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74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0" r:id="rId3"/>
    <p:sldId id="260" r:id="rId4"/>
    <p:sldId id="1050" r:id="rId5"/>
    <p:sldId id="1067" r:id="rId6"/>
    <p:sldId id="1068" r:id="rId7"/>
    <p:sldId id="1063" r:id="rId8"/>
    <p:sldId id="1069" r:id="rId9"/>
    <p:sldId id="1070" r:id="rId10"/>
    <p:sldId id="1065" r:id="rId11"/>
    <p:sldId id="276" r:id="rId12"/>
  </p:sldIdLst>
  <p:sldSz cx="12192000" cy="6858000"/>
  <p:notesSz cx="6794500" cy="98488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16" autoAdjust="0"/>
  </p:normalViewPr>
  <p:slideViewPr>
    <p:cSldViewPr snapToGrid="0">
      <p:cViewPr varScale="1">
        <p:scale>
          <a:sx n="88" d="100"/>
          <a:sy n="88" d="100"/>
        </p:scale>
        <p:origin x="1356" y="66"/>
      </p:cViewPr>
      <p:guideLst/>
    </p:cSldViewPr>
  </p:slideViewPr>
  <p:notesTextViewPr>
    <p:cViewPr>
      <p:scale>
        <a:sx n="1" d="1"/>
        <a:sy n="1" d="1"/>
      </p:scale>
      <p:origin x="0" y="-246"/>
    </p:cViewPr>
  </p:notesTextViewPr>
  <p:sorterViewPr>
    <p:cViewPr>
      <p:scale>
        <a:sx n="100" d="100"/>
        <a:sy n="100" d="100"/>
      </p:scale>
      <p:origin x="0" y="-1722"/>
    </p:cViewPr>
  </p:sorterViewPr>
  <p:notesViewPr>
    <p:cSldViewPr snapToGrid="0">
      <p:cViewPr varScale="1">
        <p:scale>
          <a:sx n="81" d="100"/>
          <a:sy n="81" d="100"/>
        </p:scale>
        <p:origin x="3996" y="-3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D0EEE494-4598-4A27-B640-7418F1063D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3A34AD6-F376-4ACE-AFB3-109BB4253B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D23184-0B38-4284-ABD3-4735A26C96A6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94F6E65-783E-48B3-A3BB-8FD9E6860C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55138"/>
            <a:ext cx="29448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B1CED70-5B77-4D33-BBDF-5C93FC30EC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9355138"/>
            <a:ext cx="29448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0FC60-E21D-49D9-9E26-8B4CF8588AD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79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 dirty="0">
                <a:latin typeface="Arial"/>
              </a:rPr>
              <a:t>Folie mittels Klicken verschieben</a:t>
            </a: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9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 dirty="0">
                <a:latin typeface="Times New Roman"/>
              </a:rPr>
              <a:t>&lt;Kopfzeile&gt;</a:t>
            </a:r>
          </a:p>
        </p:txBody>
      </p:sp>
      <p:sp>
        <p:nvSpPr>
          <p:cNvPr id="9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 dirty="0">
                <a:latin typeface="Times New Roman"/>
              </a:rPr>
              <a:t>&lt;Datum/Uhrzeit&gt;</a:t>
            </a:r>
          </a:p>
        </p:txBody>
      </p:sp>
      <p:sp>
        <p:nvSpPr>
          <p:cNvPr id="9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 dirty="0">
                <a:latin typeface="Times New Roman"/>
              </a:rPr>
              <a:t>&lt;Fußzeile&gt;</a:t>
            </a:r>
          </a:p>
        </p:txBody>
      </p:sp>
      <p:sp>
        <p:nvSpPr>
          <p:cNvPr id="9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82226967-ADA8-418F-8D2A-FBD28063ED3E}" type="slidenum">
              <a:rPr lang="en-US" sz="1400" b="0" strike="noStrike" spc="-1">
                <a:latin typeface="Times New Roman"/>
              </a:rPr>
              <a:t>‹Nr.›</a:t>
            </a:fld>
            <a:endParaRPr lang="en-US" sz="1400" b="0" strike="noStrike" spc="-1" dirty="0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 dirty="0">
                <a:latin typeface="+mn-lt"/>
              </a:rPr>
              <a:t>Prepare special WCC build for showing CfES fix SPM allocation:</a:t>
            </a:r>
          </a:p>
          <a:p>
            <a:pPr marL="342900" indent="-342900">
              <a:buFontTx/>
              <a:buChar char="-"/>
            </a:pPr>
            <a:r>
              <a:rPr lang="en-US" sz="2000" b="0" strike="noStrike" spc="-1" dirty="0">
                <a:latin typeface="+mn-lt"/>
              </a:rPr>
              <a:t>Configure and build regular WCC build in ~/RESEARCH/WCC/WCCBUILDS/CFES:</a:t>
            </a:r>
            <a:br>
              <a:rPr lang="en-US" sz="2000" b="0" strike="noStrike" spc="-1" dirty="0">
                <a:latin typeface="+mn-lt"/>
              </a:rPr>
            </a:br>
            <a:r>
              <a:rPr lang="en-US" sz="2000" b="0" strike="noStrike" spc="-1" dirty="0">
                <a:latin typeface="+mn-lt"/>
              </a:rPr>
              <a:t>configure –C --enable-debug --without-doxygen-doc</a:t>
            </a:r>
            <a:br>
              <a:rPr lang="en-US" sz="2000" b="0" strike="noStrike" spc="-1" dirty="0">
                <a:latin typeface="+mn-lt"/>
              </a:rPr>
            </a:br>
            <a:r>
              <a:rPr lang="en-US" sz="2000" b="0" strike="noStrike" spc="-1" dirty="0">
                <a:latin typeface="+mn-lt"/>
              </a:rPr>
              <a:t>make –j 4</a:t>
            </a:r>
          </a:p>
          <a:p>
            <a:pPr marL="342900" indent="-342900">
              <a:buFontTx/>
              <a:buChar char="-"/>
            </a:pPr>
            <a:r>
              <a:rPr lang="en-US" sz="2000" b="0" strike="noStrike" spc="-1" dirty="0">
                <a:latin typeface="+mn-lt"/>
              </a:rPr>
              <a:t>Modify config_wcc.h in order to activate CfES SPM allocation:</a:t>
            </a:r>
            <a:br>
              <a:rPr lang="en-US" sz="2000" b="0" strike="noStrike" spc="-1" dirty="0">
                <a:latin typeface="+mn-lt"/>
              </a:rPr>
            </a:br>
            <a:r>
              <a:rPr lang="en-US" sz="2000" b="0" strike="noStrike" spc="-1" dirty="0">
                <a:latin typeface="+mn-lt"/>
              </a:rPr>
              <a:t>#define WITH_CFES 1</a:t>
            </a:r>
            <a:br>
              <a:rPr lang="en-US" sz="2000" b="0" strike="noStrike" spc="-1" dirty="0">
                <a:latin typeface="+mn-lt"/>
              </a:rPr>
            </a:br>
            <a:r>
              <a:rPr lang="en-US" sz="2000" b="0" strike="noStrike" spc="-1" dirty="0">
                <a:latin typeface="+mn-lt"/>
              </a:rPr>
              <a:t>#define WITH_CFES3 1</a:t>
            </a:r>
          </a:p>
          <a:p>
            <a:pPr marL="342900" indent="-342900">
              <a:buFontTx/>
              <a:buChar char="-"/>
            </a:pPr>
            <a:r>
              <a:rPr lang="en-US" sz="2000" b="0" strike="noStrike" spc="-1" dirty="0">
                <a:latin typeface="+mn-lt"/>
              </a:rPr>
              <a:t>Rebuild: make –j 4</a:t>
            </a:r>
            <a:endParaRPr lang="en-US" sz="2000" b="0" strike="noStrike" spc="-1" dirty="0">
              <a:latin typeface="Arial"/>
            </a:endParaRPr>
          </a:p>
          <a:p>
            <a:pPr marL="342900" indent="-342900">
              <a:buFontTx/>
              <a:buChar char="-"/>
            </a:pPr>
            <a:r>
              <a:rPr lang="en-US" sz="2000" b="0" strike="noStrike" spc="-1" dirty="0">
                <a:latin typeface="Arial"/>
              </a:rPr>
              <a:t>make -f 8-Makefile buildspm</a:t>
            </a:r>
          </a:p>
          <a:p>
            <a:pPr marL="342900" indent="-342900">
              <a:buFontTx/>
              <a:buChar char="-"/>
            </a:pPr>
            <a:r>
              <a:rPr lang="en-US" sz="2000" b="0" strike="noStrike" spc="-1" dirty="0">
                <a:latin typeface="Arial"/>
              </a:rPr>
              <a:t>Set up VPN connection for aiT WCET analysis!</a:t>
            </a:r>
          </a:p>
          <a:p>
            <a:pPr marL="0" indent="0">
              <a:buFontTx/>
              <a:buNone/>
            </a:pPr>
            <a:endParaRPr lang="en-US" sz="2000" b="0" strike="noStrike" spc="-1" dirty="0">
              <a:latin typeface="+mn-lt"/>
            </a:endParaRPr>
          </a:p>
        </p:txBody>
      </p:sp>
      <p:sp>
        <p:nvSpPr>
          <p:cNvPr id="244" name="CustomShape 3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84DC6E75-183C-4221-8801-2844CE6EAC8F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</a:t>
            </a:fld>
            <a:endParaRPr lang="en-US" sz="1200" b="0" strike="noStrike" spc="-1" dirty="0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F4D1B414-E979-4A44-9EBF-4CF27BEA005B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2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52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3010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F4D1B414-E979-4A44-9EBF-4CF27BEA005B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3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52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4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r>
              <a:rPr lang="en-US" sz="2000" b="0" strike="noStrike" spc="-1" dirty="0">
                <a:latin typeface="Arial"/>
              </a:rPr>
              <a:t>- Show top-down/bottom-up analysis of OR: make -f 8-Makefile tcBitOR01</a:t>
            </a:r>
          </a:p>
          <a:p>
            <a:pPr marL="0" indent="0">
              <a:buFontTx/>
              <a:buNone/>
            </a:pPr>
            <a:r>
              <a:rPr lang="en-US" sz="2000" b="0" strike="noStrike" spc="-1" dirty="0">
                <a:latin typeface="Arial"/>
              </a:rPr>
              <a:t>- Logical left-shift: make -f 8-Makefile tcBitSH01</a:t>
            </a:r>
          </a:p>
          <a:p>
            <a:pPr marL="0" indent="0">
              <a:buFontTx/>
              <a:buNone/>
            </a:pPr>
            <a:r>
              <a:rPr lang="en-US" sz="2000" b="0" strike="noStrike" spc="-1" dirty="0">
                <a:latin typeface="Arial"/>
              </a:rPr>
              <a:t>- Arithmetical right-shift: make -f 8-Makefile tcBitSH02</a:t>
            </a:r>
          </a:p>
          <a:p>
            <a:pPr marL="0" indent="0">
              <a:buFontTx/>
              <a:buNone/>
            </a:pPr>
            <a:endParaRPr lang="en-US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8426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5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r>
              <a:rPr lang="en-US" sz="2000" b="0" strike="noStrike" spc="-1" dirty="0">
                <a:latin typeface="Arial"/>
              </a:rPr>
              <a:t>- Show operator + from wirupdownvalue.cc, Boolean equations for Full-Adder translated for half-order L4</a:t>
            </a:r>
          </a:p>
          <a:p>
            <a:pPr marL="0" indent="0">
              <a:buFontTx/>
              <a:buNone/>
            </a:pPr>
            <a:r>
              <a:rPr lang="en-US" sz="2000" b="0" strike="noStrike" spc="-1" dirty="0">
                <a:latin typeface="Arial"/>
              </a:rPr>
              <a:t>- Show top-down analysis of ADD: make -f 8-Makefile tcBitADD01</a:t>
            </a:r>
          </a:p>
          <a:p>
            <a:pPr marL="0" indent="0">
              <a:buFontTx/>
              <a:buNone/>
            </a:pPr>
            <a:r>
              <a:rPr lang="en-US" sz="2000" b="0" strike="noStrike" spc="-1" dirty="0">
                <a:latin typeface="+mn-lt"/>
              </a:rPr>
              <a:t>- Show bottom-up analysis of ADD with isolated '</a:t>
            </a:r>
            <a:r>
              <a:rPr lang="en-US" sz="2000" b="1" strike="noStrike" spc="-1" dirty="0">
                <a:latin typeface="+mn-lt"/>
              </a:rPr>
              <a:t>X</a:t>
            </a:r>
            <a:r>
              <a:rPr lang="en-US" sz="2000" b="0" strike="noStrike" spc="-1" dirty="0">
                <a:latin typeface="+mn-lt"/>
              </a:rPr>
              <a:t>': make -f 8-Makefile tcBitADD02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strike="noStrike" spc="-1" dirty="0">
                <a:latin typeface="+mn-lt"/>
              </a:rPr>
              <a:t>- Show bottom-up analysis of ADD with block of most-significant '</a:t>
            </a:r>
            <a:r>
              <a:rPr lang="en-US" sz="2000" b="1" strike="noStrike" spc="-1" dirty="0">
                <a:latin typeface="+mn-lt"/>
              </a:rPr>
              <a:t>X</a:t>
            </a:r>
            <a:r>
              <a:rPr lang="en-US" sz="2000" b="0" strike="noStrike" spc="-1" dirty="0">
                <a:latin typeface="+mn-lt"/>
              </a:rPr>
              <a:t>'es: make -f 8-Makefile tcBitADD03</a:t>
            </a:r>
          </a:p>
          <a:p>
            <a:pPr marL="0" indent="0">
              <a:buFontTx/>
              <a:buNone/>
            </a:pPr>
            <a:endParaRPr lang="en-US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0915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6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r>
              <a:rPr lang="en-US" sz="2000" b="0" strike="noStrike" spc="-1" dirty="0">
                <a:latin typeface="Arial"/>
              </a:rPr>
              <a:t>- Show both operators - from wirupdownvalue.cc showing reduction of - to + in 2's complement</a:t>
            </a:r>
          </a:p>
          <a:p>
            <a:pPr marL="0" indent="0">
              <a:buFontTx/>
              <a:buNone/>
            </a:pPr>
            <a:r>
              <a:rPr lang="en-US" sz="2000" b="0" strike="noStrike" spc="-1" dirty="0">
                <a:latin typeface="Arial"/>
              </a:rPr>
              <a:t>- Show top-down/bottom-up analysis of SUB: make -f 8-Makefile tcBitSUB01</a:t>
            </a:r>
          </a:p>
          <a:p>
            <a:pPr marL="0" indent="0">
              <a:buFontTx/>
              <a:buNone/>
            </a:pPr>
            <a:endParaRPr lang="en-US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8578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7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endParaRPr lang="en-US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2200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8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endParaRPr lang="en-US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94389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9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r>
              <a:rPr lang="en-US" sz="2000" b="0" strike="noStrike" spc="-1" dirty="0">
                <a:latin typeface="Arial"/>
              </a:rPr>
              <a:t>Run qsort example in command line:</a:t>
            </a:r>
          </a:p>
          <a:p>
            <a:pPr marL="0" indent="0">
              <a:buFontTx/>
              <a:buNone/>
            </a:pPr>
            <a:r>
              <a:rPr lang="en-US" sz="2000" b="0" strike="noStrike" spc="-1" dirty="0">
                <a:latin typeface="Arial"/>
              </a:rPr>
              <a:t>- make -f 8-Makefile cfold: Highlight newly created MOV operations with constants, highlight folding of 2 conditional branches</a:t>
            </a:r>
          </a:p>
          <a:p>
            <a:pPr marL="0" indent="0">
              <a:buFontTx/>
              <a:buNone/>
            </a:pPr>
            <a:r>
              <a:rPr lang="en-US" sz="2000" b="0" strike="noStrike" spc="-1" dirty="0">
                <a:latin typeface="Arial"/>
              </a:rPr>
              <a:t>- make -f 8-Makefile cprop: Highlight newly created ADD operations with immediate operands, highlight substitution of SUB with registers by ADD with immediate</a:t>
            </a:r>
          </a:p>
          <a:p>
            <a:pPr marL="0" indent="0">
              <a:buFontTx/>
              <a:buNone/>
            </a:pPr>
            <a:r>
              <a:rPr lang="en-US" sz="2000" b="0" strike="noStrike" spc="-1" dirty="0">
                <a:latin typeface="Arial"/>
              </a:rPr>
              <a:t>- make -f 8-Makefile dce: Highlight deletion of lots of unnecessary operations.</a:t>
            </a:r>
          </a:p>
          <a:p>
            <a:pPr marL="0" indent="0">
              <a:buFontTx/>
              <a:buNone/>
            </a:pPr>
            <a:endParaRPr lang="en-US" sz="2000" b="0" strike="noStrike" spc="-1" dirty="0">
              <a:latin typeface="Arial"/>
            </a:endParaRPr>
          </a:p>
          <a:p>
            <a:pPr marL="0" indent="0">
              <a:buFontTx/>
              <a:buNone/>
            </a:pPr>
            <a:r>
              <a:rPr lang="en-US" sz="2000" b="0" strike="noStrike" spc="-1" dirty="0">
                <a:latin typeface="Arial"/>
              </a:rPr>
              <a:t>Compare sizes of ASM codes: wc -l 4-qsort-exam.O0.s (690); wc -l 4-qsort-exam.cfold_cprop_dce.s (635) - ~10% less</a:t>
            </a:r>
          </a:p>
          <a:p>
            <a:pPr marL="0" indent="0">
              <a:buFontTx/>
              <a:buNone/>
            </a:pPr>
            <a:r>
              <a:rPr lang="en-US" sz="2000" b="0" strike="noStrike" spc="-1" dirty="0">
                <a:latin typeface="Arial"/>
              </a:rPr>
              <a:t>Maybe show diff of ASM codes: diff --side-by-side 4-qsort-exam.O0.s 4-qsort-exam.cfold_cprop_dce.s</a:t>
            </a:r>
          </a:p>
          <a:p>
            <a:pPr marL="0" indent="0">
              <a:buFontTx/>
              <a:buNone/>
            </a:pPr>
            <a:endParaRPr lang="en-US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9307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10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strike="noStrike" spc="-1" dirty="0">
                <a:latin typeface="+mn-lt"/>
              </a:rPr>
              <a:t>- Show overall workflow: make -f 8-Makefile spm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strike="noStrike" spc="-1" dirty="0">
                <a:latin typeface="+mn-lt"/>
              </a:rPr>
              <a:t>- Explain following aspects of WCC run: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strike="noStrike" spc="-1" dirty="0">
                <a:latin typeface="+mn-lt"/>
              </a:rPr>
              <a:t>  - 2 WCET analyses are required before actual SPM allocation, in order to determine WCET gain per function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strike="noStrike" spc="-1" dirty="0">
                <a:latin typeface="+mn-lt"/>
              </a:rPr>
              <a:t>  - WCC dynamically creates ILP formulation at compile-time, and solves it using lp_solve again at compile-time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strike="noStrike" spc="-1" dirty="0">
                <a:latin typeface="+mn-lt"/>
              </a:rPr>
              <a:t>  - Optimal results produced by lp_solve are imported into WCC and used to realize memory allocation and generate linker script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strike="noStrike" spc="-1" dirty="0">
                <a:latin typeface="+mn-lt"/>
              </a:rPr>
              <a:t>  - ILP for shown fix SPM allocation very simple: Binary decision variables per LIR function; objective function maximizes WCET gain per LIR function (WCET reduction multiplied by execution frequency); SPM capacity constraint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0" strike="noStrike" spc="-1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0" strike="noStrike" spc="-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2414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F4D1B414-E979-4A44-9EBF-4CF27BEA005B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11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52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9381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519113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defRPr sz="2800"/>
            </a:lvl1pPr>
          </a:lstStyle>
          <a:p>
            <a:pPr lvl="0"/>
            <a:r>
              <a:rPr lang="en-US" noProof="0" dirty="0"/>
              <a:t>Master-</a:t>
            </a:r>
            <a:r>
              <a:rPr lang="en-US" noProof="0" dirty="0" err="1"/>
              <a:t>Untertitelformat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09600" y="6265863"/>
            <a:ext cx="28448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6B23D1C0-6277-4901-8EA5-1CA38E9475A2}" type="datetime1">
              <a:rPr lang="de-DE" noProof="0" smtClean="0"/>
              <a:t>06.06.2022</a:t>
            </a:fld>
            <a:endParaRPr lang="en-US" noProof="0" dirty="0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 sz="600" b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8 - Bit-True Data and Value Flow Analysis, Fix SPM Allocation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796215D7-3241-4DF5-B5DC-9116BA4B0162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70673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2193576"/>
            <a:ext cx="10363200" cy="696024"/>
          </a:xfrm>
        </p:spPr>
        <p:txBody>
          <a:bodyPr>
            <a:spAutoFit/>
          </a:bodyPr>
          <a:lstStyle>
            <a:lvl1pPr algn="ctr">
              <a:lnSpc>
                <a:spcPct val="120000"/>
              </a:lnSpc>
              <a:defRPr sz="3600"/>
            </a:lvl1pPr>
          </a:lstStyle>
          <a:p>
            <a:pPr lvl="0"/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F9BA75F-DBC0-43B7-A63C-6B2F60096BFA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000" y="205735"/>
            <a:ext cx="1296000" cy="73112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02DF833-3990-4463-BAC5-EAA2DC3D8422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0" y="234000"/>
            <a:ext cx="1969200" cy="6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10340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8936AB-537A-485C-B1F7-997597469AE9}" type="datetime1">
              <a:rPr lang="de-DE" noProof="0" smtClean="0"/>
              <a:t>06.06.2022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wrap="none"/>
          <a:lstStyle>
            <a:lvl1pPr>
              <a:defRPr/>
            </a:lvl1pPr>
          </a:lstStyle>
          <a:p>
            <a:r>
              <a:rPr lang="en-US" noProof="0" dirty="0"/>
              <a:t>8 - Bit-True Data and Value Flow Analysis, Fix SPM Allocation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FEBCE-B0E7-47BC-B5A4-F2AA123C79CB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23923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AED07D-CE36-4721-981E-7FC9DCB23632}" type="datetime1">
              <a:rPr lang="de-DE" noProof="0" smtClean="0"/>
              <a:t>06.06.2022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8 - Bit-True Data and Value Flow Analysis, Fix SPM Allocation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6B167E-56E1-4BE5-AACA-313FA1FCB600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5107689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39184" y="1387476"/>
            <a:ext cx="5755216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1" y="1387476"/>
            <a:ext cx="5755217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34B24C-D0AB-4EFE-ABF7-C9D532042D0B}" type="datetime1">
              <a:rPr lang="de-DE" noProof="0" smtClean="0"/>
              <a:t>06.06.2022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8 - Bit-True Data and Value Flow Analysis, Fix SPM Allocation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74897-63C9-44ED-8B2D-5DE17D252787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227449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249A55-767B-4D1D-8AA0-45627038FA6B}" type="datetime1">
              <a:rPr lang="de-DE" noProof="0" smtClean="0"/>
              <a:t>06.06.2022</a:t>
            </a:fld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8 - Bit-True Data and Value Flow Analysis, Fix SPM Allocation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6C15D-976D-4032-AF3E-45FCB2960BCF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0314429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6468AA-58CC-4CB6-B530-1B3A1AE703D1}" type="datetime1">
              <a:rPr lang="de-DE" noProof="0" smtClean="0"/>
              <a:t>06.06.2022</a:t>
            </a:fld>
            <a:endParaRPr lang="en-US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8 - Bit-True Data and Value Flow Analysis, Fix SPM Allocation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BBD35-CD11-48DE-83B3-99D2FF0A0AE6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217747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5593E-C614-48FB-8A2C-52DEEA87F2BD}" type="datetime1">
              <a:rPr lang="de-DE" noProof="0" smtClean="0"/>
              <a:t>06.06.2022</a:t>
            </a:fld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8 - Bit-True Data and Value Flow Analysis, Fix SPM Allocation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683B7-473F-45CF-8922-53AEC3A92687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4486449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E2A508-6DF9-40CF-B35A-327A1F18F79E}" type="datetime1">
              <a:rPr lang="de-DE" noProof="0" smtClean="0"/>
              <a:t>06.06.2022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8 - Bit-True Data and Value Flow Analysis, Fix SPM Allocation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46333-7397-4CE3-98EB-04C49FA80951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2044089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9C6D1C-6B59-416A-9F90-6ADE44D51E03}" type="datetime1">
              <a:rPr lang="de-DE" noProof="0" smtClean="0"/>
              <a:t>06.06.2022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8 - Bit-True Data and Value Flow Analysis, Fix SPM Allocation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5E8802-AB43-4078-A76B-116831BF144C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179436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CD5AE6-CF7A-4294-85EC-FC243C5AC7DD}" type="datetime1">
              <a:rPr lang="de-DE" noProof="0" smtClean="0"/>
              <a:t>06.06.2022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8 - Bit-True Data and Value Flow Analysis, Fix SPM Allocation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D9F37-0D98-48EE-90BE-EACBAE05E9BF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9913954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025467" y="549276"/>
            <a:ext cx="2927351" cy="5832475"/>
          </a:xfrm>
        </p:spPr>
        <p:txBody>
          <a:bodyPr vert="eaVert"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39184" y="549276"/>
            <a:ext cx="8583083" cy="5832475"/>
          </a:xfrm>
        </p:spPr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9F5EFC-87F6-450B-BE3C-B9CC0CDEA2AA}" type="datetime1">
              <a:rPr lang="de-DE" noProof="0" smtClean="0"/>
              <a:t>06.06.2022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8 - Bit-True Data and Value Flow Analysis, Fix SPM Allocation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339F9C-E3A7-4A8A-A28E-BAB7E41DA1B6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524419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9185" y="549276"/>
            <a:ext cx="11713633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9185" y="1387476"/>
            <a:ext cx="11713633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9185" y="6500813"/>
            <a:ext cx="268816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A32638"/>
                </a:solidFill>
              </a:defRPr>
            </a:lvl1pPr>
          </a:lstStyle>
          <a:p>
            <a:fld id="{B61FE29B-B389-4C8F-BB7D-BB81AF839368}" type="datetime1">
              <a:rPr lang="de-DE" noProof="0" smtClean="0"/>
              <a:t>06.06.2022</a:t>
            </a:fld>
            <a:endParaRPr lang="en-US" noProof="0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46867" y="6500813"/>
            <a:ext cx="739351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A32638"/>
                </a:solidFill>
              </a:defRPr>
            </a:lvl1pPr>
          </a:lstStyle>
          <a:p>
            <a:r>
              <a:rPr lang="en-US" dirty="0"/>
              <a:t>8 - Bit-True Data and Value Flow Analysis, Fix SPM Allocation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033001" y="6500813"/>
            <a:ext cx="191981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A32638"/>
                </a:solidFill>
              </a:defRPr>
            </a:lvl1pPr>
          </a:lstStyle>
          <a:p>
            <a:fld id="{4E2F51DB-2210-4F95-A15F-ED7D8DDEB14D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0" y="182563"/>
            <a:ext cx="12192000" cy="0"/>
          </a:xfrm>
          <a:prstGeom prst="line">
            <a:avLst/>
          </a:prstGeom>
          <a:noFill/>
          <a:ln w="9525">
            <a:solidFill>
              <a:srgbClr val="A3263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 noProof="0" dirty="0"/>
          </a:p>
        </p:txBody>
      </p:sp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1200000" y="198438"/>
            <a:ext cx="804968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000" noProof="0" dirty="0">
                <a:solidFill>
                  <a:srgbClr val="A32638"/>
                </a:solidFill>
              </a:rPr>
              <a:t>Comp</a:t>
            </a:r>
            <a:r>
              <a:rPr lang="de-DE" sz="1000" noProof="0" dirty="0">
                <a:solidFill>
                  <a:srgbClr val="A32638"/>
                </a:solidFill>
              </a:rPr>
              <a:t>ilers for Embedded Systems </a:t>
            </a:r>
            <a:r>
              <a:rPr lang="en-US" sz="1000" noProof="0" dirty="0">
                <a:solidFill>
                  <a:srgbClr val="A32638"/>
                </a:solidFill>
              </a:rPr>
              <a:t>(CfES)</a:t>
            </a:r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0" y="183600"/>
            <a:ext cx="1102784" cy="152400"/>
          </a:xfrm>
          <a:prstGeom prst="rect">
            <a:avLst/>
          </a:prstGeom>
          <a:solidFill>
            <a:srgbClr val="A326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ctr">
              <a:spcBef>
                <a:spcPct val="50000"/>
              </a:spcBef>
            </a:pPr>
            <a:r>
              <a:rPr lang="en-US" sz="1000" noProof="0" dirty="0">
                <a:solidFill>
                  <a:schemeClr val="bg1"/>
                </a:solidFill>
              </a:rPr>
              <a:t>Slide </a:t>
            </a:r>
            <a:fld id="{815EA739-4FE2-4601-B394-79DE1CC0E93E}" type="slidenum">
              <a:rPr lang="en-US" sz="1000" noProof="0" smtClean="0">
                <a:solidFill>
                  <a:schemeClr val="bg1"/>
                </a:solidFill>
              </a:rPr>
              <a:pPr algn="ctr">
                <a:spcBef>
                  <a:spcPct val="50000"/>
                </a:spcBef>
              </a:pPr>
              <a:t>‹Nr.›</a:t>
            </a:fld>
            <a:r>
              <a:rPr lang="en-US" sz="1000" noProof="0" dirty="0">
                <a:solidFill>
                  <a:schemeClr val="bg1"/>
                </a:solidFill>
              </a:rPr>
              <a:t>/11</a:t>
            </a:r>
          </a:p>
        </p:txBody>
      </p:sp>
      <p:sp>
        <p:nvSpPr>
          <p:cNvPr id="1053" name="Line 29"/>
          <p:cNvSpPr>
            <a:spLocks noChangeShapeType="1"/>
          </p:cNvSpPr>
          <p:nvPr/>
        </p:nvSpPr>
        <p:spPr bwMode="auto">
          <a:xfrm>
            <a:off x="0" y="1751013"/>
            <a:ext cx="12192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 noProof="0" dirty="0"/>
          </a:p>
        </p:txBody>
      </p:sp>
      <p:sp>
        <p:nvSpPr>
          <p:cNvPr id="1054" name="Line 30"/>
          <p:cNvSpPr>
            <a:spLocks noChangeShapeType="1"/>
          </p:cNvSpPr>
          <p:nvPr/>
        </p:nvSpPr>
        <p:spPr bwMode="auto">
          <a:xfrm rot="-5400000">
            <a:off x="-2218531" y="3437732"/>
            <a:ext cx="68373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 noProof="0" dirty="0"/>
          </a:p>
        </p:txBody>
      </p:sp>
    </p:spTree>
    <p:extLst>
      <p:ext uri="{BB962C8B-B14F-4D97-AF65-F5344CB8AC3E}">
        <p14:creationId xmlns:p14="http://schemas.microsoft.com/office/powerpoint/2010/main" val="474625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/>
  <p:hf sldNum="0" hdr="0"/>
  <p:txStyles>
    <p:titleStyle>
      <a:lvl1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+mj-lt"/>
          <a:ea typeface="+mj-ea"/>
          <a:cs typeface="+mj-cs"/>
        </a:defRPr>
      </a:lvl1pPr>
      <a:lvl2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2pPr>
      <a:lvl3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3pPr>
      <a:lvl4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4pPr>
      <a:lvl5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5pPr>
      <a:lvl6pPr marL="4572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6pPr>
      <a:lvl7pPr marL="9144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7pPr>
      <a:lvl8pPr marL="13716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8pPr>
      <a:lvl9pPr marL="18288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9pPr>
    </p:titleStyle>
    <p:bodyStyle>
      <a:lvl1pPr marL="342900" indent="-342900" algn="l" rtl="0" fontAlgn="base">
        <a:lnSpc>
          <a:spcPts val="2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2EC5B7-E4D9-44E2-B35A-A2F97597FB0A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2209800" y="2193576"/>
            <a:ext cx="7772400" cy="696024"/>
          </a:xfrm>
        </p:spPr>
        <p:txBody>
          <a:bodyPr/>
          <a:lstStyle/>
          <a:p>
            <a:r>
              <a:rPr lang="en-US" dirty="0"/>
              <a:t>Compilers for Embedded Systems</a:t>
            </a:r>
          </a:p>
        </p:txBody>
      </p:sp>
      <p:sp>
        <p:nvSpPr>
          <p:cNvPr id="95" name="CustomShape 2"/>
          <p:cNvSpPr/>
          <p:nvPr/>
        </p:nvSpPr>
        <p:spPr>
          <a:xfrm>
            <a:off x="1524000" y="3147643"/>
            <a:ext cx="9142200" cy="29454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spc="-1" dirty="0">
                <a:solidFill>
                  <a:srgbClr val="000000"/>
                </a:solidFill>
                <a:latin typeface="Arial"/>
                <a:ea typeface="DejaVu Sans"/>
              </a:rPr>
              <a:t>Flipped Classroom 8</a:t>
            </a:r>
          </a:p>
          <a:p>
            <a:pPr algn="ctr">
              <a:lnSpc>
                <a:spcPct val="100000"/>
              </a:lnSpc>
            </a:pPr>
            <a:r>
              <a:rPr lang="en-US" sz="2800" spc="-1" dirty="0">
                <a:solidFill>
                  <a:srgbClr val="000000"/>
                </a:solidFill>
                <a:latin typeface="Arial"/>
              </a:rPr>
              <a:t>Bit-True Data and Value Flow Analysis,</a:t>
            </a:r>
          </a:p>
          <a:p>
            <a:pPr algn="ctr">
              <a:lnSpc>
                <a:spcPct val="100000"/>
              </a:lnSpc>
            </a:pPr>
            <a:r>
              <a:rPr lang="en-US" sz="2800" spc="-1" dirty="0">
                <a:solidFill>
                  <a:srgbClr val="000000"/>
                </a:solidFill>
                <a:latin typeface="Arial"/>
              </a:rPr>
              <a:t>Fix SPM Allocation</a:t>
            </a:r>
            <a:endParaRPr lang="en-US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000" spc="-1" dirty="0">
                <a:solidFill>
                  <a:srgbClr val="000000"/>
                </a:solidFill>
                <a:latin typeface="Arial"/>
                <a:ea typeface="DejaVu Sans"/>
              </a:rPr>
              <a:t>Heiko Falk</a:t>
            </a:r>
            <a:endParaRPr lang="en-US" sz="20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000" spc="-1" dirty="0">
              <a:latin typeface="Arial"/>
            </a:endParaRPr>
          </a:p>
          <a:p>
            <a:pPr algn="ctr"/>
            <a:r>
              <a:rPr lang="en-US" sz="2000" dirty="0"/>
              <a:t>Institute of Embedded Systems</a:t>
            </a:r>
          </a:p>
          <a:p>
            <a:pPr algn="ctr"/>
            <a:r>
              <a:rPr lang="en-US" sz="2000" dirty="0"/>
              <a:t>Electrical Engineering, Computer Science and Mathematics</a:t>
            </a:r>
          </a:p>
          <a:p>
            <a:pPr algn="ctr"/>
            <a:r>
              <a:rPr lang="en-US" sz="2000" dirty="0"/>
              <a:t>Hamburg University of Technology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6A79E3B-BCE0-423D-B337-D43365C2A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341280">
              <a:lnSpc>
                <a:spcPct val="12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To understand how simple circuits for computer arithmetics can be used to derive bit-true data flow analyses.</a:t>
            </a:r>
          </a:p>
          <a:p>
            <a:pPr marL="0" indent="-341280">
              <a:lnSpc>
                <a:spcPct val="120000"/>
              </a:lnSpc>
            </a:pPr>
            <a:endParaRPr lang="en-US" b="1" spc="-1" dirty="0">
              <a:solidFill>
                <a:srgbClr val="000000"/>
              </a:solidFill>
              <a:ea typeface="DejaVu Sans"/>
            </a:endParaRPr>
          </a:p>
          <a:p>
            <a:pPr marL="0" indent="-341280">
              <a:lnSpc>
                <a:spcPct val="12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To be aware of the nature of simple bit-true code optimizations like, e.g., constant folding, constant propagation and dead code elimination.</a:t>
            </a:r>
          </a:p>
          <a:p>
            <a:pPr marL="0" indent="-341280">
              <a:lnSpc>
                <a:spcPct val="120000"/>
              </a:lnSpc>
            </a:pPr>
            <a:endParaRPr lang="en-US" b="1" spc="-1" dirty="0">
              <a:solidFill>
                <a:srgbClr val="000000"/>
              </a:solidFill>
              <a:ea typeface="DejaVu Sans"/>
            </a:endParaRPr>
          </a:p>
          <a:p>
            <a:pPr marL="0" indent="-341280">
              <a:lnSpc>
                <a:spcPct val="12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To see the difference between compile-time and run-time, and how this is exploited for fix SPM allocation.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3525D0-2221-43B5-A8B4-3CFB3A96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" dirty="0">
                <a:ea typeface="DejaVu Sans"/>
              </a:rPr>
              <a:t>Learning Objectives of Today’s Session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BB1FDAC-6B89-4BF9-A5BD-7B745034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BF7B8-1860-43B6-884B-002CF9C3AFF8}" type="datetime1">
              <a:rPr lang="de-DE" smtClean="0"/>
              <a:t>06.06.2022</a:t>
            </a:fld>
            <a:endParaRPr lang="en-US" dirty="0"/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4464A4C6-54F0-4FD3-9EDE-526CB1FF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8 - Bit-True Data and Value Flow Analysis, Fix SPM Allocation</a:t>
            </a:r>
          </a:p>
        </p:txBody>
      </p:sp>
    </p:spTree>
    <p:extLst>
      <p:ext uri="{BB962C8B-B14F-4D97-AF65-F5344CB8AC3E}">
        <p14:creationId xmlns:p14="http://schemas.microsoft.com/office/powerpoint/2010/main" val="242622825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6A79E3B-BCE0-423D-B337-D43365C2A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7b: Bit-true Analysis and Optimizations</a:t>
            </a:r>
            <a:endParaRPr lang="en-US" spc="-1" dirty="0"/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  <a:ea typeface="DejaVu Sans"/>
              </a:rPr>
              <a:t>?</a:t>
            </a:r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</a:rPr>
              <a:t>?</a:t>
            </a:r>
            <a:endParaRPr lang="en-US" spc="-1" dirty="0"/>
          </a:p>
          <a:p>
            <a:pPr marL="343080" indent="-341280">
              <a:lnSpc>
                <a:spcPct val="90000"/>
              </a:lnSpc>
            </a:pPr>
            <a:endParaRPr lang="en-US" b="1" spc="-1" dirty="0">
              <a:solidFill>
                <a:srgbClr val="000000"/>
              </a:solidFill>
              <a:ea typeface="DejaVu Sans"/>
            </a:endParaRPr>
          </a:p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7c: Memories</a:t>
            </a:r>
            <a:endParaRPr lang="en-US" spc="-1" dirty="0"/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  <a:ea typeface="DejaVu Sans"/>
              </a:rPr>
              <a:t>?</a:t>
            </a:r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</a:rPr>
              <a:t>?</a:t>
            </a:r>
            <a:endParaRPr lang="en-US" spc="-1" dirty="0"/>
          </a:p>
          <a:p>
            <a:pPr marL="343080" indent="-341280">
              <a:lnSpc>
                <a:spcPct val="90000"/>
              </a:lnSpc>
            </a:pPr>
            <a:endParaRPr lang="en-US" b="1" spc="-1" dirty="0">
              <a:solidFill>
                <a:srgbClr val="000000"/>
              </a:solidFill>
              <a:ea typeface="DejaVu Sans"/>
            </a:endParaRPr>
          </a:p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7d: Fix SPM Allocation (Functions, global Variables)</a:t>
            </a:r>
            <a:endParaRPr lang="en-US" spc="-1" dirty="0"/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  <a:ea typeface="DejaVu Sans"/>
              </a:rPr>
              <a:t>?</a:t>
            </a:r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</a:rPr>
              <a:t>?</a:t>
            </a:r>
            <a:endParaRPr lang="en-US" spc="-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3525D0-2221-43B5-A8B4-3CFB3A96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" dirty="0">
                <a:ea typeface="DejaVu Sans"/>
              </a:rPr>
              <a:t>Questions &amp; Answers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BB1FDAC-6B89-4BF9-A5BD-7B745034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7AD37-C109-4E8C-943F-8394F3569E88}" type="datetime1">
              <a:rPr lang="de-DE" smtClean="0"/>
              <a:t>06.06.2022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9F787E9-387E-4CCA-B559-D2E10D39C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8 - Bit-True Data and Value Flow Analysis, Fix SPM Allocation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Boolean Operations</a:t>
            </a:r>
            <a:endParaRPr lang="en-US" spc="-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Bitwise AND, OR, ...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Top-Down Analysis:</a:t>
            </a:r>
            <a:br>
              <a:rPr lang="en-US" dirty="0"/>
            </a:br>
            <a:r>
              <a:rPr lang="en-US" dirty="0"/>
              <a:t>Set result bits of AND to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/>
              <a:t>' ('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/>
              <a:t>' for OR) whenever a corresponding input bit is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/>
              <a:t>' ('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/>
              <a:t>', resp.)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Bottom-Up Analysis:</a:t>
            </a:r>
            <a:br>
              <a:rPr lang="en-US" dirty="0"/>
            </a:br>
            <a:r>
              <a:rPr lang="en-US" dirty="0"/>
              <a:t>Whenever an input bit of AND is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/>
              <a:t>' ('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/>
              <a:t>' for OR), set the corresponding "partner" input bit to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';</a:t>
            </a:r>
            <a:br>
              <a:rPr lang="en-US" dirty="0"/>
            </a:br>
            <a:r>
              <a:rPr lang="en-US" dirty="0"/>
              <a:t>If output bits are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', set corresponding bits of all inputs to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', too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</a:rPr>
              <a:t>Shift Operations</a:t>
            </a:r>
            <a:endParaRPr lang="en-US" spc="-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Top-Down Analysis:</a:t>
            </a:r>
            <a:br>
              <a:rPr lang="en-US" dirty="0"/>
            </a:br>
            <a:r>
              <a:rPr lang="en-US" dirty="0"/>
              <a:t>Shift input vector left/right by shift amount, fill vacant bits depending on arithmetical/logical shift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Bottom-Up Analysis:</a:t>
            </a:r>
            <a:br>
              <a:rPr lang="en-US" dirty="0"/>
            </a:br>
            <a:r>
              <a:rPr lang="en-US" dirty="0"/>
              <a:t>Set shifted-out input bits to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';</a:t>
            </a:r>
            <a:br>
              <a:rPr lang="en-US" dirty="0"/>
            </a:br>
            <a:r>
              <a:rPr lang="en-US" dirty="0"/>
              <a:t>If output bits are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', set corresponding reverse-shifted input bits to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', too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Bit-True Analysis of Simple Operations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D55F-17AF-4E01-9BAD-C880F0D96556}" type="datetime1">
              <a:rPr lang="de-DE" smtClean="0"/>
              <a:t>06.06.2022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8 - Bit-True Data and Value Flow Analysis, Fix SPM Allocation</a:t>
            </a:r>
          </a:p>
        </p:txBody>
      </p:sp>
    </p:spTree>
    <p:extLst>
      <p:ext uri="{BB962C8B-B14F-4D97-AF65-F5344CB8AC3E}">
        <p14:creationId xmlns:p14="http://schemas.microsoft.com/office/powerpoint/2010/main" val="3260469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Addition</a:t>
            </a:r>
            <a:endParaRPr lang="en-US" spc="-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Top-Down Analysis mimics Ripple-Carry Adder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Bottom-Up Analysis:</a:t>
            </a:r>
            <a:br>
              <a:rPr lang="en-US" dirty="0"/>
            </a:br>
            <a:r>
              <a:rPr lang="en-US" dirty="0"/>
              <a:t>If some isolated output bit is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', we can't set the corresponding input bits to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'!</a:t>
            </a:r>
            <a:br>
              <a:rPr lang="en-US" dirty="0"/>
            </a:br>
            <a:r>
              <a:rPr lang="en-US" dirty="0"/>
              <a:t>If block of most-significant output bits is all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', set corresponding bits of all inputs to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Bit-True Analysis of Arithmetical Operations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D55F-17AF-4E01-9BAD-C880F0D96556}" type="datetime1">
              <a:rPr lang="de-DE" smtClean="0"/>
              <a:t>06.06.2022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8 - Bit-True Data and Value Flow Analysis, Fix SPM Allocation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CAE93ED-4014-40F2-90E6-396BD07FEF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0" t="40583" r="6018" b="13227"/>
          <a:stretch/>
        </p:blipFill>
        <p:spPr>
          <a:xfrm>
            <a:off x="665878" y="2080208"/>
            <a:ext cx="7517501" cy="2411426"/>
          </a:xfrm>
          <a:prstGeom prst="rect">
            <a:avLst/>
          </a:prstGeom>
        </p:spPr>
      </p:pic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C9CE3C7B-67AC-4B7D-81CF-031FB6A7DE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195907"/>
              </p:ext>
            </p:extLst>
          </p:nvPr>
        </p:nvGraphicFramePr>
        <p:xfrm>
          <a:off x="9474909" y="1386611"/>
          <a:ext cx="259229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8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0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0029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de-DE" baseline="-25000" dirty="0">
                          <a:solidFill>
                            <a:schemeClr val="tx1"/>
                          </a:solidFill>
                        </a:rPr>
                        <a:t>in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de-DE" baseline="-25000" dirty="0">
                          <a:solidFill>
                            <a:schemeClr val="tx1"/>
                          </a:solidFill>
                        </a:rPr>
                        <a:t>out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29">
                <a:tc>
                  <a:txBody>
                    <a:bodyPr/>
                    <a:lstStyle/>
                    <a:p>
                      <a:pPr algn="ctr"/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029">
                <a:tc>
                  <a:txBody>
                    <a:bodyPr/>
                    <a:lstStyle/>
                    <a:p>
                      <a:pPr algn="ctr"/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29">
                <a:tc>
                  <a:txBody>
                    <a:bodyPr/>
                    <a:lstStyle/>
                    <a:p>
                      <a:pPr algn="ctr"/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029">
                <a:tc>
                  <a:txBody>
                    <a:bodyPr/>
                    <a:lstStyle/>
                    <a:p>
                      <a:pPr algn="ctr"/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29">
                <a:tc>
                  <a:txBody>
                    <a:bodyPr/>
                    <a:lstStyle/>
                    <a:p>
                      <a:pPr algn="ctr"/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29">
                <a:tc>
                  <a:txBody>
                    <a:bodyPr/>
                    <a:lstStyle/>
                    <a:p>
                      <a:pPr algn="ctr"/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029">
                <a:tc>
                  <a:txBody>
                    <a:bodyPr/>
                    <a:lstStyle/>
                    <a:p>
                      <a:pPr algn="ctr"/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029">
                <a:tc>
                  <a:txBody>
                    <a:bodyPr/>
                    <a:lstStyle/>
                    <a:p>
                      <a:pPr algn="ctr"/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8" name="Grafik 7">
            <a:extLst>
              <a:ext uri="{FF2B5EF4-FFF2-40B4-BE49-F238E27FC236}">
                <a16:creationId xmlns:a16="http://schemas.microsoft.com/office/drawing/2014/main" id="{DF39FF23-988E-42F9-8CD9-5A5A22D507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4" t="54534" r="37257" b="26091"/>
          <a:stretch/>
        </p:blipFill>
        <p:spPr>
          <a:xfrm>
            <a:off x="9557248" y="226621"/>
            <a:ext cx="2427611" cy="10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903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Subtraction</a:t>
            </a:r>
            <a:endParaRPr lang="en-US" spc="-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Top-Down Analysis:</a:t>
            </a:r>
            <a:br>
              <a:rPr lang="en-US" dirty="0"/>
            </a:br>
            <a:r>
              <a:rPr lang="en-US" dirty="0"/>
              <a:t>Reduces subtraction to addition in two's complement: </a:t>
            </a:r>
            <a:r>
              <a:rPr lang="en-US" i="1" dirty="0"/>
              <a:t>a</a:t>
            </a:r>
            <a:r>
              <a:rPr lang="en-US" dirty="0"/>
              <a:t> - </a:t>
            </a:r>
            <a:r>
              <a:rPr lang="en-US" i="1" dirty="0"/>
              <a:t>b</a:t>
            </a:r>
            <a:r>
              <a:rPr lang="en-US" dirty="0"/>
              <a:t> = </a:t>
            </a:r>
            <a:r>
              <a:rPr lang="en-US" i="1" dirty="0"/>
              <a:t>a</a:t>
            </a:r>
            <a:r>
              <a:rPr lang="en-US" dirty="0"/>
              <a:t> + (-</a:t>
            </a:r>
            <a:r>
              <a:rPr lang="en-US" i="1" dirty="0"/>
              <a:t>b</a:t>
            </a:r>
            <a:r>
              <a:rPr lang="en-US" dirty="0"/>
              <a:t>) with -</a:t>
            </a:r>
            <a:r>
              <a:rPr lang="en-US" i="1" dirty="0"/>
              <a:t>b</a:t>
            </a:r>
            <a:r>
              <a:rPr lang="en-US" dirty="0"/>
              <a:t> = ~</a:t>
            </a:r>
            <a:r>
              <a:rPr lang="en-US" i="1" dirty="0"/>
              <a:t>b</a:t>
            </a:r>
            <a:r>
              <a:rPr lang="en-US" dirty="0"/>
              <a:t> + 1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Bottom-Up Analysis:</a:t>
            </a:r>
            <a:br>
              <a:rPr lang="en-US" dirty="0"/>
            </a:br>
            <a:r>
              <a:rPr lang="en-US" dirty="0"/>
              <a:t>If some isolated output bit is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', we can't set the corresponding input bits to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'!</a:t>
            </a:r>
            <a:br>
              <a:rPr lang="en-US" dirty="0"/>
            </a:br>
            <a:r>
              <a:rPr lang="en-US" dirty="0"/>
              <a:t>If block of most-significant output bits is all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', set corresponding bits of all inputs to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Bit-True Analysis of Arithmetical Operations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D55F-17AF-4E01-9BAD-C880F0D96556}" type="datetime1">
              <a:rPr lang="de-DE" smtClean="0"/>
              <a:t>06.06.2022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8 - Bit-True Data and Value Flow Analysis, Fix SPM Allocation</a:t>
            </a:r>
          </a:p>
        </p:txBody>
      </p:sp>
    </p:spTree>
    <p:extLst>
      <p:ext uri="{BB962C8B-B14F-4D97-AF65-F5344CB8AC3E}">
        <p14:creationId xmlns:p14="http://schemas.microsoft.com/office/powerpoint/2010/main" val="14843025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Constant Folding</a:t>
            </a:r>
            <a:endParaRPr lang="en-US" spc="-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Searches for operations in LIR which produce</a:t>
            </a:r>
            <a:br>
              <a:rPr lang="en-US" dirty="0"/>
            </a:br>
            <a:r>
              <a:rPr lang="en-US" dirty="0"/>
              <a:t>only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/>
              <a:t>',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/>
              <a:t>' or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 bits as outputs, i.e., constants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Previous ADD example: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Optimize LIR by directly loading</a:t>
            </a:r>
            <a:br>
              <a:rPr lang="en-US" dirty="0"/>
            </a:br>
            <a:r>
              <a:rPr lang="en-US" dirty="0"/>
              <a:t>the constant value into the</a:t>
            </a:r>
            <a:br>
              <a:rPr lang="en-US" dirty="0"/>
            </a:br>
            <a:r>
              <a:rPr lang="en-US" dirty="0"/>
              <a:t>target register: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Bit-True Optimization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70FB-B723-4EE6-8874-C5A5521332E8}" type="datetime1">
              <a:rPr lang="de-DE" smtClean="0"/>
              <a:t>06.06.2022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8 - Bit-True Data and Value Flow Analysis, Fix SPM Allocation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F8A8F12-028D-4169-B9F7-9AFBB1ACC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5" y="299149"/>
            <a:ext cx="5142128" cy="344092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2C72B88-4EB9-44C9-AF9E-906077C3D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322" y="3936997"/>
            <a:ext cx="7373916" cy="250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644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7B318FE3-BF47-4E63-A96D-67BB19A3E9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899" y="2861577"/>
            <a:ext cx="7724886" cy="3512547"/>
          </a:xfrm>
          <a:prstGeom prst="rect">
            <a:avLst/>
          </a:prstGeom>
        </p:spPr>
      </p:pic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Constant Propagation</a:t>
            </a:r>
            <a:endParaRPr lang="en-US" spc="-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Searches for operations in LIR where some</a:t>
            </a:r>
            <a:br>
              <a:rPr lang="en-US" dirty="0"/>
            </a:br>
            <a:r>
              <a:rPr lang="en-US" dirty="0"/>
              <a:t>input register only contains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/>
              <a:t>',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/>
              <a:t>' or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 bits,</a:t>
            </a:r>
            <a:br>
              <a:rPr lang="en-US" dirty="0"/>
            </a:br>
            <a:r>
              <a:rPr lang="en-US" dirty="0"/>
              <a:t>i.e., constants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Previous ADD example: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Optimize LIR by directly placing</a:t>
            </a:r>
            <a:br>
              <a:rPr lang="en-US" dirty="0"/>
            </a:br>
            <a:r>
              <a:rPr lang="en-US" dirty="0"/>
              <a:t>the constant value in the operation</a:t>
            </a:r>
            <a:br>
              <a:rPr lang="en-US" dirty="0"/>
            </a:br>
            <a:r>
              <a:rPr lang="en-US" dirty="0"/>
              <a:t>as immediate operand: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Bit-True Optimization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70FB-B723-4EE6-8874-C5A5521332E8}" type="datetime1">
              <a:rPr lang="de-DE" smtClean="0"/>
              <a:t>06.06.2022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8 - Bit-True Data and Value Flow Analysis, Fix SPM Allocation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F8A8F12-028D-4169-B9F7-9AFBB1ACCB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5" y="299149"/>
            <a:ext cx="5142128" cy="344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7333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8A1BB03-C2C2-42C4-98CE-D9B4C8449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891" y="2202030"/>
            <a:ext cx="8445450" cy="244933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F3D20AF1-D2B9-40D0-8BF7-C90F281A8D6D}"/>
              </a:ext>
            </a:extLst>
          </p:cNvPr>
          <p:cNvSpPr/>
          <p:nvPr/>
        </p:nvSpPr>
        <p:spPr bwMode="auto">
          <a:xfrm>
            <a:off x="8091788" y="3692702"/>
            <a:ext cx="1019555" cy="102329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DB11A25D-818F-4E4A-8E3E-7D887C8271DB}"/>
              </a:ext>
            </a:extLst>
          </p:cNvPr>
          <p:cNvSpPr/>
          <p:nvPr/>
        </p:nvSpPr>
        <p:spPr bwMode="auto">
          <a:xfrm>
            <a:off x="2450592" y="2112264"/>
            <a:ext cx="6075755" cy="2651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Bit-True Optimization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70FB-B723-4EE6-8874-C5A5521332E8}" type="datetime1">
              <a:rPr lang="de-DE" smtClean="0"/>
              <a:t>06.06.2022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8 - Bit-True Data and Value Flow Analysis, Fix SPM Allocation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351DB87-4740-4CE3-8186-2C7118FC72C3}"/>
              </a:ext>
            </a:extLst>
          </p:cNvPr>
          <p:cNvSpPr txBox="1"/>
          <p:nvPr/>
        </p:nvSpPr>
        <p:spPr>
          <a:xfrm>
            <a:off x="3411239" y="4250496"/>
            <a:ext cx="20884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dead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027DF3B-8BD9-4574-A9EB-B5B24CBA435F}"/>
              </a:ext>
            </a:extLst>
          </p:cNvPr>
          <p:cNvSpPr txBox="1"/>
          <p:nvPr/>
        </p:nvSpPr>
        <p:spPr>
          <a:xfrm>
            <a:off x="8463644" y="3747133"/>
            <a:ext cx="2721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0328A12-D7F7-477A-91C2-687D8CC72C27}"/>
              </a:ext>
            </a:extLst>
          </p:cNvPr>
          <p:cNvSpPr txBox="1"/>
          <p:nvPr/>
        </p:nvSpPr>
        <p:spPr>
          <a:xfrm>
            <a:off x="6657923" y="3758017"/>
            <a:ext cx="2721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F569F1D-0398-4E7F-B2CD-5BA6B30DB041}"/>
              </a:ext>
            </a:extLst>
          </p:cNvPr>
          <p:cNvSpPr txBox="1"/>
          <p:nvPr/>
        </p:nvSpPr>
        <p:spPr>
          <a:xfrm>
            <a:off x="6473173" y="3250748"/>
            <a:ext cx="13699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dead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DBD73DA-6B8E-44D2-8B12-6A72B7B5B55F}"/>
              </a:ext>
            </a:extLst>
          </p:cNvPr>
          <p:cNvSpPr txBox="1"/>
          <p:nvPr/>
        </p:nvSpPr>
        <p:spPr>
          <a:xfrm>
            <a:off x="7819646" y="2745648"/>
            <a:ext cx="2721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D6992FB6-B74C-4AAB-AD5E-609A14F76DA3}"/>
              </a:ext>
            </a:extLst>
          </p:cNvPr>
          <p:cNvSpPr txBox="1"/>
          <p:nvPr/>
        </p:nvSpPr>
        <p:spPr>
          <a:xfrm>
            <a:off x="6895975" y="2196575"/>
            <a:ext cx="13699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dead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DFA0614-AEFE-497C-8136-D9934DDEBB41}"/>
              </a:ext>
            </a:extLst>
          </p:cNvPr>
          <p:cNvSpPr txBox="1"/>
          <p:nvPr/>
        </p:nvSpPr>
        <p:spPr>
          <a:xfrm>
            <a:off x="6430060" y="4250492"/>
            <a:ext cx="20884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dead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3DE4C301-500C-4729-A5ED-0D1CF8F1B5AA}"/>
              </a:ext>
            </a:extLst>
          </p:cNvPr>
          <p:cNvSpPr txBox="1"/>
          <p:nvPr/>
        </p:nvSpPr>
        <p:spPr>
          <a:xfrm>
            <a:off x="4770334" y="3747132"/>
            <a:ext cx="2721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F6C572A-D239-4343-A034-089FD86F8C06}"/>
              </a:ext>
            </a:extLst>
          </p:cNvPr>
          <p:cNvSpPr txBox="1"/>
          <p:nvPr/>
        </p:nvSpPr>
        <p:spPr>
          <a:xfrm>
            <a:off x="7595395" y="3758016"/>
            <a:ext cx="2721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447CC01-4E05-46BF-989F-DBD36133AADC}"/>
              </a:ext>
            </a:extLst>
          </p:cNvPr>
          <p:cNvSpPr txBox="1"/>
          <p:nvPr/>
        </p:nvSpPr>
        <p:spPr>
          <a:xfrm>
            <a:off x="7916745" y="3252492"/>
            <a:ext cx="60960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dead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2AB955F-A5D7-4F23-929B-2708062F2996}"/>
              </a:ext>
            </a:extLst>
          </p:cNvPr>
          <p:cNvSpPr txBox="1"/>
          <p:nvPr/>
        </p:nvSpPr>
        <p:spPr>
          <a:xfrm>
            <a:off x="4078318" y="3259888"/>
            <a:ext cx="13699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dead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FF208124-C367-48FE-B28B-ACB3C73C0CB6}"/>
              </a:ext>
            </a:extLst>
          </p:cNvPr>
          <p:cNvSpPr txBox="1"/>
          <p:nvPr/>
        </p:nvSpPr>
        <p:spPr>
          <a:xfrm>
            <a:off x="5417381" y="2734760"/>
            <a:ext cx="2721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97550C21-861E-4E05-9E9F-CF67568F7D76}"/>
              </a:ext>
            </a:extLst>
          </p:cNvPr>
          <p:cNvSpPr txBox="1"/>
          <p:nvPr/>
        </p:nvSpPr>
        <p:spPr>
          <a:xfrm>
            <a:off x="4493710" y="2203975"/>
            <a:ext cx="13699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dead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Dead Code Elimination</a:t>
            </a:r>
            <a:endParaRPr lang="en-US" spc="-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Searches for operations in LIR whose outputs are not used or only contain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 bits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Previous ADD example: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Optimize LIR by recursively marking such operations as dead and setting all bits of all incoming edges as '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';</a:t>
            </a:r>
            <a:br>
              <a:rPr lang="en-US" dirty="0"/>
            </a:br>
            <a:r>
              <a:rPr lang="en-US" dirty="0"/>
              <a:t>Finally, all dead operations are removed from LIR</a:t>
            </a:r>
          </a:p>
        </p:txBody>
      </p:sp>
    </p:spTree>
    <p:extLst>
      <p:ext uri="{BB962C8B-B14F-4D97-AF65-F5344CB8AC3E}">
        <p14:creationId xmlns:p14="http://schemas.microsoft.com/office/powerpoint/2010/main" val="9905942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Workflow of Fix SPM Allocations</a:t>
            </a:r>
            <a:endParaRPr lang="en-US" spc="-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Compiler decides on memory layout at compile-time, no optimization decisions are taken during run-time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Optimized memory layout determined by compiler is enforced by tailored linker script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Resulting binary executable contains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charset="0"/>
              <a:buChar char="–"/>
            </a:pPr>
            <a:r>
              <a:rPr lang="en-US" dirty="0"/>
              <a:t>Information which functions shall be allocated to which memory, and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charset="0"/>
              <a:buChar char="–"/>
            </a:pPr>
            <a:r>
              <a:rPr lang="en-US" dirty="0"/>
              <a:t>Startup code which copies all functions to their proper memories before entering main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 SPM Allocation of Functions for WCET Minimization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38B13-C45B-4805-9D12-F873C681395E}" type="datetime1">
              <a:rPr lang="de-DE" smtClean="0"/>
              <a:t>06.06.2022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8 - Bit-True Data and Value Flow Analysis, Fix SPM Allocation</a:t>
            </a:r>
          </a:p>
        </p:txBody>
      </p:sp>
    </p:spTree>
    <p:extLst>
      <p:ext uri="{BB962C8B-B14F-4D97-AF65-F5344CB8AC3E}">
        <p14:creationId xmlns:p14="http://schemas.microsoft.com/office/powerpoint/2010/main" val="17751351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6A79E3B-BCE0-423D-B337-D43365C2A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7e: Fix SPM Allocation (Functions, basic blocks, global Variables) </a:t>
            </a:r>
            <a:r>
              <a:rPr lang="en-US" i="1" spc="-1" dirty="0">
                <a:solidFill>
                  <a:srgbClr val="000000"/>
                </a:solidFill>
                <a:ea typeface="DejaVu Sans"/>
              </a:rPr>
              <a:t>(00:55:45 h)</a:t>
            </a:r>
            <a:endParaRPr lang="en-US" i="1" spc="-1" dirty="0"/>
          </a:p>
          <a:p>
            <a:pPr marL="343080" indent="-341280">
              <a:lnSpc>
                <a:spcPct val="90000"/>
              </a:lnSpc>
            </a:pPr>
            <a:endParaRPr lang="en-US" b="1" spc="-1" dirty="0">
              <a:solidFill>
                <a:srgbClr val="000000"/>
              </a:solidFill>
              <a:ea typeface="DejaVu Sans"/>
            </a:endParaRPr>
          </a:p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7f: SPM Allocations for Multi-Process Applications </a:t>
            </a:r>
            <a:r>
              <a:rPr lang="en-US" i="1" spc="-1" dirty="0">
                <a:solidFill>
                  <a:srgbClr val="000000"/>
                </a:solidFill>
                <a:ea typeface="DejaVu Sans"/>
              </a:rPr>
              <a:t>(00:49:57 h)</a:t>
            </a:r>
            <a:endParaRPr lang="en-US" i="1" spc="-1" dirty="0"/>
          </a:p>
          <a:p>
            <a:endParaRPr lang="en-US" dirty="0"/>
          </a:p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8a: Life Time Analysis </a:t>
            </a:r>
            <a:r>
              <a:rPr lang="en-US" i="1" spc="-1" dirty="0">
                <a:solidFill>
                  <a:srgbClr val="000000"/>
                </a:solidFill>
                <a:ea typeface="DejaVu Sans"/>
              </a:rPr>
              <a:t>(00:46:43 h)</a:t>
            </a:r>
            <a:endParaRPr lang="en-US" i="1" spc="-1" dirty="0"/>
          </a:p>
          <a:p>
            <a:endParaRPr lang="en-US" dirty="0"/>
          </a:p>
          <a:p>
            <a:endParaRPr lang="en-US" dirty="0"/>
          </a:p>
          <a:p>
            <a:r>
              <a:rPr lang="en-US" i="1" dirty="0">
                <a:sym typeface="Wingdings"/>
              </a:rPr>
              <a:t> </a:t>
            </a:r>
            <a:r>
              <a:rPr lang="en-US" i="1" dirty="0"/>
              <a:t>Don’t forget to prepare one question for the above video!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3525D0-2221-43B5-A8B4-3CFB3A96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" dirty="0">
                <a:ea typeface="DejaVu Sans"/>
              </a:rPr>
              <a:t>Videos for Next Week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BB1FDAC-6B89-4BF9-A5BD-7B745034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DFDA7-4C12-47EC-AA0F-E48EF1427EBF}" type="datetime1">
              <a:rPr lang="de-DE" smtClean="0"/>
              <a:t>06.06.2022</a:t>
            </a:fld>
            <a:endParaRPr lang="en-US" dirty="0"/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9E2DCE97-4F93-43BC-9D31-BDB765061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8 - Bit-True Data and Value Flow Analysis, Fix SPM Allocation</a:t>
            </a:r>
          </a:p>
        </p:txBody>
      </p:sp>
    </p:spTree>
    <p:extLst>
      <p:ext uri="{BB962C8B-B14F-4D97-AF65-F5344CB8AC3E}">
        <p14:creationId xmlns:p14="http://schemas.microsoft.com/office/powerpoint/2010/main" val="262987681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UHH US-English">
  <a:themeElements>
    <a:clrScheme name="Leere Präsentation 1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32638"/>
      </a:hlink>
      <a:folHlink>
        <a:srgbClr val="A32638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A3263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32638"/>
      </a:hlink>
      <a:folHlink>
        <a:srgbClr val="A3263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1348</Words>
  <Application>Microsoft Office PowerPoint</Application>
  <PresentationFormat>Breitbild</PresentationFormat>
  <Paragraphs>215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Arial</vt:lpstr>
      <vt:lpstr>Calibri</vt:lpstr>
      <vt:lpstr>Courier New</vt:lpstr>
      <vt:lpstr>DejaVu Sans</vt:lpstr>
      <vt:lpstr>Times New Roman</vt:lpstr>
      <vt:lpstr>Wingdings</vt:lpstr>
      <vt:lpstr>TUHH US-English</vt:lpstr>
      <vt:lpstr>Compilers for Embedded Systems</vt:lpstr>
      <vt:lpstr>Learning Objectives of Today’s Session</vt:lpstr>
      <vt:lpstr>Questions &amp; Answers</vt:lpstr>
      <vt:lpstr>Bit-True Analysis of Simple Operations</vt:lpstr>
      <vt:lpstr>Bit-True Analysis of Arithmetical Operations</vt:lpstr>
      <vt:lpstr>Bit-True Analysis of Arithmetical Operations</vt:lpstr>
      <vt:lpstr>Bit-True Optimization</vt:lpstr>
      <vt:lpstr>Bit-True Optimization</vt:lpstr>
      <vt:lpstr>Bit-True Optimization</vt:lpstr>
      <vt:lpstr>Fix SPM Allocation of Functions for WCET Minimization</vt:lpstr>
      <vt:lpstr>Videos for Next Week</vt:lpstr>
    </vt:vector>
  </TitlesOfParts>
  <Company>TUHH, Institute of Embedded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Compilers for Embedded Systems</dc:title>
  <dc:subject>Flipped Classroom #8</dc:subject>
  <dc:creator>Heiko Falk</dc:creator>
  <dc:description/>
  <cp:lastModifiedBy>Heiko Falk</cp:lastModifiedBy>
  <cp:revision>2064</cp:revision>
  <cp:lastPrinted>2012-02-23T10:30:29Z</cp:lastPrinted>
  <dcterms:modified xsi:type="dcterms:W3CDTF">2022-06-06T02:13:06Z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TUHH, Eingebettete Systeme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7</vt:i4>
  </property>
  <property fmtid="{D5CDD505-2E9C-101B-9397-08002B2CF9AE}" pid="9" name="PresentationFormat">
    <vt:lpwstr>Bildschirmpräsentation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11</vt:i4>
  </property>
</Properties>
</file>