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461" r:id="rId2"/>
    <p:sldId id="475" r:id="rId3"/>
    <p:sldId id="458" r:id="rId4"/>
    <p:sldId id="480" r:id="rId5"/>
    <p:sldId id="488" r:id="rId6"/>
    <p:sldId id="479" r:id="rId7"/>
    <p:sldId id="463" r:id="rId8"/>
    <p:sldId id="478" r:id="rId9"/>
    <p:sldId id="462" r:id="rId10"/>
    <p:sldId id="276" r:id="rId11"/>
  </p:sldIdLst>
  <p:sldSz cx="9144000" cy="6858000" type="screen4x3"/>
  <p:notesSz cx="6858000" cy="9144000"/>
  <p:custDataLst>
    <p:tags r:id="rId14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5531">
          <p15:clr>
            <a:srgbClr val="A4A3A4"/>
          </p15:clr>
        </p15:guide>
        <p15:guide id="4" pos="5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7D9AA9"/>
    <a:srgbClr val="7D91AA"/>
    <a:srgbClr val="A32638"/>
    <a:srgbClr val="56AA1C"/>
    <a:srgbClr val="BD6005"/>
    <a:srgbClr val="B2B2B2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3" autoAdjust="0"/>
    <p:restoredTop sz="94372" autoAdjust="0"/>
  </p:normalViewPr>
  <p:slideViewPr>
    <p:cSldViewPr>
      <p:cViewPr varScale="1">
        <p:scale>
          <a:sx n="105" d="100"/>
          <a:sy n="105" d="100"/>
        </p:scale>
        <p:origin x="1578" y="78"/>
      </p:cViewPr>
      <p:guideLst>
        <p:guide orient="horz" pos="2160"/>
        <p:guide pos="2880"/>
        <p:guide pos="5531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5857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5857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5857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fld id="{D145EBF8-BFAD-4664-883B-3CAB6E6AA839}" type="slidenum">
              <a:rPr lang="de-DE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098065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fld id="{FD917C4D-52D6-409D-9C9D-BE0C6E33A8E5}" type="slidenum">
              <a:rPr lang="de-DE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387897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C16379-BBA6-4181-93D1-DD9CD35C4554}" type="slidenum">
              <a:rPr lang="de-DE"/>
              <a:pPr/>
              <a:t>2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F84A41-3078-403B-AC8F-02311EC08AFB}" type="slidenum">
              <a:rPr lang="de-DE"/>
              <a:pPr/>
              <a:t>3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F84A41-3078-403B-AC8F-02311EC08AFB}" type="slidenum">
              <a:rPr lang="de-DE"/>
              <a:pPr/>
              <a:t>4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  <p:extLst>
      <p:ext uri="{BB962C8B-B14F-4D97-AF65-F5344CB8AC3E}">
        <p14:creationId xmlns:p14="http://schemas.microsoft.com/office/powerpoint/2010/main" val="3671817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4ABB8E-9860-4567-91D2-AA6DDCB3EF6A}" type="slidenum">
              <a:rPr lang="de-DE"/>
              <a:pPr/>
              <a:t>5</a:t>
            </a:fld>
            <a:endParaRPr lang="de-DE" dirty="0"/>
          </a:p>
        </p:txBody>
      </p:sp>
      <p:sp>
        <p:nvSpPr>
          <p:cNvPr id="631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1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  <p:extLst>
      <p:ext uri="{BB962C8B-B14F-4D97-AF65-F5344CB8AC3E}">
        <p14:creationId xmlns:p14="http://schemas.microsoft.com/office/powerpoint/2010/main" val="16421012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F84A41-3078-403B-AC8F-02311EC08AFB}" type="slidenum">
              <a:rPr lang="de-DE"/>
              <a:pPr/>
              <a:t>6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  <p:extLst>
      <p:ext uri="{BB962C8B-B14F-4D97-AF65-F5344CB8AC3E}">
        <p14:creationId xmlns:p14="http://schemas.microsoft.com/office/powerpoint/2010/main" val="25375161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923DDF-957F-4D4E-A15E-D98C88FEACEB}" type="slidenum">
              <a:rPr lang="de-DE"/>
              <a:pPr/>
              <a:t>7</a:t>
            </a:fld>
            <a:endParaRPr lang="de-DE" dirty="0"/>
          </a:p>
        </p:txBody>
      </p:sp>
      <p:sp>
        <p:nvSpPr>
          <p:cNvPr id="598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8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CC30AF-B5E2-4CBA-853B-03EC98005E83}" type="slidenum">
              <a:rPr lang="de-DE"/>
              <a:pPr/>
              <a:t>8</a:t>
            </a:fld>
            <a:endParaRPr lang="de-DE" dirty="0"/>
          </a:p>
        </p:txBody>
      </p:sp>
      <p:sp>
        <p:nvSpPr>
          <p:cNvPr id="636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6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447419-33D3-4E91-85CE-2109CD7244A5}" type="slidenum">
              <a:rPr lang="de-DE"/>
              <a:pPr/>
              <a:t>9</a:t>
            </a:fld>
            <a:endParaRPr lang="de-DE" dirty="0"/>
          </a:p>
        </p:txBody>
      </p:sp>
      <p:sp>
        <p:nvSpPr>
          <p:cNvPr id="595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5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CustomShape 1"/>
          <p:cNvSpPr/>
          <p:nvPr/>
        </p:nvSpPr>
        <p:spPr>
          <a:xfrm>
            <a:off x="3850200" y="9356400"/>
            <a:ext cx="2942640" cy="49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F4D1B414-E979-4A44-9EBF-4CF27BEA005B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10</a:t>
            </a:fld>
            <a:endParaRPr lang="en-US" sz="1200" b="0" strike="noStrike" spc="-1" dirty="0">
              <a:latin typeface="Arial"/>
            </a:endParaRPr>
          </a:p>
        </p:txBody>
      </p:sp>
      <p:sp>
        <p:nvSpPr>
          <p:cNvPr id="252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935038" y="738188"/>
            <a:ext cx="4922837" cy="3690937"/>
          </a:xfrm>
          <a:prstGeom prst="rect">
            <a:avLst/>
          </a:prstGeom>
        </p:spPr>
      </p:sp>
      <p:sp>
        <p:nvSpPr>
          <p:cNvPr id="253" name="PlaceHolder 3"/>
          <p:cNvSpPr>
            <a:spLocks noGrp="1"/>
          </p:cNvSpPr>
          <p:nvPr>
            <p:ph type="body"/>
          </p:nvPr>
        </p:nvSpPr>
        <p:spPr>
          <a:xfrm>
            <a:off x="905760" y="4678200"/>
            <a:ext cx="4980960" cy="4430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9381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519113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defRPr sz="2800"/>
            </a:lvl1pPr>
          </a:lstStyle>
          <a:p>
            <a:pPr lvl="0"/>
            <a:r>
              <a:rPr lang="en-US" noProof="0" dirty="0"/>
              <a:t>Master-</a:t>
            </a:r>
            <a:r>
              <a:rPr lang="en-US" noProof="0" dirty="0" err="1"/>
              <a:t>Untertitelformat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65863"/>
            <a:ext cx="2133600" cy="476250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6C0CF34A-52CA-4A3A-AFE7-A2165687D917}" type="datetime1">
              <a:rPr lang="de-DE" noProof="0" smtClean="0"/>
              <a:t>17.03.2022</a:t>
            </a:fld>
            <a:endParaRPr lang="en-US" noProof="0" dirty="0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z="6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0 - Organizational Issues</a:t>
            </a:r>
          </a:p>
        </p:txBody>
      </p:sp>
      <p:sp>
        <p:nvSpPr>
          <p:cNvPr id="7066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796215D7-3241-4DF5-B5DC-9116BA4B0162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70673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36738"/>
            <a:ext cx="7772400" cy="1409700"/>
          </a:xfrm>
        </p:spPr>
        <p:txBody>
          <a:bodyPr>
            <a:spAutoFit/>
          </a:bodyPr>
          <a:lstStyle>
            <a:lvl1pPr algn="ctr">
              <a:lnSpc>
                <a:spcPct val="120000"/>
              </a:lnSpc>
              <a:defRPr sz="3600"/>
            </a:lvl1pPr>
          </a:lstStyle>
          <a:p>
            <a:pPr lvl="0"/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pic>
        <p:nvPicPr>
          <p:cNvPr id="3" name="Grafik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278" y="205735"/>
            <a:ext cx="1294210" cy="731126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34000"/>
            <a:ext cx="1969200" cy="634453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5401F446-8311-4B99-96F9-541F42E742BD}" type="datetime1">
              <a:rPr lang="de-DE" noProof="0" smtClean="0"/>
              <a:t>17.03.2022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0 - Organizational Issues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AFEBCE-B0E7-47BC-B5A4-F2AA123C79CB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6546032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7E4D7E17-AC6E-473F-86BD-2456F03E30CB}" type="datetime1">
              <a:rPr lang="de-DE" noProof="0" smtClean="0"/>
              <a:t>17.03.2022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0 - Organizational Issues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6B167E-56E1-4BE5-AACA-313FA1FCB600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9991413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79388" y="1387475"/>
            <a:ext cx="4316412" cy="499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87475"/>
            <a:ext cx="4316413" cy="499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6CEDEA46-4E6A-472C-9D15-662D2E6A514C}" type="datetime1">
              <a:rPr lang="de-DE" noProof="0" smtClean="0"/>
              <a:t>17.03.2022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0 - Organizational Issues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074897-63C9-44ED-8B2D-5DE17D252787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818458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88C91058-5E72-42B4-B1A1-78401174A94B}" type="datetime1">
              <a:rPr lang="de-DE" noProof="0" smtClean="0"/>
              <a:t>17.03.2022</a:t>
            </a:fld>
            <a:endParaRPr lang="en-US" noProof="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0 - Organizational Issues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6C15D-976D-4032-AF3E-45FCB2960BCF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4884888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ACB6F86D-F94E-44B4-9839-CDC334F26E39}" type="datetime1">
              <a:rPr lang="de-DE" noProof="0" smtClean="0"/>
              <a:t>17.03.2022</a:t>
            </a:fld>
            <a:endParaRPr lang="en-US" noProof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0 - Organizational Issues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0BBD35-CD11-48DE-83B3-99D2FF0A0AE6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4912434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FDF5C583-5372-40FF-9043-9C64D1D87A98}" type="datetime1">
              <a:rPr lang="de-DE" noProof="0" smtClean="0"/>
              <a:t>17.03.2022</a:t>
            </a:fld>
            <a:endParaRPr lang="en-US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0 - Organizational Issues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E683B7-473F-45CF-8922-53AEC3A92687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3869535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49D3F35F-86F9-41B9-B06A-AA9B1651DB5C}" type="datetime1">
              <a:rPr lang="de-DE" noProof="0" smtClean="0"/>
              <a:t>17.03.2022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0 - Organizational Issues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246333-7397-4CE3-98EB-04C49FA80951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0440170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1640ED61-9DB3-4C1B-B221-2C892DB7438C}" type="datetime1">
              <a:rPr lang="de-DE" noProof="0" smtClean="0"/>
              <a:t>17.03.2022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0 - Organizational Issues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5E8802-AB43-4078-A76B-116831BF144C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2428787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573B1BD2-C7CB-47A9-AABC-27CE69E2F2DF}" type="datetime1">
              <a:rPr lang="de-DE" noProof="0" smtClean="0"/>
              <a:t>17.03.2022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0 - Organizational Issues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4D9F37-0D98-48EE-90BE-EACBAE05E9BF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498474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69100" y="549275"/>
            <a:ext cx="2195513" cy="5832475"/>
          </a:xfrm>
        </p:spPr>
        <p:txBody>
          <a:bodyPr vert="eaVert"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79388" y="549275"/>
            <a:ext cx="6437312" cy="5832475"/>
          </a:xfrm>
        </p:spPr>
        <p:txBody>
          <a:bodyPr vert="eaVert"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460FACBA-4DF4-4AD8-8EDF-127A11BC0305}" type="datetime1">
              <a:rPr lang="de-DE" noProof="0" smtClean="0"/>
              <a:t>17.03.2022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0 - Organizational Issues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339F9C-E3A7-4A8A-A28E-BAB7E41DA1B6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225103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549275"/>
            <a:ext cx="8785225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387475"/>
            <a:ext cx="8785225" cy="499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9388" y="6500813"/>
            <a:ext cx="2016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A32638"/>
                </a:solidFill>
              </a:defRPr>
            </a:lvl1pPr>
          </a:lstStyle>
          <a:p>
            <a:r>
              <a:rPr lang="en-US" noProof="0" dirty="0"/>
              <a:t>© H. Falk | </a:t>
            </a:r>
            <a:fld id="{AE10DE13-67CC-48C7-B74B-D6F406B69098}" type="datetime1">
              <a:rPr lang="de-DE" noProof="0" smtClean="0"/>
              <a:t>17.03.2022</a:t>
            </a:fld>
            <a:endParaRPr lang="en-US" noProof="0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35150" y="6500813"/>
            <a:ext cx="5545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1">
                <a:solidFill>
                  <a:srgbClr val="A32638"/>
                </a:solidFill>
              </a:defRPr>
            </a:lvl1pPr>
          </a:lstStyle>
          <a:p>
            <a:r>
              <a:rPr lang="en-US" dirty="0"/>
              <a:t>0 - Organizational Issues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24750" y="6500813"/>
            <a:ext cx="1439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A32638"/>
                </a:solidFill>
              </a:defRPr>
            </a:lvl1pPr>
          </a:lstStyle>
          <a:p>
            <a:fld id="{4E2F51DB-2210-4F95-A15F-ED7D8DDEB14D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1044" name="Line 20"/>
          <p:cNvSpPr>
            <a:spLocks noChangeShapeType="1"/>
          </p:cNvSpPr>
          <p:nvPr/>
        </p:nvSpPr>
        <p:spPr bwMode="auto">
          <a:xfrm>
            <a:off x="0" y="182563"/>
            <a:ext cx="9144000" cy="0"/>
          </a:xfrm>
          <a:prstGeom prst="line">
            <a:avLst/>
          </a:prstGeom>
          <a:noFill/>
          <a:ln w="9525">
            <a:solidFill>
              <a:srgbClr val="A3263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noProof="0" dirty="0"/>
          </a:p>
        </p:txBody>
      </p:sp>
      <p:sp>
        <p:nvSpPr>
          <p:cNvPr id="1047" name="Text Box 23"/>
          <p:cNvSpPr txBox="1">
            <a:spLocks noChangeArrowheads="1"/>
          </p:cNvSpPr>
          <p:nvPr/>
        </p:nvSpPr>
        <p:spPr bwMode="auto">
          <a:xfrm>
            <a:off x="900000" y="198438"/>
            <a:ext cx="6037262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sz="1000" noProof="0" dirty="0">
                <a:solidFill>
                  <a:srgbClr val="A32638"/>
                </a:solidFill>
              </a:rPr>
              <a:t>Compilers for Embedded</a:t>
            </a:r>
            <a:r>
              <a:rPr lang="en-US" sz="1000" baseline="0" noProof="0" dirty="0">
                <a:solidFill>
                  <a:srgbClr val="A32638"/>
                </a:solidFill>
              </a:rPr>
              <a:t> Systems</a:t>
            </a:r>
            <a:r>
              <a:rPr lang="en-US" sz="1000" noProof="0" dirty="0">
                <a:solidFill>
                  <a:srgbClr val="A32638"/>
                </a:solidFill>
              </a:rPr>
              <a:t> (CfES) SoSe 2022</a:t>
            </a:r>
          </a:p>
        </p:txBody>
      </p:sp>
      <p:sp>
        <p:nvSpPr>
          <p:cNvPr id="1049" name="Text Box 25"/>
          <p:cNvSpPr txBox="1">
            <a:spLocks noChangeArrowheads="1"/>
          </p:cNvSpPr>
          <p:nvPr/>
        </p:nvSpPr>
        <p:spPr bwMode="auto">
          <a:xfrm>
            <a:off x="0" y="183600"/>
            <a:ext cx="827088" cy="152400"/>
          </a:xfrm>
          <a:prstGeom prst="rect">
            <a:avLst/>
          </a:prstGeom>
          <a:solidFill>
            <a:srgbClr val="A326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ctr">
              <a:spcBef>
                <a:spcPct val="50000"/>
              </a:spcBef>
            </a:pPr>
            <a:r>
              <a:rPr lang="en-US" sz="1000" noProof="0" dirty="0">
                <a:solidFill>
                  <a:schemeClr val="bg1"/>
                </a:solidFill>
              </a:rPr>
              <a:t>Slide </a:t>
            </a:r>
            <a:fld id="{815EA739-4FE2-4601-B394-79DE1CC0E93E}" type="slidenum">
              <a:rPr lang="en-US" sz="1000" noProof="0" smtClean="0">
                <a:solidFill>
                  <a:schemeClr val="bg1"/>
                </a:solidFill>
              </a:rPr>
              <a:pPr algn="ctr">
                <a:spcBef>
                  <a:spcPct val="50000"/>
                </a:spcBef>
              </a:pPr>
              <a:t>‹Nr.›</a:t>
            </a:fld>
            <a:r>
              <a:rPr lang="en-US" sz="1000" noProof="0" dirty="0">
                <a:solidFill>
                  <a:schemeClr val="bg1"/>
                </a:solidFill>
              </a:rPr>
              <a:t>/10</a:t>
            </a:r>
          </a:p>
        </p:txBody>
      </p:sp>
      <p:sp>
        <p:nvSpPr>
          <p:cNvPr id="1053" name="Line 29"/>
          <p:cNvSpPr>
            <a:spLocks noChangeShapeType="1"/>
          </p:cNvSpPr>
          <p:nvPr/>
        </p:nvSpPr>
        <p:spPr bwMode="auto">
          <a:xfrm>
            <a:off x="0" y="1751013"/>
            <a:ext cx="91440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noProof="0" dirty="0"/>
          </a:p>
        </p:txBody>
      </p:sp>
      <p:sp>
        <p:nvSpPr>
          <p:cNvPr id="1054" name="Line 30"/>
          <p:cNvSpPr>
            <a:spLocks noChangeShapeType="1"/>
          </p:cNvSpPr>
          <p:nvPr/>
        </p:nvSpPr>
        <p:spPr bwMode="auto">
          <a:xfrm rot="-5400000">
            <a:off x="-2518569" y="3437732"/>
            <a:ext cx="6837363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sldNum="0" hdr="0"/>
  <p:txStyles>
    <p:titleStyle>
      <a:lvl1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+mj-lt"/>
          <a:ea typeface="+mj-ea"/>
          <a:cs typeface="+mj-cs"/>
        </a:defRPr>
      </a:lvl1pPr>
      <a:lvl2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2pPr>
      <a:lvl3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3pPr>
      <a:lvl4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4pPr>
      <a:lvl5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5pPr>
      <a:lvl6pPr marL="4572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6pPr>
      <a:lvl7pPr marL="9144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7pPr>
      <a:lvl8pPr marL="13716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8pPr>
      <a:lvl9pPr marL="18288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9pPr>
    </p:titleStyle>
    <p:bodyStyle>
      <a:lvl1pPr marL="342900" indent="-342900" algn="l" rtl="0" fontAlgn="base">
        <a:lnSpc>
          <a:spcPts val="2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9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560" y="2163815"/>
            <a:ext cx="7920880" cy="757130"/>
          </a:xfrm>
        </p:spPr>
        <p:txBody>
          <a:bodyPr/>
          <a:lstStyle/>
          <a:p>
            <a:r>
              <a:rPr lang="en-US" dirty="0"/>
              <a:t>Compilers for Embedded Systems</a:t>
            </a:r>
            <a:endParaRPr lang="en-US" sz="2800" b="0" dirty="0"/>
          </a:p>
        </p:txBody>
      </p:sp>
      <p:sp>
        <p:nvSpPr>
          <p:cNvPr id="59290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043608" y="3886200"/>
            <a:ext cx="7056784" cy="2492990"/>
          </a:xfrm>
        </p:spPr>
        <p:txBody>
          <a:bodyPr/>
          <a:lstStyle/>
          <a:p>
            <a:r>
              <a:rPr lang="en-US" dirty="0"/>
              <a:t>Summer Term 2022</a:t>
            </a:r>
          </a:p>
          <a:p>
            <a:endParaRPr lang="en-US" dirty="0"/>
          </a:p>
          <a:p>
            <a:r>
              <a:rPr lang="en-US" sz="2000" dirty="0"/>
              <a:t>Heiko Falk</a:t>
            </a:r>
          </a:p>
          <a:p>
            <a:endParaRPr lang="en-US" sz="2000" dirty="0"/>
          </a:p>
          <a:p>
            <a:r>
              <a:rPr lang="en-US" sz="2000" dirty="0"/>
              <a:t>Institute of Embedded Systems</a:t>
            </a:r>
          </a:p>
          <a:p>
            <a:r>
              <a:rPr lang="en-US" sz="2000" dirty="0"/>
              <a:t>Electrical Engineering, Computer Science and Mathematics</a:t>
            </a:r>
          </a:p>
          <a:p>
            <a:r>
              <a:rPr lang="en-US" sz="2000" dirty="0"/>
              <a:t>Hamburg University of Technology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7BAA83BE-33F0-40CD-9190-738B366CCB3B}" type="datetime1">
              <a:rPr lang="de-DE" smtClean="0"/>
              <a:t>17.03.2022</a:t>
            </a:fld>
            <a:endParaRPr lang="en-US" dirty="0"/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People</a:t>
            </a:r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Course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Prof. Dr. Heiko Falk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Institute of Embedded Systems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E-Mail: </a:t>
            </a:r>
            <a:r>
              <a:rPr lang="en-US" b="1" dirty="0">
                <a:solidFill>
                  <a:schemeClr val="hlink"/>
                </a:solidFill>
                <a:latin typeface="Courier New" pitchFamily="49" charset="0"/>
              </a:rPr>
              <a:t>Heiko.Falk@tuhh.de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Building E, Room 3.034</a:t>
            </a:r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And what about you?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Enter the acronym of your degree program</a:t>
            </a:r>
            <a:br>
              <a:rPr lang="en-US" dirty="0"/>
            </a:br>
            <a:r>
              <a:rPr lang="en-US" dirty="0"/>
              <a:t>(e.g., AIW, CS, ET, …) here:</a:t>
            </a:r>
            <a:endParaRPr lang="en-US" b="1" dirty="0">
              <a:solidFill>
                <a:schemeClr val="hlink"/>
              </a:solidFill>
              <a:latin typeface="Courier New" pitchFamily="49" charset="0"/>
            </a:endParaRPr>
          </a:p>
          <a:p>
            <a:pPr marL="0" indent="0">
              <a:lnSpc>
                <a:spcPct val="120000"/>
              </a:lnSpc>
            </a:pPr>
            <a:endParaRPr lang="en-US" b="1" dirty="0">
              <a:solidFill>
                <a:schemeClr val="hlink"/>
              </a:solidFill>
              <a:latin typeface="Courier New" pitchFamily="49" charset="0"/>
            </a:endParaRP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0 - Organizational Issues</a:t>
            </a:r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DABE5F37-7293-4C71-BB44-50CB062D32C2}"/>
              </a:ext>
            </a:extLst>
          </p:cNvPr>
          <p:cNvGrpSpPr>
            <a:grpSpLocks/>
          </p:cNvGrpSpPr>
          <p:nvPr/>
        </p:nvGrpSpPr>
        <p:grpSpPr bwMode="auto">
          <a:xfrm rot="1356250">
            <a:off x="5766411" y="527535"/>
            <a:ext cx="3053411" cy="830263"/>
            <a:chOff x="2203" y="2194"/>
            <a:chExt cx="1863" cy="523"/>
          </a:xfrm>
        </p:grpSpPr>
        <p:sp>
          <p:nvSpPr>
            <p:cNvPr id="7" name="AutoShape 5">
              <a:extLst>
                <a:ext uri="{FF2B5EF4-FFF2-40B4-BE49-F238E27FC236}">
                  <a16:creationId xmlns:a16="http://schemas.microsoft.com/office/drawing/2014/main" id="{58BD7622-4ADB-48DB-8EBC-1DBE351938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7" y="2194"/>
              <a:ext cx="1542" cy="523"/>
            </a:xfrm>
            <a:prstGeom prst="irregularSeal2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8" name="Text Box 6">
              <a:extLst>
                <a:ext uri="{FF2B5EF4-FFF2-40B4-BE49-F238E27FC236}">
                  <a16:creationId xmlns:a16="http://schemas.microsoft.com/office/drawing/2014/main" id="{27B1C5BE-FA5B-44E1-9275-45794FB485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0652928">
              <a:off x="2203" y="2268"/>
              <a:ext cx="1863" cy="4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b="1" i="1" dirty="0"/>
                <a:t>Have your smart phone</a:t>
              </a:r>
            </a:p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b="1" i="1" dirty="0"/>
                <a:t>with QR scanner ready!</a:t>
              </a:r>
            </a:p>
          </p:txBody>
        </p:sp>
      </p:grpSp>
      <p:sp>
        <p:nvSpPr>
          <p:cNvPr id="9" name="Textfeld 8">
            <a:extLst>
              <a:ext uri="{FF2B5EF4-FFF2-40B4-BE49-F238E27FC236}">
                <a16:creationId xmlns:a16="http://schemas.microsoft.com/office/drawing/2014/main" id="{3C272D75-371C-44F3-85BD-29E979DE7522}"/>
              </a:ext>
            </a:extLst>
          </p:cNvPr>
          <p:cNvSpPr txBox="1"/>
          <p:nvPr/>
        </p:nvSpPr>
        <p:spPr>
          <a:xfrm>
            <a:off x="5049607" y="5662072"/>
            <a:ext cx="2114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fqd.me/3LRtKer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665E972-1B62-4368-A7F4-77FEF38C55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51" t="36308" r="53150" b="33818"/>
          <a:stretch/>
        </p:blipFill>
        <p:spPr>
          <a:xfrm>
            <a:off x="7308304" y="4734837"/>
            <a:ext cx="1728192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5924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38E86FDA-5EBB-44AA-94C1-F23F8898249F}" type="datetime1">
              <a:rPr lang="de-DE" smtClean="0"/>
              <a:t>17.03.2022</a:t>
            </a:fld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0 - Organizational Issues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Organizational Issues</a:t>
            </a:r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Module “Compilers for Embedded Systems”</a:t>
            </a: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Course and block labs</a:t>
            </a:r>
          </a:p>
          <a:p>
            <a:pPr>
              <a:lnSpc>
                <a:spcPct val="90000"/>
              </a:lnSpc>
            </a:pPr>
            <a:endParaRPr lang="en-US" sz="1200" b="1" dirty="0"/>
          </a:p>
          <a:p>
            <a:pPr>
              <a:lnSpc>
                <a:spcPct val="90000"/>
              </a:lnSpc>
            </a:pPr>
            <a:r>
              <a:rPr lang="en-US" b="1" dirty="0"/>
              <a:t>Desired Prerequisites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Computer Architecture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Embedded Systems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Compiler Construction</a:t>
            </a:r>
          </a:p>
          <a:p>
            <a:pPr marL="0" indent="0">
              <a:lnSpc>
                <a:spcPct val="120000"/>
              </a:lnSpc>
            </a:pPr>
            <a:endParaRPr lang="en-US" sz="1200" dirty="0"/>
          </a:p>
          <a:p>
            <a:pPr>
              <a:lnSpc>
                <a:spcPct val="90000"/>
              </a:lnSpc>
            </a:pPr>
            <a:r>
              <a:rPr lang="en-US" b="1" dirty="0"/>
              <a:t>Mode of Operation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Hybrid: Pre-recorded lecture videos electronically via Stud.IP, classroom sessions and labs physically on-campus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i="1" u="sng" dirty="0"/>
              <a:t>Make sure to register to Stud.IP</a:t>
            </a:r>
            <a:r>
              <a:rPr lang="en-US" dirty="0"/>
              <a:t> course “</a:t>
            </a:r>
            <a:r>
              <a:rPr lang="de-DE" dirty="0"/>
              <a:t>Compiler für Eingebettete Systeme</a:t>
            </a:r>
            <a:r>
              <a:rPr lang="en-US" dirty="0"/>
              <a:t> / Compilers for Embedded Systems”</a:t>
            </a: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 the TUNE portal, </a:t>
            </a:r>
            <a:r>
              <a:rPr lang="en-US" b="1" i="1" u="sng" dirty="0"/>
              <a:t>make sure to register for the exam “Compiler für Eingebettete Systeme” (no. 655)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ED5A7A23-1AB2-4DE5-8DB9-CF89A06E1A47}" type="datetime1">
              <a:rPr lang="de-DE" smtClean="0"/>
              <a:t>17.03.2022</a:t>
            </a:fld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0 - Organizational Issues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(1)</a:t>
            </a:r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Organization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Pre-recorded lecture videos covering the entire course are already provided via Stud.IP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Weekly interactive classroom sessions (“Flipped Classroom”):</a:t>
            </a:r>
            <a:br>
              <a:rPr lang="en-US" dirty="0"/>
            </a:br>
            <a:r>
              <a:rPr lang="en-US" dirty="0"/>
              <a:t>	Tuesday, 15:00 – 16:30, </a:t>
            </a:r>
            <a:r>
              <a:rPr lang="en-US"/>
              <a:t>M 1.582</a:t>
            </a: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Interaction:</a:t>
            </a:r>
          </a:p>
          <a:p>
            <a:pPr marL="914400" lvl="1" indent="-457200">
              <a:lnSpc>
                <a:spcPct val="12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en-US" dirty="0"/>
              <a:t>During the above classroom sessions</a:t>
            </a:r>
          </a:p>
          <a:p>
            <a:pPr marL="914400" lvl="1" indent="-457200">
              <a:lnSpc>
                <a:spcPct val="12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en-US" dirty="0"/>
              <a:t>Via the Stud.IP forum that is regularly checked by me</a:t>
            </a:r>
          </a:p>
          <a:p>
            <a:pPr marL="914400" lvl="1" indent="-457200">
              <a:lnSpc>
                <a:spcPct val="12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en-US" dirty="0"/>
              <a:t>Electronically with me via Stud.IP and/or e-mail</a:t>
            </a:r>
          </a:p>
          <a:p>
            <a:pPr marL="0" indent="0">
              <a:lnSpc>
                <a:spcPct val="120000"/>
              </a:lnSpc>
            </a:pPr>
            <a:endParaRPr lang="en-US" sz="1200" b="1" dirty="0"/>
          </a:p>
          <a:p>
            <a:pPr marL="0" indent="0">
              <a:lnSpc>
                <a:spcPct val="120000"/>
              </a:lnSpc>
            </a:pPr>
            <a:r>
              <a:rPr lang="en-US" b="1" dirty="0"/>
              <a:t>Material</a:t>
            </a: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Lecture slides and videos are provided electronically via Stud.IP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Further reading according to articles and textbooks cited in all following chapters</a:t>
            </a:r>
          </a:p>
        </p:txBody>
      </p:sp>
    </p:spTree>
    <p:extLst>
      <p:ext uri="{BB962C8B-B14F-4D97-AF65-F5344CB8AC3E}">
        <p14:creationId xmlns:p14="http://schemas.microsoft.com/office/powerpoint/2010/main" val="2990332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(2)</a:t>
            </a:r>
          </a:p>
        </p:txBody>
      </p:sp>
      <p:sp>
        <p:nvSpPr>
          <p:cNvPr id="6307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20000"/>
              </a:lnSpc>
            </a:pPr>
            <a:r>
              <a:rPr lang="en-US" b="1" dirty="0"/>
              <a:t>Weekly Workflow</a:t>
            </a: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 week </a:t>
            </a:r>
            <a:r>
              <a:rPr lang="en-US" i="1" dirty="0"/>
              <a:t>n</a:t>
            </a:r>
            <a:r>
              <a:rPr lang="en-US" dirty="0"/>
              <a:t>, you watch a given number of videos independently and asynchronously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For each video, everyone of you prepares one question about the video’s content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 week </a:t>
            </a:r>
            <a:r>
              <a:rPr lang="en-US" i="1" dirty="0"/>
              <a:t>n</a:t>
            </a:r>
            <a:r>
              <a:rPr lang="en-US" dirty="0"/>
              <a:t>+1, we meet for the next classroom session, where I will collect your questions about the previously watched videos, give answers, do interactive quizzes, perform in-depth exercises, provide background information etc.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i="1" u="sng" dirty="0"/>
              <a:t>Make sure to bring a tablet or mobile phone with QR code scanner!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94383-387B-436B-9455-6ED0E1A4A505}" type="datetime1">
              <a:rPr lang="de-DE" smtClean="0"/>
              <a:t>17.03.2022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0 - Organizational Issues</a:t>
            </a:r>
          </a:p>
        </p:txBody>
      </p:sp>
    </p:spTree>
    <p:extLst>
      <p:ext uri="{BB962C8B-B14F-4D97-AF65-F5344CB8AC3E}">
        <p14:creationId xmlns:p14="http://schemas.microsoft.com/office/powerpoint/2010/main" val="219532051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CB8BF5D5-DA6C-4514-8F0D-9CE9A43618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20" y="1268760"/>
            <a:ext cx="7812360" cy="5131474"/>
          </a:xfrm>
          <a:prstGeom prst="rect">
            <a:avLst/>
          </a:prstGeom>
        </p:spPr>
      </p:pic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CD5D22DC-CC9A-439D-953C-09F9748A30FE}" type="datetime1">
              <a:rPr lang="de-DE" smtClean="0"/>
              <a:t>17.03.2022</a:t>
            </a:fld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0 - Organizational Issues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Suggested Lecture and Video Schedule</a:t>
            </a:r>
          </a:p>
        </p:txBody>
      </p:sp>
    </p:spTree>
    <p:extLst>
      <p:ext uri="{BB962C8B-B14F-4D97-AF65-F5344CB8AC3E}">
        <p14:creationId xmlns:p14="http://schemas.microsoft.com/office/powerpoint/2010/main" val="397111826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1D7232A8-4EB7-4F60-8E37-7F94C36B0B76}" type="datetime1">
              <a:rPr lang="de-DE" smtClean="0"/>
              <a:t>17.03.2022</a:t>
            </a:fld>
            <a:endParaRPr lang="en-US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0 - Organizational Issues</a:t>
            </a:r>
          </a:p>
        </p:txBody>
      </p:sp>
      <p:sp>
        <p:nvSpPr>
          <p:cNvPr id="596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Labs</a:t>
            </a:r>
          </a:p>
        </p:txBody>
      </p:sp>
      <p:sp>
        <p:nvSpPr>
          <p:cNvPr id="596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Organization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Learning compiler construction: Get your hands dirty in the mud!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Weekly exercise sheets and tutorials inappropriate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Hands-on implementation of a (simple) ANSI-C compiler in front of a monitor and keyboard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Labs usually organized as block events allow for working concentrated, playing around and learning directly in front of the computer</a:t>
            </a:r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Tentative Appointments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Lab: KW 19, 09.05. </a:t>
            </a:r>
            <a:r>
              <a:rPr lang="en-US" i="1" dirty="0"/>
              <a:t>(Pre-Pass / High-Level)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Lab: KW 23, 06.06. </a:t>
            </a:r>
            <a:r>
              <a:rPr lang="en-US" i="1" dirty="0"/>
              <a:t>(Instruction Selection)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Lab: KW 26, 27.06. </a:t>
            </a:r>
            <a:r>
              <a:rPr lang="en-US" i="1" dirty="0"/>
              <a:t>(Low-Level)</a:t>
            </a:r>
          </a:p>
        </p:txBody>
      </p:sp>
      <p:pic>
        <p:nvPicPr>
          <p:cNvPr id="596996" name="Picture 4" descr="MPj0433160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375" y="1484313"/>
            <a:ext cx="649288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776DBC2D-5654-41EB-87C1-C3BB90D3F20D}"/>
              </a:ext>
            </a:extLst>
          </p:cNvPr>
          <p:cNvSpPr txBox="1"/>
          <p:nvPr/>
        </p:nvSpPr>
        <p:spPr>
          <a:xfrm>
            <a:off x="5049607" y="5662072"/>
            <a:ext cx="2114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fqd.me/3v632cj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9AE28AA-568D-47DF-8D04-139CDBA22B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51" t="36308" r="53150" b="33818"/>
          <a:stretch/>
        </p:blipFill>
        <p:spPr>
          <a:xfrm>
            <a:off x="7308304" y="4734837"/>
            <a:ext cx="1728192" cy="172819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6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9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9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9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15616584-75CD-4CAA-88AE-A3EEB4E520C2}" type="datetime1">
              <a:rPr lang="de-DE" smtClean="0"/>
              <a:t>17.03.2022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0 - Organizational Issues</a:t>
            </a:r>
          </a:p>
        </p:txBody>
      </p:sp>
      <p:sp>
        <p:nvSpPr>
          <p:cNvPr id="635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Feedback</a:t>
            </a:r>
          </a:p>
        </p:txBody>
      </p:sp>
      <p:sp>
        <p:nvSpPr>
          <p:cNvPr id="635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Feedback and Questions</a:t>
            </a: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Give me feedback about the course, the labs, and their contents. Only with your feedback, the quality can be kept high.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Pose questions!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Indicate errors to me!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Use the opportunity to contact me outside the lecture hall: </a:t>
            </a:r>
            <a:r>
              <a:rPr lang="en-US" b="1" dirty="0">
                <a:solidFill>
                  <a:schemeClr val="hlink"/>
                </a:solidFill>
                <a:latin typeface="Courier New" pitchFamily="49" charset="0"/>
              </a:rPr>
              <a:t>Heiko.Falk@tuhh.de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73933765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C7724C85-2B15-4C52-9037-A27A560EA470}" type="datetime1">
              <a:rPr lang="de-DE" smtClean="0"/>
              <a:t>17.03.2022</a:t>
            </a:fld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0 - Organizational Issues</a:t>
            </a:r>
          </a:p>
        </p:txBody>
      </p:sp>
      <p:sp>
        <p:nvSpPr>
          <p:cNvPr id="594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Examination</a:t>
            </a:r>
          </a:p>
        </p:txBody>
      </p:sp>
      <p:sp>
        <p:nvSpPr>
          <p:cNvPr id="594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According to Module Description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Oral examinations (30 min, 6 ECTS credit points)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Exam language: German or English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No tools or aids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Individual appointments possible during examination period after this summer term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dirty="0"/>
              <a:t>Exception:</a:t>
            </a:r>
            <a:r>
              <a:rPr lang="en-US" dirty="0"/>
              <a:t> No appointments for exams from July 18</a:t>
            </a:r>
            <a:r>
              <a:rPr lang="en-US" baseline="30000" dirty="0"/>
              <a:t>th</a:t>
            </a:r>
            <a:r>
              <a:rPr lang="en-US" dirty="0"/>
              <a:t> to August 5</a:t>
            </a:r>
            <a:r>
              <a:rPr lang="en-US" baseline="30000" dirty="0"/>
              <a:t>th</a:t>
            </a:r>
            <a:endParaRPr lang="en-US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26A79E3B-BCE0-423D-B337-D43365C2A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57310" indent="-255960">
              <a:lnSpc>
                <a:spcPct val="90000"/>
              </a:lnSpc>
            </a:pPr>
            <a:r>
              <a:rPr lang="en-US" b="1" spc="-1" dirty="0">
                <a:solidFill>
                  <a:srgbClr val="000000"/>
                </a:solidFill>
                <a:ea typeface="DejaVu Sans"/>
              </a:rPr>
              <a:t>Video 1: Introduction </a:t>
            </a:r>
            <a:r>
              <a:rPr lang="en-US" i="1" spc="-1" dirty="0">
                <a:solidFill>
                  <a:srgbClr val="000000"/>
                </a:solidFill>
                <a:ea typeface="DejaVu Sans"/>
              </a:rPr>
              <a:t>(00:45:08 h)</a:t>
            </a:r>
            <a:endParaRPr lang="en-US" i="1" spc="-1" dirty="0"/>
          </a:p>
          <a:p>
            <a:pPr marL="257310" indent="-255960">
              <a:lnSpc>
                <a:spcPct val="90000"/>
              </a:lnSpc>
            </a:pPr>
            <a:endParaRPr lang="en-US" b="1" spc="-1" dirty="0">
              <a:solidFill>
                <a:srgbClr val="000000"/>
              </a:solidFill>
              <a:ea typeface="DejaVu Sans"/>
            </a:endParaRPr>
          </a:p>
          <a:p>
            <a:pPr marL="257310" indent="-255960">
              <a:lnSpc>
                <a:spcPct val="90000"/>
              </a:lnSpc>
            </a:pPr>
            <a:r>
              <a:rPr lang="en-US" b="1" spc="-1" dirty="0">
                <a:solidFill>
                  <a:srgbClr val="000000"/>
                </a:solidFill>
                <a:ea typeface="DejaVu Sans"/>
              </a:rPr>
              <a:t>Video 2a: Code Generation Tools </a:t>
            </a:r>
            <a:r>
              <a:rPr lang="en-US" i="1" spc="-1" dirty="0">
                <a:solidFill>
                  <a:srgbClr val="000000"/>
                </a:solidFill>
                <a:ea typeface="DejaVu Sans"/>
              </a:rPr>
              <a:t>(00:26:02 h)</a:t>
            </a:r>
            <a:endParaRPr lang="en-US" i="1" spc="-1" dirty="0"/>
          </a:p>
          <a:p>
            <a:pPr marL="257310" indent="-255960">
              <a:lnSpc>
                <a:spcPct val="90000"/>
              </a:lnSpc>
            </a:pPr>
            <a:endParaRPr lang="en-US" b="1" spc="-1" dirty="0">
              <a:solidFill>
                <a:srgbClr val="000000"/>
              </a:solidFill>
              <a:ea typeface="DejaVu Sans"/>
            </a:endParaRPr>
          </a:p>
          <a:p>
            <a:pPr marL="257310" indent="-255960">
              <a:lnSpc>
                <a:spcPct val="90000"/>
              </a:lnSpc>
            </a:pPr>
            <a:r>
              <a:rPr lang="en-US" b="1" spc="-1" dirty="0">
                <a:solidFill>
                  <a:srgbClr val="000000"/>
                </a:solidFill>
                <a:ea typeface="DejaVu Sans"/>
              </a:rPr>
              <a:t>Video 2b: Source Languages for Compilers for ES </a:t>
            </a:r>
            <a:r>
              <a:rPr lang="en-US" i="1" spc="-1" dirty="0">
                <a:solidFill>
                  <a:srgbClr val="000000"/>
                </a:solidFill>
                <a:ea typeface="DejaVu Sans"/>
              </a:rPr>
              <a:t>(01:10:43 h)</a:t>
            </a:r>
            <a:endParaRPr lang="en-US" i="1" spc="-1" dirty="0"/>
          </a:p>
          <a:p>
            <a:endParaRPr lang="en-US" dirty="0"/>
          </a:p>
          <a:p>
            <a:endParaRPr lang="en-US" dirty="0"/>
          </a:p>
          <a:p>
            <a:r>
              <a:rPr lang="en-US" i="1" dirty="0">
                <a:sym typeface="Wingdings"/>
              </a:rPr>
              <a:t> </a:t>
            </a:r>
            <a:r>
              <a:rPr lang="en-US" i="1" dirty="0"/>
              <a:t>Don’t forget to prepare one question for each of the above videos!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A3525D0-2221-43B5-A8B4-3CFB3A967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" dirty="0">
                <a:ea typeface="DejaVu Sans"/>
              </a:rPr>
              <a:t>Videos for Next Week</a:t>
            </a:r>
            <a:endParaRPr lang="en-US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BB1FDAC-6B89-4BF9-A5BD-7B7450346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D06DF-153F-47AB-A6C9-0DA54A3AD439}" type="datetime1">
              <a:rPr lang="de-DE" smtClean="0"/>
              <a:t>17.03.2022</a:t>
            </a:fld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9F787E9-387E-4CCA-B559-D2E10D39C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0 - Organizational Issues</a:t>
            </a:r>
          </a:p>
        </p:txBody>
      </p:sp>
    </p:spTree>
    <p:extLst>
      <p:ext uri="{BB962C8B-B14F-4D97-AF65-F5344CB8AC3E}">
        <p14:creationId xmlns:p14="http://schemas.microsoft.com/office/powerpoint/2010/main" val="2629876815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5"/>
  <p:tag name="TPFULLVERSION" val="5.4.1.2"/>
  <p:tag name="PPTVERSION" val="14"/>
  <p:tag name="TPOS" val="2"/>
</p:tagLst>
</file>

<file path=ppt/theme/theme1.xml><?xml version="1.0" encoding="utf-8"?>
<a:theme xmlns:a="http://schemas.openxmlformats.org/drawingml/2006/main" name="TUHH US-English">
  <a:themeElements>
    <a:clrScheme name="Leere Präsentation 1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A32638"/>
      </a:hlink>
      <a:folHlink>
        <a:srgbClr val="A32638"/>
      </a:folHlink>
    </a:clrScheme>
    <a:fontScheme name="Leere Prä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32638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32638"/>
        </a:hlink>
        <a:folHlink>
          <a:srgbClr val="A3263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705</Words>
  <Application>Microsoft Office PowerPoint</Application>
  <PresentationFormat>Bildschirmpräsentation (4:3)</PresentationFormat>
  <Paragraphs>116</Paragraphs>
  <Slides>10</Slides>
  <Notes>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8" baseType="lpstr">
      <vt:lpstr>Arial</vt:lpstr>
      <vt:lpstr>Courier New</vt:lpstr>
      <vt:lpstr>DejaVu Sans</vt:lpstr>
      <vt:lpstr>Times</vt:lpstr>
      <vt:lpstr>Times New Roman</vt:lpstr>
      <vt:lpstr>Wingdings</vt:lpstr>
      <vt:lpstr>ヒラギノ角ゴ Pro W3</vt:lpstr>
      <vt:lpstr>TUHH US-English</vt:lpstr>
      <vt:lpstr>Compilers for Embedded Systems</vt:lpstr>
      <vt:lpstr>People</vt:lpstr>
      <vt:lpstr>Organizational Issues</vt:lpstr>
      <vt:lpstr>Course (1)</vt:lpstr>
      <vt:lpstr>Course (2)</vt:lpstr>
      <vt:lpstr>Suggested Lecture and Video Schedule</vt:lpstr>
      <vt:lpstr>Labs</vt:lpstr>
      <vt:lpstr>Feedback</vt:lpstr>
      <vt:lpstr>Final Examination</vt:lpstr>
      <vt:lpstr>Videos for Next Week</vt:lpstr>
    </vt:vector>
  </TitlesOfParts>
  <Company>TUHH, Institute of Embedded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Compilers for Embedded Systems (SoSe22)</dc:title>
  <dc:subject>Chapter 0 - Organizational Issues</dc:subject>
  <dc:creator>Heiko Falk</dc:creator>
  <cp:lastModifiedBy>Heiko Falk</cp:lastModifiedBy>
  <cp:revision>389</cp:revision>
  <dcterms:modified xsi:type="dcterms:W3CDTF">2022-03-17T07:38:19Z</dcterms:modified>
</cp:coreProperties>
</file>