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570" r:id="rId2"/>
    <p:sldId id="475" r:id="rId3"/>
    <p:sldId id="784" r:id="rId4"/>
    <p:sldId id="572" r:id="rId5"/>
    <p:sldId id="766" r:id="rId6"/>
    <p:sldId id="535" r:id="rId7"/>
    <p:sldId id="778" r:id="rId8"/>
    <p:sldId id="779" r:id="rId9"/>
    <p:sldId id="611" r:id="rId10"/>
    <p:sldId id="780" r:id="rId11"/>
    <p:sldId id="785" r:id="rId12"/>
    <p:sldId id="677" r:id="rId13"/>
    <p:sldId id="687" r:id="rId14"/>
    <p:sldId id="688" r:id="rId15"/>
    <p:sldId id="692" r:id="rId16"/>
    <p:sldId id="782" r:id="rId17"/>
    <p:sldId id="783" r:id="rId18"/>
  </p:sldIdLst>
  <p:sldSz cx="9144000" cy="6858000" type="screen4x3"/>
  <p:notesSz cx="6858000" cy="9144000"/>
  <p:custDataLst>
    <p:tags r:id="rId21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5531">
          <p15:clr>
            <a:srgbClr val="A4A3A4"/>
          </p15:clr>
        </p15:guide>
        <p15:guide id="4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0000FF"/>
    <a:srgbClr val="008000"/>
    <a:srgbClr val="BBB5A4"/>
    <a:srgbClr val="AAA28D"/>
    <a:srgbClr val="57AA1C"/>
    <a:srgbClr val="FFFFFF"/>
    <a:srgbClr val="7D9AA9"/>
    <a:srgbClr val="A32638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3" autoAdjust="0"/>
    <p:restoredTop sz="94372" autoAdjust="0"/>
  </p:normalViewPr>
  <p:slideViewPr>
    <p:cSldViewPr>
      <p:cViewPr varScale="1">
        <p:scale>
          <a:sx n="109" d="100"/>
          <a:sy n="109" d="100"/>
        </p:scale>
        <p:origin x="1458" y="108"/>
      </p:cViewPr>
      <p:guideLst>
        <p:guide orient="horz" pos="2160"/>
        <p:guide pos="2880"/>
        <p:guide pos="5531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585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585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585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fld id="{574A601F-D51A-4541-8A52-3E7F3BEB66F6}" type="slidenum">
              <a:rPr lang="de-DE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715794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fld id="{FA6D070E-CE62-4770-8CFD-1E20EC2913D3}" type="slidenum">
              <a:rPr lang="de-DE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317525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0883-EA82-4011-A84E-C39D1000A411}" type="slidenum">
              <a:rPr lang="de-DE"/>
              <a:pPr/>
              <a:t>3</a:t>
            </a:fld>
            <a:endParaRPr lang="de-DE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0883-EA82-4011-A84E-C39D1000A411}" type="slidenum">
              <a:rPr lang="de-DE"/>
              <a:pPr/>
              <a:t>4</a:t>
            </a:fld>
            <a:endParaRPr lang="de-DE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CFC92F-96FB-4ED9-81D8-8CA7B3ECAA4E}" type="slidenum">
              <a:rPr lang="de-DE"/>
              <a:pPr/>
              <a:t>5</a:t>
            </a:fld>
            <a:endParaRPr lang="de-DE" dirty="0"/>
          </a:p>
        </p:txBody>
      </p:sp>
      <p:sp>
        <p:nvSpPr>
          <p:cNvPr id="602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2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277A49-FDE2-43DD-B87D-146ABC92839E}" type="slidenum">
              <a:rPr lang="de-DE"/>
              <a:pPr/>
              <a:t>6</a:t>
            </a:fld>
            <a:endParaRPr lang="de-DE" dirty="0"/>
          </a:p>
        </p:txBody>
      </p:sp>
      <p:sp>
        <p:nvSpPr>
          <p:cNvPr id="75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277A49-FDE2-43DD-B87D-146ABC92839E}" type="slidenum">
              <a:rPr lang="de-DE"/>
              <a:pPr/>
              <a:t>7</a:t>
            </a:fld>
            <a:endParaRPr lang="de-DE" dirty="0"/>
          </a:p>
        </p:txBody>
      </p:sp>
      <p:sp>
        <p:nvSpPr>
          <p:cNvPr id="75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277A49-FDE2-43DD-B87D-146ABC92839E}" type="slidenum">
              <a:rPr lang="de-DE"/>
              <a:pPr/>
              <a:t>8</a:t>
            </a:fld>
            <a:endParaRPr lang="de-DE" dirty="0"/>
          </a:p>
        </p:txBody>
      </p:sp>
      <p:sp>
        <p:nvSpPr>
          <p:cNvPr id="75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F7AB1-8AFD-4A0A-88F6-24986ECAB2C7}" type="slidenum">
              <a:rPr lang="de-DE"/>
              <a:pPr/>
              <a:t>9</a:t>
            </a:fld>
            <a:endParaRPr lang="de-DE" dirty="0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F7AB1-8AFD-4A0A-88F6-24986ECAB2C7}" type="slidenum">
              <a:rPr lang="de-DE"/>
              <a:pPr/>
              <a:t>10</a:t>
            </a:fld>
            <a:endParaRPr lang="de-DE" dirty="0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0883-EA82-4011-A84E-C39D1000A411}" type="slidenum">
              <a:rPr lang="de-DE"/>
              <a:pPr/>
              <a:t>11</a:t>
            </a:fld>
            <a:endParaRPr lang="de-DE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F7AB1-8AFD-4A0A-88F6-24986ECAB2C7}" type="slidenum">
              <a:rPr lang="de-DE"/>
              <a:pPr/>
              <a:t>12</a:t>
            </a:fld>
            <a:endParaRPr lang="de-DE" dirty="0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F7AB1-8AFD-4A0A-88F6-24986ECAB2C7}" type="slidenum">
              <a:rPr lang="de-DE"/>
              <a:pPr/>
              <a:t>13</a:t>
            </a:fld>
            <a:endParaRPr lang="de-DE" dirty="0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F7AB1-8AFD-4A0A-88F6-24986ECAB2C7}" type="slidenum">
              <a:rPr lang="de-DE"/>
              <a:pPr/>
              <a:t>14</a:t>
            </a:fld>
            <a:endParaRPr lang="de-DE" dirty="0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F7AB1-8AFD-4A0A-88F6-24986ECAB2C7}" type="slidenum">
              <a:rPr lang="de-DE"/>
              <a:pPr/>
              <a:t>15</a:t>
            </a:fld>
            <a:endParaRPr lang="de-DE" dirty="0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F7AB1-8AFD-4A0A-88F6-24986ECAB2C7}" type="slidenum">
              <a:rPr lang="de-DE"/>
              <a:pPr/>
              <a:t>16</a:t>
            </a:fld>
            <a:endParaRPr lang="de-DE" dirty="0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F7AB1-8AFD-4A0A-88F6-24986ECAB2C7}" type="slidenum">
              <a:rPr lang="de-DE"/>
              <a:pPr/>
              <a:t>17</a:t>
            </a:fld>
            <a:endParaRPr lang="de-DE" dirty="0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b="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519113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defRPr sz="2800"/>
            </a:lvl1pPr>
          </a:lstStyle>
          <a:p>
            <a:pPr lvl="0"/>
            <a:r>
              <a:rPr lang="en-US" noProof="0" dirty="0"/>
              <a:t>Master-</a:t>
            </a:r>
            <a:r>
              <a:rPr lang="en-US" noProof="0" dirty="0" err="1"/>
              <a:t>Untertitelformat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65863"/>
            <a:ext cx="2133600" cy="476250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78903FE9-9BE8-487E-97CD-160B7A5B8B13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z="600" b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10 - Outlook</a:t>
            </a:r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8437607D-CB53-46C2-9D7C-B2635CE5EB29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70673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36738"/>
            <a:ext cx="7772400" cy="1409700"/>
          </a:xfrm>
        </p:spPr>
        <p:txBody>
          <a:bodyPr>
            <a:spAutoFit/>
          </a:bodyPr>
          <a:lstStyle>
            <a:lvl1pPr algn="ctr">
              <a:lnSpc>
                <a:spcPct val="120000"/>
              </a:lnSpc>
              <a:defRPr sz="3600"/>
            </a:lvl1pPr>
          </a:lstStyle>
          <a:p>
            <a:pPr lvl="0"/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278" y="205735"/>
            <a:ext cx="1294210" cy="731126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34000"/>
            <a:ext cx="1969200" cy="634453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43093D02-FA65-4D97-BA98-121F27CF1EDF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10 - Outlook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DA1F6B-EF20-4FFC-82A7-CD7EBC9F0046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1802861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86DEA449-174F-4671-BBFC-8FFDF56A5A72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10 - Outlook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F9291-5A89-4F8F-8D32-21A7EE642310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4629052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79388" y="1387475"/>
            <a:ext cx="4316412" cy="499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87475"/>
            <a:ext cx="4316413" cy="499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3CD211D8-8AF2-4815-BB73-0B99A47411CC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10 - Outlook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E58DA0-C521-46B2-A49E-0B4F9353C383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8239146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8A6E3E19-A9C8-4292-87D7-E1D0671C3764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10 - Outlook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855EA4-DD8C-4D60-B0B7-AB9A7B507B82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0462156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8DC8A72B-D2E5-44F9-873D-C2E6A782A0BA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10 - Outlook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2DA2EC-231D-4114-A0A9-877ADABA9833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556292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B6FF60DD-3943-48C1-BE8F-F4308F3C23D0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10 - Outlook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A55296-0A08-4F26-958E-7BEC21772C0E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0530092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0A72B3FE-8E33-4639-A731-195BFE8E2D4E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10 - Outlook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00D05C-E729-4426-B208-488630B3CD51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3470812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1000758E-25A1-41D0-A707-F65F903F9B76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10 - Outlook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1858DB-9180-4A39-A0DC-B7E18A4846EB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7531689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3533F52C-8F4D-44F2-A860-40B43C174D7B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10 - Outlook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39DCB2-4B99-446D-B07A-65B7A4595D4D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99894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69100" y="549275"/>
            <a:ext cx="2195513" cy="5832475"/>
          </a:xfrm>
        </p:spPr>
        <p:txBody>
          <a:bodyPr vert="eaVert"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79388" y="549275"/>
            <a:ext cx="6437312" cy="5832475"/>
          </a:xfrm>
        </p:spPr>
        <p:txBody>
          <a:bodyPr vert="eaVert"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C060874E-5717-402E-A185-3B93CACB05BF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10 - Outlook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D058B0-E30B-4B00-A73B-71607DD4D0E3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5683513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549275"/>
            <a:ext cx="8785225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387475"/>
            <a:ext cx="8785225" cy="499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9388" y="6500813"/>
            <a:ext cx="2016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A32638"/>
                </a:solidFill>
              </a:defRPr>
            </a:lvl1pPr>
          </a:lstStyle>
          <a:p>
            <a:r>
              <a:rPr lang="en-US" noProof="0" dirty="0"/>
              <a:t>© H. Falk | </a:t>
            </a:r>
            <a:fld id="{BB524D28-79F1-4188-82D2-0CDF54A1DE6A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35150" y="6500813"/>
            <a:ext cx="5545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rgbClr val="A32638"/>
                </a:solidFill>
              </a:defRPr>
            </a:lvl1pPr>
          </a:lstStyle>
          <a:p>
            <a:r>
              <a:rPr lang="en-US" noProof="0" dirty="0"/>
              <a:t>10 - Outlook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750" y="6500813"/>
            <a:ext cx="1439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A32638"/>
                </a:solidFill>
              </a:defRPr>
            </a:lvl1pPr>
          </a:lstStyle>
          <a:p>
            <a:fld id="{2B80C0CB-EA08-4898-A64C-FC7924F444F2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auto">
          <a:xfrm>
            <a:off x="0" y="182563"/>
            <a:ext cx="9144000" cy="0"/>
          </a:xfrm>
          <a:prstGeom prst="line">
            <a:avLst/>
          </a:prstGeom>
          <a:noFill/>
          <a:ln w="9525">
            <a:solidFill>
              <a:srgbClr val="A3263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noProof="0" dirty="0"/>
          </a:p>
        </p:txBody>
      </p:sp>
      <p:sp>
        <p:nvSpPr>
          <p:cNvPr id="1047" name="Text Box 23"/>
          <p:cNvSpPr txBox="1">
            <a:spLocks noChangeArrowheads="1"/>
          </p:cNvSpPr>
          <p:nvPr/>
        </p:nvSpPr>
        <p:spPr bwMode="auto">
          <a:xfrm>
            <a:off x="900000" y="198438"/>
            <a:ext cx="6037262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sz="1000" noProof="0" dirty="0">
                <a:solidFill>
                  <a:srgbClr val="A32638"/>
                </a:solidFill>
              </a:rPr>
              <a:t>Compilers for Embedded Systems (CfES) SoSe 2022</a:t>
            </a:r>
            <a:endParaRPr lang="en-US" sz="1000" b="1" noProof="0" dirty="0">
              <a:solidFill>
                <a:srgbClr val="A32638"/>
              </a:solidFill>
            </a:endParaRPr>
          </a:p>
        </p:txBody>
      </p:sp>
      <p:sp>
        <p:nvSpPr>
          <p:cNvPr id="1049" name="Text Box 25"/>
          <p:cNvSpPr txBox="1">
            <a:spLocks noChangeArrowheads="1"/>
          </p:cNvSpPr>
          <p:nvPr/>
        </p:nvSpPr>
        <p:spPr bwMode="auto">
          <a:xfrm>
            <a:off x="0" y="183600"/>
            <a:ext cx="827088" cy="152400"/>
          </a:xfrm>
          <a:prstGeom prst="rect">
            <a:avLst/>
          </a:prstGeom>
          <a:solidFill>
            <a:srgbClr val="A326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ctr">
              <a:spcBef>
                <a:spcPct val="50000"/>
              </a:spcBef>
            </a:pPr>
            <a:r>
              <a:rPr lang="en-US" sz="1000" noProof="0" dirty="0">
                <a:solidFill>
                  <a:schemeClr val="bg1"/>
                </a:solidFill>
              </a:rPr>
              <a:t>Slide </a:t>
            </a:r>
            <a:fld id="{AB810150-121A-4997-ACFB-0347660DEB2D}" type="slidenum">
              <a:rPr lang="en-US" sz="1000" noProof="0" smtClean="0">
                <a:solidFill>
                  <a:schemeClr val="bg1"/>
                </a:solidFill>
              </a:rPr>
              <a:pPr algn="ctr">
                <a:spcBef>
                  <a:spcPct val="50000"/>
                </a:spcBef>
              </a:pPr>
              <a:t>‹Nr.›</a:t>
            </a:fld>
            <a:r>
              <a:rPr lang="en-US" sz="1000" noProof="0" dirty="0">
                <a:solidFill>
                  <a:schemeClr val="bg1"/>
                </a:solidFill>
              </a:rPr>
              <a:t>/17</a:t>
            </a:r>
          </a:p>
        </p:txBody>
      </p:sp>
      <p:sp>
        <p:nvSpPr>
          <p:cNvPr id="1053" name="Line 29"/>
          <p:cNvSpPr>
            <a:spLocks noChangeShapeType="1"/>
          </p:cNvSpPr>
          <p:nvPr/>
        </p:nvSpPr>
        <p:spPr bwMode="auto">
          <a:xfrm>
            <a:off x="0" y="1751013"/>
            <a:ext cx="9144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noProof="0" dirty="0"/>
          </a:p>
        </p:txBody>
      </p:sp>
      <p:sp>
        <p:nvSpPr>
          <p:cNvPr id="1054" name="Line 30"/>
          <p:cNvSpPr>
            <a:spLocks noChangeShapeType="1"/>
          </p:cNvSpPr>
          <p:nvPr/>
        </p:nvSpPr>
        <p:spPr bwMode="auto">
          <a:xfrm rot="-5400000">
            <a:off x="-2518569" y="3437732"/>
            <a:ext cx="6837363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sldNum="0" hdr="0"/>
  <p:txStyles>
    <p:titleStyle>
      <a:lvl1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+mj-lt"/>
          <a:ea typeface="+mj-ea"/>
          <a:cs typeface="+mj-cs"/>
        </a:defRPr>
      </a:lvl1pPr>
      <a:lvl2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2pPr>
      <a:lvl3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3pPr>
      <a:lvl4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4pPr>
      <a:lvl5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5pPr>
      <a:lvl6pPr marL="4572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6pPr>
      <a:lvl7pPr marL="9144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7pPr>
      <a:lvl8pPr marL="13716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8pPr>
      <a:lvl9pPr marL="18288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9pPr>
    </p:titleStyle>
    <p:bodyStyle>
      <a:lvl1pPr marL="342900" indent="-342900" algn="l" rtl="0" fontAlgn="base">
        <a:lnSpc>
          <a:spcPts val="2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9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560" y="2194368"/>
            <a:ext cx="7920880" cy="696024"/>
          </a:xfrm>
        </p:spPr>
        <p:txBody>
          <a:bodyPr/>
          <a:lstStyle/>
          <a:p>
            <a:r>
              <a:rPr lang="en-US" dirty="0"/>
              <a:t>Compilers for Embedded Systems</a:t>
            </a:r>
            <a:endParaRPr lang="en-US" sz="2800" b="0" dirty="0"/>
          </a:p>
        </p:txBody>
      </p:sp>
      <p:sp>
        <p:nvSpPr>
          <p:cNvPr id="59290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043608" y="3886200"/>
            <a:ext cx="7056784" cy="2492990"/>
          </a:xfrm>
        </p:spPr>
        <p:txBody>
          <a:bodyPr/>
          <a:lstStyle/>
          <a:p>
            <a:r>
              <a:rPr lang="en-US" dirty="0"/>
              <a:t>Summer Term 2022</a:t>
            </a:r>
          </a:p>
          <a:p>
            <a:endParaRPr lang="en-US" dirty="0"/>
          </a:p>
          <a:p>
            <a:r>
              <a:rPr lang="en-US" sz="2000" dirty="0"/>
              <a:t>Heiko Falk</a:t>
            </a:r>
          </a:p>
          <a:p>
            <a:endParaRPr lang="en-US" sz="2000" dirty="0"/>
          </a:p>
          <a:p>
            <a:r>
              <a:rPr lang="en-US" sz="2000" dirty="0"/>
              <a:t>Institute of Embedded Systems</a:t>
            </a:r>
          </a:p>
          <a:p>
            <a:r>
              <a:rPr lang="en-US" sz="2000" dirty="0"/>
              <a:t>Electrical Engineering, Computer Science and Mathematics</a:t>
            </a:r>
          </a:p>
          <a:p>
            <a:r>
              <a:rPr lang="en-US" sz="2000" dirty="0"/>
              <a:t>Hamburg University of Technology</a:t>
            </a:r>
          </a:p>
        </p:txBody>
      </p:sp>
    </p:spTree>
    <p:extLst>
      <p:ext uri="{BB962C8B-B14F-4D97-AF65-F5344CB8AC3E}">
        <p14:creationId xmlns:p14="http://schemas.microsoft.com/office/powerpoint/2010/main" val="104344539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73706"/>
            <a:ext cx="7772400" cy="2086725"/>
          </a:xfrm>
        </p:spPr>
        <p:txBody>
          <a:bodyPr/>
          <a:lstStyle/>
          <a:p>
            <a:r>
              <a:rPr lang="en-US" dirty="0"/>
              <a:t>Chapter 10</a:t>
            </a:r>
            <a:br>
              <a:rPr lang="en-US" dirty="0"/>
            </a:br>
            <a:br>
              <a:rPr lang="en-US" dirty="0"/>
            </a:br>
            <a:r>
              <a:rPr lang="en-US" dirty="0"/>
              <a:t>Outlook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AD63B084-CCF5-45DF-ACCE-399E12B2C8BF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10 - Outlook</a:t>
            </a:r>
          </a:p>
        </p:txBody>
      </p:sp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Introduction &amp; Motivation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Compilers for Embedded Systems – Requirements &amp; Dependencies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Internal Structure of Compilers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Pre-Pass Optimizations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HIR Optimizations and Transformations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Code Generation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LIR Optimizations and Transformations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Register Allocation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WCET-Aware Compilation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/>
              <a:t>Outlook</a:t>
            </a:r>
            <a:endParaRPr lang="en-US" b="1" dirty="0">
              <a:solidFill>
                <a:srgbClr val="7D91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65071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37523" y="1811134"/>
            <a:ext cx="7164388" cy="369332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© H. Falk | </a:t>
            </a:r>
            <a:fld id="{ED1222FA-1EEC-4386-8F31-DF6F98ED7066}" type="datetime1">
              <a:rPr lang="de-DE" smtClean="0"/>
              <a:t>27.01.2022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10 - Outlook</a:t>
            </a:r>
          </a:p>
        </p:txBody>
      </p:sp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Contents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10"/>
            </a:pPr>
            <a:r>
              <a:rPr lang="en-US" b="1" dirty="0"/>
              <a:t>Outlook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Instruction Scheduling</a:t>
            </a:r>
            <a:endParaRPr lang="en-US" sz="2000" dirty="0"/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Retargetability</a:t>
            </a:r>
          </a:p>
        </p:txBody>
      </p:sp>
    </p:spTree>
    <p:extLst>
      <p:ext uri="{BB962C8B-B14F-4D97-AF65-F5344CB8AC3E}">
        <p14:creationId xmlns:p14="http://schemas.microsoft.com/office/powerpoint/2010/main" val="10984212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>
          <a:xfrm>
            <a:off x="179389" y="6500813"/>
            <a:ext cx="2016124" cy="457200"/>
          </a:xfrm>
        </p:spPr>
        <p:txBody>
          <a:bodyPr/>
          <a:lstStyle/>
          <a:p>
            <a:r>
              <a:rPr lang="en-US" dirty="0"/>
              <a:t>© H. Falk | </a:t>
            </a:r>
            <a:fld id="{76397721-D935-47C1-81FC-4C4879BF87E1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835150" y="6500813"/>
            <a:ext cx="5545138" cy="457200"/>
          </a:xfrm>
        </p:spPr>
        <p:txBody>
          <a:bodyPr/>
          <a:lstStyle/>
          <a:p>
            <a:r>
              <a:rPr lang="en-US" dirty="0"/>
              <a:t>10 - Outlook</a:t>
            </a:r>
          </a:p>
        </p:txBody>
      </p:sp>
      <p:sp>
        <p:nvSpPr>
          <p:cNvPr id="60109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9" y="549276"/>
            <a:ext cx="8785224" cy="657224"/>
          </a:xfrm>
        </p:spPr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601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9" y="1387476"/>
            <a:ext cx="8785224" cy="4994274"/>
          </a:xfrm>
        </p:spPr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sz="1200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Instruction Scheduling</a:t>
            </a: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Rearrangement of machine instructions in order to increase instruction-level parallelism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Insertion of NOP operations to keep code correct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Due to shortage of time not treated in detail here</a:t>
            </a: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 rot="-5400000">
            <a:off x="5971382" y="3718197"/>
            <a:ext cx="0" cy="2873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rot="-5400000" flipH="1" flipV="1">
            <a:off x="3743328" y="3320530"/>
            <a:ext cx="1582" cy="108108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stealth" w="lg" len="med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rot="-5400000">
            <a:off x="6270625" y="1525066"/>
            <a:ext cx="0" cy="920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 rot="-5400000">
            <a:off x="3786188" y="1525066"/>
            <a:ext cx="0" cy="920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rot="5400000" flipH="1">
            <a:off x="6289675" y="2463279"/>
            <a:ext cx="0" cy="920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rot="-5400000">
            <a:off x="1620044" y="1843360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1763713" y="1626666"/>
            <a:ext cx="1584325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1837851" y="1694930"/>
            <a:ext cx="1247136" cy="584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Lexical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Analysis</a:t>
            </a:r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254000" y="1555229"/>
            <a:ext cx="1222375" cy="935037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179291" y="1771130"/>
            <a:ext cx="1005082" cy="584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Source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4237038" y="1625079"/>
            <a:ext cx="1592262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4181148" y="1694930"/>
            <a:ext cx="1545294" cy="584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Syntactical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Analysis</a:t>
            </a: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5702722" y="1699691"/>
            <a:ext cx="89768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Syntax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Tree</a:t>
            </a:r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 rot="-5400000">
            <a:off x="8536782" y="1779859"/>
            <a:ext cx="0" cy="41751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auto">
          <a:xfrm rot="-5400000">
            <a:off x="8219282" y="2206897"/>
            <a:ext cx="1028700" cy="604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High-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Level IR</a:t>
            </a:r>
          </a:p>
        </p:txBody>
      </p:sp>
      <p:sp>
        <p:nvSpPr>
          <p:cNvPr id="23" name="Rectangle 20"/>
          <p:cNvSpPr>
            <a:spLocks noChangeArrowheads="1"/>
          </p:cNvSpPr>
          <p:nvPr/>
        </p:nvSpPr>
        <p:spPr bwMode="auto">
          <a:xfrm>
            <a:off x="4271963" y="2563291"/>
            <a:ext cx="1560512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4196228" y="2631554"/>
            <a:ext cx="154529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Code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Generation</a:t>
            </a:r>
          </a:p>
        </p:txBody>
      </p:sp>
      <p:sp>
        <p:nvSpPr>
          <p:cNvPr id="25" name="Line 22"/>
          <p:cNvSpPr>
            <a:spLocks noChangeShapeType="1"/>
          </p:cNvSpPr>
          <p:nvPr/>
        </p:nvSpPr>
        <p:spPr bwMode="auto">
          <a:xfrm rot="-5400000">
            <a:off x="1554957" y="3651522"/>
            <a:ext cx="0" cy="41751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1763714" y="3499917"/>
            <a:ext cx="1584324" cy="720724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7" name="Text Box 24"/>
          <p:cNvSpPr txBox="1">
            <a:spLocks noChangeArrowheads="1"/>
          </p:cNvSpPr>
          <p:nvPr/>
        </p:nvSpPr>
        <p:spPr bwMode="auto">
          <a:xfrm>
            <a:off x="1779016" y="3568179"/>
            <a:ext cx="143148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Register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Allocation</a:t>
            </a:r>
          </a:p>
        </p:txBody>
      </p:sp>
      <p:sp>
        <p:nvSpPr>
          <p:cNvPr id="28" name="Rectangle 25"/>
          <p:cNvSpPr>
            <a:spLocks noChangeArrowheads="1"/>
          </p:cNvSpPr>
          <p:nvPr/>
        </p:nvSpPr>
        <p:spPr bwMode="auto">
          <a:xfrm>
            <a:off x="4270375" y="3499916"/>
            <a:ext cx="15621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9" name="Text Box 26"/>
          <p:cNvSpPr txBox="1">
            <a:spLocks noChangeArrowheads="1"/>
          </p:cNvSpPr>
          <p:nvPr/>
        </p:nvSpPr>
        <p:spPr bwMode="auto">
          <a:xfrm>
            <a:off x="4180999" y="3568179"/>
            <a:ext cx="1575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Instruction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Scheduling</a:t>
            </a:r>
          </a:p>
        </p:txBody>
      </p:sp>
      <p:sp>
        <p:nvSpPr>
          <p:cNvPr id="30" name="AutoShape 27"/>
          <p:cNvSpPr>
            <a:spLocks noChangeArrowheads="1"/>
          </p:cNvSpPr>
          <p:nvPr/>
        </p:nvSpPr>
        <p:spPr bwMode="auto">
          <a:xfrm>
            <a:off x="6118226" y="3430066"/>
            <a:ext cx="1222374" cy="935038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31" name="Text Box 28"/>
          <p:cNvSpPr txBox="1">
            <a:spLocks noChangeArrowheads="1"/>
          </p:cNvSpPr>
          <p:nvPr/>
        </p:nvSpPr>
        <p:spPr bwMode="auto">
          <a:xfrm>
            <a:off x="6146800" y="3645966"/>
            <a:ext cx="87347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ASM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32" name="Line 29"/>
          <p:cNvSpPr>
            <a:spLocks noChangeShapeType="1"/>
          </p:cNvSpPr>
          <p:nvPr/>
        </p:nvSpPr>
        <p:spPr bwMode="auto">
          <a:xfrm>
            <a:off x="8745538" y="1988616"/>
            <a:ext cx="0" cy="9350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3" name="Line 30"/>
          <p:cNvSpPr>
            <a:spLocks noChangeShapeType="1"/>
          </p:cNvSpPr>
          <p:nvPr/>
        </p:nvSpPr>
        <p:spPr bwMode="auto">
          <a:xfrm>
            <a:off x="1331913" y="2923654"/>
            <a:ext cx="0" cy="9366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>
            <a:off x="6719888" y="2563291"/>
            <a:ext cx="163195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5" name="Text Box 32"/>
          <p:cNvSpPr txBox="1">
            <a:spLocks noChangeArrowheads="1"/>
          </p:cNvSpPr>
          <p:nvPr/>
        </p:nvSpPr>
        <p:spPr bwMode="auto">
          <a:xfrm>
            <a:off x="6596370" y="2631555"/>
            <a:ext cx="1742464" cy="584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Code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Optimization</a:t>
            </a:r>
          </a:p>
        </p:txBody>
      </p:sp>
      <p:sp>
        <p:nvSpPr>
          <p:cNvPr id="36" name="Line 33"/>
          <p:cNvSpPr>
            <a:spLocks noChangeShapeType="1"/>
          </p:cNvSpPr>
          <p:nvPr/>
        </p:nvSpPr>
        <p:spPr bwMode="auto">
          <a:xfrm rot="5400000" flipH="1">
            <a:off x="8522494" y="2714898"/>
            <a:ext cx="0" cy="41751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7" name="Text Box 34"/>
          <p:cNvSpPr txBox="1">
            <a:spLocks noChangeArrowheads="1"/>
          </p:cNvSpPr>
          <p:nvPr/>
        </p:nvSpPr>
        <p:spPr bwMode="auto">
          <a:xfrm>
            <a:off x="5651500" y="2607741"/>
            <a:ext cx="10287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High-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Level IR</a:t>
            </a:r>
          </a:p>
        </p:txBody>
      </p:sp>
      <p:sp>
        <p:nvSpPr>
          <p:cNvPr id="38" name="Line 35"/>
          <p:cNvSpPr>
            <a:spLocks noChangeShapeType="1"/>
          </p:cNvSpPr>
          <p:nvPr/>
        </p:nvSpPr>
        <p:spPr bwMode="auto">
          <a:xfrm rot="5400000" flipH="1">
            <a:off x="3808413" y="2463279"/>
            <a:ext cx="0" cy="920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9" name="Text Box 36"/>
          <p:cNvSpPr txBox="1">
            <a:spLocks noChangeArrowheads="1"/>
          </p:cNvSpPr>
          <p:nvPr/>
        </p:nvSpPr>
        <p:spPr bwMode="auto">
          <a:xfrm>
            <a:off x="3208338" y="2607741"/>
            <a:ext cx="10287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Low-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Level IR</a:t>
            </a:r>
          </a:p>
        </p:txBody>
      </p:sp>
      <p:sp>
        <p:nvSpPr>
          <p:cNvPr id="40" name="Rectangle 37"/>
          <p:cNvSpPr>
            <a:spLocks noChangeArrowheads="1"/>
          </p:cNvSpPr>
          <p:nvPr/>
        </p:nvSpPr>
        <p:spPr bwMode="auto">
          <a:xfrm>
            <a:off x="1763714" y="2563292"/>
            <a:ext cx="1584324" cy="720724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1" name="Text Box 38"/>
          <p:cNvSpPr txBox="1">
            <a:spLocks noChangeArrowheads="1"/>
          </p:cNvSpPr>
          <p:nvPr/>
        </p:nvSpPr>
        <p:spPr bwMode="auto">
          <a:xfrm>
            <a:off x="1598920" y="2631555"/>
            <a:ext cx="1742464" cy="584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Code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Optimization</a:t>
            </a:r>
          </a:p>
        </p:txBody>
      </p:sp>
      <p:sp>
        <p:nvSpPr>
          <p:cNvPr id="42" name="Line 39"/>
          <p:cNvSpPr>
            <a:spLocks noChangeShapeType="1"/>
          </p:cNvSpPr>
          <p:nvPr/>
        </p:nvSpPr>
        <p:spPr bwMode="auto">
          <a:xfrm rot="5400000" flipH="1">
            <a:off x="1547813" y="2707754"/>
            <a:ext cx="0" cy="431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43" name="Text Box 40"/>
          <p:cNvSpPr txBox="1">
            <a:spLocks noChangeArrowheads="1"/>
          </p:cNvSpPr>
          <p:nvPr/>
        </p:nvSpPr>
        <p:spPr bwMode="auto">
          <a:xfrm rot="-5400000">
            <a:off x="804069" y="3180035"/>
            <a:ext cx="10287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Low-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Level IR</a:t>
            </a:r>
          </a:p>
        </p:txBody>
      </p:sp>
      <p:sp>
        <p:nvSpPr>
          <p:cNvPr id="44" name="Text Box 41"/>
          <p:cNvSpPr txBox="1">
            <a:spLocks noChangeArrowheads="1"/>
          </p:cNvSpPr>
          <p:nvPr/>
        </p:nvSpPr>
        <p:spPr bwMode="auto">
          <a:xfrm>
            <a:off x="3184525" y="3544366"/>
            <a:ext cx="10287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Low-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Level IR</a:t>
            </a:r>
          </a:p>
        </p:txBody>
      </p:sp>
      <p:sp>
        <p:nvSpPr>
          <p:cNvPr id="45" name="Rectangle 42"/>
          <p:cNvSpPr>
            <a:spLocks noChangeArrowheads="1"/>
          </p:cNvSpPr>
          <p:nvPr/>
        </p:nvSpPr>
        <p:spPr bwMode="auto">
          <a:xfrm>
            <a:off x="6719888" y="1625079"/>
            <a:ext cx="1628775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6" name="Text Box 43"/>
          <p:cNvSpPr txBox="1">
            <a:spLocks noChangeArrowheads="1"/>
          </p:cNvSpPr>
          <p:nvPr/>
        </p:nvSpPr>
        <p:spPr bwMode="auto">
          <a:xfrm>
            <a:off x="6665585" y="1694930"/>
            <a:ext cx="1545294" cy="584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Semantical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Analysis</a:t>
            </a: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3046811" y="1699691"/>
            <a:ext cx="1231106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Token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Sequence</a:t>
            </a:r>
          </a:p>
        </p:txBody>
      </p:sp>
    </p:spTree>
    <p:extLst>
      <p:ext uri="{BB962C8B-B14F-4D97-AF65-F5344CB8AC3E}">
        <p14:creationId xmlns:p14="http://schemas.microsoft.com/office/powerpoint/2010/main" val="52747664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76C45663-87FF-4F0C-8622-4F4926C27C6D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10 - Outlook</a:t>
            </a:r>
          </a:p>
        </p:txBody>
      </p:sp>
      <p:sp>
        <p:nvSpPr>
          <p:cNvPr id="75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 Processing (1)</a:t>
            </a:r>
          </a:p>
        </p:txBody>
      </p:sp>
      <p:sp>
        <p:nvSpPr>
          <p:cNvPr id="75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A simple Processor Pipeline</a:t>
            </a: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dirty="0"/>
              <a:t>Fetch:</a:t>
            </a:r>
            <a:r>
              <a:rPr lang="en-US" dirty="0"/>
              <a:t> Fetches the instruction to be executed next from memory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dirty="0"/>
              <a:t>Decode:</a:t>
            </a:r>
            <a:r>
              <a:rPr lang="en-US" dirty="0"/>
              <a:t> Decodes the fetched instruction and deconstructs it in opcodes, operands, addressing modes, ...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dirty="0"/>
              <a:t>Execute:</a:t>
            </a:r>
            <a:r>
              <a:rPr lang="en-US" dirty="0"/>
              <a:t> Executes an instruction according to its opcodes and operands. The result of the execution is temporarily stored in an internal buffer register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dirty="0"/>
              <a:t>Write Back:</a:t>
            </a:r>
            <a:r>
              <a:rPr lang="en-US" dirty="0"/>
              <a:t> Writes back the content of the internal buffer register into the processor’s register file</a:t>
            </a:r>
          </a:p>
        </p:txBody>
      </p:sp>
      <p:sp>
        <p:nvSpPr>
          <p:cNvPr id="6" name="Rectangle 54"/>
          <p:cNvSpPr>
            <a:spLocks noChangeArrowheads="1"/>
          </p:cNvSpPr>
          <p:nvPr/>
        </p:nvSpPr>
        <p:spPr bwMode="auto">
          <a:xfrm>
            <a:off x="6902450" y="1918419"/>
            <a:ext cx="14859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" name="Text Box 55"/>
          <p:cNvSpPr txBox="1">
            <a:spLocks noChangeArrowheads="1"/>
          </p:cNvSpPr>
          <p:nvPr/>
        </p:nvSpPr>
        <p:spPr bwMode="auto">
          <a:xfrm>
            <a:off x="6823075" y="2116857"/>
            <a:ext cx="1501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Write Back</a:t>
            </a:r>
          </a:p>
        </p:txBody>
      </p:sp>
      <p:sp>
        <p:nvSpPr>
          <p:cNvPr id="8" name="Line 56"/>
          <p:cNvSpPr>
            <a:spLocks noChangeShapeType="1"/>
          </p:cNvSpPr>
          <p:nvPr/>
        </p:nvSpPr>
        <p:spPr bwMode="auto">
          <a:xfrm rot="5400000" flipV="1">
            <a:off x="2422525" y="1978744"/>
            <a:ext cx="1588" cy="59848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9" name="Rectangle 57"/>
          <p:cNvSpPr>
            <a:spLocks noChangeArrowheads="1"/>
          </p:cNvSpPr>
          <p:nvPr/>
        </p:nvSpPr>
        <p:spPr bwMode="auto">
          <a:xfrm>
            <a:off x="671513" y="1916832"/>
            <a:ext cx="14859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0" name="Text Box 58"/>
          <p:cNvSpPr txBox="1">
            <a:spLocks noChangeArrowheads="1"/>
          </p:cNvSpPr>
          <p:nvPr/>
        </p:nvSpPr>
        <p:spPr bwMode="auto">
          <a:xfrm>
            <a:off x="902223" y="2115269"/>
            <a:ext cx="87684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Fetch</a:t>
            </a:r>
          </a:p>
        </p:txBody>
      </p:sp>
      <p:sp>
        <p:nvSpPr>
          <p:cNvPr id="11" name="Line 59"/>
          <p:cNvSpPr>
            <a:spLocks noChangeShapeType="1"/>
          </p:cNvSpPr>
          <p:nvPr/>
        </p:nvSpPr>
        <p:spPr bwMode="auto">
          <a:xfrm rot="5400000" flipV="1">
            <a:off x="4487863" y="1980332"/>
            <a:ext cx="1587" cy="59848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12" name="Line 60"/>
          <p:cNvSpPr>
            <a:spLocks noChangeShapeType="1"/>
          </p:cNvSpPr>
          <p:nvPr/>
        </p:nvSpPr>
        <p:spPr bwMode="auto">
          <a:xfrm rot="5400000" flipV="1">
            <a:off x="6577013" y="1980332"/>
            <a:ext cx="1587" cy="59848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13" name="Rectangle 61"/>
          <p:cNvSpPr>
            <a:spLocks noChangeArrowheads="1"/>
          </p:cNvSpPr>
          <p:nvPr/>
        </p:nvSpPr>
        <p:spPr bwMode="auto">
          <a:xfrm>
            <a:off x="4813300" y="1918419"/>
            <a:ext cx="14859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4" name="Text Box 62"/>
          <p:cNvSpPr txBox="1">
            <a:spLocks noChangeArrowheads="1"/>
          </p:cNvSpPr>
          <p:nvPr/>
        </p:nvSpPr>
        <p:spPr bwMode="auto">
          <a:xfrm>
            <a:off x="4900613" y="2116857"/>
            <a:ext cx="1165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Execute</a:t>
            </a:r>
          </a:p>
        </p:txBody>
      </p:sp>
      <p:sp>
        <p:nvSpPr>
          <p:cNvPr id="15" name="Rectangle 63"/>
          <p:cNvSpPr>
            <a:spLocks noChangeArrowheads="1"/>
          </p:cNvSpPr>
          <p:nvPr/>
        </p:nvSpPr>
        <p:spPr bwMode="auto">
          <a:xfrm>
            <a:off x="2725738" y="1918419"/>
            <a:ext cx="14859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6" name="Text Box 64"/>
          <p:cNvSpPr txBox="1">
            <a:spLocks noChangeArrowheads="1"/>
          </p:cNvSpPr>
          <p:nvPr/>
        </p:nvSpPr>
        <p:spPr bwMode="auto">
          <a:xfrm>
            <a:off x="2834619" y="2116857"/>
            <a:ext cx="11205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Decode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0A7EE4A7-1920-4EF3-960B-C78973B2F808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10 - Outlook</a:t>
            </a:r>
          </a:p>
        </p:txBody>
      </p:sp>
      <p:sp>
        <p:nvSpPr>
          <p:cNvPr id="75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 Processing (2)</a:t>
            </a:r>
          </a:p>
        </p:txBody>
      </p:sp>
      <p:sp>
        <p:nvSpPr>
          <p:cNvPr id="75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A simple Processor Pipeline</a:t>
            </a: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Each pipeline stage usually operates within one clock cycle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At some point in time </a:t>
            </a:r>
            <a:r>
              <a:rPr lang="en-US" i="1" dirty="0"/>
              <a:t>t</a:t>
            </a:r>
            <a:r>
              <a:rPr lang="en-US" dirty="0"/>
              <a:t>, the pipeline can process four different instructions in parallel:</a:t>
            </a:r>
            <a:br>
              <a:rPr lang="en-US" dirty="0"/>
            </a:br>
            <a:r>
              <a:rPr lang="en-US" dirty="0"/>
              <a:t>Instruction </a:t>
            </a:r>
            <a:r>
              <a:rPr lang="en-US" i="1" dirty="0"/>
              <a:t>i</a:t>
            </a:r>
            <a:r>
              <a:rPr lang="en-US" baseline="-25000" dirty="0"/>
              <a:t>1</a:t>
            </a:r>
            <a:r>
              <a:rPr lang="en-US" dirty="0"/>
              <a:t> in Fetch stage, </a:t>
            </a:r>
            <a:r>
              <a:rPr lang="en-US" i="1" dirty="0"/>
              <a:t>i</a:t>
            </a:r>
            <a:r>
              <a:rPr lang="en-US" baseline="-25000" dirty="0"/>
              <a:t>2</a:t>
            </a:r>
            <a:r>
              <a:rPr lang="en-US" dirty="0"/>
              <a:t>: Decode, </a:t>
            </a:r>
            <a:r>
              <a:rPr lang="en-US" i="1" dirty="0"/>
              <a:t>i</a:t>
            </a:r>
            <a:r>
              <a:rPr lang="en-US" baseline="-25000" dirty="0"/>
              <a:t>3</a:t>
            </a:r>
            <a:r>
              <a:rPr lang="en-US" dirty="0"/>
              <a:t>: Execute, </a:t>
            </a:r>
            <a:r>
              <a:rPr lang="en-US" i="1" dirty="0"/>
              <a:t>i</a:t>
            </a:r>
            <a:r>
              <a:rPr lang="en-US" baseline="-25000" dirty="0"/>
              <a:t>4</a:t>
            </a:r>
            <a:r>
              <a:rPr lang="en-US" dirty="0"/>
              <a:t>: Write Back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Ideally, a fully loaded pipeline finishes the execution of one instruction in each clock cycle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However, this ideal case can be perturbed rather easily...</a:t>
            </a:r>
          </a:p>
        </p:txBody>
      </p:sp>
      <p:sp>
        <p:nvSpPr>
          <p:cNvPr id="6" name="Rectangle 54"/>
          <p:cNvSpPr>
            <a:spLocks noChangeArrowheads="1"/>
          </p:cNvSpPr>
          <p:nvPr/>
        </p:nvSpPr>
        <p:spPr bwMode="auto">
          <a:xfrm>
            <a:off x="6902450" y="1918419"/>
            <a:ext cx="14859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" name="Text Box 55"/>
          <p:cNvSpPr txBox="1">
            <a:spLocks noChangeArrowheads="1"/>
          </p:cNvSpPr>
          <p:nvPr/>
        </p:nvSpPr>
        <p:spPr bwMode="auto">
          <a:xfrm>
            <a:off x="6823075" y="2116857"/>
            <a:ext cx="1501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Write Back</a:t>
            </a:r>
          </a:p>
        </p:txBody>
      </p:sp>
      <p:sp>
        <p:nvSpPr>
          <p:cNvPr id="8" name="Line 56"/>
          <p:cNvSpPr>
            <a:spLocks noChangeShapeType="1"/>
          </p:cNvSpPr>
          <p:nvPr/>
        </p:nvSpPr>
        <p:spPr bwMode="auto">
          <a:xfrm rot="5400000" flipV="1">
            <a:off x="2422525" y="1978744"/>
            <a:ext cx="1588" cy="59848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9" name="Rectangle 57"/>
          <p:cNvSpPr>
            <a:spLocks noChangeArrowheads="1"/>
          </p:cNvSpPr>
          <p:nvPr/>
        </p:nvSpPr>
        <p:spPr bwMode="auto">
          <a:xfrm>
            <a:off x="671513" y="1916832"/>
            <a:ext cx="14859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0" name="Text Box 58"/>
          <p:cNvSpPr txBox="1">
            <a:spLocks noChangeArrowheads="1"/>
          </p:cNvSpPr>
          <p:nvPr/>
        </p:nvSpPr>
        <p:spPr bwMode="auto">
          <a:xfrm>
            <a:off x="902223" y="2115269"/>
            <a:ext cx="87684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Fetch</a:t>
            </a:r>
          </a:p>
        </p:txBody>
      </p:sp>
      <p:sp>
        <p:nvSpPr>
          <p:cNvPr id="11" name="Line 59"/>
          <p:cNvSpPr>
            <a:spLocks noChangeShapeType="1"/>
          </p:cNvSpPr>
          <p:nvPr/>
        </p:nvSpPr>
        <p:spPr bwMode="auto">
          <a:xfrm rot="5400000" flipV="1">
            <a:off x="4487863" y="1980332"/>
            <a:ext cx="1587" cy="59848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12" name="Line 60"/>
          <p:cNvSpPr>
            <a:spLocks noChangeShapeType="1"/>
          </p:cNvSpPr>
          <p:nvPr/>
        </p:nvSpPr>
        <p:spPr bwMode="auto">
          <a:xfrm rot="5400000" flipV="1">
            <a:off x="6577013" y="1980332"/>
            <a:ext cx="1587" cy="59848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13" name="Rectangle 61"/>
          <p:cNvSpPr>
            <a:spLocks noChangeArrowheads="1"/>
          </p:cNvSpPr>
          <p:nvPr/>
        </p:nvSpPr>
        <p:spPr bwMode="auto">
          <a:xfrm>
            <a:off x="4813300" y="1918419"/>
            <a:ext cx="14859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4" name="Text Box 62"/>
          <p:cNvSpPr txBox="1">
            <a:spLocks noChangeArrowheads="1"/>
          </p:cNvSpPr>
          <p:nvPr/>
        </p:nvSpPr>
        <p:spPr bwMode="auto">
          <a:xfrm>
            <a:off x="4900613" y="2116857"/>
            <a:ext cx="1165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Execute</a:t>
            </a:r>
          </a:p>
        </p:txBody>
      </p:sp>
      <p:sp>
        <p:nvSpPr>
          <p:cNvPr id="15" name="Rectangle 63"/>
          <p:cNvSpPr>
            <a:spLocks noChangeArrowheads="1"/>
          </p:cNvSpPr>
          <p:nvPr/>
        </p:nvSpPr>
        <p:spPr bwMode="auto">
          <a:xfrm>
            <a:off x="2725738" y="1918419"/>
            <a:ext cx="14859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6" name="Text Box 64"/>
          <p:cNvSpPr txBox="1">
            <a:spLocks noChangeArrowheads="1"/>
          </p:cNvSpPr>
          <p:nvPr/>
        </p:nvSpPr>
        <p:spPr bwMode="auto">
          <a:xfrm>
            <a:off x="2834619" y="2116857"/>
            <a:ext cx="11205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Decode</a:t>
            </a:r>
          </a:p>
        </p:txBody>
      </p:sp>
    </p:spTree>
    <p:extLst>
      <p:ext uri="{BB962C8B-B14F-4D97-AF65-F5344CB8AC3E}">
        <p14:creationId xmlns:p14="http://schemas.microsoft.com/office/powerpoint/2010/main" val="258643288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26E6E76E-8A7D-43A3-ACF6-81CCA1E5224A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10 - Outlook</a:t>
            </a:r>
          </a:p>
        </p:txBody>
      </p:sp>
      <p:sp>
        <p:nvSpPr>
          <p:cNvPr id="75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Perturbations of Pipeline Processing</a:t>
            </a:r>
          </a:p>
        </p:txBody>
      </p:sp>
      <p:sp>
        <p:nvSpPr>
          <p:cNvPr id="75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Data Dependencies of Instructions</a:t>
            </a: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An instruction </a:t>
            </a:r>
            <a:r>
              <a:rPr lang="en-US" i="1" dirty="0"/>
              <a:t>i</a:t>
            </a:r>
            <a:r>
              <a:rPr lang="en-US" baseline="-25000" dirty="0"/>
              <a:t>1</a:t>
            </a:r>
            <a:r>
              <a:rPr lang="en-US" dirty="0"/>
              <a:t> producing a value in register </a:t>
            </a:r>
            <a:r>
              <a:rPr lang="en-US" i="1" dirty="0"/>
              <a:t>r</a:t>
            </a:r>
            <a:r>
              <a:rPr lang="en-US" dirty="0"/>
              <a:t> is in the execute stage. Another instruction </a:t>
            </a:r>
            <a:r>
              <a:rPr lang="en-US" i="1" dirty="0"/>
              <a:t>i</a:t>
            </a:r>
            <a:r>
              <a:rPr lang="en-US" baseline="-25000" dirty="0"/>
              <a:t>2</a:t>
            </a:r>
            <a:r>
              <a:rPr lang="en-US" dirty="0"/>
              <a:t> that requires that register </a:t>
            </a:r>
            <a:r>
              <a:rPr lang="en-US" i="1" dirty="0"/>
              <a:t>r</a:t>
            </a:r>
            <a:r>
              <a:rPr lang="en-US" dirty="0"/>
              <a:t> is in the decode stage.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Since </a:t>
            </a:r>
            <a:r>
              <a:rPr lang="en-US" i="1" dirty="0"/>
              <a:t>i</a:t>
            </a:r>
            <a:r>
              <a:rPr lang="en-US" baseline="-25000" dirty="0"/>
              <a:t>1</a:t>
            </a:r>
            <a:r>
              <a:rPr lang="en-US" dirty="0"/>
              <a:t> has not yet written back its result in </a:t>
            </a:r>
            <a:r>
              <a:rPr lang="en-US" i="1" dirty="0"/>
              <a:t>r</a:t>
            </a:r>
            <a:r>
              <a:rPr lang="en-US" dirty="0"/>
              <a:t>, the pipeline has to be stalled before </a:t>
            </a:r>
            <a:r>
              <a:rPr lang="en-US" i="1" dirty="0"/>
              <a:t>i</a:t>
            </a:r>
            <a:r>
              <a:rPr lang="en-US" baseline="-25000" dirty="0"/>
              <a:t>2</a:t>
            </a:r>
            <a:r>
              <a:rPr lang="en-US" dirty="0"/>
              <a:t> can proceed to the execute stage itself.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Branches</a:t>
            </a: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 branch is taken during the execute stage so that other instructions directly following the branch have already been loaded into the fetch and decode stages of the pipeline.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If the branch is taken, the fetch and decode stages have to be flushed and to be re-filled from the address of the branch target.</a:t>
            </a:r>
          </a:p>
        </p:txBody>
      </p:sp>
    </p:spTree>
    <p:extLst>
      <p:ext uri="{BB962C8B-B14F-4D97-AF65-F5344CB8AC3E}">
        <p14:creationId xmlns:p14="http://schemas.microsoft.com/office/powerpoint/2010/main" val="25024727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1B4DB951-9FDD-41CB-940E-ED2FD4B6EFC1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10 - Outlook</a:t>
            </a: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Re-Ordering of Instructions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Basic Idea</a:t>
            </a: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Machine instructions can be ordered arbitrarily within a program, as long as for any pair of instructions </a:t>
            </a:r>
            <a:r>
              <a:rPr lang="en-US" i="1" dirty="0"/>
              <a:t>i</a:t>
            </a:r>
            <a:r>
              <a:rPr lang="en-US" baseline="-25000" dirty="0"/>
              <a:t>1</a:t>
            </a:r>
            <a:r>
              <a:rPr lang="en-US" dirty="0"/>
              <a:t> and </a:t>
            </a:r>
            <a:r>
              <a:rPr lang="en-US" i="1" dirty="0"/>
              <a:t>i</a:t>
            </a:r>
            <a:r>
              <a:rPr lang="en-US" baseline="-25000" dirty="0"/>
              <a:t>2</a:t>
            </a:r>
            <a:r>
              <a:rPr lang="en-US" dirty="0"/>
              <a:t> ...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... data dependencies are respected.</a:t>
            </a:r>
            <a:br>
              <a:rPr lang="en-US" dirty="0"/>
            </a:br>
            <a:r>
              <a:rPr lang="en-US" dirty="0"/>
              <a:t>If, e.g., </a:t>
            </a:r>
            <a:r>
              <a:rPr lang="en-US" i="1" dirty="0"/>
              <a:t>i</a:t>
            </a:r>
            <a:r>
              <a:rPr lang="en-US" baseline="-25000" dirty="0"/>
              <a:t>2</a:t>
            </a:r>
            <a:r>
              <a:rPr lang="en-US" dirty="0"/>
              <a:t> uses a register that </a:t>
            </a:r>
            <a:r>
              <a:rPr lang="en-US" i="1" dirty="0"/>
              <a:t>i</a:t>
            </a:r>
            <a:r>
              <a:rPr lang="en-US" baseline="-25000" dirty="0"/>
              <a:t>1</a:t>
            </a:r>
            <a:r>
              <a:rPr lang="en-US" dirty="0"/>
              <a:t> defines, </a:t>
            </a:r>
            <a:r>
              <a:rPr lang="en-US" i="1" dirty="0"/>
              <a:t>i</a:t>
            </a:r>
            <a:r>
              <a:rPr lang="en-US" baseline="-25000" dirty="0"/>
              <a:t>1</a:t>
            </a:r>
            <a:r>
              <a:rPr lang="en-US" dirty="0"/>
              <a:t> must not be placed after </a:t>
            </a:r>
            <a:r>
              <a:rPr lang="en-US" i="1" dirty="0"/>
              <a:t>i</a:t>
            </a:r>
            <a:r>
              <a:rPr lang="en-US" baseline="-25000" dirty="0"/>
              <a:t>2</a:t>
            </a:r>
            <a:r>
              <a:rPr lang="en-US" dirty="0"/>
              <a:t> in the code.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... control dependencies are respected.</a:t>
            </a:r>
            <a:br>
              <a:rPr lang="en-US" dirty="0"/>
            </a:br>
            <a:r>
              <a:rPr lang="en-US" dirty="0"/>
              <a:t>If, e.g., a program’s control flow defines that an execution of </a:t>
            </a:r>
            <a:r>
              <a:rPr lang="en-US" i="1" dirty="0"/>
              <a:t>i</a:t>
            </a:r>
            <a:r>
              <a:rPr lang="en-US" baseline="-25000" dirty="0"/>
              <a:t>1</a:t>
            </a:r>
            <a:r>
              <a:rPr lang="en-US" dirty="0"/>
              <a:t> always entails the execution of </a:t>
            </a:r>
            <a:r>
              <a:rPr lang="en-US" i="1" dirty="0"/>
              <a:t>i</a:t>
            </a:r>
            <a:r>
              <a:rPr lang="en-US" baseline="-25000" dirty="0"/>
              <a:t>2</a:t>
            </a:r>
            <a:r>
              <a:rPr lang="en-US" dirty="0"/>
              <a:t>, </a:t>
            </a:r>
            <a:r>
              <a:rPr lang="en-US" i="1" dirty="0"/>
              <a:t>i</a:t>
            </a:r>
            <a:r>
              <a:rPr lang="en-US" baseline="-25000" dirty="0"/>
              <a:t>1</a:t>
            </a:r>
            <a:r>
              <a:rPr lang="en-US" dirty="0"/>
              <a:t> and </a:t>
            </a:r>
            <a:r>
              <a:rPr lang="en-US" i="1" dirty="0"/>
              <a:t>i</a:t>
            </a:r>
            <a:r>
              <a:rPr lang="en-US" baseline="-25000" dirty="0"/>
              <a:t>2</a:t>
            </a:r>
            <a:r>
              <a:rPr lang="en-US" dirty="0"/>
              <a:t> must not be re-ordered such that this relationship is violated.</a:t>
            </a:r>
          </a:p>
        </p:txBody>
      </p:sp>
    </p:spTree>
    <p:extLst>
      <p:ext uri="{BB962C8B-B14F-4D97-AF65-F5344CB8AC3E}">
        <p14:creationId xmlns:p14="http://schemas.microsoft.com/office/powerpoint/2010/main" val="16775164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7C159D8D-86DE-4BA7-BB55-A5A2788794F8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10 - Outlook</a:t>
            </a: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Scheduling inside a Compiler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Basic Idea</a:t>
            </a: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For each instruction </a:t>
            </a:r>
            <a:r>
              <a:rPr lang="en-US" i="1" dirty="0"/>
              <a:t>i</a:t>
            </a:r>
            <a:r>
              <a:rPr lang="en-US" dirty="0"/>
              <a:t>, an interval [</a:t>
            </a:r>
            <a:r>
              <a:rPr lang="en-US" i="1" dirty="0"/>
              <a:t>f</a:t>
            </a:r>
            <a:r>
              <a:rPr lang="en-US" dirty="0"/>
              <a:t>, </a:t>
            </a:r>
            <a:r>
              <a:rPr lang="en-US" i="1" dirty="0"/>
              <a:t>b</a:t>
            </a:r>
            <a:r>
              <a:rPr lang="en-US" dirty="0"/>
              <a:t>] can be determined:</a:t>
            </a:r>
            <a:br>
              <a:rPr lang="en-US" dirty="0"/>
            </a:br>
            <a:r>
              <a:rPr lang="en-US" dirty="0"/>
              <a:t>By how many instructions can </a:t>
            </a:r>
            <a:r>
              <a:rPr lang="en-US" i="1" dirty="0"/>
              <a:t>i</a:t>
            </a:r>
            <a:r>
              <a:rPr lang="en-US" dirty="0"/>
              <a:t> be moved to front (</a:t>
            </a:r>
            <a:r>
              <a:rPr lang="en-US" i="1" dirty="0"/>
              <a:t>f</a:t>
            </a:r>
            <a:r>
              <a:rPr lang="en-US" dirty="0"/>
              <a:t>) / back (</a:t>
            </a:r>
            <a:r>
              <a:rPr lang="en-US" i="1" dirty="0"/>
              <a:t>b</a:t>
            </a:r>
            <a:r>
              <a:rPr lang="en-US" dirty="0"/>
              <a:t>) in the code without violating the correctness of the program?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 scheduler inside a compiler can exploit such intervals to re-order the code such that the processor’s pipeline is perturbed as little as possible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Example </a:t>
            </a:r>
            <a:r>
              <a:rPr lang="en-US" b="1" dirty="0"/>
              <a:t>Data dependencies</a:t>
            </a:r>
            <a:r>
              <a:rPr lang="en-US" dirty="0"/>
              <a:t>: Move some other instruction </a:t>
            </a:r>
            <a:r>
              <a:rPr lang="en-US" i="1" dirty="0"/>
              <a:t>i</a:t>
            </a:r>
            <a:r>
              <a:rPr lang="en-US" baseline="-25000" dirty="0"/>
              <a:t>3</a:t>
            </a:r>
            <a:r>
              <a:rPr lang="en-US" dirty="0"/>
              <a:t> between load instruction </a:t>
            </a:r>
            <a:r>
              <a:rPr lang="en-US" i="1" dirty="0"/>
              <a:t>i</a:t>
            </a:r>
            <a:r>
              <a:rPr lang="en-US" baseline="-25000" dirty="0"/>
              <a:t>1</a:t>
            </a:r>
            <a:r>
              <a:rPr lang="en-US" dirty="0"/>
              <a:t> and </a:t>
            </a:r>
            <a:r>
              <a:rPr lang="en-US" i="1" dirty="0"/>
              <a:t>i</a:t>
            </a:r>
            <a:r>
              <a:rPr lang="en-US" baseline="-25000" dirty="0"/>
              <a:t>2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Example </a:t>
            </a:r>
            <a:r>
              <a:rPr lang="en-US" b="1" dirty="0"/>
              <a:t>Branches</a:t>
            </a:r>
            <a:r>
              <a:rPr lang="en-US" dirty="0"/>
              <a:t>: Move 1 or 2 instructions from which the branch </a:t>
            </a:r>
            <a:r>
              <a:rPr lang="en-US" i="1" dirty="0"/>
              <a:t>i</a:t>
            </a:r>
            <a:r>
              <a:rPr lang="en-US" dirty="0"/>
              <a:t> is not data or control dependent after </a:t>
            </a:r>
            <a:r>
              <a:rPr lang="en-US" i="1" dirty="0"/>
              <a:t>i</a:t>
            </a:r>
            <a:r>
              <a:rPr lang="en-US" dirty="0"/>
              <a:t> to fill the so-called delay slots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Example </a:t>
            </a:r>
            <a:r>
              <a:rPr lang="en-US" b="1" dirty="0"/>
              <a:t>TriCore</a:t>
            </a:r>
            <a:r>
              <a:rPr lang="en-US" dirty="0"/>
              <a:t>: Schedule instructions such that all three pipelines are always kept busy</a:t>
            </a:r>
          </a:p>
        </p:txBody>
      </p:sp>
    </p:spTree>
    <p:extLst>
      <p:ext uri="{BB962C8B-B14F-4D97-AF65-F5344CB8AC3E}">
        <p14:creationId xmlns:p14="http://schemas.microsoft.com/office/powerpoint/2010/main" val="39354630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37523" y="2137296"/>
            <a:ext cx="7164388" cy="3556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EFA4FF8-90F6-4F73-9ADD-C80CF65469B6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10 - Outlook</a:t>
            </a:r>
          </a:p>
        </p:txBody>
      </p:sp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Contents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10"/>
            </a:pPr>
            <a:r>
              <a:rPr lang="en-US" b="1" dirty="0"/>
              <a:t>Outlook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Instruction Scheduling</a:t>
            </a:r>
            <a:endParaRPr lang="en-US" sz="2000" dirty="0"/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Retargetability</a:t>
            </a:r>
          </a:p>
        </p:txBody>
      </p:sp>
    </p:spTree>
    <p:extLst>
      <p:ext uri="{BB962C8B-B14F-4D97-AF65-F5344CB8AC3E}">
        <p14:creationId xmlns:p14="http://schemas.microsoft.com/office/powerpoint/2010/main" val="18893208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D3ED3967-4D5A-4218-8BAF-EF385F9973F8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10 - Outlook</a:t>
            </a: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Current View on a Compiler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 target processor </a:t>
            </a:r>
            <a:r>
              <a:rPr lang="en-US" i="1" dirty="0"/>
              <a:t>P</a:t>
            </a:r>
            <a:r>
              <a:rPr lang="en-US" dirty="0"/>
              <a:t> is given fixed.</a:t>
            </a:r>
            <a:br>
              <a:rPr lang="en-US" dirty="0"/>
            </a:br>
            <a:r>
              <a:rPr lang="en-US" dirty="0"/>
              <a:t>Then, we focused on the task to construct a compiler that translates the source language into </a:t>
            </a:r>
            <a:r>
              <a:rPr lang="en-US" i="1" dirty="0"/>
              <a:t>P</a:t>
            </a:r>
            <a:r>
              <a:rPr lang="en-US" dirty="0"/>
              <a:t>’s machine language and produces highest code quality.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Most compiler components required detailed knowledge about the architecture of </a:t>
            </a:r>
            <a:r>
              <a:rPr lang="en-US" i="1" dirty="0"/>
              <a:t>P</a:t>
            </a:r>
            <a:r>
              <a:rPr lang="en-US" dirty="0"/>
              <a:t>. This knowledge is hard-coded into the different</a:t>
            </a:r>
            <a:br>
              <a:rPr lang="en-US" dirty="0"/>
            </a:br>
            <a:r>
              <a:rPr lang="en-US" dirty="0"/>
              <a:t>phases / optimizations of the compiler.</a:t>
            </a:r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What if we now need a compiler for </a:t>
            </a:r>
            <a:r>
              <a:rPr lang="en-US" i="1" dirty="0"/>
              <a:t>P’</a:t>
            </a:r>
            <a:r>
              <a:rPr lang="en-US" dirty="0"/>
              <a:t> instead of one for </a:t>
            </a:r>
            <a:r>
              <a:rPr lang="en-US" i="1" dirty="0"/>
              <a:t>P</a:t>
            </a:r>
            <a:r>
              <a:rPr lang="en-US" dirty="0"/>
              <a:t>?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Re-implement all compiler components</a:t>
            </a:r>
            <a:br>
              <a:rPr lang="en-US" dirty="0"/>
            </a:br>
            <a:r>
              <a:rPr lang="en-US" dirty="0"/>
              <a:t>from scratch for </a:t>
            </a:r>
            <a:r>
              <a:rPr lang="en-US" i="1" dirty="0"/>
              <a:t>P’ </a:t>
            </a:r>
            <a:r>
              <a:rPr lang="en-US" dirty="0"/>
              <a:t>?</a:t>
            </a:r>
          </a:p>
        </p:txBody>
      </p:sp>
      <p:pic>
        <p:nvPicPr>
          <p:cNvPr id="7" name="Picture 5" descr="headbang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408" y="5156547"/>
            <a:ext cx="685800" cy="7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7438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53C476E4-5E25-4EE1-A24E-D89A258E2FED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10 - Outlook</a:t>
            </a: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Retargetability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Retargetability</a:t>
            </a:r>
            <a:endParaRPr lang="en-US" b="1" i="1" dirty="0"/>
          </a:p>
          <a:p>
            <a:pPr marL="0" indent="0">
              <a:lnSpc>
                <a:spcPct val="120000"/>
              </a:lnSpc>
            </a:pPr>
            <a:r>
              <a:rPr lang="en-US" dirty="0"/>
              <a:t>Is the ability to adapt a compiler to another target architecture.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sz="1200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Current Compiler Structure</a:t>
            </a:r>
            <a:endParaRPr lang="en-US" b="1" i="1" dirty="0"/>
          </a:p>
          <a:p>
            <a:pPr marL="0" indent="0">
              <a:lnSpc>
                <a:spcPct val="120000"/>
              </a:lnSpc>
            </a:pPr>
            <a:r>
              <a:rPr lang="en-US" dirty="0"/>
              <a:t>The structure of compilers considered so far during this course </a:t>
            </a:r>
            <a:r>
              <a:rPr lang="en-US" i="1" dirty="0"/>
              <a:t>(</a:t>
            </a:r>
            <a:r>
              <a:rPr lang="en-US" i="1" dirty="0">
                <a:sym typeface="Wingdings"/>
              </a:rPr>
              <a:t></a:t>
            </a:r>
            <a:r>
              <a:rPr lang="en-US" i="1" dirty="0"/>
              <a:t> cf. </a:t>
            </a:r>
            <a:r>
              <a:rPr lang="en-US" i="1" dirty="0">
                <a:hlinkClick r:id="rId3" action="ppaction://hlinksldjump"/>
              </a:rPr>
              <a:t>slide 5</a:t>
            </a:r>
            <a:r>
              <a:rPr lang="en-US" i="1" dirty="0"/>
              <a:t>)</a:t>
            </a:r>
            <a:r>
              <a:rPr lang="en-US" dirty="0"/>
              <a:t> is poorly retargetable. In order to retarget such a compiler,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code generator,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all LIR optimizations,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register allocator and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scheduler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need to be re-implemented in large part.</a:t>
            </a:r>
          </a:p>
        </p:txBody>
      </p:sp>
    </p:spTree>
    <p:extLst>
      <p:ext uri="{BB962C8B-B14F-4D97-AF65-F5344CB8AC3E}">
        <p14:creationId xmlns:p14="http://schemas.microsoft.com/office/powerpoint/2010/main" val="198389084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B472D6EA-D832-4862-9A43-6224A79DC7DA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10 - Outlook</a:t>
            </a: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better retargetable Compiler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Properties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Instead of an HIR, such a compiler features an MIR and an LIR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All optimizations take place at MIR level and are thus processor-independent and do not need to be retargeted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Highly specific optimizations that exploit complex processor features are difficult to integrate, if at all.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Overhead to retarget the back-end remains</a:t>
            </a:r>
          </a:p>
        </p:txBody>
      </p:sp>
      <p:sp>
        <p:nvSpPr>
          <p:cNvPr id="8" name="Line 2"/>
          <p:cNvSpPr>
            <a:spLocks noChangeShapeType="1"/>
          </p:cNvSpPr>
          <p:nvPr/>
        </p:nvSpPr>
        <p:spPr bwMode="auto">
          <a:xfrm rot="5400000" flipH="1">
            <a:off x="4140994" y="2711128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 rot="16200000">
            <a:off x="6207126" y="1359371"/>
            <a:ext cx="4762" cy="111601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rot="16200000">
            <a:off x="3786188" y="1454622"/>
            <a:ext cx="0" cy="920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 rot="5400000" flipH="1">
            <a:off x="6292850" y="2392834"/>
            <a:ext cx="0" cy="920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13" name="Line 7"/>
          <p:cNvSpPr>
            <a:spLocks noChangeShapeType="1"/>
          </p:cNvSpPr>
          <p:nvPr/>
        </p:nvSpPr>
        <p:spPr bwMode="auto">
          <a:xfrm rot="16200000">
            <a:off x="1588294" y="1772915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1731963" y="1556222"/>
            <a:ext cx="1584325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1721134" y="1757834"/>
            <a:ext cx="141865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Front-End</a:t>
            </a:r>
          </a:p>
        </p:txBody>
      </p:sp>
      <p:sp>
        <p:nvSpPr>
          <p:cNvPr id="16" name="AutoShape 10"/>
          <p:cNvSpPr>
            <a:spLocks noChangeArrowheads="1"/>
          </p:cNvSpPr>
          <p:nvPr/>
        </p:nvSpPr>
        <p:spPr bwMode="auto">
          <a:xfrm>
            <a:off x="222250" y="1484784"/>
            <a:ext cx="1222375" cy="935038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647700" indent="-457200" algn="l">
              <a:buClr>
                <a:srgbClr val="FF0007"/>
              </a:buClr>
              <a:buFontTx/>
              <a:buNone/>
            </a:pPr>
            <a:endParaRPr lang="en-US" dirty="0">
              <a:latin typeface="MetaKorrespondenz" pitchFamily="34" charset="0"/>
            </a:endParaRP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147540" y="1700684"/>
            <a:ext cx="100508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dirty="0"/>
              <a:t>Source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dirty="0"/>
              <a:t>Code</a:t>
            </a:r>
          </a:p>
        </p:txBody>
      </p: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3122613" y="1629247"/>
            <a:ext cx="10795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i="1" dirty="0"/>
              <a:t>Medium-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i="1" dirty="0"/>
              <a:t>Level IR</a:t>
            </a:r>
          </a:p>
        </p:txBody>
      </p:sp>
      <p:sp>
        <p:nvSpPr>
          <p:cNvPr id="19" name="Rectangle 13"/>
          <p:cNvSpPr>
            <a:spLocks noChangeArrowheads="1"/>
          </p:cNvSpPr>
          <p:nvPr/>
        </p:nvSpPr>
        <p:spPr bwMode="auto">
          <a:xfrm>
            <a:off x="4237038" y="1554634"/>
            <a:ext cx="1592262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0" name="Text Box 14"/>
          <p:cNvSpPr txBox="1">
            <a:spLocks noChangeArrowheads="1"/>
          </p:cNvSpPr>
          <p:nvPr/>
        </p:nvSpPr>
        <p:spPr bwMode="auto">
          <a:xfrm>
            <a:off x="4083356" y="1624484"/>
            <a:ext cx="174246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Code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Optimization</a:t>
            </a:r>
          </a:p>
        </p:txBody>
      </p:sp>
      <p:sp>
        <p:nvSpPr>
          <p:cNvPr id="21" name="Text Box 15"/>
          <p:cNvSpPr txBox="1">
            <a:spLocks noChangeArrowheads="1"/>
          </p:cNvSpPr>
          <p:nvPr/>
        </p:nvSpPr>
        <p:spPr bwMode="auto">
          <a:xfrm>
            <a:off x="5653088" y="1629247"/>
            <a:ext cx="10795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i="1" dirty="0"/>
              <a:t>Medium-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i="1" dirty="0"/>
              <a:t>Level IR</a:t>
            </a:r>
          </a:p>
        </p:txBody>
      </p:sp>
      <p:sp>
        <p:nvSpPr>
          <p:cNvPr id="22" name="Line 16"/>
          <p:cNvSpPr>
            <a:spLocks noChangeShapeType="1"/>
          </p:cNvSpPr>
          <p:nvPr/>
        </p:nvSpPr>
        <p:spPr bwMode="auto">
          <a:xfrm rot="16200000">
            <a:off x="8573294" y="1709416"/>
            <a:ext cx="0" cy="41751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3" name="Text Box 17"/>
          <p:cNvSpPr txBox="1">
            <a:spLocks noChangeArrowheads="1"/>
          </p:cNvSpPr>
          <p:nvPr/>
        </p:nvSpPr>
        <p:spPr bwMode="auto">
          <a:xfrm rot="16200000">
            <a:off x="8255794" y="2136453"/>
            <a:ext cx="10287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i="1" dirty="0"/>
              <a:t>Low-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i="1" dirty="0"/>
              <a:t>Level IR</a:t>
            </a:r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4271963" y="2492847"/>
            <a:ext cx="1560512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5" name="Text Box 19"/>
          <p:cNvSpPr txBox="1">
            <a:spLocks noChangeArrowheads="1"/>
          </p:cNvSpPr>
          <p:nvPr/>
        </p:nvSpPr>
        <p:spPr bwMode="auto">
          <a:xfrm>
            <a:off x="4180999" y="2561109"/>
            <a:ext cx="1575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Instruction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Scheduling</a:t>
            </a:r>
          </a:p>
        </p:txBody>
      </p:sp>
      <p:sp>
        <p:nvSpPr>
          <p:cNvPr id="26" name="AutoShape 25"/>
          <p:cNvSpPr>
            <a:spLocks noChangeArrowheads="1"/>
          </p:cNvSpPr>
          <p:nvPr/>
        </p:nvSpPr>
        <p:spPr bwMode="auto">
          <a:xfrm>
            <a:off x="2770188" y="2422997"/>
            <a:ext cx="1222375" cy="935037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647700" indent="-457200" algn="l">
              <a:buClr>
                <a:srgbClr val="FF0007"/>
              </a:buClr>
              <a:buFontTx/>
              <a:buNone/>
            </a:pPr>
            <a:endParaRPr lang="en-US" dirty="0">
              <a:latin typeface="MetaKorrespondenz" pitchFamily="34" charset="0"/>
            </a:endParaRPr>
          </a:p>
        </p:txBody>
      </p:sp>
      <p:sp>
        <p:nvSpPr>
          <p:cNvPr id="27" name="Text Box 26"/>
          <p:cNvSpPr txBox="1">
            <a:spLocks noChangeArrowheads="1"/>
          </p:cNvSpPr>
          <p:nvPr/>
        </p:nvSpPr>
        <p:spPr bwMode="auto">
          <a:xfrm>
            <a:off x="2763114" y="2638897"/>
            <a:ext cx="80631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dirty="0"/>
              <a:t>ASM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dirty="0"/>
              <a:t>Code</a:t>
            </a: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>
            <a:off x="8782050" y="1918172"/>
            <a:ext cx="0" cy="9350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9" name="Rectangle 29"/>
          <p:cNvSpPr>
            <a:spLocks noChangeArrowheads="1"/>
          </p:cNvSpPr>
          <p:nvPr/>
        </p:nvSpPr>
        <p:spPr bwMode="auto">
          <a:xfrm>
            <a:off x="6756400" y="2492847"/>
            <a:ext cx="163195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6787578" y="2561109"/>
            <a:ext cx="143148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Register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Allocation</a:t>
            </a:r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 rot="5400000" flipH="1">
            <a:off x="8559007" y="2644452"/>
            <a:ext cx="0" cy="41751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2" name="Text Box 32"/>
          <p:cNvSpPr txBox="1">
            <a:spLocks noChangeArrowheads="1"/>
          </p:cNvSpPr>
          <p:nvPr/>
        </p:nvSpPr>
        <p:spPr bwMode="auto">
          <a:xfrm>
            <a:off x="5651500" y="2537297"/>
            <a:ext cx="1028700" cy="604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i="1" dirty="0"/>
              <a:t>Low-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i="1" dirty="0"/>
              <a:t>Level IR</a:t>
            </a:r>
          </a:p>
        </p:txBody>
      </p:sp>
      <p:sp>
        <p:nvSpPr>
          <p:cNvPr id="33" name="Rectangle 40"/>
          <p:cNvSpPr>
            <a:spLocks noChangeArrowheads="1"/>
          </p:cNvSpPr>
          <p:nvPr/>
        </p:nvSpPr>
        <p:spPr bwMode="auto">
          <a:xfrm>
            <a:off x="6756400" y="1554634"/>
            <a:ext cx="1628775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4" name="Text Box 41"/>
          <p:cNvSpPr txBox="1">
            <a:spLocks noChangeArrowheads="1"/>
          </p:cNvSpPr>
          <p:nvPr/>
        </p:nvSpPr>
        <p:spPr bwMode="auto">
          <a:xfrm>
            <a:off x="6702891" y="1624484"/>
            <a:ext cx="154529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Code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Generation</a:t>
            </a:r>
          </a:p>
        </p:txBody>
      </p:sp>
    </p:spTree>
    <p:extLst>
      <p:ext uri="{BB962C8B-B14F-4D97-AF65-F5344CB8AC3E}">
        <p14:creationId xmlns:p14="http://schemas.microsoft.com/office/powerpoint/2010/main" val="13104648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4CA5D6E-297B-42C9-AF05-FB0520F40899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10 - Outlook</a:t>
            </a: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Automatic Compiler Construction (1)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Compiler Construction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Starting point is a description of the target processor</a:t>
            </a:r>
          </a:p>
          <a:p>
            <a:pPr lvl="1">
              <a:spcBef>
                <a:spcPts val="0"/>
              </a:spcBef>
              <a:buFont typeface="Arial" charset="0"/>
              <a:buChar char="–"/>
            </a:pPr>
            <a:r>
              <a:rPr lang="en-US" dirty="0"/>
              <a:t>either in a hardware description language (e.g., VHDL) or</a:t>
            </a:r>
          </a:p>
          <a:p>
            <a:pPr lvl="1">
              <a:buFont typeface="Arial" charset="0"/>
              <a:buChar char="–"/>
            </a:pPr>
            <a:r>
              <a:rPr lang="en-US" dirty="0"/>
              <a:t>in a system description language (e.g., SystemC or Lisa)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From this description, a compiler back-end is generated automatically.</a:t>
            </a: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 rot="16200000">
            <a:off x="2763044" y="2529681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746125" y="2025650"/>
            <a:ext cx="1873250" cy="1295400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647700" indent="-457200" algn="l">
              <a:buClr>
                <a:srgbClr val="FF0007"/>
              </a:buClr>
              <a:buFontTx/>
              <a:buNone/>
            </a:pPr>
            <a:endParaRPr lang="en-US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89371" y="2241550"/>
            <a:ext cx="1559722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dirty="0"/>
              <a:t>Description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dirty="0"/>
              <a:t>Target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dirty="0"/>
              <a:t>Architecture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2933700" y="1520825"/>
            <a:ext cx="3719513" cy="23034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880000" y="1592263"/>
            <a:ext cx="356235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Compiler Construction Framework</a:t>
            </a:r>
          </a:p>
        </p:txBody>
      </p:sp>
      <p:sp>
        <p:nvSpPr>
          <p:cNvPr id="15" name="Oval 12"/>
          <p:cNvSpPr>
            <a:spLocks noChangeArrowheads="1"/>
          </p:cNvSpPr>
          <p:nvPr/>
        </p:nvSpPr>
        <p:spPr bwMode="auto">
          <a:xfrm>
            <a:off x="2979738" y="2603500"/>
            <a:ext cx="1152525" cy="57785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2856310" y="2603500"/>
            <a:ext cx="1231106" cy="488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dirty="0"/>
              <a:t>CG</a:t>
            </a:r>
          </a:p>
          <a:p>
            <a:pPr algn="ctr" eaLnBrk="1" hangingPunct="1">
              <a:lnSpc>
                <a:spcPct val="5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dirty="0"/>
              <a:t>Generator</a:t>
            </a:r>
          </a:p>
        </p:txBody>
      </p:sp>
      <p:sp>
        <p:nvSpPr>
          <p:cNvPr id="17" name="Oval 14"/>
          <p:cNvSpPr>
            <a:spLocks noChangeArrowheads="1"/>
          </p:cNvSpPr>
          <p:nvPr/>
        </p:nvSpPr>
        <p:spPr bwMode="auto">
          <a:xfrm>
            <a:off x="4203700" y="2603500"/>
            <a:ext cx="1152525" cy="57785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4080272" y="2603500"/>
            <a:ext cx="1231106" cy="488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dirty="0"/>
              <a:t>RA</a:t>
            </a:r>
          </a:p>
          <a:p>
            <a:pPr algn="ctr" eaLnBrk="1" hangingPunct="1">
              <a:lnSpc>
                <a:spcPct val="5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dirty="0"/>
              <a:t>Generator</a:t>
            </a:r>
          </a:p>
        </p:txBody>
      </p:sp>
      <p:sp>
        <p:nvSpPr>
          <p:cNvPr id="19" name="Oval 16"/>
          <p:cNvSpPr>
            <a:spLocks noChangeArrowheads="1"/>
          </p:cNvSpPr>
          <p:nvPr/>
        </p:nvSpPr>
        <p:spPr bwMode="auto">
          <a:xfrm>
            <a:off x="5427663" y="2603500"/>
            <a:ext cx="1152525" cy="57785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5304235" y="2603500"/>
            <a:ext cx="1231106" cy="488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dirty="0"/>
              <a:t>IS</a:t>
            </a:r>
          </a:p>
          <a:p>
            <a:pPr algn="ctr" eaLnBrk="1" hangingPunct="1">
              <a:lnSpc>
                <a:spcPct val="5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dirty="0"/>
              <a:t>Generator</a:t>
            </a: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rot="16200000">
            <a:off x="6796882" y="1739106"/>
            <a:ext cx="0" cy="2873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8" name="Rectangle 28"/>
          <p:cNvSpPr>
            <a:spLocks noChangeArrowheads="1"/>
          </p:cNvSpPr>
          <p:nvPr/>
        </p:nvSpPr>
        <p:spPr bwMode="auto">
          <a:xfrm>
            <a:off x="6940550" y="1520825"/>
            <a:ext cx="14859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6959648" y="1812925"/>
            <a:ext cx="130324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Compiler</a:t>
            </a:r>
          </a:p>
        </p:txBody>
      </p:sp>
    </p:spTree>
    <p:extLst>
      <p:ext uri="{BB962C8B-B14F-4D97-AF65-F5344CB8AC3E}">
        <p14:creationId xmlns:p14="http://schemas.microsoft.com/office/powerpoint/2010/main" val="59608713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DF585B14-0E7F-44D2-A93E-5657C174EF9A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10 - Outlook</a:t>
            </a: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Automatic Compiler Construction (2)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Compiler Construction </a:t>
            </a:r>
            <a:r>
              <a:rPr lang="en-US" i="1" dirty="0"/>
              <a:t>(ctd.)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From the processor description, the entire instruction set of the processor can be extracted. Using this information, a complete tree grammar for a code generator generator is produced.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Analogously, properties of the register file are extracted to generate a register allocator. </a:t>
            </a:r>
            <a:r>
              <a:rPr lang="en-US" i="1" dirty="0"/>
              <a:t>(Same for scheduler)</a:t>
            </a: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 rot="16200000">
            <a:off x="2763044" y="2529681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746125" y="2025650"/>
            <a:ext cx="1873250" cy="1295400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647700" indent="-457200" algn="l">
              <a:buClr>
                <a:srgbClr val="FF0007"/>
              </a:buClr>
              <a:buFontTx/>
              <a:buNone/>
            </a:pPr>
            <a:endParaRPr lang="en-US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89371" y="2241550"/>
            <a:ext cx="1559722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dirty="0"/>
              <a:t>Description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dirty="0"/>
              <a:t>Target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dirty="0"/>
              <a:t>Architecture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2933700" y="1520825"/>
            <a:ext cx="3719513" cy="23034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880000" y="1592263"/>
            <a:ext cx="356235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Compiler Construction Framework</a:t>
            </a:r>
          </a:p>
        </p:txBody>
      </p:sp>
      <p:sp>
        <p:nvSpPr>
          <p:cNvPr id="15" name="Oval 12"/>
          <p:cNvSpPr>
            <a:spLocks noChangeArrowheads="1"/>
          </p:cNvSpPr>
          <p:nvPr/>
        </p:nvSpPr>
        <p:spPr bwMode="auto">
          <a:xfrm>
            <a:off x="2979738" y="2603500"/>
            <a:ext cx="1152525" cy="57785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2862263" y="2603500"/>
            <a:ext cx="1219200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dirty="0"/>
              <a:t>CG</a:t>
            </a:r>
          </a:p>
          <a:p>
            <a:pPr algn="ctr" eaLnBrk="1" hangingPunct="1">
              <a:lnSpc>
                <a:spcPct val="5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dirty="0"/>
              <a:t>Generator</a:t>
            </a:r>
          </a:p>
        </p:txBody>
      </p:sp>
      <p:sp>
        <p:nvSpPr>
          <p:cNvPr id="17" name="Oval 14"/>
          <p:cNvSpPr>
            <a:spLocks noChangeArrowheads="1"/>
          </p:cNvSpPr>
          <p:nvPr/>
        </p:nvSpPr>
        <p:spPr bwMode="auto">
          <a:xfrm>
            <a:off x="4203700" y="2603500"/>
            <a:ext cx="1152525" cy="57785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4086225" y="2603500"/>
            <a:ext cx="1219200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dirty="0"/>
              <a:t>RA</a:t>
            </a:r>
          </a:p>
          <a:p>
            <a:pPr algn="ctr" eaLnBrk="1" hangingPunct="1">
              <a:lnSpc>
                <a:spcPct val="5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dirty="0"/>
              <a:t>Generator</a:t>
            </a:r>
          </a:p>
        </p:txBody>
      </p:sp>
      <p:sp>
        <p:nvSpPr>
          <p:cNvPr id="19" name="Oval 16"/>
          <p:cNvSpPr>
            <a:spLocks noChangeArrowheads="1"/>
          </p:cNvSpPr>
          <p:nvPr/>
        </p:nvSpPr>
        <p:spPr bwMode="auto">
          <a:xfrm>
            <a:off x="5427663" y="2603500"/>
            <a:ext cx="1152525" cy="57785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5304235" y="2603500"/>
            <a:ext cx="1231106" cy="488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dirty="0"/>
              <a:t>IS</a:t>
            </a:r>
          </a:p>
          <a:p>
            <a:pPr algn="ctr" eaLnBrk="1" hangingPunct="1">
              <a:lnSpc>
                <a:spcPct val="5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dirty="0"/>
              <a:t>Generator</a:t>
            </a: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rot="16200000">
            <a:off x="6796882" y="1739106"/>
            <a:ext cx="0" cy="2873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8" name="Rectangle 28"/>
          <p:cNvSpPr>
            <a:spLocks noChangeArrowheads="1"/>
          </p:cNvSpPr>
          <p:nvPr/>
        </p:nvSpPr>
        <p:spPr bwMode="auto">
          <a:xfrm>
            <a:off x="6940550" y="1520825"/>
            <a:ext cx="14859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6959648" y="1812925"/>
            <a:ext cx="130324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Compiler</a:t>
            </a:r>
          </a:p>
        </p:txBody>
      </p:sp>
    </p:spTree>
    <p:extLst>
      <p:ext uri="{BB962C8B-B14F-4D97-AF65-F5344CB8AC3E}">
        <p14:creationId xmlns:p14="http://schemas.microsoft.com/office/powerpoint/2010/main" val="379181714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1"/>
          <p:cNvSpPr>
            <a:spLocks noChangeArrowheads="1"/>
          </p:cNvSpPr>
          <p:nvPr/>
        </p:nvSpPr>
        <p:spPr bwMode="auto">
          <a:xfrm>
            <a:off x="6946900" y="3103563"/>
            <a:ext cx="14859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EBABB370-8643-43D4-B19D-114EEE81A1F2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10 - Outlook</a:t>
            </a: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Automatic Compiler Construction (3)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</a:pPr>
            <a:r>
              <a:rPr lang="en-US" b="1" dirty="0"/>
              <a:t>Compiler Construction </a:t>
            </a:r>
            <a:r>
              <a:rPr lang="en-US" i="1" dirty="0"/>
              <a:t>(ctd.)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These generated back-end modules are coupled with „ready-made“ standard components that provide the central IR, the front-end, IR optimizations and run-time libraries.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Besides a compiler, such a framework can additionally produce  assemblers, linkers and cycle-true simulators.</a:t>
            </a: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 rot="16200000">
            <a:off x="2763044" y="2529681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746125" y="2025650"/>
            <a:ext cx="1873250" cy="1295400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647700" indent="-457200" algn="l">
              <a:buClr>
                <a:srgbClr val="FF0007"/>
              </a:buClr>
              <a:buFontTx/>
              <a:buNone/>
            </a:pPr>
            <a:endParaRPr lang="en-US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89371" y="2241550"/>
            <a:ext cx="1559722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dirty="0"/>
              <a:t>Description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dirty="0"/>
              <a:t>Target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dirty="0"/>
              <a:t>Architecture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2933700" y="1520825"/>
            <a:ext cx="3719513" cy="23034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880000" y="1592263"/>
            <a:ext cx="356235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Compiler Construction Framework</a:t>
            </a:r>
          </a:p>
        </p:txBody>
      </p:sp>
      <p:sp>
        <p:nvSpPr>
          <p:cNvPr id="11" name="Oval 8"/>
          <p:cNvSpPr>
            <a:spLocks noChangeArrowheads="1"/>
          </p:cNvSpPr>
          <p:nvPr/>
        </p:nvSpPr>
        <p:spPr bwMode="auto">
          <a:xfrm>
            <a:off x="5427663" y="2241550"/>
            <a:ext cx="1152525" cy="2889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5318708" y="2241550"/>
            <a:ext cx="119263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dirty="0"/>
              <a:t>Front-end</a:t>
            </a:r>
          </a:p>
        </p:txBody>
      </p:sp>
      <p:sp>
        <p:nvSpPr>
          <p:cNvPr id="13" name="Oval 10"/>
          <p:cNvSpPr>
            <a:spLocks noChangeArrowheads="1"/>
          </p:cNvSpPr>
          <p:nvPr/>
        </p:nvSpPr>
        <p:spPr bwMode="auto">
          <a:xfrm>
            <a:off x="4203700" y="2241550"/>
            <a:ext cx="1152525" cy="2889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4197350" y="2241550"/>
            <a:ext cx="990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de-DE" sz="1800" dirty="0"/>
              <a:t>RT-Libs</a:t>
            </a:r>
          </a:p>
        </p:txBody>
      </p:sp>
      <p:sp>
        <p:nvSpPr>
          <p:cNvPr id="15" name="Oval 12"/>
          <p:cNvSpPr>
            <a:spLocks noChangeArrowheads="1"/>
          </p:cNvSpPr>
          <p:nvPr/>
        </p:nvSpPr>
        <p:spPr bwMode="auto">
          <a:xfrm>
            <a:off x="2979738" y="2603500"/>
            <a:ext cx="1152525" cy="57785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2862263" y="2603500"/>
            <a:ext cx="1219200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dirty="0"/>
              <a:t>CG</a:t>
            </a:r>
          </a:p>
          <a:p>
            <a:pPr algn="ctr" eaLnBrk="1" hangingPunct="1">
              <a:lnSpc>
                <a:spcPct val="5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dirty="0"/>
              <a:t>Generator</a:t>
            </a:r>
          </a:p>
        </p:txBody>
      </p:sp>
      <p:sp>
        <p:nvSpPr>
          <p:cNvPr id="17" name="Oval 14"/>
          <p:cNvSpPr>
            <a:spLocks noChangeArrowheads="1"/>
          </p:cNvSpPr>
          <p:nvPr/>
        </p:nvSpPr>
        <p:spPr bwMode="auto">
          <a:xfrm>
            <a:off x="4203700" y="2603500"/>
            <a:ext cx="1152525" cy="57785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4086225" y="2603500"/>
            <a:ext cx="1219200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dirty="0"/>
              <a:t>RA</a:t>
            </a:r>
          </a:p>
          <a:p>
            <a:pPr algn="ctr" eaLnBrk="1" hangingPunct="1">
              <a:lnSpc>
                <a:spcPct val="5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dirty="0"/>
              <a:t>Generator</a:t>
            </a:r>
          </a:p>
        </p:txBody>
      </p:sp>
      <p:sp>
        <p:nvSpPr>
          <p:cNvPr id="19" name="Oval 16"/>
          <p:cNvSpPr>
            <a:spLocks noChangeArrowheads="1"/>
          </p:cNvSpPr>
          <p:nvPr/>
        </p:nvSpPr>
        <p:spPr bwMode="auto">
          <a:xfrm>
            <a:off x="5427663" y="2603500"/>
            <a:ext cx="1152525" cy="57785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5310188" y="2603500"/>
            <a:ext cx="1219200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dirty="0"/>
              <a:t>IS</a:t>
            </a:r>
          </a:p>
          <a:p>
            <a:pPr algn="ctr" eaLnBrk="1" hangingPunct="1">
              <a:lnSpc>
                <a:spcPct val="5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dirty="0"/>
              <a:t>Generator</a:t>
            </a:r>
          </a:p>
        </p:txBody>
      </p:sp>
      <p:sp>
        <p:nvSpPr>
          <p:cNvPr id="21" name="Oval 18"/>
          <p:cNvSpPr>
            <a:spLocks noChangeArrowheads="1"/>
          </p:cNvSpPr>
          <p:nvPr/>
        </p:nvSpPr>
        <p:spPr bwMode="auto">
          <a:xfrm>
            <a:off x="3633788" y="3175000"/>
            <a:ext cx="1152525" cy="57785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auto">
          <a:xfrm>
            <a:off x="3534420" y="3246438"/>
            <a:ext cx="1179810" cy="488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dirty="0"/>
              <a:t>Optimiza-</a:t>
            </a:r>
          </a:p>
          <a:p>
            <a:pPr algn="ctr" eaLnBrk="1" hangingPunct="1">
              <a:lnSpc>
                <a:spcPct val="5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dirty="0"/>
              <a:t>tions</a:t>
            </a:r>
          </a:p>
        </p:txBody>
      </p:sp>
      <p:sp>
        <p:nvSpPr>
          <p:cNvPr id="23" name="Oval 20"/>
          <p:cNvSpPr>
            <a:spLocks noChangeArrowheads="1"/>
          </p:cNvSpPr>
          <p:nvPr/>
        </p:nvSpPr>
        <p:spPr bwMode="auto">
          <a:xfrm>
            <a:off x="2979738" y="2241550"/>
            <a:ext cx="1152525" cy="2889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3257550" y="2241550"/>
            <a:ext cx="419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dirty="0"/>
              <a:t>IR</a:t>
            </a:r>
          </a:p>
        </p:txBody>
      </p:sp>
      <p:sp>
        <p:nvSpPr>
          <p:cNvPr id="25" name="Oval 22"/>
          <p:cNvSpPr>
            <a:spLocks noChangeArrowheads="1"/>
          </p:cNvSpPr>
          <p:nvPr/>
        </p:nvSpPr>
        <p:spPr bwMode="auto">
          <a:xfrm>
            <a:off x="4851400" y="3319463"/>
            <a:ext cx="1152525" cy="2889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6" name="Text Box 23"/>
          <p:cNvSpPr txBox="1">
            <a:spLocks noChangeArrowheads="1"/>
          </p:cNvSpPr>
          <p:nvPr/>
        </p:nvSpPr>
        <p:spPr bwMode="auto">
          <a:xfrm>
            <a:off x="5129213" y="3319463"/>
            <a:ext cx="4191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1800" b="1" dirty="0"/>
              <a:t>…</a:t>
            </a: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rot="16200000">
            <a:off x="6796882" y="1739106"/>
            <a:ext cx="0" cy="2873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8" name="Rectangle 28"/>
          <p:cNvSpPr>
            <a:spLocks noChangeArrowheads="1"/>
          </p:cNvSpPr>
          <p:nvPr/>
        </p:nvSpPr>
        <p:spPr bwMode="auto">
          <a:xfrm>
            <a:off x="6940550" y="1520825"/>
            <a:ext cx="14859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6959648" y="1812925"/>
            <a:ext cx="130324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Compiler</a:t>
            </a:r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 rot="16200000">
            <a:off x="6803232" y="3321844"/>
            <a:ext cx="0" cy="2873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1" name="Text Box 32"/>
          <p:cNvSpPr txBox="1">
            <a:spLocks noChangeArrowheads="1"/>
          </p:cNvSpPr>
          <p:nvPr/>
        </p:nvSpPr>
        <p:spPr bwMode="auto">
          <a:xfrm>
            <a:off x="6932320" y="3395663"/>
            <a:ext cx="1373774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Simulator</a:t>
            </a:r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rot="16200000">
            <a:off x="6803232" y="2531269"/>
            <a:ext cx="0" cy="2873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3" name="Rectangle 35"/>
          <p:cNvSpPr>
            <a:spLocks noChangeArrowheads="1"/>
          </p:cNvSpPr>
          <p:nvPr/>
        </p:nvSpPr>
        <p:spPr bwMode="auto">
          <a:xfrm>
            <a:off x="6946900" y="2312988"/>
            <a:ext cx="14859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4" name="Text Box 36"/>
          <p:cNvSpPr txBox="1">
            <a:spLocks noChangeArrowheads="1"/>
          </p:cNvSpPr>
          <p:nvPr/>
        </p:nvSpPr>
        <p:spPr bwMode="auto">
          <a:xfrm>
            <a:off x="6877050" y="2411413"/>
            <a:ext cx="14890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 algn="l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Assembler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  <a:buFontTx/>
              <a:buNone/>
            </a:pPr>
            <a:r>
              <a:rPr lang="en-US" sz="2000" b="1" dirty="0"/>
              <a:t>Linker</a:t>
            </a:r>
          </a:p>
        </p:txBody>
      </p:sp>
    </p:spTree>
    <p:extLst>
      <p:ext uri="{BB962C8B-B14F-4D97-AF65-F5344CB8AC3E}">
        <p14:creationId xmlns:p14="http://schemas.microsoft.com/office/powerpoint/2010/main" val="12471529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0" grpId="0" animBg="1"/>
      <p:bldP spid="31" grpId="0"/>
      <p:bldP spid="32" grpId="0" animBg="1"/>
      <p:bldP spid="33" grpId="0" animBg="1"/>
      <p:bldP spid="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4.1.2"/>
  <p:tag name="PPTVERSION" val="14"/>
  <p:tag name="TPOS" val="2"/>
</p:tagLst>
</file>

<file path=ppt/theme/theme1.xml><?xml version="1.0" encoding="utf-8"?>
<a:theme xmlns:a="http://schemas.openxmlformats.org/drawingml/2006/main" name="TUHH US-English">
  <a:themeElements>
    <a:clrScheme name="Leere Präsentation 1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A32638"/>
      </a:hlink>
      <a:folHlink>
        <a:srgbClr val="A32638"/>
      </a:folHlink>
    </a:clrScheme>
    <a:fontScheme name="Leere 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wrap="none" lIns="0" tIns="0" rIns="0" bIns="0" rtlCol="0">
        <a:spAutoFit/>
      </a:bodyPr>
      <a:lstStyle>
        <a:defPPr eaLnBrk="1" hangingPunct="1">
          <a:spcBef>
            <a:spcPct val="20000"/>
          </a:spcBef>
          <a:buClr>
            <a:srgbClr val="FF0007"/>
          </a:buClr>
          <a:defRPr sz="2000" dirty="0" smtClean="0">
            <a:latin typeface="+mn-lt"/>
          </a:defRPr>
        </a:defPPr>
      </a:lstStyle>
    </a:tx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32638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32638"/>
        </a:hlink>
        <a:folHlink>
          <a:srgbClr val="A3263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1292</Words>
  <Application>Microsoft Office PowerPoint</Application>
  <PresentationFormat>Bildschirmpräsentation (4:3)</PresentationFormat>
  <Paragraphs>295</Paragraphs>
  <Slides>17</Slides>
  <Notes>15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3" baseType="lpstr">
      <vt:lpstr>Arial</vt:lpstr>
      <vt:lpstr>MetaKorrespondenz</vt:lpstr>
      <vt:lpstr>Times</vt:lpstr>
      <vt:lpstr>Wingdings</vt:lpstr>
      <vt:lpstr>ヒラギノ角ゴ Pro W3</vt:lpstr>
      <vt:lpstr>TUHH US-English</vt:lpstr>
      <vt:lpstr>Compilers for Embedded Systems</vt:lpstr>
      <vt:lpstr>Chapter 10  Outlook</vt:lpstr>
      <vt:lpstr>Outline</vt:lpstr>
      <vt:lpstr>Chapter Contents</vt:lpstr>
      <vt:lpstr>Motivation</vt:lpstr>
      <vt:lpstr>Pipeline Processing (1)</vt:lpstr>
      <vt:lpstr>Pipeline Processing (2)</vt:lpstr>
      <vt:lpstr>Potential Perturbations of Pipeline Processing</vt:lpstr>
      <vt:lpstr>Re-Ordering of Instructions</vt:lpstr>
      <vt:lpstr>Instruction Scheduling inside a Compiler</vt:lpstr>
      <vt:lpstr>Chapter Contents</vt:lpstr>
      <vt:lpstr>Motivation</vt:lpstr>
      <vt:lpstr>Retargetability</vt:lpstr>
      <vt:lpstr>A better retargetable Compiler</vt:lpstr>
      <vt:lpstr>Automatic Compiler Construction (1)</vt:lpstr>
      <vt:lpstr>Automatic Compiler Construction (2)</vt:lpstr>
      <vt:lpstr>Automatic Compiler Construction (3)</vt:lpstr>
    </vt:vector>
  </TitlesOfParts>
  <Company>TUHH, Institute of Embedded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Vorlesung Compiler für Eingebettete Systeme (SoSe22)</dc:title>
  <dc:subject>Chapter 10 - Outlook</dc:subject>
  <dc:creator>Heiko Falk</dc:creator>
  <cp:lastModifiedBy>Heiko Falk</cp:lastModifiedBy>
  <cp:revision>2755</cp:revision>
  <dcterms:modified xsi:type="dcterms:W3CDTF">2022-01-27T15:11:16Z</dcterms:modified>
</cp:coreProperties>
</file>