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461" r:id="rId2"/>
    <p:sldId id="464" r:id="rId3"/>
    <p:sldId id="465" r:id="rId4"/>
    <p:sldId id="466" r:id="rId5"/>
    <p:sldId id="467" r:id="rId6"/>
    <p:sldId id="468" r:id="rId7"/>
    <p:sldId id="469" r:id="rId8"/>
    <p:sldId id="470" r:id="rId9"/>
    <p:sldId id="471" r:id="rId10"/>
    <p:sldId id="472" r:id="rId11"/>
    <p:sldId id="475" r:id="rId12"/>
    <p:sldId id="474" r:id="rId13"/>
  </p:sldIdLst>
  <p:sldSz cx="9144000" cy="6858000" type="screen4x3"/>
  <p:notesSz cx="6858000" cy="9144000"/>
  <p:custDataLst>
    <p:tags r:id="rId16"/>
  </p:custDataLst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5531">
          <p15:clr>
            <a:srgbClr val="A4A3A4"/>
          </p15:clr>
        </p15:guide>
        <p15:guide id="4" pos="57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7D9AA9"/>
    <a:srgbClr val="7D91AA"/>
    <a:srgbClr val="A32638"/>
    <a:srgbClr val="56AA1C"/>
    <a:srgbClr val="BD6005"/>
    <a:srgbClr val="B2B2B2"/>
    <a:srgbClr val="C0C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83" autoAdjust="0"/>
    <p:restoredTop sz="94372" autoAdjust="0"/>
  </p:normalViewPr>
  <p:slideViewPr>
    <p:cSldViewPr>
      <p:cViewPr varScale="1">
        <p:scale>
          <a:sx n="109" d="100"/>
          <a:sy n="109" d="100"/>
        </p:scale>
        <p:origin x="1458" y="78"/>
      </p:cViewPr>
      <p:guideLst>
        <p:guide orient="horz" pos="2160"/>
        <p:guide pos="2880"/>
        <p:guide pos="5531"/>
        <p:guide pos="57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7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" pitchFamily="1" charset="0"/>
              </a:defRPr>
            </a:lvl1pPr>
          </a:lstStyle>
          <a:p>
            <a:endParaRPr lang="de-DE" dirty="0"/>
          </a:p>
        </p:txBody>
      </p:sp>
      <p:sp>
        <p:nvSpPr>
          <p:cNvPr id="5857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pitchFamily="1" charset="0"/>
              </a:defRPr>
            </a:lvl1pPr>
          </a:lstStyle>
          <a:p>
            <a:endParaRPr lang="de-DE" dirty="0"/>
          </a:p>
        </p:txBody>
      </p:sp>
      <p:sp>
        <p:nvSpPr>
          <p:cNvPr id="5857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" pitchFamily="1" charset="0"/>
              </a:defRPr>
            </a:lvl1pPr>
          </a:lstStyle>
          <a:p>
            <a:endParaRPr lang="de-DE" dirty="0"/>
          </a:p>
        </p:txBody>
      </p:sp>
      <p:sp>
        <p:nvSpPr>
          <p:cNvPr id="5857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pitchFamily="1" charset="0"/>
              </a:defRPr>
            </a:lvl1pPr>
          </a:lstStyle>
          <a:p>
            <a:fld id="{D145EBF8-BFAD-4664-883B-3CAB6E6AA839}" type="slidenum">
              <a:rPr lang="de-DE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098065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" pitchFamily="1" charset="0"/>
              </a:defRPr>
            </a:lvl1pPr>
          </a:lstStyle>
          <a:p>
            <a:endParaRPr lang="de-DE" dirty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pitchFamily="1" charset="0"/>
              </a:defRPr>
            </a:lvl1pPr>
          </a:lstStyle>
          <a:p>
            <a:endParaRPr lang="de-DE" dirty="0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76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" pitchFamily="1" charset="0"/>
              </a:defRPr>
            </a:lvl1pPr>
          </a:lstStyle>
          <a:p>
            <a:endParaRPr lang="de-DE" dirty="0"/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pitchFamily="1" charset="0"/>
              </a:defRPr>
            </a:lvl1pPr>
          </a:lstStyle>
          <a:p>
            <a:fld id="{FD917C4D-52D6-409D-9C9D-BE0C6E33A8E5}" type="slidenum">
              <a:rPr lang="de-DE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3878978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0DA3116-5D14-4742-8A07-C0DFC75555EE}" type="slidenum">
              <a:rPr lang="de-DE"/>
              <a:pPr/>
              <a:t>3</a:t>
            </a:fld>
            <a:endParaRPr lang="de-DE" dirty="0"/>
          </a:p>
        </p:txBody>
      </p:sp>
      <p:sp>
        <p:nvSpPr>
          <p:cNvPr id="602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2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A1DC76C-6CAB-4433-A0CD-1C7F20D98B00}" type="slidenum">
              <a:rPr lang="de-DE"/>
              <a:pPr/>
              <a:t>4</a:t>
            </a:fld>
            <a:endParaRPr lang="de-DE" dirty="0"/>
          </a:p>
        </p:txBody>
      </p:sp>
      <p:sp>
        <p:nvSpPr>
          <p:cNvPr id="604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917EF0B-9816-4B83-ADB9-E76BA58FCC93}" type="slidenum">
              <a:rPr lang="de-DE"/>
              <a:pPr/>
              <a:t>5</a:t>
            </a:fld>
            <a:endParaRPr lang="de-DE" dirty="0"/>
          </a:p>
        </p:txBody>
      </p:sp>
      <p:sp>
        <p:nvSpPr>
          <p:cNvPr id="606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6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88E4976-599D-4FAD-A3D3-26C4230683E8}" type="slidenum">
              <a:rPr lang="de-DE"/>
              <a:pPr/>
              <a:t>6</a:t>
            </a:fld>
            <a:endParaRPr lang="de-DE" dirty="0"/>
          </a:p>
        </p:txBody>
      </p:sp>
      <p:sp>
        <p:nvSpPr>
          <p:cNvPr id="608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8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AE3F27D-B9DA-48FC-B6A7-9B51F302D434}" type="slidenum">
              <a:rPr lang="de-DE"/>
              <a:pPr/>
              <a:t>7</a:t>
            </a:fld>
            <a:endParaRPr lang="de-DE" dirty="0"/>
          </a:p>
        </p:txBody>
      </p:sp>
      <p:sp>
        <p:nvSpPr>
          <p:cNvPr id="610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0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BB5364D-C58D-49FD-B74C-F374B07C4D3A}" type="slidenum">
              <a:rPr lang="de-DE"/>
              <a:pPr/>
              <a:t>8</a:t>
            </a:fld>
            <a:endParaRPr lang="de-DE" dirty="0"/>
          </a:p>
        </p:txBody>
      </p:sp>
      <p:sp>
        <p:nvSpPr>
          <p:cNvPr id="612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2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4FC9894-A6D4-43FA-8A85-E290BACEAD16}" type="slidenum">
              <a:rPr lang="de-DE"/>
              <a:pPr/>
              <a:t>9</a:t>
            </a:fld>
            <a:endParaRPr lang="de-DE" dirty="0"/>
          </a:p>
        </p:txBody>
      </p:sp>
      <p:sp>
        <p:nvSpPr>
          <p:cNvPr id="614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CF7262-8163-4FEA-AEB4-C32B5020A830}" type="slidenum">
              <a:rPr lang="de-DE"/>
              <a:pPr/>
              <a:t>10</a:t>
            </a:fld>
            <a:endParaRPr lang="de-DE" dirty="0"/>
          </a:p>
        </p:txBody>
      </p:sp>
      <p:sp>
        <p:nvSpPr>
          <p:cNvPr id="618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8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EF6C2D6-5EB0-404B-AF23-62EA5228DDDF}" type="slidenum">
              <a:rPr lang="de-DE"/>
              <a:pPr/>
              <a:t>11</a:t>
            </a:fld>
            <a:endParaRPr lang="de-DE" dirty="0"/>
          </a:p>
        </p:txBody>
      </p:sp>
      <p:sp>
        <p:nvSpPr>
          <p:cNvPr id="645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b="0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F16C3D0-143A-4D68-836E-398E973AED34}" type="slidenum">
              <a:rPr lang="de-DE"/>
              <a:pPr/>
              <a:t>12</a:t>
            </a:fld>
            <a:endParaRPr lang="de-DE" dirty="0"/>
          </a:p>
        </p:txBody>
      </p:sp>
      <p:sp>
        <p:nvSpPr>
          <p:cNvPr id="623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3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519113"/>
          </a:xfrm>
        </p:spPr>
        <p:txBody>
          <a:bodyPr>
            <a:spAutoFit/>
          </a:bodyPr>
          <a:lstStyle>
            <a:lvl1pPr marL="0" indent="0" algn="ctr">
              <a:lnSpc>
                <a:spcPct val="100000"/>
              </a:lnSpc>
              <a:defRPr sz="2800"/>
            </a:lvl1pPr>
          </a:lstStyle>
          <a:p>
            <a:pPr lvl="0"/>
            <a:r>
              <a:rPr lang="en-US" noProof="0" dirty="0"/>
              <a:t>Master-</a:t>
            </a:r>
            <a:r>
              <a:rPr lang="en-US" noProof="0" dirty="0" err="1"/>
              <a:t>Untertitelformat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70660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65863"/>
            <a:ext cx="2133600" cy="476250"/>
          </a:xfrm>
        </p:spPr>
        <p:txBody>
          <a:bodyPr/>
          <a:lstStyle>
            <a:lvl1pPr>
              <a:defRPr sz="600">
                <a:solidFill>
                  <a:schemeClr val="tx1"/>
                </a:solidFill>
              </a:defRPr>
            </a:lvl1pPr>
          </a:lstStyle>
          <a:p>
            <a:fld id="{935375B7-1218-41FB-BBBA-A7DFF95CF292}" type="datetime1">
              <a:rPr lang="de-DE" noProof="0" smtClean="0"/>
              <a:t>27.01.2022</a:t>
            </a:fld>
            <a:endParaRPr lang="en-US" noProof="0" dirty="0"/>
          </a:p>
        </p:txBody>
      </p:sp>
      <p:sp>
        <p:nvSpPr>
          <p:cNvPr id="70661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 sz="600" b="0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1 - Introduction &amp; Motivation</a:t>
            </a:r>
          </a:p>
        </p:txBody>
      </p:sp>
      <p:sp>
        <p:nvSpPr>
          <p:cNvPr id="7066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 sz="600">
                <a:solidFill>
                  <a:schemeClr val="tx1"/>
                </a:solidFill>
              </a:defRPr>
            </a:lvl1pPr>
          </a:lstStyle>
          <a:p>
            <a:fld id="{796215D7-3241-4DF5-B5DC-9116BA4B0162}" type="slidenum">
              <a:rPr lang="en-US" noProof="0" smtClean="0"/>
              <a:pPr/>
              <a:t>‹Nr.›</a:t>
            </a:fld>
            <a:endParaRPr lang="en-US" noProof="0" dirty="0"/>
          </a:p>
        </p:txBody>
      </p:sp>
      <p:sp>
        <p:nvSpPr>
          <p:cNvPr id="70673" name="Rectangle 17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36738"/>
            <a:ext cx="7772400" cy="1409700"/>
          </a:xfrm>
        </p:spPr>
        <p:txBody>
          <a:bodyPr>
            <a:spAutoFit/>
          </a:bodyPr>
          <a:lstStyle>
            <a:lvl1pPr algn="ctr">
              <a:lnSpc>
                <a:spcPct val="120000"/>
              </a:lnSpc>
              <a:defRPr sz="3600"/>
            </a:lvl1pPr>
          </a:lstStyle>
          <a:p>
            <a:pPr lvl="0"/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pic>
        <p:nvPicPr>
          <p:cNvPr id="10" name="Grafik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0278" y="205735"/>
            <a:ext cx="1294210" cy="731126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34000"/>
            <a:ext cx="1969200" cy="634453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© H. Falk | </a:t>
            </a:r>
            <a:fld id="{E05F0CF1-DAA5-4F4E-A21F-48FDFC37FE24}" type="datetime1">
              <a:rPr lang="de-DE" noProof="0" smtClean="0"/>
              <a:t>27.01.2022</a:t>
            </a:fld>
            <a:endParaRPr lang="en-US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1 - Introduction &amp; Motivation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AFEBCE-B0E7-47BC-B5A4-F2AA123C79CB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165460323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© H. Falk | </a:t>
            </a:r>
            <a:fld id="{EB788AE4-280E-4D89-B76F-DFD8510CB3CC}" type="datetime1">
              <a:rPr lang="de-DE" noProof="0" smtClean="0"/>
              <a:t>27.01.2022</a:t>
            </a:fld>
            <a:endParaRPr lang="en-US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1 - Introduction &amp; Motivation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6B167E-56E1-4BE5-AACA-313FA1FCB600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899914131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79388" y="1387475"/>
            <a:ext cx="4316412" cy="4994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387475"/>
            <a:ext cx="4316413" cy="4994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© H. Falk | </a:t>
            </a:r>
            <a:fld id="{6B4534AD-8880-4874-9E3E-59CC9D5FA8A0}" type="datetime1">
              <a:rPr lang="de-DE" noProof="0" smtClean="0"/>
              <a:t>27.01.2022</a:t>
            </a:fld>
            <a:endParaRPr lang="en-US" noProof="0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1 - Introduction &amp; Motivation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074897-63C9-44ED-8B2D-5DE17D252787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8184583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© H. Falk | </a:t>
            </a:r>
            <a:fld id="{C8C59BED-CF42-4CBE-A16B-27239122B47A}" type="datetime1">
              <a:rPr lang="de-DE" noProof="0" smtClean="0"/>
              <a:t>27.01.2022</a:t>
            </a:fld>
            <a:endParaRPr lang="en-US" noProof="0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1 - Introduction &amp; Motivation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E6C15D-976D-4032-AF3E-45FCB2960BCF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48848886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© H. Falk | </a:t>
            </a:r>
            <a:fld id="{C6E917E6-1CEC-412B-8EF9-177BA2C71CE7}" type="datetime1">
              <a:rPr lang="de-DE" noProof="0" smtClean="0"/>
              <a:t>27.01.2022</a:t>
            </a:fld>
            <a:endParaRPr lang="en-US" noProof="0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1 - Introduction &amp; Motivation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0BBD35-CD11-48DE-83B3-99D2FF0A0AE6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49124345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© H. Falk | </a:t>
            </a:r>
            <a:fld id="{FE877E87-376E-444E-B9A4-788C0D42D9A6}" type="datetime1">
              <a:rPr lang="de-DE" noProof="0" smtClean="0"/>
              <a:t>27.01.2022</a:t>
            </a:fld>
            <a:endParaRPr lang="en-US" noProof="0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1 - Introduction &amp; Motivation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E683B7-473F-45CF-8922-53AEC3A92687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938695355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© H. Falk | </a:t>
            </a:r>
            <a:fld id="{2AB3E14E-7FA7-4E6D-A67E-FA9333D1716B}" type="datetime1">
              <a:rPr lang="de-DE" noProof="0" smtClean="0"/>
              <a:t>27.01.2022</a:t>
            </a:fld>
            <a:endParaRPr lang="en-US" noProof="0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1 - Introduction &amp; Motivation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246333-7397-4CE3-98EB-04C49FA80951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04401709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noProof="0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© H. Falk | </a:t>
            </a:r>
            <a:fld id="{AA6671A2-EA15-4E30-861C-735BE9606BDD}" type="datetime1">
              <a:rPr lang="de-DE" noProof="0" smtClean="0"/>
              <a:t>27.01.2022</a:t>
            </a:fld>
            <a:endParaRPr lang="en-US" noProof="0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1 - Introduction &amp; Motivation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5E8802-AB43-4078-A76B-116831BF144C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724287875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© H. Falk | </a:t>
            </a:r>
            <a:fld id="{BD3037E0-E7D4-4201-A90F-93AC851D4635}" type="datetime1">
              <a:rPr lang="de-DE" noProof="0" smtClean="0"/>
              <a:t>27.01.2022</a:t>
            </a:fld>
            <a:endParaRPr lang="en-US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1 - Introduction &amp; Motivation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4D9F37-0D98-48EE-90BE-EACBAE05E9BF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049847479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69100" y="549275"/>
            <a:ext cx="2195513" cy="5832475"/>
          </a:xfrm>
        </p:spPr>
        <p:txBody>
          <a:bodyPr vert="eaVert"/>
          <a:lstStyle/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179388" y="549275"/>
            <a:ext cx="6437312" cy="5832475"/>
          </a:xfrm>
        </p:spPr>
        <p:txBody>
          <a:bodyPr vert="eaVert"/>
          <a:lstStyle/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© H. Falk | </a:t>
            </a:r>
            <a:fld id="{27D6E30A-B5BC-4291-83C8-18465CD2E1DB}" type="datetime1">
              <a:rPr lang="de-DE" noProof="0" smtClean="0"/>
              <a:t>27.01.2022</a:t>
            </a:fld>
            <a:endParaRPr lang="en-US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1 - Introduction &amp; Motivation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339F9C-E3A7-4A8A-A28E-BAB7E41DA1B6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2251034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9388" y="549275"/>
            <a:ext cx="8785225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 err="1"/>
              <a:t>Mastertitelformat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9388" y="1387475"/>
            <a:ext cx="8785225" cy="499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 err="1"/>
              <a:t>Mastertextformat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79388" y="6500813"/>
            <a:ext cx="20161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A32638"/>
                </a:solidFill>
              </a:defRPr>
            </a:lvl1pPr>
          </a:lstStyle>
          <a:p>
            <a:r>
              <a:rPr lang="en-US" noProof="0" dirty="0"/>
              <a:t>© H. Falk | </a:t>
            </a:r>
            <a:fld id="{0AF90D04-6F03-4597-836B-0E021774639F}" type="datetime1">
              <a:rPr lang="de-DE" noProof="0" smtClean="0"/>
              <a:t>27.01.2022</a:t>
            </a:fld>
            <a:endParaRPr lang="en-US" noProof="0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835150" y="6500813"/>
            <a:ext cx="55451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1">
                <a:solidFill>
                  <a:srgbClr val="A32638"/>
                </a:solidFill>
              </a:defRPr>
            </a:lvl1pPr>
          </a:lstStyle>
          <a:p>
            <a:r>
              <a:rPr lang="en-US" dirty="0"/>
              <a:t>1 - Introduction &amp; Motivation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24750" y="6500813"/>
            <a:ext cx="14398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A32638"/>
                </a:solidFill>
              </a:defRPr>
            </a:lvl1pPr>
          </a:lstStyle>
          <a:p>
            <a:fld id="{4E2F51DB-2210-4F95-A15F-ED7D8DDEB14D}" type="slidenum">
              <a:rPr lang="en-US" noProof="0" smtClean="0"/>
              <a:pPr/>
              <a:t>‹Nr.›</a:t>
            </a:fld>
            <a:endParaRPr lang="en-US" noProof="0" dirty="0"/>
          </a:p>
        </p:txBody>
      </p:sp>
      <p:sp>
        <p:nvSpPr>
          <p:cNvPr id="1044" name="Line 20"/>
          <p:cNvSpPr>
            <a:spLocks noChangeShapeType="1"/>
          </p:cNvSpPr>
          <p:nvPr/>
        </p:nvSpPr>
        <p:spPr bwMode="auto">
          <a:xfrm>
            <a:off x="0" y="182563"/>
            <a:ext cx="9144000" cy="0"/>
          </a:xfrm>
          <a:prstGeom prst="line">
            <a:avLst/>
          </a:prstGeom>
          <a:noFill/>
          <a:ln w="9525">
            <a:solidFill>
              <a:srgbClr val="A32638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noProof="0" dirty="0"/>
          </a:p>
        </p:txBody>
      </p:sp>
      <p:sp>
        <p:nvSpPr>
          <p:cNvPr id="1047" name="Text Box 23"/>
          <p:cNvSpPr txBox="1">
            <a:spLocks noChangeArrowheads="1"/>
          </p:cNvSpPr>
          <p:nvPr/>
        </p:nvSpPr>
        <p:spPr bwMode="auto">
          <a:xfrm>
            <a:off x="900000" y="198438"/>
            <a:ext cx="6037262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r>
              <a:rPr lang="en-US" sz="1000" noProof="0" dirty="0">
                <a:solidFill>
                  <a:srgbClr val="A32638"/>
                </a:solidFill>
              </a:rPr>
              <a:t>Compilers for Embedded Systems (CfES) SoSe 2022</a:t>
            </a:r>
          </a:p>
        </p:txBody>
      </p:sp>
      <p:sp>
        <p:nvSpPr>
          <p:cNvPr id="1049" name="Text Box 25"/>
          <p:cNvSpPr txBox="1">
            <a:spLocks noChangeArrowheads="1"/>
          </p:cNvSpPr>
          <p:nvPr/>
        </p:nvSpPr>
        <p:spPr bwMode="auto">
          <a:xfrm>
            <a:off x="0" y="183600"/>
            <a:ext cx="827088" cy="152400"/>
          </a:xfrm>
          <a:prstGeom prst="rect">
            <a:avLst/>
          </a:prstGeom>
          <a:solidFill>
            <a:srgbClr val="A326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 algn="ctr">
              <a:spcBef>
                <a:spcPct val="50000"/>
              </a:spcBef>
            </a:pPr>
            <a:r>
              <a:rPr lang="en-US" sz="1000" noProof="0" dirty="0">
                <a:solidFill>
                  <a:schemeClr val="bg1"/>
                </a:solidFill>
              </a:rPr>
              <a:t>Slide </a:t>
            </a:r>
            <a:fld id="{815EA739-4FE2-4601-B394-79DE1CC0E93E}" type="slidenum">
              <a:rPr lang="en-US" sz="1000" noProof="0" smtClean="0">
                <a:solidFill>
                  <a:schemeClr val="bg1"/>
                </a:solidFill>
              </a:rPr>
              <a:pPr algn="ctr">
                <a:spcBef>
                  <a:spcPct val="50000"/>
                </a:spcBef>
              </a:pPr>
              <a:t>‹Nr.›</a:t>
            </a:fld>
            <a:r>
              <a:rPr lang="en-US" sz="1000" noProof="0" dirty="0">
                <a:solidFill>
                  <a:schemeClr val="bg1"/>
                </a:solidFill>
              </a:rPr>
              <a:t>/12</a:t>
            </a:r>
          </a:p>
        </p:txBody>
      </p:sp>
      <p:sp>
        <p:nvSpPr>
          <p:cNvPr id="1053" name="Line 29"/>
          <p:cNvSpPr>
            <a:spLocks noChangeShapeType="1"/>
          </p:cNvSpPr>
          <p:nvPr/>
        </p:nvSpPr>
        <p:spPr bwMode="auto">
          <a:xfrm>
            <a:off x="0" y="1751013"/>
            <a:ext cx="9144000" cy="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noProof="0" dirty="0"/>
          </a:p>
        </p:txBody>
      </p:sp>
      <p:sp>
        <p:nvSpPr>
          <p:cNvPr id="1054" name="Line 30"/>
          <p:cNvSpPr>
            <a:spLocks noChangeShapeType="1"/>
          </p:cNvSpPr>
          <p:nvPr/>
        </p:nvSpPr>
        <p:spPr bwMode="auto">
          <a:xfrm rot="-5400000">
            <a:off x="-2518569" y="3437732"/>
            <a:ext cx="6837363" cy="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noProof="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hf sldNum="0" hdr="0"/>
  <p:txStyles>
    <p:titleStyle>
      <a:lvl1pPr algn="l" rtl="0" fontAlgn="base">
        <a:lnSpc>
          <a:spcPts val="2400"/>
        </a:lnSpc>
        <a:spcBef>
          <a:spcPct val="0"/>
        </a:spcBef>
        <a:spcAft>
          <a:spcPct val="0"/>
        </a:spcAft>
        <a:defRPr sz="2400" b="1">
          <a:solidFill>
            <a:srgbClr val="A32638"/>
          </a:solidFill>
          <a:latin typeface="+mj-lt"/>
          <a:ea typeface="+mj-ea"/>
          <a:cs typeface="+mj-cs"/>
        </a:defRPr>
      </a:lvl1pPr>
      <a:lvl2pPr algn="l" rtl="0" fontAlgn="base">
        <a:lnSpc>
          <a:spcPts val="2400"/>
        </a:lnSpc>
        <a:spcBef>
          <a:spcPct val="0"/>
        </a:spcBef>
        <a:spcAft>
          <a:spcPct val="0"/>
        </a:spcAft>
        <a:defRPr sz="2400" b="1">
          <a:solidFill>
            <a:srgbClr val="A32638"/>
          </a:solidFill>
          <a:latin typeface="Arial" charset="0"/>
        </a:defRPr>
      </a:lvl2pPr>
      <a:lvl3pPr algn="l" rtl="0" fontAlgn="base">
        <a:lnSpc>
          <a:spcPts val="2400"/>
        </a:lnSpc>
        <a:spcBef>
          <a:spcPct val="0"/>
        </a:spcBef>
        <a:spcAft>
          <a:spcPct val="0"/>
        </a:spcAft>
        <a:defRPr sz="2400" b="1">
          <a:solidFill>
            <a:srgbClr val="A32638"/>
          </a:solidFill>
          <a:latin typeface="Arial" charset="0"/>
        </a:defRPr>
      </a:lvl3pPr>
      <a:lvl4pPr algn="l" rtl="0" fontAlgn="base">
        <a:lnSpc>
          <a:spcPts val="2400"/>
        </a:lnSpc>
        <a:spcBef>
          <a:spcPct val="0"/>
        </a:spcBef>
        <a:spcAft>
          <a:spcPct val="0"/>
        </a:spcAft>
        <a:defRPr sz="2400" b="1">
          <a:solidFill>
            <a:srgbClr val="A32638"/>
          </a:solidFill>
          <a:latin typeface="Arial" charset="0"/>
        </a:defRPr>
      </a:lvl4pPr>
      <a:lvl5pPr algn="l" rtl="0" fontAlgn="base">
        <a:lnSpc>
          <a:spcPts val="2400"/>
        </a:lnSpc>
        <a:spcBef>
          <a:spcPct val="0"/>
        </a:spcBef>
        <a:spcAft>
          <a:spcPct val="0"/>
        </a:spcAft>
        <a:defRPr sz="2400" b="1">
          <a:solidFill>
            <a:srgbClr val="A32638"/>
          </a:solidFill>
          <a:latin typeface="Arial" charset="0"/>
        </a:defRPr>
      </a:lvl5pPr>
      <a:lvl6pPr marL="457200" algn="l" rtl="0" fontAlgn="base">
        <a:lnSpc>
          <a:spcPts val="2400"/>
        </a:lnSpc>
        <a:spcBef>
          <a:spcPct val="0"/>
        </a:spcBef>
        <a:spcAft>
          <a:spcPct val="0"/>
        </a:spcAft>
        <a:defRPr sz="2400" b="1">
          <a:solidFill>
            <a:srgbClr val="A32638"/>
          </a:solidFill>
          <a:latin typeface="Arial" charset="0"/>
        </a:defRPr>
      </a:lvl6pPr>
      <a:lvl7pPr marL="914400" algn="l" rtl="0" fontAlgn="base">
        <a:lnSpc>
          <a:spcPts val="2400"/>
        </a:lnSpc>
        <a:spcBef>
          <a:spcPct val="0"/>
        </a:spcBef>
        <a:spcAft>
          <a:spcPct val="0"/>
        </a:spcAft>
        <a:defRPr sz="2400" b="1">
          <a:solidFill>
            <a:srgbClr val="A32638"/>
          </a:solidFill>
          <a:latin typeface="Arial" charset="0"/>
        </a:defRPr>
      </a:lvl7pPr>
      <a:lvl8pPr marL="1371600" algn="l" rtl="0" fontAlgn="base">
        <a:lnSpc>
          <a:spcPts val="2400"/>
        </a:lnSpc>
        <a:spcBef>
          <a:spcPct val="0"/>
        </a:spcBef>
        <a:spcAft>
          <a:spcPct val="0"/>
        </a:spcAft>
        <a:defRPr sz="2400" b="1">
          <a:solidFill>
            <a:srgbClr val="A32638"/>
          </a:solidFill>
          <a:latin typeface="Arial" charset="0"/>
        </a:defRPr>
      </a:lvl8pPr>
      <a:lvl9pPr marL="1828800" algn="l" rtl="0" fontAlgn="base">
        <a:lnSpc>
          <a:spcPts val="2400"/>
        </a:lnSpc>
        <a:spcBef>
          <a:spcPct val="0"/>
        </a:spcBef>
        <a:spcAft>
          <a:spcPct val="0"/>
        </a:spcAft>
        <a:defRPr sz="2400" b="1">
          <a:solidFill>
            <a:srgbClr val="A32638"/>
          </a:solidFill>
          <a:latin typeface="Arial" charset="0"/>
        </a:defRPr>
      </a:lvl9pPr>
    </p:titleStyle>
    <p:bodyStyle>
      <a:lvl1pPr marL="342900" indent="-342900" algn="l" rtl="0" fontAlgn="base">
        <a:lnSpc>
          <a:spcPts val="2000"/>
        </a:lnSpc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katalog.tub.tuhh.de/Record/1650607989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90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11560" y="2194368"/>
            <a:ext cx="7920880" cy="696024"/>
          </a:xfrm>
        </p:spPr>
        <p:txBody>
          <a:bodyPr/>
          <a:lstStyle/>
          <a:p>
            <a:r>
              <a:rPr lang="en-US" dirty="0"/>
              <a:t>Compilers for Embedded Systems</a:t>
            </a:r>
            <a:endParaRPr lang="en-US" sz="2800" b="0" dirty="0"/>
          </a:p>
        </p:txBody>
      </p:sp>
      <p:sp>
        <p:nvSpPr>
          <p:cNvPr id="592901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043608" y="3886200"/>
            <a:ext cx="7056784" cy="2492990"/>
          </a:xfrm>
        </p:spPr>
        <p:txBody>
          <a:bodyPr/>
          <a:lstStyle/>
          <a:p>
            <a:r>
              <a:rPr lang="en-US" dirty="0"/>
              <a:t>Summer Term 2022</a:t>
            </a:r>
          </a:p>
          <a:p>
            <a:endParaRPr lang="en-US" dirty="0"/>
          </a:p>
          <a:p>
            <a:r>
              <a:rPr lang="en-US" sz="2000" dirty="0"/>
              <a:t>Heiko Falk</a:t>
            </a:r>
          </a:p>
          <a:p>
            <a:endParaRPr lang="en-US" sz="2000" dirty="0"/>
          </a:p>
          <a:p>
            <a:r>
              <a:rPr lang="en-US" sz="2000" dirty="0"/>
              <a:t>Institute of Embedded Systems</a:t>
            </a:r>
          </a:p>
          <a:p>
            <a:r>
              <a:rPr lang="en-US" sz="2000" dirty="0"/>
              <a:t>Electrical Engineering, Computer Science and Mathematics</a:t>
            </a:r>
          </a:p>
          <a:p>
            <a:r>
              <a:rPr lang="en-US" sz="2000" dirty="0"/>
              <a:t>Hamburg University of Technology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04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2174500"/>
            <a:ext cx="7772400" cy="2086725"/>
          </a:xfrm>
        </p:spPr>
        <p:txBody>
          <a:bodyPr/>
          <a:lstStyle/>
          <a:p>
            <a:r>
              <a:rPr lang="en-US" dirty="0"/>
              <a:t>Chapter 1</a:t>
            </a:r>
            <a:br>
              <a:rPr lang="en-US" dirty="0"/>
            </a:br>
            <a:br>
              <a:rPr lang="en-US" dirty="0"/>
            </a:br>
            <a:r>
              <a:rPr lang="en-US" dirty="0"/>
              <a:t>Introduction &amp; Motivation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C7EDD2A3-F056-43B9-BAA9-BA716B875C3D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1 - Introduction &amp; Motivation</a:t>
            </a:r>
          </a:p>
        </p:txBody>
      </p:sp>
      <p:sp>
        <p:nvSpPr>
          <p:cNvPr id="601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Embedded Systems</a:t>
            </a:r>
          </a:p>
        </p:txBody>
      </p:sp>
      <p:sp>
        <p:nvSpPr>
          <p:cNvPr id="601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/>
              <a:t>Definition:</a:t>
            </a:r>
            <a:r>
              <a:rPr lang="en-US" dirty="0"/>
              <a:t> Embedded Systems (ES) are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information-processing systems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that are embedded into a larger, surrounding product.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endParaRPr lang="en-US" b="1" dirty="0"/>
          </a:p>
          <a:p>
            <a:pPr>
              <a:lnSpc>
                <a:spcPct val="100000"/>
              </a:lnSpc>
              <a:buFont typeface="Arial" charset="0"/>
              <a:buChar char="–"/>
            </a:pPr>
            <a:r>
              <a:rPr lang="en-US" dirty="0"/>
              <a:t>The fact that embedded systems process information is not decisive for a purchase</a:t>
            </a:r>
          </a:p>
          <a:p>
            <a:pPr>
              <a:lnSpc>
                <a:spcPct val="100000"/>
              </a:lnSpc>
              <a:buFont typeface="Arial" charset="0"/>
              <a:buChar char="–"/>
            </a:pPr>
            <a:r>
              <a:rPr lang="en-US" dirty="0"/>
              <a:t>Instead: Benefit of surrounding product influences purchase decision</a:t>
            </a:r>
            <a:endParaRPr lang="en-US" i="1" dirty="0"/>
          </a:p>
        </p:txBody>
      </p:sp>
      <p:sp>
        <p:nvSpPr>
          <p:cNvPr id="601093" name="Text Box 5"/>
          <p:cNvSpPr txBox="1">
            <a:spLocks noChangeArrowheads="1"/>
          </p:cNvSpPr>
          <p:nvPr/>
        </p:nvSpPr>
        <p:spPr bwMode="auto">
          <a:xfrm>
            <a:off x="484188" y="5608638"/>
            <a:ext cx="6152325" cy="369332"/>
          </a:xfrm>
          <a:prstGeom prst="rect">
            <a:avLst/>
          </a:prstGeom>
          <a:solidFill>
            <a:srgbClr val="AAA28D">
              <a:alpha val="8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i="1" dirty="0">
                <a:ea typeface="ヒラギノ角ゴ Pro W3" pitchFamily="96" charset="-128"/>
              </a:rPr>
              <a:t>[</a:t>
            </a:r>
            <a:r>
              <a:rPr lang="en-US" sz="1800" b="1" i="1" dirty="0">
                <a:ea typeface="ヒラギノ角ゴ Pro W3" pitchFamily="96" charset="-128"/>
              </a:rPr>
              <a:t>P. Marwedel.</a:t>
            </a:r>
            <a:r>
              <a:rPr lang="en-US" sz="1800" i="1" dirty="0">
                <a:ea typeface="ヒラギノ角ゴ Pro W3" pitchFamily="96" charset="-128"/>
              </a:rPr>
              <a:t> Embedded System Design. Springer, 2011]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0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0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01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109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6674705D-C4F2-41FD-A1A2-2FF4C1AAA314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1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1 - Introduction &amp; Motivation</a:t>
            </a:r>
          </a:p>
        </p:txBody>
      </p:sp>
      <p:sp>
        <p:nvSpPr>
          <p:cNvPr id="603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 Areas of Embedded Systems</a:t>
            </a:r>
          </a:p>
        </p:txBody>
      </p:sp>
      <p:sp>
        <p:nvSpPr>
          <p:cNvPr id="603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endParaRPr lang="en-US" b="1" dirty="0"/>
          </a:p>
          <a:p>
            <a:pPr>
              <a:lnSpc>
                <a:spcPct val="90000"/>
              </a:lnSpc>
            </a:pPr>
            <a:endParaRPr lang="en-US" b="1" dirty="0"/>
          </a:p>
          <a:p>
            <a:pPr>
              <a:lnSpc>
                <a:spcPct val="90000"/>
              </a:lnSpc>
            </a:pPr>
            <a:r>
              <a:rPr lang="en-US" b="1" dirty="0"/>
              <a:t>Consumer products</a:t>
            </a:r>
          </a:p>
          <a:p>
            <a:pPr>
              <a:lnSpc>
                <a:spcPct val="90000"/>
              </a:lnSpc>
            </a:pPr>
            <a:endParaRPr lang="en-US" sz="2600" b="1" dirty="0"/>
          </a:p>
          <a:p>
            <a:pPr>
              <a:lnSpc>
                <a:spcPct val="90000"/>
              </a:lnSpc>
            </a:pPr>
            <a:endParaRPr lang="en-US" sz="2600" b="1" dirty="0"/>
          </a:p>
          <a:p>
            <a:pPr>
              <a:lnSpc>
                <a:spcPct val="90000"/>
              </a:lnSpc>
            </a:pPr>
            <a:r>
              <a:rPr lang="en-US" b="1" dirty="0"/>
              <a:t>Multimedia</a:t>
            </a:r>
          </a:p>
          <a:p>
            <a:pPr>
              <a:lnSpc>
                <a:spcPct val="90000"/>
              </a:lnSpc>
            </a:pPr>
            <a:endParaRPr lang="en-US" sz="2600" b="1" dirty="0"/>
          </a:p>
          <a:p>
            <a:pPr>
              <a:lnSpc>
                <a:spcPct val="90000"/>
              </a:lnSpc>
            </a:pPr>
            <a:endParaRPr lang="en-US" sz="2600" b="1" dirty="0"/>
          </a:p>
          <a:p>
            <a:pPr>
              <a:lnSpc>
                <a:spcPct val="90000"/>
              </a:lnSpc>
            </a:pPr>
            <a:r>
              <a:rPr lang="en-US" b="1" dirty="0"/>
              <a:t>Transportation</a:t>
            </a:r>
          </a:p>
          <a:p>
            <a:pPr>
              <a:lnSpc>
                <a:spcPct val="90000"/>
              </a:lnSpc>
            </a:pPr>
            <a:endParaRPr lang="en-US" sz="2600" b="1" dirty="0"/>
          </a:p>
          <a:p>
            <a:pPr>
              <a:lnSpc>
                <a:spcPct val="90000"/>
              </a:lnSpc>
            </a:pPr>
            <a:endParaRPr lang="en-US" sz="2600" b="1" dirty="0"/>
          </a:p>
          <a:p>
            <a:pPr>
              <a:lnSpc>
                <a:spcPct val="90000"/>
              </a:lnSpc>
            </a:pPr>
            <a:r>
              <a:rPr lang="en-US" b="1" dirty="0"/>
              <a:t>Telecommunication</a:t>
            </a:r>
          </a:p>
          <a:p>
            <a:pPr>
              <a:lnSpc>
                <a:spcPct val="90000"/>
              </a:lnSpc>
            </a:pPr>
            <a:endParaRPr lang="en-US" sz="2600" b="1" dirty="0"/>
          </a:p>
          <a:p>
            <a:pPr>
              <a:lnSpc>
                <a:spcPct val="90000"/>
              </a:lnSpc>
            </a:pPr>
            <a:endParaRPr lang="en-US" sz="2600" b="1" dirty="0"/>
          </a:p>
          <a:p>
            <a:pPr>
              <a:lnSpc>
                <a:spcPct val="90000"/>
              </a:lnSpc>
            </a:pPr>
            <a:r>
              <a:rPr lang="en-US" b="1" dirty="0"/>
              <a:t>Building management, robotics, …</a:t>
            </a:r>
            <a:endParaRPr lang="en-US" i="1" dirty="0"/>
          </a:p>
        </p:txBody>
      </p:sp>
      <p:pic>
        <p:nvPicPr>
          <p:cNvPr id="603141" name="Picture 5" descr="gallery1_hires2007062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7050" y="1700213"/>
            <a:ext cx="1062038" cy="811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3142" name="Picture 6" descr="7210_angled_blu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1484313"/>
            <a:ext cx="644525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3143" name="Picture 7" descr="2000004007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038" y="1555750"/>
            <a:ext cx="736600" cy="1008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3144" name="Picture 8" descr="indextwirl200609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2420938"/>
            <a:ext cx="696912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3145" name="Picture 9" descr="AVR43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2636838"/>
            <a:ext cx="1439863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3146" name="Picture 10" descr="E-Klasse-T-Modell-5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75" y="3716338"/>
            <a:ext cx="1979613" cy="66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3147" name="Picture 11" descr="media_object_image_400x284_a380_rp_us_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3644900"/>
            <a:ext cx="2305050" cy="81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3148" name="Picture 1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5313" y="4579938"/>
            <a:ext cx="1165225" cy="1582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3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03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3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03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3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03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31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603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3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603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3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603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3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3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03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3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03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31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603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3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6031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3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3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03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3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03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313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603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3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603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3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3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03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313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603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3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AA6A5ED7-C44C-4358-B0D8-32F721E68743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1 - Introduction &amp; Motivation</a:t>
            </a:r>
          </a:p>
        </p:txBody>
      </p:sp>
      <p:sp>
        <p:nvSpPr>
          <p:cNvPr id="605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Relevance of Embedded Systems</a:t>
            </a:r>
          </a:p>
        </p:txBody>
      </p:sp>
      <p:sp>
        <p:nvSpPr>
          <p:cNvPr id="605191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  <a:buFont typeface="Arial" charset="0"/>
              <a:buChar char="–"/>
            </a:pPr>
            <a:r>
              <a:rPr lang="en-US" b="1" dirty="0"/>
              <a:t>Smartphones</a:t>
            </a:r>
            <a:r>
              <a:rPr lang="en-US" dirty="0"/>
              <a:t>	113 m. devices 2007 </a:t>
            </a:r>
            <a:r>
              <a:rPr lang="en-US" b="1" dirty="0">
                <a:ea typeface="Arial Unicode MS" pitchFamily="34" charset="-128"/>
                <a:cs typeface="Arial Unicode MS" pitchFamily="34" charset="-128"/>
              </a:rPr>
              <a:t>↝</a:t>
            </a:r>
            <a:r>
              <a:rPr lang="en-US" dirty="0"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i="1" dirty="0">
                <a:ea typeface="Arial Unicode MS" pitchFamily="34" charset="-128"/>
                <a:cs typeface="Arial Unicode MS" pitchFamily="34" charset="-128"/>
              </a:rPr>
              <a:t>25.6% increase p.a.</a:t>
            </a:r>
            <a:br>
              <a:rPr lang="en-US" dirty="0">
                <a:ea typeface="Arial Unicode MS" pitchFamily="34" charset="-128"/>
                <a:cs typeface="Arial Unicode MS" pitchFamily="34" charset="-128"/>
              </a:rPr>
            </a:br>
            <a:r>
              <a:rPr lang="en-US" dirty="0">
                <a:ea typeface="Arial Unicode MS" pitchFamily="34" charset="-128"/>
                <a:cs typeface="Arial Unicode MS" pitchFamily="34" charset="-128"/>
              </a:rPr>
              <a:t>			365 m. devices 2012</a:t>
            </a:r>
            <a:endParaRPr lang="en-US" dirty="0"/>
          </a:p>
          <a:p>
            <a:pPr>
              <a:lnSpc>
                <a:spcPct val="100000"/>
              </a:lnSpc>
              <a:buFont typeface="Arial" charset="0"/>
              <a:buChar char="–"/>
            </a:pPr>
            <a:endParaRPr lang="en-US" dirty="0"/>
          </a:p>
          <a:p>
            <a:pPr>
              <a:lnSpc>
                <a:spcPct val="100000"/>
              </a:lnSpc>
              <a:buFont typeface="Arial" charset="0"/>
              <a:buChar char="–"/>
            </a:pPr>
            <a:r>
              <a:rPr lang="en-US" b="1" dirty="0"/>
              <a:t>UMTS</a:t>
            </a:r>
            <a:r>
              <a:rPr lang="en-US" dirty="0"/>
              <a:t>		402 m. customers worldwide 2008</a:t>
            </a:r>
            <a:br>
              <a:rPr lang="en-US" dirty="0"/>
            </a:br>
            <a:r>
              <a:rPr lang="en-US" dirty="0"/>
              <a:t>			30 m. new customers per quarter</a:t>
            </a:r>
          </a:p>
          <a:p>
            <a:pPr>
              <a:lnSpc>
                <a:spcPct val="100000"/>
              </a:lnSpc>
              <a:buFont typeface="Arial" charset="0"/>
              <a:buChar char="–"/>
            </a:pPr>
            <a:endParaRPr lang="en-US" dirty="0"/>
          </a:p>
          <a:p>
            <a:pPr>
              <a:lnSpc>
                <a:spcPct val="100000"/>
              </a:lnSpc>
              <a:buFont typeface="Arial" charset="0"/>
              <a:buChar char="–"/>
            </a:pPr>
            <a:r>
              <a:rPr lang="en-US" b="1" dirty="0"/>
              <a:t>Energy consumption of mobile broadband infrastructure</a:t>
            </a:r>
            <a:br>
              <a:rPr lang="en-US" dirty="0"/>
            </a:br>
            <a:r>
              <a:rPr lang="en-US" dirty="0"/>
              <a:t>		42.8 m. kWh 2005 </a:t>
            </a:r>
            <a:r>
              <a:rPr lang="en-US" b="1" dirty="0">
                <a:ea typeface="Arial Unicode MS" pitchFamily="34" charset="-128"/>
                <a:cs typeface="Arial Unicode MS" pitchFamily="34" charset="-128"/>
              </a:rPr>
              <a:t>↝</a:t>
            </a:r>
            <a:r>
              <a:rPr lang="en-US" dirty="0">
                <a:ea typeface="Arial Unicode MS" pitchFamily="34" charset="-128"/>
                <a:cs typeface="Arial Unicode MS" pitchFamily="34" charset="-128"/>
              </a:rPr>
              <a:t> 124.4 m. kWh 2011</a:t>
            </a:r>
          </a:p>
          <a:p>
            <a:pPr>
              <a:lnSpc>
                <a:spcPct val="100000"/>
              </a:lnSpc>
              <a:buFont typeface="Arial" charset="0"/>
              <a:buChar char="–"/>
            </a:pPr>
            <a:endParaRPr lang="en-US" dirty="0"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00000"/>
              </a:lnSpc>
              <a:buFont typeface="Arial" charset="0"/>
              <a:buChar char="–"/>
            </a:pPr>
            <a:r>
              <a:rPr lang="en-US" b="1" dirty="0">
                <a:ea typeface="Arial Unicode MS" pitchFamily="34" charset="-128"/>
                <a:cs typeface="Arial Unicode MS" pitchFamily="34" charset="-128"/>
              </a:rPr>
              <a:t>Broadband internet</a:t>
            </a:r>
            <a:br>
              <a:rPr lang="en-US" dirty="0">
                <a:ea typeface="Arial Unicode MS" pitchFamily="34" charset="-128"/>
                <a:cs typeface="Arial Unicode MS" pitchFamily="34" charset="-128"/>
              </a:rPr>
            </a:br>
            <a:r>
              <a:rPr lang="en-US" dirty="0">
                <a:ea typeface="Arial Unicode MS" pitchFamily="34" charset="-128"/>
                <a:cs typeface="Arial Unicode MS" pitchFamily="34" charset="-128"/>
              </a:rPr>
              <a:t>		576 m. customers 2011 </a:t>
            </a:r>
            <a:r>
              <a:rPr lang="en-US" b="1" dirty="0">
                <a:ea typeface="Arial Unicode MS" pitchFamily="34" charset="-128"/>
                <a:cs typeface="Arial Unicode MS" pitchFamily="34" charset="-128"/>
              </a:rPr>
              <a:t>↝</a:t>
            </a:r>
            <a:r>
              <a:rPr lang="en-US" dirty="0"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i="1" dirty="0">
                <a:ea typeface="Arial Unicode MS" pitchFamily="34" charset="-128"/>
                <a:cs typeface="Arial Unicode MS" pitchFamily="34" charset="-128"/>
              </a:rPr>
              <a:t>100% increase compared to</a:t>
            </a:r>
          </a:p>
          <a:p>
            <a:pPr marL="0" indent="0">
              <a:lnSpc>
                <a:spcPct val="100000"/>
              </a:lnSpc>
            </a:pPr>
            <a:r>
              <a:rPr lang="en-US" i="1" dirty="0">
                <a:ea typeface="Arial Unicode MS" pitchFamily="34" charset="-128"/>
                <a:cs typeface="Arial Unicode MS" pitchFamily="34" charset="-128"/>
              </a:rPr>
              <a:t>					    2007</a:t>
            </a:r>
          </a:p>
          <a:p>
            <a:pPr>
              <a:lnSpc>
                <a:spcPct val="100000"/>
              </a:lnSpc>
              <a:buFont typeface="Arial" charset="0"/>
              <a:buChar char="–"/>
            </a:pPr>
            <a:endParaRPr lang="en-US" dirty="0"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00000"/>
              </a:lnSpc>
              <a:buFont typeface="Arial" charset="0"/>
              <a:buChar char="–"/>
            </a:pPr>
            <a:r>
              <a:rPr lang="en-US" b="1" dirty="0">
                <a:ea typeface="Arial Unicode MS" pitchFamily="34" charset="-128"/>
                <a:cs typeface="Arial Unicode MS" pitchFamily="34" charset="-128"/>
              </a:rPr>
              <a:t>US consumer electronics</a:t>
            </a:r>
            <a:br>
              <a:rPr lang="en-US" dirty="0">
                <a:ea typeface="Arial Unicode MS" pitchFamily="34" charset="-128"/>
                <a:cs typeface="Arial Unicode MS" pitchFamily="34" charset="-128"/>
              </a:rPr>
            </a:br>
            <a:r>
              <a:rPr lang="en-US" dirty="0">
                <a:ea typeface="Arial Unicode MS" pitchFamily="34" charset="-128"/>
                <a:cs typeface="Arial Unicode MS" pitchFamily="34" charset="-128"/>
              </a:rPr>
              <a:t>		 </a:t>
            </a:r>
            <a:r>
              <a:rPr lang="en-US" dirty="0">
                <a:sym typeface="Symbol" pitchFamily="18" charset="2"/>
              </a:rPr>
              <a:t> household: 25 devices, </a:t>
            </a:r>
            <a:r>
              <a:rPr lang="en-US" i="1" dirty="0">
                <a:sym typeface="Symbol" pitchFamily="18" charset="2"/>
              </a:rPr>
              <a:t> adult: 1,200$ p.a.</a:t>
            </a:r>
            <a:endParaRPr lang="en-US" i="1" dirty="0"/>
          </a:p>
          <a:p>
            <a:endParaRPr lang="en-US" dirty="0"/>
          </a:p>
        </p:txBody>
      </p:sp>
      <p:sp>
        <p:nvSpPr>
          <p:cNvPr id="605193" name="Text Box 9"/>
          <p:cNvSpPr txBox="1">
            <a:spLocks noChangeArrowheads="1"/>
          </p:cNvSpPr>
          <p:nvPr/>
        </p:nvSpPr>
        <p:spPr bwMode="auto">
          <a:xfrm>
            <a:off x="6877050" y="6057900"/>
            <a:ext cx="1826206" cy="369332"/>
          </a:xfrm>
          <a:prstGeom prst="rect">
            <a:avLst/>
          </a:prstGeom>
          <a:solidFill>
            <a:srgbClr val="AAA28D">
              <a:alpha val="8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i="1" dirty="0">
                <a:ea typeface="ヒラギノ角ゴ Pro W3" pitchFamily="96" charset="-128"/>
              </a:rPr>
              <a:t>[www.itfacts.biz]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1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1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1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1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1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05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519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C4634B89-884E-48A0-8AF1-B0303DE127A6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10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1 - Introduction &amp; Motivation</a:t>
            </a:r>
          </a:p>
        </p:txBody>
      </p:sp>
      <p:sp>
        <p:nvSpPr>
          <p:cNvPr id="607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Demands on Embedded Systems (1)</a:t>
            </a:r>
          </a:p>
        </p:txBody>
      </p:sp>
      <p:sp>
        <p:nvSpPr>
          <p:cNvPr id="607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/>
              <a:t>Efficiency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Runtime efficiency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sz="1200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Energy consumption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sz="1200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Code size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sz="1200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Physical size / weight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sz="1200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Cost</a:t>
            </a:r>
          </a:p>
        </p:txBody>
      </p:sp>
      <p:pic>
        <p:nvPicPr>
          <p:cNvPr id="607236" name="Picture 4" descr="MPj0411767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1412776"/>
            <a:ext cx="1058862" cy="156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7237" name="Picture 5" descr="MPj04019050000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738" y="2204864"/>
            <a:ext cx="1900237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7238" name="Picture 6" descr="MPj04331450000[1]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8688" y="3288779"/>
            <a:ext cx="1433512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7239" name="Picture 7" descr="MPj04054180000[1]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4005064"/>
            <a:ext cx="2081212" cy="148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7240" name="Picture 8" descr="MPj04117680000[1]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5219700"/>
            <a:ext cx="1033463" cy="112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07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2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6072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7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07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2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6072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7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07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2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6072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7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07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23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6072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7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07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4BCB6980-2E5A-4FA8-A62E-BF5DFD9C7D53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1 - Introduction &amp; Motivation</a:t>
            </a:r>
          </a:p>
        </p:txBody>
      </p:sp>
      <p:sp>
        <p:nvSpPr>
          <p:cNvPr id="609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Demands on Embedded Systems (2)</a:t>
            </a:r>
          </a:p>
        </p:txBody>
      </p:sp>
      <p:sp>
        <p:nvSpPr>
          <p:cNvPr id="609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/>
              <a:t>Real-Time Capabilities</a:t>
            </a:r>
          </a:p>
          <a:p>
            <a:pPr>
              <a:lnSpc>
                <a:spcPct val="90000"/>
              </a:lnSpc>
            </a:pPr>
            <a:endParaRPr lang="en-US" b="1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b="1" dirty="0"/>
              <a:t>Definition:</a:t>
            </a:r>
            <a:r>
              <a:rPr lang="en-US" dirty="0"/>
              <a:t> For some input </a:t>
            </a:r>
            <a:r>
              <a:rPr lang="en-US" i="1" dirty="0"/>
              <a:t>x</a:t>
            </a:r>
            <a:r>
              <a:rPr lang="en-US" dirty="0"/>
              <a:t>, a computer system computes some </a:t>
            </a:r>
            <a:r>
              <a:rPr lang="en-US" i="1" dirty="0"/>
              <a:t>f(x)</a:t>
            </a:r>
            <a:r>
              <a:rPr lang="en-US" dirty="0"/>
              <a:t>.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A </a:t>
            </a:r>
            <a:r>
              <a:rPr lang="en-US" b="1" i="1" dirty="0"/>
              <a:t>Non-Real-Time System</a:t>
            </a:r>
            <a:r>
              <a:rPr lang="en-US" dirty="0"/>
              <a:t> is correct if it computes </a:t>
            </a:r>
            <a:r>
              <a:rPr lang="en-US" i="1" dirty="0"/>
              <a:t>f(x)</a:t>
            </a:r>
            <a:r>
              <a:rPr lang="en-US" dirty="0"/>
              <a:t> correctly.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A </a:t>
            </a:r>
            <a:r>
              <a:rPr lang="en-US" b="1" i="1" dirty="0"/>
              <a:t>Real-Time System</a:t>
            </a:r>
            <a:r>
              <a:rPr lang="en-US" dirty="0"/>
              <a:t> is correct if the computation of </a:t>
            </a:r>
            <a:r>
              <a:rPr lang="en-US" i="1" dirty="0"/>
              <a:t>f(x)</a:t>
            </a:r>
            <a:r>
              <a:rPr lang="en-US" dirty="0"/>
              <a:t> completes </a:t>
            </a:r>
            <a:r>
              <a:rPr lang="en-US" i="1" u="sng" dirty="0"/>
              <a:t>within given time bounds</a:t>
            </a:r>
            <a:r>
              <a:rPr lang="en-US" dirty="0"/>
              <a:t>.</a:t>
            </a:r>
          </a:p>
          <a:p>
            <a:pPr lvl="1">
              <a:lnSpc>
                <a:spcPct val="90000"/>
              </a:lnSpc>
            </a:pPr>
            <a:endParaRPr lang="en-US" dirty="0"/>
          </a:p>
          <a:p>
            <a:pPr lvl="1">
              <a:lnSpc>
                <a:spcPct val="90000"/>
              </a:lnSpc>
            </a:pPr>
            <a:endParaRPr lang="en-US" dirty="0"/>
          </a:p>
          <a:p>
            <a:pPr>
              <a:lnSpc>
                <a:spcPct val="100000"/>
              </a:lnSpc>
              <a:buFont typeface="Wingdings" pitchFamily="2" charset="2"/>
              <a:buChar char="F"/>
            </a:pPr>
            <a:r>
              <a:rPr lang="en-US" b="1" dirty="0"/>
              <a:t>A too late computation of </a:t>
            </a:r>
            <a:r>
              <a:rPr lang="en-US" b="1" i="1" dirty="0"/>
              <a:t>f(x)</a:t>
            </a:r>
            <a:r>
              <a:rPr lang="en-US" b="1" dirty="0"/>
              <a:t> by a Real-Time System is as severe as a functionally incorrect computation.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2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A31743BC-D12A-411E-ADB2-F89CDBE5A5DF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1 - Introduction &amp; Motivation</a:t>
            </a:r>
          </a:p>
        </p:txBody>
      </p:sp>
      <p:sp>
        <p:nvSpPr>
          <p:cNvPr id="611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Demands on Embedded Systems (3)</a:t>
            </a:r>
          </a:p>
        </p:txBody>
      </p:sp>
      <p:sp>
        <p:nvSpPr>
          <p:cNvPr id="611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/>
              <a:t>Real-Time Capabilities</a:t>
            </a:r>
          </a:p>
          <a:p>
            <a:pPr>
              <a:lnSpc>
                <a:spcPct val="90000"/>
              </a:lnSpc>
            </a:pPr>
            <a:endParaRPr lang="en-US" b="1" dirty="0"/>
          </a:p>
          <a:p>
            <a:pPr>
              <a:lnSpc>
                <a:spcPct val="100000"/>
              </a:lnSpc>
              <a:buFont typeface="Arial" charset="0"/>
              <a:buChar char="–"/>
            </a:pPr>
            <a:r>
              <a:rPr lang="en-US" b="1" dirty="0"/>
              <a:t>“Hard” Real-Time System:</a:t>
            </a:r>
            <a:br>
              <a:rPr lang="en-US" b="1" dirty="0"/>
            </a:br>
            <a:r>
              <a:rPr lang="en-US" dirty="0"/>
              <a:t>Late computation of </a:t>
            </a:r>
            <a:r>
              <a:rPr lang="en-US" i="1" dirty="0"/>
              <a:t>f(x)</a:t>
            </a:r>
            <a:r>
              <a:rPr lang="en-US" dirty="0"/>
              <a:t> </a:t>
            </a:r>
            <a:r>
              <a:rPr lang="en-US" b="1" dirty="0">
                <a:ea typeface="Arial Unicode MS" pitchFamily="34" charset="-128"/>
                <a:cs typeface="Arial Unicode MS" pitchFamily="34" charset="-128"/>
              </a:rPr>
              <a:t>↝</a:t>
            </a:r>
            <a:r>
              <a:rPr lang="en-US" dirty="0">
                <a:ea typeface="Arial Unicode MS" pitchFamily="34" charset="-128"/>
                <a:cs typeface="Arial Unicode MS" pitchFamily="34" charset="-128"/>
              </a:rPr>
              <a:t> Catastrophic consequences</a:t>
            </a:r>
            <a:br>
              <a:rPr lang="en-US" dirty="0">
                <a:ea typeface="Arial Unicode MS" pitchFamily="34" charset="-128"/>
                <a:cs typeface="Arial Unicode MS" pitchFamily="34" charset="-128"/>
              </a:rPr>
            </a:br>
            <a:r>
              <a:rPr lang="en-US" dirty="0">
                <a:ea typeface="Arial Unicode MS" pitchFamily="34" charset="-128"/>
                <a:cs typeface="Arial Unicode MS" pitchFamily="34" charset="-128"/>
              </a:rPr>
              <a:t>(loss of human life, environmental damages, …)</a:t>
            </a:r>
            <a:br>
              <a:rPr lang="en-US" dirty="0">
                <a:ea typeface="Arial Unicode MS" pitchFamily="34" charset="-128"/>
                <a:cs typeface="Arial Unicode MS" pitchFamily="34" charset="-128"/>
              </a:rPr>
            </a:br>
            <a:br>
              <a:rPr lang="en-US" dirty="0">
                <a:ea typeface="Arial Unicode MS" pitchFamily="34" charset="-128"/>
                <a:cs typeface="Arial Unicode MS" pitchFamily="34" charset="-128"/>
              </a:rPr>
            </a:br>
            <a:r>
              <a:rPr lang="en-US" i="1" dirty="0">
                <a:ea typeface="Arial Unicode MS" pitchFamily="34" charset="-128"/>
                <a:cs typeface="Arial Unicode MS" pitchFamily="34" charset="-128"/>
              </a:rPr>
              <a:t>Example airbag control:</a:t>
            </a:r>
            <a:br>
              <a:rPr lang="en-US" i="1" dirty="0">
                <a:ea typeface="Arial Unicode MS" pitchFamily="34" charset="-128"/>
                <a:cs typeface="Arial Unicode MS" pitchFamily="34" charset="-128"/>
              </a:rPr>
            </a:br>
            <a:r>
              <a:rPr lang="en-US" dirty="0"/>
              <a:t>Command to ignite the airbags: 15ms</a:t>
            </a:r>
            <a:br>
              <a:rPr lang="en-US" dirty="0"/>
            </a:br>
            <a:r>
              <a:rPr lang="en-US" dirty="0"/>
              <a:t>Deadline miss: Danger of injuries for passengers or saviors. Thus: Do not fire airbags</a:t>
            </a:r>
          </a:p>
          <a:p>
            <a:pPr lvl="2">
              <a:buFontTx/>
              <a:buNone/>
            </a:pPr>
            <a:endParaRPr lang="en-US" sz="2000" dirty="0"/>
          </a:p>
          <a:p>
            <a:pPr>
              <a:lnSpc>
                <a:spcPct val="100000"/>
              </a:lnSpc>
              <a:buFont typeface="Arial" charset="0"/>
              <a:buChar char="–"/>
            </a:pPr>
            <a:r>
              <a:rPr lang="en-US" b="1" dirty="0"/>
              <a:t>“Soft” Real-Time System:</a:t>
            </a:r>
            <a:r>
              <a:rPr lang="en-US" dirty="0"/>
              <a:t> No catastrophic consequences</a:t>
            </a:r>
            <a:br>
              <a:rPr lang="en-US" dirty="0"/>
            </a:br>
            <a:r>
              <a:rPr lang="en-US" i="1" dirty="0">
                <a:ea typeface="Arial Unicode MS" pitchFamily="34" charset="-128"/>
                <a:cs typeface="Arial Unicode MS" pitchFamily="34" charset="-128"/>
              </a:rPr>
              <a:t>Example DVD player:</a:t>
            </a:r>
            <a:br>
              <a:rPr lang="en-US" i="1" dirty="0">
                <a:ea typeface="Arial Unicode MS" pitchFamily="34" charset="-128"/>
                <a:cs typeface="Arial Unicode MS" pitchFamily="34" charset="-128"/>
              </a:rPr>
            </a:br>
            <a:r>
              <a:rPr lang="en-US" dirty="0"/>
              <a:t>Deadline miss during frame decoding: </a:t>
            </a:r>
            <a:r>
              <a:rPr lang="en-US" i="1" dirty="0"/>
              <a:t>Frame-Drop</a:t>
            </a:r>
            <a:br>
              <a:rPr lang="en-US" dirty="0"/>
            </a:br>
            <a:r>
              <a:rPr lang="en-US" dirty="0"/>
              <a:t>Not nice but (usually) not disastrous</a:t>
            </a:r>
          </a:p>
          <a:p>
            <a:pPr lvl="1">
              <a:buFontTx/>
              <a:buNone/>
            </a:pP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3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A95D1C84-529B-4B43-AC51-2CED17BC6C0D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1 - Introduction &amp; Motivation</a:t>
            </a:r>
          </a:p>
        </p:txBody>
      </p:sp>
      <p:sp>
        <p:nvSpPr>
          <p:cNvPr id="613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Demands on Embedded Systems (4)</a:t>
            </a:r>
          </a:p>
        </p:txBody>
      </p:sp>
      <p:sp>
        <p:nvSpPr>
          <p:cNvPr id="613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/>
              <a:t>Dependability / Safeness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Life span of embedded systems: Typically several years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During the entire lifetime: No outage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i="1" dirty="0"/>
              <a:t>Example throttle valve control:</a:t>
            </a:r>
            <a:br>
              <a:rPr lang="en-US" i="1" dirty="0"/>
            </a:br>
            <a:r>
              <a:rPr lang="en-US" dirty="0"/>
              <a:t>Production volume: 		2 m. units per year</a:t>
            </a:r>
            <a:br>
              <a:rPr lang="en-US" dirty="0"/>
            </a:br>
            <a:r>
              <a:rPr lang="en-US" dirty="0"/>
              <a:t>Allowed error rate:		1 unit per year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b="1" dirty="0"/>
              <a:t>Maintainability, (Limited Extensibility)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Error search and diagnosis, reconfiguration during runtime</a:t>
            </a:r>
          </a:p>
          <a:p>
            <a:pPr lvl="1"/>
            <a:endParaRPr lang="en-US" dirty="0"/>
          </a:p>
          <a:p>
            <a:pPr>
              <a:lnSpc>
                <a:spcPct val="90000"/>
              </a:lnSpc>
            </a:pPr>
            <a:r>
              <a:rPr lang="en-US" b="1" dirty="0"/>
              <a:t>Design Automation</a:t>
            </a:r>
            <a:r>
              <a:rPr lang="en-US" dirty="0"/>
              <a:t> </a:t>
            </a:r>
            <a:r>
              <a:rPr lang="en-US" i="1" dirty="0"/>
              <a:t>(</a:t>
            </a:r>
            <a:r>
              <a:rPr lang="en-US" b="1" dirty="0">
                <a:ea typeface="Arial Unicode MS" pitchFamily="34" charset="-128"/>
                <a:cs typeface="Arial Unicode MS" pitchFamily="34" charset="-128"/>
              </a:rPr>
              <a:t>↝</a:t>
            </a:r>
            <a:r>
              <a:rPr lang="en-US" i="1" dirty="0">
                <a:ea typeface="Arial Unicode MS" pitchFamily="34" charset="-128"/>
                <a:cs typeface="Arial Unicode MS" pitchFamily="34" charset="-128"/>
              </a:rPr>
              <a:t> Time to Market)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Specification, synthesis, code generation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3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33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33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33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33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53F5E245-0E7C-42D5-A8D3-A9E43E072CC0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2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1 - Introduction &amp; Motivation</a:t>
            </a:r>
          </a:p>
        </p:txBody>
      </p:sp>
      <p:sp>
        <p:nvSpPr>
          <p:cNvPr id="617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 Process of Embedded Systems</a:t>
            </a:r>
          </a:p>
        </p:txBody>
      </p:sp>
      <p:grpSp>
        <p:nvGrpSpPr>
          <p:cNvPr id="617526" name="Group 54"/>
          <p:cNvGrpSpPr>
            <a:grpSpLocks/>
          </p:cNvGrpSpPr>
          <p:nvPr/>
        </p:nvGrpSpPr>
        <p:grpSpPr bwMode="auto">
          <a:xfrm>
            <a:off x="971550" y="5800733"/>
            <a:ext cx="8064500" cy="369888"/>
            <a:chOff x="612" y="3654"/>
            <a:chExt cx="5080" cy="233"/>
          </a:xfrm>
        </p:grpSpPr>
        <p:sp>
          <p:nvSpPr>
            <p:cNvPr id="617479" name="Rectangle 7"/>
            <p:cNvSpPr>
              <a:spLocks noChangeArrowheads="1"/>
            </p:cNvSpPr>
            <p:nvPr/>
          </p:nvSpPr>
          <p:spPr bwMode="auto">
            <a:xfrm>
              <a:off x="680" y="3654"/>
              <a:ext cx="5012" cy="233"/>
            </a:xfrm>
            <a:prstGeom prst="rect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C0C0C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en-US" dirty="0"/>
            </a:p>
          </p:txBody>
        </p:sp>
        <p:sp>
          <p:nvSpPr>
            <p:cNvPr id="617480" name="Text Box 8"/>
            <p:cNvSpPr txBox="1">
              <a:spLocks noChangeArrowheads="1"/>
            </p:cNvSpPr>
            <p:nvPr/>
          </p:nvSpPr>
          <p:spPr bwMode="auto">
            <a:xfrm>
              <a:off x="612" y="3678"/>
              <a:ext cx="4875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Times" pitchFamily="1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1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1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pitchFamily="1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pitchFamily="1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en-US" sz="2000" b="1" dirty="0">
                  <a:latin typeface="Arial" charset="0"/>
                  <a:ea typeface="ヒラギノ角ゴ Pro W3" pitchFamily="96" charset="-128"/>
                </a:rPr>
                <a:t>Validation; Evaluation </a:t>
              </a:r>
              <a:r>
                <a:rPr lang="en-US" sz="2000" i="1" dirty="0">
                  <a:latin typeface="Arial" charset="0"/>
                  <a:ea typeface="ヒラギノ角ゴ Pro W3" pitchFamily="96" charset="-128"/>
                </a:rPr>
                <a:t>(Efficiency, Real-Time aspects, Energy, ...)</a:t>
              </a:r>
            </a:p>
          </p:txBody>
        </p:sp>
      </p:grpSp>
      <p:sp>
        <p:nvSpPr>
          <p:cNvPr id="617481" name="Line 9"/>
          <p:cNvSpPr>
            <a:spLocks noChangeShapeType="1"/>
          </p:cNvSpPr>
          <p:nvPr/>
        </p:nvSpPr>
        <p:spPr bwMode="auto">
          <a:xfrm rot="-5400000">
            <a:off x="6695282" y="2888456"/>
            <a:ext cx="0" cy="287337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617482" name="Line 10"/>
          <p:cNvSpPr>
            <a:spLocks noChangeShapeType="1"/>
          </p:cNvSpPr>
          <p:nvPr/>
        </p:nvSpPr>
        <p:spPr bwMode="auto">
          <a:xfrm>
            <a:off x="7513638" y="3608388"/>
            <a:ext cx="0" cy="4318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617483" name="Rectangle 11"/>
          <p:cNvSpPr>
            <a:spLocks noChangeArrowheads="1"/>
          </p:cNvSpPr>
          <p:nvPr/>
        </p:nvSpPr>
        <p:spPr bwMode="auto">
          <a:xfrm>
            <a:off x="6157913" y="4113212"/>
            <a:ext cx="2775150" cy="944563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noAutofit/>
          </a:bodyPr>
          <a:lstStyle/>
          <a:p>
            <a:endParaRPr lang="en-US" dirty="0"/>
          </a:p>
        </p:txBody>
      </p:sp>
      <p:sp>
        <p:nvSpPr>
          <p:cNvPr id="617484" name="Text Box 12"/>
          <p:cNvSpPr txBox="1">
            <a:spLocks noChangeArrowheads="1"/>
          </p:cNvSpPr>
          <p:nvPr/>
        </p:nvSpPr>
        <p:spPr bwMode="auto">
          <a:xfrm>
            <a:off x="6011863" y="4140200"/>
            <a:ext cx="281487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HW/SW Co-Synthesis</a:t>
            </a:r>
          </a:p>
        </p:txBody>
      </p:sp>
      <p:sp>
        <p:nvSpPr>
          <p:cNvPr id="617485" name="Line 13"/>
          <p:cNvSpPr>
            <a:spLocks noChangeShapeType="1"/>
          </p:cNvSpPr>
          <p:nvPr/>
        </p:nvSpPr>
        <p:spPr bwMode="auto">
          <a:xfrm rot="-2700000" flipH="1" flipV="1">
            <a:off x="5975350" y="4329113"/>
            <a:ext cx="0" cy="2159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617486" name="Line 14"/>
          <p:cNvSpPr>
            <a:spLocks noChangeShapeType="1"/>
          </p:cNvSpPr>
          <p:nvPr/>
        </p:nvSpPr>
        <p:spPr bwMode="auto">
          <a:xfrm rot="2700000" flipH="1">
            <a:off x="5975350" y="4616450"/>
            <a:ext cx="0" cy="2159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617487" name="Line 15"/>
          <p:cNvSpPr>
            <a:spLocks noChangeShapeType="1"/>
          </p:cNvSpPr>
          <p:nvPr/>
        </p:nvSpPr>
        <p:spPr bwMode="auto">
          <a:xfrm rot="-2700000" flipH="1" flipV="1">
            <a:off x="4535488" y="4760913"/>
            <a:ext cx="0" cy="2159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617488" name="Line 16"/>
          <p:cNvSpPr>
            <a:spLocks noChangeShapeType="1"/>
          </p:cNvSpPr>
          <p:nvPr/>
        </p:nvSpPr>
        <p:spPr bwMode="auto">
          <a:xfrm rot="2700000" flipH="1">
            <a:off x="4535488" y="4471988"/>
            <a:ext cx="0" cy="2159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617489" name="Line 17"/>
          <p:cNvSpPr>
            <a:spLocks noChangeShapeType="1"/>
          </p:cNvSpPr>
          <p:nvPr/>
        </p:nvSpPr>
        <p:spPr bwMode="auto">
          <a:xfrm rot="-5400000">
            <a:off x="2986882" y="3067843"/>
            <a:ext cx="0" cy="360363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grpSp>
        <p:nvGrpSpPr>
          <p:cNvPr id="617490" name="Group 18"/>
          <p:cNvGrpSpPr>
            <a:grpSpLocks/>
          </p:cNvGrpSpPr>
          <p:nvPr/>
        </p:nvGrpSpPr>
        <p:grpSpPr bwMode="auto">
          <a:xfrm>
            <a:off x="1169988" y="1484784"/>
            <a:ext cx="1779588" cy="1080522"/>
            <a:chOff x="806" y="908"/>
            <a:chExt cx="1121" cy="522"/>
          </a:xfrm>
        </p:grpSpPr>
        <p:sp>
          <p:nvSpPr>
            <p:cNvPr id="617491" name="Text Box 19"/>
            <p:cNvSpPr txBox="1">
              <a:spLocks noChangeArrowheads="1"/>
            </p:cNvSpPr>
            <p:nvPr/>
          </p:nvSpPr>
          <p:spPr bwMode="auto">
            <a:xfrm>
              <a:off x="806" y="1062"/>
              <a:ext cx="1091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Times" pitchFamily="1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1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1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pitchFamily="1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pitchFamily="1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9pPr>
            </a:lstStyle>
            <a:p>
              <a:pPr algn="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en-US" sz="2000" dirty="0">
                  <a:latin typeface="Arial" charset="0"/>
                  <a:ea typeface="ヒラギノ角ゴ Pro W3" pitchFamily="96" charset="-128"/>
                </a:rPr>
                <a:t>Standard-SW</a:t>
              </a:r>
            </a:p>
            <a:p>
              <a:pPr algn="r" eaLnBrk="1" hangingPunct="1">
                <a:lnSpc>
                  <a:spcPct val="70000"/>
                </a:lnSpc>
                <a:spcBef>
                  <a:spcPct val="20000"/>
                </a:spcBef>
                <a:buClr>
                  <a:srgbClr val="FF0007"/>
                </a:buClr>
              </a:pPr>
              <a:r>
                <a:rPr lang="en-US" sz="2000" dirty="0">
                  <a:latin typeface="Arial" charset="0"/>
                  <a:ea typeface="ヒラギノ角ゴ Pro W3" pitchFamily="96" charset="-128"/>
                </a:rPr>
                <a:t>(RTOS, ...)</a:t>
              </a:r>
            </a:p>
          </p:txBody>
        </p:sp>
        <p:sp>
          <p:nvSpPr>
            <p:cNvPr id="617492" name="AutoShape 20"/>
            <p:cNvSpPr>
              <a:spLocks noChangeArrowheads="1"/>
            </p:cNvSpPr>
            <p:nvPr/>
          </p:nvSpPr>
          <p:spPr bwMode="auto">
            <a:xfrm>
              <a:off x="930" y="908"/>
              <a:ext cx="997" cy="462"/>
            </a:xfrm>
            <a:prstGeom prst="flowChartMagneticDisk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617493" name="Line 21"/>
          <p:cNvSpPr>
            <a:spLocks noChangeShapeType="1"/>
          </p:cNvSpPr>
          <p:nvPr/>
        </p:nvSpPr>
        <p:spPr bwMode="auto">
          <a:xfrm>
            <a:off x="2159000" y="2528888"/>
            <a:ext cx="0" cy="2159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617494" name="Line 22"/>
          <p:cNvSpPr>
            <a:spLocks noChangeShapeType="1"/>
          </p:cNvSpPr>
          <p:nvPr/>
        </p:nvSpPr>
        <p:spPr bwMode="auto">
          <a:xfrm rot="2700000" flipV="1">
            <a:off x="1798638" y="3716338"/>
            <a:ext cx="0" cy="2159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endParaRPr lang="en-US" dirty="0"/>
          </a:p>
        </p:txBody>
      </p:sp>
      <p:grpSp>
        <p:nvGrpSpPr>
          <p:cNvPr id="617495" name="Group 23"/>
          <p:cNvGrpSpPr>
            <a:grpSpLocks/>
          </p:cNvGrpSpPr>
          <p:nvPr/>
        </p:nvGrpSpPr>
        <p:grpSpPr bwMode="auto">
          <a:xfrm>
            <a:off x="1001713" y="4068762"/>
            <a:ext cx="1300162" cy="1016401"/>
            <a:chOff x="1199" y="2361"/>
            <a:chExt cx="819" cy="515"/>
          </a:xfrm>
        </p:grpSpPr>
        <p:sp>
          <p:nvSpPr>
            <p:cNvPr id="617496" name="Text Box 24"/>
            <p:cNvSpPr txBox="1">
              <a:spLocks noChangeArrowheads="1"/>
            </p:cNvSpPr>
            <p:nvPr/>
          </p:nvSpPr>
          <p:spPr bwMode="auto">
            <a:xfrm>
              <a:off x="1199" y="2508"/>
              <a:ext cx="795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Times" pitchFamily="1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1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1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pitchFamily="1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pitchFamily="1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en-US" sz="2000" dirty="0">
                  <a:latin typeface="Arial" charset="0"/>
                  <a:ea typeface="ヒラギノ角ゴ Pro W3" pitchFamily="96" charset="-128"/>
                </a:rPr>
                <a:t>HW com-</a:t>
              </a:r>
            </a:p>
            <a:p>
              <a:pPr algn="ctr" eaLnBrk="1" hangingPunct="1">
                <a:lnSpc>
                  <a:spcPct val="70000"/>
                </a:lnSpc>
                <a:spcBef>
                  <a:spcPct val="20000"/>
                </a:spcBef>
                <a:buClr>
                  <a:srgbClr val="FF0007"/>
                </a:buClr>
              </a:pPr>
              <a:r>
                <a:rPr lang="en-US" sz="2000" dirty="0">
                  <a:latin typeface="Arial" charset="0"/>
                  <a:ea typeface="ヒラギノ角ゴ Pro W3" pitchFamily="96" charset="-128"/>
                </a:rPr>
                <a:t>ponents</a:t>
              </a:r>
            </a:p>
          </p:txBody>
        </p:sp>
        <p:sp>
          <p:nvSpPr>
            <p:cNvPr id="617497" name="AutoShape 25"/>
            <p:cNvSpPr>
              <a:spLocks noChangeArrowheads="1"/>
            </p:cNvSpPr>
            <p:nvPr/>
          </p:nvSpPr>
          <p:spPr bwMode="auto">
            <a:xfrm>
              <a:off x="1293" y="2361"/>
              <a:ext cx="725" cy="462"/>
            </a:xfrm>
            <a:prstGeom prst="flowChartMagneticDisk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en-US" dirty="0"/>
            </a:p>
          </p:txBody>
        </p:sp>
      </p:grpSp>
      <p:grpSp>
        <p:nvGrpSpPr>
          <p:cNvPr id="617498" name="Group 26"/>
          <p:cNvGrpSpPr>
            <a:grpSpLocks/>
          </p:cNvGrpSpPr>
          <p:nvPr/>
        </p:nvGrpSpPr>
        <p:grpSpPr bwMode="auto">
          <a:xfrm>
            <a:off x="2590800" y="4113213"/>
            <a:ext cx="1801813" cy="1247775"/>
            <a:chOff x="295" y="3098"/>
            <a:chExt cx="1316" cy="786"/>
          </a:xfrm>
        </p:grpSpPr>
        <p:pic>
          <p:nvPicPr>
            <p:cNvPr id="617499" name="Picture 27" descr="MPj04070640000[1]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5" y="3098"/>
              <a:ext cx="1316" cy="7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17500" name="WordArt 28"/>
            <p:cNvSpPr>
              <a:spLocks noChangeArrowheads="1" noChangeShapeType="1" noTextEdit="1"/>
            </p:cNvSpPr>
            <p:nvPr/>
          </p:nvSpPr>
          <p:spPr bwMode="auto">
            <a:xfrm>
              <a:off x="340" y="3158"/>
              <a:ext cx="1212" cy="181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2000" kern="10" spc="400" dirty="0">
                  <a:gradFill rotWithShape="0">
                    <a:gsLst>
                      <a:gs pos="0">
                        <a:srgbClr val="FFFFFF"/>
                      </a:gs>
                      <a:gs pos="100000">
                        <a:srgbClr val="727272"/>
                      </a:gs>
                    </a:gsLst>
                    <a:lin ang="0" scaled="1"/>
                  </a:gradFill>
                  <a:effectLst>
                    <a:outerShdw dist="45791" dir="3378596" algn="ctr" rotWithShape="0">
                      <a:srgbClr val="4D4D4D">
                        <a:alpha val="80000"/>
                      </a:srgbClr>
                    </a:outerShdw>
                  </a:effectLst>
                  <a:latin typeface="Arial Black"/>
                </a:rPr>
                <a:t>Implementation</a:t>
              </a:r>
            </a:p>
          </p:txBody>
        </p:sp>
      </p:grpSp>
      <p:grpSp>
        <p:nvGrpSpPr>
          <p:cNvPr id="617501" name="Group 29"/>
          <p:cNvGrpSpPr>
            <a:grpSpLocks/>
          </p:cNvGrpSpPr>
          <p:nvPr/>
        </p:nvGrpSpPr>
        <p:grpSpPr bwMode="auto">
          <a:xfrm>
            <a:off x="0" y="1447800"/>
            <a:ext cx="1079500" cy="4651375"/>
            <a:chOff x="0" y="912"/>
            <a:chExt cx="680" cy="2930"/>
          </a:xfrm>
        </p:grpSpPr>
        <p:sp>
          <p:nvSpPr>
            <p:cNvPr id="617502" name="AutoShape 30"/>
            <p:cNvSpPr>
              <a:spLocks noChangeArrowheads="1"/>
            </p:cNvSpPr>
            <p:nvPr/>
          </p:nvSpPr>
          <p:spPr bwMode="auto">
            <a:xfrm>
              <a:off x="181" y="912"/>
              <a:ext cx="499" cy="2631"/>
            </a:xfrm>
            <a:prstGeom prst="cloudCallout">
              <a:avLst>
                <a:gd name="adj1" fmla="val -68639"/>
                <a:gd name="adj2" fmla="val 65014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marL="647700" indent="-457200" algn="ctr" eaLnBrk="1" hangingPunct="1">
                <a:spcBef>
                  <a:spcPct val="20000"/>
                </a:spcBef>
                <a:buClr>
                  <a:srgbClr val="FF0007"/>
                </a:buClr>
              </a:pPr>
              <a:endParaRPr lang="en-US" sz="2000" dirty="0">
                <a:latin typeface="MetaKorrespondenz" pitchFamily="34" charset="0"/>
                <a:ea typeface="ヒラギノ角ゴ Pro W3" pitchFamily="96" charset="-128"/>
              </a:endParaRPr>
            </a:p>
          </p:txBody>
        </p:sp>
        <p:sp>
          <p:nvSpPr>
            <p:cNvPr id="617503" name="Text Box 31"/>
            <p:cNvSpPr txBox="1">
              <a:spLocks noChangeArrowheads="1"/>
            </p:cNvSpPr>
            <p:nvPr/>
          </p:nvSpPr>
          <p:spPr bwMode="auto">
            <a:xfrm rot="16200000">
              <a:off x="-526" y="2149"/>
              <a:ext cx="1880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Times" pitchFamily="1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1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1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pitchFamily="1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pitchFamily="1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en-US" sz="2000" b="1" dirty="0">
                  <a:latin typeface="Arial" charset="0"/>
                  <a:ea typeface="ヒラギノ角ゴ Pro W3" pitchFamily="96" charset="-128"/>
                </a:rPr>
                <a:t>Application Know-How</a:t>
              </a:r>
            </a:p>
          </p:txBody>
        </p:sp>
        <p:sp>
          <p:nvSpPr>
            <p:cNvPr id="617504" name="Rectangle 32"/>
            <p:cNvSpPr>
              <a:spLocks noChangeArrowheads="1"/>
            </p:cNvSpPr>
            <p:nvPr/>
          </p:nvSpPr>
          <p:spPr bwMode="auto">
            <a:xfrm rot="20862978">
              <a:off x="126" y="3179"/>
              <a:ext cx="136" cy="2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en-US" dirty="0"/>
            </a:p>
          </p:txBody>
        </p:sp>
        <p:sp>
          <p:nvSpPr>
            <p:cNvPr id="617505" name="Rectangle 33"/>
            <p:cNvSpPr>
              <a:spLocks noChangeArrowheads="1"/>
            </p:cNvSpPr>
            <p:nvPr/>
          </p:nvSpPr>
          <p:spPr bwMode="auto">
            <a:xfrm>
              <a:off x="0" y="3609"/>
              <a:ext cx="295" cy="2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en-US" dirty="0"/>
            </a:p>
          </p:txBody>
        </p:sp>
      </p:grpSp>
      <p:grpSp>
        <p:nvGrpSpPr>
          <p:cNvPr id="617506" name="Group 34"/>
          <p:cNvGrpSpPr>
            <a:grpSpLocks/>
          </p:cNvGrpSpPr>
          <p:nvPr/>
        </p:nvGrpSpPr>
        <p:grpSpPr bwMode="auto">
          <a:xfrm>
            <a:off x="1427164" y="2816225"/>
            <a:ext cx="1308101" cy="863600"/>
            <a:chOff x="786" y="1661"/>
            <a:chExt cx="824" cy="544"/>
          </a:xfrm>
        </p:grpSpPr>
        <p:sp>
          <p:nvSpPr>
            <p:cNvPr id="617507" name="AutoShape 35"/>
            <p:cNvSpPr>
              <a:spLocks noChangeArrowheads="1"/>
            </p:cNvSpPr>
            <p:nvPr/>
          </p:nvSpPr>
          <p:spPr bwMode="auto">
            <a:xfrm>
              <a:off x="839" y="1661"/>
              <a:ext cx="771" cy="544"/>
            </a:xfrm>
            <a:prstGeom prst="flowChartMultidocument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C0C0C0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marL="647700" indent="-457200" eaLnBrk="1" hangingPunct="1">
                <a:spcBef>
                  <a:spcPct val="20000"/>
                </a:spcBef>
                <a:buClr>
                  <a:srgbClr val="FF0007"/>
                </a:buClr>
              </a:pPr>
              <a:endParaRPr lang="en-US" sz="2200" dirty="0">
                <a:latin typeface="MetaKorrespondenz" pitchFamily="34" charset="0"/>
                <a:ea typeface="ヒラギノ角ゴ Pro W3" pitchFamily="96" charset="-128"/>
              </a:endParaRPr>
            </a:p>
          </p:txBody>
        </p:sp>
        <p:sp>
          <p:nvSpPr>
            <p:cNvPr id="617508" name="Text Box 36"/>
            <p:cNvSpPr txBox="1">
              <a:spLocks noChangeArrowheads="1"/>
            </p:cNvSpPr>
            <p:nvPr/>
          </p:nvSpPr>
          <p:spPr bwMode="auto">
            <a:xfrm>
              <a:off x="786" y="1767"/>
              <a:ext cx="660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Times" pitchFamily="1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1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1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pitchFamily="1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pitchFamily="1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en-US" sz="2000" dirty="0">
                  <a:latin typeface="Arial" charset="0"/>
                  <a:ea typeface="ヒラギノ角ゴ Pro W3" pitchFamily="96" charset="-128"/>
                </a:rPr>
                <a:t>Specifi-</a:t>
              </a:r>
            </a:p>
            <a:p>
              <a:pPr algn="ctr" eaLnBrk="1" hangingPunct="1">
                <a:lnSpc>
                  <a:spcPct val="70000"/>
                </a:lnSpc>
                <a:spcBef>
                  <a:spcPct val="20000"/>
                </a:spcBef>
                <a:buClr>
                  <a:srgbClr val="FF0007"/>
                </a:buClr>
              </a:pPr>
              <a:r>
                <a:rPr lang="en-US" sz="2000" dirty="0">
                  <a:latin typeface="Arial" charset="0"/>
                  <a:ea typeface="ヒラギノ角ゴ Pro W3" pitchFamily="96" charset="-128"/>
                </a:rPr>
                <a:t>cation</a:t>
              </a:r>
            </a:p>
          </p:txBody>
        </p:sp>
      </p:grpSp>
      <p:grpSp>
        <p:nvGrpSpPr>
          <p:cNvPr id="617509" name="Group 37"/>
          <p:cNvGrpSpPr>
            <a:grpSpLocks/>
          </p:cNvGrpSpPr>
          <p:nvPr/>
        </p:nvGrpSpPr>
        <p:grpSpPr bwMode="auto">
          <a:xfrm>
            <a:off x="6696075" y="2384425"/>
            <a:ext cx="1630363" cy="1223963"/>
            <a:chOff x="4347" y="1162"/>
            <a:chExt cx="982" cy="771"/>
          </a:xfrm>
        </p:grpSpPr>
        <p:sp>
          <p:nvSpPr>
            <p:cNvPr id="617510" name="AutoShape 38"/>
            <p:cNvSpPr>
              <a:spLocks noChangeArrowheads="1"/>
            </p:cNvSpPr>
            <p:nvPr/>
          </p:nvSpPr>
          <p:spPr bwMode="auto">
            <a:xfrm>
              <a:off x="4468" y="1162"/>
              <a:ext cx="861" cy="771"/>
            </a:xfrm>
            <a:prstGeom prst="flowChartMultidocument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C0C0C0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marL="647700" indent="-457200" eaLnBrk="1" hangingPunct="1">
                <a:spcBef>
                  <a:spcPct val="20000"/>
                </a:spcBef>
                <a:buClr>
                  <a:srgbClr val="FF0007"/>
                </a:buClr>
              </a:pPr>
              <a:endParaRPr lang="en-US" sz="2200" dirty="0">
                <a:latin typeface="MetaKorrespondenz" pitchFamily="34" charset="0"/>
                <a:ea typeface="ヒラギノ角ゴ Pro W3" pitchFamily="96" charset="-128"/>
              </a:endParaRPr>
            </a:p>
          </p:txBody>
        </p:sp>
        <p:sp>
          <p:nvSpPr>
            <p:cNvPr id="617511" name="Text Box 39"/>
            <p:cNvSpPr txBox="1">
              <a:spLocks noChangeArrowheads="1"/>
            </p:cNvSpPr>
            <p:nvPr/>
          </p:nvSpPr>
          <p:spPr bwMode="auto">
            <a:xfrm>
              <a:off x="4347" y="1298"/>
              <a:ext cx="846" cy="5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Times" pitchFamily="1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1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1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pitchFamily="1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pitchFamily="1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en-US" sz="2000" dirty="0">
                  <a:latin typeface="Arial" charset="0"/>
                  <a:ea typeface="ヒラギノ角ゴ Pro W3" pitchFamily="96" charset="-128"/>
                </a:rPr>
                <a:t>HW &amp; SW</a:t>
              </a:r>
            </a:p>
            <a:p>
              <a:pPr algn="ctr" eaLnBrk="1" hangingPunct="1">
                <a:lnSpc>
                  <a:spcPct val="70000"/>
                </a:lnSpc>
                <a:spcBef>
                  <a:spcPct val="20000"/>
                </a:spcBef>
                <a:buClr>
                  <a:srgbClr val="FF0007"/>
                </a:buClr>
              </a:pPr>
              <a:r>
                <a:rPr lang="en-US" sz="2000" dirty="0">
                  <a:latin typeface="Arial" charset="0"/>
                  <a:ea typeface="ヒラギノ角ゴ Pro W3" pitchFamily="96" charset="-128"/>
                </a:rPr>
                <a:t>Specifi-</a:t>
              </a:r>
            </a:p>
            <a:p>
              <a:pPr algn="ctr" eaLnBrk="1" hangingPunct="1">
                <a:lnSpc>
                  <a:spcPct val="70000"/>
                </a:lnSpc>
                <a:spcBef>
                  <a:spcPct val="20000"/>
                </a:spcBef>
                <a:buClr>
                  <a:srgbClr val="FF0007"/>
                </a:buClr>
              </a:pPr>
              <a:r>
                <a:rPr lang="en-US" sz="2000" dirty="0">
                  <a:latin typeface="Arial" charset="0"/>
                  <a:ea typeface="ヒラギノ角ゴ Pro W3" pitchFamily="96" charset="-128"/>
                </a:rPr>
                <a:t>cation</a:t>
              </a:r>
            </a:p>
          </p:txBody>
        </p:sp>
      </p:grpSp>
      <p:grpSp>
        <p:nvGrpSpPr>
          <p:cNvPr id="617512" name="Group 40"/>
          <p:cNvGrpSpPr>
            <a:grpSpLocks/>
          </p:cNvGrpSpPr>
          <p:nvPr/>
        </p:nvGrpSpPr>
        <p:grpSpPr bwMode="auto">
          <a:xfrm>
            <a:off x="4519616" y="3897313"/>
            <a:ext cx="1312863" cy="1655762"/>
            <a:chOff x="2847" y="2455"/>
            <a:chExt cx="827" cy="1043"/>
          </a:xfrm>
        </p:grpSpPr>
        <p:grpSp>
          <p:nvGrpSpPr>
            <p:cNvPr id="617513" name="Group 41"/>
            <p:cNvGrpSpPr>
              <a:grpSpLocks/>
            </p:cNvGrpSpPr>
            <p:nvPr/>
          </p:nvGrpSpPr>
          <p:grpSpPr bwMode="auto">
            <a:xfrm>
              <a:off x="2847" y="2455"/>
              <a:ext cx="827" cy="499"/>
              <a:chOff x="2008" y="2523"/>
              <a:chExt cx="827" cy="499"/>
            </a:xfrm>
          </p:grpSpPr>
          <p:sp>
            <p:nvSpPr>
              <p:cNvPr id="617514" name="AutoShape 42"/>
              <p:cNvSpPr>
                <a:spLocks noChangeArrowheads="1"/>
              </p:cNvSpPr>
              <p:nvPr/>
            </p:nvSpPr>
            <p:spPr bwMode="auto">
              <a:xfrm>
                <a:off x="2109" y="2523"/>
                <a:ext cx="726" cy="499"/>
              </a:xfrm>
              <a:prstGeom prst="flowChartMultidocumen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C0C0C0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marL="647700" indent="-457200" eaLnBrk="1" hangingPunct="1">
                  <a:spcBef>
                    <a:spcPct val="20000"/>
                  </a:spcBef>
                  <a:buClr>
                    <a:srgbClr val="FF0007"/>
                  </a:buClr>
                </a:pPr>
                <a:endParaRPr lang="en-US" sz="2200" dirty="0">
                  <a:latin typeface="MetaKorrespondenz" pitchFamily="34" charset="0"/>
                  <a:ea typeface="ヒラギノ角ゴ Pro W3" pitchFamily="96" charset="-128"/>
                </a:endParaRPr>
              </a:p>
            </p:txBody>
          </p:sp>
          <p:sp>
            <p:nvSpPr>
              <p:cNvPr id="617515" name="Text Box 43"/>
              <p:cNvSpPr txBox="1">
                <a:spLocks noChangeArrowheads="1"/>
              </p:cNvSpPr>
              <p:nvPr/>
            </p:nvSpPr>
            <p:spPr bwMode="auto">
              <a:xfrm>
                <a:off x="2008" y="2615"/>
                <a:ext cx="696" cy="36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marL="647700" indent="-457200"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1pPr>
                <a:lvl2pPr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9pPr>
              </a:lstStyle>
              <a:p>
                <a:pPr algn="ctr" eaLnBrk="1" hangingPunct="1">
                  <a:spcBef>
                    <a:spcPct val="20000"/>
                  </a:spcBef>
                  <a:buClr>
                    <a:srgbClr val="FF0007"/>
                  </a:buClr>
                </a:pPr>
                <a:r>
                  <a:rPr lang="en-US" sz="2000" dirty="0">
                    <a:latin typeface="Arial" charset="0"/>
                    <a:ea typeface="ヒラギノ角ゴ Pro W3" pitchFamily="96" charset="-128"/>
                  </a:rPr>
                  <a:t>HW De-</a:t>
                </a:r>
              </a:p>
              <a:p>
                <a:pPr algn="ctr" eaLnBrk="1" hangingPunct="1">
                  <a:lnSpc>
                    <a:spcPct val="70000"/>
                  </a:lnSpc>
                  <a:spcBef>
                    <a:spcPct val="20000"/>
                  </a:spcBef>
                  <a:buClr>
                    <a:srgbClr val="FF0007"/>
                  </a:buClr>
                </a:pPr>
                <a:r>
                  <a:rPr lang="en-US" sz="2000" dirty="0">
                    <a:latin typeface="Arial" charset="0"/>
                    <a:ea typeface="ヒラギノ角ゴ Pro W3" pitchFamily="96" charset="-128"/>
                  </a:rPr>
                  <a:t>sign</a:t>
                </a:r>
              </a:p>
            </p:txBody>
          </p:sp>
        </p:grpSp>
        <p:grpSp>
          <p:nvGrpSpPr>
            <p:cNvPr id="617516" name="Group 44"/>
            <p:cNvGrpSpPr>
              <a:grpSpLocks/>
            </p:cNvGrpSpPr>
            <p:nvPr/>
          </p:nvGrpSpPr>
          <p:grpSpPr bwMode="auto">
            <a:xfrm>
              <a:off x="2908" y="2999"/>
              <a:ext cx="766" cy="499"/>
              <a:chOff x="1116" y="3113"/>
              <a:chExt cx="766" cy="499"/>
            </a:xfrm>
          </p:grpSpPr>
          <p:sp>
            <p:nvSpPr>
              <p:cNvPr id="617517" name="AutoShape 45"/>
              <p:cNvSpPr>
                <a:spLocks noChangeArrowheads="1"/>
              </p:cNvSpPr>
              <p:nvPr/>
            </p:nvSpPr>
            <p:spPr bwMode="auto">
              <a:xfrm>
                <a:off x="1156" y="3113"/>
                <a:ext cx="726" cy="499"/>
              </a:xfrm>
              <a:prstGeom prst="flowChartMultidocumen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C0C0C0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marL="647700" indent="-457200" eaLnBrk="1" hangingPunct="1">
                  <a:spcBef>
                    <a:spcPct val="20000"/>
                  </a:spcBef>
                  <a:buClr>
                    <a:srgbClr val="FF0007"/>
                  </a:buClr>
                </a:pPr>
                <a:endParaRPr lang="en-US" sz="2200" dirty="0">
                  <a:latin typeface="MetaKorrespondenz" pitchFamily="34" charset="0"/>
                  <a:ea typeface="ヒラギノ角ゴ Pro W3" pitchFamily="96" charset="-128"/>
                </a:endParaRPr>
              </a:p>
            </p:txBody>
          </p:sp>
          <p:sp>
            <p:nvSpPr>
              <p:cNvPr id="617518" name="Text Box 46"/>
              <p:cNvSpPr txBox="1">
                <a:spLocks noChangeArrowheads="1"/>
              </p:cNvSpPr>
              <p:nvPr/>
            </p:nvSpPr>
            <p:spPr bwMode="auto">
              <a:xfrm>
                <a:off x="1116" y="3205"/>
                <a:ext cx="580" cy="36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marL="647700" indent="-457200"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1pPr>
                <a:lvl2pPr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9pPr>
              </a:lstStyle>
              <a:p>
                <a:pPr algn="ctr" eaLnBrk="1" hangingPunct="1">
                  <a:spcBef>
                    <a:spcPct val="20000"/>
                  </a:spcBef>
                  <a:buClr>
                    <a:srgbClr val="FF0007"/>
                  </a:buClr>
                </a:pPr>
                <a:r>
                  <a:rPr lang="en-US" sz="2000" dirty="0">
                    <a:latin typeface="Arial" charset="0"/>
                    <a:ea typeface="ヒラギノ角ゴ Pro W3" pitchFamily="96" charset="-128"/>
                  </a:rPr>
                  <a:t>Binary</a:t>
                </a:r>
              </a:p>
              <a:p>
                <a:pPr algn="ctr" eaLnBrk="1" hangingPunct="1">
                  <a:lnSpc>
                    <a:spcPct val="70000"/>
                  </a:lnSpc>
                  <a:spcBef>
                    <a:spcPct val="20000"/>
                  </a:spcBef>
                  <a:buClr>
                    <a:srgbClr val="FF0007"/>
                  </a:buClr>
                </a:pPr>
                <a:r>
                  <a:rPr lang="en-US" sz="2000" dirty="0">
                    <a:latin typeface="Arial" charset="0"/>
                    <a:ea typeface="ヒラギノ角ゴ Pro W3" pitchFamily="96" charset="-128"/>
                  </a:rPr>
                  <a:t>Code</a:t>
                </a:r>
              </a:p>
            </p:txBody>
          </p:sp>
        </p:grpSp>
      </p:grpSp>
      <p:grpSp>
        <p:nvGrpSpPr>
          <p:cNvPr id="617525" name="Group 53"/>
          <p:cNvGrpSpPr>
            <a:grpSpLocks/>
          </p:cNvGrpSpPr>
          <p:nvPr/>
        </p:nvGrpSpPr>
        <p:grpSpPr bwMode="auto">
          <a:xfrm>
            <a:off x="3144838" y="2276475"/>
            <a:ext cx="3409951" cy="1514474"/>
            <a:chOff x="1981" y="1434"/>
            <a:chExt cx="2148" cy="954"/>
          </a:xfrm>
        </p:grpSpPr>
        <p:sp>
          <p:nvSpPr>
            <p:cNvPr id="617520" name="Rectangle 48"/>
            <p:cNvSpPr>
              <a:spLocks noChangeArrowheads="1"/>
            </p:cNvSpPr>
            <p:nvPr/>
          </p:nvSpPr>
          <p:spPr bwMode="auto">
            <a:xfrm flipH="1">
              <a:off x="2041" y="1434"/>
              <a:ext cx="2018" cy="954"/>
            </a:xfrm>
            <a:prstGeom prst="rect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C0C0C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0" rIns="0" bIns="0" anchor="ctr">
              <a:noAutofit/>
            </a:bodyPr>
            <a:lstStyle/>
            <a:p>
              <a:endParaRPr lang="en-US" dirty="0"/>
            </a:p>
          </p:txBody>
        </p:sp>
        <p:sp>
          <p:nvSpPr>
            <p:cNvPr id="617521" name="Text Box 49"/>
            <p:cNvSpPr txBox="1">
              <a:spLocks noChangeArrowheads="1"/>
            </p:cNvSpPr>
            <p:nvPr/>
          </p:nvSpPr>
          <p:spPr bwMode="auto">
            <a:xfrm>
              <a:off x="1981" y="1473"/>
              <a:ext cx="1534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Times" pitchFamily="1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1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1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pitchFamily="1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pitchFamily="1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en-US" sz="2000" b="1" dirty="0">
                  <a:latin typeface="Arial" charset="0"/>
                  <a:ea typeface="ヒラギノ角ゴ Pro W3" pitchFamily="96" charset="-128"/>
                </a:rPr>
                <a:t>HW/SW Co-Design</a:t>
              </a:r>
            </a:p>
          </p:txBody>
        </p:sp>
        <p:sp>
          <p:nvSpPr>
            <p:cNvPr id="617522" name="Text Box 50"/>
            <p:cNvSpPr txBox="1">
              <a:spLocks noChangeArrowheads="1"/>
            </p:cNvSpPr>
            <p:nvPr/>
          </p:nvSpPr>
          <p:spPr bwMode="auto">
            <a:xfrm>
              <a:off x="2064" y="1632"/>
              <a:ext cx="2065" cy="7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lnSpc>
                  <a:spcPct val="90000"/>
                </a:lnSpc>
                <a:buClr>
                  <a:srgbClr val="83B53D"/>
                </a:buClr>
                <a:buFont typeface="Wingdings" pitchFamily="2" charset="2"/>
                <a:buNone/>
              </a:pPr>
              <a:r>
                <a:rPr lang="en-US" sz="2000" dirty="0">
                  <a:ea typeface="ヒラギノ角ゴ Pro W3" pitchFamily="96" charset="-128"/>
                </a:rPr>
                <a:t>– Task scheduling</a:t>
              </a:r>
            </a:p>
            <a:p>
              <a:pPr>
                <a:lnSpc>
                  <a:spcPct val="90000"/>
                </a:lnSpc>
                <a:buClr>
                  <a:schemeClr val="tx1"/>
                </a:buClr>
                <a:buFont typeface="Arial" charset="0"/>
                <a:buChar char="–"/>
              </a:pPr>
              <a:r>
                <a:rPr lang="en-US" sz="2000" dirty="0">
                  <a:ea typeface="ヒラギノ角ゴ Pro W3" pitchFamily="96" charset="-128"/>
                </a:rPr>
                <a:t> Design space exploration</a:t>
              </a:r>
            </a:p>
            <a:p>
              <a:pPr>
                <a:lnSpc>
                  <a:spcPct val="90000"/>
                </a:lnSpc>
                <a:buClr>
                  <a:schemeClr val="tx1"/>
                </a:buClr>
                <a:buFont typeface="Arial" charset="0"/>
                <a:buChar char="–"/>
              </a:pPr>
              <a:r>
                <a:rPr lang="en-US" sz="2000" dirty="0">
                  <a:ea typeface="ヒラギノ角ゴ Pro W3" pitchFamily="96" charset="-128"/>
                </a:rPr>
                <a:t> HW/SW Partitioning</a:t>
              </a:r>
            </a:p>
            <a:p>
              <a:pPr>
                <a:lnSpc>
                  <a:spcPct val="90000"/>
                </a:lnSpc>
                <a:buClr>
                  <a:schemeClr val="tx1"/>
                </a:buClr>
                <a:buFont typeface="Arial" charset="0"/>
                <a:buChar char="–"/>
              </a:pPr>
              <a:r>
                <a:rPr lang="en-US" sz="2000" dirty="0">
                  <a:ea typeface="ヒラギノ角ゴ Pro W3" pitchFamily="96" charset="-128"/>
                </a:rPr>
                <a:t> ...</a:t>
              </a:r>
            </a:p>
          </p:txBody>
        </p:sp>
      </p:grpSp>
      <p:sp>
        <p:nvSpPr>
          <p:cNvPr id="617523" name="Text Box 51"/>
          <p:cNvSpPr txBox="1">
            <a:spLocks noChangeArrowheads="1"/>
          </p:cNvSpPr>
          <p:nvPr/>
        </p:nvSpPr>
        <p:spPr bwMode="auto">
          <a:xfrm>
            <a:off x="6156325" y="4400550"/>
            <a:ext cx="200888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buClr>
                <a:srgbClr val="83B53D"/>
              </a:buClr>
              <a:buFont typeface="Wingdings" pitchFamily="2" charset="2"/>
              <a:buNone/>
            </a:pPr>
            <a:r>
              <a:rPr lang="en-US" sz="2000" dirty="0">
                <a:ea typeface="ヒラギノ角ゴ Pro W3" pitchFamily="96" charset="-128"/>
              </a:rPr>
              <a:t>– HW Synthesis</a:t>
            </a:r>
          </a:p>
        </p:txBody>
      </p:sp>
      <p:sp>
        <p:nvSpPr>
          <p:cNvPr id="617524" name="Text Box 52"/>
          <p:cNvSpPr txBox="1">
            <a:spLocks noChangeArrowheads="1"/>
          </p:cNvSpPr>
          <p:nvPr/>
        </p:nvSpPr>
        <p:spPr bwMode="auto">
          <a:xfrm>
            <a:off x="6154738" y="4683125"/>
            <a:ext cx="277832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buClr>
                <a:srgbClr val="83B53D"/>
              </a:buClr>
              <a:buFont typeface="Wingdings" pitchFamily="2" charset="2"/>
              <a:buNone/>
            </a:pPr>
            <a:r>
              <a:rPr lang="en-US" sz="2000" dirty="0">
                <a:ea typeface="ヒラギノ角ゴ Pro W3" pitchFamily="96" charset="-128"/>
              </a:rPr>
              <a:t>– SW Code generation</a:t>
            </a:r>
          </a:p>
        </p:txBody>
      </p:sp>
      <p:sp>
        <p:nvSpPr>
          <p:cNvPr id="2" name="Rechteck 1"/>
          <p:cNvSpPr/>
          <p:nvPr/>
        </p:nvSpPr>
        <p:spPr bwMode="auto">
          <a:xfrm>
            <a:off x="35496" y="5360988"/>
            <a:ext cx="417305" cy="94833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17477" name="AutoShape 5"/>
          <p:cNvSpPr>
            <a:spLocks noChangeArrowheads="1"/>
          </p:cNvSpPr>
          <p:nvPr/>
        </p:nvSpPr>
        <p:spPr bwMode="auto">
          <a:xfrm rot="-506223">
            <a:off x="982254" y="2028454"/>
            <a:ext cx="384738" cy="1155144"/>
          </a:xfrm>
          <a:prstGeom prst="lightningBol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7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 tmFilter="0, 0; .2, .5; .8, .5; 1, 0"/>
                                        <p:tgtEl>
                                          <p:spTgt spid="61747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500" autoRev="1" fill="hold"/>
                                        <p:tgtEl>
                                          <p:spTgt spid="61747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17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2" dur="1000"/>
                                        <p:tgtEl>
                                          <p:spTgt spid="617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7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17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17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17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17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17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17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17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17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17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17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17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17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17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17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617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617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17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17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1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9.4532E-7 C 0.04132 0.04078 0.06719 0.10403 0.06719 0.17308 C 0.06719 0.24235 0.04132 0.30445 -1.11111E-6 0.34708 C -0.04114 0.30445 -0.06684 0.24235 -0.06684 0.17308 C -0.06684 0.10403 -0.04114 0.04078 -1.11111E-6 9.4532E-7 Z " pathEditMode="relative" rAng="5400000" ptsTypes="fffff">
                                      <p:cBhvr>
                                        <p:cTn id="94" dur="1000" fill="hold"/>
                                        <p:tgtEl>
                                          <p:spTgt spid="6175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73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6" presetID="1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8 -0.00023 C 0.0382 0.0431 0.06216 0.10867 0.06216 0.18119 C 0.06216 0.25371 0.0382 0.31905 0.00018 0.36284 C -0.03784 0.31905 -0.0618 0.25371 -0.0618 0.18119 C -0.0618 0.10867 -0.03784 0.0431 0.00018 -0.00023 Z " pathEditMode="relative" rAng="5400000" ptsTypes="fffff">
                                      <p:cBhvr>
                                        <p:cTn id="97" dur="1000" fill="hold"/>
                                        <p:tgtEl>
                                          <p:spTgt spid="6175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1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9" presetID="1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1.31603E-6 C 0.03803 0.01599 0.06198 0.04008 0.06198 0.06696 C 0.06198 0.0936 0.03803 0.1177 -4.72222E-6 0.13392 C -0.03802 0.1177 -0.06197 0.0936 -0.06197 0.06696 C -0.06197 0.04008 -0.03802 0.01599 -4.72222E-6 1.31603E-6 Z " pathEditMode="relative" rAng="5400000" ptsTypes="fffff">
                                      <p:cBhvr>
                                        <p:cTn id="100" dur="1000" fill="hold"/>
                                        <p:tgtEl>
                                          <p:spTgt spid="6175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6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02" presetID="1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1.37164E-6 C 0.03802 0.01668 0.06198 0.04171 0.06198 0.06951 C 0.06198 0.09731 0.03802 0.12211 -3.05556E-6 0.13902 C -0.03802 0.12211 -0.06198 0.09731 -0.06198 0.06951 C -0.06198 0.04171 -0.03802 0.01668 -3.05556E-6 -1.37164E-6 Z " pathEditMode="relative" rAng="5400000" ptsTypes="fffff">
                                      <p:cBhvr>
                                        <p:cTn id="103" dur="1000" fill="hold"/>
                                        <p:tgtEl>
                                          <p:spTgt spid="6174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9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7481" grpId="0" animBg="1"/>
      <p:bldP spid="617482" grpId="0" animBg="1"/>
      <p:bldP spid="617483" grpId="0" animBg="1"/>
      <p:bldP spid="617484" grpId="0"/>
      <p:bldP spid="617485" grpId="0" animBg="1"/>
      <p:bldP spid="617486" grpId="0" animBg="1"/>
      <p:bldP spid="617487" grpId="0" animBg="1"/>
      <p:bldP spid="617488" grpId="0" animBg="1"/>
      <p:bldP spid="617489" grpId="0" animBg="1"/>
      <p:bldP spid="617493" grpId="0" animBg="1"/>
      <p:bldP spid="617494" grpId="0" animBg="1"/>
      <p:bldP spid="617523" grpId="0"/>
      <p:bldP spid="617524" grpId="0"/>
      <p:bldP spid="617477" grpId="0" animBg="1"/>
      <p:bldP spid="617477" grpId="1" animBg="1"/>
      <p:bldP spid="617477" grpId="2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5736B2FE-9405-4E3F-AFEC-331DE8A60450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64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Topics of the Course</a:t>
            </a:r>
          </a:p>
        </p:txBody>
      </p:sp>
      <p:sp>
        <p:nvSpPr>
          <p:cNvPr id="64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81000" indent="-381000">
              <a:lnSpc>
                <a:spcPct val="90000"/>
              </a:lnSpc>
            </a:pPr>
            <a:r>
              <a:rPr lang="en-US" b="1" dirty="0"/>
              <a:t>Overview</a:t>
            </a:r>
          </a:p>
          <a:p>
            <a:pPr marL="381000" indent="-381000">
              <a:lnSpc>
                <a:spcPct val="120000"/>
              </a:lnSpc>
              <a:buFont typeface="Arial" charset="0"/>
              <a:buAutoNum type="arabicPeriod"/>
            </a:pPr>
            <a:r>
              <a:rPr lang="en-US" dirty="0"/>
              <a:t>Introduction &amp; Motivation</a:t>
            </a:r>
          </a:p>
          <a:p>
            <a:pPr marL="381000" indent="-381000">
              <a:lnSpc>
                <a:spcPct val="120000"/>
              </a:lnSpc>
              <a:buFont typeface="Arial" charset="0"/>
              <a:buAutoNum type="arabicPeriod"/>
            </a:pPr>
            <a:r>
              <a:rPr lang="en-US" dirty="0"/>
              <a:t>Compilers for Embedded Systems – Requirements &amp; Dependencies</a:t>
            </a:r>
          </a:p>
          <a:p>
            <a:pPr marL="381000" indent="-381000">
              <a:lnSpc>
                <a:spcPct val="120000"/>
              </a:lnSpc>
              <a:buFont typeface="Arial" charset="0"/>
              <a:buAutoNum type="arabicPeriod"/>
            </a:pPr>
            <a:r>
              <a:rPr lang="en-US" dirty="0"/>
              <a:t>Internal Structure of Compilers</a:t>
            </a:r>
          </a:p>
          <a:p>
            <a:pPr marL="381000" indent="-381000">
              <a:lnSpc>
                <a:spcPct val="120000"/>
              </a:lnSpc>
              <a:buFont typeface="Arial" charset="0"/>
              <a:buAutoNum type="arabicPeriod"/>
            </a:pPr>
            <a:r>
              <a:rPr lang="en-US" dirty="0"/>
              <a:t>Pre-Pass Optimizations</a:t>
            </a:r>
          </a:p>
          <a:p>
            <a:pPr marL="381000" indent="-381000">
              <a:lnSpc>
                <a:spcPct val="120000"/>
              </a:lnSpc>
              <a:buFont typeface="Arial" charset="0"/>
              <a:buAutoNum type="arabicPeriod"/>
            </a:pPr>
            <a:r>
              <a:rPr lang="en-US" dirty="0"/>
              <a:t>HIR Optimizations and Transformations</a:t>
            </a:r>
          </a:p>
          <a:p>
            <a:pPr marL="381000" indent="-381000">
              <a:lnSpc>
                <a:spcPct val="120000"/>
              </a:lnSpc>
              <a:buFont typeface="Arial" charset="0"/>
              <a:buAutoNum type="arabicPeriod"/>
            </a:pPr>
            <a:r>
              <a:rPr lang="en-US" dirty="0"/>
              <a:t>Code Generation</a:t>
            </a:r>
          </a:p>
          <a:p>
            <a:pPr marL="381000" indent="-381000">
              <a:lnSpc>
                <a:spcPct val="120000"/>
              </a:lnSpc>
              <a:buFont typeface="Arial" charset="0"/>
              <a:buAutoNum type="arabicPeriod"/>
            </a:pPr>
            <a:r>
              <a:rPr lang="en-US" dirty="0"/>
              <a:t>LIR Optimizations and Transformations</a:t>
            </a:r>
          </a:p>
          <a:p>
            <a:pPr marL="381000" indent="-381000">
              <a:lnSpc>
                <a:spcPct val="120000"/>
              </a:lnSpc>
              <a:buFont typeface="Arial" charset="0"/>
              <a:buAutoNum type="arabicPeriod"/>
            </a:pPr>
            <a:r>
              <a:rPr lang="en-US" dirty="0"/>
              <a:t>Register Allocation</a:t>
            </a:r>
          </a:p>
          <a:p>
            <a:pPr marL="381000" indent="-381000">
              <a:lnSpc>
                <a:spcPct val="120000"/>
              </a:lnSpc>
              <a:buFont typeface="Arial" charset="0"/>
              <a:buAutoNum type="arabicPeriod"/>
            </a:pPr>
            <a:r>
              <a:rPr lang="en-US" dirty="0"/>
              <a:t>WCET-Aware Compilation</a:t>
            </a:r>
          </a:p>
          <a:p>
            <a:pPr marL="381000" indent="-381000">
              <a:lnSpc>
                <a:spcPct val="120000"/>
              </a:lnSpc>
              <a:buFont typeface="Arial" charset="0"/>
              <a:buAutoNum type="arabicPeriod"/>
            </a:pPr>
            <a:r>
              <a:rPr lang="en-US" dirty="0"/>
              <a:t>Outlook</a:t>
            </a:r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1 - Introduction &amp; Motivation</a:t>
            </a:r>
          </a:p>
        </p:txBody>
      </p:sp>
    </p:spTree>
    <p:extLst>
      <p:ext uri="{BB962C8B-B14F-4D97-AF65-F5344CB8AC3E}">
        <p14:creationId xmlns:p14="http://schemas.microsoft.com/office/powerpoint/2010/main" val="2858213883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8A267017-F1D8-4AFF-8F27-44269DE97DB4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1 - Introduction &amp; Motivation</a:t>
            </a:r>
          </a:p>
        </p:txBody>
      </p:sp>
      <p:sp>
        <p:nvSpPr>
          <p:cNvPr id="622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References</a:t>
            </a:r>
          </a:p>
        </p:txBody>
      </p:sp>
      <p:sp>
        <p:nvSpPr>
          <p:cNvPr id="622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/>
              <a:t>Embedded Systems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Peter Marwedel. </a:t>
            </a:r>
            <a:r>
              <a:rPr lang="en-US" i="1" dirty="0"/>
              <a:t>Embedded System Design</a:t>
            </a:r>
            <a:r>
              <a:rPr lang="en-US" dirty="0"/>
              <a:t>. Springer, 2011.</a:t>
            </a:r>
            <a:br>
              <a:rPr lang="en-US" dirty="0"/>
            </a:br>
            <a:r>
              <a:rPr lang="en-US" dirty="0"/>
              <a:t>ISBN 978-94-007-0256-1</a:t>
            </a:r>
            <a:br>
              <a:rPr lang="en-US" dirty="0"/>
            </a:br>
            <a:r>
              <a:rPr lang="en-US" dirty="0"/>
              <a:t>Full-text available as e-book via TUHH library: </a:t>
            </a:r>
            <a:r>
              <a:rPr lang="en-US" dirty="0">
                <a:hlinkClick r:id="rId3"/>
              </a:rPr>
              <a:t>https://katalog.tub.tuhh.de/Record/1650607989</a:t>
            </a:r>
            <a:endParaRPr lang="en-US" dirty="0"/>
          </a:p>
          <a:p>
            <a:pPr lvl="1"/>
            <a:endParaRPr lang="en-US" dirty="0"/>
          </a:p>
          <a:p>
            <a:pPr>
              <a:lnSpc>
                <a:spcPct val="90000"/>
              </a:lnSpc>
            </a:pPr>
            <a:r>
              <a:rPr lang="en-US" b="1" dirty="0"/>
              <a:t>Compiler Construction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Steven S. Muchnick. </a:t>
            </a:r>
            <a:r>
              <a:rPr lang="en-US" i="1" dirty="0"/>
              <a:t>Advanced Compiler Design &amp; Implementation</a:t>
            </a:r>
            <a:r>
              <a:rPr lang="en-US" dirty="0"/>
              <a:t>. Morgan Kaufmann, 1997.</a:t>
            </a:r>
            <a:br>
              <a:rPr lang="en-US" dirty="0"/>
            </a:br>
            <a:r>
              <a:rPr lang="en-US" dirty="0"/>
              <a:t>ISBN 978-1-55860-320-2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Andrew W. Appel. </a:t>
            </a:r>
            <a:r>
              <a:rPr lang="en-US" i="1" dirty="0"/>
              <a:t>Modern compiler implementation in C</a:t>
            </a:r>
            <a:r>
              <a:rPr lang="en-US" dirty="0"/>
              <a:t>. Cambridge University Press, 2004.</a:t>
            </a:r>
            <a:br>
              <a:rPr lang="en-US" dirty="0"/>
            </a:br>
            <a:r>
              <a:rPr lang="en-US" dirty="0"/>
              <a:t>ISBN 0-521-60765-5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5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5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PVERSION" val="5"/>
  <p:tag name="TPFULLVERSION" val="5.4.1.2"/>
  <p:tag name="PPTVERSION" val="14"/>
  <p:tag name="TPOS" val="2"/>
</p:tagLst>
</file>

<file path=ppt/theme/theme1.xml><?xml version="1.0" encoding="utf-8"?>
<a:theme xmlns:a="http://schemas.openxmlformats.org/drawingml/2006/main" name="TUHH US-English">
  <a:themeElements>
    <a:clrScheme name="Leere Präsentation 15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A32638"/>
      </a:hlink>
      <a:folHlink>
        <a:srgbClr val="A32638"/>
      </a:folHlink>
    </a:clrScheme>
    <a:fontScheme name="Leere Prä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Leere Prä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A32638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A32638"/>
        </a:hlink>
        <a:folHlink>
          <a:srgbClr val="A3263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812</Words>
  <Application>Microsoft Office PowerPoint</Application>
  <PresentationFormat>Bildschirmpräsentation (4:3)</PresentationFormat>
  <Paragraphs>162</Paragraphs>
  <Slides>12</Slides>
  <Notes>10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21" baseType="lpstr">
      <vt:lpstr>Arial</vt:lpstr>
      <vt:lpstr>Arial Black</vt:lpstr>
      <vt:lpstr>Arial Unicode MS</vt:lpstr>
      <vt:lpstr>MetaKorrespondenz</vt:lpstr>
      <vt:lpstr>Symbol</vt:lpstr>
      <vt:lpstr>Times</vt:lpstr>
      <vt:lpstr>Wingdings</vt:lpstr>
      <vt:lpstr>ヒラギノ角ゴ Pro W3</vt:lpstr>
      <vt:lpstr>TUHH US-English</vt:lpstr>
      <vt:lpstr>Compilers for Embedded Systems</vt:lpstr>
      <vt:lpstr>Chapter 1  Introduction &amp; Motivation</vt:lpstr>
      <vt:lpstr>Embedded Systems</vt:lpstr>
      <vt:lpstr>Application Areas of Embedded Systems</vt:lpstr>
      <vt:lpstr>Relevance of Embedded Systems</vt:lpstr>
      <vt:lpstr>Demands on Embedded Systems (1)</vt:lpstr>
      <vt:lpstr>Demands on Embedded Systems (2)</vt:lpstr>
      <vt:lpstr>Demands on Embedded Systems (3)</vt:lpstr>
      <vt:lpstr>Demands on Embedded Systems (4)</vt:lpstr>
      <vt:lpstr>Design Process of Embedded Systems</vt:lpstr>
      <vt:lpstr>Topics of the Course</vt:lpstr>
      <vt:lpstr>General References</vt:lpstr>
    </vt:vector>
  </TitlesOfParts>
  <Company>TUHH, Institute of Embedded Systems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Course Compilers for Embedded Systems (SoSe22)</dc:title>
  <dc:subject>Chapter 1 - Introduction &amp; Motivation</dc:subject>
  <dc:creator>Heiko Falk</dc:creator>
  <cp:lastModifiedBy>Heiko Falk</cp:lastModifiedBy>
  <cp:revision>279</cp:revision>
  <dcterms:modified xsi:type="dcterms:W3CDTF">2022-01-27T15:04:49Z</dcterms:modified>
</cp:coreProperties>
</file>