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526" r:id="rId2"/>
    <p:sldId id="475" r:id="rId3"/>
    <p:sldId id="527" r:id="rId4"/>
    <p:sldId id="528" r:id="rId5"/>
    <p:sldId id="477" r:id="rId6"/>
    <p:sldId id="458" r:id="rId7"/>
    <p:sldId id="462" r:id="rId8"/>
    <p:sldId id="478" r:id="rId9"/>
    <p:sldId id="479" r:id="rId10"/>
    <p:sldId id="480" r:id="rId11"/>
    <p:sldId id="481" r:id="rId12"/>
    <p:sldId id="482" r:id="rId13"/>
    <p:sldId id="541" r:id="rId14"/>
    <p:sldId id="463" r:id="rId15"/>
    <p:sldId id="465" r:id="rId16"/>
    <p:sldId id="484" r:id="rId17"/>
    <p:sldId id="485" r:id="rId18"/>
    <p:sldId id="486" r:id="rId19"/>
    <p:sldId id="487" r:id="rId20"/>
    <p:sldId id="488" r:id="rId21"/>
    <p:sldId id="489" r:id="rId22"/>
    <p:sldId id="490" r:id="rId23"/>
    <p:sldId id="491" r:id="rId24"/>
    <p:sldId id="492" r:id="rId25"/>
    <p:sldId id="493" r:id="rId26"/>
    <p:sldId id="494" r:id="rId27"/>
    <p:sldId id="495" r:id="rId28"/>
    <p:sldId id="540" r:id="rId29"/>
    <p:sldId id="542" r:id="rId30"/>
    <p:sldId id="499" r:id="rId31"/>
    <p:sldId id="500" r:id="rId32"/>
    <p:sldId id="501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34" r:id="rId41"/>
    <p:sldId id="535" r:id="rId42"/>
    <p:sldId id="536" r:id="rId43"/>
    <p:sldId id="537" r:id="rId44"/>
    <p:sldId id="538" r:id="rId45"/>
    <p:sldId id="539" r:id="rId46"/>
    <p:sldId id="510" r:id="rId47"/>
    <p:sldId id="511" r:id="rId48"/>
    <p:sldId id="512" r:id="rId49"/>
    <p:sldId id="513" r:id="rId50"/>
    <p:sldId id="514" r:id="rId51"/>
    <p:sldId id="515" r:id="rId52"/>
    <p:sldId id="516" r:id="rId53"/>
    <p:sldId id="517" r:id="rId54"/>
    <p:sldId id="518" r:id="rId55"/>
    <p:sldId id="519" r:id="rId56"/>
    <p:sldId id="543" r:id="rId57"/>
    <p:sldId id="521" r:id="rId58"/>
    <p:sldId id="522" r:id="rId59"/>
    <p:sldId id="523" r:id="rId60"/>
    <p:sldId id="524" r:id="rId61"/>
    <p:sldId id="532" r:id="rId62"/>
    <p:sldId id="533" r:id="rId63"/>
  </p:sldIdLst>
  <p:sldSz cx="9144000" cy="6858000" type="screen4x3"/>
  <p:notesSz cx="6858000" cy="9144000"/>
  <p:custDataLst>
    <p:tags r:id="rId66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A28D"/>
    <a:srgbClr val="FFFFFF"/>
    <a:srgbClr val="7D9AA9"/>
    <a:srgbClr val="A32638"/>
    <a:srgbClr val="777777"/>
    <a:srgbClr val="C0C0C0"/>
    <a:srgbClr val="B2B2B2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3976" autoAdjust="0"/>
  </p:normalViewPr>
  <p:slideViewPr>
    <p:cSldViewPr>
      <p:cViewPr varScale="1">
        <p:scale>
          <a:sx n="109" d="100"/>
          <a:sy n="109" d="100"/>
        </p:scale>
        <p:origin x="1458" y="7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92AF053E-3DCA-4828-BBC2-7EDA39E1523E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6427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FDCF2452-65A0-441C-9B7A-68312A8B4FED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3550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985A4-A34F-437F-A916-2B024895F20F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63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423CB8-78B0-41B7-87D1-BACD0DA02EFC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i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225A5-3470-4790-9F69-69624EB84883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595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5D1DE9-8DD2-45C7-991F-685EA968BC97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63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B6A05-0334-4B63-A52E-AF39C24D7C64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63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D570AE-25D0-4BA6-849E-CA710BB35021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636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A94A7B-8A1C-4A47-9191-E0146BBE3B1C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638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14CCB9-DFB1-456C-880F-293BCF4CC2B5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641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13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14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57114C-9B9E-450D-BACF-C1E68EBB6BFD}" type="slidenum">
              <a:rPr lang="de-DE"/>
              <a:pPr/>
              <a:t>15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CD36D-B4B0-4A23-9E09-6F83F06360E9}" type="slidenum">
              <a:rPr lang="de-DE"/>
              <a:pPr/>
              <a:t>16</a:t>
            </a:fld>
            <a:endParaRPr lang="de-DE" dirty="0"/>
          </a:p>
        </p:txBody>
      </p:sp>
      <p:sp>
        <p:nvSpPr>
          <p:cNvPr id="64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507C76-7509-4BCD-9204-5ABA31C73702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64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1AF4E-4C03-41CA-AF70-3BE05409F236}" type="slidenum">
              <a:rPr lang="de-DE"/>
              <a:pPr/>
              <a:t>18</a:t>
            </a:fld>
            <a:endParaRPr lang="de-DE" dirty="0"/>
          </a:p>
        </p:txBody>
      </p:sp>
      <p:sp>
        <p:nvSpPr>
          <p:cNvPr id="64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A9274F-CCC3-44AF-90EF-4EDE492E8383}" type="slidenum">
              <a:rPr lang="de-DE"/>
              <a:pPr/>
              <a:t>19</a:t>
            </a:fld>
            <a:endParaRPr lang="de-DE" dirty="0"/>
          </a:p>
        </p:txBody>
      </p:sp>
      <p:sp>
        <p:nvSpPr>
          <p:cNvPr id="65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10D559-3144-4AEA-A2DD-3524A2E553F5}" type="slidenum">
              <a:rPr lang="de-DE"/>
              <a:pPr/>
              <a:t>20</a:t>
            </a:fld>
            <a:endParaRPr lang="de-DE" dirty="0"/>
          </a:p>
        </p:txBody>
      </p:sp>
      <p:sp>
        <p:nvSpPr>
          <p:cNvPr id="65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C3ABF2-E946-4B9B-8D3D-04930EF566E8}" type="slidenum">
              <a:rPr lang="de-DE"/>
              <a:pPr/>
              <a:t>21</a:t>
            </a:fld>
            <a:endParaRPr lang="de-DE" dirty="0"/>
          </a:p>
        </p:txBody>
      </p:sp>
      <p:sp>
        <p:nvSpPr>
          <p:cNvPr id="65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A2BF82-4C21-4F19-898F-FBCB658DA932}" type="slidenum">
              <a:rPr lang="de-DE"/>
              <a:pPr/>
              <a:t>22</a:t>
            </a:fld>
            <a:endParaRPr lang="de-DE" dirty="0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14499-DA21-488B-8C1A-39780BD8C3A6}" type="slidenum">
              <a:rPr lang="de-DE"/>
              <a:pPr/>
              <a:t>23</a:t>
            </a:fld>
            <a:endParaRPr lang="de-DE" dirty="0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BB609C-14D4-4C50-982E-20FBA145A79E}" type="slidenum">
              <a:rPr lang="de-DE"/>
              <a:pPr/>
              <a:t>24</a:t>
            </a:fld>
            <a:endParaRPr lang="de-DE" dirty="0"/>
          </a:p>
        </p:txBody>
      </p:sp>
      <p:sp>
        <p:nvSpPr>
          <p:cNvPr id="66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C2BE37-4A77-4C2A-8111-FCC83B24BF54}" type="slidenum">
              <a:rPr lang="de-DE"/>
              <a:pPr/>
              <a:t>25</a:t>
            </a:fld>
            <a:endParaRPr lang="de-DE" dirty="0"/>
          </a:p>
        </p:txBody>
      </p:sp>
      <p:sp>
        <p:nvSpPr>
          <p:cNvPr id="66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760BEE-252C-43FF-949D-02125FE21291}" type="slidenum">
              <a:rPr lang="de-DE"/>
              <a:pPr/>
              <a:t>26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C61F45-CA9F-4F50-94BA-77B8C39C1FB8}" type="slidenum">
              <a:rPr lang="de-DE"/>
              <a:pPr/>
              <a:t>27</a:t>
            </a:fld>
            <a:endParaRPr lang="de-DE" dirty="0"/>
          </a:p>
        </p:txBody>
      </p:sp>
      <p:sp>
        <p:nvSpPr>
          <p:cNvPr id="66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0EAAA-DD95-4361-B798-9694A8117951}" type="slidenum">
              <a:rPr lang="de-DE"/>
              <a:pPr/>
              <a:t>28</a:t>
            </a:fld>
            <a:endParaRPr lang="de-DE" dirty="0"/>
          </a:p>
        </p:txBody>
      </p:sp>
      <p:sp>
        <p:nvSpPr>
          <p:cNvPr id="6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29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678C65-3CF2-4DB5-8588-93E45780E2D5}" type="slidenum">
              <a:rPr lang="de-DE"/>
              <a:pPr/>
              <a:t>30</a:t>
            </a:fld>
            <a:endParaRPr lang="de-DE" dirty="0"/>
          </a:p>
        </p:txBody>
      </p:sp>
      <p:sp>
        <p:nvSpPr>
          <p:cNvPr id="67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A95292-06EB-413B-B046-ABD8DF2DA024}" type="slidenum">
              <a:rPr lang="de-DE"/>
              <a:pPr/>
              <a:t>31</a:t>
            </a:fld>
            <a:endParaRPr lang="de-DE" dirty="0"/>
          </a:p>
        </p:txBody>
      </p:sp>
      <p:sp>
        <p:nvSpPr>
          <p:cNvPr id="67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F38F1A-52F0-40CC-884B-20E30E725644}" type="slidenum">
              <a:rPr lang="de-DE"/>
              <a:pPr/>
              <a:t>32</a:t>
            </a:fld>
            <a:endParaRPr lang="de-DE" dirty="0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2200E8-11F7-4EC8-9A3A-BEF95B556B85}" type="slidenum">
              <a:rPr lang="de-DE"/>
              <a:pPr/>
              <a:t>33</a:t>
            </a:fld>
            <a:endParaRPr lang="de-DE" dirty="0"/>
          </a:p>
        </p:txBody>
      </p:sp>
      <p:sp>
        <p:nvSpPr>
          <p:cNvPr id="68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EEA5AB-4825-4B58-9760-0E854564764A}" type="slidenum">
              <a:rPr lang="de-DE"/>
              <a:pPr/>
              <a:t>34</a:t>
            </a:fld>
            <a:endParaRPr lang="de-DE" dirty="0"/>
          </a:p>
        </p:txBody>
      </p:sp>
      <p:sp>
        <p:nvSpPr>
          <p:cNvPr id="68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EAF5D6-669A-447C-95B9-15BD9285F58F}" type="slidenum">
              <a:rPr lang="de-DE"/>
              <a:pPr/>
              <a:t>35</a:t>
            </a:fld>
            <a:endParaRPr lang="de-DE" dirty="0"/>
          </a:p>
        </p:txBody>
      </p:sp>
      <p:sp>
        <p:nvSpPr>
          <p:cNvPr id="69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7E85A7-A3B9-4D6B-B583-ABBA03730B0C}" type="slidenum">
              <a:rPr lang="de-DE"/>
              <a:pPr/>
              <a:t>36</a:t>
            </a:fld>
            <a:endParaRPr lang="de-DE" dirty="0"/>
          </a:p>
        </p:txBody>
      </p:sp>
      <p:sp>
        <p:nvSpPr>
          <p:cNvPr id="69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5D5E4-D1A9-4DA4-9A7E-F525F9F326DE}" type="slidenum">
              <a:rPr lang="de-DE"/>
              <a:pPr/>
              <a:t>37</a:t>
            </a:fld>
            <a:endParaRPr lang="de-DE" dirty="0"/>
          </a:p>
        </p:txBody>
      </p:sp>
      <p:sp>
        <p:nvSpPr>
          <p:cNvPr id="69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875A08-F6AC-42C0-AD13-3BD69C0AB7AC}" type="slidenum">
              <a:rPr lang="de-DE"/>
              <a:pPr/>
              <a:t>38</a:t>
            </a:fld>
            <a:endParaRPr lang="de-DE" dirty="0"/>
          </a:p>
        </p:txBody>
      </p:sp>
      <p:sp>
        <p:nvSpPr>
          <p:cNvPr id="69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93F79-2B66-4782-816C-42CCEF89D4D6}" type="slidenum">
              <a:rPr lang="de-DE"/>
              <a:pPr/>
              <a:t>39</a:t>
            </a:fld>
            <a:endParaRPr lang="de-DE" dirty="0"/>
          </a:p>
        </p:txBody>
      </p:sp>
      <p:sp>
        <p:nvSpPr>
          <p:cNvPr id="69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29ACB-399C-49A1-910B-61A261A15D16}" type="slidenum">
              <a:rPr lang="de-DE"/>
              <a:pPr/>
              <a:t>40</a:t>
            </a:fld>
            <a:endParaRPr lang="de-DE" dirty="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29ACB-399C-49A1-910B-61A261A15D16}" type="slidenum">
              <a:rPr lang="de-DE"/>
              <a:pPr/>
              <a:t>41</a:t>
            </a:fld>
            <a:endParaRPr lang="de-DE" dirty="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29ACB-399C-49A1-910B-61A261A15D16}" type="slidenum">
              <a:rPr lang="de-DE"/>
              <a:pPr/>
              <a:t>42</a:t>
            </a:fld>
            <a:endParaRPr lang="de-DE" dirty="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29ACB-399C-49A1-910B-61A261A15D16}" type="slidenum">
              <a:rPr lang="de-DE"/>
              <a:pPr/>
              <a:t>43</a:t>
            </a:fld>
            <a:endParaRPr lang="de-DE" dirty="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29ACB-399C-49A1-910B-61A261A15D16}" type="slidenum">
              <a:rPr lang="de-DE"/>
              <a:pPr/>
              <a:t>44</a:t>
            </a:fld>
            <a:endParaRPr lang="de-DE" dirty="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29ACB-399C-49A1-910B-61A261A15D16}" type="slidenum">
              <a:rPr lang="de-DE"/>
              <a:pPr/>
              <a:t>45</a:t>
            </a:fld>
            <a:endParaRPr lang="de-DE" dirty="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0E72D3-E5C4-46B8-95D4-0AD5D2F5C09E}" type="slidenum">
              <a:rPr lang="de-DE"/>
              <a:pPr/>
              <a:t>46</a:t>
            </a:fld>
            <a:endParaRPr lang="de-DE" dirty="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6098DD-C41C-4E48-AC56-BF0E989E48FC}" type="slidenum">
              <a:rPr lang="de-DE"/>
              <a:pPr/>
              <a:t>47</a:t>
            </a:fld>
            <a:endParaRPr lang="de-DE" dirty="0"/>
          </a:p>
        </p:txBody>
      </p:sp>
      <p:sp>
        <p:nvSpPr>
          <p:cNvPr id="70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3BEA64-6318-4B7B-840B-65E9FD1FAFB2}" type="slidenum">
              <a:rPr lang="de-DE"/>
              <a:pPr/>
              <a:t>48</a:t>
            </a:fld>
            <a:endParaRPr lang="de-DE" dirty="0"/>
          </a:p>
        </p:txBody>
      </p:sp>
      <p:sp>
        <p:nvSpPr>
          <p:cNvPr id="70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F62912-F010-4175-AA8C-F3FCE279C09D}" type="slidenum">
              <a:rPr lang="de-DE"/>
              <a:pPr/>
              <a:t>49</a:t>
            </a:fld>
            <a:endParaRPr lang="de-DE" dirty="0"/>
          </a:p>
        </p:txBody>
      </p:sp>
      <p:sp>
        <p:nvSpPr>
          <p:cNvPr id="70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F34521-B19C-46DE-961E-015E7F7004BB}" type="slidenum">
              <a:rPr lang="de-DE"/>
              <a:pPr/>
              <a:t>50</a:t>
            </a:fld>
            <a:endParaRPr lang="de-DE" dirty="0"/>
          </a:p>
        </p:txBody>
      </p:sp>
      <p:sp>
        <p:nvSpPr>
          <p:cNvPr id="70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CE98AC-67DB-4FFC-8BD4-A018FAF69642}" type="slidenum">
              <a:rPr lang="de-DE"/>
              <a:pPr/>
              <a:t>51</a:t>
            </a:fld>
            <a:endParaRPr lang="de-DE" dirty="0"/>
          </a:p>
        </p:txBody>
      </p:sp>
      <p:sp>
        <p:nvSpPr>
          <p:cNvPr id="71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407BD-D665-43E9-AEE8-20EB0374B80A}" type="slidenum">
              <a:rPr lang="de-DE"/>
              <a:pPr/>
              <a:t>52</a:t>
            </a:fld>
            <a:endParaRPr lang="de-DE" dirty="0"/>
          </a:p>
        </p:txBody>
      </p:sp>
      <p:sp>
        <p:nvSpPr>
          <p:cNvPr id="71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00C5B8-47B1-45CE-A027-0C9D6DF1EF6F}" type="slidenum">
              <a:rPr lang="de-DE"/>
              <a:pPr/>
              <a:t>53</a:t>
            </a:fld>
            <a:endParaRPr lang="de-DE" dirty="0"/>
          </a:p>
        </p:txBody>
      </p:sp>
      <p:sp>
        <p:nvSpPr>
          <p:cNvPr id="71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606F38-41A0-465D-8837-DBE08A6D3BF0}" type="slidenum">
              <a:rPr lang="de-DE"/>
              <a:pPr/>
              <a:t>54</a:t>
            </a:fld>
            <a:endParaRPr lang="de-DE" dirty="0"/>
          </a:p>
        </p:txBody>
      </p:sp>
      <p:sp>
        <p:nvSpPr>
          <p:cNvPr id="71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DDD47-54E4-452E-AC40-6FB938FD7CD9}" type="slidenum">
              <a:rPr lang="de-DE"/>
              <a:pPr/>
              <a:t>55</a:t>
            </a:fld>
            <a:endParaRPr lang="de-DE" dirty="0"/>
          </a:p>
        </p:txBody>
      </p:sp>
      <p:sp>
        <p:nvSpPr>
          <p:cNvPr id="71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56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540E4D-E06E-4ADE-B954-62B35A57F4C2}" type="slidenum">
              <a:rPr lang="de-DE"/>
              <a:pPr/>
              <a:t>57</a:t>
            </a:fld>
            <a:endParaRPr lang="de-DE" dirty="0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C6D2C3-A9CB-4C06-9982-E76294F06BC3}" type="slidenum">
              <a:rPr lang="de-DE"/>
              <a:pPr/>
              <a:t>58</a:t>
            </a:fld>
            <a:endParaRPr lang="de-DE" dirty="0"/>
          </a:p>
        </p:txBody>
      </p:sp>
      <p:sp>
        <p:nvSpPr>
          <p:cNvPr id="72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9231AE-30F1-487F-A694-3CC880AAE695}" type="slidenum">
              <a:rPr lang="de-DE"/>
              <a:pPr/>
              <a:t>59</a:t>
            </a:fld>
            <a:endParaRPr lang="de-DE" dirty="0"/>
          </a:p>
        </p:txBody>
      </p:sp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8D79DE-31EE-4373-87AC-B0E8A5F1815B}" type="slidenum">
              <a:rPr lang="de-DE"/>
              <a:pPr/>
              <a:t>60</a:t>
            </a:fld>
            <a:endParaRPr lang="de-DE" dirty="0"/>
          </a:p>
        </p:txBody>
      </p:sp>
      <p:sp>
        <p:nvSpPr>
          <p:cNvPr id="72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2F7F2-5E75-466B-84BC-1AA705EE8F0D}" type="slidenum">
              <a:rPr lang="de-DE"/>
              <a:pPr/>
              <a:t>61</a:t>
            </a:fld>
            <a:endParaRPr lang="de-DE" dirty="0"/>
          </a:p>
        </p:txBody>
      </p:sp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2F7F2-5E75-466B-84BC-1AA705EE8F0D}" type="slidenum">
              <a:rPr lang="de-DE"/>
              <a:pPr/>
              <a:t>62</a:t>
            </a:fld>
            <a:endParaRPr lang="de-DE" dirty="0"/>
          </a:p>
        </p:txBody>
      </p:sp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A22932FE-EFB9-4EAA-93B9-A5AB3C48EF6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12A769BF-E64B-4403-904A-97C3702F834C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14E5EAAD-530F-4CB7-88B3-50390F4217F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B565C-5E7D-46C2-ADB0-5C747D3D4E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3143529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93DEE145-ECF8-4A72-B9C7-35CBA5C37FD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E51C5-6C5E-438E-B8EB-4D5912081B48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149093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6CDC3900-2D1B-402E-A14F-BB11FC404BE8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F0B87-1F36-4DD5-9C0C-15D565269738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8011956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C1722B2F-D004-4284-B8DB-086323E13B2F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C505F-1711-4436-84A8-ECFCF02D79E9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729481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105DC89A-654D-4579-BDB8-3F26C199FE99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6EB85-EAA0-4A10-BAC2-C9C78F385EF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394873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DF5EE97-5128-42E6-AD99-0812F0CFCE17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094D1-245E-4E70-8F1F-CC307F2CEB68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518946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8A25D9DA-DD63-4778-BE28-724E65D1F53D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D9847-AB5C-468A-AB7C-09F1EAC414BD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1142657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C1A88A0C-33AA-449F-AE1E-8BA9704340E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B32C8-C028-4683-B5CF-5277E10DA7C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6732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3EA730EB-E01A-4EA1-A17E-17D44BC9020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DBB68-B0C6-4F11-AF70-E029C92191F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06472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© H. Falk | </a:t>
            </a:r>
            <a:fld id="{400BB567-0440-4F00-8FE9-1047772EA2A9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14333-9C89-4423-A054-88B72A60635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80367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7DABBB63-95D2-416F-8D92-1C15C806BC4E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2 - Compilers for Embedded Systems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70450086-02F3-44A9-86A7-4831E6D48254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 Systems (CfES) SoSe 2022</a:t>
            </a:r>
            <a:endParaRPr lang="en-US" sz="1000" b="1" noProof="0" dirty="0">
              <a:solidFill>
                <a:srgbClr val="A32638"/>
              </a:solidFill>
            </a:endParaRP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A3EE5D4B-A944-4A2F-980A-30443450339C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/62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avan.net/ec2plus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tsj.org/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63816"/>
            <a:ext cx="7920880" cy="757130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  <p:extLst>
      <p:ext uri="{BB962C8B-B14F-4D97-AF65-F5344CB8AC3E}">
        <p14:creationId xmlns:p14="http://schemas.microsoft.com/office/powerpoint/2010/main" val="385782748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509704"/>
            <a:ext cx="7920880" cy="3416320"/>
          </a:xfrm>
        </p:spPr>
        <p:txBody>
          <a:bodyPr/>
          <a:lstStyle/>
          <a:p>
            <a:r>
              <a:rPr lang="en-US" dirty="0"/>
              <a:t>Chapter 2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Compilers for Embedded Systems –</a:t>
            </a:r>
            <a:br>
              <a:rPr lang="en-US" dirty="0"/>
            </a:br>
            <a:r>
              <a:rPr lang="en-US" dirty="0"/>
              <a:t>Requirements &amp; Dependencies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F6BA855-2EF7-4185-BE83-C77494F6029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Introduction &amp; Motivation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/>
              <a:t>Compilers for Embedded Systems – Requirements &amp; Dependencies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Internal Structure of Compilers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Pre-Pass Optimizations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HIR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Code Generation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LIR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Register Allocation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WCET-Aware Compilation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152986222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7523" y="2178968"/>
            <a:ext cx="7164388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AF1E0E7-2B77-4C3C-BB43-94AD780F95A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b="1" dirty="0"/>
              <a:t>Compilers for Embedded Systems – Requirements &amp; Dependencies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Code Generation Tools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Compiler, Assembler, Linker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Source Code, Assembly Code, Object Code, Binary Code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Source Languages for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C, C++, Java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Embedded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Digital Signal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Multimedia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Very Long Instruction Word </a:t>
            </a:r>
            <a:r>
              <a:rPr lang="en-US" sz="2000" dirty="0"/>
              <a:t>Machines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Network Processors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Requirements on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Quality vs. Compilation Times</a:t>
            </a:r>
          </a:p>
        </p:txBody>
      </p:sp>
    </p:spTree>
    <p:extLst>
      <p:ext uri="{BB962C8B-B14F-4D97-AF65-F5344CB8AC3E}">
        <p14:creationId xmlns:p14="http://schemas.microsoft.com/office/powerpoint/2010/main" val="34918795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535E49C-33C9-4E6B-9AF7-28F7B5A5B0E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Process of Embedded Systems</a:t>
            </a:r>
          </a:p>
        </p:txBody>
      </p:sp>
      <p:grpSp>
        <p:nvGrpSpPr>
          <p:cNvPr id="629764" name="Group 4"/>
          <p:cNvGrpSpPr>
            <a:grpSpLocks/>
          </p:cNvGrpSpPr>
          <p:nvPr/>
        </p:nvGrpSpPr>
        <p:grpSpPr bwMode="auto">
          <a:xfrm>
            <a:off x="971550" y="5800733"/>
            <a:ext cx="8064500" cy="369888"/>
            <a:chOff x="612" y="3654"/>
            <a:chExt cx="5080" cy="233"/>
          </a:xfrm>
        </p:grpSpPr>
        <p:sp>
          <p:nvSpPr>
            <p:cNvPr id="629765" name="Rectangle 5"/>
            <p:cNvSpPr>
              <a:spLocks noChangeArrowheads="1"/>
            </p:cNvSpPr>
            <p:nvPr/>
          </p:nvSpPr>
          <p:spPr bwMode="auto">
            <a:xfrm>
              <a:off x="680" y="3654"/>
              <a:ext cx="5012" cy="23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29766" name="Text Box 6"/>
            <p:cNvSpPr txBox="1">
              <a:spLocks noChangeArrowheads="1"/>
            </p:cNvSpPr>
            <p:nvPr/>
          </p:nvSpPr>
          <p:spPr bwMode="auto">
            <a:xfrm>
              <a:off x="612" y="3678"/>
              <a:ext cx="487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dirty="0">
                  <a:latin typeface="Arial" charset="0"/>
                  <a:ea typeface="ヒラギノ角ゴ Pro W3" pitchFamily="96" charset="-128"/>
                </a:rPr>
                <a:t>Validation; Evaluation </a:t>
              </a:r>
              <a:r>
                <a:rPr lang="en-US" sz="2000" i="1" dirty="0">
                  <a:latin typeface="Arial" charset="0"/>
                  <a:ea typeface="ヒラギノ角ゴ Pro W3" pitchFamily="96" charset="-128"/>
                </a:rPr>
                <a:t>(Efficiency, Real-Time aspects, Energy, ...)</a:t>
              </a:r>
            </a:p>
          </p:txBody>
        </p:sp>
      </p:grpSp>
      <p:sp>
        <p:nvSpPr>
          <p:cNvPr id="629767" name="Line 7"/>
          <p:cNvSpPr>
            <a:spLocks noChangeShapeType="1"/>
          </p:cNvSpPr>
          <p:nvPr/>
        </p:nvSpPr>
        <p:spPr bwMode="auto">
          <a:xfrm rot="-5400000">
            <a:off x="6695282" y="2888456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68" name="Line 8"/>
          <p:cNvSpPr>
            <a:spLocks noChangeShapeType="1"/>
          </p:cNvSpPr>
          <p:nvPr/>
        </p:nvSpPr>
        <p:spPr bwMode="auto">
          <a:xfrm>
            <a:off x="7513638" y="3608388"/>
            <a:ext cx="0" cy="431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71" name="Line 11"/>
          <p:cNvSpPr>
            <a:spLocks noChangeShapeType="1"/>
          </p:cNvSpPr>
          <p:nvPr/>
        </p:nvSpPr>
        <p:spPr bwMode="auto">
          <a:xfrm rot="-2700000" flipH="1" flipV="1">
            <a:off x="5975350" y="432911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72" name="Line 12"/>
          <p:cNvSpPr>
            <a:spLocks noChangeShapeType="1"/>
          </p:cNvSpPr>
          <p:nvPr/>
        </p:nvSpPr>
        <p:spPr bwMode="auto">
          <a:xfrm rot="2700000" flipH="1">
            <a:off x="5975350" y="461645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73" name="Line 13"/>
          <p:cNvSpPr>
            <a:spLocks noChangeShapeType="1"/>
          </p:cNvSpPr>
          <p:nvPr/>
        </p:nvSpPr>
        <p:spPr bwMode="auto">
          <a:xfrm rot="-2700000" flipH="1" flipV="1">
            <a:off x="4535488" y="476091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74" name="Line 14"/>
          <p:cNvSpPr>
            <a:spLocks noChangeShapeType="1"/>
          </p:cNvSpPr>
          <p:nvPr/>
        </p:nvSpPr>
        <p:spPr bwMode="auto">
          <a:xfrm rot="2700000" flipH="1">
            <a:off x="4535488" y="4471988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75" name="Line 15"/>
          <p:cNvSpPr>
            <a:spLocks noChangeShapeType="1"/>
          </p:cNvSpPr>
          <p:nvPr/>
        </p:nvSpPr>
        <p:spPr bwMode="auto">
          <a:xfrm rot="-5400000">
            <a:off x="2986882" y="3067843"/>
            <a:ext cx="0" cy="3603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79" name="Line 19"/>
          <p:cNvSpPr>
            <a:spLocks noChangeShapeType="1"/>
          </p:cNvSpPr>
          <p:nvPr/>
        </p:nvSpPr>
        <p:spPr bwMode="auto">
          <a:xfrm>
            <a:off x="2159000" y="2528888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29780" name="Line 20"/>
          <p:cNvSpPr>
            <a:spLocks noChangeShapeType="1"/>
          </p:cNvSpPr>
          <p:nvPr/>
        </p:nvSpPr>
        <p:spPr bwMode="auto">
          <a:xfrm rot="2700000" flipV="1">
            <a:off x="1798638" y="3716338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629784" name="Group 24"/>
          <p:cNvGrpSpPr>
            <a:grpSpLocks/>
          </p:cNvGrpSpPr>
          <p:nvPr/>
        </p:nvGrpSpPr>
        <p:grpSpPr bwMode="auto">
          <a:xfrm>
            <a:off x="2590800" y="4113213"/>
            <a:ext cx="1801813" cy="1247775"/>
            <a:chOff x="295" y="3098"/>
            <a:chExt cx="1316" cy="786"/>
          </a:xfrm>
        </p:grpSpPr>
        <p:pic>
          <p:nvPicPr>
            <p:cNvPr id="629785" name="Picture 25" descr="MPj0407064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3098"/>
              <a:ext cx="1316" cy="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9786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340" y="3158"/>
              <a:ext cx="1212" cy="18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000" kern="10" spc="400" dirty="0">
                  <a:gradFill rotWithShape="0">
                    <a:gsLst>
                      <a:gs pos="0">
                        <a:srgbClr val="FFFFFF"/>
                      </a:gs>
                      <a:gs pos="100000">
                        <a:srgbClr val="727272"/>
                      </a:gs>
                    </a:gsLst>
                    <a:lin ang="0" scaled="1"/>
                  </a:gradFill>
                  <a:effectLst>
                    <a:outerShdw dist="45791" dir="3378596" algn="ctr" rotWithShape="0">
                      <a:srgbClr val="4D4D4D">
                        <a:alpha val="80000"/>
                      </a:srgbClr>
                    </a:outerShdw>
                  </a:effectLst>
                  <a:latin typeface="Arial Black"/>
                </a:rPr>
                <a:t>Implementation</a:t>
              </a:r>
            </a:p>
          </p:txBody>
        </p:sp>
      </p:grpSp>
      <p:grpSp>
        <p:nvGrpSpPr>
          <p:cNvPr id="629787" name="Group 27"/>
          <p:cNvGrpSpPr>
            <a:grpSpLocks/>
          </p:cNvGrpSpPr>
          <p:nvPr/>
        </p:nvGrpSpPr>
        <p:grpSpPr bwMode="auto">
          <a:xfrm>
            <a:off x="0" y="1447800"/>
            <a:ext cx="1079500" cy="4651375"/>
            <a:chOff x="0" y="912"/>
            <a:chExt cx="680" cy="2930"/>
          </a:xfrm>
        </p:grpSpPr>
        <p:sp>
          <p:nvSpPr>
            <p:cNvPr id="629788" name="AutoShape 28"/>
            <p:cNvSpPr>
              <a:spLocks noChangeArrowheads="1"/>
            </p:cNvSpPr>
            <p:nvPr/>
          </p:nvSpPr>
          <p:spPr bwMode="auto">
            <a:xfrm>
              <a:off x="181" y="912"/>
              <a:ext cx="499" cy="2631"/>
            </a:xfrm>
            <a:prstGeom prst="cloudCallout">
              <a:avLst>
                <a:gd name="adj1" fmla="val -68639"/>
                <a:gd name="adj2" fmla="val 650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647700" indent="-457200" algn="ctr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0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29789" name="Text Box 29"/>
            <p:cNvSpPr txBox="1">
              <a:spLocks noChangeArrowheads="1"/>
            </p:cNvSpPr>
            <p:nvPr/>
          </p:nvSpPr>
          <p:spPr bwMode="auto">
            <a:xfrm rot="16200000">
              <a:off x="-542" y="2149"/>
              <a:ext cx="191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dirty="0">
                  <a:latin typeface="Arial" charset="0"/>
                  <a:ea typeface="ヒラギノ角ゴ Pro W3" pitchFamily="96" charset="-128"/>
                </a:rPr>
                <a:t>Application Know-How</a:t>
              </a:r>
            </a:p>
          </p:txBody>
        </p:sp>
        <p:sp>
          <p:nvSpPr>
            <p:cNvPr id="629790" name="Rectangle 30"/>
            <p:cNvSpPr>
              <a:spLocks noChangeArrowheads="1"/>
            </p:cNvSpPr>
            <p:nvPr/>
          </p:nvSpPr>
          <p:spPr bwMode="auto">
            <a:xfrm rot="20862978">
              <a:off x="126" y="3179"/>
              <a:ext cx="136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29791" name="Rectangle 31"/>
            <p:cNvSpPr>
              <a:spLocks noChangeArrowheads="1"/>
            </p:cNvSpPr>
            <p:nvPr/>
          </p:nvSpPr>
          <p:spPr bwMode="auto">
            <a:xfrm>
              <a:off x="0" y="3609"/>
              <a:ext cx="295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629792" name="Group 32"/>
          <p:cNvGrpSpPr>
            <a:grpSpLocks/>
          </p:cNvGrpSpPr>
          <p:nvPr/>
        </p:nvGrpSpPr>
        <p:grpSpPr bwMode="auto">
          <a:xfrm>
            <a:off x="1428751" y="2816225"/>
            <a:ext cx="1306513" cy="863600"/>
            <a:chOff x="787" y="1661"/>
            <a:chExt cx="823" cy="544"/>
          </a:xfrm>
        </p:grpSpPr>
        <p:sp>
          <p:nvSpPr>
            <p:cNvPr id="629793" name="AutoShape 33"/>
            <p:cNvSpPr>
              <a:spLocks noChangeArrowheads="1"/>
            </p:cNvSpPr>
            <p:nvPr/>
          </p:nvSpPr>
          <p:spPr bwMode="auto">
            <a:xfrm>
              <a:off x="839" y="1661"/>
              <a:ext cx="771" cy="544"/>
            </a:xfrm>
            <a:prstGeom prst="flowChartMultidocumen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647700" indent="-457200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2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29794" name="Text Box 34"/>
            <p:cNvSpPr txBox="1">
              <a:spLocks noChangeArrowheads="1"/>
            </p:cNvSpPr>
            <p:nvPr/>
          </p:nvSpPr>
          <p:spPr bwMode="auto">
            <a:xfrm>
              <a:off x="787" y="1767"/>
              <a:ext cx="66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Specifi-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cation</a:t>
              </a:r>
            </a:p>
          </p:txBody>
        </p:sp>
      </p:grpSp>
      <p:grpSp>
        <p:nvGrpSpPr>
          <p:cNvPr id="629795" name="Group 35"/>
          <p:cNvGrpSpPr>
            <a:grpSpLocks/>
          </p:cNvGrpSpPr>
          <p:nvPr/>
        </p:nvGrpSpPr>
        <p:grpSpPr bwMode="auto">
          <a:xfrm>
            <a:off x="6696075" y="2384425"/>
            <a:ext cx="1630363" cy="1223963"/>
            <a:chOff x="4347" y="1162"/>
            <a:chExt cx="982" cy="771"/>
          </a:xfrm>
        </p:grpSpPr>
        <p:sp>
          <p:nvSpPr>
            <p:cNvPr id="629796" name="AutoShape 36"/>
            <p:cNvSpPr>
              <a:spLocks noChangeArrowheads="1"/>
            </p:cNvSpPr>
            <p:nvPr/>
          </p:nvSpPr>
          <p:spPr bwMode="auto">
            <a:xfrm>
              <a:off x="4468" y="1162"/>
              <a:ext cx="861" cy="771"/>
            </a:xfrm>
            <a:prstGeom prst="flowChartMultidocumen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647700" indent="-457200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2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29797" name="Text Box 37"/>
            <p:cNvSpPr txBox="1">
              <a:spLocks noChangeArrowheads="1"/>
            </p:cNvSpPr>
            <p:nvPr/>
          </p:nvSpPr>
          <p:spPr bwMode="auto">
            <a:xfrm>
              <a:off x="4347" y="1298"/>
              <a:ext cx="846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HW &amp; SW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Specifi-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cation</a:t>
              </a:r>
            </a:p>
          </p:txBody>
        </p:sp>
      </p:grpSp>
      <p:grpSp>
        <p:nvGrpSpPr>
          <p:cNvPr id="629799" name="Group 39"/>
          <p:cNvGrpSpPr>
            <a:grpSpLocks/>
          </p:cNvGrpSpPr>
          <p:nvPr/>
        </p:nvGrpSpPr>
        <p:grpSpPr bwMode="auto">
          <a:xfrm>
            <a:off x="4518025" y="3897313"/>
            <a:ext cx="1314449" cy="792162"/>
            <a:chOff x="2007" y="2523"/>
            <a:chExt cx="828" cy="499"/>
          </a:xfrm>
        </p:grpSpPr>
        <p:sp>
          <p:nvSpPr>
            <p:cNvPr id="629800" name="AutoShape 40"/>
            <p:cNvSpPr>
              <a:spLocks noChangeArrowheads="1"/>
            </p:cNvSpPr>
            <p:nvPr/>
          </p:nvSpPr>
          <p:spPr bwMode="auto">
            <a:xfrm>
              <a:off x="2109" y="2523"/>
              <a:ext cx="726" cy="499"/>
            </a:xfrm>
            <a:prstGeom prst="flowChartMultidocumen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647700" indent="-457200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2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29801" name="Text Box 41"/>
            <p:cNvSpPr txBox="1">
              <a:spLocks noChangeArrowheads="1"/>
            </p:cNvSpPr>
            <p:nvPr/>
          </p:nvSpPr>
          <p:spPr bwMode="auto">
            <a:xfrm>
              <a:off x="2007" y="2615"/>
              <a:ext cx="69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HW De-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sign</a:t>
              </a:r>
            </a:p>
          </p:txBody>
        </p:sp>
      </p:grpSp>
      <p:grpSp>
        <p:nvGrpSpPr>
          <p:cNvPr id="629802" name="Group 42"/>
          <p:cNvGrpSpPr>
            <a:grpSpLocks/>
          </p:cNvGrpSpPr>
          <p:nvPr/>
        </p:nvGrpSpPr>
        <p:grpSpPr bwMode="auto">
          <a:xfrm>
            <a:off x="4616450" y="4760913"/>
            <a:ext cx="1216025" cy="792162"/>
            <a:chOff x="1116" y="3113"/>
            <a:chExt cx="766" cy="499"/>
          </a:xfrm>
        </p:grpSpPr>
        <p:sp>
          <p:nvSpPr>
            <p:cNvPr id="629803" name="AutoShape 43"/>
            <p:cNvSpPr>
              <a:spLocks noChangeArrowheads="1"/>
            </p:cNvSpPr>
            <p:nvPr/>
          </p:nvSpPr>
          <p:spPr bwMode="auto">
            <a:xfrm>
              <a:off x="1156" y="3113"/>
              <a:ext cx="726" cy="499"/>
            </a:xfrm>
            <a:prstGeom prst="flowChartMultidocumen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647700" indent="-457200" eaLnBrk="1" hangingPunct="1">
                <a:spcBef>
                  <a:spcPct val="20000"/>
                </a:spcBef>
                <a:buClr>
                  <a:srgbClr val="FF0007"/>
                </a:buClr>
              </a:pPr>
              <a:endParaRPr lang="en-US" sz="2200" dirty="0">
                <a:latin typeface="MetaKorrespondenz" pitchFamily="34" charset="0"/>
                <a:ea typeface="ヒラギノ角ゴ Pro W3" pitchFamily="96" charset="-128"/>
              </a:endParaRPr>
            </a:p>
          </p:txBody>
        </p:sp>
        <p:sp>
          <p:nvSpPr>
            <p:cNvPr id="629804" name="Text Box 44"/>
            <p:cNvSpPr txBox="1">
              <a:spLocks noChangeArrowheads="1"/>
            </p:cNvSpPr>
            <p:nvPr/>
          </p:nvSpPr>
          <p:spPr bwMode="auto">
            <a:xfrm>
              <a:off x="1116" y="3205"/>
              <a:ext cx="58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Binary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Code</a:t>
              </a:r>
            </a:p>
          </p:txBody>
        </p:sp>
      </p:grpSp>
      <p:sp>
        <p:nvSpPr>
          <p:cNvPr id="52" name="Rechteck 51"/>
          <p:cNvSpPr/>
          <p:nvPr/>
        </p:nvSpPr>
        <p:spPr bwMode="auto">
          <a:xfrm>
            <a:off x="35496" y="5360988"/>
            <a:ext cx="417305" cy="9483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AutoShape 5"/>
          <p:cNvSpPr>
            <a:spLocks noChangeArrowheads="1"/>
          </p:cNvSpPr>
          <p:nvPr/>
        </p:nvSpPr>
        <p:spPr bwMode="auto">
          <a:xfrm rot="-506223">
            <a:off x="982254" y="2028454"/>
            <a:ext cx="384738" cy="1155144"/>
          </a:xfrm>
          <a:prstGeom prst="lightningBol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en-US" dirty="0"/>
          </a:p>
        </p:txBody>
      </p:sp>
      <p:grpSp>
        <p:nvGrpSpPr>
          <p:cNvPr id="55" name="Group 18"/>
          <p:cNvGrpSpPr>
            <a:grpSpLocks/>
          </p:cNvGrpSpPr>
          <p:nvPr/>
        </p:nvGrpSpPr>
        <p:grpSpPr bwMode="auto">
          <a:xfrm>
            <a:off x="1169988" y="1484784"/>
            <a:ext cx="1779588" cy="1080522"/>
            <a:chOff x="806" y="908"/>
            <a:chExt cx="1121" cy="522"/>
          </a:xfrm>
        </p:grpSpPr>
        <p:sp>
          <p:nvSpPr>
            <p:cNvPr id="56" name="Text Box 19"/>
            <p:cNvSpPr txBox="1">
              <a:spLocks noChangeArrowheads="1"/>
            </p:cNvSpPr>
            <p:nvPr/>
          </p:nvSpPr>
          <p:spPr bwMode="auto">
            <a:xfrm>
              <a:off x="806" y="1062"/>
              <a:ext cx="109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Standard-SW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(RTOS, ...)</a:t>
              </a:r>
            </a:p>
          </p:txBody>
        </p:sp>
        <p:sp>
          <p:nvSpPr>
            <p:cNvPr id="57" name="AutoShape 20"/>
            <p:cNvSpPr>
              <a:spLocks noChangeArrowheads="1"/>
            </p:cNvSpPr>
            <p:nvPr/>
          </p:nvSpPr>
          <p:spPr bwMode="auto">
            <a:xfrm>
              <a:off x="930" y="908"/>
              <a:ext cx="997" cy="462"/>
            </a:xfrm>
            <a:prstGeom prst="flowChartMagneticDisk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58" name="Group 23"/>
          <p:cNvGrpSpPr>
            <a:grpSpLocks/>
          </p:cNvGrpSpPr>
          <p:nvPr/>
        </p:nvGrpSpPr>
        <p:grpSpPr bwMode="auto">
          <a:xfrm>
            <a:off x="1001713" y="4068762"/>
            <a:ext cx="1300162" cy="1016401"/>
            <a:chOff x="1199" y="2361"/>
            <a:chExt cx="819" cy="515"/>
          </a:xfrm>
        </p:grpSpPr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1199" y="2508"/>
              <a:ext cx="79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HW com-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dirty="0">
                  <a:latin typeface="Arial" charset="0"/>
                  <a:ea typeface="ヒラギノ角ゴ Pro W3" pitchFamily="96" charset="-128"/>
                </a:rPr>
                <a:t>ponents</a:t>
              </a:r>
            </a:p>
          </p:txBody>
        </p:sp>
        <p:sp>
          <p:nvSpPr>
            <p:cNvPr id="60" name="AutoShape 25"/>
            <p:cNvSpPr>
              <a:spLocks noChangeArrowheads="1"/>
            </p:cNvSpPr>
            <p:nvPr/>
          </p:nvSpPr>
          <p:spPr bwMode="auto">
            <a:xfrm>
              <a:off x="1293" y="2361"/>
              <a:ext cx="725" cy="462"/>
            </a:xfrm>
            <a:prstGeom prst="flowChartMagneticDisk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61" name="Group 53"/>
          <p:cNvGrpSpPr>
            <a:grpSpLocks/>
          </p:cNvGrpSpPr>
          <p:nvPr/>
        </p:nvGrpSpPr>
        <p:grpSpPr bwMode="auto">
          <a:xfrm>
            <a:off x="3144838" y="2276475"/>
            <a:ext cx="3409951" cy="1514474"/>
            <a:chOff x="1981" y="1434"/>
            <a:chExt cx="2148" cy="954"/>
          </a:xfrm>
        </p:grpSpPr>
        <p:sp>
          <p:nvSpPr>
            <p:cNvPr id="62" name="Rectangle 48"/>
            <p:cNvSpPr>
              <a:spLocks noChangeArrowheads="1"/>
            </p:cNvSpPr>
            <p:nvPr/>
          </p:nvSpPr>
          <p:spPr bwMode="auto">
            <a:xfrm flipH="1">
              <a:off x="2041" y="1434"/>
              <a:ext cx="2018" cy="95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63" name="Text Box 49"/>
            <p:cNvSpPr txBox="1">
              <a:spLocks noChangeArrowheads="1"/>
            </p:cNvSpPr>
            <p:nvPr/>
          </p:nvSpPr>
          <p:spPr bwMode="auto">
            <a:xfrm>
              <a:off x="1981" y="1473"/>
              <a:ext cx="15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2000" b="1" dirty="0">
                  <a:latin typeface="Arial" charset="0"/>
                  <a:ea typeface="ヒラギノ角ゴ Pro W3" pitchFamily="96" charset="-128"/>
                </a:rPr>
                <a:t>HW/SW Co-Design</a:t>
              </a:r>
            </a:p>
          </p:txBody>
        </p:sp>
        <p:sp>
          <p:nvSpPr>
            <p:cNvPr id="64" name="Text Box 50"/>
            <p:cNvSpPr txBox="1">
              <a:spLocks noChangeArrowheads="1"/>
            </p:cNvSpPr>
            <p:nvPr/>
          </p:nvSpPr>
          <p:spPr bwMode="auto">
            <a:xfrm>
              <a:off x="2064" y="1632"/>
              <a:ext cx="2065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buClr>
                  <a:srgbClr val="83B53D"/>
                </a:buClr>
                <a:buFont typeface="Wingdings" pitchFamily="2" charset="2"/>
                <a:buNone/>
              </a:pPr>
              <a:r>
                <a:rPr lang="en-US" sz="2000" dirty="0">
                  <a:ea typeface="ヒラギノ角ゴ Pro W3" pitchFamily="96" charset="-128"/>
                </a:rPr>
                <a:t>– Task scheduling</a:t>
              </a:r>
            </a:p>
            <a:p>
              <a:pPr>
                <a:lnSpc>
                  <a:spcPct val="90000"/>
                </a:lnSpc>
                <a:buClr>
                  <a:schemeClr val="tx1"/>
                </a:buClr>
                <a:buFont typeface="Arial" charset="0"/>
                <a:buChar char="–"/>
              </a:pPr>
              <a:r>
                <a:rPr lang="en-US" sz="2000" dirty="0">
                  <a:ea typeface="ヒラギノ角ゴ Pro W3" pitchFamily="96" charset="-128"/>
                </a:rPr>
                <a:t> Design space exploration</a:t>
              </a:r>
            </a:p>
            <a:p>
              <a:pPr>
                <a:lnSpc>
                  <a:spcPct val="90000"/>
                </a:lnSpc>
                <a:buClr>
                  <a:schemeClr val="tx1"/>
                </a:buClr>
                <a:buFont typeface="Arial" charset="0"/>
                <a:buChar char="–"/>
              </a:pPr>
              <a:r>
                <a:rPr lang="en-US" sz="2000" dirty="0">
                  <a:ea typeface="ヒラギノ角ゴ Pro W3" pitchFamily="96" charset="-128"/>
                </a:rPr>
                <a:t> HW/SW Partitioning</a:t>
              </a:r>
            </a:p>
            <a:p>
              <a:pPr>
                <a:lnSpc>
                  <a:spcPct val="90000"/>
                </a:lnSpc>
                <a:buClr>
                  <a:schemeClr val="tx1"/>
                </a:buClr>
                <a:buFont typeface="Arial" charset="0"/>
                <a:buChar char="–"/>
              </a:pPr>
              <a:r>
                <a:rPr lang="en-US" sz="2000" dirty="0">
                  <a:ea typeface="ヒラギノ角ゴ Pro W3" pitchFamily="96" charset="-128"/>
                </a:rPr>
                <a:t> ...</a:t>
              </a:r>
            </a:p>
          </p:txBody>
        </p:sp>
      </p:grpSp>
      <p:sp>
        <p:nvSpPr>
          <p:cNvPr id="65" name="Rectangle 11"/>
          <p:cNvSpPr>
            <a:spLocks noChangeArrowheads="1"/>
          </p:cNvSpPr>
          <p:nvPr/>
        </p:nvSpPr>
        <p:spPr bwMode="auto">
          <a:xfrm>
            <a:off x="6157913" y="4113212"/>
            <a:ext cx="2775150" cy="9445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en-US" dirty="0"/>
          </a:p>
        </p:txBody>
      </p:sp>
      <p:sp>
        <p:nvSpPr>
          <p:cNvPr id="66" name="Text Box 51"/>
          <p:cNvSpPr txBox="1">
            <a:spLocks noChangeArrowheads="1"/>
          </p:cNvSpPr>
          <p:nvPr/>
        </p:nvSpPr>
        <p:spPr bwMode="auto">
          <a:xfrm>
            <a:off x="6156325" y="4400550"/>
            <a:ext cx="20088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Clr>
                <a:srgbClr val="83B53D"/>
              </a:buClr>
              <a:buFont typeface="Wingdings" pitchFamily="2" charset="2"/>
              <a:buNone/>
            </a:pPr>
            <a:r>
              <a:rPr lang="en-US" sz="2000" dirty="0">
                <a:ea typeface="ヒラギノ角ゴ Pro W3" pitchFamily="96" charset="-128"/>
              </a:rPr>
              <a:t>– HW Synthesis</a:t>
            </a:r>
          </a:p>
        </p:txBody>
      </p:sp>
      <p:sp>
        <p:nvSpPr>
          <p:cNvPr id="67" name="Text Box 52"/>
          <p:cNvSpPr txBox="1">
            <a:spLocks noChangeArrowheads="1"/>
          </p:cNvSpPr>
          <p:nvPr/>
        </p:nvSpPr>
        <p:spPr bwMode="auto">
          <a:xfrm>
            <a:off x="6154738" y="4683125"/>
            <a:ext cx="2778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Clr>
                <a:srgbClr val="83B53D"/>
              </a:buClr>
              <a:buFont typeface="Wingdings" pitchFamily="2" charset="2"/>
              <a:buNone/>
            </a:pPr>
            <a:r>
              <a:rPr lang="en-US" sz="2000" dirty="0">
                <a:ea typeface="ヒラギノ角ゴ Pro W3" pitchFamily="96" charset="-128"/>
              </a:rPr>
              <a:t>– SW Code generation</a:t>
            </a:r>
          </a:p>
        </p:txBody>
      </p:sp>
      <p:sp>
        <p:nvSpPr>
          <p:cNvPr id="68" name="Text Box 12"/>
          <p:cNvSpPr txBox="1">
            <a:spLocks noChangeArrowheads="1"/>
          </p:cNvSpPr>
          <p:nvPr/>
        </p:nvSpPr>
        <p:spPr bwMode="auto">
          <a:xfrm>
            <a:off x="6011863" y="4140200"/>
            <a:ext cx="28148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Arial" charset="0"/>
                <a:ea typeface="ヒラギノ角ゴ Pro W3" pitchFamily="96" charset="-128"/>
              </a:rPr>
              <a:t>HW/SW Co-Synthesis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29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29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29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29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29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29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297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29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297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29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29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29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9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29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7" grpId="0" animBg="1"/>
      <p:bldP spid="629768" grpId="0" animBg="1"/>
      <p:bldP spid="629771" grpId="0" animBg="1"/>
      <p:bldP spid="629773" grpId="0" animBg="1"/>
      <p:bldP spid="629774" grpId="0" animBg="1"/>
      <p:bldP spid="629775" grpId="0" animBg="1"/>
      <p:bldP spid="629779" grpId="0" animBg="1"/>
      <p:bldP spid="629780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48A17124-DF9F-46B4-BD80-BA51464136BC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2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Generation Tools</a:t>
            </a:r>
          </a:p>
        </p:txBody>
      </p:sp>
      <p:sp>
        <p:nvSpPr>
          <p:cNvPr id="464903" name="Line 7"/>
          <p:cNvSpPr>
            <a:spLocks noChangeShapeType="1"/>
          </p:cNvSpPr>
          <p:nvPr/>
        </p:nvSpPr>
        <p:spPr bwMode="auto">
          <a:xfrm rot="-5400000">
            <a:off x="5544344" y="4653756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464904" name="Line 8"/>
          <p:cNvSpPr>
            <a:spLocks noChangeShapeType="1"/>
          </p:cNvSpPr>
          <p:nvPr/>
        </p:nvSpPr>
        <p:spPr bwMode="auto">
          <a:xfrm rot="-5400000">
            <a:off x="1943894" y="2061369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464905" name="AutoShape 9"/>
          <p:cNvSpPr>
            <a:spLocks noChangeArrowheads="1"/>
          </p:cNvSpPr>
          <p:nvPr/>
        </p:nvSpPr>
        <p:spPr bwMode="auto">
          <a:xfrm>
            <a:off x="3887788" y="1700213"/>
            <a:ext cx="1511300" cy="1223962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de-DE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464906" name="Text Box 10"/>
          <p:cNvSpPr txBox="1">
            <a:spLocks noChangeArrowheads="1"/>
          </p:cNvSpPr>
          <p:nvPr/>
        </p:nvSpPr>
        <p:spPr bwMode="auto">
          <a:xfrm>
            <a:off x="3812422" y="2058988"/>
            <a:ext cx="13048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Assembly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464907" name="AutoShape 11"/>
          <p:cNvSpPr>
            <a:spLocks noChangeArrowheads="1"/>
          </p:cNvSpPr>
          <p:nvPr/>
        </p:nvSpPr>
        <p:spPr bwMode="auto">
          <a:xfrm>
            <a:off x="3889375" y="4292600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de-DE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464908" name="Text Box 12"/>
          <p:cNvSpPr txBox="1">
            <a:spLocks noChangeArrowheads="1"/>
          </p:cNvSpPr>
          <p:nvPr/>
        </p:nvSpPr>
        <p:spPr bwMode="auto">
          <a:xfrm>
            <a:off x="4000750" y="4651375"/>
            <a:ext cx="9329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Object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464909" name="AutoShape 13"/>
          <p:cNvSpPr>
            <a:spLocks noChangeArrowheads="1"/>
          </p:cNvSpPr>
          <p:nvPr/>
        </p:nvSpPr>
        <p:spPr bwMode="auto">
          <a:xfrm>
            <a:off x="7488238" y="4365625"/>
            <a:ext cx="1296987" cy="1008063"/>
          </a:xfrm>
          <a:prstGeom prst="flowChart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4910" name="Text Box 14"/>
          <p:cNvSpPr txBox="1">
            <a:spLocks noChangeArrowheads="1"/>
          </p:cNvSpPr>
          <p:nvPr/>
        </p:nvSpPr>
        <p:spPr bwMode="auto">
          <a:xfrm>
            <a:off x="7603644" y="4508500"/>
            <a:ext cx="9201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Binary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464911" name="AutoShape 15"/>
          <p:cNvSpPr>
            <a:spLocks noChangeArrowheads="1"/>
          </p:cNvSpPr>
          <p:nvPr/>
        </p:nvSpPr>
        <p:spPr bwMode="auto">
          <a:xfrm>
            <a:off x="290513" y="1700213"/>
            <a:ext cx="1511300" cy="1223962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de-DE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464912" name="Text Box 16"/>
          <p:cNvSpPr txBox="1">
            <a:spLocks noChangeArrowheads="1"/>
          </p:cNvSpPr>
          <p:nvPr/>
        </p:nvSpPr>
        <p:spPr bwMode="auto">
          <a:xfrm>
            <a:off x="366615" y="2058988"/>
            <a:ext cx="10050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464913" name="Line 17"/>
          <p:cNvSpPr>
            <a:spLocks noChangeShapeType="1"/>
          </p:cNvSpPr>
          <p:nvPr/>
        </p:nvSpPr>
        <p:spPr bwMode="auto">
          <a:xfrm rot="-5400000">
            <a:off x="3744119" y="2061369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464914" name="Line 18"/>
          <p:cNvSpPr>
            <a:spLocks noChangeShapeType="1"/>
          </p:cNvSpPr>
          <p:nvPr/>
        </p:nvSpPr>
        <p:spPr bwMode="auto">
          <a:xfrm rot="-5400000">
            <a:off x="7344569" y="4653756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464915" name="Line 19"/>
          <p:cNvSpPr>
            <a:spLocks noChangeShapeType="1"/>
          </p:cNvSpPr>
          <p:nvPr/>
        </p:nvSpPr>
        <p:spPr bwMode="auto">
          <a:xfrm>
            <a:off x="4608513" y="2925763"/>
            <a:ext cx="0" cy="2873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464916" name="Line 20"/>
          <p:cNvSpPr>
            <a:spLocks noChangeShapeType="1"/>
          </p:cNvSpPr>
          <p:nvPr/>
        </p:nvSpPr>
        <p:spPr bwMode="auto">
          <a:xfrm>
            <a:off x="4608513" y="3933825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464917" name="Rectangle 21"/>
          <p:cNvSpPr>
            <a:spLocks noChangeArrowheads="1"/>
          </p:cNvSpPr>
          <p:nvPr/>
        </p:nvSpPr>
        <p:spPr bwMode="auto">
          <a:xfrm>
            <a:off x="5689600" y="4508500"/>
            <a:ext cx="1485900" cy="5746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4918" name="Text Box 22"/>
          <p:cNvSpPr txBox="1">
            <a:spLocks noChangeArrowheads="1"/>
          </p:cNvSpPr>
          <p:nvPr/>
        </p:nvSpPr>
        <p:spPr bwMode="auto">
          <a:xfrm>
            <a:off x="5976938" y="4581525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ea typeface="ヒラギノ角ゴ Pro W3" pitchFamily="96" charset="-128"/>
              </a:rPr>
              <a:t>Linker</a:t>
            </a:r>
          </a:p>
        </p:txBody>
      </p:sp>
      <p:sp>
        <p:nvSpPr>
          <p:cNvPr id="464919" name="Rectangle 23"/>
          <p:cNvSpPr>
            <a:spLocks noChangeArrowheads="1"/>
          </p:cNvSpPr>
          <p:nvPr/>
        </p:nvSpPr>
        <p:spPr bwMode="auto">
          <a:xfrm>
            <a:off x="3914775" y="3284538"/>
            <a:ext cx="1485900" cy="5746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4920" name="Text Box 24"/>
          <p:cNvSpPr txBox="1">
            <a:spLocks noChangeArrowheads="1"/>
          </p:cNvSpPr>
          <p:nvPr/>
        </p:nvSpPr>
        <p:spPr bwMode="auto">
          <a:xfrm>
            <a:off x="3924300" y="3357563"/>
            <a:ext cx="1482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ea typeface="ヒラギノ角ゴ Pro W3" pitchFamily="96" charset="-128"/>
              </a:rPr>
              <a:t>Assembler</a:t>
            </a:r>
          </a:p>
        </p:txBody>
      </p:sp>
      <p:sp>
        <p:nvSpPr>
          <p:cNvPr id="464921" name="Rectangle 25"/>
          <p:cNvSpPr>
            <a:spLocks noChangeArrowheads="1"/>
          </p:cNvSpPr>
          <p:nvPr/>
        </p:nvSpPr>
        <p:spPr bwMode="auto">
          <a:xfrm>
            <a:off x="2089150" y="1916113"/>
            <a:ext cx="1485900" cy="5746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4922" name="Text Box 26"/>
          <p:cNvSpPr txBox="1">
            <a:spLocks noChangeArrowheads="1"/>
          </p:cNvSpPr>
          <p:nvPr/>
        </p:nvSpPr>
        <p:spPr bwMode="auto">
          <a:xfrm>
            <a:off x="2195513" y="1989138"/>
            <a:ext cx="1284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ea typeface="ヒラギノ角ゴ Pro W3" pitchFamily="96" charset="-128"/>
              </a:rPr>
              <a:t>Compiler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AE87504-FECF-41ED-9EA1-E2190F6EDB0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349500"/>
            <a:ext cx="8785225" cy="4032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Source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Programming language, legible and comprehensible for humans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Standard constructs: Loops, procedures, variables, 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High abstraction level: Machine-independent algorithms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Assembly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Symbolic machine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Limited legibility and comprehensibility for humans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Machine language constructs: ALU operations, registers, …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Low abstraction level: Machine-specific representation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 lvl="1">
              <a:buFontTx/>
              <a:buNone/>
            </a:pPr>
            <a:endParaRPr lang="en-US" i="1" dirty="0"/>
          </a:p>
        </p:txBody>
      </p:sp>
      <p:sp>
        <p:nvSpPr>
          <p:cNvPr id="594949" name="Line 5"/>
          <p:cNvSpPr>
            <a:spLocks noChangeShapeType="1"/>
          </p:cNvSpPr>
          <p:nvPr/>
        </p:nvSpPr>
        <p:spPr bwMode="auto">
          <a:xfrm rot="-5400000">
            <a:off x="1943894" y="12342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594950" name="AutoShape 6"/>
          <p:cNvSpPr>
            <a:spLocks noChangeArrowheads="1"/>
          </p:cNvSpPr>
          <p:nvPr/>
        </p:nvSpPr>
        <p:spPr bwMode="auto">
          <a:xfrm>
            <a:off x="3887788" y="873125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594951" name="Text Box 7"/>
          <p:cNvSpPr txBox="1">
            <a:spLocks noChangeArrowheads="1"/>
          </p:cNvSpPr>
          <p:nvPr/>
        </p:nvSpPr>
        <p:spPr bwMode="auto">
          <a:xfrm>
            <a:off x="3812422" y="1231900"/>
            <a:ext cx="13048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Assembly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594952" name="AutoShape 8"/>
          <p:cNvSpPr>
            <a:spLocks noChangeArrowheads="1"/>
          </p:cNvSpPr>
          <p:nvPr/>
        </p:nvSpPr>
        <p:spPr bwMode="auto">
          <a:xfrm>
            <a:off x="290513" y="873125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594953" name="Text Box 9"/>
          <p:cNvSpPr txBox="1">
            <a:spLocks noChangeArrowheads="1"/>
          </p:cNvSpPr>
          <p:nvPr/>
        </p:nvSpPr>
        <p:spPr bwMode="auto">
          <a:xfrm>
            <a:off x="366615" y="1231900"/>
            <a:ext cx="1005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Source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594954" name="Line 10"/>
          <p:cNvSpPr>
            <a:spLocks noChangeShapeType="1"/>
          </p:cNvSpPr>
          <p:nvPr/>
        </p:nvSpPr>
        <p:spPr bwMode="auto">
          <a:xfrm rot="-5400000">
            <a:off x="3744119" y="12342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594955" name="Rectangle 11"/>
          <p:cNvSpPr>
            <a:spLocks noChangeArrowheads="1"/>
          </p:cNvSpPr>
          <p:nvPr/>
        </p:nvSpPr>
        <p:spPr bwMode="auto">
          <a:xfrm>
            <a:off x="2089150" y="1089025"/>
            <a:ext cx="1485900" cy="5746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94956" name="Text Box 12"/>
          <p:cNvSpPr txBox="1">
            <a:spLocks noChangeArrowheads="1"/>
          </p:cNvSpPr>
          <p:nvPr/>
        </p:nvSpPr>
        <p:spPr bwMode="auto">
          <a:xfrm>
            <a:off x="2195513" y="1162050"/>
            <a:ext cx="1284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ea typeface="ヒラギノ角ゴ Pro W3" pitchFamily="96" charset="-128"/>
              </a:rPr>
              <a:t>Compiler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9C37066-A250-4662-9CC7-FC0313DAB13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318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95738" y="2349500"/>
            <a:ext cx="4968875" cy="1800225"/>
          </a:xfrm>
        </p:spPr>
        <p:txBody>
          <a:bodyPr/>
          <a:lstStyle/>
          <a:p>
            <a:pPr marL="808038" lvl="1"/>
            <a:r>
              <a:rPr lang="en-US" dirty="0"/>
              <a:t>Readable plain text</a:t>
            </a:r>
          </a:p>
          <a:p>
            <a:pPr marL="808038" lvl="1"/>
            <a:r>
              <a:rPr lang="en-US" dirty="0"/>
              <a:t>No / few real addresses</a:t>
            </a:r>
          </a:p>
          <a:p>
            <a:pPr marL="808038" lvl="1"/>
            <a:r>
              <a:rPr lang="en-US" dirty="0"/>
              <a:t>Instead: Symbolic addresses</a:t>
            </a:r>
            <a:br>
              <a:rPr lang="en-US" dirty="0"/>
            </a:br>
            <a:r>
              <a:rPr lang="en-US" dirty="0"/>
              <a:t>e.g., </a:t>
            </a:r>
            <a:r>
              <a:rPr lang="en-US" b="1" dirty="0">
                <a:latin typeface="Courier New" pitchFamily="49" charset="0"/>
              </a:rPr>
              <a:t>encode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h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tqmf</a:t>
            </a:r>
          </a:p>
        </p:txBody>
      </p:sp>
      <p:sp>
        <p:nvSpPr>
          <p:cNvPr id="631812" name="AutoShape 4"/>
          <p:cNvSpPr>
            <a:spLocks noChangeArrowheads="1"/>
          </p:cNvSpPr>
          <p:nvPr/>
        </p:nvSpPr>
        <p:spPr bwMode="auto">
          <a:xfrm>
            <a:off x="3887788" y="873125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631813" name="Text Box 5"/>
          <p:cNvSpPr txBox="1">
            <a:spLocks noChangeArrowheads="1"/>
          </p:cNvSpPr>
          <p:nvPr/>
        </p:nvSpPr>
        <p:spPr bwMode="auto">
          <a:xfrm>
            <a:off x="3812421" y="1231900"/>
            <a:ext cx="13048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Assembly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631819" name="Text Box 11"/>
          <p:cNvSpPr txBox="1">
            <a:spLocks noChangeArrowheads="1"/>
          </p:cNvSpPr>
          <p:nvPr/>
        </p:nvSpPr>
        <p:spPr bwMode="auto">
          <a:xfrm>
            <a:off x="107950" y="2351088"/>
            <a:ext cx="4142160" cy="402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.align	1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.global	encode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.type	encode,@function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encode: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mov    %d15, %d5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mov    %d12, %d4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movh.a %a12, HI:h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lea    %a12, [%a12] LO:h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movh.a %a13, HI:tqmf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lea    %a13, [%a13] LO:tqmf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ld.w   %d14, [%a13] 4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ld.w   %d10, [%a12] 4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	mul    %d14, %d10</a:t>
            </a:r>
          </a:p>
        </p:txBody>
      </p:sp>
      <p:sp>
        <p:nvSpPr>
          <p:cNvPr id="631820" name="Text Box 12"/>
          <p:cNvSpPr txBox="1">
            <a:spLocks noChangeArrowheads="1"/>
          </p:cNvSpPr>
          <p:nvPr/>
        </p:nvSpPr>
        <p:spPr bwMode="auto">
          <a:xfrm>
            <a:off x="4733925" y="4357688"/>
            <a:ext cx="35455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# Load address of array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h</a:t>
            </a:r>
            <a:r>
              <a:rPr lang="en-US" sz="1800" i="1" dirty="0">
                <a:ea typeface="ヒラギノ角ゴ Pro W3" pitchFamily="96" charset="-128"/>
              </a:rPr>
              <a:t> to A12</a:t>
            </a:r>
          </a:p>
        </p:txBody>
      </p:sp>
      <p:sp>
        <p:nvSpPr>
          <p:cNvPr id="631821" name="Text Box 13"/>
          <p:cNvSpPr txBox="1">
            <a:spLocks noChangeArrowheads="1"/>
          </p:cNvSpPr>
          <p:nvPr/>
        </p:nvSpPr>
        <p:spPr bwMode="auto">
          <a:xfrm>
            <a:off x="4735513" y="4941888"/>
            <a:ext cx="39591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# Load address of array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tqmf</a:t>
            </a:r>
            <a:r>
              <a:rPr lang="en-US" sz="1800" i="1" dirty="0">
                <a:ea typeface="ヒラギノ角ゴ Pro W3" pitchFamily="96" charset="-128"/>
              </a:rPr>
              <a:t> to A13</a:t>
            </a:r>
          </a:p>
        </p:txBody>
      </p:sp>
      <p:sp>
        <p:nvSpPr>
          <p:cNvPr id="631822" name="Text Box 14"/>
          <p:cNvSpPr txBox="1">
            <a:spLocks noChangeArrowheads="1"/>
          </p:cNvSpPr>
          <p:nvPr/>
        </p:nvSpPr>
        <p:spPr bwMode="auto">
          <a:xfrm>
            <a:off x="4733925" y="5438775"/>
            <a:ext cx="26629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# Load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tqmf[1]</a:t>
            </a:r>
            <a:r>
              <a:rPr lang="en-US" sz="1800" i="1" dirty="0">
                <a:ea typeface="ヒラギノ角ゴ Pro W3" pitchFamily="96" charset="-128"/>
              </a:rPr>
              <a:t> to D14</a:t>
            </a:r>
          </a:p>
        </p:txBody>
      </p:sp>
      <p:sp>
        <p:nvSpPr>
          <p:cNvPr id="631823" name="Text Box 15"/>
          <p:cNvSpPr txBox="1">
            <a:spLocks noChangeArrowheads="1"/>
          </p:cNvSpPr>
          <p:nvPr/>
        </p:nvSpPr>
        <p:spPr bwMode="auto">
          <a:xfrm>
            <a:off x="4733925" y="5726113"/>
            <a:ext cx="22493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# Load 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h[1]</a:t>
            </a:r>
            <a:r>
              <a:rPr lang="en-US" sz="1800" i="1" dirty="0">
                <a:ea typeface="ヒラギノ角ゴ Pro W3" pitchFamily="96" charset="-128"/>
              </a:rPr>
              <a:t> to D10</a:t>
            </a:r>
          </a:p>
        </p:txBody>
      </p:sp>
      <p:sp>
        <p:nvSpPr>
          <p:cNvPr id="631824" name="Text Box 16"/>
          <p:cNvSpPr txBox="1">
            <a:spLocks noChangeArrowheads="1"/>
          </p:cNvSpPr>
          <p:nvPr/>
        </p:nvSpPr>
        <p:spPr bwMode="auto">
          <a:xfrm>
            <a:off x="4733925" y="6015038"/>
            <a:ext cx="11592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# Multiply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1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1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1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0" grpId="0" build="p"/>
      <p:bldP spid="631820" grpId="0"/>
      <p:bldP spid="631821" grpId="0"/>
      <p:bldP spid="631822" grpId="0"/>
      <p:bldP spid="631823" grpId="0"/>
      <p:bldP spid="6318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8B59D79-FD71-43A3-AC5A-7FD4C964255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338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2349500"/>
            <a:ext cx="8785225" cy="4032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Object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Binary representation of assembly code, no longer legible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plain text mnemonics, 0/1 bit sequences instead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u="sng" dirty="0"/>
              <a:t>Whenever possible</a:t>
            </a:r>
            <a:r>
              <a:rPr lang="en-US" dirty="0"/>
              <a:t>, symbolic addresses replaced by real ones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Assembler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Line-by-line translation</a:t>
            </a:r>
            <a:br>
              <a:rPr lang="en-US" dirty="0"/>
            </a:br>
            <a:r>
              <a:rPr lang="en-US" dirty="0"/>
              <a:t>Assembly instructions </a:t>
            </a:r>
            <a:r>
              <a:rPr lang="en-US" dirty="0">
                <a:sym typeface="Symbol" pitchFamily="18" charset="2"/>
              </a:rPr>
              <a:t></a:t>
            </a:r>
            <a:r>
              <a:rPr lang="en-US" dirty="0"/>
              <a:t> machine instructions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Within a single assembly file: Address Resolution</a:t>
            </a:r>
          </a:p>
        </p:txBody>
      </p:sp>
      <p:sp>
        <p:nvSpPr>
          <p:cNvPr id="633859" name="Line 3"/>
          <p:cNvSpPr>
            <a:spLocks noChangeShapeType="1"/>
          </p:cNvSpPr>
          <p:nvPr/>
        </p:nvSpPr>
        <p:spPr bwMode="auto">
          <a:xfrm rot="-5400000">
            <a:off x="1943894" y="12342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33860" name="AutoShape 4"/>
          <p:cNvSpPr>
            <a:spLocks noChangeArrowheads="1"/>
          </p:cNvSpPr>
          <p:nvPr/>
        </p:nvSpPr>
        <p:spPr bwMode="auto">
          <a:xfrm>
            <a:off x="3887788" y="873125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633861" name="Text Box 5"/>
          <p:cNvSpPr txBox="1">
            <a:spLocks noChangeArrowheads="1"/>
          </p:cNvSpPr>
          <p:nvPr/>
        </p:nvSpPr>
        <p:spPr bwMode="auto">
          <a:xfrm>
            <a:off x="4094551" y="1231900"/>
            <a:ext cx="7405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Object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633862" name="AutoShape 6"/>
          <p:cNvSpPr>
            <a:spLocks noChangeArrowheads="1"/>
          </p:cNvSpPr>
          <p:nvPr/>
        </p:nvSpPr>
        <p:spPr bwMode="auto">
          <a:xfrm>
            <a:off x="290513" y="873125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633863" name="Text Box 7"/>
          <p:cNvSpPr txBox="1">
            <a:spLocks noChangeArrowheads="1"/>
          </p:cNvSpPr>
          <p:nvPr/>
        </p:nvSpPr>
        <p:spPr bwMode="auto">
          <a:xfrm>
            <a:off x="219909" y="1231900"/>
            <a:ext cx="13048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Assembly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633864" name="Line 8"/>
          <p:cNvSpPr>
            <a:spLocks noChangeShapeType="1"/>
          </p:cNvSpPr>
          <p:nvPr/>
        </p:nvSpPr>
        <p:spPr bwMode="auto">
          <a:xfrm rot="-5400000">
            <a:off x="3744119" y="12342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33865" name="Rectangle 9"/>
          <p:cNvSpPr>
            <a:spLocks noChangeArrowheads="1"/>
          </p:cNvSpPr>
          <p:nvPr/>
        </p:nvSpPr>
        <p:spPr bwMode="auto">
          <a:xfrm>
            <a:off x="2089150" y="1089025"/>
            <a:ext cx="1485900" cy="5746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33866" name="Text Box 10"/>
          <p:cNvSpPr txBox="1">
            <a:spLocks noChangeArrowheads="1"/>
          </p:cNvSpPr>
          <p:nvPr/>
        </p:nvSpPr>
        <p:spPr bwMode="auto">
          <a:xfrm>
            <a:off x="2098675" y="1162050"/>
            <a:ext cx="1482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2000" b="1" dirty="0">
                <a:ea typeface="ヒラギノ角ゴ Pro W3" pitchFamily="96" charset="-128"/>
              </a:rPr>
              <a:t>Assembler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D96E81E-5C4C-4E1A-AD3F-3E8C0C031DD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2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359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2349500"/>
            <a:ext cx="8785225" cy="4032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Translation</a:t>
            </a:r>
            <a:r>
              <a:rPr lang="en-US" dirty="0"/>
              <a:t>				        </a:t>
            </a:r>
            <a:r>
              <a:rPr lang="en-US" sz="1800" i="1" dirty="0"/>
              <a:t>(Example: Infineon TriCore 1.3)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800" dirty="0"/>
          </a:p>
          <a:p>
            <a:pPr>
              <a:lnSpc>
                <a:spcPct val="90000"/>
              </a:lnSpc>
            </a:pPr>
            <a:r>
              <a:rPr lang="en-US" b="1" dirty="0"/>
              <a:t>Address Resolution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Symbolic address </a:t>
            </a:r>
            <a:r>
              <a:rPr lang="en-US" b="1" dirty="0">
                <a:latin typeface="Courier New" pitchFamily="49" charset="0"/>
              </a:rPr>
              <a:t>h</a:t>
            </a:r>
            <a:r>
              <a:rPr lang="en-US" dirty="0"/>
              <a:t> declared in very same assembly file:</a:t>
            </a:r>
          </a:p>
          <a:p>
            <a:pPr lvl="1"/>
            <a:r>
              <a:rPr lang="en-US" dirty="0"/>
              <a:t>Symbol </a:t>
            </a:r>
            <a:r>
              <a:rPr lang="en-US" b="1" dirty="0">
                <a:latin typeface="Courier New" pitchFamily="49" charset="0"/>
              </a:rPr>
              <a:t>h</a:t>
            </a:r>
            <a:r>
              <a:rPr lang="en-US" dirty="0"/>
              <a:t> is known to assembler</a:t>
            </a:r>
          </a:p>
          <a:p>
            <a:pPr lvl="1"/>
            <a:r>
              <a:rPr lang="en-US" dirty="0"/>
              <a:t>Replacement of </a:t>
            </a:r>
            <a:r>
              <a:rPr lang="en-US" b="1" dirty="0">
                <a:latin typeface="Courier New" pitchFamily="49" charset="0"/>
              </a:rPr>
              <a:t>h</a:t>
            </a:r>
            <a:r>
              <a:rPr lang="en-US" dirty="0"/>
              <a:t> by relative address, relative within the object file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aseline="-25000" dirty="0"/>
              <a:t> </a:t>
            </a:r>
            <a:r>
              <a:rPr lang="en-US" b="1" dirty="0">
                <a:latin typeface="Courier New" pitchFamily="49" charset="0"/>
              </a:rPr>
              <a:t>h</a:t>
            </a:r>
            <a:r>
              <a:rPr lang="en-US" dirty="0"/>
              <a:t> is unknown to assembler:</a:t>
            </a:r>
          </a:p>
          <a:p>
            <a:pPr lvl="1"/>
            <a:r>
              <a:rPr lang="en-US" dirty="0"/>
              <a:t>Defer address resolution at a later point in time</a:t>
            </a:r>
          </a:p>
        </p:txBody>
      </p:sp>
      <p:sp>
        <p:nvSpPr>
          <p:cNvPr id="635908" name="AutoShape 4"/>
          <p:cNvSpPr>
            <a:spLocks noChangeArrowheads="1"/>
          </p:cNvSpPr>
          <p:nvPr/>
        </p:nvSpPr>
        <p:spPr bwMode="auto">
          <a:xfrm>
            <a:off x="3887788" y="873125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635909" name="Text Box 5"/>
          <p:cNvSpPr txBox="1">
            <a:spLocks noChangeArrowheads="1"/>
          </p:cNvSpPr>
          <p:nvPr/>
        </p:nvSpPr>
        <p:spPr bwMode="auto">
          <a:xfrm>
            <a:off x="4094551" y="1231900"/>
            <a:ext cx="7405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Object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635915" name="Text Box 11"/>
          <p:cNvSpPr txBox="1">
            <a:spLocks noChangeArrowheads="1"/>
          </p:cNvSpPr>
          <p:nvPr/>
        </p:nvSpPr>
        <p:spPr bwMode="auto">
          <a:xfrm>
            <a:off x="4349750" y="2708275"/>
            <a:ext cx="401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MUL			D[a], D[b] (</a:t>
            </a:r>
            <a:r>
              <a:rPr lang="en-US" sz="1800" b="1" dirty="0">
                <a:solidFill>
                  <a:srgbClr val="83B53D"/>
                </a:solidFill>
                <a:latin typeface="Courier New" pitchFamily="49" charset="0"/>
                <a:ea typeface="ヒラギノ角ゴ Pro W3" pitchFamily="96" charset="-128"/>
              </a:rPr>
              <a:t>SRR</a:t>
            </a: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)</a:t>
            </a:r>
          </a:p>
        </p:txBody>
      </p:sp>
      <p:grpSp>
        <p:nvGrpSpPr>
          <p:cNvPr id="635916" name="Group 12"/>
          <p:cNvGrpSpPr>
            <a:grpSpLocks/>
          </p:cNvGrpSpPr>
          <p:nvPr/>
        </p:nvGrpSpPr>
        <p:grpSpPr bwMode="auto">
          <a:xfrm>
            <a:off x="4295775" y="3438525"/>
            <a:ext cx="4668838" cy="633413"/>
            <a:chOff x="2706" y="1906"/>
            <a:chExt cx="2941" cy="399"/>
          </a:xfrm>
        </p:grpSpPr>
        <p:sp>
          <p:nvSpPr>
            <p:cNvPr id="635917" name="Rectangle 13"/>
            <p:cNvSpPr>
              <a:spLocks noChangeArrowheads="1"/>
            </p:cNvSpPr>
            <p:nvPr/>
          </p:nvSpPr>
          <p:spPr bwMode="auto">
            <a:xfrm>
              <a:off x="3515" y="1906"/>
              <a:ext cx="680" cy="233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35918" name="Text Box 14"/>
            <p:cNvSpPr txBox="1">
              <a:spLocks noChangeArrowheads="1"/>
            </p:cNvSpPr>
            <p:nvPr/>
          </p:nvSpPr>
          <p:spPr bwMode="auto">
            <a:xfrm>
              <a:off x="3005" y="1923"/>
              <a:ext cx="29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b</a:t>
              </a:r>
              <a:r>
                <a:rPr lang="en-US" sz="1800" dirty="0">
                  <a:latin typeface="Bitstream Vera Sans Mono" pitchFamily="49" charset="0"/>
                  <a:ea typeface="ヒラギノ角ゴ Pro W3" pitchFamily="96" charset="-128"/>
                </a:rPr>
                <a:t> </a:t>
              </a:r>
            </a:p>
          </p:txBody>
        </p:sp>
        <p:sp>
          <p:nvSpPr>
            <p:cNvPr id="635919" name="Text Box 15"/>
            <p:cNvSpPr txBox="1">
              <a:spLocks noChangeArrowheads="1"/>
            </p:cNvSpPr>
            <p:nvPr/>
          </p:nvSpPr>
          <p:spPr bwMode="auto">
            <a:xfrm>
              <a:off x="3686" y="1923"/>
              <a:ext cx="29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a</a:t>
              </a:r>
              <a:r>
                <a:rPr lang="en-US" sz="1800" dirty="0">
                  <a:latin typeface="Bitstream Vera Sans Mono" pitchFamily="49" charset="0"/>
                  <a:ea typeface="ヒラギノ角ゴ Pro W3" pitchFamily="96" charset="-128"/>
                </a:rPr>
                <a:t> </a:t>
              </a:r>
            </a:p>
          </p:txBody>
        </p:sp>
        <p:sp>
          <p:nvSpPr>
            <p:cNvPr id="635920" name="Rectangle 16"/>
            <p:cNvSpPr>
              <a:spLocks noChangeArrowheads="1"/>
            </p:cNvSpPr>
            <p:nvPr/>
          </p:nvSpPr>
          <p:spPr bwMode="auto">
            <a:xfrm>
              <a:off x="4196" y="1906"/>
              <a:ext cx="1406" cy="233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35921" name="Text Box 17"/>
            <p:cNvSpPr txBox="1">
              <a:spLocks noChangeArrowheads="1"/>
            </p:cNvSpPr>
            <p:nvPr/>
          </p:nvSpPr>
          <p:spPr bwMode="auto">
            <a:xfrm>
              <a:off x="4627" y="1927"/>
              <a:ext cx="55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0xE2 </a:t>
              </a:r>
            </a:p>
          </p:txBody>
        </p:sp>
        <p:sp>
          <p:nvSpPr>
            <p:cNvPr id="635922" name="Text Box 18"/>
            <p:cNvSpPr txBox="1">
              <a:spLocks noChangeArrowheads="1"/>
            </p:cNvSpPr>
            <p:nvPr/>
          </p:nvSpPr>
          <p:spPr bwMode="auto">
            <a:xfrm>
              <a:off x="2706" y="2151"/>
              <a:ext cx="35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15 </a:t>
              </a:r>
            </a:p>
          </p:txBody>
        </p:sp>
        <p:sp>
          <p:nvSpPr>
            <p:cNvPr id="635923" name="Text Box 19"/>
            <p:cNvSpPr txBox="1">
              <a:spLocks noChangeArrowheads="1"/>
            </p:cNvSpPr>
            <p:nvPr/>
          </p:nvSpPr>
          <p:spPr bwMode="auto">
            <a:xfrm>
              <a:off x="3209" y="2151"/>
              <a:ext cx="35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12 </a:t>
              </a:r>
            </a:p>
          </p:txBody>
        </p:sp>
        <p:sp>
          <p:nvSpPr>
            <p:cNvPr id="635924" name="Text Box 20"/>
            <p:cNvSpPr txBox="1">
              <a:spLocks noChangeArrowheads="1"/>
            </p:cNvSpPr>
            <p:nvPr/>
          </p:nvSpPr>
          <p:spPr bwMode="auto">
            <a:xfrm>
              <a:off x="3391" y="2151"/>
              <a:ext cx="35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11 </a:t>
              </a:r>
            </a:p>
          </p:txBody>
        </p:sp>
        <p:sp>
          <p:nvSpPr>
            <p:cNvPr id="635925" name="Text Box 21"/>
            <p:cNvSpPr txBox="1">
              <a:spLocks noChangeArrowheads="1"/>
            </p:cNvSpPr>
            <p:nvPr/>
          </p:nvSpPr>
          <p:spPr bwMode="auto">
            <a:xfrm>
              <a:off x="3928" y="2151"/>
              <a:ext cx="27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8 </a:t>
              </a:r>
            </a:p>
          </p:txBody>
        </p:sp>
        <p:sp>
          <p:nvSpPr>
            <p:cNvPr id="635926" name="Text Box 22"/>
            <p:cNvSpPr txBox="1">
              <a:spLocks noChangeArrowheads="1"/>
            </p:cNvSpPr>
            <p:nvPr/>
          </p:nvSpPr>
          <p:spPr bwMode="auto">
            <a:xfrm>
              <a:off x="4103" y="2151"/>
              <a:ext cx="27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7 </a:t>
              </a:r>
            </a:p>
          </p:txBody>
        </p:sp>
        <p:sp>
          <p:nvSpPr>
            <p:cNvPr id="635927" name="Text Box 23"/>
            <p:cNvSpPr txBox="1">
              <a:spLocks noChangeArrowheads="1"/>
            </p:cNvSpPr>
            <p:nvPr/>
          </p:nvSpPr>
          <p:spPr bwMode="auto">
            <a:xfrm>
              <a:off x="5373" y="2151"/>
              <a:ext cx="27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0 </a:t>
              </a:r>
            </a:p>
          </p:txBody>
        </p:sp>
        <p:sp>
          <p:nvSpPr>
            <p:cNvPr id="635928" name="Rectangle 24"/>
            <p:cNvSpPr>
              <a:spLocks noChangeArrowheads="1"/>
            </p:cNvSpPr>
            <p:nvPr/>
          </p:nvSpPr>
          <p:spPr bwMode="auto">
            <a:xfrm>
              <a:off x="2835" y="1908"/>
              <a:ext cx="680" cy="233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635929" name="Text Box 25"/>
          <p:cNvSpPr txBox="1">
            <a:spLocks noChangeArrowheads="1"/>
          </p:cNvSpPr>
          <p:nvPr/>
        </p:nvSpPr>
        <p:spPr bwMode="auto">
          <a:xfrm>
            <a:off x="107950" y="2727325"/>
            <a:ext cx="3194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	mul	%d14, %d10</a:t>
            </a:r>
          </a:p>
        </p:txBody>
      </p:sp>
      <p:sp>
        <p:nvSpPr>
          <p:cNvPr id="635930" name="Text Box 26"/>
          <p:cNvSpPr txBox="1">
            <a:spLocks noChangeArrowheads="1"/>
          </p:cNvSpPr>
          <p:nvPr/>
        </p:nvSpPr>
        <p:spPr bwMode="auto">
          <a:xfrm>
            <a:off x="107950" y="3519488"/>
            <a:ext cx="3371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	1010 1110 11100010</a:t>
            </a:r>
          </a:p>
        </p:txBody>
      </p:sp>
      <p:sp>
        <p:nvSpPr>
          <p:cNvPr id="635931" name="Line 27"/>
          <p:cNvSpPr>
            <a:spLocks noChangeShapeType="1"/>
          </p:cNvSpPr>
          <p:nvPr/>
        </p:nvSpPr>
        <p:spPr bwMode="auto">
          <a:xfrm rot="-5400000">
            <a:off x="3923507" y="2690019"/>
            <a:ext cx="0" cy="287337"/>
          </a:xfrm>
          <a:prstGeom prst="line">
            <a:avLst/>
          </a:prstGeom>
          <a:noFill/>
          <a:ln w="31750">
            <a:solidFill>
              <a:srgbClr val="83B53D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35932" name="Line 28"/>
          <p:cNvSpPr>
            <a:spLocks noChangeShapeType="1"/>
          </p:cNvSpPr>
          <p:nvPr/>
        </p:nvSpPr>
        <p:spPr bwMode="auto">
          <a:xfrm>
            <a:off x="6659563" y="3051175"/>
            <a:ext cx="0" cy="287338"/>
          </a:xfrm>
          <a:prstGeom prst="line">
            <a:avLst/>
          </a:prstGeom>
          <a:noFill/>
          <a:ln w="31750">
            <a:solidFill>
              <a:srgbClr val="83B53D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35933" name="Line 29"/>
          <p:cNvSpPr>
            <a:spLocks noChangeShapeType="1"/>
          </p:cNvSpPr>
          <p:nvPr/>
        </p:nvSpPr>
        <p:spPr bwMode="auto">
          <a:xfrm rot="5400000" flipH="1">
            <a:off x="3923507" y="3482181"/>
            <a:ext cx="0" cy="287337"/>
          </a:xfrm>
          <a:prstGeom prst="line">
            <a:avLst/>
          </a:prstGeom>
          <a:noFill/>
          <a:ln w="31750">
            <a:solidFill>
              <a:srgbClr val="83B53D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15" grpId="0"/>
      <p:bldP spid="635930" grpId="0"/>
      <p:bldP spid="635931" grpId="0" animBg="1"/>
      <p:bldP spid="635932" grpId="0" animBg="1"/>
      <p:bldP spid="6359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0E60432-FB97-4F02-8F67-D98F801B8CC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37963" name="AutoShape 11"/>
          <p:cNvSpPr>
            <a:spLocks noChangeArrowheads="1"/>
          </p:cNvSpPr>
          <p:nvPr/>
        </p:nvSpPr>
        <p:spPr bwMode="auto">
          <a:xfrm>
            <a:off x="3922713" y="908050"/>
            <a:ext cx="1296987" cy="1079500"/>
          </a:xfrm>
          <a:prstGeom prst="flowChart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379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2349500"/>
            <a:ext cx="8785225" cy="4032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Binary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Executable program representation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u="sng" dirty="0"/>
              <a:t>All</a:t>
            </a:r>
            <a:r>
              <a:rPr lang="en-US" dirty="0"/>
              <a:t> symbolic addresses replaced by real addresses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Lowest possible abstraction level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Linker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Union of many object files and libraries to a single, executable program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Address resolution using libraries of object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Layout of code in memory</a:t>
            </a:r>
          </a:p>
        </p:txBody>
      </p:sp>
      <p:sp>
        <p:nvSpPr>
          <p:cNvPr id="637955" name="Line 3"/>
          <p:cNvSpPr>
            <a:spLocks noChangeShapeType="1"/>
          </p:cNvSpPr>
          <p:nvPr/>
        </p:nvSpPr>
        <p:spPr bwMode="auto">
          <a:xfrm rot="-5400000">
            <a:off x="1943894" y="12342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37957" name="Text Box 5"/>
          <p:cNvSpPr txBox="1">
            <a:spLocks noChangeArrowheads="1"/>
          </p:cNvSpPr>
          <p:nvPr/>
        </p:nvSpPr>
        <p:spPr bwMode="auto">
          <a:xfrm>
            <a:off x="4186688" y="1122363"/>
            <a:ext cx="7277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Binary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637958" name="AutoShape 6"/>
          <p:cNvSpPr>
            <a:spLocks noChangeArrowheads="1"/>
          </p:cNvSpPr>
          <p:nvPr/>
        </p:nvSpPr>
        <p:spPr bwMode="auto">
          <a:xfrm>
            <a:off x="290513" y="873125"/>
            <a:ext cx="1511300" cy="1223963"/>
          </a:xfrm>
          <a:prstGeom prst="flowChartMulti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647700" indent="-457200" eaLnBrk="1" hangingPunct="1">
              <a:spcBef>
                <a:spcPct val="20000"/>
              </a:spcBef>
              <a:buClr>
                <a:srgbClr val="FF0007"/>
              </a:buClr>
            </a:pPr>
            <a:endParaRPr lang="en-US" sz="2200" dirty="0">
              <a:latin typeface="MetaKorrespondenz" pitchFamily="34" charset="0"/>
              <a:ea typeface="ヒラギノ角ゴ Pro W3" pitchFamily="96" charset="-128"/>
            </a:endParaRPr>
          </a:p>
        </p:txBody>
      </p:sp>
      <p:sp>
        <p:nvSpPr>
          <p:cNvPr id="637959" name="Text Box 7"/>
          <p:cNvSpPr txBox="1">
            <a:spLocks noChangeArrowheads="1"/>
          </p:cNvSpPr>
          <p:nvPr/>
        </p:nvSpPr>
        <p:spPr bwMode="auto">
          <a:xfrm>
            <a:off x="502038" y="1231900"/>
            <a:ext cx="7405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Object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sp>
        <p:nvSpPr>
          <p:cNvPr id="637960" name="Line 8"/>
          <p:cNvSpPr>
            <a:spLocks noChangeShapeType="1"/>
          </p:cNvSpPr>
          <p:nvPr/>
        </p:nvSpPr>
        <p:spPr bwMode="auto">
          <a:xfrm rot="-5400000">
            <a:off x="3744119" y="1234281"/>
            <a:ext cx="0" cy="2873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637961" name="Rectangle 9"/>
          <p:cNvSpPr>
            <a:spLocks noChangeArrowheads="1"/>
          </p:cNvSpPr>
          <p:nvPr/>
        </p:nvSpPr>
        <p:spPr bwMode="auto">
          <a:xfrm>
            <a:off x="2089150" y="1089025"/>
            <a:ext cx="1485900" cy="5746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37962" name="Text Box 10"/>
          <p:cNvSpPr txBox="1">
            <a:spLocks noChangeArrowheads="1"/>
          </p:cNvSpPr>
          <p:nvPr/>
        </p:nvSpPr>
        <p:spPr bwMode="auto">
          <a:xfrm>
            <a:off x="2368550" y="116205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2000" b="1" dirty="0">
                <a:ea typeface="ヒラギノ角ゴ Pro W3" pitchFamily="96" charset="-128"/>
              </a:rPr>
              <a:t>Linker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5095862-5747-4279-8F15-CA77E5169CB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40002" name="AutoShape 2"/>
          <p:cNvSpPr>
            <a:spLocks noChangeArrowheads="1"/>
          </p:cNvSpPr>
          <p:nvPr/>
        </p:nvSpPr>
        <p:spPr bwMode="auto">
          <a:xfrm>
            <a:off x="3922713" y="908050"/>
            <a:ext cx="1296987" cy="1079500"/>
          </a:xfrm>
          <a:prstGeom prst="flowChartDocumen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40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349500"/>
            <a:ext cx="8785225" cy="4032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Address Resolution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Object code contains jump to external function: </a:t>
            </a:r>
            <a:r>
              <a:rPr lang="en-US" b="1" dirty="0">
                <a:latin typeface="Courier New" pitchFamily="49" charset="0"/>
              </a:rPr>
              <a:t>call abs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Search </a:t>
            </a:r>
            <a:r>
              <a:rPr lang="en-US" b="1" dirty="0">
                <a:latin typeface="Courier New" pitchFamily="49" charset="0"/>
              </a:rPr>
              <a:t>abs</a:t>
            </a:r>
            <a:r>
              <a:rPr lang="en-US" dirty="0"/>
              <a:t> in all other object files and libraries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Add code of </a:t>
            </a:r>
            <a:r>
              <a:rPr lang="en-US" b="1" dirty="0">
                <a:latin typeface="Courier New" pitchFamily="49" charset="0"/>
              </a:rPr>
              <a:t>abs</a:t>
            </a:r>
            <a:r>
              <a:rPr lang="en-US" dirty="0"/>
              <a:t> to binary executable file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Example Memory Layout of Binary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Binary code consists of functions </a:t>
            </a:r>
            <a:r>
              <a:rPr lang="en-US" b="1" dirty="0">
                <a:latin typeface="Courier New" pitchFamily="49" charset="0"/>
              </a:rPr>
              <a:t>decode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encode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abs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main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b="1" dirty="0">
              <a:latin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b="1" dirty="0">
              <a:latin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b="1" dirty="0">
              <a:latin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Memory layout finally defines effective addresses</a:t>
            </a:r>
          </a:p>
        </p:txBody>
      </p:sp>
      <p:sp>
        <p:nvSpPr>
          <p:cNvPr id="640005" name="Text Box 5"/>
          <p:cNvSpPr txBox="1">
            <a:spLocks noChangeArrowheads="1"/>
          </p:cNvSpPr>
          <p:nvPr/>
        </p:nvSpPr>
        <p:spPr bwMode="auto">
          <a:xfrm>
            <a:off x="4186687" y="1122363"/>
            <a:ext cx="7277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Binary</a:t>
            </a:r>
          </a:p>
          <a:p>
            <a:pPr algn="ctr" eaLnBrk="1" hangingPunct="1">
              <a:lnSpc>
                <a:spcPct val="70000"/>
              </a:lnSpc>
              <a:spcBef>
                <a:spcPct val="20000"/>
              </a:spcBef>
              <a:buClr>
                <a:srgbClr val="FF0007"/>
              </a:buClr>
            </a:pPr>
            <a:r>
              <a:rPr lang="en-US" sz="2000" dirty="0">
                <a:latin typeface="Arial" charset="0"/>
                <a:ea typeface="ヒラギノ角ゴ Pro W3" pitchFamily="96" charset="-128"/>
              </a:rPr>
              <a:t>Code</a:t>
            </a:r>
          </a:p>
        </p:txBody>
      </p:sp>
      <p:grpSp>
        <p:nvGrpSpPr>
          <p:cNvPr id="640011" name="Group 11"/>
          <p:cNvGrpSpPr>
            <a:grpSpLocks/>
          </p:cNvGrpSpPr>
          <p:nvPr/>
        </p:nvGrpSpPr>
        <p:grpSpPr bwMode="auto">
          <a:xfrm>
            <a:off x="1331913" y="4864106"/>
            <a:ext cx="2087562" cy="369888"/>
            <a:chOff x="612" y="2770"/>
            <a:chExt cx="1315" cy="233"/>
          </a:xfrm>
        </p:grpSpPr>
        <p:sp>
          <p:nvSpPr>
            <p:cNvPr id="640012" name="Rectangle 12"/>
            <p:cNvSpPr>
              <a:spLocks noChangeArrowheads="1"/>
            </p:cNvSpPr>
            <p:nvPr/>
          </p:nvSpPr>
          <p:spPr bwMode="auto">
            <a:xfrm>
              <a:off x="612" y="2770"/>
              <a:ext cx="1315" cy="23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13" name="Text Box 13"/>
            <p:cNvSpPr txBox="1">
              <a:spLocks noChangeArrowheads="1"/>
            </p:cNvSpPr>
            <p:nvPr/>
          </p:nvSpPr>
          <p:spPr bwMode="auto">
            <a:xfrm>
              <a:off x="884" y="2806"/>
              <a:ext cx="6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decode</a:t>
              </a:r>
            </a:p>
          </p:txBody>
        </p:sp>
      </p:grpSp>
      <p:grpSp>
        <p:nvGrpSpPr>
          <p:cNvPr id="640014" name="Group 14"/>
          <p:cNvGrpSpPr>
            <a:grpSpLocks/>
          </p:cNvGrpSpPr>
          <p:nvPr/>
        </p:nvGrpSpPr>
        <p:grpSpPr bwMode="auto">
          <a:xfrm>
            <a:off x="3419475" y="4864106"/>
            <a:ext cx="2087563" cy="369888"/>
            <a:chOff x="1927" y="2770"/>
            <a:chExt cx="1315" cy="233"/>
          </a:xfrm>
        </p:grpSpPr>
        <p:sp>
          <p:nvSpPr>
            <p:cNvPr id="640015" name="Rectangle 15"/>
            <p:cNvSpPr>
              <a:spLocks noChangeArrowheads="1"/>
            </p:cNvSpPr>
            <p:nvPr/>
          </p:nvSpPr>
          <p:spPr bwMode="auto">
            <a:xfrm>
              <a:off x="1927" y="2770"/>
              <a:ext cx="1315" cy="233"/>
            </a:xfrm>
            <a:prstGeom prst="rect">
              <a:avLst/>
            </a:prstGeom>
            <a:solidFill>
              <a:srgbClr val="FF99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16" name="Text Box 16"/>
            <p:cNvSpPr txBox="1">
              <a:spLocks noChangeArrowheads="1"/>
            </p:cNvSpPr>
            <p:nvPr/>
          </p:nvSpPr>
          <p:spPr bwMode="auto">
            <a:xfrm>
              <a:off x="2199" y="2806"/>
              <a:ext cx="6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encode</a:t>
              </a:r>
            </a:p>
          </p:txBody>
        </p:sp>
      </p:grpSp>
      <p:grpSp>
        <p:nvGrpSpPr>
          <p:cNvPr id="640017" name="Group 17"/>
          <p:cNvGrpSpPr>
            <a:grpSpLocks/>
          </p:cNvGrpSpPr>
          <p:nvPr/>
        </p:nvGrpSpPr>
        <p:grpSpPr bwMode="auto">
          <a:xfrm>
            <a:off x="5508625" y="4864107"/>
            <a:ext cx="792163" cy="369888"/>
            <a:chOff x="3334" y="3155"/>
            <a:chExt cx="499" cy="233"/>
          </a:xfrm>
        </p:grpSpPr>
        <p:sp>
          <p:nvSpPr>
            <p:cNvPr id="640018" name="Rectangle 18"/>
            <p:cNvSpPr>
              <a:spLocks noChangeArrowheads="1"/>
            </p:cNvSpPr>
            <p:nvPr/>
          </p:nvSpPr>
          <p:spPr bwMode="auto">
            <a:xfrm>
              <a:off x="3334" y="3155"/>
              <a:ext cx="499" cy="233"/>
            </a:xfrm>
            <a:prstGeom prst="rect">
              <a:avLst/>
            </a:prstGeom>
            <a:solidFill>
              <a:srgbClr val="3366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19" name="Text Box 19"/>
            <p:cNvSpPr txBox="1">
              <a:spLocks noChangeArrowheads="1"/>
            </p:cNvSpPr>
            <p:nvPr/>
          </p:nvSpPr>
          <p:spPr bwMode="auto">
            <a:xfrm>
              <a:off x="3461" y="3191"/>
              <a:ext cx="25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abs</a:t>
              </a:r>
            </a:p>
          </p:txBody>
        </p:sp>
      </p:grpSp>
      <p:grpSp>
        <p:nvGrpSpPr>
          <p:cNvPr id="640020" name="Group 20"/>
          <p:cNvGrpSpPr>
            <a:grpSpLocks/>
          </p:cNvGrpSpPr>
          <p:nvPr/>
        </p:nvGrpSpPr>
        <p:grpSpPr bwMode="auto">
          <a:xfrm>
            <a:off x="6300788" y="4864106"/>
            <a:ext cx="1008062" cy="369888"/>
            <a:chOff x="3742" y="2770"/>
            <a:chExt cx="635" cy="233"/>
          </a:xfrm>
        </p:grpSpPr>
        <p:sp>
          <p:nvSpPr>
            <p:cNvPr id="640021" name="Rectangle 21"/>
            <p:cNvSpPr>
              <a:spLocks noChangeArrowheads="1"/>
            </p:cNvSpPr>
            <p:nvPr/>
          </p:nvSpPr>
          <p:spPr bwMode="auto">
            <a:xfrm>
              <a:off x="3742" y="2770"/>
              <a:ext cx="635" cy="233"/>
            </a:xfrm>
            <a:prstGeom prst="rect">
              <a:avLst/>
            </a:prstGeom>
            <a:solidFill>
              <a:srgbClr val="9933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22" name="Text Box 22"/>
            <p:cNvSpPr txBox="1">
              <a:spLocks noChangeArrowheads="1"/>
            </p:cNvSpPr>
            <p:nvPr/>
          </p:nvSpPr>
          <p:spPr bwMode="auto">
            <a:xfrm>
              <a:off x="3787" y="2806"/>
              <a:ext cx="46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main</a:t>
              </a:r>
            </a:p>
          </p:txBody>
        </p:sp>
      </p:grpSp>
      <p:grpSp>
        <p:nvGrpSpPr>
          <p:cNvPr id="640023" name="Group 23"/>
          <p:cNvGrpSpPr>
            <a:grpSpLocks/>
          </p:cNvGrpSpPr>
          <p:nvPr/>
        </p:nvGrpSpPr>
        <p:grpSpPr bwMode="auto">
          <a:xfrm>
            <a:off x="2339975" y="5440369"/>
            <a:ext cx="2087563" cy="369888"/>
            <a:chOff x="612" y="2770"/>
            <a:chExt cx="1315" cy="233"/>
          </a:xfrm>
        </p:grpSpPr>
        <p:sp>
          <p:nvSpPr>
            <p:cNvPr id="640024" name="Rectangle 24"/>
            <p:cNvSpPr>
              <a:spLocks noChangeArrowheads="1"/>
            </p:cNvSpPr>
            <p:nvPr/>
          </p:nvSpPr>
          <p:spPr bwMode="auto">
            <a:xfrm>
              <a:off x="612" y="2770"/>
              <a:ext cx="1315" cy="23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25" name="Text Box 25"/>
            <p:cNvSpPr txBox="1">
              <a:spLocks noChangeArrowheads="1"/>
            </p:cNvSpPr>
            <p:nvPr/>
          </p:nvSpPr>
          <p:spPr bwMode="auto">
            <a:xfrm>
              <a:off x="884" y="2806"/>
              <a:ext cx="6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decode</a:t>
              </a:r>
            </a:p>
          </p:txBody>
        </p:sp>
      </p:grpSp>
      <p:grpSp>
        <p:nvGrpSpPr>
          <p:cNvPr id="640026" name="Group 26"/>
          <p:cNvGrpSpPr>
            <a:grpSpLocks/>
          </p:cNvGrpSpPr>
          <p:nvPr/>
        </p:nvGrpSpPr>
        <p:grpSpPr bwMode="auto">
          <a:xfrm>
            <a:off x="5221288" y="5440369"/>
            <a:ext cx="2087562" cy="369888"/>
            <a:chOff x="1927" y="2770"/>
            <a:chExt cx="1315" cy="233"/>
          </a:xfrm>
        </p:grpSpPr>
        <p:sp>
          <p:nvSpPr>
            <p:cNvPr id="640027" name="Rectangle 27"/>
            <p:cNvSpPr>
              <a:spLocks noChangeArrowheads="1"/>
            </p:cNvSpPr>
            <p:nvPr/>
          </p:nvSpPr>
          <p:spPr bwMode="auto">
            <a:xfrm>
              <a:off x="1927" y="2770"/>
              <a:ext cx="1315" cy="233"/>
            </a:xfrm>
            <a:prstGeom prst="rect">
              <a:avLst/>
            </a:prstGeom>
            <a:solidFill>
              <a:srgbClr val="FF99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28" name="Text Box 28"/>
            <p:cNvSpPr txBox="1">
              <a:spLocks noChangeArrowheads="1"/>
            </p:cNvSpPr>
            <p:nvPr/>
          </p:nvSpPr>
          <p:spPr bwMode="auto">
            <a:xfrm>
              <a:off x="2199" y="2806"/>
              <a:ext cx="6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encode</a:t>
              </a:r>
            </a:p>
          </p:txBody>
        </p:sp>
      </p:grpSp>
      <p:grpSp>
        <p:nvGrpSpPr>
          <p:cNvPr id="640029" name="Group 29"/>
          <p:cNvGrpSpPr>
            <a:grpSpLocks/>
          </p:cNvGrpSpPr>
          <p:nvPr/>
        </p:nvGrpSpPr>
        <p:grpSpPr bwMode="auto">
          <a:xfrm>
            <a:off x="4427538" y="5440371"/>
            <a:ext cx="792162" cy="369888"/>
            <a:chOff x="2653" y="3518"/>
            <a:chExt cx="499" cy="233"/>
          </a:xfrm>
        </p:grpSpPr>
        <p:sp>
          <p:nvSpPr>
            <p:cNvPr id="640030" name="Rectangle 30"/>
            <p:cNvSpPr>
              <a:spLocks noChangeArrowheads="1"/>
            </p:cNvSpPr>
            <p:nvPr/>
          </p:nvSpPr>
          <p:spPr bwMode="auto">
            <a:xfrm>
              <a:off x="2653" y="3518"/>
              <a:ext cx="499" cy="233"/>
            </a:xfrm>
            <a:prstGeom prst="rect">
              <a:avLst/>
            </a:prstGeom>
            <a:solidFill>
              <a:srgbClr val="3366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31" name="Text Box 31"/>
            <p:cNvSpPr txBox="1">
              <a:spLocks noChangeArrowheads="1"/>
            </p:cNvSpPr>
            <p:nvPr/>
          </p:nvSpPr>
          <p:spPr bwMode="auto">
            <a:xfrm>
              <a:off x="2758" y="3554"/>
              <a:ext cx="25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abs</a:t>
              </a:r>
            </a:p>
          </p:txBody>
        </p:sp>
      </p:grpSp>
      <p:grpSp>
        <p:nvGrpSpPr>
          <p:cNvPr id="640032" name="Group 32"/>
          <p:cNvGrpSpPr>
            <a:grpSpLocks/>
          </p:cNvGrpSpPr>
          <p:nvPr/>
        </p:nvGrpSpPr>
        <p:grpSpPr bwMode="auto">
          <a:xfrm>
            <a:off x="1331913" y="5440369"/>
            <a:ext cx="1008062" cy="369888"/>
            <a:chOff x="3742" y="2770"/>
            <a:chExt cx="635" cy="233"/>
          </a:xfrm>
        </p:grpSpPr>
        <p:sp>
          <p:nvSpPr>
            <p:cNvPr id="640033" name="Rectangle 33"/>
            <p:cNvSpPr>
              <a:spLocks noChangeArrowheads="1"/>
            </p:cNvSpPr>
            <p:nvPr/>
          </p:nvSpPr>
          <p:spPr bwMode="auto">
            <a:xfrm>
              <a:off x="3742" y="2770"/>
              <a:ext cx="635" cy="233"/>
            </a:xfrm>
            <a:prstGeom prst="rect">
              <a:avLst/>
            </a:prstGeom>
            <a:solidFill>
              <a:srgbClr val="9933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0034" name="Text Box 34"/>
            <p:cNvSpPr txBox="1">
              <a:spLocks noChangeArrowheads="1"/>
            </p:cNvSpPr>
            <p:nvPr/>
          </p:nvSpPr>
          <p:spPr bwMode="auto">
            <a:xfrm>
              <a:off x="3787" y="2806"/>
              <a:ext cx="46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main</a:t>
              </a:r>
            </a:p>
          </p:txBody>
        </p:sp>
      </p:grpSp>
      <p:pic>
        <p:nvPicPr>
          <p:cNvPr id="640035" name="Picture 35" descr="MCj038404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388" y="4838700"/>
            <a:ext cx="893762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0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0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0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0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0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0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0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0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40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0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0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0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31860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FBD577F-2175-492B-8C3B-A9E9E12A3F0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b="1" dirty="0"/>
              <a:t>Compilers for Embedded Systems – Requirements &amp; Dependencies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Code Generation Tools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Compiler, Assembler, Linker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Source Code, Assembly Code, Object Code, Binary Code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Source Languages for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C, C++, Java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Embedded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Digital Signal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Multimedia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Very Long Instruction Word </a:t>
            </a:r>
            <a:r>
              <a:rPr lang="en-US" sz="2000" dirty="0"/>
              <a:t>Machines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Network Processors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Requirements on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Quality vs. Compilation Times</a:t>
            </a:r>
          </a:p>
        </p:txBody>
      </p:sp>
    </p:spTree>
    <p:extLst>
      <p:ext uri="{BB962C8B-B14F-4D97-AF65-F5344CB8AC3E}">
        <p14:creationId xmlns:p14="http://schemas.microsoft.com/office/powerpoint/2010/main" val="3268372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C1B5FA3-5721-43B7-8300-98817C03B8C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Languages for Compilers for Embedded Systems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In the following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Brief digest of most common programming languages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claim to be complete!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Imperative Programming Languages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Object-Oriented Programming Languages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C++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Java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23F9781-79FF-4FD7-BE36-C9711E040C5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ANSI-C: Properties (1)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Purely Imperative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No object-orientation: No classes, no objects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C-Program: Set of functions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Function </a:t>
            </a:r>
            <a:r>
              <a:rPr lang="en-US" b="1" dirty="0">
                <a:latin typeface="Courier New" pitchFamily="49" charset="0"/>
              </a:rPr>
              <a:t>main</a:t>
            </a:r>
            <a:r>
              <a:rPr lang="en-US" dirty="0"/>
              <a:t>: Standardized starting point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Functions: Sequence of statements, execution in sequential order</a:t>
            </a:r>
          </a:p>
        </p:txBody>
      </p:sp>
      <p:sp>
        <p:nvSpPr>
          <p:cNvPr id="601094" name="Text Box 6"/>
          <p:cNvSpPr txBox="1">
            <a:spLocks noChangeArrowheads="1"/>
          </p:cNvSpPr>
          <p:nvPr/>
        </p:nvSpPr>
        <p:spPr bwMode="auto">
          <a:xfrm>
            <a:off x="468313" y="3489325"/>
            <a:ext cx="6764672" cy="2773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int filtep( int rlt1, int al1, int rlt2, int al2 )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long pl, pl2;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pl = 2 * rlt1;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pl = (long) al1 * pl;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pl2 = 2 * rlt2;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pl += (long) al2 * pl2;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  return( (int)(pl &gt;&gt; 15) );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ACF7026-FCA3-4711-9930-A4DD5D17FC7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ANSI-C: Properties (2)</a:t>
            </a:r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Standardized Programming Language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ISO/IEC 9899:1999 (E)</a:t>
            </a:r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Standard Data Types</a:t>
            </a:r>
          </a:p>
          <a:p>
            <a:pPr lvl="1"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signed / unsigned char</a:t>
            </a:r>
          </a:p>
          <a:p>
            <a:pPr lvl="1"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signed / unsigned short</a:t>
            </a:r>
          </a:p>
          <a:p>
            <a:pPr lvl="1"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signed / unsigned int</a:t>
            </a:r>
          </a:p>
          <a:p>
            <a:pPr lvl="1"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signed / unsigned long</a:t>
            </a:r>
          </a:p>
          <a:p>
            <a:pPr lvl="1"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signed / unsigned long long</a:t>
            </a:r>
          </a:p>
          <a:p>
            <a:pPr lvl="1"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float, double, long double, _Bool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0CF1B26-D98B-4A46-9042-CFBE6B65DC1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3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4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ANSI-C: Properties (3)</a:t>
            </a:r>
          </a:p>
        </p:txBody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Composed Data Types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Arrays</a:t>
            </a:r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r>
              <a:rPr lang="en-US" dirty="0"/>
              <a:t>Structures</a:t>
            </a:r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r>
              <a:rPr lang="en-US" dirty="0"/>
              <a:t>Variants</a:t>
            </a:r>
          </a:p>
          <a:p>
            <a:pPr lvl="1">
              <a:buFont typeface="Arial" charset="0"/>
              <a:buChar char="–"/>
            </a:pPr>
            <a:endParaRPr lang="en-US" dirty="0"/>
          </a:p>
        </p:txBody>
      </p:sp>
      <p:grpSp>
        <p:nvGrpSpPr>
          <p:cNvPr id="646148" name="Group 4"/>
          <p:cNvGrpSpPr>
            <a:grpSpLocks/>
          </p:cNvGrpSpPr>
          <p:nvPr/>
        </p:nvGrpSpPr>
        <p:grpSpPr bwMode="auto">
          <a:xfrm>
            <a:off x="819150" y="1941514"/>
            <a:ext cx="8145463" cy="915988"/>
            <a:chOff x="516" y="1586"/>
            <a:chExt cx="5131" cy="577"/>
          </a:xfrm>
        </p:grpSpPr>
        <p:sp>
          <p:nvSpPr>
            <p:cNvPr id="646149" name="Text Box 5"/>
            <p:cNvSpPr txBox="1">
              <a:spLocks noChangeArrowheads="1"/>
            </p:cNvSpPr>
            <p:nvPr/>
          </p:nvSpPr>
          <p:spPr bwMode="auto">
            <a:xfrm>
              <a:off x="516" y="1779"/>
              <a:ext cx="1163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int h[ 3 ];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h[ 1 ] = 42;</a:t>
              </a:r>
            </a:p>
          </p:txBody>
        </p:sp>
        <p:grpSp>
          <p:nvGrpSpPr>
            <p:cNvPr id="646150" name="Group 6"/>
            <p:cNvGrpSpPr>
              <a:grpSpLocks/>
            </p:cNvGrpSpPr>
            <p:nvPr/>
          </p:nvGrpSpPr>
          <p:grpSpPr bwMode="auto">
            <a:xfrm>
              <a:off x="4150" y="1824"/>
              <a:ext cx="499" cy="233"/>
              <a:chOff x="3243" y="2770"/>
              <a:chExt cx="499" cy="233"/>
            </a:xfrm>
          </p:grpSpPr>
          <p:sp>
            <p:nvSpPr>
              <p:cNvPr id="646151" name="Rectangle 7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46152" name="Text Box 8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grpSp>
          <p:nvGrpSpPr>
            <p:cNvPr id="646153" name="Group 9"/>
            <p:cNvGrpSpPr>
              <a:grpSpLocks/>
            </p:cNvGrpSpPr>
            <p:nvPr/>
          </p:nvGrpSpPr>
          <p:grpSpPr bwMode="auto">
            <a:xfrm>
              <a:off x="4649" y="1824"/>
              <a:ext cx="499" cy="233"/>
              <a:chOff x="3243" y="2770"/>
              <a:chExt cx="499" cy="233"/>
            </a:xfrm>
          </p:grpSpPr>
          <p:sp>
            <p:nvSpPr>
              <p:cNvPr id="646154" name="Rectangle 10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46155" name="Text Box 11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grpSp>
          <p:nvGrpSpPr>
            <p:cNvPr id="646156" name="Group 12"/>
            <p:cNvGrpSpPr>
              <a:grpSpLocks/>
            </p:cNvGrpSpPr>
            <p:nvPr/>
          </p:nvGrpSpPr>
          <p:grpSpPr bwMode="auto">
            <a:xfrm>
              <a:off x="5148" y="1824"/>
              <a:ext cx="499" cy="233"/>
              <a:chOff x="3243" y="2770"/>
              <a:chExt cx="499" cy="233"/>
            </a:xfrm>
          </p:grpSpPr>
          <p:sp>
            <p:nvSpPr>
              <p:cNvPr id="646157" name="Rectangle 13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46158" name="Text Box 14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sp>
          <p:nvSpPr>
            <p:cNvPr id="646159" name="Text Box 15"/>
            <p:cNvSpPr txBox="1">
              <a:spLocks noChangeArrowheads="1"/>
            </p:cNvSpPr>
            <p:nvPr/>
          </p:nvSpPr>
          <p:spPr bwMode="auto">
            <a:xfrm>
              <a:off x="3878" y="1859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h</a:t>
              </a:r>
            </a:p>
          </p:txBody>
        </p:sp>
        <p:sp>
          <p:nvSpPr>
            <p:cNvPr id="646160" name="Text Box 16"/>
            <p:cNvSpPr txBox="1">
              <a:spLocks noChangeArrowheads="1"/>
            </p:cNvSpPr>
            <p:nvPr/>
          </p:nvSpPr>
          <p:spPr bwMode="auto">
            <a:xfrm>
              <a:off x="4225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0</a:t>
              </a:r>
            </a:p>
          </p:txBody>
        </p:sp>
        <p:sp>
          <p:nvSpPr>
            <p:cNvPr id="646161" name="Text Box 17"/>
            <p:cNvSpPr txBox="1">
              <a:spLocks noChangeArrowheads="1"/>
            </p:cNvSpPr>
            <p:nvPr/>
          </p:nvSpPr>
          <p:spPr bwMode="auto">
            <a:xfrm>
              <a:off x="4724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1</a:t>
              </a:r>
            </a:p>
          </p:txBody>
        </p:sp>
        <p:sp>
          <p:nvSpPr>
            <p:cNvPr id="646162" name="Text Box 18"/>
            <p:cNvSpPr txBox="1">
              <a:spLocks noChangeArrowheads="1"/>
            </p:cNvSpPr>
            <p:nvPr/>
          </p:nvSpPr>
          <p:spPr bwMode="auto">
            <a:xfrm>
              <a:off x="5268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2</a:t>
              </a:r>
            </a:p>
          </p:txBody>
        </p:sp>
      </p:grpSp>
      <p:grpSp>
        <p:nvGrpSpPr>
          <p:cNvPr id="646163" name="Group 19"/>
          <p:cNvGrpSpPr>
            <a:grpSpLocks/>
          </p:cNvGrpSpPr>
          <p:nvPr/>
        </p:nvGrpSpPr>
        <p:grpSpPr bwMode="auto">
          <a:xfrm>
            <a:off x="827088" y="3429000"/>
            <a:ext cx="6913562" cy="904875"/>
            <a:chOff x="521" y="2558"/>
            <a:chExt cx="4355" cy="570"/>
          </a:xfrm>
        </p:grpSpPr>
        <p:sp>
          <p:nvSpPr>
            <p:cNvPr id="646164" name="Text Box 20"/>
            <p:cNvSpPr txBox="1">
              <a:spLocks noChangeArrowheads="1"/>
            </p:cNvSpPr>
            <p:nvPr/>
          </p:nvSpPr>
          <p:spPr bwMode="auto">
            <a:xfrm>
              <a:off x="521" y="2747"/>
              <a:ext cx="3044" cy="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struct point { int x; char y; } p;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p.x = 42;</a:t>
              </a:r>
            </a:p>
          </p:txBody>
        </p:sp>
        <p:sp>
          <p:nvSpPr>
            <p:cNvPr id="646165" name="Rectangle 21"/>
            <p:cNvSpPr>
              <a:spLocks noChangeArrowheads="1"/>
            </p:cNvSpPr>
            <p:nvPr/>
          </p:nvSpPr>
          <p:spPr bwMode="auto">
            <a:xfrm>
              <a:off x="4150" y="2796"/>
              <a:ext cx="499" cy="233"/>
            </a:xfrm>
            <a:prstGeom prst="rect">
              <a:avLst/>
            </a:prstGeom>
            <a:solidFill>
              <a:srgbClr val="FF99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6166" name="Rectangle 22"/>
            <p:cNvSpPr>
              <a:spLocks noChangeArrowheads="1"/>
            </p:cNvSpPr>
            <p:nvPr/>
          </p:nvSpPr>
          <p:spPr bwMode="auto">
            <a:xfrm>
              <a:off x="4649" y="2796"/>
              <a:ext cx="227" cy="23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6167" name="Text Box 23"/>
            <p:cNvSpPr txBox="1">
              <a:spLocks noChangeArrowheads="1"/>
            </p:cNvSpPr>
            <p:nvPr/>
          </p:nvSpPr>
          <p:spPr bwMode="auto">
            <a:xfrm>
              <a:off x="3878" y="2831"/>
              <a:ext cx="199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p</a:t>
              </a:r>
            </a:p>
          </p:txBody>
        </p:sp>
        <p:sp>
          <p:nvSpPr>
            <p:cNvPr id="646168" name="Text Box 24"/>
            <p:cNvSpPr txBox="1">
              <a:spLocks noChangeArrowheads="1"/>
            </p:cNvSpPr>
            <p:nvPr/>
          </p:nvSpPr>
          <p:spPr bwMode="auto">
            <a:xfrm>
              <a:off x="4225" y="2558"/>
              <a:ext cx="199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x</a:t>
              </a:r>
            </a:p>
          </p:txBody>
        </p:sp>
        <p:sp>
          <p:nvSpPr>
            <p:cNvPr id="646169" name="Text Box 25"/>
            <p:cNvSpPr txBox="1">
              <a:spLocks noChangeArrowheads="1"/>
            </p:cNvSpPr>
            <p:nvPr/>
          </p:nvSpPr>
          <p:spPr bwMode="auto">
            <a:xfrm>
              <a:off x="4603" y="2558"/>
              <a:ext cx="199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y</a:t>
              </a:r>
            </a:p>
          </p:txBody>
        </p:sp>
      </p:grpSp>
      <p:grpSp>
        <p:nvGrpSpPr>
          <p:cNvPr id="646170" name="Group 26"/>
          <p:cNvGrpSpPr>
            <a:grpSpLocks/>
          </p:cNvGrpSpPr>
          <p:nvPr/>
        </p:nvGrpSpPr>
        <p:grpSpPr bwMode="auto">
          <a:xfrm>
            <a:off x="819150" y="4868863"/>
            <a:ext cx="6561138" cy="904875"/>
            <a:chOff x="516" y="3552"/>
            <a:chExt cx="4133" cy="570"/>
          </a:xfrm>
        </p:grpSpPr>
        <p:sp>
          <p:nvSpPr>
            <p:cNvPr id="646171" name="Text Box 27"/>
            <p:cNvSpPr txBox="1">
              <a:spLocks noChangeArrowheads="1"/>
            </p:cNvSpPr>
            <p:nvPr/>
          </p:nvSpPr>
          <p:spPr bwMode="auto">
            <a:xfrm>
              <a:off x="516" y="3741"/>
              <a:ext cx="2958" cy="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union point { int x; char y; } p;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p.y = 42;</a:t>
              </a:r>
            </a:p>
          </p:txBody>
        </p:sp>
        <p:sp>
          <p:nvSpPr>
            <p:cNvPr id="646172" name="Rectangle 28" descr="Diagonal weit nach oben"/>
            <p:cNvSpPr>
              <a:spLocks noChangeArrowheads="1"/>
            </p:cNvSpPr>
            <p:nvPr/>
          </p:nvSpPr>
          <p:spPr bwMode="auto">
            <a:xfrm>
              <a:off x="4150" y="3790"/>
              <a:ext cx="499" cy="233"/>
            </a:xfrm>
            <a:prstGeom prst="rect">
              <a:avLst/>
            </a:prstGeom>
            <a:pattFill prst="wdUpDiag">
              <a:fgClr>
                <a:srgbClr val="FF9900"/>
              </a:fgClr>
              <a:bgClr>
                <a:srgbClr val="FFFF00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646173" name="Text Box 29"/>
            <p:cNvSpPr txBox="1">
              <a:spLocks noChangeArrowheads="1"/>
            </p:cNvSpPr>
            <p:nvPr/>
          </p:nvSpPr>
          <p:spPr bwMode="auto">
            <a:xfrm>
              <a:off x="3878" y="3825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p</a:t>
              </a:r>
            </a:p>
          </p:txBody>
        </p:sp>
        <p:sp>
          <p:nvSpPr>
            <p:cNvPr id="646174" name="Text Box 30"/>
            <p:cNvSpPr txBox="1">
              <a:spLocks noChangeArrowheads="1"/>
            </p:cNvSpPr>
            <p:nvPr/>
          </p:nvSpPr>
          <p:spPr bwMode="auto">
            <a:xfrm>
              <a:off x="4104" y="3552"/>
              <a:ext cx="50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x / y</a:t>
              </a:r>
            </a:p>
          </p:txBody>
        </p:sp>
      </p:grpSp>
      <p:sp>
        <p:nvSpPr>
          <p:cNvPr id="646175" name="Text Box 31"/>
          <p:cNvSpPr txBox="1">
            <a:spLocks noChangeArrowheads="1"/>
          </p:cNvSpPr>
          <p:nvPr/>
        </p:nvSpPr>
        <p:spPr bwMode="auto">
          <a:xfrm>
            <a:off x="7485063" y="2384425"/>
            <a:ext cx="4349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latin typeface="Courier New" pitchFamily="49" charset="0"/>
                <a:ea typeface="ヒラギノ角ゴ Pro W3" pitchFamily="96" charset="-128"/>
              </a:rPr>
              <a:t>42</a:t>
            </a:r>
          </a:p>
        </p:txBody>
      </p:sp>
      <p:sp>
        <p:nvSpPr>
          <p:cNvPr id="646176" name="Text Box 32"/>
          <p:cNvSpPr txBox="1">
            <a:spLocks noChangeArrowheads="1"/>
          </p:cNvSpPr>
          <p:nvPr/>
        </p:nvSpPr>
        <p:spPr bwMode="auto">
          <a:xfrm>
            <a:off x="6848475" y="3884613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latin typeface="Courier New" pitchFamily="49" charset="0"/>
                <a:ea typeface="ヒラギノ角ゴ Pro W3" pitchFamily="96" charset="-128"/>
              </a:rPr>
              <a:t>42</a:t>
            </a:r>
          </a:p>
        </p:txBody>
      </p:sp>
      <p:sp>
        <p:nvSpPr>
          <p:cNvPr id="646177" name="Text Box 33"/>
          <p:cNvSpPr txBox="1">
            <a:spLocks noChangeArrowheads="1"/>
          </p:cNvSpPr>
          <p:nvPr/>
        </p:nvSpPr>
        <p:spPr bwMode="auto">
          <a:xfrm>
            <a:off x="6696075" y="5307013"/>
            <a:ext cx="4349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latin typeface="Courier New" pitchFamily="49" charset="0"/>
                <a:ea typeface="ヒラギノ角ゴ Pro W3" pitchFamily="96" charset="-128"/>
              </a:rPr>
              <a:t>42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75" grpId="0"/>
      <p:bldP spid="646176" grpId="0"/>
      <p:bldP spid="6461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3A0EBB8-2775-406B-802F-9C4C55683FB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2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ANSI-C: Properties (4)</a:t>
            </a:r>
          </a:p>
        </p:txBody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Pointers and Memory Management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Pointers</a:t>
            </a:r>
          </a:p>
        </p:txBody>
      </p:sp>
      <p:grpSp>
        <p:nvGrpSpPr>
          <p:cNvPr id="648226" name="Group 34"/>
          <p:cNvGrpSpPr>
            <a:grpSpLocks/>
          </p:cNvGrpSpPr>
          <p:nvPr/>
        </p:nvGrpSpPr>
        <p:grpSpPr bwMode="auto">
          <a:xfrm>
            <a:off x="819150" y="2060575"/>
            <a:ext cx="8145463" cy="1581150"/>
            <a:chOff x="516" y="1586"/>
            <a:chExt cx="5131" cy="996"/>
          </a:xfrm>
        </p:grpSpPr>
        <p:sp>
          <p:nvSpPr>
            <p:cNvPr id="648227" name="Text Box 35"/>
            <p:cNvSpPr txBox="1">
              <a:spLocks noChangeArrowheads="1"/>
            </p:cNvSpPr>
            <p:nvPr/>
          </p:nvSpPr>
          <p:spPr bwMode="auto">
            <a:xfrm>
              <a:off x="516" y="1779"/>
              <a:ext cx="1597" cy="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int h[ 3 ];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int *p = &amp;h[ 1 ];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h[ 1 ] = 42;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*p = 12;</a:t>
              </a:r>
            </a:p>
          </p:txBody>
        </p:sp>
        <p:grpSp>
          <p:nvGrpSpPr>
            <p:cNvPr id="648228" name="Group 36"/>
            <p:cNvGrpSpPr>
              <a:grpSpLocks/>
            </p:cNvGrpSpPr>
            <p:nvPr/>
          </p:nvGrpSpPr>
          <p:grpSpPr bwMode="auto">
            <a:xfrm>
              <a:off x="4150" y="1824"/>
              <a:ext cx="499" cy="233"/>
              <a:chOff x="3243" y="2770"/>
              <a:chExt cx="499" cy="233"/>
            </a:xfrm>
          </p:grpSpPr>
          <p:sp>
            <p:nvSpPr>
              <p:cNvPr id="648229" name="Rectangle 37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48230" name="Text Box 38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grpSp>
          <p:nvGrpSpPr>
            <p:cNvPr id="648231" name="Group 39"/>
            <p:cNvGrpSpPr>
              <a:grpSpLocks/>
            </p:cNvGrpSpPr>
            <p:nvPr/>
          </p:nvGrpSpPr>
          <p:grpSpPr bwMode="auto">
            <a:xfrm>
              <a:off x="4649" y="1824"/>
              <a:ext cx="499" cy="233"/>
              <a:chOff x="3243" y="2770"/>
              <a:chExt cx="499" cy="233"/>
            </a:xfrm>
          </p:grpSpPr>
          <p:sp>
            <p:nvSpPr>
              <p:cNvPr id="648232" name="Rectangle 40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48233" name="Text Box 41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grpSp>
          <p:nvGrpSpPr>
            <p:cNvPr id="648234" name="Group 42"/>
            <p:cNvGrpSpPr>
              <a:grpSpLocks/>
            </p:cNvGrpSpPr>
            <p:nvPr/>
          </p:nvGrpSpPr>
          <p:grpSpPr bwMode="auto">
            <a:xfrm>
              <a:off x="5148" y="1824"/>
              <a:ext cx="499" cy="233"/>
              <a:chOff x="3243" y="2770"/>
              <a:chExt cx="499" cy="233"/>
            </a:xfrm>
          </p:grpSpPr>
          <p:sp>
            <p:nvSpPr>
              <p:cNvPr id="648235" name="Rectangle 43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48236" name="Text Box 44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sp>
          <p:nvSpPr>
            <p:cNvPr id="648237" name="Text Box 45"/>
            <p:cNvSpPr txBox="1">
              <a:spLocks noChangeArrowheads="1"/>
            </p:cNvSpPr>
            <p:nvPr/>
          </p:nvSpPr>
          <p:spPr bwMode="auto">
            <a:xfrm>
              <a:off x="3878" y="1859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h</a:t>
              </a:r>
            </a:p>
          </p:txBody>
        </p:sp>
        <p:sp>
          <p:nvSpPr>
            <p:cNvPr id="648238" name="Text Box 46"/>
            <p:cNvSpPr txBox="1">
              <a:spLocks noChangeArrowheads="1"/>
            </p:cNvSpPr>
            <p:nvPr/>
          </p:nvSpPr>
          <p:spPr bwMode="auto">
            <a:xfrm>
              <a:off x="4225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0</a:t>
              </a:r>
            </a:p>
          </p:txBody>
        </p:sp>
        <p:sp>
          <p:nvSpPr>
            <p:cNvPr id="648239" name="Text Box 47"/>
            <p:cNvSpPr txBox="1">
              <a:spLocks noChangeArrowheads="1"/>
            </p:cNvSpPr>
            <p:nvPr/>
          </p:nvSpPr>
          <p:spPr bwMode="auto">
            <a:xfrm>
              <a:off x="4724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1</a:t>
              </a:r>
            </a:p>
          </p:txBody>
        </p:sp>
        <p:sp>
          <p:nvSpPr>
            <p:cNvPr id="648240" name="Text Box 48"/>
            <p:cNvSpPr txBox="1">
              <a:spLocks noChangeArrowheads="1"/>
            </p:cNvSpPr>
            <p:nvPr/>
          </p:nvSpPr>
          <p:spPr bwMode="auto">
            <a:xfrm>
              <a:off x="5268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2</a:t>
              </a:r>
            </a:p>
          </p:txBody>
        </p:sp>
      </p:grpSp>
      <p:sp>
        <p:nvSpPr>
          <p:cNvPr id="648241" name="Text Box 49"/>
          <p:cNvSpPr txBox="1">
            <a:spLocks noChangeArrowheads="1"/>
          </p:cNvSpPr>
          <p:nvPr/>
        </p:nvSpPr>
        <p:spPr bwMode="auto">
          <a:xfrm>
            <a:off x="7485063" y="2503488"/>
            <a:ext cx="4349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latin typeface="Courier New" pitchFamily="49" charset="0"/>
                <a:ea typeface="ヒラギノ角ゴ Pro W3" pitchFamily="96" charset="-128"/>
              </a:rPr>
              <a:t>42</a:t>
            </a:r>
          </a:p>
        </p:txBody>
      </p:sp>
      <p:grpSp>
        <p:nvGrpSpPr>
          <p:cNvPr id="648242" name="Group 50"/>
          <p:cNvGrpSpPr>
            <a:grpSpLocks/>
          </p:cNvGrpSpPr>
          <p:nvPr/>
        </p:nvGrpSpPr>
        <p:grpSpPr bwMode="auto">
          <a:xfrm>
            <a:off x="7680325" y="2889250"/>
            <a:ext cx="312738" cy="373063"/>
            <a:chOff x="4452" y="1798"/>
            <a:chExt cx="197" cy="235"/>
          </a:xfrm>
        </p:grpSpPr>
        <p:sp>
          <p:nvSpPr>
            <p:cNvPr id="648243" name="Line 51"/>
            <p:cNvSpPr>
              <a:spLocks noChangeShapeType="1"/>
            </p:cNvSpPr>
            <p:nvPr/>
          </p:nvSpPr>
          <p:spPr bwMode="auto">
            <a:xfrm rot="-10800000">
              <a:off x="4513" y="1798"/>
              <a:ext cx="0" cy="18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 dirty="0"/>
            </a:p>
          </p:txBody>
        </p:sp>
        <p:sp>
          <p:nvSpPr>
            <p:cNvPr id="648244" name="Text Box 52"/>
            <p:cNvSpPr txBox="1">
              <a:spLocks noChangeArrowheads="1"/>
            </p:cNvSpPr>
            <p:nvPr/>
          </p:nvSpPr>
          <p:spPr bwMode="auto">
            <a:xfrm>
              <a:off x="4452" y="1879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p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8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2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89BAF1E-9248-4918-9852-97DD1FF9C6C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2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ANSI-C: Properties (5)</a:t>
            </a:r>
          </a:p>
        </p:txBody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Pointers and Memory Management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Pointers</a:t>
            </a:r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r>
              <a:rPr lang="en-US" dirty="0"/>
              <a:t>Dynamic memory management</a:t>
            </a:r>
          </a:p>
        </p:txBody>
      </p:sp>
      <p:grpSp>
        <p:nvGrpSpPr>
          <p:cNvPr id="650244" name="Group 4"/>
          <p:cNvGrpSpPr>
            <a:grpSpLocks/>
          </p:cNvGrpSpPr>
          <p:nvPr/>
        </p:nvGrpSpPr>
        <p:grpSpPr bwMode="auto">
          <a:xfrm>
            <a:off x="819150" y="2060575"/>
            <a:ext cx="8145463" cy="1581150"/>
            <a:chOff x="516" y="1586"/>
            <a:chExt cx="5131" cy="996"/>
          </a:xfrm>
        </p:grpSpPr>
        <p:sp>
          <p:nvSpPr>
            <p:cNvPr id="650245" name="Text Box 5"/>
            <p:cNvSpPr txBox="1">
              <a:spLocks noChangeArrowheads="1"/>
            </p:cNvSpPr>
            <p:nvPr/>
          </p:nvSpPr>
          <p:spPr bwMode="auto">
            <a:xfrm>
              <a:off x="516" y="1779"/>
              <a:ext cx="1597" cy="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int h[ 3 ];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int *p = &amp;h[ 1 ];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h[ 1 ] = 42;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*p = 12;</a:t>
              </a:r>
            </a:p>
          </p:txBody>
        </p:sp>
        <p:grpSp>
          <p:nvGrpSpPr>
            <p:cNvPr id="650246" name="Group 6"/>
            <p:cNvGrpSpPr>
              <a:grpSpLocks/>
            </p:cNvGrpSpPr>
            <p:nvPr/>
          </p:nvGrpSpPr>
          <p:grpSpPr bwMode="auto">
            <a:xfrm>
              <a:off x="4150" y="1824"/>
              <a:ext cx="499" cy="233"/>
              <a:chOff x="3243" y="2770"/>
              <a:chExt cx="499" cy="233"/>
            </a:xfrm>
          </p:grpSpPr>
          <p:sp>
            <p:nvSpPr>
              <p:cNvPr id="650247" name="Rectangle 7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50248" name="Text Box 8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grpSp>
          <p:nvGrpSpPr>
            <p:cNvPr id="650249" name="Group 9"/>
            <p:cNvGrpSpPr>
              <a:grpSpLocks/>
            </p:cNvGrpSpPr>
            <p:nvPr/>
          </p:nvGrpSpPr>
          <p:grpSpPr bwMode="auto">
            <a:xfrm>
              <a:off x="4649" y="1824"/>
              <a:ext cx="499" cy="233"/>
              <a:chOff x="3243" y="2770"/>
              <a:chExt cx="499" cy="233"/>
            </a:xfrm>
          </p:grpSpPr>
          <p:sp>
            <p:nvSpPr>
              <p:cNvPr id="650250" name="Rectangle 10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50251" name="Text Box 11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grpSp>
          <p:nvGrpSpPr>
            <p:cNvPr id="650252" name="Group 12"/>
            <p:cNvGrpSpPr>
              <a:grpSpLocks/>
            </p:cNvGrpSpPr>
            <p:nvPr/>
          </p:nvGrpSpPr>
          <p:grpSpPr bwMode="auto">
            <a:xfrm>
              <a:off x="5148" y="1824"/>
              <a:ext cx="499" cy="233"/>
              <a:chOff x="3243" y="2770"/>
              <a:chExt cx="499" cy="233"/>
            </a:xfrm>
          </p:grpSpPr>
          <p:sp>
            <p:nvSpPr>
              <p:cNvPr id="650253" name="Rectangle 13"/>
              <p:cNvSpPr>
                <a:spLocks noChangeArrowheads="1"/>
              </p:cNvSpPr>
              <p:nvPr/>
            </p:nvSpPr>
            <p:spPr bwMode="auto">
              <a:xfrm>
                <a:off x="3243" y="2770"/>
                <a:ext cx="499" cy="233"/>
              </a:xfrm>
              <a:prstGeom prst="rect">
                <a:avLst/>
              </a:prstGeom>
              <a:solidFill>
                <a:srgbClr val="3366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50254" name="Text Box 14"/>
              <p:cNvSpPr txBox="1">
                <a:spLocks noChangeArrowheads="1"/>
              </p:cNvSpPr>
              <p:nvPr/>
            </p:nvSpPr>
            <p:spPr bwMode="auto">
              <a:xfrm>
                <a:off x="3243" y="2795"/>
                <a:ext cx="1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endParaRPr lang="en-US" sz="1800" dirty="0">
                  <a:latin typeface="Bitstream Vera Sans Mono" pitchFamily="49" charset="0"/>
                  <a:ea typeface="ヒラギノ角ゴ Pro W3" pitchFamily="96" charset="-128"/>
                </a:endParaRPr>
              </a:p>
            </p:txBody>
          </p:sp>
        </p:grpSp>
        <p:sp>
          <p:nvSpPr>
            <p:cNvPr id="650255" name="Text Box 15"/>
            <p:cNvSpPr txBox="1">
              <a:spLocks noChangeArrowheads="1"/>
            </p:cNvSpPr>
            <p:nvPr/>
          </p:nvSpPr>
          <p:spPr bwMode="auto">
            <a:xfrm>
              <a:off x="3878" y="1859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h</a:t>
              </a:r>
            </a:p>
          </p:txBody>
        </p:sp>
        <p:sp>
          <p:nvSpPr>
            <p:cNvPr id="650256" name="Text Box 16"/>
            <p:cNvSpPr txBox="1">
              <a:spLocks noChangeArrowheads="1"/>
            </p:cNvSpPr>
            <p:nvPr/>
          </p:nvSpPr>
          <p:spPr bwMode="auto">
            <a:xfrm>
              <a:off x="4225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0</a:t>
              </a:r>
            </a:p>
          </p:txBody>
        </p:sp>
        <p:sp>
          <p:nvSpPr>
            <p:cNvPr id="650257" name="Text Box 17"/>
            <p:cNvSpPr txBox="1">
              <a:spLocks noChangeArrowheads="1"/>
            </p:cNvSpPr>
            <p:nvPr/>
          </p:nvSpPr>
          <p:spPr bwMode="auto">
            <a:xfrm>
              <a:off x="4724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1</a:t>
              </a:r>
            </a:p>
          </p:txBody>
        </p:sp>
        <p:sp>
          <p:nvSpPr>
            <p:cNvPr id="650258" name="Text Box 18"/>
            <p:cNvSpPr txBox="1">
              <a:spLocks noChangeArrowheads="1"/>
            </p:cNvSpPr>
            <p:nvPr/>
          </p:nvSpPr>
          <p:spPr bwMode="auto">
            <a:xfrm>
              <a:off x="5268" y="1586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2</a:t>
              </a:r>
            </a:p>
          </p:txBody>
        </p:sp>
      </p:grpSp>
      <p:sp>
        <p:nvSpPr>
          <p:cNvPr id="650259" name="Text Box 19"/>
          <p:cNvSpPr txBox="1">
            <a:spLocks noChangeArrowheads="1"/>
          </p:cNvSpPr>
          <p:nvPr/>
        </p:nvSpPr>
        <p:spPr bwMode="auto">
          <a:xfrm>
            <a:off x="7640638" y="2503488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600" b="1" dirty="0">
                <a:latin typeface="Courier New" pitchFamily="49" charset="0"/>
                <a:ea typeface="ヒラギノ角ゴ Pro W3" pitchFamily="96" charset="-128"/>
              </a:rPr>
              <a:t>12</a:t>
            </a:r>
          </a:p>
        </p:txBody>
      </p:sp>
      <p:grpSp>
        <p:nvGrpSpPr>
          <p:cNvPr id="650260" name="Group 20"/>
          <p:cNvGrpSpPr>
            <a:grpSpLocks/>
          </p:cNvGrpSpPr>
          <p:nvPr/>
        </p:nvGrpSpPr>
        <p:grpSpPr bwMode="auto">
          <a:xfrm>
            <a:off x="7680325" y="2889250"/>
            <a:ext cx="312738" cy="373063"/>
            <a:chOff x="4452" y="1798"/>
            <a:chExt cx="197" cy="235"/>
          </a:xfrm>
        </p:grpSpPr>
        <p:sp>
          <p:nvSpPr>
            <p:cNvPr id="650261" name="Line 21"/>
            <p:cNvSpPr>
              <a:spLocks noChangeShapeType="1"/>
            </p:cNvSpPr>
            <p:nvPr/>
          </p:nvSpPr>
          <p:spPr bwMode="auto">
            <a:xfrm rot="-10800000">
              <a:off x="4513" y="1798"/>
              <a:ext cx="0" cy="18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 dirty="0"/>
            </a:p>
          </p:txBody>
        </p:sp>
        <p:sp>
          <p:nvSpPr>
            <p:cNvPr id="650262" name="Text Box 22"/>
            <p:cNvSpPr txBox="1">
              <a:spLocks noChangeArrowheads="1"/>
            </p:cNvSpPr>
            <p:nvPr/>
          </p:nvSpPr>
          <p:spPr bwMode="auto">
            <a:xfrm>
              <a:off x="4452" y="1879"/>
              <a:ext cx="19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600" b="1" dirty="0">
                  <a:latin typeface="Courier New" pitchFamily="49" charset="0"/>
                  <a:ea typeface="ヒラギノ角ゴ Pro W3" pitchFamily="96" charset="-128"/>
                </a:rPr>
                <a:t>p</a:t>
              </a:r>
            </a:p>
          </p:txBody>
        </p:sp>
      </p:grpSp>
      <p:grpSp>
        <p:nvGrpSpPr>
          <p:cNvPr id="650263" name="Group 23"/>
          <p:cNvGrpSpPr>
            <a:grpSpLocks/>
          </p:cNvGrpSpPr>
          <p:nvPr/>
        </p:nvGrpSpPr>
        <p:grpSpPr bwMode="auto">
          <a:xfrm>
            <a:off x="827088" y="4437063"/>
            <a:ext cx="8088309" cy="1047750"/>
            <a:chOff x="521" y="2931"/>
            <a:chExt cx="5095" cy="660"/>
          </a:xfrm>
        </p:grpSpPr>
        <p:sp>
          <p:nvSpPr>
            <p:cNvPr id="650264" name="Text Box 24"/>
            <p:cNvSpPr txBox="1">
              <a:spLocks noChangeArrowheads="1"/>
            </p:cNvSpPr>
            <p:nvPr/>
          </p:nvSpPr>
          <p:spPr bwMode="auto">
            <a:xfrm>
              <a:off x="521" y="2977"/>
              <a:ext cx="2987" cy="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char *p = (char *) malloc( 100 );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p[ 1 ] = 42;</a:t>
              </a:r>
            </a:p>
            <a:p>
              <a:pPr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b="1" dirty="0">
                  <a:latin typeface="Courier New" pitchFamily="49" charset="0"/>
                  <a:ea typeface="ヒラギノ角ゴ Pro W3" pitchFamily="96" charset="-128"/>
                </a:rPr>
                <a:t>free( p );</a:t>
              </a:r>
            </a:p>
          </p:txBody>
        </p:sp>
        <p:sp>
          <p:nvSpPr>
            <p:cNvPr id="650265" name="Text Box 25"/>
            <p:cNvSpPr txBox="1">
              <a:spLocks noChangeArrowheads="1"/>
            </p:cNvSpPr>
            <p:nvPr/>
          </p:nvSpPr>
          <p:spPr bwMode="auto">
            <a:xfrm>
              <a:off x="3560" y="2931"/>
              <a:ext cx="20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i="1" dirty="0">
                  <a:solidFill>
                    <a:srgbClr val="777777"/>
                  </a:solidFill>
                  <a:ea typeface="ヒラギノ角ゴ Pro W3" pitchFamily="96" charset="-128"/>
                </a:rPr>
                <a:t>/* Allocation of 100 Bytes */</a:t>
              </a:r>
            </a:p>
          </p:txBody>
        </p:sp>
        <p:sp>
          <p:nvSpPr>
            <p:cNvPr id="650266" name="Text Box 26"/>
            <p:cNvSpPr txBox="1">
              <a:spLocks noChangeArrowheads="1"/>
            </p:cNvSpPr>
            <p:nvPr/>
          </p:nvSpPr>
          <p:spPr bwMode="auto">
            <a:xfrm>
              <a:off x="3558" y="3339"/>
              <a:ext cx="191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i="1" dirty="0">
                  <a:solidFill>
                    <a:srgbClr val="777777"/>
                  </a:solidFill>
                  <a:ea typeface="ヒラギノ角ゴ Pro W3" pitchFamily="96" charset="-128"/>
                </a:rPr>
                <a:t>/* Memory deallocation */</a:t>
              </a:r>
            </a:p>
          </p:txBody>
        </p:sp>
      </p:grpSp>
      <p:sp>
        <p:nvSpPr>
          <p:cNvPr id="650267" name="Text Box 27"/>
          <p:cNvSpPr txBox="1">
            <a:spLocks noChangeArrowheads="1"/>
          </p:cNvSpPr>
          <p:nvPr/>
        </p:nvSpPr>
        <p:spPr bwMode="auto">
          <a:xfrm>
            <a:off x="1049555" y="5734050"/>
            <a:ext cx="6664004" cy="400110"/>
          </a:xfrm>
          <a:prstGeom prst="rect">
            <a:avLst/>
          </a:prstGeom>
          <a:solidFill>
            <a:srgbClr val="AAA28D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en-US" sz="2000" i="1" dirty="0">
                <a:ea typeface="ヒラギノ角ゴ Pro W3" pitchFamily="96" charset="-128"/>
              </a:rPr>
              <a:t>Dynamic memory management explicitly by programmer!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59" grpId="0"/>
      <p:bldP spid="65026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3FE61B7-73A4-4CE6-94A0-87E150827A2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ANSI-C: Properties (6)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dirty="0"/>
              <a:t>Architecture-Dependence &amp; Unspecified Behavior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Bit-width of </a:t>
            </a:r>
            <a:r>
              <a:rPr lang="en-US" b="1" dirty="0">
                <a:latin typeface="Courier New" pitchFamily="49" charset="0"/>
              </a:rPr>
              <a:t>int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 </a:t>
            </a:r>
            <a:r>
              <a:rPr lang="en-US" dirty="0"/>
              <a:t>word-length of a CPU</a:t>
            </a:r>
            <a:br>
              <a:rPr lang="en-US" dirty="0"/>
            </a:br>
            <a:r>
              <a:rPr lang="en-US" b="1" dirty="0">
                <a:latin typeface="Courier New" pitchFamily="49" charset="0"/>
              </a:rPr>
              <a:t>int</a:t>
            </a:r>
            <a:r>
              <a:rPr lang="en-US" dirty="0"/>
              <a:t> on 16-bit machine: [ -32768, 32767 ]</a:t>
            </a:r>
            <a:br>
              <a:rPr lang="en-US" dirty="0"/>
            </a:br>
            <a:r>
              <a:rPr lang="en-US" b="1" dirty="0">
                <a:latin typeface="Courier New" pitchFamily="49" charset="0"/>
              </a:rPr>
              <a:t>int</a:t>
            </a:r>
            <a:r>
              <a:rPr lang="en-US" dirty="0"/>
              <a:t> on 32-bit machine: [ -2147483648, 2147483647 ]</a:t>
            </a:r>
          </a:p>
          <a:p>
            <a:pPr lvl="1">
              <a:buFont typeface="Arial" charset="0"/>
              <a:buChar char="–"/>
            </a:pPr>
            <a:endParaRPr lang="en-US" sz="1200" dirty="0"/>
          </a:p>
          <a:p>
            <a:pPr lvl="1">
              <a:buFont typeface="Arial" charset="0"/>
              <a:buChar char="–"/>
            </a:pPr>
            <a:r>
              <a:rPr lang="en-US" dirty="0"/>
              <a:t>Behavior of </a:t>
            </a:r>
            <a:r>
              <a:rPr lang="en-US" b="1" dirty="0">
                <a:latin typeface="Courier New" pitchFamily="49" charset="0"/>
              </a:rPr>
              <a:t>&gt;&gt;</a:t>
            </a:r>
            <a:r>
              <a:rPr lang="en-US" dirty="0"/>
              <a:t> operator (shift right)</a:t>
            </a:r>
            <a:br>
              <a:rPr lang="en-US" dirty="0"/>
            </a:br>
            <a:r>
              <a:rPr lang="en-US" i="1" dirty="0"/>
              <a:t>logic shift</a:t>
            </a:r>
            <a:r>
              <a:rPr lang="en-US" dirty="0"/>
              <a:t> – Most Significant Bit (MSB) filled with ‘</a:t>
            </a:r>
            <a:r>
              <a:rPr lang="en-US" b="1" dirty="0">
                <a:latin typeface="Courier New" pitchFamily="49" charset="0"/>
              </a:rPr>
              <a:t>0</a:t>
            </a:r>
            <a:r>
              <a:rPr lang="en-US" dirty="0"/>
              <a:t>’:</a:t>
            </a:r>
            <a:br>
              <a:rPr lang="en-US" dirty="0"/>
            </a:br>
            <a:br>
              <a:rPr lang="en-US" sz="3800" dirty="0"/>
            </a:br>
            <a:r>
              <a:rPr lang="en-US" i="1" dirty="0"/>
              <a:t>arithmetic shift</a:t>
            </a:r>
            <a:r>
              <a:rPr lang="en-US" dirty="0"/>
              <a:t> – MSB filled with old MSB:</a:t>
            </a:r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sz="2600" dirty="0"/>
          </a:p>
          <a:p>
            <a:pPr lvl="1">
              <a:buFont typeface="Arial" charset="0"/>
              <a:buChar char="–"/>
            </a:pPr>
            <a:r>
              <a:rPr lang="en-US" dirty="0"/>
              <a:t>Signedness of </a:t>
            </a:r>
            <a:r>
              <a:rPr lang="en-US" b="1" dirty="0">
                <a:latin typeface="Courier New" pitchFamily="49" charset="0"/>
              </a:rPr>
              <a:t>char</a:t>
            </a:r>
            <a:r>
              <a:rPr lang="en-US" dirty="0"/>
              <a:t>:</a:t>
            </a:r>
            <a:br>
              <a:rPr lang="en-US" dirty="0"/>
            </a:br>
            <a:r>
              <a:rPr lang="en-US" b="1" dirty="0">
                <a:latin typeface="Courier New" pitchFamily="49" charset="0"/>
              </a:rPr>
              <a:t>signed char</a:t>
            </a:r>
            <a:r>
              <a:rPr lang="en-US" dirty="0"/>
              <a:t> [ -128, 127 ] vs. </a:t>
            </a:r>
            <a:r>
              <a:rPr lang="en-US" b="1" dirty="0">
                <a:latin typeface="Courier New" pitchFamily="49" charset="0"/>
              </a:rPr>
              <a:t>unsigned char</a:t>
            </a:r>
            <a:r>
              <a:rPr lang="en-US" dirty="0"/>
              <a:t> [ 0, 255 ]</a:t>
            </a:r>
          </a:p>
        </p:txBody>
      </p:sp>
      <p:sp>
        <p:nvSpPr>
          <p:cNvPr id="652316" name="Text Box 28"/>
          <p:cNvSpPr txBox="1">
            <a:spLocks noChangeArrowheads="1"/>
          </p:cNvSpPr>
          <p:nvPr/>
        </p:nvSpPr>
        <p:spPr bwMode="auto">
          <a:xfrm>
            <a:off x="1225550" y="3640138"/>
            <a:ext cx="5006499" cy="400110"/>
          </a:xfrm>
          <a:prstGeom prst="rect">
            <a:avLst/>
          </a:prstGeom>
          <a:solidFill>
            <a:srgbClr val="AAA28D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Courier New" pitchFamily="49" charset="0"/>
                <a:ea typeface="ヒラギノ角ゴ Pro W3" pitchFamily="96" charset="-128"/>
              </a:rPr>
              <a:t>-8 &gt;&gt;</a:t>
            </a:r>
            <a:r>
              <a:rPr lang="en-US" sz="2000" b="1" i="1" baseline="-25000" dirty="0">
                <a:latin typeface="Courier New" pitchFamily="49" charset="0"/>
                <a:ea typeface="ヒラギノ角ゴ Pro W3" pitchFamily="96" charset="-128"/>
              </a:rPr>
              <a:t>l</a:t>
            </a:r>
            <a:r>
              <a:rPr lang="en-US" sz="2000" b="1" i="1" dirty="0">
                <a:latin typeface="Courier New" pitchFamily="49" charset="0"/>
                <a:ea typeface="ヒラギノ角ゴ Pro W3" pitchFamily="96" charset="-128"/>
              </a:rPr>
              <a:t> 1 = 1000 &gt;&gt;</a:t>
            </a:r>
            <a:r>
              <a:rPr lang="en-US" sz="2000" b="1" i="1" baseline="-25000" dirty="0">
                <a:latin typeface="Courier New" pitchFamily="49" charset="0"/>
                <a:ea typeface="ヒラギノ角ゴ Pro W3" pitchFamily="96" charset="-128"/>
              </a:rPr>
              <a:t>l</a:t>
            </a:r>
            <a:r>
              <a:rPr lang="en-US" sz="2000" b="1" i="1" dirty="0">
                <a:latin typeface="Courier New" pitchFamily="49" charset="0"/>
                <a:ea typeface="ヒラギノ角ゴ Pro W3" pitchFamily="96" charset="-128"/>
              </a:rPr>
              <a:t> 1 = 0100 = 4</a:t>
            </a:r>
          </a:p>
        </p:txBody>
      </p:sp>
      <p:sp>
        <p:nvSpPr>
          <p:cNvPr id="652317" name="Text Box 29"/>
          <p:cNvSpPr txBox="1">
            <a:spLocks noChangeArrowheads="1"/>
          </p:cNvSpPr>
          <p:nvPr/>
        </p:nvSpPr>
        <p:spPr bwMode="auto">
          <a:xfrm>
            <a:off x="1223963" y="4576763"/>
            <a:ext cx="5160387" cy="400110"/>
          </a:xfrm>
          <a:prstGeom prst="rect">
            <a:avLst/>
          </a:prstGeom>
          <a:solidFill>
            <a:srgbClr val="AAA28D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Courier New" pitchFamily="49" charset="0"/>
                <a:ea typeface="ヒラギノ角ゴ Pro W3" pitchFamily="96" charset="-128"/>
              </a:rPr>
              <a:t>-8 &gt;&gt;</a:t>
            </a:r>
            <a:r>
              <a:rPr lang="en-US" sz="2000" b="1" i="1" baseline="-25000" dirty="0">
                <a:latin typeface="Courier New" pitchFamily="49" charset="0"/>
                <a:ea typeface="ヒラギノ角ゴ Pro W3" pitchFamily="96" charset="-128"/>
              </a:rPr>
              <a:t>a</a:t>
            </a:r>
            <a:r>
              <a:rPr lang="en-US" sz="2000" b="1" i="1" dirty="0">
                <a:latin typeface="Courier New" pitchFamily="49" charset="0"/>
                <a:ea typeface="ヒラギノ角ゴ Pro W3" pitchFamily="96" charset="-128"/>
              </a:rPr>
              <a:t> 1 = 1000 &gt;&gt;</a:t>
            </a:r>
            <a:r>
              <a:rPr lang="en-US" sz="2000" b="1" i="1" baseline="-25000" dirty="0">
                <a:latin typeface="Courier New" pitchFamily="49" charset="0"/>
                <a:ea typeface="ヒラギノ角ゴ Pro W3" pitchFamily="96" charset="-128"/>
              </a:rPr>
              <a:t>a</a:t>
            </a:r>
            <a:r>
              <a:rPr lang="en-US" sz="2000" b="1" i="1" dirty="0">
                <a:latin typeface="Courier New" pitchFamily="49" charset="0"/>
                <a:ea typeface="ヒラギノ角ゴ Pro W3" pitchFamily="96" charset="-128"/>
              </a:rPr>
              <a:t> 1 = 1100 = -4</a:t>
            </a:r>
          </a:p>
        </p:txBody>
      </p:sp>
      <p:pic>
        <p:nvPicPr>
          <p:cNvPr id="652318" name="Picture 30" descr="MCj038404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768725"/>
            <a:ext cx="100965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2319" name="Picture 31" descr="MCj038404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5373688"/>
            <a:ext cx="755650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52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2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2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2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52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2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2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316" grpId="0" animBg="1"/>
      <p:bldP spid="6523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D45803A-D90B-43B9-A65C-7BC08FA1BDC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ANSI-C: Discussion</a:t>
            </a:r>
          </a:p>
        </p:txBody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Pros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Standardized, widespread programming language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Many (freely available) existing code generation tools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Large already existing source code base (open source &amp; proprietary)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Despite high abstraction level: Low-level programming still possible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Machine-orientation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Effort to construct a compiler still acceptable</a:t>
            </a:r>
          </a:p>
          <a:p>
            <a:pPr lvl="1">
              <a:buFontTx/>
              <a:buNone/>
            </a:pPr>
            <a:endParaRPr lang="en-US" dirty="0"/>
          </a:p>
          <a:p>
            <a:pPr lvl="1"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Cons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Machine-orientation, lacking portability of source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Programmer-responsible memory management error-prone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object-orientation</a:t>
            </a:r>
          </a:p>
        </p:txBody>
      </p:sp>
      <p:pic>
        <p:nvPicPr>
          <p:cNvPr id="654340" name="Picture 4" descr="MPj04331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63" y="14843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4341" name="Picture 5" descr="MPj0433161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813" y="4616450"/>
            <a:ext cx="6683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C93AD42-D89A-4DAA-A7F2-53F88D0E9CD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ANSI-C++: Properties</a:t>
            </a:r>
          </a:p>
        </p:txBody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ANSI-C + Object-Orientation + …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Classes &amp; Objects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Elements, member functions/methods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Constructors &amp; destructors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Inheritance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Protection of class elements: </a:t>
            </a:r>
            <a:r>
              <a:rPr lang="en-US" b="1" dirty="0">
                <a:latin typeface="Courier New" pitchFamily="49" charset="0"/>
              </a:rPr>
              <a:t>public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protected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private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Virtual methods &amp; polymorphic classes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Exception handling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Generic programming: Templates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Standard Template Library (STL)</a:t>
            </a:r>
            <a:endParaRPr lang="en-US" i="1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3295B3C-071E-4A83-BC89-CE52857B02F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ANSI-C++: Pros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Higher-order programming language, fulfills desire for OO in Embedded Systems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Existing ANSI-C source codes can often be adopted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Wide dissemination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Many (freely available) existing code generation tools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Large already existing source code base (open source &amp; proprietary)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Despite high abstraction level: Low-level programming still possible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Machine-orientation</a:t>
            </a:r>
          </a:p>
        </p:txBody>
      </p:sp>
      <p:pic>
        <p:nvPicPr>
          <p:cNvPr id="658436" name="Picture 4" descr="MPj04331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63" y="547688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B108A97-427A-4EF1-9AFE-19FE0ABB2C5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ANSI-C++: Cons (1)</a:t>
            </a:r>
          </a:p>
        </p:txBody>
      </p:sp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Some C++ constructs lead to high overheads, too high for Embedded Systems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Time between throwing and catching unclear due to destructors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Increased memory consumption due to internal data structures</a:t>
            </a:r>
          </a:p>
        </p:txBody>
      </p:sp>
      <p:sp>
        <p:nvSpPr>
          <p:cNvPr id="660485" name="Text Box 5"/>
          <p:cNvSpPr txBox="1">
            <a:spLocks noChangeArrowheads="1"/>
          </p:cNvSpPr>
          <p:nvPr/>
        </p:nvSpPr>
        <p:spPr bwMode="auto">
          <a:xfrm>
            <a:off x="668338" y="2276475"/>
            <a:ext cx="6856412" cy="3095625"/>
          </a:xfrm>
          <a:prstGeom prst="rect">
            <a:avLst/>
          </a:prstGeom>
          <a:solidFill>
            <a:srgbClr val="AAA28D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/>
          <a:lstStyle/>
          <a:p>
            <a:r>
              <a:rPr lang="en-US" sz="2000" b="1" i="1" u="sng" dirty="0">
                <a:ea typeface="ヒラギノ角ゴ Pro W3" pitchFamily="96" charset="-128"/>
              </a:rPr>
              <a:t>Example Exceptions:</a:t>
            </a:r>
          </a:p>
        </p:txBody>
      </p:sp>
      <p:sp>
        <p:nvSpPr>
          <p:cNvPr id="660486" name="Text Box 6"/>
          <p:cNvSpPr txBox="1">
            <a:spLocks noChangeArrowheads="1"/>
          </p:cNvSpPr>
          <p:nvPr/>
        </p:nvSpPr>
        <p:spPr bwMode="auto">
          <a:xfrm>
            <a:off x="590550" y="2714625"/>
            <a:ext cx="2811667" cy="260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try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object o;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Code…;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catch( E )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</a:t>
            </a:r>
            <a:r>
              <a:rPr lang="en-US" sz="1800" b="1" i="1" dirty="0">
                <a:solidFill>
                  <a:srgbClr val="808080"/>
                </a:solidFill>
                <a:latin typeface="Courier New" pitchFamily="49" charset="0"/>
                <a:ea typeface="ヒラギノ角ゴ Pro W3" pitchFamily="96" charset="-128"/>
              </a:rPr>
              <a:t>// Error handling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</a:t>
            </a:r>
          </a:p>
        </p:txBody>
      </p:sp>
      <p:grpSp>
        <p:nvGrpSpPr>
          <p:cNvPr id="660487" name="Group 7"/>
          <p:cNvGrpSpPr>
            <a:grpSpLocks/>
          </p:cNvGrpSpPr>
          <p:nvPr/>
        </p:nvGrpSpPr>
        <p:grpSpPr bwMode="auto">
          <a:xfrm>
            <a:off x="3419475" y="3608388"/>
            <a:ext cx="3624265" cy="400050"/>
            <a:chOff x="1315" y="3620"/>
            <a:chExt cx="2283" cy="252"/>
          </a:xfrm>
        </p:grpSpPr>
        <p:sp>
          <p:nvSpPr>
            <p:cNvPr id="660488" name="Text Box 8"/>
            <p:cNvSpPr txBox="1">
              <a:spLocks noChangeArrowheads="1"/>
            </p:cNvSpPr>
            <p:nvPr/>
          </p:nvSpPr>
          <p:spPr bwMode="auto">
            <a:xfrm>
              <a:off x="1439" y="3620"/>
              <a:ext cx="215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i="1" dirty="0">
                  <a:ea typeface="ヒラギノ角ゴ Pro W3" pitchFamily="96" charset="-128"/>
                </a:rPr>
                <a:t>Exception</a:t>
              </a:r>
              <a:r>
                <a:rPr lang="en-US" sz="2000" dirty="0">
                  <a:ea typeface="ヒラギノ角ゴ Pro W3" pitchFamily="96" charset="-128"/>
                </a:rPr>
                <a:t> </a:t>
              </a:r>
              <a:r>
                <a:rPr lang="en-US" sz="2000" b="1" dirty="0">
                  <a:latin typeface="Courier New" pitchFamily="49" charset="0"/>
                  <a:ea typeface="ヒラギノ角ゴ Pro W3" pitchFamily="96" charset="-128"/>
                </a:rPr>
                <a:t>E</a:t>
              </a:r>
              <a:r>
                <a:rPr lang="en-US" sz="2000" dirty="0">
                  <a:ea typeface="ヒラギノ角ゴ Pro W3" pitchFamily="96" charset="-128"/>
                </a:rPr>
                <a:t> is thrown here...</a:t>
              </a:r>
            </a:p>
          </p:txBody>
        </p:sp>
        <p:sp>
          <p:nvSpPr>
            <p:cNvPr id="660489" name="AutoShape 9"/>
            <p:cNvSpPr>
              <a:spLocks noChangeArrowheads="1"/>
            </p:cNvSpPr>
            <p:nvPr/>
          </p:nvSpPr>
          <p:spPr bwMode="auto">
            <a:xfrm>
              <a:off x="1315" y="3657"/>
              <a:ext cx="136" cy="159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A3263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660490" name="Group 10"/>
          <p:cNvGrpSpPr>
            <a:grpSpLocks/>
          </p:cNvGrpSpPr>
          <p:nvPr/>
        </p:nvGrpSpPr>
        <p:grpSpPr bwMode="auto">
          <a:xfrm>
            <a:off x="4498976" y="4616450"/>
            <a:ext cx="2514602" cy="400050"/>
            <a:chOff x="1315" y="3608"/>
            <a:chExt cx="1584" cy="252"/>
          </a:xfrm>
        </p:grpSpPr>
        <p:sp>
          <p:nvSpPr>
            <p:cNvPr id="660491" name="Text Box 11"/>
            <p:cNvSpPr txBox="1">
              <a:spLocks noChangeArrowheads="1"/>
            </p:cNvSpPr>
            <p:nvPr/>
          </p:nvSpPr>
          <p:spPr bwMode="auto">
            <a:xfrm>
              <a:off x="1439" y="3608"/>
              <a:ext cx="14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>
                  <a:ea typeface="ヒラギノ角ゴ Pro W3" pitchFamily="96" charset="-128"/>
                </a:rPr>
                <a:t>... and caught here</a:t>
              </a:r>
            </a:p>
          </p:txBody>
        </p:sp>
        <p:sp>
          <p:nvSpPr>
            <p:cNvPr id="660492" name="AutoShape 12"/>
            <p:cNvSpPr>
              <a:spLocks noChangeArrowheads="1"/>
            </p:cNvSpPr>
            <p:nvPr/>
          </p:nvSpPr>
          <p:spPr bwMode="auto">
            <a:xfrm>
              <a:off x="1315" y="3657"/>
              <a:ext cx="136" cy="159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A3263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60493" name="AutoShape 13"/>
          <p:cNvSpPr>
            <a:spLocks noChangeArrowheads="1"/>
          </p:cNvSpPr>
          <p:nvPr/>
        </p:nvSpPr>
        <p:spPr bwMode="auto">
          <a:xfrm>
            <a:off x="7596188" y="2924944"/>
            <a:ext cx="217487" cy="2304256"/>
          </a:xfrm>
          <a:prstGeom prst="curvedLeftArrow">
            <a:avLst>
              <a:gd name="adj1" fmla="val 201898"/>
              <a:gd name="adj2" fmla="val 403796"/>
              <a:gd name="adj3" fmla="val 33333"/>
            </a:avLst>
          </a:prstGeom>
          <a:solidFill>
            <a:srgbClr val="A32638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noAutofit/>
          </a:bodyPr>
          <a:lstStyle/>
          <a:p>
            <a:endParaRPr lang="en-US" dirty="0"/>
          </a:p>
        </p:txBody>
      </p:sp>
      <p:sp>
        <p:nvSpPr>
          <p:cNvPr id="660494" name="Text Box 14"/>
          <p:cNvSpPr txBox="1">
            <a:spLocks noChangeArrowheads="1"/>
          </p:cNvSpPr>
          <p:nvPr/>
        </p:nvSpPr>
        <p:spPr bwMode="auto">
          <a:xfrm>
            <a:off x="7720302" y="3406775"/>
            <a:ext cx="1388202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>
                <a:latin typeface="Courier New" pitchFamily="49" charset="0"/>
                <a:ea typeface="ヒラギノ角ゴ Pro W3" pitchFamily="96" charset="-128"/>
              </a:rPr>
              <a:t>o</a:t>
            </a:r>
            <a:r>
              <a:rPr lang="en-US" sz="2000" i="1" dirty="0">
                <a:latin typeface="Arial" charset="0"/>
                <a:ea typeface="ヒラギノ角ゴ Pro W3" pitchFamily="96" charset="-128"/>
              </a:rPr>
              <a:t> must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latin typeface="Arial" charset="0"/>
                <a:ea typeface="ヒラギノ角ゴ Pro W3" pitchFamily="96" charset="-128"/>
              </a:rPr>
              <a:t>be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latin typeface="Arial" charset="0"/>
                <a:ea typeface="ヒラギノ角ゴ Pro W3" pitchFamily="96" charset="-128"/>
              </a:rPr>
              <a:t>destroyed!</a:t>
            </a:r>
          </a:p>
        </p:txBody>
      </p:sp>
      <p:pic>
        <p:nvPicPr>
          <p:cNvPr id="660495" name="Picture 15" descr="MPj043316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546100"/>
            <a:ext cx="6683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0485" grpId="0" animBg="1"/>
      <p:bldP spid="660486" grpId="0"/>
      <p:bldP spid="660493" grpId="0" animBg="1"/>
      <p:bldP spid="66049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2974B7E-88DB-4A8A-9939-D27BDBAF691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ANSI-C++: Cons (2)</a:t>
            </a:r>
          </a:p>
        </p:txBody>
      </p:sp>
      <p:sp>
        <p:nvSpPr>
          <p:cNvPr id="66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b="1" dirty="0">
                <a:latin typeface="Courier New" pitchFamily="49" charset="0"/>
              </a:rPr>
              <a:t>B</a:t>
            </a:r>
            <a:r>
              <a:rPr lang="en-US" i="1" dirty="0"/>
              <a:t> and </a:t>
            </a:r>
            <a:r>
              <a:rPr lang="en-US" b="1" dirty="0">
                <a:latin typeface="Courier New" pitchFamily="49" charset="0"/>
              </a:rPr>
              <a:t>C</a:t>
            </a:r>
            <a:r>
              <a:rPr lang="en-US" i="1" dirty="0"/>
              <a:t> both feature a very own implementation of </a:t>
            </a:r>
            <a:r>
              <a:rPr lang="en-US" b="1" dirty="0">
                <a:latin typeface="Courier New" pitchFamily="49" charset="0"/>
              </a:rPr>
              <a:t>bar()</a:t>
            </a:r>
            <a:r>
              <a:rPr lang="en-US" i="1" dirty="0"/>
              <a:t>.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endParaRPr lang="en-US" sz="2800" i="1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High run-times due to dynamic type checking and method lookup.</a:t>
            </a:r>
          </a:p>
          <a:p>
            <a:endParaRPr lang="en-US" i="1" dirty="0"/>
          </a:p>
        </p:txBody>
      </p:sp>
      <p:sp>
        <p:nvSpPr>
          <p:cNvPr id="662542" name="Text Box 14"/>
          <p:cNvSpPr txBox="1">
            <a:spLocks noChangeArrowheads="1"/>
          </p:cNvSpPr>
          <p:nvPr/>
        </p:nvSpPr>
        <p:spPr bwMode="auto">
          <a:xfrm>
            <a:off x="668338" y="1736725"/>
            <a:ext cx="7612062" cy="2952750"/>
          </a:xfrm>
          <a:prstGeom prst="rect">
            <a:avLst/>
          </a:prstGeom>
          <a:solidFill>
            <a:srgbClr val="AAA28D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/>
          <a:lstStyle/>
          <a:p>
            <a:r>
              <a:rPr lang="en-US" sz="2200" b="1" i="1" u="sng" dirty="0">
                <a:ea typeface="ヒラギノ角ゴ Pro W3" pitchFamily="96" charset="-128"/>
              </a:rPr>
              <a:t>Example Purely Virtual Classes:</a:t>
            </a:r>
          </a:p>
        </p:txBody>
      </p:sp>
      <p:sp>
        <p:nvSpPr>
          <p:cNvPr id="662543" name="Text Box 15"/>
          <p:cNvSpPr txBox="1">
            <a:spLocks noChangeArrowheads="1"/>
          </p:cNvSpPr>
          <p:nvPr/>
        </p:nvSpPr>
        <p:spPr bwMode="auto">
          <a:xfrm>
            <a:off x="590550" y="2279650"/>
            <a:ext cx="7562850" cy="225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                class A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                  virtual bar() = 0;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                }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endParaRPr lang="en-US" sz="1800" b="1" dirty="0">
              <a:latin typeface="Courier New" pitchFamily="49" charset="0"/>
              <a:ea typeface="ヒラギノ角ゴ Pro W3" pitchFamily="96" charset="-128"/>
            </a:endParaRP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class B : public A {              class C : public A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virtual bar();                    virtual bar();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                                 }</a:t>
            </a:r>
          </a:p>
        </p:txBody>
      </p:sp>
      <p:sp>
        <p:nvSpPr>
          <p:cNvPr id="662544" name="AutoShape 16"/>
          <p:cNvSpPr>
            <a:spLocks noChangeArrowheads="1"/>
          </p:cNvSpPr>
          <p:nvPr/>
        </p:nvSpPr>
        <p:spPr bwMode="auto">
          <a:xfrm rot="5400000">
            <a:off x="6192837" y="2565401"/>
            <a:ext cx="576263" cy="7921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A32638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62545" name="AutoShape 17"/>
          <p:cNvSpPr>
            <a:spLocks noChangeArrowheads="1"/>
          </p:cNvSpPr>
          <p:nvPr/>
        </p:nvSpPr>
        <p:spPr bwMode="auto">
          <a:xfrm rot="16200000" flipH="1">
            <a:off x="2374900" y="2565400"/>
            <a:ext cx="576263" cy="792163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A32638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62546" name="Text Box 18"/>
          <p:cNvSpPr txBox="1">
            <a:spLocks noChangeArrowheads="1"/>
          </p:cNvSpPr>
          <p:nvPr/>
        </p:nvSpPr>
        <p:spPr bwMode="auto">
          <a:xfrm>
            <a:off x="1001713" y="5264150"/>
            <a:ext cx="6991350" cy="376238"/>
          </a:xfrm>
          <a:prstGeom prst="rect">
            <a:avLst/>
          </a:prstGeom>
          <a:solidFill>
            <a:srgbClr val="AAA28D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A *foo; ...; foo-&gt;bar();	</a:t>
            </a:r>
            <a:r>
              <a:rPr lang="en-US" sz="1800" b="1" i="1" dirty="0">
                <a:solidFill>
                  <a:srgbClr val="777777"/>
                </a:solidFill>
                <a:latin typeface="Courier New" pitchFamily="49" charset="0"/>
                <a:ea typeface="ヒラギノ角ゴ Pro W3" pitchFamily="96" charset="-128"/>
              </a:rPr>
              <a:t>// B::bar()?? C::bar???</a:t>
            </a:r>
          </a:p>
        </p:txBody>
      </p:sp>
      <p:pic>
        <p:nvPicPr>
          <p:cNvPr id="662547" name="Picture 19" descr="MCj038404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5072063"/>
            <a:ext cx="6921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2548" name="Picture 20" descr="MPj0433161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546100"/>
            <a:ext cx="6683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62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625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62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2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54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7DC9A0D-8BF9-4212-BBD5-C26F629696F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Embedded C++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Subset of C++, Specifically Designed for Embedded Systems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purely virtual classes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exceptions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templates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namespaces</a:t>
            </a:r>
            <a:br>
              <a:rPr lang="en-US" dirty="0"/>
            </a:br>
            <a:r>
              <a:rPr lang="en-US" i="1" dirty="0"/>
              <a:t>(“Features such as namespaces […] are difficult to understand, increasing the chances of programmer errors.”)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multiple inheritance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STL data structures (Standard Template Library)</a:t>
            </a:r>
          </a:p>
        </p:txBody>
      </p:sp>
      <p:sp>
        <p:nvSpPr>
          <p:cNvPr id="664581" name="Text Box 5"/>
          <p:cNvSpPr txBox="1">
            <a:spLocks noChangeArrowheads="1"/>
          </p:cNvSpPr>
          <p:nvPr/>
        </p:nvSpPr>
        <p:spPr bwMode="auto">
          <a:xfrm>
            <a:off x="673100" y="5373688"/>
            <a:ext cx="6318781" cy="646331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i="1" dirty="0"/>
              <a:t>[Embedded C++ Slashes Code Size And Boosts Execution.</a:t>
            </a:r>
          </a:p>
          <a:p>
            <a:r>
              <a:rPr lang="en-US" sz="1800" i="1" dirty="0"/>
              <a:t> </a:t>
            </a:r>
            <a:r>
              <a:rPr lang="en-US" sz="1800" i="1" dirty="0">
                <a:latin typeface="+mn-lt"/>
              </a:rPr>
              <a:t>www.ghs.com/wp/ec++article2.html</a:t>
            </a:r>
            <a:r>
              <a:rPr lang="en-US" sz="1800" i="1" dirty="0"/>
              <a:t>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458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58AAF8A-7017-480C-95C6-A7DA2007446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6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Java: Pros</a:t>
            </a:r>
          </a:p>
        </p:txBody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Programming Language with consequent object-oriented design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Modular structure, allows for excellent SW abstraction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Good type mechanisms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Good language constructs for modelling of behavior and control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Mathematical model similar to C++, but said to be better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Transparent memory protection, automatic Garbage Collection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said to be better legible than C++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 pointers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Java Byte Code Interpreter: High portability of Java source code</a:t>
            </a:r>
          </a:p>
        </p:txBody>
      </p:sp>
      <p:pic>
        <p:nvPicPr>
          <p:cNvPr id="666628" name="Picture 4" descr="MPj04331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63" y="547688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3C49616-7BD2-49EE-8CCE-850019E70CB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Java: Cons</a:t>
            </a:r>
          </a:p>
        </p:txBody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Enormous Resource Demands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Disadvantages of Java’s OO constructs similar to C++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Byte code interpretation during run-time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Just-In-Time translation often infeasible for Embedded Systems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Real-time behavior of Garbage Collection?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Today: Even lean Java (EmbeddedJava) unsuitable for systems that have to be fast and are resource-constrained</a:t>
            </a:r>
          </a:p>
        </p:txBody>
      </p:sp>
      <p:pic>
        <p:nvPicPr>
          <p:cNvPr id="668677" name="Picture 5" descr="MPj043316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546100"/>
            <a:ext cx="6683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8678" name="Text Box 6"/>
          <p:cNvSpPr txBox="1">
            <a:spLocks noChangeArrowheads="1"/>
          </p:cNvSpPr>
          <p:nvPr/>
        </p:nvSpPr>
        <p:spPr bwMode="auto">
          <a:xfrm>
            <a:off x="395288" y="4293096"/>
            <a:ext cx="8408987" cy="1656184"/>
          </a:xfrm>
          <a:prstGeom prst="rect">
            <a:avLst/>
          </a:prstGeom>
          <a:solidFill>
            <a:srgbClr val="AAA28D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r>
              <a:rPr lang="en-US" sz="2000" b="1" dirty="0">
                <a:ea typeface="ヒラギノ角ゴ Pro W3" pitchFamily="96" charset="-128"/>
              </a:rPr>
              <a:t>Excerpt from Sun’s (ancient) license agreement for Java:</a:t>
            </a:r>
          </a:p>
          <a:p>
            <a:r>
              <a:rPr lang="en-US" sz="2000" i="1" dirty="0">
                <a:ea typeface="ヒラギノ角ゴ Pro W3" pitchFamily="96" charset="-128"/>
              </a:rPr>
              <a:t>”Software is not designed or licensed for use in on-line control of aircraft, air traffic, aircraft navigation or aircraft communications; or in the design, construction, operation or maintenance of any nuclear facility.”</a:t>
            </a:r>
          </a:p>
          <a:p>
            <a:r>
              <a:rPr lang="en-US" sz="2000" i="1" dirty="0">
                <a:ea typeface="ヒラギノ角ゴ Pro W3" pitchFamily="96" charset="-128"/>
              </a:rPr>
              <a:t>[Formerly at java.sun.com/products/plugin/1.2/license.txt]</a:t>
            </a:r>
          </a:p>
        </p:txBody>
      </p:sp>
    </p:spTree>
    <p:extLst>
      <p:ext uri="{BB962C8B-B14F-4D97-AF65-F5344CB8AC3E}">
        <p14:creationId xmlns:p14="http://schemas.microsoft.com/office/powerpoint/2010/main" val="2638489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867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37523" y="38520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619D49F-62B2-4EA0-9EE7-FD417FE0D30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b="1" dirty="0"/>
              <a:t>Compilers for Embedded Systems – Requirements &amp; Dependencies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Code Generation Tools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Compiler, Assembler, Linker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Source Code, Assembly Code, Object Code, Binary Code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Source Languages for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C, C++, Java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Embedded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Digital Signal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Multimedia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Very Long Instruction Word </a:t>
            </a:r>
            <a:r>
              <a:rPr lang="en-US" sz="2000" dirty="0"/>
              <a:t>Machines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Network Processors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Requirements on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Quality vs. Compilation Times</a:t>
            </a:r>
          </a:p>
        </p:txBody>
      </p:sp>
    </p:spTree>
    <p:extLst>
      <p:ext uri="{BB962C8B-B14F-4D97-AF65-F5344CB8AC3E}">
        <p14:creationId xmlns:p14="http://schemas.microsoft.com/office/powerpoint/2010/main" val="241472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9124DB3-4967-4408-B000-FEA9806C387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Signal Processors</a:t>
            </a:r>
          </a:p>
        </p:txBody>
      </p:sp>
      <p:sp>
        <p:nvSpPr>
          <p:cNvPr id="67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Properties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Optimized for digital signal processing</a:t>
            </a:r>
            <a:br>
              <a:rPr lang="en-US" dirty="0"/>
            </a:br>
            <a:r>
              <a:rPr lang="en-US" dirty="0"/>
              <a:t>(e.g., filters, Fourier transformation, ...)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Heterogeneous register files, grouped for special purposes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Limited parallelism during instruction execution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Dedicated address generation units / addressing modes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Multiply-Accumulate instruction </a:t>
            </a:r>
            <a:r>
              <a:rPr lang="en-US" i="1" dirty="0"/>
              <a:t>(a = a + b * c)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Zero-Overhead Loops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Saturating arithmetic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Efficiency and real-time capabilities extremely important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4820F0F-5D0C-4F20-A84B-EDE0E97EA3E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7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7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Heterogeneous Register Files (1)</a:t>
            </a:r>
          </a:p>
        </p:txBody>
      </p:sp>
      <p:sp>
        <p:nvSpPr>
          <p:cNvPr id="676869" name="Rectangle 5"/>
          <p:cNvSpPr>
            <a:spLocks noChangeArrowheads="1"/>
          </p:cNvSpPr>
          <p:nvPr/>
        </p:nvSpPr>
        <p:spPr bwMode="auto">
          <a:xfrm>
            <a:off x="179388" y="1412875"/>
            <a:ext cx="3887787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ts val="2000"/>
              </a:lnSpc>
            </a:pPr>
            <a:r>
              <a:rPr lang="en-US" sz="2000" b="1" dirty="0"/>
              <a:t>Example Infineon TriCore 1.3: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Separate address &amp; data registers</a:t>
            </a:r>
          </a:p>
        </p:txBody>
      </p:sp>
      <p:graphicFrame>
        <p:nvGraphicFramePr>
          <p:cNvPr id="67687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56265"/>
              </p:ext>
            </p:extLst>
          </p:nvPr>
        </p:nvGraphicFramePr>
        <p:xfrm>
          <a:off x="4464050" y="1749425"/>
          <a:ext cx="1981200" cy="4394208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A10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A9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A8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A7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A6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A0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76906" name="Text Box 42"/>
          <p:cNvSpPr txBox="1">
            <a:spLocks noChangeArrowheads="1"/>
          </p:cNvSpPr>
          <p:nvPr/>
        </p:nvSpPr>
        <p:spPr bwMode="auto">
          <a:xfrm>
            <a:off x="4233863" y="1462088"/>
            <a:ext cx="2209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i="1" dirty="0">
                <a:latin typeface="Arial" charset="0"/>
                <a:ea typeface="ヒラギノ角ゴ Pro W3" pitchFamily="96" charset="-128"/>
              </a:rPr>
              <a:t>Address Registers</a:t>
            </a:r>
          </a:p>
        </p:txBody>
      </p:sp>
      <p:sp>
        <p:nvSpPr>
          <p:cNvPr id="676907" name="Text Box 43"/>
          <p:cNvSpPr txBox="1">
            <a:spLocks noChangeArrowheads="1"/>
          </p:cNvSpPr>
          <p:nvPr/>
        </p:nvSpPr>
        <p:spPr bwMode="auto">
          <a:xfrm>
            <a:off x="6443663" y="1460500"/>
            <a:ext cx="179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i="1" dirty="0">
                <a:latin typeface="Arial" charset="0"/>
                <a:ea typeface="ヒラギノ角ゴ Pro W3" pitchFamily="96" charset="-128"/>
              </a:rPr>
              <a:t>Data Registers</a:t>
            </a:r>
          </a:p>
        </p:txBody>
      </p:sp>
      <p:graphicFrame>
        <p:nvGraphicFramePr>
          <p:cNvPr id="676908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479506"/>
              </p:ext>
            </p:extLst>
          </p:nvPr>
        </p:nvGraphicFramePr>
        <p:xfrm>
          <a:off x="6445250" y="1749425"/>
          <a:ext cx="1981200" cy="4394208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D10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D9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D8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D7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D6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D0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906" grpId="0"/>
      <p:bldP spid="67690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CFB95A11-AB1D-4E97-8DEB-4B821EEC126D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10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Heterogeneous Register Files (2)</a:t>
            </a:r>
          </a:p>
        </p:txBody>
      </p:sp>
      <p:sp>
        <p:nvSpPr>
          <p:cNvPr id="678990" name="Rectangle 78"/>
          <p:cNvSpPr>
            <a:spLocks noChangeArrowheads="1"/>
          </p:cNvSpPr>
          <p:nvPr/>
        </p:nvSpPr>
        <p:spPr bwMode="auto">
          <a:xfrm>
            <a:off x="179388" y="1412875"/>
            <a:ext cx="381635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ts val="2000"/>
              </a:lnSpc>
            </a:pPr>
            <a:r>
              <a:rPr lang="en-US" sz="2000" b="1" dirty="0"/>
              <a:t>Example Infineon TriCore 1.3: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Separate address &amp; data registers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Registers with particular meaning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64-bit data registers </a:t>
            </a:r>
            <a:r>
              <a:rPr lang="en-US" sz="2000" i="1" dirty="0"/>
              <a:t>(extended Registers)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Upper &amp; lower context </a:t>
            </a:r>
            <a:r>
              <a:rPr lang="en-US" sz="2000" i="1" dirty="0"/>
              <a:t>(UC &amp; LC)</a:t>
            </a:r>
            <a:r>
              <a:rPr lang="en-US" sz="2000" dirty="0"/>
              <a:t>: </a:t>
            </a:r>
            <a:r>
              <a:rPr lang="en-US" sz="2000" i="1" dirty="0"/>
              <a:t>UC</a:t>
            </a:r>
            <a:r>
              <a:rPr lang="en-US" sz="2000" dirty="0"/>
              <a:t> automatically saved during function call, </a:t>
            </a:r>
            <a:r>
              <a:rPr lang="en-US" sz="2000" i="1" dirty="0"/>
              <a:t>LC</a:t>
            </a:r>
            <a:r>
              <a:rPr lang="en-US" sz="2000" dirty="0"/>
              <a:t> not</a:t>
            </a:r>
          </a:p>
        </p:txBody>
      </p:sp>
      <p:sp>
        <p:nvSpPr>
          <p:cNvPr id="678991" name="Rectangle 79"/>
          <p:cNvSpPr>
            <a:spLocks noChangeArrowheads="1"/>
          </p:cNvSpPr>
          <p:nvPr/>
        </p:nvSpPr>
        <p:spPr bwMode="auto">
          <a:xfrm>
            <a:off x="6445250" y="1749425"/>
            <a:ext cx="1981200" cy="2184400"/>
          </a:xfrm>
          <a:prstGeom prst="rect">
            <a:avLst/>
          </a:prstGeom>
          <a:solidFill>
            <a:srgbClr val="AAA28D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8992" name="Rectangle 80"/>
          <p:cNvSpPr>
            <a:spLocks noChangeArrowheads="1"/>
          </p:cNvSpPr>
          <p:nvPr/>
        </p:nvSpPr>
        <p:spPr bwMode="auto">
          <a:xfrm>
            <a:off x="4464050" y="1751013"/>
            <a:ext cx="1981200" cy="1655762"/>
          </a:xfrm>
          <a:prstGeom prst="rect">
            <a:avLst/>
          </a:prstGeom>
          <a:solidFill>
            <a:srgbClr val="AAA28D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8993" name="Rectangle 81"/>
          <p:cNvSpPr>
            <a:spLocks noChangeArrowheads="1"/>
          </p:cNvSpPr>
          <p:nvPr/>
        </p:nvSpPr>
        <p:spPr bwMode="auto">
          <a:xfrm>
            <a:off x="6445250" y="3933825"/>
            <a:ext cx="1981200" cy="2232025"/>
          </a:xfrm>
          <a:prstGeom prst="rect">
            <a:avLst/>
          </a:prstGeom>
          <a:solidFill>
            <a:srgbClr val="AAA28D">
              <a:alpha val="50000"/>
            </a:srgbClr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8994" name="Rectangle 82"/>
          <p:cNvSpPr>
            <a:spLocks noChangeArrowheads="1"/>
          </p:cNvSpPr>
          <p:nvPr/>
        </p:nvSpPr>
        <p:spPr bwMode="auto">
          <a:xfrm>
            <a:off x="4464050" y="3933825"/>
            <a:ext cx="1981200" cy="1655763"/>
          </a:xfrm>
          <a:prstGeom prst="rect">
            <a:avLst/>
          </a:prstGeom>
          <a:solidFill>
            <a:srgbClr val="AAA28D">
              <a:alpha val="50000"/>
            </a:srgbClr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graphicFrame>
        <p:nvGraphicFramePr>
          <p:cNvPr id="678995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4409"/>
              </p:ext>
            </p:extLst>
          </p:nvPr>
        </p:nvGraphicFramePr>
        <p:xfrm>
          <a:off x="4464050" y="1749425"/>
          <a:ext cx="1981200" cy="4394208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A15 (Implicit AREG)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A11 (Return Addr)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A10 (Stack Ptr)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A9 (Global AREG)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A8 (Global AREG)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A7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A6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A1 (Global AREG)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A0 (Global AREG)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79031" name="Text Box 119"/>
          <p:cNvSpPr txBox="1">
            <a:spLocks noChangeArrowheads="1"/>
          </p:cNvSpPr>
          <p:nvPr/>
        </p:nvSpPr>
        <p:spPr bwMode="auto">
          <a:xfrm>
            <a:off x="4233863" y="1462088"/>
            <a:ext cx="2209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i="1" dirty="0">
                <a:latin typeface="Arial" charset="0"/>
                <a:ea typeface="ヒラギノ角ゴ Pro W3" pitchFamily="96" charset="-128"/>
              </a:rPr>
              <a:t>Address Registers</a:t>
            </a:r>
          </a:p>
        </p:txBody>
      </p:sp>
      <p:sp>
        <p:nvSpPr>
          <p:cNvPr id="679032" name="Text Box 120"/>
          <p:cNvSpPr txBox="1">
            <a:spLocks noChangeArrowheads="1"/>
          </p:cNvSpPr>
          <p:nvPr/>
        </p:nvSpPr>
        <p:spPr bwMode="auto">
          <a:xfrm>
            <a:off x="6443663" y="1460500"/>
            <a:ext cx="179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i="1" dirty="0">
                <a:latin typeface="Arial" charset="0"/>
                <a:ea typeface="ヒラギノ角ゴ Pro W3" pitchFamily="96" charset="-128"/>
              </a:rPr>
              <a:t>Data Registers</a:t>
            </a:r>
          </a:p>
        </p:txBody>
      </p:sp>
      <p:graphicFrame>
        <p:nvGraphicFramePr>
          <p:cNvPr id="679033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442174"/>
              </p:ext>
            </p:extLst>
          </p:nvPr>
        </p:nvGraphicFramePr>
        <p:xfrm>
          <a:off x="6445250" y="1749425"/>
          <a:ext cx="1981200" cy="4394208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D15 (Implicit DREG)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D10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D9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D8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D7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D6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D0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79069" name="AutoShape 157"/>
          <p:cNvSpPr>
            <a:spLocks/>
          </p:cNvSpPr>
          <p:nvPr/>
        </p:nvSpPr>
        <p:spPr bwMode="auto">
          <a:xfrm>
            <a:off x="8497888" y="1749425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70" name="Text Box 158"/>
          <p:cNvSpPr txBox="1">
            <a:spLocks noChangeArrowheads="1"/>
          </p:cNvSpPr>
          <p:nvPr/>
        </p:nvSpPr>
        <p:spPr bwMode="auto">
          <a:xfrm>
            <a:off x="8420100" y="1836738"/>
            <a:ext cx="596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E14</a:t>
            </a:r>
          </a:p>
        </p:txBody>
      </p:sp>
      <p:sp>
        <p:nvSpPr>
          <p:cNvPr id="679071" name="AutoShape 159"/>
          <p:cNvSpPr>
            <a:spLocks/>
          </p:cNvSpPr>
          <p:nvPr/>
        </p:nvSpPr>
        <p:spPr bwMode="auto">
          <a:xfrm>
            <a:off x="8497888" y="2325688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72" name="Text Box 160"/>
          <p:cNvSpPr txBox="1">
            <a:spLocks noChangeArrowheads="1"/>
          </p:cNvSpPr>
          <p:nvPr/>
        </p:nvSpPr>
        <p:spPr bwMode="auto">
          <a:xfrm>
            <a:off x="8434388" y="2413000"/>
            <a:ext cx="596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E12</a:t>
            </a:r>
          </a:p>
        </p:txBody>
      </p:sp>
      <p:sp>
        <p:nvSpPr>
          <p:cNvPr id="679073" name="AutoShape 161"/>
          <p:cNvSpPr>
            <a:spLocks/>
          </p:cNvSpPr>
          <p:nvPr/>
        </p:nvSpPr>
        <p:spPr bwMode="auto">
          <a:xfrm>
            <a:off x="8497888" y="2828925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74" name="Text Box 162"/>
          <p:cNvSpPr txBox="1">
            <a:spLocks noChangeArrowheads="1"/>
          </p:cNvSpPr>
          <p:nvPr/>
        </p:nvSpPr>
        <p:spPr bwMode="auto">
          <a:xfrm>
            <a:off x="3709988" y="2433638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b="1" i="1" dirty="0">
                <a:latin typeface="Arial" charset="0"/>
                <a:ea typeface="ヒラギノ角ゴ Pro W3" pitchFamily="96" charset="-128"/>
              </a:rPr>
              <a:t>UC</a:t>
            </a:r>
          </a:p>
        </p:txBody>
      </p:sp>
      <p:sp>
        <p:nvSpPr>
          <p:cNvPr id="679075" name="AutoShape 163"/>
          <p:cNvSpPr>
            <a:spLocks/>
          </p:cNvSpPr>
          <p:nvPr/>
        </p:nvSpPr>
        <p:spPr bwMode="auto">
          <a:xfrm>
            <a:off x="8497888" y="3405188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76" name="Text Box 164"/>
          <p:cNvSpPr txBox="1">
            <a:spLocks noChangeArrowheads="1"/>
          </p:cNvSpPr>
          <p:nvPr/>
        </p:nvSpPr>
        <p:spPr bwMode="auto">
          <a:xfrm>
            <a:off x="8434388" y="3492500"/>
            <a:ext cx="469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E8</a:t>
            </a:r>
          </a:p>
        </p:txBody>
      </p:sp>
      <p:sp>
        <p:nvSpPr>
          <p:cNvPr id="679077" name="AutoShape 165"/>
          <p:cNvSpPr>
            <a:spLocks/>
          </p:cNvSpPr>
          <p:nvPr/>
        </p:nvSpPr>
        <p:spPr bwMode="auto">
          <a:xfrm>
            <a:off x="8497888" y="3981450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78" name="Text Box 166"/>
          <p:cNvSpPr txBox="1">
            <a:spLocks noChangeArrowheads="1"/>
          </p:cNvSpPr>
          <p:nvPr/>
        </p:nvSpPr>
        <p:spPr bwMode="auto">
          <a:xfrm>
            <a:off x="8434388" y="4068763"/>
            <a:ext cx="469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E6</a:t>
            </a:r>
          </a:p>
        </p:txBody>
      </p:sp>
      <p:sp>
        <p:nvSpPr>
          <p:cNvPr id="679079" name="AutoShape 167"/>
          <p:cNvSpPr>
            <a:spLocks/>
          </p:cNvSpPr>
          <p:nvPr/>
        </p:nvSpPr>
        <p:spPr bwMode="auto">
          <a:xfrm>
            <a:off x="8497888" y="4486275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80" name="Text Box 168"/>
          <p:cNvSpPr txBox="1">
            <a:spLocks noChangeArrowheads="1"/>
          </p:cNvSpPr>
          <p:nvPr/>
        </p:nvSpPr>
        <p:spPr bwMode="auto">
          <a:xfrm>
            <a:off x="8434388" y="4573588"/>
            <a:ext cx="469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E4</a:t>
            </a:r>
          </a:p>
        </p:txBody>
      </p:sp>
      <p:sp>
        <p:nvSpPr>
          <p:cNvPr id="679081" name="AutoShape 169"/>
          <p:cNvSpPr>
            <a:spLocks/>
          </p:cNvSpPr>
          <p:nvPr/>
        </p:nvSpPr>
        <p:spPr bwMode="auto">
          <a:xfrm>
            <a:off x="8497888" y="5060950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82" name="Text Box 170"/>
          <p:cNvSpPr txBox="1">
            <a:spLocks noChangeArrowheads="1"/>
          </p:cNvSpPr>
          <p:nvPr/>
        </p:nvSpPr>
        <p:spPr bwMode="auto">
          <a:xfrm>
            <a:off x="8434388" y="5148263"/>
            <a:ext cx="469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E2</a:t>
            </a:r>
          </a:p>
        </p:txBody>
      </p:sp>
      <p:sp>
        <p:nvSpPr>
          <p:cNvPr id="679083" name="AutoShape 171"/>
          <p:cNvSpPr>
            <a:spLocks/>
          </p:cNvSpPr>
          <p:nvPr/>
        </p:nvSpPr>
        <p:spPr bwMode="auto">
          <a:xfrm>
            <a:off x="8497888" y="5638800"/>
            <a:ext cx="73025" cy="504825"/>
          </a:xfrm>
          <a:prstGeom prst="rightBrace">
            <a:avLst>
              <a:gd name="adj1" fmla="val 576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84" name="Text Box 172"/>
          <p:cNvSpPr txBox="1">
            <a:spLocks noChangeArrowheads="1"/>
          </p:cNvSpPr>
          <p:nvPr/>
        </p:nvSpPr>
        <p:spPr bwMode="auto">
          <a:xfrm>
            <a:off x="8434388" y="5726113"/>
            <a:ext cx="469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E0</a:t>
            </a:r>
          </a:p>
        </p:txBody>
      </p:sp>
      <p:sp>
        <p:nvSpPr>
          <p:cNvPr id="679085" name="AutoShape 173"/>
          <p:cNvSpPr>
            <a:spLocks/>
          </p:cNvSpPr>
          <p:nvPr/>
        </p:nvSpPr>
        <p:spPr bwMode="auto">
          <a:xfrm>
            <a:off x="4284663" y="1749425"/>
            <a:ext cx="144462" cy="1657350"/>
          </a:xfrm>
          <a:prstGeom prst="leftBrace">
            <a:avLst>
              <a:gd name="adj1" fmla="val 95605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86" name="AutoShape 174"/>
          <p:cNvSpPr>
            <a:spLocks/>
          </p:cNvSpPr>
          <p:nvPr/>
        </p:nvSpPr>
        <p:spPr bwMode="auto">
          <a:xfrm>
            <a:off x="4284663" y="3981450"/>
            <a:ext cx="144462" cy="1584325"/>
          </a:xfrm>
          <a:prstGeom prst="leftBrace">
            <a:avLst>
              <a:gd name="adj1" fmla="val 91392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679087" name="Text Box 175"/>
          <p:cNvSpPr txBox="1">
            <a:spLocks noChangeArrowheads="1"/>
          </p:cNvSpPr>
          <p:nvPr/>
        </p:nvSpPr>
        <p:spPr bwMode="auto">
          <a:xfrm>
            <a:off x="3708400" y="4630738"/>
            <a:ext cx="495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b="1" i="1" dirty="0">
                <a:latin typeface="Arial" charset="0"/>
                <a:ea typeface="ヒラギノ角ゴ Pro W3" pitchFamily="96" charset="-128"/>
              </a:rPr>
              <a:t>LC</a:t>
            </a:r>
          </a:p>
        </p:txBody>
      </p:sp>
      <p:sp>
        <p:nvSpPr>
          <p:cNvPr id="679088" name="Text Box 176"/>
          <p:cNvSpPr txBox="1">
            <a:spLocks noChangeArrowheads="1"/>
          </p:cNvSpPr>
          <p:nvPr/>
        </p:nvSpPr>
        <p:spPr bwMode="auto">
          <a:xfrm>
            <a:off x="8435975" y="2917825"/>
            <a:ext cx="596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E10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916236" y="5734997"/>
            <a:ext cx="3151708" cy="646331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i="1" dirty="0">
                <a:ea typeface="ヒラギノ角ゴ Pro W3" pitchFamily="96" charset="-128"/>
              </a:rPr>
              <a:t>[</a:t>
            </a:r>
            <a:r>
              <a:rPr lang="en-US" sz="1800" b="1" i="1" dirty="0">
                <a:ea typeface="ヒラギノ角ゴ Pro W3" pitchFamily="96" charset="-128"/>
              </a:rPr>
              <a:t>Infineon AG.</a:t>
            </a:r>
            <a:r>
              <a:rPr lang="en-US" sz="1800" i="1" dirty="0">
                <a:ea typeface="ヒラギノ角ゴ Pro W3" pitchFamily="96" charset="-128"/>
              </a:rPr>
              <a:t> TriCore User’s Manual, Volume 1. 2008]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9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9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9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9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9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9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9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9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9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9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9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9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9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9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79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79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9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8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8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8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78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8991" grpId="0" animBg="1"/>
      <p:bldP spid="678992" grpId="0" animBg="1"/>
      <p:bldP spid="678993" grpId="0" animBg="1"/>
      <p:bldP spid="678994" grpId="0" animBg="1"/>
      <p:bldP spid="679069" grpId="0" animBg="1"/>
      <p:bldP spid="679070" grpId="0"/>
      <p:bldP spid="679071" grpId="0" animBg="1"/>
      <p:bldP spid="679072" grpId="0"/>
      <p:bldP spid="679073" grpId="0" animBg="1"/>
      <p:bldP spid="679074" grpId="0"/>
      <p:bldP spid="679075" grpId="0" animBg="1"/>
      <p:bldP spid="679076" grpId="0"/>
      <p:bldP spid="679077" grpId="0" animBg="1"/>
      <p:bldP spid="679078" grpId="0"/>
      <p:bldP spid="679079" grpId="0" animBg="1"/>
      <p:bldP spid="679080" grpId="0"/>
      <p:bldP spid="679081" grpId="0" animBg="1"/>
      <p:bldP spid="679082" grpId="0"/>
      <p:bldP spid="679083" grpId="0" animBg="1"/>
      <p:bldP spid="679084" grpId="0"/>
      <p:bldP spid="679085" grpId="0" animBg="1"/>
      <p:bldP spid="679086" grpId="0" animBg="1"/>
      <p:bldP spid="679087" grpId="0"/>
      <p:bldP spid="679088" grpId="0"/>
      <p:bldP spid="3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905DEF7-686F-4356-975B-9B46EEAF488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Limited Parallelism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Example Infineon TriCore 1.3: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Integer Pipeline:		Arithmetical/logical instructions,</a:t>
            </a:r>
            <a:br>
              <a:rPr lang="en-US" dirty="0"/>
            </a:br>
            <a:r>
              <a:rPr lang="en-US" dirty="0"/>
              <a:t>				conditional branches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Load/Store Pipeline:		Memory accesses, address computations,</a:t>
            </a:r>
            <a:br>
              <a:rPr lang="en-US" dirty="0"/>
            </a:br>
            <a:r>
              <a:rPr lang="en-US" dirty="0"/>
              <a:t>				unconditional branches, function calls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Loop Pipeline:		Loop instructions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Limited Parallelism:</a:t>
            </a:r>
          </a:p>
          <a:p>
            <a:pPr lvl="1"/>
            <a:r>
              <a:rPr lang="en-US" dirty="0"/>
              <a:t>Pipelines work independently / parallel in the ideal case</a:t>
            </a:r>
          </a:p>
          <a:p>
            <a:pPr lvl="1"/>
            <a:r>
              <a:rPr lang="en-US" dirty="0"/>
              <a:t>If not the ideal case:</a:t>
            </a:r>
            <a:br>
              <a:rPr lang="en-US" dirty="0"/>
            </a:br>
            <a:r>
              <a:rPr lang="en-US" dirty="0"/>
              <a:t>Stall in L/S Pipeline </a:t>
            </a:r>
            <a:r>
              <a:rPr lang="en-US" dirty="0">
                <a:sym typeface="Symbol" pitchFamily="18" charset="2"/>
              </a:rPr>
              <a:t></a:t>
            </a:r>
            <a:r>
              <a:rPr lang="en-US" dirty="0">
                <a:cs typeface="Arial" charset="0"/>
              </a:rPr>
              <a:t> Stall in I-Pipeline and vice versa</a:t>
            </a:r>
          </a:p>
          <a:p>
            <a:pPr lvl="1">
              <a:lnSpc>
                <a:spcPct val="120000"/>
              </a:lnSpc>
              <a:buFont typeface="Arial" charset="0"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F4CADA7D-F0A6-4F6F-9F43-FCEED5C7E034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Address Generation Units (AGUs)</a:t>
            </a:r>
          </a:p>
        </p:txBody>
      </p:sp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8785225" cy="45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General Structure of Address Generation Units:</a:t>
            </a:r>
          </a:p>
        </p:txBody>
      </p:sp>
      <p:grpSp>
        <p:nvGrpSpPr>
          <p:cNvPr id="687133" name="Group 29"/>
          <p:cNvGrpSpPr>
            <a:grpSpLocks/>
          </p:cNvGrpSpPr>
          <p:nvPr/>
        </p:nvGrpSpPr>
        <p:grpSpPr bwMode="auto">
          <a:xfrm>
            <a:off x="3605214" y="3860801"/>
            <a:ext cx="2327275" cy="2024063"/>
            <a:chOff x="2271" y="2432"/>
            <a:chExt cx="1466" cy="1275"/>
          </a:xfrm>
        </p:grpSpPr>
        <p:grpSp>
          <p:nvGrpSpPr>
            <p:cNvPr id="687134" name="Group 30"/>
            <p:cNvGrpSpPr>
              <a:grpSpLocks/>
            </p:cNvGrpSpPr>
            <p:nvPr/>
          </p:nvGrpSpPr>
          <p:grpSpPr bwMode="auto">
            <a:xfrm>
              <a:off x="2698" y="2432"/>
              <a:ext cx="635" cy="726"/>
              <a:chOff x="2245" y="2250"/>
              <a:chExt cx="635" cy="726"/>
            </a:xfrm>
          </p:grpSpPr>
          <p:sp>
            <p:nvSpPr>
              <p:cNvPr id="687135" name="Rectangle 31"/>
              <p:cNvSpPr>
                <a:spLocks noChangeArrowheads="1"/>
              </p:cNvSpPr>
              <p:nvPr/>
            </p:nvSpPr>
            <p:spPr bwMode="auto">
              <a:xfrm>
                <a:off x="2381" y="2251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7136" name="Rectangle 32"/>
              <p:cNvSpPr>
                <a:spLocks noChangeArrowheads="1"/>
              </p:cNvSpPr>
              <p:nvPr/>
            </p:nvSpPr>
            <p:spPr bwMode="auto">
              <a:xfrm>
                <a:off x="2381" y="2433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7137" name="Rectangle 33"/>
              <p:cNvSpPr>
                <a:spLocks noChangeArrowheads="1"/>
              </p:cNvSpPr>
              <p:nvPr/>
            </p:nvSpPr>
            <p:spPr bwMode="auto">
              <a:xfrm>
                <a:off x="2381" y="2614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7138" name="Rectangle 34"/>
              <p:cNvSpPr>
                <a:spLocks noChangeArrowheads="1"/>
              </p:cNvSpPr>
              <p:nvPr/>
            </p:nvSpPr>
            <p:spPr bwMode="auto">
              <a:xfrm>
                <a:off x="2381" y="2795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7139" name="AutoShape 35"/>
              <p:cNvSpPr>
                <a:spLocks noChangeArrowheads="1"/>
              </p:cNvSpPr>
              <p:nvPr/>
            </p:nvSpPr>
            <p:spPr bwMode="auto">
              <a:xfrm rot="5400000">
                <a:off x="1950" y="2545"/>
                <a:ext cx="726" cy="13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687140" name="Line 36"/>
            <p:cNvSpPr>
              <a:spLocks noChangeShapeType="1"/>
            </p:cNvSpPr>
            <p:nvPr/>
          </p:nvSpPr>
          <p:spPr bwMode="auto">
            <a:xfrm>
              <a:off x="3106" y="3158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41" name="Text Box 37"/>
            <p:cNvSpPr txBox="1">
              <a:spLocks noChangeArrowheads="1"/>
            </p:cNvSpPr>
            <p:nvPr/>
          </p:nvSpPr>
          <p:spPr bwMode="auto">
            <a:xfrm>
              <a:off x="2271" y="3204"/>
              <a:ext cx="654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register</a:t>
              </a:r>
            </a:p>
          </p:txBody>
        </p:sp>
        <p:sp>
          <p:nvSpPr>
            <p:cNvPr id="687142" name="Text Box 38"/>
            <p:cNvSpPr txBox="1">
              <a:spLocks noChangeArrowheads="1"/>
            </p:cNvSpPr>
            <p:nvPr/>
          </p:nvSpPr>
          <p:spPr bwMode="auto">
            <a:xfrm>
              <a:off x="3061" y="3425"/>
              <a:ext cx="676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Effective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</p:txBody>
        </p:sp>
        <p:sp>
          <p:nvSpPr>
            <p:cNvPr id="687143" name="Line 39"/>
            <p:cNvSpPr>
              <a:spLocks noChangeShapeType="1"/>
            </p:cNvSpPr>
            <p:nvPr/>
          </p:nvSpPr>
          <p:spPr bwMode="auto">
            <a:xfrm flipV="1">
              <a:off x="2608" y="2886"/>
              <a:ext cx="363" cy="27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44" name="Line 40"/>
            <p:cNvSpPr>
              <a:spLocks noChangeShapeType="1"/>
            </p:cNvSpPr>
            <p:nvPr/>
          </p:nvSpPr>
          <p:spPr bwMode="auto">
            <a:xfrm flipH="1" flipV="1">
              <a:off x="3107" y="3294"/>
              <a:ext cx="317" cy="1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87145" name="Group 41"/>
          <p:cNvGrpSpPr>
            <a:grpSpLocks/>
          </p:cNvGrpSpPr>
          <p:nvPr/>
        </p:nvGrpSpPr>
        <p:grpSpPr bwMode="auto">
          <a:xfrm>
            <a:off x="4067182" y="2060575"/>
            <a:ext cx="896939" cy="2374900"/>
            <a:chOff x="2562" y="1299"/>
            <a:chExt cx="565" cy="1496"/>
          </a:xfrm>
        </p:grpSpPr>
        <p:sp>
          <p:nvSpPr>
            <p:cNvPr id="687146" name="Line 42"/>
            <p:cNvSpPr>
              <a:spLocks noChangeShapeType="1"/>
            </p:cNvSpPr>
            <p:nvPr/>
          </p:nvSpPr>
          <p:spPr bwMode="auto">
            <a:xfrm rot="-5400000">
              <a:off x="2630" y="2727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47" name="Line 43"/>
            <p:cNvSpPr>
              <a:spLocks noChangeShapeType="1"/>
            </p:cNvSpPr>
            <p:nvPr/>
          </p:nvSpPr>
          <p:spPr bwMode="auto">
            <a:xfrm flipV="1">
              <a:off x="2562" y="1525"/>
              <a:ext cx="0" cy="126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48" name="Text Box 44"/>
            <p:cNvSpPr txBox="1">
              <a:spLocks noChangeArrowheads="1"/>
            </p:cNvSpPr>
            <p:nvPr/>
          </p:nvSpPr>
          <p:spPr bwMode="auto">
            <a:xfrm>
              <a:off x="2562" y="1299"/>
              <a:ext cx="565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AR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pointer</a:t>
              </a:r>
            </a:p>
          </p:txBody>
        </p:sp>
        <p:sp>
          <p:nvSpPr>
            <p:cNvPr id="687149" name="Line 45"/>
            <p:cNvSpPr>
              <a:spLocks noChangeShapeType="1"/>
            </p:cNvSpPr>
            <p:nvPr/>
          </p:nvSpPr>
          <p:spPr bwMode="auto">
            <a:xfrm flipV="1">
              <a:off x="2562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87150" name="Group 46"/>
          <p:cNvGrpSpPr>
            <a:grpSpLocks/>
          </p:cNvGrpSpPr>
          <p:nvPr/>
        </p:nvGrpSpPr>
        <p:grpSpPr bwMode="auto">
          <a:xfrm>
            <a:off x="4498975" y="2062163"/>
            <a:ext cx="3027363" cy="1798637"/>
            <a:chOff x="2834" y="1299"/>
            <a:chExt cx="1907" cy="1133"/>
          </a:xfrm>
        </p:grpSpPr>
        <p:sp>
          <p:nvSpPr>
            <p:cNvPr id="687151" name="AutoShape 47"/>
            <p:cNvSpPr>
              <a:spLocks noChangeArrowheads="1"/>
            </p:cNvSpPr>
            <p:nvPr/>
          </p:nvSpPr>
          <p:spPr bwMode="auto">
            <a:xfrm>
              <a:off x="2834" y="2160"/>
              <a:ext cx="499" cy="1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687152" name="Line 48"/>
            <p:cNvSpPr>
              <a:spLocks noChangeShapeType="1"/>
            </p:cNvSpPr>
            <p:nvPr/>
          </p:nvSpPr>
          <p:spPr bwMode="auto">
            <a:xfrm>
              <a:off x="3106" y="2296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53" name="Line 49"/>
            <p:cNvSpPr>
              <a:spLocks noChangeShapeType="1"/>
            </p:cNvSpPr>
            <p:nvPr/>
          </p:nvSpPr>
          <p:spPr bwMode="auto">
            <a:xfrm rot="-21600000">
              <a:off x="2925" y="1797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54" name="Line 50"/>
            <p:cNvSpPr>
              <a:spLocks noChangeShapeType="1"/>
            </p:cNvSpPr>
            <p:nvPr/>
          </p:nvSpPr>
          <p:spPr bwMode="auto">
            <a:xfrm>
              <a:off x="2925" y="1797"/>
              <a:ext cx="104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55" name="Text Box 51"/>
            <p:cNvSpPr txBox="1">
              <a:spLocks noChangeArrowheads="1"/>
            </p:cNvSpPr>
            <p:nvPr/>
          </p:nvSpPr>
          <p:spPr bwMode="auto">
            <a:xfrm>
              <a:off x="3941" y="1299"/>
              <a:ext cx="800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Immediate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value</a:t>
              </a:r>
            </a:p>
          </p:txBody>
        </p:sp>
        <p:sp>
          <p:nvSpPr>
            <p:cNvPr id="687156" name="Line 52"/>
            <p:cNvSpPr>
              <a:spLocks noChangeShapeType="1"/>
            </p:cNvSpPr>
            <p:nvPr/>
          </p:nvSpPr>
          <p:spPr bwMode="auto">
            <a:xfrm flipV="1">
              <a:off x="3969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7157" name="Line 53"/>
            <p:cNvSpPr>
              <a:spLocks noChangeShapeType="1"/>
            </p:cNvSpPr>
            <p:nvPr/>
          </p:nvSpPr>
          <p:spPr bwMode="auto">
            <a:xfrm flipV="1">
              <a:off x="3969" y="1525"/>
              <a:ext cx="0" cy="27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sp>
        <p:nvSpPr>
          <p:cNvPr id="687158" name="Rectangle 54"/>
          <p:cNvSpPr>
            <a:spLocks noChangeArrowheads="1"/>
          </p:cNvSpPr>
          <p:nvPr/>
        </p:nvSpPr>
        <p:spPr bwMode="auto">
          <a:xfrm>
            <a:off x="179388" y="1819275"/>
            <a:ext cx="3529012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Address registers (AR) contain </a:t>
            </a:r>
            <a:r>
              <a:rPr lang="en-US" sz="2000" i="1" dirty="0"/>
              <a:t>effective addresses</a:t>
            </a:r>
            <a:r>
              <a:rPr lang="en-US" sz="2000" dirty="0"/>
              <a:t> for memory accesses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Instruction word encodes which AR to use (AR pointer)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ARs can be loaded with constants explicitly encoded in the machine instruction (immediate operands)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7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3ED9335B-B599-40C3-9F11-4E35F5D618AC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5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Address Generation Units (AGUs)</a:t>
            </a:r>
            <a:endParaRPr lang="de-DE" i="1" dirty="0"/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8785225" cy="45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General Structure of Address Generation Units:</a:t>
            </a:r>
          </a:p>
        </p:txBody>
      </p:sp>
      <p:sp>
        <p:nvSpPr>
          <p:cNvPr id="689181" name="Rectangle 29"/>
          <p:cNvSpPr>
            <a:spLocks noChangeArrowheads="1"/>
          </p:cNvSpPr>
          <p:nvPr/>
        </p:nvSpPr>
        <p:spPr bwMode="auto">
          <a:xfrm>
            <a:off x="179388" y="1819275"/>
            <a:ext cx="3529012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ARs can be in-/decreased via a simple ALU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Increment / decrement by offset given as immediate operand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Increment / decrement by constant “1” as offset</a:t>
            </a:r>
          </a:p>
        </p:txBody>
      </p:sp>
      <p:grpSp>
        <p:nvGrpSpPr>
          <p:cNvPr id="689207" name="Group 55"/>
          <p:cNvGrpSpPr>
            <a:grpSpLocks/>
          </p:cNvGrpSpPr>
          <p:nvPr/>
        </p:nvGrpSpPr>
        <p:grpSpPr bwMode="auto">
          <a:xfrm>
            <a:off x="4930775" y="3213100"/>
            <a:ext cx="1296988" cy="1943100"/>
            <a:chOff x="3106" y="2024"/>
            <a:chExt cx="817" cy="1224"/>
          </a:xfrm>
        </p:grpSpPr>
        <p:grpSp>
          <p:nvGrpSpPr>
            <p:cNvPr id="689208" name="Group 56"/>
            <p:cNvGrpSpPr>
              <a:grpSpLocks/>
            </p:cNvGrpSpPr>
            <p:nvPr/>
          </p:nvGrpSpPr>
          <p:grpSpPr bwMode="auto">
            <a:xfrm>
              <a:off x="3469" y="2794"/>
              <a:ext cx="454" cy="182"/>
              <a:chOff x="3379" y="2432"/>
              <a:chExt cx="454" cy="182"/>
            </a:xfrm>
          </p:grpSpPr>
          <p:sp>
            <p:nvSpPr>
              <p:cNvPr id="689209" name="Freeform 57"/>
              <p:cNvSpPr>
                <a:spLocks/>
              </p:cNvSpPr>
              <p:nvPr/>
            </p:nvSpPr>
            <p:spPr bwMode="auto">
              <a:xfrm flipV="1">
                <a:off x="3606" y="2478"/>
                <a:ext cx="227" cy="136"/>
              </a:xfrm>
              <a:custGeom>
                <a:avLst/>
                <a:gdLst>
                  <a:gd name="T0" fmla="*/ 0 w 227"/>
                  <a:gd name="T1" fmla="*/ 45 h 136"/>
                  <a:gd name="T2" fmla="*/ 45 w 227"/>
                  <a:gd name="T3" fmla="*/ 0 h 136"/>
                  <a:gd name="T4" fmla="*/ 227 w 227"/>
                  <a:gd name="T5" fmla="*/ 0 h 136"/>
                  <a:gd name="T6" fmla="*/ 136 w 227"/>
                  <a:gd name="T7" fmla="*/ 136 h 136"/>
                  <a:gd name="T8" fmla="*/ 0 w 227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6">
                    <a:moveTo>
                      <a:pt x="0" y="45"/>
                    </a:moveTo>
                    <a:lnTo>
                      <a:pt x="45" y="0"/>
                    </a:lnTo>
                    <a:lnTo>
                      <a:pt x="227" y="0"/>
                    </a:lnTo>
                    <a:lnTo>
                      <a:pt x="136" y="136"/>
                    </a:lnTo>
                    <a:lnTo>
                      <a:pt x="0" y="136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9210" name="Freeform 58"/>
              <p:cNvSpPr>
                <a:spLocks/>
              </p:cNvSpPr>
              <p:nvPr/>
            </p:nvSpPr>
            <p:spPr bwMode="auto">
              <a:xfrm flipH="1" flipV="1">
                <a:off x="3379" y="2478"/>
                <a:ext cx="227" cy="136"/>
              </a:xfrm>
              <a:custGeom>
                <a:avLst/>
                <a:gdLst>
                  <a:gd name="T0" fmla="*/ 0 w 227"/>
                  <a:gd name="T1" fmla="*/ 45 h 136"/>
                  <a:gd name="T2" fmla="*/ 45 w 227"/>
                  <a:gd name="T3" fmla="*/ 0 h 136"/>
                  <a:gd name="T4" fmla="*/ 227 w 227"/>
                  <a:gd name="T5" fmla="*/ 0 h 136"/>
                  <a:gd name="T6" fmla="*/ 136 w 227"/>
                  <a:gd name="T7" fmla="*/ 136 h 136"/>
                  <a:gd name="T8" fmla="*/ 0 w 227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6">
                    <a:moveTo>
                      <a:pt x="0" y="45"/>
                    </a:moveTo>
                    <a:lnTo>
                      <a:pt x="45" y="0"/>
                    </a:lnTo>
                    <a:lnTo>
                      <a:pt x="227" y="0"/>
                    </a:lnTo>
                    <a:lnTo>
                      <a:pt x="136" y="136"/>
                    </a:lnTo>
                    <a:lnTo>
                      <a:pt x="0" y="136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9211" name="Text Box 59"/>
              <p:cNvSpPr txBox="1">
                <a:spLocks noChangeArrowheads="1"/>
              </p:cNvSpPr>
              <p:nvPr/>
            </p:nvSpPr>
            <p:spPr bwMode="auto">
              <a:xfrm>
                <a:off x="3398" y="2432"/>
                <a:ext cx="31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de-DE" sz="1600" dirty="0">
                    <a:latin typeface="Arial" charset="0"/>
                    <a:ea typeface="ヒラギノ角ゴ Pro W3" pitchFamily="96" charset="-128"/>
                  </a:rPr>
                  <a:t>+  -</a:t>
                </a:r>
              </a:p>
            </p:txBody>
          </p:sp>
        </p:grpSp>
        <p:sp>
          <p:nvSpPr>
            <p:cNvPr id="689212" name="Line 60"/>
            <p:cNvSpPr>
              <a:spLocks noChangeShapeType="1"/>
            </p:cNvSpPr>
            <p:nvPr/>
          </p:nvSpPr>
          <p:spPr bwMode="auto">
            <a:xfrm>
              <a:off x="3242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13" name="Line 61"/>
            <p:cNvSpPr>
              <a:spLocks noChangeShapeType="1"/>
            </p:cNvSpPr>
            <p:nvPr/>
          </p:nvSpPr>
          <p:spPr bwMode="auto">
            <a:xfrm>
              <a:off x="3242" y="2024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14" name="Line 62"/>
            <p:cNvSpPr>
              <a:spLocks noChangeShapeType="1"/>
            </p:cNvSpPr>
            <p:nvPr/>
          </p:nvSpPr>
          <p:spPr bwMode="auto">
            <a:xfrm flipV="1">
              <a:off x="3696" y="2024"/>
              <a:ext cx="0" cy="81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15" name="Line 63"/>
            <p:cNvSpPr>
              <a:spLocks noChangeShapeType="1"/>
            </p:cNvSpPr>
            <p:nvPr/>
          </p:nvSpPr>
          <p:spPr bwMode="auto">
            <a:xfrm rot="-10800000">
              <a:off x="3560" y="2976"/>
              <a:ext cx="0" cy="27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16" name="Line 64"/>
            <p:cNvSpPr>
              <a:spLocks noChangeShapeType="1"/>
            </p:cNvSpPr>
            <p:nvPr/>
          </p:nvSpPr>
          <p:spPr bwMode="auto">
            <a:xfrm>
              <a:off x="3106" y="3248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89217" name="Group 65"/>
          <p:cNvGrpSpPr>
            <a:grpSpLocks/>
          </p:cNvGrpSpPr>
          <p:nvPr/>
        </p:nvGrpSpPr>
        <p:grpSpPr bwMode="auto">
          <a:xfrm>
            <a:off x="6257933" y="2925763"/>
            <a:ext cx="474663" cy="503237"/>
            <a:chOff x="3942" y="1843"/>
            <a:chExt cx="299" cy="317"/>
          </a:xfrm>
        </p:grpSpPr>
        <p:sp>
          <p:nvSpPr>
            <p:cNvPr id="689218" name="Line 66"/>
            <p:cNvSpPr>
              <a:spLocks noChangeShapeType="1"/>
            </p:cNvSpPr>
            <p:nvPr/>
          </p:nvSpPr>
          <p:spPr bwMode="auto">
            <a:xfrm>
              <a:off x="4149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19" name="Text Box 67"/>
            <p:cNvSpPr txBox="1">
              <a:spLocks noChangeArrowheads="1"/>
            </p:cNvSpPr>
            <p:nvPr/>
          </p:nvSpPr>
          <p:spPr bwMode="auto">
            <a:xfrm>
              <a:off x="3942" y="1843"/>
              <a:ext cx="299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”1”</a:t>
              </a:r>
            </a:p>
          </p:txBody>
        </p:sp>
      </p:grpSp>
      <p:grpSp>
        <p:nvGrpSpPr>
          <p:cNvPr id="689220" name="Group 68"/>
          <p:cNvGrpSpPr>
            <a:grpSpLocks/>
          </p:cNvGrpSpPr>
          <p:nvPr/>
        </p:nvGrpSpPr>
        <p:grpSpPr bwMode="auto">
          <a:xfrm>
            <a:off x="3605212" y="3860801"/>
            <a:ext cx="2327274" cy="2024063"/>
            <a:chOff x="2271" y="2432"/>
            <a:chExt cx="1466" cy="1275"/>
          </a:xfrm>
        </p:grpSpPr>
        <p:grpSp>
          <p:nvGrpSpPr>
            <p:cNvPr id="689221" name="Group 69"/>
            <p:cNvGrpSpPr>
              <a:grpSpLocks/>
            </p:cNvGrpSpPr>
            <p:nvPr/>
          </p:nvGrpSpPr>
          <p:grpSpPr bwMode="auto">
            <a:xfrm>
              <a:off x="2698" y="2432"/>
              <a:ext cx="635" cy="726"/>
              <a:chOff x="2245" y="2250"/>
              <a:chExt cx="635" cy="726"/>
            </a:xfrm>
          </p:grpSpPr>
          <p:sp>
            <p:nvSpPr>
              <p:cNvPr id="689222" name="Rectangle 70"/>
              <p:cNvSpPr>
                <a:spLocks noChangeArrowheads="1"/>
              </p:cNvSpPr>
              <p:nvPr/>
            </p:nvSpPr>
            <p:spPr bwMode="auto">
              <a:xfrm>
                <a:off x="2381" y="2251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9223" name="Rectangle 71"/>
              <p:cNvSpPr>
                <a:spLocks noChangeArrowheads="1"/>
              </p:cNvSpPr>
              <p:nvPr/>
            </p:nvSpPr>
            <p:spPr bwMode="auto">
              <a:xfrm>
                <a:off x="2381" y="2433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9224" name="Rectangle 72"/>
              <p:cNvSpPr>
                <a:spLocks noChangeArrowheads="1"/>
              </p:cNvSpPr>
              <p:nvPr/>
            </p:nvSpPr>
            <p:spPr bwMode="auto">
              <a:xfrm>
                <a:off x="2381" y="2614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9225" name="Rectangle 73"/>
              <p:cNvSpPr>
                <a:spLocks noChangeArrowheads="1"/>
              </p:cNvSpPr>
              <p:nvPr/>
            </p:nvSpPr>
            <p:spPr bwMode="auto">
              <a:xfrm>
                <a:off x="2381" y="2795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89226" name="AutoShape 74"/>
              <p:cNvSpPr>
                <a:spLocks noChangeArrowheads="1"/>
              </p:cNvSpPr>
              <p:nvPr/>
            </p:nvSpPr>
            <p:spPr bwMode="auto">
              <a:xfrm rot="-16200000">
                <a:off x="1950" y="2545"/>
                <a:ext cx="726" cy="13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689227" name="Line 75"/>
            <p:cNvSpPr>
              <a:spLocks noChangeShapeType="1"/>
            </p:cNvSpPr>
            <p:nvPr/>
          </p:nvSpPr>
          <p:spPr bwMode="auto">
            <a:xfrm>
              <a:off x="3106" y="3158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28" name="Text Box 76"/>
            <p:cNvSpPr txBox="1">
              <a:spLocks noChangeArrowheads="1"/>
            </p:cNvSpPr>
            <p:nvPr/>
          </p:nvSpPr>
          <p:spPr bwMode="auto">
            <a:xfrm>
              <a:off x="2271" y="3204"/>
              <a:ext cx="654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register</a:t>
              </a:r>
            </a:p>
          </p:txBody>
        </p:sp>
        <p:sp>
          <p:nvSpPr>
            <p:cNvPr id="689229" name="Text Box 77"/>
            <p:cNvSpPr txBox="1">
              <a:spLocks noChangeArrowheads="1"/>
            </p:cNvSpPr>
            <p:nvPr/>
          </p:nvSpPr>
          <p:spPr bwMode="auto">
            <a:xfrm>
              <a:off x="3061" y="3425"/>
              <a:ext cx="676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Effective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</p:txBody>
        </p:sp>
        <p:sp>
          <p:nvSpPr>
            <p:cNvPr id="689230" name="Line 78"/>
            <p:cNvSpPr>
              <a:spLocks noChangeShapeType="1"/>
            </p:cNvSpPr>
            <p:nvPr/>
          </p:nvSpPr>
          <p:spPr bwMode="auto">
            <a:xfrm flipV="1">
              <a:off x="2608" y="2886"/>
              <a:ext cx="363" cy="27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31" name="Line 79"/>
            <p:cNvSpPr>
              <a:spLocks noChangeShapeType="1"/>
            </p:cNvSpPr>
            <p:nvPr/>
          </p:nvSpPr>
          <p:spPr bwMode="auto">
            <a:xfrm flipH="1" flipV="1">
              <a:off x="3107" y="3294"/>
              <a:ext cx="317" cy="1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89232" name="Group 80"/>
          <p:cNvGrpSpPr>
            <a:grpSpLocks/>
          </p:cNvGrpSpPr>
          <p:nvPr/>
        </p:nvGrpSpPr>
        <p:grpSpPr bwMode="auto">
          <a:xfrm>
            <a:off x="4067177" y="2062163"/>
            <a:ext cx="896938" cy="2374900"/>
            <a:chOff x="2562" y="1299"/>
            <a:chExt cx="565" cy="1496"/>
          </a:xfrm>
        </p:grpSpPr>
        <p:sp>
          <p:nvSpPr>
            <p:cNvPr id="689233" name="Line 81"/>
            <p:cNvSpPr>
              <a:spLocks noChangeShapeType="1"/>
            </p:cNvSpPr>
            <p:nvPr/>
          </p:nvSpPr>
          <p:spPr bwMode="auto">
            <a:xfrm rot="-5400000">
              <a:off x="2630" y="2727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34" name="Line 82"/>
            <p:cNvSpPr>
              <a:spLocks noChangeShapeType="1"/>
            </p:cNvSpPr>
            <p:nvPr/>
          </p:nvSpPr>
          <p:spPr bwMode="auto">
            <a:xfrm flipV="1">
              <a:off x="2562" y="1525"/>
              <a:ext cx="0" cy="126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35" name="Text Box 83"/>
            <p:cNvSpPr txBox="1">
              <a:spLocks noChangeArrowheads="1"/>
            </p:cNvSpPr>
            <p:nvPr/>
          </p:nvSpPr>
          <p:spPr bwMode="auto">
            <a:xfrm>
              <a:off x="2562" y="1299"/>
              <a:ext cx="565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AR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pointer</a:t>
              </a:r>
            </a:p>
          </p:txBody>
        </p:sp>
        <p:sp>
          <p:nvSpPr>
            <p:cNvPr id="689236" name="Line 84"/>
            <p:cNvSpPr>
              <a:spLocks noChangeShapeType="1"/>
            </p:cNvSpPr>
            <p:nvPr/>
          </p:nvSpPr>
          <p:spPr bwMode="auto">
            <a:xfrm flipV="1">
              <a:off x="2562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89237" name="Group 85"/>
          <p:cNvGrpSpPr>
            <a:grpSpLocks/>
          </p:cNvGrpSpPr>
          <p:nvPr/>
        </p:nvGrpSpPr>
        <p:grpSpPr bwMode="auto">
          <a:xfrm>
            <a:off x="4498975" y="2062163"/>
            <a:ext cx="3027363" cy="1798637"/>
            <a:chOff x="2834" y="1299"/>
            <a:chExt cx="1907" cy="1133"/>
          </a:xfrm>
        </p:grpSpPr>
        <p:sp>
          <p:nvSpPr>
            <p:cNvPr id="689238" name="AutoShape 86"/>
            <p:cNvSpPr>
              <a:spLocks noChangeArrowheads="1"/>
            </p:cNvSpPr>
            <p:nvPr/>
          </p:nvSpPr>
          <p:spPr bwMode="auto">
            <a:xfrm>
              <a:off x="2834" y="2160"/>
              <a:ext cx="499" cy="1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689239" name="Line 87"/>
            <p:cNvSpPr>
              <a:spLocks noChangeShapeType="1"/>
            </p:cNvSpPr>
            <p:nvPr/>
          </p:nvSpPr>
          <p:spPr bwMode="auto">
            <a:xfrm>
              <a:off x="3106" y="2296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40" name="Line 88"/>
            <p:cNvSpPr>
              <a:spLocks noChangeShapeType="1"/>
            </p:cNvSpPr>
            <p:nvPr/>
          </p:nvSpPr>
          <p:spPr bwMode="auto">
            <a:xfrm rot="-21600000">
              <a:off x="2925" y="1797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41" name="Line 89"/>
            <p:cNvSpPr>
              <a:spLocks noChangeShapeType="1"/>
            </p:cNvSpPr>
            <p:nvPr/>
          </p:nvSpPr>
          <p:spPr bwMode="auto">
            <a:xfrm>
              <a:off x="2925" y="1797"/>
              <a:ext cx="104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42" name="Text Box 90"/>
            <p:cNvSpPr txBox="1">
              <a:spLocks noChangeArrowheads="1"/>
            </p:cNvSpPr>
            <p:nvPr/>
          </p:nvSpPr>
          <p:spPr bwMode="auto">
            <a:xfrm>
              <a:off x="3941" y="1299"/>
              <a:ext cx="800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Immediate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value</a:t>
              </a:r>
            </a:p>
          </p:txBody>
        </p:sp>
        <p:sp>
          <p:nvSpPr>
            <p:cNvPr id="689243" name="Line 91"/>
            <p:cNvSpPr>
              <a:spLocks noChangeShapeType="1"/>
            </p:cNvSpPr>
            <p:nvPr/>
          </p:nvSpPr>
          <p:spPr bwMode="auto">
            <a:xfrm flipV="1">
              <a:off x="3969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44" name="Line 92"/>
            <p:cNvSpPr>
              <a:spLocks noChangeShapeType="1"/>
            </p:cNvSpPr>
            <p:nvPr/>
          </p:nvSpPr>
          <p:spPr bwMode="auto">
            <a:xfrm flipV="1">
              <a:off x="3969" y="1525"/>
              <a:ext cx="0" cy="27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89245" name="Group 93"/>
          <p:cNvGrpSpPr>
            <a:grpSpLocks/>
          </p:cNvGrpSpPr>
          <p:nvPr/>
        </p:nvGrpSpPr>
        <p:grpSpPr bwMode="auto">
          <a:xfrm>
            <a:off x="6083300" y="2852738"/>
            <a:ext cx="1017588" cy="2425700"/>
            <a:chOff x="3832" y="1797"/>
            <a:chExt cx="641" cy="1528"/>
          </a:xfrm>
        </p:grpSpPr>
        <p:sp>
          <p:nvSpPr>
            <p:cNvPr id="689246" name="AutoShape 94"/>
            <p:cNvSpPr>
              <a:spLocks noChangeArrowheads="1"/>
            </p:cNvSpPr>
            <p:nvPr/>
          </p:nvSpPr>
          <p:spPr bwMode="auto">
            <a:xfrm>
              <a:off x="3877" y="2160"/>
              <a:ext cx="499" cy="1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689247" name="Line 95"/>
            <p:cNvSpPr>
              <a:spLocks noChangeShapeType="1"/>
            </p:cNvSpPr>
            <p:nvPr/>
          </p:nvSpPr>
          <p:spPr bwMode="auto">
            <a:xfrm rot="-10800000">
              <a:off x="3832" y="2976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48" name="Line 96"/>
            <p:cNvSpPr>
              <a:spLocks noChangeShapeType="1"/>
            </p:cNvSpPr>
            <p:nvPr/>
          </p:nvSpPr>
          <p:spPr bwMode="auto">
            <a:xfrm flipH="1">
              <a:off x="3968" y="1797"/>
              <a:ext cx="1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49" name="Line 97"/>
            <p:cNvSpPr>
              <a:spLocks noChangeShapeType="1"/>
            </p:cNvSpPr>
            <p:nvPr/>
          </p:nvSpPr>
          <p:spPr bwMode="auto">
            <a:xfrm flipV="1">
              <a:off x="4149" y="2296"/>
              <a:ext cx="0" cy="81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50" name="Line 98"/>
            <p:cNvSpPr>
              <a:spLocks noChangeShapeType="1"/>
            </p:cNvSpPr>
            <p:nvPr/>
          </p:nvSpPr>
          <p:spPr bwMode="auto">
            <a:xfrm>
              <a:off x="3832" y="3112"/>
              <a:ext cx="31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89251" name="Text Box 99"/>
            <p:cNvSpPr txBox="1">
              <a:spLocks noChangeArrowheads="1"/>
            </p:cNvSpPr>
            <p:nvPr/>
          </p:nvSpPr>
          <p:spPr bwMode="auto">
            <a:xfrm>
              <a:off x="3969" y="3204"/>
              <a:ext cx="504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800" dirty="0">
                  <a:latin typeface="Arial" charset="0"/>
                  <a:ea typeface="ヒラギノ角ゴ Pro W3" pitchFamily="96" charset="-128"/>
                </a:rPr>
                <a:t>Offset</a:t>
              </a:r>
            </a:p>
          </p:txBody>
        </p:sp>
        <p:sp>
          <p:nvSpPr>
            <p:cNvPr id="689252" name="Line 100"/>
            <p:cNvSpPr>
              <a:spLocks noChangeShapeType="1"/>
            </p:cNvSpPr>
            <p:nvPr/>
          </p:nvSpPr>
          <p:spPr bwMode="auto">
            <a:xfrm flipH="1" flipV="1">
              <a:off x="3969" y="3112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813B3722-0738-4372-934A-CCE36E459328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7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2 - Compilers </a:t>
            </a:r>
            <a:r>
              <a:rPr lang="en-US" dirty="0"/>
              <a:t>for</a:t>
            </a:r>
            <a:r>
              <a:rPr lang="de-DE" dirty="0"/>
              <a:t> Embedded Systems</a:t>
            </a:r>
          </a:p>
        </p:txBody>
      </p:sp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Address Generation Units (AGUs)</a:t>
            </a:r>
            <a:endParaRPr lang="de-DE" i="1" dirty="0"/>
          </a:p>
        </p:txBody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8785225" cy="45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General Structure of Address Generation Units:</a:t>
            </a:r>
          </a:p>
        </p:txBody>
      </p:sp>
      <p:sp>
        <p:nvSpPr>
          <p:cNvPr id="691204" name="Rectangle 4"/>
          <p:cNvSpPr>
            <a:spLocks noChangeArrowheads="1"/>
          </p:cNvSpPr>
          <p:nvPr/>
        </p:nvSpPr>
        <p:spPr bwMode="auto">
          <a:xfrm>
            <a:off x="179388" y="1819275"/>
            <a:ext cx="3529012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Increment / decrement by contents of Modifier Register (MR)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Instruction word encodes which MR to use (MR pointer)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MRs can be loaded explicitly with immediate values</a:t>
            </a:r>
            <a:endParaRPr lang="en-US" sz="2000" i="1" dirty="0"/>
          </a:p>
        </p:txBody>
      </p:sp>
      <p:grpSp>
        <p:nvGrpSpPr>
          <p:cNvPr id="691251" name="Group 51"/>
          <p:cNvGrpSpPr>
            <a:grpSpLocks/>
          </p:cNvGrpSpPr>
          <p:nvPr/>
        </p:nvGrpSpPr>
        <p:grpSpPr bwMode="auto">
          <a:xfrm>
            <a:off x="4930775" y="3213100"/>
            <a:ext cx="1296988" cy="1943100"/>
            <a:chOff x="3106" y="2024"/>
            <a:chExt cx="817" cy="1224"/>
          </a:xfrm>
        </p:grpSpPr>
        <p:grpSp>
          <p:nvGrpSpPr>
            <p:cNvPr id="691252" name="Group 52"/>
            <p:cNvGrpSpPr>
              <a:grpSpLocks/>
            </p:cNvGrpSpPr>
            <p:nvPr/>
          </p:nvGrpSpPr>
          <p:grpSpPr bwMode="auto">
            <a:xfrm>
              <a:off x="3469" y="2794"/>
              <a:ext cx="454" cy="182"/>
              <a:chOff x="3379" y="2432"/>
              <a:chExt cx="454" cy="182"/>
            </a:xfrm>
          </p:grpSpPr>
          <p:sp>
            <p:nvSpPr>
              <p:cNvPr id="691253" name="Freeform 53"/>
              <p:cNvSpPr>
                <a:spLocks/>
              </p:cNvSpPr>
              <p:nvPr/>
            </p:nvSpPr>
            <p:spPr bwMode="auto">
              <a:xfrm flipV="1">
                <a:off x="3606" y="2478"/>
                <a:ext cx="227" cy="136"/>
              </a:xfrm>
              <a:custGeom>
                <a:avLst/>
                <a:gdLst>
                  <a:gd name="T0" fmla="*/ 0 w 227"/>
                  <a:gd name="T1" fmla="*/ 45 h 136"/>
                  <a:gd name="T2" fmla="*/ 45 w 227"/>
                  <a:gd name="T3" fmla="*/ 0 h 136"/>
                  <a:gd name="T4" fmla="*/ 227 w 227"/>
                  <a:gd name="T5" fmla="*/ 0 h 136"/>
                  <a:gd name="T6" fmla="*/ 136 w 227"/>
                  <a:gd name="T7" fmla="*/ 136 h 136"/>
                  <a:gd name="T8" fmla="*/ 0 w 227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6">
                    <a:moveTo>
                      <a:pt x="0" y="45"/>
                    </a:moveTo>
                    <a:lnTo>
                      <a:pt x="45" y="0"/>
                    </a:lnTo>
                    <a:lnTo>
                      <a:pt x="227" y="0"/>
                    </a:lnTo>
                    <a:lnTo>
                      <a:pt x="136" y="136"/>
                    </a:lnTo>
                    <a:lnTo>
                      <a:pt x="0" y="136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54" name="Freeform 54"/>
              <p:cNvSpPr>
                <a:spLocks/>
              </p:cNvSpPr>
              <p:nvPr/>
            </p:nvSpPr>
            <p:spPr bwMode="auto">
              <a:xfrm flipH="1" flipV="1">
                <a:off x="3379" y="2478"/>
                <a:ext cx="227" cy="136"/>
              </a:xfrm>
              <a:custGeom>
                <a:avLst/>
                <a:gdLst>
                  <a:gd name="T0" fmla="*/ 0 w 227"/>
                  <a:gd name="T1" fmla="*/ 45 h 136"/>
                  <a:gd name="T2" fmla="*/ 45 w 227"/>
                  <a:gd name="T3" fmla="*/ 0 h 136"/>
                  <a:gd name="T4" fmla="*/ 227 w 227"/>
                  <a:gd name="T5" fmla="*/ 0 h 136"/>
                  <a:gd name="T6" fmla="*/ 136 w 227"/>
                  <a:gd name="T7" fmla="*/ 136 h 136"/>
                  <a:gd name="T8" fmla="*/ 0 w 227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6">
                    <a:moveTo>
                      <a:pt x="0" y="45"/>
                    </a:moveTo>
                    <a:lnTo>
                      <a:pt x="45" y="0"/>
                    </a:lnTo>
                    <a:lnTo>
                      <a:pt x="227" y="0"/>
                    </a:lnTo>
                    <a:lnTo>
                      <a:pt x="136" y="136"/>
                    </a:lnTo>
                    <a:lnTo>
                      <a:pt x="0" y="136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55" name="Text Box 55"/>
              <p:cNvSpPr txBox="1">
                <a:spLocks noChangeArrowheads="1"/>
              </p:cNvSpPr>
              <p:nvPr/>
            </p:nvSpPr>
            <p:spPr bwMode="auto">
              <a:xfrm>
                <a:off x="3398" y="2432"/>
                <a:ext cx="31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de-DE" sz="1600" dirty="0">
                    <a:latin typeface="Arial" charset="0"/>
                    <a:ea typeface="ヒラギノ角ゴ Pro W3" pitchFamily="96" charset="-128"/>
                  </a:rPr>
                  <a:t>+  -</a:t>
                </a:r>
              </a:p>
            </p:txBody>
          </p:sp>
        </p:grpSp>
        <p:sp>
          <p:nvSpPr>
            <p:cNvPr id="691256" name="Line 56"/>
            <p:cNvSpPr>
              <a:spLocks noChangeShapeType="1"/>
            </p:cNvSpPr>
            <p:nvPr/>
          </p:nvSpPr>
          <p:spPr bwMode="auto">
            <a:xfrm>
              <a:off x="3242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57" name="Line 57"/>
            <p:cNvSpPr>
              <a:spLocks noChangeShapeType="1"/>
            </p:cNvSpPr>
            <p:nvPr/>
          </p:nvSpPr>
          <p:spPr bwMode="auto">
            <a:xfrm>
              <a:off x="3242" y="2024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58" name="Line 58"/>
            <p:cNvSpPr>
              <a:spLocks noChangeShapeType="1"/>
            </p:cNvSpPr>
            <p:nvPr/>
          </p:nvSpPr>
          <p:spPr bwMode="auto">
            <a:xfrm flipV="1">
              <a:off x="3696" y="2024"/>
              <a:ext cx="0" cy="81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59" name="Line 59"/>
            <p:cNvSpPr>
              <a:spLocks noChangeShapeType="1"/>
            </p:cNvSpPr>
            <p:nvPr/>
          </p:nvSpPr>
          <p:spPr bwMode="auto">
            <a:xfrm rot="-10800000">
              <a:off x="3560" y="2976"/>
              <a:ext cx="0" cy="27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60" name="Line 60"/>
            <p:cNvSpPr>
              <a:spLocks noChangeShapeType="1"/>
            </p:cNvSpPr>
            <p:nvPr/>
          </p:nvSpPr>
          <p:spPr bwMode="auto">
            <a:xfrm>
              <a:off x="3106" y="3248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1261" name="Group 61"/>
          <p:cNvGrpSpPr>
            <a:grpSpLocks/>
          </p:cNvGrpSpPr>
          <p:nvPr/>
        </p:nvGrpSpPr>
        <p:grpSpPr bwMode="auto">
          <a:xfrm>
            <a:off x="6259520" y="2925763"/>
            <a:ext cx="474663" cy="503237"/>
            <a:chOff x="3943" y="1843"/>
            <a:chExt cx="299" cy="317"/>
          </a:xfrm>
        </p:grpSpPr>
        <p:sp>
          <p:nvSpPr>
            <p:cNvPr id="691262" name="Line 62"/>
            <p:cNvSpPr>
              <a:spLocks noChangeShapeType="1"/>
            </p:cNvSpPr>
            <p:nvPr/>
          </p:nvSpPr>
          <p:spPr bwMode="auto">
            <a:xfrm>
              <a:off x="4149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63" name="Text Box 63"/>
            <p:cNvSpPr txBox="1">
              <a:spLocks noChangeArrowheads="1"/>
            </p:cNvSpPr>
            <p:nvPr/>
          </p:nvSpPr>
          <p:spPr bwMode="auto">
            <a:xfrm>
              <a:off x="3943" y="1843"/>
              <a:ext cx="299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”1”</a:t>
              </a:r>
            </a:p>
          </p:txBody>
        </p:sp>
      </p:grpSp>
      <p:grpSp>
        <p:nvGrpSpPr>
          <p:cNvPr id="691264" name="Group 64"/>
          <p:cNvGrpSpPr>
            <a:grpSpLocks/>
          </p:cNvGrpSpPr>
          <p:nvPr/>
        </p:nvGrpSpPr>
        <p:grpSpPr bwMode="auto">
          <a:xfrm>
            <a:off x="6802438" y="3213101"/>
            <a:ext cx="2073275" cy="2320926"/>
            <a:chOff x="4285" y="2024"/>
            <a:chExt cx="1306" cy="1462"/>
          </a:xfrm>
        </p:grpSpPr>
        <p:grpSp>
          <p:nvGrpSpPr>
            <p:cNvPr id="691265" name="Group 65"/>
            <p:cNvGrpSpPr>
              <a:grpSpLocks/>
            </p:cNvGrpSpPr>
            <p:nvPr/>
          </p:nvGrpSpPr>
          <p:grpSpPr bwMode="auto">
            <a:xfrm flipH="1">
              <a:off x="4694" y="2432"/>
              <a:ext cx="635" cy="726"/>
              <a:chOff x="2245" y="2250"/>
              <a:chExt cx="635" cy="726"/>
            </a:xfrm>
          </p:grpSpPr>
          <p:sp>
            <p:nvSpPr>
              <p:cNvPr id="691266" name="Rectangle 66"/>
              <p:cNvSpPr>
                <a:spLocks noChangeArrowheads="1"/>
              </p:cNvSpPr>
              <p:nvPr/>
            </p:nvSpPr>
            <p:spPr bwMode="auto">
              <a:xfrm>
                <a:off x="2381" y="2251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67" name="Rectangle 67"/>
              <p:cNvSpPr>
                <a:spLocks noChangeArrowheads="1"/>
              </p:cNvSpPr>
              <p:nvPr/>
            </p:nvSpPr>
            <p:spPr bwMode="auto">
              <a:xfrm>
                <a:off x="2381" y="2433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68" name="Rectangle 68"/>
              <p:cNvSpPr>
                <a:spLocks noChangeArrowheads="1"/>
              </p:cNvSpPr>
              <p:nvPr/>
            </p:nvSpPr>
            <p:spPr bwMode="auto">
              <a:xfrm>
                <a:off x="2381" y="2614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69" name="Rectangle 69"/>
              <p:cNvSpPr>
                <a:spLocks noChangeArrowheads="1"/>
              </p:cNvSpPr>
              <p:nvPr/>
            </p:nvSpPr>
            <p:spPr bwMode="auto">
              <a:xfrm>
                <a:off x="2381" y="2795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70" name="AutoShape 70"/>
              <p:cNvSpPr>
                <a:spLocks noChangeArrowheads="1"/>
              </p:cNvSpPr>
              <p:nvPr/>
            </p:nvSpPr>
            <p:spPr bwMode="auto">
              <a:xfrm rot="-16200000">
                <a:off x="1950" y="2545"/>
                <a:ext cx="726" cy="13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691271" name="Line 71"/>
            <p:cNvSpPr>
              <a:spLocks noChangeShapeType="1"/>
            </p:cNvSpPr>
            <p:nvPr/>
          </p:nvSpPr>
          <p:spPr bwMode="auto">
            <a:xfrm>
              <a:off x="4285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72" name="Line 72"/>
            <p:cNvSpPr>
              <a:spLocks noChangeShapeType="1"/>
            </p:cNvSpPr>
            <p:nvPr/>
          </p:nvSpPr>
          <p:spPr bwMode="auto">
            <a:xfrm>
              <a:off x="4285" y="2024"/>
              <a:ext cx="22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73" name="Line 73"/>
            <p:cNvSpPr>
              <a:spLocks noChangeShapeType="1"/>
            </p:cNvSpPr>
            <p:nvPr/>
          </p:nvSpPr>
          <p:spPr bwMode="auto">
            <a:xfrm flipV="1">
              <a:off x="4512" y="2024"/>
              <a:ext cx="0" cy="122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74" name="Line 74"/>
            <p:cNvSpPr>
              <a:spLocks noChangeShapeType="1"/>
            </p:cNvSpPr>
            <p:nvPr/>
          </p:nvSpPr>
          <p:spPr bwMode="auto">
            <a:xfrm>
              <a:off x="4512" y="3248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75" name="Line 75"/>
            <p:cNvSpPr>
              <a:spLocks noChangeShapeType="1"/>
            </p:cNvSpPr>
            <p:nvPr/>
          </p:nvSpPr>
          <p:spPr bwMode="auto">
            <a:xfrm>
              <a:off x="4966" y="3158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76" name="Text Box 76"/>
            <p:cNvSpPr txBox="1">
              <a:spLocks noChangeArrowheads="1"/>
            </p:cNvSpPr>
            <p:nvPr/>
          </p:nvSpPr>
          <p:spPr bwMode="auto">
            <a:xfrm>
              <a:off x="4953" y="3204"/>
              <a:ext cx="638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Modifier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register</a:t>
              </a:r>
            </a:p>
          </p:txBody>
        </p:sp>
        <p:sp>
          <p:nvSpPr>
            <p:cNvPr id="691277" name="Line 77"/>
            <p:cNvSpPr>
              <a:spLocks noChangeShapeType="1"/>
            </p:cNvSpPr>
            <p:nvPr/>
          </p:nvSpPr>
          <p:spPr bwMode="auto">
            <a:xfrm flipH="1" flipV="1">
              <a:off x="5057" y="2886"/>
              <a:ext cx="363" cy="27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1278" name="Group 78"/>
          <p:cNvGrpSpPr>
            <a:grpSpLocks/>
          </p:cNvGrpSpPr>
          <p:nvPr/>
        </p:nvGrpSpPr>
        <p:grpSpPr bwMode="auto">
          <a:xfrm>
            <a:off x="3605212" y="3860801"/>
            <a:ext cx="2327274" cy="2024063"/>
            <a:chOff x="2271" y="2432"/>
            <a:chExt cx="1466" cy="1275"/>
          </a:xfrm>
        </p:grpSpPr>
        <p:grpSp>
          <p:nvGrpSpPr>
            <p:cNvPr id="691279" name="Group 79"/>
            <p:cNvGrpSpPr>
              <a:grpSpLocks/>
            </p:cNvGrpSpPr>
            <p:nvPr/>
          </p:nvGrpSpPr>
          <p:grpSpPr bwMode="auto">
            <a:xfrm>
              <a:off x="2698" y="2432"/>
              <a:ext cx="635" cy="726"/>
              <a:chOff x="2245" y="2250"/>
              <a:chExt cx="635" cy="726"/>
            </a:xfrm>
          </p:grpSpPr>
          <p:sp>
            <p:nvSpPr>
              <p:cNvPr id="691280" name="Rectangle 80"/>
              <p:cNvSpPr>
                <a:spLocks noChangeArrowheads="1"/>
              </p:cNvSpPr>
              <p:nvPr/>
            </p:nvSpPr>
            <p:spPr bwMode="auto">
              <a:xfrm>
                <a:off x="2381" y="2251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81" name="Rectangle 81"/>
              <p:cNvSpPr>
                <a:spLocks noChangeArrowheads="1"/>
              </p:cNvSpPr>
              <p:nvPr/>
            </p:nvSpPr>
            <p:spPr bwMode="auto">
              <a:xfrm>
                <a:off x="2381" y="2433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82" name="Rectangle 82"/>
              <p:cNvSpPr>
                <a:spLocks noChangeArrowheads="1"/>
              </p:cNvSpPr>
              <p:nvPr/>
            </p:nvSpPr>
            <p:spPr bwMode="auto">
              <a:xfrm>
                <a:off x="2381" y="2614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83" name="Rectangle 83"/>
              <p:cNvSpPr>
                <a:spLocks noChangeArrowheads="1"/>
              </p:cNvSpPr>
              <p:nvPr/>
            </p:nvSpPr>
            <p:spPr bwMode="auto">
              <a:xfrm>
                <a:off x="2381" y="2795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1284" name="AutoShape 84"/>
              <p:cNvSpPr>
                <a:spLocks noChangeArrowheads="1"/>
              </p:cNvSpPr>
              <p:nvPr/>
            </p:nvSpPr>
            <p:spPr bwMode="auto">
              <a:xfrm rot="-16200000">
                <a:off x="1950" y="2545"/>
                <a:ext cx="726" cy="13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691285" name="Line 85"/>
            <p:cNvSpPr>
              <a:spLocks noChangeShapeType="1"/>
            </p:cNvSpPr>
            <p:nvPr/>
          </p:nvSpPr>
          <p:spPr bwMode="auto">
            <a:xfrm>
              <a:off x="3106" y="3158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86" name="Text Box 86"/>
            <p:cNvSpPr txBox="1">
              <a:spLocks noChangeArrowheads="1"/>
            </p:cNvSpPr>
            <p:nvPr/>
          </p:nvSpPr>
          <p:spPr bwMode="auto">
            <a:xfrm>
              <a:off x="2271" y="3204"/>
              <a:ext cx="654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register</a:t>
              </a:r>
            </a:p>
          </p:txBody>
        </p:sp>
        <p:sp>
          <p:nvSpPr>
            <p:cNvPr id="691287" name="Text Box 87"/>
            <p:cNvSpPr txBox="1">
              <a:spLocks noChangeArrowheads="1"/>
            </p:cNvSpPr>
            <p:nvPr/>
          </p:nvSpPr>
          <p:spPr bwMode="auto">
            <a:xfrm>
              <a:off x="3061" y="3425"/>
              <a:ext cx="676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Effective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</p:txBody>
        </p:sp>
        <p:sp>
          <p:nvSpPr>
            <p:cNvPr id="691288" name="Line 88"/>
            <p:cNvSpPr>
              <a:spLocks noChangeShapeType="1"/>
            </p:cNvSpPr>
            <p:nvPr/>
          </p:nvSpPr>
          <p:spPr bwMode="auto">
            <a:xfrm flipV="1">
              <a:off x="2608" y="2886"/>
              <a:ext cx="363" cy="27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89" name="Line 89"/>
            <p:cNvSpPr>
              <a:spLocks noChangeShapeType="1"/>
            </p:cNvSpPr>
            <p:nvPr/>
          </p:nvSpPr>
          <p:spPr bwMode="auto">
            <a:xfrm flipH="1" flipV="1">
              <a:off x="3107" y="3294"/>
              <a:ext cx="317" cy="1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1290" name="Group 90"/>
          <p:cNvGrpSpPr>
            <a:grpSpLocks/>
          </p:cNvGrpSpPr>
          <p:nvPr/>
        </p:nvGrpSpPr>
        <p:grpSpPr bwMode="auto">
          <a:xfrm>
            <a:off x="6300788" y="2852738"/>
            <a:ext cx="1584325" cy="1008062"/>
            <a:chOff x="3969" y="1797"/>
            <a:chExt cx="998" cy="635"/>
          </a:xfrm>
        </p:grpSpPr>
        <p:sp>
          <p:nvSpPr>
            <p:cNvPr id="691291" name="Line 91"/>
            <p:cNvSpPr>
              <a:spLocks noChangeShapeType="1"/>
            </p:cNvSpPr>
            <p:nvPr/>
          </p:nvSpPr>
          <p:spPr bwMode="auto">
            <a:xfrm>
              <a:off x="4966" y="1797"/>
              <a:ext cx="0" cy="63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92" name="Line 92"/>
            <p:cNvSpPr>
              <a:spLocks noChangeShapeType="1"/>
            </p:cNvSpPr>
            <p:nvPr/>
          </p:nvSpPr>
          <p:spPr bwMode="auto">
            <a:xfrm>
              <a:off x="3969" y="1797"/>
              <a:ext cx="99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1293" name="Group 93"/>
          <p:cNvGrpSpPr>
            <a:grpSpLocks/>
          </p:cNvGrpSpPr>
          <p:nvPr/>
        </p:nvGrpSpPr>
        <p:grpSpPr bwMode="auto">
          <a:xfrm>
            <a:off x="4067177" y="2062163"/>
            <a:ext cx="896938" cy="2374900"/>
            <a:chOff x="2562" y="1299"/>
            <a:chExt cx="565" cy="1496"/>
          </a:xfrm>
        </p:grpSpPr>
        <p:sp>
          <p:nvSpPr>
            <p:cNvPr id="691294" name="Line 94"/>
            <p:cNvSpPr>
              <a:spLocks noChangeShapeType="1"/>
            </p:cNvSpPr>
            <p:nvPr/>
          </p:nvSpPr>
          <p:spPr bwMode="auto">
            <a:xfrm rot="-5400000">
              <a:off x="2630" y="2727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95" name="Line 95"/>
            <p:cNvSpPr>
              <a:spLocks noChangeShapeType="1"/>
            </p:cNvSpPr>
            <p:nvPr/>
          </p:nvSpPr>
          <p:spPr bwMode="auto">
            <a:xfrm flipV="1">
              <a:off x="2562" y="1525"/>
              <a:ext cx="0" cy="126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296" name="Text Box 96"/>
            <p:cNvSpPr txBox="1">
              <a:spLocks noChangeArrowheads="1"/>
            </p:cNvSpPr>
            <p:nvPr/>
          </p:nvSpPr>
          <p:spPr bwMode="auto">
            <a:xfrm>
              <a:off x="2562" y="1299"/>
              <a:ext cx="565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AR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pointer</a:t>
              </a:r>
            </a:p>
          </p:txBody>
        </p:sp>
        <p:sp>
          <p:nvSpPr>
            <p:cNvPr id="691297" name="Line 97"/>
            <p:cNvSpPr>
              <a:spLocks noChangeShapeType="1"/>
            </p:cNvSpPr>
            <p:nvPr/>
          </p:nvSpPr>
          <p:spPr bwMode="auto">
            <a:xfrm flipV="1">
              <a:off x="2562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1298" name="Group 98"/>
          <p:cNvGrpSpPr>
            <a:grpSpLocks/>
          </p:cNvGrpSpPr>
          <p:nvPr/>
        </p:nvGrpSpPr>
        <p:grpSpPr bwMode="auto">
          <a:xfrm>
            <a:off x="7635886" y="2062163"/>
            <a:ext cx="1039814" cy="2374900"/>
            <a:chOff x="4810" y="1299"/>
            <a:chExt cx="655" cy="1496"/>
          </a:xfrm>
        </p:grpSpPr>
        <p:sp>
          <p:nvSpPr>
            <p:cNvPr id="691299" name="Line 99"/>
            <p:cNvSpPr>
              <a:spLocks noChangeShapeType="1"/>
            </p:cNvSpPr>
            <p:nvPr/>
          </p:nvSpPr>
          <p:spPr bwMode="auto">
            <a:xfrm rot="-16200000">
              <a:off x="5397" y="2727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00" name="Line 100"/>
            <p:cNvSpPr>
              <a:spLocks noChangeShapeType="1"/>
            </p:cNvSpPr>
            <p:nvPr/>
          </p:nvSpPr>
          <p:spPr bwMode="auto">
            <a:xfrm flipV="1">
              <a:off x="5465" y="1525"/>
              <a:ext cx="0" cy="126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01" name="Text Box 101"/>
            <p:cNvSpPr txBox="1">
              <a:spLocks noChangeArrowheads="1"/>
            </p:cNvSpPr>
            <p:nvPr/>
          </p:nvSpPr>
          <p:spPr bwMode="auto">
            <a:xfrm>
              <a:off x="4810" y="1299"/>
              <a:ext cx="565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MR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pointer</a:t>
              </a:r>
            </a:p>
          </p:txBody>
        </p:sp>
        <p:sp>
          <p:nvSpPr>
            <p:cNvPr id="691302" name="Line 102"/>
            <p:cNvSpPr>
              <a:spLocks noChangeShapeType="1"/>
            </p:cNvSpPr>
            <p:nvPr/>
          </p:nvSpPr>
          <p:spPr bwMode="auto">
            <a:xfrm flipH="1" flipV="1">
              <a:off x="5102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1303" name="Group 103"/>
          <p:cNvGrpSpPr>
            <a:grpSpLocks/>
          </p:cNvGrpSpPr>
          <p:nvPr/>
        </p:nvGrpSpPr>
        <p:grpSpPr bwMode="auto">
          <a:xfrm>
            <a:off x="4498975" y="2062163"/>
            <a:ext cx="3027363" cy="1798637"/>
            <a:chOff x="2834" y="1299"/>
            <a:chExt cx="1907" cy="1133"/>
          </a:xfrm>
        </p:grpSpPr>
        <p:sp>
          <p:nvSpPr>
            <p:cNvPr id="691304" name="AutoShape 104"/>
            <p:cNvSpPr>
              <a:spLocks noChangeArrowheads="1"/>
            </p:cNvSpPr>
            <p:nvPr/>
          </p:nvSpPr>
          <p:spPr bwMode="auto">
            <a:xfrm>
              <a:off x="2834" y="2160"/>
              <a:ext cx="499" cy="1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691305" name="Line 105"/>
            <p:cNvSpPr>
              <a:spLocks noChangeShapeType="1"/>
            </p:cNvSpPr>
            <p:nvPr/>
          </p:nvSpPr>
          <p:spPr bwMode="auto">
            <a:xfrm>
              <a:off x="3106" y="2296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06" name="Line 106"/>
            <p:cNvSpPr>
              <a:spLocks noChangeShapeType="1"/>
            </p:cNvSpPr>
            <p:nvPr/>
          </p:nvSpPr>
          <p:spPr bwMode="auto">
            <a:xfrm rot="-21600000">
              <a:off x="2925" y="1797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07" name="Line 107"/>
            <p:cNvSpPr>
              <a:spLocks noChangeShapeType="1"/>
            </p:cNvSpPr>
            <p:nvPr/>
          </p:nvSpPr>
          <p:spPr bwMode="auto">
            <a:xfrm>
              <a:off x="2925" y="1797"/>
              <a:ext cx="104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08" name="Text Box 108"/>
            <p:cNvSpPr txBox="1">
              <a:spLocks noChangeArrowheads="1"/>
            </p:cNvSpPr>
            <p:nvPr/>
          </p:nvSpPr>
          <p:spPr bwMode="auto">
            <a:xfrm>
              <a:off x="3941" y="1299"/>
              <a:ext cx="800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Immediate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value</a:t>
              </a:r>
            </a:p>
          </p:txBody>
        </p:sp>
        <p:sp>
          <p:nvSpPr>
            <p:cNvPr id="691309" name="Line 109"/>
            <p:cNvSpPr>
              <a:spLocks noChangeShapeType="1"/>
            </p:cNvSpPr>
            <p:nvPr/>
          </p:nvSpPr>
          <p:spPr bwMode="auto">
            <a:xfrm flipV="1">
              <a:off x="3969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10" name="Line 110"/>
            <p:cNvSpPr>
              <a:spLocks noChangeShapeType="1"/>
            </p:cNvSpPr>
            <p:nvPr/>
          </p:nvSpPr>
          <p:spPr bwMode="auto">
            <a:xfrm flipV="1">
              <a:off x="3969" y="1525"/>
              <a:ext cx="0" cy="27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1311" name="Group 111"/>
          <p:cNvGrpSpPr>
            <a:grpSpLocks/>
          </p:cNvGrpSpPr>
          <p:nvPr/>
        </p:nvGrpSpPr>
        <p:grpSpPr bwMode="auto">
          <a:xfrm>
            <a:off x="6083300" y="2852738"/>
            <a:ext cx="1017588" cy="2425700"/>
            <a:chOff x="3832" y="1797"/>
            <a:chExt cx="641" cy="1528"/>
          </a:xfrm>
        </p:grpSpPr>
        <p:sp>
          <p:nvSpPr>
            <p:cNvPr id="691312" name="AutoShape 112"/>
            <p:cNvSpPr>
              <a:spLocks noChangeArrowheads="1"/>
            </p:cNvSpPr>
            <p:nvPr/>
          </p:nvSpPr>
          <p:spPr bwMode="auto">
            <a:xfrm>
              <a:off x="3877" y="2160"/>
              <a:ext cx="499" cy="1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691313" name="Line 113"/>
            <p:cNvSpPr>
              <a:spLocks noChangeShapeType="1"/>
            </p:cNvSpPr>
            <p:nvPr/>
          </p:nvSpPr>
          <p:spPr bwMode="auto">
            <a:xfrm rot="-10800000">
              <a:off x="3832" y="2976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14" name="Line 114"/>
            <p:cNvSpPr>
              <a:spLocks noChangeShapeType="1"/>
            </p:cNvSpPr>
            <p:nvPr/>
          </p:nvSpPr>
          <p:spPr bwMode="auto">
            <a:xfrm flipH="1">
              <a:off x="3968" y="1797"/>
              <a:ext cx="1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15" name="Line 115"/>
            <p:cNvSpPr>
              <a:spLocks noChangeShapeType="1"/>
            </p:cNvSpPr>
            <p:nvPr/>
          </p:nvSpPr>
          <p:spPr bwMode="auto">
            <a:xfrm flipV="1">
              <a:off x="4149" y="2296"/>
              <a:ext cx="0" cy="81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16" name="Line 116"/>
            <p:cNvSpPr>
              <a:spLocks noChangeShapeType="1"/>
            </p:cNvSpPr>
            <p:nvPr/>
          </p:nvSpPr>
          <p:spPr bwMode="auto">
            <a:xfrm>
              <a:off x="3832" y="3112"/>
              <a:ext cx="31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1317" name="Text Box 117"/>
            <p:cNvSpPr txBox="1">
              <a:spLocks noChangeArrowheads="1"/>
            </p:cNvSpPr>
            <p:nvPr/>
          </p:nvSpPr>
          <p:spPr bwMode="auto">
            <a:xfrm>
              <a:off x="3969" y="3204"/>
              <a:ext cx="504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800" dirty="0">
                  <a:latin typeface="Arial" charset="0"/>
                  <a:ea typeface="ヒラギノ角ゴ Pro W3" pitchFamily="96" charset="-128"/>
                </a:rPr>
                <a:t>Offset</a:t>
              </a:r>
            </a:p>
          </p:txBody>
        </p:sp>
        <p:sp>
          <p:nvSpPr>
            <p:cNvPr id="691318" name="Line 118"/>
            <p:cNvSpPr>
              <a:spLocks noChangeShapeType="1"/>
            </p:cNvSpPr>
            <p:nvPr/>
          </p:nvSpPr>
          <p:spPr bwMode="auto">
            <a:xfrm flipH="1" flipV="1">
              <a:off x="3969" y="3112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F3031076-4DF7-49F2-B3AD-3F2DB9CA96BD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7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2 - Compilers </a:t>
            </a:r>
            <a:r>
              <a:rPr lang="en-US" dirty="0"/>
              <a:t>for</a:t>
            </a:r>
            <a:r>
              <a:rPr lang="de-DE" dirty="0"/>
              <a:t> Embedded Systems</a:t>
            </a:r>
          </a:p>
        </p:txBody>
      </p:sp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Address Generation Units (AGUs)</a:t>
            </a:r>
            <a:endParaRPr lang="de-DE" i="1" dirty="0"/>
          </a:p>
        </p:txBody>
      </p:sp>
      <p:sp>
        <p:nvSpPr>
          <p:cNvPr id="69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8785225" cy="45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General Structure of Address Generation Units:</a:t>
            </a:r>
          </a:p>
        </p:txBody>
      </p:sp>
      <p:sp>
        <p:nvSpPr>
          <p:cNvPr id="693252" name="Rectangle 4"/>
          <p:cNvSpPr>
            <a:spLocks noChangeArrowheads="1"/>
          </p:cNvSpPr>
          <p:nvPr/>
        </p:nvSpPr>
        <p:spPr bwMode="auto">
          <a:xfrm>
            <a:off x="179388" y="1819275"/>
            <a:ext cx="3529012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Load AR: AR = </a:t>
            </a:r>
            <a:r>
              <a:rPr lang="en-US" sz="2000" i="1" dirty="0"/>
              <a:t>&lt;const&gt;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Load MR: MR = </a:t>
            </a:r>
            <a:r>
              <a:rPr lang="en-US" sz="2000" i="1" dirty="0"/>
              <a:t>&lt;const&gt;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Modify AR: AR </a:t>
            </a:r>
            <a:r>
              <a:rPr lang="en-US" sz="2000" dirty="0">
                <a:sym typeface="Symbol" pitchFamily="18" charset="2"/>
              </a:rPr>
              <a:t> </a:t>
            </a:r>
            <a:r>
              <a:rPr lang="en-US" sz="2000" i="1" dirty="0">
                <a:sym typeface="Symbol" pitchFamily="18" charset="2"/>
              </a:rPr>
              <a:t>&lt;const&gt;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i="1" dirty="0">
                <a:sym typeface="Symbol" pitchFamily="18" charset="2"/>
              </a:rPr>
              <a:t>Auto-Increment:</a:t>
            </a:r>
            <a:r>
              <a:rPr lang="en-US" sz="2000" dirty="0">
                <a:sym typeface="Symbol" pitchFamily="18" charset="2"/>
              </a:rPr>
              <a:t> AR  “1”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i="1" dirty="0">
                <a:sym typeface="Symbol" pitchFamily="18" charset="2"/>
              </a:rPr>
              <a:t>Auto-Modify:</a:t>
            </a:r>
            <a:r>
              <a:rPr lang="en-US" sz="2000" dirty="0">
                <a:sym typeface="Symbol" pitchFamily="18" charset="2"/>
              </a:rPr>
              <a:t> AR  MR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endParaRPr lang="en-US" sz="2000" dirty="0">
              <a:sym typeface="Symbol" pitchFamily="18" charset="2"/>
            </a:endParaRP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i="1" dirty="0"/>
              <a:t>“Auto”-operations:</a:t>
            </a:r>
            <a:r>
              <a:rPr lang="en-US" sz="2000" dirty="0"/>
              <a:t> Parallel to data path, no extra run-time, highly efficient!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i="1" dirty="0"/>
              <a:t>All others:</a:t>
            </a:r>
            <a:r>
              <a:rPr lang="en-US" sz="2000" dirty="0"/>
              <a:t> Need extra instruction for data path, less efficient.</a:t>
            </a:r>
            <a:endParaRPr lang="en-US" sz="2000" i="1" dirty="0"/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endParaRPr lang="en-US" sz="2000" i="1" dirty="0">
              <a:sym typeface="Symbol" pitchFamily="18" charset="2"/>
            </a:endParaRPr>
          </a:p>
        </p:txBody>
      </p:sp>
      <p:grpSp>
        <p:nvGrpSpPr>
          <p:cNvPr id="693253" name="Group 5"/>
          <p:cNvGrpSpPr>
            <a:grpSpLocks/>
          </p:cNvGrpSpPr>
          <p:nvPr/>
        </p:nvGrpSpPr>
        <p:grpSpPr bwMode="auto">
          <a:xfrm>
            <a:off x="4930775" y="3213100"/>
            <a:ext cx="1296988" cy="1943100"/>
            <a:chOff x="3106" y="2024"/>
            <a:chExt cx="817" cy="1224"/>
          </a:xfrm>
        </p:grpSpPr>
        <p:grpSp>
          <p:nvGrpSpPr>
            <p:cNvPr id="693254" name="Group 6"/>
            <p:cNvGrpSpPr>
              <a:grpSpLocks/>
            </p:cNvGrpSpPr>
            <p:nvPr/>
          </p:nvGrpSpPr>
          <p:grpSpPr bwMode="auto">
            <a:xfrm>
              <a:off x="3469" y="2794"/>
              <a:ext cx="454" cy="182"/>
              <a:chOff x="3379" y="2432"/>
              <a:chExt cx="454" cy="182"/>
            </a:xfrm>
          </p:grpSpPr>
          <p:sp>
            <p:nvSpPr>
              <p:cNvPr id="693255" name="Freeform 7"/>
              <p:cNvSpPr>
                <a:spLocks/>
              </p:cNvSpPr>
              <p:nvPr/>
            </p:nvSpPr>
            <p:spPr bwMode="auto">
              <a:xfrm flipV="1">
                <a:off x="3606" y="2478"/>
                <a:ext cx="227" cy="136"/>
              </a:xfrm>
              <a:custGeom>
                <a:avLst/>
                <a:gdLst>
                  <a:gd name="T0" fmla="*/ 0 w 227"/>
                  <a:gd name="T1" fmla="*/ 45 h 136"/>
                  <a:gd name="T2" fmla="*/ 45 w 227"/>
                  <a:gd name="T3" fmla="*/ 0 h 136"/>
                  <a:gd name="T4" fmla="*/ 227 w 227"/>
                  <a:gd name="T5" fmla="*/ 0 h 136"/>
                  <a:gd name="T6" fmla="*/ 136 w 227"/>
                  <a:gd name="T7" fmla="*/ 136 h 136"/>
                  <a:gd name="T8" fmla="*/ 0 w 227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6">
                    <a:moveTo>
                      <a:pt x="0" y="45"/>
                    </a:moveTo>
                    <a:lnTo>
                      <a:pt x="45" y="0"/>
                    </a:lnTo>
                    <a:lnTo>
                      <a:pt x="227" y="0"/>
                    </a:lnTo>
                    <a:lnTo>
                      <a:pt x="136" y="136"/>
                    </a:lnTo>
                    <a:lnTo>
                      <a:pt x="0" y="136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56" name="Freeform 8"/>
              <p:cNvSpPr>
                <a:spLocks/>
              </p:cNvSpPr>
              <p:nvPr/>
            </p:nvSpPr>
            <p:spPr bwMode="auto">
              <a:xfrm flipH="1" flipV="1">
                <a:off x="3379" y="2478"/>
                <a:ext cx="227" cy="136"/>
              </a:xfrm>
              <a:custGeom>
                <a:avLst/>
                <a:gdLst>
                  <a:gd name="T0" fmla="*/ 0 w 227"/>
                  <a:gd name="T1" fmla="*/ 45 h 136"/>
                  <a:gd name="T2" fmla="*/ 45 w 227"/>
                  <a:gd name="T3" fmla="*/ 0 h 136"/>
                  <a:gd name="T4" fmla="*/ 227 w 227"/>
                  <a:gd name="T5" fmla="*/ 0 h 136"/>
                  <a:gd name="T6" fmla="*/ 136 w 227"/>
                  <a:gd name="T7" fmla="*/ 136 h 136"/>
                  <a:gd name="T8" fmla="*/ 0 w 227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36">
                    <a:moveTo>
                      <a:pt x="0" y="45"/>
                    </a:moveTo>
                    <a:lnTo>
                      <a:pt x="45" y="0"/>
                    </a:lnTo>
                    <a:lnTo>
                      <a:pt x="227" y="0"/>
                    </a:lnTo>
                    <a:lnTo>
                      <a:pt x="136" y="136"/>
                    </a:lnTo>
                    <a:lnTo>
                      <a:pt x="0" y="136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57" name="Text Box 9"/>
              <p:cNvSpPr txBox="1">
                <a:spLocks noChangeArrowheads="1"/>
              </p:cNvSpPr>
              <p:nvPr/>
            </p:nvSpPr>
            <p:spPr bwMode="auto">
              <a:xfrm>
                <a:off x="3398" y="2432"/>
                <a:ext cx="31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647700" indent="-457200"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rgbClr val="FF0007"/>
                  </a:buClr>
                </a:pPr>
                <a:r>
                  <a:rPr lang="de-DE" sz="1600" dirty="0">
                    <a:latin typeface="Arial" charset="0"/>
                    <a:ea typeface="ヒラギノ角ゴ Pro W3" pitchFamily="96" charset="-128"/>
                  </a:rPr>
                  <a:t>+  -</a:t>
                </a:r>
              </a:p>
            </p:txBody>
          </p:sp>
        </p:grpSp>
        <p:sp>
          <p:nvSpPr>
            <p:cNvPr id="693258" name="Line 10"/>
            <p:cNvSpPr>
              <a:spLocks noChangeShapeType="1"/>
            </p:cNvSpPr>
            <p:nvPr/>
          </p:nvSpPr>
          <p:spPr bwMode="auto">
            <a:xfrm>
              <a:off x="3242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59" name="Line 11"/>
            <p:cNvSpPr>
              <a:spLocks noChangeShapeType="1"/>
            </p:cNvSpPr>
            <p:nvPr/>
          </p:nvSpPr>
          <p:spPr bwMode="auto">
            <a:xfrm>
              <a:off x="3242" y="2024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60" name="Line 12"/>
            <p:cNvSpPr>
              <a:spLocks noChangeShapeType="1"/>
            </p:cNvSpPr>
            <p:nvPr/>
          </p:nvSpPr>
          <p:spPr bwMode="auto">
            <a:xfrm flipV="1">
              <a:off x="3696" y="2024"/>
              <a:ext cx="0" cy="81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61" name="Line 13"/>
            <p:cNvSpPr>
              <a:spLocks noChangeShapeType="1"/>
            </p:cNvSpPr>
            <p:nvPr/>
          </p:nvSpPr>
          <p:spPr bwMode="auto">
            <a:xfrm rot="-10800000">
              <a:off x="3560" y="2976"/>
              <a:ext cx="0" cy="27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62" name="Line 14"/>
            <p:cNvSpPr>
              <a:spLocks noChangeShapeType="1"/>
            </p:cNvSpPr>
            <p:nvPr/>
          </p:nvSpPr>
          <p:spPr bwMode="auto">
            <a:xfrm>
              <a:off x="3106" y="3248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3263" name="Group 15"/>
          <p:cNvGrpSpPr>
            <a:grpSpLocks/>
          </p:cNvGrpSpPr>
          <p:nvPr/>
        </p:nvGrpSpPr>
        <p:grpSpPr bwMode="auto">
          <a:xfrm>
            <a:off x="6257933" y="2925763"/>
            <a:ext cx="474663" cy="503237"/>
            <a:chOff x="3942" y="1843"/>
            <a:chExt cx="299" cy="317"/>
          </a:xfrm>
        </p:grpSpPr>
        <p:sp>
          <p:nvSpPr>
            <p:cNvPr id="693264" name="Line 16"/>
            <p:cNvSpPr>
              <a:spLocks noChangeShapeType="1"/>
            </p:cNvSpPr>
            <p:nvPr/>
          </p:nvSpPr>
          <p:spPr bwMode="auto">
            <a:xfrm>
              <a:off x="4149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65" name="Text Box 17"/>
            <p:cNvSpPr txBox="1">
              <a:spLocks noChangeArrowheads="1"/>
            </p:cNvSpPr>
            <p:nvPr/>
          </p:nvSpPr>
          <p:spPr bwMode="auto">
            <a:xfrm>
              <a:off x="3942" y="1843"/>
              <a:ext cx="299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”1”</a:t>
              </a:r>
            </a:p>
          </p:txBody>
        </p:sp>
      </p:grpSp>
      <p:grpSp>
        <p:nvGrpSpPr>
          <p:cNvPr id="693266" name="Group 18"/>
          <p:cNvGrpSpPr>
            <a:grpSpLocks/>
          </p:cNvGrpSpPr>
          <p:nvPr/>
        </p:nvGrpSpPr>
        <p:grpSpPr bwMode="auto">
          <a:xfrm>
            <a:off x="6802438" y="3213101"/>
            <a:ext cx="2073275" cy="2320926"/>
            <a:chOff x="4285" y="2024"/>
            <a:chExt cx="1306" cy="1462"/>
          </a:xfrm>
        </p:grpSpPr>
        <p:grpSp>
          <p:nvGrpSpPr>
            <p:cNvPr id="693267" name="Group 19"/>
            <p:cNvGrpSpPr>
              <a:grpSpLocks/>
            </p:cNvGrpSpPr>
            <p:nvPr/>
          </p:nvGrpSpPr>
          <p:grpSpPr bwMode="auto">
            <a:xfrm flipH="1">
              <a:off x="4694" y="2432"/>
              <a:ext cx="635" cy="726"/>
              <a:chOff x="2245" y="2250"/>
              <a:chExt cx="635" cy="726"/>
            </a:xfrm>
          </p:grpSpPr>
          <p:sp>
            <p:nvSpPr>
              <p:cNvPr id="693268" name="Rectangle 20"/>
              <p:cNvSpPr>
                <a:spLocks noChangeArrowheads="1"/>
              </p:cNvSpPr>
              <p:nvPr/>
            </p:nvSpPr>
            <p:spPr bwMode="auto">
              <a:xfrm>
                <a:off x="2381" y="2251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69" name="Rectangle 21"/>
              <p:cNvSpPr>
                <a:spLocks noChangeArrowheads="1"/>
              </p:cNvSpPr>
              <p:nvPr/>
            </p:nvSpPr>
            <p:spPr bwMode="auto">
              <a:xfrm>
                <a:off x="2381" y="2433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70" name="Rectangle 22"/>
              <p:cNvSpPr>
                <a:spLocks noChangeArrowheads="1"/>
              </p:cNvSpPr>
              <p:nvPr/>
            </p:nvSpPr>
            <p:spPr bwMode="auto">
              <a:xfrm>
                <a:off x="2381" y="2614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71" name="Rectangle 23"/>
              <p:cNvSpPr>
                <a:spLocks noChangeArrowheads="1"/>
              </p:cNvSpPr>
              <p:nvPr/>
            </p:nvSpPr>
            <p:spPr bwMode="auto">
              <a:xfrm>
                <a:off x="2381" y="2795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72" name="AutoShape 24"/>
              <p:cNvSpPr>
                <a:spLocks noChangeArrowheads="1"/>
              </p:cNvSpPr>
              <p:nvPr/>
            </p:nvSpPr>
            <p:spPr bwMode="auto">
              <a:xfrm rot="-16200000">
                <a:off x="1950" y="2545"/>
                <a:ext cx="726" cy="13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693273" name="Line 25"/>
            <p:cNvSpPr>
              <a:spLocks noChangeShapeType="1"/>
            </p:cNvSpPr>
            <p:nvPr/>
          </p:nvSpPr>
          <p:spPr bwMode="auto">
            <a:xfrm>
              <a:off x="4285" y="2024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74" name="Line 26"/>
            <p:cNvSpPr>
              <a:spLocks noChangeShapeType="1"/>
            </p:cNvSpPr>
            <p:nvPr/>
          </p:nvSpPr>
          <p:spPr bwMode="auto">
            <a:xfrm>
              <a:off x="4285" y="2024"/>
              <a:ext cx="22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75" name="Line 27"/>
            <p:cNvSpPr>
              <a:spLocks noChangeShapeType="1"/>
            </p:cNvSpPr>
            <p:nvPr/>
          </p:nvSpPr>
          <p:spPr bwMode="auto">
            <a:xfrm flipV="1">
              <a:off x="4512" y="2024"/>
              <a:ext cx="0" cy="122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76" name="Line 28"/>
            <p:cNvSpPr>
              <a:spLocks noChangeShapeType="1"/>
            </p:cNvSpPr>
            <p:nvPr/>
          </p:nvSpPr>
          <p:spPr bwMode="auto">
            <a:xfrm>
              <a:off x="4512" y="3248"/>
              <a:ext cx="45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77" name="Line 29"/>
            <p:cNvSpPr>
              <a:spLocks noChangeShapeType="1"/>
            </p:cNvSpPr>
            <p:nvPr/>
          </p:nvSpPr>
          <p:spPr bwMode="auto">
            <a:xfrm>
              <a:off x="4966" y="3158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78" name="Text Box 30"/>
            <p:cNvSpPr txBox="1">
              <a:spLocks noChangeArrowheads="1"/>
            </p:cNvSpPr>
            <p:nvPr/>
          </p:nvSpPr>
          <p:spPr bwMode="auto">
            <a:xfrm>
              <a:off x="4953" y="3204"/>
              <a:ext cx="638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Modifier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register</a:t>
              </a:r>
            </a:p>
          </p:txBody>
        </p:sp>
        <p:sp>
          <p:nvSpPr>
            <p:cNvPr id="693279" name="Line 31"/>
            <p:cNvSpPr>
              <a:spLocks noChangeShapeType="1"/>
            </p:cNvSpPr>
            <p:nvPr/>
          </p:nvSpPr>
          <p:spPr bwMode="auto">
            <a:xfrm flipH="1" flipV="1">
              <a:off x="5057" y="2886"/>
              <a:ext cx="363" cy="27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3280" name="Group 32"/>
          <p:cNvGrpSpPr>
            <a:grpSpLocks/>
          </p:cNvGrpSpPr>
          <p:nvPr/>
        </p:nvGrpSpPr>
        <p:grpSpPr bwMode="auto">
          <a:xfrm>
            <a:off x="3605212" y="3860801"/>
            <a:ext cx="2327274" cy="2024063"/>
            <a:chOff x="2271" y="2432"/>
            <a:chExt cx="1466" cy="1275"/>
          </a:xfrm>
        </p:grpSpPr>
        <p:grpSp>
          <p:nvGrpSpPr>
            <p:cNvPr id="693281" name="Group 33"/>
            <p:cNvGrpSpPr>
              <a:grpSpLocks/>
            </p:cNvGrpSpPr>
            <p:nvPr/>
          </p:nvGrpSpPr>
          <p:grpSpPr bwMode="auto">
            <a:xfrm>
              <a:off x="2698" y="2432"/>
              <a:ext cx="635" cy="726"/>
              <a:chOff x="2245" y="2250"/>
              <a:chExt cx="635" cy="726"/>
            </a:xfrm>
          </p:grpSpPr>
          <p:sp>
            <p:nvSpPr>
              <p:cNvPr id="693282" name="Rectangle 34"/>
              <p:cNvSpPr>
                <a:spLocks noChangeArrowheads="1"/>
              </p:cNvSpPr>
              <p:nvPr/>
            </p:nvSpPr>
            <p:spPr bwMode="auto">
              <a:xfrm>
                <a:off x="2381" y="2251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83" name="Rectangle 35"/>
              <p:cNvSpPr>
                <a:spLocks noChangeArrowheads="1"/>
              </p:cNvSpPr>
              <p:nvPr/>
            </p:nvSpPr>
            <p:spPr bwMode="auto">
              <a:xfrm>
                <a:off x="2381" y="2433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84" name="Rectangle 36"/>
              <p:cNvSpPr>
                <a:spLocks noChangeArrowheads="1"/>
              </p:cNvSpPr>
              <p:nvPr/>
            </p:nvSpPr>
            <p:spPr bwMode="auto">
              <a:xfrm>
                <a:off x="2381" y="2614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85" name="Rectangle 37"/>
              <p:cNvSpPr>
                <a:spLocks noChangeArrowheads="1"/>
              </p:cNvSpPr>
              <p:nvPr/>
            </p:nvSpPr>
            <p:spPr bwMode="auto">
              <a:xfrm>
                <a:off x="2381" y="2795"/>
                <a:ext cx="499" cy="181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93286" name="AutoShape 38"/>
              <p:cNvSpPr>
                <a:spLocks noChangeArrowheads="1"/>
              </p:cNvSpPr>
              <p:nvPr/>
            </p:nvSpPr>
            <p:spPr bwMode="auto">
              <a:xfrm rot="-16200000">
                <a:off x="1950" y="2545"/>
                <a:ext cx="726" cy="136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de-DE" dirty="0"/>
              </a:p>
            </p:txBody>
          </p:sp>
        </p:grpSp>
        <p:sp>
          <p:nvSpPr>
            <p:cNvPr id="693287" name="Line 39"/>
            <p:cNvSpPr>
              <a:spLocks noChangeShapeType="1"/>
            </p:cNvSpPr>
            <p:nvPr/>
          </p:nvSpPr>
          <p:spPr bwMode="auto">
            <a:xfrm>
              <a:off x="3106" y="3158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88" name="Text Box 40"/>
            <p:cNvSpPr txBox="1">
              <a:spLocks noChangeArrowheads="1"/>
            </p:cNvSpPr>
            <p:nvPr/>
          </p:nvSpPr>
          <p:spPr bwMode="auto">
            <a:xfrm>
              <a:off x="2271" y="3204"/>
              <a:ext cx="654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register</a:t>
              </a:r>
            </a:p>
          </p:txBody>
        </p:sp>
        <p:sp>
          <p:nvSpPr>
            <p:cNvPr id="693289" name="Text Box 41"/>
            <p:cNvSpPr txBox="1">
              <a:spLocks noChangeArrowheads="1"/>
            </p:cNvSpPr>
            <p:nvPr/>
          </p:nvSpPr>
          <p:spPr bwMode="auto">
            <a:xfrm>
              <a:off x="3061" y="3425"/>
              <a:ext cx="676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Effective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address</a:t>
              </a:r>
            </a:p>
          </p:txBody>
        </p:sp>
        <p:sp>
          <p:nvSpPr>
            <p:cNvPr id="693290" name="Line 42"/>
            <p:cNvSpPr>
              <a:spLocks noChangeShapeType="1"/>
            </p:cNvSpPr>
            <p:nvPr/>
          </p:nvSpPr>
          <p:spPr bwMode="auto">
            <a:xfrm flipV="1">
              <a:off x="2608" y="2886"/>
              <a:ext cx="363" cy="27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91" name="Line 43"/>
            <p:cNvSpPr>
              <a:spLocks noChangeShapeType="1"/>
            </p:cNvSpPr>
            <p:nvPr/>
          </p:nvSpPr>
          <p:spPr bwMode="auto">
            <a:xfrm flipH="1" flipV="1">
              <a:off x="3107" y="3294"/>
              <a:ext cx="317" cy="1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3292" name="Group 44"/>
          <p:cNvGrpSpPr>
            <a:grpSpLocks/>
          </p:cNvGrpSpPr>
          <p:nvPr/>
        </p:nvGrpSpPr>
        <p:grpSpPr bwMode="auto">
          <a:xfrm>
            <a:off x="6300788" y="2852738"/>
            <a:ext cx="1584325" cy="1008062"/>
            <a:chOff x="3969" y="1797"/>
            <a:chExt cx="998" cy="635"/>
          </a:xfrm>
        </p:grpSpPr>
        <p:sp>
          <p:nvSpPr>
            <p:cNvPr id="693293" name="Line 45"/>
            <p:cNvSpPr>
              <a:spLocks noChangeShapeType="1"/>
            </p:cNvSpPr>
            <p:nvPr/>
          </p:nvSpPr>
          <p:spPr bwMode="auto">
            <a:xfrm>
              <a:off x="4966" y="1797"/>
              <a:ext cx="0" cy="63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94" name="Line 46"/>
            <p:cNvSpPr>
              <a:spLocks noChangeShapeType="1"/>
            </p:cNvSpPr>
            <p:nvPr/>
          </p:nvSpPr>
          <p:spPr bwMode="auto">
            <a:xfrm>
              <a:off x="3969" y="1797"/>
              <a:ext cx="99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3295" name="Group 47"/>
          <p:cNvGrpSpPr>
            <a:grpSpLocks/>
          </p:cNvGrpSpPr>
          <p:nvPr/>
        </p:nvGrpSpPr>
        <p:grpSpPr bwMode="auto">
          <a:xfrm>
            <a:off x="4067177" y="2062163"/>
            <a:ext cx="896938" cy="2374900"/>
            <a:chOff x="2562" y="1299"/>
            <a:chExt cx="565" cy="1496"/>
          </a:xfrm>
        </p:grpSpPr>
        <p:sp>
          <p:nvSpPr>
            <p:cNvPr id="693296" name="Line 48"/>
            <p:cNvSpPr>
              <a:spLocks noChangeShapeType="1"/>
            </p:cNvSpPr>
            <p:nvPr/>
          </p:nvSpPr>
          <p:spPr bwMode="auto">
            <a:xfrm rot="-5400000">
              <a:off x="2630" y="2727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97" name="Line 49"/>
            <p:cNvSpPr>
              <a:spLocks noChangeShapeType="1"/>
            </p:cNvSpPr>
            <p:nvPr/>
          </p:nvSpPr>
          <p:spPr bwMode="auto">
            <a:xfrm flipV="1">
              <a:off x="2562" y="1525"/>
              <a:ext cx="0" cy="126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298" name="Text Box 50"/>
            <p:cNvSpPr txBox="1">
              <a:spLocks noChangeArrowheads="1"/>
            </p:cNvSpPr>
            <p:nvPr/>
          </p:nvSpPr>
          <p:spPr bwMode="auto">
            <a:xfrm>
              <a:off x="2562" y="1299"/>
              <a:ext cx="565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AR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pointer</a:t>
              </a:r>
            </a:p>
          </p:txBody>
        </p:sp>
        <p:sp>
          <p:nvSpPr>
            <p:cNvPr id="693299" name="Line 51"/>
            <p:cNvSpPr>
              <a:spLocks noChangeShapeType="1"/>
            </p:cNvSpPr>
            <p:nvPr/>
          </p:nvSpPr>
          <p:spPr bwMode="auto">
            <a:xfrm flipV="1">
              <a:off x="2562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3300" name="Group 52"/>
          <p:cNvGrpSpPr>
            <a:grpSpLocks/>
          </p:cNvGrpSpPr>
          <p:nvPr/>
        </p:nvGrpSpPr>
        <p:grpSpPr bwMode="auto">
          <a:xfrm>
            <a:off x="7635879" y="2062163"/>
            <a:ext cx="1039813" cy="2374900"/>
            <a:chOff x="4810" y="1299"/>
            <a:chExt cx="655" cy="1496"/>
          </a:xfrm>
        </p:grpSpPr>
        <p:sp>
          <p:nvSpPr>
            <p:cNvPr id="693301" name="Line 53"/>
            <p:cNvSpPr>
              <a:spLocks noChangeShapeType="1"/>
            </p:cNvSpPr>
            <p:nvPr/>
          </p:nvSpPr>
          <p:spPr bwMode="auto">
            <a:xfrm rot="-16200000">
              <a:off x="5397" y="2727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02" name="Line 54"/>
            <p:cNvSpPr>
              <a:spLocks noChangeShapeType="1"/>
            </p:cNvSpPr>
            <p:nvPr/>
          </p:nvSpPr>
          <p:spPr bwMode="auto">
            <a:xfrm flipV="1">
              <a:off x="5465" y="1525"/>
              <a:ext cx="0" cy="126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03" name="Text Box 55"/>
            <p:cNvSpPr txBox="1">
              <a:spLocks noChangeArrowheads="1"/>
            </p:cNvSpPr>
            <p:nvPr/>
          </p:nvSpPr>
          <p:spPr bwMode="auto">
            <a:xfrm>
              <a:off x="4810" y="1299"/>
              <a:ext cx="565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MR</a:t>
              </a:r>
            </a:p>
            <a:p>
              <a:pPr algn="r"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pointer</a:t>
              </a:r>
            </a:p>
          </p:txBody>
        </p:sp>
        <p:sp>
          <p:nvSpPr>
            <p:cNvPr id="693304" name="Line 56"/>
            <p:cNvSpPr>
              <a:spLocks noChangeShapeType="1"/>
            </p:cNvSpPr>
            <p:nvPr/>
          </p:nvSpPr>
          <p:spPr bwMode="auto">
            <a:xfrm flipH="1" flipV="1">
              <a:off x="5102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3305" name="Group 57"/>
          <p:cNvGrpSpPr>
            <a:grpSpLocks/>
          </p:cNvGrpSpPr>
          <p:nvPr/>
        </p:nvGrpSpPr>
        <p:grpSpPr bwMode="auto">
          <a:xfrm>
            <a:off x="4498975" y="2062163"/>
            <a:ext cx="3027363" cy="1798637"/>
            <a:chOff x="2834" y="1299"/>
            <a:chExt cx="1907" cy="1133"/>
          </a:xfrm>
        </p:grpSpPr>
        <p:sp>
          <p:nvSpPr>
            <p:cNvPr id="693306" name="AutoShape 58"/>
            <p:cNvSpPr>
              <a:spLocks noChangeArrowheads="1"/>
            </p:cNvSpPr>
            <p:nvPr/>
          </p:nvSpPr>
          <p:spPr bwMode="auto">
            <a:xfrm>
              <a:off x="2834" y="2160"/>
              <a:ext cx="499" cy="1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693307" name="Line 59"/>
            <p:cNvSpPr>
              <a:spLocks noChangeShapeType="1"/>
            </p:cNvSpPr>
            <p:nvPr/>
          </p:nvSpPr>
          <p:spPr bwMode="auto">
            <a:xfrm>
              <a:off x="3106" y="2296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08" name="Line 60"/>
            <p:cNvSpPr>
              <a:spLocks noChangeShapeType="1"/>
            </p:cNvSpPr>
            <p:nvPr/>
          </p:nvSpPr>
          <p:spPr bwMode="auto">
            <a:xfrm rot="-21600000">
              <a:off x="2925" y="1797"/>
              <a:ext cx="0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09" name="Line 61"/>
            <p:cNvSpPr>
              <a:spLocks noChangeShapeType="1"/>
            </p:cNvSpPr>
            <p:nvPr/>
          </p:nvSpPr>
          <p:spPr bwMode="auto">
            <a:xfrm>
              <a:off x="2925" y="1797"/>
              <a:ext cx="104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10" name="Text Box 62"/>
            <p:cNvSpPr txBox="1">
              <a:spLocks noChangeArrowheads="1"/>
            </p:cNvSpPr>
            <p:nvPr/>
          </p:nvSpPr>
          <p:spPr bwMode="auto">
            <a:xfrm>
              <a:off x="3941" y="1299"/>
              <a:ext cx="800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Immediate</a:t>
              </a:r>
            </a:p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en-US" sz="1800" dirty="0">
                  <a:latin typeface="Arial" charset="0"/>
                  <a:ea typeface="ヒラギノ角ゴ Pro W3" pitchFamily="96" charset="-128"/>
                </a:rPr>
                <a:t>value</a:t>
              </a:r>
            </a:p>
          </p:txBody>
        </p:sp>
        <p:sp>
          <p:nvSpPr>
            <p:cNvPr id="693311" name="Line 63"/>
            <p:cNvSpPr>
              <a:spLocks noChangeShapeType="1"/>
            </p:cNvSpPr>
            <p:nvPr/>
          </p:nvSpPr>
          <p:spPr bwMode="auto">
            <a:xfrm flipV="1">
              <a:off x="3969" y="1570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12" name="Line 64"/>
            <p:cNvSpPr>
              <a:spLocks noChangeShapeType="1"/>
            </p:cNvSpPr>
            <p:nvPr/>
          </p:nvSpPr>
          <p:spPr bwMode="auto">
            <a:xfrm flipV="1">
              <a:off x="3969" y="1525"/>
              <a:ext cx="0" cy="27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  <p:grpSp>
        <p:nvGrpSpPr>
          <p:cNvPr id="693313" name="Group 65"/>
          <p:cNvGrpSpPr>
            <a:grpSpLocks/>
          </p:cNvGrpSpPr>
          <p:nvPr/>
        </p:nvGrpSpPr>
        <p:grpSpPr bwMode="auto">
          <a:xfrm>
            <a:off x="6083300" y="2852738"/>
            <a:ext cx="1017588" cy="2425700"/>
            <a:chOff x="3832" y="1797"/>
            <a:chExt cx="641" cy="1528"/>
          </a:xfrm>
        </p:grpSpPr>
        <p:sp>
          <p:nvSpPr>
            <p:cNvPr id="693314" name="AutoShape 66"/>
            <p:cNvSpPr>
              <a:spLocks noChangeArrowheads="1"/>
            </p:cNvSpPr>
            <p:nvPr/>
          </p:nvSpPr>
          <p:spPr bwMode="auto">
            <a:xfrm>
              <a:off x="3877" y="2160"/>
              <a:ext cx="499" cy="13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693315" name="Line 67"/>
            <p:cNvSpPr>
              <a:spLocks noChangeShapeType="1"/>
            </p:cNvSpPr>
            <p:nvPr/>
          </p:nvSpPr>
          <p:spPr bwMode="auto">
            <a:xfrm rot="-10800000">
              <a:off x="3832" y="2976"/>
              <a:ext cx="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16" name="Line 68"/>
            <p:cNvSpPr>
              <a:spLocks noChangeShapeType="1"/>
            </p:cNvSpPr>
            <p:nvPr/>
          </p:nvSpPr>
          <p:spPr bwMode="auto">
            <a:xfrm flipH="1">
              <a:off x="3968" y="1797"/>
              <a:ext cx="1" cy="3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17" name="Line 69"/>
            <p:cNvSpPr>
              <a:spLocks noChangeShapeType="1"/>
            </p:cNvSpPr>
            <p:nvPr/>
          </p:nvSpPr>
          <p:spPr bwMode="auto">
            <a:xfrm flipV="1">
              <a:off x="4149" y="2296"/>
              <a:ext cx="0" cy="81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18" name="Line 70"/>
            <p:cNvSpPr>
              <a:spLocks noChangeShapeType="1"/>
            </p:cNvSpPr>
            <p:nvPr/>
          </p:nvSpPr>
          <p:spPr bwMode="auto">
            <a:xfrm>
              <a:off x="3832" y="3112"/>
              <a:ext cx="31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  <p:sp>
          <p:nvSpPr>
            <p:cNvPr id="693319" name="Text Box 71"/>
            <p:cNvSpPr txBox="1">
              <a:spLocks noChangeArrowheads="1"/>
            </p:cNvSpPr>
            <p:nvPr/>
          </p:nvSpPr>
          <p:spPr bwMode="auto">
            <a:xfrm>
              <a:off x="3969" y="3204"/>
              <a:ext cx="504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Times" pitchFamily="1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1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1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1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1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800" dirty="0">
                  <a:latin typeface="Arial" charset="0"/>
                  <a:ea typeface="ヒラギノ角ゴ Pro W3" pitchFamily="96" charset="-128"/>
                </a:rPr>
                <a:t>Offset</a:t>
              </a:r>
            </a:p>
          </p:txBody>
        </p:sp>
        <p:sp>
          <p:nvSpPr>
            <p:cNvPr id="693320" name="Line 72"/>
            <p:cNvSpPr>
              <a:spLocks noChangeShapeType="1"/>
            </p:cNvSpPr>
            <p:nvPr/>
          </p:nvSpPr>
          <p:spPr bwMode="auto">
            <a:xfrm flipH="1" flipV="1">
              <a:off x="3969" y="3112"/>
              <a:ext cx="363" cy="9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de-DE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6BB7CFD-9677-4734-A7B9-144E1915EA8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Conventional Loop Code</a:t>
            </a:r>
            <a:endParaRPr lang="en-US" i="1" dirty="0"/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8785225" cy="457200"/>
          </a:xfrm>
        </p:spPr>
        <p:txBody>
          <a:bodyPr/>
          <a:lstStyle/>
          <a:p>
            <a:r>
              <a:rPr lang="en-US" b="1" dirty="0"/>
              <a:t>C-Code of a Loop:			Conventional Assembly Code:</a:t>
            </a:r>
          </a:p>
          <a:p>
            <a:r>
              <a:rPr lang="en-US" b="1" dirty="0"/>
              <a:t>						</a:t>
            </a:r>
            <a:r>
              <a:rPr lang="en-US" sz="1800" b="1" i="1" dirty="0"/>
              <a:t>(TriCore 1.3)</a:t>
            </a:r>
          </a:p>
        </p:txBody>
      </p:sp>
      <p:sp>
        <p:nvSpPr>
          <p:cNvPr id="695300" name="Rectangle 4"/>
          <p:cNvSpPr>
            <a:spLocks noChangeArrowheads="1"/>
          </p:cNvSpPr>
          <p:nvPr/>
        </p:nvSpPr>
        <p:spPr bwMode="auto">
          <a:xfrm>
            <a:off x="179388" y="4365625"/>
            <a:ext cx="8713787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None/>
            </a:pPr>
            <a:r>
              <a:rPr lang="en-US" sz="2000" b="1" dirty="0"/>
              <a:t>Properties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Decrement &amp; conditional branch: Both in Integer Pipeline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dirty="0">
                <a:sym typeface="Wingdings" pitchFamily="2" charset="2"/>
              </a:rPr>
              <a:t> no parallel execution of these instructions</a:t>
            </a:r>
            <a:endParaRPr lang="en-US" sz="2000" i="1" dirty="0"/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>
                <a:sym typeface="Wingdings" pitchFamily="2" charset="2"/>
              </a:rPr>
              <a:t>2 clock cycles * 10 iterations = 20 cycles (min.) loop overhead</a:t>
            </a:r>
            <a:endParaRPr lang="en-US" sz="2000" i="1" dirty="0"/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i="1" dirty="0">
                <a:sym typeface="Wingdings" pitchFamily="2" charset="2"/>
              </a:rPr>
              <a:t>In presence of delay slots for branches even worse!</a:t>
            </a:r>
            <a:endParaRPr lang="en-US" sz="2000" i="1" dirty="0">
              <a:sym typeface="Symbol" pitchFamily="18" charset="2"/>
            </a:endParaRPr>
          </a:p>
        </p:txBody>
      </p:sp>
      <p:sp>
        <p:nvSpPr>
          <p:cNvPr id="695369" name="Text Box 73"/>
          <p:cNvSpPr txBox="1">
            <a:spLocks noChangeArrowheads="1"/>
          </p:cNvSpPr>
          <p:nvPr/>
        </p:nvSpPr>
        <p:spPr bwMode="auto">
          <a:xfrm>
            <a:off x="431800" y="2379663"/>
            <a:ext cx="2101850" cy="159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int i = 10;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do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i--;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 while ( i );</a:t>
            </a:r>
          </a:p>
        </p:txBody>
      </p:sp>
      <p:sp>
        <p:nvSpPr>
          <p:cNvPr id="695370" name="Text Box 74"/>
          <p:cNvSpPr txBox="1">
            <a:spLocks noChangeArrowheads="1"/>
          </p:cNvSpPr>
          <p:nvPr/>
        </p:nvSpPr>
        <p:spPr bwMode="auto">
          <a:xfrm>
            <a:off x="4392613" y="2384425"/>
            <a:ext cx="2422525" cy="159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mov %d8, 10;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.L0: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add %d8, -1;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jnz %d8, .L0;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5066EC8-A110-4FCF-9FD1-276A6A659F7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Optimized Loop Code</a:t>
            </a:r>
            <a:endParaRPr lang="en-US" i="1" dirty="0"/>
          </a:p>
        </p:txBody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7475"/>
            <a:ext cx="8785225" cy="457200"/>
          </a:xfrm>
        </p:spPr>
        <p:txBody>
          <a:bodyPr/>
          <a:lstStyle/>
          <a:p>
            <a:r>
              <a:rPr lang="en-US" b="1" dirty="0"/>
              <a:t>C-Code of a Loop:			Zero-Overhead Loops:</a:t>
            </a:r>
          </a:p>
          <a:p>
            <a:r>
              <a:rPr lang="en-US" b="1" dirty="0"/>
              <a:t>						</a:t>
            </a:r>
            <a:r>
              <a:rPr lang="en-US" sz="1800" b="1" i="1" dirty="0"/>
              <a:t>(TriCore 1.3)</a:t>
            </a:r>
          </a:p>
        </p:txBody>
      </p:sp>
      <p:sp>
        <p:nvSpPr>
          <p:cNvPr id="697348" name="Rectangle 4"/>
          <p:cNvSpPr>
            <a:spLocks noChangeArrowheads="1"/>
          </p:cNvSpPr>
          <p:nvPr/>
        </p:nvSpPr>
        <p:spPr bwMode="auto">
          <a:xfrm>
            <a:off x="179388" y="4365625"/>
            <a:ext cx="8713787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None/>
            </a:pPr>
            <a:r>
              <a:rPr lang="en-US" sz="2000" b="1" dirty="0"/>
              <a:t>Properties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Decrement &amp; conditional branch: Parallel in Loop Pipeline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b="1" dirty="0">
                <a:latin typeface="Courier New" pitchFamily="49" charset="0"/>
                <a:sym typeface="Wingdings" pitchFamily="2" charset="2"/>
              </a:rPr>
              <a:t>loop</a:t>
            </a:r>
            <a:r>
              <a:rPr lang="en-US" sz="2000" dirty="0">
                <a:sym typeface="Wingdings" pitchFamily="2" charset="2"/>
              </a:rPr>
              <a:t> instruction: Consumes run-time only in 1</a:t>
            </a:r>
            <a:r>
              <a:rPr lang="en-US" sz="2000" baseline="30000" dirty="0">
                <a:sym typeface="Wingdings" pitchFamily="2" charset="2"/>
              </a:rPr>
              <a:t>st</a:t>
            </a:r>
            <a:r>
              <a:rPr lang="en-US" sz="2000" dirty="0">
                <a:sym typeface="Wingdings" pitchFamily="2" charset="2"/>
              </a:rPr>
              <a:t> and last iteration</a:t>
            </a:r>
            <a:br>
              <a:rPr lang="en-US" sz="2000" dirty="0">
                <a:sym typeface="Wingdings" pitchFamily="2" charset="2"/>
              </a:rPr>
            </a:br>
            <a:r>
              <a:rPr lang="en-US" sz="2000" dirty="0">
                <a:sym typeface="Wingdings" pitchFamily="2" charset="2"/>
              </a:rPr>
              <a:t>	 only 2 clock cycles loop overhead</a:t>
            </a:r>
            <a:endParaRPr lang="en-US" sz="2000" i="1" dirty="0">
              <a:sym typeface="Wingdings" pitchFamily="2" charset="2"/>
            </a:endParaRPr>
          </a:p>
        </p:txBody>
      </p:sp>
      <p:sp>
        <p:nvSpPr>
          <p:cNvPr id="697349" name="Text Box 5"/>
          <p:cNvSpPr txBox="1">
            <a:spLocks noChangeArrowheads="1"/>
          </p:cNvSpPr>
          <p:nvPr/>
        </p:nvSpPr>
        <p:spPr bwMode="auto">
          <a:xfrm>
            <a:off x="431800" y="2379663"/>
            <a:ext cx="2101850" cy="159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int i = 10;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do {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  i--;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} while ( i );</a:t>
            </a:r>
          </a:p>
        </p:txBody>
      </p:sp>
      <p:sp>
        <p:nvSpPr>
          <p:cNvPr id="697351" name="Text Box 7"/>
          <p:cNvSpPr txBox="1">
            <a:spLocks noChangeArrowheads="1"/>
          </p:cNvSpPr>
          <p:nvPr/>
        </p:nvSpPr>
        <p:spPr bwMode="auto">
          <a:xfrm>
            <a:off x="4392613" y="2384425"/>
            <a:ext cx="2695575" cy="126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mov %a12, 10;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.L0: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...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  <a:ea typeface="ヒラギノ角ゴ Pro W3" pitchFamily="96" charset="-128"/>
              </a:rPr>
              <a:t>	loop %a12, .L0;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070B512-29F2-436B-93B2-7547CF3E29A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of Standard Wrap-Around Computer Arithmetic (1)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Standard Arithmetic leads to Wrap-Around in case of Over-/Underflows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Problem: Computed results with Wrap-Around are…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…"/>
            </a:pPr>
            <a:r>
              <a:rPr lang="en-US" dirty="0"/>
              <a:t>not only </a:t>
            </a:r>
            <a:r>
              <a:rPr lang="en-US" b="1" dirty="0"/>
              <a:t>incorrect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…"/>
            </a:pPr>
            <a:r>
              <a:rPr lang="en-US" dirty="0"/>
              <a:t>but also </a:t>
            </a:r>
            <a:r>
              <a:rPr lang="en-US" b="1" dirty="0"/>
              <a:t>implausible</a:t>
            </a:r>
            <a:r>
              <a:rPr lang="en-US" dirty="0"/>
              <a:t> / not even close to the correct solution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 resulting error is </a:t>
            </a:r>
            <a:r>
              <a:rPr lang="en-US" b="1" dirty="0"/>
              <a:t>maximal</a:t>
            </a:r>
            <a:r>
              <a:rPr lang="en-US" dirty="0"/>
              <a:t> (most-significant bit position 2</a:t>
            </a:r>
            <a:r>
              <a:rPr lang="en-US" i="1" baseline="30000" dirty="0"/>
              <a:t>n</a:t>
            </a:r>
            <a:r>
              <a:rPr lang="en-US" dirty="0"/>
              <a:t> gets lost), not minimal! Example:</a:t>
            </a:r>
            <a:br>
              <a:rPr lang="en-US" dirty="0"/>
            </a:br>
            <a:r>
              <a:rPr lang="en-US" dirty="0"/>
              <a:t>(4 bits, 2’s compl.):	|(7 +</a:t>
            </a:r>
            <a:r>
              <a:rPr lang="en-US" i="1" baseline="-25000" dirty="0"/>
              <a:t>wrap</a:t>
            </a:r>
            <a:r>
              <a:rPr lang="en-US" dirty="0"/>
              <a:t> 1) –</a:t>
            </a:r>
            <a:r>
              <a:rPr lang="en-US" i="1" baseline="-25000" dirty="0"/>
              <a:t>exact</a:t>
            </a:r>
            <a:r>
              <a:rPr lang="en-US" dirty="0"/>
              <a:t> (7 +</a:t>
            </a:r>
            <a:r>
              <a:rPr lang="en-US" i="1" baseline="-25000" dirty="0"/>
              <a:t>exact</a:t>
            </a:r>
            <a:r>
              <a:rPr lang="en-US" dirty="0"/>
              <a:t> 1)| =</a:t>
            </a:r>
            <a:br>
              <a:rPr lang="en-US" dirty="0"/>
            </a:br>
            <a:r>
              <a:rPr lang="en-US" dirty="0"/>
              <a:t>			|(0111</a:t>
            </a:r>
            <a:r>
              <a:rPr lang="en-US" baseline="-25000" dirty="0"/>
              <a:t>(2)</a:t>
            </a:r>
            <a:r>
              <a:rPr lang="en-US" dirty="0"/>
              <a:t> +</a:t>
            </a:r>
            <a:r>
              <a:rPr lang="en-US" i="1" baseline="-25000" dirty="0"/>
              <a:t>wrap</a:t>
            </a:r>
            <a:r>
              <a:rPr lang="en-US" dirty="0"/>
              <a:t> 0001</a:t>
            </a:r>
            <a:r>
              <a:rPr lang="en-US" baseline="-25000" dirty="0"/>
              <a:t>(2)</a:t>
            </a:r>
            <a:r>
              <a:rPr lang="en-US" dirty="0"/>
              <a:t>) –</a:t>
            </a:r>
            <a:r>
              <a:rPr lang="en-US" i="1" baseline="-25000" dirty="0"/>
              <a:t>exact</a:t>
            </a:r>
            <a:r>
              <a:rPr lang="en-US" dirty="0"/>
              <a:t> 8)| =</a:t>
            </a:r>
            <a:br>
              <a:rPr lang="en-US" dirty="0"/>
            </a:br>
            <a:r>
              <a:rPr lang="en-US" dirty="0"/>
              <a:t>			|</a:t>
            </a:r>
            <a:r>
              <a:rPr lang="en-US" b="1" dirty="0">
                <a:solidFill>
                  <a:srgbClr val="A32638"/>
                </a:solidFill>
              </a:rPr>
              <a:t>1</a:t>
            </a:r>
            <a:r>
              <a:rPr lang="en-US" dirty="0"/>
              <a:t>000</a:t>
            </a:r>
            <a:r>
              <a:rPr lang="en-US" baseline="-25000" dirty="0"/>
              <a:t>(2)</a:t>
            </a:r>
            <a:r>
              <a:rPr lang="en-US" dirty="0"/>
              <a:t> –</a:t>
            </a:r>
            <a:r>
              <a:rPr lang="en-US" i="1" baseline="-25000" dirty="0"/>
              <a:t>exact</a:t>
            </a:r>
            <a:r>
              <a:rPr lang="en-US" dirty="0"/>
              <a:t> 8| =</a:t>
            </a:r>
            <a:br>
              <a:rPr lang="en-US" dirty="0"/>
            </a:br>
            <a:r>
              <a:rPr lang="en-US" dirty="0"/>
              <a:t>			|-8 –</a:t>
            </a:r>
            <a:r>
              <a:rPr lang="en-US" i="1" baseline="-25000" dirty="0"/>
              <a:t>exact</a:t>
            </a:r>
            <a:r>
              <a:rPr lang="en-US" dirty="0"/>
              <a:t> 8| = 16</a:t>
            </a:r>
          </a:p>
        </p:txBody>
      </p:sp>
    </p:spTree>
    <p:extLst>
      <p:ext uri="{BB962C8B-B14F-4D97-AF65-F5344CB8AC3E}">
        <p14:creationId xmlns:p14="http://schemas.microsoft.com/office/powerpoint/2010/main" val="286118585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E49A495-BAC4-4266-A05E-7723CF5AF04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of Standard Wrap-Around Computer Arithmetic (2)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Large deviation between computed result (with overflow) and desired result, highly dramatic during signal processing (e.g., amplifying of an audio signal / luminance adjustment of an image pixel)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181858"/>
              </p:ext>
            </p:extLst>
          </p:nvPr>
        </p:nvGraphicFramePr>
        <p:xfrm>
          <a:off x="611560" y="2708920"/>
          <a:ext cx="7921575" cy="3705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" name="Photo Editor Photo" r:id="rId4" imgW="10952381" imgH="5125165" progId="MSPhotoEd.3">
                  <p:embed/>
                </p:oleObj>
              </mc:Choice>
              <mc:Fallback>
                <p:oleObj name="Photo Editor Photo" r:id="rId4" imgW="10952381" imgH="512516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708920"/>
                        <a:ext cx="7921575" cy="37054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923928" y="4797127"/>
            <a:ext cx="1008062" cy="1800225"/>
          </a:xfrm>
          <a:prstGeom prst="ellipse">
            <a:avLst/>
          </a:prstGeom>
          <a:noFill/>
          <a:ln w="19050" algn="ctr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8569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0D628EF-F16C-47DE-A410-4D347189507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Lesser Error with Saturating Arithmetic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/>
              <a:t>Saturating arithmetic for additions or multiplications yields the </a:t>
            </a:r>
            <a:r>
              <a:rPr lang="en-US" b="1" dirty="0">
                <a:solidFill>
                  <a:srgbClr val="A32638"/>
                </a:solidFill>
              </a:rPr>
              <a:t>maximally/minimally representable value in case of over-/underflows</a:t>
            </a:r>
            <a:r>
              <a:rPr lang="en-US" dirty="0"/>
              <a:t>.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Examples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Absolute value representation (4 bits, unsigned):</a:t>
            </a:r>
            <a:br>
              <a:rPr lang="en-US" dirty="0"/>
            </a:br>
            <a:r>
              <a:rPr lang="en-US" dirty="0"/>
              <a:t>8 +</a:t>
            </a:r>
            <a:r>
              <a:rPr lang="en-US" i="1" baseline="-25000" dirty="0"/>
              <a:t>sat</a:t>
            </a:r>
            <a:r>
              <a:rPr lang="en-US" dirty="0"/>
              <a:t> 8 = 1000</a:t>
            </a:r>
            <a:r>
              <a:rPr lang="en-US" baseline="-25000" dirty="0"/>
              <a:t>(2)</a:t>
            </a:r>
            <a:r>
              <a:rPr lang="en-US" dirty="0"/>
              <a:t> +</a:t>
            </a:r>
            <a:r>
              <a:rPr lang="en-US" i="1" baseline="-25000" dirty="0"/>
              <a:t>sat</a:t>
            </a:r>
            <a:r>
              <a:rPr lang="en-US" dirty="0"/>
              <a:t> 1000</a:t>
            </a:r>
            <a:r>
              <a:rPr lang="en-US" baseline="-25000" dirty="0"/>
              <a:t>(2)</a:t>
            </a:r>
            <a:r>
              <a:rPr lang="en-US" dirty="0"/>
              <a:t> =		7 +</a:t>
            </a:r>
            <a:r>
              <a:rPr lang="en-US" i="1" baseline="-25000" dirty="0"/>
              <a:t>sat</a:t>
            </a:r>
            <a:r>
              <a:rPr lang="en-US" dirty="0"/>
              <a:t> 11 </a:t>
            </a:r>
            <a:r>
              <a:rPr lang="en-US" dirty="0">
                <a:cs typeface="Arial"/>
              </a:rPr>
              <a:t>→ 15 ≠ 18</a:t>
            </a:r>
            <a:br>
              <a:rPr lang="en-US" dirty="0"/>
            </a:br>
            <a:r>
              <a:rPr lang="en-US" b="1" dirty="0">
                <a:solidFill>
                  <a:srgbClr val="A32638"/>
                </a:solidFill>
              </a:rPr>
              <a:t>1</a:t>
            </a:r>
            <a:r>
              <a:rPr lang="en-US" dirty="0"/>
              <a:t>0000</a:t>
            </a:r>
            <a:r>
              <a:rPr lang="en-US" baseline="-25000" dirty="0"/>
              <a:t>(2)</a:t>
            </a:r>
            <a:r>
              <a:rPr lang="en-US" dirty="0"/>
              <a:t> </a:t>
            </a:r>
            <a:r>
              <a:rPr lang="en-US" dirty="0">
                <a:latin typeface="Arial"/>
                <a:cs typeface="Arial"/>
              </a:rPr>
              <a:t>→ 1111</a:t>
            </a:r>
            <a:r>
              <a:rPr lang="en-US" baseline="-25000" dirty="0">
                <a:latin typeface="Arial"/>
                <a:cs typeface="Arial"/>
              </a:rPr>
              <a:t>(2)</a:t>
            </a:r>
            <a:r>
              <a:rPr lang="en-US" dirty="0">
                <a:latin typeface="Arial"/>
                <a:cs typeface="Arial"/>
              </a:rPr>
              <a:t> = </a:t>
            </a:r>
            <a:r>
              <a:rPr lang="en-US" dirty="0"/>
              <a:t>15 </a:t>
            </a:r>
            <a:r>
              <a:rPr lang="en-US" dirty="0">
                <a:cs typeface="Arial"/>
              </a:rPr>
              <a:t>≠ </a:t>
            </a:r>
            <a:r>
              <a:rPr lang="en-US" dirty="0"/>
              <a:t>16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2’s complement representation (4 bits, signed):</a:t>
            </a:r>
            <a:br>
              <a:rPr lang="en-US" dirty="0"/>
            </a:br>
            <a:r>
              <a:rPr lang="en-US" dirty="0"/>
              <a:t>7 +</a:t>
            </a:r>
            <a:r>
              <a:rPr lang="en-US" i="1" baseline="-25000" dirty="0"/>
              <a:t>sat</a:t>
            </a:r>
            <a:r>
              <a:rPr lang="en-US" dirty="0"/>
              <a:t> 1 = 0111</a:t>
            </a:r>
            <a:r>
              <a:rPr lang="en-US" baseline="-25000" dirty="0"/>
              <a:t>(2)</a:t>
            </a:r>
            <a:r>
              <a:rPr lang="en-US" dirty="0"/>
              <a:t> +</a:t>
            </a:r>
            <a:r>
              <a:rPr lang="en-US" i="1" baseline="-25000" dirty="0"/>
              <a:t>sat</a:t>
            </a:r>
            <a:r>
              <a:rPr lang="en-US" dirty="0"/>
              <a:t> 0001</a:t>
            </a:r>
            <a:r>
              <a:rPr lang="en-US" baseline="-25000" dirty="0"/>
              <a:t>(2)</a:t>
            </a:r>
            <a:r>
              <a:rPr lang="en-US" dirty="0"/>
              <a:t> =		-5 –</a:t>
            </a:r>
            <a:r>
              <a:rPr lang="en-US" i="1" baseline="-25000" dirty="0"/>
              <a:t>sat</a:t>
            </a:r>
            <a:r>
              <a:rPr lang="en-US" dirty="0"/>
              <a:t> 7 </a:t>
            </a:r>
            <a:r>
              <a:rPr lang="en-US" dirty="0">
                <a:cs typeface="Arial"/>
              </a:rPr>
              <a:t>→ -8 ≠ -12</a:t>
            </a:r>
            <a:br>
              <a:rPr lang="en-US" dirty="0"/>
            </a:br>
            <a:r>
              <a:rPr lang="en-US" b="1" dirty="0">
                <a:solidFill>
                  <a:srgbClr val="A32638"/>
                </a:solidFill>
              </a:rPr>
              <a:t>1</a:t>
            </a:r>
            <a:r>
              <a:rPr lang="en-US" dirty="0"/>
              <a:t>000</a:t>
            </a:r>
            <a:r>
              <a:rPr lang="en-US" baseline="-25000" dirty="0"/>
              <a:t>(2)</a:t>
            </a:r>
            <a:r>
              <a:rPr lang="en-US" dirty="0"/>
              <a:t> </a:t>
            </a:r>
            <a:r>
              <a:rPr lang="en-US" dirty="0">
                <a:cs typeface="Arial"/>
              </a:rPr>
              <a:t>→ 0111</a:t>
            </a:r>
            <a:r>
              <a:rPr lang="en-US" baseline="-25000" dirty="0">
                <a:cs typeface="Arial"/>
              </a:rPr>
              <a:t>(2)</a:t>
            </a:r>
            <a:r>
              <a:rPr lang="en-US" dirty="0">
                <a:cs typeface="Arial"/>
              </a:rPr>
              <a:t> = 7 ≠ 8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>
              <a:cs typeface="Arial"/>
            </a:endParaRPr>
          </a:p>
          <a:p>
            <a:pPr marL="0" indent="0">
              <a:lnSpc>
                <a:spcPct val="120000"/>
              </a:lnSpc>
            </a:pPr>
            <a:r>
              <a:rPr lang="en-US" dirty="0">
                <a:cs typeface="Arial"/>
              </a:rPr>
              <a:t>In particular, saturating arithmetic never produces sign inversions!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47956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F1748C5-EC63-4871-A66A-A6ED3AE0DAB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						    </a:t>
            </a:r>
            <a:r>
              <a:rPr lang="en-US" sz="1000" dirty="0"/>
              <a:t> </a:t>
            </a:r>
            <a:r>
              <a:rPr lang="en-US" dirty="0"/>
              <a:t>0111</a:t>
            </a:r>
            <a:br>
              <a:rPr lang="en-US" dirty="0"/>
            </a:br>
            <a:r>
              <a:rPr lang="en-US" dirty="0"/>
              <a:t>b					+	    </a:t>
            </a:r>
            <a:r>
              <a:rPr lang="en-US" sz="1000" dirty="0"/>
              <a:t> </a:t>
            </a:r>
            <a:r>
              <a:rPr lang="en-US" dirty="0"/>
              <a:t>1001</a:t>
            </a:r>
            <a:br>
              <a:rPr lang="en-US" dirty="0"/>
            </a:br>
            <a:r>
              <a:rPr lang="en-US" dirty="0"/>
              <a:t>Standard Wrap-Around arithmetic		(1)0000</a:t>
            </a:r>
            <a:br>
              <a:rPr lang="en-US" dirty="0"/>
            </a:br>
            <a:r>
              <a:rPr lang="en-US" dirty="0"/>
              <a:t>Saturating arithmetic				    </a:t>
            </a:r>
            <a:r>
              <a:rPr lang="en-US" sz="1000" dirty="0"/>
              <a:t> </a:t>
            </a:r>
            <a:r>
              <a:rPr lang="en-US" dirty="0"/>
              <a:t>1111</a:t>
            </a:r>
            <a:br>
              <a:rPr lang="en-US" dirty="0"/>
            </a:br>
            <a:r>
              <a:rPr lang="en-US" b="1" dirty="0"/>
              <a:t>(a+b)/2:</a:t>
            </a:r>
            <a:r>
              <a:rPr lang="en-US" dirty="0"/>
              <a:t>	correct				    </a:t>
            </a:r>
            <a:r>
              <a:rPr lang="en-US" sz="1000" dirty="0"/>
              <a:t> </a:t>
            </a:r>
            <a:r>
              <a:rPr lang="en-US" dirty="0"/>
              <a:t>1000</a:t>
            </a:r>
            <a:br>
              <a:rPr lang="en-US" dirty="0"/>
            </a:br>
            <a:r>
              <a:rPr lang="en-US" dirty="0"/>
              <a:t>		Wrap-Around arithmetic		    </a:t>
            </a:r>
            <a:r>
              <a:rPr lang="en-US" sz="1000" dirty="0"/>
              <a:t> </a:t>
            </a:r>
            <a:r>
              <a:rPr lang="en-US" dirty="0"/>
              <a:t>0000</a:t>
            </a:r>
            <a:br>
              <a:rPr lang="en-US" dirty="0"/>
            </a:br>
            <a:r>
              <a:rPr lang="en-US" dirty="0"/>
              <a:t>		Saturating arithmetic using &gt;&gt;	    </a:t>
            </a:r>
            <a:r>
              <a:rPr lang="en-US" sz="1000" dirty="0"/>
              <a:t> </a:t>
            </a:r>
            <a:r>
              <a:rPr lang="en-US" dirty="0"/>
              <a:t>0111	           </a:t>
            </a:r>
            <a:r>
              <a:rPr lang="en-US" sz="1600" dirty="0">
                <a:solidFill>
                  <a:srgbClr val="A32638"/>
                </a:solidFill>
              </a:rPr>
              <a:t>„almost correct“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Suitable for DSP / multimedia applications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Interrupts generated by overflows</a:t>
            </a:r>
            <a:br>
              <a:rPr lang="en-US" dirty="0"/>
            </a:br>
            <a:r>
              <a:rPr lang="en-US" dirty="0">
                <a:sym typeface="Wingdings"/>
              </a:rPr>
              <a:t> </a:t>
            </a:r>
            <a:r>
              <a:rPr lang="en-US" dirty="0"/>
              <a:t>Real-time requirements violated…?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Exact values of less importance anyway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Wrap-Around arithmetic produces inferior results</a:t>
            </a:r>
          </a:p>
        </p:txBody>
      </p:sp>
      <p:cxnSp>
        <p:nvCxnSpPr>
          <p:cNvPr id="3" name="Gerade Verbindung 2"/>
          <p:cNvCxnSpPr/>
          <p:nvPr/>
        </p:nvCxnSpPr>
        <p:spPr bwMode="auto">
          <a:xfrm>
            <a:off x="539552" y="2132856"/>
            <a:ext cx="6120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Gerade Verbindung 8"/>
          <p:cNvCxnSpPr/>
          <p:nvPr/>
        </p:nvCxnSpPr>
        <p:spPr bwMode="auto">
          <a:xfrm>
            <a:off x="539552" y="2924944"/>
            <a:ext cx="6120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15683618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430B0CA-3543-4E93-B409-4D76253B5B6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Saturating Arithmetic: Discussion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Pros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More plausible results in case of over-/underflows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r>
              <a:rPr lang="en-US" b="1" dirty="0"/>
              <a:t>Cons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More time-consuming to compute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Associativity and other laws violated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DSPs usually allow to choose between saturating and standard arithmetic  (they feature correspondent variants of machine instructions)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“Saturation” in IEEE 754 floating point standard: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Over-/underflows produce ± infinity as result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Further IEEE 754 operations do not change this result!</a:t>
            </a:r>
          </a:p>
        </p:txBody>
      </p:sp>
    </p:spTree>
    <p:extLst>
      <p:ext uri="{BB962C8B-B14F-4D97-AF65-F5344CB8AC3E}">
        <p14:creationId xmlns:p14="http://schemas.microsoft.com/office/powerpoint/2010/main" val="45062872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67B96D2-F90A-4D3E-83A9-CD36861B125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DSPs: Real-Time Capabilities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The Timing Behavior of a Processor should be predictable!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sz="1200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dirty="0"/>
              <a:t>Properties causing trouble: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Accesses to shared hardware resources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Caches with replacement strategies with problematic timing behavior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Unified caches for both code and data (conflicts between data and instructions)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Pipelines with stall cycles (“bubbles”)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Multi-cores with unpredictable communication/bus delays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Branch prediction, speculative instruction execution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Interrupts that can happen at any time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Memory refreshes at any time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Machine instructions with data-dependent execution latencies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b="1" dirty="0">
                <a:solidFill>
                  <a:srgbClr val="A32638"/>
                </a:solidFill>
              </a:rPr>
              <a:t>Avoid as many of these problematic properties as possible</a:t>
            </a:r>
          </a:p>
        </p:txBody>
      </p:sp>
    </p:spTree>
    <p:extLst>
      <p:ext uri="{BB962C8B-B14F-4D97-AF65-F5344CB8AC3E}">
        <p14:creationId xmlns:p14="http://schemas.microsoft.com/office/powerpoint/2010/main" val="1718474326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FF408FA-889B-4604-B465-BB7445588A6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Multimedia Processors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Properties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Optimized for, e.g., image and audio processing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Well-known commercial products:</a:t>
            </a:r>
            <a:br>
              <a:rPr lang="en-US" dirty="0"/>
            </a:br>
            <a:r>
              <a:rPr lang="en-US" dirty="0"/>
              <a:t>Intel MMX, SSE or SSE2; AMD 3DNow!; Sun VIS;</a:t>
            </a:r>
            <a:br>
              <a:rPr lang="en-US" dirty="0"/>
            </a:br>
            <a:r>
              <a:rPr lang="en-US" dirty="0"/>
              <a:t>PowerPC AltiVec; HP MAX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Motivation: Multimedia software often does not use the full word-length of a processor (i.e., </a:t>
            </a:r>
            <a:r>
              <a:rPr lang="en-US" b="1" dirty="0">
                <a:latin typeface="Courier New" pitchFamily="49" charset="0"/>
              </a:rPr>
              <a:t>int</a:t>
            </a:r>
            <a:r>
              <a:rPr lang="en-US" dirty="0"/>
              <a:t>), but only parts of it (e.g., </a:t>
            </a:r>
            <a:r>
              <a:rPr lang="en-US" b="1" dirty="0">
                <a:latin typeface="Courier New" pitchFamily="49" charset="0"/>
              </a:rPr>
              <a:t>short</a:t>
            </a:r>
            <a:r>
              <a:rPr lang="en-US" dirty="0"/>
              <a:t> or </a:t>
            </a:r>
            <a:r>
              <a:rPr lang="en-US" b="1" dirty="0">
                <a:latin typeface="Courier New" pitchFamily="49" charset="0"/>
              </a:rPr>
              <a:t>char</a:t>
            </a:r>
            <a:r>
              <a:rPr lang="en-US" dirty="0"/>
              <a:t>).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SIMD principle: </a:t>
            </a:r>
            <a:r>
              <a:rPr lang="en-US" i="1" dirty="0"/>
              <a:t>Single Instruction, Multiple Data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Parallel handling of several “little” pieces of data by 1 machine instruction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7F35D5C-2E06-48D5-B244-6025971D772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SISD vs. SIMD Execution</a:t>
            </a:r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Exercise: Perform two Additions of 2 </a:t>
            </a:r>
            <a:r>
              <a:rPr lang="en-US" b="1" dirty="0">
                <a:latin typeface="Courier New" pitchFamily="49" charset="0"/>
              </a:rPr>
              <a:t>short</a:t>
            </a:r>
            <a:r>
              <a:rPr lang="en-US" b="1" dirty="0"/>
              <a:t> Variables each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SISD principle (Single Instruction, Single Data):</a:t>
            </a:r>
            <a:br>
              <a:rPr lang="en-US" dirty="0"/>
            </a:br>
            <a:r>
              <a:rPr lang="en-US" dirty="0"/>
              <a:t>	Load first 2 summands in registers,</a:t>
            </a:r>
            <a:br>
              <a:rPr lang="en-US" dirty="0"/>
            </a:br>
            <a:r>
              <a:rPr lang="en-US" dirty="0"/>
              <a:t>	</a:t>
            </a:r>
            <a:r>
              <a:rPr lang="en-US" b="1" dirty="0">
                <a:latin typeface="Courier New" pitchFamily="49" charset="0"/>
              </a:rPr>
              <a:t>int</a:t>
            </a:r>
            <a:r>
              <a:rPr lang="en-US" dirty="0"/>
              <a:t> addition,</a:t>
            </a:r>
            <a:br>
              <a:rPr lang="en-US" dirty="0"/>
            </a:br>
            <a:r>
              <a:rPr lang="en-US" dirty="0"/>
              <a:t>	Load second 2 summands in registers,</a:t>
            </a:r>
            <a:br>
              <a:rPr lang="en-US" dirty="0"/>
            </a:br>
            <a:r>
              <a:rPr lang="en-US" dirty="0"/>
              <a:t>	</a:t>
            </a:r>
            <a:r>
              <a:rPr lang="en-US" b="1" dirty="0">
                <a:latin typeface="Courier New" pitchFamily="49" charset="0"/>
              </a:rPr>
              <a:t>int</a:t>
            </a:r>
            <a:r>
              <a:rPr lang="en-US" dirty="0"/>
              <a:t> addition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Costs: 2 full additions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SIMD principle (Single Instruction, Multiple Data):</a:t>
            </a:r>
            <a:br>
              <a:rPr lang="en-US" dirty="0"/>
            </a:br>
            <a:r>
              <a:rPr lang="en-US" dirty="0"/>
              <a:t>	Load first 2 summands in upper halves of registers,</a:t>
            </a:r>
            <a:br>
              <a:rPr lang="en-US" dirty="0"/>
            </a:br>
            <a:r>
              <a:rPr lang="en-US" dirty="0"/>
              <a:t>	Load second 2 summands in lower halves of registers,</a:t>
            </a:r>
            <a:br>
              <a:rPr lang="en-US" dirty="0"/>
            </a:br>
            <a:r>
              <a:rPr lang="en-US" dirty="0"/>
              <a:t>	SIMD addition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Costs: 1 addition</a:t>
            </a:r>
            <a:endParaRPr lang="en-US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1790AE6-ED8D-4458-8E83-26D23C2AAB0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0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SIMD Addition</a:t>
            </a:r>
          </a:p>
        </p:txBody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SIMD Half-Word Addition:</a:t>
            </a:r>
            <a:endParaRPr lang="en-US" sz="2600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SIMD instructions also common for quarter-words: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ym typeface="Wingdings" pitchFamily="2" charset="2"/>
              </a:rPr>
              <a:t>4 parallel </a:t>
            </a:r>
            <a:r>
              <a:rPr lang="en-US" b="1" dirty="0">
                <a:latin typeface="Courier New" pitchFamily="49" charset="0"/>
                <a:sym typeface="Wingdings" pitchFamily="2" charset="2"/>
              </a:rPr>
              <a:t>char</a:t>
            </a:r>
            <a:r>
              <a:rPr lang="en-US" dirty="0">
                <a:sym typeface="Wingdings" pitchFamily="2" charset="2"/>
              </a:rPr>
              <a:t> additions for a 32-bit processor</a:t>
            </a:r>
            <a:r>
              <a:rPr lang="en-US" i="1" dirty="0"/>
              <a:t> </a:t>
            </a:r>
          </a:p>
        </p:txBody>
      </p:sp>
      <p:pic>
        <p:nvPicPr>
          <p:cNvPr id="703492" name="Picture 4" descr="sim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2276475"/>
            <a:ext cx="46101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4C7971E-F01D-4A21-BC40-C526AE7CE87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Very Long Instruction Word (VLIW)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Motivation</a:t>
            </a:r>
            <a:br>
              <a:rPr lang="en-US" b="1" dirty="0"/>
            </a:br>
            <a:r>
              <a:rPr lang="en-US" dirty="0"/>
              <a:t>Performance boost by exploiting instruction-level parallelism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Conventional Processors: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 integer ALU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 multiplier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 (heterogeneous) register file 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r>
              <a:rPr lang="en-US" b="1" dirty="0"/>
              <a:t>VLIW Processors: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n</a:t>
            </a:r>
            <a:r>
              <a:rPr lang="en-US" dirty="0"/>
              <a:t> integer ALUs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n</a:t>
            </a:r>
            <a:r>
              <a:rPr lang="en-US" dirty="0"/>
              <a:t> multipliers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n</a:t>
            </a:r>
            <a:r>
              <a:rPr lang="en-US" dirty="0"/>
              <a:t> (heterogeneous) register files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Interconnection network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A2D93E43-CEB8-4F44-8BF9-E0FDCC57FE0C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3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M3 VLIW Processor</a:t>
            </a:r>
          </a:p>
        </p:txBody>
      </p:sp>
      <p:sp>
        <p:nvSpPr>
          <p:cNvPr id="707589" name="Rectangle 5"/>
          <p:cNvSpPr>
            <a:spLocks noChangeArrowheads="1"/>
          </p:cNvSpPr>
          <p:nvPr/>
        </p:nvSpPr>
        <p:spPr bwMode="auto">
          <a:xfrm>
            <a:off x="2124075" y="4473575"/>
            <a:ext cx="863600" cy="7905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590" name="Text Box 6"/>
          <p:cNvSpPr txBox="1">
            <a:spLocks noChangeArrowheads="1"/>
          </p:cNvSpPr>
          <p:nvPr/>
        </p:nvSpPr>
        <p:spPr bwMode="auto">
          <a:xfrm>
            <a:off x="2084388" y="4543425"/>
            <a:ext cx="7699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MAC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ALU</a:t>
            </a:r>
          </a:p>
        </p:txBody>
      </p:sp>
      <p:sp>
        <p:nvSpPr>
          <p:cNvPr id="707591" name="Rectangle 7"/>
          <p:cNvSpPr>
            <a:spLocks noChangeArrowheads="1"/>
          </p:cNvSpPr>
          <p:nvPr/>
        </p:nvSpPr>
        <p:spPr bwMode="auto">
          <a:xfrm>
            <a:off x="2124075" y="3968750"/>
            <a:ext cx="863600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592" name="Text Box 8"/>
          <p:cNvSpPr txBox="1">
            <a:spLocks noChangeArrowheads="1"/>
          </p:cNvSpPr>
          <p:nvPr/>
        </p:nvSpPr>
        <p:spPr bwMode="auto">
          <a:xfrm>
            <a:off x="2098675" y="4038600"/>
            <a:ext cx="741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REG</a:t>
            </a:r>
          </a:p>
        </p:txBody>
      </p:sp>
      <p:sp>
        <p:nvSpPr>
          <p:cNvPr id="707593" name="Rectangle 9"/>
          <p:cNvSpPr>
            <a:spLocks noChangeArrowheads="1"/>
          </p:cNvSpPr>
          <p:nvPr/>
        </p:nvSpPr>
        <p:spPr bwMode="auto">
          <a:xfrm>
            <a:off x="1976438" y="5319713"/>
            <a:ext cx="954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marL="190500" lvl="1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ea typeface="ヒラギノ角ゴ Pro W3" pitchFamily="96" charset="-128"/>
              </a:rPr>
              <a:t>Slice 0</a:t>
            </a:r>
          </a:p>
        </p:txBody>
      </p:sp>
      <p:sp>
        <p:nvSpPr>
          <p:cNvPr id="707594" name="Rectangle 10"/>
          <p:cNvSpPr>
            <a:spLocks noChangeArrowheads="1"/>
          </p:cNvSpPr>
          <p:nvPr/>
        </p:nvSpPr>
        <p:spPr bwMode="auto">
          <a:xfrm>
            <a:off x="3203575" y="4473575"/>
            <a:ext cx="863600" cy="7905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595" name="Text Box 11"/>
          <p:cNvSpPr txBox="1">
            <a:spLocks noChangeArrowheads="1"/>
          </p:cNvSpPr>
          <p:nvPr/>
        </p:nvSpPr>
        <p:spPr bwMode="auto">
          <a:xfrm>
            <a:off x="3163888" y="4543425"/>
            <a:ext cx="7699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MAC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ALU</a:t>
            </a:r>
          </a:p>
        </p:txBody>
      </p:sp>
      <p:sp>
        <p:nvSpPr>
          <p:cNvPr id="707596" name="Rectangle 12"/>
          <p:cNvSpPr>
            <a:spLocks noChangeArrowheads="1"/>
          </p:cNvSpPr>
          <p:nvPr/>
        </p:nvSpPr>
        <p:spPr bwMode="auto">
          <a:xfrm>
            <a:off x="3203575" y="3968750"/>
            <a:ext cx="863600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597" name="Text Box 13"/>
          <p:cNvSpPr txBox="1">
            <a:spLocks noChangeArrowheads="1"/>
          </p:cNvSpPr>
          <p:nvPr/>
        </p:nvSpPr>
        <p:spPr bwMode="auto">
          <a:xfrm>
            <a:off x="3178175" y="4038600"/>
            <a:ext cx="741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REG</a:t>
            </a:r>
          </a:p>
        </p:txBody>
      </p:sp>
      <p:sp>
        <p:nvSpPr>
          <p:cNvPr id="707598" name="Rectangle 14"/>
          <p:cNvSpPr>
            <a:spLocks noChangeArrowheads="1"/>
          </p:cNvSpPr>
          <p:nvPr/>
        </p:nvSpPr>
        <p:spPr bwMode="auto">
          <a:xfrm>
            <a:off x="3055938" y="5319713"/>
            <a:ext cx="954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marL="190500" lvl="1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ea typeface="ヒラギノ角ゴ Pro W3" pitchFamily="96" charset="-128"/>
              </a:rPr>
              <a:t>Slice 1</a:t>
            </a:r>
          </a:p>
        </p:txBody>
      </p:sp>
      <p:sp>
        <p:nvSpPr>
          <p:cNvPr id="707599" name="Rectangle 15"/>
          <p:cNvSpPr>
            <a:spLocks noChangeArrowheads="1"/>
          </p:cNvSpPr>
          <p:nvPr/>
        </p:nvSpPr>
        <p:spPr bwMode="auto">
          <a:xfrm>
            <a:off x="6084888" y="4473575"/>
            <a:ext cx="863600" cy="7905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600" name="Text Box 16"/>
          <p:cNvSpPr txBox="1">
            <a:spLocks noChangeArrowheads="1"/>
          </p:cNvSpPr>
          <p:nvPr/>
        </p:nvSpPr>
        <p:spPr bwMode="auto">
          <a:xfrm>
            <a:off x="6045200" y="4543425"/>
            <a:ext cx="76993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MAC</a:t>
            </a:r>
          </a:p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ALU</a:t>
            </a:r>
          </a:p>
        </p:txBody>
      </p:sp>
      <p:sp>
        <p:nvSpPr>
          <p:cNvPr id="707601" name="Rectangle 17"/>
          <p:cNvSpPr>
            <a:spLocks noChangeArrowheads="1"/>
          </p:cNvSpPr>
          <p:nvPr/>
        </p:nvSpPr>
        <p:spPr bwMode="auto">
          <a:xfrm>
            <a:off x="6084888" y="3968750"/>
            <a:ext cx="863600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602" name="Text Box 18"/>
          <p:cNvSpPr txBox="1">
            <a:spLocks noChangeArrowheads="1"/>
          </p:cNvSpPr>
          <p:nvPr/>
        </p:nvSpPr>
        <p:spPr bwMode="auto">
          <a:xfrm>
            <a:off x="6059488" y="4038600"/>
            <a:ext cx="741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REG</a:t>
            </a:r>
          </a:p>
        </p:txBody>
      </p:sp>
      <p:sp>
        <p:nvSpPr>
          <p:cNvPr id="707603" name="Rectangle 19"/>
          <p:cNvSpPr>
            <a:spLocks noChangeArrowheads="1"/>
          </p:cNvSpPr>
          <p:nvPr/>
        </p:nvSpPr>
        <p:spPr bwMode="auto">
          <a:xfrm>
            <a:off x="5867400" y="5319713"/>
            <a:ext cx="1095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marL="190500" lvl="1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ea typeface="ヒラギノ角ゴ Pro W3" pitchFamily="96" charset="-128"/>
              </a:rPr>
              <a:t>Slice 15</a:t>
            </a:r>
          </a:p>
        </p:txBody>
      </p:sp>
      <p:sp>
        <p:nvSpPr>
          <p:cNvPr id="707604" name="Rectangle 20"/>
          <p:cNvSpPr>
            <a:spLocks noChangeArrowheads="1"/>
          </p:cNvSpPr>
          <p:nvPr/>
        </p:nvSpPr>
        <p:spPr bwMode="auto">
          <a:xfrm>
            <a:off x="2122488" y="3319463"/>
            <a:ext cx="4826000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605" name="Text Box 21"/>
          <p:cNvSpPr txBox="1">
            <a:spLocks noChangeArrowheads="1"/>
          </p:cNvSpPr>
          <p:nvPr/>
        </p:nvSpPr>
        <p:spPr bwMode="auto">
          <a:xfrm>
            <a:off x="2965867" y="3389313"/>
            <a:ext cx="31979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Interconnection Network</a:t>
            </a:r>
          </a:p>
        </p:txBody>
      </p:sp>
      <p:sp>
        <p:nvSpPr>
          <p:cNvPr id="707606" name="Line 22"/>
          <p:cNvSpPr>
            <a:spLocks noChangeShapeType="1"/>
          </p:cNvSpPr>
          <p:nvPr/>
        </p:nvSpPr>
        <p:spPr bwMode="auto">
          <a:xfrm>
            <a:off x="2555875" y="375285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7607" name="Line 23"/>
          <p:cNvSpPr>
            <a:spLocks noChangeShapeType="1"/>
          </p:cNvSpPr>
          <p:nvPr/>
        </p:nvSpPr>
        <p:spPr bwMode="auto">
          <a:xfrm>
            <a:off x="3635375" y="375285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7608" name="Line 24"/>
          <p:cNvSpPr>
            <a:spLocks noChangeShapeType="1"/>
          </p:cNvSpPr>
          <p:nvPr/>
        </p:nvSpPr>
        <p:spPr bwMode="auto">
          <a:xfrm>
            <a:off x="6515100" y="375285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7609" name="Rectangle 25"/>
          <p:cNvSpPr>
            <a:spLocks noChangeArrowheads="1"/>
          </p:cNvSpPr>
          <p:nvPr/>
        </p:nvSpPr>
        <p:spPr bwMode="auto">
          <a:xfrm>
            <a:off x="2122488" y="2095500"/>
            <a:ext cx="4826000" cy="10080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610" name="Text Box 26"/>
          <p:cNvSpPr txBox="1">
            <a:spLocks noChangeArrowheads="1"/>
          </p:cNvSpPr>
          <p:nvPr/>
        </p:nvSpPr>
        <p:spPr bwMode="auto">
          <a:xfrm>
            <a:off x="3560546" y="2454275"/>
            <a:ext cx="20149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Group Memory</a:t>
            </a:r>
          </a:p>
        </p:txBody>
      </p:sp>
      <p:sp>
        <p:nvSpPr>
          <p:cNvPr id="707611" name="Line 27"/>
          <p:cNvSpPr>
            <a:spLocks noChangeShapeType="1"/>
          </p:cNvSpPr>
          <p:nvPr/>
        </p:nvSpPr>
        <p:spPr bwMode="auto">
          <a:xfrm>
            <a:off x="2555875" y="310356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7612" name="Line 28"/>
          <p:cNvSpPr>
            <a:spLocks noChangeShapeType="1"/>
          </p:cNvSpPr>
          <p:nvPr/>
        </p:nvSpPr>
        <p:spPr bwMode="auto">
          <a:xfrm>
            <a:off x="3635375" y="310356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7613" name="Line 29"/>
          <p:cNvSpPr>
            <a:spLocks noChangeShapeType="1"/>
          </p:cNvSpPr>
          <p:nvPr/>
        </p:nvSpPr>
        <p:spPr bwMode="auto">
          <a:xfrm>
            <a:off x="6515100" y="310356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7614" name="Oval 30"/>
          <p:cNvSpPr>
            <a:spLocks noChangeArrowheads="1"/>
          </p:cNvSpPr>
          <p:nvPr/>
        </p:nvSpPr>
        <p:spPr bwMode="auto">
          <a:xfrm>
            <a:off x="4857750" y="4616450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615" name="Oval 31"/>
          <p:cNvSpPr>
            <a:spLocks noChangeArrowheads="1"/>
          </p:cNvSpPr>
          <p:nvPr/>
        </p:nvSpPr>
        <p:spPr bwMode="auto">
          <a:xfrm>
            <a:off x="5002213" y="4616450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7616" name="Oval 32"/>
          <p:cNvSpPr>
            <a:spLocks noChangeArrowheads="1"/>
          </p:cNvSpPr>
          <p:nvPr/>
        </p:nvSpPr>
        <p:spPr bwMode="auto">
          <a:xfrm>
            <a:off x="5146675" y="4616450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0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7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0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0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0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7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07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9" grpId="0" animBg="1"/>
      <p:bldP spid="707590" grpId="0"/>
      <p:bldP spid="707591" grpId="0" animBg="1"/>
      <p:bldP spid="707592" grpId="0"/>
      <p:bldP spid="707593" grpId="0"/>
      <p:bldP spid="707594" grpId="0" animBg="1"/>
      <p:bldP spid="707595" grpId="0"/>
      <p:bldP spid="707596" grpId="0" animBg="1"/>
      <p:bldP spid="707597" grpId="0"/>
      <p:bldP spid="707598" grpId="0"/>
      <p:bldP spid="707599" grpId="0" animBg="1"/>
      <p:bldP spid="707600" grpId="0"/>
      <p:bldP spid="707601" grpId="0" animBg="1"/>
      <p:bldP spid="707602" grpId="0"/>
      <p:bldP spid="707603" grpId="0"/>
      <p:bldP spid="707604" grpId="0" animBg="1"/>
      <p:bldP spid="707605" grpId="0"/>
      <p:bldP spid="707606" grpId="0" animBg="1"/>
      <p:bldP spid="707607" grpId="0" animBg="1"/>
      <p:bldP spid="707608" grpId="0" animBg="1"/>
      <p:bldP spid="707609" grpId="0" animBg="1"/>
      <p:bldP spid="707610" grpId="0"/>
      <p:bldP spid="707611" grpId="0" animBg="1"/>
      <p:bldP spid="707612" grpId="0" animBg="1"/>
      <p:bldP spid="707613" grpId="0" animBg="1"/>
      <p:bldP spid="707614" grpId="0" animBg="1"/>
      <p:bldP spid="707615" grpId="0" animBg="1"/>
      <p:bldP spid="7076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64E33811-87E4-4302-ADAA-DF00946E5E63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3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VLIW Instruction Word</a:t>
            </a:r>
          </a:p>
        </p:txBody>
      </p:sp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 instruction word contains 1 VLIW machine instruction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 VLIW instruction contains </a:t>
            </a:r>
            <a:r>
              <a:rPr lang="en-US" i="1" dirty="0"/>
              <a:t>n</a:t>
            </a:r>
            <a:r>
              <a:rPr lang="en-US" dirty="0"/>
              <a:t> VLIW operations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operation controls exactly one Functional Unit (FU)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Fixed matching of operations in the instruction with FUs:</a:t>
            </a:r>
            <a:br>
              <a:rPr lang="en-US" dirty="0"/>
            </a:br>
            <a:r>
              <a:rPr lang="en-US" dirty="0"/>
              <a:t>	Operation 0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/>
              <a:t> FU 0, Operation 1 </a:t>
            </a:r>
            <a:r>
              <a:rPr lang="en-US" dirty="0">
                <a:sym typeface="Symbol" pitchFamily="18" charset="2"/>
              </a:rPr>
              <a:t> </a:t>
            </a:r>
            <a:r>
              <a:rPr lang="en-US" dirty="0"/>
              <a:t>FU 1, ...</a:t>
            </a: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2816225" y="5588000"/>
            <a:ext cx="5329238" cy="576263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37" name="Rectangle 5"/>
          <p:cNvSpPr>
            <a:spLocks noChangeArrowheads="1"/>
          </p:cNvSpPr>
          <p:nvPr/>
        </p:nvSpPr>
        <p:spPr bwMode="auto">
          <a:xfrm>
            <a:off x="2987675" y="3644900"/>
            <a:ext cx="5005388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38" name="Rectangle 6"/>
          <p:cNvSpPr>
            <a:spLocks noChangeArrowheads="1"/>
          </p:cNvSpPr>
          <p:nvPr/>
        </p:nvSpPr>
        <p:spPr bwMode="auto">
          <a:xfrm>
            <a:off x="2987675" y="4940300"/>
            <a:ext cx="936625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39" name="Rectangle 7"/>
          <p:cNvSpPr>
            <a:spLocks noChangeArrowheads="1"/>
          </p:cNvSpPr>
          <p:nvPr/>
        </p:nvSpPr>
        <p:spPr bwMode="auto">
          <a:xfrm>
            <a:off x="2873375" y="5013325"/>
            <a:ext cx="954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marL="190500" lvl="1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ea typeface="ヒラギノ角ゴ Pro W3" pitchFamily="96" charset="-128"/>
              </a:rPr>
              <a:t>Slice 0</a:t>
            </a:r>
          </a:p>
        </p:txBody>
      </p:sp>
      <p:sp>
        <p:nvSpPr>
          <p:cNvPr id="709640" name="Rectangle 8"/>
          <p:cNvSpPr>
            <a:spLocks noChangeArrowheads="1"/>
          </p:cNvSpPr>
          <p:nvPr/>
        </p:nvSpPr>
        <p:spPr bwMode="auto">
          <a:xfrm>
            <a:off x="4140200" y="4940300"/>
            <a:ext cx="936625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41" name="Rectangle 9"/>
          <p:cNvSpPr>
            <a:spLocks noChangeArrowheads="1"/>
          </p:cNvSpPr>
          <p:nvPr/>
        </p:nvSpPr>
        <p:spPr bwMode="auto">
          <a:xfrm>
            <a:off x="4037013" y="5013325"/>
            <a:ext cx="954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marL="190500" lvl="1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ea typeface="ヒラギノ角ゴ Pro W3" pitchFamily="96" charset="-128"/>
              </a:rPr>
              <a:t>Slice 1</a:t>
            </a:r>
          </a:p>
        </p:txBody>
      </p:sp>
      <p:sp>
        <p:nvSpPr>
          <p:cNvPr id="709642" name="Rectangle 10"/>
          <p:cNvSpPr>
            <a:spLocks noChangeArrowheads="1"/>
          </p:cNvSpPr>
          <p:nvPr/>
        </p:nvSpPr>
        <p:spPr bwMode="auto">
          <a:xfrm>
            <a:off x="7019925" y="4940300"/>
            <a:ext cx="973138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43" name="Rectangle 11"/>
          <p:cNvSpPr>
            <a:spLocks noChangeArrowheads="1"/>
          </p:cNvSpPr>
          <p:nvPr/>
        </p:nvSpPr>
        <p:spPr bwMode="auto">
          <a:xfrm>
            <a:off x="6848475" y="5013325"/>
            <a:ext cx="1095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marL="190500" lvl="1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i="1" dirty="0">
                <a:ea typeface="ヒラギノ角ゴ Pro W3" pitchFamily="96" charset="-128"/>
              </a:rPr>
              <a:t>Slice 15</a:t>
            </a:r>
          </a:p>
        </p:txBody>
      </p:sp>
      <p:sp>
        <p:nvSpPr>
          <p:cNvPr id="709644" name="Rectangle 12"/>
          <p:cNvSpPr>
            <a:spLocks noChangeArrowheads="1"/>
          </p:cNvSpPr>
          <p:nvPr/>
        </p:nvSpPr>
        <p:spPr bwMode="auto">
          <a:xfrm>
            <a:off x="2987675" y="4291013"/>
            <a:ext cx="5005388" cy="431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45" name="Text Box 13"/>
          <p:cNvSpPr txBox="1">
            <a:spLocks noChangeArrowheads="1"/>
          </p:cNvSpPr>
          <p:nvPr/>
        </p:nvSpPr>
        <p:spPr bwMode="auto">
          <a:xfrm>
            <a:off x="3875505" y="4360863"/>
            <a:ext cx="31979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Interconnection Network</a:t>
            </a:r>
          </a:p>
        </p:txBody>
      </p:sp>
      <p:sp>
        <p:nvSpPr>
          <p:cNvPr id="709646" name="Line 14"/>
          <p:cNvSpPr>
            <a:spLocks noChangeShapeType="1"/>
          </p:cNvSpPr>
          <p:nvPr/>
        </p:nvSpPr>
        <p:spPr bwMode="auto">
          <a:xfrm>
            <a:off x="3452813" y="472440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9647" name="Line 15"/>
          <p:cNvSpPr>
            <a:spLocks noChangeShapeType="1"/>
          </p:cNvSpPr>
          <p:nvPr/>
        </p:nvSpPr>
        <p:spPr bwMode="auto">
          <a:xfrm>
            <a:off x="4616450" y="472440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9648" name="Line 16"/>
          <p:cNvSpPr>
            <a:spLocks noChangeShapeType="1"/>
          </p:cNvSpPr>
          <p:nvPr/>
        </p:nvSpPr>
        <p:spPr bwMode="auto">
          <a:xfrm>
            <a:off x="7496175" y="4724400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9649" name="Text Box 17"/>
          <p:cNvSpPr txBox="1">
            <a:spLocks noChangeArrowheads="1"/>
          </p:cNvSpPr>
          <p:nvPr/>
        </p:nvSpPr>
        <p:spPr bwMode="auto">
          <a:xfrm>
            <a:off x="4492408" y="3697288"/>
            <a:ext cx="20149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2000" b="1" dirty="0">
                <a:latin typeface="Arial" charset="0"/>
                <a:ea typeface="ヒラギノ角ゴ Pro W3" pitchFamily="96" charset="-128"/>
              </a:rPr>
              <a:t>Group Memory</a:t>
            </a:r>
          </a:p>
        </p:txBody>
      </p:sp>
      <p:sp>
        <p:nvSpPr>
          <p:cNvPr id="709650" name="Line 18"/>
          <p:cNvSpPr>
            <a:spLocks noChangeShapeType="1"/>
          </p:cNvSpPr>
          <p:nvPr/>
        </p:nvSpPr>
        <p:spPr bwMode="auto">
          <a:xfrm>
            <a:off x="3465513" y="407511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9651" name="Line 19"/>
          <p:cNvSpPr>
            <a:spLocks noChangeShapeType="1"/>
          </p:cNvSpPr>
          <p:nvPr/>
        </p:nvSpPr>
        <p:spPr bwMode="auto">
          <a:xfrm>
            <a:off x="4616450" y="407511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9652" name="Line 20"/>
          <p:cNvSpPr>
            <a:spLocks noChangeShapeType="1"/>
          </p:cNvSpPr>
          <p:nvPr/>
        </p:nvSpPr>
        <p:spPr bwMode="auto">
          <a:xfrm>
            <a:off x="7496175" y="4075113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med"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09653" name="Oval 21"/>
          <p:cNvSpPr>
            <a:spLocks noChangeArrowheads="1"/>
          </p:cNvSpPr>
          <p:nvPr/>
        </p:nvSpPr>
        <p:spPr bwMode="auto">
          <a:xfrm>
            <a:off x="5838825" y="5156200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54" name="Oval 22"/>
          <p:cNvSpPr>
            <a:spLocks noChangeArrowheads="1"/>
          </p:cNvSpPr>
          <p:nvPr/>
        </p:nvSpPr>
        <p:spPr bwMode="auto">
          <a:xfrm>
            <a:off x="5983288" y="5156200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55" name="Oval 23"/>
          <p:cNvSpPr>
            <a:spLocks noChangeArrowheads="1"/>
          </p:cNvSpPr>
          <p:nvPr/>
        </p:nvSpPr>
        <p:spPr bwMode="auto">
          <a:xfrm>
            <a:off x="6127750" y="5156200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56" name="Oval 24"/>
          <p:cNvSpPr>
            <a:spLocks noChangeArrowheads="1"/>
          </p:cNvSpPr>
          <p:nvPr/>
        </p:nvSpPr>
        <p:spPr bwMode="auto">
          <a:xfrm>
            <a:off x="5840413" y="5876925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57" name="Oval 25"/>
          <p:cNvSpPr>
            <a:spLocks noChangeArrowheads="1"/>
          </p:cNvSpPr>
          <p:nvPr/>
        </p:nvSpPr>
        <p:spPr bwMode="auto">
          <a:xfrm>
            <a:off x="5984875" y="5876925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09658" name="Oval 26"/>
          <p:cNvSpPr>
            <a:spLocks noChangeArrowheads="1"/>
          </p:cNvSpPr>
          <p:nvPr/>
        </p:nvSpPr>
        <p:spPr bwMode="auto">
          <a:xfrm>
            <a:off x="6129338" y="5876925"/>
            <a:ext cx="73025" cy="71438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709659" name="Group 27"/>
          <p:cNvGrpSpPr>
            <a:grpSpLocks/>
          </p:cNvGrpSpPr>
          <p:nvPr/>
        </p:nvGrpSpPr>
        <p:grpSpPr bwMode="auto">
          <a:xfrm>
            <a:off x="2889250" y="5661025"/>
            <a:ext cx="1150938" cy="431800"/>
            <a:chOff x="1820" y="3521"/>
            <a:chExt cx="725" cy="272"/>
          </a:xfrm>
        </p:grpSpPr>
        <p:sp>
          <p:nvSpPr>
            <p:cNvPr id="709660" name="Rectangle 28"/>
            <p:cNvSpPr>
              <a:spLocks noChangeArrowheads="1"/>
            </p:cNvSpPr>
            <p:nvPr/>
          </p:nvSpPr>
          <p:spPr bwMode="auto">
            <a:xfrm>
              <a:off x="1820" y="3521"/>
              <a:ext cx="725" cy="27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709661" name="Rectangle 29"/>
            <p:cNvSpPr>
              <a:spLocks noChangeArrowheads="1"/>
            </p:cNvSpPr>
            <p:nvPr/>
          </p:nvSpPr>
          <p:spPr bwMode="auto">
            <a:xfrm>
              <a:off x="1915" y="355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90500" lvl="1"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i="1" dirty="0">
                  <a:ea typeface="ヒラギノ角ゴ Pro W3" pitchFamily="96" charset="-128"/>
                </a:rPr>
                <a:t>Op</a:t>
              </a:r>
              <a:r>
                <a:rPr lang="de-DE" sz="2000" b="1" i="1" baseline="-25000" dirty="0">
                  <a:ea typeface="ヒラギノ角ゴ Pro W3" pitchFamily="96" charset="-128"/>
                </a:rPr>
                <a:t>0</a:t>
              </a:r>
            </a:p>
          </p:txBody>
        </p:sp>
      </p:grpSp>
      <p:grpSp>
        <p:nvGrpSpPr>
          <p:cNvPr id="709662" name="Group 30"/>
          <p:cNvGrpSpPr>
            <a:grpSpLocks/>
          </p:cNvGrpSpPr>
          <p:nvPr/>
        </p:nvGrpSpPr>
        <p:grpSpPr bwMode="auto">
          <a:xfrm>
            <a:off x="4040188" y="5661025"/>
            <a:ext cx="1152525" cy="431800"/>
            <a:chOff x="2545" y="3521"/>
            <a:chExt cx="726" cy="272"/>
          </a:xfrm>
        </p:grpSpPr>
        <p:sp>
          <p:nvSpPr>
            <p:cNvPr id="709663" name="Rectangle 31"/>
            <p:cNvSpPr>
              <a:spLocks noChangeArrowheads="1"/>
            </p:cNvSpPr>
            <p:nvPr/>
          </p:nvSpPr>
          <p:spPr bwMode="auto">
            <a:xfrm>
              <a:off x="2545" y="3521"/>
              <a:ext cx="726" cy="272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709664" name="Rectangle 32"/>
            <p:cNvSpPr>
              <a:spLocks noChangeArrowheads="1"/>
            </p:cNvSpPr>
            <p:nvPr/>
          </p:nvSpPr>
          <p:spPr bwMode="auto">
            <a:xfrm>
              <a:off x="2676" y="355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90500" lvl="1"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i="1" dirty="0">
                  <a:ea typeface="ヒラギノ角ゴ Pro W3" pitchFamily="96" charset="-128"/>
                </a:rPr>
                <a:t>Op</a:t>
              </a:r>
              <a:r>
                <a:rPr lang="de-DE" sz="2000" b="1" i="1" baseline="-25000" dirty="0">
                  <a:ea typeface="ヒラギノ角ゴ Pro W3" pitchFamily="96" charset="-128"/>
                </a:rPr>
                <a:t>1</a:t>
              </a:r>
            </a:p>
          </p:txBody>
        </p:sp>
      </p:grpSp>
      <p:grpSp>
        <p:nvGrpSpPr>
          <p:cNvPr id="709665" name="Group 33"/>
          <p:cNvGrpSpPr>
            <a:grpSpLocks/>
          </p:cNvGrpSpPr>
          <p:nvPr/>
        </p:nvGrpSpPr>
        <p:grpSpPr bwMode="auto">
          <a:xfrm>
            <a:off x="6921500" y="5659438"/>
            <a:ext cx="1152525" cy="431800"/>
            <a:chOff x="4360" y="3520"/>
            <a:chExt cx="726" cy="272"/>
          </a:xfrm>
        </p:grpSpPr>
        <p:sp>
          <p:nvSpPr>
            <p:cNvPr id="709666" name="Rectangle 34"/>
            <p:cNvSpPr>
              <a:spLocks noChangeArrowheads="1"/>
            </p:cNvSpPr>
            <p:nvPr/>
          </p:nvSpPr>
          <p:spPr bwMode="auto">
            <a:xfrm>
              <a:off x="4360" y="3520"/>
              <a:ext cx="726" cy="272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709667" name="Rectangle 35"/>
            <p:cNvSpPr>
              <a:spLocks noChangeArrowheads="1"/>
            </p:cNvSpPr>
            <p:nvPr/>
          </p:nvSpPr>
          <p:spPr bwMode="auto">
            <a:xfrm>
              <a:off x="4416" y="3566"/>
              <a:ext cx="44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190500" lvl="1"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i="1" dirty="0">
                  <a:ea typeface="ヒラギノ角ゴ Pro W3" pitchFamily="96" charset="-128"/>
                </a:rPr>
                <a:t>Op</a:t>
              </a:r>
              <a:r>
                <a:rPr lang="de-DE" sz="2000" b="1" i="1" baseline="-25000" dirty="0">
                  <a:ea typeface="ヒラギノ角ゴ Pro W3" pitchFamily="96" charset="-128"/>
                </a:rPr>
                <a:t>15</a:t>
              </a:r>
            </a:p>
          </p:txBody>
        </p:sp>
      </p:grpSp>
      <p:sp>
        <p:nvSpPr>
          <p:cNvPr id="709668" name="Text Box 36"/>
          <p:cNvSpPr txBox="1">
            <a:spLocks noChangeArrowheads="1"/>
          </p:cNvSpPr>
          <p:nvPr/>
        </p:nvSpPr>
        <p:spPr bwMode="auto">
          <a:xfrm>
            <a:off x="611188" y="5713413"/>
            <a:ext cx="20582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i="1" dirty="0">
                <a:latin typeface="Arial" charset="0"/>
                <a:ea typeface="ヒラギノ角ゴ Pro W3" pitchFamily="96" charset="-128"/>
              </a:rPr>
              <a:t>VLIW instruction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0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0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9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09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709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709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709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709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709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709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709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09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709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709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709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23 C -0.00365 -0.00347 -0.00712 -0.00857 -0.01007 -0.01367 C -0.01198 -0.01691 -0.01337 -0.02062 -0.0151 -0.02409 C -0.01597 -0.02572 -0.01771 -0.02919 -0.01771 -0.02919 C -0.01858 -0.03336 -0.02031 -0.0373 -0.02031 -0.04147 C -0.02031 -0.05839 -0.01597 -0.07391 -0.0125 -0.0899 C -0.01181 -0.0936 -0.01094 -0.09777 -0.00868 -0.10032 C -0.00625 -0.1031 -0.00087 -0.10727 -0.00087 -0.10727 C 0.00417 -0.10542 0.00781 -0.10426 0.01215 -0.10032 C 0.0158 -0.09291 0.01771 -0.08665 0.02118 -0.07947 C 0.02205 -0.07599 0.02292 -0.07252 0.02378 -0.06904 C 0.02413 -0.06742 0.025 -0.06395 0.025 -0.06395 C 0.02378 -0.04078 0.025 0.00023 0.00035 0.00023 Z " pathEditMode="relative" ptsTypes="fffffffffffff">
                                      <p:cBhvr>
                                        <p:cTn id="98" dur="1000" fill="hold"/>
                                        <p:tgtEl>
                                          <p:spTgt spid="709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23 C -0.00729 -0.00255 -0.0066 -0.00185 -0.01007 -0.01019 C -0.01163 -0.0139 -0.01354 -0.01714 -0.01528 -0.02062 C -0.01614 -0.02224 -0.01788 -0.02572 -0.01788 -0.02572 C -0.01823 -0.02757 -0.0191 -0.02919 -0.0191 -0.03104 C -0.0191 -0.04495 -0.01892 -0.05885 -0.01788 -0.07252 C -0.01753 -0.07623 -0.01128 -0.10032 -0.00868 -0.1038 C -0.00781 -0.10496 -0.00608 -0.10496 -0.00486 -0.10542 C -0.00104 -0.10194 0.00313 -0.10079 0.00677 -0.09685 C 0.01077 -0.09221 0.01337 -0.08642 0.01719 -0.08132 C 0.02188 -0.06348 0.02257 -0.03522 0.01458 -0.01877 C 0.01441 -0.01807 0.01285 -0.00788 0.01198 -0.00672 C 0.0099 -0.00394 0.0066 -0.0037 0.00417 -0.00162 C 0.00104 0.00487 0.00226 0.00556 0.00035 0.00023 Z " pathEditMode="relative" ptsTypes="ffffffffffffff">
                                      <p:cBhvr>
                                        <p:cTn id="100" dur="1000" fill="hold"/>
                                        <p:tgtEl>
                                          <p:spTgt spid="709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76089E-7 C -0.00243 -0.00208 -0.00556 -0.00255 -0.00781 -0.0051 C -0.01042 -0.00788 -0.01198 -0.01228 -0.01441 -0.01552 C -0.01649 -0.02363 -0.01754 -0.02942 -0.02083 -0.03638 C -0.01962 -0.04773 -0.01684 -0.05792 -0.01563 -0.06928 C -0.0132 -0.09106 -0.01597 -0.07646 -0.01302 -0.08828 C -0.01198 -0.09221 -0.01163 -0.09569 -0.0092 -0.0987 C -0.00677 -0.10148 -0.00139 -0.10565 -0.00139 -0.10565 C 0.00121 -0.10449 0.00382 -0.10334 0.00642 -0.10218 C 0.00781 -0.10148 0.01042 -0.10032 0.01042 -0.10032 C 0.01302 -0.09523 0.01424 -0.0899 0.01684 -0.0848 C 0.02031 -0.07044 0.01892 -0.05491 0.02066 -0.03985 C 0.02031 -0.03336 0.02014 -0.02688 0.01944 -0.02062 C 0.01858 -0.01274 0.01233 0.00857 0.00382 0.00533 C 0.00208 0.00463 0.00121 0.00185 -3.88889E-6 1.76089E-7 Z " pathEditMode="relative" ptsTypes="fffffffffffffff">
                                      <p:cBhvr>
                                        <p:cTn id="102" dur="1000" fill="hold"/>
                                        <p:tgtEl>
                                          <p:spTgt spid="709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636" grpId="0" animBg="1"/>
      <p:bldP spid="709637" grpId="0" animBg="1"/>
      <p:bldP spid="709638" grpId="0" animBg="1"/>
      <p:bldP spid="709639" grpId="0"/>
      <p:bldP spid="709640" grpId="0" animBg="1"/>
      <p:bldP spid="709641" grpId="0"/>
      <p:bldP spid="709642" grpId="0" animBg="1"/>
      <p:bldP spid="709643" grpId="0"/>
      <p:bldP spid="709644" grpId="0" animBg="1"/>
      <p:bldP spid="709645" grpId="0"/>
      <p:bldP spid="709646" grpId="0" animBg="1"/>
      <p:bldP spid="709647" grpId="0" animBg="1"/>
      <p:bldP spid="709648" grpId="0" animBg="1"/>
      <p:bldP spid="709649" grpId="0"/>
      <p:bldP spid="709650" grpId="0" animBg="1"/>
      <p:bldP spid="709651" grpId="0" animBg="1"/>
      <p:bldP spid="709652" grpId="0" animBg="1"/>
      <p:bldP spid="709653" grpId="0" animBg="1"/>
      <p:bldP spid="709654" grpId="0" animBg="1"/>
      <p:bldP spid="709655" grpId="0" animBg="1"/>
      <p:bldP spid="709656" grpId="0" animBg="1"/>
      <p:bldP spid="709657" grpId="0" animBg="1"/>
      <p:bldP spid="709658" grpId="0" animBg="1"/>
      <p:bldP spid="70966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8" name="Rectangle 8"/>
          <p:cNvSpPr>
            <a:spLocks noChangeArrowheads="1"/>
          </p:cNvSpPr>
          <p:nvPr/>
        </p:nvSpPr>
        <p:spPr bwMode="auto">
          <a:xfrm>
            <a:off x="251172" y="4528800"/>
            <a:ext cx="1081088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690" name="Rectangle 10"/>
          <p:cNvSpPr>
            <a:spLocks noChangeArrowheads="1"/>
          </p:cNvSpPr>
          <p:nvPr/>
        </p:nvSpPr>
        <p:spPr bwMode="auto">
          <a:xfrm>
            <a:off x="1330324" y="4528963"/>
            <a:ext cx="1082556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687" name="Rectangle 7"/>
          <p:cNvSpPr>
            <a:spLocks noChangeArrowheads="1"/>
          </p:cNvSpPr>
          <p:nvPr/>
        </p:nvSpPr>
        <p:spPr bwMode="auto">
          <a:xfrm>
            <a:off x="2412880" y="4528532"/>
            <a:ext cx="2160587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3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C241B6E3-1926-4C04-87CD-2AC8CDF92911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3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Protocols</a:t>
            </a:r>
          </a:p>
        </p:txBody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Communication between distant Processors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Communication media error-prone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Payload is divided into packets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Packets are augmented with additional information (Header)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i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Example IPv4 Header:</a:t>
            </a:r>
          </a:p>
        </p:txBody>
      </p:sp>
      <p:sp>
        <p:nvSpPr>
          <p:cNvPr id="711684" name="Rectangle 4"/>
          <p:cNvSpPr>
            <a:spLocks noChangeArrowheads="1"/>
          </p:cNvSpPr>
          <p:nvPr/>
        </p:nvSpPr>
        <p:spPr bwMode="auto">
          <a:xfrm>
            <a:off x="250825" y="5445125"/>
            <a:ext cx="8642350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685" name="Rectangle 5"/>
          <p:cNvSpPr>
            <a:spLocks noChangeArrowheads="1"/>
          </p:cNvSpPr>
          <p:nvPr/>
        </p:nvSpPr>
        <p:spPr bwMode="auto">
          <a:xfrm>
            <a:off x="5651500" y="4841875"/>
            <a:ext cx="3241675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686" name="Rectangle 6"/>
          <p:cNvSpPr>
            <a:spLocks noChangeArrowheads="1"/>
          </p:cNvSpPr>
          <p:nvPr/>
        </p:nvSpPr>
        <p:spPr bwMode="auto">
          <a:xfrm>
            <a:off x="250825" y="4841875"/>
            <a:ext cx="4321175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689" name="Text Box 9"/>
          <p:cNvSpPr txBox="1">
            <a:spLocks noChangeArrowheads="1"/>
          </p:cNvSpPr>
          <p:nvPr/>
        </p:nvSpPr>
        <p:spPr bwMode="auto">
          <a:xfrm>
            <a:off x="230535" y="4546800"/>
            <a:ext cx="965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Version</a:t>
            </a:r>
          </a:p>
        </p:txBody>
      </p:sp>
      <p:sp>
        <p:nvSpPr>
          <p:cNvPr id="711691" name="Text Box 11"/>
          <p:cNvSpPr txBox="1">
            <a:spLocks noChangeArrowheads="1"/>
          </p:cNvSpPr>
          <p:nvPr/>
        </p:nvSpPr>
        <p:spPr bwMode="auto">
          <a:xfrm>
            <a:off x="1327920" y="4546800"/>
            <a:ext cx="89768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Length</a:t>
            </a:r>
          </a:p>
        </p:txBody>
      </p:sp>
      <p:sp>
        <p:nvSpPr>
          <p:cNvPr id="711692" name="Text Box 12"/>
          <p:cNvSpPr txBox="1">
            <a:spLocks noChangeArrowheads="1"/>
          </p:cNvSpPr>
          <p:nvPr/>
        </p:nvSpPr>
        <p:spPr bwMode="auto">
          <a:xfrm>
            <a:off x="2627784" y="4545013"/>
            <a:ext cx="1577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Service Code</a:t>
            </a:r>
          </a:p>
        </p:txBody>
      </p:sp>
      <p:sp>
        <p:nvSpPr>
          <p:cNvPr id="711693" name="Rectangle 13"/>
          <p:cNvSpPr>
            <a:spLocks noChangeArrowheads="1"/>
          </p:cNvSpPr>
          <p:nvPr/>
        </p:nvSpPr>
        <p:spPr bwMode="auto">
          <a:xfrm>
            <a:off x="4570377" y="4527550"/>
            <a:ext cx="4321175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694" name="Text Box 14"/>
          <p:cNvSpPr txBox="1">
            <a:spLocks noChangeArrowheads="1"/>
          </p:cNvSpPr>
          <p:nvPr/>
        </p:nvSpPr>
        <p:spPr bwMode="auto">
          <a:xfrm>
            <a:off x="5510569" y="4524375"/>
            <a:ext cx="221862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Total Packet Length</a:t>
            </a:r>
          </a:p>
        </p:txBody>
      </p:sp>
      <p:sp>
        <p:nvSpPr>
          <p:cNvPr id="711695" name="Text Box 15"/>
          <p:cNvSpPr txBox="1">
            <a:spLocks noChangeArrowheads="1"/>
          </p:cNvSpPr>
          <p:nvPr/>
        </p:nvSpPr>
        <p:spPr bwMode="auto">
          <a:xfrm>
            <a:off x="1569197" y="4870450"/>
            <a:ext cx="14875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Identification</a:t>
            </a:r>
          </a:p>
        </p:txBody>
      </p:sp>
      <p:sp>
        <p:nvSpPr>
          <p:cNvPr id="711696" name="Rectangle 16"/>
          <p:cNvSpPr>
            <a:spLocks noChangeArrowheads="1"/>
          </p:cNvSpPr>
          <p:nvPr/>
        </p:nvSpPr>
        <p:spPr bwMode="auto">
          <a:xfrm>
            <a:off x="4570377" y="4841875"/>
            <a:ext cx="1081124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697" name="Text Box 17"/>
          <p:cNvSpPr txBox="1">
            <a:spLocks noChangeArrowheads="1"/>
          </p:cNvSpPr>
          <p:nvPr/>
        </p:nvSpPr>
        <p:spPr bwMode="auto">
          <a:xfrm>
            <a:off x="4659313" y="4870800"/>
            <a:ext cx="749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Flags</a:t>
            </a:r>
          </a:p>
        </p:txBody>
      </p:sp>
      <p:sp>
        <p:nvSpPr>
          <p:cNvPr id="711698" name="Text Box 18"/>
          <p:cNvSpPr txBox="1">
            <a:spLocks noChangeArrowheads="1"/>
          </p:cNvSpPr>
          <p:nvPr/>
        </p:nvSpPr>
        <p:spPr bwMode="auto">
          <a:xfrm>
            <a:off x="6111875" y="4870450"/>
            <a:ext cx="1841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Fragment Offset</a:t>
            </a:r>
          </a:p>
        </p:txBody>
      </p:sp>
      <p:sp>
        <p:nvSpPr>
          <p:cNvPr id="711699" name="Rectangle 19"/>
          <p:cNvSpPr>
            <a:spLocks noChangeArrowheads="1"/>
          </p:cNvSpPr>
          <p:nvPr/>
        </p:nvSpPr>
        <p:spPr bwMode="auto">
          <a:xfrm>
            <a:off x="250825" y="5156200"/>
            <a:ext cx="2160588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700" name="Text Box 20"/>
          <p:cNvSpPr txBox="1">
            <a:spLocks noChangeArrowheads="1"/>
          </p:cNvSpPr>
          <p:nvPr/>
        </p:nvSpPr>
        <p:spPr bwMode="auto">
          <a:xfrm>
            <a:off x="508681" y="5192713"/>
            <a:ext cx="148771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Time To Live</a:t>
            </a:r>
          </a:p>
        </p:txBody>
      </p:sp>
      <p:sp>
        <p:nvSpPr>
          <p:cNvPr id="711701" name="Rectangle 21"/>
          <p:cNvSpPr>
            <a:spLocks noChangeArrowheads="1"/>
          </p:cNvSpPr>
          <p:nvPr/>
        </p:nvSpPr>
        <p:spPr bwMode="auto">
          <a:xfrm>
            <a:off x="2411413" y="5156200"/>
            <a:ext cx="2160587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702" name="Text Box 22"/>
          <p:cNvSpPr txBox="1">
            <a:spLocks noChangeArrowheads="1"/>
          </p:cNvSpPr>
          <p:nvPr/>
        </p:nvSpPr>
        <p:spPr bwMode="auto">
          <a:xfrm>
            <a:off x="2896927" y="5192713"/>
            <a:ext cx="10387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Protocol</a:t>
            </a:r>
          </a:p>
        </p:txBody>
      </p:sp>
      <p:sp>
        <p:nvSpPr>
          <p:cNvPr id="711703" name="Rectangle 23"/>
          <p:cNvSpPr>
            <a:spLocks noChangeArrowheads="1"/>
          </p:cNvSpPr>
          <p:nvPr/>
        </p:nvSpPr>
        <p:spPr bwMode="auto">
          <a:xfrm>
            <a:off x="4570376" y="5156200"/>
            <a:ext cx="4322799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704" name="Text Box 24"/>
          <p:cNvSpPr txBox="1">
            <a:spLocks noChangeArrowheads="1"/>
          </p:cNvSpPr>
          <p:nvPr/>
        </p:nvSpPr>
        <p:spPr bwMode="auto">
          <a:xfrm>
            <a:off x="5569897" y="5172075"/>
            <a:ext cx="21031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Header Checksum</a:t>
            </a:r>
          </a:p>
        </p:txBody>
      </p:sp>
      <p:sp>
        <p:nvSpPr>
          <p:cNvPr id="711705" name="Text Box 25"/>
          <p:cNvSpPr txBox="1">
            <a:spLocks noChangeArrowheads="1"/>
          </p:cNvSpPr>
          <p:nvPr/>
        </p:nvSpPr>
        <p:spPr bwMode="auto">
          <a:xfrm>
            <a:off x="3424059" y="5459413"/>
            <a:ext cx="20990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Source IP Address</a:t>
            </a:r>
          </a:p>
        </p:txBody>
      </p:sp>
      <p:sp>
        <p:nvSpPr>
          <p:cNvPr id="711706" name="Rectangle 26"/>
          <p:cNvSpPr>
            <a:spLocks noChangeArrowheads="1"/>
          </p:cNvSpPr>
          <p:nvPr/>
        </p:nvSpPr>
        <p:spPr bwMode="auto">
          <a:xfrm>
            <a:off x="252292" y="5759450"/>
            <a:ext cx="8639260" cy="3143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endParaRPr lang="de-DE" sz="2000" dirty="0">
              <a:ea typeface="ヒラギノ角ゴ Pro W3" pitchFamily="96" charset="-128"/>
            </a:endParaRPr>
          </a:p>
        </p:txBody>
      </p:sp>
      <p:sp>
        <p:nvSpPr>
          <p:cNvPr id="711707" name="Text Box 27"/>
          <p:cNvSpPr txBox="1">
            <a:spLocks noChangeArrowheads="1"/>
          </p:cNvSpPr>
          <p:nvPr/>
        </p:nvSpPr>
        <p:spPr bwMode="auto">
          <a:xfrm>
            <a:off x="3210878" y="5792788"/>
            <a:ext cx="25222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Destination IP Address</a:t>
            </a:r>
          </a:p>
        </p:txBody>
      </p:sp>
      <p:sp>
        <p:nvSpPr>
          <p:cNvPr id="711708" name="Text Box 28"/>
          <p:cNvSpPr txBox="1">
            <a:spLocks noChangeArrowheads="1"/>
          </p:cNvSpPr>
          <p:nvPr/>
        </p:nvSpPr>
        <p:spPr bwMode="auto">
          <a:xfrm>
            <a:off x="34925" y="4221163"/>
            <a:ext cx="317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0</a:t>
            </a:r>
          </a:p>
        </p:txBody>
      </p:sp>
      <p:sp>
        <p:nvSpPr>
          <p:cNvPr id="711709" name="Text Box 29"/>
          <p:cNvSpPr txBox="1">
            <a:spLocks noChangeArrowheads="1"/>
          </p:cNvSpPr>
          <p:nvPr/>
        </p:nvSpPr>
        <p:spPr bwMode="auto">
          <a:xfrm>
            <a:off x="1085850" y="4221163"/>
            <a:ext cx="317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7</a:t>
            </a:r>
          </a:p>
        </p:txBody>
      </p:sp>
      <p:sp>
        <p:nvSpPr>
          <p:cNvPr id="711710" name="Text Box 30"/>
          <p:cNvSpPr txBox="1">
            <a:spLocks noChangeArrowheads="1"/>
          </p:cNvSpPr>
          <p:nvPr/>
        </p:nvSpPr>
        <p:spPr bwMode="auto">
          <a:xfrm>
            <a:off x="1958975" y="4221163"/>
            <a:ext cx="444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15</a:t>
            </a:r>
          </a:p>
        </p:txBody>
      </p:sp>
      <p:sp>
        <p:nvSpPr>
          <p:cNvPr id="711711" name="Text Box 31"/>
          <p:cNvSpPr txBox="1">
            <a:spLocks noChangeArrowheads="1"/>
          </p:cNvSpPr>
          <p:nvPr/>
        </p:nvSpPr>
        <p:spPr bwMode="auto">
          <a:xfrm>
            <a:off x="4056063" y="4221163"/>
            <a:ext cx="444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23</a:t>
            </a:r>
          </a:p>
        </p:txBody>
      </p:sp>
      <p:sp>
        <p:nvSpPr>
          <p:cNvPr id="711712" name="Text Box 32"/>
          <p:cNvSpPr txBox="1">
            <a:spLocks noChangeArrowheads="1"/>
          </p:cNvSpPr>
          <p:nvPr/>
        </p:nvSpPr>
        <p:spPr bwMode="auto">
          <a:xfrm>
            <a:off x="5207000" y="4221163"/>
            <a:ext cx="444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26</a:t>
            </a:r>
          </a:p>
        </p:txBody>
      </p:sp>
      <p:sp>
        <p:nvSpPr>
          <p:cNvPr id="711713" name="Text Box 33"/>
          <p:cNvSpPr txBox="1">
            <a:spLocks noChangeArrowheads="1"/>
          </p:cNvSpPr>
          <p:nvPr/>
        </p:nvSpPr>
        <p:spPr bwMode="auto">
          <a:xfrm>
            <a:off x="8375650" y="4221163"/>
            <a:ext cx="444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800" dirty="0">
                <a:latin typeface="Arial" charset="0"/>
                <a:ea typeface="ヒラギノ角ゴ Pro W3" pitchFamily="96" charset="-128"/>
              </a:rPr>
              <a:t>31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1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1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1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8" grpId="0" animBg="1"/>
      <p:bldP spid="711690" grpId="0" animBg="1"/>
      <p:bldP spid="711687" grpId="0" animBg="1"/>
      <p:bldP spid="711684" grpId="0" animBg="1"/>
      <p:bldP spid="711685" grpId="0" animBg="1"/>
      <p:bldP spid="711686" grpId="0" animBg="1"/>
      <p:bldP spid="711689" grpId="0"/>
      <p:bldP spid="711691" grpId="0"/>
      <p:bldP spid="711692" grpId="0"/>
      <p:bldP spid="711693" grpId="0" animBg="1"/>
      <p:bldP spid="711694" grpId="0"/>
      <p:bldP spid="711695" grpId="0"/>
      <p:bldP spid="711696" grpId="0" animBg="1"/>
      <p:bldP spid="711697" grpId="0"/>
      <p:bldP spid="711698" grpId="0"/>
      <p:bldP spid="711699" grpId="0" animBg="1"/>
      <p:bldP spid="711700" grpId="0"/>
      <p:bldP spid="711701" grpId="0" animBg="1"/>
      <p:bldP spid="711702" grpId="0"/>
      <p:bldP spid="711703" grpId="0" animBg="1"/>
      <p:bldP spid="711704" grpId="0"/>
      <p:bldP spid="711705" grpId="0"/>
      <p:bldP spid="711706" grpId="0" animBg="1"/>
      <p:bldP spid="711707" grpId="0"/>
      <p:bldP spid="711708" grpId="0"/>
      <p:bldP spid="711709" grpId="0"/>
      <p:bldP spid="711710" grpId="0"/>
      <p:bldP spid="711711" grpId="0"/>
      <p:bldP spid="711712" grpId="0"/>
      <p:bldP spid="7117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41DA551-72F6-4F69-AE16-432483EB39D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1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Packets (1)</a:t>
            </a:r>
          </a:p>
        </p:txBody>
      </p:sp>
      <p:sp>
        <p:nvSpPr>
          <p:cNvPr id="71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Bit Packets in Protocol Headers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Headers are divided in regions with different meaning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These bit regions are not aligned with processor word-lengths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Bit packet:</a:t>
            </a:r>
          </a:p>
          <a:p>
            <a:pPr lvl="1"/>
            <a:r>
              <a:rPr lang="en-US" dirty="0"/>
              <a:t>Sequence of consecutive bits</a:t>
            </a:r>
          </a:p>
          <a:p>
            <a:pPr lvl="1"/>
            <a:r>
              <a:rPr lang="en-US" dirty="0"/>
              <a:t>of arbitrary length</a:t>
            </a:r>
          </a:p>
          <a:p>
            <a:pPr lvl="1"/>
            <a:r>
              <a:rPr lang="en-US" dirty="0"/>
              <a:t>starting at arbitrary bit positions</a:t>
            </a:r>
          </a:p>
          <a:p>
            <a:pPr lvl="1"/>
            <a:r>
              <a:rPr lang="en-US" dirty="0"/>
              <a:t>and eventually crossing word boundaries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Efficient manipulation of data at bit-level necessary!</a:t>
            </a:r>
          </a:p>
          <a:p>
            <a:pPr marL="457200" lvl="1" indent="0">
              <a:buNone/>
            </a:pPr>
            <a:endParaRPr lang="en-US" dirty="0"/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E5BACCA-73EF-4279-AB26-9C389F896F6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Packets (2)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Network Processing Units (NPUs)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Software for network protocol processing:</a:t>
            </a:r>
            <a:br>
              <a:rPr lang="en-US" dirty="0"/>
            </a:br>
            <a:r>
              <a:rPr lang="en-US" dirty="0"/>
              <a:t>High amount of code dealing with processing of bit packets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Typical C-Code (GSM kernel, TU Berlin):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Instruction set of NPUs:</a:t>
            </a:r>
            <a:br>
              <a:rPr lang="en-US" dirty="0"/>
            </a:br>
            <a:r>
              <a:rPr lang="en-US" dirty="0"/>
              <a:t>Special-purpose machine instructions to extract, insert &amp; manipulate bit packets</a:t>
            </a:r>
          </a:p>
        </p:txBody>
      </p:sp>
      <p:sp>
        <p:nvSpPr>
          <p:cNvPr id="715780" name="Text Box 4"/>
          <p:cNvSpPr txBox="1">
            <a:spLocks noChangeArrowheads="1"/>
          </p:cNvSpPr>
          <p:nvPr/>
        </p:nvSpPr>
        <p:spPr bwMode="auto">
          <a:xfrm>
            <a:off x="650875" y="2987675"/>
            <a:ext cx="3705225" cy="150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xmc[0] = (*c &gt;&gt; 4) &amp; 0x7;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xmc[1] = (*c &gt;&gt; 1) &amp; 0x7;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xmc[2] = (*c++ &amp; 0x1) &lt;&lt; 2;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xmc[2] |= (*c &gt;&gt; 6) &amp; 0x3;</a:t>
            </a:r>
          </a:p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700" b="1" dirty="0">
                <a:latin typeface="Courier New" pitchFamily="49" charset="0"/>
                <a:ea typeface="ヒラギノ角ゴ Pro W3" pitchFamily="96" charset="-128"/>
              </a:rPr>
              <a:t>xmc[3] = (*c &gt;&gt; 3) &amp; 0x7;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</a:t>
            </a:r>
            <a:r>
              <a:rPr lang="de-DE" dirty="0"/>
              <a:t> H. Falk | </a:t>
            </a:r>
            <a:fld id="{026384FD-D3AA-4F2D-AA2F-D93DDA5CEF87}" type="datetime1">
              <a:rPr lang="de-DE" smtClean="0"/>
              <a:t>27.01.2022</a:t>
            </a:fld>
            <a:endParaRPr lang="de-DE" dirty="0"/>
          </a:p>
        </p:txBody>
      </p:sp>
      <p:sp>
        <p:nvSpPr>
          <p:cNvPr id="3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on Bit Packets</a:t>
            </a:r>
          </a:p>
        </p:txBody>
      </p:sp>
      <p:sp>
        <p:nvSpPr>
          <p:cNvPr id="71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Extraction of Bit Packets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US" b="1" dirty="0"/>
          </a:p>
          <a:p>
            <a:r>
              <a:rPr lang="en-US" b="1" dirty="0"/>
              <a:t>Insertion of Bit Packets</a:t>
            </a:r>
            <a:endParaRPr lang="en-US" sz="2600" b="1" dirty="0"/>
          </a:p>
        </p:txBody>
      </p:sp>
      <p:sp>
        <p:nvSpPr>
          <p:cNvPr id="717829" name="Rectangle 5"/>
          <p:cNvSpPr>
            <a:spLocks noChangeArrowheads="1"/>
          </p:cNvSpPr>
          <p:nvPr/>
        </p:nvSpPr>
        <p:spPr bwMode="auto">
          <a:xfrm>
            <a:off x="5148263" y="3211513"/>
            <a:ext cx="3240087" cy="3587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30" name="Rectangle 6"/>
          <p:cNvSpPr>
            <a:spLocks noChangeArrowheads="1"/>
          </p:cNvSpPr>
          <p:nvPr/>
        </p:nvSpPr>
        <p:spPr bwMode="auto">
          <a:xfrm>
            <a:off x="684213" y="3209925"/>
            <a:ext cx="4032250" cy="360363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31" name="Text Box 7"/>
          <p:cNvSpPr txBox="1">
            <a:spLocks noChangeArrowheads="1"/>
          </p:cNvSpPr>
          <p:nvPr/>
        </p:nvSpPr>
        <p:spPr bwMode="auto">
          <a:xfrm>
            <a:off x="611188" y="3268663"/>
            <a:ext cx="401872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extr R2, R0, &lt;Offset1&gt;, &lt;size&gt;;</a:t>
            </a:r>
          </a:p>
        </p:txBody>
      </p:sp>
      <p:sp>
        <p:nvSpPr>
          <p:cNvPr id="717832" name="Text Box 8"/>
          <p:cNvSpPr txBox="1">
            <a:spLocks noChangeArrowheads="1"/>
          </p:cNvSpPr>
          <p:nvPr/>
        </p:nvSpPr>
        <p:spPr bwMode="auto">
          <a:xfrm>
            <a:off x="7021513" y="1844675"/>
            <a:ext cx="139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Register R0</a:t>
            </a:r>
          </a:p>
        </p:txBody>
      </p:sp>
      <p:sp>
        <p:nvSpPr>
          <p:cNvPr id="717833" name="Text Box 9"/>
          <p:cNvSpPr txBox="1">
            <a:spLocks noChangeArrowheads="1"/>
          </p:cNvSpPr>
          <p:nvPr/>
        </p:nvSpPr>
        <p:spPr bwMode="auto">
          <a:xfrm>
            <a:off x="3779838" y="1844675"/>
            <a:ext cx="139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Register R1</a:t>
            </a:r>
          </a:p>
        </p:txBody>
      </p:sp>
      <p:sp>
        <p:nvSpPr>
          <p:cNvPr id="717834" name="Text Box 10"/>
          <p:cNvSpPr txBox="1">
            <a:spLocks noChangeArrowheads="1"/>
          </p:cNvSpPr>
          <p:nvPr/>
        </p:nvSpPr>
        <p:spPr bwMode="auto">
          <a:xfrm>
            <a:off x="7021513" y="3586163"/>
            <a:ext cx="139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Register R2</a:t>
            </a:r>
          </a:p>
        </p:txBody>
      </p:sp>
      <p:sp>
        <p:nvSpPr>
          <p:cNvPr id="717835" name="Rectangle 11"/>
          <p:cNvSpPr>
            <a:spLocks noChangeArrowheads="1"/>
          </p:cNvSpPr>
          <p:nvPr/>
        </p:nvSpPr>
        <p:spPr bwMode="auto">
          <a:xfrm>
            <a:off x="5146675" y="2130425"/>
            <a:ext cx="3240088" cy="3587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36" name="Rectangle 12"/>
          <p:cNvSpPr>
            <a:spLocks noChangeArrowheads="1"/>
          </p:cNvSpPr>
          <p:nvPr/>
        </p:nvSpPr>
        <p:spPr bwMode="auto">
          <a:xfrm>
            <a:off x="1906588" y="2130425"/>
            <a:ext cx="3240087" cy="3587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37" name="AutoShape 13"/>
          <p:cNvSpPr>
            <a:spLocks noChangeArrowheads="1"/>
          </p:cNvSpPr>
          <p:nvPr/>
        </p:nvSpPr>
        <p:spPr bwMode="auto">
          <a:xfrm>
            <a:off x="4067175" y="2130425"/>
            <a:ext cx="1800225" cy="360363"/>
          </a:xfrm>
          <a:prstGeom prst="roundRect">
            <a:avLst>
              <a:gd name="adj" fmla="val 16667"/>
            </a:avLst>
          </a:prstGeom>
          <a:solidFill>
            <a:srgbClr val="969696">
              <a:alpha val="60001"/>
            </a:srgbClr>
          </a:solidFill>
          <a:ln w="317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38" name="AutoShape 14"/>
          <p:cNvSpPr>
            <a:spLocks/>
          </p:cNvSpPr>
          <p:nvPr/>
        </p:nvSpPr>
        <p:spPr bwMode="auto">
          <a:xfrm rot="-5400000">
            <a:off x="7054851" y="1303337"/>
            <a:ext cx="144462" cy="2519363"/>
          </a:xfrm>
          <a:prstGeom prst="leftBrace">
            <a:avLst>
              <a:gd name="adj1" fmla="val 145330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39" name="AutoShape 15"/>
          <p:cNvSpPr>
            <a:spLocks/>
          </p:cNvSpPr>
          <p:nvPr/>
        </p:nvSpPr>
        <p:spPr bwMode="auto">
          <a:xfrm rot="-5400000">
            <a:off x="4895057" y="1662906"/>
            <a:ext cx="144462" cy="1800225"/>
          </a:xfrm>
          <a:prstGeom prst="leftBrace">
            <a:avLst>
              <a:gd name="adj1" fmla="val 103847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40" name="Text Box 16"/>
          <p:cNvSpPr txBox="1">
            <a:spLocks noChangeArrowheads="1"/>
          </p:cNvSpPr>
          <p:nvPr/>
        </p:nvSpPr>
        <p:spPr bwMode="auto">
          <a:xfrm>
            <a:off x="6589948" y="2635250"/>
            <a:ext cx="9361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Offset1</a:t>
            </a:r>
          </a:p>
        </p:txBody>
      </p:sp>
      <p:sp>
        <p:nvSpPr>
          <p:cNvPr id="717841" name="Text Box 17"/>
          <p:cNvSpPr txBox="1">
            <a:spLocks noChangeArrowheads="1"/>
          </p:cNvSpPr>
          <p:nvPr/>
        </p:nvSpPr>
        <p:spPr bwMode="auto">
          <a:xfrm>
            <a:off x="4570488" y="2636838"/>
            <a:ext cx="6412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Size</a:t>
            </a:r>
          </a:p>
        </p:txBody>
      </p:sp>
      <p:sp>
        <p:nvSpPr>
          <p:cNvPr id="717842" name="AutoShape 18"/>
          <p:cNvSpPr>
            <a:spLocks noChangeArrowheads="1"/>
          </p:cNvSpPr>
          <p:nvPr/>
        </p:nvSpPr>
        <p:spPr bwMode="auto">
          <a:xfrm>
            <a:off x="6588125" y="3211513"/>
            <a:ext cx="1800225" cy="360362"/>
          </a:xfrm>
          <a:prstGeom prst="roundRect">
            <a:avLst>
              <a:gd name="adj" fmla="val 16667"/>
            </a:avLst>
          </a:prstGeom>
          <a:solidFill>
            <a:srgbClr val="969696">
              <a:alpha val="60001"/>
            </a:srgbClr>
          </a:solidFill>
          <a:ln w="317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43" name="Line 19"/>
          <p:cNvSpPr>
            <a:spLocks noChangeShapeType="1"/>
          </p:cNvSpPr>
          <p:nvPr/>
        </p:nvSpPr>
        <p:spPr bwMode="auto">
          <a:xfrm rot="-2700000">
            <a:off x="5973763" y="2187575"/>
            <a:ext cx="576262" cy="1368425"/>
          </a:xfrm>
          <a:prstGeom prst="line">
            <a:avLst/>
          </a:prstGeom>
          <a:noFill/>
          <a:ln w="31750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17844" name="Rectangle 20"/>
          <p:cNvSpPr>
            <a:spLocks noChangeArrowheads="1"/>
          </p:cNvSpPr>
          <p:nvPr/>
        </p:nvSpPr>
        <p:spPr bwMode="auto">
          <a:xfrm>
            <a:off x="5146675" y="5795963"/>
            <a:ext cx="3240088" cy="3587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45" name="Rectangle 21"/>
          <p:cNvSpPr>
            <a:spLocks noChangeArrowheads="1"/>
          </p:cNvSpPr>
          <p:nvPr/>
        </p:nvSpPr>
        <p:spPr bwMode="auto">
          <a:xfrm>
            <a:off x="5148263" y="4702175"/>
            <a:ext cx="3240087" cy="3587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46" name="Rectangle 22"/>
          <p:cNvSpPr>
            <a:spLocks noChangeArrowheads="1"/>
          </p:cNvSpPr>
          <p:nvPr/>
        </p:nvSpPr>
        <p:spPr bwMode="auto">
          <a:xfrm>
            <a:off x="539750" y="4700588"/>
            <a:ext cx="4319588" cy="360362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47" name="Text Box 23"/>
          <p:cNvSpPr txBox="1">
            <a:spLocks noChangeArrowheads="1"/>
          </p:cNvSpPr>
          <p:nvPr/>
        </p:nvSpPr>
        <p:spPr bwMode="auto">
          <a:xfrm>
            <a:off x="468313" y="4759325"/>
            <a:ext cx="438902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de-DE" sz="1600" b="1" dirty="0">
                <a:latin typeface="Courier New" pitchFamily="49" charset="0"/>
                <a:ea typeface="ヒラギノ角ゴ Pro W3" pitchFamily="96" charset="-128"/>
              </a:rPr>
              <a:t>insert R0, R2, &lt;Offset2&gt;, &lt;size&gt;;</a:t>
            </a:r>
          </a:p>
        </p:txBody>
      </p:sp>
      <p:sp>
        <p:nvSpPr>
          <p:cNvPr id="717848" name="Text Box 24"/>
          <p:cNvSpPr txBox="1">
            <a:spLocks noChangeArrowheads="1"/>
          </p:cNvSpPr>
          <p:nvPr/>
        </p:nvSpPr>
        <p:spPr bwMode="auto">
          <a:xfrm>
            <a:off x="7021513" y="5508625"/>
            <a:ext cx="139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Register R0</a:t>
            </a:r>
          </a:p>
        </p:txBody>
      </p:sp>
      <p:sp>
        <p:nvSpPr>
          <p:cNvPr id="717849" name="Text Box 25"/>
          <p:cNvSpPr txBox="1">
            <a:spLocks noChangeArrowheads="1"/>
          </p:cNvSpPr>
          <p:nvPr/>
        </p:nvSpPr>
        <p:spPr bwMode="auto">
          <a:xfrm>
            <a:off x="3779838" y="5508625"/>
            <a:ext cx="139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Register R1</a:t>
            </a:r>
          </a:p>
        </p:txBody>
      </p:sp>
      <p:sp>
        <p:nvSpPr>
          <p:cNvPr id="717850" name="Rectangle 26"/>
          <p:cNvSpPr>
            <a:spLocks noChangeArrowheads="1"/>
          </p:cNvSpPr>
          <p:nvPr/>
        </p:nvSpPr>
        <p:spPr bwMode="auto">
          <a:xfrm>
            <a:off x="1906588" y="5795963"/>
            <a:ext cx="3240087" cy="3587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51" name="AutoShape 27"/>
          <p:cNvSpPr>
            <a:spLocks noChangeArrowheads="1"/>
          </p:cNvSpPr>
          <p:nvPr/>
        </p:nvSpPr>
        <p:spPr bwMode="auto">
          <a:xfrm>
            <a:off x="5003800" y="5781675"/>
            <a:ext cx="1800225" cy="360363"/>
          </a:xfrm>
          <a:prstGeom prst="roundRect">
            <a:avLst>
              <a:gd name="adj" fmla="val 16667"/>
            </a:avLst>
          </a:prstGeom>
          <a:solidFill>
            <a:srgbClr val="969696">
              <a:alpha val="60001"/>
            </a:srgbClr>
          </a:solidFill>
          <a:ln w="317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52" name="AutoShape 28"/>
          <p:cNvSpPr>
            <a:spLocks/>
          </p:cNvSpPr>
          <p:nvPr/>
        </p:nvSpPr>
        <p:spPr bwMode="auto">
          <a:xfrm rot="-5400000">
            <a:off x="7523163" y="5422900"/>
            <a:ext cx="144462" cy="1582738"/>
          </a:xfrm>
          <a:prstGeom prst="leftBrace">
            <a:avLst>
              <a:gd name="adj1" fmla="val 91301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53" name="AutoShape 29"/>
          <p:cNvSpPr>
            <a:spLocks/>
          </p:cNvSpPr>
          <p:nvPr/>
        </p:nvSpPr>
        <p:spPr bwMode="auto">
          <a:xfrm rot="-5400000">
            <a:off x="7416007" y="4234656"/>
            <a:ext cx="144462" cy="1800225"/>
          </a:xfrm>
          <a:prstGeom prst="leftBrace">
            <a:avLst>
              <a:gd name="adj1" fmla="val 103847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54" name="Text Box 30"/>
          <p:cNvSpPr txBox="1">
            <a:spLocks noChangeArrowheads="1"/>
          </p:cNvSpPr>
          <p:nvPr/>
        </p:nvSpPr>
        <p:spPr bwMode="auto">
          <a:xfrm>
            <a:off x="7026510" y="6323013"/>
            <a:ext cx="9361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Offset2</a:t>
            </a:r>
          </a:p>
        </p:txBody>
      </p:sp>
      <p:sp>
        <p:nvSpPr>
          <p:cNvPr id="717855" name="Text Box 31"/>
          <p:cNvSpPr txBox="1">
            <a:spLocks noChangeArrowheads="1"/>
          </p:cNvSpPr>
          <p:nvPr/>
        </p:nvSpPr>
        <p:spPr bwMode="auto">
          <a:xfrm>
            <a:off x="7091438" y="5208588"/>
            <a:ext cx="6412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Size</a:t>
            </a:r>
          </a:p>
        </p:txBody>
      </p:sp>
      <p:sp>
        <p:nvSpPr>
          <p:cNvPr id="717856" name="AutoShape 32"/>
          <p:cNvSpPr>
            <a:spLocks noChangeArrowheads="1"/>
          </p:cNvSpPr>
          <p:nvPr/>
        </p:nvSpPr>
        <p:spPr bwMode="auto">
          <a:xfrm>
            <a:off x="6588125" y="4702175"/>
            <a:ext cx="1800225" cy="360363"/>
          </a:xfrm>
          <a:prstGeom prst="roundRect">
            <a:avLst>
              <a:gd name="adj" fmla="val 16667"/>
            </a:avLst>
          </a:prstGeom>
          <a:solidFill>
            <a:srgbClr val="969696">
              <a:alpha val="60001"/>
            </a:srgbClr>
          </a:solidFill>
          <a:ln w="317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17857" name="Line 33"/>
          <p:cNvSpPr>
            <a:spLocks noChangeShapeType="1"/>
          </p:cNvSpPr>
          <p:nvPr/>
        </p:nvSpPr>
        <p:spPr bwMode="auto">
          <a:xfrm rot="2700000" flipH="1">
            <a:off x="5940425" y="4702175"/>
            <a:ext cx="576263" cy="1368425"/>
          </a:xfrm>
          <a:prstGeom prst="line">
            <a:avLst/>
          </a:prstGeom>
          <a:noFill/>
          <a:ln w="31750">
            <a:solidFill>
              <a:srgbClr val="A32638"/>
            </a:solidFill>
            <a:prstDash val="sysDot"/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 dirty="0"/>
          </a:p>
        </p:txBody>
      </p:sp>
      <p:sp>
        <p:nvSpPr>
          <p:cNvPr id="717858" name="Text Box 34"/>
          <p:cNvSpPr txBox="1">
            <a:spLocks noChangeArrowheads="1"/>
          </p:cNvSpPr>
          <p:nvPr/>
        </p:nvSpPr>
        <p:spPr bwMode="auto">
          <a:xfrm>
            <a:off x="7023100" y="4416425"/>
            <a:ext cx="139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dirty="0">
                <a:latin typeface="Arial" charset="0"/>
                <a:ea typeface="ヒラギノ角ゴ Pro W3" pitchFamily="96" charset="-128"/>
              </a:rPr>
              <a:t>Register R2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07692E-6 L 0.2717 0.1524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17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7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17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7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7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7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7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1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17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17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17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1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1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3531E-6 L -0.16927 0.1524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7178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72" y="7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717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7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17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29" grpId="0" animBg="1"/>
      <p:bldP spid="717830" grpId="0" animBg="1"/>
      <p:bldP spid="717831" grpId="0"/>
      <p:bldP spid="717832" grpId="0"/>
      <p:bldP spid="717833" grpId="0"/>
      <p:bldP spid="717834" grpId="0"/>
      <p:bldP spid="717835" grpId="0" animBg="1"/>
      <p:bldP spid="717836" grpId="0" animBg="1"/>
      <p:bldP spid="717837" grpId="0" animBg="1"/>
      <p:bldP spid="717837" grpId="1" animBg="1"/>
      <p:bldP spid="717837" grpId="2" animBg="1"/>
      <p:bldP spid="717838" grpId="0" animBg="1"/>
      <p:bldP spid="717839" grpId="0" animBg="1"/>
      <p:bldP spid="717840" grpId="0"/>
      <p:bldP spid="717841" grpId="0"/>
      <p:bldP spid="717842" grpId="0" animBg="1"/>
      <p:bldP spid="717843" grpId="0" animBg="1"/>
      <p:bldP spid="717844" grpId="0" animBg="1"/>
      <p:bldP spid="717845" grpId="0" animBg="1"/>
      <p:bldP spid="717846" grpId="0" animBg="1"/>
      <p:bldP spid="717847" grpId="0"/>
      <p:bldP spid="717848" grpId="0"/>
      <p:bldP spid="717849" grpId="0"/>
      <p:bldP spid="717850" grpId="0" animBg="1"/>
      <p:bldP spid="717851" grpId="0" animBg="1"/>
      <p:bldP spid="717852" grpId="0" animBg="1"/>
      <p:bldP spid="717853" grpId="0" animBg="1"/>
      <p:bldP spid="717854" grpId="0"/>
      <p:bldP spid="717855" grpId="0"/>
      <p:bldP spid="717856" grpId="0" animBg="1"/>
      <p:bldP spid="717856" grpId="1" animBg="1"/>
      <p:bldP spid="717856" grpId="2" animBg="1"/>
      <p:bldP spid="717857" grpId="0" animBg="1"/>
      <p:bldP spid="71785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5521672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FD27CCD-3474-4503-9B68-8A7A347B908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b="1" dirty="0"/>
              <a:t>Compilers for Embedded Systems – Requirements &amp; Dependencies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Code Generation Tools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Compiler, Assembler, Linker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Source Code, Assembly Code, Object Code, Binary Code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Source Languages for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C, C++, Java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Embedded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Digital Signal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Multimedia Processors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i="1" dirty="0"/>
              <a:t>Very Long Instruction Word </a:t>
            </a:r>
            <a:r>
              <a:rPr lang="en-US" sz="2000" dirty="0"/>
              <a:t>Machines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Network Processors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Requirements on Compilers for Embedded Systems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Code Quality vs. Compilation Times</a:t>
            </a:r>
          </a:p>
        </p:txBody>
      </p:sp>
    </p:spTree>
    <p:extLst>
      <p:ext uri="{BB962C8B-B14F-4D97-AF65-F5344CB8AC3E}">
        <p14:creationId xmlns:p14="http://schemas.microsoft.com/office/powerpoint/2010/main" val="485056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03DDC19-3381-4385-A15F-33A1FBA28C3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Important Requirements on Compilers for ES</a:t>
            </a:r>
          </a:p>
        </p:txBody>
      </p:sp>
      <p:sp>
        <p:nvSpPr>
          <p:cNvPr id="72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Maximal Code Quality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Run-time efficiency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Low energy consumption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Low code size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Meaningful Measures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Best-possible mapping of source language to machine language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Exploitation of strong compiler optimizations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Reuse of code fragments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Maximal exploitation of fast and small memories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Consideration of the WCET (Worst-Case Execution Time)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</a:t>
            </a:r>
          </a:p>
          <a:p>
            <a:pPr lvl="1">
              <a:buFontTx/>
              <a:buNone/>
            </a:pPr>
            <a:endParaRPr lang="en-US" dirty="0"/>
          </a:p>
        </p:txBody>
      </p:sp>
      <p:sp>
        <p:nvSpPr>
          <p:cNvPr id="721924" name="Rectangle 4"/>
          <p:cNvSpPr>
            <a:spLocks noChangeArrowheads="1"/>
          </p:cNvSpPr>
          <p:nvPr/>
        </p:nvSpPr>
        <p:spPr bwMode="auto">
          <a:xfrm>
            <a:off x="4787900" y="1700213"/>
            <a:ext cx="4105275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Maximal parallelization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Real-time ability</a:t>
            </a:r>
          </a:p>
          <a:p>
            <a:pPr marL="342900" indent="-342900" eaLnBrk="1" hangingPunct="1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A23C496-F46D-4E4B-B662-C3FD4C7D854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2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 Important Requirements</a:t>
            </a:r>
          </a:p>
        </p:txBody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US" b="1" dirty="0"/>
              <a:t>Speed of the Compiler Itself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Situation for “standard” desktop computers:</a:t>
            </a:r>
          </a:p>
          <a:p>
            <a:pPr lvl="1">
              <a:buFont typeface="Wingdings 2" pitchFamily="18" charset="2"/>
              <a:buChar char="P"/>
            </a:pPr>
            <a:r>
              <a:rPr lang="en-US" dirty="0"/>
              <a:t> Large amount of available resources</a:t>
            </a:r>
          </a:p>
          <a:p>
            <a:pPr lvl="1">
              <a:buFont typeface="Wingdings 2" pitchFamily="18" charset="2"/>
              <a:buChar char="P"/>
            </a:pPr>
            <a:r>
              <a:rPr lang="en-US" dirty="0"/>
              <a:t> Code quality of less interest</a:t>
            </a:r>
          </a:p>
          <a:p>
            <a:pPr lvl="1">
              <a:buFont typeface="Wingdings 2" pitchFamily="18" charset="2"/>
              <a:buChar char="P"/>
            </a:pPr>
            <a:r>
              <a:rPr lang="en-US" dirty="0"/>
              <a:t> Compilers shall quickly generate correct code</a:t>
            </a:r>
          </a:p>
          <a:p>
            <a:pPr lvl="1">
              <a:buFont typeface="Wingdings 2" pitchFamily="18" charset="2"/>
              <a:buChar char="P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Situation for Embedded Systems: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q"/>
            </a:pPr>
            <a:r>
              <a:rPr lang="en-US" dirty="0"/>
              <a:t> Code quality of utmost importance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q"/>
            </a:pPr>
            <a:r>
              <a:rPr lang="en-US" dirty="0"/>
              <a:t> Compiler shall generate highly-optimized code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q"/>
            </a:pPr>
            <a:r>
              <a:rPr lang="en-US" dirty="0"/>
              <a:t> In the design process of Embedded Systems, compilers are called</a:t>
            </a:r>
            <a:br>
              <a:rPr lang="en-US" dirty="0"/>
            </a:br>
            <a:r>
              <a:rPr lang="en-US" dirty="0"/>
              <a:t> less frequently than when programming for desktop computers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ym typeface="Wingdings" pitchFamily="2" charset="2"/>
              </a:rPr>
              <a:t> </a:t>
            </a:r>
            <a:r>
              <a:rPr lang="en-US" b="1" dirty="0"/>
              <a:t>High Run-Times of Optimizing Compilers are acceptable!</a:t>
            </a:r>
            <a:endParaRPr lang="en-US" dirty="0"/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7DEF135-7D3C-4B6E-8A59-8B4C39A70B8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2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72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Code Generation Tools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John R. Levine. </a:t>
            </a:r>
            <a:r>
              <a:rPr lang="en-US" i="1" dirty="0"/>
              <a:t>Linkers &amp; Loaders.</a:t>
            </a:r>
            <a:br>
              <a:rPr lang="en-US" dirty="0"/>
            </a:br>
            <a:r>
              <a:rPr lang="en-US" dirty="0"/>
              <a:t>Morgan Kaufmann, 2000.</a:t>
            </a:r>
            <a:br>
              <a:rPr lang="en-US" dirty="0"/>
            </a:br>
            <a:r>
              <a:rPr lang="en-US" dirty="0"/>
              <a:t>ISBN 1-55860-496-0</a:t>
            </a:r>
          </a:p>
          <a:p>
            <a:pPr lvl="1"/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Programming Languages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Brian W. Kernighan, Dennis M. Ritchie. </a:t>
            </a:r>
            <a:r>
              <a:rPr lang="en-US" i="1" dirty="0"/>
              <a:t>The C Programming Language.</a:t>
            </a:r>
            <a:br>
              <a:rPr lang="en-US" dirty="0"/>
            </a:br>
            <a:r>
              <a:rPr lang="en-US" dirty="0"/>
              <a:t>Prentice Hall, 1988.</a:t>
            </a:r>
            <a:br>
              <a:rPr lang="en-US" dirty="0"/>
            </a:br>
            <a:r>
              <a:rPr lang="en-US" dirty="0"/>
              <a:t>ISBN 0-13-110362-8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Embedded C++ Home Page.</a:t>
            </a:r>
            <a:br>
              <a:rPr lang="en-US" dirty="0"/>
            </a:br>
            <a:r>
              <a:rPr lang="en-US" b="1" dirty="0">
                <a:latin typeface="Courier New" pitchFamily="49" charset="0"/>
                <a:hlinkClick r:id="rId3"/>
              </a:rPr>
              <a:t>http://www.caravan.net/ec2plus</a:t>
            </a:r>
            <a:r>
              <a:rPr lang="en-US" dirty="0"/>
              <a:t>, 2002.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The Real-Time Specification for Java.</a:t>
            </a:r>
            <a:br>
              <a:rPr lang="en-US" dirty="0"/>
            </a:br>
            <a:r>
              <a:rPr lang="en-US" b="1" dirty="0">
                <a:latin typeface="Courier New" pitchFamily="49" charset="0"/>
                <a:hlinkClick r:id="rId4"/>
              </a:rPr>
              <a:t>http://www.rtsj.org</a:t>
            </a:r>
            <a:r>
              <a:rPr lang="en-US" dirty="0"/>
              <a:t>, 2007.</a:t>
            </a: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5C0593E-B8A8-48EE-BBF8-5B294BEA5E5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Processors &amp; Instruction Sets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Peter Marwedel. </a:t>
            </a:r>
            <a:r>
              <a:rPr lang="en-US" i="1" dirty="0"/>
              <a:t>Embedded System Design.</a:t>
            </a:r>
            <a:r>
              <a:rPr lang="en-US" dirty="0"/>
              <a:t> Springer, 2011.</a:t>
            </a:r>
            <a:br>
              <a:rPr lang="en-US" dirty="0"/>
            </a:br>
            <a:r>
              <a:rPr lang="en-US" dirty="0"/>
              <a:t>ISBN 978-94-007-0256-1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Rainer Leupers. </a:t>
            </a:r>
            <a:r>
              <a:rPr lang="en-US" i="1" dirty="0"/>
              <a:t>Code Optimization Techniques for Embedded Processors.</a:t>
            </a:r>
            <a:r>
              <a:rPr lang="en-US" dirty="0"/>
              <a:t> Kluwer Academic Publishers, 2000.</a:t>
            </a:r>
            <a:br>
              <a:rPr lang="en-US" dirty="0"/>
            </a:br>
            <a:r>
              <a:rPr lang="en-US" dirty="0"/>
              <a:t>ISBN 0-7923-7989-6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Jens Wagner. </a:t>
            </a:r>
            <a:r>
              <a:rPr lang="de-DE" i="1" dirty="0"/>
              <a:t>Retargierbare Ausnutzung von Spezialoperationen für Eingebettete Systeme mit Hilfe bitgenauer Wertflussanalyse.</a:t>
            </a:r>
            <a:r>
              <a:rPr lang="de-DE" dirty="0"/>
              <a:t> </a:t>
            </a:r>
            <a:r>
              <a:rPr lang="en-US" dirty="0"/>
              <a:t>Dissertation University of Dortmund, Computer Science 12, 2006.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A721F4E-490C-4C00-BA3D-4DB17E75175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(1)</a:t>
            </a:r>
          </a:p>
        </p:txBody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b="1" dirty="0"/>
              <a:t>Code Generation Tools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Assembler and linker as further important tools besides compilers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Address resolution, memory layout and libraries</a:t>
            </a:r>
            <a:endParaRPr lang="en-US" i="1" dirty="0"/>
          </a:p>
          <a:p>
            <a:pPr marL="381000" indent="-381000">
              <a:lnSpc>
                <a:spcPct val="120000"/>
              </a:lnSpc>
              <a:buFont typeface="Arial" charset="0"/>
              <a:buNone/>
            </a:pPr>
            <a:endParaRPr lang="en-US" sz="1200" dirty="0"/>
          </a:p>
          <a:p>
            <a:pPr marL="381000" indent="-381000">
              <a:lnSpc>
                <a:spcPct val="90000"/>
              </a:lnSpc>
            </a:pPr>
            <a:r>
              <a:rPr lang="en-US" b="1" dirty="0"/>
              <a:t>Source Languages for Compilers for Embedded Systems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ANSI-C: widespread imperative programming language; allows machine-oriented low-level programming; error-prone memory management; unspecified language details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C++: similar to C; high overhead due to some object-oriented language constructs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Java: very high overhead due to byte code interpretation; no real-time capabilities due to dynamic garbage collection during run-time</a:t>
            </a:r>
            <a:endParaRPr lang="en-US" i="1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ANSI-C most common programming language for Embedded Systems</a:t>
            </a:r>
          </a:p>
        </p:txBody>
      </p:sp>
    </p:spTree>
    <p:extLst>
      <p:ext uri="{BB962C8B-B14F-4D97-AF65-F5344CB8AC3E}">
        <p14:creationId xmlns:p14="http://schemas.microsoft.com/office/powerpoint/2010/main" val="1973774783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0B71C5E-B7B5-48FD-AD35-8688406016E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2 - Compilers for Embedded Systems</a:t>
            </a:r>
          </a:p>
        </p:txBody>
      </p:sp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(2)</a:t>
            </a:r>
          </a:p>
        </p:txBody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b="1" dirty="0"/>
              <a:t>Embedded Processors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Partially highly specialized instruction sets (multiply-accumulate, insert/extract, SIMD)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Special registers and address generation units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High degree of parallelism (several pipelines, multitude of functional units)</a:t>
            </a:r>
            <a:endParaRPr lang="en-US" i="1" dirty="0"/>
          </a:p>
          <a:p>
            <a:pPr marL="381000" indent="-381000">
              <a:lnSpc>
                <a:spcPct val="120000"/>
              </a:lnSpc>
              <a:buFont typeface="Arial" charset="0"/>
              <a:buNone/>
            </a:pPr>
            <a:endParaRPr lang="en-US" sz="1200" dirty="0"/>
          </a:p>
          <a:p>
            <a:pPr marL="381000" indent="-381000">
              <a:lnSpc>
                <a:spcPct val="90000"/>
              </a:lnSpc>
            </a:pPr>
            <a:r>
              <a:rPr lang="en-US" b="1" dirty="0"/>
              <a:t>Requirements on Compilers for Embedded Systems</a:t>
            </a:r>
            <a:endParaRPr lang="en-US" dirty="0"/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quality primary concern</a:t>
            </a:r>
          </a:p>
          <a:p>
            <a:pPr marL="381000" indent="-381000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Compile-times only secondary, in contrast to compilers for desktop computers</a:t>
            </a:r>
          </a:p>
        </p:txBody>
      </p:sp>
    </p:spTree>
    <p:extLst>
      <p:ext uri="{BB962C8B-B14F-4D97-AF65-F5344CB8AC3E}">
        <p14:creationId xmlns:p14="http://schemas.microsoft.com/office/powerpoint/2010/main" val="427333696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5265</Words>
  <Application>Microsoft Office PowerPoint</Application>
  <PresentationFormat>Bildschirmpräsentation (4:3)</PresentationFormat>
  <Paragraphs>1106</Paragraphs>
  <Slides>62</Slides>
  <Notes>60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62</vt:i4>
      </vt:variant>
    </vt:vector>
  </HeadingPairs>
  <TitlesOfParts>
    <vt:vector size="74" baseType="lpstr">
      <vt:lpstr>Arial</vt:lpstr>
      <vt:lpstr>Arial Black</vt:lpstr>
      <vt:lpstr>Bitstream Vera Sans Mono</vt:lpstr>
      <vt:lpstr>Courier New</vt:lpstr>
      <vt:lpstr>MetaKorrespondenz</vt:lpstr>
      <vt:lpstr>Symbol</vt:lpstr>
      <vt:lpstr>Times</vt:lpstr>
      <vt:lpstr>Wingdings</vt:lpstr>
      <vt:lpstr>Wingdings 2</vt:lpstr>
      <vt:lpstr>ヒラギノ角ゴ Pro W3</vt:lpstr>
      <vt:lpstr>TUHH US-English</vt:lpstr>
      <vt:lpstr>Photo Editor Photo</vt:lpstr>
      <vt:lpstr>Compilers for Embedded Systems</vt:lpstr>
      <vt:lpstr>Chapter 2  Compilers for Embedded Systems – Requirements &amp; Dependencies</vt:lpstr>
      <vt:lpstr>Outline</vt:lpstr>
      <vt:lpstr>Chapter Contents</vt:lpstr>
      <vt:lpstr>Design Process of Embedded Systems</vt:lpstr>
      <vt:lpstr>Code Generation Tools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Chapter Contents</vt:lpstr>
      <vt:lpstr>Source Languages for Compilers for Embedded Systems</vt:lpstr>
      <vt:lpstr>ANSI-C: Properties (1)</vt:lpstr>
      <vt:lpstr>ANSI-C: Properties (2)</vt:lpstr>
      <vt:lpstr>ANSI-C: Properties (3)</vt:lpstr>
      <vt:lpstr>ANSI-C: Properties (4)</vt:lpstr>
      <vt:lpstr>ANSI-C: Properties (5)</vt:lpstr>
      <vt:lpstr>ANSI-C: Properties (6)</vt:lpstr>
      <vt:lpstr>ANSI-C: Discussion</vt:lpstr>
      <vt:lpstr>ANSI-C++: Properties</vt:lpstr>
      <vt:lpstr>ANSI-C++: Pros</vt:lpstr>
      <vt:lpstr>ANSI-C++: Cons (1)</vt:lpstr>
      <vt:lpstr>ANSI-C++: Cons (2)</vt:lpstr>
      <vt:lpstr>Embedded C++</vt:lpstr>
      <vt:lpstr>Java: Pros</vt:lpstr>
      <vt:lpstr>Java: Cons</vt:lpstr>
      <vt:lpstr>Chapter Contents</vt:lpstr>
      <vt:lpstr>Digital Signal Processors</vt:lpstr>
      <vt:lpstr>DSPs: Heterogeneous Register Files (1)</vt:lpstr>
      <vt:lpstr>DSPs: Heterogeneous Register Files (2)</vt:lpstr>
      <vt:lpstr>DSPs: Limited Parallelism</vt:lpstr>
      <vt:lpstr>DSPs: Address Generation Units (AGUs)</vt:lpstr>
      <vt:lpstr>DSPs: Address Generation Units (AGUs)</vt:lpstr>
      <vt:lpstr>DSPs: Address Generation Units (AGUs)</vt:lpstr>
      <vt:lpstr>DSPs: Address Generation Units (AGUs)</vt:lpstr>
      <vt:lpstr>DSPs: Conventional Loop Code</vt:lpstr>
      <vt:lpstr>DSPs: Optimized Loop Code</vt:lpstr>
      <vt:lpstr>Problem of Standard Wrap-Around Computer Arithmetic (1)</vt:lpstr>
      <vt:lpstr>Problem of Standard Wrap-Around Computer Arithmetic (2)</vt:lpstr>
      <vt:lpstr>Lesser Error with Saturating Arithmetic</vt:lpstr>
      <vt:lpstr>Another Example</vt:lpstr>
      <vt:lpstr>Saturating Arithmetic: Discussion</vt:lpstr>
      <vt:lpstr>DSPs: Real-Time Capabilities</vt:lpstr>
      <vt:lpstr>Multimedia Processors</vt:lpstr>
      <vt:lpstr>SISD vs. SIMD Execution</vt:lpstr>
      <vt:lpstr>Illustration SIMD Addition</vt:lpstr>
      <vt:lpstr>Very Long Instruction Word (VLIW)</vt:lpstr>
      <vt:lpstr>Example: M3 VLIW Processor</vt:lpstr>
      <vt:lpstr>VLIW Instruction Word</vt:lpstr>
      <vt:lpstr>Network Protocols</vt:lpstr>
      <vt:lpstr>Bit Packets (1)</vt:lpstr>
      <vt:lpstr>Bit Packets (2)</vt:lpstr>
      <vt:lpstr>Operations on Bit Packets</vt:lpstr>
      <vt:lpstr>Chapter Contents</vt:lpstr>
      <vt:lpstr>Most Important Requirements on Compilers for ES</vt:lpstr>
      <vt:lpstr>Less Important Requirements</vt:lpstr>
      <vt:lpstr>References</vt:lpstr>
      <vt:lpstr>References</vt:lpstr>
      <vt:lpstr>Summary (1)</vt:lpstr>
      <vt:lpstr>Summary (2)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 (SoSe22)</dc:title>
  <dc:subject>Chapter 2 - Compilers for Embedded Systems - Requirements &amp; Dependencies</dc:subject>
  <dc:creator>Heiko Falk</dc:creator>
  <cp:lastModifiedBy>Heiko Falk</cp:lastModifiedBy>
  <cp:revision>659</cp:revision>
  <dcterms:modified xsi:type="dcterms:W3CDTF">2022-01-27T15:06:00Z</dcterms:modified>
</cp:coreProperties>
</file>