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563" r:id="rId2"/>
    <p:sldId id="475" r:id="rId3"/>
    <p:sldId id="570" r:id="rId4"/>
    <p:sldId id="565" r:id="rId5"/>
    <p:sldId id="463" r:id="rId6"/>
    <p:sldId id="526" r:id="rId7"/>
    <p:sldId id="527" r:id="rId8"/>
    <p:sldId id="528" r:id="rId9"/>
    <p:sldId id="529" r:id="rId10"/>
    <p:sldId id="530" r:id="rId11"/>
    <p:sldId id="531" r:id="rId12"/>
    <p:sldId id="532" r:id="rId13"/>
    <p:sldId id="465" r:id="rId14"/>
    <p:sldId id="533" r:id="rId15"/>
    <p:sldId id="571" r:id="rId16"/>
    <p:sldId id="485" r:id="rId17"/>
    <p:sldId id="535" r:id="rId18"/>
    <p:sldId id="536" r:id="rId19"/>
    <p:sldId id="537" r:id="rId20"/>
    <p:sldId id="538" r:id="rId21"/>
    <p:sldId id="539" r:id="rId22"/>
    <p:sldId id="486" r:id="rId23"/>
    <p:sldId id="487" r:id="rId24"/>
    <p:sldId id="540" r:id="rId25"/>
    <p:sldId id="541" r:id="rId26"/>
    <p:sldId id="542" r:id="rId27"/>
    <p:sldId id="488" r:id="rId28"/>
    <p:sldId id="543" r:id="rId29"/>
    <p:sldId id="544" r:id="rId30"/>
    <p:sldId id="489" r:id="rId31"/>
    <p:sldId id="545" r:id="rId32"/>
    <p:sldId id="546" r:id="rId33"/>
    <p:sldId id="572" r:id="rId34"/>
    <p:sldId id="490" r:id="rId35"/>
    <p:sldId id="548" r:id="rId36"/>
    <p:sldId id="549" r:id="rId37"/>
    <p:sldId id="550" r:id="rId38"/>
    <p:sldId id="551" r:id="rId39"/>
    <p:sldId id="552" r:id="rId40"/>
    <p:sldId id="553" r:id="rId41"/>
    <p:sldId id="554" r:id="rId42"/>
    <p:sldId id="555" r:id="rId43"/>
    <p:sldId id="556" r:id="rId44"/>
    <p:sldId id="557" r:id="rId45"/>
    <p:sldId id="558" r:id="rId46"/>
    <p:sldId id="559" r:id="rId47"/>
    <p:sldId id="560" r:id="rId48"/>
    <p:sldId id="561" r:id="rId49"/>
    <p:sldId id="562" r:id="rId50"/>
    <p:sldId id="568" r:id="rId51"/>
    <p:sldId id="569" r:id="rId52"/>
  </p:sldIdLst>
  <p:sldSz cx="9144000" cy="6858000" type="screen4x3"/>
  <p:notesSz cx="6858000" cy="9144000"/>
  <p:custDataLst>
    <p:tags r:id="rId5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D9AA9"/>
    <a:srgbClr val="A32638"/>
    <a:srgbClr val="777777"/>
    <a:srgbClr val="C0C0C0"/>
    <a:srgbClr val="AAA28D"/>
    <a:srgbClr val="B2B2B2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9" d="100"/>
          <a:sy n="109" d="100"/>
        </p:scale>
        <p:origin x="1458" y="7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A59BF87B-E9DF-48E7-BB86-721F44A90814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3979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A93770B8-8117-4AA8-B41D-9197C1FFF356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31348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9F8CA-9B74-4AB6-BA85-FCF1B6F07DF7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70BBA5-4997-4AF0-BD35-F63E5352FAEF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73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FA82A-2C52-4853-A876-CE67554EDC42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73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2C4EF-E9F2-4A39-8BE4-36850CCE3418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73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E130B7-8319-46CC-9A59-DFBECF4DD025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73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26F5D3-EE48-4BBC-BD9B-7163B1BD3359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1D47B-93CF-4F8F-BD2B-1B2EB1F42CED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710862-9353-4A76-A707-77FD96611C97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B43B3-02AA-4E84-962C-D81446C51102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C4D268-EE76-4C6F-B713-0CFDC3A378C8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B595F1-998C-4A61-A02A-1194FC7897BF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64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8B855-4436-4D14-8DB1-5042E3333DA4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58521-37A2-4CF7-AE9F-E76C3B44DBB5}" type="slidenum">
              <a:rPr lang="de-DE"/>
              <a:pPr/>
              <a:t>18</a:t>
            </a:fld>
            <a:endParaRPr lang="de-DE" dirty="0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278715-E351-4CFF-B2CE-71DA236CFCFD}" type="slidenum">
              <a:rPr lang="de-DE"/>
              <a:pPr/>
              <a:t>19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D7D5FD-ECE3-4667-98DD-42372B2E6619}" type="slidenum">
              <a:rPr lang="de-DE"/>
              <a:pPr/>
              <a:t>20</a:t>
            </a:fld>
            <a:endParaRPr lang="de-DE" dirty="0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306C0-DDEF-48CA-B09F-02E66BE14140}" type="slidenum">
              <a:rPr lang="de-DE"/>
              <a:pPr/>
              <a:t>21</a:t>
            </a:fld>
            <a:endParaRPr lang="de-DE" dirty="0"/>
          </a:p>
        </p:txBody>
      </p:sp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4E4862-DC03-4C4D-AD1E-75AA959669BF}" type="slidenum">
              <a:rPr lang="de-DE"/>
              <a:pPr/>
              <a:t>22</a:t>
            </a:fld>
            <a:endParaRPr lang="de-DE" dirty="0"/>
          </a:p>
        </p:txBody>
      </p:sp>
      <p:sp>
        <p:nvSpPr>
          <p:cNvPr id="64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845D7E-53C6-42BB-B6C9-34BB1AAF10B5}" type="slidenum">
              <a:rPr lang="de-DE"/>
              <a:pPr/>
              <a:t>23</a:t>
            </a:fld>
            <a:endParaRPr lang="de-DE" dirty="0"/>
          </a:p>
        </p:txBody>
      </p:sp>
      <p:sp>
        <p:nvSpPr>
          <p:cNvPr id="65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F8D4D4-43B7-457D-A765-1F448563373D}" type="slidenum">
              <a:rPr lang="de-DE"/>
              <a:pPr/>
              <a:t>24</a:t>
            </a:fld>
            <a:endParaRPr lang="de-DE" dirty="0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F4635-B00E-4029-9A36-0BE7CC25FE99}" type="slidenum">
              <a:rPr lang="de-DE"/>
              <a:pPr/>
              <a:t>25</a:t>
            </a:fld>
            <a:endParaRPr lang="de-DE" dirty="0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0C5B0E-FCC4-450B-B97A-E2D85E2FE43B}" type="slidenum">
              <a:rPr lang="de-DE"/>
              <a:pPr/>
              <a:t>26</a:t>
            </a:fld>
            <a:endParaRPr lang="de-DE" dirty="0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D1B2D-A804-4D21-96C6-5C244F4B64A6}" type="slidenum">
              <a:rPr lang="de-DE"/>
              <a:pPr/>
              <a:t>27</a:t>
            </a:fld>
            <a:endParaRPr lang="de-DE" dirty="0"/>
          </a:p>
        </p:txBody>
      </p:sp>
      <p:sp>
        <p:nvSpPr>
          <p:cNvPr id="6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EF6FF-7510-4666-B708-A74B44EFFD36}" type="slidenum">
              <a:rPr lang="de-DE"/>
              <a:pPr/>
              <a:t>28</a:t>
            </a:fld>
            <a:endParaRPr lang="de-DE" dirty="0"/>
          </a:p>
        </p:txBody>
      </p:sp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924B3E-C31E-4473-B793-10FB7C2AAEB7}" type="slidenum">
              <a:rPr lang="de-DE"/>
              <a:pPr/>
              <a:t>29</a:t>
            </a:fld>
            <a:endParaRPr lang="de-DE" dirty="0"/>
          </a:p>
        </p:txBody>
      </p:sp>
      <p:sp>
        <p:nvSpPr>
          <p:cNvPr id="77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31965E-D47E-4F47-9F59-C42DDAFFE6FB}" type="slidenum">
              <a:rPr lang="de-DE"/>
              <a:pPr/>
              <a:t>30</a:t>
            </a:fld>
            <a:endParaRPr lang="de-DE" dirty="0"/>
          </a:p>
        </p:txBody>
      </p:sp>
      <p:sp>
        <p:nvSpPr>
          <p:cNvPr id="65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002915-7F96-4740-92DD-A19F22FB476B}" type="slidenum">
              <a:rPr lang="de-DE"/>
              <a:pPr/>
              <a:t>31</a:t>
            </a:fld>
            <a:endParaRPr lang="de-DE" dirty="0"/>
          </a:p>
        </p:txBody>
      </p:sp>
      <p:sp>
        <p:nvSpPr>
          <p:cNvPr id="77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152E4-5BDE-4566-8804-E76640E78133}" type="slidenum">
              <a:rPr lang="de-DE"/>
              <a:pPr/>
              <a:t>32</a:t>
            </a:fld>
            <a:endParaRPr lang="de-DE" dirty="0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BB7B9-5680-4933-8EE9-1F606826A6A1}" type="slidenum">
              <a:rPr lang="de-DE"/>
              <a:pPr/>
              <a:t>34</a:t>
            </a:fld>
            <a:endParaRPr lang="de-DE" dirty="0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B0C4D-1FF5-4BD9-ACE7-AC8330B28F71}" type="slidenum">
              <a:rPr lang="de-DE"/>
              <a:pPr/>
              <a:t>35</a:t>
            </a:fld>
            <a:endParaRPr lang="de-DE" dirty="0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344770-AEFA-4E20-8C1D-F480B0E4641C}" type="slidenum">
              <a:rPr lang="de-DE"/>
              <a:pPr/>
              <a:t>36</a:t>
            </a:fld>
            <a:endParaRPr lang="de-DE" dirty="0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1BF2AF-4B6B-4CE6-BB2E-9CB91BD2D30A}" type="slidenum">
              <a:rPr lang="de-DE"/>
              <a:pPr/>
              <a:t>37</a:t>
            </a:fld>
            <a:endParaRPr lang="de-DE" dirty="0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202BC-8D68-470D-9E39-B680064728FC}" type="slidenum">
              <a:rPr lang="de-DE"/>
              <a:pPr/>
              <a:t>38</a:t>
            </a:fld>
            <a:endParaRPr lang="de-DE" dirty="0"/>
          </a:p>
        </p:txBody>
      </p:sp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C09C7D-1BE6-466A-9483-7E004EA5E631}" type="slidenum">
              <a:rPr lang="de-DE"/>
              <a:pPr/>
              <a:t>39</a:t>
            </a:fld>
            <a:endParaRPr lang="de-DE" dirty="0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3F7F0-C5E7-4C29-BFC3-8C94E88312B4}" type="slidenum">
              <a:rPr lang="de-DE"/>
              <a:pPr/>
              <a:t>40</a:t>
            </a:fld>
            <a:endParaRPr lang="de-DE" dirty="0"/>
          </a:p>
        </p:txBody>
      </p:sp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2D2698-6DEE-4F75-85CE-A1BBD01E0E3D}" type="slidenum">
              <a:rPr lang="de-DE"/>
              <a:pPr/>
              <a:t>41</a:t>
            </a:fld>
            <a:endParaRPr lang="de-DE" dirty="0"/>
          </a:p>
        </p:txBody>
      </p:sp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2AB411-AA2F-4EFA-9763-8485C54F3425}" type="slidenum">
              <a:rPr lang="de-DE"/>
              <a:pPr/>
              <a:t>42</a:t>
            </a:fld>
            <a:endParaRPr lang="de-DE" dirty="0"/>
          </a:p>
        </p:txBody>
      </p:sp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DC7DF-8CA5-40A5-87A0-06BFC1D717FE}" type="slidenum">
              <a:rPr lang="de-DE"/>
              <a:pPr/>
              <a:t>43</a:t>
            </a:fld>
            <a:endParaRPr lang="de-DE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6DCF9-1D0C-4CD9-98F9-4759F84F4812}" type="slidenum">
              <a:rPr lang="de-DE"/>
              <a:pPr/>
              <a:t>44</a:t>
            </a:fld>
            <a:endParaRPr lang="de-DE" dirty="0"/>
          </a:p>
        </p:txBody>
      </p:sp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F13B26-005F-49A1-A776-422B8345ADA8}" type="slidenum">
              <a:rPr lang="de-DE"/>
              <a:pPr/>
              <a:t>45</a:t>
            </a:fld>
            <a:endParaRPr lang="de-DE" dirty="0"/>
          </a:p>
        </p:txBody>
      </p:sp>
      <p:sp>
        <p:nvSpPr>
          <p:cNvPr id="7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44DFBE-BB28-4685-9927-D4EE37B9C995}" type="slidenum">
              <a:rPr lang="de-DE"/>
              <a:pPr/>
              <a:t>46</a:t>
            </a:fld>
            <a:endParaRPr lang="de-DE" dirty="0"/>
          </a:p>
        </p:txBody>
      </p:sp>
      <p:sp>
        <p:nvSpPr>
          <p:cNvPr id="8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09FF-635B-4346-A83B-F1BE0AFE716A}" type="slidenum">
              <a:rPr lang="de-DE"/>
              <a:pPr/>
              <a:t>47</a:t>
            </a:fld>
            <a:endParaRPr lang="de-DE" dirty="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38E710-D42D-4232-B4C2-A88CCEBBAF34}" type="slidenum">
              <a:rPr lang="de-DE"/>
              <a:pPr/>
              <a:t>48</a:t>
            </a:fld>
            <a:endParaRPr lang="de-DE" dirty="0"/>
          </a:p>
        </p:txBody>
      </p:sp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6D405-8939-4367-A2A6-7D37C2475691}" type="slidenum">
              <a:rPr lang="de-DE"/>
              <a:pPr/>
              <a:t>49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2F7F2-5E75-466B-84BC-1AA705EE8F0D}" type="slidenum">
              <a:rPr lang="de-DE"/>
              <a:pPr/>
              <a:t>50</a:t>
            </a:fld>
            <a:endParaRPr lang="de-DE" dirty="0"/>
          </a:p>
        </p:txBody>
      </p:sp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2F7F2-5E75-466B-84BC-1AA705EE8F0D}" type="slidenum">
              <a:rPr lang="de-DE"/>
              <a:pPr/>
              <a:t>51</a:t>
            </a:fld>
            <a:endParaRPr lang="de-DE" dirty="0"/>
          </a:p>
        </p:txBody>
      </p:sp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E338778B-7A87-4ACD-9921-83C6BF974544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DCAF32F9-04F9-44F0-9869-0D8AC76C87B0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56B23BAD-85BE-4C28-BFBA-E054AAE0115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58A31-B06C-4DF4-9369-F801A1231ED5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16227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B8A43014-2ABE-46BE-8F46-EE369E1CA53B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8D1AB-79A4-49D1-BB1E-F7D677DA228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4788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D6FE8CDD-4C28-4A8E-857A-8DFD9C8628C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225D3-964C-4EE4-B2F6-9CE05D06A5F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780085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7624C46F-249C-47D9-8646-94EE9817BF7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B184D-100F-43B9-BEEE-4D60E4AB970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29341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5D4865B-8E85-4DFF-8F10-E37D89951A35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82F4A-08CA-4600-AABA-8304A0BBFF3E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22923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F64A5FBC-BF1F-4ABE-9841-3F2C83CBCE35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9E607-AE87-4AF8-A7E4-B7BEEDA95C2D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745580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E690FD6-89D9-4185-8991-D1A5E289F363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F4AA6-4265-4DCF-B39E-145D538D5A3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291709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B02CF221-F0AF-4C8E-80C2-88496E4094E4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3181F-44E8-4C33-A8B2-D0BB08BF2D2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2431154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91BC5DAF-EE99-4F4E-AB96-604C26231A5E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D1CCE-5302-47B0-BAD5-D5B95412A77E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522513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4FB7E30-2A6F-40FE-9A38-2E567764D4DE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2CB8B-16DD-44EC-B987-2B75C20FB82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317933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FB6032FF-DFCD-4452-987B-93FF11BA1EFA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3 - Internal Structure of Compilers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40FD8BE0-89CB-4FE8-9673-E5DE2AD9F581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  <a:endParaRPr lang="en-US" sz="1000" b="1" noProof="0" dirty="0">
              <a:solidFill>
                <a:srgbClr val="A32638"/>
              </a:solidFill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303EBEF2-558F-4099-A97F-B65AA0F571D9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/51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94369"/>
            <a:ext cx="792088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7699635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82813"/>
            <a:ext cx="7772400" cy="2068512"/>
          </a:xfrm>
        </p:spPr>
        <p:txBody>
          <a:bodyPr/>
          <a:lstStyle/>
          <a:p>
            <a:r>
              <a:rPr lang="en-US" dirty="0"/>
              <a:t>Chapter 3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Internal Structure of Compilers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004BA14-4E15-4C87-B7D1-58243F8121E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Compilers for Embedded Systems – Requirements &amp; Dependencies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/>
              <a:t>Internal Structure of Compilers</a:t>
            </a:r>
            <a:endParaRPr lang="en-US" b="1" dirty="0">
              <a:solidFill>
                <a:srgbClr val="7D91AA"/>
              </a:solidFill>
            </a:endParaRP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Pre-Pass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Code Generation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WCET-Aware Compilation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248051859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7523" y="1811134"/>
            <a:ext cx="7164388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4F588C6-5682-402B-B0A8-41A65248E89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b="1" dirty="0"/>
              <a:t>Internal Structure of Compilers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Compiler Stages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Front-End:</a:t>
            </a:r>
            <a:r>
              <a:rPr lang="en-US" sz="2000" dirty="0"/>
              <a:t> Lexical Analysis, Syntactical Analysis, Semantical Analysis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Back-End:</a:t>
            </a:r>
            <a:r>
              <a:rPr lang="en-US" sz="2000" dirty="0"/>
              <a:t> Code Generation, Register Allocation, Instruction Scheduling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Intermediate Representations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High-Level</a:t>
            </a:r>
            <a:r>
              <a:rPr lang="en-US" sz="2000" dirty="0"/>
              <a:t>, </a:t>
            </a:r>
            <a:r>
              <a:rPr lang="en-US" sz="2000" i="1" dirty="0"/>
              <a:t>Medium-Level</a:t>
            </a:r>
            <a:r>
              <a:rPr lang="en-US" sz="2000" dirty="0"/>
              <a:t> &amp; </a:t>
            </a:r>
            <a:r>
              <a:rPr lang="en-US" sz="2000" i="1" dirty="0"/>
              <a:t>Low-Level IRs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Case Studies: ICD-C, MIR, LLIR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Structure of a Highly-Optimizing Compiler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Optimizations &amp; Objectives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Abstraction Levels of Optimizations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Average-Case &amp; Worst-Case Execution Time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Size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Energy Consumption</a:t>
            </a:r>
          </a:p>
        </p:txBody>
      </p:sp>
    </p:spTree>
    <p:extLst>
      <p:ext uri="{BB962C8B-B14F-4D97-AF65-F5344CB8AC3E}">
        <p14:creationId xmlns:p14="http://schemas.microsoft.com/office/powerpoint/2010/main" val="2162510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D509E9C-7782-47E0-AAE0-17B921C712D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Front-End (1)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3384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Lexical Analysis (Scanner)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Decomposition of the source code in lexical units (tokens)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Detection of tokens</a:t>
            </a:r>
            <a:r>
              <a:rPr lang="en-US" i="1" dirty="0"/>
              <a:t> </a:t>
            </a:r>
            <a:r>
              <a:rPr lang="en-US" dirty="0"/>
              <a:t>(regular expressions, finite automata)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Tokens represent strings of specific significance for the source language (e.g., identifier, constants, keywords)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596997" name="Line 5"/>
          <p:cNvSpPr>
            <a:spLocks noChangeShapeType="1"/>
          </p:cNvSpPr>
          <p:nvPr/>
        </p:nvSpPr>
        <p:spPr bwMode="auto">
          <a:xfrm rot="-5400000">
            <a:off x="3725863" y="1538287"/>
            <a:ext cx="0" cy="1044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596998" name="Line 6"/>
          <p:cNvSpPr>
            <a:spLocks noChangeShapeType="1"/>
          </p:cNvSpPr>
          <p:nvPr/>
        </p:nvSpPr>
        <p:spPr bwMode="auto">
          <a:xfrm rot="-5400000">
            <a:off x="1620044" y="1918494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596999" name="Rectangle 7"/>
          <p:cNvSpPr>
            <a:spLocks noChangeArrowheads="1"/>
          </p:cNvSpPr>
          <p:nvPr/>
        </p:nvSpPr>
        <p:spPr bwMode="auto">
          <a:xfrm>
            <a:off x="1763713" y="1701800"/>
            <a:ext cx="15478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7000" name="Text Box 8"/>
          <p:cNvSpPr txBox="1">
            <a:spLocks noChangeArrowheads="1"/>
          </p:cNvSpPr>
          <p:nvPr/>
        </p:nvSpPr>
        <p:spPr bwMode="auto">
          <a:xfrm>
            <a:off x="1806100" y="1770063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597001" name="AutoShape 9"/>
          <p:cNvSpPr>
            <a:spLocks noChangeArrowheads="1"/>
          </p:cNvSpPr>
          <p:nvPr/>
        </p:nvSpPr>
        <p:spPr bwMode="auto">
          <a:xfrm>
            <a:off x="254000" y="1630363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597002" name="Text Box 10"/>
          <p:cNvSpPr txBox="1">
            <a:spLocks noChangeArrowheads="1"/>
          </p:cNvSpPr>
          <p:nvPr/>
        </p:nvSpPr>
        <p:spPr bwMode="auto">
          <a:xfrm>
            <a:off x="179290" y="1846263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597003" name="Text Box 11"/>
          <p:cNvSpPr txBox="1">
            <a:spLocks noChangeArrowheads="1"/>
          </p:cNvSpPr>
          <p:nvPr/>
        </p:nvSpPr>
        <p:spPr bwMode="auto">
          <a:xfrm>
            <a:off x="3013472" y="1774825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A797B50-23E1-4190-9E90-C7821DE2EBB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Front-End (2)</a:t>
            </a:r>
          </a:p>
        </p:txBody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3384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Syntactical Analysis (Parser)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Let </a:t>
            </a:r>
            <a:r>
              <a:rPr lang="en-US" i="1" dirty="0"/>
              <a:t>G</a:t>
            </a:r>
            <a:r>
              <a:rPr lang="en-US" dirty="0"/>
              <a:t> be the grammar of the source language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Decides whether token sequence can be inferred from </a:t>
            </a:r>
            <a:r>
              <a:rPr lang="en-US" i="1" dirty="0"/>
              <a:t>G</a:t>
            </a:r>
            <a:r>
              <a:rPr lang="en-US" dirty="0"/>
              <a:t>.</a:t>
            </a:r>
          </a:p>
          <a:p>
            <a:pPr>
              <a:lnSpc>
                <a:spcPct val="110000"/>
              </a:lnSpc>
              <a:buFont typeface="Arial" charset="0"/>
              <a:buChar char="–"/>
            </a:pPr>
            <a:r>
              <a:rPr lang="en-US" dirty="0"/>
              <a:t>Syntax tree: Tree-like code representation based on the production rules of </a:t>
            </a:r>
            <a:r>
              <a:rPr lang="en-US" i="1" dirty="0"/>
              <a:t>G</a:t>
            </a:r>
            <a:r>
              <a:rPr lang="en-US" dirty="0"/>
              <a:t> used during inference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Error processing</a:t>
            </a:r>
          </a:p>
          <a:p>
            <a:endParaRPr lang="en-US" dirty="0"/>
          </a:p>
        </p:txBody>
      </p:sp>
      <p:sp>
        <p:nvSpPr>
          <p:cNvPr id="732164" name="Line 4"/>
          <p:cNvSpPr>
            <a:spLocks noChangeShapeType="1"/>
          </p:cNvSpPr>
          <p:nvPr/>
        </p:nvSpPr>
        <p:spPr bwMode="auto">
          <a:xfrm rot="-5400000">
            <a:off x="3725863" y="1538287"/>
            <a:ext cx="0" cy="1044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2165" name="Line 5"/>
          <p:cNvSpPr>
            <a:spLocks noChangeShapeType="1"/>
          </p:cNvSpPr>
          <p:nvPr/>
        </p:nvSpPr>
        <p:spPr bwMode="auto">
          <a:xfrm rot="-5400000">
            <a:off x="1620044" y="1918494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2166" name="Rectangle 6"/>
          <p:cNvSpPr>
            <a:spLocks noChangeArrowheads="1"/>
          </p:cNvSpPr>
          <p:nvPr/>
        </p:nvSpPr>
        <p:spPr bwMode="auto">
          <a:xfrm>
            <a:off x="1763713" y="1701800"/>
            <a:ext cx="15478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2167" name="Text Box 7"/>
          <p:cNvSpPr txBox="1">
            <a:spLocks noChangeArrowheads="1"/>
          </p:cNvSpPr>
          <p:nvPr/>
        </p:nvSpPr>
        <p:spPr bwMode="auto">
          <a:xfrm>
            <a:off x="1806100" y="1770063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32168" name="AutoShape 8"/>
          <p:cNvSpPr>
            <a:spLocks noChangeArrowheads="1"/>
          </p:cNvSpPr>
          <p:nvPr/>
        </p:nvSpPr>
        <p:spPr bwMode="auto">
          <a:xfrm>
            <a:off x="254000" y="1630363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32169" name="Text Box 9"/>
          <p:cNvSpPr txBox="1">
            <a:spLocks noChangeArrowheads="1"/>
          </p:cNvSpPr>
          <p:nvPr/>
        </p:nvSpPr>
        <p:spPr bwMode="auto">
          <a:xfrm>
            <a:off x="179290" y="1846263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32170" name="Text Box 10"/>
          <p:cNvSpPr txBox="1">
            <a:spLocks noChangeArrowheads="1"/>
          </p:cNvSpPr>
          <p:nvPr/>
        </p:nvSpPr>
        <p:spPr bwMode="auto">
          <a:xfrm>
            <a:off x="3013472" y="1774825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  <p:sp>
        <p:nvSpPr>
          <p:cNvPr id="732174" name="Line 14"/>
          <p:cNvSpPr>
            <a:spLocks noChangeShapeType="1"/>
          </p:cNvSpPr>
          <p:nvPr/>
        </p:nvSpPr>
        <p:spPr bwMode="auto">
          <a:xfrm rot="-5400000">
            <a:off x="6237288" y="1600200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2175" name="Rectangle 15"/>
          <p:cNvSpPr>
            <a:spLocks noChangeArrowheads="1"/>
          </p:cNvSpPr>
          <p:nvPr/>
        </p:nvSpPr>
        <p:spPr bwMode="auto">
          <a:xfrm>
            <a:off x="4238625" y="1700213"/>
            <a:ext cx="15557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2176" name="Text Box 16"/>
          <p:cNvSpPr txBox="1">
            <a:spLocks noChangeArrowheads="1"/>
          </p:cNvSpPr>
          <p:nvPr/>
        </p:nvSpPr>
        <p:spPr bwMode="auto">
          <a:xfrm>
            <a:off x="4144634" y="1770063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32177" name="Text Box 17"/>
          <p:cNvSpPr txBox="1">
            <a:spLocks noChangeArrowheads="1"/>
          </p:cNvSpPr>
          <p:nvPr/>
        </p:nvSpPr>
        <p:spPr bwMode="auto">
          <a:xfrm>
            <a:off x="5669384" y="1774825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D0B7F9F-5DC9-4827-A294-32B6CA40AF4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2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Front-End (3)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3384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Semantical Analysis (IR Generator)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Name and scope analysis of symbols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Type analysis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Creation of symbol tables (mapping of identifiers to their types and locations)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Generation of an intermediate representation (IR)</a:t>
            </a:r>
          </a:p>
        </p:txBody>
      </p:sp>
      <p:sp>
        <p:nvSpPr>
          <p:cNvPr id="734212" name="Line 4"/>
          <p:cNvSpPr>
            <a:spLocks noChangeShapeType="1"/>
          </p:cNvSpPr>
          <p:nvPr/>
        </p:nvSpPr>
        <p:spPr bwMode="auto">
          <a:xfrm rot="-5400000">
            <a:off x="3725863" y="1538287"/>
            <a:ext cx="0" cy="1044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4213" name="Line 5"/>
          <p:cNvSpPr>
            <a:spLocks noChangeShapeType="1"/>
          </p:cNvSpPr>
          <p:nvPr/>
        </p:nvSpPr>
        <p:spPr bwMode="auto">
          <a:xfrm rot="-5400000">
            <a:off x="1620044" y="1918494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4214" name="Rectangle 6"/>
          <p:cNvSpPr>
            <a:spLocks noChangeArrowheads="1"/>
          </p:cNvSpPr>
          <p:nvPr/>
        </p:nvSpPr>
        <p:spPr bwMode="auto">
          <a:xfrm>
            <a:off x="1763713" y="1701800"/>
            <a:ext cx="15478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4215" name="Text Box 7"/>
          <p:cNvSpPr txBox="1">
            <a:spLocks noChangeArrowheads="1"/>
          </p:cNvSpPr>
          <p:nvPr/>
        </p:nvSpPr>
        <p:spPr bwMode="auto">
          <a:xfrm>
            <a:off x="1806100" y="1770063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34216" name="AutoShape 8"/>
          <p:cNvSpPr>
            <a:spLocks noChangeArrowheads="1"/>
          </p:cNvSpPr>
          <p:nvPr/>
        </p:nvSpPr>
        <p:spPr bwMode="auto">
          <a:xfrm>
            <a:off x="254000" y="1630363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34217" name="Text Box 9"/>
          <p:cNvSpPr txBox="1">
            <a:spLocks noChangeArrowheads="1"/>
          </p:cNvSpPr>
          <p:nvPr/>
        </p:nvSpPr>
        <p:spPr bwMode="auto">
          <a:xfrm>
            <a:off x="179290" y="1846263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34218" name="Text Box 10"/>
          <p:cNvSpPr txBox="1">
            <a:spLocks noChangeArrowheads="1"/>
          </p:cNvSpPr>
          <p:nvPr/>
        </p:nvSpPr>
        <p:spPr bwMode="auto">
          <a:xfrm>
            <a:off x="3013472" y="1774825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  <p:sp>
        <p:nvSpPr>
          <p:cNvPr id="734219" name="Line 11"/>
          <p:cNvSpPr>
            <a:spLocks noChangeShapeType="1"/>
          </p:cNvSpPr>
          <p:nvPr/>
        </p:nvSpPr>
        <p:spPr bwMode="auto">
          <a:xfrm rot="-5400000">
            <a:off x="6237288" y="1600200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4220" name="Rectangle 12"/>
          <p:cNvSpPr>
            <a:spLocks noChangeArrowheads="1"/>
          </p:cNvSpPr>
          <p:nvPr/>
        </p:nvSpPr>
        <p:spPr bwMode="auto">
          <a:xfrm>
            <a:off x="4238625" y="1700213"/>
            <a:ext cx="15557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4221" name="Text Box 13"/>
          <p:cNvSpPr txBox="1">
            <a:spLocks noChangeArrowheads="1"/>
          </p:cNvSpPr>
          <p:nvPr/>
        </p:nvSpPr>
        <p:spPr bwMode="auto">
          <a:xfrm>
            <a:off x="4144634" y="1770063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34222" name="Text Box 14"/>
          <p:cNvSpPr txBox="1">
            <a:spLocks noChangeArrowheads="1"/>
          </p:cNvSpPr>
          <p:nvPr/>
        </p:nvSpPr>
        <p:spPr bwMode="auto">
          <a:xfrm>
            <a:off x="5669384" y="1774825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734223" name="Line 15"/>
          <p:cNvSpPr>
            <a:spLocks noChangeShapeType="1"/>
          </p:cNvSpPr>
          <p:nvPr/>
        </p:nvSpPr>
        <p:spPr bwMode="auto">
          <a:xfrm rot="-5400000">
            <a:off x="8442326" y="1827212"/>
            <a:ext cx="0" cy="4667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4224" name="Rectangle 16"/>
          <p:cNvSpPr>
            <a:spLocks noChangeArrowheads="1"/>
          </p:cNvSpPr>
          <p:nvPr/>
        </p:nvSpPr>
        <p:spPr bwMode="auto">
          <a:xfrm>
            <a:off x="6686550" y="1700213"/>
            <a:ext cx="1557338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4225" name="Text Box 17"/>
          <p:cNvSpPr txBox="1">
            <a:spLocks noChangeArrowheads="1"/>
          </p:cNvSpPr>
          <p:nvPr/>
        </p:nvSpPr>
        <p:spPr bwMode="auto">
          <a:xfrm>
            <a:off x="6584621" y="1770063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34226" name="Text Box 18"/>
          <p:cNvSpPr txBox="1">
            <a:spLocks noChangeArrowheads="1"/>
          </p:cNvSpPr>
          <p:nvPr/>
        </p:nvSpPr>
        <p:spPr bwMode="auto">
          <a:xfrm>
            <a:off x="8156575" y="1774825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IR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FA588EF-E427-475A-979C-C4A6C2918AF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Back-End (1)</a:t>
            </a:r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3384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Code Generation (Instruction Selection)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Selection of machine instructions to implement the given IR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Often – Generation of virtual code:</a:t>
            </a:r>
            <a:r>
              <a:rPr lang="en-US" dirty="0"/>
              <a:t> non-executable assembler code; assumes an infinite amount of virtual registers, instead of a processor’s limited/finite amount of physical registers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Alternatively – Generation of code with stack accesses:</a:t>
            </a:r>
            <a:r>
              <a:rPr lang="en-US" dirty="0"/>
              <a:t> executable assembler code; very restricted use of registers; variables are kept in memory (e.g., older GCCs at optimization level O0)</a:t>
            </a:r>
          </a:p>
        </p:txBody>
      </p:sp>
      <p:sp>
        <p:nvSpPr>
          <p:cNvPr id="736275" name="Line 19"/>
          <p:cNvSpPr>
            <a:spLocks noChangeShapeType="1"/>
          </p:cNvSpPr>
          <p:nvPr/>
        </p:nvSpPr>
        <p:spPr bwMode="auto">
          <a:xfrm rot="-5400000">
            <a:off x="2787650" y="1492250"/>
            <a:ext cx="0" cy="11366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6276" name="Rectangle 20"/>
          <p:cNvSpPr>
            <a:spLocks noChangeArrowheads="1"/>
          </p:cNvSpPr>
          <p:nvPr/>
        </p:nvSpPr>
        <p:spPr bwMode="auto">
          <a:xfrm>
            <a:off x="671513" y="1701800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6277" name="Text Box 21"/>
          <p:cNvSpPr txBox="1">
            <a:spLocks noChangeArrowheads="1"/>
          </p:cNvSpPr>
          <p:nvPr/>
        </p:nvSpPr>
        <p:spPr bwMode="auto">
          <a:xfrm>
            <a:off x="567202" y="1770063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736278" name="Text Box 22"/>
          <p:cNvSpPr txBox="1">
            <a:spLocks noChangeArrowheads="1"/>
          </p:cNvSpPr>
          <p:nvPr/>
        </p:nvSpPr>
        <p:spPr bwMode="auto">
          <a:xfrm>
            <a:off x="2209379" y="1774825"/>
            <a:ext cx="84221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Virtual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36279" name="Line 23"/>
          <p:cNvSpPr>
            <a:spLocks noChangeShapeType="1"/>
          </p:cNvSpPr>
          <p:nvPr/>
        </p:nvSpPr>
        <p:spPr bwMode="auto">
          <a:xfrm rot="-5400000">
            <a:off x="475457" y="1851818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6280" name="Text Box 24"/>
          <p:cNvSpPr txBox="1">
            <a:spLocks noChangeArrowheads="1"/>
          </p:cNvSpPr>
          <p:nvPr/>
        </p:nvSpPr>
        <p:spPr bwMode="auto">
          <a:xfrm>
            <a:off x="165100" y="1774825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IR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E01A181-2DEB-48B9-8BE1-F9E61A6774A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Back-End (2)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3384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Register Allocation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Either:</a:t>
            </a:r>
            <a:r>
              <a:rPr lang="en-US" dirty="0"/>
              <a:t> Mapping of virtual to physical registers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Or:</a:t>
            </a:r>
            <a:r>
              <a:rPr lang="en-US" dirty="0"/>
              <a:t> Replacement of stack accesses by keeping data in registers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Insertion of memory transfers (spilling) if number of available physical registers is insufficient</a:t>
            </a:r>
          </a:p>
        </p:txBody>
      </p:sp>
      <p:sp>
        <p:nvSpPr>
          <p:cNvPr id="738308" name="Line 4"/>
          <p:cNvSpPr>
            <a:spLocks noChangeShapeType="1"/>
          </p:cNvSpPr>
          <p:nvPr/>
        </p:nvSpPr>
        <p:spPr bwMode="auto">
          <a:xfrm rot="-5400000">
            <a:off x="2787650" y="1492250"/>
            <a:ext cx="0" cy="11366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8309" name="Rectangle 5"/>
          <p:cNvSpPr>
            <a:spLocks noChangeArrowheads="1"/>
          </p:cNvSpPr>
          <p:nvPr/>
        </p:nvSpPr>
        <p:spPr bwMode="auto">
          <a:xfrm>
            <a:off x="671513" y="1701800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8310" name="Text Box 6"/>
          <p:cNvSpPr txBox="1">
            <a:spLocks noChangeArrowheads="1"/>
          </p:cNvSpPr>
          <p:nvPr/>
        </p:nvSpPr>
        <p:spPr bwMode="auto">
          <a:xfrm>
            <a:off x="567202" y="1770063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738311" name="Text Box 7"/>
          <p:cNvSpPr txBox="1">
            <a:spLocks noChangeArrowheads="1"/>
          </p:cNvSpPr>
          <p:nvPr/>
        </p:nvSpPr>
        <p:spPr bwMode="auto">
          <a:xfrm>
            <a:off x="2209379" y="1774825"/>
            <a:ext cx="84221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Virtual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38312" name="Line 8"/>
          <p:cNvSpPr>
            <a:spLocks noChangeShapeType="1"/>
          </p:cNvSpPr>
          <p:nvPr/>
        </p:nvSpPr>
        <p:spPr bwMode="auto">
          <a:xfrm rot="-5400000">
            <a:off x="475457" y="1851818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8313" name="Text Box 9"/>
          <p:cNvSpPr txBox="1">
            <a:spLocks noChangeArrowheads="1"/>
          </p:cNvSpPr>
          <p:nvPr/>
        </p:nvSpPr>
        <p:spPr bwMode="auto">
          <a:xfrm>
            <a:off x="165100" y="1774825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IR</a:t>
            </a:r>
          </a:p>
        </p:txBody>
      </p:sp>
      <p:sp>
        <p:nvSpPr>
          <p:cNvPr id="738314" name="Line 10"/>
          <p:cNvSpPr>
            <a:spLocks noChangeShapeType="1"/>
          </p:cNvSpPr>
          <p:nvPr/>
        </p:nvSpPr>
        <p:spPr bwMode="auto">
          <a:xfrm rot="5400000" flipV="1">
            <a:off x="5130007" y="1681956"/>
            <a:ext cx="0" cy="7572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38315" name="Rectangle 11"/>
          <p:cNvSpPr>
            <a:spLocks noChangeArrowheads="1"/>
          </p:cNvSpPr>
          <p:nvPr/>
        </p:nvSpPr>
        <p:spPr bwMode="auto">
          <a:xfrm>
            <a:off x="3359150" y="1700213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8316" name="Text Box 12"/>
          <p:cNvSpPr txBox="1">
            <a:spLocks noChangeArrowheads="1"/>
          </p:cNvSpPr>
          <p:nvPr/>
        </p:nvSpPr>
        <p:spPr bwMode="auto">
          <a:xfrm>
            <a:off x="3310953" y="1768475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738317" name="Text Box 13"/>
          <p:cNvSpPr txBox="1">
            <a:spLocks noChangeArrowheads="1"/>
          </p:cNvSpPr>
          <p:nvPr/>
        </p:nvSpPr>
        <p:spPr bwMode="auto">
          <a:xfrm>
            <a:off x="4681538" y="1773238"/>
            <a:ext cx="736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16B1964-3AFD-46A4-8EBD-B278BFE4311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2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Back-End (3)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3384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Instruction Scheduling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Rearrangement of machine instructions in order to increase instruction-level parallelism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Dependence analysis between machine instructions (data- &amp; control-flow dependencies)</a:t>
            </a:r>
          </a:p>
        </p:txBody>
      </p:sp>
      <p:sp>
        <p:nvSpPr>
          <p:cNvPr id="740356" name="Line 4"/>
          <p:cNvSpPr>
            <a:spLocks noChangeShapeType="1"/>
          </p:cNvSpPr>
          <p:nvPr/>
        </p:nvSpPr>
        <p:spPr bwMode="auto">
          <a:xfrm rot="-5400000">
            <a:off x="2787650" y="1492250"/>
            <a:ext cx="0" cy="11366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0357" name="Rectangle 5"/>
          <p:cNvSpPr>
            <a:spLocks noChangeArrowheads="1"/>
          </p:cNvSpPr>
          <p:nvPr/>
        </p:nvSpPr>
        <p:spPr bwMode="auto">
          <a:xfrm>
            <a:off x="671513" y="1701800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0358" name="Text Box 6"/>
          <p:cNvSpPr txBox="1">
            <a:spLocks noChangeArrowheads="1"/>
          </p:cNvSpPr>
          <p:nvPr/>
        </p:nvSpPr>
        <p:spPr bwMode="auto">
          <a:xfrm>
            <a:off x="567202" y="1770063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740359" name="Text Box 7"/>
          <p:cNvSpPr txBox="1">
            <a:spLocks noChangeArrowheads="1"/>
          </p:cNvSpPr>
          <p:nvPr/>
        </p:nvSpPr>
        <p:spPr bwMode="auto">
          <a:xfrm>
            <a:off x="2209379" y="1774825"/>
            <a:ext cx="84221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Virtual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0360" name="Line 8"/>
          <p:cNvSpPr>
            <a:spLocks noChangeShapeType="1"/>
          </p:cNvSpPr>
          <p:nvPr/>
        </p:nvSpPr>
        <p:spPr bwMode="auto">
          <a:xfrm rot="-5400000">
            <a:off x="475457" y="1851818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0361" name="Text Box 9"/>
          <p:cNvSpPr txBox="1">
            <a:spLocks noChangeArrowheads="1"/>
          </p:cNvSpPr>
          <p:nvPr/>
        </p:nvSpPr>
        <p:spPr bwMode="auto">
          <a:xfrm>
            <a:off x="165100" y="1774825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IR</a:t>
            </a:r>
          </a:p>
        </p:txBody>
      </p:sp>
      <p:sp>
        <p:nvSpPr>
          <p:cNvPr id="740362" name="Line 10"/>
          <p:cNvSpPr>
            <a:spLocks noChangeShapeType="1"/>
          </p:cNvSpPr>
          <p:nvPr/>
        </p:nvSpPr>
        <p:spPr bwMode="auto">
          <a:xfrm rot="5400000" flipV="1">
            <a:off x="5130007" y="1681956"/>
            <a:ext cx="0" cy="7572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0363" name="Rectangle 11"/>
          <p:cNvSpPr>
            <a:spLocks noChangeArrowheads="1"/>
          </p:cNvSpPr>
          <p:nvPr/>
        </p:nvSpPr>
        <p:spPr bwMode="auto">
          <a:xfrm>
            <a:off x="3359150" y="1700213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0364" name="Text Box 12"/>
          <p:cNvSpPr txBox="1">
            <a:spLocks noChangeArrowheads="1"/>
          </p:cNvSpPr>
          <p:nvPr/>
        </p:nvSpPr>
        <p:spPr bwMode="auto">
          <a:xfrm>
            <a:off x="3310953" y="1768475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740365" name="Text Box 13"/>
          <p:cNvSpPr txBox="1">
            <a:spLocks noChangeArrowheads="1"/>
          </p:cNvSpPr>
          <p:nvPr/>
        </p:nvSpPr>
        <p:spPr bwMode="auto">
          <a:xfrm>
            <a:off x="4681538" y="1773238"/>
            <a:ext cx="736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0366" name="Rectangle 14"/>
          <p:cNvSpPr>
            <a:spLocks noChangeArrowheads="1"/>
          </p:cNvSpPr>
          <p:nvPr/>
        </p:nvSpPr>
        <p:spPr bwMode="auto">
          <a:xfrm>
            <a:off x="5497513" y="1700213"/>
            <a:ext cx="15589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0367" name="Line 15"/>
          <p:cNvSpPr>
            <a:spLocks noChangeShapeType="1"/>
          </p:cNvSpPr>
          <p:nvPr/>
        </p:nvSpPr>
        <p:spPr bwMode="auto">
          <a:xfrm rot="-5400000">
            <a:off x="7198519" y="1918494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0368" name="AutoShape 16"/>
          <p:cNvSpPr>
            <a:spLocks noChangeArrowheads="1"/>
          </p:cNvSpPr>
          <p:nvPr/>
        </p:nvSpPr>
        <p:spPr bwMode="auto">
          <a:xfrm>
            <a:off x="7345363" y="1630363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40369" name="Text Box 17"/>
          <p:cNvSpPr txBox="1">
            <a:spLocks noChangeArrowheads="1"/>
          </p:cNvSpPr>
          <p:nvPr/>
        </p:nvSpPr>
        <p:spPr bwMode="auto">
          <a:xfrm>
            <a:off x="7370039" y="1846263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0370" name="Text Box 18"/>
          <p:cNvSpPr txBox="1">
            <a:spLocks noChangeArrowheads="1"/>
          </p:cNvSpPr>
          <p:nvPr/>
        </p:nvSpPr>
        <p:spPr bwMode="auto">
          <a:xfrm>
            <a:off x="5377974" y="1768475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59EACB6-C4F1-47C2-B8B0-74CC03C2647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3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797425"/>
            <a:ext cx="8785225" cy="1655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Course “Compilers for Embedded Systems”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Front-end not considered any further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sym typeface="Wingdings" pitchFamily="2" charset="2"/>
              </a:rPr>
              <a:t> </a:t>
            </a:r>
            <a:r>
              <a:rPr lang="en-US" dirty="0"/>
              <a:t>Course “Compiler Construction”)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Focus: Back-end &amp; compiler optimizations</a:t>
            </a:r>
          </a:p>
        </p:txBody>
      </p:sp>
      <p:sp>
        <p:nvSpPr>
          <p:cNvPr id="742419" name="Line 19"/>
          <p:cNvSpPr>
            <a:spLocks noChangeShapeType="1"/>
          </p:cNvSpPr>
          <p:nvPr/>
        </p:nvSpPr>
        <p:spPr bwMode="auto">
          <a:xfrm rot="-5400000">
            <a:off x="7377907" y="3861594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20" name="Line 20"/>
          <p:cNvSpPr>
            <a:spLocks noChangeShapeType="1"/>
          </p:cNvSpPr>
          <p:nvPr/>
        </p:nvSpPr>
        <p:spPr bwMode="auto">
          <a:xfrm rot="-5400000" flipH="1" flipV="1">
            <a:off x="5345907" y="3659981"/>
            <a:ext cx="1588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21" name="Line 21"/>
          <p:cNvSpPr>
            <a:spLocks noChangeShapeType="1"/>
          </p:cNvSpPr>
          <p:nvPr/>
        </p:nvSpPr>
        <p:spPr bwMode="auto">
          <a:xfrm rot="-5400000">
            <a:off x="6270625" y="1668463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22" name="Line 22"/>
          <p:cNvSpPr>
            <a:spLocks noChangeShapeType="1"/>
          </p:cNvSpPr>
          <p:nvPr/>
        </p:nvSpPr>
        <p:spPr bwMode="auto">
          <a:xfrm rot="-5400000">
            <a:off x="3786188" y="1668463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23" name="Line 23"/>
          <p:cNvSpPr>
            <a:spLocks noChangeShapeType="1"/>
          </p:cNvSpPr>
          <p:nvPr/>
        </p:nvSpPr>
        <p:spPr bwMode="auto">
          <a:xfrm rot="-5400000">
            <a:off x="1620044" y="1986756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24" name="Rectangle 24"/>
          <p:cNvSpPr>
            <a:spLocks noChangeArrowheads="1"/>
          </p:cNvSpPr>
          <p:nvPr/>
        </p:nvSpPr>
        <p:spPr bwMode="auto">
          <a:xfrm>
            <a:off x="1763713" y="1770063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2425" name="Text Box 25"/>
          <p:cNvSpPr txBox="1">
            <a:spLocks noChangeArrowheads="1"/>
          </p:cNvSpPr>
          <p:nvPr/>
        </p:nvSpPr>
        <p:spPr bwMode="auto">
          <a:xfrm>
            <a:off x="1837850" y="1838325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42426" name="AutoShape 26"/>
          <p:cNvSpPr>
            <a:spLocks noChangeArrowheads="1"/>
          </p:cNvSpPr>
          <p:nvPr/>
        </p:nvSpPr>
        <p:spPr bwMode="auto">
          <a:xfrm>
            <a:off x="254000" y="1698625"/>
            <a:ext cx="122237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42427" name="Text Box 27"/>
          <p:cNvSpPr txBox="1">
            <a:spLocks noChangeArrowheads="1"/>
          </p:cNvSpPr>
          <p:nvPr/>
        </p:nvSpPr>
        <p:spPr bwMode="auto">
          <a:xfrm>
            <a:off x="179290" y="1914525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2429" name="Rectangle 29"/>
          <p:cNvSpPr>
            <a:spLocks noChangeArrowheads="1"/>
          </p:cNvSpPr>
          <p:nvPr/>
        </p:nvSpPr>
        <p:spPr bwMode="auto">
          <a:xfrm>
            <a:off x="4237038" y="1768475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2430" name="Text Box 30"/>
          <p:cNvSpPr txBox="1">
            <a:spLocks noChangeArrowheads="1"/>
          </p:cNvSpPr>
          <p:nvPr/>
        </p:nvSpPr>
        <p:spPr bwMode="auto">
          <a:xfrm>
            <a:off x="4181146" y="1838325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42431" name="Text Box 31"/>
          <p:cNvSpPr txBox="1">
            <a:spLocks noChangeArrowheads="1"/>
          </p:cNvSpPr>
          <p:nvPr/>
        </p:nvSpPr>
        <p:spPr bwMode="auto">
          <a:xfrm>
            <a:off x="5702722" y="1843088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742432" name="Line 32"/>
          <p:cNvSpPr>
            <a:spLocks noChangeShapeType="1"/>
          </p:cNvSpPr>
          <p:nvPr/>
        </p:nvSpPr>
        <p:spPr bwMode="auto">
          <a:xfrm rot="-5400000">
            <a:off x="8536782" y="1923256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33" name="Rectangle 33"/>
          <p:cNvSpPr>
            <a:spLocks noChangeArrowheads="1"/>
          </p:cNvSpPr>
          <p:nvPr/>
        </p:nvSpPr>
        <p:spPr bwMode="auto">
          <a:xfrm>
            <a:off x="777875" y="3644900"/>
            <a:ext cx="1560513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2434" name="Text Box 34"/>
          <p:cNvSpPr txBox="1">
            <a:spLocks noChangeArrowheads="1"/>
          </p:cNvSpPr>
          <p:nvPr/>
        </p:nvSpPr>
        <p:spPr bwMode="auto">
          <a:xfrm>
            <a:off x="611188" y="3713163"/>
            <a:ext cx="172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742435" name="Line 35"/>
          <p:cNvSpPr>
            <a:spLocks noChangeShapeType="1"/>
          </p:cNvSpPr>
          <p:nvPr/>
        </p:nvSpPr>
        <p:spPr bwMode="auto">
          <a:xfrm rot="-5400000">
            <a:off x="574675" y="3787775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36" name="Rectangle 36"/>
          <p:cNvSpPr>
            <a:spLocks noChangeArrowheads="1"/>
          </p:cNvSpPr>
          <p:nvPr/>
        </p:nvSpPr>
        <p:spPr bwMode="auto">
          <a:xfrm>
            <a:off x="3417888" y="3643313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2437" name="Text Box 37"/>
          <p:cNvSpPr txBox="1">
            <a:spLocks noChangeArrowheads="1"/>
          </p:cNvSpPr>
          <p:nvPr/>
        </p:nvSpPr>
        <p:spPr bwMode="auto">
          <a:xfrm>
            <a:off x="3433191" y="3711575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742438" name="Rectangle 38"/>
          <p:cNvSpPr>
            <a:spLocks noChangeArrowheads="1"/>
          </p:cNvSpPr>
          <p:nvPr/>
        </p:nvSpPr>
        <p:spPr bwMode="auto">
          <a:xfrm>
            <a:off x="5676900" y="3643313"/>
            <a:ext cx="15621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2439" name="Text Box 39"/>
          <p:cNvSpPr txBox="1">
            <a:spLocks noChangeArrowheads="1"/>
          </p:cNvSpPr>
          <p:nvPr/>
        </p:nvSpPr>
        <p:spPr bwMode="auto">
          <a:xfrm>
            <a:off x="5587524" y="3711575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  <p:sp>
        <p:nvSpPr>
          <p:cNvPr id="742440" name="AutoShape 40"/>
          <p:cNvSpPr>
            <a:spLocks noChangeArrowheads="1"/>
          </p:cNvSpPr>
          <p:nvPr/>
        </p:nvSpPr>
        <p:spPr bwMode="auto">
          <a:xfrm>
            <a:off x="7524750" y="3573463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42441" name="Text Box 41"/>
          <p:cNvSpPr txBox="1">
            <a:spLocks noChangeArrowheads="1"/>
          </p:cNvSpPr>
          <p:nvPr/>
        </p:nvSpPr>
        <p:spPr bwMode="auto">
          <a:xfrm>
            <a:off x="7549426" y="3789363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2442" name="Line 42"/>
          <p:cNvSpPr>
            <a:spLocks noChangeShapeType="1"/>
          </p:cNvSpPr>
          <p:nvPr/>
        </p:nvSpPr>
        <p:spPr bwMode="auto">
          <a:xfrm>
            <a:off x="8745538" y="2132013"/>
            <a:ext cx="0" cy="935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43" name="Line 43"/>
          <p:cNvSpPr>
            <a:spLocks noChangeShapeType="1"/>
          </p:cNvSpPr>
          <p:nvPr/>
        </p:nvSpPr>
        <p:spPr bwMode="auto">
          <a:xfrm>
            <a:off x="358775" y="3067050"/>
            <a:ext cx="0" cy="93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44" name="Line 44"/>
          <p:cNvSpPr>
            <a:spLocks noChangeShapeType="1"/>
          </p:cNvSpPr>
          <p:nvPr/>
        </p:nvSpPr>
        <p:spPr bwMode="auto">
          <a:xfrm rot="5400000" flipH="1">
            <a:off x="4552950" y="-1127125"/>
            <a:ext cx="1588" cy="83899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45" name="Text Box 45"/>
          <p:cNvSpPr txBox="1">
            <a:spLocks noChangeArrowheads="1"/>
          </p:cNvSpPr>
          <p:nvPr/>
        </p:nvSpPr>
        <p:spPr bwMode="auto">
          <a:xfrm>
            <a:off x="4841875" y="3687763"/>
            <a:ext cx="7366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2446" name="Rectangle 46"/>
          <p:cNvSpPr>
            <a:spLocks noChangeArrowheads="1"/>
          </p:cNvSpPr>
          <p:nvPr/>
        </p:nvSpPr>
        <p:spPr bwMode="auto">
          <a:xfrm>
            <a:off x="6719888" y="1768475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2447" name="Text Box 47"/>
          <p:cNvSpPr txBox="1">
            <a:spLocks noChangeArrowheads="1"/>
          </p:cNvSpPr>
          <p:nvPr/>
        </p:nvSpPr>
        <p:spPr bwMode="auto">
          <a:xfrm>
            <a:off x="6665584" y="1838325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42448" name="Line 48"/>
          <p:cNvSpPr>
            <a:spLocks noChangeShapeType="1"/>
          </p:cNvSpPr>
          <p:nvPr/>
        </p:nvSpPr>
        <p:spPr bwMode="auto">
          <a:xfrm rot="-5400000" flipH="1" flipV="1">
            <a:off x="2876550" y="3465513"/>
            <a:ext cx="1587" cy="10810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2449" name="Text Box 49"/>
          <p:cNvSpPr txBox="1">
            <a:spLocks noChangeArrowheads="1"/>
          </p:cNvSpPr>
          <p:nvPr/>
        </p:nvSpPr>
        <p:spPr bwMode="auto">
          <a:xfrm>
            <a:off x="8280400" y="1808163"/>
            <a:ext cx="419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IR</a:t>
            </a:r>
          </a:p>
        </p:txBody>
      </p:sp>
      <p:sp>
        <p:nvSpPr>
          <p:cNvPr id="742450" name="Text Box 50"/>
          <p:cNvSpPr txBox="1">
            <a:spLocks noChangeArrowheads="1"/>
          </p:cNvSpPr>
          <p:nvPr/>
        </p:nvSpPr>
        <p:spPr bwMode="auto">
          <a:xfrm>
            <a:off x="2320504" y="3681413"/>
            <a:ext cx="842218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Virtual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2428" name="Text Box 28"/>
          <p:cNvSpPr txBox="1">
            <a:spLocks noChangeArrowheads="1"/>
          </p:cNvSpPr>
          <p:nvPr/>
        </p:nvSpPr>
        <p:spPr bwMode="auto">
          <a:xfrm>
            <a:off x="3046810" y="1843088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  <p:sp>
        <p:nvSpPr>
          <p:cNvPr id="742451" name="Rectangle 51"/>
          <p:cNvSpPr>
            <a:spLocks noChangeArrowheads="1"/>
          </p:cNvSpPr>
          <p:nvPr/>
        </p:nvSpPr>
        <p:spPr bwMode="auto">
          <a:xfrm>
            <a:off x="1655763" y="1700213"/>
            <a:ext cx="6769100" cy="865187"/>
          </a:xfrm>
          <a:prstGeom prst="rect">
            <a:avLst/>
          </a:prstGeom>
          <a:solidFill>
            <a:srgbClr val="AAA28D">
              <a:alpha val="64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3" grpId="0" uiExpand="1" build="p"/>
      <p:bldP spid="7424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FCC6DF5-8604-49E4-B441-CB5970EE71B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4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Question</a:t>
            </a:r>
          </a:p>
        </p:txBody>
      </p:sp>
      <p:sp>
        <p:nvSpPr>
          <p:cNvPr id="74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797425"/>
            <a:ext cx="8785225" cy="1655763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b="1" dirty="0"/>
              <a:t>Where should optimizations be placed inside the compiler?</a:t>
            </a:r>
          </a:p>
        </p:txBody>
      </p:sp>
      <p:sp>
        <p:nvSpPr>
          <p:cNvPr id="744452" name="Line 4"/>
          <p:cNvSpPr>
            <a:spLocks noChangeShapeType="1"/>
          </p:cNvSpPr>
          <p:nvPr/>
        </p:nvSpPr>
        <p:spPr bwMode="auto">
          <a:xfrm rot="-5400000">
            <a:off x="7377907" y="3861594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53" name="Line 5"/>
          <p:cNvSpPr>
            <a:spLocks noChangeShapeType="1"/>
          </p:cNvSpPr>
          <p:nvPr/>
        </p:nvSpPr>
        <p:spPr bwMode="auto">
          <a:xfrm rot="-5400000" flipH="1" flipV="1">
            <a:off x="5345907" y="3659981"/>
            <a:ext cx="1588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54" name="Line 6"/>
          <p:cNvSpPr>
            <a:spLocks noChangeShapeType="1"/>
          </p:cNvSpPr>
          <p:nvPr/>
        </p:nvSpPr>
        <p:spPr bwMode="auto">
          <a:xfrm rot="-5400000">
            <a:off x="6270625" y="1668463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55" name="Line 7"/>
          <p:cNvSpPr>
            <a:spLocks noChangeShapeType="1"/>
          </p:cNvSpPr>
          <p:nvPr/>
        </p:nvSpPr>
        <p:spPr bwMode="auto">
          <a:xfrm rot="-5400000">
            <a:off x="3786188" y="1668463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56" name="Line 8"/>
          <p:cNvSpPr>
            <a:spLocks noChangeShapeType="1"/>
          </p:cNvSpPr>
          <p:nvPr/>
        </p:nvSpPr>
        <p:spPr bwMode="auto">
          <a:xfrm rot="-5400000">
            <a:off x="1620044" y="1986756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57" name="Rectangle 9"/>
          <p:cNvSpPr>
            <a:spLocks noChangeArrowheads="1"/>
          </p:cNvSpPr>
          <p:nvPr/>
        </p:nvSpPr>
        <p:spPr bwMode="auto">
          <a:xfrm>
            <a:off x="1763713" y="1770063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58" name="Text Box 10"/>
          <p:cNvSpPr txBox="1">
            <a:spLocks noChangeArrowheads="1"/>
          </p:cNvSpPr>
          <p:nvPr/>
        </p:nvSpPr>
        <p:spPr bwMode="auto">
          <a:xfrm>
            <a:off x="1837850" y="1838325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44459" name="AutoShape 11"/>
          <p:cNvSpPr>
            <a:spLocks noChangeArrowheads="1"/>
          </p:cNvSpPr>
          <p:nvPr/>
        </p:nvSpPr>
        <p:spPr bwMode="auto">
          <a:xfrm>
            <a:off x="254000" y="1698625"/>
            <a:ext cx="122237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44460" name="Text Box 12"/>
          <p:cNvSpPr txBox="1">
            <a:spLocks noChangeArrowheads="1"/>
          </p:cNvSpPr>
          <p:nvPr/>
        </p:nvSpPr>
        <p:spPr bwMode="auto">
          <a:xfrm>
            <a:off x="179290" y="1914525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4462" name="Rectangle 14"/>
          <p:cNvSpPr>
            <a:spLocks noChangeArrowheads="1"/>
          </p:cNvSpPr>
          <p:nvPr/>
        </p:nvSpPr>
        <p:spPr bwMode="auto">
          <a:xfrm>
            <a:off x="4237038" y="1768475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63" name="Text Box 15"/>
          <p:cNvSpPr txBox="1">
            <a:spLocks noChangeArrowheads="1"/>
          </p:cNvSpPr>
          <p:nvPr/>
        </p:nvSpPr>
        <p:spPr bwMode="auto">
          <a:xfrm>
            <a:off x="4181146" y="1838325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44464" name="Text Box 16"/>
          <p:cNvSpPr txBox="1">
            <a:spLocks noChangeArrowheads="1"/>
          </p:cNvSpPr>
          <p:nvPr/>
        </p:nvSpPr>
        <p:spPr bwMode="auto">
          <a:xfrm>
            <a:off x="5702722" y="1843088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744465" name="Line 17"/>
          <p:cNvSpPr>
            <a:spLocks noChangeShapeType="1"/>
          </p:cNvSpPr>
          <p:nvPr/>
        </p:nvSpPr>
        <p:spPr bwMode="auto">
          <a:xfrm rot="-5400000">
            <a:off x="8536782" y="1923256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66" name="Rectangle 18"/>
          <p:cNvSpPr>
            <a:spLocks noChangeArrowheads="1"/>
          </p:cNvSpPr>
          <p:nvPr/>
        </p:nvSpPr>
        <p:spPr bwMode="auto">
          <a:xfrm>
            <a:off x="777875" y="3644900"/>
            <a:ext cx="1560513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67" name="Text Box 19"/>
          <p:cNvSpPr txBox="1">
            <a:spLocks noChangeArrowheads="1"/>
          </p:cNvSpPr>
          <p:nvPr/>
        </p:nvSpPr>
        <p:spPr bwMode="auto">
          <a:xfrm>
            <a:off x="611188" y="3713163"/>
            <a:ext cx="172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744468" name="Line 20"/>
          <p:cNvSpPr>
            <a:spLocks noChangeShapeType="1"/>
          </p:cNvSpPr>
          <p:nvPr/>
        </p:nvSpPr>
        <p:spPr bwMode="auto">
          <a:xfrm rot="-5400000">
            <a:off x="574675" y="3787775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69" name="Rectangle 21"/>
          <p:cNvSpPr>
            <a:spLocks noChangeArrowheads="1"/>
          </p:cNvSpPr>
          <p:nvPr/>
        </p:nvSpPr>
        <p:spPr bwMode="auto">
          <a:xfrm>
            <a:off x="3417888" y="3643313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70" name="Text Box 22"/>
          <p:cNvSpPr txBox="1">
            <a:spLocks noChangeArrowheads="1"/>
          </p:cNvSpPr>
          <p:nvPr/>
        </p:nvSpPr>
        <p:spPr bwMode="auto">
          <a:xfrm>
            <a:off x="3433191" y="3711575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744471" name="Rectangle 23"/>
          <p:cNvSpPr>
            <a:spLocks noChangeArrowheads="1"/>
          </p:cNvSpPr>
          <p:nvPr/>
        </p:nvSpPr>
        <p:spPr bwMode="auto">
          <a:xfrm>
            <a:off x="5676900" y="3643313"/>
            <a:ext cx="15621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72" name="Text Box 24"/>
          <p:cNvSpPr txBox="1">
            <a:spLocks noChangeArrowheads="1"/>
          </p:cNvSpPr>
          <p:nvPr/>
        </p:nvSpPr>
        <p:spPr bwMode="auto">
          <a:xfrm>
            <a:off x="5587524" y="3711575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  <p:sp>
        <p:nvSpPr>
          <p:cNvPr id="744473" name="AutoShape 25"/>
          <p:cNvSpPr>
            <a:spLocks noChangeArrowheads="1"/>
          </p:cNvSpPr>
          <p:nvPr/>
        </p:nvSpPr>
        <p:spPr bwMode="auto">
          <a:xfrm>
            <a:off x="7524750" y="3573463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44474" name="Text Box 26"/>
          <p:cNvSpPr txBox="1">
            <a:spLocks noChangeArrowheads="1"/>
          </p:cNvSpPr>
          <p:nvPr/>
        </p:nvSpPr>
        <p:spPr bwMode="auto">
          <a:xfrm>
            <a:off x="7549426" y="3789363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4475" name="Line 27"/>
          <p:cNvSpPr>
            <a:spLocks noChangeShapeType="1"/>
          </p:cNvSpPr>
          <p:nvPr/>
        </p:nvSpPr>
        <p:spPr bwMode="auto">
          <a:xfrm>
            <a:off x="8745538" y="2132013"/>
            <a:ext cx="0" cy="935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76" name="Line 28"/>
          <p:cNvSpPr>
            <a:spLocks noChangeShapeType="1"/>
          </p:cNvSpPr>
          <p:nvPr/>
        </p:nvSpPr>
        <p:spPr bwMode="auto">
          <a:xfrm>
            <a:off x="358775" y="3067050"/>
            <a:ext cx="0" cy="93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77" name="Line 29"/>
          <p:cNvSpPr>
            <a:spLocks noChangeShapeType="1"/>
          </p:cNvSpPr>
          <p:nvPr/>
        </p:nvSpPr>
        <p:spPr bwMode="auto">
          <a:xfrm rot="5400000" flipH="1">
            <a:off x="4552950" y="-1127125"/>
            <a:ext cx="1588" cy="83899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78" name="Text Box 30"/>
          <p:cNvSpPr txBox="1">
            <a:spLocks noChangeArrowheads="1"/>
          </p:cNvSpPr>
          <p:nvPr/>
        </p:nvSpPr>
        <p:spPr bwMode="auto">
          <a:xfrm>
            <a:off x="4841875" y="3687763"/>
            <a:ext cx="7366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4479" name="Rectangle 31"/>
          <p:cNvSpPr>
            <a:spLocks noChangeArrowheads="1"/>
          </p:cNvSpPr>
          <p:nvPr/>
        </p:nvSpPr>
        <p:spPr bwMode="auto">
          <a:xfrm>
            <a:off x="6719888" y="1768475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80" name="Text Box 32"/>
          <p:cNvSpPr txBox="1">
            <a:spLocks noChangeArrowheads="1"/>
          </p:cNvSpPr>
          <p:nvPr/>
        </p:nvSpPr>
        <p:spPr bwMode="auto">
          <a:xfrm>
            <a:off x="6665584" y="1838325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44481" name="Line 33"/>
          <p:cNvSpPr>
            <a:spLocks noChangeShapeType="1"/>
          </p:cNvSpPr>
          <p:nvPr/>
        </p:nvSpPr>
        <p:spPr bwMode="auto">
          <a:xfrm rot="-5400000" flipH="1" flipV="1">
            <a:off x="2876550" y="3465513"/>
            <a:ext cx="1587" cy="10810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82" name="Text Box 34"/>
          <p:cNvSpPr txBox="1">
            <a:spLocks noChangeArrowheads="1"/>
          </p:cNvSpPr>
          <p:nvPr/>
        </p:nvSpPr>
        <p:spPr bwMode="auto">
          <a:xfrm>
            <a:off x="8280400" y="1808163"/>
            <a:ext cx="419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IR</a:t>
            </a:r>
          </a:p>
        </p:txBody>
      </p:sp>
      <p:sp>
        <p:nvSpPr>
          <p:cNvPr id="744483" name="Text Box 35"/>
          <p:cNvSpPr txBox="1">
            <a:spLocks noChangeArrowheads="1"/>
          </p:cNvSpPr>
          <p:nvPr/>
        </p:nvSpPr>
        <p:spPr bwMode="auto">
          <a:xfrm>
            <a:off x="2320504" y="3681413"/>
            <a:ext cx="842218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Virtual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44486" name="Rectangle 38"/>
          <p:cNvSpPr>
            <a:spLocks noChangeArrowheads="1"/>
          </p:cNvSpPr>
          <p:nvPr/>
        </p:nvSpPr>
        <p:spPr bwMode="auto">
          <a:xfrm>
            <a:off x="3824288" y="5445125"/>
            <a:ext cx="14859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44487" name="Text Box 39"/>
          <p:cNvSpPr txBox="1">
            <a:spLocks noChangeArrowheads="1"/>
          </p:cNvSpPr>
          <p:nvPr/>
        </p:nvSpPr>
        <p:spPr bwMode="auto">
          <a:xfrm>
            <a:off x="3622981" y="5513388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744488" name="Line 40"/>
          <p:cNvSpPr>
            <a:spLocks noChangeShapeType="1"/>
          </p:cNvSpPr>
          <p:nvPr/>
        </p:nvSpPr>
        <p:spPr bwMode="auto">
          <a:xfrm rot="-5400000">
            <a:off x="3628232" y="5595143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44489" name="Line 41"/>
          <p:cNvSpPr>
            <a:spLocks noChangeShapeType="1"/>
          </p:cNvSpPr>
          <p:nvPr/>
        </p:nvSpPr>
        <p:spPr bwMode="auto">
          <a:xfrm rot="-5400000">
            <a:off x="5518944" y="5596732"/>
            <a:ext cx="0" cy="417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pic>
        <p:nvPicPr>
          <p:cNvPr id="744490" name="Picture 42" descr="MCj038404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424488"/>
            <a:ext cx="63817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4461" name="Text Box 13"/>
          <p:cNvSpPr txBox="1">
            <a:spLocks noChangeArrowheads="1"/>
          </p:cNvSpPr>
          <p:nvPr/>
        </p:nvSpPr>
        <p:spPr bwMode="auto">
          <a:xfrm>
            <a:off x="3046810" y="1843088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  <p:sp>
        <p:nvSpPr>
          <p:cNvPr id="744484" name="Rectangle 36"/>
          <p:cNvSpPr>
            <a:spLocks noChangeArrowheads="1"/>
          </p:cNvSpPr>
          <p:nvPr/>
        </p:nvSpPr>
        <p:spPr bwMode="auto">
          <a:xfrm>
            <a:off x="1655763" y="1700213"/>
            <a:ext cx="6769100" cy="865187"/>
          </a:xfrm>
          <a:prstGeom prst="rect">
            <a:avLst/>
          </a:prstGeom>
          <a:solidFill>
            <a:srgbClr val="AAA28D">
              <a:alpha val="64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4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4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4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44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4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86" grpId="0" animBg="1"/>
      <p:bldP spid="744487" grpId="0"/>
      <p:bldP spid="744488" grpId="0" animBg="1"/>
      <p:bldP spid="7444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A46399B-17DC-4CF1-8800-08A88519722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Optimization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Definition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Compiler stage that reads code, modifies it and outputs it.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Code modification aims to </a:t>
            </a:r>
            <a:r>
              <a:rPr lang="en-US" i="1" dirty="0"/>
              <a:t>improve</a:t>
            </a:r>
            <a:r>
              <a:rPr lang="en-US" dirty="0"/>
              <a:t> the code.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Remarks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Optimizations usually do not generate </a:t>
            </a:r>
            <a:r>
              <a:rPr lang="en-US" i="1" dirty="0"/>
              <a:t>optimal</a:t>
            </a:r>
            <a:r>
              <a:rPr lang="en-US" dirty="0"/>
              <a:t> code (often undecidable), but (hopefully) </a:t>
            </a:r>
            <a:r>
              <a:rPr lang="en-US" i="1" dirty="0"/>
              <a:t>better</a:t>
            </a:r>
            <a:r>
              <a:rPr lang="en-US" dirty="0"/>
              <a:t> code.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Code improvement is done subject to an </a:t>
            </a:r>
            <a:r>
              <a:rPr lang="en-US" i="1" dirty="0"/>
              <a:t>objective function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Existence of Formal Code Analyses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Code modifications must not break correctness of the code.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Optimizations must decide whether modifications of the code are legal or not.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i="1" dirty="0"/>
              <a:t>Formal code analyses</a:t>
            </a:r>
            <a:r>
              <a:rPr lang="en-US" dirty="0"/>
              <a:t> are used to take these decisions.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Examples: Control &amp; data flow analyses, dependence analyses, ...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78E7050-53EC-4FAE-BE23-65B2FC36828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 for Code Optimization</a:t>
            </a:r>
          </a:p>
        </p:txBody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Required Compiler Infrastructure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Effective internal representation of code that</a:t>
            </a:r>
          </a:p>
          <a:p>
            <a:pPr lvl="1"/>
            <a:r>
              <a:rPr lang="en-US" dirty="0"/>
              <a:t>easily supports code manipulation and</a:t>
            </a:r>
          </a:p>
          <a:p>
            <a:pPr lvl="1"/>
            <a:r>
              <a:rPr lang="en-US" dirty="0"/>
              <a:t>provides all necessary analyses for optimizations.</a:t>
            </a:r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r>
              <a:rPr lang="en-US" dirty="0"/>
              <a:t>Intermediate code Representations (IR)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Where should Optimizations be placed inside the Compiler?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i="1" dirty="0"/>
              <a:t>Optimizations (usually) take place at the IR level within a compiler.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Intermediate Representations (IRs)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Compiler-internal data structures that model/represent the code to be translated or to be optimized.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Good IRs also provide required code analyses, in addition to optimizations.</a:t>
            </a:r>
          </a:p>
          <a:p>
            <a:endParaRPr lang="en-US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33840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5E45713-C448-42B8-8FB3-E7D33520820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b="1" dirty="0"/>
              <a:t>Internal Structure of Compilers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Compiler Stages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Front-End:</a:t>
            </a:r>
            <a:r>
              <a:rPr lang="en-US" sz="2000" dirty="0"/>
              <a:t> Lexical Analysis, Syntactical Analysis, Semantical Analysis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Back-End:</a:t>
            </a:r>
            <a:r>
              <a:rPr lang="en-US" sz="2000" dirty="0"/>
              <a:t> Instruction Selection, Register Allocation, Instruction Scheduling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Intermediate Representations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High-Level</a:t>
            </a:r>
            <a:r>
              <a:rPr lang="en-US" sz="2000" dirty="0"/>
              <a:t>, </a:t>
            </a:r>
            <a:r>
              <a:rPr lang="en-US" sz="2000" i="1" dirty="0"/>
              <a:t>Medium-Level</a:t>
            </a:r>
            <a:r>
              <a:rPr lang="en-US" sz="2000" dirty="0"/>
              <a:t> &amp; </a:t>
            </a:r>
            <a:r>
              <a:rPr lang="en-US" sz="2000" i="1" dirty="0"/>
              <a:t>Low-Level IRs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Case Studies: ICD-C, MIR, LLIR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Structure of a Highly-Optimizing Compiler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Optimizations &amp; Objectives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Abstraction Levels of Optimizations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Average-Case &amp; Worst-Case Execution Time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Size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Energy Consumption</a:t>
            </a:r>
          </a:p>
        </p:txBody>
      </p:sp>
    </p:spTree>
    <p:extLst>
      <p:ext uri="{BB962C8B-B14F-4D97-AF65-F5344CB8AC3E}">
        <p14:creationId xmlns:p14="http://schemas.microsoft.com/office/powerpoint/2010/main" val="413083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AA329BD-95A2-4977-948B-987B7576BD2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4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IRs (1)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36838"/>
            <a:ext cx="2736850" cy="601662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High-Level</a:t>
            </a:r>
          </a:p>
        </p:txBody>
      </p:sp>
      <p:sp>
        <p:nvSpPr>
          <p:cNvPr id="646178" name="Text Box 34"/>
          <p:cNvSpPr txBox="1">
            <a:spLocks noChangeArrowheads="1"/>
          </p:cNvSpPr>
          <p:nvPr/>
        </p:nvSpPr>
        <p:spPr bwMode="auto">
          <a:xfrm>
            <a:off x="323850" y="1657350"/>
            <a:ext cx="264795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float a[20][10];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... a[i][j+2] ...;</a:t>
            </a:r>
          </a:p>
        </p:txBody>
      </p:sp>
      <p:sp>
        <p:nvSpPr>
          <p:cNvPr id="646179" name="Text Box 35"/>
          <p:cNvSpPr txBox="1">
            <a:spLocks noChangeArrowheads="1"/>
          </p:cNvSpPr>
          <p:nvPr/>
        </p:nvSpPr>
        <p:spPr bwMode="auto">
          <a:xfrm>
            <a:off x="754063" y="3063875"/>
            <a:ext cx="2054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t1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 a[i,j+2]</a:t>
            </a:r>
          </a:p>
        </p:txBody>
      </p:sp>
      <p:sp>
        <p:nvSpPr>
          <p:cNvPr id="646180" name="Text Box 36"/>
          <p:cNvSpPr txBox="1">
            <a:spLocks noChangeArrowheads="1"/>
          </p:cNvSpPr>
          <p:nvPr/>
        </p:nvSpPr>
        <p:spPr bwMode="auto">
          <a:xfrm>
            <a:off x="6362700" y="2984500"/>
            <a:ext cx="1917700" cy="303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r1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 [fp-4]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r2  r1+2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r3  [fp-8]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r4  r3*10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r5  r4+r2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r6  4*r5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r7  fp-216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f1  [r7+r6]</a:t>
            </a:r>
          </a:p>
        </p:txBody>
      </p:sp>
      <p:sp>
        <p:nvSpPr>
          <p:cNvPr id="646181" name="Text Box 37"/>
          <p:cNvSpPr txBox="1">
            <a:spLocks noChangeArrowheads="1"/>
          </p:cNvSpPr>
          <p:nvPr/>
        </p:nvSpPr>
        <p:spPr bwMode="auto">
          <a:xfrm>
            <a:off x="3556000" y="2974975"/>
            <a:ext cx="1546225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</a:rPr>
              <a:t>1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 j+2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2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  i*10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3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  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1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+t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2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4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  4*t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3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5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  addr a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6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  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5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+t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4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7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  *t</a:t>
            </a:r>
            <a:r>
              <a:rPr lang="en-US" sz="1800" b="1" baseline="-25000" dirty="0">
                <a:latin typeface="Courier New" pitchFamily="49" charset="0"/>
                <a:ea typeface="ヒラギノ角ゴ Pro W3" pitchFamily="96" charset="-128"/>
                <a:sym typeface="Symbol" pitchFamily="18" charset="2"/>
              </a:rPr>
              <a:t>6</a:t>
            </a:r>
          </a:p>
        </p:txBody>
      </p:sp>
      <p:sp>
        <p:nvSpPr>
          <p:cNvPr id="646182" name="Rectangle 38"/>
          <p:cNvSpPr>
            <a:spLocks noChangeArrowheads="1"/>
          </p:cNvSpPr>
          <p:nvPr/>
        </p:nvSpPr>
        <p:spPr bwMode="auto">
          <a:xfrm>
            <a:off x="3132138" y="2636838"/>
            <a:ext cx="2736850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buFont typeface="Arial" charset="0"/>
              <a:buChar char="–"/>
            </a:pPr>
            <a:r>
              <a:rPr lang="en-US" sz="2000" b="1" i="1" dirty="0"/>
              <a:t>Medium-Level</a:t>
            </a:r>
          </a:p>
        </p:txBody>
      </p:sp>
      <p:sp>
        <p:nvSpPr>
          <p:cNvPr id="646183" name="Rectangle 39"/>
          <p:cNvSpPr>
            <a:spLocks noChangeArrowheads="1"/>
          </p:cNvSpPr>
          <p:nvPr/>
        </p:nvSpPr>
        <p:spPr bwMode="auto">
          <a:xfrm>
            <a:off x="6083300" y="2636838"/>
            <a:ext cx="2736850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buFont typeface="Arial" charset="0"/>
              <a:buChar char="–"/>
            </a:pPr>
            <a:r>
              <a:rPr lang="en-US" sz="2000" b="1" i="1" dirty="0"/>
              <a:t>Low-Level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7" grpId="0" build="p"/>
      <p:bldP spid="646179" grpId="0"/>
      <p:bldP spid="646180" grpId="0"/>
      <p:bldP spid="646181" grpId="0"/>
      <p:bldP spid="646182" grpId="0"/>
      <p:bldP spid="6461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923E9F3-7723-443B-96AF-74081707CD3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IRs (2)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i="1" dirty="0"/>
              <a:t>High-Level IRs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Representation very close to source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Often: Abstract syntax trees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Variables &amp; types used to store and represent data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Preservation of complex control &amp; data flow operations (esp. loops, </a:t>
            </a:r>
            <a:r>
              <a:rPr lang="en-US" i="1" dirty="0"/>
              <a:t>if-then</a:t>
            </a:r>
            <a:r>
              <a:rPr lang="en-US" dirty="0"/>
              <a:t> / </a:t>
            </a:r>
            <a:r>
              <a:rPr lang="en-US" i="1" dirty="0"/>
              <a:t>if-else</a:t>
            </a:r>
            <a:r>
              <a:rPr lang="en-US" dirty="0"/>
              <a:t> statements, </a:t>
            </a:r>
            <a:r>
              <a:rPr lang="en-US" i="1" dirty="0"/>
              <a:t>Array</a:t>
            </a:r>
            <a:r>
              <a:rPr lang="en-US" dirty="0"/>
              <a:t> accesses </a:t>
            </a:r>
            <a:r>
              <a:rPr lang="en-US" b="1" dirty="0">
                <a:latin typeface="Courier New" pitchFamily="49" charset="0"/>
              </a:rPr>
              <a:t>[]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Back-transformation of a high-level IR into source code easy</a:t>
            </a:r>
          </a:p>
        </p:txBody>
      </p:sp>
      <p:sp>
        <p:nvSpPr>
          <p:cNvPr id="750596" name="Text Box 4"/>
          <p:cNvSpPr txBox="1">
            <a:spLocks noChangeArrowheads="1"/>
          </p:cNvSpPr>
          <p:nvPr/>
        </p:nvSpPr>
        <p:spPr bwMode="auto">
          <a:xfrm>
            <a:off x="484188" y="5373688"/>
            <a:ext cx="6780446" cy="646331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>
                <a:ea typeface="ヒラギノ角ゴ Pro W3" pitchFamily="96" charset="-128"/>
              </a:rPr>
              <a:t>S. S. Muchnick.</a:t>
            </a:r>
            <a:r>
              <a:rPr lang="en-US" sz="1800" i="1" dirty="0">
                <a:ea typeface="ヒラギノ角ゴ Pro W3" pitchFamily="96" charset="-128"/>
              </a:rPr>
              <a:t> </a:t>
            </a:r>
            <a:r>
              <a:rPr lang="en-US" sz="1800" i="1" dirty="0"/>
              <a:t>Advanced Compiler Design &amp; Implementation.</a:t>
            </a:r>
            <a:br>
              <a:rPr lang="en-US" sz="1800" i="1" dirty="0"/>
            </a:br>
            <a:r>
              <a:rPr lang="en-US" sz="1800" i="1" dirty="0"/>
              <a:t>Morgan Kaufmann, 1997</a:t>
            </a:r>
            <a:r>
              <a:rPr lang="en-US" sz="1800" i="1" dirty="0">
                <a:ea typeface="ヒラギノ角ゴ Pro W3" pitchFamily="96" charset="-128"/>
              </a:rPr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F5E35EF-5DAF-4208-9BC4-C50B1FC5A14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IRs (3)</a:t>
            </a:r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i="1" dirty="0"/>
              <a:t>Medium-Level IRs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Three-address code: a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 </a:t>
            </a:r>
            <a:r>
              <a:rPr lang="en-US" dirty="0"/>
              <a:t>a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i="1" dirty="0"/>
              <a:t>op</a:t>
            </a:r>
            <a:r>
              <a:rPr lang="en-US" dirty="0"/>
              <a:t> a</a:t>
            </a:r>
            <a:r>
              <a:rPr lang="en-US" baseline="-25000" dirty="0"/>
              <a:t>3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IR independent of source language &amp; target processor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Temporary variables used to store data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Complex control &amp; data flow operations simplified and broken down (labels &amp; branches, pointer arithmetic)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Control flow in form of </a:t>
            </a:r>
            <a:r>
              <a:rPr lang="en-US" i="1" dirty="0"/>
              <a:t>basic blocks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Definition: </a:t>
            </a:r>
            <a:r>
              <a:rPr lang="en-US" dirty="0"/>
              <a:t>A </a:t>
            </a:r>
            <a:r>
              <a:rPr lang="en-US" i="1" dirty="0"/>
              <a:t>basic block B=(I</a:t>
            </a:r>
            <a:r>
              <a:rPr lang="en-US" i="1" baseline="-25000" dirty="0"/>
              <a:t>1</a:t>
            </a:r>
            <a:r>
              <a:rPr lang="en-US" i="1" dirty="0"/>
              <a:t>, ..., I</a:t>
            </a:r>
            <a:r>
              <a:rPr lang="en-US" i="1" baseline="-25000" dirty="0"/>
              <a:t>n</a:t>
            </a:r>
            <a:r>
              <a:rPr lang="en-US" i="1" dirty="0"/>
              <a:t>)</a:t>
            </a:r>
            <a:r>
              <a:rPr lang="en-US" dirty="0"/>
              <a:t> is an instruction sequence of maximal length such that</a:t>
            </a:r>
          </a:p>
          <a:p>
            <a:pPr marL="820738"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B</a:t>
            </a:r>
            <a:r>
              <a:rPr lang="en-US" dirty="0"/>
              <a:t> is entered only via its very first instruction </a:t>
            </a:r>
            <a:r>
              <a:rPr lang="en-US" i="1" dirty="0"/>
              <a:t>I</a:t>
            </a:r>
            <a:r>
              <a:rPr lang="en-US" i="1" baseline="-25000" dirty="0"/>
              <a:t>1</a:t>
            </a:r>
            <a:r>
              <a:rPr lang="en-US" dirty="0"/>
              <a:t> and</a:t>
            </a:r>
          </a:p>
          <a:p>
            <a:pPr marL="820738"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B</a:t>
            </a:r>
            <a:r>
              <a:rPr lang="en-US" dirty="0"/>
              <a:t> is left only via its very last instruction </a:t>
            </a:r>
            <a:r>
              <a:rPr lang="en-US" i="1" dirty="0"/>
              <a:t>I</a:t>
            </a:r>
            <a:r>
              <a:rPr lang="en-US" i="1" baseline="-25000" dirty="0"/>
              <a:t>n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1A826EC-12AC-4A5A-BB79-09290DFFE1C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IRs (4)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i="1" dirty="0"/>
              <a:t>Low-Level IRs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Representation of machine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Operations correspond to machine instructions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Registers used to store data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Transformation of a low-level IR into assembly code easy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35CA6620-8D7C-4B03-B0F5-91D38930F1AC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</a:t>
            </a:r>
            <a:r>
              <a:rPr lang="de-DE" dirty="0"/>
              <a:t> IR: ICD-C (1)</a:t>
            </a:r>
          </a:p>
        </p:txBody>
      </p:sp>
      <p:sp>
        <p:nvSpPr>
          <p:cNvPr id="756741" name="AutoShape 5"/>
          <p:cNvSpPr>
            <a:spLocks noChangeArrowheads="1"/>
          </p:cNvSpPr>
          <p:nvPr/>
        </p:nvSpPr>
        <p:spPr bwMode="auto">
          <a:xfrm>
            <a:off x="755650" y="2570163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Compilation</a:t>
            </a:r>
          </a:p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Unit</a:t>
            </a:r>
          </a:p>
        </p:txBody>
      </p:sp>
      <p:sp>
        <p:nvSpPr>
          <p:cNvPr id="756742" name="AutoShape 6"/>
          <p:cNvSpPr>
            <a:spLocks noChangeArrowheads="1"/>
          </p:cNvSpPr>
          <p:nvPr/>
        </p:nvSpPr>
        <p:spPr bwMode="auto">
          <a:xfrm>
            <a:off x="755650" y="156210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dirty="0">
                <a:ea typeface="ヒラギノ角ゴ Pro W3" pitchFamily="96" charset="-128"/>
              </a:rPr>
              <a:t>IR</a:t>
            </a:r>
          </a:p>
        </p:txBody>
      </p:sp>
      <p:sp>
        <p:nvSpPr>
          <p:cNvPr id="756743" name="AutoShape 7"/>
          <p:cNvSpPr>
            <a:spLocks noChangeArrowheads="1"/>
          </p:cNvSpPr>
          <p:nvPr/>
        </p:nvSpPr>
        <p:spPr bwMode="auto">
          <a:xfrm>
            <a:off x="755650" y="357822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Function</a:t>
            </a:r>
          </a:p>
        </p:txBody>
      </p:sp>
      <p:sp>
        <p:nvSpPr>
          <p:cNvPr id="756744" name="AutoShape 8"/>
          <p:cNvSpPr>
            <a:spLocks noChangeArrowheads="1"/>
          </p:cNvSpPr>
          <p:nvPr/>
        </p:nvSpPr>
        <p:spPr bwMode="auto">
          <a:xfrm>
            <a:off x="755650" y="4586288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Statement</a:t>
            </a:r>
          </a:p>
        </p:txBody>
      </p:sp>
      <p:sp>
        <p:nvSpPr>
          <p:cNvPr id="756745" name="AutoShape 9"/>
          <p:cNvSpPr>
            <a:spLocks noChangeArrowheads="1"/>
          </p:cNvSpPr>
          <p:nvPr/>
        </p:nvSpPr>
        <p:spPr bwMode="auto">
          <a:xfrm>
            <a:off x="755650" y="559435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Expression</a:t>
            </a:r>
          </a:p>
        </p:txBody>
      </p:sp>
      <p:sp>
        <p:nvSpPr>
          <p:cNvPr id="756746" name="Line 10"/>
          <p:cNvSpPr>
            <a:spLocks noChangeShapeType="1"/>
          </p:cNvSpPr>
          <p:nvPr/>
        </p:nvSpPr>
        <p:spPr bwMode="auto">
          <a:xfrm>
            <a:off x="1763713" y="22098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6747" name="Line 11"/>
          <p:cNvSpPr>
            <a:spLocks noChangeShapeType="1"/>
          </p:cNvSpPr>
          <p:nvPr/>
        </p:nvSpPr>
        <p:spPr bwMode="auto">
          <a:xfrm>
            <a:off x="1763713" y="3217863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6748" name="Line 12"/>
          <p:cNvSpPr>
            <a:spLocks noChangeShapeType="1"/>
          </p:cNvSpPr>
          <p:nvPr/>
        </p:nvSpPr>
        <p:spPr bwMode="auto">
          <a:xfrm>
            <a:off x="1763713" y="4225925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6749" name="Line 13"/>
          <p:cNvSpPr>
            <a:spLocks noChangeShapeType="1"/>
          </p:cNvSpPr>
          <p:nvPr/>
        </p:nvSpPr>
        <p:spPr bwMode="auto">
          <a:xfrm>
            <a:off x="1763713" y="5233988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6750" name="AutoShape 14"/>
          <p:cNvSpPr>
            <a:spLocks/>
          </p:cNvSpPr>
          <p:nvPr/>
        </p:nvSpPr>
        <p:spPr bwMode="auto">
          <a:xfrm>
            <a:off x="2843213" y="4513263"/>
            <a:ext cx="215900" cy="792162"/>
          </a:xfrm>
          <a:prstGeom prst="leftBrace">
            <a:avLst>
              <a:gd name="adj1" fmla="val 3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56751" name="AutoShape 15"/>
          <p:cNvSpPr>
            <a:spLocks/>
          </p:cNvSpPr>
          <p:nvPr/>
        </p:nvSpPr>
        <p:spPr bwMode="auto">
          <a:xfrm>
            <a:off x="2843213" y="5521325"/>
            <a:ext cx="215900" cy="792163"/>
          </a:xfrm>
          <a:prstGeom prst="leftBrace">
            <a:avLst>
              <a:gd name="adj1" fmla="val 3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56752" name="AutoShape 16"/>
          <p:cNvSpPr>
            <a:spLocks/>
          </p:cNvSpPr>
          <p:nvPr/>
        </p:nvSpPr>
        <p:spPr bwMode="auto">
          <a:xfrm>
            <a:off x="2843213" y="2497138"/>
            <a:ext cx="215900" cy="792162"/>
          </a:xfrm>
          <a:prstGeom prst="leftBrace">
            <a:avLst>
              <a:gd name="adj1" fmla="val 3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56756" name="Rectangle 20"/>
          <p:cNvSpPr>
            <a:spLocks noChangeArrowheads="1"/>
          </p:cNvSpPr>
          <p:nvPr/>
        </p:nvSpPr>
        <p:spPr bwMode="auto">
          <a:xfrm>
            <a:off x="3132138" y="2565400"/>
            <a:ext cx="53276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1 C file when simultaneously translating</a:t>
            </a:r>
            <a:br>
              <a:rPr lang="en-US" sz="2000" dirty="0"/>
            </a:br>
            <a:r>
              <a:rPr lang="en-US" sz="2000" dirty="0"/>
              <a:t>several source code files</a:t>
            </a:r>
            <a:endParaRPr lang="en-US" sz="2000" i="1" dirty="0"/>
          </a:p>
        </p:txBody>
      </p:sp>
      <p:sp>
        <p:nvSpPr>
          <p:cNvPr id="756757" name="Rectangle 21"/>
          <p:cNvSpPr>
            <a:spLocks noChangeArrowheads="1"/>
          </p:cNvSpPr>
          <p:nvPr/>
        </p:nvSpPr>
        <p:spPr bwMode="auto">
          <a:xfrm>
            <a:off x="3132138" y="4365625"/>
            <a:ext cx="58324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Loop Statements (for, do-while, while-do)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Selection Statements (if, if-else, switch)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Jump Statements (return, break, continue, ...)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...</a:t>
            </a:r>
            <a:endParaRPr lang="en-US" sz="2000" i="1" dirty="0"/>
          </a:p>
        </p:txBody>
      </p:sp>
      <p:sp>
        <p:nvSpPr>
          <p:cNvPr id="756758" name="Rectangle 22"/>
          <p:cNvSpPr>
            <a:spLocks noChangeArrowheads="1"/>
          </p:cNvSpPr>
          <p:nvPr/>
        </p:nvSpPr>
        <p:spPr bwMode="auto">
          <a:xfrm>
            <a:off x="3132138" y="5383213"/>
            <a:ext cx="58324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Binary &amp; Unary Expressions (+, -, *, /, ...)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Assignment operators (=, +=, -=, ...)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Index &amp; component accesses (</a:t>
            </a:r>
            <a:r>
              <a:rPr lang="en-US" sz="2000" i="1" dirty="0"/>
              <a:t>a[x]</a:t>
            </a:r>
            <a:r>
              <a:rPr lang="en-US" sz="2000" dirty="0"/>
              <a:t>, </a:t>
            </a:r>
            <a:r>
              <a:rPr lang="en-US" sz="2000" i="1" dirty="0"/>
              <a:t>a.x</a:t>
            </a:r>
            <a:r>
              <a:rPr lang="en-US" sz="2000" dirty="0"/>
              <a:t>, ...)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...</a:t>
            </a:r>
            <a:endParaRPr lang="en-US" sz="20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56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56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56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56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50" grpId="0" animBg="1"/>
      <p:bldP spid="756750" grpId="1" animBg="1"/>
      <p:bldP spid="756751" grpId="0" animBg="1"/>
      <p:bldP spid="756752" grpId="0" animBg="1"/>
      <p:bldP spid="756752" grpId="1" animBg="1"/>
      <p:bldP spid="756756" grpId="0"/>
      <p:bldP spid="756756" grpId="1"/>
      <p:bldP spid="756757" grpId="0"/>
      <p:bldP spid="756757" grpId="1"/>
      <p:bldP spid="7567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CC7D4F8B-02EE-4A19-A6B1-9C88A41EB87A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</a:t>
            </a:r>
            <a:r>
              <a:rPr lang="de-DE" dirty="0"/>
              <a:t> IR: ICD-C (2)</a:t>
            </a:r>
          </a:p>
        </p:txBody>
      </p:sp>
      <p:sp>
        <p:nvSpPr>
          <p:cNvPr id="758787" name="AutoShape 3"/>
          <p:cNvSpPr>
            <a:spLocks noChangeArrowheads="1"/>
          </p:cNvSpPr>
          <p:nvPr/>
        </p:nvSpPr>
        <p:spPr bwMode="auto">
          <a:xfrm>
            <a:off x="755650" y="2570163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Compilation</a:t>
            </a:r>
          </a:p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Unit</a:t>
            </a:r>
          </a:p>
        </p:txBody>
      </p:sp>
      <p:sp>
        <p:nvSpPr>
          <p:cNvPr id="758788" name="AutoShape 4"/>
          <p:cNvSpPr>
            <a:spLocks noChangeArrowheads="1"/>
          </p:cNvSpPr>
          <p:nvPr/>
        </p:nvSpPr>
        <p:spPr bwMode="auto">
          <a:xfrm>
            <a:off x="755650" y="156210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dirty="0">
                <a:ea typeface="ヒラギノ角ゴ Pro W3" pitchFamily="96" charset="-128"/>
              </a:rPr>
              <a:t>IR</a:t>
            </a:r>
          </a:p>
        </p:txBody>
      </p:sp>
      <p:sp>
        <p:nvSpPr>
          <p:cNvPr id="758789" name="AutoShape 5"/>
          <p:cNvSpPr>
            <a:spLocks noChangeArrowheads="1"/>
          </p:cNvSpPr>
          <p:nvPr/>
        </p:nvSpPr>
        <p:spPr bwMode="auto">
          <a:xfrm>
            <a:off x="755650" y="357822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Function</a:t>
            </a:r>
          </a:p>
        </p:txBody>
      </p:sp>
      <p:sp>
        <p:nvSpPr>
          <p:cNvPr id="758790" name="AutoShape 6"/>
          <p:cNvSpPr>
            <a:spLocks noChangeArrowheads="1"/>
          </p:cNvSpPr>
          <p:nvPr/>
        </p:nvSpPr>
        <p:spPr bwMode="auto">
          <a:xfrm>
            <a:off x="755650" y="4586288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Statement</a:t>
            </a:r>
          </a:p>
        </p:txBody>
      </p:sp>
      <p:sp>
        <p:nvSpPr>
          <p:cNvPr id="758791" name="AutoShape 7"/>
          <p:cNvSpPr>
            <a:spLocks noChangeArrowheads="1"/>
          </p:cNvSpPr>
          <p:nvPr/>
        </p:nvSpPr>
        <p:spPr bwMode="auto">
          <a:xfrm>
            <a:off x="755650" y="559435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Expression</a:t>
            </a:r>
          </a:p>
        </p:txBody>
      </p:sp>
      <p:sp>
        <p:nvSpPr>
          <p:cNvPr id="758792" name="Line 8"/>
          <p:cNvSpPr>
            <a:spLocks noChangeShapeType="1"/>
          </p:cNvSpPr>
          <p:nvPr/>
        </p:nvSpPr>
        <p:spPr bwMode="auto">
          <a:xfrm>
            <a:off x="1763713" y="22098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793" name="Line 9"/>
          <p:cNvSpPr>
            <a:spLocks noChangeShapeType="1"/>
          </p:cNvSpPr>
          <p:nvPr/>
        </p:nvSpPr>
        <p:spPr bwMode="auto">
          <a:xfrm>
            <a:off x="1763713" y="3217863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794" name="Line 10"/>
          <p:cNvSpPr>
            <a:spLocks noChangeShapeType="1"/>
          </p:cNvSpPr>
          <p:nvPr/>
        </p:nvSpPr>
        <p:spPr bwMode="auto">
          <a:xfrm>
            <a:off x="1763713" y="4225925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795" name="Line 11"/>
          <p:cNvSpPr>
            <a:spLocks noChangeShapeType="1"/>
          </p:cNvSpPr>
          <p:nvPr/>
        </p:nvSpPr>
        <p:spPr bwMode="auto">
          <a:xfrm>
            <a:off x="1763713" y="5233988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02" name="AutoShape 18"/>
          <p:cNvSpPr>
            <a:spLocks noChangeArrowheads="1"/>
          </p:cNvSpPr>
          <p:nvPr/>
        </p:nvSpPr>
        <p:spPr bwMode="auto">
          <a:xfrm>
            <a:off x="6588125" y="1557338"/>
            <a:ext cx="1871663" cy="647700"/>
          </a:xfrm>
          <a:prstGeom prst="flowChartInternalStorag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Global</a:t>
            </a:r>
            <a:r>
              <a:rPr lang="de-DE" sz="2000" b="1" dirty="0">
                <a:ea typeface="ヒラギノ角ゴ Pro W3" pitchFamily="96" charset="-128"/>
              </a:rPr>
              <a:t> ST</a:t>
            </a:r>
          </a:p>
        </p:txBody>
      </p:sp>
      <p:sp>
        <p:nvSpPr>
          <p:cNvPr id="758803" name="AutoShape 19"/>
          <p:cNvSpPr>
            <a:spLocks noChangeArrowheads="1"/>
          </p:cNvSpPr>
          <p:nvPr/>
        </p:nvSpPr>
        <p:spPr bwMode="auto">
          <a:xfrm>
            <a:off x="6588125" y="2565400"/>
            <a:ext cx="1871663" cy="647700"/>
          </a:xfrm>
          <a:prstGeom prst="flowChartInternalStorag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File</a:t>
            </a:r>
            <a:r>
              <a:rPr lang="de-DE" sz="2000" b="1" dirty="0">
                <a:ea typeface="ヒラギノ角ゴ Pro W3" pitchFamily="96" charset="-128"/>
              </a:rPr>
              <a:t> ST</a:t>
            </a:r>
          </a:p>
        </p:txBody>
      </p:sp>
      <p:sp>
        <p:nvSpPr>
          <p:cNvPr id="758804" name="AutoShape 20"/>
          <p:cNvSpPr>
            <a:spLocks noChangeArrowheads="1"/>
          </p:cNvSpPr>
          <p:nvPr/>
        </p:nvSpPr>
        <p:spPr bwMode="auto">
          <a:xfrm>
            <a:off x="6588125" y="3573463"/>
            <a:ext cx="1871663" cy="647700"/>
          </a:xfrm>
          <a:prstGeom prst="flowChartInternalStorag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Funct.</a:t>
            </a:r>
            <a:r>
              <a:rPr lang="de-DE" sz="2000" b="1" dirty="0">
                <a:ea typeface="ヒラギノ角ゴ Pro W3" pitchFamily="96" charset="-128"/>
              </a:rPr>
              <a:t> ST</a:t>
            </a:r>
          </a:p>
        </p:txBody>
      </p:sp>
      <p:sp>
        <p:nvSpPr>
          <p:cNvPr id="758805" name="AutoShape 21"/>
          <p:cNvSpPr>
            <a:spLocks noChangeArrowheads="1"/>
          </p:cNvSpPr>
          <p:nvPr/>
        </p:nvSpPr>
        <p:spPr bwMode="auto">
          <a:xfrm>
            <a:off x="6588125" y="4581525"/>
            <a:ext cx="1871663" cy="647700"/>
          </a:xfrm>
          <a:prstGeom prst="flowChartInternalStorag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Local</a:t>
            </a:r>
            <a:r>
              <a:rPr lang="de-DE" sz="2000" b="1" dirty="0">
                <a:ea typeface="ヒラギノ角ゴ Pro W3" pitchFamily="96" charset="-128"/>
              </a:rPr>
              <a:t> ST</a:t>
            </a:r>
          </a:p>
        </p:txBody>
      </p:sp>
      <p:sp>
        <p:nvSpPr>
          <p:cNvPr id="758806" name="Line 22"/>
          <p:cNvSpPr>
            <a:spLocks noChangeShapeType="1"/>
          </p:cNvSpPr>
          <p:nvPr/>
        </p:nvSpPr>
        <p:spPr bwMode="auto">
          <a:xfrm rot="-5400000">
            <a:off x="4643438" y="115888"/>
            <a:ext cx="0" cy="360045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07" name="Line 23"/>
          <p:cNvSpPr>
            <a:spLocks noChangeShapeType="1"/>
          </p:cNvSpPr>
          <p:nvPr/>
        </p:nvSpPr>
        <p:spPr bwMode="auto">
          <a:xfrm rot="-5400000">
            <a:off x="4643438" y="1123950"/>
            <a:ext cx="0" cy="360045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08" name="Line 24"/>
          <p:cNvSpPr>
            <a:spLocks noChangeShapeType="1"/>
          </p:cNvSpPr>
          <p:nvPr/>
        </p:nvSpPr>
        <p:spPr bwMode="auto">
          <a:xfrm rot="-5400000">
            <a:off x="4643438" y="2132013"/>
            <a:ext cx="0" cy="360045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09" name="Line 25"/>
          <p:cNvSpPr>
            <a:spLocks noChangeShapeType="1"/>
          </p:cNvSpPr>
          <p:nvPr/>
        </p:nvSpPr>
        <p:spPr bwMode="auto">
          <a:xfrm rot="-5400000">
            <a:off x="4643438" y="3140075"/>
            <a:ext cx="0" cy="360045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grpSp>
        <p:nvGrpSpPr>
          <p:cNvPr id="758810" name="Group 26"/>
          <p:cNvGrpSpPr>
            <a:grpSpLocks/>
          </p:cNvGrpSpPr>
          <p:nvPr/>
        </p:nvGrpSpPr>
        <p:grpSpPr bwMode="auto">
          <a:xfrm>
            <a:off x="2843213" y="4149725"/>
            <a:ext cx="2809875" cy="647700"/>
            <a:chOff x="1791" y="2614"/>
            <a:chExt cx="1770" cy="408"/>
          </a:xfrm>
        </p:grpSpPr>
        <p:sp>
          <p:nvSpPr>
            <p:cNvPr id="758811" name="AutoShape 27"/>
            <p:cNvSpPr>
              <a:spLocks noChangeArrowheads="1"/>
            </p:cNvSpPr>
            <p:nvPr/>
          </p:nvSpPr>
          <p:spPr bwMode="auto">
            <a:xfrm>
              <a:off x="2336" y="2614"/>
              <a:ext cx="1225" cy="408"/>
            </a:xfrm>
            <a:prstGeom prst="flowChartPredefinedProcess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2000" b="1" i="1" dirty="0">
                  <a:ea typeface="ヒラギノ角ゴ Pro W3" pitchFamily="96" charset="-128"/>
                </a:rPr>
                <a:t>Basic</a:t>
              </a:r>
            </a:p>
            <a:p>
              <a:pPr algn="ctr" eaLnBrk="1" hangingPunct="1"/>
              <a:r>
                <a:rPr lang="en-US" sz="2000" b="1" i="1" dirty="0">
                  <a:ea typeface="ヒラギノ角ゴ Pro W3" pitchFamily="96" charset="-128"/>
                </a:rPr>
                <a:t>Block</a:t>
              </a:r>
            </a:p>
          </p:txBody>
        </p:sp>
        <p:sp>
          <p:nvSpPr>
            <p:cNvPr id="758812" name="Line 28"/>
            <p:cNvSpPr>
              <a:spLocks noChangeShapeType="1"/>
            </p:cNvSpPr>
            <p:nvPr/>
          </p:nvSpPr>
          <p:spPr bwMode="auto">
            <a:xfrm rot="-4181494">
              <a:off x="2018" y="2432"/>
              <a:ext cx="46" cy="4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/>
            </a:p>
          </p:txBody>
        </p:sp>
        <p:sp>
          <p:nvSpPr>
            <p:cNvPr id="758813" name="Line 29"/>
            <p:cNvSpPr>
              <a:spLocks noChangeShapeType="1"/>
            </p:cNvSpPr>
            <p:nvPr/>
          </p:nvSpPr>
          <p:spPr bwMode="auto">
            <a:xfrm rot="4181494" flipH="1">
              <a:off x="2018" y="2704"/>
              <a:ext cx="46" cy="4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758814" name="Line 30"/>
          <p:cNvSpPr>
            <a:spLocks noChangeShapeType="1"/>
          </p:cNvSpPr>
          <p:nvPr/>
        </p:nvSpPr>
        <p:spPr bwMode="auto">
          <a:xfrm>
            <a:off x="7524750" y="2205038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15" name="Line 31"/>
          <p:cNvSpPr>
            <a:spLocks noChangeShapeType="1"/>
          </p:cNvSpPr>
          <p:nvPr/>
        </p:nvSpPr>
        <p:spPr bwMode="auto">
          <a:xfrm>
            <a:off x="7524750" y="32131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16" name="Line 32"/>
          <p:cNvSpPr>
            <a:spLocks noChangeShapeType="1"/>
          </p:cNvSpPr>
          <p:nvPr/>
        </p:nvSpPr>
        <p:spPr bwMode="auto">
          <a:xfrm>
            <a:off x="7524750" y="4221163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58817" name="Text Box 33"/>
          <p:cNvSpPr txBox="1">
            <a:spLocks noChangeArrowheads="1"/>
          </p:cNvSpPr>
          <p:nvPr/>
        </p:nvSpPr>
        <p:spPr bwMode="auto">
          <a:xfrm>
            <a:off x="3714056" y="1538288"/>
            <a:ext cx="17524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i="1" dirty="0">
                <a:ea typeface="ヒラギノ角ゴ Pro W3" pitchFamily="96" charset="-128"/>
              </a:rPr>
              <a:t>associated</a:t>
            </a:r>
          </a:p>
          <a:p>
            <a:pPr algn="ctr"/>
            <a:r>
              <a:rPr lang="en-US" sz="2000" i="1" dirty="0">
                <a:ea typeface="ヒラギノ角ゴ Pro W3" pitchFamily="96" charset="-128"/>
              </a:rPr>
              <a:t>symbol tables</a:t>
            </a:r>
          </a:p>
        </p:txBody>
      </p:sp>
      <p:sp>
        <p:nvSpPr>
          <p:cNvPr id="758818" name="Text Box 34"/>
          <p:cNvSpPr txBox="1">
            <a:spLocks noChangeArrowheads="1"/>
          </p:cNvSpPr>
          <p:nvPr/>
        </p:nvSpPr>
        <p:spPr bwMode="auto">
          <a:xfrm>
            <a:off x="3517900" y="5667375"/>
            <a:ext cx="5314404" cy="646331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i="1" dirty="0">
                <a:ea typeface="ヒラギノ角ゴ Pro W3" pitchFamily="96" charset="-128"/>
              </a:rPr>
              <a:t>[</a:t>
            </a:r>
            <a:r>
              <a:rPr lang="de-DE" sz="1800" b="1" i="1" dirty="0"/>
              <a:t>Informatik Centrum Dortmund e.V.</a:t>
            </a:r>
            <a:br>
              <a:rPr lang="de-DE" sz="1800" i="1" dirty="0"/>
            </a:br>
            <a:r>
              <a:rPr lang="de-DE" sz="1800" i="1" dirty="0"/>
              <a:t>www.icd.de/en/es/icd-c-compiler, Dortmund, 2015</a:t>
            </a:r>
            <a:r>
              <a:rPr lang="de-DE" sz="1800" i="1" dirty="0">
                <a:ea typeface="ヒラギノ角ゴ Pro W3" pitchFamily="96" charset="-128"/>
              </a:rPr>
              <a:t>]</a:t>
            </a:r>
            <a:endParaRPr lang="en-US" sz="1800" i="1" dirty="0">
              <a:ea typeface="ヒラギノ角ゴ Pro W3" pitchFamily="96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8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8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8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5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758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75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75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75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5" dur="500"/>
                                        <p:tgtEl>
                                          <p:spTgt spid="758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8" dur="500"/>
                                        <p:tgtEl>
                                          <p:spTgt spid="758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51" dur="500"/>
                                        <p:tgtEl>
                                          <p:spTgt spid="758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54" dur="500"/>
                                        <p:tgtEl>
                                          <p:spTgt spid="758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57" dur="500"/>
                                        <p:tgtEl>
                                          <p:spTgt spid="758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8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58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802" grpId="0" animBg="1"/>
      <p:bldP spid="758803" grpId="0" animBg="1"/>
      <p:bldP spid="758804" grpId="0" animBg="1"/>
      <p:bldP spid="758805" grpId="0" animBg="1"/>
      <p:bldP spid="758806" grpId="0" animBg="1"/>
      <p:bldP spid="758806" grpId="1" animBg="1"/>
      <p:bldP spid="758807" grpId="0" animBg="1"/>
      <p:bldP spid="758807" grpId="1" animBg="1"/>
      <p:bldP spid="758808" grpId="0" animBg="1"/>
      <p:bldP spid="758808" grpId="1" animBg="1"/>
      <p:bldP spid="758809" grpId="0" animBg="1"/>
      <p:bldP spid="758809" grpId="1" animBg="1"/>
      <p:bldP spid="758814" grpId="0" animBg="1"/>
      <p:bldP spid="758815" grpId="0" animBg="1"/>
      <p:bldP spid="758816" grpId="0" animBg="1"/>
      <p:bldP spid="758817" grpId="0"/>
      <p:bldP spid="758817" grpId="1"/>
      <p:bldP spid="7588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13E293CC-3169-47A6-943E-A3683A5AB1E6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ICD-C: Code Example</a:t>
            </a:r>
          </a:p>
        </p:txBody>
      </p:sp>
      <p:sp>
        <p:nvSpPr>
          <p:cNvPr id="648246" name="Rectangle 54"/>
          <p:cNvSpPr>
            <a:spLocks noChangeArrowheads="1"/>
          </p:cNvSpPr>
          <p:nvPr/>
        </p:nvSpPr>
        <p:spPr bwMode="auto">
          <a:xfrm>
            <a:off x="179388" y="1701800"/>
            <a:ext cx="1512887" cy="244792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47" name="Rectangle 55"/>
          <p:cNvSpPr>
            <a:spLocks noChangeArrowheads="1"/>
          </p:cNvSpPr>
          <p:nvPr/>
        </p:nvSpPr>
        <p:spPr bwMode="auto">
          <a:xfrm>
            <a:off x="3492500" y="4941888"/>
            <a:ext cx="2232025" cy="12239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48" name="AutoShape 56"/>
          <p:cNvSpPr>
            <a:spLocks noChangeArrowheads="1"/>
          </p:cNvSpPr>
          <p:nvPr/>
        </p:nvSpPr>
        <p:spPr bwMode="auto">
          <a:xfrm>
            <a:off x="3940175" y="1701800"/>
            <a:ext cx="2952750" cy="3603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49" name="AutoShape 57"/>
          <p:cNvSpPr>
            <a:spLocks noChangeArrowheads="1"/>
          </p:cNvSpPr>
          <p:nvPr/>
        </p:nvSpPr>
        <p:spPr bwMode="auto">
          <a:xfrm>
            <a:off x="3940175" y="2420938"/>
            <a:ext cx="2952750" cy="360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50" name="AutoShape 58"/>
          <p:cNvSpPr>
            <a:spLocks noChangeArrowheads="1"/>
          </p:cNvSpPr>
          <p:nvPr/>
        </p:nvSpPr>
        <p:spPr bwMode="auto">
          <a:xfrm>
            <a:off x="5740400" y="3141663"/>
            <a:ext cx="2952750" cy="360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51" name="Text Box 59"/>
          <p:cNvSpPr txBox="1">
            <a:spLocks noChangeArrowheads="1"/>
          </p:cNvSpPr>
          <p:nvPr/>
        </p:nvSpPr>
        <p:spPr bwMode="auto">
          <a:xfrm>
            <a:off x="107950" y="1787525"/>
            <a:ext cx="1535113" cy="230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struct A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  int b;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} a;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int c;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endParaRPr lang="de-DE" sz="1600" b="1" dirty="0">
              <a:latin typeface="Courier New" pitchFamily="49" charset="0"/>
              <a:ea typeface="ヒラギノ角ゴ Pro W3" pitchFamily="96" charset="-128"/>
            </a:endParaRP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a.b += c*3;</a:t>
            </a:r>
          </a:p>
        </p:txBody>
      </p:sp>
      <p:sp>
        <p:nvSpPr>
          <p:cNvPr id="648252" name="Text Box 60"/>
          <p:cNvSpPr txBox="1">
            <a:spLocks noChangeArrowheads="1"/>
          </p:cNvSpPr>
          <p:nvPr/>
        </p:nvSpPr>
        <p:spPr bwMode="auto">
          <a:xfrm>
            <a:off x="4543821" y="1703388"/>
            <a:ext cx="155972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IR_ExpStmt</a:t>
            </a:r>
          </a:p>
        </p:txBody>
      </p:sp>
      <p:sp>
        <p:nvSpPr>
          <p:cNvPr id="648253" name="Text Box 61"/>
          <p:cNvSpPr txBox="1">
            <a:spLocks noChangeArrowheads="1"/>
          </p:cNvSpPr>
          <p:nvPr/>
        </p:nvSpPr>
        <p:spPr bwMode="auto">
          <a:xfrm>
            <a:off x="4429125" y="2422525"/>
            <a:ext cx="1787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IR_AssignExp</a:t>
            </a:r>
          </a:p>
        </p:txBody>
      </p:sp>
      <p:sp>
        <p:nvSpPr>
          <p:cNvPr id="648254" name="Text Box 62"/>
          <p:cNvSpPr txBox="1">
            <a:spLocks noChangeArrowheads="1"/>
          </p:cNvSpPr>
          <p:nvPr/>
        </p:nvSpPr>
        <p:spPr bwMode="auto">
          <a:xfrm>
            <a:off x="6251575" y="3143250"/>
            <a:ext cx="1744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IR_BinaryExp</a:t>
            </a:r>
          </a:p>
        </p:txBody>
      </p:sp>
      <p:sp>
        <p:nvSpPr>
          <p:cNvPr id="648255" name="AutoShape 63"/>
          <p:cNvSpPr>
            <a:spLocks noChangeArrowheads="1"/>
          </p:cNvSpPr>
          <p:nvPr/>
        </p:nvSpPr>
        <p:spPr bwMode="auto">
          <a:xfrm>
            <a:off x="2211388" y="3141663"/>
            <a:ext cx="2973387" cy="360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56" name="Text Box 64"/>
          <p:cNvSpPr txBox="1">
            <a:spLocks noChangeArrowheads="1"/>
          </p:cNvSpPr>
          <p:nvPr/>
        </p:nvSpPr>
        <p:spPr bwMode="auto">
          <a:xfrm>
            <a:off x="2019300" y="3143250"/>
            <a:ext cx="315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IR_ComponentAccessExp</a:t>
            </a:r>
          </a:p>
        </p:txBody>
      </p:sp>
      <p:sp>
        <p:nvSpPr>
          <p:cNvPr id="648257" name="AutoShape 65"/>
          <p:cNvSpPr>
            <a:spLocks noChangeArrowheads="1"/>
          </p:cNvSpPr>
          <p:nvPr/>
        </p:nvSpPr>
        <p:spPr bwMode="auto">
          <a:xfrm>
            <a:off x="7237413" y="3860800"/>
            <a:ext cx="1835150" cy="3603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58" name="Text Box 66"/>
          <p:cNvSpPr txBox="1">
            <a:spLocks noChangeArrowheads="1"/>
          </p:cNvSpPr>
          <p:nvPr/>
        </p:nvSpPr>
        <p:spPr bwMode="auto">
          <a:xfrm>
            <a:off x="7069138" y="3862388"/>
            <a:ext cx="1968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IR_IntConstExp</a:t>
            </a:r>
          </a:p>
        </p:txBody>
      </p:sp>
      <p:sp>
        <p:nvSpPr>
          <p:cNvPr id="648259" name="AutoShape 67"/>
          <p:cNvSpPr>
            <a:spLocks noChangeArrowheads="1"/>
          </p:cNvSpPr>
          <p:nvPr/>
        </p:nvSpPr>
        <p:spPr bwMode="auto">
          <a:xfrm>
            <a:off x="5492750" y="3860800"/>
            <a:ext cx="1692275" cy="3603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60" name="Text Box 68"/>
          <p:cNvSpPr txBox="1">
            <a:spLocks noChangeArrowheads="1"/>
          </p:cNvSpPr>
          <p:nvPr/>
        </p:nvSpPr>
        <p:spPr bwMode="auto">
          <a:xfrm>
            <a:off x="5292725" y="3862388"/>
            <a:ext cx="1871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IR_SymbolExp</a:t>
            </a:r>
          </a:p>
        </p:txBody>
      </p:sp>
      <p:sp>
        <p:nvSpPr>
          <p:cNvPr id="648261" name="Line 69"/>
          <p:cNvSpPr>
            <a:spLocks noChangeShapeType="1"/>
          </p:cNvSpPr>
          <p:nvPr/>
        </p:nvSpPr>
        <p:spPr bwMode="auto">
          <a:xfrm>
            <a:off x="5453063" y="2060575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62" name="Line 70"/>
          <p:cNvSpPr>
            <a:spLocks noChangeShapeType="1"/>
          </p:cNvSpPr>
          <p:nvPr/>
        </p:nvSpPr>
        <p:spPr bwMode="auto">
          <a:xfrm rot="2700000">
            <a:off x="5253832" y="2729706"/>
            <a:ext cx="0" cy="468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63" name="Line 71"/>
          <p:cNvSpPr>
            <a:spLocks noChangeShapeType="1"/>
          </p:cNvSpPr>
          <p:nvPr/>
        </p:nvSpPr>
        <p:spPr bwMode="auto">
          <a:xfrm rot="18900000" flipH="1">
            <a:off x="5650707" y="2731293"/>
            <a:ext cx="0" cy="468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64" name="AutoShape 72"/>
          <p:cNvSpPr>
            <a:spLocks noChangeArrowheads="1"/>
          </p:cNvSpPr>
          <p:nvPr/>
        </p:nvSpPr>
        <p:spPr bwMode="auto">
          <a:xfrm>
            <a:off x="3671888" y="3860800"/>
            <a:ext cx="1728787" cy="3603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65" name="Text Box 73"/>
          <p:cNvSpPr txBox="1">
            <a:spLocks noChangeArrowheads="1"/>
          </p:cNvSpPr>
          <p:nvPr/>
        </p:nvSpPr>
        <p:spPr bwMode="auto">
          <a:xfrm>
            <a:off x="3508375" y="3862388"/>
            <a:ext cx="1871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IR_SymbolExp</a:t>
            </a:r>
          </a:p>
        </p:txBody>
      </p:sp>
      <p:sp>
        <p:nvSpPr>
          <p:cNvPr id="648266" name="AutoShape 74"/>
          <p:cNvSpPr>
            <a:spLocks noChangeArrowheads="1"/>
          </p:cNvSpPr>
          <p:nvPr/>
        </p:nvSpPr>
        <p:spPr bwMode="auto">
          <a:xfrm>
            <a:off x="1889125" y="3860800"/>
            <a:ext cx="1728788" cy="3603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67" name="Text Box 75"/>
          <p:cNvSpPr txBox="1">
            <a:spLocks noChangeArrowheads="1"/>
          </p:cNvSpPr>
          <p:nvPr/>
        </p:nvSpPr>
        <p:spPr bwMode="auto">
          <a:xfrm>
            <a:off x="1727200" y="3862388"/>
            <a:ext cx="1871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IR_SymbolExp</a:t>
            </a:r>
          </a:p>
        </p:txBody>
      </p:sp>
      <p:sp>
        <p:nvSpPr>
          <p:cNvPr id="648268" name="Line 76"/>
          <p:cNvSpPr>
            <a:spLocks noChangeShapeType="1"/>
          </p:cNvSpPr>
          <p:nvPr/>
        </p:nvSpPr>
        <p:spPr bwMode="auto">
          <a:xfrm rot="2700000">
            <a:off x="6966744" y="3444082"/>
            <a:ext cx="0" cy="468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69" name="Line 77"/>
          <p:cNvSpPr>
            <a:spLocks noChangeShapeType="1"/>
          </p:cNvSpPr>
          <p:nvPr/>
        </p:nvSpPr>
        <p:spPr bwMode="auto">
          <a:xfrm rot="18900000" flipH="1">
            <a:off x="7377907" y="3444081"/>
            <a:ext cx="0" cy="468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70" name="Line 78"/>
          <p:cNvSpPr>
            <a:spLocks noChangeShapeType="1"/>
          </p:cNvSpPr>
          <p:nvPr/>
        </p:nvSpPr>
        <p:spPr bwMode="auto">
          <a:xfrm rot="2700000">
            <a:off x="3399632" y="3444081"/>
            <a:ext cx="0" cy="468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71" name="Line 79"/>
          <p:cNvSpPr>
            <a:spLocks noChangeShapeType="1"/>
          </p:cNvSpPr>
          <p:nvPr/>
        </p:nvSpPr>
        <p:spPr bwMode="auto">
          <a:xfrm rot="18900000" flipH="1">
            <a:off x="3850482" y="3444081"/>
            <a:ext cx="0" cy="468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48272" name="Text Box 80"/>
          <p:cNvSpPr txBox="1">
            <a:spLocks noChangeArrowheads="1"/>
          </p:cNvSpPr>
          <p:nvPr/>
        </p:nvSpPr>
        <p:spPr bwMode="auto">
          <a:xfrm>
            <a:off x="6991350" y="2479675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+=</a:t>
            </a:r>
          </a:p>
        </p:txBody>
      </p:sp>
      <p:sp>
        <p:nvSpPr>
          <p:cNvPr id="648273" name="Text Box 81"/>
          <p:cNvSpPr txBox="1">
            <a:spLocks noChangeArrowheads="1"/>
          </p:cNvSpPr>
          <p:nvPr/>
        </p:nvSpPr>
        <p:spPr bwMode="auto">
          <a:xfrm>
            <a:off x="1738313" y="3200400"/>
            <a:ext cx="312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.</a:t>
            </a:r>
          </a:p>
        </p:txBody>
      </p:sp>
      <p:sp>
        <p:nvSpPr>
          <p:cNvPr id="648274" name="Text Box 82"/>
          <p:cNvSpPr txBox="1">
            <a:spLocks noChangeArrowheads="1"/>
          </p:cNvSpPr>
          <p:nvPr/>
        </p:nvSpPr>
        <p:spPr bwMode="auto">
          <a:xfrm>
            <a:off x="8651875" y="3200400"/>
            <a:ext cx="312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*</a:t>
            </a:r>
          </a:p>
        </p:txBody>
      </p:sp>
      <p:sp>
        <p:nvSpPr>
          <p:cNvPr id="648275" name="Text Box 83"/>
          <p:cNvSpPr txBox="1">
            <a:spLocks noChangeArrowheads="1"/>
          </p:cNvSpPr>
          <p:nvPr/>
        </p:nvSpPr>
        <p:spPr bwMode="auto">
          <a:xfrm>
            <a:off x="4835525" y="3632200"/>
            <a:ext cx="312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b</a:t>
            </a:r>
          </a:p>
        </p:txBody>
      </p:sp>
      <p:sp>
        <p:nvSpPr>
          <p:cNvPr id="648276" name="Text Box 84"/>
          <p:cNvSpPr txBox="1">
            <a:spLocks noChangeArrowheads="1"/>
          </p:cNvSpPr>
          <p:nvPr/>
        </p:nvSpPr>
        <p:spPr bwMode="auto">
          <a:xfrm>
            <a:off x="5611813" y="3632200"/>
            <a:ext cx="312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c</a:t>
            </a:r>
          </a:p>
        </p:txBody>
      </p:sp>
      <p:sp>
        <p:nvSpPr>
          <p:cNvPr id="648277" name="Text Box 85"/>
          <p:cNvSpPr txBox="1">
            <a:spLocks noChangeArrowheads="1"/>
          </p:cNvSpPr>
          <p:nvPr/>
        </p:nvSpPr>
        <p:spPr bwMode="auto">
          <a:xfrm>
            <a:off x="1925638" y="3632200"/>
            <a:ext cx="312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a</a:t>
            </a:r>
          </a:p>
        </p:txBody>
      </p:sp>
      <p:sp>
        <p:nvSpPr>
          <p:cNvPr id="648278" name="Text Box 86"/>
          <p:cNvSpPr txBox="1">
            <a:spLocks noChangeArrowheads="1"/>
          </p:cNvSpPr>
          <p:nvPr/>
        </p:nvSpPr>
        <p:spPr bwMode="auto">
          <a:xfrm>
            <a:off x="8507413" y="3632200"/>
            <a:ext cx="312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3</a:t>
            </a:r>
          </a:p>
        </p:txBody>
      </p:sp>
      <p:sp>
        <p:nvSpPr>
          <p:cNvPr id="648279" name="AutoShape 87"/>
          <p:cNvSpPr>
            <a:spLocks noChangeArrowheads="1"/>
          </p:cNvSpPr>
          <p:nvPr/>
        </p:nvSpPr>
        <p:spPr bwMode="auto">
          <a:xfrm>
            <a:off x="107950" y="4941888"/>
            <a:ext cx="3024188" cy="1081087"/>
          </a:xfrm>
          <a:prstGeom prst="flowChart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80" name="Text Box 88"/>
          <p:cNvSpPr txBox="1">
            <a:spLocks noChangeArrowheads="1"/>
          </p:cNvSpPr>
          <p:nvPr/>
        </p:nvSpPr>
        <p:spPr bwMode="auto">
          <a:xfrm>
            <a:off x="-9525" y="4943475"/>
            <a:ext cx="2070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IR_SymbolTable</a:t>
            </a:r>
          </a:p>
        </p:txBody>
      </p:sp>
      <p:sp>
        <p:nvSpPr>
          <p:cNvPr id="648281" name="Text Box 89"/>
          <p:cNvSpPr txBox="1">
            <a:spLocks noChangeArrowheads="1"/>
          </p:cNvSpPr>
          <p:nvPr/>
        </p:nvSpPr>
        <p:spPr bwMode="auto">
          <a:xfrm>
            <a:off x="57150" y="5283200"/>
            <a:ext cx="3001963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a</a:t>
            </a: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: IR_ComposedType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c</a:t>
            </a: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: IR_BuiltinType </a:t>
            </a: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(int)</a:t>
            </a:r>
          </a:p>
        </p:txBody>
      </p:sp>
      <p:sp>
        <p:nvSpPr>
          <p:cNvPr id="648282" name="Text Box 90"/>
          <p:cNvSpPr txBox="1">
            <a:spLocks noChangeArrowheads="1"/>
          </p:cNvSpPr>
          <p:nvPr/>
        </p:nvSpPr>
        <p:spPr bwMode="auto">
          <a:xfrm>
            <a:off x="3338513" y="4943475"/>
            <a:ext cx="2379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IR_ComposedType</a:t>
            </a:r>
          </a:p>
        </p:txBody>
      </p:sp>
      <p:sp>
        <p:nvSpPr>
          <p:cNvPr id="648283" name="Text Box 91"/>
          <p:cNvSpPr txBox="1">
            <a:spLocks noChangeArrowheads="1"/>
          </p:cNvSpPr>
          <p:nvPr/>
        </p:nvSpPr>
        <p:spPr bwMode="auto">
          <a:xfrm>
            <a:off x="3441700" y="5283200"/>
            <a:ext cx="21463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   (struct A)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components: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  IR_SymbolTable</a:t>
            </a:r>
            <a:endParaRPr lang="de-DE" sz="1600" b="1" dirty="0">
              <a:solidFill>
                <a:srgbClr val="0000FF"/>
              </a:solidFill>
              <a:latin typeface="Courier New" pitchFamily="49" charset="0"/>
              <a:ea typeface="ヒラギノ角ゴ Pro W3" pitchFamily="96" charset="-128"/>
            </a:endParaRPr>
          </a:p>
        </p:txBody>
      </p:sp>
      <p:sp>
        <p:nvSpPr>
          <p:cNvPr id="648284" name="AutoShape 92"/>
          <p:cNvSpPr>
            <a:spLocks noChangeArrowheads="1"/>
          </p:cNvSpPr>
          <p:nvPr/>
        </p:nvSpPr>
        <p:spPr bwMode="auto">
          <a:xfrm>
            <a:off x="6084888" y="4941888"/>
            <a:ext cx="3024187" cy="1081087"/>
          </a:xfrm>
          <a:prstGeom prst="flowChart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48285" name="Text Box 93"/>
          <p:cNvSpPr txBox="1">
            <a:spLocks noChangeArrowheads="1"/>
          </p:cNvSpPr>
          <p:nvPr/>
        </p:nvSpPr>
        <p:spPr bwMode="auto">
          <a:xfrm>
            <a:off x="5967413" y="4943475"/>
            <a:ext cx="2070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IR_SymbolTable</a:t>
            </a:r>
          </a:p>
        </p:txBody>
      </p:sp>
      <p:sp>
        <p:nvSpPr>
          <p:cNvPr id="648286" name="Text Box 94"/>
          <p:cNvSpPr txBox="1">
            <a:spLocks noChangeArrowheads="1"/>
          </p:cNvSpPr>
          <p:nvPr/>
        </p:nvSpPr>
        <p:spPr bwMode="auto">
          <a:xfrm>
            <a:off x="6034088" y="5283200"/>
            <a:ext cx="3031279" cy="5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b</a:t>
            </a: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: IR_BuiltinType </a:t>
            </a: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(int)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...</a:t>
            </a:r>
          </a:p>
        </p:txBody>
      </p:sp>
      <p:sp>
        <p:nvSpPr>
          <p:cNvPr id="648287" name="Freeform 95"/>
          <p:cNvSpPr>
            <a:spLocks/>
          </p:cNvSpPr>
          <p:nvPr/>
        </p:nvSpPr>
        <p:spPr bwMode="auto">
          <a:xfrm>
            <a:off x="900113" y="1809750"/>
            <a:ext cx="2951162" cy="1979613"/>
          </a:xfrm>
          <a:custGeom>
            <a:avLst/>
            <a:gdLst>
              <a:gd name="T0" fmla="*/ 0 w 1859"/>
              <a:gd name="T1" fmla="*/ 1247 h 1247"/>
              <a:gd name="T2" fmla="*/ 771 w 1859"/>
              <a:gd name="T3" fmla="*/ 204 h 1247"/>
              <a:gd name="T4" fmla="*/ 1859 w 1859"/>
              <a:gd name="T5" fmla="*/ 2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59" h="1247">
                <a:moveTo>
                  <a:pt x="0" y="1247"/>
                </a:moveTo>
                <a:cubicBezTo>
                  <a:pt x="230" y="827"/>
                  <a:pt x="461" y="408"/>
                  <a:pt x="771" y="204"/>
                </a:cubicBezTo>
                <a:cubicBezTo>
                  <a:pt x="1081" y="0"/>
                  <a:pt x="1470" y="11"/>
                  <a:pt x="1859" y="23"/>
                </a:cubicBezTo>
              </a:path>
            </a:pathLst>
          </a:custGeom>
          <a:noFill/>
          <a:ln w="25400" cap="rnd" cmpd="sng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cxnSp>
        <p:nvCxnSpPr>
          <p:cNvPr id="648288" name="AutoShape 96"/>
          <p:cNvCxnSpPr>
            <a:cxnSpLocks noChangeShapeType="1"/>
          </p:cNvCxnSpPr>
          <p:nvPr/>
        </p:nvCxnSpPr>
        <p:spPr bwMode="auto">
          <a:xfrm flipV="1">
            <a:off x="2555875" y="5094288"/>
            <a:ext cx="919163" cy="292100"/>
          </a:xfrm>
          <a:prstGeom prst="curvedConnector3">
            <a:avLst>
              <a:gd name="adj1" fmla="val 49912"/>
            </a:avLst>
          </a:prstGeom>
          <a:noFill/>
          <a:ln w="25400" cap="rnd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8289" name="AutoShape 97"/>
          <p:cNvCxnSpPr>
            <a:cxnSpLocks noChangeShapeType="1"/>
          </p:cNvCxnSpPr>
          <p:nvPr/>
        </p:nvCxnSpPr>
        <p:spPr bwMode="auto">
          <a:xfrm flipV="1">
            <a:off x="5003800" y="5086350"/>
            <a:ext cx="1063625" cy="792163"/>
          </a:xfrm>
          <a:prstGeom prst="curvedConnector3">
            <a:avLst>
              <a:gd name="adj1" fmla="val 50000"/>
            </a:avLst>
          </a:prstGeom>
          <a:noFill/>
          <a:ln w="25400" cap="rnd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8290" name="AutoShape 98"/>
          <p:cNvCxnSpPr>
            <a:cxnSpLocks noChangeShapeType="1"/>
            <a:stCxn id="648266" idx="2"/>
            <a:endCxn id="648279" idx="0"/>
          </p:cNvCxnSpPr>
          <p:nvPr/>
        </p:nvCxnSpPr>
        <p:spPr bwMode="auto">
          <a:xfrm rot="5400000">
            <a:off x="1827213" y="4014788"/>
            <a:ext cx="720725" cy="1133475"/>
          </a:xfrm>
          <a:prstGeom prst="curvedConnector3">
            <a:avLst>
              <a:gd name="adj1" fmla="val 50000"/>
            </a:avLst>
          </a:prstGeom>
          <a:noFill/>
          <a:ln w="25400" cap="rnd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8291" name="AutoShape 99"/>
          <p:cNvCxnSpPr>
            <a:cxnSpLocks noChangeShapeType="1"/>
            <a:stCxn id="648259" idx="2"/>
            <a:endCxn id="648279" idx="0"/>
          </p:cNvCxnSpPr>
          <p:nvPr/>
        </p:nvCxnSpPr>
        <p:spPr bwMode="auto">
          <a:xfrm rot="5400000">
            <a:off x="3619500" y="2222501"/>
            <a:ext cx="720725" cy="4718050"/>
          </a:xfrm>
          <a:prstGeom prst="curvedConnector3">
            <a:avLst>
              <a:gd name="adj1" fmla="val 50000"/>
            </a:avLst>
          </a:prstGeom>
          <a:noFill/>
          <a:ln w="25400" cap="rnd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8292" name="AutoShape 100"/>
          <p:cNvCxnSpPr>
            <a:cxnSpLocks noChangeShapeType="1"/>
            <a:stCxn id="648264" idx="2"/>
            <a:endCxn id="648284" idx="0"/>
          </p:cNvCxnSpPr>
          <p:nvPr/>
        </p:nvCxnSpPr>
        <p:spPr bwMode="auto">
          <a:xfrm rot="16200000" flipH="1">
            <a:off x="5707062" y="3051176"/>
            <a:ext cx="720725" cy="3060700"/>
          </a:xfrm>
          <a:prstGeom prst="curvedConnector3">
            <a:avLst>
              <a:gd name="adj1" fmla="val 50000"/>
            </a:avLst>
          </a:prstGeom>
          <a:noFill/>
          <a:ln w="25400" cap="rnd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8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8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8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8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48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4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8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4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8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48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48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48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48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48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8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48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48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4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48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48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4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247" grpId="0" animBg="1"/>
      <p:bldP spid="648248" grpId="0" animBg="1"/>
      <p:bldP spid="648249" grpId="0" animBg="1"/>
      <p:bldP spid="648250" grpId="0" animBg="1"/>
      <p:bldP spid="648252" grpId="0"/>
      <p:bldP spid="648253" grpId="0"/>
      <p:bldP spid="648254" grpId="0"/>
      <p:bldP spid="648255" grpId="0" animBg="1"/>
      <p:bldP spid="648256" grpId="0"/>
      <p:bldP spid="648257" grpId="0" animBg="1"/>
      <p:bldP spid="648258" grpId="0"/>
      <p:bldP spid="648259" grpId="0" animBg="1"/>
      <p:bldP spid="648260" grpId="0"/>
      <p:bldP spid="648261" grpId="0" animBg="1"/>
      <p:bldP spid="648262" grpId="0" animBg="1"/>
      <p:bldP spid="648263" grpId="0" animBg="1"/>
      <p:bldP spid="648264" grpId="0" animBg="1"/>
      <p:bldP spid="648265" grpId="0"/>
      <p:bldP spid="648266" grpId="0" animBg="1"/>
      <p:bldP spid="648267" grpId="0"/>
      <p:bldP spid="648268" grpId="0" animBg="1"/>
      <p:bldP spid="648269" grpId="0" animBg="1"/>
      <p:bldP spid="648270" grpId="0" animBg="1"/>
      <p:bldP spid="648271" grpId="0" animBg="1"/>
      <p:bldP spid="648272" grpId="0"/>
      <p:bldP spid="648273" grpId="0"/>
      <p:bldP spid="648274" grpId="0"/>
      <p:bldP spid="648275" grpId="0"/>
      <p:bldP spid="648276" grpId="0"/>
      <p:bldP spid="648277" grpId="0"/>
      <p:bldP spid="648278" grpId="0"/>
      <p:bldP spid="648279" grpId="0" animBg="1"/>
      <p:bldP spid="648280" grpId="0"/>
      <p:bldP spid="648281" grpId="0"/>
      <p:bldP spid="648282" grpId="0"/>
      <p:bldP spid="648283" grpId="0"/>
      <p:bldP spid="648284" grpId="0" animBg="1"/>
      <p:bldP spid="648285" grpId="0"/>
      <p:bldP spid="648286" grpId="0"/>
      <p:bldP spid="64828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E63787C-FC72-4C23-A55E-65D2F71684E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5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ICD-C: Features</a:t>
            </a:r>
          </a:p>
        </p:txBody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ANSI-C Compiler</a:t>
            </a:r>
            <a:r>
              <a:rPr lang="en-US" b="1" i="1" dirty="0"/>
              <a:t> </a:t>
            </a:r>
            <a:r>
              <a:rPr lang="en-US" b="1" dirty="0"/>
              <a:t>Front-end:	</a:t>
            </a:r>
            <a:r>
              <a:rPr lang="en-US" dirty="0"/>
              <a:t>C89 + C99 standards</a:t>
            </a:r>
            <a:br>
              <a:rPr lang="en-US" dirty="0"/>
            </a:br>
            <a:r>
              <a:rPr lang="en-US" dirty="0"/>
              <a:t>					GNU Inline-assembly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Included Analyses:</a:t>
            </a:r>
            <a:r>
              <a:rPr lang="en-US" dirty="0"/>
              <a:t>			Data flow analyses</a:t>
            </a:r>
            <a:br>
              <a:rPr lang="en-US" dirty="0"/>
            </a:br>
            <a:r>
              <a:rPr lang="en-US" dirty="0"/>
              <a:t>					Control flow analyses</a:t>
            </a:r>
            <a:br>
              <a:rPr lang="en-US" dirty="0"/>
            </a:br>
            <a:r>
              <a:rPr lang="en-US" dirty="0"/>
              <a:t>					Loop analyses								Pointer analyses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Interfaces:</a:t>
            </a:r>
          </a:p>
          <a:p>
            <a:pPr lvl="1"/>
            <a:r>
              <a:rPr lang="en-US" dirty="0"/>
              <a:t>ANSI-C dump of the IR as interface to external tools</a:t>
            </a:r>
          </a:p>
          <a:p>
            <a:pPr lvl="1"/>
            <a:r>
              <a:rPr lang="en-US" dirty="0"/>
              <a:t>Interface to code selector in compiler back-ends</a:t>
            </a:r>
            <a:endParaRPr lang="en-US" i="1" dirty="0"/>
          </a:p>
          <a:p>
            <a:pPr lvl="1"/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Internal Structure:</a:t>
            </a:r>
          </a:p>
          <a:p>
            <a:pPr lvl="1"/>
            <a:r>
              <a:rPr lang="en-US" dirty="0"/>
              <a:t>Object-oriented design (C++)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BF01BD9-E66D-42B6-8DC8-932716D5C84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Medium-Level IR: MIR (1)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MIR Program:</a:t>
            </a:r>
            <a:r>
              <a:rPr lang="en-US" dirty="0"/>
              <a:t>	1 – </a:t>
            </a:r>
            <a:r>
              <a:rPr lang="en-US" i="1" dirty="0"/>
              <a:t>N</a:t>
            </a:r>
            <a:r>
              <a:rPr lang="en-US" dirty="0"/>
              <a:t> Program Units (i.e., functions)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Program Unit:</a:t>
            </a:r>
            <a:r>
              <a:rPr lang="en-US" dirty="0"/>
              <a:t>	</a:t>
            </a:r>
            <a:r>
              <a:rPr lang="en-US" b="1" dirty="0">
                <a:latin typeface="Courier New" pitchFamily="49" charset="0"/>
              </a:rPr>
              <a:t>begin</a:t>
            </a:r>
            <a:r>
              <a:rPr lang="en-US" dirty="0"/>
              <a:t> MIRInst* </a:t>
            </a:r>
            <a:r>
              <a:rPr lang="en-US" b="1" dirty="0">
                <a:latin typeface="Courier New" pitchFamily="49" charset="0"/>
              </a:rPr>
              <a:t>end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MIR Instructions:</a:t>
            </a:r>
          </a:p>
          <a:p>
            <a:pPr lvl="1"/>
            <a:r>
              <a:rPr lang="en-US" dirty="0"/>
              <a:t>Quadruples: 1 operator, 3 operands (3-address code)</a:t>
            </a:r>
            <a:endParaRPr lang="en-US" i="1" dirty="0"/>
          </a:p>
          <a:p>
            <a:pPr lvl="1"/>
            <a:r>
              <a:rPr lang="en-US" dirty="0"/>
              <a:t>Types of instructions:</a:t>
            </a:r>
            <a:br>
              <a:rPr lang="en-US" dirty="0"/>
            </a:br>
            <a:r>
              <a:rPr lang="en-US" dirty="0"/>
              <a:t>	Assignments, jumps (</a:t>
            </a:r>
            <a:r>
              <a:rPr lang="en-US" b="1" dirty="0">
                <a:latin typeface="Courier New" pitchFamily="49" charset="0"/>
              </a:rPr>
              <a:t>goto</a:t>
            </a:r>
            <a:r>
              <a:rPr lang="en-US" dirty="0"/>
              <a:t>), conditions (</a:t>
            </a:r>
            <a:r>
              <a:rPr lang="en-US" b="1" dirty="0">
                <a:latin typeface="Courier New" pitchFamily="49" charset="0"/>
              </a:rPr>
              <a:t>if</a:t>
            </a:r>
            <a:r>
              <a:rPr lang="en-US" dirty="0"/>
              <a:t>),</a:t>
            </a:r>
            <a:br>
              <a:rPr lang="en-US" dirty="0"/>
            </a:br>
            <a:r>
              <a:rPr lang="en-US" dirty="0"/>
              <a:t>	function call &amp; return (</a:t>
            </a:r>
            <a:r>
              <a:rPr lang="en-US" b="1" dirty="0">
                <a:latin typeface="Courier New" pitchFamily="49" charset="0"/>
              </a:rPr>
              <a:t>call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return</a:t>
            </a:r>
            <a:r>
              <a:rPr lang="en-US" dirty="0"/>
              <a:t>),</a:t>
            </a:r>
            <a:br>
              <a:rPr lang="en-US" dirty="0"/>
            </a:br>
            <a:r>
              <a:rPr lang="en-US" dirty="0"/>
              <a:t>	parameter passing (</a:t>
            </a:r>
            <a:r>
              <a:rPr lang="en-US" b="1" dirty="0">
                <a:latin typeface="Courier New" pitchFamily="49" charset="0"/>
              </a:rPr>
              <a:t>receive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Can contain MIR expressions</a:t>
            </a:r>
            <a:endParaRPr lang="en-US" b="1" dirty="0"/>
          </a:p>
          <a:p>
            <a:pPr lvl="1"/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291E99C-DC1F-4D8C-93D9-A7EA992012E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Medium-Level IR: MIR (2)</a:t>
            </a:r>
          </a:p>
        </p:txBody>
      </p:sp>
      <p:sp>
        <p:nvSpPr>
          <p:cNvPr id="76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MIR Expressions:</a:t>
            </a:r>
          </a:p>
          <a:p>
            <a:pPr lvl="1"/>
            <a:r>
              <a:rPr lang="en-US" dirty="0"/>
              <a:t>Binary operators: </a:t>
            </a:r>
            <a:r>
              <a:rPr lang="en-US" b="1" dirty="0">
                <a:latin typeface="Courier New" pitchFamily="49" charset="0"/>
              </a:rPr>
              <a:t>+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-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/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mod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min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max</a:t>
            </a:r>
          </a:p>
          <a:p>
            <a:pPr lvl="1"/>
            <a:r>
              <a:rPr lang="en-US" dirty="0"/>
              <a:t>Comparison operators: </a:t>
            </a:r>
            <a:r>
              <a:rPr lang="en-US" b="1" dirty="0">
                <a:latin typeface="Courier New" pitchFamily="49" charset="0"/>
              </a:rPr>
              <a:t>=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!=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&lt;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&lt;=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&gt;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&gt;=</a:t>
            </a:r>
          </a:p>
          <a:p>
            <a:pPr lvl="1"/>
            <a:r>
              <a:rPr lang="en-US" dirty="0"/>
              <a:t>Shift &amp; logical operators: </a:t>
            </a:r>
            <a:r>
              <a:rPr lang="en-US" b="1" dirty="0">
                <a:latin typeface="Courier New" pitchFamily="49" charset="0"/>
              </a:rPr>
              <a:t>shl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shr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shra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or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xor</a:t>
            </a:r>
          </a:p>
          <a:p>
            <a:pPr lvl="1"/>
            <a:r>
              <a:rPr lang="en-US" dirty="0"/>
              <a:t>Unary operators: </a:t>
            </a:r>
            <a:r>
              <a:rPr lang="en-US" b="1" dirty="0">
                <a:latin typeface="Courier New" pitchFamily="49" charset="0"/>
              </a:rPr>
              <a:t>-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!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addr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cast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*</a:t>
            </a:r>
            <a:r>
              <a:rPr lang="en-US" b="1" dirty="0"/>
              <a:t> </a:t>
            </a:r>
          </a:p>
          <a:p>
            <a:pPr lvl="1"/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Symbol Table:</a:t>
            </a:r>
          </a:p>
          <a:p>
            <a:pPr lvl="1"/>
            <a:r>
              <a:rPr lang="en-US" dirty="0"/>
              <a:t>Contains variables and symbolic registers</a:t>
            </a:r>
          </a:p>
          <a:p>
            <a:pPr lvl="1"/>
            <a:r>
              <a:rPr lang="en-US" dirty="0"/>
              <a:t>Entries have types: </a:t>
            </a:r>
            <a:r>
              <a:rPr lang="en-US" b="1" dirty="0">
                <a:latin typeface="Courier New" pitchFamily="49" charset="0"/>
              </a:rPr>
              <a:t>integer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float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boolean</a:t>
            </a:r>
          </a:p>
          <a:p>
            <a:pPr lvl="1">
              <a:buFontTx/>
              <a:buNone/>
            </a:pPr>
            <a:endParaRPr lang="en-US" b="1" dirty="0"/>
          </a:p>
        </p:txBody>
      </p:sp>
      <p:sp>
        <p:nvSpPr>
          <p:cNvPr id="762884" name="Text Box 4"/>
          <p:cNvSpPr txBox="1">
            <a:spLocks noChangeArrowheads="1"/>
          </p:cNvSpPr>
          <p:nvPr/>
        </p:nvSpPr>
        <p:spPr bwMode="auto">
          <a:xfrm>
            <a:off x="484188" y="5373688"/>
            <a:ext cx="6780446" cy="646331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>
                <a:ea typeface="ヒラギノ角ゴ Pro W3" pitchFamily="96" charset="-128"/>
              </a:rPr>
              <a:t>S. S. Muchnick.</a:t>
            </a:r>
            <a:r>
              <a:rPr lang="en-US" sz="1800" i="1" dirty="0">
                <a:ea typeface="ヒラギノ角ゴ Pro W3" pitchFamily="96" charset="-128"/>
              </a:rPr>
              <a:t> </a:t>
            </a:r>
            <a:r>
              <a:rPr lang="en-US" sz="1800" i="1" dirty="0"/>
              <a:t>Advanced Compiler Design &amp; Implementation.</a:t>
            </a:r>
            <a:br>
              <a:rPr lang="en-US" sz="1800" i="1" dirty="0"/>
            </a:br>
            <a:r>
              <a:rPr lang="en-US" sz="1800" i="1" dirty="0"/>
              <a:t>Morgan Kaufmann, 1997</a:t>
            </a:r>
            <a:r>
              <a:rPr lang="en-US" sz="1800" i="1" dirty="0">
                <a:ea typeface="ヒラギノ角ゴ Pro W3" pitchFamily="96" charset="-128"/>
              </a:rPr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F572E82-2100-43E1-9C6B-2748DF87952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MIR: Properties</a:t>
            </a:r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MIR is not a High-Level IR</a:t>
            </a:r>
          </a:p>
          <a:p>
            <a:pPr lvl="1"/>
            <a:r>
              <a:rPr lang="en-US" dirty="0"/>
              <a:t>Closeness to source language lacking</a:t>
            </a:r>
          </a:p>
          <a:p>
            <a:pPr lvl="1"/>
            <a:r>
              <a:rPr lang="en-US" dirty="0"/>
              <a:t>High-level constructs are missing: Loops, array accesses, ...</a:t>
            </a:r>
          </a:p>
          <a:p>
            <a:pPr lvl="1"/>
            <a:r>
              <a:rPr lang="en-US" dirty="0"/>
              <a:t>Only few and mostly simple operators present</a:t>
            </a:r>
            <a:endParaRPr lang="en-US" b="1" dirty="0"/>
          </a:p>
          <a:p>
            <a:pPr lvl="1"/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MIR is not a Low-Level IR</a:t>
            </a:r>
          </a:p>
          <a:p>
            <a:pPr lvl="1"/>
            <a:r>
              <a:rPr lang="en-US" dirty="0"/>
              <a:t>Closeness to target architecture lacking: Behavior of operands is defined in machine-independent way</a:t>
            </a:r>
          </a:p>
          <a:p>
            <a:pPr lvl="1"/>
            <a:r>
              <a:rPr lang="en-US" dirty="0"/>
              <a:t>Concepts of symbol tables, variables and types not low-level</a:t>
            </a:r>
            <a:endParaRPr lang="en-US" i="1" dirty="0"/>
          </a:p>
          <a:p>
            <a:pPr lvl="1"/>
            <a:r>
              <a:rPr lang="en-US" dirty="0"/>
              <a:t>Abstract mechanisms for function calls, returns, and parameter passing</a:t>
            </a:r>
          </a:p>
          <a:p>
            <a:pPr lvl="1"/>
            <a:endParaRPr lang="en-US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r>
              <a:rPr lang="en-US" b="1" dirty="0"/>
              <a:t>MIR is a Medium-Level IR.</a:t>
            </a:r>
          </a:p>
          <a:p>
            <a:pPr lvl="1"/>
            <a:endParaRPr lang="en-US" b="1" dirty="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D9EFB8D7-75FE-481C-BC85-0DC541223544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</a:t>
            </a:r>
            <a:r>
              <a:rPr lang="de-DE" dirty="0"/>
              <a:t> IR: LLIR (1)</a:t>
            </a:r>
          </a:p>
        </p:txBody>
      </p:sp>
      <p:sp>
        <p:nvSpPr>
          <p:cNvPr id="652321" name="AutoShape 33"/>
          <p:cNvSpPr>
            <a:spLocks noChangeArrowheads="1"/>
          </p:cNvSpPr>
          <p:nvPr/>
        </p:nvSpPr>
        <p:spPr bwMode="auto">
          <a:xfrm>
            <a:off x="431800" y="156527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dirty="0">
                <a:ea typeface="ヒラギノ角ゴ Pro W3" pitchFamily="96" charset="-128"/>
              </a:rPr>
              <a:t>LLIR</a:t>
            </a:r>
          </a:p>
        </p:txBody>
      </p:sp>
      <p:sp>
        <p:nvSpPr>
          <p:cNvPr id="652322" name="AutoShape 34"/>
          <p:cNvSpPr>
            <a:spLocks noChangeArrowheads="1"/>
          </p:cNvSpPr>
          <p:nvPr/>
        </p:nvSpPr>
        <p:spPr bwMode="auto">
          <a:xfrm>
            <a:off x="431800" y="2573338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Function</a:t>
            </a:r>
          </a:p>
        </p:txBody>
      </p:sp>
      <p:sp>
        <p:nvSpPr>
          <p:cNvPr id="652323" name="AutoShape 35"/>
          <p:cNvSpPr>
            <a:spLocks noChangeArrowheads="1"/>
          </p:cNvSpPr>
          <p:nvPr/>
        </p:nvSpPr>
        <p:spPr bwMode="auto">
          <a:xfrm>
            <a:off x="431800" y="4589463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Instruction</a:t>
            </a:r>
          </a:p>
        </p:txBody>
      </p:sp>
      <p:sp>
        <p:nvSpPr>
          <p:cNvPr id="652324" name="AutoShape 36"/>
          <p:cNvSpPr>
            <a:spLocks noChangeArrowheads="1"/>
          </p:cNvSpPr>
          <p:nvPr/>
        </p:nvSpPr>
        <p:spPr bwMode="auto">
          <a:xfrm>
            <a:off x="431800" y="559752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Operation</a:t>
            </a:r>
          </a:p>
        </p:txBody>
      </p:sp>
      <p:sp>
        <p:nvSpPr>
          <p:cNvPr id="652325" name="Line 37"/>
          <p:cNvSpPr>
            <a:spLocks noChangeShapeType="1"/>
          </p:cNvSpPr>
          <p:nvPr/>
        </p:nvSpPr>
        <p:spPr bwMode="auto">
          <a:xfrm>
            <a:off x="1439863" y="2212975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2326" name="AutoShape 38"/>
          <p:cNvSpPr>
            <a:spLocks noChangeArrowheads="1"/>
          </p:cNvSpPr>
          <p:nvPr/>
        </p:nvSpPr>
        <p:spPr bwMode="auto">
          <a:xfrm>
            <a:off x="431800" y="358140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Basic</a:t>
            </a:r>
          </a:p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Block</a:t>
            </a:r>
          </a:p>
        </p:txBody>
      </p:sp>
      <p:sp>
        <p:nvSpPr>
          <p:cNvPr id="652327" name="Line 39"/>
          <p:cNvSpPr>
            <a:spLocks noChangeShapeType="1"/>
          </p:cNvSpPr>
          <p:nvPr/>
        </p:nvSpPr>
        <p:spPr bwMode="auto">
          <a:xfrm>
            <a:off x="1439863" y="3221038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2328" name="Line 40"/>
          <p:cNvSpPr>
            <a:spLocks noChangeShapeType="1"/>
          </p:cNvSpPr>
          <p:nvPr/>
        </p:nvSpPr>
        <p:spPr bwMode="auto">
          <a:xfrm>
            <a:off x="1439863" y="42291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2329" name="Line 41"/>
          <p:cNvSpPr>
            <a:spLocks noChangeShapeType="1"/>
          </p:cNvSpPr>
          <p:nvPr/>
        </p:nvSpPr>
        <p:spPr bwMode="auto">
          <a:xfrm>
            <a:off x="1439863" y="5237163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2330" name="AutoShape 42"/>
          <p:cNvSpPr>
            <a:spLocks/>
          </p:cNvSpPr>
          <p:nvPr/>
        </p:nvSpPr>
        <p:spPr bwMode="auto">
          <a:xfrm>
            <a:off x="2519363" y="4589463"/>
            <a:ext cx="215900" cy="6477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2331" name="AutoShape 43"/>
          <p:cNvSpPr>
            <a:spLocks/>
          </p:cNvSpPr>
          <p:nvPr/>
        </p:nvSpPr>
        <p:spPr bwMode="auto">
          <a:xfrm>
            <a:off x="2519363" y="5597525"/>
            <a:ext cx="215900" cy="6477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2334" name="Rectangle 46"/>
          <p:cNvSpPr>
            <a:spLocks noChangeArrowheads="1"/>
          </p:cNvSpPr>
          <p:nvPr/>
        </p:nvSpPr>
        <p:spPr bwMode="auto">
          <a:xfrm>
            <a:off x="2843213" y="4508500"/>
            <a:ext cx="63007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Machine instruction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Contains 1-</a:t>
            </a:r>
            <a:r>
              <a:rPr lang="en-US" sz="2000" i="1" dirty="0"/>
              <a:t>N</a:t>
            </a:r>
            <a:r>
              <a:rPr lang="en-US" sz="2000" dirty="0"/>
              <a:t> machine operations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Operations are executed in parallel (</a:t>
            </a:r>
            <a:r>
              <a:rPr lang="en-US" sz="2000" dirty="0">
                <a:sym typeface="Wingdings" pitchFamily="2" charset="2"/>
              </a:rPr>
              <a:t> </a:t>
            </a:r>
            <a:r>
              <a:rPr lang="en-US" sz="2000" dirty="0"/>
              <a:t>VLIW)</a:t>
            </a:r>
          </a:p>
        </p:txBody>
      </p:sp>
      <p:sp>
        <p:nvSpPr>
          <p:cNvPr id="652335" name="Rectangle 47"/>
          <p:cNvSpPr>
            <a:spLocks noChangeArrowheads="1"/>
          </p:cNvSpPr>
          <p:nvPr/>
        </p:nvSpPr>
        <p:spPr bwMode="auto">
          <a:xfrm>
            <a:off x="2843213" y="5516563"/>
            <a:ext cx="63007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Machine operation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Contains assembly opcode (e.g., </a:t>
            </a:r>
            <a:r>
              <a:rPr lang="en-US" sz="2000" b="1" dirty="0">
                <a:latin typeface="Courier New" pitchFamily="49" charset="0"/>
              </a:rPr>
              <a:t>ADD</a:t>
            </a:r>
            <a:r>
              <a:rPr lang="en-US" sz="2000" dirty="0"/>
              <a:t>, </a:t>
            </a:r>
            <a:r>
              <a:rPr lang="en-US" sz="2000" b="1" dirty="0">
                <a:latin typeface="Courier New" pitchFamily="49" charset="0"/>
              </a:rPr>
              <a:t>MUL</a:t>
            </a:r>
            <a:r>
              <a:rPr lang="en-US" sz="2000" dirty="0"/>
              <a:t>, ...)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Contains 0-</a:t>
            </a:r>
            <a:r>
              <a:rPr lang="en-US" sz="2000" i="1" dirty="0"/>
              <a:t>M</a:t>
            </a:r>
            <a:r>
              <a:rPr lang="en-US" sz="2000" dirty="0"/>
              <a:t> parameters</a:t>
            </a:r>
            <a:endParaRPr lang="en-US" sz="20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330" grpId="0" animBg="1"/>
      <p:bldP spid="6523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FAC17F9C-6F84-4A24-B798-6A71C7024BE5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</a:t>
            </a:r>
            <a:r>
              <a:rPr lang="de-DE" dirty="0"/>
              <a:t> IR: LLIR (2)</a:t>
            </a:r>
          </a:p>
        </p:txBody>
      </p:sp>
      <p:sp>
        <p:nvSpPr>
          <p:cNvPr id="766979" name="AutoShape 3"/>
          <p:cNvSpPr>
            <a:spLocks noChangeArrowheads="1"/>
          </p:cNvSpPr>
          <p:nvPr/>
        </p:nvSpPr>
        <p:spPr bwMode="auto">
          <a:xfrm>
            <a:off x="431800" y="156527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dirty="0">
                <a:ea typeface="ヒラギノ角ゴ Pro W3" pitchFamily="96" charset="-128"/>
              </a:rPr>
              <a:t>LLIR</a:t>
            </a: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800" y="2573338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Function</a:t>
            </a:r>
          </a:p>
        </p:txBody>
      </p:sp>
      <p:sp>
        <p:nvSpPr>
          <p:cNvPr id="766981" name="AutoShape 5"/>
          <p:cNvSpPr>
            <a:spLocks noChangeArrowheads="1"/>
          </p:cNvSpPr>
          <p:nvPr/>
        </p:nvSpPr>
        <p:spPr bwMode="auto">
          <a:xfrm>
            <a:off x="431800" y="4589463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Instruction</a:t>
            </a:r>
          </a:p>
        </p:txBody>
      </p:sp>
      <p:sp>
        <p:nvSpPr>
          <p:cNvPr id="766982" name="AutoShape 6"/>
          <p:cNvSpPr>
            <a:spLocks noChangeArrowheads="1"/>
          </p:cNvSpPr>
          <p:nvPr/>
        </p:nvSpPr>
        <p:spPr bwMode="auto">
          <a:xfrm>
            <a:off x="431800" y="559752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Operation</a:t>
            </a: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>
            <a:off x="1439863" y="2212975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6984" name="AutoShape 8"/>
          <p:cNvSpPr>
            <a:spLocks noChangeArrowheads="1"/>
          </p:cNvSpPr>
          <p:nvPr/>
        </p:nvSpPr>
        <p:spPr bwMode="auto">
          <a:xfrm>
            <a:off x="431800" y="358140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Basic</a:t>
            </a:r>
          </a:p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Block</a:t>
            </a: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>
            <a:off x="1439863" y="3221038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6986" name="Line 10"/>
          <p:cNvSpPr>
            <a:spLocks noChangeShapeType="1"/>
          </p:cNvSpPr>
          <p:nvPr/>
        </p:nvSpPr>
        <p:spPr bwMode="auto">
          <a:xfrm>
            <a:off x="1439863" y="42291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>
            <a:off x="1439863" y="5237163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6992" name="Line 16"/>
          <p:cNvSpPr>
            <a:spLocks noChangeShapeType="1"/>
          </p:cNvSpPr>
          <p:nvPr/>
        </p:nvSpPr>
        <p:spPr bwMode="auto">
          <a:xfrm rot="-5400000">
            <a:off x="2555082" y="5769768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6993" name="AutoShape 17"/>
          <p:cNvSpPr>
            <a:spLocks noChangeArrowheads="1"/>
          </p:cNvSpPr>
          <p:nvPr/>
        </p:nvSpPr>
        <p:spPr bwMode="auto">
          <a:xfrm>
            <a:off x="2735263" y="5589588"/>
            <a:ext cx="1944687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i="1" dirty="0">
                <a:ea typeface="ヒラギノ角ゴ Pro W3" pitchFamily="96" charset="-128"/>
              </a:rPr>
              <a:t>Parameter</a:t>
            </a:r>
          </a:p>
        </p:txBody>
      </p:sp>
      <p:sp>
        <p:nvSpPr>
          <p:cNvPr id="766994" name="AutoShape 18"/>
          <p:cNvSpPr>
            <a:spLocks/>
          </p:cNvSpPr>
          <p:nvPr/>
        </p:nvSpPr>
        <p:spPr bwMode="auto">
          <a:xfrm>
            <a:off x="4816475" y="5516563"/>
            <a:ext cx="215900" cy="792162"/>
          </a:xfrm>
          <a:prstGeom prst="leftBrace">
            <a:avLst>
              <a:gd name="adj1" fmla="val 3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66996" name="Rectangle 20"/>
          <p:cNvSpPr>
            <a:spLocks noChangeArrowheads="1"/>
          </p:cNvSpPr>
          <p:nvPr/>
        </p:nvSpPr>
        <p:spPr bwMode="auto">
          <a:xfrm>
            <a:off x="5148263" y="5373688"/>
            <a:ext cx="3744912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Registers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Integer constants &amp; labels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Addressing modes</a:t>
            </a:r>
          </a:p>
          <a:p>
            <a:pPr marL="342900" indent="-342900" eaLnBrk="1" hangingPunct="1">
              <a:lnSpc>
                <a:spcPct val="80000"/>
              </a:lnSpc>
              <a:buFont typeface="Arial" charset="0"/>
              <a:buChar char="–"/>
            </a:pPr>
            <a:r>
              <a:rPr lang="en-US" sz="2000" dirty="0"/>
              <a:t>...</a:t>
            </a:r>
            <a:endParaRPr lang="en-US" sz="2000" i="1" dirty="0"/>
          </a:p>
        </p:txBody>
      </p:sp>
      <p:sp>
        <p:nvSpPr>
          <p:cNvPr id="766997" name="Rectangle 21"/>
          <p:cNvSpPr>
            <a:spLocks noChangeArrowheads="1"/>
          </p:cNvSpPr>
          <p:nvPr/>
        </p:nvSpPr>
        <p:spPr bwMode="auto">
          <a:xfrm>
            <a:off x="3059113" y="1941513"/>
            <a:ext cx="5616575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buFont typeface="Arial" charset="0"/>
              <a:buNone/>
            </a:pPr>
            <a:r>
              <a:rPr lang="en-US" sz="2000" dirty="0"/>
              <a:t>This LLIR structure is completely processor-independent:</a:t>
            </a: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An LLIR consists of some arbitrary, generic functions</a:t>
            </a: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An LLIR function consists of...</a:t>
            </a: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An LLIR operation consists of some arbitrary, generic parameters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6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669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92" grpId="0" animBg="1"/>
      <p:bldP spid="766993" grpId="0" animBg="1"/>
      <p:bldP spid="766994" grpId="0" animBg="1"/>
      <p:bldP spid="766994" grpId="1" animBg="1"/>
      <p:bldP spid="766996" grpId="0"/>
      <p:bldP spid="76699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E2EAECC2-5E2D-4EFB-BCF6-377D15189FD2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</a:t>
            </a:r>
            <a:r>
              <a:rPr lang="de-DE" dirty="0"/>
              <a:t> IR: LLIR (3)</a:t>
            </a:r>
          </a:p>
        </p:txBody>
      </p:sp>
      <p:sp>
        <p:nvSpPr>
          <p:cNvPr id="769027" name="AutoShape 3"/>
          <p:cNvSpPr>
            <a:spLocks noChangeArrowheads="1"/>
          </p:cNvSpPr>
          <p:nvPr/>
        </p:nvSpPr>
        <p:spPr bwMode="auto">
          <a:xfrm>
            <a:off x="431800" y="156527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dirty="0">
                <a:ea typeface="ヒラギノ角ゴ Pro W3" pitchFamily="96" charset="-128"/>
              </a:rPr>
              <a:t>LLIR</a:t>
            </a:r>
          </a:p>
        </p:txBody>
      </p:sp>
      <p:sp>
        <p:nvSpPr>
          <p:cNvPr id="769028" name="AutoShape 4"/>
          <p:cNvSpPr>
            <a:spLocks noChangeArrowheads="1"/>
          </p:cNvSpPr>
          <p:nvPr/>
        </p:nvSpPr>
        <p:spPr bwMode="auto">
          <a:xfrm>
            <a:off x="431800" y="2573338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Function</a:t>
            </a:r>
          </a:p>
        </p:txBody>
      </p:sp>
      <p:sp>
        <p:nvSpPr>
          <p:cNvPr id="769029" name="AutoShape 5"/>
          <p:cNvSpPr>
            <a:spLocks noChangeArrowheads="1"/>
          </p:cNvSpPr>
          <p:nvPr/>
        </p:nvSpPr>
        <p:spPr bwMode="auto">
          <a:xfrm>
            <a:off x="431800" y="4589463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Instruction</a:t>
            </a:r>
          </a:p>
        </p:txBody>
      </p:sp>
      <p:sp>
        <p:nvSpPr>
          <p:cNvPr id="769030" name="AutoShape 6"/>
          <p:cNvSpPr>
            <a:spLocks noChangeArrowheads="1"/>
          </p:cNvSpPr>
          <p:nvPr/>
        </p:nvSpPr>
        <p:spPr bwMode="auto">
          <a:xfrm>
            <a:off x="431800" y="5597525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Operation</a:t>
            </a:r>
          </a:p>
        </p:txBody>
      </p:sp>
      <p:sp>
        <p:nvSpPr>
          <p:cNvPr id="769031" name="Line 7"/>
          <p:cNvSpPr>
            <a:spLocks noChangeShapeType="1"/>
          </p:cNvSpPr>
          <p:nvPr/>
        </p:nvSpPr>
        <p:spPr bwMode="auto">
          <a:xfrm>
            <a:off x="1439863" y="2212975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9032" name="AutoShape 8"/>
          <p:cNvSpPr>
            <a:spLocks noChangeArrowheads="1"/>
          </p:cNvSpPr>
          <p:nvPr/>
        </p:nvSpPr>
        <p:spPr bwMode="auto">
          <a:xfrm>
            <a:off x="431800" y="3581400"/>
            <a:ext cx="1944688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Basic</a:t>
            </a:r>
          </a:p>
          <a:p>
            <a:pPr algn="ctr" eaLnBrk="1" hangingPunct="1"/>
            <a:r>
              <a:rPr lang="en-US" sz="2000" b="1" i="1" dirty="0">
                <a:ea typeface="ヒラギノ角ゴ Pro W3" pitchFamily="96" charset="-128"/>
              </a:rPr>
              <a:t>Block</a:t>
            </a:r>
          </a:p>
        </p:txBody>
      </p:sp>
      <p:sp>
        <p:nvSpPr>
          <p:cNvPr id="769033" name="Line 9"/>
          <p:cNvSpPr>
            <a:spLocks noChangeShapeType="1"/>
          </p:cNvSpPr>
          <p:nvPr/>
        </p:nvSpPr>
        <p:spPr bwMode="auto">
          <a:xfrm>
            <a:off x="1439863" y="3221038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9034" name="Line 10"/>
          <p:cNvSpPr>
            <a:spLocks noChangeShapeType="1"/>
          </p:cNvSpPr>
          <p:nvPr/>
        </p:nvSpPr>
        <p:spPr bwMode="auto">
          <a:xfrm>
            <a:off x="1439863" y="42291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9035" name="Line 11"/>
          <p:cNvSpPr>
            <a:spLocks noChangeShapeType="1"/>
          </p:cNvSpPr>
          <p:nvPr/>
        </p:nvSpPr>
        <p:spPr bwMode="auto">
          <a:xfrm>
            <a:off x="1439863" y="5237163"/>
            <a:ext cx="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9036" name="Line 12"/>
          <p:cNvSpPr>
            <a:spLocks noChangeShapeType="1"/>
          </p:cNvSpPr>
          <p:nvPr/>
        </p:nvSpPr>
        <p:spPr bwMode="auto">
          <a:xfrm rot="-5400000">
            <a:off x="2555082" y="5769768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769037" name="AutoShape 13"/>
          <p:cNvSpPr>
            <a:spLocks noChangeArrowheads="1"/>
          </p:cNvSpPr>
          <p:nvPr/>
        </p:nvSpPr>
        <p:spPr bwMode="auto">
          <a:xfrm>
            <a:off x="2735263" y="5589588"/>
            <a:ext cx="1944687" cy="647700"/>
          </a:xfrm>
          <a:prstGeom prst="flowChartPredefinedProcess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sz="2000" b="1" i="1" dirty="0">
                <a:ea typeface="ヒラギノ角ゴ Pro W3" pitchFamily="96" charset="-128"/>
              </a:rPr>
              <a:t>Parameter</a:t>
            </a:r>
          </a:p>
        </p:txBody>
      </p:sp>
      <p:sp>
        <p:nvSpPr>
          <p:cNvPr id="769040" name="Rectangle 16"/>
          <p:cNvSpPr>
            <a:spLocks noChangeArrowheads="1"/>
          </p:cNvSpPr>
          <p:nvPr/>
        </p:nvSpPr>
        <p:spPr bwMode="auto">
          <a:xfrm>
            <a:off x="3059113" y="1941513"/>
            <a:ext cx="56165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buFont typeface="Arial" charset="0"/>
              <a:buNone/>
            </a:pPr>
            <a:r>
              <a:rPr lang="en-US" sz="2000" dirty="0"/>
              <a:t>LLIR becomes processor-specific by providing</a:t>
            </a:r>
          </a:p>
          <a:p>
            <a:pPr marL="342900" indent="-342900" eaLnBrk="1" hangingPunct="1">
              <a:buFont typeface="Arial" charset="0"/>
              <a:buNone/>
            </a:pPr>
            <a:r>
              <a:rPr lang="en-US" sz="2000" dirty="0"/>
              <a:t>a </a:t>
            </a:r>
            <a:r>
              <a:rPr lang="en-US" sz="2000" i="1" dirty="0"/>
              <a:t>processor description</a:t>
            </a:r>
            <a:r>
              <a:rPr lang="en-US" sz="2000" dirty="0"/>
              <a:t>:</a:t>
            </a:r>
          </a:p>
        </p:txBody>
      </p:sp>
      <p:sp>
        <p:nvSpPr>
          <p:cNvPr id="769041" name="AutoShape 17"/>
          <p:cNvSpPr>
            <a:spLocks noChangeArrowheads="1"/>
          </p:cNvSpPr>
          <p:nvPr/>
        </p:nvSpPr>
        <p:spPr bwMode="auto">
          <a:xfrm>
            <a:off x="3240088" y="2852738"/>
            <a:ext cx="5003800" cy="2051050"/>
          </a:xfrm>
          <a:prstGeom prst="flowChart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69042" name="Rectangle 18"/>
          <p:cNvSpPr>
            <a:spLocks noChangeArrowheads="1"/>
          </p:cNvSpPr>
          <p:nvPr/>
        </p:nvSpPr>
        <p:spPr bwMode="auto">
          <a:xfrm>
            <a:off x="3240088" y="2889250"/>
            <a:ext cx="5364162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ts val="2000"/>
              </a:lnSpc>
            </a:pPr>
            <a:r>
              <a:rPr lang="de-DE" sz="2000" i="1" u="sng" dirty="0"/>
              <a:t>TriCore 1.3:</a:t>
            </a:r>
          </a:p>
          <a:p>
            <a:pPr marL="342900" indent="-342900" eaLnBrk="1" hangingPunct="1">
              <a:lnSpc>
                <a:spcPts val="2000"/>
              </a:lnSpc>
            </a:pPr>
            <a:endParaRPr lang="de-DE" sz="2000" dirty="0"/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de-DE" sz="2000" dirty="0"/>
              <a:t>Registers = {</a:t>
            </a:r>
            <a:r>
              <a:rPr lang="de-DE" sz="2000" b="1" dirty="0">
                <a:latin typeface="Courier New" pitchFamily="49" charset="0"/>
              </a:rPr>
              <a:t>D0</a:t>
            </a:r>
            <a:r>
              <a:rPr lang="de-DE" sz="2000" dirty="0"/>
              <a:t>, ..., </a:t>
            </a:r>
            <a:r>
              <a:rPr lang="de-DE" sz="2000" b="1" dirty="0">
                <a:latin typeface="Courier New" pitchFamily="49" charset="0"/>
              </a:rPr>
              <a:t>D15</a:t>
            </a:r>
            <a:r>
              <a:rPr lang="de-DE" sz="2000" dirty="0"/>
              <a:t>, </a:t>
            </a:r>
            <a:r>
              <a:rPr lang="de-DE" sz="2000" b="1" dirty="0">
                <a:latin typeface="Courier New" pitchFamily="49" charset="0"/>
              </a:rPr>
              <a:t>A0</a:t>
            </a:r>
            <a:r>
              <a:rPr lang="de-DE" sz="2000" dirty="0"/>
              <a:t>, ..., </a:t>
            </a:r>
            <a:r>
              <a:rPr lang="de-DE" sz="2000" b="1" dirty="0">
                <a:latin typeface="Courier New" pitchFamily="49" charset="0"/>
              </a:rPr>
              <a:t>A15</a:t>
            </a:r>
            <a:r>
              <a:rPr lang="de-DE" sz="2000" dirty="0"/>
              <a:t>}</a:t>
            </a:r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en-US" sz="2000" dirty="0"/>
              <a:t>Mnemonics</a:t>
            </a:r>
            <a:r>
              <a:rPr lang="de-DE" sz="2000" dirty="0"/>
              <a:t> = {</a:t>
            </a:r>
            <a:r>
              <a:rPr lang="de-DE" sz="2000" b="1" dirty="0">
                <a:latin typeface="Courier New" pitchFamily="49" charset="0"/>
              </a:rPr>
              <a:t>ABS</a:t>
            </a:r>
            <a:r>
              <a:rPr lang="de-DE" sz="2000" dirty="0"/>
              <a:t>, </a:t>
            </a:r>
            <a:r>
              <a:rPr lang="de-DE" sz="2000" b="1" dirty="0">
                <a:latin typeface="Courier New" pitchFamily="49" charset="0"/>
              </a:rPr>
              <a:t>ABS.B</a:t>
            </a:r>
            <a:r>
              <a:rPr lang="de-DE" sz="2000" dirty="0"/>
              <a:t>, ..., </a:t>
            </a:r>
            <a:r>
              <a:rPr lang="de-DE" sz="2000" b="1" dirty="0">
                <a:latin typeface="Courier New" pitchFamily="49" charset="0"/>
              </a:rPr>
              <a:t>XOR.T</a:t>
            </a:r>
            <a:r>
              <a:rPr lang="de-DE" sz="2000" dirty="0"/>
              <a:t>}</a:t>
            </a:r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de-DE" sz="2000" dirty="0"/>
              <a:t>Status flags = {</a:t>
            </a:r>
            <a:r>
              <a:rPr lang="de-DE" sz="2000" b="1" dirty="0">
                <a:latin typeface="Courier New" pitchFamily="49" charset="0"/>
              </a:rPr>
              <a:t>C</a:t>
            </a:r>
            <a:r>
              <a:rPr lang="de-DE" sz="2000" dirty="0"/>
              <a:t>, </a:t>
            </a:r>
            <a:r>
              <a:rPr lang="de-DE" sz="2000" b="1" dirty="0">
                <a:latin typeface="Courier New" pitchFamily="49" charset="0"/>
              </a:rPr>
              <a:t>V</a:t>
            </a:r>
            <a:r>
              <a:rPr lang="de-DE" sz="2000" dirty="0"/>
              <a:t>, ..., </a:t>
            </a:r>
            <a:r>
              <a:rPr lang="de-DE" sz="2000" b="1" dirty="0">
                <a:latin typeface="Courier New" pitchFamily="49" charset="0"/>
              </a:rPr>
              <a:t>SAV</a:t>
            </a:r>
            <a:r>
              <a:rPr lang="de-DE" sz="2000" dirty="0"/>
              <a:t>}</a:t>
            </a:r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de-DE" sz="2000" dirty="0"/>
              <a:t>...</a:t>
            </a:r>
          </a:p>
        </p:txBody>
      </p:sp>
      <p:sp>
        <p:nvSpPr>
          <p:cNvPr id="769043" name="Text Box 19"/>
          <p:cNvSpPr txBox="1">
            <a:spLocks noChangeArrowheads="1"/>
          </p:cNvSpPr>
          <p:nvPr/>
        </p:nvSpPr>
        <p:spPr bwMode="auto">
          <a:xfrm>
            <a:off x="4895850" y="5445125"/>
            <a:ext cx="4140200" cy="92333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1800" i="1" dirty="0">
                <a:ea typeface="ヒラギノ角ゴ Pro W3" pitchFamily="96" charset="-128"/>
              </a:rPr>
              <a:t>[</a:t>
            </a:r>
            <a:r>
              <a:rPr lang="de-DE" sz="1800" b="1" i="1" dirty="0"/>
              <a:t>Informatik Centrum Dortmund e.V.</a:t>
            </a:r>
            <a:br>
              <a:rPr lang="de-DE" sz="1800" i="1" dirty="0"/>
            </a:br>
            <a:r>
              <a:rPr lang="de-DE" sz="1800" i="1" dirty="0"/>
              <a:t>www.icd.de/en/es/icd-c-compiler, Dortmund, 2015</a:t>
            </a:r>
            <a:r>
              <a:rPr lang="de-DE" sz="1800" i="1" dirty="0">
                <a:ea typeface="ヒラギノ角ゴ Pro W3" pitchFamily="96" charset="-128"/>
              </a:rPr>
              <a:t>]</a:t>
            </a:r>
            <a:endParaRPr lang="en-US" sz="1800" i="1" dirty="0">
              <a:ea typeface="ヒラギノ角ゴ Pro W3" pitchFamily="96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41" grpId="0" animBg="1"/>
      <p:bldP spid="769042" grpId="0"/>
      <p:bldP spid="76904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77D8284F-B9D3-4A6C-A5FF-96A8D99CE7C5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  <a:endParaRPr lang="de-DE" dirty="0"/>
          </a:p>
        </p:txBody>
      </p:sp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LLIR: Code Example </a:t>
            </a:r>
            <a:r>
              <a:rPr lang="en-US" i="1" dirty="0"/>
              <a:t>(Infineon TriCore 1.3)</a:t>
            </a:r>
          </a:p>
        </p:txBody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ld.w %d_0, [%A10] 12;</a:t>
            </a:r>
          </a:p>
          <a:p>
            <a:pPr>
              <a:lnSpc>
                <a:spcPct val="90000"/>
              </a:lnSpc>
            </a:pPr>
            <a:endParaRPr lang="en-US" b="1" dirty="0">
              <a:latin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Load memory contents from address </a:t>
            </a:r>
            <a:r>
              <a:rPr lang="en-US" b="1" dirty="0">
                <a:latin typeface="Courier New" pitchFamily="49" charset="0"/>
              </a:rPr>
              <a:t>[%A10]</a:t>
            </a:r>
            <a:r>
              <a:rPr lang="en-US" sz="1000" b="1" dirty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12</a:t>
            </a:r>
            <a:r>
              <a:rPr lang="en-US" dirty="0"/>
              <a:t> in register </a:t>
            </a:r>
            <a:r>
              <a:rPr lang="en-US" b="1" dirty="0">
                <a:latin typeface="Courier New" pitchFamily="49" charset="0"/>
              </a:rPr>
              <a:t>d_0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u="sng" dirty="0"/>
              <a:t>Recall:</a:t>
            </a:r>
            <a:r>
              <a:rPr lang="en-US" dirty="0"/>
              <a:t> Register </a:t>
            </a:r>
            <a:r>
              <a:rPr lang="en-US" b="1" dirty="0">
                <a:latin typeface="Courier New" pitchFamily="49" charset="0"/>
              </a:rPr>
              <a:t>A10</a:t>
            </a:r>
            <a:r>
              <a:rPr lang="en-US" dirty="0"/>
              <a:t> = </a:t>
            </a:r>
            <a:r>
              <a:rPr lang="en-US" i="1" dirty="0"/>
              <a:t>Stack pointer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 </a:t>
            </a:r>
            <a:r>
              <a:rPr lang="en-US" dirty="0"/>
              <a:t>Physical register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Address </a:t>
            </a:r>
            <a:r>
              <a:rPr lang="en-US" b="1" dirty="0">
                <a:latin typeface="Courier New" pitchFamily="49" charset="0"/>
              </a:rPr>
              <a:t>[%A10]</a:t>
            </a:r>
            <a:r>
              <a:rPr lang="en-US" sz="1000" b="1" dirty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12</a:t>
            </a:r>
            <a:r>
              <a:rPr lang="en-US" dirty="0"/>
              <a:t> = </a:t>
            </a:r>
            <a:r>
              <a:rPr lang="en-US" i="1" dirty="0"/>
              <a:t>Stack pointer</a:t>
            </a:r>
            <a:r>
              <a:rPr lang="en-US" dirty="0"/>
              <a:t> + 12 Bytes</a:t>
            </a:r>
            <a:br>
              <a:rPr lang="en-US" dirty="0"/>
            </a:br>
            <a:r>
              <a:rPr lang="en-US" dirty="0"/>
              <a:t>(so-called Base + Offset Addressing)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TriCore features no register </a:t>
            </a:r>
            <a:r>
              <a:rPr lang="en-US" b="1" dirty="0">
                <a:latin typeface="Courier New" pitchFamily="49" charset="0"/>
              </a:rPr>
              <a:t>d_0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 </a:t>
            </a:r>
            <a:r>
              <a:rPr lang="en-US" dirty="0"/>
              <a:t>Virtual data register</a:t>
            </a:r>
          </a:p>
        </p:txBody>
      </p:sp>
      <p:sp>
        <p:nvSpPr>
          <p:cNvPr id="654343" name="AutoShape 7"/>
          <p:cNvSpPr>
            <a:spLocks noChangeArrowheads="1"/>
          </p:cNvSpPr>
          <p:nvPr/>
        </p:nvSpPr>
        <p:spPr bwMode="auto">
          <a:xfrm>
            <a:off x="36513" y="4870450"/>
            <a:ext cx="2232025" cy="690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44" name="AutoShape 8"/>
          <p:cNvSpPr>
            <a:spLocks noChangeArrowheads="1"/>
          </p:cNvSpPr>
          <p:nvPr/>
        </p:nvSpPr>
        <p:spPr bwMode="auto">
          <a:xfrm>
            <a:off x="2322513" y="4870450"/>
            <a:ext cx="2232025" cy="690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45" name="AutoShape 9"/>
          <p:cNvSpPr>
            <a:spLocks noChangeArrowheads="1"/>
          </p:cNvSpPr>
          <p:nvPr/>
        </p:nvSpPr>
        <p:spPr bwMode="auto">
          <a:xfrm>
            <a:off x="4610100" y="4870450"/>
            <a:ext cx="2232025" cy="690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46" name="AutoShape 10"/>
          <p:cNvSpPr>
            <a:spLocks noChangeArrowheads="1"/>
          </p:cNvSpPr>
          <p:nvPr/>
        </p:nvSpPr>
        <p:spPr bwMode="auto">
          <a:xfrm>
            <a:off x="3532188" y="4148138"/>
            <a:ext cx="1944687" cy="360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47" name="Text Box 11"/>
          <p:cNvSpPr txBox="1">
            <a:spLocks noChangeArrowheads="1"/>
          </p:cNvSpPr>
          <p:nvPr/>
        </p:nvSpPr>
        <p:spPr bwMode="auto">
          <a:xfrm>
            <a:off x="3430431" y="4154488"/>
            <a:ext cx="20021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LLIR_Operation</a:t>
            </a:r>
          </a:p>
        </p:txBody>
      </p:sp>
      <p:sp>
        <p:nvSpPr>
          <p:cNvPr id="654348" name="Text Box 12"/>
          <p:cNvSpPr txBox="1">
            <a:spLocks noChangeArrowheads="1"/>
          </p:cNvSpPr>
          <p:nvPr/>
        </p:nvSpPr>
        <p:spPr bwMode="auto">
          <a:xfrm>
            <a:off x="4559300" y="4873625"/>
            <a:ext cx="21844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LLIR_Parameter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700" dirty="0">
                <a:latin typeface="Arial" charset="0"/>
                <a:ea typeface="ヒラギノ角ゴ Pro W3" pitchFamily="96" charset="-128"/>
              </a:rPr>
              <a:t>PARAM_REGISTER</a:t>
            </a:r>
          </a:p>
        </p:txBody>
      </p:sp>
      <p:sp>
        <p:nvSpPr>
          <p:cNvPr id="654349" name="Line 13"/>
          <p:cNvSpPr>
            <a:spLocks noChangeShapeType="1"/>
          </p:cNvSpPr>
          <p:nvPr/>
        </p:nvSpPr>
        <p:spPr bwMode="auto">
          <a:xfrm>
            <a:off x="1116013" y="55880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4350" name="Line 14"/>
          <p:cNvSpPr>
            <a:spLocks noChangeShapeType="1"/>
          </p:cNvSpPr>
          <p:nvPr/>
        </p:nvSpPr>
        <p:spPr bwMode="auto">
          <a:xfrm rot="2700000">
            <a:off x="4374357" y="4461668"/>
            <a:ext cx="0" cy="468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4351" name="Line 15"/>
          <p:cNvSpPr>
            <a:spLocks noChangeShapeType="1"/>
          </p:cNvSpPr>
          <p:nvPr/>
        </p:nvSpPr>
        <p:spPr bwMode="auto">
          <a:xfrm rot="18900000" flipH="1">
            <a:off x="4718844" y="4463257"/>
            <a:ext cx="0" cy="468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4352" name="Text Box 16"/>
          <p:cNvSpPr txBox="1">
            <a:spLocks noChangeArrowheads="1"/>
          </p:cNvSpPr>
          <p:nvPr/>
        </p:nvSpPr>
        <p:spPr bwMode="auto">
          <a:xfrm>
            <a:off x="5405438" y="4206875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ld.w</a:t>
            </a:r>
          </a:p>
        </p:txBody>
      </p:sp>
      <p:sp>
        <p:nvSpPr>
          <p:cNvPr id="654353" name="AutoShape 17"/>
          <p:cNvSpPr>
            <a:spLocks noChangeArrowheads="1"/>
          </p:cNvSpPr>
          <p:nvPr/>
        </p:nvSpPr>
        <p:spPr bwMode="auto">
          <a:xfrm>
            <a:off x="6877050" y="4870450"/>
            <a:ext cx="2232025" cy="690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54" name="Text Box 18"/>
          <p:cNvSpPr txBox="1">
            <a:spLocks noChangeArrowheads="1"/>
          </p:cNvSpPr>
          <p:nvPr/>
        </p:nvSpPr>
        <p:spPr bwMode="auto">
          <a:xfrm>
            <a:off x="6784975" y="4872038"/>
            <a:ext cx="22669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LLIR_Parameter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700" dirty="0">
                <a:latin typeface="Arial" charset="0"/>
                <a:ea typeface="ヒラギノ角ゴ Pro W3" pitchFamily="96" charset="-128"/>
              </a:rPr>
              <a:t>PARAM_CONSTANT</a:t>
            </a:r>
          </a:p>
        </p:txBody>
      </p:sp>
      <p:sp>
        <p:nvSpPr>
          <p:cNvPr id="654355" name="Text Box 19"/>
          <p:cNvSpPr txBox="1">
            <a:spLocks noChangeArrowheads="1"/>
          </p:cNvSpPr>
          <p:nvPr/>
        </p:nvSpPr>
        <p:spPr bwMode="auto">
          <a:xfrm>
            <a:off x="2214563" y="4872038"/>
            <a:ext cx="22923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LLIR_Parameter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700" dirty="0">
                <a:latin typeface="Arial" charset="0"/>
                <a:ea typeface="ヒラギノ角ゴ Pro W3" pitchFamily="96" charset="-128"/>
              </a:rPr>
              <a:t>PARAM_OPERATOR</a:t>
            </a:r>
          </a:p>
        </p:txBody>
      </p:sp>
      <p:sp>
        <p:nvSpPr>
          <p:cNvPr id="654356" name="Text Box 20"/>
          <p:cNvSpPr txBox="1">
            <a:spLocks noChangeArrowheads="1"/>
          </p:cNvSpPr>
          <p:nvPr/>
        </p:nvSpPr>
        <p:spPr bwMode="auto">
          <a:xfrm>
            <a:off x="-15875" y="4872038"/>
            <a:ext cx="21844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LLIR_Parameter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700" dirty="0">
                <a:latin typeface="Arial" charset="0"/>
                <a:ea typeface="ヒラギノ角ゴ Pro W3" pitchFamily="96" charset="-128"/>
              </a:rPr>
              <a:t>PARAM_REGISTER</a:t>
            </a:r>
          </a:p>
        </p:txBody>
      </p:sp>
      <p:sp>
        <p:nvSpPr>
          <p:cNvPr id="654357" name="AutoShape 21"/>
          <p:cNvSpPr>
            <a:spLocks noChangeArrowheads="1"/>
          </p:cNvSpPr>
          <p:nvPr/>
        </p:nvSpPr>
        <p:spPr bwMode="auto">
          <a:xfrm>
            <a:off x="147638" y="5948363"/>
            <a:ext cx="1944687" cy="360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58" name="Text Box 22"/>
          <p:cNvSpPr txBox="1">
            <a:spLocks noChangeArrowheads="1"/>
          </p:cNvSpPr>
          <p:nvPr/>
        </p:nvSpPr>
        <p:spPr bwMode="auto">
          <a:xfrm>
            <a:off x="132428" y="5954713"/>
            <a:ext cx="18322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LLIR_Register</a:t>
            </a:r>
          </a:p>
        </p:txBody>
      </p:sp>
      <p:sp>
        <p:nvSpPr>
          <p:cNvPr id="654359" name="Text Box 23"/>
          <p:cNvSpPr txBox="1">
            <a:spLocks noChangeArrowheads="1"/>
          </p:cNvSpPr>
          <p:nvPr/>
        </p:nvSpPr>
        <p:spPr bwMode="auto">
          <a:xfrm>
            <a:off x="2020888" y="6007100"/>
            <a:ext cx="5572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d_0</a:t>
            </a:r>
          </a:p>
        </p:txBody>
      </p:sp>
      <p:sp>
        <p:nvSpPr>
          <p:cNvPr id="654360" name="Line 24"/>
          <p:cNvSpPr>
            <a:spLocks noChangeShapeType="1"/>
          </p:cNvSpPr>
          <p:nvPr/>
        </p:nvSpPr>
        <p:spPr bwMode="auto">
          <a:xfrm>
            <a:off x="5702300" y="558800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4361" name="AutoShape 25"/>
          <p:cNvSpPr>
            <a:spLocks noChangeArrowheads="1"/>
          </p:cNvSpPr>
          <p:nvPr/>
        </p:nvSpPr>
        <p:spPr bwMode="auto">
          <a:xfrm>
            <a:off x="4733925" y="5948363"/>
            <a:ext cx="1944688" cy="3603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54362" name="Text Box 26"/>
          <p:cNvSpPr txBox="1">
            <a:spLocks noChangeArrowheads="1"/>
          </p:cNvSpPr>
          <p:nvPr/>
        </p:nvSpPr>
        <p:spPr bwMode="auto">
          <a:xfrm>
            <a:off x="4727575" y="5954713"/>
            <a:ext cx="1814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dirty="0">
                <a:latin typeface="Arial" charset="0"/>
                <a:ea typeface="ヒラギノ角ゴ Pro W3" pitchFamily="96" charset="-128"/>
              </a:rPr>
              <a:t>LLIR_Register</a:t>
            </a:r>
          </a:p>
        </p:txBody>
      </p:sp>
      <p:sp>
        <p:nvSpPr>
          <p:cNvPr id="654363" name="Text Box 27"/>
          <p:cNvSpPr txBox="1">
            <a:spLocks noChangeArrowheads="1"/>
          </p:cNvSpPr>
          <p:nvPr/>
        </p:nvSpPr>
        <p:spPr bwMode="auto">
          <a:xfrm>
            <a:off x="6607175" y="6007100"/>
            <a:ext cx="5572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A10</a:t>
            </a:r>
          </a:p>
        </p:txBody>
      </p:sp>
      <p:sp>
        <p:nvSpPr>
          <p:cNvPr id="654364" name="Text Box 28"/>
          <p:cNvSpPr txBox="1">
            <a:spLocks noChangeArrowheads="1"/>
          </p:cNvSpPr>
          <p:nvPr/>
        </p:nvSpPr>
        <p:spPr bwMode="auto">
          <a:xfrm>
            <a:off x="2700338" y="5602288"/>
            <a:ext cx="1290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OPER_BASE</a:t>
            </a:r>
          </a:p>
        </p:txBody>
      </p:sp>
      <p:sp>
        <p:nvSpPr>
          <p:cNvPr id="654365" name="Text Box 29"/>
          <p:cNvSpPr txBox="1">
            <a:spLocks noChangeArrowheads="1"/>
          </p:cNvSpPr>
          <p:nvPr/>
        </p:nvSpPr>
        <p:spPr bwMode="auto">
          <a:xfrm>
            <a:off x="7740650" y="5602288"/>
            <a:ext cx="4349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solidFill>
                  <a:srgbClr val="0000FF"/>
                </a:solidFill>
                <a:latin typeface="Courier New" pitchFamily="49" charset="0"/>
                <a:ea typeface="ヒラギノ角ゴ Pro W3" pitchFamily="96" charset="-128"/>
              </a:rPr>
              <a:t>12</a:t>
            </a:r>
          </a:p>
        </p:txBody>
      </p:sp>
      <p:sp>
        <p:nvSpPr>
          <p:cNvPr id="654366" name="Line 30"/>
          <p:cNvSpPr>
            <a:spLocks noChangeShapeType="1"/>
          </p:cNvSpPr>
          <p:nvPr/>
        </p:nvSpPr>
        <p:spPr bwMode="auto">
          <a:xfrm rot="2700000" flipV="1">
            <a:off x="5154613" y="4129088"/>
            <a:ext cx="1582737" cy="11255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654367" name="Line 31"/>
          <p:cNvSpPr>
            <a:spLocks noChangeShapeType="1"/>
          </p:cNvSpPr>
          <p:nvPr/>
        </p:nvSpPr>
        <p:spPr bwMode="auto">
          <a:xfrm rot="-2700000" flipH="1" flipV="1">
            <a:off x="2339975" y="4125913"/>
            <a:ext cx="1582738" cy="11255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5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5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5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5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5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43" grpId="0" animBg="1"/>
      <p:bldP spid="654344" grpId="0" animBg="1"/>
      <p:bldP spid="654345" grpId="0" animBg="1"/>
      <p:bldP spid="654346" grpId="0" animBg="1"/>
      <p:bldP spid="654347" grpId="0"/>
      <p:bldP spid="654348" grpId="0"/>
      <p:bldP spid="654349" grpId="0" animBg="1"/>
      <p:bldP spid="654350" grpId="0" animBg="1"/>
      <p:bldP spid="654351" grpId="0" animBg="1"/>
      <p:bldP spid="654352" grpId="0"/>
      <p:bldP spid="654353" grpId="0" animBg="1"/>
      <p:bldP spid="654354" grpId="0"/>
      <p:bldP spid="654355" grpId="0"/>
      <p:bldP spid="654356" grpId="0"/>
      <p:bldP spid="654357" grpId="0" animBg="1"/>
      <p:bldP spid="654358" grpId="0"/>
      <p:bldP spid="654359" grpId="0"/>
      <p:bldP spid="654360" grpId="0" animBg="1"/>
      <p:bldP spid="654361" grpId="0" animBg="1"/>
      <p:bldP spid="654362" grpId="0"/>
      <p:bldP spid="654363" grpId="0"/>
      <p:bldP spid="654364" grpId="0"/>
      <p:bldP spid="654365" grpId="0"/>
      <p:bldP spid="654366" grpId="0" animBg="1"/>
      <p:bldP spid="65436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B1BE0A2-4500-4BDE-916A-697C5DCE8D9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LLIR: Features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Retargetability:</a:t>
            </a:r>
          </a:p>
          <a:p>
            <a:pPr lvl="1"/>
            <a:r>
              <a:rPr lang="en-US" dirty="0"/>
              <a:t>Adaptability to support various distinct processors (e.g., DSPs, VLIWs, NPUs, ...)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F"/>
            </a:pPr>
            <a:r>
              <a:rPr lang="en-US" dirty="0"/>
              <a:t>Modelling of various instruction set architectures (ISAs)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F"/>
            </a:pPr>
            <a:r>
              <a:rPr lang="en-US" dirty="0"/>
              <a:t>Modelling of various kinds of register sets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F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Included Analyses:</a:t>
            </a:r>
          </a:p>
          <a:p>
            <a:pPr lvl="1"/>
            <a:r>
              <a:rPr lang="en-US" dirty="0"/>
              <a:t>Data flow analyses</a:t>
            </a:r>
          </a:p>
          <a:p>
            <a:pPr lvl="1"/>
            <a:r>
              <a:rPr lang="en-US" dirty="0"/>
              <a:t>Control flow analyses</a:t>
            </a:r>
          </a:p>
          <a:p>
            <a:pPr lvl="1"/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Interfaces:</a:t>
            </a:r>
          </a:p>
          <a:p>
            <a:pPr lvl="1"/>
            <a:r>
              <a:rPr lang="en-US" dirty="0"/>
              <a:t>Import and export of assembly files</a:t>
            </a:r>
          </a:p>
          <a:p>
            <a:pPr lvl="1"/>
            <a:r>
              <a:rPr lang="en-US" dirty="0"/>
              <a:t>Interface to code generation</a:t>
            </a:r>
            <a:endParaRPr lang="en-US" i="1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3304CAB-0CF9-4354-B87B-0434F071A9D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4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the Open Question...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Where should Optimizations be placed inside the Compiler?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i="1" dirty="0"/>
              <a:t>Optimizations (usually) take place at the IR level within a compiler.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r>
              <a:rPr lang="en-US" b="1" i="1" dirty="0"/>
              <a:t>Structure of an Optimizing Compiler with 2 IRs: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b="1" i="1" dirty="0"/>
          </a:p>
        </p:txBody>
      </p:sp>
      <p:sp>
        <p:nvSpPr>
          <p:cNvPr id="773124" name="Line 4"/>
          <p:cNvSpPr>
            <a:spLocks noChangeShapeType="1"/>
          </p:cNvSpPr>
          <p:nvPr/>
        </p:nvSpPr>
        <p:spPr bwMode="auto">
          <a:xfrm rot="-5400000">
            <a:off x="5971382" y="544750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25" name="Line 5"/>
          <p:cNvSpPr>
            <a:spLocks noChangeShapeType="1"/>
          </p:cNvSpPr>
          <p:nvPr/>
        </p:nvSpPr>
        <p:spPr bwMode="auto">
          <a:xfrm rot="-5400000" flipH="1" flipV="1">
            <a:off x="3743325" y="5049838"/>
            <a:ext cx="1587" cy="10810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26" name="Line 6"/>
          <p:cNvSpPr>
            <a:spLocks noChangeShapeType="1"/>
          </p:cNvSpPr>
          <p:nvPr/>
        </p:nvSpPr>
        <p:spPr bwMode="auto">
          <a:xfrm rot="-5400000">
            <a:off x="6270625" y="3254375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27" name="Line 7"/>
          <p:cNvSpPr>
            <a:spLocks noChangeShapeType="1"/>
          </p:cNvSpPr>
          <p:nvPr/>
        </p:nvSpPr>
        <p:spPr bwMode="auto">
          <a:xfrm rot="-5400000">
            <a:off x="3786188" y="3254375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28" name="Line 8"/>
          <p:cNvSpPr>
            <a:spLocks noChangeShapeType="1"/>
          </p:cNvSpPr>
          <p:nvPr/>
        </p:nvSpPr>
        <p:spPr bwMode="auto">
          <a:xfrm rot="5400000" flipH="1">
            <a:off x="6289675" y="4192588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29" name="Line 9"/>
          <p:cNvSpPr>
            <a:spLocks noChangeShapeType="1"/>
          </p:cNvSpPr>
          <p:nvPr/>
        </p:nvSpPr>
        <p:spPr bwMode="auto">
          <a:xfrm rot="-5400000">
            <a:off x="1620044" y="3572669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30" name="Rectangle 10"/>
          <p:cNvSpPr>
            <a:spLocks noChangeArrowheads="1"/>
          </p:cNvSpPr>
          <p:nvPr/>
        </p:nvSpPr>
        <p:spPr bwMode="auto">
          <a:xfrm>
            <a:off x="1763713" y="3355975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31" name="Text Box 11"/>
          <p:cNvSpPr txBox="1">
            <a:spLocks noChangeArrowheads="1"/>
          </p:cNvSpPr>
          <p:nvPr/>
        </p:nvSpPr>
        <p:spPr bwMode="auto">
          <a:xfrm>
            <a:off x="1837850" y="3424238"/>
            <a:ext cx="1247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Lexical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73132" name="AutoShape 12"/>
          <p:cNvSpPr>
            <a:spLocks noChangeArrowheads="1"/>
          </p:cNvSpPr>
          <p:nvPr/>
        </p:nvSpPr>
        <p:spPr bwMode="auto">
          <a:xfrm>
            <a:off x="254000" y="3284538"/>
            <a:ext cx="1222375" cy="935037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73133" name="Text Box 13"/>
          <p:cNvSpPr txBox="1">
            <a:spLocks noChangeArrowheads="1"/>
          </p:cNvSpPr>
          <p:nvPr/>
        </p:nvSpPr>
        <p:spPr bwMode="auto">
          <a:xfrm>
            <a:off x="179290" y="3500438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73135" name="Rectangle 15"/>
          <p:cNvSpPr>
            <a:spLocks noChangeArrowheads="1"/>
          </p:cNvSpPr>
          <p:nvPr/>
        </p:nvSpPr>
        <p:spPr bwMode="auto">
          <a:xfrm>
            <a:off x="4237038" y="3354388"/>
            <a:ext cx="159226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36" name="Text Box 16"/>
          <p:cNvSpPr txBox="1">
            <a:spLocks noChangeArrowheads="1"/>
          </p:cNvSpPr>
          <p:nvPr/>
        </p:nvSpPr>
        <p:spPr bwMode="auto">
          <a:xfrm>
            <a:off x="4181146" y="3424238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Syntactical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73137" name="Text Box 17"/>
          <p:cNvSpPr txBox="1">
            <a:spLocks noChangeArrowheads="1"/>
          </p:cNvSpPr>
          <p:nvPr/>
        </p:nvSpPr>
        <p:spPr bwMode="auto">
          <a:xfrm>
            <a:off x="5702722" y="3429000"/>
            <a:ext cx="8976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Syntax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Tree</a:t>
            </a:r>
          </a:p>
        </p:txBody>
      </p:sp>
      <p:sp>
        <p:nvSpPr>
          <p:cNvPr id="773138" name="Line 18"/>
          <p:cNvSpPr>
            <a:spLocks noChangeShapeType="1"/>
          </p:cNvSpPr>
          <p:nvPr/>
        </p:nvSpPr>
        <p:spPr bwMode="auto">
          <a:xfrm rot="-5400000">
            <a:off x="8536782" y="3509168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39" name="Text Box 19"/>
          <p:cNvSpPr txBox="1">
            <a:spLocks noChangeArrowheads="1"/>
          </p:cNvSpPr>
          <p:nvPr/>
        </p:nvSpPr>
        <p:spPr bwMode="auto">
          <a:xfrm rot="-5400000">
            <a:off x="8219282" y="3936206"/>
            <a:ext cx="10287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773140" name="Rectangle 20"/>
          <p:cNvSpPr>
            <a:spLocks noChangeArrowheads="1"/>
          </p:cNvSpPr>
          <p:nvPr/>
        </p:nvSpPr>
        <p:spPr bwMode="auto">
          <a:xfrm>
            <a:off x="4271963" y="4292600"/>
            <a:ext cx="1560512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41" name="Text Box 21"/>
          <p:cNvSpPr txBox="1">
            <a:spLocks noChangeArrowheads="1"/>
          </p:cNvSpPr>
          <p:nvPr/>
        </p:nvSpPr>
        <p:spPr bwMode="auto">
          <a:xfrm>
            <a:off x="4196227" y="4360863"/>
            <a:ext cx="1545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Generation</a:t>
            </a:r>
          </a:p>
        </p:txBody>
      </p:sp>
      <p:sp>
        <p:nvSpPr>
          <p:cNvPr id="773142" name="Line 22"/>
          <p:cNvSpPr>
            <a:spLocks noChangeShapeType="1"/>
          </p:cNvSpPr>
          <p:nvPr/>
        </p:nvSpPr>
        <p:spPr bwMode="auto">
          <a:xfrm rot="-5400000">
            <a:off x="1554957" y="5380831"/>
            <a:ext cx="0" cy="417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43" name="Rectangle 23"/>
          <p:cNvSpPr>
            <a:spLocks noChangeArrowheads="1"/>
          </p:cNvSpPr>
          <p:nvPr/>
        </p:nvSpPr>
        <p:spPr bwMode="auto">
          <a:xfrm>
            <a:off x="1763713" y="5229225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44" name="Text Box 24"/>
          <p:cNvSpPr txBox="1">
            <a:spLocks noChangeArrowheads="1"/>
          </p:cNvSpPr>
          <p:nvPr/>
        </p:nvSpPr>
        <p:spPr bwMode="auto">
          <a:xfrm>
            <a:off x="1779016" y="5297488"/>
            <a:ext cx="1431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Register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Allocation</a:t>
            </a:r>
          </a:p>
        </p:txBody>
      </p:sp>
      <p:sp>
        <p:nvSpPr>
          <p:cNvPr id="773145" name="Rectangle 25"/>
          <p:cNvSpPr>
            <a:spLocks noChangeArrowheads="1"/>
          </p:cNvSpPr>
          <p:nvPr/>
        </p:nvSpPr>
        <p:spPr bwMode="auto">
          <a:xfrm>
            <a:off x="4270375" y="5229225"/>
            <a:ext cx="156210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46" name="Text Box 26"/>
          <p:cNvSpPr txBox="1">
            <a:spLocks noChangeArrowheads="1"/>
          </p:cNvSpPr>
          <p:nvPr/>
        </p:nvSpPr>
        <p:spPr bwMode="auto">
          <a:xfrm>
            <a:off x="4180999" y="5297488"/>
            <a:ext cx="1575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Instruction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Scheduling</a:t>
            </a:r>
          </a:p>
        </p:txBody>
      </p:sp>
      <p:sp>
        <p:nvSpPr>
          <p:cNvPr id="773147" name="AutoShape 27"/>
          <p:cNvSpPr>
            <a:spLocks noChangeArrowheads="1"/>
          </p:cNvSpPr>
          <p:nvPr/>
        </p:nvSpPr>
        <p:spPr bwMode="auto">
          <a:xfrm>
            <a:off x="6118225" y="5159375"/>
            <a:ext cx="1222375" cy="935038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773148" name="Text Box 28"/>
          <p:cNvSpPr txBox="1">
            <a:spLocks noChangeArrowheads="1"/>
          </p:cNvSpPr>
          <p:nvPr/>
        </p:nvSpPr>
        <p:spPr bwMode="auto">
          <a:xfrm>
            <a:off x="6142901" y="5375275"/>
            <a:ext cx="806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ASM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773149" name="Line 29"/>
          <p:cNvSpPr>
            <a:spLocks noChangeShapeType="1"/>
          </p:cNvSpPr>
          <p:nvPr/>
        </p:nvSpPr>
        <p:spPr bwMode="auto">
          <a:xfrm>
            <a:off x="8745538" y="3717925"/>
            <a:ext cx="0" cy="9350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50" name="Line 30"/>
          <p:cNvSpPr>
            <a:spLocks noChangeShapeType="1"/>
          </p:cNvSpPr>
          <p:nvPr/>
        </p:nvSpPr>
        <p:spPr bwMode="auto">
          <a:xfrm>
            <a:off x="1331913" y="4652963"/>
            <a:ext cx="0" cy="93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51" name="Rectangle 31"/>
          <p:cNvSpPr>
            <a:spLocks noChangeArrowheads="1"/>
          </p:cNvSpPr>
          <p:nvPr/>
        </p:nvSpPr>
        <p:spPr bwMode="auto">
          <a:xfrm>
            <a:off x="6719888" y="4292600"/>
            <a:ext cx="1631950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52" name="Text Box 32"/>
          <p:cNvSpPr txBox="1">
            <a:spLocks noChangeArrowheads="1"/>
          </p:cNvSpPr>
          <p:nvPr/>
        </p:nvSpPr>
        <p:spPr bwMode="auto">
          <a:xfrm>
            <a:off x="6596370" y="4360863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773153" name="Line 33"/>
          <p:cNvSpPr>
            <a:spLocks noChangeShapeType="1"/>
          </p:cNvSpPr>
          <p:nvPr/>
        </p:nvSpPr>
        <p:spPr bwMode="auto">
          <a:xfrm rot="5400000" flipH="1">
            <a:off x="8522494" y="4444207"/>
            <a:ext cx="0" cy="417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54" name="Text Box 34"/>
          <p:cNvSpPr txBox="1">
            <a:spLocks noChangeArrowheads="1"/>
          </p:cNvSpPr>
          <p:nvPr/>
        </p:nvSpPr>
        <p:spPr bwMode="auto">
          <a:xfrm>
            <a:off x="5651500" y="4337050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High-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773155" name="Line 35"/>
          <p:cNvSpPr>
            <a:spLocks noChangeShapeType="1"/>
          </p:cNvSpPr>
          <p:nvPr/>
        </p:nvSpPr>
        <p:spPr bwMode="auto">
          <a:xfrm rot="5400000" flipH="1">
            <a:off x="3808413" y="4192588"/>
            <a:ext cx="0" cy="920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56" name="Text Box 36"/>
          <p:cNvSpPr txBox="1">
            <a:spLocks noChangeArrowheads="1"/>
          </p:cNvSpPr>
          <p:nvPr/>
        </p:nvSpPr>
        <p:spPr bwMode="auto">
          <a:xfrm>
            <a:off x="3208338" y="4337050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773157" name="Rectangle 37"/>
          <p:cNvSpPr>
            <a:spLocks noChangeArrowheads="1"/>
          </p:cNvSpPr>
          <p:nvPr/>
        </p:nvSpPr>
        <p:spPr bwMode="auto">
          <a:xfrm>
            <a:off x="1763713" y="4292600"/>
            <a:ext cx="158432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58" name="Text Box 38"/>
          <p:cNvSpPr txBox="1">
            <a:spLocks noChangeArrowheads="1"/>
          </p:cNvSpPr>
          <p:nvPr/>
        </p:nvSpPr>
        <p:spPr bwMode="auto">
          <a:xfrm>
            <a:off x="1598920" y="4360863"/>
            <a:ext cx="17424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Code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Optimization</a:t>
            </a:r>
          </a:p>
        </p:txBody>
      </p:sp>
      <p:sp>
        <p:nvSpPr>
          <p:cNvPr id="773159" name="Line 39"/>
          <p:cNvSpPr>
            <a:spLocks noChangeShapeType="1"/>
          </p:cNvSpPr>
          <p:nvPr/>
        </p:nvSpPr>
        <p:spPr bwMode="auto">
          <a:xfrm rot="5400000" flipH="1">
            <a:off x="1547813" y="4437063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73160" name="Text Box 40"/>
          <p:cNvSpPr txBox="1">
            <a:spLocks noChangeArrowheads="1"/>
          </p:cNvSpPr>
          <p:nvPr/>
        </p:nvSpPr>
        <p:spPr bwMode="auto">
          <a:xfrm rot="-5400000">
            <a:off x="804069" y="4909344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773161" name="Text Box 41"/>
          <p:cNvSpPr txBox="1">
            <a:spLocks noChangeArrowheads="1"/>
          </p:cNvSpPr>
          <p:nvPr/>
        </p:nvSpPr>
        <p:spPr bwMode="auto">
          <a:xfrm>
            <a:off x="3184525" y="5273675"/>
            <a:ext cx="10287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Low-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Level IR</a:t>
            </a:r>
          </a:p>
        </p:txBody>
      </p:sp>
      <p:sp>
        <p:nvSpPr>
          <p:cNvPr id="773162" name="Rectangle 42"/>
          <p:cNvSpPr>
            <a:spLocks noChangeArrowheads="1"/>
          </p:cNvSpPr>
          <p:nvPr/>
        </p:nvSpPr>
        <p:spPr bwMode="auto">
          <a:xfrm>
            <a:off x="6719888" y="3354388"/>
            <a:ext cx="1628775" cy="7207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73163" name="Text Box 43"/>
          <p:cNvSpPr txBox="1">
            <a:spLocks noChangeArrowheads="1"/>
          </p:cNvSpPr>
          <p:nvPr/>
        </p:nvSpPr>
        <p:spPr bwMode="auto">
          <a:xfrm>
            <a:off x="6665584" y="3424238"/>
            <a:ext cx="15452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Semantical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Analysis</a:t>
            </a:r>
          </a:p>
        </p:txBody>
      </p:sp>
      <p:sp>
        <p:nvSpPr>
          <p:cNvPr id="773134" name="Text Box 14"/>
          <p:cNvSpPr txBox="1">
            <a:spLocks noChangeArrowheads="1"/>
          </p:cNvSpPr>
          <p:nvPr/>
        </p:nvSpPr>
        <p:spPr bwMode="auto">
          <a:xfrm>
            <a:off x="3046810" y="3429000"/>
            <a:ext cx="1231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Token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1800" i="1" dirty="0">
                <a:latin typeface="Arial" charset="0"/>
                <a:ea typeface="ヒラギノ角ゴ Pro W3" pitchFamily="96" charset="-128"/>
              </a:rPr>
              <a:t>Sequence</a:t>
            </a:r>
          </a:p>
        </p:txBody>
      </p:sp>
      <p:sp>
        <p:nvSpPr>
          <p:cNvPr id="773164" name="Rectangle 44"/>
          <p:cNvSpPr>
            <a:spLocks noChangeArrowheads="1"/>
          </p:cNvSpPr>
          <p:nvPr/>
        </p:nvSpPr>
        <p:spPr bwMode="auto">
          <a:xfrm>
            <a:off x="1655763" y="3284538"/>
            <a:ext cx="6769100" cy="865187"/>
          </a:xfrm>
          <a:prstGeom prst="rect">
            <a:avLst/>
          </a:prstGeom>
          <a:solidFill>
            <a:srgbClr val="AAA28D">
              <a:alpha val="64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7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7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7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73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3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7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73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7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7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7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7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7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7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7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73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4" grpId="0" animBg="1"/>
      <p:bldP spid="773125" grpId="0" animBg="1"/>
      <p:bldP spid="773126" grpId="0" animBg="1"/>
      <p:bldP spid="773127" grpId="0" animBg="1"/>
      <p:bldP spid="773128" grpId="0" animBg="1"/>
      <p:bldP spid="773129" grpId="0" animBg="1"/>
      <p:bldP spid="773130" grpId="0" animBg="1"/>
      <p:bldP spid="773131" grpId="0"/>
      <p:bldP spid="773132" grpId="0" animBg="1"/>
      <p:bldP spid="773133" grpId="0"/>
      <p:bldP spid="773135" grpId="0" animBg="1"/>
      <p:bldP spid="773136" grpId="0"/>
      <p:bldP spid="773137" grpId="0"/>
      <p:bldP spid="773138" grpId="0" animBg="1"/>
      <p:bldP spid="773139" grpId="0"/>
      <p:bldP spid="773140" grpId="0" animBg="1"/>
      <p:bldP spid="773141" grpId="0"/>
      <p:bldP spid="773142" grpId="0" animBg="1"/>
      <p:bldP spid="773143" grpId="0" animBg="1"/>
      <p:bldP spid="773144" grpId="0"/>
      <p:bldP spid="773145" grpId="0" animBg="1"/>
      <p:bldP spid="773146" grpId="0"/>
      <p:bldP spid="773147" grpId="0" animBg="1"/>
      <p:bldP spid="773148" grpId="0"/>
      <p:bldP spid="773149" grpId="0" animBg="1"/>
      <p:bldP spid="773150" grpId="0" animBg="1"/>
      <p:bldP spid="773151" grpId="0" animBg="1"/>
      <p:bldP spid="773152" grpId="0"/>
      <p:bldP spid="773153" grpId="0" animBg="1"/>
      <p:bldP spid="773154" grpId="0"/>
      <p:bldP spid="773155" grpId="0" animBg="1"/>
      <p:bldP spid="773156" grpId="0"/>
      <p:bldP spid="773157" grpId="0" animBg="1"/>
      <p:bldP spid="773158" grpId="0"/>
      <p:bldP spid="773159" grpId="0" animBg="1"/>
      <p:bldP spid="773160" grpId="0"/>
      <p:bldP spid="773161" grpId="0"/>
      <p:bldP spid="773162" grpId="0" animBg="1"/>
      <p:bldP spid="773163" grpId="0"/>
      <p:bldP spid="773134" grpId="0"/>
      <p:bldP spid="7731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37523" y="47160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4C661E6-4DF9-41A2-BFEC-976665F673B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b="1" dirty="0"/>
              <a:t>Internal Structure of Compilers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Compiler Stages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Front-End:</a:t>
            </a:r>
            <a:r>
              <a:rPr lang="en-US" sz="2000" dirty="0"/>
              <a:t> Lexical Analysis, Syntactical Analysis, Semantical Analysis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Back-End:</a:t>
            </a:r>
            <a:r>
              <a:rPr lang="en-US" sz="2000" dirty="0"/>
              <a:t> Instruction Selection, Register Allocation, Instruction Scheduling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Intermediate Representations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High-Level</a:t>
            </a:r>
            <a:r>
              <a:rPr lang="en-US" sz="2000" dirty="0"/>
              <a:t>, </a:t>
            </a:r>
            <a:r>
              <a:rPr lang="en-US" sz="2000" i="1" dirty="0"/>
              <a:t>Medium-Level</a:t>
            </a:r>
            <a:r>
              <a:rPr lang="en-US" sz="2000" dirty="0"/>
              <a:t> &amp; </a:t>
            </a:r>
            <a:r>
              <a:rPr lang="en-US" sz="2000" i="1" dirty="0"/>
              <a:t>Low-Level IRs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Case Studies: ICD-C, MIR, LLIR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Structure of a Highly-Optimizing Compiler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Optimizations &amp; Objectives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Abstraction Levels of Optimizations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Average-Case &amp; Worst-Case Execution Time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Size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Energy Consumption</a:t>
            </a:r>
          </a:p>
        </p:txBody>
      </p:sp>
    </p:spTree>
    <p:extLst>
      <p:ext uri="{BB962C8B-B14F-4D97-AF65-F5344CB8AC3E}">
        <p14:creationId xmlns:p14="http://schemas.microsoft.com/office/powerpoint/2010/main" val="3619081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73CA86E-10C3-4798-AD09-182375142A3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 (1)</a:t>
            </a:r>
          </a:p>
        </p:txBody>
      </p:sp>
      <p:pic>
        <p:nvPicPr>
          <p:cNvPr id="656390" name="Picture 6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779588"/>
            <a:ext cx="6645275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6391" name="Text Box 7"/>
          <p:cNvSpPr txBox="1">
            <a:spLocks noChangeArrowheads="1"/>
          </p:cNvSpPr>
          <p:nvPr/>
        </p:nvSpPr>
        <p:spPr bwMode="auto">
          <a:xfrm>
            <a:off x="484188" y="5740400"/>
            <a:ext cx="5959475" cy="64135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/>
              <a:t>H. Falk.</a:t>
            </a:r>
            <a:r>
              <a:rPr lang="en-US" sz="1800" i="1" dirty="0"/>
              <a:t> Source Code Optimization Techniques for Data Flow Dominated Embedded Software. Kluwer, 2004</a:t>
            </a:r>
            <a:r>
              <a:rPr lang="en-US" sz="1800" i="1" dirty="0">
                <a:ea typeface="ヒラギノ角ゴ Pro W3" pitchFamily="96" charset="-128"/>
              </a:rPr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9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EA3D34B-875C-41B0-8479-6C5C8DAD400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 (2)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5257800" cy="4994275"/>
          </a:xfrm>
          <a:noFill/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Compiler Optimization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Everything that is included in today’s compilers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Processor-specific: low-level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Processor-independent: high-level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speed-ups: Factor 2 to 3 altogether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dirty="0"/>
              <a:t>Cf. chapters 5 – 9</a:t>
            </a:r>
            <a:endParaRPr lang="en-US" dirty="0"/>
          </a:p>
        </p:txBody>
      </p:sp>
      <p:pic>
        <p:nvPicPr>
          <p:cNvPr id="777221" name="Picture 5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2001838"/>
            <a:ext cx="3894137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7222" name="AutoShape 6"/>
          <p:cNvSpPr>
            <a:spLocks/>
          </p:cNvSpPr>
          <p:nvPr/>
        </p:nvSpPr>
        <p:spPr bwMode="auto">
          <a:xfrm>
            <a:off x="5651500" y="3777735"/>
            <a:ext cx="73025" cy="383619"/>
          </a:xfrm>
          <a:prstGeom prst="leftBrace">
            <a:avLst>
              <a:gd name="adj1" fmla="val 4112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F8CE347-77C4-4344-9C9C-1B6C260B2A4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 (3)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5256212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Source Code Optimization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Transformation of source code such that subsequent compiler generates more efficient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Processor-specific: Support the compiler in mapping source to target language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Processor-independent: Machine-independent improvement of the source code’s structure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Partly automated, partly manual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speed-ups: 2x or 3x 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i="1" dirty="0"/>
              <a:t>Cf. chapter 4</a:t>
            </a:r>
          </a:p>
        </p:txBody>
      </p:sp>
      <p:pic>
        <p:nvPicPr>
          <p:cNvPr id="779268" name="Picture 4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2001838"/>
            <a:ext cx="3894137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9270" name="AutoShape 6"/>
          <p:cNvSpPr>
            <a:spLocks/>
          </p:cNvSpPr>
          <p:nvPr/>
        </p:nvSpPr>
        <p:spPr bwMode="auto">
          <a:xfrm>
            <a:off x="5651500" y="3213100"/>
            <a:ext cx="73025" cy="504825"/>
          </a:xfrm>
          <a:prstGeom prst="leftBrace">
            <a:avLst>
              <a:gd name="adj1" fmla="val 57609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42C7E43-8FC8-45A8-8BB8-CDDA3376E41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 (4)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5256212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Memory Transfer Optimization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Reduction of data and code transfers from memory to processor at a very abstract level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E.g., restructuring of an algorithm’s data structures, reorganizing of (multi-dimensional) arrays in memory, merging or splitting of arrays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Only manually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speed-ups: ca. 4x</a:t>
            </a:r>
          </a:p>
        </p:txBody>
      </p:sp>
      <p:pic>
        <p:nvPicPr>
          <p:cNvPr id="781316" name="Picture 4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2001838"/>
            <a:ext cx="3894137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1318" name="AutoShape 6"/>
          <p:cNvSpPr>
            <a:spLocks/>
          </p:cNvSpPr>
          <p:nvPr/>
        </p:nvSpPr>
        <p:spPr bwMode="auto">
          <a:xfrm>
            <a:off x="5651500" y="2852738"/>
            <a:ext cx="73025" cy="288925"/>
          </a:xfrm>
          <a:prstGeom prst="leftBrace">
            <a:avLst>
              <a:gd name="adj1" fmla="val 3297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B9B18CE-818B-4259-AE50-2AA1106A885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 (5)</a:t>
            </a:r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5256212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Algorithm Selection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Replacement of entire algorithms of a program by other, more efficient implementations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E.g., Bubblesort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/>
              <a:t>Quicksort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Replacement must preserve functional behavior of the program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Only manually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speed-ups: 4x – 9x</a:t>
            </a:r>
          </a:p>
        </p:txBody>
      </p:sp>
      <p:pic>
        <p:nvPicPr>
          <p:cNvPr id="783364" name="Picture 4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2001838"/>
            <a:ext cx="3894137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3366" name="AutoShape 6"/>
          <p:cNvSpPr>
            <a:spLocks/>
          </p:cNvSpPr>
          <p:nvPr/>
        </p:nvSpPr>
        <p:spPr bwMode="auto">
          <a:xfrm>
            <a:off x="5651500" y="2565400"/>
            <a:ext cx="73025" cy="288925"/>
          </a:xfrm>
          <a:prstGeom prst="leftBrace">
            <a:avLst>
              <a:gd name="adj1" fmla="val 3297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B29935F-5910-497E-BDC7-06BE643C210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 of Optimizations (6)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5256212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Specification Optimization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Replacement of algorithms just as during “Algorithm Selection”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But:</a:t>
            </a:r>
            <a:r>
              <a:rPr lang="en-US" dirty="0"/>
              <a:t> Replacement is allowed to change the program’s functional behavior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E.g., Replacement of </a:t>
            </a:r>
            <a:r>
              <a:rPr lang="en-US" b="1" dirty="0">
                <a:latin typeface="Courier New" pitchFamily="49" charset="0"/>
              </a:rPr>
              <a:t>double</a:t>
            </a:r>
            <a:r>
              <a:rPr lang="en-US" dirty="0"/>
              <a:t> floating-point numbers by single-precision or </a:t>
            </a:r>
            <a:r>
              <a:rPr lang="en-US" b="1" dirty="0">
                <a:latin typeface="Courier New" pitchFamily="49" charset="0"/>
              </a:rPr>
              <a:t>integer</a:t>
            </a:r>
            <a:r>
              <a:rPr lang="en-US" dirty="0"/>
              <a:t> values; replacement of complex formulae by simpler approximations (</a:t>
            </a:r>
            <a:r>
              <a:rPr lang="en-US" b="1" dirty="0">
                <a:latin typeface="Courier New" pitchFamily="49" charset="0"/>
              </a:rPr>
              <a:t>sin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cos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Only manually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Also known as Approximate Computing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speed-ups: 4x – 20x</a:t>
            </a:r>
          </a:p>
        </p:txBody>
      </p:sp>
      <p:pic>
        <p:nvPicPr>
          <p:cNvPr id="785412" name="Picture 4" descr="optle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2001838"/>
            <a:ext cx="3894137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5414" name="AutoShape 6"/>
          <p:cNvSpPr>
            <a:spLocks/>
          </p:cNvSpPr>
          <p:nvPr/>
        </p:nvSpPr>
        <p:spPr bwMode="auto">
          <a:xfrm>
            <a:off x="5651500" y="1989138"/>
            <a:ext cx="73025" cy="577850"/>
          </a:xfrm>
          <a:prstGeom prst="leftBrace">
            <a:avLst>
              <a:gd name="adj1" fmla="val 6594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504AA3F-3EA2-46FF-8530-6FE9938C704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(Typical) Run-Time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Average-Case Execution Time (ACET)</a:t>
            </a:r>
            <a:br>
              <a:rPr lang="en-US" dirty="0"/>
            </a:br>
            <a:r>
              <a:rPr lang="en-US" dirty="0"/>
              <a:t>An ACET-optimized program shall run faster during a “typical” execution using “typical” input data.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u="sng" dirty="0"/>
              <a:t>The</a:t>
            </a:r>
            <a:r>
              <a:rPr lang="en-US" b="1" dirty="0"/>
              <a:t> Objective Function of Optimizing Compilers per se. Strategy: </a:t>
            </a:r>
            <a:r>
              <a:rPr lang="en-US" dirty="0"/>
              <a:t>“Greedy”, i.e., whenever the execution of code at run-time can be saved somewhere, this is actually also done.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ACET-optimizing Compilers usually do not have a precise ACET Model.</a:t>
            </a:r>
            <a:br>
              <a:rPr lang="en-US" b="1" dirty="0"/>
            </a:br>
            <a:r>
              <a:rPr lang="en-US" dirty="0"/>
              <a:t>Exact impacts of optimizations on the effective run-time are completely unknown to the compiler.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b="1" dirty="0"/>
              <a:t>ACET optimizations are usually beneficial, but sometimes only neutral or even disadvantageous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82A8590-06A3-4B87-836D-1440B31C0CE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Function Inlining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933825"/>
            <a:ext cx="8785225" cy="2246769"/>
          </a:xfr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Potential Run-Time Reduction due to: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for parameter and return value passing redundant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to jump into the called function redundant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Memory allocation at beginning of called function eventually redundant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Potential enabling of other optimizations that otherwise fail due to function boundaries</a:t>
            </a:r>
          </a:p>
        </p:txBody>
      </p:sp>
      <p:sp>
        <p:nvSpPr>
          <p:cNvPr id="789509" name="Text Box 5"/>
          <p:cNvSpPr txBox="1">
            <a:spLocks noChangeArrowheads="1"/>
          </p:cNvSpPr>
          <p:nvPr/>
        </p:nvSpPr>
        <p:spPr bwMode="auto">
          <a:xfrm>
            <a:off x="179388" y="1790700"/>
            <a:ext cx="2784475" cy="192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main()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a = </a:t>
            </a:r>
            <a:r>
              <a:rPr lang="en-US" sz="1800" b="1" i="1" dirty="0">
                <a:latin typeface="Courier New" pitchFamily="49" charset="0"/>
                <a:ea typeface="ヒラギノ角ゴ Pro W3" pitchFamily="96" charset="-128"/>
              </a:rPr>
              <a:t>min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( b, c );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  <a:r>
              <a:rPr lang="en-US" sz="1800" b="1" i="1" dirty="0">
                <a:latin typeface="Courier New" pitchFamily="49" charset="0"/>
                <a:ea typeface="ヒラギノ角ゴ Pro W3" pitchFamily="96" charset="-128"/>
              </a:rPr>
              <a:t>min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( f, g )...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</a:t>
            </a:r>
          </a:p>
        </p:txBody>
      </p:sp>
      <p:sp>
        <p:nvSpPr>
          <p:cNvPr id="789510" name="Text Box 6"/>
          <p:cNvSpPr txBox="1">
            <a:spLocks noChangeArrowheads="1"/>
          </p:cNvSpPr>
          <p:nvPr/>
        </p:nvSpPr>
        <p:spPr bwMode="auto">
          <a:xfrm>
            <a:off x="3059113" y="1952625"/>
            <a:ext cx="2647950" cy="159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int </a:t>
            </a:r>
            <a:r>
              <a:rPr lang="en-US" sz="1800" b="1" i="1" dirty="0">
                <a:latin typeface="Courier New" pitchFamily="49" charset="0"/>
                <a:ea typeface="ヒラギノ角ゴ Pro W3" pitchFamily="96" charset="-128"/>
              </a:rPr>
              <a:t>min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( int i,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       int j )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return(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  i&lt;j ? i : j );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</a:t>
            </a:r>
          </a:p>
        </p:txBody>
      </p:sp>
      <p:sp>
        <p:nvSpPr>
          <p:cNvPr id="789511" name="Text Box 7"/>
          <p:cNvSpPr txBox="1">
            <a:spLocks noChangeArrowheads="1"/>
          </p:cNvSpPr>
          <p:nvPr/>
        </p:nvSpPr>
        <p:spPr bwMode="auto">
          <a:xfrm>
            <a:off x="6208713" y="1790700"/>
            <a:ext cx="2647950" cy="192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main()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a = b&lt;c ? b : c;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...f&lt;g ? f : g;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</a:t>
            </a:r>
          </a:p>
        </p:txBody>
      </p:sp>
      <p:sp>
        <p:nvSpPr>
          <p:cNvPr id="789512" name="AutoShape 8"/>
          <p:cNvSpPr>
            <a:spLocks noChangeArrowheads="1"/>
          </p:cNvSpPr>
          <p:nvPr/>
        </p:nvSpPr>
        <p:spPr bwMode="auto">
          <a:xfrm>
            <a:off x="5903913" y="2600325"/>
            <a:ext cx="576262" cy="431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A32638">
                  <a:gamma/>
                  <a:shade val="41176"/>
                  <a:invGamma/>
                </a:srgbClr>
              </a:gs>
              <a:gs pos="100000">
                <a:srgbClr val="A32638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uiExpand="1" build="p"/>
      <p:bldP spid="789511" grpId="0"/>
      <p:bldP spid="7895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DD676B5-6FC8-4583-A6AD-B00320C9F9B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Code Size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b="1" dirty="0"/>
              <a:t>Generation of a minimal Amount of Code, measured in Bytes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b="1" dirty="0"/>
              <a:t>Trivial Modelling:</a:t>
            </a:r>
            <a:br>
              <a:rPr lang="en-US" b="1" dirty="0"/>
            </a:br>
            <a:r>
              <a:rPr lang="en-US" dirty="0"/>
              <a:t>Compiler knows exactly which machine instructions it generates and how many bytes each individual instruction takes.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i="1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Often in Conflict with Run-Time Minimization:</a:t>
            </a:r>
            <a:r>
              <a:rPr lang="en-US" dirty="0"/>
              <a:t> Example Inlining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Inlining copies a function’s body to the place of the function call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For large functions and/or many calls of a function in the code: Heavy increases in terms of code size!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Code size-minimizing optimizing compilers: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Completely deactivated Function Inlining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DA2F02F-F74B-4932-9F66-067451E1BFE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Energy Consumption (1)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b="1" dirty="0"/>
              <a:t>Generation of Code that consumes minimal Electrical Energy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b="1" dirty="0"/>
              <a:t>Modelling usually includes both Processor </a:t>
            </a:r>
            <a:r>
              <a:rPr lang="en-US" b="1" u="sng" dirty="0"/>
              <a:t>and</a:t>
            </a:r>
            <a:r>
              <a:rPr lang="en-US" b="1" dirty="0"/>
              <a:t> Memories</a:t>
            </a:r>
            <a:br>
              <a:rPr lang="en-US" b="1" dirty="0"/>
            </a:br>
            <a:endParaRPr lang="en-US" i="1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Simple Energy Model for Processors: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Base Costs </a:t>
            </a:r>
            <a:r>
              <a:rPr lang="en-US" dirty="0">
                <a:sym typeface="Symbol" pitchFamily="18" charset="2"/>
              </a:rPr>
              <a:t>of a machine instruction: Energy consumption of the processor during execution of this single machine instruction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Determination of base costs (e.g., for an </a:t>
            </a:r>
            <a:r>
              <a:rPr lang="en-US" b="1" dirty="0">
                <a:latin typeface="Courier New" pitchFamily="49" charset="0"/>
                <a:sym typeface="Symbol" pitchFamily="18" charset="2"/>
              </a:rPr>
              <a:t>ADD</a:t>
            </a:r>
            <a:r>
              <a:rPr lang="en-US" dirty="0">
                <a:sym typeface="Symbol" pitchFamily="18" charset="2"/>
              </a:rPr>
              <a:t> instruction):</a:t>
            </a:r>
            <a:endParaRPr lang="en-US" i="1" dirty="0">
              <a:sym typeface="Symbol" pitchFamily="18" charset="2"/>
            </a:endParaRPr>
          </a:p>
        </p:txBody>
      </p:sp>
      <p:sp>
        <p:nvSpPr>
          <p:cNvPr id="793605" name="Text Box 5"/>
          <p:cNvSpPr txBox="1">
            <a:spLocks noChangeArrowheads="1"/>
          </p:cNvSpPr>
          <p:nvPr/>
        </p:nvSpPr>
        <p:spPr bwMode="auto">
          <a:xfrm>
            <a:off x="630238" y="4149725"/>
            <a:ext cx="2212975" cy="243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.L0: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ADD d0, d1, d2;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ADD d0, d1, d2;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ADD d0, d1, d2;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LOOP a5, .L0;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endParaRPr lang="en-US" sz="1700" b="1" dirty="0">
              <a:latin typeface="Courier New" pitchFamily="49" charset="0"/>
              <a:ea typeface="ヒラギノ角ゴ Pro W3" pitchFamily="96" charset="-128"/>
            </a:endParaRPr>
          </a:p>
        </p:txBody>
      </p:sp>
      <p:sp>
        <p:nvSpPr>
          <p:cNvPr id="793606" name="Rectangle 6"/>
          <p:cNvSpPr>
            <a:spLocks noChangeArrowheads="1"/>
          </p:cNvSpPr>
          <p:nvPr/>
        </p:nvSpPr>
        <p:spPr bwMode="auto">
          <a:xfrm>
            <a:off x="3421063" y="4078288"/>
            <a:ext cx="547211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Loop that contains the examined instruction </a:t>
            </a:r>
            <a:r>
              <a:rPr lang="en-US" sz="2000" i="1" dirty="0"/>
              <a:t>very often</a:t>
            </a:r>
            <a:r>
              <a:rPr lang="en-US" sz="2000" dirty="0"/>
              <a:t>.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Execution on real hardware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Energy measurement: Ampere meter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Breakdown of result to one single </a:t>
            </a:r>
            <a:r>
              <a:rPr lang="en-US" sz="2000" b="1" dirty="0">
                <a:latin typeface="Courier New" pitchFamily="49" charset="0"/>
              </a:rPr>
              <a:t>ADD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Repetition for the entire instruction set</a:t>
            </a:r>
            <a:endParaRPr lang="en-US" sz="20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5" grpId="0"/>
      <p:bldP spid="79360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936F2EB-5DF9-494D-A5FA-D7935CA2B75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Energy Consumption (2)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Simple Energy Model for Processors: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Inter-instruction Costs</a:t>
            </a:r>
            <a:r>
              <a:rPr lang="en-US" dirty="0">
                <a:sym typeface="Symbol" pitchFamily="18" charset="2"/>
              </a:rPr>
              <a:t> between two successive machine instructions: Model activation and deactivation of Functional Units (FUs)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Example: </a:t>
            </a:r>
            <a:r>
              <a:rPr lang="en-US" b="1" dirty="0">
                <a:latin typeface="Courier New" pitchFamily="49" charset="0"/>
                <a:sym typeface="Symbol" pitchFamily="18" charset="2"/>
              </a:rPr>
              <a:t>ADD</a:t>
            </a:r>
            <a:r>
              <a:rPr lang="en-US" dirty="0">
                <a:sym typeface="Symbol" pitchFamily="18" charset="2"/>
              </a:rPr>
              <a:t> executed in ALU, </a:t>
            </a:r>
            <a:r>
              <a:rPr lang="en-US" b="1" dirty="0">
                <a:latin typeface="Courier New" pitchFamily="49" charset="0"/>
                <a:sym typeface="Symbol" pitchFamily="18" charset="2"/>
              </a:rPr>
              <a:t>MUL</a:t>
            </a:r>
            <a:r>
              <a:rPr lang="en-US" dirty="0">
                <a:sym typeface="Symbol" pitchFamily="18" charset="2"/>
              </a:rPr>
              <a:t> in dedicated multiplier</a:t>
            </a:r>
          </a:p>
        </p:txBody>
      </p:sp>
      <p:sp>
        <p:nvSpPr>
          <p:cNvPr id="795653" name="Rectangle 5"/>
          <p:cNvSpPr>
            <a:spLocks noChangeArrowheads="1"/>
          </p:cNvSpPr>
          <p:nvPr/>
        </p:nvSpPr>
        <p:spPr bwMode="auto">
          <a:xfrm>
            <a:off x="3203575" y="3284538"/>
            <a:ext cx="568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Loop that contains the examined instruction pair </a:t>
            </a:r>
            <a:r>
              <a:rPr lang="en-US" sz="2000" i="1" dirty="0"/>
              <a:t>very often</a:t>
            </a:r>
            <a:r>
              <a:rPr lang="en-US" sz="2000" dirty="0"/>
              <a:t>.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Execution and measurement as done for base costs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Breakdown of result to one single pair of </a:t>
            </a:r>
            <a:r>
              <a:rPr lang="en-US" sz="2000" b="1" dirty="0">
                <a:latin typeface="Courier New" pitchFamily="49" charset="0"/>
              </a:rPr>
              <a:t>ADD</a:t>
            </a:r>
            <a:r>
              <a:rPr lang="en-US" sz="2000" dirty="0"/>
              <a:t> and </a:t>
            </a:r>
            <a:r>
              <a:rPr lang="en-US" sz="2000" b="1" dirty="0">
                <a:latin typeface="Courier New" pitchFamily="49" charset="0"/>
              </a:rPr>
              <a:t>MUL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Repetition for all possible combinations of FUs</a:t>
            </a:r>
            <a:endParaRPr lang="en-US" sz="2000" dirty="0">
              <a:sym typeface="Symbol" pitchFamily="18" charset="2"/>
            </a:endParaRPr>
          </a:p>
        </p:txBody>
      </p:sp>
      <p:sp>
        <p:nvSpPr>
          <p:cNvPr id="795654" name="Text Box 6"/>
          <p:cNvSpPr txBox="1">
            <a:spLocks noChangeArrowheads="1"/>
          </p:cNvSpPr>
          <p:nvPr/>
        </p:nvSpPr>
        <p:spPr bwMode="auto">
          <a:xfrm>
            <a:off x="431800" y="3429000"/>
            <a:ext cx="2403475" cy="243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.L0: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ADD d0, d1, d2;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MUL d3, d4, d5;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ADD d0, d1, d2;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MUL d3, d4, d5;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LOOP a5, .L0;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endParaRPr lang="en-US" sz="1700" b="1" dirty="0">
              <a:latin typeface="Courier New" pitchFamily="49" charset="0"/>
              <a:ea typeface="ヒラギノ角ゴ Pro W3" pitchFamily="96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3" grpId="0"/>
      <p:bldP spid="79565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27ED656-4799-4554-956F-55AF06F2819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Energy Consumption (3)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6048375" cy="4994275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Functional Units of ARM7 Processors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Functional units: Address incrementer, 32x8 multiplier, barrel shifter and ALU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Example from previous slide:</a:t>
            </a:r>
            <a:r>
              <a:rPr lang="en-US" dirty="0">
                <a:sym typeface="Symbol" pitchFamily="18" charset="2"/>
              </a:rPr>
              <a:t> power-on ALU for </a:t>
            </a:r>
            <a:r>
              <a:rPr lang="en-US" b="1" dirty="0">
                <a:latin typeface="Courier New" pitchFamily="49" charset="0"/>
                <a:sym typeface="Symbol" pitchFamily="18" charset="2"/>
              </a:rPr>
              <a:t>ADD</a:t>
            </a:r>
            <a:r>
              <a:rPr lang="en-US" dirty="0">
                <a:sym typeface="Symbol" pitchFamily="18" charset="2"/>
              </a:rPr>
              <a:t>, perform addition.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Hereafter:</a:t>
            </a:r>
            <a:r>
              <a:rPr lang="en-US" dirty="0">
                <a:sym typeface="Symbol" pitchFamily="18" charset="2"/>
              </a:rPr>
              <a:t> Power-on multiplier for </a:t>
            </a:r>
            <a:r>
              <a:rPr lang="en-US" b="1" dirty="0">
                <a:latin typeface="Courier New" pitchFamily="49" charset="0"/>
                <a:sym typeface="Symbol" pitchFamily="18" charset="2"/>
              </a:rPr>
              <a:t>MUL</a:t>
            </a:r>
            <a:r>
              <a:rPr lang="en-US" dirty="0">
                <a:sym typeface="Symbol" pitchFamily="18" charset="2"/>
              </a:rPr>
              <a:t>, charge busses to/from multiplier.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Finally:</a:t>
            </a:r>
            <a:r>
              <a:rPr lang="en-US" dirty="0">
                <a:sym typeface="Symbol" pitchFamily="18" charset="2"/>
              </a:rPr>
              <a:t> Power-down multiplier after </a:t>
            </a:r>
            <a:r>
              <a:rPr lang="en-US" b="1" dirty="0">
                <a:latin typeface="Courier New" pitchFamily="49" charset="0"/>
                <a:sym typeface="Symbol" pitchFamily="18" charset="2"/>
              </a:rPr>
              <a:t>MUL</a:t>
            </a:r>
            <a:r>
              <a:rPr lang="en-US" dirty="0">
                <a:sym typeface="Symbol" pitchFamily="18" charset="2"/>
              </a:rPr>
              <a:t>, discharge busses.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Power-on/-down of FUs &amp; charging/discharging of wires costs lots of electrical energy!</a:t>
            </a:r>
          </a:p>
        </p:txBody>
      </p:sp>
      <p:pic>
        <p:nvPicPr>
          <p:cNvPr id="797702" name="Picture 6" descr="Bildschirmphoto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1144588"/>
            <a:ext cx="2355850" cy="52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7703" name="Text Box 7"/>
          <p:cNvSpPr txBox="1">
            <a:spLocks noChangeArrowheads="1"/>
          </p:cNvSpPr>
          <p:nvPr/>
        </p:nvSpPr>
        <p:spPr bwMode="auto">
          <a:xfrm>
            <a:off x="2411413" y="5805488"/>
            <a:ext cx="4032250" cy="64135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/>
              <a:t>ARM Limited.</a:t>
            </a:r>
            <a:r>
              <a:rPr lang="en-US" sz="1800" i="1" dirty="0"/>
              <a:t> ARM7TDMI Technical Reference Manual. 2004</a:t>
            </a:r>
            <a:r>
              <a:rPr lang="en-US" sz="1800" i="1" dirty="0">
                <a:ea typeface="ヒラギノ角ゴ Pro W3" pitchFamily="96" charset="-128"/>
              </a:rPr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7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0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04541AD-7259-463B-B422-E425531CCA5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Energy Consumption (4)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Computation of the CPU Energy by Compiler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Sum up base costs of all generated machine instructions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Sum up inter-instruction costs of all successive instruction pairs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Multiply by estimated execution counts per basic block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 marL="0" indent="0">
              <a:lnSpc>
                <a:spcPct val="120000"/>
              </a:lnSpc>
              <a:tabLst>
                <a:tab pos="7620000" algn="l"/>
              </a:tabLst>
            </a:pPr>
            <a:endParaRPr lang="en-US" sz="1200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Computation of Memory Energy by Compiler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Either using data sheets from manufacturers, or based on measurements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Principle: Energy consumption per load or store memory access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Simple for static RAMs (SRAM), difficult for Caches and dynamic RAMs (DRAM)</a:t>
            </a:r>
          </a:p>
        </p:txBody>
      </p:sp>
      <p:sp>
        <p:nvSpPr>
          <p:cNvPr id="799750" name="Text Box 6"/>
          <p:cNvSpPr txBox="1">
            <a:spLocks noChangeArrowheads="1"/>
          </p:cNvSpPr>
          <p:nvPr/>
        </p:nvSpPr>
        <p:spPr bwMode="auto">
          <a:xfrm>
            <a:off x="647700" y="2924944"/>
            <a:ext cx="8108950" cy="64135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/>
              <a:t>V. Tiwari et al.</a:t>
            </a:r>
            <a:r>
              <a:rPr lang="en-US" sz="1800" i="1" dirty="0"/>
              <a:t> Power Analysis of Embedded Software: A First Step Towards</a:t>
            </a:r>
            <a:br>
              <a:rPr lang="en-US" sz="1800" i="1" dirty="0"/>
            </a:br>
            <a:r>
              <a:rPr lang="en-US" sz="1800" i="1" dirty="0"/>
              <a:t>Software Power Minimization. IEEE Transactions on VLSI, December 1994</a:t>
            </a:r>
            <a:r>
              <a:rPr lang="en-US" sz="1800" i="1" dirty="0">
                <a:ea typeface="ヒラギノ角ゴ Pro W3" pitchFamily="96" charset="-128"/>
              </a:rPr>
              <a:t>]</a:t>
            </a:r>
          </a:p>
        </p:txBody>
      </p:sp>
      <p:sp>
        <p:nvSpPr>
          <p:cNvPr id="799751" name="Text Box 7"/>
          <p:cNvSpPr txBox="1">
            <a:spLocks noChangeArrowheads="1"/>
          </p:cNvSpPr>
          <p:nvPr/>
        </p:nvSpPr>
        <p:spPr bwMode="auto">
          <a:xfrm>
            <a:off x="639763" y="5739978"/>
            <a:ext cx="8083550" cy="64135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/>
              <a:t>S. Steinke et al.</a:t>
            </a:r>
            <a:r>
              <a:rPr lang="en-US" sz="1800" i="1" dirty="0"/>
              <a:t> An Accurate and Fine Grain Instruction-Level Energy Model</a:t>
            </a:r>
            <a:br>
              <a:rPr lang="en-US" sz="1800" i="1" dirty="0"/>
            </a:br>
            <a:r>
              <a:rPr lang="en-US" sz="1800" i="1" dirty="0"/>
              <a:t>Supporting Software Optimizations. PATMOS Workshop, September 2001</a:t>
            </a:r>
            <a:r>
              <a:rPr lang="en-US" sz="1800" i="1" dirty="0">
                <a:ea typeface="ヒラギノ角ゴ Pro W3" pitchFamily="96" charset="-128"/>
              </a:rPr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50" grpId="0" animBg="1"/>
      <p:bldP spid="79975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15D8DF2-D695-4A85-9A19-B331AE10B7E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Worst-Case Run-Time (1)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Worst-Case Execution Time (WCET):</a:t>
            </a:r>
            <a:br>
              <a:rPr lang="en-US" b="1" dirty="0"/>
            </a:br>
            <a:r>
              <a:rPr lang="en-US" dirty="0"/>
              <a:t>Maximal run-time of a program over all possible input data.</a:t>
            </a: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Problem:</a:t>
            </a:r>
            <a:br>
              <a:rPr lang="en-US" b="1" dirty="0"/>
            </a:br>
            <a:r>
              <a:rPr lang="en-US" dirty="0"/>
              <a:t>Determination of a program’s WCET intractable! (Would include solving the Halting problem)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DA0CB6D-E24D-4D13-B77D-2F4AFBF6F8C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Function: Worst-Case Run-Time (2)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Solution:</a:t>
            </a:r>
            <a:r>
              <a:rPr lang="en-US" dirty="0"/>
              <a:t> Estimation of upper bounds of the actual (unknown) WCET</a:t>
            </a: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endParaRPr lang="en-US" dirty="0"/>
          </a:p>
          <a:p>
            <a:pPr>
              <a:tabLst>
                <a:tab pos="7620000" algn="l"/>
              </a:tabLst>
            </a:pPr>
            <a:r>
              <a:rPr lang="en-US" b="1" dirty="0"/>
              <a:t>Requirements on WCET Estimates:</a:t>
            </a:r>
          </a:p>
          <a:p>
            <a:pPr lvl="1">
              <a:tabLst>
                <a:tab pos="7620000" algn="l"/>
              </a:tabLst>
            </a:pPr>
            <a:r>
              <a:rPr lang="en-US" dirty="0"/>
              <a:t>Safeness: WCET </a:t>
            </a:r>
            <a:r>
              <a:rPr lang="en-US" b="1" dirty="0">
                <a:sym typeface="Symbol" pitchFamily="18" charset="2"/>
              </a:rPr>
              <a:t></a:t>
            </a:r>
            <a:r>
              <a:rPr lang="en-US" dirty="0"/>
              <a:t> WCET</a:t>
            </a:r>
            <a:r>
              <a:rPr lang="en-US" baseline="-25000" dirty="0"/>
              <a:t>EST</a:t>
            </a:r>
            <a:r>
              <a:rPr lang="en-US" dirty="0"/>
              <a:t>!</a:t>
            </a:r>
          </a:p>
          <a:p>
            <a:pPr lvl="1">
              <a:tabLst>
                <a:tab pos="7620000" algn="l"/>
              </a:tabLst>
            </a:pPr>
            <a:r>
              <a:rPr lang="en-US" dirty="0"/>
              <a:t>Tightness: WCET</a:t>
            </a:r>
            <a:r>
              <a:rPr lang="en-US" baseline="-25000" dirty="0"/>
              <a:t>EST</a:t>
            </a:r>
            <a:r>
              <a:rPr lang="en-US" dirty="0"/>
              <a:t> – WCET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/>
              <a:t>minimal</a:t>
            </a:r>
          </a:p>
        </p:txBody>
      </p:sp>
      <p:pic>
        <p:nvPicPr>
          <p:cNvPr id="803844" name="Picture 4" descr="different_timing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39925"/>
            <a:ext cx="7273925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7744664" y="2109812"/>
            <a:ext cx="0" cy="216058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740352" y="2041684"/>
            <a:ext cx="9300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Deadline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886FC22-69AC-4010-BA50-7877AEB28D6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Compiler Stages and IRs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Steven S. Muchnick. </a:t>
            </a:r>
            <a:r>
              <a:rPr lang="en-US" i="1" dirty="0"/>
              <a:t>Advanced Compiler Design &amp; Implementation</a:t>
            </a:r>
            <a:r>
              <a:rPr lang="en-US" dirty="0"/>
              <a:t>. Morgan Kaufmann, 1997.</a:t>
            </a:r>
            <a:br>
              <a:rPr lang="en-US" dirty="0"/>
            </a:br>
            <a:r>
              <a:rPr lang="en-US" dirty="0"/>
              <a:t>ISBN 1-55860-320-4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Andrew W. Appel. </a:t>
            </a:r>
            <a:r>
              <a:rPr lang="en-US" i="1" dirty="0"/>
              <a:t>Modern compiler implementation in C</a:t>
            </a:r>
            <a:r>
              <a:rPr lang="en-US" dirty="0"/>
              <a:t>. Cambridge University Press, 1998.</a:t>
            </a:r>
            <a:br>
              <a:rPr lang="en-US" dirty="0"/>
            </a:br>
            <a:r>
              <a:rPr lang="en-US" dirty="0"/>
              <a:t>ISBN 0-521-58390-X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Abstraction Levels of Optimizations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H. Falk. </a:t>
            </a:r>
            <a:r>
              <a:rPr lang="en-US" i="1" dirty="0"/>
              <a:t>Source Code Optimization Techniques for Data Flow Dominated Embedded Software</a:t>
            </a:r>
            <a:r>
              <a:rPr lang="en-US" dirty="0"/>
              <a:t>. Kluwer Academic Publishers, 2004.</a:t>
            </a:r>
            <a:br>
              <a:rPr lang="en-US" dirty="0"/>
            </a:br>
            <a:r>
              <a:rPr lang="en-US" dirty="0"/>
              <a:t>ISBN 1-4020-2822-9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0D02006-615F-4913-862D-DD3CBA6D3C5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(1)</a:t>
            </a:r>
          </a:p>
        </p:txBody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b="1" dirty="0"/>
              <a:t>Compiler Stages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Significance of individual phases within a compiler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Focus here on compiler back-end</a:t>
            </a:r>
            <a:endParaRPr lang="en-US" i="1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Location of optimizations within the compiler</a:t>
            </a:r>
            <a:endParaRPr lang="en-US" i="1" dirty="0"/>
          </a:p>
          <a:p>
            <a:pPr marL="381000" indent="-381000">
              <a:lnSpc>
                <a:spcPct val="120000"/>
              </a:lnSpc>
              <a:buFont typeface="Arial" charset="0"/>
              <a:buNone/>
            </a:pPr>
            <a:endParaRPr lang="en-US" sz="1200" dirty="0"/>
          </a:p>
          <a:p>
            <a:pPr marL="381000" indent="-381000">
              <a:lnSpc>
                <a:spcPct val="90000"/>
              </a:lnSpc>
            </a:pPr>
            <a:r>
              <a:rPr lang="en-US" b="1" dirty="0"/>
              <a:t>Intermediate Representations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Effective compiler-internal representations of code; facilitate manipulation and analysis of code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Different abstraction levels: Close to source language; independent of source language and processor architecture; close to processor architecture</a:t>
            </a:r>
          </a:p>
        </p:txBody>
      </p:sp>
    </p:spTree>
    <p:extLst>
      <p:ext uri="{BB962C8B-B14F-4D97-AF65-F5344CB8AC3E}">
        <p14:creationId xmlns:p14="http://schemas.microsoft.com/office/powerpoint/2010/main" val="419312228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47A5526-CD09-4485-97CE-A9021FB1560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3 - Internal Structure of Compilers</a:t>
            </a:r>
          </a:p>
        </p:txBody>
      </p:sp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(2)</a:t>
            </a:r>
          </a:p>
        </p:txBody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b="1" dirty="0"/>
              <a:t>Optimizations &amp; Objective Functions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Many classes of optimizations having high potential are not automatable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Focus here on compiler and source code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Average-Case Execution Time: Objective function of almost every compiler; compilers, however, to not feature an ACET timing model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size: Often in contradiction with ACET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Energy consumption: Energy models for processors (base &amp; inter-instruction costs) and memory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Worst-Case Execution Time: not computable; WCET estimation</a:t>
            </a:r>
          </a:p>
        </p:txBody>
      </p:sp>
    </p:spTree>
    <p:extLst>
      <p:ext uri="{BB962C8B-B14F-4D97-AF65-F5344CB8AC3E}">
        <p14:creationId xmlns:p14="http://schemas.microsoft.com/office/powerpoint/2010/main" val="235027899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4267</Words>
  <Application>Microsoft Office PowerPoint</Application>
  <PresentationFormat>Bildschirmpräsentation (4:3)</PresentationFormat>
  <Paragraphs>833</Paragraphs>
  <Slides>51</Slides>
  <Notes>49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51</vt:i4>
      </vt:variant>
    </vt:vector>
  </HeadingPairs>
  <TitlesOfParts>
    <vt:vector size="59" baseType="lpstr">
      <vt:lpstr>Arial</vt:lpstr>
      <vt:lpstr>Courier New</vt:lpstr>
      <vt:lpstr>MetaKorrespondenz</vt:lpstr>
      <vt:lpstr>Symbol</vt:lpstr>
      <vt:lpstr>Times</vt:lpstr>
      <vt:lpstr>Wingdings</vt:lpstr>
      <vt:lpstr>ヒラギノ角ゴ Pro W3</vt:lpstr>
      <vt:lpstr>TUHH US-English</vt:lpstr>
      <vt:lpstr>Compilers for Embedded Systems</vt:lpstr>
      <vt:lpstr>Chapter 3  Internal Structure of Compilers</vt:lpstr>
      <vt:lpstr>Outline</vt:lpstr>
      <vt:lpstr>Chapter Contents</vt:lpstr>
      <vt:lpstr>The Front-End (1)</vt:lpstr>
      <vt:lpstr>The Front-End (2)</vt:lpstr>
      <vt:lpstr>The Front-End (3)</vt:lpstr>
      <vt:lpstr>The Back-End (1)</vt:lpstr>
      <vt:lpstr>The Back-End (2)</vt:lpstr>
      <vt:lpstr>The Back-End (3)</vt:lpstr>
      <vt:lpstr>Putting It All Together</vt:lpstr>
      <vt:lpstr>Open Question</vt:lpstr>
      <vt:lpstr>Code Optimization</vt:lpstr>
      <vt:lpstr>Prerequisites for Code Optimization</vt:lpstr>
      <vt:lpstr>Chapter Contents</vt:lpstr>
      <vt:lpstr>Abstraction Levels of IRs (1)</vt:lpstr>
      <vt:lpstr>Abstraction Levels of IRs (2)</vt:lpstr>
      <vt:lpstr>Abstraction Levels of IRs (3)</vt:lpstr>
      <vt:lpstr>Abstraction Levels of IRs (4)</vt:lpstr>
      <vt:lpstr>High-Level IR: ICD-C (1)</vt:lpstr>
      <vt:lpstr>High-Level IR: ICD-C (2)</vt:lpstr>
      <vt:lpstr>ICD-C: Code Example</vt:lpstr>
      <vt:lpstr>ICD-C: Features</vt:lpstr>
      <vt:lpstr>Medium-Level IR: MIR (1)</vt:lpstr>
      <vt:lpstr>Medium-Level IR: MIR (2)</vt:lpstr>
      <vt:lpstr>MIR: Properties</vt:lpstr>
      <vt:lpstr>Low-Level IR: LLIR (1)</vt:lpstr>
      <vt:lpstr>Low-Level IR: LLIR (2)</vt:lpstr>
      <vt:lpstr>Low-Level IR: LLIR (3)</vt:lpstr>
      <vt:lpstr>LLIR: Code Example (Infineon TriCore 1.3)</vt:lpstr>
      <vt:lpstr>LLIR: Features</vt:lpstr>
      <vt:lpstr>Back to the Open Question...</vt:lpstr>
      <vt:lpstr>Chapter Contents</vt:lpstr>
      <vt:lpstr>Abstraction Levels of Optimizations (1)</vt:lpstr>
      <vt:lpstr>Abstraction Levels of Optimizations (2)</vt:lpstr>
      <vt:lpstr>Abstraction Levels of Optimizations (3)</vt:lpstr>
      <vt:lpstr>Abstraction Levels of Optimizations (4)</vt:lpstr>
      <vt:lpstr>Abstraction Levels of Optimizations (5)</vt:lpstr>
      <vt:lpstr>Abstraction Levels of Optimizations (6)</vt:lpstr>
      <vt:lpstr>Objective Function: (Typical) Run-Time</vt:lpstr>
      <vt:lpstr>Example: Function Inlining</vt:lpstr>
      <vt:lpstr>Objective Function: Code Size</vt:lpstr>
      <vt:lpstr>Objective Function: Energy Consumption (1)</vt:lpstr>
      <vt:lpstr>Objective Function: Energy Consumption (2)</vt:lpstr>
      <vt:lpstr>Objective Function: Energy Consumption (3)</vt:lpstr>
      <vt:lpstr>Objective Function: Energy Consumption (4)</vt:lpstr>
      <vt:lpstr>Objective Function: Worst-Case Run-Time (1)</vt:lpstr>
      <vt:lpstr>Objective Function: Worst-Case Run-Time (2)</vt:lpstr>
      <vt:lpstr>References</vt:lpstr>
      <vt:lpstr>Summary (1)</vt:lpstr>
      <vt:lpstr>Summary (2)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3 - Internal Structure of Compilers</dc:subject>
  <dc:creator>Heiko Falk</dc:creator>
  <cp:lastModifiedBy>Heiko Falk</cp:lastModifiedBy>
  <cp:revision>756</cp:revision>
  <dcterms:modified xsi:type="dcterms:W3CDTF">2022-01-27T15:06:35Z</dcterms:modified>
</cp:coreProperties>
</file>