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0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5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26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30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31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32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33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34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35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36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7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38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45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46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47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48.xml" ContentType="application/vnd.openxmlformats-officedocument.presentationml.notesSl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49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50.xml" ContentType="application/vnd.openxmlformats-officedocument.presentationml.notesSlide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notesSlides/notesSlide51.xml" ContentType="application/vnd.openxmlformats-officedocument.presentationml.notesSlid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rts/chart1.xml" ContentType="application/vnd.openxmlformats-officedocument.drawingml.chart+xml"/>
  <Override PartName="/ppt/notesSlides/notesSlide54.xml" ContentType="application/vnd.openxmlformats-officedocument.presentationml.notesSlide+xml"/>
  <Override PartName="/ppt/charts/chart2.xml" ContentType="application/vnd.openxmlformats-officedocument.drawingml.chart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570" r:id="rId2"/>
    <p:sldId id="475" r:id="rId3"/>
    <p:sldId id="610" r:id="rId4"/>
    <p:sldId id="572" r:id="rId5"/>
    <p:sldId id="563" r:id="rId6"/>
    <p:sldId id="465" r:id="rId7"/>
    <p:sldId id="533" r:id="rId8"/>
    <p:sldId id="611" r:id="rId9"/>
    <p:sldId id="535" r:id="rId10"/>
    <p:sldId id="485" r:id="rId11"/>
    <p:sldId id="536" r:id="rId12"/>
    <p:sldId id="565" r:id="rId13"/>
    <p:sldId id="537" r:id="rId14"/>
    <p:sldId id="566" r:id="rId15"/>
    <p:sldId id="567" r:id="rId16"/>
    <p:sldId id="568" r:id="rId17"/>
    <p:sldId id="569" r:id="rId18"/>
    <p:sldId id="538" r:id="rId19"/>
    <p:sldId id="539" r:id="rId20"/>
    <p:sldId id="486" r:id="rId21"/>
    <p:sldId id="540" r:id="rId22"/>
    <p:sldId id="575" r:id="rId23"/>
    <p:sldId id="576" r:id="rId24"/>
    <p:sldId id="577" r:id="rId25"/>
    <p:sldId id="578" r:id="rId26"/>
    <p:sldId id="579" r:id="rId27"/>
    <p:sldId id="580" r:id="rId28"/>
    <p:sldId id="581" r:id="rId29"/>
    <p:sldId id="582" r:id="rId30"/>
    <p:sldId id="583" r:id="rId31"/>
    <p:sldId id="584" r:id="rId32"/>
    <p:sldId id="585" r:id="rId33"/>
    <p:sldId id="586" r:id="rId34"/>
    <p:sldId id="587" r:id="rId35"/>
    <p:sldId id="588" r:id="rId36"/>
    <p:sldId id="589" r:id="rId37"/>
    <p:sldId id="590" r:id="rId38"/>
    <p:sldId id="591" r:id="rId39"/>
    <p:sldId id="592" r:id="rId40"/>
    <p:sldId id="593" r:id="rId41"/>
    <p:sldId id="594" r:id="rId42"/>
    <p:sldId id="548" r:id="rId43"/>
    <p:sldId id="595" r:id="rId44"/>
    <p:sldId id="596" r:id="rId45"/>
    <p:sldId id="597" r:id="rId46"/>
    <p:sldId id="598" r:id="rId47"/>
    <p:sldId id="599" r:id="rId48"/>
    <p:sldId id="600" r:id="rId49"/>
    <p:sldId id="601" r:id="rId50"/>
    <p:sldId id="602" r:id="rId51"/>
    <p:sldId id="603" r:id="rId52"/>
    <p:sldId id="604" r:id="rId53"/>
    <p:sldId id="605" r:id="rId54"/>
    <p:sldId id="606" r:id="rId55"/>
    <p:sldId id="549" r:id="rId56"/>
    <p:sldId id="607" r:id="rId57"/>
    <p:sldId id="608" r:id="rId58"/>
    <p:sldId id="562" r:id="rId59"/>
    <p:sldId id="609" r:id="rId60"/>
  </p:sldIdLst>
  <p:sldSz cx="9144000" cy="6858000" type="screen4x3"/>
  <p:notesSz cx="6858000" cy="9144000"/>
  <p:custDataLst>
    <p:tags r:id="rId63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531">
          <p15:clr>
            <a:srgbClr val="A4A3A4"/>
          </p15:clr>
        </p15:guide>
        <p15:guide id="4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99CC"/>
    <a:srgbClr val="EAEAEA"/>
    <a:srgbClr val="DDDDDD"/>
    <a:srgbClr val="333333"/>
    <a:srgbClr val="4D4D4D"/>
    <a:srgbClr val="5F5F5F"/>
    <a:srgbClr val="BBB5A4"/>
    <a:srgbClr val="AAA28D"/>
    <a:srgbClr val="57A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3" autoAdjust="0"/>
    <p:restoredTop sz="94372" autoAdjust="0"/>
  </p:normalViewPr>
  <p:slideViewPr>
    <p:cSldViewPr>
      <p:cViewPr varScale="1">
        <p:scale>
          <a:sx n="109" d="100"/>
          <a:sy n="109" d="100"/>
        </p:scale>
        <p:origin x="1458" y="108"/>
      </p:cViewPr>
      <p:guideLst>
        <p:guide orient="horz" pos="2160"/>
        <p:guide pos="2880"/>
        <p:guide pos="5531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Diagramm%20in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068886949272817E-2"/>
          <c:y val="6.7236034312139162E-2"/>
          <c:w val="0.94374784493276187"/>
          <c:h val="0.81643755950454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'[Diagramm in Microsoft PowerPoint]Sheet1'!$B$22</c:f>
              <c:strCache>
                <c:ptCount val="1"/>
                <c:pt idx="0">
                  <c:v>CAVITY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3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808080" mc:Ignorable="a14" a14:legacySpreadsheetColorIndex="23"/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'[Diagramm in Microsoft PowerPoint]Sheet1'!$A$23:$A$33</c:f>
              <c:strCache>
                <c:ptCount val="11"/>
                <c:pt idx="0">
                  <c:v>Sun</c:v>
                </c:pt>
                <c:pt idx="1">
                  <c:v>Pentium</c:v>
                </c:pt>
                <c:pt idx="2">
                  <c:v>HP</c:v>
                </c:pt>
                <c:pt idx="3">
                  <c:v>MIPS</c:v>
                </c:pt>
                <c:pt idx="4">
                  <c:v>Power-PC</c:v>
                </c:pt>
                <c:pt idx="5">
                  <c:v>DEC Alpha</c:v>
                </c:pt>
                <c:pt idx="6">
                  <c:v>TriMedia</c:v>
                </c:pt>
                <c:pt idx="7">
                  <c:v>TI C6x</c:v>
                </c:pt>
                <c:pt idx="8">
                  <c:v>ARM7 thmb</c:v>
                </c:pt>
                <c:pt idx="9">
                  <c:v>ARM7 arm</c:v>
                </c:pt>
                <c:pt idx="10">
                  <c:v>Geo. Mean</c:v>
                </c:pt>
              </c:strCache>
            </c:strRef>
          </c:cat>
          <c:val>
            <c:numRef>
              <c:f>'[Diagramm in Microsoft PowerPoint]Sheet1'!$B$23:$B$33</c:f>
              <c:numCache>
                <c:formatCode>General</c:formatCode>
                <c:ptCount val="11"/>
                <c:pt idx="0">
                  <c:v>0.66709999999999992</c:v>
                </c:pt>
                <c:pt idx="1">
                  <c:v>0.68189999999999995</c:v>
                </c:pt>
                <c:pt idx="2">
                  <c:v>0.64290000000000003</c:v>
                </c:pt>
                <c:pt idx="3">
                  <c:v>0.73870000000000002</c:v>
                </c:pt>
                <c:pt idx="4">
                  <c:v>0.70650000000000002</c:v>
                </c:pt>
                <c:pt idx="5">
                  <c:v>0.64849999999999997</c:v>
                </c:pt>
                <c:pt idx="6">
                  <c:v>0.76269999999999993</c:v>
                </c:pt>
                <c:pt idx="7">
                  <c:v>0.92269999999999996</c:v>
                </c:pt>
                <c:pt idx="8">
                  <c:v>0.83810000000000007</c:v>
                </c:pt>
                <c:pt idx="9">
                  <c:v>0.88419999999999999</c:v>
                </c:pt>
                <c:pt idx="10" formatCode="0.0000">
                  <c:v>0.74349934810358242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BB-4001-88A5-354285E1F4D5}"/>
            </c:ext>
          </c:extLst>
        </c:ser>
        <c:ser>
          <c:idx val="1"/>
          <c:order val="1"/>
          <c:tx>
            <c:strRef>
              <c:f>'[Diagramm in Microsoft PowerPoint]Sheet1'!$C$22</c:f>
              <c:strCache>
                <c:ptCount val="1"/>
                <c:pt idx="0">
                  <c:v>ME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30588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'[Diagramm in Microsoft PowerPoint]Sheet1'!$A$23:$A$33</c:f>
              <c:strCache>
                <c:ptCount val="11"/>
                <c:pt idx="0">
                  <c:v>Sun</c:v>
                </c:pt>
                <c:pt idx="1">
                  <c:v>Pentium</c:v>
                </c:pt>
                <c:pt idx="2">
                  <c:v>HP</c:v>
                </c:pt>
                <c:pt idx="3">
                  <c:v>MIPS</c:v>
                </c:pt>
                <c:pt idx="4">
                  <c:v>Power-PC</c:v>
                </c:pt>
                <c:pt idx="5">
                  <c:v>DEC Alpha</c:v>
                </c:pt>
                <c:pt idx="6">
                  <c:v>TriMedia</c:v>
                </c:pt>
                <c:pt idx="7">
                  <c:v>TI C6x</c:v>
                </c:pt>
                <c:pt idx="8">
                  <c:v>ARM7 thmb</c:v>
                </c:pt>
                <c:pt idx="9">
                  <c:v>ARM7 arm</c:v>
                </c:pt>
                <c:pt idx="10">
                  <c:v>Geo. Mean</c:v>
                </c:pt>
              </c:strCache>
            </c:strRef>
          </c:cat>
          <c:val>
            <c:numRef>
              <c:f>'[Diagramm in Microsoft PowerPoint]Sheet1'!$C$23:$C$33</c:f>
              <c:numCache>
                <c:formatCode>General</c:formatCode>
                <c:ptCount val="11"/>
                <c:pt idx="0">
                  <c:v>0.24210000000000001</c:v>
                </c:pt>
                <c:pt idx="1">
                  <c:v>0.2646</c:v>
                </c:pt>
                <c:pt idx="2">
                  <c:v>0.29410000000000003</c:v>
                </c:pt>
                <c:pt idx="3">
                  <c:v>0.39130000000000004</c:v>
                </c:pt>
                <c:pt idx="4">
                  <c:v>0.254</c:v>
                </c:pt>
                <c:pt idx="5">
                  <c:v>0.47100000000000003</c:v>
                </c:pt>
                <c:pt idx="6">
                  <c:v>0.63549999999999995</c:v>
                </c:pt>
                <c:pt idx="7">
                  <c:v>0.27350000000000002</c:v>
                </c:pt>
                <c:pt idx="8">
                  <c:v>0.40159999999999996</c:v>
                </c:pt>
                <c:pt idx="9">
                  <c:v>0.45200000000000001</c:v>
                </c:pt>
                <c:pt idx="10" formatCode="0.0000">
                  <c:v>0.35030385367510597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BB-4001-88A5-354285E1F4D5}"/>
            </c:ext>
          </c:extLst>
        </c:ser>
        <c:ser>
          <c:idx val="2"/>
          <c:order val="2"/>
          <c:tx>
            <c:strRef>
              <c:f>'[Diagramm in Microsoft PowerPoint]Sheet1'!$D$22</c:f>
              <c:strCache>
                <c:ptCount val="1"/>
                <c:pt idx="0">
                  <c:v>QSDPCM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FEFEFE" mc:Ignorable="a14" a14:legacySpreadsheetColorIndex="54">
                    <a:gamma/>
                    <a:tint val="5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666699" mc:Ignorable="a14" a14:legacySpreadsheetColorIndex="54"/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'[Diagramm in Microsoft PowerPoint]Sheet1'!$A$23:$A$33</c:f>
              <c:strCache>
                <c:ptCount val="11"/>
                <c:pt idx="0">
                  <c:v>Sun</c:v>
                </c:pt>
                <c:pt idx="1">
                  <c:v>Pentium</c:v>
                </c:pt>
                <c:pt idx="2">
                  <c:v>HP</c:v>
                </c:pt>
                <c:pt idx="3">
                  <c:v>MIPS</c:v>
                </c:pt>
                <c:pt idx="4">
                  <c:v>Power-PC</c:v>
                </c:pt>
                <c:pt idx="5">
                  <c:v>DEC Alpha</c:v>
                </c:pt>
                <c:pt idx="6">
                  <c:v>TriMedia</c:v>
                </c:pt>
                <c:pt idx="7">
                  <c:v>TI C6x</c:v>
                </c:pt>
                <c:pt idx="8">
                  <c:v>ARM7 thmb</c:v>
                </c:pt>
                <c:pt idx="9">
                  <c:v>ARM7 arm</c:v>
                </c:pt>
                <c:pt idx="10">
                  <c:v>Geo. Mean</c:v>
                </c:pt>
              </c:strCache>
            </c:strRef>
          </c:cat>
          <c:val>
            <c:numRef>
              <c:f>'[Diagramm in Microsoft PowerPoint]Sheet1'!$D$23:$D$33</c:f>
              <c:numCache>
                <c:formatCode>General</c:formatCode>
                <c:ptCount val="11"/>
                <c:pt idx="0">
                  <c:v>0.56079999999999997</c:v>
                </c:pt>
                <c:pt idx="1">
                  <c:v>0.73260000000000003</c:v>
                </c:pt>
                <c:pt idx="2">
                  <c:v>0.4</c:v>
                </c:pt>
                <c:pt idx="3">
                  <c:v>0.36630000000000001</c:v>
                </c:pt>
                <c:pt idx="4">
                  <c:v>0.96959999999999991</c:v>
                </c:pt>
                <c:pt idx="5">
                  <c:v>0.75109999999999999</c:v>
                </c:pt>
                <c:pt idx="6">
                  <c:v>0.81069999999999998</c:v>
                </c:pt>
                <c:pt idx="7">
                  <c:v>0.70090000000000008</c:v>
                </c:pt>
                <c:pt idx="8">
                  <c:v>0.88490000000000002</c:v>
                </c:pt>
                <c:pt idx="9">
                  <c:v>0.91749999999999998</c:v>
                </c:pt>
                <c:pt idx="10" formatCode="0.0000">
                  <c:v>0.67699875483187943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BB-4001-88A5-354285E1F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109300224"/>
        <c:axId val="89903616"/>
      </c:barChart>
      <c:catAx>
        <c:axId val="109300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89903616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89903616"/>
        <c:scaling>
          <c:orientation val="minMax"/>
          <c:max val="1.1100000000000001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09300224"/>
        <c:crosses val="autoZero"/>
        <c:crossBetween val="between"/>
        <c:majorUnit val="0.1"/>
        <c:minorUnit val="0.1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70289553034054664"/>
          <c:y val="7.3639466151390512E-2"/>
          <c:w val="0.25641760022912713"/>
          <c:h val="7.6841182071016187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88235294117646E-2"/>
          <c:y val="3.6764705882352942E-2"/>
          <c:w val="0.93058823529411761"/>
          <c:h val="0.830882352941176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Vortrag!$B$22</c:f>
              <c:strCache>
                <c:ptCount val="1"/>
                <c:pt idx="0">
                  <c:v>CAVITY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3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808080" mc:Ignorable="a14" a14:legacySpreadsheetColorIndex="23"/>
                </a:gs>
              </a:gsLst>
              <a:lin ang="5400000" scaled="1"/>
            </a:gradFill>
            <a:ln w="1123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Vortrag!$A$23:$A$29</c:f>
              <c:strCache>
                <c:ptCount val="7"/>
                <c:pt idx="0">
                  <c:v>Instr Read</c:v>
                </c:pt>
                <c:pt idx="1">
                  <c:v>Data Read</c:v>
                </c:pt>
                <c:pt idx="2">
                  <c:v>Data Write</c:v>
                </c:pt>
                <c:pt idx="3">
                  <c:v>Mem Accesses</c:v>
                </c:pt>
                <c:pt idx="4">
                  <c:v>Mem Energy</c:v>
                </c:pt>
                <c:pt idx="5">
                  <c:v>CPU Energy</c:v>
                </c:pt>
                <c:pt idx="6">
                  <c:v>Total Energy</c:v>
                </c:pt>
              </c:strCache>
            </c:strRef>
          </c:cat>
          <c:val>
            <c:numRef>
              <c:f>Vortrag!$B$23:$B$29</c:f>
              <c:numCache>
                <c:formatCode>General</c:formatCode>
                <c:ptCount val="7"/>
                <c:pt idx="0">
                  <c:v>0.76470000000000005</c:v>
                </c:pt>
                <c:pt idx="1">
                  <c:v>0.92879999999999996</c:v>
                </c:pt>
                <c:pt idx="2">
                  <c:v>1.2448999999999999</c:v>
                </c:pt>
                <c:pt idx="3">
                  <c:v>0.79159999999999997</c:v>
                </c:pt>
                <c:pt idx="4">
                  <c:v>0.80370000000000008</c:v>
                </c:pt>
                <c:pt idx="5">
                  <c:v>0.81620000000000004</c:v>
                </c:pt>
                <c:pt idx="6">
                  <c:v>0.8076000000000001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5F-4A3E-9377-CA326914B9CF}"/>
            </c:ext>
          </c:extLst>
        </c:ser>
        <c:ser>
          <c:idx val="1"/>
          <c:order val="1"/>
          <c:tx>
            <c:strRef>
              <c:f>Vortrag!$C$22</c:f>
              <c:strCache>
                <c:ptCount val="1"/>
                <c:pt idx="0">
                  <c:v>ME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30588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1123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Vortrag!$A$23:$A$29</c:f>
              <c:strCache>
                <c:ptCount val="7"/>
                <c:pt idx="0">
                  <c:v>Instr Read</c:v>
                </c:pt>
                <c:pt idx="1">
                  <c:v>Data Read</c:v>
                </c:pt>
                <c:pt idx="2">
                  <c:v>Data Write</c:v>
                </c:pt>
                <c:pt idx="3">
                  <c:v>Mem Accesses</c:v>
                </c:pt>
                <c:pt idx="4">
                  <c:v>Mem Energy</c:v>
                </c:pt>
                <c:pt idx="5">
                  <c:v>CPU Energy</c:v>
                </c:pt>
                <c:pt idx="6">
                  <c:v>Total Energy</c:v>
                </c:pt>
              </c:strCache>
            </c:strRef>
          </c:cat>
          <c:val>
            <c:numRef>
              <c:f>Vortrag!$C$23:$C$29</c:f>
              <c:numCache>
                <c:formatCode>General</c:formatCode>
                <c:ptCount val="7"/>
                <c:pt idx="0">
                  <c:v>0.43090000000000006</c:v>
                </c:pt>
                <c:pt idx="1">
                  <c:v>0.34740000000000004</c:v>
                </c:pt>
                <c:pt idx="2">
                  <c:v>0.97870000000000001</c:v>
                </c:pt>
                <c:pt idx="3">
                  <c:v>0.42799999999999999</c:v>
                </c:pt>
                <c:pt idx="4">
                  <c:v>0.4229</c:v>
                </c:pt>
                <c:pt idx="5">
                  <c:v>0.42570000000000002</c:v>
                </c:pt>
                <c:pt idx="6">
                  <c:v>0.42380000000000001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5F-4A3E-9377-CA326914B9CF}"/>
            </c:ext>
          </c:extLst>
        </c:ser>
        <c:ser>
          <c:idx val="2"/>
          <c:order val="2"/>
          <c:tx>
            <c:strRef>
              <c:f>Vortrag!$D$22</c:f>
              <c:strCache>
                <c:ptCount val="1"/>
                <c:pt idx="0">
                  <c:v>QSDPCM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FEFEFE" mc:Ignorable="a14" a14:legacySpreadsheetColorIndex="54">
                    <a:gamma/>
                    <a:tint val="5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666699" mc:Ignorable="a14" a14:legacySpreadsheetColorIndex="54"/>
                </a:gs>
              </a:gsLst>
              <a:lin ang="5400000" scaled="1"/>
            </a:gradFill>
            <a:ln w="1123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Vortrag!$A$23:$A$29</c:f>
              <c:strCache>
                <c:ptCount val="7"/>
                <c:pt idx="0">
                  <c:v>Instr Read</c:v>
                </c:pt>
                <c:pt idx="1">
                  <c:v>Data Read</c:v>
                </c:pt>
                <c:pt idx="2">
                  <c:v>Data Write</c:v>
                </c:pt>
                <c:pt idx="3">
                  <c:v>Mem Accesses</c:v>
                </c:pt>
                <c:pt idx="4">
                  <c:v>Mem Energy</c:v>
                </c:pt>
                <c:pt idx="5">
                  <c:v>CPU Energy</c:v>
                </c:pt>
                <c:pt idx="6">
                  <c:v>Total Energy</c:v>
                </c:pt>
              </c:strCache>
            </c:strRef>
          </c:cat>
          <c:val>
            <c:numRef>
              <c:f>Vortrag!$D$23:$D$29</c:f>
              <c:numCache>
                <c:formatCode>General</c:formatCode>
                <c:ptCount val="7"/>
                <c:pt idx="0">
                  <c:v>0.60909999999999997</c:v>
                </c:pt>
                <c:pt idx="1">
                  <c:v>0.51759999999999995</c:v>
                </c:pt>
                <c:pt idx="2">
                  <c:v>4.58E-2</c:v>
                </c:pt>
                <c:pt idx="3">
                  <c:v>0.5806</c:v>
                </c:pt>
                <c:pt idx="4">
                  <c:v>0.55759999999999998</c:v>
                </c:pt>
                <c:pt idx="5">
                  <c:v>0.55940000000000001</c:v>
                </c:pt>
                <c:pt idx="6">
                  <c:v>0.55810000000000004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5F-4A3E-9377-CA326914B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241733120"/>
        <c:axId val="84956224"/>
      </c:barChart>
      <c:catAx>
        <c:axId val="241733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80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6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84956224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84956224"/>
        <c:scaling>
          <c:orientation val="minMax"/>
          <c:max val="1.31"/>
          <c:min val="0"/>
        </c:scaling>
        <c:delete val="0"/>
        <c:axPos val="l"/>
        <c:majorGridlines>
          <c:spPr>
            <a:ln w="2808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280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6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241733120"/>
        <c:crosses val="autoZero"/>
        <c:crossBetween val="between"/>
        <c:majorUnit val="0.1"/>
        <c:minorUnit val="0.1"/>
      </c:valAx>
      <c:spPr>
        <a:solidFill>
          <a:srgbClr val="FFFFFF"/>
        </a:solidFill>
        <a:ln w="22464">
          <a:noFill/>
        </a:ln>
      </c:spPr>
    </c:plotArea>
    <c:legend>
      <c:legendPos val="r"/>
      <c:layout>
        <c:manualLayout>
          <c:xMode val="edge"/>
          <c:yMode val="edge"/>
          <c:x val="0.67764705882352938"/>
          <c:y val="5.1470588235294115E-2"/>
          <c:w val="0.32117647058823529"/>
          <c:h val="4.4117647058823532E-2"/>
        </c:manualLayout>
      </c:layout>
      <c:overlay val="0"/>
      <c:spPr>
        <a:noFill/>
        <a:ln w="22464">
          <a:noFill/>
        </a:ln>
      </c:spPr>
      <c:txPr>
        <a:bodyPr/>
        <a:lstStyle/>
        <a:p>
          <a:pPr>
            <a:defRPr sz="95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39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574A601F-D51A-4541-8A52-3E7F3BEB66F6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1579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FA6D070E-CE62-4770-8CFD-1E20EC2913D3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17525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3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4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12BC67-C026-4531-A269-B704494D26AE}" type="slidenum">
              <a:rPr lang="de-DE"/>
              <a:pPr/>
              <a:t>5</a:t>
            </a:fld>
            <a:endParaRPr lang="de-DE" dirty="0"/>
          </a:p>
        </p:txBody>
      </p:sp>
      <p:sp>
        <p:nvSpPr>
          <p:cNvPr id="80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FC92F-96FB-4ED9-81D8-8CA7B3ECAA4E}" type="slidenum">
              <a:rPr lang="de-DE"/>
              <a:pPr/>
              <a:t>6</a:t>
            </a:fld>
            <a:endParaRPr lang="de-DE" dirty="0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A2EF86-52D3-4713-8EF8-611E70190643}" type="slidenum">
              <a:rPr lang="de-DE"/>
              <a:pPr/>
              <a:t>7</a:t>
            </a:fld>
            <a:endParaRPr lang="de-DE" dirty="0"/>
          </a:p>
        </p:txBody>
      </p:sp>
      <p:sp>
        <p:nvSpPr>
          <p:cNvPr id="74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8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77A49-FDE2-43DD-B87D-146ABC92839E}" type="slidenum">
              <a:rPr lang="de-DE"/>
              <a:pPr/>
              <a:t>9</a:t>
            </a:fld>
            <a:endParaRPr lang="de-DE" dirty="0"/>
          </a:p>
        </p:txBody>
      </p:sp>
      <p:sp>
        <p:nvSpPr>
          <p:cNvPr id="75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7125DC-5DC7-4402-917F-52A07366E1B5}" type="slidenum">
              <a:rPr lang="de-DE"/>
              <a:pPr/>
              <a:t>10</a:t>
            </a:fld>
            <a:endParaRPr lang="de-DE" dirty="0"/>
          </a:p>
        </p:txBody>
      </p:sp>
      <p:sp>
        <p:nvSpPr>
          <p:cNvPr id="64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11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B8024A-76C9-4DB2-8F23-9AD2A1151763}" type="slidenum">
              <a:rPr lang="de-DE"/>
              <a:pPr/>
              <a:t>12</a:t>
            </a:fld>
            <a:endParaRPr lang="de-DE" dirty="0"/>
          </a:p>
        </p:txBody>
      </p:sp>
      <p:sp>
        <p:nvSpPr>
          <p:cNvPr id="81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13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7A0D19-7331-4A85-92D6-C4C7AF47C10D}" type="slidenum">
              <a:rPr lang="de-DE"/>
              <a:pPr/>
              <a:t>14</a:t>
            </a:fld>
            <a:endParaRPr lang="de-DE" dirty="0"/>
          </a:p>
        </p:txBody>
      </p:sp>
      <p:sp>
        <p:nvSpPr>
          <p:cNvPr id="81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48F424-E8CC-43C1-8FD9-2C1A94FCF239}" type="slidenum">
              <a:rPr lang="de-DE"/>
              <a:pPr/>
              <a:t>15</a:t>
            </a:fld>
            <a:endParaRPr lang="de-DE" dirty="0"/>
          </a:p>
        </p:txBody>
      </p:sp>
      <p:sp>
        <p:nvSpPr>
          <p:cNvPr id="81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004FB0-EFA5-403E-8B20-FA14777E14F0}" type="slidenum">
              <a:rPr lang="de-DE"/>
              <a:pPr/>
              <a:t>16</a:t>
            </a:fld>
            <a:endParaRPr lang="de-DE" dirty="0"/>
          </a:p>
        </p:txBody>
      </p:sp>
      <p:sp>
        <p:nvSpPr>
          <p:cNvPr id="81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B95E50-CB05-4606-8914-DE4CAACA8ED4}" type="slidenum">
              <a:rPr lang="de-DE"/>
              <a:pPr/>
              <a:t>17</a:t>
            </a:fld>
            <a:endParaRPr lang="de-DE" dirty="0"/>
          </a:p>
        </p:txBody>
      </p:sp>
      <p:sp>
        <p:nvSpPr>
          <p:cNvPr id="82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4A3FD5-FAB4-4C0F-8A8B-A4012899FBE1}" type="slidenum">
              <a:rPr lang="de-DE"/>
              <a:pPr/>
              <a:t>18</a:t>
            </a:fld>
            <a:endParaRPr lang="de-DE" dirty="0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677E31-0940-4072-B19C-0CE2D8A7B4A7}" type="slidenum">
              <a:rPr lang="de-DE"/>
              <a:pPr/>
              <a:t>19</a:t>
            </a:fld>
            <a:endParaRPr lang="de-DE" dirty="0"/>
          </a:p>
        </p:txBody>
      </p:sp>
      <p:sp>
        <p:nvSpPr>
          <p:cNvPr id="75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97DFD4-BE05-4505-8B85-E2B638BF4F11}" type="slidenum">
              <a:rPr lang="de-DE"/>
              <a:pPr/>
              <a:t>20</a:t>
            </a:fld>
            <a:endParaRPr lang="de-DE" dirty="0"/>
          </a:p>
        </p:txBody>
      </p:sp>
      <p:sp>
        <p:nvSpPr>
          <p:cNvPr id="64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D2CD8C-BE5E-4A05-BD32-268C1415DF43}" type="slidenum">
              <a:rPr lang="de-DE"/>
              <a:pPr/>
              <a:t>21</a:t>
            </a:fld>
            <a:endParaRPr lang="de-DE" dirty="0"/>
          </a:p>
        </p:txBody>
      </p:sp>
      <p:sp>
        <p:nvSpPr>
          <p:cNvPr id="7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22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23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24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25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26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27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28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29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30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31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32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33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34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35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36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37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38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39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12A40-7CE9-4C32-ADE2-E7C10B273ECC}" type="slidenum">
              <a:rPr lang="de-DE"/>
              <a:pPr/>
              <a:t>40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70EB5E-C1DA-42F8-9FA4-925D5261382E}" type="slidenum">
              <a:rPr lang="de-DE"/>
              <a:pPr/>
              <a:t>41</a:t>
            </a:fld>
            <a:endParaRPr lang="de-DE" dirty="0"/>
          </a:p>
        </p:txBody>
      </p:sp>
      <p:sp>
        <p:nvSpPr>
          <p:cNvPr id="80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F9B9D-B39B-47DB-9592-74EA4C14A587}" type="slidenum">
              <a:rPr lang="de-DE"/>
              <a:pPr/>
              <a:t>42</a:t>
            </a:fld>
            <a:endParaRPr lang="de-DE" dirty="0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F9B9D-B39B-47DB-9592-74EA4C14A587}" type="slidenum">
              <a:rPr lang="de-DE"/>
              <a:pPr/>
              <a:t>43</a:t>
            </a:fld>
            <a:endParaRPr lang="de-DE" dirty="0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F9B9D-B39B-47DB-9592-74EA4C14A587}" type="slidenum">
              <a:rPr lang="de-DE"/>
              <a:pPr/>
              <a:t>44</a:t>
            </a:fld>
            <a:endParaRPr lang="de-DE" dirty="0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F9B9D-B39B-47DB-9592-74EA4C14A587}" type="slidenum">
              <a:rPr lang="de-DE"/>
              <a:pPr/>
              <a:t>45</a:t>
            </a:fld>
            <a:endParaRPr lang="de-DE" dirty="0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F9B9D-B39B-47DB-9592-74EA4C14A587}" type="slidenum">
              <a:rPr lang="de-DE"/>
              <a:pPr/>
              <a:t>46</a:t>
            </a:fld>
            <a:endParaRPr lang="de-DE" dirty="0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47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48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49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50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51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52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53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54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CA766F-0E54-4B30-AD5B-544BA6799A13}" type="slidenum">
              <a:rPr lang="de-DE"/>
              <a:pPr/>
              <a:t>55</a:t>
            </a:fld>
            <a:endParaRPr lang="de-DE" dirty="0"/>
          </a:p>
        </p:txBody>
      </p:sp>
      <p:sp>
        <p:nvSpPr>
          <p:cNvPr id="78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CA766F-0E54-4B30-AD5B-544BA6799A13}" type="slidenum">
              <a:rPr lang="de-DE"/>
              <a:pPr/>
              <a:t>56</a:t>
            </a:fld>
            <a:endParaRPr lang="de-DE" dirty="0"/>
          </a:p>
        </p:txBody>
      </p:sp>
      <p:sp>
        <p:nvSpPr>
          <p:cNvPr id="78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CA766F-0E54-4B30-AD5B-544BA6799A13}" type="slidenum">
              <a:rPr lang="de-DE"/>
              <a:pPr/>
              <a:t>57</a:t>
            </a:fld>
            <a:endParaRPr lang="de-DE" dirty="0"/>
          </a:p>
        </p:txBody>
      </p:sp>
      <p:sp>
        <p:nvSpPr>
          <p:cNvPr id="78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58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FC92F-96FB-4ED9-81D8-8CA7B3ECAA4E}" type="slidenum">
              <a:rPr lang="de-DE"/>
              <a:pPr/>
              <a:t>59</a:t>
            </a:fld>
            <a:endParaRPr lang="de-DE" dirty="0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519113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defRPr sz="2800"/>
            </a:lvl1pPr>
          </a:lstStyle>
          <a:p>
            <a:pPr lvl="0"/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65863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A8115D48-9AEE-44C7-9285-8122255317F5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600" b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8437607D-CB53-46C2-9D7C-B2635CE5EB29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36738"/>
            <a:ext cx="7772400" cy="1409700"/>
          </a:xfrm>
        </p:spPr>
        <p:txBody>
          <a:bodyPr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pPr lvl="0"/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278" y="205735"/>
            <a:ext cx="1294210" cy="73112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000"/>
            <a:ext cx="1969200" cy="63445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80EF16D7-80D6-476E-BCAB-F91D314D08FA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DA1F6B-EF20-4FFC-82A7-CD7EBC9F004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802861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BF98FB8C-2370-4F72-A38E-4E89B4E76BB4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F9291-5A89-4F8F-8D32-21A7EE642310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629052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388" y="1387475"/>
            <a:ext cx="4316412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87475"/>
            <a:ext cx="4316413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9DD88FD4-4B85-423C-8AE7-F450BB6B3BE1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58DA0-C521-46B2-A49E-0B4F9353C38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239146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44EB41A4-7137-40DE-B7F8-98DD58B4EA17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55EA4-DD8C-4D60-B0B7-AB9A7B507B82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46215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7030C3BF-F120-4C6A-9C15-EBB8BDC31583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DA2EC-231D-4114-A0A9-877ADABA983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56292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37A75256-D620-45D0-843A-43D771CBD792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55296-0A08-4F26-958E-7BEC21772C0E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30092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510A5A49-9DFB-4FF1-8F48-B78E243FBA9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0D05C-E729-4426-B208-488630B3CD5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3470812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A6D166D1-7589-4605-AAE0-6B32C7335920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858DB-9180-4A39-A0DC-B7E18A4846EB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5316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21DB69DB-13BF-4651-B4F1-C4FD740AD73E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9DCB2-4B99-446D-B07A-65B7A4595D4D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9894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549275"/>
            <a:ext cx="2195513" cy="5832475"/>
          </a:xfrm>
        </p:spPr>
        <p:txBody>
          <a:bodyPr vert="eaVert"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388" y="549275"/>
            <a:ext cx="6437312" cy="5832475"/>
          </a:xfrm>
        </p:spPr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4F6199C4-8DD9-40DB-B14D-D0830900FAA3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058B0-E30B-4B00-A73B-71607DD4D0E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5683513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549275"/>
            <a:ext cx="87852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387475"/>
            <a:ext cx="8785225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500813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© H. Falk | </a:t>
            </a:r>
            <a:fld id="{9F592EE8-BEE7-46BA-B31C-10B3ED9AE34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5150" y="6500813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4 - Pre-Pass Optimizations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500813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A32638"/>
                </a:solidFill>
              </a:defRPr>
            </a:lvl1pPr>
          </a:lstStyle>
          <a:p>
            <a:fld id="{2B80C0CB-EA08-4898-A64C-FC7924F444F2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9144000" cy="0"/>
          </a:xfrm>
          <a:prstGeom prst="line">
            <a:avLst/>
          </a:prstGeom>
          <a:noFill/>
          <a:ln w="9525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900000" y="198438"/>
            <a:ext cx="603726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noProof="0" dirty="0">
                <a:solidFill>
                  <a:srgbClr val="A32638"/>
                </a:solidFill>
              </a:rPr>
              <a:t>Compilers for Embedded Systems (CfES) SoSe 2022</a:t>
            </a:r>
            <a:endParaRPr lang="en-US" sz="1000" b="1" noProof="0" dirty="0">
              <a:solidFill>
                <a:srgbClr val="A32638"/>
              </a:solidFill>
            </a:endParaRP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83600"/>
            <a:ext cx="827088" cy="152400"/>
          </a:xfrm>
          <a:prstGeom prst="rect">
            <a:avLst/>
          </a:prstGeom>
          <a:solidFill>
            <a:srgbClr val="A326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spcBef>
                <a:spcPct val="50000"/>
              </a:spcBef>
            </a:pPr>
            <a:r>
              <a:rPr lang="en-US" sz="1000" noProof="0" dirty="0">
                <a:solidFill>
                  <a:schemeClr val="bg1"/>
                </a:solidFill>
              </a:rPr>
              <a:t>Slide </a:t>
            </a:r>
            <a:fld id="{AB810150-121A-4997-ACFB-0347660DEB2D}" type="slidenum">
              <a:rPr lang="en-US" sz="1000" noProof="0" smtClean="0">
                <a:solidFill>
                  <a:schemeClr val="bg1"/>
                </a:solidFill>
              </a:rPr>
              <a:pPr algn="ctr">
                <a:spcBef>
                  <a:spcPct val="50000"/>
                </a:spcBef>
              </a:pPr>
              <a:t>‹Nr.›</a:t>
            </a:fld>
            <a:r>
              <a:rPr lang="en-US" sz="1000" noProof="0" dirty="0">
                <a:solidFill>
                  <a:schemeClr val="bg1"/>
                </a:solidFill>
              </a:rPr>
              <a:t>/59</a:t>
            </a: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518569" y="3437732"/>
            <a:ext cx="68373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+mj-lt"/>
          <a:ea typeface="+mj-ea"/>
          <a:cs typeface="+mj-cs"/>
        </a:defRPr>
      </a:lvl1pPr>
      <a:lvl2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2pPr>
      <a:lvl3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3pPr>
      <a:lvl4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4pPr>
      <a:lvl5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5pPr>
      <a:lvl6pPr marL="4572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6pPr>
      <a:lvl7pPr marL="9144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7pPr>
      <a:lvl8pPr marL="13716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8pPr>
      <a:lvl9pPr marL="18288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20.xml"/><Relationship Id="rId12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9.png"/><Relationship Id="rId5" Type="http://schemas.openxmlformats.org/officeDocument/2006/relationships/tags" Target="../tags/tag6.xml"/><Relationship Id="rId10" Type="http://schemas.openxmlformats.org/officeDocument/2006/relationships/image" Target="../media/image8.png"/><Relationship Id="rId4" Type="http://schemas.openxmlformats.org/officeDocument/2006/relationships/tags" Target="../tags/tag5.xml"/><Relationship Id="rId9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13" Type="http://schemas.openxmlformats.org/officeDocument/2006/relationships/image" Target="../media/image15.png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4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13.png"/><Relationship Id="rId5" Type="http://schemas.openxmlformats.org/officeDocument/2006/relationships/tags" Target="../tags/tag11.xml"/><Relationship Id="rId10" Type="http://schemas.openxmlformats.org/officeDocument/2006/relationships/image" Target="../media/image12.png"/><Relationship Id="rId4" Type="http://schemas.openxmlformats.org/officeDocument/2006/relationships/tags" Target="../tags/tag10.xml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tags" Target="../tags/tag14.xml"/><Relationship Id="rId16" Type="http://schemas.openxmlformats.org/officeDocument/2006/relationships/image" Target="../media/image21.png"/><Relationship Id="rId20" Type="http://schemas.openxmlformats.org/officeDocument/2006/relationships/image" Target="../media/image25.wmf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notesSlide" Target="../notesSlides/notesSlide22.xml"/><Relationship Id="rId5" Type="http://schemas.openxmlformats.org/officeDocument/2006/relationships/tags" Target="../tags/tag17.xml"/><Relationship Id="rId15" Type="http://schemas.openxmlformats.org/officeDocument/2006/relationships/image" Target="../media/image2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4.wmf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24.xml"/><Relationship Id="rId7" Type="http://schemas.openxmlformats.org/officeDocument/2006/relationships/notesSlide" Target="../notesSlides/notesSlide23.xml"/><Relationship Id="rId12" Type="http://schemas.openxmlformats.org/officeDocument/2006/relationships/image" Target="../media/image30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9.png"/><Relationship Id="rId5" Type="http://schemas.openxmlformats.org/officeDocument/2006/relationships/tags" Target="../tags/tag26.xml"/><Relationship Id="rId10" Type="http://schemas.openxmlformats.org/officeDocument/2006/relationships/image" Target="../media/image28.png"/><Relationship Id="rId4" Type="http://schemas.openxmlformats.org/officeDocument/2006/relationships/tags" Target="../tags/tag25.xml"/><Relationship Id="rId9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4.png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image" Target="../media/image33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image" Target="../media/image32.png"/><Relationship Id="rId5" Type="http://schemas.openxmlformats.org/officeDocument/2006/relationships/tags" Target="../tags/tag31.xml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tags" Target="../tags/tag30.xml"/><Relationship Id="rId9" Type="http://schemas.openxmlformats.org/officeDocument/2006/relationships/notesSlide" Target="../notesSlides/notesSlide25.xml"/><Relationship Id="rId1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image" Target="../media/image32.png"/><Relationship Id="rId26" Type="http://schemas.openxmlformats.org/officeDocument/2006/relationships/image" Target="../media/image42.png"/><Relationship Id="rId3" Type="http://schemas.openxmlformats.org/officeDocument/2006/relationships/tags" Target="../tags/tag36.xml"/><Relationship Id="rId21" Type="http://schemas.openxmlformats.org/officeDocument/2006/relationships/image" Target="../media/image35.png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notesSlide" Target="../notesSlides/notesSlide26.xml"/><Relationship Id="rId25" Type="http://schemas.openxmlformats.org/officeDocument/2006/relationships/image" Target="../media/image41.png"/><Relationship Id="rId2" Type="http://schemas.openxmlformats.org/officeDocument/2006/relationships/tags" Target="../tags/tag35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37.png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24" Type="http://schemas.openxmlformats.org/officeDocument/2006/relationships/image" Target="../media/image40.png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tags" Target="../tags/tag43.xml"/><Relationship Id="rId19" Type="http://schemas.openxmlformats.org/officeDocument/2006/relationships/image" Target="../media/image6.png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image" Target="../media/image38.png"/><Relationship Id="rId27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7.xml"/><Relationship Id="rId13" Type="http://schemas.openxmlformats.org/officeDocument/2006/relationships/image" Target="../media/image49.png"/><Relationship Id="rId3" Type="http://schemas.openxmlformats.org/officeDocument/2006/relationships/tags" Target="../tags/tag5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8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image" Target="../media/image47.png"/><Relationship Id="rId5" Type="http://schemas.openxmlformats.org/officeDocument/2006/relationships/tags" Target="../tags/tag53.xml"/><Relationship Id="rId10" Type="http://schemas.openxmlformats.org/officeDocument/2006/relationships/image" Target="../media/image46.png"/><Relationship Id="rId4" Type="http://schemas.openxmlformats.org/officeDocument/2006/relationships/tags" Target="../tags/tag52.xml"/><Relationship Id="rId9" Type="http://schemas.openxmlformats.org/officeDocument/2006/relationships/image" Target="../media/image45.png"/><Relationship Id="rId1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35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6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55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image" Target="../media/image54.png"/><Relationship Id="rId5" Type="http://schemas.openxmlformats.org/officeDocument/2006/relationships/tags" Target="../tags/tag63.xml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tags" Target="../tags/tag62.xml"/><Relationship Id="rId9" Type="http://schemas.openxmlformats.org/officeDocument/2006/relationships/notesSlide" Target="../notesSlides/notesSlide32.xml"/><Relationship Id="rId1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68.xml"/><Relationship Id="rId7" Type="http://schemas.openxmlformats.org/officeDocument/2006/relationships/image" Target="../media/image60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59.png"/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4.png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image" Target="../media/image63.png"/><Relationship Id="rId2" Type="http://schemas.openxmlformats.org/officeDocument/2006/relationships/tags" Target="../tags/tag70.xml"/><Relationship Id="rId16" Type="http://schemas.openxmlformats.org/officeDocument/2006/relationships/image" Target="../media/image67.png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image" Target="../media/image62.png"/><Relationship Id="rId5" Type="http://schemas.openxmlformats.org/officeDocument/2006/relationships/tags" Target="../tags/tag73.xml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tags" Target="../tags/tag72.xml"/><Relationship Id="rId9" Type="http://schemas.openxmlformats.org/officeDocument/2006/relationships/notesSlide" Target="../notesSlides/notesSlide34.xml"/><Relationship Id="rId1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tags" Target="../tags/tag78.xml"/><Relationship Id="rId7" Type="http://schemas.openxmlformats.org/officeDocument/2006/relationships/image" Target="../media/image60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68.png"/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tags" Target="../tags/tag80.xml"/><Relationship Id="rId16" Type="http://schemas.openxmlformats.org/officeDocument/2006/relationships/image" Target="../media/image74.png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61.png"/><Relationship Id="rId5" Type="http://schemas.openxmlformats.org/officeDocument/2006/relationships/tags" Target="../tags/tag83.xml"/><Relationship Id="rId15" Type="http://schemas.openxmlformats.org/officeDocument/2006/relationships/image" Target="../media/image73.png"/><Relationship Id="rId10" Type="http://schemas.openxmlformats.org/officeDocument/2006/relationships/notesSlide" Target="../notesSlides/notesSlide36.xml"/><Relationship Id="rId4" Type="http://schemas.openxmlformats.org/officeDocument/2006/relationships/tags" Target="../tags/tag82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tags" Target="../tags/tag89.xml"/><Relationship Id="rId7" Type="http://schemas.openxmlformats.org/officeDocument/2006/relationships/notesSlide" Target="../notesSlides/notesSlide37.xml"/><Relationship Id="rId12" Type="http://schemas.openxmlformats.org/officeDocument/2006/relationships/image" Target="../media/image80.pn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9.png"/><Relationship Id="rId5" Type="http://schemas.openxmlformats.org/officeDocument/2006/relationships/tags" Target="../tags/tag91.xml"/><Relationship Id="rId10" Type="http://schemas.openxmlformats.org/officeDocument/2006/relationships/image" Target="../media/image64.png"/><Relationship Id="rId4" Type="http://schemas.openxmlformats.org/officeDocument/2006/relationships/tags" Target="../tags/tag90.xml"/><Relationship Id="rId9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8.xml"/><Relationship Id="rId13" Type="http://schemas.openxmlformats.org/officeDocument/2006/relationships/image" Target="../media/image82.png"/><Relationship Id="rId3" Type="http://schemas.openxmlformats.org/officeDocument/2006/relationships/tags" Target="../tags/tag9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1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61.png"/><Relationship Id="rId5" Type="http://schemas.openxmlformats.org/officeDocument/2006/relationships/tags" Target="../tags/tag96.xml"/><Relationship Id="rId10" Type="http://schemas.openxmlformats.org/officeDocument/2006/relationships/image" Target="../media/image60.png"/><Relationship Id="rId4" Type="http://schemas.openxmlformats.org/officeDocument/2006/relationships/tags" Target="../tags/tag95.xml"/><Relationship Id="rId9" Type="http://schemas.openxmlformats.org/officeDocument/2006/relationships/image" Target="../media/image59.png"/><Relationship Id="rId14" Type="http://schemas.openxmlformats.org/officeDocument/2006/relationships/image" Target="../media/image8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tags" Target="../tags/tag100.xml"/><Relationship Id="rId7" Type="http://schemas.openxmlformats.org/officeDocument/2006/relationships/notesSlide" Target="../notesSlides/notesSlide39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2.xml"/><Relationship Id="rId10" Type="http://schemas.openxmlformats.org/officeDocument/2006/relationships/image" Target="../media/image84.png"/><Relationship Id="rId4" Type="http://schemas.openxmlformats.org/officeDocument/2006/relationships/tags" Target="../tags/tag101.xml"/><Relationship Id="rId9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5.wmf"/><Relationship Id="rId4" Type="http://schemas.openxmlformats.org/officeDocument/2006/relationships/oleObject" Target="../embeddings/oleObject1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oleObject" Target="../embeddings/oleObject2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5.wmf"/><Relationship Id="rId4" Type="http://schemas.openxmlformats.org/officeDocument/2006/relationships/oleObject" Target="../embeddings/oleObject3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8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7.wmf"/><Relationship Id="rId5" Type="http://schemas.openxmlformats.org/officeDocument/2006/relationships/image" Target="../media/image85.wmf"/><Relationship Id="rId4" Type="http://schemas.openxmlformats.org/officeDocument/2006/relationships/oleObject" Target="../embeddings/oleObject4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5.wmf"/><Relationship Id="rId4" Type="http://schemas.openxmlformats.org/officeDocument/2006/relationships/oleObject" Target="../embeddings/oleObject5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105.xml"/><Relationship Id="rId7" Type="http://schemas.openxmlformats.org/officeDocument/2006/relationships/notesSlide" Target="../notesSlides/notesSlide45.xml"/><Relationship Id="rId12" Type="http://schemas.openxmlformats.org/officeDocument/2006/relationships/image" Target="../media/image35.pn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90.png"/><Relationship Id="rId5" Type="http://schemas.openxmlformats.org/officeDocument/2006/relationships/tags" Target="../tags/tag107.xml"/><Relationship Id="rId10" Type="http://schemas.openxmlformats.org/officeDocument/2006/relationships/image" Target="../media/image59.png"/><Relationship Id="rId4" Type="http://schemas.openxmlformats.org/officeDocument/2006/relationships/tags" Target="../tags/tag106.xml"/><Relationship Id="rId9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tags" Target="../tags/tag110.xml"/><Relationship Id="rId7" Type="http://schemas.openxmlformats.org/officeDocument/2006/relationships/image" Target="../media/image89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notesSlide" Target="../notesSlides/notesSlide46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1.png"/><Relationship Id="rId4" Type="http://schemas.openxmlformats.org/officeDocument/2006/relationships/tags" Target="../tags/tag111.xml"/><Relationship Id="rId9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image" Target="../media/image94.png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tags" Target="../tags/tag113.xml"/><Relationship Id="rId16" Type="http://schemas.openxmlformats.org/officeDocument/2006/relationships/image" Target="../media/image97.png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image" Target="../media/image92.png"/><Relationship Id="rId5" Type="http://schemas.openxmlformats.org/officeDocument/2006/relationships/tags" Target="../tags/tag116.xml"/><Relationship Id="rId15" Type="http://schemas.openxmlformats.org/officeDocument/2006/relationships/image" Target="../media/image96.png"/><Relationship Id="rId10" Type="http://schemas.openxmlformats.org/officeDocument/2006/relationships/notesSlide" Target="../notesSlides/notesSlide47.xml"/><Relationship Id="rId4" Type="http://schemas.openxmlformats.org/officeDocument/2006/relationships/tags" Target="../tags/tag11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tags" Target="../tags/tag122.xml"/><Relationship Id="rId7" Type="http://schemas.openxmlformats.org/officeDocument/2006/relationships/image" Target="../media/image100.png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image" Target="../media/image99.png"/><Relationship Id="rId5" Type="http://schemas.openxmlformats.org/officeDocument/2006/relationships/notesSlide" Target="../notesSlides/notesSlide48.xml"/><Relationship Id="rId4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3" Type="http://schemas.openxmlformats.org/officeDocument/2006/relationships/tags" Target="../tags/tag125.xml"/><Relationship Id="rId21" Type="http://schemas.openxmlformats.org/officeDocument/2006/relationships/image" Target="../media/image109.png"/><Relationship Id="rId7" Type="http://schemas.openxmlformats.org/officeDocument/2006/relationships/tags" Target="../tags/tag129.xml"/><Relationship Id="rId12" Type="http://schemas.openxmlformats.org/officeDocument/2006/relationships/notesSlide" Target="../notesSlides/notesSlide49.xml"/><Relationship Id="rId17" Type="http://schemas.openxmlformats.org/officeDocument/2006/relationships/image" Target="../media/image105.png"/><Relationship Id="rId2" Type="http://schemas.openxmlformats.org/officeDocument/2006/relationships/tags" Target="../tags/tag124.xml"/><Relationship Id="rId16" Type="http://schemas.openxmlformats.org/officeDocument/2006/relationships/image" Target="../media/image104.png"/><Relationship Id="rId20" Type="http://schemas.openxmlformats.org/officeDocument/2006/relationships/image" Target="../media/image108.png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27.xml"/><Relationship Id="rId15" Type="http://schemas.openxmlformats.org/officeDocument/2006/relationships/image" Target="../media/image103.png"/><Relationship Id="rId10" Type="http://schemas.openxmlformats.org/officeDocument/2006/relationships/tags" Target="../tags/tag132.xml"/><Relationship Id="rId19" Type="http://schemas.openxmlformats.org/officeDocument/2006/relationships/image" Target="../media/image107.png"/><Relationship Id="rId4" Type="http://schemas.openxmlformats.org/officeDocument/2006/relationships/tags" Target="../tags/tag126.xml"/><Relationship Id="rId9" Type="http://schemas.openxmlformats.org/officeDocument/2006/relationships/tags" Target="../tags/tag131.xml"/><Relationship Id="rId14" Type="http://schemas.openxmlformats.org/officeDocument/2006/relationships/image" Target="../media/image102.png"/><Relationship Id="rId22" Type="http://schemas.openxmlformats.org/officeDocument/2006/relationships/image" Target="../media/image11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tags" Target="../tags/tag135.xml"/><Relationship Id="rId7" Type="http://schemas.openxmlformats.org/officeDocument/2006/relationships/image" Target="../media/image109.pn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image" Target="../media/image111.png"/><Relationship Id="rId5" Type="http://schemas.openxmlformats.org/officeDocument/2006/relationships/notesSlide" Target="../notesSlides/notesSlide50.xml"/><Relationship Id="rId4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tags" Target="../tags/tag138.xml"/><Relationship Id="rId7" Type="http://schemas.openxmlformats.org/officeDocument/2006/relationships/notesSlide" Target="../notesSlides/notesSlide51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00.png"/><Relationship Id="rId5" Type="http://schemas.openxmlformats.org/officeDocument/2006/relationships/tags" Target="../tags/tag140.xml"/><Relationship Id="rId10" Type="http://schemas.openxmlformats.org/officeDocument/2006/relationships/image" Target="../media/image110.png"/><Relationship Id="rId4" Type="http://schemas.openxmlformats.org/officeDocument/2006/relationships/tags" Target="../tags/tag139.xml"/><Relationship Id="rId9" Type="http://schemas.openxmlformats.org/officeDocument/2006/relationships/image" Target="../media/image10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tags" Target="../tags/tag143.xml"/><Relationship Id="rId7" Type="http://schemas.openxmlformats.org/officeDocument/2006/relationships/image" Target="../media/image112.png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image" Target="../media/image99.png"/><Relationship Id="rId5" Type="http://schemas.openxmlformats.org/officeDocument/2006/relationships/notesSlide" Target="../notesSlides/notesSlide52.xml"/><Relationship Id="rId4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3.emf"/><Relationship Id="rId4" Type="http://schemas.openxmlformats.org/officeDocument/2006/relationships/oleObject" Target="../embeddings/oleObject6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2163816"/>
            <a:ext cx="7920880" cy="757130"/>
          </a:xfrm>
        </p:spPr>
        <p:txBody>
          <a:bodyPr/>
          <a:lstStyle/>
          <a:p>
            <a:r>
              <a:rPr lang="en-US" dirty="0"/>
              <a:t>Compilers for Embedded Systems</a:t>
            </a:r>
            <a:endParaRPr lang="en-US" sz="2800" b="0" dirty="0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3886200"/>
            <a:ext cx="7056784" cy="2492990"/>
          </a:xfrm>
        </p:spPr>
        <p:txBody>
          <a:bodyPr/>
          <a:lstStyle/>
          <a:p>
            <a:r>
              <a:rPr lang="en-US" dirty="0"/>
              <a:t>Summer Term 2022</a:t>
            </a:r>
          </a:p>
          <a:p>
            <a:endParaRPr lang="en-US" dirty="0"/>
          </a:p>
          <a:p>
            <a:r>
              <a:rPr lang="en-US" sz="2000" dirty="0"/>
              <a:t>Heiko Falk</a:t>
            </a:r>
          </a:p>
          <a:p>
            <a:endParaRPr lang="en-US" sz="2000" dirty="0"/>
          </a:p>
          <a:p>
            <a:r>
              <a:rPr lang="en-US" sz="2000" dirty="0"/>
              <a:t>Institute of Embedded Systems</a:t>
            </a:r>
          </a:p>
          <a:p>
            <a:r>
              <a:rPr lang="en-US" sz="2000" dirty="0"/>
              <a:t>Electrical Engineering, Computer Science and Mathematics</a:t>
            </a:r>
          </a:p>
          <a:p>
            <a:r>
              <a:rPr lang="en-US" sz="2000" dirty="0"/>
              <a:t>Hamburg University of Technology</a:t>
            </a:r>
          </a:p>
        </p:txBody>
      </p:sp>
    </p:spTree>
    <p:extLst>
      <p:ext uri="{BB962C8B-B14F-4D97-AF65-F5344CB8AC3E}">
        <p14:creationId xmlns:p14="http://schemas.microsoft.com/office/powerpoint/2010/main" val="104344539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82813"/>
            <a:ext cx="7772400" cy="2068512"/>
          </a:xfrm>
        </p:spPr>
        <p:txBody>
          <a:bodyPr/>
          <a:lstStyle/>
          <a:p>
            <a:r>
              <a:rPr lang="en-US" dirty="0"/>
              <a:t>Chapter 4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Pre-Pass Optimizations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1989E07-18B0-4678-BEEB-D0CAE0C29B7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Introduction &amp; Motivation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Compilers for Embedded Systems – Requirements &amp; Dependencies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Internal Structure of Compilers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/>
              <a:t>Pre-Pass Optimizations</a:t>
            </a:r>
            <a:endParaRPr lang="en-US" b="1" dirty="0">
              <a:solidFill>
                <a:srgbClr val="7D91AA"/>
              </a:solidFill>
            </a:endParaRP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HIR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Code Generation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LIR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Register Allocation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WCET-Aware Compilation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333809538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37523" y="1811134"/>
            <a:ext cx="7164388" cy="369332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81C1180-B34C-479D-85C2-97AB0F4D160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b="1" dirty="0"/>
              <a:t>Pre-Pass Optimizations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Motivation of Pre-Pass Optimizations</a:t>
            </a:r>
            <a:endParaRPr lang="en-US" sz="2000" dirty="0"/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Loop Nest Splitting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Embedded Multimedia: MPEG 4 Motion Estimation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Workflow of Loop Nest Splitting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Condition Satisfiability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Condition Optimization &amp; Genetic Algorithms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Search Space Generation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Search Space Exploration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Results (ACET, Energy, Code Size)</a:t>
            </a:r>
          </a:p>
        </p:txBody>
      </p:sp>
    </p:spTree>
    <p:extLst>
      <p:ext uri="{BB962C8B-B14F-4D97-AF65-F5344CB8AC3E}">
        <p14:creationId xmlns:p14="http://schemas.microsoft.com/office/powerpoint/2010/main" val="1098421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960B258-CF93-48C5-978B-D23E93098A9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4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of Pre-Pass Optimizations (1)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pitchFamily="2" charset="2"/>
              <a:buChar char="F"/>
            </a:pPr>
            <a:r>
              <a:rPr lang="en-US" b="1" i="1" dirty="0"/>
              <a:t>Retrospect: Structure of an Optimizing Compiler with 2 IRs:</a:t>
            </a:r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endParaRPr lang="en-US" b="1" i="1" dirty="0"/>
          </a:p>
          <a:p>
            <a:pPr algn="ctr">
              <a:lnSpc>
                <a:spcPct val="100000"/>
              </a:lnSpc>
              <a:buFont typeface="Wingdings" pitchFamily="2" charset="2"/>
              <a:buNone/>
            </a:pPr>
            <a:r>
              <a:rPr lang="en-US" b="1" i="1" dirty="0"/>
              <a:t>Question: May only the compiler optimize code?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b="1" i="1" dirty="0"/>
          </a:p>
        </p:txBody>
      </p:sp>
      <p:sp>
        <p:nvSpPr>
          <p:cNvPr id="807940" name="Line 4"/>
          <p:cNvSpPr>
            <a:spLocks noChangeShapeType="1"/>
          </p:cNvSpPr>
          <p:nvPr/>
        </p:nvSpPr>
        <p:spPr bwMode="auto">
          <a:xfrm rot="-5400000">
            <a:off x="5971382" y="4221956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41" name="Line 5"/>
          <p:cNvSpPr>
            <a:spLocks noChangeShapeType="1"/>
          </p:cNvSpPr>
          <p:nvPr/>
        </p:nvSpPr>
        <p:spPr bwMode="auto">
          <a:xfrm rot="-5400000" flipH="1" flipV="1">
            <a:off x="3743325" y="3824288"/>
            <a:ext cx="1587" cy="10810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42" name="Line 6"/>
          <p:cNvSpPr>
            <a:spLocks noChangeShapeType="1"/>
          </p:cNvSpPr>
          <p:nvPr/>
        </p:nvSpPr>
        <p:spPr bwMode="auto">
          <a:xfrm rot="-5400000">
            <a:off x="6270625" y="2028825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43" name="Line 7"/>
          <p:cNvSpPr>
            <a:spLocks noChangeShapeType="1"/>
          </p:cNvSpPr>
          <p:nvPr/>
        </p:nvSpPr>
        <p:spPr bwMode="auto">
          <a:xfrm rot="-5400000">
            <a:off x="3786188" y="2028825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44" name="Line 8"/>
          <p:cNvSpPr>
            <a:spLocks noChangeShapeType="1"/>
          </p:cNvSpPr>
          <p:nvPr/>
        </p:nvSpPr>
        <p:spPr bwMode="auto">
          <a:xfrm rot="5400000" flipH="1">
            <a:off x="6289675" y="2967038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45" name="Line 9"/>
          <p:cNvSpPr>
            <a:spLocks noChangeShapeType="1"/>
          </p:cNvSpPr>
          <p:nvPr/>
        </p:nvSpPr>
        <p:spPr bwMode="auto">
          <a:xfrm rot="-5400000">
            <a:off x="1620044" y="2347119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46" name="Rectangle 10"/>
          <p:cNvSpPr>
            <a:spLocks noChangeArrowheads="1"/>
          </p:cNvSpPr>
          <p:nvPr/>
        </p:nvSpPr>
        <p:spPr bwMode="auto">
          <a:xfrm>
            <a:off x="1763713" y="2130425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07947" name="Text Box 11"/>
          <p:cNvSpPr txBox="1">
            <a:spLocks noChangeArrowheads="1"/>
          </p:cNvSpPr>
          <p:nvPr/>
        </p:nvSpPr>
        <p:spPr bwMode="auto">
          <a:xfrm>
            <a:off x="1837850" y="2198688"/>
            <a:ext cx="1247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Lexical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807948" name="AutoShape 12"/>
          <p:cNvSpPr>
            <a:spLocks noChangeArrowheads="1"/>
          </p:cNvSpPr>
          <p:nvPr/>
        </p:nvSpPr>
        <p:spPr bwMode="auto">
          <a:xfrm>
            <a:off x="254000" y="2058988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807949" name="Text Box 13"/>
          <p:cNvSpPr txBox="1">
            <a:spLocks noChangeArrowheads="1"/>
          </p:cNvSpPr>
          <p:nvPr/>
        </p:nvSpPr>
        <p:spPr bwMode="auto">
          <a:xfrm>
            <a:off x="179290" y="2274888"/>
            <a:ext cx="1005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807951" name="Rectangle 15"/>
          <p:cNvSpPr>
            <a:spLocks noChangeArrowheads="1"/>
          </p:cNvSpPr>
          <p:nvPr/>
        </p:nvSpPr>
        <p:spPr bwMode="auto">
          <a:xfrm>
            <a:off x="4237038" y="2128838"/>
            <a:ext cx="159226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07952" name="Text Box 16"/>
          <p:cNvSpPr txBox="1">
            <a:spLocks noChangeArrowheads="1"/>
          </p:cNvSpPr>
          <p:nvPr/>
        </p:nvSpPr>
        <p:spPr bwMode="auto">
          <a:xfrm>
            <a:off x="4181146" y="2198688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Syntactical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807953" name="Text Box 17"/>
          <p:cNvSpPr txBox="1">
            <a:spLocks noChangeArrowheads="1"/>
          </p:cNvSpPr>
          <p:nvPr/>
        </p:nvSpPr>
        <p:spPr bwMode="auto">
          <a:xfrm>
            <a:off x="5702722" y="2203450"/>
            <a:ext cx="89768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Syntax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Tree</a:t>
            </a:r>
          </a:p>
        </p:txBody>
      </p:sp>
      <p:sp>
        <p:nvSpPr>
          <p:cNvPr id="807954" name="Line 18"/>
          <p:cNvSpPr>
            <a:spLocks noChangeShapeType="1"/>
          </p:cNvSpPr>
          <p:nvPr/>
        </p:nvSpPr>
        <p:spPr bwMode="auto">
          <a:xfrm rot="-5400000">
            <a:off x="8536782" y="2283618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55" name="Text Box 19"/>
          <p:cNvSpPr txBox="1">
            <a:spLocks noChangeArrowheads="1"/>
          </p:cNvSpPr>
          <p:nvPr/>
        </p:nvSpPr>
        <p:spPr bwMode="auto">
          <a:xfrm rot="-5400000">
            <a:off x="8219282" y="2710656"/>
            <a:ext cx="102870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High-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807956" name="Rectangle 20"/>
          <p:cNvSpPr>
            <a:spLocks noChangeArrowheads="1"/>
          </p:cNvSpPr>
          <p:nvPr/>
        </p:nvSpPr>
        <p:spPr bwMode="auto">
          <a:xfrm>
            <a:off x="4271963" y="3067050"/>
            <a:ext cx="15605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07957" name="Text Box 21"/>
          <p:cNvSpPr txBox="1">
            <a:spLocks noChangeArrowheads="1"/>
          </p:cNvSpPr>
          <p:nvPr/>
        </p:nvSpPr>
        <p:spPr bwMode="auto">
          <a:xfrm>
            <a:off x="4196227" y="3135313"/>
            <a:ext cx="15452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Generation</a:t>
            </a:r>
          </a:p>
        </p:txBody>
      </p:sp>
      <p:sp>
        <p:nvSpPr>
          <p:cNvPr id="807958" name="Line 22"/>
          <p:cNvSpPr>
            <a:spLocks noChangeShapeType="1"/>
          </p:cNvSpPr>
          <p:nvPr/>
        </p:nvSpPr>
        <p:spPr bwMode="auto">
          <a:xfrm rot="-5400000">
            <a:off x="1554957" y="4155281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59" name="Rectangle 23"/>
          <p:cNvSpPr>
            <a:spLocks noChangeArrowheads="1"/>
          </p:cNvSpPr>
          <p:nvPr/>
        </p:nvSpPr>
        <p:spPr bwMode="auto">
          <a:xfrm>
            <a:off x="1763713" y="4003675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07960" name="Text Box 24"/>
          <p:cNvSpPr txBox="1">
            <a:spLocks noChangeArrowheads="1"/>
          </p:cNvSpPr>
          <p:nvPr/>
        </p:nvSpPr>
        <p:spPr bwMode="auto">
          <a:xfrm>
            <a:off x="1779016" y="4071938"/>
            <a:ext cx="14314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Register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Allocation</a:t>
            </a:r>
          </a:p>
        </p:txBody>
      </p:sp>
      <p:sp>
        <p:nvSpPr>
          <p:cNvPr id="807961" name="Rectangle 25"/>
          <p:cNvSpPr>
            <a:spLocks noChangeArrowheads="1"/>
          </p:cNvSpPr>
          <p:nvPr/>
        </p:nvSpPr>
        <p:spPr bwMode="auto">
          <a:xfrm>
            <a:off x="4270375" y="4003675"/>
            <a:ext cx="15621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07962" name="Text Box 26"/>
          <p:cNvSpPr txBox="1">
            <a:spLocks noChangeArrowheads="1"/>
          </p:cNvSpPr>
          <p:nvPr/>
        </p:nvSpPr>
        <p:spPr bwMode="auto">
          <a:xfrm>
            <a:off x="4180999" y="4071938"/>
            <a:ext cx="1575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Instruction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Scheduling</a:t>
            </a:r>
          </a:p>
        </p:txBody>
      </p:sp>
      <p:sp>
        <p:nvSpPr>
          <p:cNvPr id="807963" name="AutoShape 27"/>
          <p:cNvSpPr>
            <a:spLocks noChangeArrowheads="1"/>
          </p:cNvSpPr>
          <p:nvPr/>
        </p:nvSpPr>
        <p:spPr bwMode="auto">
          <a:xfrm>
            <a:off x="6118225" y="3933825"/>
            <a:ext cx="1222375" cy="935038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807964" name="Text Box 28"/>
          <p:cNvSpPr txBox="1">
            <a:spLocks noChangeArrowheads="1"/>
          </p:cNvSpPr>
          <p:nvPr/>
        </p:nvSpPr>
        <p:spPr bwMode="auto">
          <a:xfrm>
            <a:off x="6142901" y="4149725"/>
            <a:ext cx="8063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807965" name="Line 29"/>
          <p:cNvSpPr>
            <a:spLocks noChangeShapeType="1"/>
          </p:cNvSpPr>
          <p:nvPr/>
        </p:nvSpPr>
        <p:spPr bwMode="auto">
          <a:xfrm>
            <a:off x="8745538" y="2492375"/>
            <a:ext cx="0" cy="9350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66" name="Line 30"/>
          <p:cNvSpPr>
            <a:spLocks noChangeShapeType="1"/>
          </p:cNvSpPr>
          <p:nvPr/>
        </p:nvSpPr>
        <p:spPr bwMode="auto">
          <a:xfrm>
            <a:off x="1331913" y="3427413"/>
            <a:ext cx="0" cy="9366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67" name="Rectangle 31"/>
          <p:cNvSpPr>
            <a:spLocks noChangeArrowheads="1"/>
          </p:cNvSpPr>
          <p:nvPr/>
        </p:nvSpPr>
        <p:spPr bwMode="auto">
          <a:xfrm>
            <a:off x="6719888" y="3067050"/>
            <a:ext cx="163195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07968" name="Text Box 32"/>
          <p:cNvSpPr txBox="1">
            <a:spLocks noChangeArrowheads="1"/>
          </p:cNvSpPr>
          <p:nvPr/>
        </p:nvSpPr>
        <p:spPr bwMode="auto">
          <a:xfrm>
            <a:off x="6596370" y="3135313"/>
            <a:ext cx="174246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Optimization</a:t>
            </a:r>
          </a:p>
        </p:txBody>
      </p:sp>
      <p:sp>
        <p:nvSpPr>
          <p:cNvPr id="807969" name="Line 33"/>
          <p:cNvSpPr>
            <a:spLocks noChangeShapeType="1"/>
          </p:cNvSpPr>
          <p:nvPr/>
        </p:nvSpPr>
        <p:spPr bwMode="auto">
          <a:xfrm rot="5400000" flipH="1">
            <a:off x="8522494" y="3218657"/>
            <a:ext cx="0" cy="41751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70" name="Text Box 34"/>
          <p:cNvSpPr txBox="1">
            <a:spLocks noChangeArrowheads="1"/>
          </p:cNvSpPr>
          <p:nvPr/>
        </p:nvSpPr>
        <p:spPr bwMode="auto">
          <a:xfrm>
            <a:off x="5651500" y="3111500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High-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807971" name="Line 35"/>
          <p:cNvSpPr>
            <a:spLocks noChangeShapeType="1"/>
          </p:cNvSpPr>
          <p:nvPr/>
        </p:nvSpPr>
        <p:spPr bwMode="auto">
          <a:xfrm rot="5400000" flipH="1">
            <a:off x="3808413" y="2967038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72" name="Text Box 36"/>
          <p:cNvSpPr txBox="1">
            <a:spLocks noChangeArrowheads="1"/>
          </p:cNvSpPr>
          <p:nvPr/>
        </p:nvSpPr>
        <p:spPr bwMode="auto">
          <a:xfrm>
            <a:off x="3208338" y="3111500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807973" name="Rectangle 37"/>
          <p:cNvSpPr>
            <a:spLocks noChangeArrowheads="1"/>
          </p:cNvSpPr>
          <p:nvPr/>
        </p:nvSpPr>
        <p:spPr bwMode="auto">
          <a:xfrm>
            <a:off x="1763713" y="3067050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07974" name="Text Box 38"/>
          <p:cNvSpPr txBox="1">
            <a:spLocks noChangeArrowheads="1"/>
          </p:cNvSpPr>
          <p:nvPr/>
        </p:nvSpPr>
        <p:spPr bwMode="auto">
          <a:xfrm>
            <a:off x="1598920" y="3135313"/>
            <a:ext cx="174246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Optimization</a:t>
            </a:r>
          </a:p>
        </p:txBody>
      </p:sp>
      <p:sp>
        <p:nvSpPr>
          <p:cNvPr id="807975" name="Line 39"/>
          <p:cNvSpPr>
            <a:spLocks noChangeShapeType="1"/>
          </p:cNvSpPr>
          <p:nvPr/>
        </p:nvSpPr>
        <p:spPr bwMode="auto">
          <a:xfrm rot="5400000" flipH="1">
            <a:off x="1547813" y="3211513"/>
            <a:ext cx="0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07976" name="Text Box 40"/>
          <p:cNvSpPr txBox="1">
            <a:spLocks noChangeArrowheads="1"/>
          </p:cNvSpPr>
          <p:nvPr/>
        </p:nvSpPr>
        <p:spPr bwMode="auto">
          <a:xfrm rot="-5400000">
            <a:off x="804069" y="3683794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807977" name="Text Box 41"/>
          <p:cNvSpPr txBox="1">
            <a:spLocks noChangeArrowheads="1"/>
          </p:cNvSpPr>
          <p:nvPr/>
        </p:nvSpPr>
        <p:spPr bwMode="auto">
          <a:xfrm>
            <a:off x="3184525" y="4048125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807978" name="Rectangle 42"/>
          <p:cNvSpPr>
            <a:spLocks noChangeArrowheads="1"/>
          </p:cNvSpPr>
          <p:nvPr/>
        </p:nvSpPr>
        <p:spPr bwMode="auto">
          <a:xfrm>
            <a:off x="6719888" y="2128838"/>
            <a:ext cx="162877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07979" name="Text Box 43"/>
          <p:cNvSpPr txBox="1">
            <a:spLocks noChangeArrowheads="1"/>
          </p:cNvSpPr>
          <p:nvPr/>
        </p:nvSpPr>
        <p:spPr bwMode="auto">
          <a:xfrm>
            <a:off x="6665584" y="2198688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Semantical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807950" name="Text Box 14"/>
          <p:cNvSpPr txBox="1">
            <a:spLocks noChangeArrowheads="1"/>
          </p:cNvSpPr>
          <p:nvPr/>
        </p:nvSpPr>
        <p:spPr bwMode="auto">
          <a:xfrm>
            <a:off x="3046810" y="2203450"/>
            <a:ext cx="1231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Token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Sequence</a:t>
            </a:r>
          </a:p>
        </p:txBody>
      </p:sp>
      <p:sp>
        <p:nvSpPr>
          <p:cNvPr id="807980" name="Rectangle 44"/>
          <p:cNvSpPr>
            <a:spLocks noChangeArrowheads="1"/>
          </p:cNvSpPr>
          <p:nvPr/>
        </p:nvSpPr>
        <p:spPr bwMode="auto">
          <a:xfrm>
            <a:off x="1655763" y="2058988"/>
            <a:ext cx="6769100" cy="865187"/>
          </a:xfrm>
          <a:prstGeom prst="rect">
            <a:avLst/>
          </a:prstGeom>
          <a:solidFill>
            <a:srgbClr val="AAA28D">
              <a:alpha val="64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A1A9094-D5DB-457E-939F-562A3B567DD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of Pre-Pass Optimizations (2)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Optimizations outside a compiler are called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Post-pass</a:t>
            </a:r>
            <a:r>
              <a:rPr lang="en-US" dirty="0"/>
              <a:t> if they take place </a:t>
            </a:r>
            <a:r>
              <a:rPr lang="en-US" i="1" dirty="0"/>
              <a:t>after</a:t>
            </a:r>
            <a:r>
              <a:rPr lang="en-US" dirty="0"/>
              <a:t> the compiler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Pre-pass</a:t>
            </a:r>
            <a:r>
              <a:rPr lang="en-US" dirty="0"/>
              <a:t> if they take place </a:t>
            </a:r>
            <a:r>
              <a:rPr lang="en-US" i="1" dirty="0"/>
              <a:t>before</a:t>
            </a:r>
            <a:r>
              <a:rPr lang="en-US" dirty="0"/>
              <a:t> the compiler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Advantages of Pre-Pass Optimizations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Source code transformations more easily comprehensible.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Allow for manually “playing” with an optimization technique before a laborious implementation.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Independent of the actual compiler due to source code-level; principally applicable for each individual compiler of the source language.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Due to source code-level independent of the actual target architecture; principally applicable for arbitrary architectures.</a:t>
            </a:r>
          </a:p>
          <a:p>
            <a:pPr lvl="1"/>
            <a:endParaRPr lang="en-US" dirty="0"/>
          </a:p>
        </p:txBody>
      </p:sp>
      <p:pic>
        <p:nvPicPr>
          <p:cNvPr id="601095" name="Picture 7" descr="MPj043316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38" y="3105150"/>
            <a:ext cx="71755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BEFC262-FE5C-465A-96BC-AD52B9B30EA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4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Optimizations</a:t>
            </a:r>
          </a:p>
        </p:txBody>
      </p:sp>
      <p:sp>
        <p:nvSpPr>
          <p:cNvPr id="746501" name="AutoShape 5"/>
          <p:cNvSpPr>
            <a:spLocks/>
          </p:cNvSpPr>
          <p:nvPr/>
        </p:nvSpPr>
        <p:spPr bwMode="auto">
          <a:xfrm>
            <a:off x="2195513" y="1989138"/>
            <a:ext cx="288925" cy="3384550"/>
          </a:xfrm>
          <a:prstGeom prst="leftBrace">
            <a:avLst>
              <a:gd name="adj1" fmla="val 97619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pic>
        <p:nvPicPr>
          <p:cNvPr id="746502" name="Picture 6" descr="optlev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955800"/>
            <a:ext cx="76327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6503" name="Text Box 7"/>
          <p:cNvSpPr txBox="1">
            <a:spLocks noChangeArrowheads="1"/>
          </p:cNvSpPr>
          <p:nvPr/>
        </p:nvSpPr>
        <p:spPr bwMode="auto">
          <a:xfrm>
            <a:off x="316997" y="3335338"/>
            <a:ext cx="174567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Pre-Pass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Optimizations</a:t>
            </a:r>
          </a:p>
        </p:txBody>
      </p:sp>
      <p:sp>
        <p:nvSpPr>
          <p:cNvPr id="746504" name="AutoShape 8"/>
          <p:cNvSpPr>
            <a:spLocks/>
          </p:cNvSpPr>
          <p:nvPr/>
        </p:nvSpPr>
        <p:spPr bwMode="auto">
          <a:xfrm flipH="1">
            <a:off x="7307263" y="4292600"/>
            <a:ext cx="288925" cy="576263"/>
          </a:xfrm>
          <a:prstGeom prst="leftBrace">
            <a:avLst>
              <a:gd name="adj1" fmla="val 1662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6505" name="Text Box 9"/>
          <p:cNvSpPr txBox="1">
            <a:spLocks noChangeArrowheads="1"/>
          </p:cNvSpPr>
          <p:nvPr/>
        </p:nvSpPr>
        <p:spPr bwMode="auto">
          <a:xfrm>
            <a:off x="7380267" y="4221163"/>
            <a:ext cx="1317669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>
                <a:latin typeface="Arial" charset="0"/>
                <a:ea typeface="ヒラギノ角ゴ Pro W3" pitchFamily="96" charset="-128"/>
              </a:rPr>
              <a:t>CfES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>
                <a:latin typeface="Arial" charset="0"/>
                <a:ea typeface="ヒラギノ角ゴ Pro W3" pitchFamily="96" charset="-128"/>
              </a:rPr>
              <a:t>Chapter 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6504" grpId="0" animBg="1"/>
      <p:bldP spid="7465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37523" y="2160000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1EC851B-E21F-47A7-A865-038EAFF84AE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b="1" dirty="0"/>
              <a:t>Pre-Pass Optimizations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Motivation of Pre-Pass Optimizations</a:t>
            </a:r>
            <a:endParaRPr lang="en-US" sz="2000" dirty="0"/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Loop Nest Splitting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Embedded Multimedia: MPEG 4 Motion Estimation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Workflow of Loop Nest Splitting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Condition Satisfiability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Condition Optimization &amp; Genetic Algorithms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Search Space Generation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Search Space Exploration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Results (ACET, Energy, Code Size)</a:t>
            </a:r>
          </a:p>
        </p:txBody>
      </p:sp>
    </p:spTree>
    <p:extLst>
      <p:ext uri="{BB962C8B-B14F-4D97-AF65-F5344CB8AC3E}">
        <p14:creationId xmlns:p14="http://schemas.microsoft.com/office/powerpoint/2010/main" val="42273059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0484BE3-B92B-425E-A5DE-A41820AD2C2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Domain of Loop Nest Splitting</a:t>
            </a:r>
            <a:endParaRPr lang="en-US" i="1" dirty="0"/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Embedded Multimedia Applications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Data flow dominated</a:t>
            </a:r>
            <a:r>
              <a:rPr lang="en-US" dirty="0"/>
              <a:t>, i.e., get large amounts of data as inputs, compute large volumes of data as output</a:t>
            </a:r>
            <a:br>
              <a:rPr lang="en-US" dirty="0"/>
            </a:br>
            <a:r>
              <a:rPr lang="en-US" dirty="0"/>
              <a:t>(in contrast to control flow dominated control applications).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Largest part of the run-time consumed by (deeply) </a:t>
            </a:r>
            <a:r>
              <a:rPr lang="en-US" i="1" dirty="0"/>
              <a:t>nested loops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Simple loop structures</a:t>
            </a:r>
            <a:r>
              <a:rPr lang="en-US" dirty="0"/>
              <a:t> with statically known or analyzable lower and upper bounds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Manipulation of large, multi-dimensional arrays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Typical example: Streaming applications like MPEG4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532D317-CF74-4481-B12E-E6A89BE7364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0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64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MPEG4 Motion Estimation</a:t>
            </a:r>
          </a:p>
        </p:txBody>
      </p:sp>
      <p:grpSp>
        <p:nvGrpSpPr>
          <p:cNvPr id="646185" name="Group 41"/>
          <p:cNvGrpSpPr>
            <a:grpSpLocks/>
          </p:cNvGrpSpPr>
          <p:nvPr/>
        </p:nvGrpSpPr>
        <p:grpSpPr bwMode="auto">
          <a:xfrm>
            <a:off x="3810000" y="1636713"/>
            <a:ext cx="4876800" cy="3502025"/>
            <a:chOff x="2400" y="914"/>
            <a:chExt cx="3072" cy="2206"/>
          </a:xfrm>
        </p:grpSpPr>
        <p:sp>
          <p:nvSpPr>
            <p:cNvPr id="646186" name="Rectangle 42"/>
            <p:cNvSpPr>
              <a:spLocks noChangeAspect="1" noChangeArrowheads="1"/>
            </p:cNvSpPr>
            <p:nvPr/>
          </p:nvSpPr>
          <p:spPr bwMode="auto">
            <a:xfrm>
              <a:off x="3984" y="1728"/>
              <a:ext cx="1072" cy="1073"/>
            </a:xfrm>
            <a:prstGeom prst="rect">
              <a:avLst/>
            </a:prstGeom>
            <a:solidFill>
              <a:srgbClr val="C0C0C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46187" name="Rectangle 43"/>
            <p:cNvSpPr>
              <a:spLocks noChangeArrowheads="1"/>
            </p:cNvSpPr>
            <p:nvPr/>
          </p:nvSpPr>
          <p:spPr bwMode="auto">
            <a:xfrm>
              <a:off x="2400" y="960"/>
              <a:ext cx="3072" cy="2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46188" name="Text Box 44"/>
            <p:cNvSpPr txBox="1">
              <a:spLocks noChangeArrowheads="1"/>
            </p:cNvSpPr>
            <p:nvPr/>
          </p:nvSpPr>
          <p:spPr bwMode="auto">
            <a:xfrm>
              <a:off x="2448" y="914"/>
              <a:ext cx="1131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800" i="1" dirty="0">
                  <a:ea typeface="ヒラギノ角ゴ Pro W3" pitchFamily="96" charset="-128"/>
                </a:rPr>
                <a:t>Reference Frame</a:t>
              </a:r>
            </a:p>
          </p:txBody>
        </p:sp>
        <p:sp>
          <p:nvSpPr>
            <p:cNvPr id="646189" name="Text Box 45"/>
            <p:cNvSpPr txBox="1">
              <a:spLocks noChangeArrowheads="1"/>
            </p:cNvSpPr>
            <p:nvPr/>
          </p:nvSpPr>
          <p:spPr bwMode="auto">
            <a:xfrm>
              <a:off x="4032" y="1680"/>
              <a:ext cx="853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600" i="1" dirty="0">
                  <a:ea typeface="ヒラギノ角ゴ Pro W3" pitchFamily="96" charset="-128"/>
                </a:rPr>
                <a:t>Search Region</a:t>
              </a:r>
            </a:p>
          </p:txBody>
        </p:sp>
        <p:sp>
          <p:nvSpPr>
            <p:cNvPr id="646190" name="AutoShape 46"/>
            <p:cNvSpPr>
              <a:spLocks/>
            </p:cNvSpPr>
            <p:nvPr/>
          </p:nvSpPr>
          <p:spPr bwMode="auto">
            <a:xfrm rot="5400000" flipV="1">
              <a:off x="4448" y="1110"/>
              <a:ext cx="145" cy="1081"/>
            </a:xfrm>
            <a:prstGeom prst="leftBrace">
              <a:avLst>
                <a:gd name="adj1" fmla="val 62126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46191" name="Text Box 47"/>
            <p:cNvSpPr txBox="1">
              <a:spLocks noChangeArrowheads="1"/>
            </p:cNvSpPr>
            <p:nvPr/>
          </p:nvSpPr>
          <p:spPr bwMode="auto">
            <a:xfrm>
              <a:off x="4125" y="1298"/>
              <a:ext cx="824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800" i="1" dirty="0">
                  <a:ea typeface="ヒラギノ角ゴ Pro W3" pitchFamily="96" charset="-128"/>
                </a:rPr>
                <a:t>36x36 Pixels</a:t>
              </a:r>
            </a:p>
          </p:txBody>
        </p:sp>
        <p:grpSp>
          <p:nvGrpSpPr>
            <p:cNvPr id="646192" name="Group 48"/>
            <p:cNvGrpSpPr>
              <a:grpSpLocks/>
            </p:cNvGrpSpPr>
            <p:nvPr/>
          </p:nvGrpSpPr>
          <p:grpSpPr bwMode="auto">
            <a:xfrm>
              <a:off x="4032" y="1874"/>
              <a:ext cx="844" cy="814"/>
              <a:chOff x="4409" y="2786"/>
              <a:chExt cx="844" cy="814"/>
            </a:xfrm>
          </p:grpSpPr>
          <p:sp>
            <p:nvSpPr>
              <p:cNvPr id="646193" name="Text Box 49"/>
              <p:cNvSpPr txBox="1">
                <a:spLocks noChangeArrowheads="1"/>
              </p:cNvSpPr>
              <p:nvPr/>
            </p:nvSpPr>
            <p:spPr bwMode="auto">
              <a:xfrm>
                <a:off x="4512" y="2786"/>
                <a:ext cx="145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buClr>
                    <a:srgbClr val="FF0007"/>
                  </a:buClr>
                </a:pPr>
                <a:r>
                  <a:rPr lang="en-US" sz="1800" i="1" dirty="0">
                    <a:ea typeface="ヒラギノ角ゴ Pro W3" pitchFamily="96" charset="-128"/>
                  </a:rPr>
                  <a:t>vx</a:t>
                </a:r>
              </a:p>
            </p:txBody>
          </p:sp>
          <p:sp>
            <p:nvSpPr>
              <p:cNvPr id="646194" name="Text Box 50"/>
              <p:cNvSpPr txBox="1">
                <a:spLocks noChangeArrowheads="1"/>
              </p:cNvSpPr>
              <p:nvPr/>
            </p:nvSpPr>
            <p:spPr bwMode="auto">
              <a:xfrm>
                <a:off x="5108" y="3146"/>
                <a:ext cx="145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buClr>
                    <a:srgbClr val="FF0007"/>
                  </a:buClr>
                </a:pPr>
                <a:r>
                  <a:rPr lang="en-US" sz="1800" i="1" dirty="0">
                    <a:ea typeface="ヒラギノ角ゴ Pro W3" pitchFamily="96" charset="-128"/>
                  </a:rPr>
                  <a:t>vy</a:t>
                </a:r>
              </a:p>
            </p:txBody>
          </p:sp>
          <p:grpSp>
            <p:nvGrpSpPr>
              <p:cNvPr id="646195" name="Group 51"/>
              <p:cNvGrpSpPr>
                <a:grpSpLocks/>
              </p:cNvGrpSpPr>
              <p:nvPr/>
            </p:nvGrpSpPr>
            <p:grpSpPr bwMode="auto">
              <a:xfrm flipH="1">
                <a:off x="4409" y="3072"/>
                <a:ext cx="192" cy="384"/>
                <a:chOff x="1008" y="2784"/>
                <a:chExt cx="192" cy="384"/>
              </a:xfrm>
            </p:grpSpPr>
            <p:sp>
              <p:nvSpPr>
                <p:cNvPr id="646196" name="Arc 52"/>
                <p:cNvSpPr>
                  <a:spLocks/>
                </p:cNvSpPr>
                <p:nvPr/>
              </p:nvSpPr>
              <p:spPr bwMode="auto">
                <a:xfrm flipV="1">
                  <a:off x="1008" y="2976"/>
                  <a:ext cx="192" cy="19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hlink">
                          <a:alpha val="50000"/>
                        </a:schemeClr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646197" name="Arc 53"/>
                <p:cNvSpPr>
                  <a:spLocks/>
                </p:cNvSpPr>
                <p:nvPr/>
              </p:nvSpPr>
              <p:spPr bwMode="auto">
                <a:xfrm>
                  <a:off x="1008" y="2784"/>
                  <a:ext cx="192" cy="19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ot"/>
                  <a:round/>
                  <a:headEnd type="stealth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hlink">
                          <a:alpha val="50000"/>
                        </a:schemeClr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646198" name="Group 54"/>
              <p:cNvGrpSpPr>
                <a:grpSpLocks/>
              </p:cNvGrpSpPr>
              <p:nvPr/>
            </p:nvGrpSpPr>
            <p:grpSpPr bwMode="auto">
              <a:xfrm rot="5400000" flipH="1">
                <a:off x="4876" y="2928"/>
                <a:ext cx="192" cy="384"/>
                <a:chOff x="1008" y="2784"/>
                <a:chExt cx="192" cy="384"/>
              </a:xfrm>
            </p:grpSpPr>
            <p:sp>
              <p:nvSpPr>
                <p:cNvPr id="646199" name="Arc 55"/>
                <p:cNvSpPr>
                  <a:spLocks/>
                </p:cNvSpPr>
                <p:nvPr/>
              </p:nvSpPr>
              <p:spPr bwMode="auto">
                <a:xfrm flipV="1">
                  <a:off x="1008" y="2976"/>
                  <a:ext cx="192" cy="19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hlink">
                          <a:alpha val="50000"/>
                        </a:schemeClr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646200" name="Arc 56"/>
                <p:cNvSpPr>
                  <a:spLocks/>
                </p:cNvSpPr>
                <p:nvPr/>
              </p:nvSpPr>
              <p:spPr bwMode="auto">
                <a:xfrm>
                  <a:off x="1008" y="2784"/>
                  <a:ext cx="192" cy="19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ot"/>
                  <a:round/>
                  <a:headEnd type="stealth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hlink">
                          <a:alpha val="50000"/>
                        </a:schemeClr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646201" name="Rectangle 57"/>
              <p:cNvSpPr>
                <a:spLocks noChangeArrowheads="1"/>
              </p:cNvSpPr>
              <p:nvPr/>
            </p:nvSpPr>
            <p:spPr bwMode="auto">
              <a:xfrm>
                <a:off x="4656" y="3264"/>
                <a:ext cx="336" cy="3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46202" name="Rectangle 58"/>
              <p:cNvSpPr>
                <a:spLocks noChangeArrowheads="1"/>
              </p:cNvSpPr>
              <p:nvPr/>
            </p:nvSpPr>
            <p:spPr bwMode="auto">
              <a:xfrm>
                <a:off x="4649" y="3264"/>
                <a:ext cx="336" cy="336"/>
              </a:xfrm>
              <a:prstGeom prst="rect">
                <a:avLst/>
              </a:prstGeom>
              <a:solidFill>
                <a:schemeClr val="hlink">
                  <a:alpha val="5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</p:grpSp>
      </p:grpSp>
      <p:sp>
        <p:nvSpPr>
          <p:cNvPr id="646203" name="Rectangle 59"/>
          <p:cNvSpPr>
            <a:spLocks noChangeArrowheads="1"/>
          </p:cNvSpPr>
          <p:nvPr/>
        </p:nvSpPr>
        <p:spPr bwMode="auto">
          <a:xfrm>
            <a:off x="990600" y="2166938"/>
            <a:ext cx="4876800" cy="34290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646204" name="AutoShape 60"/>
          <p:cNvSpPr>
            <a:spLocks/>
          </p:cNvSpPr>
          <p:nvPr/>
        </p:nvSpPr>
        <p:spPr bwMode="auto">
          <a:xfrm>
            <a:off x="762000" y="2166938"/>
            <a:ext cx="152400" cy="3429000"/>
          </a:xfrm>
          <a:prstGeom prst="leftBrace">
            <a:avLst>
              <a:gd name="adj1" fmla="val 187500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646205" name="Text Box 61"/>
          <p:cNvSpPr txBox="1">
            <a:spLocks noChangeArrowheads="1"/>
          </p:cNvSpPr>
          <p:nvPr/>
        </p:nvSpPr>
        <p:spPr bwMode="auto">
          <a:xfrm rot="-5400000">
            <a:off x="-17847" y="3657814"/>
            <a:ext cx="1064394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FF0007"/>
              </a:buClr>
            </a:pPr>
            <a:r>
              <a:rPr lang="en-US" sz="1800" i="1" dirty="0">
                <a:ea typeface="ヒラギノ角ゴ Pro W3" pitchFamily="96" charset="-128"/>
              </a:rPr>
              <a:t>144 Pixels</a:t>
            </a:r>
          </a:p>
        </p:txBody>
      </p:sp>
      <p:sp>
        <p:nvSpPr>
          <p:cNvPr id="646206" name="Text Box 62"/>
          <p:cNvSpPr txBox="1">
            <a:spLocks noChangeArrowheads="1"/>
          </p:cNvSpPr>
          <p:nvPr/>
        </p:nvSpPr>
        <p:spPr bwMode="auto">
          <a:xfrm>
            <a:off x="2930525" y="5751513"/>
            <a:ext cx="1064394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FF0007"/>
              </a:buClr>
            </a:pPr>
            <a:r>
              <a:rPr lang="en-US" sz="1800" i="1" dirty="0">
                <a:ea typeface="ヒラギノ角ゴ Pro W3" pitchFamily="96" charset="-128"/>
              </a:rPr>
              <a:t>196 Pixels</a:t>
            </a:r>
          </a:p>
        </p:txBody>
      </p:sp>
      <p:sp>
        <p:nvSpPr>
          <p:cNvPr id="646207" name="AutoShape 63"/>
          <p:cNvSpPr>
            <a:spLocks/>
          </p:cNvSpPr>
          <p:nvPr/>
        </p:nvSpPr>
        <p:spPr bwMode="auto">
          <a:xfrm rot="-5400000">
            <a:off x="3352800" y="3309938"/>
            <a:ext cx="152400" cy="4876800"/>
          </a:xfrm>
          <a:prstGeom prst="leftBrace">
            <a:avLst>
              <a:gd name="adj1" fmla="val 266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646208" name="Text Box 64"/>
          <p:cNvSpPr txBox="1">
            <a:spLocks noChangeArrowheads="1"/>
          </p:cNvSpPr>
          <p:nvPr/>
        </p:nvSpPr>
        <p:spPr bwMode="auto">
          <a:xfrm>
            <a:off x="1066800" y="2093913"/>
            <a:ext cx="137217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FF0007"/>
              </a:buClr>
            </a:pPr>
            <a:r>
              <a:rPr lang="en-US" sz="1800" i="1" dirty="0">
                <a:ea typeface="ヒラギノ角ゴ Pro W3" pitchFamily="96" charset="-128"/>
              </a:rPr>
              <a:t>Actual Frame</a:t>
            </a:r>
          </a:p>
        </p:txBody>
      </p:sp>
      <p:grpSp>
        <p:nvGrpSpPr>
          <p:cNvPr id="646209" name="Group 65"/>
          <p:cNvGrpSpPr>
            <a:grpSpLocks/>
          </p:cNvGrpSpPr>
          <p:nvPr/>
        </p:nvGrpSpPr>
        <p:grpSpPr bwMode="auto">
          <a:xfrm>
            <a:off x="2819400" y="3081338"/>
            <a:ext cx="2727325" cy="2362200"/>
            <a:chOff x="1776" y="1824"/>
            <a:chExt cx="1718" cy="1488"/>
          </a:xfrm>
        </p:grpSpPr>
        <p:sp>
          <p:nvSpPr>
            <p:cNvPr id="646210" name="Rectangle 66"/>
            <p:cNvSpPr>
              <a:spLocks noChangeArrowheads="1"/>
            </p:cNvSpPr>
            <p:nvPr/>
          </p:nvSpPr>
          <p:spPr bwMode="auto">
            <a:xfrm>
              <a:off x="2352" y="2400"/>
              <a:ext cx="336" cy="336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46211" name="Line 67"/>
            <p:cNvSpPr>
              <a:spLocks noChangeShapeType="1"/>
            </p:cNvSpPr>
            <p:nvPr/>
          </p:nvSpPr>
          <p:spPr bwMode="auto">
            <a:xfrm flipV="1">
              <a:off x="2352" y="1824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646212" name="Line 68"/>
            <p:cNvSpPr>
              <a:spLocks noChangeShapeType="1"/>
            </p:cNvSpPr>
            <p:nvPr/>
          </p:nvSpPr>
          <p:spPr bwMode="auto">
            <a:xfrm rot="16200000" flipV="1">
              <a:off x="2520" y="1656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646213" name="Line 69"/>
            <p:cNvSpPr>
              <a:spLocks noChangeShapeType="1"/>
            </p:cNvSpPr>
            <p:nvPr/>
          </p:nvSpPr>
          <p:spPr bwMode="auto">
            <a:xfrm rot="16200000" flipV="1">
              <a:off x="2520" y="1992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646214" name="Line 70"/>
            <p:cNvSpPr>
              <a:spLocks noChangeShapeType="1"/>
            </p:cNvSpPr>
            <p:nvPr/>
          </p:nvSpPr>
          <p:spPr bwMode="auto">
            <a:xfrm flipV="1">
              <a:off x="2688" y="1824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646215" name="Text Box 71"/>
            <p:cNvSpPr txBox="1">
              <a:spLocks noChangeArrowheads="1"/>
            </p:cNvSpPr>
            <p:nvPr/>
          </p:nvSpPr>
          <p:spPr bwMode="auto">
            <a:xfrm>
              <a:off x="2832" y="2402"/>
              <a:ext cx="662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800" i="1" dirty="0">
                  <a:ea typeface="ヒラギノ角ゴ Pro W3" pitchFamily="96" charset="-128"/>
                </a:rPr>
                <a:t>4x4 Pixels</a:t>
              </a:r>
            </a:p>
          </p:txBody>
        </p:sp>
        <p:sp>
          <p:nvSpPr>
            <p:cNvPr id="646216" name="AutoShape 72"/>
            <p:cNvSpPr>
              <a:spLocks/>
            </p:cNvSpPr>
            <p:nvPr/>
          </p:nvSpPr>
          <p:spPr bwMode="auto">
            <a:xfrm flipH="1">
              <a:off x="2736" y="2400"/>
              <a:ext cx="48" cy="336"/>
            </a:xfrm>
            <a:prstGeom prst="leftBrace">
              <a:avLst>
                <a:gd name="adj1" fmla="val 58333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</p:grpSp>
      <p:grpSp>
        <p:nvGrpSpPr>
          <p:cNvPr id="646217" name="Group 73"/>
          <p:cNvGrpSpPr>
            <a:grpSpLocks/>
          </p:cNvGrpSpPr>
          <p:nvPr/>
        </p:nvGrpSpPr>
        <p:grpSpPr bwMode="auto">
          <a:xfrm>
            <a:off x="3767142" y="3929063"/>
            <a:ext cx="493713" cy="541337"/>
            <a:chOff x="2544" y="1872"/>
            <a:chExt cx="311" cy="341"/>
          </a:xfrm>
        </p:grpSpPr>
        <p:sp>
          <p:nvSpPr>
            <p:cNvPr id="646218" name="Rectangle 74"/>
            <p:cNvSpPr>
              <a:spLocks noChangeArrowheads="1"/>
            </p:cNvSpPr>
            <p:nvPr/>
          </p:nvSpPr>
          <p:spPr bwMode="auto">
            <a:xfrm>
              <a:off x="2592" y="2085"/>
              <a:ext cx="84" cy="8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grpSp>
          <p:nvGrpSpPr>
            <p:cNvPr id="646219" name="Group 75"/>
            <p:cNvGrpSpPr>
              <a:grpSpLocks/>
            </p:cNvGrpSpPr>
            <p:nvPr/>
          </p:nvGrpSpPr>
          <p:grpSpPr bwMode="auto">
            <a:xfrm rot="20700000">
              <a:off x="2640" y="2161"/>
              <a:ext cx="103" cy="52"/>
              <a:chOff x="3502" y="2494"/>
              <a:chExt cx="103" cy="52"/>
            </a:xfrm>
          </p:grpSpPr>
          <p:sp>
            <p:nvSpPr>
              <p:cNvPr id="646220" name="Arc 76"/>
              <p:cNvSpPr>
                <a:spLocks noChangeAspect="1"/>
              </p:cNvSpPr>
              <p:nvPr/>
            </p:nvSpPr>
            <p:spPr bwMode="auto">
              <a:xfrm rot="16200000" flipH="1">
                <a:off x="3502" y="2494"/>
                <a:ext cx="48" cy="4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46221" name="Arc 77"/>
              <p:cNvSpPr>
                <a:spLocks noChangeAspect="1"/>
              </p:cNvSpPr>
              <p:nvPr/>
            </p:nvSpPr>
            <p:spPr bwMode="auto">
              <a:xfrm rot="-5400000" flipH="1" flipV="1">
                <a:off x="3558" y="2498"/>
                <a:ext cx="48" cy="4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ot"/>
                <a:round/>
                <a:headEnd type="stealth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</p:grpSp>
        <p:grpSp>
          <p:nvGrpSpPr>
            <p:cNvPr id="646222" name="Group 78"/>
            <p:cNvGrpSpPr>
              <a:grpSpLocks/>
            </p:cNvGrpSpPr>
            <p:nvPr/>
          </p:nvGrpSpPr>
          <p:grpSpPr bwMode="auto">
            <a:xfrm rot="6300000" flipH="1">
              <a:off x="2518" y="2042"/>
              <a:ext cx="103" cy="52"/>
              <a:chOff x="3502" y="2494"/>
              <a:chExt cx="103" cy="52"/>
            </a:xfrm>
          </p:grpSpPr>
          <p:sp>
            <p:nvSpPr>
              <p:cNvPr id="646223" name="Arc 79"/>
              <p:cNvSpPr>
                <a:spLocks noChangeAspect="1"/>
              </p:cNvSpPr>
              <p:nvPr/>
            </p:nvSpPr>
            <p:spPr bwMode="auto">
              <a:xfrm rot="16200000" flipH="1">
                <a:off x="3502" y="2494"/>
                <a:ext cx="48" cy="4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46224" name="Arc 80"/>
              <p:cNvSpPr>
                <a:spLocks noChangeAspect="1"/>
              </p:cNvSpPr>
              <p:nvPr/>
            </p:nvSpPr>
            <p:spPr bwMode="auto">
              <a:xfrm rot="-5400000" flipH="1" flipV="1">
                <a:off x="3558" y="2498"/>
                <a:ext cx="48" cy="4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ot"/>
                <a:round/>
                <a:headEnd type="stealth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</p:grpSp>
        <p:sp>
          <p:nvSpPr>
            <p:cNvPr id="646225" name="Text Box 81"/>
            <p:cNvSpPr txBox="1">
              <a:spLocks noChangeArrowheads="1"/>
            </p:cNvSpPr>
            <p:nvPr/>
          </p:nvSpPr>
          <p:spPr bwMode="auto">
            <a:xfrm>
              <a:off x="2636" y="1872"/>
              <a:ext cx="119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400" i="1" dirty="0">
                  <a:ea typeface="ヒラギノ角ゴ Pro W3" pitchFamily="96" charset="-128"/>
                </a:rPr>
                <a:t>x4</a:t>
              </a:r>
            </a:p>
          </p:txBody>
        </p:sp>
        <p:sp>
          <p:nvSpPr>
            <p:cNvPr id="646226" name="Text Box 82"/>
            <p:cNvSpPr txBox="1">
              <a:spLocks noChangeArrowheads="1"/>
            </p:cNvSpPr>
            <p:nvPr/>
          </p:nvSpPr>
          <p:spPr bwMode="auto">
            <a:xfrm>
              <a:off x="2736" y="1967"/>
              <a:ext cx="119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400" i="1" dirty="0">
                  <a:ea typeface="ヒラギノ角ゴ Pro W3" pitchFamily="96" charset="-128"/>
                </a:rPr>
                <a:t>y4</a:t>
              </a:r>
            </a:p>
          </p:txBody>
        </p:sp>
      </p:grpSp>
      <p:grpSp>
        <p:nvGrpSpPr>
          <p:cNvPr id="646227" name="Group 83"/>
          <p:cNvGrpSpPr>
            <a:grpSpLocks/>
          </p:cNvGrpSpPr>
          <p:nvPr/>
        </p:nvGrpSpPr>
        <p:grpSpPr bwMode="auto">
          <a:xfrm>
            <a:off x="3352800" y="3313113"/>
            <a:ext cx="1333500" cy="1784350"/>
            <a:chOff x="2112" y="1970"/>
            <a:chExt cx="840" cy="1124"/>
          </a:xfrm>
        </p:grpSpPr>
        <p:sp>
          <p:nvSpPr>
            <p:cNvPr id="646228" name="Text Box 84"/>
            <p:cNvSpPr txBox="1">
              <a:spLocks noChangeArrowheads="1"/>
            </p:cNvSpPr>
            <p:nvPr/>
          </p:nvSpPr>
          <p:spPr bwMode="auto">
            <a:xfrm>
              <a:off x="2112" y="1970"/>
              <a:ext cx="72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800" i="1" dirty="0">
                  <a:ea typeface="ヒラギノ角ゴ Pro W3" pitchFamily="96" charset="-128"/>
                </a:rPr>
                <a:t>x</a:t>
              </a:r>
            </a:p>
          </p:txBody>
        </p:sp>
        <p:sp>
          <p:nvSpPr>
            <p:cNvPr id="646229" name="Text Box 85"/>
            <p:cNvSpPr txBox="1">
              <a:spLocks noChangeArrowheads="1"/>
            </p:cNvSpPr>
            <p:nvPr/>
          </p:nvSpPr>
          <p:spPr bwMode="auto">
            <a:xfrm>
              <a:off x="2880" y="2834"/>
              <a:ext cx="72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800" i="1" dirty="0">
                  <a:ea typeface="ヒラギノ角ゴ Pro W3" pitchFamily="96" charset="-128"/>
                </a:rPr>
                <a:t>y</a:t>
              </a:r>
            </a:p>
          </p:txBody>
        </p:sp>
        <p:grpSp>
          <p:nvGrpSpPr>
            <p:cNvPr id="646230" name="Group 86"/>
            <p:cNvGrpSpPr>
              <a:grpSpLocks/>
            </p:cNvGrpSpPr>
            <p:nvPr/>
          </p:nvGrpSpPr>
          <p:grpSpPr bwMode="auto">
            <a:xfrm flipH="1">
              <a:off x="2112" y="2208"/>
              <a:ext cx="192" cy="384"/>
              <a:chOff x="1008" y="2784"/>
              <a:chExt cx="192" cy="384"/>
            </a:xfrm>
          </p:grpSpPr>
          <p:sp>
            <p:nvSpPr>
              <p:cNvPr id="646231" name="Arc 87"/>
              <p:cNvSpPr>
                <a:spLocks/>
              </p:cNvSpPr>
              <p:nvPr/>
            </p:nvSpPr>
            <p:spPr bwMode="auto">
              <a:xfrm flipV="1">
                <a:off x="1008" y="2976"/>
                <a:ext cx="192" cy="19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46232" name="Arc 88"/>
              <p:cNvSpPr>
                <a:spLocks/>
              </p:cNvSpPr>
              <p:nvPr/>
            </p:nvSpPr>
            <p:spPr bwMode="auto">
              <a:xfrm>
                <a:off x="1008" y="2784"/>
                <a:ext cx="192" cy="19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ot"/>
                <a:round/>
                <a:headEnd type="stealth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</p:grpSp>
        <p:grpSp>
          <p:nvGrpSpPr>
            <p:cNvPr id="646233" name="Group 89"/>
            <p:cNvGrpSpPr>
              <a:grpSpLocks/>
            </p:cNvGrpSpPr>
            <p:nvPr/>
          </p:nvGrpSpPr>
          <p:grpSpPr bwMode="auto">
            <a:xfrm rot="-5400000" flipH="1" flipV="1">
              <a:off x="2640" y="2688"/>
              <a:ext cx="192" cy="384"/>
              <a:chOff x="1008" y="2784"/>
              <a:chExt cx="192" cy="384"/>
            </a:xfrm>
          </p:grpSpPr>
          <p:sp>
            <p:nvSpPr>
              <p:cNvPr id="646234" name="Arc 90"/>
              <p:cNvSpPr>
                <a:spLocks/>
              </p:cNvSpPr>
              <p:nvPr/>
            </p:nvSpPr>
            <p:spPr bwMode="auto">
              <a:xfrm flipV="1">
                <a:off x="1008" y="2976"/>
                <a:ext cx="192" cy="19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46235" name="Arc 91"/>
              <p:cNvSpPr>
                <a:spLocks/>
              </p:cNvSpPr>
              <p:nvPr/>
            </p:nvSpPr>
            <p:spPr bwMode="auto">
              <a:xfrm>
                <a:off x="1008" y="2784"/>
                <a:ext cx="192" cy="19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ot"/>
                <a:round/>
                <a:headEnd type="stealth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646236" name="Group 92"/>
          <p:cNvGrpSpPr>
            <a:grpSpLocks/>
          </p:cNvGrpSpPr>
          <p:nvPr/>
        </p:nvGrpSpPr>
        <p:grpSpPr bwMode="auto">
          <a:xfrm>
            <a:off x="2438400" y="1557340"/>
            <a:ext cx="1676400" cy="366713"/>
            <a:chOff x="1536" y="864"/>
            <a:chExt cx="1056" cy="231"/>
          </a:xfrm>
        </p:grpSpPr>
        <p:grpSp>
          <p:nvGrpSpPr>
            <p:cNvPr id="646237" name="Group 93"/>
            <p:cNvGrpSpPr>
              <a:grpSpLocks/>
            </p:cNvGrpSpPr>
            <p:nvPr/>
          </p:nvGrpSpPr>
          <p:grpSpPr bwMode="auto">
            <a:xfrm rot="4440000" flipH="1" flipV="1">
              <a:off x="1992" y="456"/>
              <a:ext cx="192" cy="1008"/>
              <a:chOff x="1008" y="2784"/>
              <a:chExt cx="192" cy="384"/>
            </a:xfrm>
          </p:grpSpPr>
          <p:sp>
            <p:nvSpPr>
              <p:cNvPr id="646238" name="Arc 94"/>
              <p:cNvSpPr>
                <a:spLocks/>
              </p:cNvSpPr>
              <p:nvPr/>
            </p:nvSpPr>
            <p:spPr bwMode="auto">
              <a:xfrm flipV="1">
                <a:off x="1008" y="2976"/>
                <a:ext cx="192" cy="19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46239" name="Arc 95"/>
              <p:cNvSpPr>
                <a:spLocks/>
              </p:cNvSpPr>
              <p:nvPr/>
            </p:nvSpPr>
            <p:spPr bwMode="auto">
              <a:xfrm>
                <a:off x="1008" y="2784"/>
                <a:ext cx="192" cy="19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ot"/>
                <a:round/>
                <a:headEnd type="stealth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>
                        <a:alpha val="5000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</p:grpSp>
        <p:sp>
          <p:nvSpPr>
            <p:cNvPr id="646240" name="Text Box 96"/>
            <p:cNvSpPr txBox="1">
              <a:spLocks noChangeArrowheads="1"/>
            </p:cNvSpPr>
            <p:nvPr/>
          </p:nvSpPr>
          <p:spPr bwMode="auto">
            <a:xfrm>
              <a:off x="1536" y="866"/>
              <a:ext cx="3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800" i="1" dirty="0">
                  <a:ea typeface="ヒラギノ角ゴ Pro W3" pitchFamily="96" charset="-128"/>
                </a:rPr>
                <a:t>i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6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6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203" grpId="0" animBg="1"/>
      <p:bldP spid="646204" grpId="0" animBg="1"/>
      <p:bldP spid="646205" grpId="0"/>
      <p:bldP spid="646206" grpId="0"/>
      <p:bldP spid="646207" grpId="0" animBg="1"/>
      <p:bldP spid="64620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E35351D-EEC4-4C69-8E74-5ED5167BC75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Code MPEG4 Motion Estimation</a:t>
            </a:r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for (y = 0; y &lt; 49; 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(vx = 0; vx &lt; 9; vx++)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for (vy = 0; vy &lt; 9; vy++)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(x4 = 0; x4 &lt; 4; x4++)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  if (4*x+x4&lt;0 || 4*x+x4&gt;35 ||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      4*y+y4&lt;0 || 4*y+y4&gt;48)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   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then_block_1</a:t>
            </a:r>
            <a:r>
              <a:rPr lang="en-US" b="1" dirty="0">
                <a:latin typeface="Courier New" pitchFamily="49" charset="0"/>
              </a:rPr>
              <a:t>; else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else_block_1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  if (4*x+vx+x4–4&lt;0 || 4*x+vx+x4–4&gt;35 ||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      4*y+vy+y4-4&lt;0 || 4*y+vy+y4-4&gt;48)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   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then_block_2</a:t>
            </a:r>
            <a:r>
              <a:rPr lang="en-US" b="1" dirty="0">
                <a:latin typeface="Courier New" pitchFamily="49" charset="0"/>
              </a:rPr>
              <a:t>; else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else_block_2</a:t>
            </a:r>
            <a:r>
              <a:rPr lang="en-US" b="1" dirty="0">
                <a:latin typeface="Courier New" pitchFamily="49" charset="0"/>
              </a:rPr>
              <a:t>; }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DD9DC66-36C2-4E9C-B9FA-8F6978309D7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1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When Compiling and Executing this Source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Execution of 91,445,760 if-statements in total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Very irregular control flow due to if-statements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Additional arithmetical overhead:</a:t>
            </a:r>
            <a:br>
              <a:rPr lang="en-US" dirty="0"/>
            </a:br>
            <a:r>
              <a:rPr lang="en-US" dirty="0"/>
              <a:t>Multiplications, additions, comparisons, logical or, ...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i="1" dirty="0"/>
              <a:t>Performance of this code limited by control flow, and not by the computation of motion vectors!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616C030-AF23-443C-8DFC-7277382B966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Nest Splitting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Automated Loop &amp; If-Statement Analysis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>
                <a:latin typeface="Courier New" pitchFamily="49" charset="0"/>
              </a:rPr>
              <a:t>x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y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x4</a:t>
            </a:r>
            <a:r>
              <a:rPr lang="en-US" dirty="0"/>
              <a:t> and </a:t>
            </a:r>
            <a:r>
              <a:rPr lang="en-US" b="1" dirty="0">
                <a:latin typeface="Courier New" pitchFamily="49" charset="0"/>
              </a:rPr>
              <a:t>y4</a:t>
            </a:r>
            <a:r>
              <a:rPr lang="en-US" dirty="0"/>
              <a:t> never carry values such that conditions </a:t>
            </a:r>
            <a:r>
              <a:rPr lang="en-US" b="1" dirty="0">
                <a:solidFill>
                  <a:srgbClr val="C00000"/>
                </a:solidFill>
                <a:latin typeface="Courier New" pitchFamily="49" charset="0"/>
              </a:rPr>
              <a:t>4*x+x4&lt;0</a:t>
            </a:r>
            <a:r>
              <a:rPr lang="en-US" dirty="0"/>
              <a:t> and </a:t>
            </a:r>
            <a:r>
              <a:rPr lang="en-US" b="1" dirty="0">
                <a:solidFill>
                  <a:srgbClr val="C00000"/>
                </a:solidFill>
                <a:latin typeface="Courier New" pitchFamily="49" charset="0"/>
              </a:rPr>
              <a:t>4*y+y4&lt;0</a:t>
            </a:r>
            <a:r>
              <a:rPr lang="en-US" dirty="0"/>
              <a:t> are ever true.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i="1" dirty="0"/>
              <a:t>Conditions can be replaced by constant truth value ‘0’.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</a:t>
            </a:r>
            <a:r>
              <a:rPr lang="en-US" b="1" dirty="0">
                <a:latin typeface="Courier New" pitchFamily="49" charset="0"/>
              </a:rPr>
              <a:t>x</a:t>
            </a:r>
            <a:r>
              <a:rPr lang="en-US" dirty="0"/>
              <a:t> ≥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dirty="0"/>
              <a:t>10 or </a:t>
            </a:r>
            <a:r>
              <a:rPr lang="en-US" b="1" dirty="0">
                <a:latin typeface="Courier New" pitchFamily="49" charset="0"/>
              </a:rPr>
              <a:t>y</a:t>
            </a:r>
            <a:r>
              <a:rPr lang="en-US" dirty="0"/>
              <a:t> ≥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dirty="0"/>
              <a:t>14, both if-statements are always satisfied so that their then-parts are always executed.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i="1" dirty="0"/>
              <a:t>For more than 92% of all executions of the innermost </a:t>
            </a:r>
            <a:r>
              <a:rPr lang="en-US" b="1" dirty="0">
                <a:latin typeface="Courier New" pitchFamily="49" charset="0"/>
              </a:rPr>
              <a:t>y4</a:t>
            </a:r>
            <a:r>
              <a:rPr lang="en-US" i="1" dirty="0"/>
              <a:t>-loop, both if-statements are satisfied.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B65D180-5946-4C5C-A067-17A11E8058B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1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Code after Loop Nest Splitting</a:t>
            </a:r>
          </a:p>
        </p:txBody>
      </p:sp>
      <p:sp>
        <p:nvSpPr>
          <p:cNvPr id="81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for (y = 0; y &lt; 49; 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</a:t>
            </a:r>
            <a:r>
              <a:rPr lang="en-US" b="1" dirty="0">
                <a:solidFill>
                  <a:srgbClr val="57AA1C"/>
                </a:solidFill>
                <a:latin typeface="Courier New" pitchFamily="49" charset="0"/>
              </a:rPr>
              <a:t>if (x &gt;= 10 || y &gt;= 14)</a:t>
            </a:r>
            <a:r>
              <a:rPr lang="en-US" b="1" dirty="0">
                <a:latin typeface="Courier New" pitchFamily="49" charset="0"/>
              </a:rPr>
              <a:t>            </a:t>
            </a:r>
            <a:r>
              <a:rPr lang="en-US" b="1" i="1" dirty="0">
                <a:solidFill>
                  <a:srgbClr val="777777"/>
                </a:solidFill>
                <a:latin typeface="Courier New" pitchFamily="49" charset="0"/>
              </a:rPr>
              <a:t>// Splitting-If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for (; y &lt; 49; y++)             </a:t>
            </a:r>
            <a:r>
              <a:rPr lang="en-US" b="1" i="1" dirty="0">
                <a:solidFill>
                  <a:srgbClr val="777777"/>
                </a:solidFill>
                <a:latin typeface="Courier New" pitchFamily="49" charset="0"/>
              </a:rPr>
              <a:t>// Second y-loop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(vx = 0; vx &lt; 9; vx++) ... {    </a:t>
            </a:r>
            <a:r>
              <a:rPr lang="en-US" b="1" i="1" dirty="0">
                <a:solidFill>
                  <a:srgbClr val="777777"/>
                </a:solidFill>
                <a:latin typeface="Courier New" pitchFamily="49" charset="0"/>
              </a:rPr>
              <a:t>// No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then_block_1</a:t>
            </a:r>
            <a:r>
              <a:rPr lang="en-US" b="1" dirty="0">
                <a:latin typeface="Courier New" pitchFamily="49" charset="0"/>
              </a:rPr>
              <a:t>;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then_block_2</a:t>
            </a:r>
            <a:r>
              <a:rPr lang="en-US" b="1" dirty="0">
                <a:latin typeface="Courier New" pitchFamily="49" charset="0"/>
              </a:rPr>
              <a:t>; }    </a:t>
            </a:r>
            <a:r>
              <a:rPr lang="en-US" b="1" i="1" dirty="0">
                <a:solidFill>
                  <a:srgbClr val="777777"/>
                </a:solidFill>
                <a:latin typeface="Courier New" pitchFamily="49" charset="0"/>
              </a:rPr>
              <a:t>// If-Stmts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</a:t>
            </a:r>
            <a:r>
              <a:rPr lang="en-US" b="1" dirty="0">
                <a:solidFill>
                  <a:srgbClr val="57AA1C"/>
                </a:solidFill>
                <a:latin typeface="Courier New" pitchFamily="49" charset="0"/>
              </a:rPr>
              <a:t>else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for (vx = 0; vx &lt; 9; vx++) ...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if (0 || 4*x+x4&gt;35 || 0 || 4*y+y4&gt;48)   </a:t>
            </a:r>
            <a:r>
              <a:rPr lang="en-US" b="1" i="1" dirty="0">
                <a:solidFill>
                  <a:srgbClr val="777777"/>
                </a:solidFill>
                <a:latin typeface="Courier New" pitchFamily="49" charset="0"/>
              </a:rPr>
              <a:t>// Old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then_block_1</a:t>
            </a:r>
            <a:r>
              <a:rPr lang="en-US" b="1" dirty="0">
                <a:latin typeface="Courier New" pitchFamily="49" charset="0"/>
              </a:rPr>
              <a:t>; else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else_block_1</a:t>
            </a:r>
            <a:r>
              <a:rPr lang="en-US" b="1" dirty="0">
                <a:latin typeface="Courier New" pitchFamily="49" charset="0"/>
              </a:rPr>
              <a:t>; </a:t>
            </a:r>
            <a:r>
              <a:rPr lang="en-US" b="1" i="1" dirty="0">
                <a:solidFill>
                  <a:srgbClr val="777777"/>
                </a:solidFill>
                <a:latin typeface="Courier New" pitchFamily="49" charset="0"/>
              </a:rPr>
              <a:t>// If-Stmts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if (4*x+vx+x4–4&lt;0 || 4*x+vx+x4–4&gt;35 ||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            then_block_2</a:t>
            </a:r>
            <a:r>
              <a:rPr lang="en-US" b="1" dirty="0">
                <a:latin typeface="Courier New" pitchFamily="49" charset="0"/>
              </a:rPr>
              <a:t>; else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else_block_2</a:t>
            </a:r>
            <a:r>
              <a:rPr lang="en-US" b="1" dirty="0">
                <a:latin typeface="Courier New" pitchFamily="49" charset="0"/>
              </a:rPr>
              <a:t>; 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44EF88C-2C0F-466D-AF69-0D8BBADBDF6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Optimized Code Structure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Splitting-If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Whenever the condition of the splitting-if is satisfied, the conditions of all original if-statements are automatically also satisfied.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Then-part of the splitting-if thus contains no original if-statements any more, but only their then-parts.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If splitting-if is not satisfied, no safe statement about the conditions of the original if-statements is possible.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Else-part of the splitting-if contains all original if-statements in order to keep the code correct.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554B2E0-066D-4052-AAA3-C661E64E770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3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18196" name="Rectangle 20"/>
          <p:cNvSpPr>
            <a:spLocks noChangeArrowheads="1"/>
          </p:cNvSpPr>
          <p:nvPr/>
        </p:nvSpPr>
        <p:spPr bwMode="auto">
          <a:xfrm>
            <a:off x="1219200" y="5716588"/>
            <a:ext cx="37846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98" name="Rectangle 22"/>
          <p:cNvSpPr>
            <a:spLocks noChangeArrowheads="1"/>
          </p:cNvSpPr>
          <p:nvPr/>
        </p:nvSpPr>
        <p:spPr bwMode="auto">
          <a:xfrm>
            <a:off x="1219200" y="5716588"/>
            <a:ext cx="37846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95" name="Rectangle 19"/>
          <p:cNvSpPr>
            <a:spLocks noChangeArrowheads="1"/>
          </p:cNvSpPr>
          <p:nvPr/>
        </p:nvSpPr>
        <p:spPr bwMode="auto">
          <a:xfrm>
            <a:off x="1006475" y="5389563"/>
            <a:ext cx="24384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97" name="Rectangle 21"/>
          <p:cNvSpPr>
            <a:spLocks noChangeArrowheads="1"/>
          </p:cNvSpPr>
          <p:nvPr/>
        </p:nvSpPr>
        <p:spPr bwMode="auto">
          <a:xfrm>
            <a:off x="2824163" y="5389563"/>
            <a:ext cx="4572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99" name="Rectangle 23"/>
          <p:cNvSpPr>
            <a:spLocks noChangeArrowheads="1"/>
          </p:cNvSpPr>
          <p:nvPr/>
        </p:nvSpPr>
        <p:spPr bwMode="auto">
          <a:xfrm>
            <a:off x="2824163" y="5389563"/>
            <a:ext cx="4572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94" name="Rectangle 18"/>
          <p:cNvSpPr>
            <a:spLocks noChangeArrowheads="1"/>
          </p:cNvSpPr>
          <p:nvPr/>
        </p:nvSpPr>
        <p:spPr bwMode="auto">
          <a:xfrm>
            <a:off x="762000" y="5029200"/>
            <a:ext cx="27432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grpSp>
        <p:nvGrpSpPr>
          <p:cNvPr id="818201" name="Group 25"/>
          <p:cNvGrpSpPr>
            <a:grpSpLocks/>
          </p:cNvGrpSpPr>
          <p:nvPr/>
        </p:nvGrpSpPr>
        <p:grpSpPr bwMode="auto">
          <a:xfrm>
            <a:off x="184150" y="3973513"/>
            <a:ext cx="6642100" cy="2012950"/>
            <a:chOff x="116" y="2458"/>
            <a:chExt cx="4184" cy="1268"/>
          </a:xfrm>
        </p:grpSpPr>
        <p:sp>
          <p:nvSpPr>
            <p:cNvPr id="818202" name="Text Box 26"/>
            <p:cNvSpPr txBox="1">
              <a:spLocks noChangeArrowheads="1"/>
            </p:cNvSpPr>
            <p:nvPr/>
          </p:nvSpPr>
          <p:spPr bwMode="auto">
            <a:xfrm>
              <a:off x="287" y="2669"/>
              <a:ext cx="2772" cy="10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for (x=0; x&lt;36; x++)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  <a:buClr>
                  <a:srgbClr val="FF0007"/>
                </a:buClr>
              </a:pPr>
              <a:r>
                <a:rPr lang="en-US" sz="1400" b="1" dirty="0">
                  <a:latin typeface="Courier New" pitchFamily="49" charset="0"/>
                  <a:ea typeface="ヒラギノ角ゴ Pro W3" pitchFamily="96" charset="-128"/>
                </a:rPr>
                <a:t>  </a:t>
              </a: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for (y=0; y&lt;49; y++)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Clr>
                  <a:srgbClr val="FF0007"/>
                </a:buClr>
              </a:pPr>
              <a:r>
                <a:rPr lang="en-US" sz="1400" b="1" dirty="0">
                  <a:solidFill>
                    <a:srgbClr val="57AA1C"/>
                  </a:solidFill>
                  <a:latin typeface="Courier New" pitchFamily="49" charset="0"/>
                  <a:ea typeface="ヒラギノ角ゴ Pro W3" pitchFamily="96" charset="-128"/>
                </a:rPr>
                <a:t>    </a:t>
              </a:r>
              <a:r>
                <a:rPr lang="en-US" sz="1800" b="1" dirty="0">
                  <a:solidFill>
                    <a:srgbClr val="57AA1C"/>
                  </a:solidFill>
                  <a:latin typeface="Courier New" pitchFamily="49" charset="0"/>
                  <a:ea typeface="ヒラギノ角ゴ Pro W3" pitchFamily="96" charset="-128"/>
                </a:rPr>
                <a:t>if (x&gt;=10 || y&gt;=14)</a:t>
              </a:r>
              <a:endParaRPr lang="en-US" sz="1800" b="1" i="1" dirty="0">
                <a:solidFill>
                  <a:srgbClr val="57AA1C"/>
                </a:solidFill>
                <a:latin typeface="Courier New" pitchFamily="49" charset="0"/>
                <a:ea typeface="ヒラギノ角ゴ Pro W3" pitchFamily="96" charset="-128"/>
              </a:endParaRP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Clr>
                  <a:srgbClr val="FF0007"/>
                </a:buClr>
              </a:pPr>
              <a:r>
                <a:rPr lang="en-US" sz="1400" b="1" dirty="0">
                  <a:latin typeface="Courier New" pitchFamily="49" charset="0"/>
                  <a:ea typeface="ヒラギノ角ゴ Pro W3" pitchFamily="96" charset="-128"/>
                </a:rPr>
                <a:t>      </a:t>
              </a: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for (; y&lt;49; y++)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Clr>
                  <a:srgbClr val="FF0007"/>
                </a:buClr>
              </a:pPr>
              <a:r>
                <a:rPr lang="en-US" sz="1400" b="1" dirty="0">
                  <a:latin typeface="Courier New" pitchFamily="49" charset="0"/>
                  <a:ea typeface="ヒラギノ角ゴ Pro W3" pitchFamily="96" charset="-128"/>
                </a:rPr>
                <a:t>        </a:t>
              </a: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for (vx=0; vx&lt;9; vx++) ...</a:t>
              </a:r>
            </a:p>
          </p:txBody>
        </p:sp>
        <p:sp>
          <p:nvSpPr>
            <p:cNvPr id="818203" name="Text Box 27"/>
            <p:cNvSpPr txBox="1">
              <a:spLocks noChangeArrowheads="1"/>
            </p:cNvSpPr>
            <p:nvPr/>
          </p:nvSpPr>
          <p:spPr bwMode="auto">
            <a:xfrm>
              <a:off x="3765" y="3295"/>
              <a:ext cx="258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y =</a:t>
              </a:r>
            </a:p>
          </p:txBody>
        </p:sp>
        <p:sp>
          <p:nvSpPr>
            <p:cNvPr id="818204" name="Text Box 28"/>
            <p:cNvSpPr txBox="1">
              <a:spLocks noChangeArrowheads="1"/>
            </p:cNvSpPr>
            <p:nvPr/>
          </p:nvSpPr>
          <p:spPr bwMode="auto">
            <a:xfrm>
              <a:off x="4128" y="3294"/>
              <a:ext cx="172" cy="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14</a:t>
              </a:r>
            </a:p>
          </p:txBody>
        </p:sp>
        <p:sp>
          <p:nvSpPr>
            <p:cNvPr id="818205" name="Rectangle 29"/>
            <p:cNvSpPr>
              <a:spLocks noChangeArrowheads="1"/>
            </p:cNvSpPr>
            <p:nvPr/>
          </p:nvSpPr>
          <p:spPr bwMode="auto">
            <a:xfrm>
              <a:off x="116" y="2458"/>
              <a:ext cx="11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342900" indent="-342900" eaLnBrk="1" hangingPunct="1">
                <a:lnSpc>
                  <a:spcPts val="2000"/>
                </a:lnSpc>
              </a:pPr>
              <a:endParaRPr lang="en-US" sz="2000" b="1" dirty="0"/>
            </a:p>
          </p:txBody>
        </p:sp>
      </p:grpSp>
      <p:sp>
        <p:nvSpPr>
          <p:cNvPr id="818184" name="Rectangle 8"/>
          <p:cNvSpPr>
            <a:spLocks noChangeArrowheads="1"/>
          </p:cNvSpPr>
          <p:nvPr/>
        </p:nvSpPr>
        <p:spPr bwMode="auto">
          <a:xfrm>
            <a:off x="2819400" y="2260600"/>
            <a:ext cx="4572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89" name="Rectangle 13"/>
          <p:cNvSpPr>
            <a:spLocks noChangeArrowheads="1"/>
          </p:cNvSpPr>
          <p:nvPr/>
        </p:nvSpPr>
        <p:spPr bwMode="auto">
          <a:xfrm>
            <a:off x="2817813" y="2259013"/>
            <a:ext cx="4572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82" name="Rectangle 6"/>
          <p:cNvSpPr>
            <a:spLocks noChangeArrowheads="1"/>
          </p:cNvSpPr>
          <p:nvPr/>
        </p:nvSpPr>
        <p:spPr bwMode="auto">
          <a:xfrm>
            <a:off x="762000" y="2565400"/>
            <a:ext cx="27432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85" name="Rectangle 9"/>
          <p:cNvSpPr>
            <a:spLocks noChangeArrowheads="1"/>
          </p:cNvSpPr>
          <p:nvPr/>
        </p:nvSpPr>
        <p:spPr bwMode="auto">
          <a:xfrm>
            <a:off x="762000" y="2563813"/>
            <a:ext cx="27432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90" name="Rectangle 14"/>
          <p:cNvSpPr>
            <a:spLocks noChangeArrowheads="1"/>
          </p:cNvSpPr>
          <p:nvPr/>
        </p:nvSpPr>
        <p:spPr bwMode="auto">
          <a:xfrm>
            <a:off x="762000" y="2563813"/>
            <a:ext cx="2743200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83" name="Rectangle 7"/>
          <p:cNvSpPr>
            <a:spLocks noChangeArrowheads="1"/>
          </p:cNvSpPr>
          <p:nvPr/>
        </p:nvSpPr>
        <p:spPr bwMode="auto">
          <a:xfrm>
            <a:off x="1006475" y="2921000"/>
            <a:ext cx="3781425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86" name="Rectangle 10"/>
          <p:cNvSpPr>
            <a:spLocks noChangeArrowheads="1"/>
          </p:cNvSpPr>
          <p:nvPr/>
        </p:nvSpPr>
        <p:spPr bwMode="auto">
          <a:xfrm>
            <a:off x="1006475" y="2921000"/>
            <a:ext cx="3781425" cy="3048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818192" name="Text Box 16"/>
          <p:cNvSpPr txBox="1">
            <a:spLocks noChangeArrowheads="1"/>
          </p:cNvSpPr>
          <p:nvPr/>
        </p:nvSpPr>
        <p:spPr bwMode="auto">
          <a:xfrm>
            <a:off x="457200" y="1803400"/>
            <a:ext cx="4228722" cy="142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for (x=0; x&lt;36; x++)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400" b="1" dirty="0">
                <a:latin typeface="Courier New" pitchFamily="49" charset="0"/>
                <a:ea typeface="ヒラギノ角ゴ Pro W3" pitchFamily="96" charset="-128"/>
              </a:rPr>
              <a:t>  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for (y=0; y&lt;49; y++)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400" b="1" dirty="0">
                <a:solidFill>
                  <a:srgbClr val="57AA1C"/>
                </a:solidFill>
                <a:latin typeface="Courier New" pitchFamily="49" charset="0"/>
                <a:ea typeface="ヒラギノ角ゴ Pro W3" pitchFamily="96" charset="-128"/>
              </a:rPr>
              <a:t>    </a:t>
            </a:r>
            <a:r>
              <a:rPr lang="en-US" sz="1800" b="1" dirty="0">
                <a:solidFill>
                  <a:srgbClr val="57AA1C"/>
                </a:solidFill>
                <a:latin typeface="Courier New" pitchFamily="49" charset="0"/>
                <a:ea typeface="ヒラギノ角ゴ Pro W3" pitchFamily="96" charset="-128"/>
              </a:rPr>
              <a:t>if (x&gt;=10 || y&gt;=14)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400" b="1" dirty="0">
                <a:latin typeface="Courier New" pitchFamily="49" charset="0"/>
                <a:ea typeface="ヒラギノ角ゴ Pro W3" pitchFamily="96" charset="-128"/>
              </a:rPr>
              <a:t>      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for (vx=0; vx&lt;9; vx++) ...</a:t>
            </a:r>
            <a:endParaRPr lang="en-US" b="1" dirty="0">
              <a:latin typeface="Courier New" pitchFamily="49" charset="0"/>
              <a:ea typeface="ヒラギノ角ゴ Pro W3" pitchFamily="96" charset="-128"/>
            </a:endParaRPr>
          </a:p>
        </p:txBody>
      </p:sp>
      <p:sp>
        <p:nvSpPr>
          <p:cNvPr id="81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Second y-Loop?</a:t>
            </a:r>
          </a:p>
        </p:txBody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Intuitive Code: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Optimized Code:</a:t>
            </a:r>
          </a:p>
        </p:txBody>
      </p:sp>
      <p:sp>
        <p:nvSpPr>
          <p:cNvPr id="818180" name="Text Box 4"/>
          <p:cNvSpPr txBox="1">
            <a:spLocks noChangeArrowheads="1"/>
          </p:cNvSpPr>
          <p:nvPr/>
        </p:nvSpPr>
        <p:spPr bwMode="auto">
          <a:xfrm>
            <a:off x="5976938" y="2508250"/>
            <a:ext cx="413575" cy="380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y =</a:t>
            </a:r>
          </a:p>
        </p:txBody>
      </p:sp>
      <p:sp>
        <p:nvSpPr>
          <p:cNvPr id="818181" name="Text Box 5"/>
          <p:cNvSpPr txBox="1">
            <a:spLocks noChangeArrowheads="1"/>
          </p:cNvSpPr>
          <p:nvPr/>
        </p:nvSpPr>
        <p:spPr bwMode="auto">
          <a:xfrm>
            <a:off x="6553200" y="2506663"/>
            <a:ext cx="27305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14</a:t>
            </a:r>
          </a:p>
        </p:txBody>
      </p:sp>
      <p:sp>
        <p:nvSpPr>
          <p:cNvPr id="818187" name="Text Box 11"/>
          <p:cNvSpPr txBox="1">
            <a:spLocks noChangeArrowheads="1"/>
          </p:cNvSpPr>
          <p:nvPr/>
        </p:nvSpPr>
        <p:spPr bwMode="auto">
          <a:xfrm>
            <a:off x="6553200" y="2505075"/>
            <a:ext cx="273050" cy="412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15</a:t>
            </a:r>
          </a:p>
        </p:txBody>
      </p:sp>
      <p:sp>
        <p:nvSpPr>
          <p:cNvPr id="818188" name="Text Box 12"/>
          <p:cNvSpPr txBox="1">
            <a:spLocks noChangeArrowheads="1"/>
          </p:cNvSpPr>
          <p:nvPr/>
        </p:nvSpPr>
        <p:spPr bwMode="auto">
          <a:xfrm>
            <a:off x="6553200" y="2505075"/>
            <a:ext cx="273050" cy="412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16</a:t>
            </a:r>
          </a:p>
        </p:txBody>
      </p:sp>
      <p:sp>
        <p:nvSpPr>
          <p:cNvPr id="818191" name="Text Box 15"/>
          <p:cNvSpPr txBox="1">
            <a:spLocks noChangeArrowheads="1"/>
          </p:cNvSpPr>
          <p:nvPr/>
        </p:nvSpPr>
        <p:spPr bwMode="auto">
          <a:xfrm>
            <a:off x="5051425" y="1484313"/>
            <a:ext cx="380873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buClr>
                <a:srgbClr val="FF0007"/>
              </a:buClr>
            </a:pPr>
            <a:r>
              <a:rPr lang="en-US" sz="2200" dirty="0">
                <a:ea typeface="ヒラギノ角ゴ Pro W3" pitchFamily="96" charset="-128"/>
                <a:sym typeface="Wingdings" pitchFamily="2" charset="2"/>
              </a:rPr>
              <a:t></a:t>
            </a:r>
            <a:r>
              <a:rPr lang="en-US" sz="2200" b="1" dirty="0">
                <a:solidFill>
                  <a:srgbClr val="FF0000"/>
                </a:solidFill>
                <a:ea typeface="ヒラギノ角ゴ Pro W3" pitchFamily="96" charset="-128"/>
                <a:sym typeface="Symbol" pitchFamily="18" charset="2"/>
              </a:rPr>
              <a:t> </a:t>
            </a:r>
            <a:r>
              <a:rPr lang="en-US" sz="2200" b="1" i="1" u="sng" dirty="0">
                <a:ea typeface="ヒラギノ角ゴ Pro W3" pitchFamily="96" charset="-128"/>
              </a:rPr>
              <a:t>Splitting-If:</a:t>
            </a:r>
            <a:br>
              <a:rPr lang="en-US" sz="2200" dirty="0">
                <a:ea typeface="ヒラギノ角ゴ Pro W3" pitchFamily="96" charset="-128"/>
              </a:rPr>
            </a:br>
            <a:r>
              <a:rPr lang="en-US" sz="2200" dirty="0">
                <a:ea typeface="ヒラギノ角ゴ Pro W3" pitchFamily="96" charset="-128"/>
              </a:rPr>
              <a:t>     1 execution for</a:t>
            </a:r>
            <a:br>
              <a:rPr lang="en-US" sz="2200" dirty="0">
                <a:ea typeface="ヒラギノ角ゴ Pro W3" pitchFamily="96" charset="-128"/>
              </a:rPr>
            </a:br>
            <a:r>
              <a:rPr lang="en-US" sz="2200" dirty="0">
                <a:solidFill>
                  <a:srgbClr val="4F5150"/>
                </a:solidFill>
                <a:ea typeface="ヒラギノ角ゴ Pro W3" pitchFamily="96" charset="-128"/>
              </a:rPr>
              <a:t>     </a:t>
            </a:r>
            <a:r>
              <a:rPr lang="en-US" sz="2200" i="1" dirty="0">
                <a:ea typeface="ヒラギノ角ゴ Pro W3" pitchFamily="96" charset="-128"/>
              </a:rPr>
              <a:t>each individual</a:t>
            </a:r>
            <a:r>
              <a:rPr lang="en-US" sz="2200" dirty="0">
                <a:ea typeface="ヒラギノ角ゴ Pro W3" pitchFamily="96" charset="-128"/>
              </a:rPr>
              <a:t> </a:t>
            </a:r>
            <a:r>
              <a:rPr lang="en-US" sz="2200" b="1" dirty="0">
                <a:latin typeface="Courier New" pitchFamily="49" charset="0"/>
                <a:ea typeface="ヒラギノ角ゴ Pro W3" pitchFamily="96" charset="-128"/>
              </a:rPr>
              <a:t>y</a:t>
            </a:r>
            <a:r>
              <a:rPr lang="en-US" sz="2200" dirty="0">
                <a:ea typeface="ヒラギノ角ゴ Pro W3" pitchFamily="96" charset="-128"/>
                <a:sym typeface="Symbol" pitchFamily="18" charset="2"/>
              </a:rPr>
              <a:t>  </a:t>
            </a:r>
            <a:r>
              <a:rPr lang="en-US" sz="2200" dirty="0">
                <a:ea typeface="ヒラギノ角ゴ Pro W3" pitchFamily="96" charset="-128"/>
              </a:rPr>
              <a:t>[14, 48]</a:t>
            </a:r>
          </a:p>
        </p:txBody>
      </p:sp>
      <p:sp>
        <p:nvSpPr>
          <p:cNvPr id="818200" name="Text Box 24"/>
          <p:cNvSpPr txBox="1">
            <a:spLocks noChangeArrowheads="1"/>
          </p:cNvSpPr>
          <p:nvPr/>
        </p:nvSpPr>
        <p:spPr bwMode="auto">
          <a:xfrm>
            <a:off x="5053013" y="4008438"/>
            <a:ext cx="355866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buClr>
                <a:srgbClr val="FF0007"/>
              </a:buClr>
            </a:pPr>
            <a:r>
              <a:rPr lang="en-US" sz="2200" dirty="0">
                <a:ea typeface="ヒラギノ角ゴ Pro W3" pitchFamily="96" charset="-128"/>
                <a:sym typeface="Wingdings" pitchFamily="2" charset="2"/>
              </a:rPr>
              <a:t></a:t>
            </a:r>
            <a:r>
              <a:rPr lang="en-US" sz="2200" b="1" dirty="0">
                <a:solidFill>
                  <a:srgbClr val="FF0000"/>
                </a:solidFill>
                <a:ea typeface="ヒラギノ角ゴ Pro W3" pitchFamily="96" charset="-128"/>
                <a:sym typeface="Symbol" pitchFamily="18" charset="2"/>
              </a:rPr>
              <a:t> </a:t>
            </a:r>
            <a:r>
              <a:rPr lang="en-US" sz="2200" b="1" i="1" u="sng" dirty="0">
                <a:ea typeface="ヒラギノ角ゴ Pro W3" pitchFamily="96" charset="-128"/>
              </a:rPr>
              <a:t>Splitting-If:</a:t>
            </a:r>
            <a:br>
              <a:rPr lang="en-US" sz="2200" dirty="0">
                <a:ea typeface="ヒラギノ角ゴ Pro W3" pitchFamily="96" charset="-128"/>
              </a:rPr>
            </a:br>
            <a:r>
              <a:rPr lang="en-US" sz="2200" dirty="0">
                <a:ea typeface="ヒラギノ角ゴ Pro W3" pitchFamily="96" charset="-128"/>
              </a:rPr>
              <a:t>     1 execution for</a:t>
            </a:r>
            <a:br>
              <a:rPr lang="en-US" sz="2200" dirty="0">
                <a:ea typeface="ヒラギノ角ゴ Pro W3" pitchFamily="96" charset="-128"/>
              </a:rPr>
            </a:br>
            <a:r>
              <a:rPr lang="en-US" sz="2200" dirty="0">
                <a:ea typeface="ヒラギノ角ゴ Pro W3" pitchFamily="96" charset="-128"/>
              </a:rPr>
              <a:t>     </a:t>
            </a:r>
            <a:r>
              <a:rPr lang="en-US" sz="2200" i="1" dirty="0">
                <a:ea typeface="ヒラギノ角ゴ Pro W3" pitchFamily="96" charset="-128"/>
              </a:rPr>
              <a:t>all</a:t>
            </a:r>
            <a:r>
              <a:rPr lang="en-US" sz="2200" dirty="0">
                <a:ea typeface="ヒラギノ角ゴ Pro W3" pitchFamily="96" charset="-128"/>
              </a:rPr>
              <a:t> </a:t>
            </a:r>
            <a:r>
              <a:rPr lang="en-US" sz="2200" b="1" dirty="0">
                <a:latin typeface="Courier New" pitchFamily="49" charset="0"/>
                <a:ea typeface="ヒラギノ角ゴ Pro W3" pitchFamily="96" charset="-128"/>
              </a:rPr>
              <a:t>y</a:t>
            </a:r>
            <a:r>
              <a:rPr lang="en-US" sz="2200" dirty="0">
                <a:ea typeface="ヒラギノ角ゴ Pro W3" pitchFamily="96" charset="-128"/>
                <a:sym typeface="Symbol" pitchFamily="18" charset="2"/>
              </a:rPr>
              <a:t>  </a:t>
            </a:r>
            <a:r>
              <a:rPr lang="en-US" sz="2200" dirty="0">
                <a:ea typeface="ヒラギノ角ゴ Pro W3" pitchFamily="96" charset="-128"/>
              </a:rPr>
              <a:t>[14, 48] </a:t>
            </a:r>
            <a:r>
              <a:rPr lang="en-US" sz="2200" i="1" dirty="0">
                <a:ea typeface="ヒラギノ角ゴ Pro W3" pitchFamily="96" charset="-128"/>
              </a:rPr>
              <a:t>altogether</a:t>
            </a:r>
          </a:p>
        </p:txBody>
      </p:sp>
      <p:sp>
        <p:nvSpPr>
          <p:cNvPr id="818206" name="Text Box 30"/>
          <p:cNvSpPr txBox="1">
            <a:spLocks noChangeArrowheads="1"/>
          </p:cNvSpPr>
          <p:nvPr/>
        </p:nvSpPr>
        <p:spPr bwMode="auto">
          <a:xfrm>
            <a:off x="6551613" y="5300663"/>
            <a:ext cx="273050" cy="412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15</a:t>
            </a:r>
          </a:p>
        </p:txBody>
      </p:sp>
      <p:sp>
        <p:nvSpPr>
          <p:cNvPr id="818207" name="Text Box 31"/>
          <p:cNvSpPr txBox="1">
            <a:spLocks noChangeArrowheads="1"/>
          </p:cNvSpPr>
          <p:nvPr/>
        </p:nvSpPr>
        <p:spPr bwMode="auto">
          <a:xfrm>
            <a:off x="6551613" y="5300663"/>
            <a:ext cx="273050" cy="412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16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81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181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181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81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181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181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181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181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181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8181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8181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8181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181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96" grpId="0" animBg="1"/>
      <p:bldP spid="818198" grpId="0" animBg="1"/>
      <p:bldP spid="818195" grpId="0" animBg="1"/>
      <p:bldP spid="818197" grpId="0" animBg="1"/>
      <p:bldP spid="818199" grpId="0" animBg="1"/>
      <p:bldP spid="818194" grpId="0" animBg="1"/>
      <p:bldP spid="818184" grpId="0" animBg="1"/>
      <p:bldP spid="818189" grpId="0" animBg="1"/>
      <p:bldP spid="818182" grpId="0" animBg="1"/>
      <p:bldP spid="818185" grpId="0" animBg="1"/>
      <p:bldP spid="818190" grpId="0" animBg="1"/>
      <p:bldP spid="818183" grpId="0" animBg="1"/>
      <p:bldP spid="818186" grpId="0" animBg="1"/>
      <p:bldP spid="818187" grpId="0" animBg="1" autoUpdateAnimBg="0"/>
      <p:bldP spid="818188" grpId="0" animBg="1" autoUpdateAnimBg="0"/>
      <p:bldP spid="818191" grpId="0" autoUpdateAnimBg="0"/>
      <p:bldP spid="818200" grpId="0" autoUpdateAnimBg="0"/>
      <p:bldP spid="818206" grpId="0" animBg="1" autoUpdateAnimBg="0"/>
      <p:bldP spid="818207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4B9A8B7-8FB5-43A7-B8AD-2291EDFC19D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2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Phases of Loop Nest Splitting</a:t>
            </a:r>
          </a:p>
        </p:txBody>
      </p:sp>
      <p:sp>
        <p:nvSpPr>
          <p:cNvPr id="82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Condition Satisfiability:</a:t>
            </a:r>
            <a:r>
              <a:rPr lang="en-US" dirty="0"/>
              <a:t> Finds individual conditions in if-statements that are always or never satisfied.</a:t>
            </a:r>
            <a:endParaRPr lang="en-US" i="1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Condition Optimization:</a:t>
            </a:r>
            <a:r>
              <a:rPr lang="en-US" dirty="0"/>
              <a:t> For each single condition </a:t>
            </a:r>
            <a:r>
              <a:rPr lang="en-US" i="1" dirty="0"/>
              <a:t>C</a:t>
            </a:r>
            <a:r>
              <a:rPr lang="en-US" dirty="0"/>
              <a:t>, find a “simpler” condition </a:t>
            </a:r>
            <a:r>
              <a:rPr lang="en-US" i="1" dirty="0"/>
              <a:t>C’</a:t>
            </a:r>
            <a:r>
              <a:rPr lang="en-US" dirty="0"/>
              <a:t> such that </a:t>
            </a:r>
            <a:r>
              <a:rPr lang="en-US" i="1" dirty="0"/>
              <a:t>C’</a:t>
            </a:r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 </a:t>
            </a:r>
            <a:r>
              <a:rPr lang="en-US" i="1" dirty="0"/>
              <a:t>C</a:t>
            </a:r>
            <a:r>
              <a:rPr lang="en-US" dirty="0"/>
              <a:t> holds (whenever </a:t>
            </a:r>
            <a:r>
              <a:rPr lang="en-US" i="1" dirty="0"/>
              <a:t>C’</a:t>
            </a:r>
            <a:r>
              <a:rPr lang="en-US" dirty="0"/>
              <a:t> is true, </a:t>
            </a:r>
            <a:r>
              <a:rPr lang="en-US" i="1" dirty="0"/>
              <a:t>C</a:t>
            </a:r>
            <a:r>
              <a:rPr lang="en-US" dirty="0"/>
              <a:t> is also true).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Search Space Generation:</a:t>
            </a:r>
            <a:r>
              <a:rPr lang="en-US" dirty="0"/>
              <a:t> Combine all single conditions </a:t>
            </a:r>
            <a:r>
              <a:rPr lang="en-US" i="1" dirty="0"/>
              <a:t>C’</a:t>
            </a:r>
            <a:r>
              <a:rPr lang="en-US" dirty="0"/>
              <a:t> to one data structure </a:t>
            </a:r>
            <a:r>
              <a:rPr lang="en-US" i="1" dirty="0"/>
              <a:t>G</a:t>
            </a:r>
            <a:r>
              <a:rPr lang="en-US" dirty="0"/>
              <a:t> that models all if-statements including their structure (</a:t>
            </a:r>
            <a:r>
              <a:rPr lang="en-US" b="1" dirty="0">
                <a:latin typeface="Courier New" pitchFamily="49" charset="0"/>
              </a:rPr>
              <a:t>&amp;&amp;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||</a:t>
            </a:r>
            <a:r>
              <a:rPr lang="en-US" dirty="0"/>
              <a:t>).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Search Space Exploration:</a:t>
            </a:r>
            <a:r>
              <a:rPr lang="en-US" dirty="0"/>
              <a:t> Using </a:t>
            </a:r>
            <a:r>
              <a:rPr lang="en-US" i="1" dirty="0"/>
              <a:t>G</a:t>
            </a:r>
            <a:r>
              <a:rPr lang="en-US" dirty="0"/>
              <a:t>, determine a condition for the splitting-if that minimizes the number of totally executed if-statements.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D834C4B-C534-4EF1-AD36-249AB97040C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Loop Nest Splitting (1)</a:t>
            </a:r>
          </a:p>
        </p:txBody>
      </p:sp>
      <p:grpSp>
        <p:nvGrpSpPr>
          <p:cNvPr id="20" name="Group 268"/>
          <p:cNvGrpSpPr>
            <a:grpSpLocks/>
          </p:cNvGrpSpPr>
          <p:nvPr/>
        </p:nvGrpSpPr>
        <p:grpSpPr bwMode="auto">
          <a:xfrm>
            <a:off x="187325" y="2027237"/>
            <a:ext cx="8823326" cy="1022349"/>
            <a:chOff x="118" y="1277"/>
            <a:chExt cx="5558" cy="644"/>
          </a:xfrm>
        </p:grpSpPr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118" y="1277"/>
              <a:ext cx="1334" cy="644"/>
              <a:chOff x="118" y="1277"/>
              <a:chExt cx="1334" cy="644"/>
            </a:xfrm>
          </p:grpSpPr>
          <p:sp>
            <p:nvSpPr>
              <p:cNvPr id="213" name="Rectangle 5"/>
              <p:cNvSpPr>
                <a:spLocks noChangeArrowheads="1"/>
              </p:cNvSpPr>
              <p:nvPr/>
            </p:nvSpPr>
            <p:spPr bwMode="auto">
              <a:xfrm>
                <a:off x="385" y="1582"/>
                <a:ext cx="833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 useBgFill="1">
            <p:nvSpPr>
              <p:cNvPr id="214" name="AutoShape 6"/>
              <p:cNvSpPr>
                <a:spLocks noChangeArrowheads="1"/>
              </p:cNvSpPr>
              <p:nvPr/>
            </p:nvSpPr>
            <p:spPr bwMode="auto">
              <a:xfrm>
                <a:off x="363" y="1570"/>
                <a:ext cx="265" cy="282"/>
              </a:xfrm>
              <a:prstGeom prst="rtTriangle">
                <a:avLst/>
              </a:prstGeom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5" name="Oval 7"/>
              <p:cNvSpPr>
                <a:spLocks noChangeArrowheads="1"/>
              </p:cNvSpPr>
              <p:nvPr/>
            </p:nvSpPr>
            <p:spPr bwMode="auto">
              <a:xfrm>
                <a:off x="156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6" name="Oval 8"/>
              <p:cNvSpPr>
                <a:spLocks noChangeArrowheads="1"/>
              </p:cNvSpPr>
              <p:nvPr/>
            </p:nvSpPr>
            <p:spPr bwMode="auto">
              <a:xfrm>
                <a:off x="235" y="183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7" name="Oval 9"/>
              <p:cNvSpPr>
                <a:spLocks noChangeArrowheads="1"/>
              </p:cNvSpPr>
              <p:nvPr/>
            </p:nvSpPr>
            <p:spPr bwMode="auto">
              <a:xfrm>
                <a:off x="313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8" name="Oval 10"/>
              <p:cNvSpPr>
                <a:spLocks noChangeArrowheads="1"/>
              </p:cNvSpPr>
              <p:nvPr/>
            </p:nvSpPr>
            <p:spPr bwMode="auto">
              <a:xfrm>
                <a:off x="392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9" name="Oval 11"/>
              <p:cNvSpPr>
                <a:spLocks noChangeArrowheads="1"/>
              </p:cNvSpPr>
              <p:nvPr/>
            </p:nvSpPr>
            <p:spPr bwMode="auto">
              <a:xfrm>
                <a:off x="471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0" name="Oval 12"/>
              <p:cNvSpPr>
                <a:spLocks noChangeArrowheads="1"/>
              </p:cNvSpPr>
              <p:nvPr/>
            </p:nvSpPr>
            <p:spPr bwMode="auto">
              <a:xfrm>
                <a:off x="549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1" name="Oval 13"/>
              <p:cNvSpPr>
                <a:spLocks noChangeArrowheads="1"/>
              </p:cNvSpPr>
              <p:nvPr/>
            </p:nvSpPr>
            <p:spPr bwMode="auto">
              <a:xfrm>
                <a:off x="628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2" name="Oval 14"/>
              <p:cNvSpPr>
                <a:spLocks noChangeArrowheads="1"/>
              </p:cNvSpPr>
              <p:nvPr/>
            </p:nvSpPr>
            <p:spPr bwMode="auto">
              <a:xfrm>
                <a:off x="707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3" name="Oval 15"/>
              <p:cNvSpPr>
                <a:spLocks noChangeArrowheads="1"/>
              </p:cNvSpPr>
              <p:nvPr/>
            </p:nvSpPr>
            <p:spPr bwMode="auto">
              <a:xfrm>
                <a:off x="786" y="183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4" name="Oval 16"/>
              <p:cNvSpPr>
                <a:spLocks noChangeArrowheads="1"/>
              </p:cNvSpPr>
              <p:nvPr/>
            </p:nvSpPr>
            <p:spPr bwMode="auto">
              <a:xfrm>
                <a:off x="864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5" name="Oval 17"/>
              <p:cNvSpPr>
                <a:spLocks noChangeArrowheads="1"/>
              </p:cNvSpPr>
              <p:nvPr/>
            </p:nvSpPr>
            <p:spPr bwMode="auto">
              <a:xfrm>
                <a:off x="943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6" name="Oval 18"/>
              <p:cNvSpPr>
                <a:spLocks noChangeArrowheads="1"/>
              </p:cNvSpPr>
              <p:nvPr/>
            </p:nvSpPr>
            <p:spPr bwMode="auto">
              <a:xfrm>
                <a:off x="1022" y="183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7" name="Oval 19"/>
              <p:cNvSpPr>
                <a:spLocks noChangeArrowheads="1"/>
              </p:cNvSpPr>
              <p:nvPr/>
            </p:nvSpPr>
            <p:spPr bwMode="auto">
              <a:xfrm>
                <a:off x="1100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8" name="Oval 20"/>
              <p:cNvSpPr>
                <a:spLocks noChangeArrowheads="1"/>
              </p:cNvSpPr>
              <p:nvPr/>
            </p:nvSpPr>
            <p:spPr bwMode="auto">
              <a:xfrm>
                <a:off x="1179" y="183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9" name="Oval 21"/>
              <p:cNvSpPr>
                <a:spLocks noChangeArrowheads="1"/>
              </p:cNvSpPr>
              <p:nvPr/>
            </p:nvSpPr>
            <p:spPr bwMode="auto">
              <a:xfrm>
                <a:off x="156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0" name="Oval 22"/>
              <p:cNvSpPr>
                <a:spLocks noChangeArrowheads="1"/>
              </p:cNvSpPr>
              <p:nvPr/>
            </p:nvSpPr>
            <p:spPr bwMode="auto">
              <a:xfrm>
                <a:off x="235" y="175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1" name="Oval 23"/>
              <p:cNvSpPr>
                <a:spLocks noChangeArrowheads="1"/>
              </p:cNvSpPr>
              <p:nvPr/>
            </p:nvSpPr>
            <p:spPr bwMode="auto">
              <a:xfrm>
                <a:off x="313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2" name="Oval 24"/>
              <p:cNvSpPr>
                <a:spLocks noChangeArrowheads="1"/>
              </p:cNvSpPr>
              <p:nvPr/>
            </p:nvSpPr>
            <p:spPr bwMode="auto">
              <a:xfrm>
                <a:off x="392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3" name="Oval 25"/>
              <p:cNvSpPr>
                <a:spLocks noChangeArrowheads="1"/>
              </p:cNvSpPr>
              <p:nvPr/>
            </p:nvSpPr>
            <p:spPr bwMode="auto">
              <a:xfrm>
                <a:off x="471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4" name="Oval 26"/>
              <p:cNvSpPr>
                <a:spLocks noChangeArrowheads="1"/>
              </p:cNvSpPr>
              <p:nvPr/>
            </p:nvSpPr>
            <p:spPr bwMode="auto">
              <a:xfrm>
                <a:off x="549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5" name="Oval 27"/>
              <p:cNvSpPr>
                <a:spLocks noChangeArrowheads="1"/>
              </p:cNvSpPr>
              <p:nvPr/>
            </p:nvSpPr>
            <p:spPr bwMode="auto">
              <a:xfrm>
                <a:off x="628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6" name="Oval 28"/>
              <p:cNvSpPr>
                <a:spLocks noChangeArrowheads="1"/>
              </p:cNvSpPr>
              <p:nvPr/>
            </p:nvSpPr>
            <p:spPr bwMode="auto">
              <a:xfrm>
                <a:off x="707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7" name="Oval 29"/>
              <p:cNvSpPr>
                <a:spLocks noChangeArrowheads="1"/>
              </p:cNvSpPr>
              <p:nvPr/>
            </p:nvSpPr>
            <p:spPr bwMode="auto">
              <a:xfrm>
                <a:off x="786" y="175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8" name="Oval 30"/>
              <p:cNvSpPr>
                <a:spLocks noChangeArrowheads="1"/>
              </p:cNvSpPr>
              <p:nvPr/>
            </p:nvSpPr>
            <p:spPr bwMode="auto">
              <a:xfrm>
                <a:off x="864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9" name="Oval 31"/>
              <p:cNvSpPr>
                <a:spLocks noChangeArrowheads="1"/>
              </p:cNvSpPr>
              <p:nvPr/>
            </p:nvSpPr>
            <p:spPr bwMode="auto">
              <a:xfrm>
                <a:off x="943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0" name="Oval 32"/>
              <p:cNvSpPr>
                <a:spLocks noChangeArrowheads="1"/>
              </p:cNvSpPr>
              <p:nvPr/>
            </p:nvSpPr>
            <p:spPr bwMode="auto">
              <a:xfrm>
                <a:off x="1022" y="175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1" name="Oval 33"/>
              <p:cNvSpPr>
                <a:spLocks noChangeArrowheads="1"/>
              </p:cNvSpPr>
              <p:nvPr/>
            </p:nvSpPr>
            <p:spPr bwMode="auto">
              <a:xfrm>
                <a:off x="1100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2" name="Oval 34"/>
              <p:cNvSpPr>
                <a:spLocks noChangeArrowheads="1"/>
              </p:cNvSpPr>
              <p:nvPr/>
            </p:nvSpPr>
            <p:spPr bwMode="auto">
              <a:xfrm>
                <a:off x="1179" y="175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3" name="Oval 35"/>
              <p:cNvSpPr>
                <a:spLocks noChangeArrowheads="1"/>
              </p:cNvSpPr>
              <p:nvPr/>
            </p:nvSpPr>
            <p:spPr bwMode="auto">
              <a:xfrm>
                <a:off x="156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4" name="Oval 36"/>
              <p:cNvSpPr>
                <a:spLocks noChangeArrowheads="1"/>
              </p:cNvSpPr>
              <p:nvPr/>
            </p:nvSpPr>
            <p:spPr bwMode="auto">
              <a:xfrm>
                <a:off x="235" y="166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5" name="Oval 37"/>
              <p:cNvSpPr>
                <a:spLocks noChangeArrowheads="1"/>
              </p:cNvSpPr>
              <p:nvPr/>
            </p:nvSpPr>
            <p:spPr bwMode="auto">
              <a:xfrm>
                <a:off x="313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6" name="Oval 38"/>
              <p:cNvSpPr>
                <a:spLocks noChangeArrowheads="1"/>
              </p:cNvSpPr>
              <p:nvPr/>
            </p:nvSpPr>
            <p:spPr bwMode="auto">
              <a:xfrm>
                <a:off x="392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7" name="Oval 39"/>
              <p:cNvSpPr>
                <a:spLocks noChangeArrowheads="1"/>
              </p:cNvSpPr>
              <p:nvPr/>
            </p:nvSpPr>
            <p:spPr bwMode="auto">
              <a:xfrm>
                <a:off x="471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8" name="Oval 40"/>
              <p:cNvSpPr>
                <a:spLocks noChangeArrowheads="1"/>
              </p:cNvSpPr>
              <p:nvPr/>
            </p:nvSpPr>
            <p:spPr bwMode="auto">
              <a:xfrm>
                <a:off x="549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9" name="Oval 41"/>
              <p:cNvSpPr>
                <a:spLocks noChangeArrowheads="1"/>
              </p:cNvSpPr>
              <p:nvPr/>
            </p:nvSpPr>
            <p:spPr bwMode="auto">
              <a:xfrm>
                <a:off x="628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0" name="Oval 42"/>
              <p:cNvSpPr>
                <a:spLocks noChangeArrowheads="1"/>
              </p:cNvSpPr>
              <p:nvPr/>
            </p:nvSpPr>
            <p:spPr bwMode="auto">
              <a:xfrm>
                <a:off x="707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1" name="Oval 43"/>
              <p:cNvSpPr>
                <a:spLocks noChangeArrowheads="1"/>
              </p:cNvSpPr>
              <p:nvPr/>
            </p:nvSpPr>
            <p:spPr bwMode="auto">
              <a:xfrm>
                <a:off x="786" y="166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2" name="Oval 44"/>
              <p:cNvSpPr>
                <a:spLocks noChangeArrowheads="1"/>
              </p:cNvSpPr>
              <p:nvPr/>
            </p:nvSpPr>
            <p:spPr bwMode="auto">
              <a:xfrm>
                <a:off x="864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3" name="Oval 45"/>
              <p:cNvSpPr>
                <a:spLocks noChangeArrowheads="1"/>
              </p:cNvSpPr>
              <p:nvPr/>
            </p:nvSpPr>
            <p:spPr bwMode="auto">
              <a:xfrm>
                <a:off x="943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4" name="Oval 46"/>
              <p:cNvSpPr>
                <a:spLocks noChangeArrowheads="1"/>
              </p:cNvSpPr>
              <p:nvPr/>
            </p:nvSpPr>
            <p:spPr bwMode="auto">
              <a:xfrm>
                <a:off x="1022" y="166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5" name="Oval 47"/>
              <p:cNvSpPr>
                <a:spLocks noChangeArrowheads="1"/>
              </p:cNvSpPr>
              <p:nvPr/>
            </p:nvSpPr>
            <p:spPr bwMode="auto">
              <a:xfrm>
                <a:off x="1100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6" name="Oval 48"/>
              <p:cNvSpPr>
                <a:spLocks noChangeArrowheads="1"/>
              </p:cNvSpPr>
              <p:nvPr/>
            </p:nvSpPr>
            <p:spPr bwMode="auto">
              <a:xfrm>
                <a:off x="1179" y="16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7" name="Oval 49"/>
              <p:cNvSpPr>
                <a:spLocks noChangeArrowheads="1"/>
              </p:cNvSpPr>
              <p:nvPr/>
            </p:nvSpPr>
            <p:spPr bwMode="auto">
              <a:xfrm>
                <a:off x="156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8" name="Oval 50"/>
              <p:cNvSpPr>
                <a:spLocks noChangeArrowheads="1"/>
              </p:cNvSpPr>
              <p:nvPr/>
            </p:nvSpPr>
            <p:spPr bwMode="auto">
              <a:xfrm>
                <a:off x="235" y="158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9" name="Oval 51"/>
              <p:cNvSpPr>
                <a:spLocks noChangeArrowheads="1"/>
              </p:cNvSpPr>
              <p:nvPr/>
            </p:nvSpPr>
            <p:spPr bwMode="auto">
              <a:xfrm>
                <a:off x="313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0" name="Oval 52"/>
              <p:cNvSpPr>
                <a:spLocks noChangeArrowheads="1"/>
              </p:cNvSpPr>
              <p:nvPr/>
            </p:nvSpPr>
            <p:spPr bwMode="auto">
              <a:xfrm>
                <a:off x="392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1" name="Oval 53"/>
              <p:cNvSpPr>
                <a:spLocks noChangeArrowheads="1"/>
              </p:cNvSpPr>
              <p:nvPr/>
            </p:nvSpPr>
            <p:spPr bwMode="auto">
              <a:xfrm>
                <a:off x="471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2" name="Oval 54"/>
              <p:cNvSpPr>
                <a:spLocks noChangeArrowheads="1"/>
              </p:cNvSpPr>
              <p:nvPr/>
            </p:nvSpPr>
            <p:spPr bwMode="auto">
              <a:xfrm>
                <a:off x="549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3" name="Oval 55"/>
              <p:cNvSpPr>
                <a:spLocks noChangeArrowheads="1"/>
              </p:cNvSpPr>
              <p:nvPr/>
            </p:nvSpPr>
            <p:spPr bwMode="auto">
              <a:xfrm>
                <a:off x="628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4" name="Oval 56"/>
              <p:cNvSpPr>
                <a:spLocks noChangeArrowheads="1"/>
              </p:cNvSpPr>
              <p:nvPr/>
            </p:nvSpPr>
            <p:spPr bwMode="auto">
              <a:xfrm>
                <a:off x="707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5" name="Oval 57"/>
              <p:cNvSpPr>
                <a:spLocks noChangeArrowheads="1"/>
              </p:cNvSpPr>
              <p:nvPr/>
            </p:nvSpPr>
            <p:spPr bwMode="auto">
              <a:xfrm>
                <a:off x="786" y="158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6" name="Oval 58"/>
              <p:cNvSpPr>
                <a:spLocks noChangeArrowheads="1"/>
              </p:cNvSpPr>
              <p:nvPr/>
            </p:nvSpPr>
            <p:spPr bwMode="auto">
              <a:xfrm>
                <a:off x="864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7" name="Oval 59"/>
              <p:cNvSpPr>
                <a:spLocks noChangeArrowheads="1"/>
              </p:cNvSpPr>
              <p:nvPr/>
            </p:nvSpPr>
            <p:spPr bwMode="auto">
              <a:xfrm>
                <a:off x="943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8" name="Oval 60"/>
              <p:cNvSpPr>
                <a:spLocks noChangeArrowheads="1"/>
              </p:cNvSpPr>
              <p:nvPr/>
            </p:nvSpPr>
            <p:spPr bwMode="auto">
              <a:xfrm>
                <a:off x="1022" y="158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9" name="Oval 61"/>
              <p:cNvSpPr>
                <a:spLocks noChangeArrowheads="1"/>
              </p:cNvSpPr>
              <p:nvPr/>
            </p:nvSpPr>
            <p:spPr bwMode="auto">
              <a:xfrm>
                <a:off x="1100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0" name="Oval 62"/>
              <p:cNvSpPr>
                <a:spLocks noChangeArrowheads="1"/>
              </p:cNvSpPr>
              <p:nvPr/>
            </p:nvSpPr>
            <p:spPr bwMode="auto">
              <a:xfrm>
                <a:off x="1179" y="15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1" name="Line 63"/>
              <p:cNvSpPr>
                <a:spLocks noChangeShapeType="1"/>
              </p:cNvSpPr>
              <p:nvPr/>
            </p:nvSpPr>
            <p:spPr bwMode="auto">
              <a:xfrm flipV="1">
                <a:off x="171" y="1469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2" name="Freeform 64"/>
              <p:cNvSpPr>
                <a:spLocks/>
              </p:cNvSpPr>
              <p:nvPr/>
            </p:nvSpPr>
            <p:spPr bwMode="auto">
              <a:xfrm>
                <a:off x="156" y="1847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3" name="Text Box 65"/>
              <p:cNvSpPr txBox="1">
                <a:spLocks noChangeArrowheads="1"/>
              </p:cNvSpPr>
              <p:nvPr/>
            </p:nvSpPr>
            <p:spPr bwMode="auto">
              <a:xfrm>
                <a:off x="1389" y="1717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274" name="Text Box 66"/>
              <p:cNvSpPr txBox="1">
                <a:spLocks noChangeArrowheads="1"/>
              </p:cNvSpPr>
              <p:nvPr/>
            </p:nvSpPr>
            <p:spPr bwMode="auto">
              <a:xfrm>
                <a:off x="118" y="1277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grpSp>
          <p:nvGrpSpPr>
            <p:cNvPr id="22" name="Group 67"/>
            <p:cNvGrpSpPr>
              <a:grpSpLocks/>
            </p:cNvGrpSpPr>
            <p:nvPr/>
          </p:nvGrpSpPr>
          <p:grpSpPr bwMode="auto">
            <a:xfrm>
              <a:off x="2902" y="1277"/>
              <a:ext cx="1334" cy="644"/>
              <a:chOff x="3120" y="1056"/>
              <a:chExt cx="1334" cy="644"/>
            </a:xfrm>
          </p:grpSpPr>
          <p:sp>
            <p:nvSpPr>
              <p:cNvPr id="153" name="Oval 68"/>
              <p:cNvSpPr>
                <a:spLocks noChangeArrowheads="1"/>
              </p:cNvSpPr>
              <p:nvPr/>
            </p:nvSpPr>
            <p:spPr bwMode="auto">
              <a:xfrm>
                <a:off x="3158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4" name="Oval 69"/>
              <p:cNvSpPr>
                <a:spLocks noChangeArrowheads="1"/>
              </p:cNvSpPr>
              <p:nvPr/>
            </p:nvSpPr>
            <p:spPr bwMode="auto">
              <a:xfrm>
                <a:off x="3237" y="1615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5" name="Oval 70"/>
              <p:cNvSpPr>
                <a:spLocks noChangeArrowheads="1"/>
              </p:cNvSpPr>
              <p:nvPr/>
            </p:nvSpPr>
            <p:spPr bwMode="auto">
              <a:xfrm>
                <a:off x="3315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6" name="Oval 71"/>
              <p:cNvSpPr>
                <a:spLocks noChangeArrowheads="1"/>
              </p:cNvSpPr>
              <p:nvPr/>
            </p:nvSpPr>
            <p:spPr bwMode="auto">
              <a:xfrm>
                <a:off x="3394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7" name="Oval 72"/>
              <p:cNvSpPr>
                <a:spLocks noChangeArrowheads="1"/>
              </p:cNvSpPr>
              <p:nvPr/>
            </p:nvSpPr>
            <p:spPr bwMode="auto">
              <a:xfrm>
                <a:off x="3473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8" name="Oval 73"/>
              <p:cNvSpPr>
                <a:spLocks noChangeArrowheads="1"/>
              </p:cNvSpPr>
              <p:nvPr/>
            </p:nvSpPr>
            <p:spPr bwMode="auto">
              <a:xfrm>
                <a:off x="3551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9" name="Oval 74"/>
              <p:cNvSpPr>
                <a:spLocks noChangeArrowheads="1"/>
              </p:cNvSpPr>
              <p:nvPr/>
            </p:nvSpPr>
            <p:spPr bwMode="auto">
              <a:xfrm>
                <a:off x="3630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0" name="Oval 75"/>
              <p:cNvSpPr>
                <a:spLocks noChangeArrowheads="1"/>
              </p:cNvSpPr>
              <p:nvPr/>
            </p:nvSpPr>
            <p:spPr bwMode="auto">
              <a:xfrm>
                <a:off x="3709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1" name="Oval 76"/>
              <p:cNvSpPr>
                <a:spLocks noChangeArrowheads="1"/>
              </p:cNvSpPr>
              <p:nvPr/>
            </p:nvSpPr>
            <p:spPr bwMode="auto">
              <a:xfrm>
                <a:off x="3788" y="1615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2" name="Oval 77"/>
              <p:cNvSpPr>
                <a:spLocks noChangeArrowheads="1"/>
              </p:cNvSpPr>
              <p:nvPr/>
            </p:nvSpPr>
            <p:spPr bwMode="auto">
              <a:xfrm>
                <a:off x="3866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3" name="Oval 78"/>
              <p:cNvSpPr>
                <a:spLocks noChangeArrowheads="1"/>
              </p:cNvSpPr>
              <p:nvPr/>
            </p:nvSpPr>
            <p:spPr bwMode="auto">
              <a:xfrm>
                <a:off x="3945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4" name="Oval 79"/>
              <p:cNvSpPr>
                <a:spLocks noChangeArrowheads="1"/>
              </p:cNvSpPr>
              <p:nvPr/>
            </p:nvSpPr>
            <p:spPr bwMode="auto">
              <a:xfrm>
                <a:off x="4024" y="1615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5" name="Oval 80"/>
              <p:cNvSpPr>
                <a:spLocks noChangeArrowheads="1"/>
              </p:cNvSpPr>
              <p:nvPr/>
            </p:nvSpPr>
            <p:spPr bwMode="auto">
              <a:xfrm>
                <a:off x="4102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6" name="Oval 81"/>
              <p:cNvSpPr>
                <a:spLocks noChangeArrowheads="1"/>
              </p:cNvSpPr>
              <p:nvPr/>
            </p:nvSpPr>
            <p:spPr bwMode="auto">
              <a:xfrm>
                <a:off x="4181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7" name="Oval 82"/>
              <p:cNvSpPr>
                <a:spLocks noChangeArrowheads="1"/>
              </p:cNvSpPr>
              <p:nvPr/>
            </p:nvSpPr>
            <p:spPr bwMode="auto">
              <a:xfrm>
                <a:off x="3158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8" name="Oval 83"/>
              <p:cNvSpPr>
                <a:spLocks noChangeArrowheads="1"/>
              </p:cNvSpPr>
              <p:nvPr/>
            </p:nvSpPr>
            <p:spPr bwMode="auto">
              <a:xfrm>
                <a:off x="3237" y="1530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9" name="Oval 84"/>
              <p:cNvSpPr>
                <a:spLocks noChangeArrowheads="1"/>
              </p:cNvSpPr>
              <p:nvPr/>
            </p:nvSpPr>
            <p:spPr bwMode="auto">
              <a:xfrm>
                <a:off x="3315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0" name="Oval 85"/>
              <p:cNvSpPr>
                <a:spLocks noChangeArrowheads="1"/>
              </p:cNvSpPr>
              <p:nvPr/>
            </p:nvSpPr>
            <p:spPr bwMode="auto">
              <a:xfrm>
                <a:off x="3394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1" name="Oval 86"/>
              <p:cNvSpPr>
                <a:spLocks noChangeArrowheads="1"/>
              </p:cNvSpPr>
              <p:nvPr/>
            </p:nvSpPr>
            <p:spPr bwMode="auto">
              <a:xfrm>
                <a:off x="3473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2" name="Oval 87"/>
              <p:cNvSpPr>
                <a:spLocks noChangeArrowheads="1"/>
              </p:cNvSpPr>
              <p:nvPr/>
            </p:nvSpPr>
            <p:spPr bwMode="auto">
              <a:xfrm>
                <a:off x="3551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3" name="Oval 88"/>
              <p:cNvSpPr>
                <a:spLocks noChangeArrowheads="1"/>
              </p:cNvSpPr>
              <p:nvPr/>
            </p:nvSpPr>
            <p:spPr bwMode="auto">
              <a:xfrm>
                <a:off x="3630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4" name="Oval 89"/>
              <p:cNvSpPr>
                <a:spLocks noChangeArrowheads="1"/>
              </p:cNvSpPr>
              <p:nvPr/>
            </p:nvSpPr>
            <p:spPr bwMode="auto">
              <a:xfrm>
                <a:off x="3709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5" name="Oval 90"/>
              <p:cNvSpPr>
                <a:spLocks noChangeArrowheads="1"/>
              </p:cNvSpPr>
              <p:nvPr/>
            </p:nvSpPr>
            <p:spPr bwMode="auto">
              <a:xfrm>
                <a:off x="3788" y="1530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6" name="Oval 91"/>
              <p:cNvSpPr>
                <a:spLocks noChangeArrowheads="1"/>
              </p:cNvSpPr>
              <p:nvPr/>
            </p:nvSpPr>
            <p:spPr bwMode="auto">
              <a:xfrm>
                <a:off x="3866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7" name="Oval 92"/>
              <p:cNvSpPr>
                <a:spLocks noChangeArrowheads="1"/>
              </p:cNvSpPr>
              <p:nvPr/>
            </p:nvSpPr>
            <p:spPr bwMode="auto">
              <a:xfrm>
                <a:off x="3945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8" name="Oval 93"/>
              <p:cNvSpPr>
                <a:spLocks noChangeArrowheads="1"/>
              </p:cNvSpPr>
              <p:nvPr/>
            </p:nvSpPr>
            <p:spPr bwMode="auto">
              <a:xfrm>
                <a:off x="4024" y="1530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9" name="Oval 94"/>
              <p:cNvSpPr>
                <a:spLocks noChangeArrowheads="1"/>
              </p:cNvSpPr>
              <p:nvPr/>
            </p:nvSpPr>
            <p:spPr bwMode="auto">
              <a:xfrm>
                <a:off x="4102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0" name="Oval 95"/>
              <p:cNvSpPr>
                <a:spLocks noChangeArrowheads="1"/>
              </p:cNvSpPr>
              <p:nvPr/>
            </p:nvSpPr>
            <p:spPr bwMode="auto">
              <a:xfrm>
                <a:off x="4181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1" name="Oval 96"/>
              <p:cNvSpPr>
                <a:spLocks noChangeArrowheads="1"/>
              </p:cNvSpPr>
              <p:nvPr/>
            </p:nvSpPr>
            <p:spPr bwMode="auto">
              <a:xfrm>
                <a:off x="3158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2" name="Oval 97"/>
              <p:cNvSpPr>
                <a:spLocks noChangeArrowheads="1"/>
              </p:cNvSpPr>
              <p:nvPr/>
            </p:nvSpPr>
            <p:spPr bwMode="auto">
              <a:xfrm>
                <a:off x="3237" y="14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3" name="Oval 98"/>
              <p:cNvSpPr>
                <a:spLocks noChangeArrowheads="1"/>
              </p:cNvSpPr>
              <p:nvPr/>
            </p:nvSpPr>
            <p:spPr bwMode="auto">
              <a:xfrm>
                <a:off x="3315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4" name="Oval 99"/>
              <p:cNvSpPr>
                <a:spLocks noChangeArrowheads="1"/>
              </p:cNvSpPr>
              <p:nvPr/>
            </p:nvSpPr>
            <p:spPr bwMode="auto">
              <a:xfrm>
                <a:off x="3394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5" name="Oval 100"/>
              <p:cNvSpPr>
                <a:spLocks noChangeArrowheads="1"/>
              </p:cNvSpPr>
              <p:nvPr/>
            </p:nvSpPr>
            <p:spPr bwMode="auto">
              <a:xfrm>
                <a:off x="3473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6" name="Oval 101"/>
              <p:cNvSpPr>
                <a:spLocks noChangeArrowheads="1"/>
              </p:cNvSpPr>
              <p:nvPr/>
            </p:nvSpPr>
            <p:spPr bwMode="auto">
              <a:xfrm>
                <a:off x="3551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7" name="Oval 102"/>
              <p:cNvSpPr>
                <a:spLocks noChangeArrowheads="1"/>
              </p:cNvSpPr>
              <p:nvPr/>
            </p:nvSpPr>
            <p:spPr bwMode="auto">
              <a:xfrm>
                <a:off x="3630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8" name="Oval 103"/>
              <p:cNvSpPr>
                <a:spLocks noChangeArrowheads="1"/>
              </p:cNvSpPr>
              <p:nvPr/>
            </p:nvSpPr>
            <p:spPr bwMode="auto">
              <a:xfrm>
                <a:off x="3709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9" name="Oval 104"/>
              <p:cNvSpPr>
                <a:spLocks noChangeArrowheads="1"/>
              </p:cNvSpPr>
              <p:nvPr/>
            </p:nvSpPr>
            <p:spPr bwMode="auto">
              <a:xfrm>
                <a:off x="3788" y="14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0" name="Oval 105"/>
              <p:cNvSpPr>
                <a:spLocks noChangeArrowheads="1"/>
              </p:cNvSpPr>
              <p:nvPr/>
            </p:nvSpPr>
            <p:spPr bwMode="auto">
              <a:xfrm>
                <a:off x="3866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1" name="Oval 106"/>
              <p:cNvSpPr>
                <a:spLocks noChangeArrowheads="1"/>
              </p:cNvSpPr>
              <p:nvPr/>
            </p:nvSpPr>
            <p:spPr bwMode="auto">
              <a:xfrm>
                <a:off x="3945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2" name="Oval 107"/>
              <p:cNvSpPr>
                <a:spLocks noChangeArrowheads="1"/>
              </p:cNvSpPr>
              <p:nvPr/>
            </p:nvSpPr>
            <p:spPr bwMode="auto">
              <a:xfrm>
                <a:off x="4024" y="14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3" name="Oval 108"/>
              <p:cNvSpPr>
                <a:spLocks noChangeArrowheads="1"/>
              </p:cNvSpPr>
              <p:nvPr/>
            </p:nvSpPr>
            <p:spPr bwMode="auto">
              <a:xfrm>
                <a:off x="4102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4" name="Oval 109"/>
              <p:cNvSpPr>
                <a:spLocks noChangeArrowheads="1"/>
              </p:cNvSpPr>
              <p:nvPr/>
            </p:nvSpPr>
            <p:spPr bwMode="auto">
              <a:xfrm>
                <a:off x="4181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5" name="Oval 110"/>
              <p:cNvSpPr>
                <a:spLocks noChangeArrowheads="1"/>
              </p:cNvSpPr>
              <p:nvPr/>
            </p:nvSpPr>
            <p:spPr bwMode="auto">
              <a:xfrm>
                <a:off x="3158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6" name="Oval 111"/>
              <p:cNvSpPr>
                <a:spLocks noChangeArrowheads="1"/>
              </p:cNvSpPr>
              <p:nvPr/>
            </p:nvSpPr>
            <p:spPr bwMode="auto">
              <a:xfrm>
                <a:off x="3237" y="136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7" name="Oval 112"/>
              <p:cNvSpPr>
                <a:spLocks noChangeArrowheads="1"/>
              </p:cNvSpPr>
              <p:nvPr/>
            </p:nvSpPr>
            <p:spPr bwMode="auto">
              <a:xfrm>
                <a:off x="3315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8" name="Oval 113"/>
              <p:cNvSpPr>
                <a:spLocks noChangeArrowheads="1"/>
              </p:cNvSpPr>
              <p:nvPr/>
            </p:nvSpPr>
            <p:spPr bwMode="auto">
              <a:xfrm>
                <a:off x="3394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9" name="Oval 114"/>
              <p:cNvSpPr>
                <a:spLocks noChangeArrowheads="1"/>
              </p:cNvSpPr>
              <p:nvPr/>
            </p:nvSpPr>
            <p:spPr bwMode="auto">
              <a:xfrm>
                <a:off x="3473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0" name="Oval 115"/>
              <p:cNvSpPr>
                <a:spLocks noChangeArrowheads="1"/>
              </p:cNvSpPr>
              <p:nvPr/>
            </p:nvSpPr>
            <p:spPr bwMode="auto">
              <a:xfrm>
                <a:off x="3551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1" name="Oval 116"/>
              <p:cNvSpPr>
                <a:spLocks noChangeArrowheads="1"/>
              </p:cNvSpPr>
              <p:nvPr/>
            </p:nvSpPr>
            <p:spPr bwMode="auto">
              <a:xfrm>
                <a:off x="3630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2" name="Oval 117"/>
              <p:cNvSpPr>
                <a:spLocks noChangeArrowheads="1"/>
              </p:cNvSpPr>
              <p:nvPr/>
            </p:nvSpPr>
            <p:spPr bwMode="auto">
              <a:xfrm>
                <a:off x="3709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3" name="Oval 118"/>
              <p:cNvSpPr>
                <a:spLocks noChangeArrowheads="1"/>
              </p:cNvSpPr>
              <p:nvPr/>
            </p:nvSpPr>
            <p:spPr bwMode="auto">
              <a:xfrm>
                <a:off x="3788" y="136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4" name="Oval 119"/>
              <p:cNvSpPr>
                <a:spLocks noChangeArrowheads="1"/>
              </p:cNvSpPr>
              <p:nvPr/>
            </p:nvSpPr>
            <p:spPr bwMode="auto">
              <a:xfrm>
                <a:off x="3866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5" name="Oval 120"/>
              <p:cNvSpPr>
                <a:spLocks noChangeArrowheads="1"/>
              </p:cNvSpPr>
              <p:nvPr/>
            </p:nvSpPr>
            <p:spPr bwMode="auto">
              <a:xfrm>
                <a:off x="3945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6" name="Oval 121"/>
              <p:cNvSpPr>
                <a:spLocks noChangeArrowheads="1"/>
              </p:cNvSpPr>
              <p:nvPr/>
            </p:nvSpPr>
            <p:spPr bwMode="auto">
              <a:xfrm>
                <a:off x="4024" y="136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7" name="Oval 122"/>
              <p:cNvSpPr>
                <a:spLocks noChangeArrowheads="1"/>
              </p:cNvSpPr>
              <p:nvPr/>
            </p:nvSpPr>
            <p:spPr bwMode="auto">
              <a:xfrm>
                <a:off x="4102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8" name="Oval 123"/>
              <p:cNvSpPr>
                <a:spLocks noChangeArrowheads="1"/>
              </p:cNvSpPr>
              <p:nvPr/>
            </p:nvSpPr>
            <p:spPr bwMode="auto">
              <a:xfrm>
                <a:off x="4181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9" name="Line 124"/>
              <p:cNvSpPr>
                <a:spLocks noChangeShapeType="1"/>
              </p:cNvSpPr>
              <p:nvPr/>
            </p:nvSpPr>
            <p:spPr bwMode="auto">
              <a:xfrm flipV="1">
                <a:off x="3173" y="1248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0" name="Freeform 125"/>
              <p:cNvSpPr>
                <a:spLocks/>
              </p:cNvSpPr>
              <p:nvPr/>
            </p:nvSpPr>
            <p:spPr bwMode="auto">
              <a:xfrm>
                <a:off x="3158" y="1626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1" name="Text Box 126"/>
              <p:cNvSpPr txBox="1">
                <a:spLocks noChangeArrowheads="1"/>
              </p:cNvSpPr>
              <p:nvPr/>
            </p:nvSpPr>
            <p:spPr bwMode="auto">
              <a:xfrm>
                <a:off x="4391" y="1496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212" name="Text Box 127"/>
              <p:cNvSpPr txBox="1">
                <a:spLocks noChangeArrowheads="1"/>
              </p:cNvSpPr>
              <p:nvPr/>
            </p:nvSpPr>
            <p:spPr bwMode="auto">
              <a:xfrm>
                <a:off x="3120" y="1056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grpSp>
          <p:nvGrpSpPr>
            <p:cNvPr id="23" name="Group 128"/>
            <p:cNvGrpSpPr>
              <a:grpSpLocks/>
            </p:cNvGrpSpPr>
            <p:nvPr/>
          </p:nvGrpSpPr>
          <p:grpSpPr bwMode="auto">
            <a:xfrm>
              <a:off x="4342" y="1277"/>
              <a:ext cx="1334" cy="644"/>
              <a:chOff x="4320" y="1008"/>
              <a:chExt cx="1334" cy="644"/>
            </a:xfrm>
          </p:grpSpPr>
          <p:sp>
            <p:nvSpPr>
              <p:cNvPr id="91" name="Rectangle 129"/>
              <p:cNvSpPr>
                <a:spLocks noChangeArrowheads="1"/>
              </p:cNvSpPr>
              <p:nvPr/>
            </p:nvSpPr>
            <p:spPr bwMode="auto">
              <a:xfrm>
                <a:off x="4368" y="1313"/>
                <a:ext cx="1043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 useBgFill="1">
            <p:nvSpPr>
              <p:cNvPr id="92" name="AutoShape 130"/>
              <p:cNvSpPr>
                <a:spLocks noChangeArrowheads="1"/>
              </p:cNvSpPr>
              <p:nvPr/>
            </p:nvSpPr>
            <p:spPr bwMode="auto">
              <a:xfrm rot="10800000" flipV="1">
                <a:off x="5164" y="1490"/>
                <a:ext cx="245" cy="86"/>
              </a:xfrm>
              <a:prstGeom prst="rtTriangle">
                <a:avLst/>
              </a:prstGeom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3" name="Oval 131"/>
              <p:cNvSpPr>
                <a:spLocks noChangeArrowheads="1"/>
              </p:cNvSpPr>
              <p:nvPr/>
            </p:nvSpPr>
            <p:spPr bwMode="auto">
              <a:xfrm>
                <a:off x="4358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4" name="Oval 132"/>
              <p:cNvSpPr>
                <a:spLocks noChangeArrowheads="1"/>
              </p:cNvSpPr>
              <p:nvPr/>
            </p:nvSpPr>
            <p:spPr bwMode="auto">
              <a:xfrm>
                <a:off x="4437" y="156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5" name="Oval 133"/>
              <p:cNvSpPr>
                <a:spLocks noChangeArrowheads="1"/>
              </p:cNvSpPr>
              <p:nvPr/>
            </p:nvSpPr>
            <p:spPr bwMode="auto">
              <a:xfrm>
                <a:off x="4515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6" name="Oval 134"/>
              <p:cNvSpPr>
                <a:spLocks noChangeArrowheads="1"/>
              </p:cNvSpPr>
              <p:nvPr/>
            </p:nvSpPr>
            <p:spPr bwMode="auto">
              <a:xfrm>
                <a:off x="4594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7" name="Oval 135"/>
              <p:cNvSpPr>
                <a:spLocks noChangeArrowheads="1"/>
              </p:cNvSpPr>
              <p:nvPr/>
            </p:nvSpPr>
            <p:spPr bwMode="auto">
              <a:xfrm>
                <a:off x="4673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8" name="Oval 136"/>
              <p:cNvSpPr>
                <a:spLocks noChangeArrowheads="1"/>
              </p:cNvSpPr>
              <p:nvPr/>
            </p:nvSpPr>
            <p:spPr bwMode="auto">
              <a:xfrm>
                <a:off x="4751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9" name="Oval 137"/>
              <p:cNvSpPr>
                <a:spLocks noChangeArrowheads="1"/>
              </p:cNvSpPr>
              <p:nvPr/>
            </p:nvSpPr>
            <p:spPr bwMode="auto">
              <a:xfrm>
                <a:off x="4830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0" name="Oval 138"/>
              <p:cNvSpPr>
                <a:spLocks noChangeArrowheads="1"/>
              </p:cNvSpPr>
              <p:nvPr/>
            </p:nvSpPr>
            <p:spPr bwMode="auto">
              <a:xfrm>
                <a:off x="4909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1" name="Oval 139"/>
              <p:cNvSpPr>
                <a:spLocks noChangeArrowheads="1"/>
              </p:cNvSpPr>
              <p:nvPr/>
            </p:nvSpPr>
            <p:spPr bwMode="auto">
              <a:xfrm>
                <a:off x="4988" y="156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2" name="Oval 140"/>
              <p:cNvSpPr>
                <a:spLocks noChangeArrowheads="1"/>
              </p:cNvSpPr>
              <p:nvPr/>
            </p:nvSpPr>
            <p:spPr bwMode="auto">
              <a:xfrm>
                <a:off x="5066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3" name="Oval 141"/>
              <p:cNvSpPr>
                <a:spLocks noChangeArrowheads="1"/>
              </p:cNvSpPr>
              <p:nvPr/>
            </p:nvSpPr>
            <p:spPr bwMode="auto">
              <a:xfrm>
                <a:off x="5145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4" name="Oval 142"/>
              <p:cNvSpPr>
                <a:spLocks noChangeArrowheads="1"/>
              </p:cNvSpPr>
              <p:nvPr/>
            </p:nvSpPr>
            <p:spPr bwMode="auto">
              <a:xfrm>
                <a:off x="5224" y="156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5" name="Oval 143"/>
              <p:cNvSpPr>
                <a:spLocks noChangeArrowheads="1"/>
              </p:cNvSpPr>
              <p:nvPr/>
            </p:nvSpPr>
            <p:spPr bwMode="auto">
              <a:xfrm>
                <a:off x="5302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6" name="Oval 144"/>
              <p:cNvSpPr>
                <a:spLocks noChangeArrowheads="1"/>
              </p:cNvSpPr>
              <p:nvPr/>
            </p:nvSpPr>
            <p:spPr bwMode="auto">
              <a:xfrm>
                <a:off x="5381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7" name="Oval 145"/>
              <p:cNvSpPr>
                <a:spLocks noChangeArrowheads="1"/>
              </p:cNvSpPr>
              <p:nvPr/>
            </p:nvSpPr>
            <p:spPr bwMode="auto">
              <a:xfrm>
                <a:off x="4358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8" name="Oval 146"/>
              <p:cNvSpPr>
                <a:spLocks noChangeArrowheads="1"/>
              </p:cNvSpPr>
              <p:nvPr/>
            </p:nvSpPr>
            <p:spPr bwMode="auto">
              <a:xfrm>
                <a:off x="4437" y="148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9" name="Oval 147"/>
              <p:cNvSpPr>
                <a:spLocks noChangeArrowheads="1"/>
              </p:cNvSpPr>
              <p:nvPr/>
            </p:nvSpPr>
            <p:spPr bwMode="auto">
              <a:xfrm>
                <a:off x="4515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0" name="Oval 148"/>
              <p:cNvSpPr>
                <a:spLocks noChangeArrowheads="1"/>
              </p:cNvSpPr>
              <p:nvPr/>
            </p:nvSpPr>
            <p:spPr bwMode="auto">
              <a:xfrm>
                <a:off x="4594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1" name="Oval 149"/>
              <p:cNvSpPr>
                <a:spLocks noChangeArrowheads="1"/>
              </p:cNvSpPr>
              <p:nvPr/>
            </p:nvSpPr>
            <p:spPr bwMode="auto">
              <a:xfrm>
                <a:off x="4673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2" name="Oval 150"/>
              <p:cNvSpPr>
                <a:spLocks noChangeArrowheads="1"/>
              </p:cNvSpPr>
              <p:nvPr/>
            </p:nvSpPr>
            <p:spPr bwMode="auto">
              <a:xfrm>
                <a:off x="4751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3" name="Oval 151"/>
              <p:cNvSpPr>
                <a:spLocks noChangeArrowheads="1"/>
              </p:cNvSpPr>
              <p:nvPr/>
            </p:nvSpPr>
            <p:spPr bwMode="auto">
              <a:xfrm>
                <a:off x="4830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4" name="Oval 152"/>
              <p:cNvSpPr>
                <a:spLocks noChangeArrowheads="1"/>
              </p:cNvSpPr>
              <p:nvPr/>
            </p:nvSpPr>
            <p:spPr bwMode="auto">
              <a:xfrm>
                <a:off x="4909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5" name="Oval 153"/>
              <p:cNvSpPr>
                <a:spLocks noChangeArrowheads="1"/>
              </p:cNvSpPr>
              <p:nvPr/>
            </p:nvSpPr>
            <p:spPr bwMode="auto">
              <a:xfrm>
                <a:off x="4988" y="148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6" name="Oval 154"/>
              <p:cNvSpPr>
                <a:spLocks noChangeArrowheads="1"/>
              </p:cNvSpPr>
              <p:nvPr/>
            </p:nvSpPr>
            <p:spPr bwMode="auto">
              <a:xfrm>
                <a:off x="5066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7" name="Oval 155"/>
              <p:cNvSpPr>
                <a:spLocks noChangeArrowheads="1"/>
              </p:cNvSpPr>
              <p:nvPr/>
            </p:nvSpPr>
            <p:spPr bwMode="auto">
              <a:xfrm>
                <a:off x="5145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8" name="Oval 156"/>
              <p:cNvSpPr>
                <a:spLocks noChangeArrowheads="1"/>
              </p:cNvSpPr>
              <p:nvPr/>
            </p:nvSpPr>
            <p:spPr bwMode="auto">
              <a:xfrm>
                <a:off x="5224" y="148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9" name="Oval 157"/>
              <p:cNvSpPr>
                <a:spLocks noChangeArrowheads="1"/>
              </p:cNvSpPr>
              <p:nvPr/>
            </p:nvSpPr>
            <p:spPr bwMode="auto">
              <a:xfrm>
                <a:off x="5302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0" name="Oval 158"/>
              <p:cNvSpPr>
                <a:spLocks noChangeArrowheads="1"/>
              </p:cNvSpPr>
              <p:nvPr/>
            </p:nvSpPr>
            <p:spPr bwMode="auto">
              <a:xfrm>
                <a:off x="5381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1" name="Oval 159"/>
              <p:cNvSpPr>
                <a:spLocks noChangeArrowheads="1"/>
              </p:cNvSpPr>
              <p:nvPr/>
            </p:nvSpPr>
            <p:spPr bwMode="auto">
              <a:xfrm>
                <a:off x="4358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2" name="Oval 160"/>
              <p:cNvSpPr>
                <a:spLocks noChangeArrowheads="1"/>
              </p:cNvSpPr>
              <p:nvPr/>
            </p:nvSpPr>
            <p:spPr bwMode="auto">
              <a:xfrm>
                <a:off x="4437" y="139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3" name="Oval 161"/>
              <p:cNvSpPr>
                <a:spLocks noChangeArrowheads="1"/>
              </p:cNvSpPr>
              <p:nvPr/>
            </p:nvSpPr>
            <p:spPr bwMode="auto">
              <a:xfrm>
                <a:off x="4515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4" name="Oval 162"/>
              <p:cNvSpPr>
                <a:spLocks noChangeArrowheads="1"/>
              </p:cNvSpPr>
              <p:nvPr/>
            </p:nvSpPr>
            <p:spPr bwMode="auto">
              <a:xfrm>
                <a:off x="4594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5" name="Oval 163"/>
              <p:cNvSpPr>
                <a:spLocks noChangeArrowheads="1"/>
              </p:cNvSpPr>
              <p:nvPr/>
            </p:nvSpPr>
            <p:spPr bwMode="auto">
              <a:xfrm>
                <a:off x="4673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6" name="Oval 164"/>
              <p:cNvSpPr>
                <a:spLocks noChangeArrowheads="1"/>
              </p:cNvSpPr>
              <p:nvPr/>
            </p:nvSpPr>
            <p:spPr bwMode="auto">
              <a:xfrm>
                <a:off x="4751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7" name="Oval 165"/>
              <p:cNvSpPr>
                <a:spLocks noChangeArrowheads="1"/>
              </p:cNvSpPr>
              <p:nvPr/>
            </p:nvSpPr>
            <p:spPr bwMode="auto">
              <a:xfrm>
                <a:off x="4830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8" name="Oval 166"/>
              <p:cNvSpPr>
                <a:spLocks noChangeArrowheads="1"/>
              </p:cNvSpPr>
              <p:nvPr/>
            </p:nvSpPr>
            <p:spPr bwMode="auto">
              <a:xfrm>
                <a:off x="4909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9" name="Oval 167"/>
              <p:cNvSpPr>
                <a:spLocks noChangeArrowheads="1"/>
              </p:cNvSpPr>
              <p:nvPr/>
            </p:nvSpPr>
            <p:spPr bwMode="auto">
              <a:xfrm>
                <a:off x="4988" y="139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0" name="Oval 168"/>
              <p:cNvSpPr>
                <a:spLocks noChangeArrowheads="1"/>
              </p:cNvSpPr>
              <p:nvPr/>
            </p:nvSpPr>
            <p:spPr bwMode="auto">
              <a:xfrm>
                <a:off x="5066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1" name="Oval 169"/>
              <p:cNvSpPr>
                <a:spLocks noChangeArrowheads="1"/>
              </p:cNvSpPr>
              <p:nvPr/>
            </p:nvSpPr>
            <p:spPr bwMode="auto">
              <a:xfrm>
                <a:off x="5145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2" name="Oval 170"/>
              <p:cNvSpPr>
                <a:spLocks noChangeArrowheads="1"/>
              </p:cNvSpPr>
              <p:nvPr/>
            </p:nvSpPr>
            <p:spPr bwMode="auto">
              <a:xfrm>
                <a:off x="5224" y="139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3" name="Oval 171"/>
              <p:cNvSpPr>
                <a:spLocks noChangeArrowheads="1"/>
              </p:cNvSpPr>
              <p:nvPr/>
            </p:nvSpPr>
            <p:spPr bwMode="auto">
              <a:xfrm>
                <a:off x="5302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4" name="Oval 172"/>
              <p:cNvSpPr>
                <a:spLocks noChangeArrowheads="1"/>
              </p:cNvSpPr>
              <p:nvPr/>
            </p:nvSpPr>
            <p:spPr bwMode="auto">
              <a:xfrm>
                <a:off x="5381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5" name="Oval 173"/>
              <p:cNvSpPr>
                <a:spLocks noChangeArrowheads="1"/>
              </p:cNvSpPr>
              <p:nvPr/>
            </p:nvSpPr>
            <p:spPr bwMode="auto">
              <a:xfrm>
                <a:off x="4358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6" name="Oval 174"/>
              <p:cNvSpPr>
                <a:spLocks noChangeArrowheads="1"/>
              </p:cNvSpPr>
              <p:nvPr/>
            </p:nvSpPr>
            <p:spPr bwMode="auto">
              <a:xfrm>
                <a:off x="4437" y="131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7" name="Oval 175"/>
              <p:cNvSpPr>
                <a:spLocks noChangeArrowheads="1"/>
              </p:cNvSpPr>
              <p:nvPr/>
            </p:nvSpPr>
            <p:spPr bwMode="auto">
              <a:xfrm>
                <a:off x="4515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8" name="Oval 176"/>
              <p:cNvSpPr>
                <a:spLocks noChangeArrowheads="1"/>
              </p:cNvSpPr>
              <p:nvPr/>
            </p:nvSpPr>
            <p:spPr bwMode="auto">
              <a:xfrm>
                <a:off x="4594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9" name="Oval 177"/>
              <p:cNvSpPr>
                <a:spLocks noChangeArrowheads="1"/>
              </p:cNvSpPr>
              <p:nvPr/>
            </p:nvSpPr>
            <p:spPr bwMode="auto">
              <a:xfrm>
                <a:off x="4673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0" name="Oval 178"/>
              <p:cNvSpPr>
                <a:spLocks noChangeArrowheads="1"/>
              </p:cNvSpPr>
              <p:nvPr/>
            </p:nvSpPr>
            <p:spPr bwMode="auto">
              <a:xfrm>
                <a:off x="4751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1" name="Oval 179"/>
              <p:cNvSpPr>
                <a:spLocks noChangeArrowheads="1"/>
              </p:cNvSpPr>
              <p:nvPr/>
            </p:nvSpPr>
            <p:spPr bwMode="auto">
              <a:xfrm>
                <a:off x="4830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2" name="Oval 180"/>
              <p:cNvSpPr>
                <a:spLocks noChangeArrowheads="1"/>
              </p:cNvSpPr>
              <p:nvPr/>
            </p:nvSpPr>
            <p:spPr bwMode="auto">
              <a:xfrm>
                <a:off x="4909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3" name="Oval 181"/>
              <p:cNvSpPr>
                <a:spLocks noChangeArrowheads="1"/>
              </p:cNvSpPr>
              <p:nvPr/>
            </p:nvSpPr>
            <p:spPr bwMode="auto">
              <a:xfrm>
                <a:off x="4988" y="131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4" name="Oval 182"/>
              <p:cNvSpPr>
                <a:spLocks noChangeArrowheads="1"/>
              </p:cNvSpPr>
              <p:nvPr/>
            </p:nvSpPr>
            <p:spPr bwMode="auto">
              <a:xfrm>
                <a:off x="5066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5" name="Oval 183"/>
              <p:cNvSpPr>
                <a:spLocks noChangeArrowheads="1"/>
              </p:cNvSpPr>
              <p:nvPr/>
            </p:nvSpPr>
            <p:spPr bwMode="auto">
              <a:xfrm>
                <a:off x="5145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6" name="Oval 184"/>
              <p:cNvSpPr>
                <a:spLocks noChangeArrowheads="1"/>
              </p:cNvSpPr>
              <p:nvPr/>
            </p:nvSpPr>
            <p:spPr bwMode="auto">
              <a:xfrm>
                <a:off x="5224" y="131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7" name="Oval 185"/>
              <p:cNvSpPr>
                <a:spLocks noChangeArrowheads="1"/>
              </p:cNvSpPr>
              <p:nvPr/>
            </p:nvSpPr>
            <p:spPr bwMode="auto">
              <a:xfrm>
                <a:off x="5302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8" name="Oval 186"/>
              <p:cNvSpPr>
                <a:spLocks noChangeArrowheads="1"/>
              </p:cNvSpPr>
              <p:nvPr/>
            </p:nvSpPr>
            <p:spPr bwMode="auto">
              <a:xfrm>
                <a:off x="5381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9" name="Line 187"/>
              <p:cNvSpPr>
                <a:spLocks noChangeShapeType="1"/>
              </p:cNvSpPr>
              <p:nvPr/>
            </p:nvSpPr>
            <p:spPr bwMode="auto">
              <a:xfrm flipV="1">
                <a:off x="4373" y="1200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0" name="Freeform 188"/>
              <p:cNvSpPr>
                <a:spLocks/>
              </p:cNvSpPr>
              <p:nvPr/>
            </p:nvSpPr>
            <p:spPr bwMode="auto">
              <a:xfrm>
                <a:off x="4358" y="1578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1" name="Text Box 189"/>
              <p:cNvSpPr txBox="1">
                <a:spLocks noChangeArrowheads="1"/>
              </p:cNvSpPr>
              <p:nvPr/>
            </p:nvSpPr>
            <p:spPr bwMode="auto">
              <a:xfrm>
                <a:off x="5591" y="1448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152" name="Text Box 190"/>
              <p:cNvSpPr txBox="1">
                <a:spLocks noChangeArrowheads="1"/>
              </p:cNvSpPr>
              <p:nvPr/>
            </p:nvSpPr>
            <p:spPr bwMode="auto">
              <a:xfrm>
                <a:off x="4320" y="1008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grpSp>
          <p:nvGrpSpPr>
            <p:cNvPr id="24" name="Group 191"/>
            <p:cNvGrpSpPr>
              <a:grpSpLocks/>
            </p:cNvGrpSpPr>
            <p:nvPr/>
          </p:nvGrpSpPr>
          <p:grpSpPr bwMode="auto">
            <a:xfrm>
              <a:off x="1510" y="1277"/>
              <a:ext cx="1334" cy="644"/>
              <a:chOff x="1488" y="912"/>
              <a:chExt cx="1334" cy="644"/>
            </a:xfrm>
          </p:grpSpPr>
          <p:sp>
            <p:nvSpPr>
              <p:cNvPr id="29" name="AutoShape 192"/>
              <p:cNvSpPr>
                <a:spLocks noChangeArrowheads="1"/>
              </p:cNvSpPr>
              <p:nvPr/>
            </p:nvSpPr>
            <p:spPr bwMode="auto">
              <a:xfrm flipH="1">
                <a:off x="1824" y="1217"/>
                <a:ext cx="240" cy="268"/>
              </a:xfrm>
              <a:prstGeom prst="rtTriangle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" name="Rectangle 193"/>
              <p:cNvSpPr>
                <a:spLocks noChangeArrowheads="1"/>
              </p:cNvSpPr>
              <p:nvPr/>
            </p:nvSpPr>
            <p:spPr bwMode="auto">
              <a:xfrm>
                <a:off x="2064" y="1217"/>
                <a:ext cx="520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" name="Oval 194"/>
              <p:cNvSpPr>
                <a:spLocks noChangeArrowheads="1"/>
              </p:cNvSpPr>
              <p:nvPr/>
            </p:nvSpPr>
            <p:spPr bwMode="auto">
              <a:xfrm>
                <a:off x="1526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" name="Oval 195"/>
              <p:cNvSpPr>
                <a:spLocks noChangeArrowheads="1"/>
              </p:cNvSpPr>
              <p:nvPr/>
            </p:nvSpPr>
            <p:spPr bwMode="auto">
              <a:xfrm>
                <a:off x="1605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" name="Oval 196"/>
              <p:cNvSpPr>
                <a:spLocks noChangeArrowheads="1"/>
              </p:cNvSpPr>
              <p:nvPr/>
            </p:nvSpPr>
            <p:spPr bwMode="auto">
              <a:xfrm>
                <a:off x="1683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" name="Oval 197"/>
              <p:cNvSpPr>
                <a:spLocks noChangeArrowheads="1"/>
              </p:cNvSpPr>
              <p:nvPr/>
            </p:nvSpPr>
            <p:spPr bwMode="auto">
              <a:xfrm>
                <a:off x="1762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" name="Oval 198"/>
              <p:cNvSpPr>
                <a:spLocks noChangeArrowheads="1"/>
              </p:cNvSpPr>
              <p:nvPr/>
            </p:nvSpPr>
            <p:spPr bwMode="auto">
              <a:xfrm>
                <a:off x="184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" name="Oval 199"/>
              <p:cNvSpPr>
                <a:spLocks noChangeArrowheads="1"/>
              </p:cNvSpPr>
              <p:nvPr/>
            </p:nvSpPr>
            <p:spPr bwMode="auto">
              <a:xfrm>
                <a:off x="191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" name="Oval 200"/>
              <p:cNvSpPr>
                <a:spLocks noChangeArrowheads="1"/>
              </p:cNvSpPr>
              <p:nvPr/>
            </p:nvSpPr>
            <p:spPr bwMode="auto">
              <a:xfrm>
                <a:off x="1998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" name="Oval 201"/>
              <p:cNvSpPr>
                <a:spLocks noChangeArrowheads="1"/>
              </p:cNvSpPr>
              <p:nvPr/>
            </p:nvSpPr>
            <p:spPr bwMode="auto">
              <a:xfrm>
                <a:off x="2077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" name="Oval 202"/>
              <p:cNvSpPr>
                <a:spLocks noChangeArrowheads="1"/>
              </p:cNvSpPr>
              <p:nvPr/>
            </p:nvSpPr>
            <p:spPr bwMode="auto">
              <a:xfrm>
                <a:off x="2156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" name="Oval 203"/>
              <p:cNvSpPr>
                <a:spLocks noChangeArrowheads="1"/>
              </p:cNvSpPr>
              <p:nvPr/>
            </p:nvSpPr>
            <p:spPr bwMode="auto">
              <a:xfrm>
                <a:off x="2234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" name="Oval 204"/>
              <p:cNvSpPr>
                <a:spLocks noChangeArrowheads="1"/>
              </p:cNvSpPr>
              <p:nvPr/>
            </p:nvSpPr>
            <p:spPr bwMode="auto">
              <a:xfrm>
                <a:off x="2313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2" name="Oval 205"/>
              <p:cNvSpPr>
                <a:spLocks noChangeArrowheads="1"/>
              </p:cNvSpPr>
              <p:nvPr/>
            </p:nvSpPr>
            <p:spPr bwMode="auto">
              <a:xfrm>
                <a:off x="2392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3" name="Oval 206"/>
              <p:cNvSpPr>
                <a:spLocks noChangeArrowheads="1"/>
              </p:cNvSpPr>
              <p:nvPr/>
            </p:nvSpPr>
            <p:spPr bwMode="auto">
              <a:xfrm>
                <a:off x="2470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4" name="Oval 207"/>
              <p:cNvSpPr>
                <a:spLocks noChangeArrowheads="1"/>
              </p:cNvSpPr>
              <p:nvPr/>
            </p:nvSpPr>
            <p:spPr bwMode="auto">
              <a:xfrm>
                <a:off x="254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5" name="Oval 208"/>
              <p:cNvSpPr>
                <a:spLocks noChangeArrowheads="1"/>
              </p:cNvSpPr>
              <p:nvPr/>
            </p:nvSpPr>
            <p:spPr bwMode="auto">
              <a:xfrm>
                <a:off x="1526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6" name="Oval 209"/>
              <p:cNvSpPr>
                <a:spLocks noChangeArrowheads="1"/>
              </p:cNvSpPr>
              <p:nvPr/>
            </p:nvSpPr>
            <p:spPr bwMode="auto">
              <a:xfrm>
                <a:off x="1605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7" name="Oval 210"/>
              <p:cNvSpPr>
                <a:spLocks noChangeArrowheads="1"/>
              </p:cNvSpPr>
              <p:nvPr/>
            </p:nvSpPr>
            <p:spPr bwMode="auto">
              <a:xfrm>
                <a:off x="1683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8" name="Oval 211"/>
              <p:cNvSpPr>
                <a:spLocks noChangeArrowheads="1"/>
              </p:cNvSpPr>
              <p:nvPr/>
            </p:nvSpPr>
            <p:spPr bwMode="auto">
              <a:xfrm>
                <a:off x="1762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9" name="Oval 212"/>
              <p:cNvSpPr>
                <a:spLocks noChangeArrowheads="1"/>
              </p:cNvSpPr>
              <p:nvPr/>
            </p:nvSpPr>
            <p:spPr bwMode="auto">
              <a:xfrm>
                <a:off x="184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0" name="Oval 213"/>
              <p:cNvSpPr>
                <a:spLocks noChangeArrowheads="1"/>
              </p:cNvSpPr>
              <p:nvPr/>
            </p:nvSpPr>
            <p:spPr bwMode="auto">
              <a:xfrm>
                <a:off x="191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1" name="Oval 214"/>
              <p:cNvSpPr>
                <a:spLocks noChangeArrowheads="1"/>
              </p:cNvSpPr>
              <p:nvPr/>
            </p:nvSpPr>
            <p:spPr bwMode="auto">
              <a:xfrm>
                <a:off x="1998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2" name="Oval 215"/>
              <p:cNvSpPr>
                <a:spLocks noChangeArrowheads="1"/>
              </p:cNvSpPr>
              <p:nvPr/>
            </p:nvSpPr>
            <p:spPr bwMode="auto">
              <a:xfrm>
                <a:off x="2077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3" name="Oval 216"/>
              <p:cNvSpPr>
                <a:spLocks noChangeArrowheads="1"/>
              </p:cNvSpPr>
              <p:nvPr/>
            </p:nvSpPr>
            <p:spPr bwMode="auto">
              <a:xfrm>
                <a:off x="2156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4" name="Oval 217"/>
              <p:cNvSpPr>
                <a:spLocks noChangeArrowheads="1"/>
              </p:cNvSpPr>
              <p:nvPr/>
            </p:nvSpPr>
            <p:spPr bwMode="auto">
              <a:xfrm>
                <a:off x="2234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5" name="Oval 218"/>
              <p:cNvSpPr>
                <a:spLocks noChangeArrowheads="1"/>
              </p:cNvSpPr>
              <p:nvPr/>
            </p:nvSpPr>
            <p:spPr bwMode="auto">
              <a:xfrm>
                <a:off x="2313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6" name="Oval 219"/>
              <p:cNvSpPr>
                <a:spLocks noChangeArrowheads="1"/>
              </p:cNvSpPr>
              <p:nvPr/>
            </p:nvSpPr>
            <p:spPr bwMode="auto">
              <a:xfrm>
                <a:off x="2392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7" name="Oval 220"/>
              <p:cNvSpPr>
                <a:spLocks noChangeArrowheads="1"/>
              </p:cNvSpPr>
              <p:nvPr/>
            </p:nvSpPr>
            <p:spPr bwMode="auto">
              <a:xfrm>
                <a:off x="2470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8" name="Oval 221"/>
              <p:cNvSpPr>
                <a:spLocks noChangeArrowheads="1"/>
              </p:cNvSpPr>
              <p:nvPr/>
            </p:nvSpPr>
            <p:spPr bwMode="auto">
              <a:xfrm>
                <a:off x="254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9" name="Oval 222"/>
              <p:cNvSpPr>
                <a:spLocks noChangeArrowheads="1"/>
              </p:cNvSpPr>
              <p:nvPr/>
            </p:nvSpPr>
            <p:spPr bwMode="auto">
              <a:xfrm>
                <a:off x="1526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0" name="Oval 223"/>
              <p:cNvSpPr>
                <a:spLocks noChangeArrowheads="1"/>
              </p:cNvSpPr>
              <p:nvPr/>
            </p:nvSpPr>
            <p:spPr bwMode="auto">
              <a:xfrm>
                <a:off x="1605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1" name="Oval 224"/>
              <p:cNvSpPr>
                <a:spLocks noChangeArrowheads="1"/>
              </p:cNvSpPr>
              <p:nvPr/>
            </p:nvSpPr>
            <p:spPr bwMode="auto">
              <a:xfrm>
                <a:off x="1683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2" name="Oval 225"/>
              <p:cNvSpPr>
                <a:spLocks noChangeArrowheads="1"/>
              </p:cNvSpPr>
              <p:nvPr/>
            </p:nvSpPr>
            <p:spPr bwMode="auto">
              <a:xfrm>
                <a:off x="1762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3" name="Oval 226"/>
              <p:cNvSpPr>
                <a:spLocks noChangeArrowheads="1"/>
              </p:cNvSpPr>
              <p:nvPr/>
            </p:nvSpPr>
            <p:spPr bwMode="auto">
              <a:xfrm>
                <a:off x="184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4" name="Oval 227"/>
              <p:cNvSpPr>
                <a:spLocks noChangeArrowheads="1"/>
              </p:cNvSpPr>
              <p:nvPr/>
            </p:nvSpPr>
            <p:spPr bwMode="auto">
              <a:xfrm>
                <a:off x="191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5" name="Oval 228"/>
              <p:cNvSpPr>
                <a:spLocks noChangeArrowheads="1"/>
              </p:cNvSpPr>
              <p:nvPr/>
            </p:nvSpPr>
            <p:spPr bwMode="auto">
              <a:xfrm>
                <a:off x="1998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6" name="Oval 229"/>
              <p:cNvSpPr>
                <a:spLocks noChangeArrowheads="1"/>
              </p:cNvSpPr>
              <p:nvPr/>
            </p:nvSpPr>
            <p:spPr bwMode="auto">
              <a:xfrm>
                <a:off x="2077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7" name="Oval 230"/>
              <p:cNvSpPr>
                <a:spLocks noChangeArrowheads="1"/>
              </p:cNvSpPr>
              <p:nvPr/>
            </p:nvSpPr>
            <p:spPr bwMode="auto">
              <a:xfrm>
                <a:off x="2156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8" name="Oval 231"/>
              <p:cNvSpPr>
                <a:spLocks noChangeArrowheads="1"/>
              </p:cNvSpPr>
              <p:nvPr/>
            </p:nvSpPr>
            <p:spPr bwMode="auto">
              <a:xfrm>
                <a:off x="2234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9" name="Oval 232"/>
              <p:cNvSpPr>
                <a:spLocks noChangeArrowheads="1"/>
              </p:cNvSpPr>
              <p:nvPr/>
            </p:nvSpPr>
            <p:spPr bwMode="auto">
              <a:xfrm>
                <a:off x="2313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0" name="Oval 233"/>
              <p:cNvSpPr>
                <a:spLocks noChangeArrowheads="1"/>
              </p:cNvSpPr>
              <p:nvPr/>
            </p:nvSpPr>
            <p:spPr bwMode="auto">
              <a:xfrm>
                <a:off x="2392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1" name="Oval 234"/>
              <p:cNvSpPr>
                <a:spLocks noChangeArrowheads="1"/>
              </p:cNvSpPr>
              <p:nvPr/>
            </p:nvSpPr>
            <p:spPr bwMode="auto">
              <a:xfrm>
                <a:off x="2470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2" name="Oval 235"/>
              <p:cNvSpPr>
                <a:spLocks noChangeArrowheads="1"/>
              </p:cNvSpPr>
              <p:nvPr/>
            </p:nvSpPr>
            <p:spPr bwMode="auto">
              <a:xfrm>
                <a:off x="254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3" name="Oval 236"/>
              <p:cNvSpPr>
                <a:spLocks noChangeArrowheads="1"/>
              </p:cNvSpPr>
              <p:nvPr/>
            </p:nvSpPr>
            <p:spPr bwMode="auto">
              <a:xfrm>
                <a:off x="1526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4" name="Oval 237"/>
              <p:cNvSpPr>
                <a:spLocks noChangeArrowheads="1"/>
              </p:cNvSpPr>
              <p:nvPr/>
            </p:nvSpPr>
            <p:spPr bwMode="auto">
              <a:xfrm>
                <a:off x="1605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5" name="Oval 238"/>
              <p:cNvSpPr>
                <a:spLocks noChangeArrowheads="1"/>
              </p:cNvSpPr>
              <p:nvPr/>
            </p:nvSpPr>
            <p:spPr bwMode="auto">
              <a:xfrm>
                <a:off x="1683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6" name="Oval 239"/>
              <p:cNvSpPr>
                <a:spLocks noChangeArrowheads="1"/>
              </p:cNvSpPr>
              <p:nvPr/>
            </p:nvSpPr>
            <p:spPr bwMode="auto">
              <a:xfrm>
                <a:off x="1762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7" name="Oval 240"/>
              <p:cNvSpPr>
                <a:spLocks noChangeArrowheads="1"/>
              </p:cNvSpPr>
              <p:nvPr/>
            </p:nvSpPr>
            <p:spPr bwMode="auto">
              <a:xfrm>
                <a:off x="184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8" name="Oval 241"/>
              <p:cNvSpPr>
                <a:spLocks noChangeArrowheads="1"/>
              </p:cNvSpPr>
              <p:nvPr/>
            </p:nvSpPr>
            <p:spPr bwMode="auto">
              <a:xfrm>
                <a:off x="191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9" name="Oval 242"/>
              <p:cNvSpPr>
                <a:spLocks noChangeArrowheads="1"/>
              </p:cNvSpPr>
              <p:nvPr/>
            </p:nvSpPr>
            <p:spPr bwMode="auto">
              <a:xfrm>
                <a:off x="1998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0" name="Oval 243"/>
              <p:cNvSpPr>
                <a:spLocks noChangeArrowheads="1"/>
              </p:cNvSpPr>
              <p:nvPr/>
            </p:nvSpPr>
            <p:spPr bwMode="auto">
              <a:xfrm>
                <a:off x="2077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1" name="Oval 244"/>
              <p:cNvSpPr>
                <a:spLocks noChangeArrowheads="1"/>
              </p:cNvSpPr>
              <p:nvPr/>
            </p:nvSpPr>
            <p:spPr bwMode="auto">
              <a:xfrm>
                <a:off x="2156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2" name="Oval 245"/>
              <p:cNvSpPr>
                <a:spLocks noChangeArrowheads="1"/>
              </p:cNvSpPr>
              <p:nvPr/>
            </p:nvSpPr>
            <p:spPr bwMode="auto">
              <a:xfrm>
                <a:off x="2234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3" name="Oval 246"/>
              <p:cNvSpPr>
                <a:spLocks noChangeArrowheads="1"/>
              </p:cNvSpPr>
              <p:nvPr/>
            </p:nvSpPr>
            <p:spPr bwMode="auto">
              <a:xfrm>
                <a:off x="2313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4" name="Oval 247"/>
              <p:cNvSpPr>
                <a:spLocks noChangeArrowheads="1"/>
              </p:cNvSpPr>
              <p:nvPr/>
            </p:nvSpPr>
            <p:spPr bwMode="auto">
              <a:xfrm>
                <a:off x="2392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5" name="Oval 248"/>
              <p:cNvSpPr>
                <a:spLocks noChangeArrowheads="1"/>
              </p:cNvSpPr>
              <p:nvPr/>
            </p:nvSpPr>
            <p:spPr bwMode="auto">
              <a:xfrm>
                <a:off x="2470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6" name="Oval 249"/>
              <p:cNvSpPr>
                <a:spLocks noChangeArrowheads="1"/>
              </p:cNvSpPr>
              <p:nvPr/>
            </p:nvSpPr>
            <p:spPr bwMode="auto">
              <a:xfrm>
                <a:off x="254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7" name="Line 250"/>
              <p:cNvSpPr>
                <a:spLocks noChangeShapeType="1"/>
              </p:cNvSpPr>
              <p:nvPr/>
            </p:nvSpPr>
            <p:spPr bwMode="auto">
              <a:xfrm flipV="1">
                <a:off x="1541" y="110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8" name="Freeform 251"/>
              <p:cNvSpPr>
                <a:spLocks/>
              </p:cNvSpPr>
              <p:nvPr/>
            </p:nvSpPr>
            <p:spPr bwMode="auto">
              <a:xfrm>
                <a:off x="1526" y="148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9" name="Text Box 252"/>
              <p:cNvSpPr txBox="1">
                <a:spLocks noChangeArrowheads="1"/>
              </p:cNvSpPr>
              <p:nvPr/>
            </p:nvSpPr>
            <p:spPr bwMode="auto">
              <a:xfrm>
                <a:off x="2759" y="135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90" name="Text Box 253"/>
              <p:cNvSpPr txBox="1">
                <a:spLocks noChangeArrowheads="1"/>
              </p:cNvSpPr>
              <p:nvPr/>
            </p:nvSpPr>
            <p:spPr bwMode="auto">
              <a:xfrm>
                <a:off x="1488" y="91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sp>
          <p:nvSpPr>
            <p:cNvPr id="25" name="AutoShape 254"/>
            <p:cNvSpPr>
              <a:spLocks noChangeArrowheads="1"/>
            </p:cNvSpPr>
            <p:nvPr/>
          </p:nvSpPr>
          <p:spPr bwMode="auto">
            <a:xfrm rot="5400000">
              <a:off x="3430" y="1325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6" name="AutoShape 255"/>
            <p:cNvSpPr>
              <a:spLocks noChangeArrowheads="1"/>
            </p:cNvSpPr>
            <p:nvPr/>
          </p:nvSpPr>
          <p:spPr bwMode="auto">
            <a:xfrm rot="5400000">
              <a:off x="4870" y="1325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7" name="AutoShape 256"/>
            <p:cNvSpPr>
              <a:spLocks noChangeArrowheads="1"/>
            </p:cNvSpPr>
            <p:nvPr/>
          </p:nvSpPr>
          <p:spPr bwMode="auto">
            <a:xfrm rot="5400000">
              <a:off x="2038" y="1325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8" name="AutoShape 257"/>
            <p:cNvSpPr>
              <a:spLocks noChangeArrowheads="1"/>
            </p:cNvSpPr>
            <p:nvPr/>
          </p:nvSpPr>
          <p:spPr bwMode="auto">
            <a:xfrm rot="5400000">
              <a:off x="646" y="1325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</p:grpSp>
      <p:sp>
        <p:nvSpPr>
          <p:cNvPr id="275" name="Text Box 258"/>
          <p:cNvSpPr txBox="1">
            <a:spLocks noChangeArrowheads="1"/>
          </p:cNvSpPr>
          <p:nvPr/>
        </p:nvSpPr>
        <p:spPr bwMode="auto">
          <a:xfrm>
            <a:off x="34925" y="1595438"/>
            <a:ext cx="91440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4*x+3*x4&gt;20        x-x4&gt;3         3*x+x4&lt;0       6*x-20*x4&lt;61</a:t>
            </a:r>
          </a:p>
        </p:txBody>
      </p:sp>
      <p:grpSp>
        <p:nvGrpSpPr>
          <p:cNvPr id="276" name="Group 259"/>
          <p:cNvGrpSpPr>
            <a:grpSpLocks/>
          </p:cNvGrpSpPr>
          <p:nvPr/>
        </p:nvGrpSpPr>
        <p:grpSpPr bwMode="auto">
          <a:xfrm>
            <a:off x="263525" y="5280032"/>
            <a:ext cx="3886200" cy="385763"/>
            <a:chOff x="2832" y="3504"/>
            <a:chExt cx="2448" cy="243"/>
          </a:xfrm>
        </p:grpSpPr>
        <p:sp useBgFill="1">
          <p:nvSpPr>
            <p:cNvPr id="277" name="Rectangle 260"/>
            <p:cNvSpPr>
              <a:spLocks noChangeArrowheads="1"/>
            </p:cNvSpPr>
            <p:nvPr/>
          </p:nvSpPr>
          <p:spPr bwMode="auto">
            <a:xfrm>
              <a:off x="2832" y="3504"/>
              <a:ext cx="2448" cy="240"/>
            </a:xfrm>
            <a:prstGeom prst="rect">
              <a:avLst/>
            </a:prstGeom>
            <a:ln w="22225">
              <a:solidFill>
                <a:schemeClr val="tx1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78" name="Text Box 261"/>
            <p:cNvSpPr txBox="1">
              <a:spLocks noChangeArrowheads="1"/>
            </p:cNvSpPr>
            <p:nvPr/>
          </p:nvSpPr>
          <p:spPr bwMode="auto">
            <a:xfrm>
              <a:off x="2880" y="3517"/>
              <a:ext cx="235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/>
            <a:p>
              <a:pPr algn="ctr" eaLnBrk="1" hangingPunct="1">
                <a:buClr>
                  <a:srgbClr val="FF0007"/>
                </a:buClr>
              </a:pPr>
              <a:r>
                <a:rPr lang="en-US" sz="2000" dirty="0">
                  <a:solidFill>
                    <a:schemeClr val="tx1"/>
                  </a:solidFill>
                </a:rPr>
                <a:t>1 - Condition Satisfiability</a:t>
              </a:r>
            </a:p>
          </p:txBody>
        </p:sp>
      </p:grpSp>
      <p:grpSp>
        <p:nvGrpSpPr>
          <p:cNvPr id="279" name="Group 262"/>
          <p:cNvGrpSpPr>
            <a:grpSpLocks/>
          </p:cNvGrpSpPr>
          <p:nvPr/>
        </p:nvGrpSpPr>
        <p:grpSpPr bwMode="auto">
          <a:xfrm>
            <a:off x="5064125" y="1666875"/>
            <a:ext cx="1143000" cy="228600"/>
            <a:chOff x="3024" y="1008"/>
            <a:chExt cx="960" cy="192"/>
          </a:xfrm>
        </p:grpSpPr>
        <p:sp>
          <p:nvSpPr>
            <p:cNvPr id="280" name="Line 263"/>
            <p:cNvSpPr>
              <a:spLocks noChangeShapeType="1"/>
            </p:cNvSpPr>
            <p:nvPr/>
          </p:nvSpPr>
          <p:spPr bwMode="auto">
            <a:xfrm flipH="1">
              <a:off x="3024" y="1008"/>
              <a:ext cx="960" cy="192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281" name="Line 264"/>
            <p:cNvSpPr>
              <a:spLocks noChangeShapeType="1"/>
            </p:cNvSpPr>
            <p:nvPr/>
          </p:nvSpPr>
          <p:spPr bwMode="auto">
            <a:xfrm flipH="1" flipV="1">
              <a:off x="3024" y="1008"/>
              <a:ext cx="960" cy="192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</p:grpSp>
      <p:sp>
        <p:nvSpPr>
          <p:cNvPr id="282" name="Text Box 265"/>
          <p:cNvSpPr txBox="1">
            <a:spLocks noChangeArrowheads="1"/>
          </p:cNvSpPr>
          <p:nvPr/>
        </p:nvSpPr>
        <p:spPr bwMode="auto">
          <a:xfrm>
            <a:off x="34925" y="1598613"/>
            <a:ext cx="91440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(               &amp;&amp;          )  ||              ||              </a:t>
            </a:r>
          </a:p>
        </p:txBody>
      </p:sp>
      <p:sp>
        <p:nvSpPr>
          <p:cNvPr id="286" name="Textfeld 285"/>
          <p:cNvSpPr txBox="1"/>
          <p:nvPr/>
        </p:nvSpPr>
        <p:spPr>
          <a:xfrm>
            <a:off x="4606925" y="3610759"/>
            <a:ext cx="44021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00" indent="-381000">
              <a:buFont typeface="Wingdings" pitchFamily="2" charset="2"/>
              <a:buChar char="F"/>
            </a:pPr>
            <a:r>
              <a:rPr lang="en-US" sz="2000" b="1" i="1" u="sng" dirty="0"/>
              <a:t>Note:</a:t>
            </a:r>
            <a:br>
              <a:rPr lang="en-US" sz="2000" dirty="0"/>
            </a:br>
            <a:r>
              <a:rPr lang="en-US" sz="2000" dirty="0"/>
              <a:t>This example does not correspond to the MPEG4 code from the previous slides!</a:t>
            </a:r>
          </a:p>
          <a:p>
            <a:pPr marL="381000" indent="-381000">
              <a:buFont typeface="Arial" charset="0"/>
              <a:buChar char="–"/>
            </a:pPr>
            <a:r>
              <a:rPr lang="en-US" sz="2000" dirty="0"/>
              <a:t>Assumed loop bounds:</a:t>
            </a:r>
            <a:br>
              <a:rPr lang="en-US" sz="2000" dirty="0"/>
            </a:br>
            <a:r>
              <a:rPr lang="en-US" sz="2000" dirty="0"/>
              <a:t>0 ≤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2000" dirty="0"/>
              <a:t> ≤ 13</a:t>
            </a:r>
            <a:br>
              <a:rPr lang="en-US" sz="2000" dirty="0"/>
            </a:br>
            <a:r>
              <a:rPr lang="en-US" sz="2000" dirty="0"/>
              <a:t>0 ≤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x4</a:t>
            </a:r>
            <a:r>
              <a:rPr lang="en-US" sz="2000" dirty="0"/>
              <a:t> ≤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F8AAF39-5C36-4F03-A6DF-BE2D1F686E6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30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Loop Nest Splitting (2)</a:t>
            </a:r>
          </a:p>
        </p:txBody>
      </p:sp>
      <p:grpSp>
        <p:nvGrpSpPr>
          <p:cNvPr id="34" name="Group 6"/>
          <p:cNvGrpSpPr>
            <a:grpSpLocks/>
          </p:cNvGrpSpPr>
          <p:nvPr/>
        </p:nvGrpSpPr>
        <p:grpSpPr bwMode="auto">
          <a:xfrm>
            <a:off x="4594225" y="5191125"/>
            <a:ext cx="4281488" cy="506413"/>
            <a:chOff x="2880" y="3072"/>
            <a:chExt cx="2697" cy="319"/>
          </a:xfrm>
        </p:grpSpPr>
        <p:grpSp>
          <p:nvGrpSpPr>
            <p:cNvPr id="35" name="Group 7"/>
            <p:cNvGrpSpPr>
              <a:grpSpLocks/>
            </p:cNvGrpSpPr>
            <p:nvPr/>
          </p:nvGrpSpPr>
          <p:grpSpPr bwMode="auto">
            <a:xfrm>
              <a:off x="2880" y="3120"/>
              <a:ext cx="2448" cy="250"/>
              <a:chOff x="2832" y="3504"/>
              <a:chExt cx="2448" cy="250"/>
            </a:xfrm>
          </p:grpSpPr>
          <p:sp useBgFill="1"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2832" y="3504"/>
                <a:ext cx="2448" cy="240"/>
              </a:xfrm>
              <a:prstGeom prst="rect">
                <a:avLst/>
              </a:prstGeom>
              <a:ln w="222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" name="Text Box 9"/>
              <p:cNvSpPr txBox="1">
                <a:spLocks noChangeArrowheads="1"/>
              </p:cNvSpPr>
              <p:nvPr/>
            </p:nvSpPr>
            <p:spPr bwMode="auto">
              <a:xfrm>
                <a:off x="2880" y="3524"/>
                <a:ext cx="2352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/>
              <a:lstStyle/>
              <a:p>
                <a:pPr algn="ctr" eaLnBrk="1" hangingPunct="1">
                  <a:buClr>
                    <a:srgbClr val="FF0007"/>
                  </a:buClr>
                </a:pPr>
                <a:r>
                  <a:rPr lang="en-US" sz="2000" dirty="0">
                    <a:solidFill>
                      <a:schemeClr val="tx1"/>
                    </a:solidFill>
                  </a:rPr>
                  <a:t>2 - Condition Optimization</a:t>
                </a:r>
              </a:p>
            </p:txBody>
          </p:sp>
        </p:grpSp>
        <p:pic>
          <p:nvPicPr>
            <p:cNvPr id="36" name="Picture 10" descr="helix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6" y="3072"/>
              <a:ext cx="201" cy="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Group 11"/>
          <p:cNvGrpSpPr>
            <a:grpSpLocks/>
          </p:cNvGrpSpPr>
          <p:nvPr/>
        </p:nvGrpSpPr>
        <p:grpSpPr bwMode="auto">
          <a:xfrm>
            <a:off x="179388" y="3370262"/>
            <a:ext cx="8823324" cy="1250949"/>
            <a:chOff x="96" y="1728"/>
            <a:chExt cx="5558" cy="788"/>
          </a:xfrm>
        </p:grpSpPr>
        <p:grpSp>
          <p:nvGrpSpPr>
            <p:cNvPr id="40" name="Group 12"/>
            <p:cNvGrpSpPr>
              <a:grpSpLocks/>
            </p:cNvGrpSpPr>
            <p:nvPr/>
          </p:nvGrpSpPr>
          <p:grpSpPr bwMode="auto">
            <a:xfrm>
              <a:off x="96" y="1872"/>
              <a:ext cx="1334" cy="644"/>
              <a:chOff x="96" y="912"/>
              <a:chExt cx="1334" cy="644"/>
            </a:xfrm>
          </p:grpSpPr>
          <p:sp>
            <p:nvSpPr>
              <p:cNvPr id="168" name="Rectangle 13"/>
              <p:cNvSpPr>
                <a:spLocks noChangeArrowheads="1"/>
              </p:cNvSpPr>
              <p:nvPr/>
            </p:nvSpPr>
            <p:spPr bwMode="auto">
              <a:xfrm>
                <a:off x="589" y="1217"/>
                <a:ext cx="612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9" name="Oval 14"/>
              <p:cNvSpPr>
                <a:spLocks noChangeArrowheads="1"/>
              </p:cNvSpPr>
              <p:nvPr/>
            </p:nvSpPr>
            <p:spPr bwMode="auto">
              <a:xfrm>
                <a:off x="134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0" name="Oval 15"/>
              <p:cNvSpPr>
                <a:spLocks noChangeArrowheads="1"/>
              </p:cNvSpPr>
              <p:nvPr/>
            </p:nvSpPr>
            <p:spPr bwMode="auto">
              <a:xfrm>
                <a:off x="213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1" name="Oval 16"/>
              <p:cNvSpPr>
                <a:spLocks noChangeArrowheads="1"/>
              </p:cNvSpPr>
              <p:nvPr/>
            </p:nvSpPr>
            <p:spPr bwMode="auto">
              <a:xfrm>
                <a:off x="29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2" name="Oval 17"/>
              <p:cNvSpPr>
                <a:spLocks noChangeArrowheads="1"/>
              </p:cNvSpPr>
              <p:nvPr/>
            </p:nvSpPr>
            <p:spPr bwMode="auto">
              <a:xfrm>
                <a:off x="370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3" name="Oval 18"/>
              <p:cNvSpPr>
                <a:spLocks noChangeArrowheads="1"/>
              </p:cNvSpPr>
              <p:nvPr/>
            </p:nvSpPr>
            <p:spPr bwMode="auto">
              <a:xfrm>
                <a:off x="44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4" name="Oval 19"/>
              <p:cNvSpPr>
                <a:spLocks noChangeArrowheads="1"/>
              </p:cNvSpPr>
              <p:nvPr/>
            </p:nvSpPr>
            <p:spPr bwMode="auto">
              <a:xfrm>
                <a:off x="527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5" name="Oval 20"/>
              <p:cNvSpPr>
                <a:spLocks noChangeArrowheads="1"/>
              </p:cNvSpPr>
              <p:nvPr/>
            </p:nvSpPr>
            <p:spPr bwMode="auto">
              <a:xfrm>
                <a:off x="606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6" name="Oval 21"/>
              <p:cNvSpPr>
                <a:spLocks noChangeArrowheads="1"/>
              </p:cNvSpPr>
              <p:nvPr/>
            </p:nvSpPr>
            <p:spPr bwMode="auto">
              <a:xfrm>
                <a:off x="685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7" name="Oval 22"/>
              <p:cNvSpPr>
                <a:spLocks noChangeArrowheads="1"/>
              </p:cNvSpPr>
              <p:nvPr/>
            </p:nvSpPr>
            <p:spPr bwMode="auto">
              <a:xfrm>
                <a:off x="764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8" name="Oval 23"/>
              <p:cNvSpPr>
                <a:spLocks noChangeArrowheads="1"/>
              </p:cNvSpPr>
              <p:nvPr/>
            </p:nvSpPr>
            <p:spPr bwMode="auto">
              <a:xfrm>
                <a:off x="842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9" name="Oval 24"/>
              <p:cNvSpPr>
                <a:spLocks noChangeArrowheads="1"/>
              </p:cNvSpPr>
              <p:nvPr/>
            </p:nvSpPr>
            <p:spPr bwMode="auto">
              <a:xfrm>
                <a:off x="92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0" name="Oval 25"/>
              <p:cNvSpPr>
                <a:spLocks noChangeArrowheads="1"/>
              </p:cNvSpPr>
              <p:nvPr/>
            </p:nvSpPr>
            <p:spPr bwMode="auto">
              <a:xfrm>
                <a:off x="1000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1" name="Oval 26"/>
              <p:cNvSpPr>
                <a:spLocks noChangeArrowheads="1"/>
              </p:cNvSpPr>
              <p:nvPr/>
            </p:nvSpPr>
            <p:spPr bwMode="auto">
              <a:xfrm>
                <a:off x="1078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2" name="Oval 27"/>
              <p:cNvSpPr>
                <a:spLocks noChangeArrowheads="1"/>
              </p:cNvSpPr>
              <p:nvPr/>
            </p:nvSpPr>
            <p:spPr bwMode="auto">
              <a:xfrm>
                <a:off x="1157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3" name="Oval 28"/>
              <p:cNvSpPr>
                <a:spLocks noChangeArrowheads="1"/>
              </p:cNvSpPr>
              <p:nvPr/>
            </p:nvSpPr>
            <p:spPr bwMode="auto">
              <a:xfrm>
                <a:off x="134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4" name="Oval 29"/>
              <p:cNvSpPr>
                <a:spLocks noChangeArrowheads="1"/>
              </p:cNvSpPr>
              <p:nvPr/>
            </p:nvSpPr>
            <p:spPr bwMode="auto">
              <a:xfrm>
                <a:off x="213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5" name="Oval 30"/>
              <p:cNvSpPr>
                <a:spLocks noChangeArrowheads="1"/>
              </p:cNvSpPr>
              <p:nvPr/>
            </p:nvSpPr>
            <p:spPr bwMode="auto">
              <a:xfrm>
                <a:off x="29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6" name="Oval 31"/>
              <p:cNvSpPr>
                <a:spLocks noChangeArrowheads="1"/>
              </p:cNvSpPr>
              <p:nvPr/>
            </p:nvSpPr>
            <p:spPr bwMode="auto">
              <a:xfrm>
                <a:off x="370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7" name="Oval 32"/>
              <p:cNvSpPr>
                <a:spLocks noChangeArrowheads="1"/>
              </p:cNvSpPr>
              <p:nvPr/>
            </p:nvSpPr>
            <p:spPr bwMode="auto">
              <a:xfrm>
                <a:off x="44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8" name="Oval 33"/>
              <p:cNvSpPr>
                <a:spLocks noChangeArrowheads="1"/>
              </p:cNvSpPr>
              <p:nvPr/>
            </p:nvSpPr>
            <p:spPr bwMode="auto">
              <a:xfrm>
                <a:off x="527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9" name="Oval 34"/>
              <p:cNvSpPr>
                <a:spLocks noChangeArrowheads="1"/>
              </p:cNvSpPr>
              <p:nvPr/>
            </p:nvSpPr>
            <p:spPr bwMode="auto">
              <a:xfrm>
                <a:off x="606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0" name="Oval 35"/>
              <p:cNvSpPr>
                <a:spLocks noChangeArrowheads="1"/>
              </p:cNvSpPr>
              <p:nvPr/>
            </p:nvSpPr>
            <p:spPr bwMode="auto">
              <a:xfrm>
                <a:off x="685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1" name="Oval 36"/>
              <p:cNvSpPr>
                <a:spLocks noChangeArrowheads="1"/>
              </p:cNvSpPr>
              <p:nvPr/>
            </p:nvSpPr>
            <p:spPr bwMode="auto">
              <a:xfrm>
                <a:off x="764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2" name="Oval 37"/>
              <p:cNvSpPr>
                <a:spLocks noChangeArrowheads="1"/>
              </p:cNvSpPr>
              <p:nvPr/>
            </p:nvSpPr>
            <p:spPr bwMode="auto">
              <a:xfrm>
                <a:off x="842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3" name="Oval 38"/>
              <p:cNvSpPr>
                <a:spLocks noChangeArrowheads="1"/>
              </p:cNvSpPr>
              <p:nvPr/>
            </p:nvSpPr>
            <p:spPr bwMode="auto">
              <a:xfrm>
                <a:off x="92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4" name="Oval 39"/>
              <p:cNvSpPr>
                <a:spLocks noChangeArrowheads="1"/>
              </p:cNvSpPr>
              <p:nvPr/>
            </p:nvSpPr>
            <p:spPr bwMode="auto">
              <a:xfrm>
                <a:off x="1000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5" name="Oval 40"/>
              <p:cNvSpPr>
                <a:spLocks noChangeArrowheads="1"/>
              </p:cNvSpPr>
              <p:nvPr/>
            </p:nvSpPr>
            <p:spPr bwMode="auto">
              <a:xfrm>
                <a:off x="1078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6" name="Oval 41"/>
              <p:cNvSpPr>
                <a:spLocks noChangeArrowheads="1"/>
              </p:cNvSpPr>
              <p:nvPr/>
            </p:nvSpPr>
            <p:spPr bwMode="auto">
              <a:xfrm>
                <a:off x="1157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7" name="Oval 42"/>
              <p:cNvSpPr>
                <a:spLocks noChangeArrowheads="1"/>
              </p:cNvSpPr>
              <p:nvPr/>
            </p:nvSpPr>
            <p:spPr bwMode="auto">
              <a:xfrm>
                <a:off x="134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8" name="Oval 43"/>
              <p:cNvSpPr>
                <a:spLocks noChangeArrowheads="1"/>
              </p:cNvSpPr>
              <p:nvPr/>
            </p:nvSpPr>
            <p:spPr bwMode="auto">
              <a:xfrm>
                <a:off x="213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9" name="Oval 44"/>
              <p:cNvSpPr>
                <a:spLocks noChangeArrowheads="1"/>
              </p:cNvSpPr>
              <p:nvPr/>
            </p:nvSpPr>
            <p:spPr bwMode="auto">
              <a:xfrm>
                <a:off x="29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0" name="Oval 45"/>
              <p:cNvSpPr>
                <a:spLocks noChangeArrowheads="1"/>
              </p:cNvSpPr>
              <p:nvPr/>
            </p:nvSpPr>
            <p:spPr bwMode="auto">
              <a:xfrm>
                <a:off x="370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1" name="Oval 46"/>
              <p:cNvSpPr>
                <a:spLocks noChangeArrowheads="1"/>
              </p:cNvSpPr>
              <p:nvPr/>
            </p:nvSpPr>
            <p:spPr bwMode="auto">
              <a:xfrm>
                <a:off x="44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2" name="Oval 47"/>
              <p:cNvSpPr>
                <a:spLocks noChangeArrowheads="1"/>
              </p:cNvSpPr>
              <p:nvPr/>
            </p:nvSpPr>
            <p:spPr bwMode="auto">
              <a:xfrm>
                <a:off x="527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3" name="Oval 48"/>
              <p:cNvSpPr>
                <a:spLocks noChangeArrowheads="1"/>
              </p:cNvSpPr>
              <p:nvPr/>
            </p:nvSpPr>
            <p:spPr bwMode="auto">
              <a:xfrm>
                <a:off x="606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4" name="Oval 49"/>
              <p:cNvSpPr>
                <a:spLocks noChangeArrowheads="1"/>
              </p:cNvSpPr>
              <p:nvPr/>
            </p:nvSpPr>
            <p:spPr bwMode="auto">
              <a:xfrm>
                <a:off x="685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5" name="Oval 50"/>
              <p:cNvSpPr>
                <a:spLocks noChangeArrowheads="1"/>
              </p:cNvSpPr>
              <p:nvPr/>
            </p:nvSpPr>
            <p:spPr bwMode="auto">
              <a:xfrm>
                <a:off x="764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6" name="Oval 51"/>
              <p:cNvSpPr>
                <a:spLocks noChangeArrowheads="1"/>
              </p:cNvSpPr>
              <p:nvPr/>
            </p:nvSpPr>
            <p:spPr bwMode="auto">
              <a:xfrm>
                <a:off x="842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7" name="Oval 52"/>
              <p:cNvSpPr>
                <a:spLocks noChangeArrowheads="1"/>
              </p:cNvSpPr>
              <p:nvPr/>
            </p:nvSpPr>
            <p:spPr bwMode="auto">
              <a:xfrm>
                <a:off x="92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8" name="Oval 53"/>
              <p:cNvSpPr>
                <a:spLocks noChangeArrowheads="1"/>
              </p:cNvSpPr>
              <p:nvPr/>
            </p:nvSpPr>
            <p:spPr bwMode="auto">
              <a:xfrm>
                <a:off x="1000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9" name="Oval 54"/>
              <p:cNvSpPr>
                <a:spLocks noChangeArrowheads="1"/>
              </p:cNvSpPr>
              <p:nvPr/>
            </p:nvSpPr>
            <p:spPr bwMode="auto">
              <a:xfrm>
                <a:off x="1078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0" name="Oval 55"/>
              <p:cNvSpPr>
                <a:spLocks noChangeArrowheads="1"/>
              </p:cNvSpPr>
              <p:nvPr/>
            </p:nvSpPr>
            <p:spPr bwMode="auto">
              <a:xfrm>
                <a:off x="1157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1" name="Oval 56"/>
              <p:cNvSpPr>
                <a:spLocks noChangeArrowheads="1"/>
              </p:cNvSpPr>
              <p:nvPr/>
            </p:nvSpPr>
            <p:spPr bwMode="auto">
              <a:xfrm>
                <a:off x="134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2" name="Oval 57"/>
              <p:cNvSpPr>
                <a:spLocks noChangeArrowheads="1"/>
              </p:cNvSpPr>
              <p:nvPr/>
            </p:nvSpPr>
            <p:spPr bwMode="auto">
              <a:xfrm>
                <a:off x="213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3" name="Oval 58"/>
              <p:cNvSpPr>
                <a:spLocks noChangeArrowheads="1"/>
              </p:cNvSpPr>
              <p:nvPr/>
            </p:nvSpPr>
            <p:spPr bwMode="auto">
              <a:xfrm>
                <a:off x="29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4" name="Oval 59"/>
              <p:cNvSpPr>
                <a:spLocks noChangeArrowheads="1"/>
              </p:cNvSpPr>
              <p:nvPr/>
            </p:nvSpPr>
            <p:spPr bwMode="auto">
              <a:xfrm>
                <a:off x="370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5" name="Oval 60"/>
              <p:cNvSpPr>
                <a:spLocks noChangeArrowheads="1"/>
              </p:cNvSpPr>
              <p:nvPr/>
            </p:nvSpPr>
            <p:spPr bwMode="auto">
              <a:xfrm>
                <a:off x="44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6" name="Oval 61"/>
              <p:cNvSpPr>
                <a:spLocks noChangeArrowheads="1"/>
              </p:cNvSpPr>
              <p:nvPr/>
            </p:nvSpPr>
            <p:spPr bwMode="auto">
              <a:xfrm>
                <a:off x="527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7" name="Oval 62"/>
              <p:cNvSpPr>
                <a:spLocks noChangeArrowheads="1"/>
              </p:cNvSpPr>
              <p:nvPr/>
            </p:nvSpPr>
            <p:spPr bwMode="auto">
              <a:xfrm>
                <a:off x="606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8" name="Oval 63"/>
              <p:cNvSpPr>
                <a:spLocks noChangeArrowheads="1"/>
              </p:cNvSpPr>
              <p:nvPr/>
            </p:nvSpPr>
            <p:spPr bwMode="auto">
              <a:xfrm>
                <a:off x="685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9" name="Oval 64"/>
              <p:cNvSpPr>
                <a:spLocks noChangeArrowheads="1"/>
              </p:cNvSpPr>
              <p:nvPr/>
            </p:nvSpPr>
            <p:spPr bwMode="auto">
              <a:xfrm>
                <a:off x="764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0" name="Oval 65"/>
              <p:cNvSpPr>
                <a:spLocks noChangeArrowheads="1"/>
              </p:cNvSpPr>
              <p:nvPr/>
            </p:nvSpPr>
            <p:spPr bwMode="auto">
              <a:xfrm>
                <a:off x="842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1" name="Oval 66"/>
              <p:cNvSpPr>
                <a:spLocks noChangeArrowheads="1"/>
              </p:cNvSpPr>
              <p:nvPr/>
            </p:nvSpPr>
            <p:spPr bwMode="auto">
              <a:xfrm>
                <a:off x="92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2" name="Oval 67"/>
              <p:cNvSpPr>
                <a:spLocks noChangeArrowheads="1"/>
              </p:cNvSpPr>
              <p:nvPr/>
            </p:nvSpPr>
            <p:spPr bwMode="auto">
              <a:xfrm>
                <a:off x="1000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3" name="Oval 68"/>
              <p:cNvSpPr>
                <a:spLocks noChangeArrowheads="1"/>
              </p:cNvSpPr>
              <p:nvPr/>
            </p:nvSpPr>
            <p:spPr bwMode="auto">
              <a:xfrm>
                <a:off x="1078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4" name="Oval 69"/>
              <p:cNvSpPr>
                <a:spLocks noChangeArrowheads="1"/>
              </p:cNvSpPr>
              <p:nvPr/>
            </p:nvSpPr>
            <p:spPr bwMode="auto">
              <a:xfrm>
                <a:off x="1157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5" name="Line 70"/>
              <p:cNvSpPr>
                <a:spLocks noChangeShapeType="1"/>
              </p:cNvSpPr>
              <p:nvPr/>
            </p:nvSpPr>
            <p:spPr bwMode="auto">
              <a:xfrm flipV="1">
                <a:off x="149" y="110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6" name="Freeform 71"/>
              <p:cNvSpPr>
                <a:spLocks/>
              </p:cNvSpPr>
              <p:nvPr/>
            </p:nvSpPr>
            <p:spPr bwMode="auto">
              <a:xfrm>
                <a:off x="134" y="148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7" name="Text Box 72"/>
              <p:cNvSpPr txBox="1">
                <a:spLocks noChangeArrowheads="1"/>
              </p:cNvSpPr>
              <p:nvPr/>
            </p:nvSpPr>
            <p:spPr bwMode="auto">
              <a:xfrm>
                <a:off x="1367" y="135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228" name="Text Box 73"/>
              <p:cNvSpPr txBox="1">
                <a:spLocks noChangeArrowheads="1"/>
              </p:cNvSpPr>
              <p:nvPr/>
            </p:nvSpPr>
            <p:spPr bwMode="auto">
              <a:xfrm>
                <a:off x="96" y="91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grpSp>
          <p:nvGrpSpPr>
            <p:cNvPr id="41" name="Group 74"/>
            <p:cNvGrpSpPr>
              <a:grpSpLocks/>
            </p:cNvGrpSpPr>
            <p:nvPr/>
          </p:nvGrpSpPr>
          <p:grpSpPr bwMode="auto">
            <a:xfrm>
              <a:off x="1488" y="1872"/>
              <a:ext cx="1334" cy="644"/>
              <a:chOff x="1488" y="1872"/>
              <a:chExt cx="1334" cy="644"/>
            </a:xfrm>
          </p:grpSpPr>
          <p:sp>
            <p:nvSpPr>
              <p:cNvPr id="107" name="Rectangle 75"/>
              <p:cNvSpPr>
                <a:spLocks noChangeArrowheads="1"/>
              </p:cNvSpPr>
              <p:nvPr/>
            </p:nvSpPr>
            <p:spPr bwMode="auto">
              <a:xfrm>
                <a:off x="2064" y="2177"/>
                <a:ext cx="520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8" name="Oval 76"/>
              <p:cNvSpPr>
                <a:spLocks noChangeArrowheads="1"/>
              </p:cNvSpPr>
              <p:nvPr/>
            </p:nvSpPr>
            <p:spPr bwMode="auto">
              <a:xfrm>
                <a:off x="1526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9" name="Oval 77"/>
              <p:cNvSpPr>
                <a:spLocks noChangeArrowheads="1"/>
              </p:cNvSpPr>
              <p:nvPr/>
            </p:nvSpPr>
            <p:spPr bwMode="auto">
              <a:xfrm>
                <a:off x="1605" y="243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0" name="Oval 78"/>
              <p:cNvSpPr>
                <a:spLocks noChangeArrowheads="1"/>
              </p:cNvSpPr>
              <p:nvPr/>
            </p:nvSpPr>
            <p:spPr bwMode="auto">
              <a:xfrm>
                <a:off x="1683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1" name="Oval 79"/>
              <p:cNvSpPr>
                <a:spLocks noChangeArrowheads="1"/>
              </p:cNvSpPr>
              <p:nvPr/>
            </p:nvSpPr>
            <p:spPr bwMode="auto">
              <a:xfrm>
                <a:off x="1762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2" name="Oval 80"/>
              <p:cNvSpPr>
                <a:spLocks noChangeArrowheads="1"/>
              </p:cNvSpPr>
              <p:nvPr/>
            </p:nvSpPr>
            <p:spPr bwMode="auto">
              <a:xfrm>
                <a:off x="1841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3" name="Oval 81"/>
              <p:cNvSpPr>
                <a:spLocks noChangeArrowheads="1"/>
              </p:cNvSpPr>
              <p:nvPr/>
            </p:nvSpPr>
            <p:spPr bwMode="auto">
              <a:xfrm>
                <a:off x="1919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4" name="Oval 82"/>
              <p:cNvSpPr>
                <a:spLocks noChangeArrowheads="1"/>
              </p:cNvSpPr>
              <p:nvPr/>
            </p:nvSpPr>
            <p:spPr bwMode="auto">
              <a:xfrm>
                <a:off x="1998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5" name="Oval 83"/>
              <p:cNvSpPr>
                <a:spLocks noChangeArrowheads="1"/>
              </p:cNvSpPr>
              <p:nvPr/>
            </p:nvSpPr>
            <p:spPr bwMode="auto">
              <a:xfrm>
                <a:off x="2077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6" name="Oval 84"/>
              <p:cNvSpPr>
                <a:spLocks noChangeArrowheads="1"/>
              </p:cNvSpPr>
              <p:nvPr/>
            </p:nvSpPr>
            <p:spPr bwMode="auto">
              <a:xfrm>
                <a:off x="2156" y="243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7" name="Oval 85"/>
              <p:cNvSpPr>
                <a:spLocks noChangeArrowheads="1"/>
              </p:cNvSpPr>
              <p:nvPr/>
            </p:nvSpPr>
            <p:spPr bwMode="auto">
              <a:xfrm>
                <a:off x="2234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8" name="Oval 86"/>
              <p:cNvSpPr>
                <a:spLocks noChangeArrowheads="1"/>
              </p:cNvSpPr>
              <p:nvPr/>
            </p:nvSpPr>
            <p:spPr bwMode="auto">
              <a:xfrm>
                <a:off x="2313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9" name="Oval 87"/>
              <p:cNvSpPr>
                <a:spLocks noChangeArrowheads="1"/>
              </p:cNvSpPr>
              <p:nvPr/>
            </p:nvSpPr>
            <p:spPr bwMode="auto">
              <a:xfrm>
                <a:off x="2392" y="243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0" name="Oval 88"/>
              <p:cNvSpPr>
                <a:spLocks noChangeArrowheads="1"/>
              </p:cNvSpPr>
              <p:nvPr/>
            </p:nvSpPr>
            <p:spPr bwMode="auto">
              <a:xfrm>
                <a:off x="2470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1" name="Oval 89"/>
              <p:cNvSpPr>
                <a:spLocks noChangeArrowheads="1"/>
              </p:cNvSpPr>
              <p:nvPr/>
            </p:nvSpPr>
            <p:spPr bwMode="auto">
              <a:xfrm>
                <a:off x="2549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2" name="Oval 90"/>
              <p:cNvSpPr>
                <a:spLocks noChangeArrowheads="1"/>
              </p:cNvSpPr>
              <p:nvPr/>
            </p:nvSpPr>
            <p:spPr bwMode="auto">
              <a:xfrm>
                <a:off x="1526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3" name="Oval 91"/>
              <p:cNvSpPr>
                <a:spLocks noChangeArrowheads="1"/>
              </p:cNvSpPr>
              <p:nvPr/>
            </p:nvSpPr>
            <p:spPr bwMode="auto">
              <a:xfrm>
                <a:off x="1605" y="23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4" name="Oval 92"/>
              <p:cNvSpPr>
                <a:spLocks noChangeArrowheads="1"/>
              </p:cNvSpPr>
              <p:nvPr/>
            </p:nvSpPr>
            <p:spPr bwMode="auto">
              <a:xfrm>
                <a:off x="1683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5" name="Oval 93"/>
              <p:cNvSpPr>
                <a:spLocks noChangeArrowheads="1"/>
              </p:cNvSpPr>
              <p:nvPr/>
            </p:nvSpPr>
            <p:spPr bwMode="auto">
              <a:xfrm>
                <a:off x="1762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6" name="Oval 94"/>
              <p:cNvSpPr>
                <a:spLocks noChangeArrowheads="1"/>
              </p:cNvSpPr>
              <p:nvPr/>
            </p:nvSpPr>
            <p:spPr bwMode="auto">
              <a:xfrm>
                <a:off x="1841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7" name="Oval 95"/>
              <p:cNvSpPr>
                <a:spLocks noChangeArrowheads="1"/>
              </p:cNvSpPr>
              <p:nvPr/>
            </p:nvSpPr>
            <p:spPr bwMode="auto">
              <a:xfrm>
                <a:off x="1919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8" name="Oval 96"/>
              <p:cNvSpPr>
                <a:spLocks noChangeArrowheads="1"/>
              </p:cNvSpPr>
              <p:nvPr/>
            </p:nvSpPr>
            <p:spPr bwMode="auto">
              <a:xfrm>
                <a:off x="1998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9" name="Oval 97"/>
              <p:cNvSpPr>
                <a:spLocks noChangeArrowheads="1"/>
              </p:cNvSpPr>
              <p:nvPr/>
            </p:nvSpPr>
            <p:spPr bwMode="auto">
              <a:xfrm>
                <a:off x="2077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0" name="Oval 98"/>
              <p:cNvSpPr>
                <a:spLocks noChangeArrowheads="1"/>
              </p:cNvSpPr>
              <p:nvPr/>
            </p:nvSpPr>
            <p:spPr bwMode="auto">
              <a:xfrm>
                <a:off x="2156" y="23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1" name="Oval 99"/>
              <p:cNvSpPr>
                <a:spLocks noChangeArrowheads="1"/>
              </p:cNvSpPr>
              <p:nvPr/>
            </p:nvSpPr>
            <p:spPr bwMode="auto">
              <a:xfrm>
                <a:off x="2234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2" name="Oval 100"/>
              <p:cNvSpPr>
                <a:spLocks noChangeArrowheads="1"/>
              </p:cNvSpPr>
              <p:nvPr/>
            </p:nvSpPr>
            <p:spPr bwMode="auto">
              <a:xfrm>
                <a:off x="2313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3" name="Oval 101"/>
              <p:cNvSpPr>
                <a:spLocks noChangeArrowheads="1"/>
              </p:cNvSpPr>
              <p:nvPr/>
            </p:nvSpPr>
            <p:spPr bwMode="auto">
              <a:xfrm>
                <a:off x="2392" y="23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4" name="Oval 102"/>
              <p:cNvSpPr>
                <a:spLocks noChangeArrowheads="1"/>
              </p:cNvSpPr>
              <p:nvPr/>
            </p:nvSpPr>
            <p:spPr bwMode="auto">
              <a:xfrm>
                <a:off x="2470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5" name="Oval 103"/>
              <p:cNvSpPr>
                <a:spLocks noChangeArrowheads="1"/>
              </p:cNvSpPr>
              <p:nvPr/>
            </p:nvSpPr>
            <p:spPr bwMode="auto">
              <a:xfrm>
                <a:off x="2549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6" name="Oval 104"/>
              <p:cNvSpPr>
                <a:spLocks noChangeArrowheads="1"/>
              </p:cNvSpPr>
              <p:nvPr/>
            </p:nvSpPr>
            <p:spPr bwMode="auto">
              <a:xfrm>
                <a:off x="1526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7" name="Oval 105"/>
              <p:cNvSpPr>
                <a:spLocks noChangeArrowheads="1"/>
              </p:cNvSpPr>
              <p:nvPr/>
            </p:nvSpPr>
            <p:spPr bwMode="auto">
              <a:xfrm>
                <a:off x="1605" y="22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8" name="Oval 106"/>
              <p:cNvSpPr>
                <a:spLocks noChangeArrowheads="1"/>
              </p:cNvSpPr>
              <p:nvPr/>
            </p:nvSpPr>
            <p:spPr bwMode="auto">
              <a:xfrm>
                <a:off x="1683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9" name="Oval 107"/>
              <p:cNvSpPr>
                <a:spLocks noChangeArrowheads="1"/>
              </p:cNvSpPr>
              <p:nvPr/>
            </p:nvSpPr>
            <p:spPr bwMode="auto">
              <a:xfrm>
                <a:off x="1762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0" name="Oval 108"/>
              <p:cNvSpPr>
                <a:spLocks noChangeArrowheads="1"/>
              </p:cNvSpPr>
              <p:nvPr/>
            </p:nvSpPr>
            <p:spPr bwMode="auto">
              <a:xfrm>
                <a:off x="1841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1" name="Oval 109"/>
              <p:cNvSpPr>
                <a:spLocks noChangeArrowheads="1"/>
              </p:cNvSpPr>
              <p:nvPr/>
            </p:nvSpPr>
            <p:spPr bwMode="auto">
              <a:xfrm>
                <a:off x="1919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2" name="Oval 110"/>
              <p:cNvSpPr>
                <a:spLocks noChangeArrowheads="1"/>
              </p:cNvSpPr>
              <p:nvPr/>
            </p:nvSpPr>
            <p:spPr bwMode="auto">
              <a:xfrm>
                <a:off x="1998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3" name="Oval 111"/>
              <p:cNvSpPr>
                <a:spLocks noChangeArrowheads="1"/>
              </p:cNvSpPr>
              <p:nvPr/>
            </p:nvSpPr>
            <p:spPr bwMode="auto">
              <a:xfrm>
                <a:off x="2077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4" name="Oval 112"/>
              <p:cNvSpPr>
                <a:spLocks noChangeArrowheads="1"/>
              </p:cNvSpPr>
              <p:nvPr/>
            </p:nvSpPr>
            <p:spPr bwMode="auto">
              <a:xfrm>
                <a:off x="2156" y="22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5" name="Oval 113"/>
              <p:cNvSpPr>
                <a:spLocks noChangeArrowheads="1"/>
              </p:cNvSpPr>
              <p:nvPr/>
            </p:nvSpPr>
            <p:spPr bwMode="auto">
              <a:xfrm>
                <a:off x="2234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6" name="Oval 114"/>
              <p:cNvSpPr>
                <a:spLocks noChangeArrowheads="1"/>
              </p:cNvSpPr>
              <p:nvPr/>
            </p:nvSpPr>
            <p:spPr bwMode="auto">
              <a:xfrm>
                <a:off x="2313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7" name="Oval 115"/>
              <p:cNvSpPr>
                <a:spLocks noChangeArrowheads="1"/>
              </p:cNvSpPr>
              <p:nvPr/>
            </p:nvSpPr>
            <p:spPr bwMode="auto">
              <a:xfrm>
                <a:off x="2392" y="22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8" name="Oval 116"/>
              <p:cNvSpPr>
                <a:spLocks noChangeArrowheads="1"/>
              </p:cNvSpPr>
              <p:nvPr/>
            </p:nvSpPr>
            <p:spPr bwMode="auto">
              <a:xfrm>
                <a:off x="2470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9" name="Oval 117"/>
              <p:cNvSpPr>
                <a:spLocks noChangeArrowheads="1"/>
              </p:cNvSpPr>
              <p:nvPr/>
            </p:nvSpPr>
            <p:spPr bwMode="auto">
              <a:xfrm>
                <a:off x="2549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0" name="Oval 118"/>
              <p:cNvSpPr>
                <a:spLocks noChangeArrowheads="1"/>
              </p:cNvSpPr>
              <p:nvPr/>
            </p:nvSpPr>
            <p:spPr bwMode="auto">
              <a:xfrm>
                <a:off x="1526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1" name="Oval 119"/>
              <p:cNvSpPr>
                <a:spLocks noChangeArrowheads="1"/>
              </p:cNvSpPr>
              <p:nvPr/>
            </p:nvSpPr>
            <p:spPr bwMode="auto">
              <a:xfrm>
                <a:off x="1605" y="217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2" name="Oval 120"/>
              <p:cNvSpPr>
                <a:spLocks noChangeArrowheads="1"/>
              </p:cNvSpPr>
              <p:nvPr/>
            </p:nvSpPr>
            <p:spPr bwMode="auto">
              <a:xfrm>
                <a:off x="1683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3" name="Oval 121"/>
              <p:cNvSpPr>
                <a:spLocks noChangeArrowheads="1"/>
              </p:cNvSpPr>
              <p:nvPr/>
            </p:nvSpPr>
            <p:spPr bwMode="auto">
              <a:xfrm>
                <a:off x="1762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4" name="Oval 122"/>
              <p:cNvSpPr>
                <a:spLocks noChangeArrowheads="1"/>
              </p:cNvSpPr>
              <p:nvPr/>
            </p:nvSpPr>
            <p:spPr bwMode="auto">
              <a:xfrm>
                <a:off x="1841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5" name="Oval 123"/>
              <p:cNvSpPr>
                <a:spLocks noChangeArrowheads="1"/>
              </p:cNvSpPr>
              <p:nvPr/>
            </p:nvSpPr>
            <p:spPr bwMode="auto">
              <a:xfrm>
                <a:off x="1919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6" name="Oval 124"/>
              <p:cNvSpPr>
                <a:spLocks noChangeArrowheads="1"/>
              </p:cNvSpPr>
              <p:nvPr/>
            </p:nvSpPr>
            <p:spPr bwMode="auto">
              <a:xfrm>
                <a:off x="1998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7" name="Oval 125"/>
              <p:cNvSpPr>
                <a:spLocks noChangeArrowheads="1"/>
              </p:cNvSpPr>
              <p:nvPr/>
            </p:nvSpPr>
            <p:spPr bwMode="auto">
              <a:xfrm>
                <a:off x="2077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8" name="Oval 126"/>
              <p:cNvSpPr>
                <a:spLocks noChangeArrowheads="1"/>
              </p:cNvSpPr>
              <p:nvPr/>
            </p:nvSpPr>
            <p:spPr bwMode="auto">
              <a:xfrm>
                <a:off x="2156" y="217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9" name="Oval 127"/>
              <p:cNvSpPr>
                <a:spLocks noChangeArrowheads="1"/>
              </p:cNvSpPr>
              <p:nvPr/>
            </p:nvSpPr>
            <p:spPr bwMode="auto">
              <a:xfrm>
                <a:off x="2234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0" name="Oval 128"/>
              <p:cNvSpPr>
                <a:spLocks noChangeArrowheads="1"/>
              </p:cNvSpPr>
              <p:nvPr/>
            </p:nvSpPr>
            <p:spPr bwMode="auto">
              <a:xfrm>
                <a:off x="2313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1" name="Oval 129"/>
              <p:cNvSpPr>
                <a:spLocks noChangeArrowheads="1"/>
              </p:cNvSpPr>
              <p:nvPr/>
            </p:nvSpPr>
            <p:spPr bwMode="auto">
              <a:xfrm>
                <a:off x="2392" y="217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2" name="Oval 130"/>
              <p:cNvSpPr>
                <a:spLocks noChangeArrowheads="1"/>
              </p:cNvSpPr>
              <p:nvPr/>
            </p:nvSpPr>
            <p:spPr bwMode="auto">
              <a:xfrm>
                <a:off x="2470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3" name="Oval 131"/>
              <p:cNvSpPr>
                <a:spLocks noChangeArrowheads="1"/>
              </p:cNvSpPr>
              <p:nvPr/>
            </p:nvSpPr>
            <p:spPr bwMode="auto">
              <a:xfrm>
                <a:off x="2549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4" name="Line 132"/>
              <p:cNvSpPr>
                <a:spLocks noChangeShapeType="1"/>
              </p:cNvSpPr>
              <p:nvPr/>
            </p:nvSpPr>
            <p:spPr bwMode="auto">
              <a:xfrm flipV="1">
                <a:off x="1541" y="206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5" name="Freeform 133"/>
              <p:cNvSpPr>
                <a:spLocks/>
              </p:cNvSpPr>
              <p:nvPr/>
            </p:nvSpPr>
            <p:spPr bwMode="auto">
              <a:xfrm>
                <a:off x="1526" y="244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6" name="Text Box 134"/>
              <p:cNvSpPr txBox="1">
                <a:spLocks noChangeArrowheads="1"/>
              </p:cNvSpPr>
              <p:nvPr/>
            </p:nvSpPr>
            <p:spPr bwMode="auto">
              <a:xfrm>
                <a:off x="2759" y="231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167" name="Text Box 135"/>
              <p:cNvSpPr txBox="1">
                <a:spLocks noChangeArrowheads="1"/>
              </p:cNvSpPr>
              <p:nvPr/>
            </p:nvSpPr>
            <p:spPr bwMode="auto">
              <a:xfrm>
                <a:off x="1488" y="187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grpSp>
          <p:nvGrpSpPr>
            <p:cNvPr id="42" name="Group 136"/>
            <p:cNvGrpSpPr>
              <a:grpSpLocks/>
            </p:cNvGrpSpPr>
            <p:nvPr/>
          </p:nvGrpSpPr>
          <p:grpSpPr bwMode="auto">
            <a:xfrm>
              <a:off x="4320" y="1872"/>
              <a:ext cx="1334" cy="644"/>
              <a:chOff x="4320" y="912"/>
              <a:chExt cx="1334" cy="644"/>
            </a:xfrm>
          </p:grpSpPr>
          <p:sp>
            <p:nvSpPr>
              <p:cNvPr id="46" name="Rectangle 137"/>
              <p:cNvSpPr>
                <a:spLocks noChangeArrowheads="1"/>
              </p:cNvSpPr>
              <p:nvPr/>
            </p:nvSpPr>
            <p:spPr bwMode="auto">
              <a:xfrm>
                <a:off x="4368" y="1217"/>
                <a:ext cx="1043" cy="199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7" name="Oval 138"/>
              <p:cNvSpPr>
                <a:spLocks noChangeArrowheads="1"/>
              </p:cNvSpPr>
              <p:nvPr/>
            </p:nvSpPr>
            <p:spPr bwMode="auto">
              <a:xfrm>
                <a:off x="4358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8" name="Oval 139"/>
              <p:cNvSpPr>
                <a:spLocks noChangeArrowheads="1"/>
              </p:cNvSpPr>
              <p:nvPr/>
            </p:nvSpPr>
            <p:spPr bwMode="auto">
              <a:xfrm>
                <a:off x="4437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9" name="Oval 140"/>
              <p:cNvSpPr>
                <a:spLocks noChangeArrowheads="1"/>
              </p:cNvSpPr>
              <p:nvPr/>
            </p:nvSpPr>
            <p:spPr bwMode="auto">
              <a:xfrm>
                <a:off x="4515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0" name="Oval 141"/>
              <p:cNvSpPr>
                <a:spLocks noChangeArrowheads="1"/>
              </p:cNvSpPr>
              <p:nvPr/>
            </p:nvSpPr>
            <p:spPr bwMode="auto">
              <a:xfrm>
                <a:off x="4594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1" name="Oval 142"/>
              <p:cNvSpPr>
                <a:spLocks noChangeArrowheads="1"/>
              </p:cNvSpPr>
              <p:nvPr/>
            </p:nvSpPr>
            <p:spPr bwMode="auto">
              <a:xfrm>
                <a:off x="4673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2" name="Oval 143"/>
              <p:cNvSpPr>
                <a:spLocks noChangeArrowheads="1"/>
              </p:cNvSpPr>
              <p:nvPr/>
            </p:nvSpPr>
            <p:spPr bwMode="auto">
              <a:xfrm>
                <a:off x="475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3" name="Oval 144"/>
              <p:cNvSpPr>
                <a:spLocks noChangeArrowheads="1"/>
              </p:cNvSpPr>
              <p:nvPr/>
            </p:nvSpPr>
            <p:spPr bwMode="auto">
              <a:xfrm>
                <a:off x="4830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4" name="Oval 145"/>
              <p:cNvSpPr>
                <a:spLocks noChangeArrowheads="1"/>
              </p:cNvSpPr>
              <p:nvPr/>
            </p:nvSpPr>
            <p:spPr bwMode="auto">
              <a:xfrm>
                <a:off x="490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5" name="Oval 146"/>
              <p:cNvSpPr>
                <a:spLocks noChangeArrowheads="1"/>
              </p:cNvSpPr>
              <p:nvPr/>
            </p:nvSpPr>
            <p:spPr bwMode="auto">
              <a:xfrm>
                <a:off x="4988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6" name="Oval 147"/>
              <p:cNvSpPr>
                <a:spLocks noChangeArrowheads="1"/>
              </p:cNvSpPr>
              <p:nvPr/>
            </p:nvSpPr>
            <p:spPr bwMode="auto">
              <a:xfrm>
                <a:off x="5066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7" name="Oval 148"/>
              <p:cNvSpPr>
                <a:spLocks noChangeArrowheads="1"/>
              </p:cNvSpPr>
              <p:nvPr/>
            </p:nvSpPr>
            <p:spPr bwMode="auto">
              <a:xfrm>
                <a:off x="5145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8" name="Oval 149"/>
              <p:cNvSpPr>
                <a:spLocks noChangeArrowheads="1"/>
              </p:cNvSpPr>
              <p:nvPr/>
            </p:nvSpPr>
            <p:spPr bwMode="auto">
              <a:xfrm>
                <a:off x="5224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9" name="Oval 150"/>
              <p:cNvSpPr>
                <a:spLocks noChangeArrowheads="1"/>
              </p:cNvSpPr>
              <p:nvPr/>
            </p:nvSpPr>
            <p:spPr bwMode="auto">
              <a:xfrm>
                <a:off x="5302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0" name="Oval 151"/>
              <p:cNvSpPr>
                <a:spLocks noChangeArrowheads="1"/>
              </p:cNvSpPr>
              <p:nvPr/>
            </p:nvSpPr>
            <p:spPr bwMode="auto">
              <a:xfrm>
                <a:off x="538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1" name="Oval 152"/>
              <p:cNvSpPr>
                <a:spLocks noChangeArrowheads="1"/>
              </p:cNvSpPr>
              <p:nvPr/>
            </p:nvSpPr>
            <p:spPr bwMode="auto">
              <a:xfrm>
                <a:off x="4358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2" name="Oval 153"/>
              <p:cNvSpPr>
                <a:spLocks noChangeArrowheads="1"/>
              </p:cNvSpPr>
              <p:nvPr/>
            </p:nvSpPr>
            <p:spPr bwMode="auto">
              <a:xfrm>
                <a:off x="4437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3" name="Oval 154"/>
              <p:cNvSpPr>
                <a:spLocks noChangeArrowheads="1"/>
              </p:cNvSpPr>
              <p:nvPr/>
            </p:nvSpPr>
            <p:spPr bwMode="auto">
              <a:xfrm>
                <a:off x="4515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4" name="Oval 155"/>
              <p:cNvSpPr>
                <a:spLocks noChangeArrowheads="1"/>
              </p:cNvSpPr>
              <p:nvPr/>
            </p:nvSpPr>
            <p:spPr bwMode="auto">
              <a:xfrm>
                <a:off x="4594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5" name="Oval 156"/>
              <p:cNvSpPr>
                <a:spLocks noChangeArrowheads="1"/>
              </p:cNvSpPr>
              <p:nvPr/>
            </p:nvSpPr>
            <p:spPr bwMode="auto">
              <a:xfrm>
                <a:off x="4673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6" name="Oval 157"/>
              <p:cNvSpPr>
                <a:spLocks noChangeArrowheads="1"/>
              </p:cNvSpPr>
              <p:nvPr/>
            </p:nvSpPr>
            <p:spPr bwMode="auto">
              <a:xfrm>
                <a:off x="475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7" name="Oval 158"/>
              <p:cNvSpPr>
                <a:spLocks noChangeArrowheads="1"/>
              </p:cNvSpPr>
              <p:nvPr/>
            </p:nvSpPr>
            <p:spPr bwMode="auto">
              <a:xfrm>
                <a:off x="4830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8" name="Oval 159"/>
              <p:cNvSpPr>
                <a:spLocks noChangeArrowheads="1"/>
              </p:cNvSpPr>
              <p:nvPr/>
            </p:nvSpPr>
            <p:spPr bwMode="auto">
              <a:xfrm>
                <a:off x="490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9" name="Oval 160"/>
              <p:cNvSpPr>
                <a:spLocks noChangeArrowheads="1"/>
              </p:cNvSpPr>
              <p:nvPr/>
            </p:nvSpPr>
            <p:spPr bwMode="auto">
              <a:xfrm>
                <a:off x="4988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0" name="Oval 161"/>
              <p:cNvSpPr>
                <a:spLocks noChangeArrowheads="1"/>
              </p:cNvSpPr>
              <p:nvPr/>
            </p:nvSpPr>
            <p:spPr bwMode="auto">
              <a:xfrm>
                <a:off x="5066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1" name="Oval 162"/>
              <p:cNvSpPr>
                <a:spLocks noChangeArrowheads="1"/>
              </p:cNvSpPr>
              <p:nvPr/>
            </p:nvSpPr>
            <p:spPr bwMode="auto">
              <a:xfrm>
                <a:off x="5145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2" name="Oval 163"/>
              <p:cNvSpPr>
                <a:spLocks noChangeArrowheads="1"/>
              </p:cNvSpPr>
              <p:nvPr/>
            </p:nvSpPr>
            <p:spPr bwMode="auto">
              <a:xfrm>
                <a:off x="5224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3" name="Oval 164"/>
              <p:cNvSpPr>
                <a:spLocks noChangeArrowheads="1"/>
              </p:cNvSpPr>
              <p:nvPr/>
            </p:nvSpPr>
            <p:spPr bwMode="auto">
              <a:xfrm>
                <a:off x="5302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4" name="Oval 165"/>
              <p:cNvSpPr>
                <a:spLocks noChangeArrowheads="1"/>
              </p:cNvSpPr>
              <p:nvPr/>
            </p:nvSpPr>
            <p:spPr bwMode="auto">
              <a:xfrm>
                <a:off x="538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5" name="Oval 166"/>
              <p:cNvSpPr>
                <a:spLocks noChangeArrowheads="1"/>
              </p:cNvSpPr>
              <p:nvPr/>
            </p:nvSpPr>
            <p:spPr bwMode="auto">
              <a:xfrm>
                <a:off x="4358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6" name="Oval 167"/>
              <p:cNvSpPr>
                <a:spLocks noChangeArrowheads="1"/>
              </p:cNvSpPr>
              <p:nvPr/>
            </p:nvSpPr>
            <p:spPr bwMode="auto">
              <a:xfrm>
                <a:off x="4437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7" name="Oval 168"/>
              <p:cNvSpPr>
                <a:spLocks noChangeArrowheads="1"/>
              </p:cNvSpPr>
              <p:nvPr/>
            </p:nvSpPr>
            <p:spPr bwMode="auto">
              <a:xfrm>
                <a:off x="4515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8" name="Oval 169"/>
              <p:cNvSpPr>
                <a:spLocks noChangeArrowheads="1"/>
              </p:cNvSpPr>
              <p:nvPr/>
            </p:nvSpPr>
            <p:spPr bwMode="auto">
              <a:xfrm>
                <a:off x="4594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9" name="Oval 170"/>
              <p:cNvSpPr>
                <a:spLocks noChangeArrowheads="1"/>
              </p:cNvSpPr>
              <p:nvPr/>
            </p:nvSpPr>
            <p:spPr bwMode="auto">
              <a:xfrm>
                <a:off x="4673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0" name="Oval 171"/>
              <p:cNvSpPr>
                <a:spLocks noChangeArrowheads="1"/>
              </p:cNvSpPr>
              <p:nvPr/>
            </p:nvSpPr>
            <p:spPr bwMode="auto">
              <a:xfrm>
                <a:off x="475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1" name="Oval 172"/>
              <p:cNvSpPr>
                <a:spLocks noChangeArrowheads="1"/>
              </p:cNvSpPr>
              <p:nvPr/>
            </p:nvSpPr>
            <p:spPr bwMode="auto">
              <a:xfrm>
                <a:off x="4830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2" name="Oval 173"/>
              <p:cNvSpPr>
                <a:spLocks noChangeArrowheads="1"/>
              </p:cNvSpPr>
              <p:nvPr/>
            </p:nvSpPr>
            <p:spPr bwMode="auto">
              <a:xfrm>
                <a:off x="490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3" name="Oval 174"/>
              <p:cNvSpPr>
                <a:spLocks noChangeArrowheads="1"/>
              </p:cNvSpPr>
              <p:nvPr/>
            </p:nvSpPr>
            <p:spPr bwMode="auto">
              <a:xfrm>
                <a:off x="4988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4" name="Oval 175"/>
              <p:cNvSpPr>
                <a:spLocks noChangeArrowheads="1"/>
              </p:cNvSpPr>
              <p:nvPr/>
            </p:nvSpPr>
            <p:spPr bwMode="auto">
              <a:xfrm>
                <a:off x="5066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5" name="Oval 176"/>
              <p:cNvSpPr>
                <a:spLocks noChangeArrowheads="1"/>
              </p:cNvSpPr>
              <p:nvPr/>
            </p:nvSpPr>
            <p:spPr bwMode="auto">
              <a:xfrm>
                <a:off x="5145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6" name="Oval 177"/>
              <p:cNvSpPr>
                <a:spLocks noChangeArrowheads="1"/>
              </p:cNvSpPr>
              <p:nvPr/>
            </p:nvSpPr>
            <p:spPr bwMode="auto">
              <a:xfrm>
                <a:off x="5224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7" name="Oval 178"/>
              <p:cNvSpPr>
                <a:spLocks noChangeArrowheads="1"/>
              </p:cNvSpPr>
              <p:nvPr/>
            </p:nvSpPr>
            <p:spPr bwMode="auto">
              <a:xfrm>
                <a:off x="5302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8" name="Oval 179"/>
              <p:cNvSpPr>
                <a:spLocks noChangeArrowheads="1"/>
              </p:cNvSpPr>
              <p:nvPr/>
            </p:nvSpPr>
            <p:spPr bwMode="auto">
              <a:xfrm>
                <a:off x="538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9" name="Oval 180"/>
              <p:cNvSpPr>
                <a:spLocks noChangeArrowheads="1"/>
              </p:cNvSpPr>
              <p:nvPr/>
            </p:nvSpPr>
            <p:spPr bwMode="auto">
              <a:xfrm>
                <a:off x="4358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0" name="Oval 181"/>
              <p:cNvSpPr>
                <a:spLocks noChangeArrowheads="1"/>
              </p:cNvSpPr>
              <p:nvPr/>
            </p:nvSpPr>
            <p:spPr bwMode="auto">
              <a:xfrm>
                <a:off x="4437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1" name="Oval 182"/>
              <p:cNvSpPr>
                <a:spLocks noChangeArrowheads="1"/>
              </p:cNvSpPr>
              <p:nvPr/>
            </p:nvSpPr>
            <p:spPr bwMode="auto">
              <a:xfrm>
                <a:off x="4515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2" name="Oval 183"/>
              <p:cNvSpPr>
                <a:spLocks noChangeArrowheads="1"/>
              </p:cNvSpPr>
              <p:nvPr/>
            </p:nvSpPr>
            <p:spPr bwMode="auto">
              <a:xfrm>
                <a:off x="4594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3" name="Oval 184"/>
              <p:cNvSpPr>
                <a:spLocks noChangeArrowheads="1"/>
              </p:cNvSpPr>
              <p:nvPr/>
            </p:nvSpPr>
            <p:spPr bwMode="auto">
              <a:xfrm>
                <a:off x="4673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4" name="Oval 185"/>
              <p:cNvSpPr>
                <a:spLocks noChangeArrowheads="1"/>
              </p:cNvSpPr>
              <p:nvPr/>
            </p:nvSpPr>
            <p:spPr bwMode="auto">
              <a:xfrm>
                <a:off x="475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5" name="Oval 186"/>
              <p:cNvSpPr>
                <a:spLocks noChangeArrowheads="1"/>
              </p:cNvSpPr>
              <p:nvPr/>
            </p:nvSpPr>
            <p:spPr bwMode="auto">
              <a:xfrm>
                <a:off x="4830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6" name="Oval 187"/>
              <p:cNvSpPr>
                <a:spLocks noChangeArrowheads="1"/>
              </p:cNvSpPr>
              <p:nvPr/>
            </p:nvSpPr>
            <p:spPr bwMode="auto">
              <a:xfrm>
                <a:off x="490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7" name="Oval 188"/>
              <p:cNvSpPr>
                <a:spLocks noChangeArrowheads="1"/>
              </p:cNvSpPr>
              <p:nvPr/>
            </p:nvSpPr>
            <p:spPr bwMode="auto">
              <a:xfrm>
                <a:off x="4988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8" name="Oval 189"/>
              <p:cNvSpPr>
                <a:spLocks noChangeArrowheads="1"/>
              </p:cNvSpPr>
              <p:nvPr/>
            </p:nvSpPr>
            <p:spPr bwMode="auto">
              <a:xfrm>
                <a:off x="5066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9" name="Oval 190"/>
              <p:cNvSpPr>
                <a:spLocks noChangeArrowheads="1"/>
              </p:cNvSpPr>
              <p:nvPr/>
            </p:nvSpPr>
            <p:spPr bwMode="auto">
              <a:xfrm>
                <a:off x="5145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0" name="Oval 191"/>
              <p:cNvSpPr>
                <a:spLocks noChangeArrowheads="1"/>
              </p:cNvSpPr>
              <p:nvPr/>
            </p:nvSpPr>
            <p:spPr bwMode="auto">
              <a:xfrm>
                <a:off x="5224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1" name="Oval 192"/>
              <p:cNvSpPr>
                <a:spLocks noChangeArrowheads="1"/>
              </p:cNvSpPr>
              <p:nvPr/>
            </p:nvSpPr>
            <p:spPr bwMode="auto">
              <a:xfrm>
                <a:off x="5302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2" name="Oval 193"/>
              <p:cNvSpPr>
                <a:spLocks noChangeArrowheads="1"/>
              </p:cNvSpPr>
              <p:nvPr/>
            </p:nvSpPr>
            <p:spPr bwMode="auto">
              <a:xfrm>
                <a:off x="538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3" name="Line 194"/>
              <p:cNvSpPr>
                <a:spLocks noChangeShapeType="1"/>
              </p:cNvSpPr>
              <p:nvPr/>
            </p:nvSpPr>
            <p:spPr bwMode="auto">
              <a:xfrm flipV="1">
                <a:off x="4373" y="110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4" name="Freeform 195"/>
              <p:cNvSpPr>
                <a:spLocks/>
              </p:cNvSpPr>
              <p:nvPr/>
            </p:nvSpPr>
            <p:spPr bwMode="auto">
              <a:xfrm>
                <a:off x="4358" y="148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5" name="Text Box 196"/>
              <p:cNvSpPr txBox="1">
                <a:spLocks noChangeArrowheads="1"/>
              </p:cNvSpPr>
              <p:nvPr/>
            </p:nvSpPr>
            <p:spPr bwMode="auto">
              <a:xfrm>
                <a:off x="5591" y="135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106" name="Text Box 197"/>
              <p:cNvSpPr txBox="1">
                <a:spLocks noChangeArrowheads="1"/>
              </p:cNvSpPr>
              <p:nvPr/>
            </p:nvSpPr>
            <p:spPr bwMode="auto">
              <a:xfrm>
                <a:off x="4320" y="91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sp>
          <p:nvSpPr>
            <p:cNvPr id="43" name="AutoShape 198"/>
            <p:cNvSpPr>
              <a:spLocks noChangeArrowheads="1"/>
            </p:cNvSpPr>
            <p:nvPr/>
          </p:nvSpPr>
          <p:spPr bwMode="auto">
            <a:xfrm rot="5400000">
              <a:off x="624" y="1776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4" name="AutoShape 199"/>
            <p:cNvSpPr>
              <a:spLocks noChangeArrowheads="1"/>
            </p:cNvSpPr>
            <p:nvPr/>
          </p:nvSpPr>
          <p:spPr bwMode="auto">
            <a:xfrm rot="5400000">
              <a:off x="2016" y="1776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5" name="AutoShape 200"/>
            <p:cNvSpPr>
              <a:spLocks noChangeArrowheads="1"/>
            </p:cNvSpPr>
            <p:nvPr/>
          </p:nvSpPr>
          <p:spPr bwMode="auto">
            <a:xfrm rot="5400000">
              <a:off x="4848" y="1776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</p:grpSp>
      <p:sp>
        <p:nvSpPr>
          <p:cNvPr id="229" name="Text Box 202"/>
          <p:cNvSpPr txBox="1">
            <a:spLocks noChangeArrowheads="1"/>
          </p:cNvSpPr>
          <p:nvPr/>
        </p:nvSpPr>
        <p:spPr bwMode="auto">
          <a:xfrm>
            <a:off x="34925" y="1592263"/>
            <a:ext cx="91440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4*x+3*x4&gt;20        x-x4&gt;3         3*x+x4&lt;0       6*x-20*x4&lt;61</a:t>
            </a:r>
          </a:p>
        </p:txBody>
      </p:sp>
      <p:grpSp>
        <p:nvGrpSpPr>
          <p:cNvPr id="230" name="Group 203"/>
          <p:cNvGrpSpPr>
            <a:grpSpLocks/>
          </p:cNvGrpSpPr>
          <p:nvPr/>
        </p:nvGrpSpPr>
        <p:grpSpPr bwMode="auto">
          <a:xfrm>
            <a:off x="5064125" y="1663700"/>
            <a:ext cx="1143000" cy="228600"/>
            <a:chOff x="3024" y="1008"/>
            <a:chExt cx="960" cy="192"/>
          </a:xfrm>
        </p:grpSpPr>
        <p:sp>
          <p:nvSpPr>
            <p:cNvPr id="231" name="Line 204"/>
            <p:cNvSpPr>
              <a:spLocks noChangeShapeType="1"/>
            </p:cNvSpPr>
            <p:nvPr/>
          </p:nvSpPr>
          <p:spPr bwMode="auto">
            <a:xfrm flipH="1">
              <a:off x="3024" y="1008"/>
              <a:ext cx="960" cy="192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232" name="Line 205"/>
            <p:cNvSpPr>
              <a:spLocks noChangeShapeType="1"/>
            </p:cNvSpPr>
            <p:nvPr/>
          </p:nvSpPr>
          <p:spPr bwMode="auto">
            <a:xfrm flipH="1" flipV="1">
              <a:off x="3024" y="1008"/>
              <a:ext cx="960" cy="192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</p:grpSp>
      <p:sp>
        <p:nvSpPr>
          <p:cNvPr id="233" name="Text Box 206"/>
          <p:cNvSpPr txBox="1">
            <a:spLocks noChangeArrowheads="1"/>
          </p:cNvSpPr>
          <p:nvPr/>
        </p:nvSpPr>
        <p:spPr bwMode="auto">
          <a:xfrm>
            <a:off x="34925" y="1595438"/>
            <a:ext cx="91440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rgbClr val="C0C0C0"/>
                </a:solidFill>
                <a:latin typeface="Courier New" pitchFamily="49" charset="0"/>
              </a:rPr>
              <a:t> (               &amp;&amp;          )  ||              ||              </a:t>
            </a:r>
          </a:p>
        </p:txBody>
      </p:sp>
      <p:grpSp>
        <p:nvGrpSpPr>
          <p:cNvPr id="234" name="Group 401"/>
          <p:cNvGrpSpPr>
            <a:grpSpLocks/>
          </p:cNvGrpSpPr>
          <p:nvPr/>
        </p:nvGrpSpPr>
        <p:grpSpPr bwMode="auto">
          <a:xfrm>
            <a:off x="187325" y="2024062"/>
            <a:ext cx="8823326" cy="1022349"/>
            <a:chOff x="118" y="1275"/>
            <a:chExt cx="5558" cy="644"/>
          </a:xfrm>
        </p:grpSpPr>
        <p:grpSp>
          <p:nvGrpSpPr>
            <p:cNvPr id="235" name="Group 400"/>
            <p:cNvGrpSpPr>
              <a:grpSpLocks/>
            </p:cNvGrpSpPr>
            <p:nvPr/>
          </p:nvGrpSpPr>
          <p:grpSpPr bwMode="auto">
            <a:xfrm>
              <a:off x="118" y="1275"/>
              <a:ext cx="1334" cy="644"/>
              <a:chOff x="118" y="1275"/>
              <a:chExt cx="1334" cy="644"/>
            </a:xfrm>
          </p:grpSpPr>
          <p:sp>
            <p:nvSpPr>
              <p:cNvPr id="365" name="Rectangle 208"/>
              <p:cNvSpPr>
                <a:spLocks noChangeArrowheads="1"/>
              </p:cNvSpPr>
              <p:nvPr/>
            </p:nvSpPr>
            <p:spPr bwMode="auto">
              <a:xfrm>
                <a:off x="385" y="1580"/>
                <a:ext cx="833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 useBgFill="1">
            <p:nvSpPr>
              <p:cNvPr id="366" name="AutoShape 209"/>
              <p:cNvSpPr>
                <a:spLocks noChangeArrowheads="1"/>
              </p:cNvSpPr>
              <p:nvPr/>
            </p:nvSpPr>
            <p:spPr bwMode="auto">
              <a:xfrm>
                <a:off x="363" y="1570"/>
                <a:ext cx="265" cy="280"/>
              </a:xfrm>
              <a:prstGeom prst="rtTriangle">
                <a:avLst/>
              </a:prstGeom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7" name="Oval 210"/>
              <p:cNvSpPr>
                <a:spLocks noChangeArrowheads="1"/>
              </p:cNvSpPr>
              <p:nvPr/>
            </p:nvSpPr>
            <p:spPr bwMode="auto">
              <a:xfrm>
                <a:off x="156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8" name="Oval 211"/>
              <p:cNvSpPr>
                <a:spLocks noChangeArrowheads="1"/>
              </p:cNvSpPr>
              <p:nvPr/>
            </p:nvSpPr>
            <p:spPr bwMode="auto">
              <a:xfrm>
                <a:off x="235" y="1834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9" name="Oval 212"/>
              <p:cNvSpPr>
                <a:spLocks noChangeArrowheads="1"/>
              </p:cNvSpPr>
              <p:nvPr/>
            </p:nvSpPr>
            <p:spPr bwMode="auto">
              <a:xfrm>
                <a:off x="313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0" name="Oval 213"/>
              <p:cNvSpPr>
                <a:spLocks noChangeArrowheads="1"/>
              </p:cNvSpPr>
              <p:nvPr/>
            </p:nvSpPr>
            <p:spPr bwMode="auto">
              <a:xfrm>
                <a:off x="392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1" name="Oval 214"/>
              <p:cNvSpPr>
                <a:spLocks noChangeArrowheads="1"/>
              </p:cNvSpPr>
              <p:nvPr/>
            </p:nvSpPr>
            <p:spPr bwMode="auto">
              <a:xfrm>
                <a:off x="471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2" name="Oval 215"/>
              <p:cNvSpPr>
                <a:spLocks noChangeArrowheads="1"/>
              </p:cNvSpPr>
              <p:nvPr/>
            </p:nvSpPr>
            <p:spPr bwMode="auto">
              <a:xfrm>
                <a:off x="549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3" name="Oval 216"/>
              <p:cNvSpPr>
                <a:spLocks noChangeArrowheads="1"/>
              </p:cNvSpPr>
              <p:nvPr/>
            </p:nvSpPr>
            <p:spPr bwMode="auto">
              <a:xfrm>
                <a:off x="628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4" name="Oval 217"/>
              <p:cNvSpPr>
                <a:spLocks noChangeArrowheads="1"/>
              </p:cNvSpPr>
              <p:nvPr/>
            </p:nvSpPr>
            <p:spPr bwMode="auto">
              <a:xfrm>
                <a:off x="707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5" name="Oval 218"/>
              <p:cNvSpPr>
                <a:spLocks noChangeArrowheads="1"/>
              </p:cNvSpPr>
              <p:nvPr/>
            </p:nvSpPr>
            <p:spPr bwMode="auto">
              <a:xfrm>
                <a:off x="786" y="1834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6" name="Oval 219"/>
              <p:cNvSpPr>
                <a:spLocks noChangeArrowheads="1"/>
              </p:cNvSpPr>
              <p:nvPr/>
            </p:nvSpPr>
            <p:spPr bwMode="auto">
              <a:xfrm>
                <a:off x="864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7" name="Oval 220"/>
              <p:cNvSpPr>
                <a:spLocks noChangeArrowheads="1"/>
              </p:cNvSpPr>
              <p:nvPr/>
            </p:nvSpPr>
            <p:spPr bwMode="auto">
              <a:xfrm>
                <a:off x="943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8" name="Oval 221"/>
              <p:cNvSpPr>
                <a:spLocks noChangeArrowheads="1"/>
              </p:cNvSpPr>
              <p:nvPr/>
            </p:nvSpPr>
            <p:spPr bwMode="auto">
              <a:xfrm>
                <a:off x="1022" y="1834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9" name="Oval 222"/>
              <p:cNvSpPr>
                <a:spLocks noChangeArrowheads="1"/>
              </p:cNvSpPr>
              <p:nvPr/>
            </p:nvSpPr>
            <p:spPr bwMode="auto">
              <a:xfrm>
                <a:off x="1100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0" name="Oval 223"/>
              <p:cNvSpPr>
                <a:spLocks noChangeArrowheads="1"/>
              </p:cNvSpPr>
              <p:nvPr/>
            </p:nvSpPr>
            <p:spPr bwMode="auto">
              <a:xfrm>
                <a:off x="1179" y="183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1" name="Oval 224"/>
              <p:cNvSpPr>
                <a:spLocks noChangeArrowheads="1"/>
              </p:cNvSpPr>
              <p:nvPr/>
            </p:nvSpPr>
            <p:spPr bwMode="auto">
              <a:xfrm>
                <a:off x="156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2" name="Oval 225"/>
              <p:cNvSpPr>
                <a:spLocks noChangeArrowheads="1"/>
              </p:cNvSpPr>
              <p:nvPr/>
            </p:nvSpPr>
            <p:spPr bwMode="auto">
              <a:xfrm>
                <a:off x="235" y="1749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3" name="Oval 226"/>
              <p:cNvSpPr>
                <a:spLocks noChangeArrowheads="1"/>
              </p:cNvSpPr>
              <p:nvPr/>
            </p:nvSpPr>
            <p:spPr bwMode="auto">
              <a:xfrm>
                <a:off x="313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4" name="Oval 227"/>
              <p:cNvSpPr>
                <a:spLocks noChangeArrowheads="1"/>
              </p:cNvSpPr>
              <p:nvPr/>
            </p:nvSpPr>
            <p:spPr bwMode="auto">
              <a:xfrm>
                <a:off x="392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5" name="Oval 228"/>
              <p:cNvSpPr>
                <a:spLocks noChangeArrowheads="1"/>
              </p:cNvSpPr>
              <p:nvPr/>
            </p:nvSpPr>
            <p:spPr bwMode="auto">
              <a:xfrm>
                <a:off x="471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6" name="Oval 229"/>
              <p:cNvSpPr>
                <a:spLocks noChangeArrowheads="1"/>
              </p:cNvSpPr>
              <p:nvPr/>
            </p:nvSpPr>
            <p:spPr bwMode="auto">
              <a:xfrm>
                <a:off x="549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7" name="Oval 230"/>
              <p:cNvSpPr>
                <a:spLocks noChangeArrowheads="1"/>
              </p:cNvSpPr>
              <p:nvPr/>
            </p:nvSpPr>
            <p:spPr bwMode="auto">
              <a:xfrm>
                <a:off x="628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8" name="Oval 231"/>
              <p:cNvSpPr>
                <a:spLocks noChangeArrowheads="1"/>
              </p:cNvSpPr>
              <p:nvPr/>
            </p:nvSpPr>
            <p:spPr bwMode="auto">
              <a:xfrm>
                <a:off x="707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9" name="Oval 232"/>
              <p:cNvSpPr>
                <a:spLocks noChangeArrowheads="1"/>
              </p:cNvSpPr>
              <p:nvPr/>
            </p:nvSpPr>
            <p:spPr bwMode="auto">
              <a:xfrm>
                <a:off x="786" y="1749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0" name="Oval 233"/>
              <p:cNvSpPr>
                <a:spLocks noChangeArrowheads="1"/>
              </p:cNvSpPr>
              <p:nvPr/>
            </p:nvSpPr>
            <p:spPr bwMode="auto">
              <a:xfrm>
                <a:off x="864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1" name="Oval 234"/>
              <p:cNvSpPr>
                <a:spLocks noChangeArrowheads="1"/>
              </p:cNvSpPr>
              <p:nvPr/>
            </p:nvSpPr>
            <p:spPr bwMode="auto">
              <a:xfrm>
                <a:off x="943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2" name="Oval 235"/>
              <p:cNvSpPr>
                <a:spLocks noChangeArrowheads="1"/>
              </p:cNvSpPr>
              <p:nvPr/>
            </p:nvSpPr>
            <p:spPr bwMode="auto">
              <a:xfrm>
                <a:off x="1022" y="1749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3" name="Oval 236"/>
              <p:cNvSpPr>
                <a:spLocks noChangeArrowheads="1"/>
              </p:cNvSpPr>
              <p:nvPr/>
            </p:nvSpPr>
            <p:spPr bwMode="auto">
              <a:xfrm>
                <a:off x="1100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4" name="Oval 237"/>
              <p:cNvSpPr>
                <a:spLocks noChangeArrowheads="1"/>
              </p:cNvSpPr>
              <p:nvPr/>
            </p:nvSpPr>
            <p:spPr bwMode="auto">
              <a:xfrm>
                <a:off x="1179" y="174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5" name="Oval 238"/>
              <p:cNvSpPr>
                <a:spLocks noChangeArrowheads="1"/>
              </p:cNvSpPr>
              <p:nvPr/>
            </p:nvSpPr>
            <p:spPr bwMode="auto">
              <a:xfrm>
                <a:off x="156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6" name="Oval 239"/>
              <p:cNvSpPr>
                <a:spLocks noChangeArrowheads="1"/>
              </p:cNvSpPr>
              <p:nvPr/>
            </p:nvSpPr>
            <p:spPr bwMode="auto">
              <a:xfrm>
                <a:off x="235" y="1665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7" name="Oval 240"/>
              <p:cNvSpPr>
                <a:spLocks noChangeArrowheads="1"/>
              </p:cNvSpPr>
              <p:nvPr/>
            </p:nvSpPr>
            <p:spPr bwMode="auto">
              <a:xfrm>
                <a:off x="313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8" name="Oval 241"/>
              <p:cNvSpPr>
                <a:spLocks noChangeArrowheads="1"/>
              </p:cNvSpPr>
              <p:nvPr/>
            </p:nvSpPr>
            <p:spPr bwMode="auto">
              <a:xfrm>
                <a:off x="392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9" name="Oval 242"/>
              <p:cNvSpPr>
                <a:spLocks noChangeArrowheads="1"/>
              </p:cNvSpPr>
              <p:nvPr/>
            </p:nvSpPr>
            <p:spPr bwMode="auto">
              <a:xfrm>
                <a:off x="471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0" name="Oval 243"/>
              <p:cNvSpPr>
                <a:spLocks noChangeArrowheads="1"/>
              </p:cNvSpPr>
              <p:nvPr/>
            </p:nvSpPr>
            <p:spPr bwMode="auto">
              <a:xfrm>
                <a:off x="549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1" name="Oval 244"/>
              <p:cNvSpPr>
                <a:spLocks noChangeArrowheads="1"/>
              </p:cNvSpPr>
              <p:nvPr/>
            </p:nvSpPr>
            <p:spPr bwMode="auto">
              <a:xfrm>
                <a:off x="628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2" name="Oval 245"/>
              <p:cNvSpPr>
                <a:spLocks noChangeArrowheads="1"/>
              </p:cNvSpPr>
              <p:nvPr/>
            </p:nvSpPr>
            <p:spPr bwMode="auto">
              <a:xfrm>
                <a:off x="707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3" name="Oval 246"/>
              <p:cNvSpPr>
                <a:spLocks noChangeArrowheads="1"/>
              </p:cNvSpPr>
              <p:nvPr/>
            </p:nvSpPr>
            <p:spPr bwMode="auto">
              <a:xfrm>
                <a:off x="786" y="1665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4" name="Oval 247"/>
              <p:cNvSpPr>
                <a:spLocks noChangeArrowheads="1"/>
              </p:cNvSpPr>
              <p:nvPr/>
            </p:nvSpPr>
            <p:spPr bwMode="auto">
              <a:xfrm>
                <a:off x="864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5" name="Oval 248"/>
              <p:cNvSpPr>
                <a:spLocks noChangeArrowheads="1"/>
              </p:cNvSpPr>
              <p:nvPr/>
            </p:nvSpPr>
            <p:spPr bwMode="auto">
              <a:xfrm>
                <a:off x="943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6" name="Oval 249"/>
              <p:cNvSpPr>
                <a:spLocks noChangeArrowheads="1"/>
              </p:cNvSpPr>
              <p:nvPr/>
            </p:nvSpPr>
            <p:spPr bwMode="auto">
              <a:xfrm>
                <a:off x="1022" y="1665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7" name="Oval 250"/>
              <p:cNvSpPr>
                <a:spLocks noChangeArrowheads="1"/>
              </p:cNvSpPr>
              <p:nvPr/>
            </p:nvSpPr>
            <p:spPr bwMode="auto">
              <a:xfrm>
                <a:off x="1100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8" name="Oval 251"/>
              <p:cNvSpPr>
                <a:spLocks noChangeArrowheads="1"/>
              </p:cNvSpPr>
              <p:nvPr/>
            </p:nvSpPr>
            <p:spPr bwMode="auto">
              <a:xfrm>
                <a:off x="1179" y="166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9" name="Oval 252"/>
              <p:cNvSpPr>
                <a:spLocks noChangeArrowheads="1"/>
              </p:cNvSpPr>
              <p:nvPr/>
            </p:nvSpPr>
            <p:spPr bwMode="auto">
              <a:xfrm>
                <a:off x="156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0" name="Oval 253"/>
              <p:cNvSpPr>
                <a:spLocks noChangeArrowheads="1"/>
              </p:cNvSpPr>
              <p:nvPr/>
            </p:nvSpPr>
            <p:spPr bwMode="auto">
              <a:xfrm>
                <a:off x="235" y="1580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1" name="Oval 254"/>
              <p:cNvSpPr>
                <a:spLocks noChangeArrowheads="1"/>
              </p:cNvSpPr>
              <p:nvPr/>
            </p:nvSpPr>
            <p:spPr bwMode="auto">
              <a:xfrm>
                <a:off x="313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2" name="Oval 255"/>
              <p:cNvSpPr>
                <a:spLocks noChangeArrowheads="1"/>
              </p:cNvSpPr>
              <p:nvPr/>
            </p:nvSpPr>
            <p:spPr bwMode="auto">
              <a:xfrm>
                <a:off x="392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3" name="Oval 256"/>
              <p:cNvSpPr>
                <a:spLocks noChangeArrowheads="1"/>
              </p:cNvSpPr>
              <p:nvPr/>
            </p:nvSpPr>
            <p:spPr bwMode="auto">
              <a:xfrm>
                <a:off x="471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4" name="Oval 257"/>
              <p:cNvSpPr>
                <a:spLocks noChangeArrowheads="1"/>
              </p:cNvSpPr>
              <p:nvPr/>
            </p:nvSpPr>
            <p:spPr bwMode="auto">
              <a:xfrm>
                <a:off x="549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5" name="Oval 258"/>
              <p:cNvSpPr>
                <a:spLocks noChangeArrowheads="1"/>
              </p:cNvSpPr>
              <p:nvPr/>
            </p:nvSpPr>
            <p:spPr bwMode="auto">
              <a:xfrm>
                <a:off x="628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6" name="Oval 259"/>
              <p:cNvSpPr>
                <a:spLocks noChangeArrowheads="1"/>
              </p:cNvSpPr>
              <p:nvPr/>
            </p:nvSpPr>
            <p:spPr bwMode="auto">
              <a:xfrm>
                <a:off x="707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7" name="Oval 260"/>
              <p:cNvSpPr>
                <a:spLocks noChangeArrowheads="1"/>
              </p:cNvSpPr>
              <p:nvPr/>
            </p:nvSpPr>
            <p:spPr bwMode="auto">
              <a:xfrm>
                <a:off x="786" y="1580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8" name="Oval 261"/>
              <p:cNvSpPr>
                <a:spLocks noChangeArrowheads="1"/>
              </p:cNvSpPr>
              <p:nvPr/>
            </p:nvSpPr>
            <p:spPr bwMode="auto">
              <a:xfrm>
                <a:off x="864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9" name="Oval 262"/>
              <p:cNvSpPr>
                <a:spLocks noChangeArrowheads="1"/>
              </p:cNvSpPr>
              <p:nvPr/>
            </p:nvSpPr>
            <p:spPr bwMode="auto">
              <a:xfrm>
                <a:off x="943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20" name="Oval 263"/>
              <p:cNvSpPr>
                <a:spLocks noChangeArrowheads="1"/>
              </p:cNvSpPr>
              <p:nvPr/>
            </p:nvSpPr>
            <p:spPr bwMode="auto">
              <a:xfrm>
                <a:off x="1022" y="1580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21" name="Oval 264"/>
              <p:cNvSpPr>
                <a:spLocks noChangeArrowheads="1"/>
              </p:cNvSpPr>
              <p:nvPr/>
            </p:nvSpPr>
            <p:spPr bwMode="auto">
              <a:xfrm>
                <a:off x="1100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22" name="Oval 265"/>
              <p:cNvSpPr>
                <a:spLocks noChangeArrowheads="1"/>
              </p:cNvSpPr>
              <p:nvPr/>
            </p:nvSpPr>
            <p:spPr bwMode="auto">
              <a:xfrm>
                <a:off x="1179" y="158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23" name="Line 266"/>
              <p:cNvSpPr>
                <a:spLocks noChangeShapeType="1"/>
              </p:cNvSpPr>
              <p:nvPr/>
            </p:nvSpPr>
            <p:spPr bwMode="auto">
              <a:xfrm flipV="1">
                <a:off x="171" y="1467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24" name="Freeform 267"/>
              <p:cNvSpPr>
                <a:spLocks/>
              </p:cNvSpPr>
              <p:nvPr/>
            </p:nvSpPr>
            <p:spPr bwMode="auto">
              <a:xfrm>
                <a:off x="156" y="1845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25" name="Text Box 268"/>
              <p:cNvSpPr txBox="1">
                <a:spLocks noChangeArrowheads="1"/>
              </p:cNvSpPr>
              <p:nvPr/>
            </p:nvSpPr>
            <p:spPr bwMode="auto">
              <a:xfrm>
                <a:off x="1389" y="1715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426" name="Text Box 269"/>
              <p:cNvSpPr txBox="1">
                <a:spLocks noChangeArrowheads="1"/>
              </p:cNvSpPr>
              <p:nvPr/>
            </p:nvSpPr>
            <p:spPr bwMode="auto">
              <a:xfrm>
                <a:off x="118" y="1275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grpSp>
          <p:nvGrpSpPr>
            <p:cNvPr id="236" name="Group 270"/>
            <p:cNvGrpSpPr>
              <a:grpSpLocks/>
            </p:cNvGrpSpPr>
            <p:nvPr/>
          </p:nvGrpSpPr>
          <p:grpSpPr bwMode="auto">
            <a:xfrm>
              <a:off x="4342" y="1275"/>
              <a:ext cx="1334" cy="644"/>
              <a:chOff x="4320" y="1008"/>
              <a:chExt cx="1334" cy="644"/>
            </a:xfrm>
          </p:grpSpPr>
          <p:sp>
            <p:nvSpPr>
              <p:cNvPr id="303" name="Rectangle 271"/>
              <p:cNvSpPr>
                <a:spLocks noChangeArrowheads="1"/>
              </p:cNvSpPr>
              <p:nvPr/>
            </p:nvSpPr>
            <p:spPr bwMode="auto">
              <a:xfrm>
                <a:off x="4368" y="1313"/>
                <a:ext cx="1043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 useBgFill="1">
            <p:nvSpPr>
              <p:cNvPr id="304" name="AutoShape 272"/>
              <p:cNvSpPr>
                <a:spLocks noChangeArrowheads="1"/>
              </p:cNvSpPr>
              <p:nvPr/>
            </p:nvSpPr>
            <p:spPr bwMode="auto">
              <a:xfrm rot="10800000" flipV="1">
                <a:off x="5164" y="1490"/>
                <a:ext cx="245" cy="86"/>
              </a:xfrm>
              <a:prstGeom prst="rtTriangle">
                <a:avLst/>
              </a:prstGeom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5" name="Oval 273"/>
              <p:cNvSpPr>
                <a:spLocks noChangeArrowheads="1"/>
              </p:cNvSpPr>
              <p:nvPr/>
            </p:nvSpPr>
            <p:spPr bwMode="auto">
              <a:xfrm>
                <a:off x="4358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6" name="Oval 274"/>
              <p:cNvSpPr>
                <a:spLocks noChangeArrowheads="1"/>
              </p:cNvSpPr>
              <p:nvPr/>
            </p:nvSpPr>
            <p:spPr bwMode="auto">
              <a:xfrm>
                <a:off x="4437" y="156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7" name="Oval 275"/>
              <p:cNvSpPr>
                <a:spLocks noChangeArrowheads="1"/>
              </p:cNvSpPr>
              <p:nvPr/>
            </p:nvSpPr>
            <p:spPr bwMode="auto">
              <a:xfrm>
                <a:off x="4515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8" name="Oval 276"/>
              <p:cNvSpPr>
                <a:spLocks noChangeArrowheads="1"/>
              </p:cNvSpPr>
              <p:nvPr/>
            </p:nvSpPr>
            <p:spPr bwMode="auto">
              <a:xfrm>
                <a:off x="4594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9" name="Oval 277"/>
              <p:cNvSpPr>
                <a:spLocks noChangeArrowheads="1"/>
              </p:cNvSpPr>
              <p:nvPr/>
            </p:nvSpPr>
            <p:spPr bwMode="auto">
              <a:xfrm>
                <a:off x="4673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0" name="Oval 278"/>
              <p:cNvSpPr>
                <a:spLocks noChangeArrowheads="1"/>
              </p:cNvSpPr>
              <p:nvPr/>
            </p:nvSpPr>
            <p:spPr bwMode="auto">
              <a:xfrm>
                <a:off x="4751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1" name="Oval 279"/>
              <p:cNvSpPr>
                <a:spLocks noChangeArrowheads="1"/>
              </p:cNvSpPr>
              <p:nvPr/>
            </p:nvSpPr>
            <p:spPr bwMode="auto">
              <a:xfrm>
                <a:off x="4830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2" name="Oval 280"/>
              <p:cNvSpPr>
                <a:spLocks noChangeArrowheads="1"/>
              </p:cNvSpPr>
              <p:nvPr/>
            </p:nvSpPr>
            <p:spPr bwMode="auto">
              <a:xfrm>
                <a:off x="4909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3" name="Oval 281"/>
              <p:cNvSpPr>
                <a:spLocks noChangeArrowheads="1"/>
              </p:cNvSpPr>
              <p:nvPr/>
            </p:nvSpPr>
            <p:spPr bwMode="auto">
              <a:xfrm>
                <a:off x="4988" y="156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4" name="Oval 282"/>
              <p:cNvSpPr>
                <a:spLocks noChangeArrowheads="1"/>
              </p:cNvSpPr>
              <p:nvPr/>
            </p:nvSpPr>
            <p:spPr bwMode="auto">
              <a:xfrm>
                <a:off x="5066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5" name="Oval 283"/>
              <p:cNvSpPr>
                <a:spLocks noChangeArrowheads="1"/>
              </p:cNvSpPr>
              <p:nvPr/>
            </p:nvSpPr>
            <p:spPr bwMode="auto">
              <a:xfrm>
                <a:off x="5145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6" name="Oval 284"/>
              <p:cNvSpPr>
                <a:spLocks noChangeArrowheads="1"/>
              </p:cNvSpPr>
              <p:nvPr/>
            </p:nvSpPr>
            <p:spPr bwMode="auto">
              <a:xfrm>
                <a:off x="5224" y="156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7" name="Oval 285"/>
              <p:cNvSpPr>
                <a:spLocks noChangeArrowheads="1"/>
              </p:cNvSpPr>
              <p:nvPr/>
            </p:nvSpPr>
            <p:spPr bwMode="auto">
              <a:xfrm>
                <a:off x="5302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8" name="Oval 286"/>
              <p:cNvSpPr>
                <a:spLocks noChangeArrowheads="1"/>
              </p:cNvSpPr>
              <p:nvPr/>
            </p:nvSpPr>
            <p:spPr bwMode="auto">
              <a:xfrm>
                <a:off x="5381" y="156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9" name="Oval 287"/>
              <p:cNvSpPr>
                <a:spLocks noChangeArrowheads="1"/>
              </p:cNvSpPr>
              <p:nvPr/>
            </p:nvSpPr>
            <p:spPr bwMode="auto">
              <a:xfrm>
                <a:off x="4358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0" name="Oval 288"/>
              <p:cNvSpPr>
                <a:spLocks noChangeArrowheads="1"/>
              </p:cNvSpPr>
              <p:nvPr/>
            </p:nvSpPr>
            <p:spPr bwMode="auto">
              <a:xfrm>
                <a:off x="4437" y="148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1" name="Oval 289"/>
              <p:cNvSpPr>
                <a:spLocks noChangeArrowheads="1"/>
              </p:cNvSpPr>
              <p:nvPr/>
            </p:nvSpPr>
            <p:spPr bwMode="auto">
              <a:xfrm>
                <a:off x="4515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2" name="Oval 290"/>
              <p:cNvSpPr>
                <a:spLocks noChangeArrowheads="1"/>
              </p:cNvSpPr>
              <p:nvPr/>
            </p:nvSpPr>
            <p:spPr bwMode="auto">
              <a:xfrm>
                <a:off x="4594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3" name="Oval 291"/>
              <p:cNvSpPr>
                <a:spLocks noChangeArrowheads="1"/>
              </p:cNvSpPr>
              <p:nvPr/>
            </p:nvSpPr>
            <p:spPr bwMode="auto">
              <a:xfrm>
                <a:off x="4673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4" name="Oval 292"/>
              <p:cNvSpPr>
                <a:spLocks noChangeArrowheads="1"/>
              </p:cNvSpPr>
              <p:nvPr/>
            </p:nvSpPr>
            <p:spPr bwMode="auto">
              <a:xfrm>
                <a:off x="4751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5" name="Oval 293"/>
              <p:cNvSpPr>
                <a:spLocks noChangeArrowheads="1"/>
              </p:cNvSpPr>
              <p:nvPr/>
            </p:nvSpPr>
            <p:spPr bwMode="auto">
              <a:xfrm>
                <a:off x="4830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6" name="Oval 294"/>
              <p:cNvSpPr>
                <a:spLocks noChangeArrowheads="1"/>
              </p:cNvSpPr>
              <p:nvPr/>
            </p:nvSpPr>
            <p:spPr bwMode="auto">
              <a:xfrm>
                <a:off x="4909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7" name="Oval 295"/>
              <p:cNvSpPr>
                <a:spLocks noChangeArrowheads="1"/>
              </p:cNvSpPr>
              <p:nvPr/>
            </p:nvSpPr>
            <p:spPr bwMode="auto">
              <a:xfrm>
                <a:off x="4988" y="148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8" name="Oval 296"/>
              <p:cNvSpPr>
                <a:spLocks noChangeArrowheads="1"/>
              </p:cNvSpPr>
              <p:nvPr/>
            </p:nvSpPr>
            <p:spPr bwMode="auto">
              <a:xfrm>
                <a:off x="5066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9" name="Oval 297"/>
              <p:cNvSpPr>
                <a:spLocks noChangeArrowheads="1"/>
              </p:cNvSpPr>
              <p:nvPr/>
            </p:nvSpPr>
            <p:spPr bwMode="auto">
              <a:xfrm>
                <a:off x="5145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0" name="Oval 298"/>
              <p:cNvSpPr>
                <a:spLocks noChangeArrowheads="1"/>
              </p:cNvSpPr>
              <p:nvPr/>
            </p:nvSpPr>
            <p:spPr bwMode="auto">
              <a:xfrm>
                <a:off x="5224" y="148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1" name="Oval 299"/>
              <p:cNvSpPr>
                <a:spLocks noChangeArrowheads="1"/>
              </p:cNvSpPr>
              <p:nvPr/>
            </p:nvSpPr>
            <p:spPr bwMode="auto">
              <a:xfrm>
                <a:off x="5302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2" name="Oval 300"/>
              <p:cNvSpPr>
                <a:spLocks noChangeArrowheads="1"/>
              </p:cNvSpPr>
              <p:nvPr/>
            </p:nvSpPr>
            <p:spPr bwMode="auto">
              <a:xfrm>
                <a:off x="5381" y="148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3" name="Oval 301"/>
              <p:cNvSpPr>
                <a:spLocks noChangeArrowheads="1"/>
              </p:cNvSpPr>
              <p:nvPr/>
            </p:nvSpPr>
            <p:spPr bwMode="auto">
              <a:xfrm>
                <a:off x="4358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4" name="Oval 302"/>
              <p:cNvSpPr>
                <a:spLocks noChangeArrowheads="1"/>
              </p:cNvSpPr>
              <p:nvPr/>
            </p:nvSpPr>
            <p:spPr bwMode="auto">
              <a:xfrm>
                <a:off x="4437" y="139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5" name="Oval 303"/>
              <p:cNvSpPr>
                <a:spLocks noChangeArrowheads="1"/>
              </p:cNvSpPr>
              <p:nvPr/>
            </p:nvSpPr>
            <p:spPr bwMode="auto">
              <a:xfrm>
                <a:off x="4515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6" name="Oval 304"/>
              <p:cNvSpPr>
                <a:spLocks noChangeArrowheads="1"/>
              </p:cNvSpPr>
              <p:nvPr/>
            </p:nvSpPr>
            <p:spPr bwMode="auto">
              <a:xfrm>
                <a:off x="4594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7" name="Oval 305"/>
              <p:cNvSpPr>
                <a:spLocks noChangeArrowheads="1"/>
              </p:cNvSpPr>
              <p:nvPr/>
            </p:nvSpPr>
            <p:spPr bwMode="auto">
              <a:xfrm>
                <a:off x="4673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8" name="Oval 306"/>
              <p:cNvSpPr>
                <a:spLocks noChangeArrowheads="1"/>
              </p:cNvSpPr>
              <p:nvPr/>
            </p:nvSpPr>
            <p:spPr bwMode="auto">
              <a:xfrm>
                <a:off x="4751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9" name="Oval 307"/>
              <p:cNvSpPr>
                <a:spLocks noChangeArrowheads="1"/>
              </p:cNvSpPr>
              <p:nvPr/>
            </p:nvSpPr>
            <p:spPr bwMode="auto">
              <a:xfrm>
                <a:off x="4830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0" name="Oval 308"/>
              <p:cNvSpPr>
                <a:spLocks noChangeArrowheads="1"/>
              </p:cNvSpPr>
              <p:nvPr/>
            </p:nvSpPr>
            <p:spPr bwMode="auto">
              <a:xfrm>
                <a:off x="4909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1" name="Oval 309"/>
              <p:cNvSpPr>
                <a:spLocks noChangeArrowheads="1"/>
              </p:cNvSpPr>
              <p:nvPr/>
            </p:nvSpPr>
            <p:spPr bwMode="auto">
              <a:xfrm>
                <a:off x="4988" y="139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2" name="Oval 310"/>
              <p:cNvSpPr>
                <a:spLocks noChangeArrowheads="1"/>
              </p:cNvSpPr>
              <p:nvPr/>
            </p:nvSpPr>
            <p:spPr bwMode="auto">
              <a:xfrm>
                <a:off x="5066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3" name="Oval 311"/>
              <p:cNvSpPr>
                <a:spLocks noChangeArrowheads="1"/>
              </p:cNvSpPr>
              <p:nvPr/>
            </p:nvSpPr>
            <p:spPr bwMode="auto">
              <a:xfrm>
                <a:off x="5145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4" name="Oval 312"/>
              <p:cNvSpPr>
                <a:spLocks noChangeArrowheads="1"/>
              </p:cNvSpPr>
              <p:nvPr/>
            </p:nvSpPr>
            <p:spPr bwMode="auto">
              <a:xfrm>
                <a:off x="5224" y="139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5" name="Oval 313"/>
              <p:cNvSpPr>
                <a:spLocks noChangeArrowheads="1"/>
              </p:cNvSpPr>
              <p:nvPr/>
            </p:nvSpPr>
            <p:spPr bwMode="auto">
              <a:xfrm>
                <a:off x="5302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6" name="Oval 314"/>
              <p:cNvSpPr>
                <a:spLocks noChangeArrowheads="1"/>
              </p:cNvSpPr>
              <p:nvPr/>
            </p:nvSpPr>
            <p:spPr bwMode="auto">
              <a:xfrm>
                <a:off x="5381" y="13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7" name="Oval 315"/>
              <p:cNvSpPr>
                <a:spLocks noChangeArrowheads="1"/>
              </p:cNvSpPr>
              <p:nvPr/>
            </p:nvSpPr>
            <p:spPr bwMode="auto">
              <a:xfrm>
                <a:off x="4358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8" name="Oval 316"/>
              <p:cNvSpPr>
                <a:spLocks noChangeArrowheads="1"/>
              </p:cNvSpPr>
              <p:nvPr/>
            </p:nvSpPr>
            <p:spPr bwMode="auto">
              <a:xfrm>
                <a:off x="4437" y="131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9" name="Oval 317"/>
              <p:cNvSpPr>
                <a:spLocks noChangeArrowheads="1"/>
              </p:cNvSpPr>
              <p:nvPr/>
            </p:nvSpPr>
            <p:spPr bwMode="auto">
              <a:xfrm>
                <a:off x="4515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0" name="Oval 318"/>
              <p:cNvSpPr>
                <a:spLocks noChangeArrowheads="1"/>
              </p:cNvSpPr>
              <p:nvPr/>
            </p:nvSpPr>
            <p:spPr bwMode="auto">
              <a:xfrm>
                <a:off x="4594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1" name="Oval 319"/>
              <p:cNvSpPr>
                <a:spLocks noChangeArrowheads="1"/>
              </p:cNvSpPr>
              <p:nvPr/>
            </p:nvSpPr>
            <p:spPr bwMode="auto">
              <a:xfrm>
                <a:off x="4673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2" name="Oval 320"/>
              <p:cNvSpPr>
                <a:spLocks noChangeArrowheads="1"/>
              </p:cNvSpPr>
              <p:nvPr/>
            </p:nvSpPr>
            <p:spPr bwMode="auto">
              <a:xfrm>
                <a:off x="4751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3" name="Oval 321"/>
              <p:cNvSpPr>
                <a:spLocks noChangeArrowheads="1"/>
              </p:cNvSpPr>
              <p:nvPr/>
            </p:nvSpPr>
            <p:spPr bwMode="auto">
              <a:xfrm>
                <a:off x="4830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4" name="Oval 322"/>
              <p:cNvSpPr>
                <a:spLocks noChangeArrowheads="1"/>
              </p:cNvSpPr>
              <p:nvPr/>
            </p:nvSpPr>
            <p:spPr bwMode="auto">
              <a:xfrm>
                <a:off x="4909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5" name="Oval 323"/>
              <p:cNvSpPr>
                <a:spLocks noChangeArrowheads="1"/>
              </p:cNvSpPr>
              <p:nvPr/>
            </p:nvSpPr>
            <p:spPr bwMode="auto">
              <a:xfrm>
                <a:off x="4988" y="131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6" name="Oval 324"/>
              <p:cNvSpPr>
                <a:spLocks noChangeArrowheads="1"/>
              </p:cNvSpPr>
              <p:nvPr/>
            </p:nvSpPr>
            <p:spPr bwMode="auto">
              <a:xfrm>
                <a:off x="5066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7" name="Oval 325"/>
              <p:cNvSpPr>
                <a:spLocks noChangeArrowheads="1"/>
              </p:cNvSpPr>
              <p:nvPr/>
            </p:nvSpPr>
            <p:spPr bwMode="auto">
              <a:xfrm>
                <a:off x="5145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8" name="Oval 326"/>
              <p:cNvSpPr>
                <a:spLocks noChangeArrowheads="1"/>
              </p:cNvSpPr>
              <p:nvPr/>
            </p:nvSpPr>
            <p:spPr bwMode="auto">
              <a:xfrm>
                <a:off x="5224" y="131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9" name="Oval 327"/>
              <p:cNvSpPr>
                <a:spLocks noChangeArrowheads="1"/>
              </p:cNvSpPr>
              <p:nvPr/>
            </p:nvSpPr>
            <p:spPr bwMode="auto">
              <a:xfrm>
                <a:off x="5302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0" name="Oval 328"/>
              <p:cNvSpPr>
                <a:spLocks noChangeArrowheads="1"/>
              </p:cNvSpPr>
              <p:nvPr/>
            </p:nvSpPr>
            <p:spPr bwMode="auto">
              <a:xfrm>
                <a:off x="5381" y="131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1" name="Line 329"/>
              <p:cNvSpPr>
                <a:spLocks noChangeShapeType="1"/>
              </p:cNvSpPr>
              <p:nvPr/>
            </p:nvSpPr>
            <p:spPr bwMode="auto">
              <a:xfrm flipV="1">
                <a:off x="4373" y="1200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2" name="Freeform 330"/>
              <p:cNvSpPr>
                <a:spLocks/>
              </p:cNvSpPr>
              <p:nvPr/>
            </p:nvSpPr>
            <p:spPr bwMode="auto">
              <a:xfrm>
                <a:off x="4358" y="1578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3" name="Text Box 331"/>
              <p:cNvSpPr txBox="1">
                <a:spLocks noChangeArrowheads="1"/>
              </p:cNvSpPr>
              <p:nvPr/>
            </p:nvSpPr>
            <p:spPr bwMode="auto">
              <a:xfrm>
                <a:off x="5591" y="1448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364" name="Text Box 332"/>
              <p:cNvSpPr txBox="1">
                <a:spLocks noChangeArrowheads="1"/>
              </p:cNvSpPr>
              <p:nvPr/>
            </p:nvSpPr>
            <p:spPr bwMode="auto">
              <a:xfrm>
                <a:off x="4320" y="1008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grpSp>
          <p:nvGrpSpPr>
            <p:cNvPr id="237" name="Group 333"/>
            <p:cNvGrpSpPr>
              <a:grpSpLocks/>
            </p:cNvGrpSpPr>
            <p:nvPr/>
          </p:nvGrpSpPr>
          <p:grpSpPr bwMode="auto">
            <a:xfrm>
              <a:off x="1510" y="1275"/>
              <a:ext cx="1334" cy="644"/>
              <a:chOff x="1488" y="912"/>
              <a:chExt cx="1334" cy="644"/>
            </a:xfrm>
          </p:grpSpPr>
          <p:sp>
            <p:nvSpPr>
              <p:cNvPr id="241" name="AutoShape 334"/>
              <p:cNvSpPr>
                <a:spLocks noChangeArrowheads="1"/>
              </p:cNvSpPr>
              <p:nvPr/>
            </p:nvSpPr>
            <p:spPr bwMode="auto">
              <a:xfrm flipH="1">
                <a:off x="1824" y="1217"/>
                <a:ext cx="240" cy="268"/>
              </a:xfrm>
              <a:prstGeom prst="rtTriangle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2" name="Rectangle 335"/>
              <p:cNvSpPr>
                <a:spLocks noChangeArrowheads="1"/>
              </p:cNvSpPr>
              <p:nvPr/>
            </p:nvSpPr>
            <p:spPr bwMode="auto">
              <a:xfrm>
                <a:off x="2064" y="1217"/>
                <a:ext cx="520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3" name="Oval 336"/>
              <p:cNvSpPr>
                <a:spLocks noChangeArrowheads="1"/>
              </p:cNvSpPr>
              <p:nvPr/>
            </p:nvSpPr>
            <p:spPr bwMode="auto">
              <a:xfrm>
                <a:off x="1526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4" name="Oval 337"/>
              <p:cNvSpPr>
                <a:spLocks noChangeArrowheads="1"/>
              </p:cNvSpPr>
              <p:nvPr/>
            </p:nvSpPr>
            <p:spPr bwMode="auto">
              <a:xfrm>
                <a:off x="1605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5" name="Oval 338"/>
              <p:cNvSpPr>
                <a:spLocks noChangeArrowheads="1"/>
              </p:cNvSpPr>
              <p:nvPr/>
            </p:nvSpPr>
            <p:spPr bwMode="auto">
              <a:xfrm>
                <a:off x="1683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6" name="Oval 339"/>
              <p:cNvSpPr>
                <a:spLocks noChangeArrowheads="1"/>
              </p:cNvSpPr>
              <p:nvPr/>
            </p:nvSpPr>
            <p:spPr bwMode="auto">
              <a:xfrm>
                <a:off x="1762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7" name="Oval 340"/>
              <p:cNvSpPr>
                <a:spLocks noChangeArrowheads="1"/>
              </p:cNvSpPr>
              <p:nvPr/>
            </p:nvSpPr>
            <p:spPr bwMode="auto">
              <a:xfrm>
                <a:off x="184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8" name="Oval 341"/>
              <p:cNvSpPr>
                <a:spLocks noChangeArrowheads="1"/>
              </p:cNvSpPr>
              <p:nvPr/>
            </p:nvSpPr>
            <p:spPr bwMode="auto">
              <a:xfrm>
                <a:off x="191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9" name="Oval 342"/>
              <p:cNvSpPr>
                <a:spLocks noChangeArrowheads="1"/>
              </p:cNvSpPr>
              <p:nvPr/>
            </p:nvSpPr>
            <p:spPr bwMode="auto">
              <a:xfrm>
                <a:off x="1998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0" name="Oval 343"/>
              <p:cNvSpPr>
                <a:spLocks noChangeArrowheads="1"/>
              </p:cNvSpPr>
              <p:nvPr/>
            </p:nvSpPr>
            <p:spPr bwMode="auto">
              <a:xfrm>
                <a:off x="2077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1" name="Oval 344"/>
              <p:cNvSpPr>
                <a:spLocks noChangeArrowheads="1"/>
              </p:cNvSpPr>
              <p:nvPr/>
            </p:nvSpPr>
            <p:spPr bwMode="auto">
              <a:xfrm>
                <a:off x="2156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2" name="Oval 345"/>
              <p:cNvSpPr>
                <a:spLocks noChangeArrowheads="1"/>
              </p:cNvSpPr>
              <p:nvPr/>
            </p:nvSpPr>
            <p:spPr bwMode="auto">
              <a:xfrm>
                <a:off x="2234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3" name="Oval 346"/>
              <p:cNvSpPr>
                <a:spLocks noChangeArrowheads="1"/>
              </p:cNvSpPr>
              <p:nvPr/>
            </p:nvSpPr>
            <p:spPr bwMode="auto">
              <a:xfrm>
                <a:off x="2313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4" name="Oval 347"/>
              <p:cNvSpPr>
                <a:spLocks noChangeArrowheads="1"/>
              </p:cNvSpPr>
              <p:nvPr/>
            </p:nvSpPr>
            <p:spPr bwMode="auto">
              <a:xfrm>
                <a:off x="2392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5" name="Oval 348"/>
              <p:cNvSpPr>
                <a:spLocks noChangeArrowheads="1"/>
              </p:cNvSpPr>
              <p:nvPr/>
            </p:nvSpPr>
            <p:spPr bwMode="auto">
              <a:xfrm>
                <a:off x="2470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6" name="Oval 349"/>
              <p:cNvSpPr>
                <a:spLocks noChangeArrowheads="1"/>
              </p:cNvSpPr>
              <p:nvPr/>
            </p:nvSpPr>
            <p:spPr bwMode="auto">
              <a:xfrm>
                <a:off x="254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7" name="Oval 350"/>
              <p:cNvSpPr>
                <a:spLocks noChangeArrowheads="1"/>
              </p:cNvSpPr>
              <p:nvPr/>
            </p:nvSpPr>
            <p:spPr bwMode="auto">
              <a:xfrm>
                <a:off x="1526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8" name="Oval 351"/>
              <p:cNvSpPr>
                <a:spLocks noChangeArrowheads="1"/>
              </p:cNvSpPr>
              <p:nvPr/>
            </p:nvSpPr>
            <p:spPr bwMode="auto">
              <a:xfrm>
                <a:off x="1605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9" name="Oval 352"/>
              <p:cNvSpPr>
                <a:spLocks noChangeArrowheads="1"/>
              </p:cNvSpPr>
              <p:nvPr/>
            </p:nvSpPr>
            <p:spPr bwMode="auto">
              <a:xfrm>
                <a:off x="1683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0" name="Oval 353"/>
              <p:cNvSpPr>
                <a:spLocks noChangeArrowheads="1"/>
              </p:cNvSpPr>
              <p:nvPr/>
            </p:nvSpPr>
            <p:spPr bwMode="auto">
              <a:xfrm>
                <a:off x="1762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1" name="Oval 354"/>
              <p:cNvSpPr>
                <a:spLocks noChangeArrowheads="1"/>
              </p:cNvSpPr>
              <p:nvPr/>
            </p:nvSpPr>
            <p:spPr bwMode="auto">
              <a:xfrm>
                <a:off x="184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2" name="Oval 355"/>
              <p:cNvSpPr>
                <a:spLocks noChangeArrowheads="1"/>
              </p:cNvSpPr>
              <p:nvPr/>
            </p:nvSpPr>
            <p:spPr bwMode="auto">
              <a:xfrm>
                <a:off x="191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3" name="Oval 356"/>
              <p:cNvSpPr>
                <a:spLocks noChangeArrowheads="1"/>
              </p:cNvSpPr>
              <p:nvPr/>
            </p:nvSpPr>
            <p:spPr bwMode="auto">
              <a:xfrm>
                <a:off x="1998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4" name="Oval 357"/>
              <p:cNvSpPr>
                <a:spLocks noChangeArrowheads="1"/>
              </p:cNvSpPr>
              <p:nvPr/>
            </p:nvSpPr>
            <p:spPr bwMode="auto">
              <a:xfrm>
                <a:off x="2077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5" name="Oval 358"/>
              <p:cNvSpPr>
                <a:spLocks noChangeArrowheads="1"/>
              </p:cNvSpPr>
              <p:nvPr/>
            </p:nvSpPr>
            <p:spPr bwMode="auto">
              <a:xfrm>
                <a:off x="2156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6" name="Oval 359"/>
              <p:cNvSpPr>
                <a:spLocks noChangeArrowheads="1"/>
              </p:cNvSpPr>
              <p:nvPr/>
            </p:nvSpPr>
            <p:spPr bwMode="auto">
              <a:xfrm>
                <a:off x="2234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7" name="Oval 360"/>
              <p:cNvSpPr>
                <a:spLocks noChangeArrowheads="1"/>
              </p:cNvSpPr>
              <p:nvPr/>
            </p:nvSpPr>
            <p:spPr bwMode="auto">
              <a:xfrm>
                <a:off x="2313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8" name="Oval 361"/>
              <p:cNvSpPr>
                <a:spLocks noChangeArrowheads="1"/>
              </p:cNvSpPr>
              <p:nvPr/>
            </p:nvSpPr>
            <p:spPr bwMode="auto">
              <a:xfrm>
                <a:off x="2392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9" name="Oval 362"/>
              <p:cNvSpPr>
                <a:spLocks noChangeArrowheads="1"/>
              </p:cNvSpPr>
              <p:nvPr/>
            </p:nvSpPr>
            <p:spPr bwMode="auto">
              <a:xfrm>
                <a:off x="2470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0" name="Oval 363"/>
              <p:cNvSpPr>
                <a:spLocks noChangeArrowheads="1"/>
              </p:cNvSpPr>
              <p:nvPr/>
            </p:nvSpPr>
            <p:spPr bwMode="auto">
              <a:xfrm>
                <a:off x="254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1" name="Oval 364"/>
              <p:cNvSpPr>
                <a:spLocks noChangeArrowheads="1"/>
              </p:cNvSpPr>
              <p:nvPr/>
            </p:nvSpPr>
            <p:spPr bwMode="auto">
              <a:xfrm>
                <a:off x="1526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2" name="Oval 365"/>
              <p:cNvSpPr>
                <a:spLocks noChangeArrowheads="1"/>
              </p:cNvSpPr>
              <p:nvPr/>
            </p:nvSpPr>
            <p:spPr bwMode="auto">
              <a:xfrm>
                <a:off x="1605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3" name="Oval 366"/>
              <p:cNvSpPr>
                <a:spLocks noChangeArrowheads="1"/>
              </p:cNvSpPr>
              <p:nvPr/>
            </p:nvSpPr>
            <p:spPr bwMode="auto">
              <a:xfrm>
                <a:off x="1683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4" name="Oval 367"/>
              <p:cNvSpPr>
                <a:spLocks noChangeArrowheads="1"/>
              </p:cNvSpPr>
              <p:nvPr/>
            </p:nvSpPr>
            <p:spPr bwMode="auto">
              <a:xfrm>
                <a:off x="1762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5" name="Oval 368"/>
              <p:cNvSpPr>
                <a:spLocks noChangeArrowheads="1"/>
              </p:cNvSpPr>
              <p:nvPr/>
            </p:nvSpPr>
            <p:spPr bwMode="auto">
              <a:xfrm>
                <a:off x="184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6" name="Oval 369"/>
              <p:cNvSpPr>
                <a:spLocks noChangeArrowheads="1"/>
              </p:cNvSpPr>
              <p:nvPr/>
            </p:nvSpPr>
            <p:spPr bwMode="auto">
              <a:xfrm>
                <a:off x="191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7" name="Oval 370"/>
              <p:cNvSpPr>
                <a:spLocks noChangeArrowheads="1"/>
              </p:cNvSpPr>
              <p:nvPr/>
            </p:nvSpPr>
            <p:spPr bwMode="auto">
              <a:xfrm>
                <a:off x="1998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8" name="Oval 371"/>
              <p:cNvSpPr>
                <a:spLocks noChangeArrowheads="1"/>
              </p:cNvSpPr>
              <p:nvPr/>
            </p:nvSpPr>
            <p:spPr bwMode="auto">
              <a:xfrm>
                <a:off x="2077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9" name="Oval 372"/>
              <p:cNvSpPr>
                <a:spLocks noChangeArrowheads="1"/>
              </p:cNvSpPr>
              <p:nvPr/>
            </p:nvSpPr>
            <p:spPr bwMode="auto">
              <a:xfrm>
                <a:off x="2156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0" name="Oval 373"/>
              <p:cNvSpPr>
                <a:spLocks noChangeArrowheads="1"/>
              </p:cNvSpPr>
              <p:nvPr/>
            </p:nvSpPr>
            <p:spPr bwMode="auto">
              <a:xfrm>
                <a:off x="2234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1" name="Oval 374"/>
              <p:cNvSpPr>
                <a:spLocks noChangeArrowheads="1"/>
              </p:cNvSpPr>
              <p:nvPr/>
            </p:nvSpPr>
            <p:spPr bwMode="auto">
              <a:xfrm>
                <a:off x="2313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2" name="Oval 375"/>
              <p:cNvSpPr>
                <a:spLocks noChangeArrowheads="1"/>
              </p:cNvSpPr>
              <p:nvPr/>
            </p:nvSpPr>
            <p:spPr bwMode="auto">
              <a:xfrm>
                <a:off x="2392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3" name="Oval 376"/>
              <p:cNvSpPr>
                <a:spLocks noChangeArrowheads="1"/>
              </p:cNvSpPr>
              <p:nvPr/>
            </p:nvSpPr>
            <p:spPr bwMode="auto">
              <a:xfrm>
                <a:off x="2470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4" name="Oval 377"/>
              <p:cNvSpPr>
                <a:spLocks noChangeArrowheads="1"/>
              </p:cNvSpPr>
              <p:nvPr/>
            </p:nvSpPr>
            <p:spPr bwMode="auto">
              <a:xfrm>
                <a:off x="254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5" name="Oval 378"/>
              <p:cNvSpPr>
                <a:spLocks noChangeArrowheads="1"/>
              </p:cNvSpPr>
              <p:nvPr/>
            </p:nvSpPr>
            <p:spPr bwMode="auto">
              <a:xfrm>
                <a:off x="1526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6" name="Oval 379"/>
              <p:cNvSpPr>
                <a:spLocks noChangeArrowheads="1"/>
              </p:cNvSpPr>
              <p:nvPr/>
            </p:nvSpPr>
            <p:spPr bwMode="auto">
              <a:xfrm>
                <a:off x="1605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7" name="Oval 380"/>
              <p:cNvSpPr>
                <a:spLocks noChangeArrowheads="1"/>
              </p:cNvSpPr>
              <p:nvPr/>
            </p:nvSpPr>
            <p:spPr bwMode="auto">
              <a:xfrm>
                <a:off x="1683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8" name="Oval 381"/>
              <p:cNvSpPr>
                <a:spLocks noChangeArrowheads="1"/>
              </p:cNvSpPr>
              <p:nvPr/>
            </p:nvSpPr>
            <p:spPr bwMode="auto">
              <a:xfrm>
                <a:off x="1762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9" name="Oval 382"/>
              <p:cNvSpPr>
                <a:spLocks noChangeArrowheads="1"/>
              </p:cNvSpPr>
              <p:nvPr/>
            </p:nvSpPr>
            <p:spPr bwMode="auto">
              <a:xfrm>
                <a:off x="184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0" name="Oval 383"/>
              <p:cNvSpPr>
                <a:spLocks noChangeArrowheads="1"/>
              </p:cNvSpPr>
              <p:nvPr/>
            </p:nvSpPr>
            <p:spPr bwMode="auto">
              <a:xfrm>
                <a:off x="191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1" name="Oval 384"/>
              <p:cNvSpPr>
                <a:spLocks noChangeArrowheads="1"/>
              </p:cNvSpPr>
              <p:nvPr/>
            </p:nvSpPr>
            <p:spPr bwMode="auto">
              <a:xfrm>
                <a:off x="1998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2" name="Oval 385"/>
              <p:cNvSpPr>
                <a:spLocks noChangeArrowheads="1"/>
              </p:cNvSpPr>
              <p:nvPr/>
            </p:nvSpPr>
            <p:spPr bwMode="auto">
              <a:xfrm>
                <a:off x="2077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3" name="Oval 386"/>
              <p:cNvSpPr>
                <a:spLocks noChangeArrowheads="1"/>
              </p:cNvSpPr>
              <p:nvPr/>
            </p:nvSpPr>
            <p:spPr bwMode="auto">
              <a:xfrm>
                <a:off x="2156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4" name="Oval 387"/>
              <p:cNvSpPr>
                <a:spLocks noChangeArrowheads="1"/>
              </p:cNvSpPr>
              <p:nvPr/>
            </p:nvSpPr>
            <p:spPr bwMode="auto">
              <a:xfrm>
                <a:off x="2234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5" name="Oval 388"/>
              <p:cNvSpPr>
                <a:spLocks noChangeArrowheads="1"/>
              </p:cNvSpPr>
              <p:nvPr/>
            </p:nvSpPr>
            <p:spPr bwMode="auto">
              <a:xfrm>
                <a:off x="2313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6" name="Oval 389"/>
              <p:cNvSpPr>
                <a:spLocks noChangeArrowheads="1"/>
              </p:cNvSpPr>
              <p:nvPr/>
            </p:nvSpPr>
            <p:spPr bwMode="auto">
              <a:xfrm>
                <a:off x="2392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7" name="Oval 390"/>
              <p:cNvSpPr>
                <a:spLocks noChangeArrowheads="1"/>
              </p:cNvSpPr>
              <p:nvPr/>
            </p:nvSpPr>
            <p:spPr bwMode="auto">
              <a:xfrm>
                <a:off x="2470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8" name="Oval 391"/>
              <p:cNvSpPr>
                <a:spLocks noChangeArrowheads="1"/>
              </p:cNvSpPr>
              <p:nvPr/>
            </p:nvSpPr>
            <p:spPr bwMode="auto">
              <a:xfrm>
                <a:off x="254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9" name="Line 392"/>
              <p:cNvSpPr>
                <a:spLocks noChangeShapeType="1"/>
              </p:cNvSpPr>
              <p:nvPr/>
            </p:nvSpPr>
            <p:spPr bwMode="auto">
              <a:xfrm flipV="1">
                <a:off x="1541" y="110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0" name="Freeform 393"/>
              <p:cNvSpPr>
                <a:spLocks/>
              </p:cNvSpPr>
              <p:nvPr/>
            </p:nvSpPr>
            <p:spPr bwMode="auto">
              <a:xfrm>
                <a:off x="1526" y="148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1" name="Text Box 394"/>
              <p:cNvSpPr txBox="1">
                <a:spLocks noChangeArrowheads="1"/>
              </p:cNvSpPr>
              <p:nvPr/>
            </p:nvSpPr>
            <p:spPr bwMode="auto">
              <a:xfrm>
                <a:off x="2759" y="135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302" name="Text Box 395"/>
              <p:cNvSpPr txBox="1">
                <a:spLocks noChangeArrowheads="1"/>
              </p:cNvSpPr>
              <p:nvPr/>
            </p:nvSpPr>
            <p:spPr bwMode="auto">
              <a:xfrm>
                <a:off x="1488" y="91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sp>
          <p:nvSpPr>
            <p:cNvPr id="238" name="AutoShape 396"/>
            <p:cNvSpPr>
              <a:spLocks noChangeArrowheads="1"/>
            </p:cNvSpPr>
            <p:nvPr/>
          </p:nvSpPr>
          <p:spPr bwMode="auto">
            <a:xfrm rot="5400000">
              <a:off x="4870" y="1323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39" name="AutoShape 397"/>
            <p:cNvSpPr>
              <a:spLocks noChangeArrowheads="1"/>
            </p:cNvSpPr>
            <p:nvPr/>
          </p:nvSpPr>
          <p:spPr bwMode="auto">
            <a:xfrm rot="5400000">
              <a:off x="2038" y="1323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40" name="AutoShape 398"/>
            <p:cNvSpPr>
              <a:spLocks noChangeArrowheads="1"/>
            </p:cNvSpPr>
            <p:nvPr/>
          </p:nvSpPr>
          <p:spPr bwMode="auto">
            <a:xfrm rot="5400000">
              <a:off x="646" y="1323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</p:grpSp>
      <p:grpSp>
        <p:nvGrpSpPr>
          <p:cNvPr id="427" name="Group 259"/>
          <p:cNvGrpSpPr>
            <a:grpSpLocks/>
          </p:cNvGrpSpPr>
          <p:nvPr/>
        </p:nvGrpSpPr>
        <p:grpSpPr bwMode="auto">
          <a:xfrm>
            <a:off x="263525" y="5280032"/>
            <a:ext cx="3886200" cy="385763"/>
            <a:chOff x="2832" y="3504"/>
            <a:chExt cx="2448" cy="243"/>
          </a:xfrm>
        </p:grpSpPr>
        <p:sp useBgFill="1">
          <p:nvSpPr>
            <p:cNvPr id="428" name="Rectangle 260"/>
            <p:cNvSpPr>
              <a:spLocks noChangeArrowheads="1"/>
            </p:cNvSpPr>
            <p:nvPr/>
          </p:nvSpPr>
          <p:spPr bwMode="auto">
            <a:xfrm>
              <a:off x="2832" y="3504"/>
              <a:ext cx="2448" cy="240"/>
            </a:xfrm>
            <a:prstGeom prst="rect">
              <a:avLst/>
            </a:prstGeom>
            <a:ln w="22225">
              <a:solidFill>
                <a:schemeClr val="tx1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29" name="Text Box 261"/>
            <p:cNvSpPr txBox="1">
              <a:spLocks noChangeArrowheads="1"/>
            </p:cNvSpPr>
            <p:nvPr/>
          </p:nvSpPr>
          <p:spPr bwMode="auto">
            <a:xfrm>
              <a:off x="2880" y="3517"/>
              <a:ext cx="235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/>
            <a:p>
              <a:pPr algn="ctr" eaLnBrk="1" hangingPunct="1">
                <a:buClr>
                  <a:srgbClr val="FF0007"/>
                </a:buClr>
              </a:pPr>
              <a:r>
                <a:rPr lang="en-US" sz="2000" dirty="0">
                  <a:solidFill>
                    <a:schemeClr val="tx1"/>
                  </a:solidFill>
                </a:rPr>
                <a:t>1 - Condition Satisfiability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3287A59-A7B1-4C31-A59F-263CB3AC20E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Loop Nest Splitting (3)</a:t>
            </a:r>
          </a:p>
        </p:txBody>
      </p:sp>
      <p:grpSp>
        <p:nvGrpSpPr>
          <p:cNvPr id="60" name="Group 11"/>
          <p:cNvGrpSpPr>
            <a:grpSpLocks/>
          </p:cNvGrpSpPr>
          <p:nvPr/>
        </p:nvGrpSpPr>
        <p:grpSpPr bwMode="auto">
          <a:xfrm>
            <a:off x="179388" y="3600451"/>
            <a:ext cx="8823324" cy="1022351"/>
            <a:chOff x="113" y="1927"/>
            <a:chExt cx="5558" cy="644"/>
          </a:xfrm>
        </p:grpSpPr>
        <p:grpSp>
          <p:nvGrpSpPr>
            <p:cNvPr id="61" name="Group 12"/>
            <p:cNvGrpSpPr>
              <a:grpSpLocks/>
            </p:cNvGrpSpPr>
            <p:nvPr/>
          </p:nvGrpSpPr>
          <p:grpSpPr bwMode="auto">
            <a:xfrm>
              <a:off x="113" y="1927"/>
              <a:ext cx="1334" cy="644"/>
              <a:chOff x="96" y="912"/>
              <a:chExt cx="1334" cy="644"/>
            </a:xfrm>
          </p:grpSpPr>
          <p:sp>
            <p:nvSpPr>
              <p:cNvPr id="186" name="Rectangle 13"/>
              <p:cNvSpPr>
                <a:spLocks noChangeArrowheads="1"/>
              </p:cNvSpPr>
              <p:nvPr/>
            </p:nvSpPr>
            <p:spPr bwMode="auto">
              <a:xfrm>
                <a:off x="589" y="1217"/>
                <a:ext cx="612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7" name="Oval 14"/>
              <p:cNvSpPr>
                <a:spLocks noChangeArrowheads="1"/>
              </p:cNvSpPr>
              <p:nvPr/>
            </p:nvSpPr>
            <p:spPr bwMode="auto">
              <a:xfrm>
                <a:off x="134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8" name="Oval 15"/>
              <p:cNvSpPr>
                <a:spLocks noChangeArrowheads="1"/>
              </p:cNvSpPr>
              <p:nvPr/>
            </p:nvSpPr>
            <p:spPr bwMode="auto">
              <a:xfrm>
                <a:off x="213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9" name="Oval 16"/>
              <p:cNvSpPr>
                <a:spLocks noChangeArrowheads="1"/>
              </p:cNvSpPr>
              <p:nvPr/>
            </p:nvSpPr>
            <p:spPr bwMode="auto">
              <a:xfrm>
                <a:off x="29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0" name="Oval 17"/>
              <p:cNvSpPr>
                <a:spLocks noChangeArrowheads="1"/>
              </p:cNvSpPr>
              <p:nvPr/>
            </p:nvSpPr>
            <p:spPr bwMode="auto">
              <a:xfrm>
                <a:off x="370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1" name="Oval 18"/>
              <p:cNvSpPr>
                <a:spLocks noChangeArrowheads="1"/>
              </p:cNvSpPr>
              <p:nvPr/>
            </p:nvSpPr>
            <p:spPr bwMode="auto">
              <a:xfrm>
                <a:off x="44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2" name="Oval 19"/>
              <p:cNvSpPr>
                <a:spLocks noChangeArrowheads="1"/>
              </p:cNvSpPr>
              <p:nvPr/>
            </p:nvSpPr>
            <p:spPr bwMode="auto">
              <a:xfrm>
                <a:off x="527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3" name="Oval 20"/>
              <p:cNvSpPr>
                <a:spLocks noChangeArrowheads="1"/>
              </p:cNvSpPr>
              <p:nvPr/>
            </p:nvSpPr>
            <p:spPr bwMode="auto">
              <a:xfrm>
                <a:off x="606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4" name="Oval 21"/>
              <p:cNvSpPr>
                <a:spLocks noChangeArrowheads="1"/>
              </p:cNvSpPr>
              <p:nvPr/>
            </p:nvSpPr>
            <p:spPr bwMode="auto">
              <a:xfrm>
                <a:off x="685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5" name="Oval 22"/>
              <p:cNvSpPr>
                <a:spLocks noChangeArrowheads="1"/>
              </p:cNvSpPr>
              <p:nvPr/>
            </p:nvSpPr>
            <p:spPr bwMode="auto">
              <a:xfrm>
                <a:off x="764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6" name="Oval 23"/>
              <p:cNvSpPr>
                <a:spLocks noChangeArrowheads="1"/>
              </p:cNvSpPr>
              <p:nvPr/>
            </p:nvSpPr>
            <p:spPr bwMode="auto">
              <a:xfrm>
                <a:off x="842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7" name="Oval 24"/>
              <p:cNvSpPr>
                <a:spLocks noChangeArrowheads="1"/>
              </p:cNvSpPr>
              <p:nvPr/>
            </p:nvSpPr>
            <p:spPr bwMode="auto">
              <a:xfrm>
                <a:off x="92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8" name="Oval 25"/>
              <p:cNvSpPr>
                <a:spLocks noChangeArrowheads="1"/>
              </p:cNvSpPr>
              <p:nvPr/>
            </p:nvSpPr>
            <p:spPr bwMode="auto">
              <a:xfrm>
                <a:off x="1000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9" name="Oval 26"/>
              <p:cNvSpPr>
                <a:spLocks noChangeArrowheads="1"/>
              </p:cNvSpPr>
              <p:nvPr/>
            </p:nvSpPr>
            <p:spPr bwMode="auto">
              <a:xfrm>
                <a:off x="1078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0" name="Oval 27"/>
              <p:cNvSpPr>
                <a:spLocks noChangeArrowheads="1"/>
              </p:cNvSpPr>
              <p:nvPr/>
            </p:nvSpPr>
            <p:spPr bwMode="auto">
              <a:xfrm>
                <a:off x="1157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1" name="Oval 28"/>
              <p:cNvSpPr>
                <a:spLocks noChangeArrowheads="1"/>
              </p:cNvSpPr>
              <p:nvPr/>
            </p:nvSpPr>
            <p:spPr bwMode="auto">
              <a:xfrm>
                <a:off x="134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2" name="Oval 29"/>
              <p:cNvSpPr>
                <a:spLocks noChangeArrowheads="1"/>
              </p:cNvSpPr>
              <p:nvPr/>
            </p:nvSpPr>
            <p:spPr bwMode="auto">
              <a:xfrm>
                <a:off x="213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3" name="Oval 30"/>
              <p:cNvSpPr>
                <a:spLocks noChangeArrowheads="1"/>
              </p:cNvSpPr>
              <p:nvPr/>
            </p:nvSpPr>
            <p:spPr bwMode="auto">
              <a:xfrm>
                <a:off x="29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4" name="Oval 31"/>
              <p:cNvSpPr>
                <a:spLocks noChangeArrowheads="1"/>
              </p:cNvSpPr>
              <p:nvPr/>
            </p:nvSpPr>
            <p:spPr bwMode="auto">
              <a:xfrm>
                <a:off x="370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5" name="Oval 32"/>
              <p:cNvSpPr>
                <a:spLocks noChangeArrowheads="1"/>
              </p:cNvSpPr>
              <p:nvPr/>
            </p:nvSpPr>
            <p:spPr bwMode="auto">
              <a:xfrm>
                <a:off x="44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6" name="Oval 33"/>
              <p:cNvSpPr>
                <a:spLocks noChangeArrowheads="1"/>
              </p:cNvSpPr>
              <p:nvPr/>
            </p:nvSpPr>
            <p:spPr bwMode="auto">
              <a:xfrm>
                <a:off x="527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7" name="Oval 34"/>
              <p:cNvSpPr>
                <a:spLocks noChangeArrowheads="1"/>
              </p:cNvSpPr>
              <p:nvPr/>
            </p:nvSpPr>
            <p:spPr bwMode="auto">
              <a:xfrm>
                <a:off x="606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8" name="Oval 35"/>
              <p:cNvSpPr>
                <a:spLocks noChangeArrowheads="1"/>
              </p:cNvSpPr>
              <p:nvPr/>
            </p:nvSpPr>
            <p:spPr bwMode="auto">
              <a:xfrm>
                <a:off x="685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9" name="Oval 36"/>
              <p:cNvSpPr>
                <a:spLocks noChangeArrowheads="1"/>
              </p:cNvSpPr>
              <p:nvPr/>
            </p:nvSpPr>
            <p:spPr bwMode="auto">
              <a:xfrm>
                <a:off x="764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0" name="Oval 37"/>
              <p:cNvSpPr>
                <a:spLocks noChangeArrowheads="1"/>
              </p:cNvSpPr>
              <p:nvPr/>
            </p:nvSpPr>
            <p:spPr bwMode="auto">
              <a:xfrm>
                <a:off x="842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1" name="Oval 38"/>
              <p:cNvSpPr>
                <a:spLocks noChangeArrowheads="1"/>
              </p:cNvSpPr>
              <p:nvPr/>
            </p:nvSpPr>
            <p:spPr bwMode="auto">
              <a:xfrm>
                <a:off x="92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2" name="Oval 39"/>
              <p:cNvSpPr>
                <a:spLocks noChangeArrowheads="1"/>
              </p:cNvSpPr>
              <p:nvPr/>
            </p:nvSpPr>
            <p:spPr bwMode="auto">
              <a:xfrm>
                <a:off x="1000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3" name="Oval 40"/>
              <p:cNvSpPr>
                <a:spLocks noChangeArrowheads="1"/>
              </p:cNvSpPr>
              <p:nvPr/>
            </p:nvSpPr>
            <p:spPr bwMode="auto">
              <a:xfrm>
                <a:off x="1078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4" name="Oval 41"/>
              <p:cNvSpPr>
                <a:spLocks noChangeArrowheads="1"/>
              </p:cNvSpPr>
              <p:nvPr/>
            </p:nvSpPr>
            <p:spPr bwMode="auto">
              <a:xfrm>
                <a:off x="1157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5" name="Oval 42"/>
              <p:cNvSpPr>
                <a:spLocks noChangeArrowheads="1"/>
              </p:cNvSpPr>
              <p:nvPr/>
            </p:nvSpPr>
            <p:spPr bwMode="auto">
              <a:xfrm>
                <a:off x="134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6" name="Oval 43"/>
              <p:cNvSpPr>
                <a:spLocks noChangeArrowheads="1"/>
              </p:cNvSpPr>
              <p:nvPr/>
            </p:nvSpPr>
            <p:spPr bwMode="auto">
              <a:xfrm>
                <a:off x="213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7" name="Oval 44"/>
              <p:cNvSpPr>
                <a:spLocks noChangeArrowheads="1"/>
              </p:cNvSpPr>
              <p:nvPr/>
            </p:nvSpPr>
            <p:spPr bwMode="auto">
              <a:xfrm>
                <a:off x="29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8" name="Oval 45"/>
              <p:cNvSpPr>
                <a:spLocks noChangeArrowheads="1"/>
              </p:cNvSpPr>
              <p:nvPr/>
            </p:nvSpPr>
            <p:spPr bwMode="auto">
              <a:xfrm>
                <a:off x="370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9" name="Oval 46"/>
              <p:cNvSpPr>
                <a:spLocks noChangeArrowheads="1"/>
              </p:cNvSpPr>
              <p:nvPr/>
            </p:nvSpPr>
            <p:spPr bwMode="auto">
              <a:xfrm>
                <a:off x="44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0" name="Oval 47"/>
              <p:cNvSpPr>
                <a:spLocks noChangeArrowheads="1"/>
              </p:cNvSpPr>
              <p:nvPr/>
            </p:nvSpPr>
            <p:spPr bwMode="auto">
              <a:xfrm>
                <a:off x="527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1" name="Oval 48"/>
              <p:cNvSpPr>
                <a:spLocks noChangeArrowheads="1"/>
              </p:cNvSpPr>
              <p:nvPr/>
            </p:nvSpPr>
            <p:spPr bwMode="auto">
              <a:xfrm>
                <a:off x="606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2" name="Oval 49"/>
              <p:cNvSpPr>
                <a:spLocks noChangeArrowheads="1"/>
              </p:cNvSpPr>
              <p:nvPr/>
            </p:nvSpPr>
            <p:spPr bwMode="auto">
              <a:xfrm>
                <a:off x="685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3" name="Oval 50"/>
              <p:cNvSpPr>
                <a:spLocks noChangeArrowheads="1"/>
              </p:cNvSpPr>
              <p:nvPr/>
            </p:nvSpPr>
            <p:spPr bwMode="auto">
              <a:xfrm>
                <a:off x="764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4" name="Oval 51"/>
              <p:cNvSpPr>
                <a:spLocks noChangeArrowheads="1"/>
              </p:cNvSpPr>
              <p:nvPr/>
            </p:nvSpPr>
            <p:spPr bwMode="auto">
              <a:xfrm>
                <a:off x="842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5" name="Oval 52"/>
              <p:cNvSpPr>
                <a:spLocks noChangeArrowheads="1"/>
              </p:cNvSpPr>
              <p:nvPr/>
            </p:nvSpPr>
            <p:spPr bwMode="auto">
              <a:xfrm>
                <a:off x="92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6" name="Oval 53"/>
              <p:cNvSpPr>
                <a:spLocks noChangeArrowheads="1"/>
              </p:cNvSpPr>
              <p:nvPr/>
            </p:nvSpPr>
            <p:spPr bwMode="auto">
              <a:xfrm>
                <a:off x="1000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7" name="Oval 54"/>
              <p:cNvSpPr>
                <a:spLocks noChangeArrowheads="1"/>
              </p:cNvSpPr>
              <p:nvPr/>
            </p:nvSpPr>
            <p:spPr bwMode="auto">
              <a:xfrm>
                <a:off x="1078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8" name="Oval 55"/>
              <p:cNvSpPr>
                <a:spLocks noChangeArrowheads="1"/>
              </p:cNvSpPr>
              <p:nvPr/>
            </p:nvSpPr>
            <p:spPr bwMode="auto">
              <a:xfrm>
                <a:off x="1157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9" name="Oval 56"/>
              <p:cNvSpPr>
                <a:spLocks noChangeArrowheads="1"/>
              </p:cNvSpPr>
              <p:nvPr/>
            </p:nvSpPr>
            <p:spPr bwMode="auto">
              <a:xfrm>
                <a:off x="134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0" name="Oval 57"/>
              <p:cNvSpPr>
                <a:spLocks noChangeArrowheads="1"/>
              </p:cNvSpPr>
              <p:nvPr/>
            </p:nvSpPr>
            <p:spPr bwMode="auto">
              <a:xfrm>
                <a:off x="213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1" name="Oval 58"/>
              <p:cNvSpPr>
                <a:spLocks noChangeArrowheads="1"/>
              </p:cNvSpPr>
              <p:nvPr/>
            </p:nvSpPr>
            <p:spPr bwMode="auto">
              <a:xfrm>
                <a:off x="29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2" name="Oval 59"/>
              <p:cNvSpPr>
                <a:spLocks noChangeArrowheads="1"/>
              </p:cNvSpPr>
              <p:nvPr/>
            </p:nvSpPr>
            <p:spPr bwMode="auto">
              <a:xfrm>
                <a:off x="370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3" name="Oval 60"/>
              <p:cNvSpPr>
                <a:spLocks noChangeArrowheads="1"/>
              </p:cNvSpPr>
              <p:nvPr/>
            </p:nvSpPr>
            <p:spPr bwMode="auto">
              <a:xfrm>
                <a:off x="44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4" name="Oval 61"/>
              <p:cNvSpPr>
                <a:spLocks noChangeArrowheads="1"/>
              </p:cNvSpPr>
              <p:nvPr/>
            </p:nvSpPr>
            <p:spPr bwMode="auto">
              <a:xfrm>
                <a:off x="527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5" name="Oval 62"/>
              <p:cNvSpPr>
                <a:spLocks noChangeArrowheads="1"/>
              </p:cNvSpPr>
              <p:nvPr/>
            </p:nvSpPr>
            <p:spPr bwMode="auto">
              <a:xfrm>
                <a:off x="606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6" name="Oval 63"/>
              <p:cNvSpPr>
                <a:spLocks noChangeArrowheads="1"/>
              </p:cNvSpPr>
              <p:nvPr/>
            </p:nvSpPr>
            <p:spPr bwMode="auto">
              <a:xfrm>
                <a:off x="685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7" name="Oval 64"/>
              <p:cNvSpPr>
                <a:spLocks noChangeArrowheads="1"/>
              </p:cNvSpPr>
              <p:nvPr/>
            </p:nvSpPr>
            <p:spPr bwMode="auto">
              <a:xfrm>
                <a:off x="764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8" name="Oval 65"/>
              <p:cNvSpPr>
                <a:spLocks noChangeArrowheads="1"/>
              </p:cNvSpPr>
              <p:nvPr/>
            </p:nvSpPr>
            <p:spPr bwMode="auto">
              <a:xfrm>
                <a:off x="842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9" name="Oval 66"/>
              <p:cNvSpPr>
                <a:spLocks noChangeArrowheads="1"/>
              </p:cNvSpPr>
              <p:nvPr/>
            </p:nvSpPr>
            <p:spPr bwMode="auto">
              <a:xfrm>
                <a:off x="92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0" name="Oval 67"/>
              <p:cNvSpPr>
                <a:spLocks noChangeArrowheads="1"/>
              </p:cNvSpPr>
              <p:nvPr/>
            </p:nvSpPr>
            <p:spPr bwMode="auto">
              <a:xfrm>
                <a:off x="1000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1" name="Oval 68"/>
              <p:cNvSpPr>
                <a:spLocks noChangeArrowheads="1"/>
              </p:cNvSpPr>
              <p:nvPr/>
            </p:nvSpPr>
            <p:spPr bwMode="auto">
              <a:xfrm>
                <a:off x="1078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2" name="Oval 69"/>
              <p:cNvSpPr>
                <a:spLocks noChangeArrowheads="1"/>
              </p:cNvSpPr>
              <p:nvPr/>
            </p:nvSpPr>
            <p:spPr bwMode="auto">
              <a:xfrm>
                <a:off x="1157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3" name="Line 70"/>
              <p:cNvSpPr>
                <a:spLocks noChangeShapeType="1"/>
              </p:cNvSpPr>
              <p:nvPr/>
            </p:nvSpPr>
            <p:spPr bwMode="auto">
              <a:xfrm flipV="1">
                <a:off x="149" y="110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4" name="Freeform 71"/>
              <p:cNvSpPr>
                <a:spLocks/>
              </p:cNvSpPr>
              <p:nvPr/>
            </p:nvSpPr>
            <p:spPr bwMode="auto">
              <a:xfrm>
                <a:off x="134" y="148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5" name="Text Box 72"/>
              <p:cNvSpPr txBox="1">
                <a:spLocks noChangeArrowheads="1"/>
              </p:cNvSpPr>
              <p:nvPr/>
            </p:nvSpPr>
            <p:spPr bwMode="auto">
              <a:xfrm>
                <a:off x="1367" y="135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246" name="Text Box 73"/>
              <p:cNvSpPr txBox="1">
                <a:spLocks noChangeArrowheads="1"/>
              </p:cNvSpPr>
              <p:nvPr/>
            </p:nvSpPr>
            <p:spPr bwMode="auto">
              <a:xfrm>
                <a:off x="96" y="91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grpSp>
          <p:nvGrpSpPr>
            <p:cNvPr id="62" name="Group 74"/>
            <p:cNvGrpSpPr>
              <a:grpSpLocks/>
            </p:cNvGrpSpPr>
            <p:nvPr/>
          </p:nvGrpSpPr>
          <p:grpSpPr bwMode="auto">
            <a:xfrm>
              <a:off x="1505" y="1927"/>
              <a:ext cx="1334" cy="644"/>
              <a:chOff x="1488" y="1872"/>
              <a:chExt cx="1334" cy="644"/>
            </a:xfrm>
          </p:grpSpPr>
          <p:sp>
            <p:nvSpPr>
              <p:cNvPr id="125" name="Rectangle 75"/>
              <p:cNvSpPr>
                <a:spLocks noChangeArrowheads="1"/>
              </p:cNvSpPr>
              <p:nvPr/>
            </p:nvSpPr>
            <p:spPr bwMode="auto">
              <a:xfrm>
                <a:off x="2064" y="2177"/>
                <a:ext cx="520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6" name="Oval 76"/>
              <p:cNvSpPr>
                <a:spLocks noChangeArrowheads="1"/>
              </p:cNvSpPr>
              <p:nvPr/>
            </p:nvSpPr>
            <p:spPr bwMode="auto">
              <a:xfrm>
                <a:off x="1526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7" name="Oval 77"/>
              <p:cNvSpPr>
                <a:spLocks noChangeArrowheads="1"/>
              </p:cNvSpPr>
              <p:nvPr/>
            </p:nvSpPr>
            <p:spPr bwMode="auto">
              <a:xfrm>
                <a:off x="1605" y="243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8" name="Oval 78"/>
              <p:cNvSpPr>
                <a:spLocks noChangeArrowheads="1"/>
              </p:cNvSpPr>
              <p:nvPr/>
            </p:nvSpPr>
            <p:spPr bwMode="auto">
              <a:xfrm>
                <a:off x="1683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9" name="Oval 79"/>
              <p:cNvSpPr>
                <a:spLocks noChangeArrowheads="1"/>
              </p:cNvSpPr>
              <p:nvPr/>
            </p:nvSpPr>
            <p:spPr bwMode="auto">
              <a:xfrm>
                <a:off x="1762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0" name="Oval 80"/>
              <p:cNvSpPr>
                <a:spLocks noChangeArrowheads="1"/>
              </p:cNvSpPr>
              <p:nvPr/>
            </p:nvSpPr>
            <p:spPr bwMode="auto">
              <a:xfrm>
                <a:off x="1841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1" name="Oval 81"/>
              <p:cNvSpPr>
                <a:spLocks noChangeArrowheads="1"/>
              </p:cNvSpPr>
              <p:nvPr/>
            </p:nvSpPr>
            <p:spPr bwMode="auto">
              <a:xfrm>
                <a:off x="1919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2" name="Oval 82"/>
              <p:cNvSpPr>
                <a:spLocks noChangeArrowheads="1"/>
              </p:cNvSpPr>
              <p:nvPr/>
            </p:nvSpPr>
            <p:spPr bwMode="auto">
              <a:xfrm>
                <a:off x="1998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3" name="Oval 83"/>
              <p:cNvSpPr>
                <a:spLocks noChangeArrowheads="1"/>
              </p:cNvSpPr>
              <p:nvPr/>
            </p:nvSpPr>
            <p:spPr bwMode="auto">
              <a:xfrm>
                <a:off x="2077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4" name="Oval 84"/>
              <p:cNvSpPr>
                <a:spLocks noChangeArrowheads="1"/>
              </p:cNvSpPr>
              <p:nvPr/>
            </p:nvSpPr>
            <p:spPr bwMode="auto">
              <a:xfrm>
                <a:off x="2156" y="243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5" name="Oval 85"/>
              <p:cNvSpPr>
                <a:spLocks noChangeArrowheads="1"/>
              </p:cNvSpPr>
              <p:nvPr/>
            </p:nvSpPr>
            <p:spPr bwMode="auto">
              <a:xfrm>
                <a:off x="2234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6" name="Oval 86"/>
              <p:cNvSpPr>
                <a:spLocks noChangeArrowheads="1"/>
              </p:cNvSpPr>
              <p:nvPr/>
            </p:nvSpPr>
            <p:spPr bwMode="auto">
              <a:xfrm>
                <a:off x="2313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7" name="Oval 87"/>
              <p:cNvSpPr>
                <a:spLocks noChangeArrowheads="1"/>
              </p:cNvSpPr>
              <p:nvPr/>
            </p:nvSpPr>
            <p:spPr bwMode="auto">
              <a:xfrm>
                <a:off x="2392" y="243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8" name="Oval 88"/>
              <p:cNvSpPr>
                <a:spLocks noChangeArrowheads="1"/>
              </p:cNvSpPr>
              <p:nvPr/>
            </p:nvSpPr>
            <p:spPr bwMode="auto">
              <a:xfrm>
                <a:off x="2470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9" name="Oval 89"/>
              <p:cNvSpPr>
                <a:spLocks noChangeArrowheads="1"/>
              </p:cNvSpPr>
              <p:nvPr/>
            </p:nvSpPr>
            <p:spPr bwMode="auto">
              <a:xfrm>
                <a:off x="2549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0" name="Oval 90"/>
              <p:cNvSpPr>
                <a:spLocks noChangeArrowheads="1"/>
              </p:cNvSpPr>
              <p:nvPr/>
            </p:nvSpPr>
            <p:spPr bwMode="auto">
              <a:xfrm>
                <a:off x="1526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1" name="Oval 91"/>
              <p:cNvSpPr>
                <a:spLocks noChangeArrowheads="1"/>
              </p:cNvSpPr>
              <p:nvPr/>
            </p:nvSpPr>
            <p:spPr bwMode="auto">
              <a:xfrm>
                <a:off x="1605" y="23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2" name="Oval 92"/>
              <p:cNvSpPr>
                <a:spLocks noChangeArrowheads="1"/>
              </p:cNvSpPr>
              <p:nvPr/>
            </p:nvSpPr>
            <p:spPr bwMode="auto">
              <a:xfrm>
                <a:off x="1683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3" name="Oval 93"/>
              <p:cNvSpPr>
                <a:spLocks noChangeArrowheads="1"/>
              </p:cNvSpPr>
              <p:nvPr/>
            </p:nvSpPr>
            <p:spPr bwMode="auto">
              <a:xfrm>
                <a:off x="1762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4" name="Oval 94"/>
              <p:cNvSpPr>
                <a:spLocks noChangeArrowheads="1"/>
              </p:cNvSpPr>
              <p:nvPr/>
            </p:nvSpPr>
            <p:spPr bwMode="auto">
              <a:xfrm>
                <a:off x="1841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5" name="Oval 95"/>
              <p:cNvSpPr>
                <a:spLocks noChangeArrowheads="1"/>
              </p:cNvSpPr>
              <p:nvPr/>
            </p:nvSpPr>
            <p:spPr bwMode="auto">
              <a:xfrm>
                <a:off x="1919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6" name="Oval 96"/>
              <p:cNvSpPr>
                <a:spLocks noChangeArrowheads="1"/>
              </p:cNvSpPr>
              <p:nvPr/>
            </p:nvSpPr>
            <p:spPr bwMode="auto">
              <a:xfrm>
                <a:off x="1998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7" name="Oval 97"/>
              <p:cNvSpPr>
                <a:spLocks noChangeArrowheads="1"/>
              </p:cNvSpPr>
              <p:nvPr/>
            </p:nvSpPr>
            <p:spPr bwMode="auto">
              <a:xfrm>
                <a:off x="2077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8" name="Oval 98"/>
              <p:cNvSpPr>
                <a:spLocks noChangeArrowheads="1"/>
              </p:cNvSpPr>
              <p:nvPr/>
            </p:nvSpPr>
            <p:spPr bwMode="auto">
              <a:xfrm>
                <a:off x="2156" y="23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9" name="Oval 99"/>
              <p:cNvSpPr>
                <a:spLocks noChangeArrowheads="1"/>
              </p:cNvSpPr>
              <p:nvPr/>
            </p:nvSpPr>
            <p:spPr bwMode="auto">
              <a:xfrm>
                <a:off x="2234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0" name="Oval 100"/>
              <p:cNvSpPr>
                <a:spLocks noChangeArrowheads="1"/>
              </p:cNvSpPr>
              <p:nvPr/>
            </p:nvSpPr>
            <p:spPr bwMode="auto">
              <a:xfrm>
                <a:off x="2313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1" name="Oval 101"/>
              <p:cNvSpPr>
                <a:spLocks noChangeArrowheads="1"/>
              </p:cNvSpPr>
              <p:nvPr/>
            </p:nvSpPr>
            <p:spPr bwMode="auto">
              <a:xfrm>
                <a:off x="2392" y="23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2" name="Oval 102"/>
              <p:cNvSpPr>
                <a:spLocks noChangeArrowheads="1"/>
              </p:cNvSpPr>
              <p:nvPr/>
            </p:nvSpPr>
            <p:spPr bwMode="auto">
              <a:xfrm>
                <a:off x="2470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3" name="Oval 103"/>
              <p:cNvSpPr>
                <a:spLocks noChangeArrowheads="1"/>
              </p:cNvSpPr>
              <p:nvPr/>
            </p:nvSpPr>
            <p:spPr bwMode="auto">
              <a:xfrm>
                <a:off x="2549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4" name="Oval 104"/>
              <p:cNvSpPr>
                <a:spLocks noChangeArrowheads="1"/>
              </p:cNvSpPr>
              <p:nvPr/>
            </p:nvSpPr>
            <p:spPr bwMode="auto">
              <a:xfrm>
                <a:off x="1526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5" name="Oval 105"/>
              <p:cNvSpPr>
                <a:spLocks noChangeArrowheads="1"/>
              </p:cNvSpPr>
              <p:nvPr/>
            </p:nvSpPr>
            <p:spPr bwMode="auto">
              <a:xfrm>
                <a:off x="1605" y="22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6" name="Oval 106"/>
              <p:cNvSpPr>
                <a:spLocks noChangeArrowheads="1"/>
              </p:cNvSpPr>
              <p:nvPr/>
            </p:nvSpPr>
            <p:spPr bwMode="auto">
              <a:xfrm>
                <a:off x="1683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7" name="Oval 107"/>
              <p:cNvSpPr>
                <a:spLocks noChangeArrowheads="1"/>
              </p:cNvSpPr>
              <p:nvPr/>
            </p:nvSpPr>
            <p:spPr bwMode="auto">
              <a:xfrm>
                <a:off x="1762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8" name="Oval 108"/>
              <p:cNvSpPr>
                <a:spLocks noChangeArrowheads="1"/>
              </p:cNvSpPr>
              <p:nvPr/>
            </p:nvSpPr>
            <p:spPr bwMode="auto">
              <a:xfrm>
                <a:off x="1841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9" name="Oval 109"/>
              <p:cNvSpPr>
                <a:spLocks noChangeArrowheads="1"/>
              </p:cNvSpPr>
              <p:nvPr/>
            </p:nvSpPr>
            <p:spPr bwMode="auto">
              <a:xfrm>
                <a:off x="1919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0" name="Oval 110"/>
              <p:cNvSpPr>
                <a:spLocks noChangeArrowheads="1"/>
              </p:cNvSpPr>
              <p:nvPr/>
            </p:nvSpPr>
            <p:spPr bwMode="auto">
              <a:xfrm>
                <a:off x="1998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1" name="Oval 111"/>
              <p:cNvSpPr>
                <a:spLocks noChangeArrowheads="1"/>
              </p:cNvSpPr>
              <p:nvPr/>
            </p:nvSpPr>
            <p:spPr bwMode="auto">
              <a:xfrm>
                <a:off x="2077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2" name="Oval 112"/>
              <p:cNvSpPr>
                <a:spLocks noChangeArrowheads="1"/>
              </p:cNvSpPr>
              <p:nvPr/>
            </p:nvSpPr>
            <p:spPr bwMode="auto">
              <a:xfrm>
                <a:off x="2156" y="22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3" name="Oval 113"/>
              <p:cNvSpPr>
                <a:spLocks noChangeArrowheads="1"/>
              </p:cNvSpPr>
              <p:nvPr/>
            </p:nvSpPr>
            <p:spPr bwMode="auto">
              <a:xfrm>
                <a:off x="2234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4" name="Oval 114"/>
              <p:cNvSpPr>
                <a:spLocks noChangeArrowheads="1"/>
              </p:cNvSpPr>
              <p:nvPr/>
            </p:nvSpPr>
            <p:spPr bwMode="auto">
              <a:xfrm>
                <a:off x="2313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5" name="Oval 115"/>
              <p:cNvSpPr>
                <a:spLocks noChangeArrowheads="1"/>
              </p:cNvSpPr>
              <p:nvPr/>
            </p:nvSpPr>
            <p:spPr bwMode="auto">
              <a:xfrm>
                <a:off x="2392" y="22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6" name="Oval 116"/>
              <p:cNvSpPr>
                <a:spLocks noChangeArrowheads="1"/>
              </p:cNvSpPr>
              <p:nvPr/>
            </p:nvSpPr>
            <p:spPr bwMode="auto">
              <a:xfrm>
                <a:off x="2470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7" name="Oval 117"/>
              <p:cNvSpPr>
                <a:spLocks noChangeArrowheads="1"/>
              </p:cNvSpPr>
              <p:nvPr/>
            </p:nvSpPr>
            <p:spPr bwMode="auto">
              <a:xfrm>
                <a:off x="2549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8" name="Oval 118"/>
              <p:cNvSpPr>
                <a:spLocks noChangeArrowheads="1"/>
              </p:cNvSpPr>
              <p:nvPr/>
            </p:nvSpPr>
            <p:spPr bwMode="auto">
              <a:xfrm>
                <a:off x="1526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9" name="Oval 119"/>
              <p:cNvSpPr>
                <a:spLocks noChangeArrowheads="1"/>
              </p:cNvSpPr>
              <p:nvPr/>
            </p:nvSpPr>
            <p:spPr bwMode="auto">
              <a:xfrm>
                <a:off x="1605" y="217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0" name="Oval 120"/>
              <p:cNvSpPr>
                <a:spLocks noChangeArrowheads="1"/>
              </p:cNvSpPr>
              <p:nvPr/>
            </p:nvSpPr>
            <p:spPr bwMode="auto">
              <a:xfrm>
                <a:off x="1683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1" name="Oval 121"/>
              <p:cNvSpPr>
                <a:spLocks noChangeArrowheads="1"/>
              </p:cNvSpPr>
              <p:nvPr/>
            </p:nvSpPr>
            <p:spPr bwMode="auto">
              <a:xfrm>
                <a:off x="1762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2" name="Oval 122"/>
              <p:cNvSpPr>
                <a:spLocks noChangeArrowheads="1"/>
              </p:cNvSpPr>
              <p:nvPr/>
            </p:nvSpPr>
            <p:spPr bwMode="auto">
              <a:xfrm>
                <a:off x="1841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3" name="Oval 123"/>
              <p:cNvSpPr>
                <a:spLocks noChangeArrowheads="1"/>
              </p:cNvSpPr>
              <p:nvPr/>
            </p:nvSpPr>
            <p:spPr bwMode="auto">
              <a:xfrm>
                <a:off x="1919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4" name="Oval 124"/>
              <p:cNvSpPr>
                <a:spLocks noChangeArrowheads="1"/>
              </p:cNvSpPr>
              <p:nvPr/>
            </p:nvSpPr>
            <p:spPr bwMode="auto">
              <a:xfrm>
                <a:off x="1998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5" name="Oval 125"/>
              <p:cNvSpPr>
                <a:spLocks noChangeArrowheads="1"/>
              </p:cNvSpPr>
              <p:nvPr/>
            </p:nvSpPr>
            <p:spPr bwMode="auto">
              <a:xfrm>
                <a:off x="2077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6" name="Oval 126"/>
              <p:cNvSpPr>
                <a:spLocks noChangeArrowheads="1"/>
              </p:cNvSpPr>
              <p:nvPr/>
            </p:nvSpPr>
            <p:spPr bwMode="auto">
              <a:xfrm>
                <a:off x="2156" y="217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7" name="Oval 127"/>
              <p:cNvSpPr>
                <a:spLocks noChangeArrowheads="1"/>
              </p:cNvSpPr>
              <p:nvPr/>
            </p:nvSpPr>
            <p:spPr bwMode="auto">
              <a:xfrm>
                <a:off x="2234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8" name="Oval 128"/>
              <p:cNvSpPr>
                <a:spLocks noChangeArrowheads="1"/>
              </p:cNvSpPr>
              <p:nvPr/>
            </p:nvSpPr>
            <p:spPr bwMode="auto">
              <a:xfrm>
                <a:off x="2313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9" name="Oval 129"/>
              <p:cNvSpPr>
                <a:spLocks noChangeArrowheads="1"/>
              </p:cNvSpPr>
              <p:nvPr/>
            </p:nvSpPr>
            <p:spPr bwMode="auto">
              <a:xfrm>
                <a:off x="2392" y="217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0" name="Oval 130"/>
              <p:cNvSpPr>
                <a:spLocks noChangeArrowheads="1"/>
              </p:cNvSpPr>
              <p:nvPr/>
            </p:nvSpPr>
            <p:spPr bwMode="auto">
              <a:xfrm>
                <a:off x="2470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1" name="Oval 131"/>
              <p:cNvSpPr>
                <a:spLocks noChangeArrowheads="1"/>
              </p:cNvSpPr>
              <p:nvPr/>
            </p:nvSpPr>
            <p:spPr bwMode="auto">
              <a:xfrm>
                <a:off x="2549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2" name="Line 132"/>
              <p:cNvSpPr>
                <a:spLocks noChangeShapeType="1"/>
              </p:cNvSpPr>
              <p:nvPr/>
            </p:nvSpPr>
            <p:spPr bwMode="auto">
              <a:xfrm flipV="1">
                <a:off x="1541" y="206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3" name="Freeform 133"/>
              <p:cNvSpPr>
                <a:spLocks/>
              </p:cNvSpPr>
              <p:nvPr/>
            </p:nvSpPr>
            <p:spPr bwMode="auto">
              <a:xfrm>
                <a:off x="1526" y="244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4" name="Text Box 134"/>
              <p:cNvSpPr txBox="1">
                <a:spLocks noChangeArrowheads="1"/>
              </p:cNvSpPr>
              <p:nvPr/>
            </p:nvSpPr>
            <p:spPr bwMode="auto">
              <a:xfrm>
                <a:off x="2759" y="231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185" name="Text Box 135"/>
              <p:cNvSpPr txBox="1">
                <a:spLocks noChangeArrowheads="1"/>
              </p:cNvSpPr>
              <p:nvPr/>
            </p:nvSpPr>
            <p:spPr bwMode="auto">
              <a:xfrm>
                <a:off x="1488" y="187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grpSp>
          <p:nvGrpSpPr>
            <p:cNvPr id="63" name="Group 136"/>
            <p:cNvGrpSpPr>
              <a:grpSpLocks/>
            </p:cNvGrpSpPr>
            <p:nvPr/>
          </p:nvGrpSpPr>
          <p:grpSpPr bwMode="auto">
            <a:xfrm>
              <a:off x="4337" y="1927"/>
              <a:ext cx="1334" cy="644"/>
              <a:chOff x="4320" y="912"/>
              <a:chExt cx="1334" cy="644"/>
            </a:xfrm>
          </p:grpSpPr>
          <p:sp>
            <p:nvSpPr>
              <p:cNvPr id="64" name="Rectangle 137"/>
              <p:cNvSpPr>
                <a:spLocks noChangeArrowheads="1"/>
              </p:cNvSpPr>
              <p:nvPr/>
            </p:nvSpPr>
            <p:spPr bwMode="auto">
              <a:xfrm>
                <a:off x="4368" y="1217"/>
                <a:ext cx="1043" cy="199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5" name="Oval 138"/>
              <p:cNvSpPr>
                <a:spLocks noChangeArrowheads="1"/>
              </p:cNvSpPr>
              <p:nvPr/>
            </p:nvSpPr>
            <p:spPr bwMode="auto">
              <a:xfrm>
                <a:off x="4358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6" name="Oval 139"/>
              <p:cNvSpPr>
                <a:spLocks noChangeArrowheads="1"/>
              </p:cNvSpPr>
              <p:nvPr/>
            </p:nvSpPr>
            <p:spPr bwMode="auto">
              <a:xfrm>
                <a:off x="4437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7" name="Oval 140"/>
              <p:cNvSpPr>
                <a:spLocks noChangeArrowheads="1"/>
              </p:cNvSpPr>
              <p:nvPr/>
            </p:nvSpPr>
            <p:spPr bwMode="auto">
              <a:xfrm>
                <a:off x="4515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8" name="Oval 141"/>
              <p:cNvSpPr>
                <a:spLocks noChangeArrowheads="1"/>
              </p:cNvSpPr>
              <p:nvPr/>
            </p:nvSpPr>
            <p:spPr bwMode="auto">
              <a:xfrm>
                <a:off x="4594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9" name="Oval 142"/>
              <p:cNvSpPr>
                <a:spLocks noChangeArrowheads="1"/>
              </p:cNvSpPr>
              <p:nvPr/>
            </p:nvSpPr>
            <p:spPr bwMode="auto">
              <a:xfrm>
                <a:off x="4673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0" name="Oval 143"/>
              <p:cNvSpPr>
                <a:spLocks noChangeArrowheads="1"/>
              </p:cNvSpPr>
              <p:nvPr/>
            </p:nvSpPr>
            <p:spPr bwMode="auto">
              <a:xfrm>
                <a:off x="475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1" name="Oval 144"/>
              <p:cNvSpPr>
                <a:spLocks noChangeArrowheads="1"/>
              </p:cNvSpPr>
              <p:nvPr/>
            </p:nvSpPr>
            <p:spPr bwMode="auto">
              <a:xfrm>
                <a:off x="4830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2" name="Oval 145"/>
              <p:cNvSpPr>
                <a:spLocks noChangeArrowheads="1"/>
              </p:cNvSpPr>
              <p:nvPr/>
            </p:nvSpPr>
            <p:spPr bwMode="auto">
              <a:xfrm>
                <a:off x="490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3" name="Oval 146"/>
              <p:cNvSpPr>
                <a:spLocks noChangeArrowheads="1"/>
              </p:cNvSpPr>
              <p:nvPr/>
            </p:nvSpPr>
            <p:spPr bwMode="auto">
              <a:xfrm>
                <a:off x="4988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4" name="Oval 147"/>
              <p:cNvSpPr>
                <a:spLocks noChangeArrowheads="1"/>
              </p:cNvSpPr>
              <p:nvPr/>
            </p:nvSpPr>
            <p:spPr bwMode="auto">
              <a:xfrm>
                <a:off x="5066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5" name="Oval 148"/>
              <p:cNvSpPr>
                <a:spLocks noChangeArrowheads="1"/>
              </p:cNvSpPr>
              <p:nvPr/>
            </p:nvSpPr>
            <p:spPr bwMode="auto">
              <a:xfrm>
                <a:off x="5145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6" name="Oval 149"/>
              <p:cNvSpPr>
                <a:spLocks noChangeArrowheads="1"/>
              </p:cNvSpPr>
              <p:nvPr/>
            </p:nvSpPr>
            <p:spPr bwMode="auto">
              <a:xfrm>
                <a:off x="5224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7" name="Oval 150"/>
              <p:cNvSpPr>
                <a:spLocks noChangeArrowheads="1"/>
              </p:cNvSpPr>
              <p:nvPr/>
            </p:nvSpPr>
            <p:spPr bwMode="auto">
              <a:xfrm>
                <a:off x="5302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8" name="Oval 151"/>
              <p:cNvSpPr>
                <a:spLocks noChangeArrowheads="1"/>
              </p:cNvSpPr>
              <p:nvPr/>
            </p:nvSpPr>
            <p:spPr bwMode="auto">
              <a:xfrm>
                <a:off x="538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9" name="Oval 152"/>
              <p:cNvSpPr>
                <a:spLocks noChangeArrowheads="1"/>
              </p:cNvSpPr>
              <p:nvPr/>
            </p:nvSpPr>
            <p:spPr bwMode="auto">
              <a:xfrm>
                <a:off x="4358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0" name="Oval 153"/>
              <p:cNvSpPr>
                <a:spLocks noChangeArrowheads="1"/>
              </p:cNvSpPr>
              <p:nvPr/>
            </p:nvSpPr>
            <p:spPr bwMode="auto">
              <a:xfrm>
                <a:off x="4437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1" name="Oval 154"/>
              <p:cNvSpPr>
                <a:spLocks noChangeArrowheads="1"/>
              </p:cNvSpPr>
              <p:nvPr/>
            </p:nvSpPr>
            <p:spPr bwMode="auto">
              <a:xfrm>
                <a:off x="4515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2" name="Oval 155"/>
              <p:cNvSpPr>
                <a:spLocks noChangeArrowheads="1"/>
              </p:cNvSpPr>
              <p:nvPr/>
            </p:nvSpPr>
            <p:spPr bwMode="auto">
              <a:xfrm>
                <a:off x="4594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3" name="Oval 156"/>
              <p:cNvSpPr>
                <a:spLocks noChangeArrowheads="1"/>
              </p:cNvSpPr>
              <p:nvPr/>
            </p:nvSpPr>
            <p:spPr bwMode="auto">
              <a:xfrm>
                <a:off x="4673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4" name="Oval 157"/>
              <p:cNvSpPr>
                <a:spLocks noChangeArrowheads="1"/>
              </p:cNvSpPr>
              <p:nvPr/>
            </p:nvSpPr>
            <p:spPr bwMode="auto">
              <a:xfrm>
                <a:off x="475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5" name="Oval 158"/>
              <p:cNvSpPr>
                <a:spLocks noChangeArrowheads="1"/>
              </p:cNvSpPr>
              <p:nvPr/>
            </p:nvSpPr>
            <p:spPr bwMode="auto">
              <a:xfrm>
                <a:off x="4830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6" name="Oval 159"/>
              <p:cNvSpPr>
                <a:spLocks noChangeArrowheads="1"/>
              </p:cNvSpPr>
              <p:nvPr/>
            </p:nvSpPr>
            <p:spPr bwMode="auto">
              <a:xfrm>
                <a:off x="490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7" name="Oval 160"/>
              <p:cNvSpPr>
                <a:spLocks noChangeArrowheads="1"/>
              </p:cNvSpPr>
              <p:nvPr/>
            </p:nvSpPr>
            <p:spPr bwMode="auto">
              <a:xfrm>
                <a:off x="4988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8" name="Oval 161"/>
              <p:cNvSpPr>
                <a:spLocks noChangeArrowheads="1"/>
              </p:cNvSpPr>
              <p:nvPr/>
            </p:nvSpPr>
            <p:spPr bwMode="auto">
              <a:xfrm>
                <a:off x="5066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9" name="Oval 162"/>
              <p:cNvSpPr>
                <a:spLocks noChangeArrowheads="1"/>
              </p:cNvSpPr>
              <p:nvPr/>
            </p:nvSpPr>
            <p:spPr bwMode="auto">
              <a:xfrm>
                <a:off x="5145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0" name="Oval 163"/>
              <p:cNvSpPr>
                <a:spLocks noChangeArrowheads="1"/>
              </p:cNvSpPr>
              <p:nvPr/>
            </p:nvSpPr>
            <p:spPr bwMode="auto">
              <a:xfrm>
                <a:off x="5224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1" name="Oval 164"/>
              <p:cNvSpPr>
                <a:spLocks noChangeArrowheads="1"/>
              </p:cNvSpPr>
              <p:nvPr/>
            </p:nvSpPr>
            <p:spPr bwMode="auto">
              <a:xfrm>
                <a:off x="5302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2" name="Oval 165"/>
              <p:cNvSpPr>
                <a:spLocks noChangeArrowheads="1"/>
              </p:cNvSpPr>
              <p:nvPr/>
            </p:nvSpPr>
            <p:spPr bwMode="auto">
              <a:xfrm>
                <a:off x="538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3" name="Oval 166"/>
              <p:cNvSpPr>
                <a:spLocks noChangeArrowheads="1"/>
              </p:cNvSpPr>
              <p:nvPr/>
            </p:nvSpPr>
            <p:spPr bwMode="auto">
              <a:xfrm>
                <a:off x="4358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4" name="Oval 167"/>
              <p:cNvSpPr>
                <a:spLocks noChangeArrowheads="1"/>
              </p:cNvSpPr>
              <p:nvPr/>
            </p:nvSpPr>
            <p:spPr bwMode="auto">
              <a:xfrm>
                <a:off x="4437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5" name="Oval 168"/>
              <p:cNvSpPr>
                <a:spLocks noChangeArrowheads="1"/>
              </p:cNvSpPr>
              <p:nvPr/>
            </p:nvSpPr>
            <p:spPr bwMode="auto">
              <a:xfrm>
                <a:off x="4515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6" name="Oval 169"/>
              <p:cNvSpPr>
                <a:spLocks noChangeArrowheads="1"/>
              </p:cNvSpPr>
              <p:nvPr/>
            </p:nvSpPr>
            <p:spPr bwMode="auto">
              <a:xfrm>
                <a:off x="4594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7" name="Oval 170"/>
              <p:cNvSpPr>
                <a:spLocks noChangeArrowheads="1"/>
              </p:cNvSpPr>
              <p:nvPr/>
            </p:nvSpPr>
            <p:spPr bwMode="auto">
              <a:xfrm>
                <a:off x="4673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8" name="Oval 171"/>
              <p:cNvSpPr>
                <a:spLocks noChangeArrowheads="1"/>
              </p:cNvSpPr>
              <p:nvPr/>
            </p:nvSpPr>
            <p:spPr bwMode="auto">
              <a:xfrm>
                <a:off x="475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9" name="Oval 172"/>
              <p:cNvSpPr>
                <a:spLocks noChangeArrowheads="1"/>
              </p:cNvSpPr>
              <p:nvPr/>
            </p:nvSpPr>
            <p:spPr bwMode="auto">
              <a:xfrm>
                <a:off x="4830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0" name="Oval 173"/>
              <p:cNvSpPr>
                <a:spLocks noChangeArrowheads="1"/>
              </p:cNvSpPr>
              <p:nvPr/>
            </p:nvSpPr>
            <p:spPr bwMode="auto">
              <a:xfrm>
                <a:off x="490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1" name="Oval 174"/>
              <p:cNvSpPr>
                <a:spLocks noChangeArrowheads="1"/>
              </p:cNvSpPr>
              <p:nvPr/>
            </p:nvSpPr>
            <p:spPr bwMode="auto">
              <a:xfrm>
                <a:off x="4988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2" name="Oval 175"/>
              <p:cNvSpPr>
                <a:spLocks noChangeArrowheads="1"/>
              </p:cNvSpPr>
              <p:nvPr/>
            </p:nvSpPr>
            <p:spPr bwMode="auto">
              <a:xfrm>
                <a:off x="5066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3" name="Oval 176"/>
              <p:cNvSpPr>
                <a:spLocks noChangeArrowheads="1"/>
              </p:cNvSpPr>
              <p:nvPr/>
            </p:nvSpPr>
            <p:spPr bwMode="auto">
              <a:xfrm>
                <a:off x="5145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4" name="Oval 177"/>
              <p:cNvSpPr>
                <a:spLocks noChangeArrowheads="1"/>
              </p:cNvSpPr>
              <p:nvPr/>
            </p:nvSpPr>
            <p:spPr bwMode="auto">
              <a:xfrm>
                <a:off x="5224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5" name="Oval 178"/>
              <p:cNvSpPr>
                <a:spLocks noChangeArrowheads="1"/>
              </p:cNvSpPr>
              <p:nvPr/>
            </p:nvSpPr>
            <p:spPr bwMode="auto">
              <a:xfrm>
                <a:off x="5302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6" name="Oval 179"/>
              <p:cNvSpPr>
                <a:spLocks noChangeArrowheads="1"/>
              </p:cNvSpPr>
              <p:nvPr/>
            </p:nvSpPr>
            <p:spPr bwMode="auto">
              <a:xfrm>
                <a:off x="538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7" name="Oval 180"/>
              <p:cNvSpPr>
                <a:spLocks noChangeArrowheads="1"/>
              </p:cNvSpPr>
              <p:nvPr/>
            </p:nvSpPr>
            <p:spPr bwMode="auto">
              <a:xfrm>
                <a:off x="4358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8" name="Oval 181"/>
              <p:cNvSpPr>
                <a:spLocks noChangeArrowheads="1"/>
              </p:cNvSpPr>
              <p:nvPr/>
            </p:nvSpPr>
            <p:spPr bwMode="auto">
              <a:xfrm>
                <a:off x="4437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9" name="Oval 182"/>
              <p:cNvSpPr>
                <a:spLocks noChangeArrowheads="1"/>
              </p:cNvSpPr>
              <p:nvPr/>
            </p:nvSpPr>
            <p:spPr bwMode="auto">
              <a:xfrm>
                <a:off x="4515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0" name="Oval 183"/>
              <p:cNvSpPr>
                <a:spLocks noChangeArrowheads="1"/>
              </p:cNvSpPr>
              <p:nvPr/>
            </p:nvSpPr>
            <p:spPr bwMode="auto">
              <a:xfrm>
                <a:off x="4594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1" name="Oval 184"/>
              <p:cNvSpPr>
                <a:spLocks noChangeArrowheads="1"/>
              </p:cNvSpPr>
              <p:nvPr/>
            </p:nvSpPr>
            <p:spPr bwMode="auto">
              <a:xfrm>
                <a:off x="4673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2" name="Oval 185"/>
              <p:cNvSpPr>
                <a:spLocks noChangeArrowheads="1"/>
              </p:cNvSpPr>
              <p:nvPr/>
            </p:nvSpPr>
            <p:spPr bwMode="auto">
              <a:xfrm>
                <a:off x="475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3" name="Oval 186"/>
              <p:cNvSpPr>
                <a:spLocks noChangeArrowheads="1"/>
              </p:cNvSpPr>
              <p:nvPr/>
            </p:nvSpPr>
            <p:spPr bwMode="auto">
              <a:xfrm>
                <a:off x="4830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4" name="Oval 187"/>
              <p:cNvSpPr>
                <a:spLocks noChangeArrowheads="1"/>
              </p:cNvSpPr>
              <p:nvPr/>
            </p:nvSpPr>
            <p:spPr bwMode="auto">
              <a:xfrm>
                <a:off x="490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5" name="Oval 188"/>
              <p:cNvSpPr>
                <a:spLocks noChangeArrowheads="1"/>
              </p:cNvSpPr>
              <p:nvPr/>
            </p:nvSpPr>
            <p:spPr bwMode="auto">
              <a:xfrm>
                <a:off x="4988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6" name="Oval 189"/>
              <p:cNvSpPr>
                <a:spLocks noChangeArrowheads="1"/>
              </p:cNvSpPr>
              <p:nvPr/>
            </p:nvSpPr>
            <p:spPr bwMode="auto">
              <a:xfrm>
                <a:off x="5066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7" name="Oval 190"/>
              <p:cNvSpPr>
                <a:spLocks noChangeArrowheads="1"/>
              </p:cNvSpPr>
              <p:nvPr/>
            </p:nvSpPr>
            <p:spPr bwMode="auto">
              <a:xfrm>
                <a:off x="5145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8" name="Oval 191"/>
              <p:cNvSpPr>
                <a:spLocks noChangeArrowheads="1"/>
              </p:cNvSpPr>
              <p:nvPr/>
            </p:nvSpPr>
            <p:spPr bwMode="auto">
              <a:xfrm>
                <a:off x="5224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9" name="Oval 192"/>
              <p:cNvSpPr>
                <a:spLocks noChangeArrowheads="1"/>
              </p:cNvSpPr>
              <p:nvPr/>
            </p:nvSpPr>
            <p:spPr bwMode="auto">
              <a:xfrm>
                <a:off x="5302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0" name="Oval 193"/>
              <p:cNvSpPr>
                <a:spLocks noChangeArrowheads="1"/>
              </p:cNvSpPr>
              <p:nvPr/>
            </p:nvSpPr>
            <p:spPr bwMode="auto">
              <a:xfrm>
                <a:off x="538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1" name="Line 194"/>
              <p:cNvSpPr>
                <a:spLocks noChangeShapeType="1"/>
              </p:cNvSpPr>
              <p:nvPr/>
            </p:nvSpPr>
            <p:spPr bwMode="auto">
              <a:xfrm flipV="1">
                <a:off x="4373" y="110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2" name="Freeform 195"/>
              <p:cNvSpPr>
                <a:spLocks/>
              </p:cNvSpPr>
              <p:nvPr/>
            </p:nvSpPr>
            <p:spPr bwMode="auto">
              <a:xfrm>
                <a:off x="4358" y="148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3" name="Text Box 196"/>
              <p:cNvSpPr txBox="1">
                <a:spLocks noChangeArrowheads="1"/>
              </p:cNvSpPr>
              <p:nvPr/>
            </p:nvSpPr>
            <p:spPr bwMode="auto">
              <a:xfrm>
                <a:off x="5591" y="135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124" name="Text Box 197"/>
              <p:cNvSpPr txBox="1">
                <a:spLocks noChangeArrowheads="1"/>
              </p:cNvSpPr>
              <p:nvPr/>
            </p:nvSpPr>
            <p:spPr bwMode="auto">
              <a:xfrm>
                <a:off x="4320" y="91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</p:grpSp>
      <p:sp>
        <p:nvSpPr>
          <p:cNvPr id="247" name="Text Box 198"/>
          <p:cNvSpPr txBox="1">
            <a:spLocks noChangeArrowheads="1"/>
          </p:cNvSpPr>
          <p:nvPr/>
        </p:nvSpPr>
        <p:spPr bwMode="auto">
          <a:xfrm>
            <a:off x="34925" y="1593850"/>
            <a:ext cx="91440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4*x+3*x4&gt;20        x-x4&gt;3         3*x+x4&lt;0       6*x-20*x4&lt;61</a:t>
            </a:r>
          </a:p>
        </p:txBody>
      </p:sp>
      <p:grpSp>
        <p:nvGrpSpPr>
          <p:cNvPr id="248" name="Group 199"/>
          <p:cNvGrpSpPr>
            <a:grpSpLocks/>
          </p:cNvGrpSpPr>
          <p:nvPr/>
        </p:nvGrpSpPr>
        <p:grpSpPr bwMode="auto">
          <a:xfrm>
            <a:off x="5064125" y="1665288"/>
            <a:ext cx="1143000" cy="228600"/>
            <a:chOff x="3024" y="1008"/>
            <a:chExt cx="960" cy="192"/>
          </a:xfrm>
        </p:grpSpPr>
        <p:sp>
          <p:nvSpPr>
            <p:cNvPr id="249" name="Line 200"/>
            <p:cNvSpPr>
              <a:spLocks noChangeShapeType="1"/>
            </p:cNvSpPr>
            <p:nvPr/>
          </p:nvSpPr>
          <p:spPr bwMode="auto">
            <a:xfrm flipH="1">
              <a:off x="3024" y="1008"/>
              <a:ext cx="960" cy="192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250" name="Line 201"/>
            <p:cNvSpPr>
              <a:spLocks noChangeShapeType="1"/>
            </p:cNvSpPr>
            <p:nvPr/>
          </p:nvSpPr>
          <p:spPr bwMode="auto">
            <a:xfrm flipH="1" flipV="1">
              <a:off x="3024" y="1008"/>
              <a:ext cx="960" cy="192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</p:grpSp>
      <p:sp>
        <p:nvSpPr>
          <p:cNvPr id="251" name="Text Box 202"/>
          <p:cNvSpPr txBox="1">
            <a:spLocks noChangeArrowheads="1"/>
          </p:cNvSpPr>
          <p:nvPr/>
        </p:nvSpPr>
        <p:spPr bwMode="auto">
          <a:xfrm>
            <a:off x="34925" y="1597025"/>
            <a:ext cx="91440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rgbClr val="C0C0C0"/>
                </a:solidFill>
                <a:latin typeface="Courier New" pitchFamily="49" charset="0"/>
              </a:rPr>
              <a:t> (               &amp;&amp;          )  ||              ||              </a:t>
            </a:r>
          </a:p>
        </p:txBody>
      </p:sp>
      <p:grpSp>
        <p:nvGrpSpPr>
          <p:cNvPr id="252" name="Group 203"/>
          <p:cNvGrpSpPr>
            <a:grpSpLocks/>
          </p:cNvGrpSpPr>
          <p:nvPr/>
        </p:nvGrpSpPr>
        <p:grpSpPr bwMode="auto">
          <a:xfrm>
            <a:off x="277813" y="5892800"/>
            <a:ext cx="3886200" cy="381000"/>
            <a:chOff x="2832" y="3504"/>
            <a:chExt cx="2448" cy="240"/>
          </a:xfrm>
        </p:grpSpPr>
        <p:sp useBgFill="1">
          <p:nvSpPr>
            <p:cNvPr id="253" name="Rectangle 204"/>
            <p:cNvSpPr>
              <a:spLocks noChangeArrowheads="1"/>
            </p:cNvSpPr>
            <p:nvPr/>
          </p:nvSpPr>
          <p:spPr bwMode="auto">
            <a:xfrm>
              <a:off x="2832" y="3504"/>
              <a:ext cx="2448" cy="240"/>
            </a:xfrm>
            <a:prstGeom prst="rect">
              <a:avLst/>
            </a:prstGeom>
            <a:ln w="22225">
              <a:solidFill>
                <a:schemeClr val="tx1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54" name="Text Box 205"/>
            <p:cNvSpPr txBox="1">
              <a:spLocks noChangeArrowheads="1"/>
            </p:cNvSpPr>
            <p:nvPr/>
          </p:nvSpPr>
          <p:spPr bwMode="auto">
            <a:xfrm>
              <a:off x="2880" y="3511"/>
              <a:ext cx="235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/>
            <a:p>
              <a:pPr algn="ctr" eaLnBrk="1" hangingPunct="1">
                <a:buClr>
                  <a:srgbClr val="FF0007"/>
                </a:buClr>
              </a:pPr>
              <a:r>
                <a:rPr lang="en-US" sz="2000" dirty="0">
                  <a:solidFill>
                    <a:schemeClr val="tx1"/>
                  </a:solidFill>
                </a:rPr>
                <a:t>3 - Search Space Generation</a:t>
              </a:r>
            </a:p>
          </p:txBody>
        </p:sp>
      </p:grpSp>
      <p:grpSp>
        <p:nvGrpSpPr>
          <p:cNvPr id="255" name="Group 206"/>
          <p:cNvGrpSpPr>
            <a:grpSpLocks/>
          </p:cNvGrpSpPr>
          <p:nvPr/>
        </p:nvGrpSpPr>
        <p:grpSpPr bwMode="auto">
          <a:xfrm>
            <a:off x="1435100" y="2060575"/>
            <a:ext cx="6553200" cy="1600200"/>
            <a:chOff x="904" y="1139"/>
            <a:chExt cx="4128" cy="1008"/>
          </a:xfrm>
        </p:grpSpPr>
        <p:grpSp>
          <p:nvGrpSpPr>
            <p:cNvPr id="256" name="Group 207"/>
            <p:cNvGrpSpPr>
              <a:grpSpLocks/>
            </p:cNvGrpSpPr>
            <p:nvPr/>
          </p:nvGrpSpPr>
          <p:grpSpPr bwMode="auto">
            <a:xfrm>
              <a:off x="904" y="1811"/>
              <a:ext cx="4128" cy="336"/>
              <a:chOff x="776" y="1728"/>
              <a:chExt cx="4128" cy="336"/>
            </a:xfrm>
          </p:grpSpPr>
          <p:sp>
            <p:nvSpPr>
              <p:cNvPr id="381" name="AutoShape 208"/>
              <p:cNvSpPr>
                <a:spLocks/>
              </p:cNvSpPr>
              <p:nvPr/>
            </p:nvSpPr>
            <p:spPr bwMode="auto">
              <a:xfrm rot="16200000">
                <a:off x="2792" y="-48"/>
                <a:ext cx="96" cy="4128"/>
              </a:xfrm>
              <a:prstGeom prst="rightBrace">
                <a:avLst>
                  <a:gd name="adj1" fmla="val 358333"/>
                  <a:gd name="adj2" fmla="val 50000"/>
                </a:avLst>
              </a:prstGeom>
              <a:noFill/>
              <a:ln w="31750">
                <a:solidFill>
                  <a:srgbClr val="C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2" name="AutoShape 209"/>
              <p:cNvSpPr>
                <a:spLocks noChangeArrowheads="1"/>
              </p:cNvSpPr>
              <p:nvPr/>
            </p:nvSpPr>
            <p:spPr bwMode="auto">
              <a:xfrm rot="16200000" flipV="1">
                <a:off x="2736" y="1776"/>
                <a:ext cx="216" cy="120"/>
              </a:xfrm>
              <a:custGeom>
                <a:avLst/>
                <a:gdLst>
                  <a:gd name="G0" fmla="+- 16200 0 0"/>
                  <a:gd name="G1" fmla="+- 5400 0 0"/>
                  <a:gd name="G2" fmla="+- 21600 0 5400"/>
                  <a:gd name="G3" fmla="+- 10800 0 5400"/>
                  <a:gd name="G4" fmla="+- 21600 0 16200"/>
                  <a:gd name="G5" fmla="*/ G4 G3 10800"/>
                  <a:gd name="G6" fmla="+- 21600 0 G5"/>
                  <a:gd name="T0" fmla="*/ 16200 w 21600"/>
                  <a:gd name="T1" fmla="*/ 0 h 21600"/>
                  <a:gd name="T2" fmla="*/ 0 w 21600"/>
                  <a:gd name="T3" fmla="*/ 10800 h 21600"/>
                  <a:gd name="T4" fmla="*/ 16200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</p:grpSp>
        <p:grpSp>
          <p:nvGrpSpPr>
            <p:cNvPr id="257" name="Group 210"/>
            <p:cNvGrpSpPr>
              <a:grpSpLocks/>
            </p:cNvGrpSpPr>
            <p:nvPr/>
          </p:nvGrpSpPr>
          <p:grpSpPr bwMode="auto">
            <a:xfrm>
              <a:off x="1610" y="1139"/>
              <a:ext cx="1334" cy="644"/>
              <a:chOff x="1488" y="1872"/>
              <a:chExt cx="1334" cy="644"/>
            </a:xfrm>
          </p:grpSpPr>
          <p:sp>
            <p:nvSpPr>
              <p:cNvPr id="320" name="Rectangle 211"/>
              <p:cNvSpPr>
                <a:spLocks noChangeArrowheads="1"/>
              </p:cNvSpPr>
              <p:nvPr/>
            </p:nvSpPr>
            <p:spPr bwMode="auto">
              <a:xfrm>
                <a:off x="2064" y="2177"/>
                <a:ext cx="520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1" name="Oval 212"/>
              <p:cNvSpPr>
                <a:spLocks noChangeArrowheads="1"/>
              </p:cNvSpPr>
              <p:nvPr/>
            </p:nvSpPr>
            <p:spPr bwMode="auto">
              <a:xfrm>
                <a:off x="1526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2" name="Oval 213"/>
              <p:cNvSpPr>
                <a:spLocks noChangeArrowheads="1"/>
              </p:cNvSpPr>
              <p:nvPr/>
            </p:nvSpPr>
            <p:spPr bwMode="auto">
              <a:xfrm>
                <a:off x="1605" y="243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3" name="Oval 214"/>
              <p:cNvSpPr>
                <a:spLocks noChangeArrowheads="1"/>
              </p:cNvSpPr>
              <p:nvPr/>
            </p:nvSpPr>
            <p:spPr bwMode="auto">
              <a:xfrm>
                <a:off x="1683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4" name="Oval 215"/>
              <p:cNvSpPr>
                <a:spLocks noChangeArrowheads="1"/>
              </p:cNvSpPr>
              <p:nvPr/>
            </p:nvSpPr>
            <p:spPr bwMode="auto">
              <a:xfrm>
                <a:off x="1762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5" name="Oval 216"/>
              <p:cNvSpPr>
                <a:spLocks noChangeArrowheads="1"/>
              </p:cNvSpPr>
              <p:nvPr/>
            </p:nvSpPr>
            <p:spPr bwMode="auto">
              <a:xfrm>
                <a:off x="1841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6" name="Oval 217"/>
              <p:cNvSpPr>
                <a:spLocks noChangeArrowheads="1"/>
              </p:cNvSpPr>
              <p:nvPr/>
            </p:nvSpPr>
            <p:spPr bwMode="auto">
              <a:xfrm>
                <a:off x="1919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7" name="Oval 218"/>
              <p:cNvSpPr>
                <a:spLocks noChangeArrowheads="1"/>
              </p:cNvSpPr>
              <p:nvPr/>
            </p:nvSpPr>
            <p:spPr bwMode="auto">
              <a:xfrm>
                <a:off x="1998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8" name="Oval 219"/>
              <p:cNvSpPr>
                <a:spLocks noChangeArrowheads="1"/>
              </p:cNvSpPr>
              <p:nvPr/>
            </p:nvSpPr>
            <p:spPr bwMode="auto">
              <a:xfrm>
                <a:off x="2077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9" name="Oval 220"/>
              <p:cNvSpPr>
                <a:spLocks noChangeArrowheads="1"/>
              </p:cNvSpPr>
              <p:nvPr/>
            </p:nvSpPr>
            <p:spPr bwMode="auto">
              <a:xfrm>
                <a:off x="2156" y="243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0" name="Oval 221"/>
              <p:cNvSpPr>
                <a:spLocks noChangeArrowheads="1"/>
              </p:cNvSpPr>
              <p:nvPr/>
            </p:nvSpPr>
            <p:spPr bwMode="auto">
              <a:xfrm>
                <a:off x="2234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1" name="Oval 222"/>
              <p:cNvSpPr>
                <a:spLocks noChangeArrowheads="1"/>
              </p:cNvSpPr>
              <p:nvPr/>
            </p:nvSpPr>
            <p:spPr bwMode="auto">
              <a:xfrm>
                <a:off x="2313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2" name="Oval 223"/>
              <p:cNvSpPr>
                <a:spLocks noChangeArrowheads="1"/>
              </p:cNvSpPr>
              <p:nvPr/>
            </p:nvSpPr>
            <p:spPr bwMode="auto">
              <a:xfrm>
                <a:off x="2392" y="243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3" name="Oval 224"/>
              <p:cNvSpPr>
                <a:spLocks noChangeArrowheads="1"/>
              </p:cNvSpPr>
              <p:nvPr/>
            </p:nvSpPr>
            <p:spPr bwMode="auto">
              <a:xfrm>
                <a:off x="2470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4" name="Oval 225"/>
              <p:cNvSpPr>
                <a:spLocks noChangeArrowheads="1"/>
              </p:cNvSpPr>
              <p:nvPr/>
            </p:nvSpPr>
            <p:spPr bwMode="auto">
              <a:xfrm>
                <a:off x="2549" y="243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5" name="Oval 226"/>
              <p:cNvSpPr>
                <a:spLocks noChangeArrowheads="1"/>
              </p:cNvSpPr>
              <p:nvPr/>
            </p:nvSpPr>
            <p:spPr bwMode="auto">
              <a:xfrm>
                <a:off x="1526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6" name="Oval 227"/>
              <p:cNvSpPr>
                <a:spLocks noChangeArrowheads="1"/>
              </p:cNvSpPr>
              <p:nvPr/>
            </p:nvSpPr>
            <p:spPr bwMode="auto">
              <a:xfrm>
                <a:off x="1605" y="23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7" name="Oval 228"/>
              <p:cNvSpPr>
                <a:spLocks noChangeArrowheads="1"/>
              </p:cNvSpPr>
              <p:nvPr/>
            </p:nvSpPr>
            <p:spPr bwMode="auto">
              <a:xfrm>
                <a:off x="1683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8" name="Oval 229"/>
              <p:cNvSpPr>
                <a:spLocks noChangeArrowheads="1"/>
              </p:cNvSpPr>
              <p:nvPr/>
            </p:nvSpPr>
            <p:spPr bwMode="auto">
              <a:xfrm>
                <a:off x="1762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9" name="Oval 230"/>
              <p:cNvSpPr>
                <a:spLocks noChangeArrowheads="1"/>
              </p:cNvSpPr>
              <p:nvPr/>
            </p:nvSpPr>
            <p:spPr bwMode="auto">
              <a:xfrm>
                <a:off x="1841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0" name="Oval 231"/>
              <p:cNvSpPr>
                <a:spLocks noChangeArrowheads="1"/>
              </p:cNvSpPr>
              <p:nvPr/>
            </p:nvSpPr>
            <p:spPr bwMode="auto">
              <a:xfrm>
                <a:off x="1919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1" name="Oval 232"/>
              <p:cNvSpPr>
                <a:spLocks noChangeArrowheads="1"/>
              </p:cNvSpPr>
              <p:nvPr/>
            </p:nvSpPr>
            <p:spPr bwMode="auto">
              <a:xfrm>
                <a:off x="1998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2" name="Oval 233"/>
              <p:cNvSpPr>
                <a:spLocks noChangeArrowheads="1"/>
              </p:cNvSpPr>
              <p:nvPr/>
            </p:nvSpPr>
            <p:spPr bwMode="auto">
              <a:xfrm>
                <a:off x="2077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3" name="Oval 234"/>
              <p:cNvSpPr>
                <a:spLocks noChangeArrowheads="1"/>
              </p:cNvSpPr>
              <p:nvPr/>
            </p:nvSpPr>
            <p:spPr bwMode="auto">
              <a:xfrm>
                <a:off x="2156" y="23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4" name="Oval 235"/>
              <p:cNvSpPr>
                <a:spLocks noChangeArrowheads="1"/>
              </p:cNvSpPr>
              <p:nvPr/>
            </p:nvSpPr>
            <p:spPr bwMode="auto">
              <a:xfrm>
                <a:off x="2234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5" name="Oval 236"/>
              <p:cNvSpPr>
                <a:spLocks noChangeArrowheads="1"/>
              </p:cNvSpPr>
              <p:nvPr/>
            </p:nvSpPr>
            <p:spPr bwMode="auto">
              <a:xfrm>
                <a:off x="2313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6" name="Oval 237"/>
              <p:cNvSpPr>
                <a:spLocks noChangeArrowheads="1"/>
              </p:cNvSpPr>
              <p:nvPr/>
            </p:nvSpPr>
            <p:spPr bwMode="auto">
              <a:xfrm>
                <a:off x="2392" y="23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7" name="Oval 238"/>
              <p:cNvSpPr>
                <a:spLocks noChangeArrowheads="1"/>
              </p:cNvSpPr>
              <p:nvPr/>
            </p:nvSpPr>
            <p:spPr bwMode="auto">
              <a:xfrm>
                <a:off x="2470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8" name="Oval 239"/>
              <p:cNvSpPr>
                <a:spLocks noChangeArrowheads="1"/>
              </p:cNvSpPr>
              <p:nvPr/>
            </p:nvSpPr>
            <p:spPr bwMode="auto">
              <a:xfrm>
                <a:off x="2549" y="23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9" name="Oval 240"/>
              <p:cNvSpPr>
                <a:spLocks noChangeArrowheads="1"/>
              </p:cNvSpPr>
              <p:nvPr/>
            </p:nvSpPr>
            <p:spPr bwMode="auto">
              <a:xfrm>
                <a:off x="1526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0" name="Oval 241"/>
              <p:cNvSpPr>
                <a:spLocks noChangeArrowheads="1"/>
              </p:cNvSpPr>
              <p:nvPr/>
            </p:nvSpPr>
            <p:spPr bwMode="auto">
              <a:xfrm>
                <a:off x="1605" y="22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1" name="Oval 242"/>
              <p:cNvSpPr>
                <a:spLocks noChangeArrowheads="1"/>
              </p:cNvSpPr>
              <p:nvPr/>
            </p:nvSpPr>
            <p:spPr bwMode="auto">
              <a:xfrm>
                <a:off x="1683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2" name="Oval 243"/>
              <p:cNvSpPr>
                <a:spLocks noChangeArrowheads="1"/>
              </p:cNvSpPr>
              <p:nvPr/>
            </p:nvSpPr>
            <p:spPr bwMode="auto">
              <a:xfrm>
                <a:off x="1762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3" name="Oval 244"/>
              <p:cNvSpPr>
                <a:spLocks noChangeArrowheads="1"/>
              </p:cNvSpPr>
              <p:nvPr/>
            </p:nvSpPr>
            <p:spPr bwMode="auto">
              <a:xfrm>
                <a:off x="1841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4" name="Oval 245"/>
              <p:cNvSpPr>
                <a:spLocks noChangeArrowheads="1"/>
              </p:cNvSpPr>
              <p:nvPr/>
            </p:nvSpPr>
            <p:spPr bwMode="auto">
              <a:xfrm>
                <a:off x="1919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5" name="Oval 246"/>
              <p:cNvSpPr>
                <a:spLocks noChangeArrowheads="1"/>
              </p:cNvSpPr>
              <p:nvPr/>
            </p:nvSpPr>
            <p:spPr bwMode="auto">
              <a:xfrm>
                <a:off x="1998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6" name="Oval 247"/>
              <p:cNvSpPr>
                <a:spLocks noChangeArrowheads="1"/>
              </p:cNvSpPr>
              <p:nvPr/>
            </p:nvSpPr>
            <p:spPr bwMode="auto">
              <a:xfrm>
                <a:off x="2077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7" name="Oval 248"/>
              <p:cNvSpPr>
                <a:spLocks noChangeArrowheads="1"/>
              </p:cNvSpPr>
              <p:nvPr/>
            </p:nvSpPr>
            <p:spPr bwMode="auto">
              <a:xfrm>
                <a:off x="2156" y="22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8" name="Oval 249"/>
              <p:cNvSpPr>
                <a:spLocks noChangeArrowheads="1"/>
              </p:cNvSpPr>
              <p:nvPr/>
            </p:nvSpPr>
            <p:spPr bwMode="auto">
              <a:xfrm>
                <a:off x="2234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9" name="Oval 250"/>
              <p:cNvSpPr>
                <a:spLocks noChangeArrowheads="1"/>
              </p:cNvSpPr>
              <p:nvPr/>
            </p:nvSpPr>
            <p:spPr bwMode="auto">
              <a:xfrm>
                <a:off x="2313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0" name="Oval 251"/>
              <p:cNvSpPr>
                <a:spLocks noChangeArrowheads="1"/>
              </p:cNvSpPr>
              <p:nvPr/>
            </p:nvSpPr>
            <p:spPr bwMode="auto">
              <a:xfrm>
                <a:off x="2392" y="22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1" name="Oval 252"/>
              <p:cNvSpPr>
                <a:spLocks noChangeArrowheads="1"/>
              </p:cNvSpPr>
              <p:nvPr/>
            </p:nvSpPr>
            <p:spPr bwMode="auto">
              <a:xfrm>
                <a:off x="2470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2" name="Oval 253"/>
              <p:cNvSpPr>
                <a:spLocks noChangeArrowheads="1"/>
              </p:cNvSpPr>
              <p:nvPr/>
            </p:nvSpPr>
            <p:spPr bwMode="auto">
              <a:xfrm>
                <a:off x="2549" y="22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3" name="Oval 254"/>
              <p:cNvSpPr>
                <a:spLocks noChangeArrowheads="1"/>
              </p:cNvSpPr>
              <p:nvPr/>
            </p:nvSpPr>
            <p:spPr bwMode="auto">
              <a:xfrm>
                <a:off x="1526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4" name="Oval 255"/>
              <p:cNvSpPr>
                <a:spLocks noChangeArrowheads="1"/>
              </p:cNvSpPr>
              <p:nvPr/>
            </p:nvSpPr>
            <p:spPr bwMode="auto">
              <a:xfrm>
                <a:off x="1605" y="217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5" name="Oval 256"/>
              <p:cNvSpPr>
                <a:spLocks noChangeArrowheads="1"/>
              </p:cNvSpPr>
              <p:nvPr/>
            </p:nvSpPr>
            <p:spPr bwMode="auto">
              <a:xfrm>
                <a:off x="1683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6" name="Oval 257"/>
              <p:cNvSpPr>
                <a:spLocks noChangeArrowheads="1"/>
              </p:cNvSpPr>
              <p:nvPr/>
            </p:nvSpPr>
            <p:spPr bwMode="auto">
              <a:xfrm>
                <a:off x="1762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7" name="Oval 258"/>
              <p:cNvSpPr>
                <a:spLocks noChangeArrowheads="1"/>
              </p:cNvSpPr>
              <p:nvPr/>
            </p:nvSpPr>
            <p:spPr bwMode="auto">
              <a:xfrm>
                <a:off x="1841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8" name="Oval 259"/>
              <p:cNvSpPr>
                <a:spLocks noChangeArrowheads="1"/>
              </p:cNvSpPr>
              <p:nvPr/>
            </p:nvSpPr>
            <p:spPr bwMode="auto">
              <a:xfrm>
                <a:off x="1919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9" name="Oval 260"/>
              <p:cNvSpPr>
                <a:spLocks noChangeArrowheads="1"/>
              </p:cNvSpPr>
              <p:nvPr/>
            </p:nvSpPr>
            <p:spPr bwMode="auto">
              <a:xfrm>
                <a:off x="1998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0" name="Oval 261"/>
              <p:cNvSpPr>
                <a:spLocks noChangeArrowheads="1"/>
              </p:cNvSpPr>
              <p:nvPr/>
            </p:nvSpPr>
            <p:spPr bwMode="auto">
              <a:xfrm>
                <a:off x="2077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1" name="Oval 262"/>
              <p:cNvSpPr>
                <a:spLocks noChangeArrowheads="1"/>
              </p:cNvSpPr>
              <p:nvPr/>
            </p:nvSpPr>
            <p:spPr bwMode="auto">
              <a:xfrm>
                <a:off x="2156" y="217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2" name="Oval 263"/>
              <p:cNvSpPr>
                <a:spLocks noChangeArrowheads="1"/>
              </p:cNvSpPr>
              <p:nvPr/>
            </p:nvSpPr>
            <p:spPr bwMode="auto">
              <a:xfrm>
                <a:off x="2234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3" name="Oval 264"/>
              <p:cNvSpPr>
                <a:spLocks noChangeArrowheads="1"/>
              </p:cNvSpPr>
              <p:nvPr/>
            </p:nvSpPr>
            <p:spPr bwMode="auto">
              <a:xfrm>
                <a:off x="2313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4" name="Oval 265"/>
              <p:cNvSpPr>
                <a:spLocks noChangeArrowheads="1"/>
              </p:cNvSpPr>
              <p:nvPr/>
            </p:nvSpPr>
            <p:spPr bwMode="auto">
              <a:xfrm>
                <a:off x="2392" y="217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5" name="Oval 266"/>
              <p:cNvSpPr>
                <a:spLocks noChangeArrowheads="1"/>
              </p:cNvSpPr>
              <p:nvPr/>
            </p:nvSpPr>
            <p:spPr bwMode="auto">
              <a:xfrm>
                <a:off x="2470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6" name="Oval 267"/>
              <p:cNvSpPr>
                <a:spLocks noChangeArrowheads="1"/>
              </p:cNvSpPr>
              <p:nvPr/>
            </p:nvSpPr>
            <p:spPr bwMode="auto">
              <a:xfrm>
                <a:off x="2549" y="217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7" name="Line 268"/>
              <p:cNvSpPr>
                <a:spLocks noChangeShapeType="1"/>
              </p:cNvSpPr>
              <p:nvPr/>
            </p:nvSpPr>
            <p:spPr bwMode="auto">
              <a:xfrm flipV="1">
                <a:off x="1541" y="206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8" name="Freeform 269"/>
              <p:cNvSpPr>
                <a:spLocks/>
              </p:cNvSpPr>
              <p:nvPr/>
            </p:nvSpPr>
            <p:spPr bwMode="auto">
              <a:xfrm>
                <a:off x="1526" y="244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9" name="Text Box 270"/>
              <p:cNvSpPr txBox="1">
                <a:spLocks noChangeArrowheads="1"/>
              </p:cNvSpPr>
              <p:nvPr/>
            </p:nvSpPr>
            <p:spPr bwMode="auto">
              <a:xfrm>
                <a:off x="2759" y="231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380" name="Text Box 271"/>
              <p:cNvSpPr txBox="1">
                <a:spLocks noChangeArrowheads="1"/>
              </p:cNvSpPr>
              <p:nvPr/>
            </p:nvSpPr>
            <p:spPr bwMode="auto">
              <a:xfrm>
                <a:off x="1488" y="187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grpSp>
          <p:nvGrpSpPr>
            <p:cNvPr id="258" name="Group 272"/>
            <p:cNvGrpSpPr>
              <a:grpSpLocks/>
            </p:cNvGrpSpPr>
            <p:nvPr/>
          </p:nvGrpSpPr>
          <p:grpSpPr bwMode="auto">
            <a:xfrm>
              <a:off x="3016" y="1139"/>
              <a:ext cx="1334" cy="644"/>
              <a:chOff x="4320" y="912"/>
              <a:chExt cx="1334" cy="644"/>
            </a:xfrm>
          </p:grpSpPr>
          <p:sp>
            <p:nvSpPr>
              <p:cNvPr id="259" name="Rectangle 273"/>
              <p:cNvSpPr>
                <a:spLocks noChangeArrowheads="1"/>
              </p:cNvSpPr>
              <p:nvPr/>
            </p:nvSpPr>
            <p:spPr bwMode="auto">
              <a:xfrm>
                <a:off x="4368" y="1217"/>
                <a:ext cx="1043" cy="199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0" name="Oval 274"/>
              <p:cNvSpPr>
                <a:spLocks noChangeArrowheads="1"/>
              </p:cNvSpPr>
              <p:nvPr/>
            </p:nvSpPr>
            <p:spPr bwMode="auto">
              <a:xfrm>
                <a:off x="4358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1" name="Oval 275"/>
              <p:cNvSpPr>
                <a:spLocks noChangeArrowheads="1"/>
              </p:cNvSpPr>
              <p:nvPr/>
            </p:nvSpPr>
            <p:spPr bwMode="auto">
              <a:xfrm>
                <a:off x="4437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2" name="Oval 276"/>
              <p:cNvSpPr>
                <a:spLocks noChangeArrowheads="1"/>
              </p:cNvSpPr>
              <p:nvPr/>
            </p:nvSpPr>
            <p:spPr bwMode="auto">
              <a:xfrm>
                <a:off x="4515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3" name="Oval 277"/>
              <p:cNvSpPr>
                <a:spLocks noChangeArrowheads="1"/>
              </p:cNvSpPr>
              <p:nvPr/>
            </p:nvSpPr>
            <p:spPr bwMode="auto">
              <a:xfrm>
                <a:off x="4594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4" name="Oval 278"/>
              <p:cNvSpPr>
                <a:spLocks noChangeArrowheads="1"/>
              </p:cNvSpPr>
              <p:nvPr/>
            </p:nvSpPr>
            <p:spPr bwMode="auto">
              <a:xfrm>
                <a:off x="4673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5" name="Oval 279"/>
              <p:cNvSpPr>
                <a:spLocks noChangeArrowheads="1"/>
              </p:cNvSpPr>
              <p:nvPr/>
            </p:nvSpPr>
            <p:spPr bwMode="auto">
              <a:xfrm>
                <a:off x="475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6" name="Oval 280"/>
              <p:cNvSpPr>
                <a:spLocks noChangeArrowheads="1"/>
              </p:cNvSpPr>
              <p:nvPr/>
            </p:nvSpPr>
            <p:spPr bwMode="auto">
              <a:xfrm>
                <a:off x="4830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7" name="Oval 281"/>
              <p:cNvSpPr>
                <a:spLocks noChangeArrowheads="1"/>
              </p:cNvSpPr>
              <p:nvPr/>
            </p:nvSpPr>
            <p:spPr bwMode="auto">
              <a:xfrm>
                <a:off x="490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8" name="Oval 282"/>
              <p:cNvSpPr>
                <a:spLocks noChangeArrowheads="1"/>
              </p:cNvSpPr>
              <p:nvPr/>
            </p:nvSpPr>
            <p:spPr bwMode="auto">
              <a:xfrm>
                <a:off x="4988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9" name="Oval 283"/>
              <p:cNvSpPr>
                <a:spLocks noChangeArrowheads="1"/>
              </p:cNvSpPr>
              <p:nvPr/>
            </p:nvSpPr>
            <p:spPr bwMode="auto">
              <a:xfrm>
                <a:off x="5066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0" name="Oval 284"/>
              <p:cNvSpPr>
                <a:spLocks noChangeArrowheads="1"/>
              </p:cNvSpPr>
              <p:nvPr/>
            </p:nvSpPr>
            <p:spPr bwMode="auto">
              <a:xfrm>
                <a:off x="5145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1" name="Oval 285"/>
              <p:cNvSpPr>
                <a:spLocks noChangeArrowheads="1"/>
              </p:cNvSpPr>
              <p:nvPr/>
            </p:nvSpPr>
            <p:spPr bwMode="auto">
              <a:xfrm>
                <a:off x="5224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2" name="Oval 286"/>
              <p:cNvSpPr>
                <a:spLocks noChangeArrowheads="1"/>
              </p:cNvSpPr>
              <p:nvPr/>
            </p:nvSpPr>
            <p:spPr bwMode="auto">
              <a:xfrm>
                <a:off x="5302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3" name="Oval 287"/>
              <p:cNvSpPr>
                <a:spLocks noChangeArrowheads="1"/>
              </p:cNvSpPr>
              <p:nvPr/>
            </p:nvSpPr>
            <p:spPr bwMode="auto">
              <a:xfrm>
                <a:off x="538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4" name="Oval 288"/>
              <p:cNvSpPr>
                <a:spLocks noChangeArrowheads="1"/>
              </p:cNvSpPr>
              <p:nvPr/>
            </p:nvSpPr>
            <p:spPr bwMode="auto">
              <a:xfrm>
                <a:off x="4358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5" name="Oval 289"/>
              <p:cNvSpPr>
                <a:spLocks noChangeArrowheads="1"/>
              </p:cNvSpPr>
              <p:nvPr/>
            </p:nvSpPr>
            <p:spPr bwMode="auto">
              <a:xfrm>
                <a:off x="4437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6" name="Oval 290"/>
              <p:cNvSpPr>
                <a:spLocks noChangeArrowheads="1"/>
              </p:cNvSpPr>
              <p:nvPr/>
            </p:nvSpPr>
            <p:spPr bwMode="auto">
              <a:xfrm>
                <a:off x="4515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7" name="Oval 291"/>
              <p:cNvSpPr>
                <a:spLocks noChangeArrowheads="1"/>
              </p:cNvSpPr>
              <p:nvPr/>
            </p:nvSpPr>
            <p:spPr bwMode="auto">
              <a:xfrm>
                <a:off x="4594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8" name="Oval 292"/>
              <p:cNvSpPr>
                <a:spLocks noChangeArrowheads="1"/>
              </p:cNvSpPr>
              <p:nvPr/>
            </p:nvSpPr>
            <p:spPr bwMode="auto">
              <a:xfrm>
                <a:off x="4673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9" name="Oval 293"/>
              <p:cNvSpPr>
                <a:spLocks noChangeArrowheads="1"/>
              </p:cNvSpPr>
              <p:nvPr/>
            </p:nvSpPr>
            <p:spPr bwMode="auto">
              <a:xfrm>
                <a:off x="475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0" name="Oval 294"/>
              <p:cNvSpPr>
                <a:spLocks noChangeArrowheads="1"/>
              </p:cNvSpPr>
              <p:nvPr/>
            </p:nvSpPr>
            <p:spPr bwMode="auto">
              <a:xfrm>
                <a:off x="4830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1" name="Oval 295"/>
              <p:cNvSpPr>
                <a:spLocks noChangeArrowheads="1"/>
              </p:cNvSpPr>
              <p:nvPr/>
            </p:nvSpPr>
            <p:spPr bwMode="auto">
              <a:xfrm>
                <a:off x="490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2" name="Oval 296"/>
              <p:cNvSpPr>
                <a:spLocks noChangeArrowheads="1"/>
              </p:cNvSpPr>
              <p:nvPr/>
            </p:nvSpPr>
            <p:spPr bwMode="auto">
              <a:xfrm>
                <a:off x="4988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3" name="Oval 297"/>
              <p:cNvSpPr>
                <a:spLocks noChangeArrowheads="1"/>
              </p:cNvSpPr>
              <p:nvPr/>
            </p:nvSpPr>
            <p:spPr bwMode="auto">
              <a:xfrm>
                <a:off x="5066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4" name="Oval 298"/>
              <p:cNvSpPr>
                <a:spLocks noChangeArrowheads="1"/>
              </p:cNvSpPr>
              <p:nvPr/>
            </p:nvSpPr>
            <p:spPr bwMode="auto">
              <a:xfrm>
                <a:off x="5145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5" name="Oval 299"/>
              <p:cNvSpPr>
                <a:spLocks noChangeArrowheads="1"/>
              </p:cNvSpPr>
              <p:nvPr/>
            </p:nvSpPr>
            <p:spPr bwMode="auto">
              <a:xfrm>
                <a:off x="5224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6" name="Oval 300"/>
              <p:cNvSpPr>
                <a:spLocks noChangeArrowheads="1"/>
              </p:cNvSpPr>
              <p:nvPr/>
            </p:nvSpPr>
            <p:spPr bwMode="auto">
              <a:xfrm>
                <a:off x="5302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7" name="Oval 301"/>
              <p:cNvSpPr>
                <a:spLocks noChangeArrowheads="1"/>
              </p:cNvSpPr>
              <p:nvPr/>
            </p:nvSpPr>
            <p:spPr bwMode="auto">
              <a:xfrm>
                <a:off x="538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8" name="Oval 302"/>
              <p:cNvSpPr>
                <a:spLocks noChangeArrowheads="1"/>
              </p:cNvSpPr>
              <p:nvPr/>
            </p:nvSpPr>
            <p:spPr bwMode="auto">
              <a:xfrm>
                <a:off x="4358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9" name="Oval 303"/>
              <p:cNvSpPr>
                <a:spLocks noChangeArrowheads="1"/>
              </p:cNvSpPr>
              <p:nvPr/>
            </p:nvSpPr>
            <p:spPr bwMode="auto">
              <a:xfrm>
                <a:off x="4437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0" name="Oval 304"/>
              <p:cNvSpPr>
                <a:spLocks noChangeArrowheads="1"/>
              </p:cNvSpPr>
              <p:nvPr/>
            </p:nvSpPr>
            <p:spPr bwMode="auto">
              <a:xfrm>
                <a:off x="4515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1" name="Oval 305"/>
              <p:cNvSpPr>
                <a:spLocks noChangeArrowheads="1"/>
              </p:cNvSpPr>
              <p:nvPr/>
            </p:nvSpPr>
            <p:spPr bwMode="auto">
              <a:xfrm>
                <a:off x="4594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2" name="Oval 306"/>
              <p:cNvSpPr>
                <a:spLocks noChangeArrowheads="1"/>
              </p:cNvSpPr>
              <p:nvPr/>
            </p:nvSpPr>
            <p:spPr bwMode="auto">
              <a:xfrm>
                <a:off x="4673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3" name="Oval 307"/>
              <p:cNvSpPr>
                <a:spLocks noChangeArrowheads="1"/>
              </p:cNvSpPr>
              <p:nvPr/>
            </p:nvSpPr>
            <p:spPr bwMode="auto">
              <a:xfrm>
                <a:off x="475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4" name="Oval 308"/>
              <p:cNvSpPr>
                <a:spLocks noChangeArrowheads="1"/>
              </p:cNvSpPr>
              <p:nvPr/>
            </p:nvSpPr>
            <p:spPr bwMode="auto">
              <a:xfrm>
                <a:off x="4830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5" name="Oval 309"/>
              <p:cNvSpPr>
                <a:spLocks noChangeArrowheads="1"/>
              </p:cNvSpPr>
              <p:nvPr/>
            </p:nvSpPr>
            <p:spPr bwMode="auto">
              <a:xfrm>
                <a:off x="490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6" name="Oval 310"/>
              <p:cNvSpPr>
                <a:spLocks noChangeArrowheads="1"/>
              </p:cNvSpPr>
              <p:nvPr/>
            </p:nvSpPr>
            <p:spPr bwMode="auto">
              <a:xfrm>
                <a:off x="4988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7" name="Oval 311"/>
              <p:cNvSpPr>
                <a:spLocks noChangeArrowheads="1"/>
              </p:cNvSpPr>
              <p:nvPr/>
            </p:nvSpPr>
            <p:spPr bwMode="auto">
              <a:xfrm>
                <a:off x="5066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8" name="Oval 312"/>
              <p:cNvSpPr>
                <a:spLocks noChangeArrowheads="1"/>
              </p:cNvSpPr>
              <p:nvPr/>
            </p:nvSpPr>
            <p:spPr bwMode="auto">
              <a:xfrm>
                <a:off x="5145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9" name="Oval 313"/>
              <p:cNvSpPr>
                <a:spLocks noChangeArrowheads="1"/>
              </p:cNvSpPr>
              <p:nvPr/>
            </p:nvSpPr>
            <p:spPr bwMode="auto">
              <a:xfrm>
                <a:off x="5224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0" name="Oval 314"/>
              <p:cNvSpPr>
                <a:spLocks noChangeArrowheads="1"/>
              </p:cNvSpPr>
              <p:nvPr/>
            </p:nvSpPr>
            <p:spPr bwMode="auto">
              <a:xfrm>
                <a:off x="5302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1" name="Oval 315"/>
              <p:cNvSpPr>
                <a:spLocks noChangeArrowheads="1"/>
              </p:cNvSpPr>
              <p:nvPr/>
            </p:nvSpPr>
            <p:spPr bwMode="auto">
              <a:xfrm>
                <a:off x="538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2" name="Oval 316"/>
              <p:cNvSpPr>
                <a:spLocks noChangeArrowheads="1"/>
              </p:cNvSpPr>
              <p:nvPr/>
            </p:nvSpPr>
            <p:spPr bwMode="auto">
              <a:xfrm>
                <a:off x="4358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3" name="Oval 317"/>
              <p:cNvSpPr>
                <a:spLocks noChangeArrowheads="1"/>
              </p:cNvSpPr>
              <p:nvPr/>
            </p:nvSpPr>
            <p:spPr bwMode="auto">
              <a:xfrm>
                <a:off x="4437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4" name="Oval 318"/>
              <p:cNvSpPr>
                <a:spLocks noChangeArrowheads="1"/>
              </p:cNvSpPr>
              <p:nvPr/>
            </p:nvSpPr>
            <p:spPr bwMode="auto">
              <a:xfrm>
                <a:off x="4515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5" name="Oval 319"/>
              <p:cNvSpPr>
                <a:spLocks noChangeArrowheads="1"/>
              </p:cNvSpPr>
              <p:nvPr/>
            </p:nvSpPr>
            <p:spPr bwMode="auto">
              <a:xfrm>
                <a:off x="4594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6" name="Oval 320"/>
              <p:cNvSpPr>
                <a:spLocks noChangeArrowheads="1"/>
              </p:cNvSpPr>
              <p:nvPr/>
            </p:nvSpPr>
            <p:spPr bwMode="auto">
              <a:xfrm>
                <a:off x="4673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7" name="Oval 321"/>
              <p:cNvSpPr>
                <a:spLocks noChangeArrowheads="1"/>
              </p:cNvSpPr>
              <p:nvPr/>
            </p:nvSpPr>
            <p:spPr bwMode="auto">
              <a:xfrm>
                <a:off x="475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8" name="Oval 322"/>
              <p:cNvSpPr>
                <a:spLocks noChangeArrowheads="1"/>
              </p:cNvSpPr>
              <p:nvPr/>
            </p:nvSpPr>
            <p:spPr bwMode="auto">
              <a:xfrm>
                <a:off x="4830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9" name="Oval 323"/>
              <p:cNvSpPr>
                <a:spLocks noChangeArrowheads="1"/>
              </p:cNvSpPr>
              <p:nvPr/>
            </p:nvSpPr>
            <p:spPr bwMode="auto">
              <a:xfrm>
                <a:off x="490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0" name="Oval 324"/>
              <p:cNvSpPr>
                <a:spLocks noChangeArrowheads="1"/>
              </p:cNvSpPr>
              <p:nvPr/>
            </p:nvSpPr>
            <p:spPr bwMode="auto">
              <a:xfrm>
                <a:off x="4988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1" name="Oval 325"/>
              <p:cNvSpPr>
                <a:spLocks noChangeArrowheads="1"/>
              </p:cNvSpPr>
              <p:nvPr/>
            </p:nvSpPr>
            <p:spPr bwMode="auto">
              <a:xfrm>
                <a:off x="5066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2" name="Oval 326"/>
              <p:cNvSpPr>
                <a:spLocks noChangeArrowheads="1"/>
              </p:cNvSpPr>
              <p:nvPr/>
            </p:nvSpPr>
            <p:spPr bwMode="auto">
              <a:xfrm>
                <a:off x="5145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3" name="Oval 327"/>
              <p:cNvSpPr>
                <a:spLocks noChangeArrowheads="1"/>
              </p:cNvSpPr>
              <p:nvPr/>
            </p:nvSpPr>
            <p:spPr bwMode="auto">
              <a:xfrm>
                <a:off x="5224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4" name="Oval 328"/>
              <p:cNvSpPr>
                <a:spLocks noChangeArrowheads="1"/>
              </p:cNvSpPr>
              <p:nvPr/>
            </p:nvSpPr>
            <p:spPr bwMode="auto">
              <a:xfrm>
                <a:off x="5302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5" name="Oval 329"/>
              <p:cNvSpPr>
                <a:spLocks noChangeArrowheads="1"/>
              </p:cNvSpPr>
              <p:nvPr/>
            </p:nvSpPr>
            <p:spPr bwMode="auto">
              <a:xfrm>
                <a:off x="538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6" name="Line 330"/>
              <p:cNvSpPr>
                <a:spLocks noChangeShapeType="1"/>
              </p:cNvSpPr>
              <p:nvPr/>
            </p:nvSpPr>
            <p:spPr bwMode="auto">
              <a:xfrm flipV="1">
                <a:off x="4373" y="110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7" name="Freeform 331"/>
              <p:cNvSpPr>
                <a:spLocks/>
              </p:cNvSpPr>
              <p:nvPr/>
            </p:nvSpPr>
            <p:spPr bwMode="auto">
              <a:xfrm>
                <a:off x="4358" y="148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8" name="Text Box 332"/>
              <p:cNvSpPr txBox="1">
                <a:spLocks noChangeArrowheads="1"/>
              </p:cNvSpPr>
              <p:nvPr/>
            </p:nvSpPr>
            <p:spPr bwMode="auto">
              <a:xfrm>
                <a:off x="5591" y="135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319" name="Text Box 333"/>
              <p:cNvSpPr txBox="1">
                <a:spLocks noChangeArrowheads="1"/>
              </p:cNvSpPr>
              <p:nvPr/>
            </p:nvSpPr>
            <p:spPr bwMode="auto">
              <a:xfrm>
                <a:off x="4320" y="91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</p:grpSp>
      <p:grpSp>
        <p:nvGrpSpPr>
          <p:cNvPr id="383" name="Group 6"/>
          <p:cNvGrpSpPr>
            <a:grpSpLocks/>
          </p:cNvGrpSpPr>
          <p:nvPr/>
        </p:nvGrpSpPr>
        <p:grpSpPr bwMode="auto">
          <a:xfrm>
            <a:off x="4594225" y="5191125"/>
            <a:ext cx="4281488" cy="506413"/>
            <a:chOff x="2880" y="3072"/>
            <a:chExt cx="2697" cy="319"/>
          </a:xfrm>
        </p:grpSpPr>
        <p:grpSp>
          <p:nvGrpSpPr>
            <p:cNvPr id="384" name="Group 7"/>
            <p:cNvGrpSpPr>
              <a:grpSpLocks/>
            </p:cNvGrpSpPr>
            <p:nvPr/>
          </p:nvGrpSpPr>
          <p:grpSpPr bwMode="auto">
            <a:xfrm>
              <a:off x="2880" y="3120"/>
              <a:ext cx="2448" cy="250"/>
              <a:chOff x="2832" y="3504"/>
              <a:chExt cx="2448" cy="250"/>
            </a:xfrm>
          </p:grpSpPr>
          <p:sp useBgFill="1">
            <p:nvSpPr>
              <p:cNvPr id="386" name="Rectangle 8"/>
              <p:cNvSpPr>
                <a:spLocks noChangeArrowheads="1"/>
              </p:cNvSpPr>
              <p:nvPr/>
            </p:nvSpPr>
            <p:spPr bwMode="auto">
              <a:xfrm>
                <a:off x="2832" y="3504"/>
                <a:ext cx="2448" cy="240"/>
              </a:xfrm>
              <a:prstGeom prst="rect">
                <a:avLst/>
              </a:prstGeom>
              <a:ln w="222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7" name="Text Box 9"/>
              <p:cNvSpPr txBox="1">
                <a:spLocks noChangeArrowheads="1"/>
              </p:cNvSpPr>
              <p:nvPr/>
            </p:nvSpPr>
            <p:spPr bwMode="auto">
              <a:xfrm>
                <a:off x="2880" y="3524"/>
                <a:ext cx="2352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/>
              <a:lstStyle/>
              <a:p>
                <a:pPr algn="ctr" eaLnBrk="1" hangingPunct="1">
                  <a:buClr>
                    <a:srgbClr val="FF0007"/>
                  </a:buClr>
                </a:pPr>
                <a:r>
                  <a:rPr lang="en-US" sz="2000" dirty="0">
                    <a:solidFill>
                      <a:schemeClr val="tx1"/>
                    </a:solidFill>
                  </a:rPr>
                  <a:t>2 - Condition Optimization</a:t>
                </a:r>
              </a:p>
            </p:txBody>
          </p:sp>
        </p:grpSp>
        <p:pic>
          <p:nvPicPr>
            <p:cNvPr id="385" name="Picture 10" descr="helix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6" y="3072"/>
              <a:ext cx="201" cy="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8" name="Group 259"/>
          <p:cNvGrpSpPr>
            <a:grpSpLocks/>
          </p:cNvGrpSpPr>
          <p:nvPr/>
        </p:nvGrpSpPr>
        <p:grpSpPr bwMode="auto">
          <a:xfrm>
            <a:off x="263525" y="5280032"/>
            <a:ext cx="3886200" cy="385763"/>
            <a:chOff x="2832" y="3504"/>
            <a:chExt cx="2448" cy="243"/>
          </a:xfrm>
        </p:grpSpPr>
        <p:sp useBgFill="1">
          <p:nvSpPr>
            <p:cNvPr id="389" name="Rectangle 260"/>
            <p:cNvSpPr>
              <a:spLocks noChangeArrowheads="1"/>
            </p:cNvSpPr>
            <p:nvPr/>
          </p:nvSpPr>
          <p:spPr bwMode="auto">
            <a:xfrm>
              <a:off x="2832" y="3504"/>
              <a:ext cx="2448" cy="240"/>
            </a:xfrm>
            <a:prstGeom prst="rect">
              <a:avLst/>
            </a:prstGeom>
            <a:ln w="22225">
              <a:solidFill>
                <a:schemeClr val="tx1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90" name="Text Box 261"/>
            <p:cNvSpPr txBox="1">
              <a:spLocks noChangeArrowheads="1"/>
            </p:cNvSpPr>
            <p:nvPr/>
          </p:nvSpPr>
          <p:spPr bwMode="auto">
            <a:xfrm>
              <a:off x="2880" y="3517"/>
              <a:ext cx="235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/>
            <a:p>
              <a:pPr algn="ctr" eaLnBrk="1" hangingPunct="1">
                <a:buClr>
                  <a:srgbClr val="FF0007"/>
                </a:buClr>
              </a:pPr>
              <a:r>
                <a:rPr lang="en-US" sz="2000" dirty="0">
                  <a:solidFill>
                    <a:schemeClr val="tx1"/>
                  </a:solidFill>
                </a:rPr>
                <a:t>1 - Condition Satisfiability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7E2D6B3-DE67-4CAD-B254-6DC3B81621C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Loop Nest Splitting (4)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34925" y="1597025"/>
            <a:ext cx="91440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4*x+3*x4&gt;20        x-x4&gt;3         3*x+x4&lt;0       6*x-20*x4&lt;61</a:t>
            </a:r>
          </a:p>
        </p:txBody>
      </p:sp>
      <p:grpSp>
        <p:nvGrpSpPr>
          <p:cNvPr id="16" name="Group 12"/>
          <p:cNvGrpSpPr>
            <a:grpSpLocks/>
          </p:cNvGrpSpPr>
          <p:nvPr/>
        </p:nvGrpSpPr>
        <p:grpSpPr bwMode="auto">
          <a:xfrm>
            <a:off x="5064125" y="1668463"/>
            <a:ext cx="1143000" cy="228600"/>
            <a:chOff x="3024" y="1008"/>
            <a:chExt cx="960" cy="192"/>
          </a:xfrm>
        </p:grpSpPr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H="1">
              <a:off x="3024" y="1008"/>
              <a:ext cx="960" cy="192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H="1" flipV="1">
              <a:off x="3024" y="1008"/>
              <a:ext cx="960" cy="192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</p:grp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34925" y="1600200"/>
            <a:ext cx="91440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(               &amp;&amp;          )  ||              ||              </a:t>
            </a:r>
          </a:p>
        </p:txBody>
      </p:sp>
      <p:grpSp>
        <p:nvGrpSpPr>
          <p:cNvPr id="23" name="Group 19"/>
          <p:cNvGrpSpPr>
            <a:grpSpLocks/>
          </p:cNvGrpSpPr>
          <p:nvPr/>
        </p:nvGrpSpPr>
        <p:grpSpPr bwMode="auto">
          <a:xfrm>
            <a:off x="2555876" y="2063751"/>
            <a:ext cx="2117726" cy="1022351"/>
            <a:chOff x="1488" y="1872"/>
            <a:chExt cx="1334" cy="644"/>
          </a:xfrm>
        </p:grpSpPr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2064" y="2177"/>
              <a:ext cx="520" cy="271"/>
            </a:xfrm>
            <a:prstGeom prst="rect">
              <a:avLst/>
            </a:prstGeom>
            <a:solidFill>
              <a:srgbClr val="AAA28D">
                <a:alpha val="8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1526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6" name="Oval 22"/>
            <p:cNvSpPr>
              <a:spLocks noChangeArrowheads="1"/>
            </p:cNvSpPr>
            <p:nvPr/>
          </p:nvSpPr>
          <p:spPr bwMode="auto">
            <a:xfrm>
              <a:off x="1605" y="2431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1683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1762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1841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1919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1998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2077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3" name="Oval 29"/>
            <p:cNvSpPr>
              <a:spLocks noChangeArrowheads="1"/>
            </p:cNvSpPr>
            <p:nvPr/>
          </p:nvSpPr>
          <p:spPr bwMode="auto">
            <a:xfrm>
              <a:off x="2156" y="2431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2234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2313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6" name="Oval 32"/>
            <p:cNvSpPr>
              <a:spLocks noChangeArrowheads="1"/>
            </p:cNvSpPr>
            <p:nvPr/>
          </p:nvSpPr>
          <p:spPr bwMode="auto">
            <a:xfrm>
              <a:off x="2392" y="2431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470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 bwMode="auto">
            <a:xfrm>
              <a:off x="2549" y="243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39" name="Oval 35"/>
            <p:cNvSpPr>
              <a:spLocks noChangeArrowheads="1"/>
            </p:cNvSpPr>
            <p:nvPr/>
          </p:nvSpPr>
          <p:spPr bwMode="auto">
            <a:xfrm>
              <a:off x="1526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0" name="Oval 36"/>
            <p:cNvSpPr>
              <a:spLocks noChangeArrowheads="1"/>
            </p:cNvSpPr>
            <p:nvPr/>
          </p:nvSpPr>
          <p:spPr bwMode="auto">
            <a:xfrm>
              <a:off x="1605" y="2346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auto">
            <a:xfrm>
              <a:off x="1683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1762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3" name="Oval 39"/>
            <p:cNvSpPr>
              <a:spLocks noChangeArrowheads="1"/>
            </p:cNvSpPr>
            <p:nvPr/>
          </p:nvSpPr>
          <p:spPr bwMode="auto">
            <a:xfrm>
              <a:off x="1841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1919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5" name="Oval 41"/>
            <p:cNvSpPr>
              <a:spLocks noChangeArrowheads="1"/>
            </p:cNvSpPr>
            <p:nvPr/>
          </p:nvSpPr>
          <p:spPr bwMode="auto">
            <a:xfrm>
              <a:off x="1998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6" name="Oval 42"/>
            <p:cNvSpPr>
              <a:spLocks noChangeArrowheads="1"/>
            </p:cNvSpPr>
            <p:nvPr/>
          </p:nvSpPr>
          <p:spPr bwMode="auto">
            <a:xfrm>
              <a:off x="2077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7" name="Oval 43"/>
            <p:cNvSpPr>
              <a:spLocks noChangeArrowheads="1"/>
            </p:cNvSpPr>
            <p:nvPr/>
          </p:nvSpPr>
          <p:spPr bwMode="auto">
            <a:xfrm>
              <a:off x="2156" y="2346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8" name="Oval 44"/>
            <p:cNvSpPr>
              <a:spLocks noChangeArrowheads="1"/>
            </p:cNvSpPr>
            <p:nvPr/>
          </p:nvSpPr>
          <p:spPr bwMode="auto">
            <a:xfrm>
              <a:off x="2234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49" name="Oval 45"/>
            <p:cNvSpPr>
              <a:spLocks noChangeArrowheads="1"/>
            </p:cNvSpPr>
            <p:nvPr/>
          </p:nvSpPr>
          <p:spPr bwMode="auto">
            <a:xfrm>
              <a:off x="2313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50" name="Oval 46"/>
            <p:cNvSpPr>
              <a:spLocks noChangeArrowheads="1"/>
            </p:cNvSpPr>
            <p:nvPr/>
          </p:nvSpPr>
          <p:spPr bwMode="auto">
            <a:xfrm>
              <a:off x="2392" y="2346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51" name="Oval 47"/>
            <p:cNvSpPr>
              <a:spLocks noChangeArrowheads="1"/>
            </p:cNvSpPr>
            <p:nvPr/>
          </p:nvSpPr>
          <p:spPr bwMode="auto">
            <a:xfrm>
              <a:off x="2470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2549" y="234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1526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1605" y="2262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1683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56" name="Oval 52"/>
            <p:cNvSpPr>
              <a:spLocks noChangeArrowheads="1"/>
            </p:cNvSpPr>
            <p:nvPr/>
          </p:nvSpPr>
          <p:spPr bwMode="auto">
            <a:xfrm>
              <a:off x="1762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1841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1919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1998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2077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2156" y="2262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2234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2313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2392" y="2262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2470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6" name="Oval 62"/>
            <p:cNvSpPr>
              <a:spLocks noChangeArrowheads="1"/>
            </p:cNvSpPr>
            <p:nvPr/>
          </p:nvSpPr>
          <p:spPr bwMode="auto">
            <a:xfrm>
              <a:off x="2549" y="226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7" name="Oval 63"/>
            <p:cNvSpPr>
              <a:spLocks noChangeArrowheads="1"/>
            </p:cNvSpPr>
            <p:nvPr/>
          </p:nvSpPr>
          <p:spPr bwMode="auto">
            <a:xfrm>
              <a:off x="1526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8" name="Oval 64"/>
            <p:cNvSpPr>
              <a:spLocks noChangeArrowheads="1"/>
            </p:cNvSpPr>
            <p:nvPr/>
          </p:nvSpPr>
          <p:spPr bwMode="auto">
            <a:xfrm>
              <a:off x="1605" y="2177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69" name="Oval 65"/>
            <p:cNvSpPr>
              <a:spLocks noChangeArrowheads="1"/>
            </p:cNvSpPr>
            <p:nvPr/>
          </p:nvSpPr>
          <p:spPr bwMode="auto">
            <a:xfrm>
              <a:off x="1683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70" name="Oval 66"/>
            <p:cNvSpPr>
              <a:spLocks noChangeArrowheads="1"/>
            </p:cNvSpPr>
            <p:nvPr/>
          </p:nvSpPr>
          <p:spPr bwMode="auto">
            <a:xfrm>
              <a:off x="1762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71" name="Oval 67"/>
            <p:cNvSpPr>
              <a:spLocks noChangeArrowheads="1"/>
            </p:cNvSpPr>
            <p:nvPr/>
          </p:nvSpPr>
          <p:spPr bwMode="auto">
            <a:xfrm>
              <a:off x="1841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72" name="Oval 68"/>
            <p:cNvSpPr>
              <a:spLocks noChangeArrowheads="1"/>
            </p:cNvSpPr>
            <p:nvPr/>
          </p:nvSpPr>
          <p:spPr bwMode="auto">
            <a:xfrm>
              <a:off x="1919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73" name="Oval 69"/>
            <p:cNvSpPr>
              <a:spLocks noChangeArrowheads="1"/>
            </p:cNvSpPr>
            <p:nvPr/>
          </p:nvSpPr>
          <p:spPr bwMode="auto">
            <a:xfrm>
              <a:off x="1998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74" name="Oval 70"/>
            <p:cNvSpPr>
              <a:spLocks noChangeArrowheads="1"/>
            </p:cNvSpPr>
            <p:nvPr/>
          </p:nvSpPr>
          <p:spPr bwMode="auto">
            <a:xfrm>
              <a:off x="2077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75" name="Oval 71"/>
            <p:cNvSpPr>
              <a:spLocks noChangeArrowheads="1"/>
            </p:cNvSpPr>
            <p:nvPr/>
          </p:nvSpPr>
          <p:spPr bwMode="auto">
            <a:xfrm>
              <a:off x="2156" y="2177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76" name="Oval 72"/>
            <p:cNvSpPr>
              <a:spLocks noChangeArrowheads="1"/>
            </p:cNvSpPr>
            <p:nvPr/>
          </p:nvSpPr>
          <p:spPr bwMode="auto">
            <a:xfrm>
              <a:off x="2234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77" name="Oval 73"/>
            <p:cNvSpPr>
              <a:spLocks noChangeArrowheads="1"/>
            </p:cNvSpPr>
            <p:nvPr/>
          </p:nvSpPr>
          <p:spPr bwMode="auto">
            <a:xfrm>
              <a:off x="2313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78" name="Oval 74"/>
            <p:cNvSpPr>
              <a:spLocks noChangeArrowheads="1"/>
            </p:cNvSpPr>
            <p:nvPr/>
          </p:nvSpPr>
          <p:spPr bwMode="auto">
            <a:xfrm>
              <a:off x="2392" y="2177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79" name="Oval 75"/>
            <p:cNvSpPr>
              <a:spLocks noChangeArrowheads="1"/>
            </p:cNvSpPr>
            <p:nvPr/>
          </p:nvSpPr>
          <p:spPr bwMode="auto">
            <a:xfrm>
              <a:off x="2470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80" name="Oval 76"/>
            <p:cNvSpPr>
              <a:spLocks noChangeArrowheads="1"/>
            </p:cNvSpPr>
            <p:nvPr/>
          </p:nvSpPr>
          <p:spPr bwMode="auto">
            <a:xfrm>
              <a:off x="2549" y="217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81" name="Line 77"/>
            <p:cNvSpPr>
              <a:spLocks noChangeShapeType="1"/>
            </p:cNvSpPr>
            <p:nvPr/>
          </p:nvSpPr>
          <p:spPr bwMode="auto">
            <a:xfrm flipV="1">
              <a:off x="1541" y="2064"/>
              <a:ext cx="0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1526" y="2442"/>
              <a:ext cx="1200" cy="0"/>
            </a:xfrm>
            <a:custGeom>
              <a:avLst/>
              <a:gdLst>
                <a:gd name="T0" fmla="*/ 0 w 1464"/>
                <a:gd name="T1" fmla="*/ 0 h 1"/>
                <a:gd name="T2" fmla="*/ 1464 w 1464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64" h="1">
                  <a:moveTo>
                    <a:pt x="0" y="0"/>
                  </a:moveTo>
                  <a:lnTo>
                    <a:pt x="146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83" name="Text Box 79"/>
            <p:cNvSpPr txBox="1">
              <a:spLocks noChangeArrowheads="1"/>
            </p:cNvSpPr>
            <p:nvPr/>
          </p:nvSpPr>
          <p:spPr bwMode="auto">
            <a:xfrm>
              <a:off x="2759" y="2312"/>
              <a:ext cx="63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400" b="1" dirty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84" name="Text Box 80"/>
            <p:cNvSpPr txBox="1">
              <a:spLocks noChangeArrowheads="1"/>
            </p:cNvSpPr>
            <p:nvPr/>
          </p:nvSpPr>
          <p:spPr bwMode="auto">
            <a:xfrm>
              <a:off x="1488" y="1872"/>
              <a:ext cx="125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400" b="1" dirty="0">
                  <a:solidFill>
                    <a:schemeClr val="tx1"/>
                  </a:solidFill>
                </a:rPr>
                <a:t>x4</a:t>
              </a:r>
            </a:p>
          </p:txBody>
        </p:sp>
      </p:grpSp>
      <p:grpSp>
        <p:nvGrpSpPr>
          <p:cNvPr id="85" name="Group 81"/>
          <p:cNvGrpSpPr>
            <a:grpSpLocks/>
          </p:cNvGrpSpPr>
          <p:nvPr/>
        </p:nvGrpSpPr>
        <p:grpSpPr bwMode="auto">
          <a:xfrm>
            <a:off x="4787902" y="2063751"/>
            <a:ext cx="2117726" cy="1022351"/>
            <a:chOff x="4320" y="912"/>
            <a:chExt cx="1334" cy="644"/>
          </a:xfrm>
        </p:grpSpPr>
        <p:sp>
          <p:nvSpPr>
            <p:cNvPr id="86" name="Rectangle 82"/>
            <p:cNvSpPr>
              <a:spLocks noChangeArrowheads="1"/>
            </p:cNvSpPr>
            <p:nvPr/>
          </p:nvSpPr>
          <p:spPr bwMode="auto">
            <a:xfrm>
              <a:off x="4368" y="1217"/>
              <a:ext cx="1043" cy="199"/>
            </a:xfrm>
            <a:prstGeom prst="rect">
              <a:avLst/>
            </a:prstGeom>
            <a:solidFill>
              <a:srgbClr val="AAA28D">
                <a:alpha val="8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87" name="Oval 83"/>
            <p:cNvSpPr>
              <a:spLocks noChangeArrowheads="1"/>
            </p:cNvSpPr>
            <p:nvPr/>
          </p:nvSpPr>
          <p:spPr bwMode="auto">
            <a:xfrm>
              <a:off x="4358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88" name="Oval 84"/>
            <p:cNvSpPr>
              <a:spLocks noChangeArrowheads="1"/>
            </p:cNvSpPr>
            <p:nvPr/>
          </p:nvSpPr>
          <p:spPr bwMode="auto">
            <a:xfrm>
              <a:off x="4437" y="1471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89" name="Oval 85"/>
            <p:cNvSpPr>
              <a:spLocks noChangeArrowheads="1"/>
            </p:cNvSpPr>
            <p:nvPr/>
          </p:nvSpPr>
          <p:spPr bwMode="auto">
            <a:xfrm>
              <a:off x="4515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90" name="Oval 86"/>
            <p:cNvSpPr>
              <a:spLocks noChangeArrowheads="1"/>
            </p:cNvSpPr>
            <p:nvPr/>
          </p:nvSpPr>
          <p:spPr bwMode="auto">
            <a:xfrm>
              <a:off x="4594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91" name="Oval 87"/>
            <p:cNvSpPr>
              <a:spLocks noChangeArrowheads="1"/>
            </p:cNvSpPr>
            <p:nvPr/>
          </p:nvSpPr>
          <p:spPr bwMode="auto">
            <a:xfrm>
              <a:off x="4673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92" name="Oval 88"/>
            <p:cNvSpPr>
              <a:spLocks noChangeArrowheads="1"/>
            </p:cNvSpPr>
            <p:nvPr/>
          </p:nvSpPr>
          <p:spPr bwMode="auto">
            <a:xfrm>
              <a:off x="4751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93" name="Oval 89"/>
            <p:cNvSpPr>
              <a:spLocks noChangeArrowheads="1"/>
            </p:cNvSpPr>
            <p:nvPr/>
          </p:nvSpPr>
          <p:spPr bwMode="auto">
            <a:xfrm>
              <a:off x="4830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94" name="Oval 90"/>
            <p:cNvSpPr>
              <a:spLocks noChangeArrowheads="1"/>
            </p:cNvSpPr>
            <p:nvPr/>
          </p:nvSpPr>
          <p:spPr bwMode="auto">
            <a:xfrm>
              <a:off x="4909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95" name="Oval 91"/>
            <p:cNvSpPr>
              <a:spLocks noChangeArrowheads="1"/>
            </p:cNvSpPr>
            <p:nvPr/>
          </p:nvSpPr>
          <p:spPr bwMode="auto">
            <a:xfrm>
              <a:off x="4988" y="1471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96" name="Oval 92"/>
            <p:cNvSpPr>
              <a:spLocks noChangeArrowheads="1"/>
            </p:cNvSpPr>
            <p:nvPr/>
          </p:nvSpPr>
          <p:spPr bwMode="auto">
            <a:xfrm>
              <a:off x="5066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97" name="Oval 93"/>
            <p:cNvSpPr>
              <a:spLocks noChangeArrowheads="1"/>
            </p:cNvSpPr>
            <p:nvPr/>
          </p:nvSpPr>
          <p:spPr bwMode="auto">
            <a:xfrm>
              <a:off x="5145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98" name="Oval 94"/>
            <p:cNvSpPr>
              <a:spLocks noChangeArrowheads="1"/>
            </p:cNvSpPr>
            <p:nvPr/>
          </p:nvSpPr>
          <p:spPr bwMode="auto">
            <a:xfrm>
              <a:off x="5224" y="1471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99" name="Oval 95"/>
            <p:cNvSpPr>
              <a:spLocks noChangeArrowheads="1"/>
            </p:cNvSpPr>
            <p:nvPr/>
          </p:nvSpPr>
          <p:spPr bwMode="auto">
            <a:xfrm>
              <a:off x="5302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00" name="Oval 96"/>
            <p:cNvSpPr>
              <a:spLocks noChangeArrowheads="1"/>
            </p:cNvSpPr>
            <p:nvPr/>
          </p:nvSpPr>
          <p:spPr bwMode="auto">
            <a:xfrm>
              <a:off x="5381" y="1471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01" name="Oval 97"/>
            <p:cNvSpPr>
              <a:spLocks noChangeArrowheads="1"/>
            </p:cNvSpPr>
            <p:nvPr/>
          </p:nvSpPr>
          <p:spPr bwMode="auto">
            <a:xfrm>
              <a:off x="4358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02" name="Oval 98"/>
            <p:cNvSpPr>
              <a:spLocks noChangeArrowheads="1"/>
            </p:cNvSpPr>
            <p:nvPr/>
          </p:nvSpPr>
          <p:spPr bwMode="auto">
            <a:xfrm>
              <a:off x="4437" y="1386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03" name="Oval 99"/>
            <p:cNvSpPr>
              <a:spLocks noChangeArrowheads="1"/>
            </p:cNvSpPr>
            <p:nvPr/>
          </p:nvSpPr>
          <p:spPr bwMode="auto">
            <a:xfrm>
              <a:off x="4515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04" name="Oval 100"/>
            <p:cNvSpPr>
              <a:spLocks noChangeArrowheads="1"/>
            </p:cNvSpPr>
            <p:nvPr/>
          </p:nvSpPr>
          <p:spPr bwMode="auto">
            <a:xfrm>
              <a:off x="4594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05" name="Oval 101"/>
            <p:cNvSpPr>
              <a:spLocks noChangeArrowheads="1"/>
            </p:cNvSpPr>
            <p:nvPr/>
          </p:nvSpPr>
          <p:spPr bwMode="auto">
            <a:xfrm>
              <a:off x="4673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06" name="Oval 102"/>
            <p:cNvSpPr>
              <a:spLocks noChangeArrowheads="1"/>
            </p:cNvSpPr>
            <p:nvPr/>
          </p:nvSpPr>
          <p:spPr bwMode="auto">
            <a:xfrm>
              <a:off x="4751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07" name="Oval 103"/>
            <p:cNvSpPr>
              <a:spLocks noChangeArrowheads="1"/>
            </p:cNvSpPr>
            <p:nvPr/>
          </p:nvSpPr>
          <p:spPr bwMode="auto">
            <a:xfrm>
              <a:off x="4830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08" name="Oval 104"/>
            <p:cNvSpPr>
              <a:spLocks noChangeArrowheads="1"/>
            </p:cNvSpPr>
            <p:nvPr/>
          </p:nvSpPr>
          <p:spPr bwMode="auto">
            <a:xfrm>
              <a:off x="4909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09" name="Oval 105"/>
            <p:cNvSpPr>
              <a:spLocks noChangeArrowheads="1"/>
            </p:cNvSpPr>
            <p:nvPr/>
          </p:nvSpPr>
          <p:spPr bwMode="auto">
            <a:xfrm>
              <a:off x="4988" y="1386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10" name="Oval 106"/>
            <p:cNvSpPr>
              <a:spLocks noChangeArrowheads="1"/>
            </p:cNvSpPr>
            <p:nvPr/>
          </p:nvSpPr>
          <p:spPr bwMode="auto">
            <a:xfrm>
              <a:off x="5066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11" name="Oval 107"/>
            <p:cNvSpPr>
              <a:spLocks noChangeArrowheads="1"/>
            </p:cNvSpPr>
            <p:nvPr/>
          </p:nvSpPr>
          <p:spPr bwMode="auto">
            <a:xfrm>
              <a:off x="5145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12" name="Oval 108"/>
            <p:cNvSpPr>
              <a:spLocks noChangeArrowheads="1"/>
            </p:cNvSpPr>
            <p:nvPr/>
          </p:nvSpPr>
          <p:spPr bwMode="auto">
            <a:xfrm>
              <a:off x="5224" y="1386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13" name="Oval 109"/>
            <p:cNvSpPr>
              <a:spLocks noChangeArrowheads="1"/>
            </p:cNvSpPr>
            <p:nvPr/>
          </p:nvSpPr>
          <p:spPr bwMode="auto">
            <a:xfrm>
              <a:off x="5302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14" name="Oval 110"/>
            <p:cNvSpPr>
              <a:spLocks noChangeArrowheads="1"/>
            </p:cNvSpPr>
            <p:nvPr/>
          </p:nvSpPr>
          <p:spPr bwMode="auto">
            <a:xfrm>
              <a:off x="5381" y="1386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15" name="Oval 111"/>
            <p:cNvSpPr>
              <a:spLocks noChangeArrowheads="1"/>
            </p:cNvSpPr>
            <p:nvPr/>
          </p:nvSpPr>
          <p:spPr bwMode="auto">
            <a:xfrm>
              <a:off x="4358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16" name="Oval 112"/>
            <p:cNvSpPr>
              <a:spLocks noChangeArrowheads="1"/>
            </p:cNvSpPr>
            <p:nvPr/>
          </p:nvSpPr>
          <p:spPr bwMode="auto">
            <a:xfrm>
              <a:off x="4437" y="1302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17" name="Oval 113"/>
            <p:cNvSpPr>
              <a:spLocks noChangeArrowheads="1"/>
            </p:cNvSpPr>
            <p:nvPr/>
          </p:nvSpPr>
          <p:spPr bwMode="auto">
            <a:xfrm>
              <a:off x="4515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18" name="Oval 114"/>
            <p:cNvSpPr>
              <a:spLocks noChangeArrowheads="1"/>
            </p:cNvSpPr>
            <p:nvPr/>
          </p:nvSpPr>
          <p:spPr bwMode="auto">
            <a:xfrm>
              <a:off x="4594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19" name="Oval 115"/>
            <p:cNvSpPr>
              <a:spLocks noChangeArrowheads="1"/>
            </p:cNvSpPr>
            <p:nvPr/>
          </p:nvSpPr>
          <p:spPr bwMode="auto">
            <a:xfrm>
              <a:off x="4673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20" name="Oval 116"/>
            <p:cNvSpPr>
              <a:spLocks noChangeArrowheads="1"/>
            </p:cNvSpPr>
            <p:nvPr/>
          </p:nvSpPr>
          <p:spPr bwMode="auto">
            <a:xfrm>
              <a:off x="4751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21" name="Oval 117"/>
            <p:cNvSpPr>
              <a:spLocks noChangeArrowheads="1"/>
            </p:cNvSpPr>
            <p:nvPr/>
          </p:nvSpPr>
          <p:spPr bwMode="auto">
            <a:xfrm>
              <a:off x="4830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22" name="Oval 118"/>
            <p:cNvSpPr>
              <a:spLocks noChangeArrowheads="1"/>
            </p:cNvSpPr>
            <p:nvPr/>
          </p:nvSpPr>
          <p:spPr bwMode="auto">
            <a:xfrm>
              <a:off x="4909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23" name="Oval 119"/>
            <p:cNvSpPr>
              <a:spLocks noChangeArrowheads="1"/>
            </p:cNvSpPr>
            <p:nvPr/>
          </p:nvSpPr>
          <p:spPr bwMode="auto">
            <a:xfrm>
              <a:off x="4988" y="1302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24" name="Oval 120"/>
            <p:cNvSpPr>
              <a:spLocks noChangeArrowheads="1"/>
            </p:cNvSpPr>
            <p:nvPr/>
          </p:nvSpPr>
          <p:spPr bwMode="auto">
            <a:xfrm>
              <a:off x="5066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25" name="Oval 121"/>
            <p:cNvSpPr>
              <a:spLocks noChangeArrowheads="1"/>
            </p:cNvSpPr>
            <p:nvPr/>
          </p:nvSpPr>
          <p:spPr bwMode="auto">
            <a:xfrm>
              <a:off x="5145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26" name="Oval 122"/>
            <p:cNvSpPr>
              <a:spLocks noChangeArrowheads="1"/>
            </p:cNvSpPr>
            <p:nvPr/>
          </p:nvSpPr>
          <p:spPr bwMode="auto">
            <a:xfrm>
              <a:off x="5224" y="1302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27" name="Oval 123"/>
            <p:cNvSpPr>
              <a:spLocks noChangeArrowheads="1"/>
            </p:cNvSpPr>
            <p:nvPr/>
          </p:nvSpPr>
          <p:spPr bwMode="auto">
            <a:xfrm>
              <a:off x="5302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28" name="Oval 124"/>
            <p:cNvSpPr>
              <a:spLocks noChangeArrowheads="1"/>
            </p:cNvSpPr>
            <p:nvPr/>
          </p:nvSpPr>
          <p:spPr bwMode="auto">
            <a:xfrm>
              <a:off x="5381" y="1302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29" name="Oval 125"/>
            <p:cNvSpPr>
              <a:spLocks noChangeArrowheads="1"/>
            </p:cNvSpPr>
            <p:nvPr/>
          </p:nvSpPr>
          <p:spPr bwMode="auto">
            <a:xfrm>
              <a:off x="4358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30" name="Oval 126"/>
            <p:cNvSpPr>
              <a:spLocks noChangeArrowheads="1"/>
            </p:cNvSpPr>
            <p:nvPr/>
          </p:nvSpPr>
          <p:spPr bwMode="auto">
            <a:xfrm>
              <a:off x="4437" y="1217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31" name="Oval 127"/>
            <p:cNvSpPr>
              <a:spLocks noChangeArrowheads="1"/>
            </p:cNvSpPr>
            <p:nvPr/>
          </p:nvSpPr>
          <p:spPr bwMode="auto">
            <a:xfrm>
              <a:off x="4515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32" name="Oval 128"/>
            <p:cNvSpPr>
              <a:spLocks noChangeArrowheads="1"/>
            </p:cNvSpPr>
            <p:nvPr/>
          </p:nvSpPr>
          <p:spPr bwMode="auto">
            <a:xfrm>
              <a:off x="4594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33" name="Oval 129"/>
            <p:cNvSpPr>
              <a:spLocks noChangeArrowheads="1"/>
            </p:cNvSpPr>
            <p:nvPr/>
          </p:nvSpPr>
          <p:spPr bwMode="auto">
            <a:xfrm>
              <a:off x="4673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34" name="Oval 130"/>
            <p:cNvSpPr>
              <a:spLocks noChangeArrowheads="1"/>
            </p:cNvSpPr>
            <p:nvPr/>
          </p:nvSpPr>
          <p:spPr bwMode="auto">
            <a:xfrm>
              <a:off x="4751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35" name="Oval 131"/>
            <p:cNvSpPr>
              <a:spLocks noChangeArrowheads="1"/>
            </p:cNvSpPr>
            <p:nvPr/>
          </p:nvSpPr>
          <p:spPr bwMode="auto">
            <a:xfrm>
              <a:off x="4830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36" name="Oval 132"/>
            <p:cNvSpPr>
              <a:spLocks noChangeArrowheads="1"/>
            </p:cNvSpPr>
            <p:nvPr/>
          </p:nvSpPr>
          <p:spPr bwMode="auto">
            <a:xfrm>
              <a:off x="4909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37" name="Oval 133"/>
            <p:cNvSpPr>
              <a:spLocks noChangeArrowheads="1"/>
            </p:cNvSpPr>
            <p:nvPr/>
          </p:nvSpPr>
          <p:spPr bwMode="auto">
            <a:xfrm>
              <a:off x="4988" y="1217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38" name="Oval 134"/>
            <p:cNvSpPr>
              <a:spLocks noChangeArrowheads="1"/>
            </p:cNvSpPr>
            <p:nvPr/>
          </p:nvSpPr>
          <p:spPr bwMode="auto">
            <a:xfrm>
              <a:off x="5066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39" name="Oval 135"/>
            <p:cNvSpPr>
              <a:spLocks noChangeArrowheads="1"/>
            </p:cNvSpPr>
            <p:nvPr/>
          </p:nvSpPr>
          <p:spPr bwMode="auto">
            <a:xfrm>
              <a:off x="5145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40" name="Oval 136"/>
            <p:cNvSpPr>
              <a:spLocks noChangeArrowheads="1"/>
            </p:cNvSpPr>
            <p:nvPr/>
          </p:nvSpPr>
          <p:spPr bwMode="auto">
            <a:xfrm>
              <a:off x="5224" y="1217"/>
              <a:ext cx="23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41" name="Oval 137"/>
            <p:cNvSpPr>
              <a:spLocks noChangeArrowheads="1"/>
            </p:cNvSpPr>
            <p:nvPr/>
          </p:nvSpPr>
          <p:spPr bwMode="auto">
            <a:xfrm>
              <a:off x="5302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42" name="Oval 138"/>
            <p:cNvSpPr>
              <a:spLocks noChangeArrowheads="1"/>
            </p:cNvSpPr>
            <p:nvPr/>
          </p:nvSpPr>
          <p:spPr bwMode="auto">
            <a:xfrm>
              <a:off x="5381" y="1217"/>
              <a:ext cx="24" cy="1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43" name="Line 139"/>
            <p:cNvSpPr>
              <a:spLocks noChangeShapeType="1"/>
            </p:cNvSpPr>
            <p:nvPr/>
          </p:nvSpPr>
          <p:spPr bwMode="auto">
            <a:xfrm flipV="1">
              <a:off x="4373" y="1104"/>
              <a:ext cx="0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144" name="Freeform 140"/>
            <p:cNvSpPr>
              <a:spLocks/>
            </p:cNvSpPr>
            <p:nvPr/>
          </p:nvSpPr>
          <p:spPr bwMode="auto">
            <a:xfrm>
              <a:off x="4358" y="1482"/>
              <a:ext cx="1200" cy="0"/>
            </a:xfrm>
            <a:custGeom>
              <a:avLst/>
              <a:gdLst>
                <a:gd name="T0" fmla="*/ 0 w 1464"/>
                <a:gd name="T1" fmla="*/ 0 h 1"/>
                <a:gd name="T2" fmla="*/ 1464 w 1464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64" h="1">
                  <a:moveTo>
                    <a:pt x="0" y="0"/>
                  </a:moveTo>
                  <a:lnTo>
                    <a:pt x="146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  <p:sp>
          <p:nvSpPr>
            <p:cNvPr id="145" name="Text Box 141"/>
            <p:cNvSpPr txBox="1">
              <a:spLocks noChangeArrowheads="1"/>
            </p:cNvSpPr>
            <p:nvPr/>
          </p:nvSpPr>
          <p:spPr bwMode="auto">
            <a:xfrm>
              <a:off x="5591" y="1352"/>
              <a:ext cx="63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400" b="1" dirty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46" name="Text Box 142"/>
            <p:cNvSpPr txBox="1">
              <a:spLocks noChangeArrowheads="1"/>
            </p:cNvSpPr>
            <p:nvPr/>
          </p:nvSpPr>
          <p:spPr bwMode="auto">
            <a:xfrm>
              <a:off x="4320" y="912"/>
              <a:ext cx="125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400" b="1" dirty="0">
                  <a:solidFill>
                    <a:schemeClr val="tx1"/>
                  </a:solidFill>
                </a:rPr>
                <a:t>x4</a:t>
              </a:r>
            </a:p>
          </p:txBody>
        </p:sp>
      </p:grpSp>
      <p:grpSp>
        <p:nvGrpSpPr>
          <p:cNvPr id="147" name="Group 143"/>
          <p:cNvGrpSpPr>
            <a:grpSpLocks/>
          </p:cNvGrpSpPr>
          <p:nvPr/>
        </p:nvGrpSpPr>
        <p:grpSpPr bwMode="auto">
          <a:xfrm>
            <a:off x="4597400" y="5802313"/>
            <a:ext cx="4281488" cy="506412"/>
            <a:chOff x="2880" y="3456"/>
            <a:chExt cx="2697" cy="319"/>
          </a:xfrm>
        </p:grpSpPr>
        <p:grpSp>
          <p:nvGrpSpPr>
            <p:cNvPr id="148" name="Group 144"/>
            <p:cNvGrpSpPr>
              <a:grpSpLocks/>
            </p:cNvGrpSpPr>
            <p:nvPr/>
          </p:nvGrpSpPr>
          <p:grpSpPr bwMode="auto">
            <a:xfrm>
              <a:off x="2880" y="3504"/>
              <a:ext cx="2448" cy="246"/>
              <a:chOff x="2832" y="3504"/>
              <a:chExt cx="2448" cy="246"/>
            </a:xfrm>
          </p:grpSpPr>
          <p:sp useBgFill="1">
            <p:nvSpPr>
              <p:cNvPr id="150" name="Rectangle 145"/>
              <p:cNvSpPr>
                <a:spLocks noChangeArrowheads="1"/>
              </p:cNvSpPr>
              <p:nvPr/>
            </p:nvSpPr>
            <p:spPr bwMode="auto">
              <a:xfrm>
                <a:off x="2832" y="3504"/>
                <a:ext cx="2448" cy="240"/>
              </a:xfrm>
              <a:prstGeom prst="rect">
                <a:avLst/>
              </a:prstGeom>
              <a:ln w="222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1" name="Text Box 146"/>
              <p:cNvSpPr txBox="1">
                <a:spLocks noChangeArrowheads="1"/>
              </p:cNvSpPr>
              <p:nvPr/>
            </p:nvSpPr>
            <p:spPr bwMode="auto">
              <a:xfrm>
                <a:off x="2880" y="3520"/>
                <a:ext cx="2352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/>
              <a:lstStyle/>
              <a:p>
                <a:pPr algn="ctr" eaLnBrk="1" hangingPunct="1">
                  <a:buClr>
                    <a:srgbClr val="FF0007"/>
                  </a:buClr>
                </a:pPr>
                <a:r>
                  <a:rPr lang="en-US" sz="2000" dirty="0">
                    <a:solidFill>
                      <a:schemeClr val="tx1"/>
                    </a:solidFill>
                  </a:rPr>
                  <a:t>4 - Search Space Exploration</a:t>
                </a:r>
              </a:p>
            </p:txBody>
          </p:sp>
        </p:grpSp>
        <p:pic>
          <p:nvPicPr>
            <p:cNvPr id="149" name="Picture 147" descr="helix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6" y="3456"/>
              <a:ext cx="201" cy="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2" name="Group 148"/>
          <p:cNvGrpSpPr>
            <a:grpSpLocks/>
          </p:cNvGrpSpPr>
          <p:nvPr/>
        </p:nvGrpSpPr>
        <p:grpSpPr bwMode="auto">
          <a:xfrm>
            <a:off x="3721101" y="3359151"/>
            <a:ext cx="2117726" cy="1250951"/>
            <a:chOff x="2208" y="1728"/>
            <a:chExt cx="1334" cy="788"/>
          </a:xfrm>
        </p:grpSpPr>
        <p:grpSp>
          <p:nvGrpSpPr>
            <p:cNvPr id="153" name="Group 149"/>
            <p:cNvGrpSpPr>
              <a:grpSpLocks/>
            </p:cNvGrpSpPr>
            <p:nvPr/>
          </p:nvGrpSpPr>
          <p:grpSpPr bwMode="auto">
            <a:xfrm>
              <a:off x="2208" y="1872"/>
              <a:ext cx="1334" cy="644"/>
              <a:chOff x="1488" y="912"/>
              <a:chExt cx="1334" cy="644"/>
            </a:xfrm>
          </p:grpSpPr>
          <p:sp>
            <p:nvSpPr>
              <p:cNvPr id="155" name="Rectangle 150"/>
              <p:cNvSpPr>
                <a:spLocks noChangeArrowheads="1"/>
              </p:cNvSpPr>
              <p:nvPr/>
            </p:nvSpPr>
            <p:spPr bwMode="auto">
              <a:xfrm>
                <a:off x="2064" y="1217"/>
                <a:ext cx="520" cy="271"/>
              </a:xfrm>
              <a:prstGeom prst="rect">
                <a:avLst/>
              </a:prstGeom>
              <a:solidFill>
                <a:srgbClr val="BBB5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6" name="Rectangle 151"/>
              <p:cNvSpPr>
                <a:spLocks noChangeArrowheads="1"/>
              </p:cNvSpPr>
              <p:nvPr/>
            </p:nvSpPr>
            <p:spPr bwMode="auto">
              <a:xfrm>
                <a:off x="1536" y="1217"/>
                <a:ext cx="1043" cy="199"/>
              </a:xfrm>
              <a:prstGeom prst="rect">
                <a:avLst/>
              </a:prstGeom>
              <a:solidFill>
                <a:srgbClr val="BBB5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7" name="Oval 152"/>
              <p:cNvSpPr>
                <a:spLocks noChangeArrowheads="1"/>
              </p:cNvSpPr>
              <p:nvPr/>
            </p:nvSpPr>
            <p:spPr bwMode="auto">
              <a:xfrm>
                <a:off x="1526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8" name="Oval 153"/>
              <p:cNvSpPr>
                <a:spLocks noChangeArrowheads="1"/>
              </p:cNvSpPr>
              <p:nvPr/>
            </p:nvSpPr>
            <p:spPr bwMode="auto">
              <a:xfrm>
                <a:off x="1605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9" name="Oval 154"/>
              <p:cNvSpPr>
                <a:spLocks noChangeArrowheads="1"/>
              </p:cNvSpPr>
              <p:nvPr/>
            </p:nvSpPr>
            <p:spPr bwMode="auto">
              <a:xfrm>
                <a:off x="1683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0" name="Oval 155"/>
              <p:cNvSpPr>
                <a:spLocks noChangeArrowheads="1"/>
              </p:cNvSpPr>
              <p:nvPr/>
            </p:nvSpPr>
            <p:spPr bwMode="auto">
              <a:xfrm>
                <a:off x="1762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1" name="Oval 156"/>
              <p:cNvSpPr>
                <a:spLocks noChangeArrowheads="1"/>
              </p:cNvSpPr>
              <p:nvPr/>
            </p:nvSpPr>
            <p:spPr bwMode="auto">
              <a:xfrm>
                <a:off x="1841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2" name="Oval 157"/>
              <p:cNvSpPr>
                <a:spLocks noChangeArrowheads="1"/>
              </p:cNvSpPr>
              <p:nvPr/>
            </p:nvSpPr>
            <p:spPr bwMode="auto">
              <a:xfrm>
                <a:off x="191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3" name="Oval 158"/>
              <p:cNvSpPr>
                <a:spLocks noChangeArrowheads="1"/>
              </p:cNvSpPr>
              <p:nvPr/>
            </p:nvSpPr>
            <p:spPr bwMode="auto">
              <a:xfrm>
                <a:off x="1998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4" name="Oval 159"/>
              <p:cNvSpPr>
                <a:spLocks noChangeArrowheads="1"/>
              </p:cNvSpPr>
              <p:nvPr/>
            </p:nvSpPr>
            <p:spPr bwMode="auto">
              <a:xfrm>
                <a:off x="2077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5" name="Oval 160"/>
              <p:cNvSpPr>
                <a:spLocks noChangeArrowheads="1"/>
              </p:cNvSpPr>
              <p:nvPr/>
            </p:nvSpPr>
            <p:spPr bwMode="auto">
              <a:xfrm>
                <a:off x="2156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6" name="Oval 161"/>
              <p:cNvSpPr>
                <a:spLocks noChangeArrowheads="1"/>
              </p:cNvSpPr>
              <p:nvPr/>
            </p:nvSpPr>
            <p:spPr bwMode="auto">
              <a:xfrm>
                <a:off x="2234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7" name="Oval 162"/>
              <p:cNvSpPr>
                <a:spLocks noChangeArrowheads="1"/>
              </p:cNvSpPr>
              <p:nvPr/>
            </p:nvSpPr>
            <p:spPr bwMode="auto">
              <a:xfrm>
                <a:off x="2313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8" name="Oval 163"/>
              <p:cNvSpPr>
                <a:spLocks noChangeArrowheads="1"/>
              </p:cNvSpPr>
              <p:nvPr/>
            </p:nvSpPr>
            <p:spPr bwMode="auto">
              <a:xfrm>
                <a:off x="2392" y="147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9" name="Oval 164"/>
              <p:cNvSpPr>
                <a:spLocks noChangeArrowheads="1"/>
              </p:cNvSpPr>
              <p:nvPr/>
            </p:nvSpPr>
            <p:spPr bwMode="auto">
              <a:xfrm>
                <a:off x="2470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0" name="Oval 165"/>
              <p:cNvSpPr>
                <a:spLocks noChangeArrowheads="1"/>
              </p:cNvSpPr>
              <p:nvPr/>
            </p:nvSpPr>
            <p:spPr bwMode="auto">
              <a:xfrm>
                <a:off x="2549" y="147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1" name="Oval 166"/>
              <p:cNvSpPr>
                <a:spLocks noChangeArrowheads="1"/>
              </p:cNvSpPr>
              <p:nvPr/>
            </p:nvSpPr>
            <p:spPr bwMode="auto">
              <a:xfrm>
                <a:off x="1526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2" name="Oval 167"/>
              <p:cNvSpPr>
                <a:spLocks noChangeArrowheads="1"/>
              </p:cNvSpPr>
              <p:nvPr/>
            </p:nvSpPr>
            <p:spPr bwMode="auto">
              <a:xfrm>
                <a:off x="1605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3" name="Oval 168"/>
              <p:cNvSpPr>
                <a:spLocks noChangeArrowheads="1"/>
              </p:cNvSpPr>
              <p:nvPr/>
            </p:nvSpPr>
            <p:spPr bwMode="auto">
              <a:xfrm>
                <a:off x="1683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4" name="Oval 169"/>
              <p:cNvSpPr>
                <a:spLocks noChangeArrowheads="1"/>
              </p:cNvSpPr>
              <p:nvPr/>
            </p:nvSpPr>
            <p:spPr bwMode="auto">
              <a:xfrm>
                <a:off x="1762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5" name="Oval 170"/>
              <p:cNvSpPr>
                <a:spLocks noChangeArrowheads="1"/>
              </p:cNvSpPr>
              <p:nvPr/>
            </p:nvSpPr>
            <p:spPr bwMode="auto">
              <a:xfrm>
                <a:off x="1841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6" name="Oval 171"/>
              <p:cNvSpPr>
                <a:spLocks noChangeArrowheads="1"/>
              </p:cNvSpPr>
              <p:nvPr/>
            </p:nvSpPr>
            <p:spPr bwMode="auto">
              <a:xfrm>
                <a:off x="191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7" name="Oval 172"/>
              <p:cNvSpPr>
                <a:spLocks noChangeArrowheads="1"/>
              </p:cNvSpPr>
              <p:nvPr/>
            </p:nvSpPr>
            <p:spPr bwMode="auto">
              <a:xfrm>
                <a:off x="1998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8" name="Oval 173"/>
              <p:cNvSpPr>
                <a:spLocks noChangeArrowheads="1"/>
              </p:cNvSpPr>
              <p:nvPr/>
            </p:nvSpPr>
            <p:spPr bwMode="auto">
              <a:xfrm>
                <a:off x="2077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9" name="Oval 174"/>
              <p:cNvSpPr>
                <a:spLocks noChangeArrowheads="1"/>
              </p:cNvSpPr>
              <p:nvPr/>
            </p:nvSpPr>
            <p:spPr bwMode="auto">
              <a:xfrm>
                <a:off x="2156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0" name="Oval 175"/>
              <p:cNvSpPr>
                <a:spLocks noChangeArrowheads="1"/>
              </p:cNvSpPr>
              <p:nvPr/>
            </p:nvSpPr>
            <p:spPr bwMode="auto">
              <a:xfrm>
                <a:off x="2234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1" name="Oval 176"/>
              <p:cNvSpPr>
                <a:spLocks noChangeArrowheads="1"/>
              </p:cNvSpPr>
              <p:nvPr/>
            </p:nvSpPr>
            <p:spPr bwMode="auto">
              <a:xfrm>
                <a:off x="2313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2" name="Oval 177"/>
              <p:cNvSpPr>
                <a:spLocks noChangeArrowheads="1"/>
              </p:cNvSpPr>
              <p:nvPr/>
            </p:nvSpPr>
            <p:spPr bwMode="auto">
              <a:xfrm>
                <a:off x="2392" y="138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3" name="Oval 178"/>
              <p:cNvSpPr>
                <a:spLocks noChangeArrowheads="1"/>
              </p:cNvSpPr>
              <p:nvPr/>
            </p:nvSpPr>
            <p:spPr bwMode="auto">
              <a:xfrm>
                <a:off x="2470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4" name="Oval 179"/>
              <p:cNvSpPr>
                <a:spLocks noChangeArrowheads="1"/>
              </p:cNvSpPr>
              <p:nvPr/>
            </p:nvSpPr>
            <p:spPr bwMode="auto">
              <a:xfrm>
                <a:off x="2549" y="138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5" name="Oval 180"/>
              <p:cNvSpPr>
                <a:spLocks noChangeArrowheads="1"/>
              </p:cNvSpPr>
              <p:nvPr/>
            </p:nvSpPr>
            <p:spPr bwMode="auto">
              <a:xfrm>
                <a:off x="1526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6" name="Oval 181"/>
              <p:cNvSpPr>
                <a:spLocks noChangeArrowheads="1"/>
              </p:cNvSpPr>
              <p:nvPr/>
            </p:nvSpPr>
            <p:spPr bwMode="auto">
              <a:xfrm>
                <a:off x="1605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7" name="Oval 182"/>
              <p:cNvSpPr>
                <a:spLocks noChangeArrowheads="1"/>
              </p:cNvSpPr>
              <p:nvPr/>
            </p:nvSpPr>
            <p:spPr bwMode="auto">
              <a:xfrm>
                <a:off x="1683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8" name="Oval 183"/>
              <p:cNvSpPr>
                <a:spLocks noChangeArrowheads="1"/>
              </p:cNvSpPr>
              <p:nvPr/>
            </p:nvSpPr>
            <p:spPr bwMode="auto">
              <a:xfrm>
                <a:off x="1762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9" name="Oval 184"/>
              <p:cNvSpPr>
                <a:spLocks noChangeArrowheads="1"/>
              </p:cNvSpPr>
              <p:nvPr/>
            </p:nvSpPr>
            <p:spPr bwMode="auto">
              <a:xfrm>
                <a:off x="1841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0" name="Oval 185"/>
              <p:cNvSpPr>
                <a:spLocks noChangeArrowheads="1"/>
              </p:cNvSpPr>
              <p:nvPr/>
            </p:nvSpPr>
            <p:spPr bwMode="auto">
              <a:xfrm>
                <a:off x="191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1" name="Oval 186"/>
              <p:cNvSpPr>
                <a:spLocks noChangeArrowheads="1"/>
              </p:cNvSpPr>
              <p:nvPr/>
            </p:nvSpPr>
            <p:spPr bwMode="auto">
              <a:xfrm>
                <a:off x="1998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2" name="Oval 187"/>
              <p:cNvSpPr>
                <a:spLocks noChangeArrowheads="1"/>
              </p:cNvSpPr>
              <p:nvPr/>
            </p:nvSpPr>
            <p:spPr bwMode="auto">
              <a:xfrm>
                <a:off x="2077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3" name="Oval 188"/>
              <p:cNvSpPr>
                <a:spLocks noChangeArrowheads="1"/>
              </p:cNvSpPr>
              <p:nvPr/>
            </p:nvSpPr>
            <p:spPr bwMode="auto">
              <a:xfrm>
                <a:off x="2156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4" name="Oval 189"/>
              <p:cNvSpPr>
                <a:spLocks noChangeArrowheads="1"/>
              </p:cNvSpPr>
              <p:nvPr/>
            </p:nvSpPr>
            <p:spPr bwMode="auto">
              <a:xfrm>
                <a:off x="2234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5" name="Oval 190"/>
              <p:cNvSpPr>
                <a:spLocks noChangeArrowheads="1"/>
              </p:cNvSpPr>
              <p:nvPr/>
            </p:nvSpPr>
            <p:spPr bwMode="auto">
              <a:xfrm>
                <a:off x="2313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6" name="Oval 191"/>
              <p:cNvSpPr>
                <a:spLocks noChangeArrowheads="1"/>
              </p:cNvSpPr>
              <p:nvPr/>
            </p:nvSpPr>
            <p:spPr bwMode="auto">
              <a:xfrm>
                <a:off x="2392" y="130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7" name="Oval 192"/>
              <p:cNvSpPr>
                <a:spLocks noChangeArrowheads="1"/>
              </p:cNvSpPr>
              <p:nvPr/>
            </p:nvSpPr>
            <p:spPr bwMode="auto">
              <a:xfrm>
                <a:off x="2470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8" name="Oval 193"/>
              <p:cNvSpPr>
                <a:spLocks noChangeArrowheads="1"/>
              </p:cNvSpPr>
              <p:nvPr/>
            </p:nvSpPr>
            <p:spPr bwMode="auto">
              <a:xfrm>
                <a:off x="2549" y="130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9" name="Oval 194"/>
              <p:cNvSpPr>
                <a:spLocks noChangeArrowheads="1"/>
              </p:cNvSpPr>
              <p:nvPr/>
            </p:nvSpPr>
            <p:spPr bwMode="auto">
              <a:xfrm>
                <a:off x="1526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0" name="Oval 195"/>
              <p:cNvSpPr>
                <a:spLocks noChangeArrowheads="1"/>
              </p:cNvSpPr>
              <p:nvPr/>
            </p:nvSpPr>
            <p:spPr bwMode="auto">
              <a:xfrm>
                <a:off x="1605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1" name="Oval 196"/>
              <p:cNvSpPr>
                <a:spLocks noChangeArrowheads="1"/>
              </p:cNvSpPr>
              <p:nvPr/>
            </p:nvSpPr>
            <p:spPr bwMode="auto">
              <a:xfrm>
                <a:off x="1683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2" name="Oval 197"/>
              <p:cNvSpPr>
                <a:spLocks noChangeArrowheads="1"/>
              </p:cNvSpPr>
              <p:nvPr/>
            </p:nvSpPr>
            <p:spPr bwMode="auto">
              <a:xfrm>
                <a:off x="1762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3" name="Oval 198"/>
              <p:cNvSpPr>
                <a:spLocks noChangeArrowheads="1"/>
              </p:cNvSpPr>
              <p:nvPr/>
            </p:nvSpPr>
            <p:spPr bwMode="auto">
              <a:xfrm>
                <a:off x="1841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4" name="Oval 199"/>
              <p:cNvSpPr>
                <a:spLocks noChangeArrowheads="1"/>
              </p:cNvSpPr>
              <p:nvPr/>
            </p:nvSpPr>
            <p:spPr bwMode="auto">
              <a:xfrm>
                <a:off x="191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5" name="Oval 200"/>
              <p:cNvSpPr>
                <a:spLocks noChangeArrowheads="1"/>
              </p:cNvSpPr>
              <p:nvPr/>
            </p:nvSpPr>
            <p:spPr bwMode="auto">
              <a:xfrm>
                <a:off x="1998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6" name="Oval 201"/>
              <p:cNvSpPr>
                <a:spLocks noChangeArrowheads="1"/>
              </p:cNvSpPr>
              <p:nvPr/>
            </p:nvSpPr>
            <p:spPr bwMode="auto">
              <a:xfrm>
                <a:off x="2077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7" name="Oval 202"/>
              <p:cNvSpPr>
                <a:spLocks noChangeArrowheads="1"/>
              </p:cNvSpPr>
              <p:nvPr/>
            </p:nvSpPr>
            <p:spPr bwMode="auto">
              <a:xfrm>
                <a:off x="2156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8" name="Oval 203"/>
              <p:cNvSpPr>
                <a:spLocks noChangeArrowheads="1"/>
              </p:cNvSpPr>
              <p:nvPr/>
            </p:nvSpPr>
            <p:spPr bwMode="auto">
              <a:xfrm>
                <a:off x="2234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9" name="Oval 204"/>
              <p:cNvSpPr>
                <a:spLocks noChangeArrowheads="1"/>
              </p:cNvSpPr>
              <p:nvPr/>
            </p:nvSpPr>
            <p:spPr bwMode="auto">
              <a:xfrm>
                <a:off x="2313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0" name="Oval 205"/>
              <p:cNvSpPr>
                <a:spLocks noChangeArrowheads="1"/>
              </p:cNvSpPr>
              <p:nvPr/>
            </p:nvSpPr>
            <p:spPr bwMode="auto">
              <a:xfrm>
                <a:off x="2392" y="121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1" name="Oval 206"/>
              <p:cNvSpPr>
                <a:spLocks noChangeArrowheads="1"/>
              </p:cNvSpPr>
              <p:nvPr/>
            </p:nvSpPr>
            <p:spPr bwMode="auto">
              <a:xfrm>
                <a:off x="2470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2" name="Oval 207"/>
              <p:cNvSpPr>
                <a:spLocks noChangeArrowheads="1"/>
              </p:cNvSpPr>
              <p:nvPr/>
            </p:nvSpPr>
            <p:spPr bwMode="auto">
              <a:xfrm>
                <a:off x="2549" y="121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3" name="Line 208"/>
              <p:cNvSpPr>
                <a:spLocks noChangeShapeType="1"/>
              </p:cNvSpPr>
              <p:nvPr/>
            </p:nvSpPr>
            <p:spPr bwMode="auto">
              <a:xfrm flipV="1">
                <a:off x="1541" y="1104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4" name="Freeform 209"/>
              <p:cNvSpPr>
                <a:spLocks/>
              </p:cNvSpPr>
              <p:nvPr/>
            </p:nvSpPr>
            <p:spPr bwMode="auto">
              <a:xfrm>
                <a:off x="1526" y="1482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5" name="Text Box 210"/>
              <p:cNvSpPr txBox="1">
                <a:spLocks noChangeArrowheads="1"/>
              </p:cNvSpPr>
              <p:nvPr/>
            </p:nvSpPr>
            <p:spPr bwMode="auto">
              <a:xfrm>
                <a:off x="2759" y="1352"/>
                <a:ext cx="6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216" name="Text Box 211"/>
              <p:cNvSpPr txBox="1">
                <a:spLocks noChangeArrowheads="1"/>
              </p:cNvSpPr>
              <p:nvPr/>
            </p:nvSpPr>
            <p:spPr bwMode="auto">
              <a:xfrm>
                <a:off x="1488" y="912"/>
                <a:ext cx="12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x4</a:t>
                </a:r>
              </a:p>
            </p:txBody>
          </p:sp>
        </p:grpSp>
        <p:sp>
          <p:nvSpPr>
            <p:cNvPr id="154" name="AutoShape 212"/>
            <p:cNvSpPr>
              <a:spLocks noChangeArrowheads="1"/>
            </p:cNvSpPr>
            <p:nvPr/>
          </p:nvSpPr>
          <p:spPr bwMode="auto">
            <a:xfrm rot="5400000">
              <a:off x="2736" y="1776"/>
              <a:ext cx="216" cy="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</p:grpSp>
      <p:sp>
        <p:nvSpPr>
          <p:cNvPr id="217" name="Text Box 213"/>
          <p:cNvSpPr txBox="1">
            <a:spLocks noChangeArrowheads="1"/>
          </p:cNvSpPr>
          <p:nvPr/>
        </p:nvSpPr>
        <p:spPr bwMode="auto">
          <a:xfrm>
            <a:off x="3876675" y="4621213"/>
            <a:ext cx="177482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>
              <a:lnSpc>
                <a:spcPct val="13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x&gt;=7 || x4&gt;=1</a:t>
            </a:r>
          </a:p>
        </p:txBody>
      </p:sp>
      <p:grpSp>
        <p:nvGrpSpPr>
          <p:cNvPr id="218" name="Group 203"/>
          <p:cNvGrpSpPr>
            <a:grpSpLocks/>
          </p:cNvGrpSpPr>
          <p:nvPr/>
        </p:nvGrpSpPr>
        <p:grpSpPr bwMode="auto">
          <a:xfrm>
            <a:off x="277813" y="5892800"/>
            <a:ext cx="3886200" cy="381000"/>
            <a:chOff x="2832" y="3504"/>
            <a:chExt cx="2448" cy="240"/>
          </a:xfrm>
        </p:grpSpPr>
        <p:sp useBgFill="1">
          <p:nvSpPr>
            <p:cNvPr id="219" name="Rectangle 204"/>
            <p:cNvSpPr>
              <a:spLocks noChangeArrowheads="1"/>
            </p:cNvSpPr>
            <p:nvPr/>
          </p:nvSpPr>
          <p:spPr bwMode="auto">
            <a:xfrm>
              <a:off x="2832" y="3504"/>
              <a:ext cx="2448" cy="240"/>
            </a:xfrm>
            <a:prstGeom prst="rect">
              <a:avLst/>
            </a:prstGeom>
            <a:ln w="22225">
              <a:solidFill>
                <a:schemeClr val="tx1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20" name="Text Box 205"/>
            <p:cNvSpPr txBox="1">
              <a:spLocks noChangeArrowheads="1"/>
            </p:cNvSpPr>
            <p:nvPr/>
          </p:nvSpPr>
          <p:spPr bwMode="auto">
            <a:xfrm>
              <a:off x="2880" y="3511"/>
              <a:ext cx="235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/>
            <a:p>
              <a:pPr algn="ctr" eaLnBrk="1" hangingPunct="1">
                <a:buClr>
                  <a:srgbClr val="FF0007"/>
                </a:buClr>
              </a:pPr>
              <a:r>
                <a:rPr lang="en-US" sz="2000" dirty="0">
                  <a:solidFill>
                    <a:schemeClr val="tx1"/>
                  </a:solidFill>
                </a:rPr>
                <a:t>3 - Search Space Generation</a:t>
              </a:r>
            </a:p>
          </p:txBody>
        </p:sp>
      </p:grpSp>
      <p:grpSp>
        <p:nvGrpSpPr>
          <p:cNvPr id="221" name="Group 6"/>
          <p:cNvGrpSpPr>
            <a:grpSpLocks/>
          </p:cNvGrpSpPr>
          <p:nvPr/>
        </p:nvGrpSpPr>
        <p:grpSpPr bwMode="auto">
          <a:xfrm>
            <a:off x="4594225" y="5191125"/>
            <a:ext cx="4281488" cy="506413"/>
            <a:chOff x="2880" y="3072"/>
            <a:chExt cx="2697" cy="319"/>
          </a:xfrm>
        </p:grpSpPr>
        <p:grpSp>
          <p:nvGrpSpPr>
            <p:cNvPr id="222" name="Group 7"/>
            <p:cNvGrpSpPr>
              <a:grpSpLocks/>
            </p:cNvGrpSpPr>
            <p:nvPr/>
          </p:nvGrpSpPr>
          <p:grpSpPr bwMode="auto">
            <a:xfrm>
              <a:off x="2880" y="3120"/>
              <a:ext cx="2448" cy="250"/>
              <a:chOff x="2832" y="3504"/>
              <a:chExt cx="2448" cy="250"/>
            </a:xfrm>
          </p:grpSpPr>
          <p:sp useBgFill="1">
            <p:nvSpPr>
              <p:cNvPr id="224" name="Rectangle 8"/>
              <p:cNvSpPr>
                <a:spLocks noChangeArrowheads="1"/>
              </p:cNvSpPr>
              <p:nvPr/>
            </p:nvSpPr>
            <p:spPr bwMode="auto">
              <a:xfrm>
                <a:off x="2832" y="3504"/>
                <a:ext cx="2448" cy="240"/>
              </a:xfrm>
              <a:prstGeom prst="rect">
                <a:avLst/>
              </a:prstGeom>
              <a:ln w="222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5" name="Text Box 9"/>
              <p:cNvSpPr txBox="1">
                <a:spLocks noChangeArrowheads="1"/>
              </p:cNvSpPr>
              <p:nvPr/>
            </p:nvSpPr>
            <p:spPr bwMode="auto">
              <a:xfrm>
                <a:off x="2880" y="3524"/>
                <a:ext cx="2352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/>
              <a:lstStyle/>
              <a:p>
                <a:pPr algn="ctr" eaLnBrk="1" hangingPunct="1">
                  <a:buClr>
                    <a:srgbClr val="FF0007"/>
                  </a:buClr>
                </a:pPr>
                <a:r>
                  <a:rPr lang="en-US" sz="2000" dirty="0">
                    <a:solidFill>
                      <a:schemeClr val="tx1"/>
                    </a:solidFill>
                  </a:rPr>
                  <a:t>2 - Condition Optimization</a:t>
                </a:r>
              </a:p>
            </p:txBody>
          </p:sp>
        </p:grpSp>
        <p:pic>
          <p:nvPicPr>
            <p:cNvPr id="223" name="Picture 10" descr="helix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6" y="3072"/>
              <a:ext cx="201" cy="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6" name="Group 259"/>
          <p:cNvGrpSpPr>
            <a:grpSpLocks/>
          </p:cNvGrpSpPr>
          <p:nvPr/>
        </p:nvGrpSpPr>
        <p:grpSpPr bwMode="auto">
          <a:xfrm>
            <a:off x="263525" y="5280032"/>
            <a:ext cx="3886200" cy="385763"/>
            <a:chOff x="2832" y="3504"/>
            <a:chExt cx="2448" cy="243"/>
          </a:xfrm>
        </p:grpSpPr>
        <p:sp useBgFill="1">
          <p:nvSpPr>
            <p:cNvPr id="227" name="Rectangle 260"/>
            <p:cNvSpPr>
              <a:spLocks noChangeArrowheads="1"/>
            </p:cNvSpPr>
            <p:nvPr/>
          </p:nvSpPr>
          <p:spPr bwMode="auto">
            <a:xfrm>
              <a:off x="2832" y="3504"/>
              <a:ext cx="2448" cy="240"/>
            </a:xfrm>
            <a:prstGeom prst="rect">
              <a:avLst/>
            </a:prstGeom>
            <a:ln w="22225">
              <a:solidFill>
                <a:schemeClr val="tx1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228" name="Text Box 261"/>
            <p:cNvSpPr txBox="1">
              <a:spLocks noChangeArrowheads="1"/>
            </p:cNvSpPr>
            <p:nvPr/>
          </p:nvSpPr>
          <p:spPr bwMode="auto">
            <a:xfrm>
              <a:off x="2880" y="3517"/>
              <a:ext cx="235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/>
            <a:p>
              <a:pPr algn="ctr" eaLnBrk="1" hangingPunct="1">
                <a:buClr>
                  <a:srgbClr val="FF0007"/>
                </a:buClr>
              </a:pPr>
              <a:r>
                <a:rPr lang="en-US" sz="2000" dirty="0">
                  <a:solidFill>
                    <a:schemeClr val="tx1"/>
                  </a:solidFill>
                </a:rPr>
                <a:t>1 - Condition Satisfiability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B6B24AA-88BC-470B-9DA1-B1571B6A614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Bounds of Loops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All lower and upper bounds              are constant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If-Statements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Sequence of loop-dependent conditions, all of which are combined using logical AND or OR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Format: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Loop-Dependent Conditions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Linear expressions over index variables      of the loops</a:t>
            </a:r>
            <a:endParaRPr lang="en-US" sz="900" dirty="0"/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Format:</a:t>
            </a:r>
            <a:r>
              <a:rPr lang="en-US" sz="3000" dirty="0"/>
              <a:t> 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471" y="1484783"/>
            <a:ext cx="154305" cy="17335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772816"/>
            <a:ext cx="784860" cy="255270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591" y="3456000"/>
            <a:ext cx="5579745" cy="253365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538" y="4320000"/>
            <a:ext cx="209550" cy="207645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4653136"/>
            <a:ext cx="4815840" cy="74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177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D6C55AD-34C1-492E-91AF-A2985A89058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Polytopes &amp; Linear Conditions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Definition (Polyhedra / Polytopes)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Polyhedron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Polyhedron     is called </a:t>
            </a:r>
            <a:r>
              <a:rPr lang="en-US" i="1" dirty="0"/>
              <a:t>Polytope</a:t>
            </a:r>
            <a:r>
              <a:rPr lang="en-US" dirty="0"/>
              <a:t> iff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Example: Model of Linear Conditions in Nested Loops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4*x + 3*x4 &gt; 35</a:t>
            </a:r>
            <a:r>
              <a:rPr lang="en-US" dirty="0"/>
              <a:t>		for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/>
              <a:t>             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x4</a:t>
            </a:r>
            <a:r>
              <a:rPr lang="en-US" dirty="0"/>
              <a:t>             as polytope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</a:t>
            </a:r>
          </a:p>
        </p:txBody>
      </p:sp>
      <p:pic>
        <p:nvPicPr>
          <p:cNvPr id="7" name="Grafik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51" y="1753200"/>
            <a:ext cx="5594985" cy="28956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175525"/>
            <a:ext cx="182880" cy="17335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374" y="2160000"/>
            <a:ext cx="887730" cy="25336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00" y="3013200"/>
            <a:ext cx="821055" cy="25527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13200"/>
            <a:ext cx="695325" cy="25527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45" y="3492986"/>
            <a:ext cx="4661535" cy="1520190"/>
          </a:xfrm>
          <a:prstGeom prst="rect">
            <a:avLst/>
          </a:prstGeom>
        </p:spPr>
      </p:pic>
      <p:grpSp>
        <p:nvGrpSpPr>
          <p:cNvPr id="19" name="Group 257"/>
          <p:cNvGrpSpPr>
            <a:grpSpLocks/>
          </p:cNvGrpSpPr>
          <p:nvPr/>
        </p:nvGrpSpPr>
        <p:grpSpPr bwMode="auto">
          <a:xfrm>
            <a:off x="626741" y="4897587"/>
            <a:ext cx="4306888" cy="1506538"/>
            <a:chOff x="2804" y="2634"/>
            <a:chExt cx="2713" cy="949"/>
          </a:xfrm>
        </p:grpSpPr>
        <p:sp>
          <p:nvSpPr>
            <p:cNvPr id="20" name="Text Box 138"/>
            <p:cNvSpPr txBox="1">
              <a:spLocks noChangeArrowheads="1"/>
            </p:cNvSpPr>
            <p:nvPr/>
          </p:nvSpPr>
          <p:spPr bwMode="auto">
            <a:xfrm>
              <a:off x="2804" y="2634"/>
              <a:ext cx="153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50000"/>
                </a:lnSpc>
                <a:buClr>
                  <a:srgbClr val="FF0007"/>
                </a:buClr>
              </a:pPr>
              <a:r>
                <a:rPr lang="en-US" sz="1800" dirty="0">
                  <a:solidFill>
                    <a:schemeClr val="tx1"/>
                  </a:solidFill>
                </a:rPr>
                <a:t>x4</a:t>
              </a:r>
            </a:p>
          </p:txBody>
        </p:sp>
        <p:grpSp>
          <p:nvGrpSpPr>
            <p:cNvPr id="21" name="Group 139"/>
            <p:cNvGrpSpPr>
              <a:grpSpLocks/>
            </p:cNvGrpSpPr>
            <p:nvPr/>
          </p:nvGrpSpPr>
          <p:grpSpPr bwMode="auto">
            <a:xfrm>
              <a:off x="2852" y="2872"/>
              <a:ext cx="2665" cy="711"/>
              <a:chOff x="2832" y="1392"/>
              <a:chExt cx="2665" cy="711"/>
            </a:xfrm>
          </p:grpSpPr>
          <p:sp>
            <p:nvSpPr>
              <p:cNvPr id="22" name="Rectangle 140"/>
              <p:cNvSpPr>
                <a:spLocks noChangeArrowheads="1"/>
              </p:cNvSpPr>
              <p:nvPr/>
            </p:nvSpPr>
            <p:spPr bwMode="auto">
              <a:xfrm>
                <a:off x="3696" y="1584"/>
                <a:ext cx="1468" cy="46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" name="AutoShape 141"/>
              <p:cNvSpPr>
                <a:spLocks noChangeArrowheads="1"/>
              </p:cNvSpPr>
              <p:nvPr/>
            </p:nvSpPr>
            <p:spPr bwMode="auto">
              <a:xfrm rot="10800000">
                <a:off x="3504" y="1584"/>
                <a:ext cx="192" cy="432"/>
              </a:xfrm>
              <a:prstGeom prst="rtTriangle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grpSp>
            <p:nvGrpSpPr>
              <p:cNvPr id="24" name="Group 142"/>
              <p:cNvGrpSpPr>
                <a:grpSpLocks/>
              </p:cNvGrpSpPr>
              <p:nvPr/>
            </p:nvGrpSpPr>
            <p:grpSpPr bwMode="auto">
              <a:xfrm>
                <a:off x="2832" y="2016"/>
                <a:ext cx="2333" cy="29"/>
                <a:chOff x="2688" y="3216"/>
                <a:chExt cx="2333" cy="29"/>
              </a:xfrm>
            </p:grpSpPr>
            <p:grpSp>
              <p:nvGrpSpPr>
                <p:cNvPr id="112" name="Group 143"/>
                <p:cNvGrpSpPr>
                  <a:grpSpLocks/>
                </p:cNvGrpSpPr>
                <p:nvPr/>
              </p:nvGrpSpPr>
              <p:grpSpPr bwMode="auto">
                <a:xfrm>
                  <a:off x="2688" y="3216"/>
                  <a:ext cx="893" cy="29"/>
                  <a:chOff x="2688" y="3216"/>
                  <a:chExt cx="893" cy="29"/>
                </a:xfrm>
              </p:grpSpPr>
              <p:sp>
                <p:nvSpPr>
                  <p:cNvPr id="129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30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31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32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33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34" name="Oval 149"/>
                  <p:cNvSpPr>
                    <a:spLocks noChangeArrowheads="1"/>
                  </p:cNvSpPr>
                  <p:nvPr/>
                </p:nvSpPr>
                <p:spPr bwMode="auto">
                  <a:xfrm>
                    <a:off x="316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35" name="Oval 150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36" name="Oval 151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37" name="Oval 152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38" name="Oval 153"/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13" name="Group 154"/>
                <p:cNvGrpSpPr>
                  <a:grpSpLocks/>
                </p:cNvGrpSpPr>
                <p:nvPr/>
              </p:nvGrpSpPr>
              <p:grpSpPr bwMode="auto">
                <a:xfrm>
                  <a:off x="3648" y="3216"/>
                  <a:ext cx="893" cy="29"/>
                  <a:chOff x="2688" y="3216"/>
                  <a:chExt cx="893" cy="29"/>
                </a:xfrm>
              </p:grpSpPr>
              <p:sp>
                <p:nvSpPr>
                  <p:cNvPr id="119" name="Oval 155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20" name="Oval 156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21" name="Oval 15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22" name="Oval 158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23" name="Oval 159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24" name="Oval 160"/>
                  <p:cNvSpPr>
                    <a:spLocks noChangeArrowheads="1"/>
                  </p:cNvSpPr>
                  <p:nvPr/>
                </p:nvSpPr>
                <p:spPr bwMode="auto">
                  <a:xfrm>
                    <a:off x="316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25" name="Oval 161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26" name="Oval 162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27" name="Oval 163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28" name="Oval 164"/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14" name="Oval 165"/>
                <p:cNvSpPr>
                  <a:spLocks noChangeArrowheads="1"/>
                </p:cNvSpPr>
                <p:nvPr/>
              </p:nvSpPr>
              <p:spPr bwMode="auto">
                <a:xfrm>
                  <a:off x="4608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115" name="Oval 166"/>
                <p:cNvSpPr>
                  <a:spLocks noChangeArrowheads="1"/>
                </p:cNvSpPr>
                <p:nvPr/>
              </p:nvSpPr>
              <p:spPr bwMode="auto">
                <a:xfrm>
                  <a:off x="4704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116" name="Oval 167"/>
                <p:cNvSpPr>
                  <a:spLocks noChangeArrowheads="1"/>
                </p:cNvSpPr>
                <p:nvPr/>
              </p:nvSpPr>
              <p:spPr bwMode="auto">
                <a:xfrm>
                  <a:off x="4800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117" name="Oval 168"/>
                <p:cNvSpPr>
                  <a:spLocks noChangeArrowheads="1"/>
                </p:cNvSpPr>
                <p:nvPr/>
              </p:nvSpPr>
              <p:spPr bwMode="auto">
                <a:xfrm>
                  <a:off x="4896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118" name="Oval 169"/>
                <p:cNvSpPr>
                  <a:spLocks noChangeArrowheads="1"/>
                </p:cNvSpPr>
                <p:nvPr/>
              </p:nvSpPr>
              <p:spPr bwMode="auto">
                <a:xfrm>
                  <a:off x="4992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5" name="Group 170"/>
              <p:cNvGrpSpPr>
                <a:grpSpLocks/>
              </p:cNvGrpSpPr>
              <p:nvPr/>
            </p:nvGrpSpPr>
            <p:grpSpPr bwMode="auto">
              <a:xfrm>
                <a:off x="2832" y="1872"/>
                <a:ext cx="2333" cy="29"/>
                <a:chOff x="2688" y="3216"/>
                <a:chExt cx="2333" cy="29"/>
              </a:xfrm>
            </p:grpSpPr>
            <p:grpSp>
              <p:nvGrpSpPr>
                <p:cNvPr id="85" name="Group 171"/>
                <p:cNvGrpSpPr>
                  <a:grpSpLocks/>
                </p:cNvGrpSpPr>
                <p:nvPr/>
              </p:nvGrpSpPr>
              <p:grpSpPr bwMode="auto">
                <a:xfrm>
                  <a:off x="2688" y="3216"/>
                  <a:ext cx="893" cy="29"/>
                  <a:chOff x="2688" y="3216"/>
                  <a:chExt cx="893" cy="29"/>
                </a:xfrm>
              </p:grpSpPr>
              <p:sp>
                <p:nvSpPr>
                  <p:cNvPr id="102" name="Oval 172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03" name="Oval 173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04" name="Oval 17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05" name="Oval 175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06" name="Oval 176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07" name="Oval 177"/>
                  <p:cNvSpPr>
                    <a:spLocks noChangeArrowheads="1"/>
                  </p:cNvSpPr>
                  <p:nvPr/>
                </p:nvSpPr>
                <p:spPr bwMode="auto">
                  <a:xfrm>
                    <a:off x="316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08" name="Oval 178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09" name="Oval 179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10" name="Oval 180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11" name="Oval 181"/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86" name="Group 182"/>
                <p:cNvGrpSpPr>
                  <a:grpSpLocks/>
                </p:cNvGrpSpPr>
                <p:nvPr/>
              </p:nvGrpSpPr>
              <p:grpSpPr bwMode="auto">
                <a:xfrm>
                  <a:off x="3648" y="3216"/>
                  <a:ext cx="893" cy="29"/>
                  <a:chOff x="2688" y="3216"/>
                  <a:chExt cx="893" cy="29"/>
                </a:xfrm>
              </p:grpSpPr>
              <p:sp>
                <p:nvSpPr>
                  <p:cNvPr id="92" name="Oval 183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93" name="Oval 184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94" name="Oval 18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95" name="Oval 186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96" name="Oval 187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97" name="Oval 188"/>
                  <p:cNvSpPr>
                    <a:spLocks noChangeArrowheads="1"/>
                  </p:cNvSpPr>
                  <p:nvPr/>
                </p:nvSpPr>
                <p:spPr bwMode="auto">
                  <a:xfrm>
                    <a:off x="316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98" name="Oval 189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99" name="Oval 190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00" name="Oval 191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01" name="Oval 192"/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87" name="Oval 193"/>
                <p:cNvSpPr>
                  <a:spLocks noChangeArrowheads="1"/>
                </p:cNvSpPr>
                <p:nvPr/>
              </p:nvSpPr>
              <p:spPr bwMode="auto">
                <a:xfrm>
                  <a:off x="4608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88" name="Oval 194"/>
                <p:cNvSpPr>
                  <a:spLocks noChangeArrowheads="1"/>
                </p:cNvSpPr>
                <p:nvPr/>
              </p:nvSpPr>
              <p:spPr bwMode="auto">
                <a:xfrm>
                  <a:off x="4704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89" name="Oval 195"/>
                <p:cNvSpPr>
                  <a:spLocks noChangeArrowheads="1"/>
                </p:cNvSpPr>
                <p:nvPr/>
              </p:nvSpPr>
              <p:spPr bwMode="auto">
                <a:xfrm>
                  <a:off x="4800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90" name="Oval 196"/>
                <p:cNvSpPr>
                  <a:spLocks noChangeArrowheads="1"/>
                </p:cNvSpPr>
                <p:nvPr/>
              </p:nvSpPr>
              <p:spPr bwMode="auto">
                <a:xfrm>
                  <a:off x="4896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91" name="Oval 197"/>
                <p:cNvSpPr>
                  <a:spLocks noChangeArrowheads="1"/>
                </p:cNvSpPr>
                <p:nvPr/>
              </p:nvSpPr>
              <p:spPr bwMode="auto">
                <a:xfrm>
                  <a:off x="4992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6" name="Group 198"/>
              <p:cNvGrpSpPr>
                <a:grpSpLocks/>
              </p:cNvGrpSpPr>
              <p:nvPr/>
            </p:nvGrpSpPr>
            <p:grpSpPr bwMode="auto">
              <a:xfrm>
                <a:off x="2832" y="1728"/>
                <a:ext cx="2333" cy="29"/>
                <a:chOff x="2688" y="3216"/>
                <a:chExt cx="2333" cy="29"/>
              </a:xfrm>
            </p:grpSpPr>
            <p:grpSp>
              <p:nvGrpSpPr>
                <p:cNvPr id="58" name="Group 199"/>
                <p:cNvGrpSpPr>
                  <a:grpSpLocks/>
                </p:cNvGrpSpPr>
                <p:nvPr/>
              </p:nvGrpSpPr>
              <p:grpSpPr bwMode="auto">
                <a:xfrm>
                  <a:off x="2688" y="3216"/>
                  <a:ext cx="893" cy="29"/>
                  <a:chOff x="2688" y="3216"/>
                  <a:chExt cx="893" cy="29"/>
                </a:xfrm>
              </p:grpSpPr>
              <p:sp>
                <p:nvSpPr>
                  <p:cNvPr id="75" name="Oval 200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6" name="Oval 201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7" name="Oval 20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8" name="Oval 203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9" name="Oval 204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Oval 205"/>
                  <p:cNvSpPr>
                    <a:spLocks noChangeArrowheads="1"/>
                  </p:cNvSpPr>
                  <p:nvPr/>
                </p:nvSpPr>
                <p:spPr bwMode="auto">
                  <a:xfrm>
                    <a:off x="316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Oval 206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2" name="Oval 207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Oval 208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Oval 209"/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59" name="Group 210"/>
                <p:cNvGrpSpPr>
                  <a:grpSpLocks/>
                </p:cNvGrpSpPr>
                <p:nvPr/>
              </p:nvGrpSpPr>
              <p:grpSpPr bwMode="auto">
                <a:xfrm>
                  <a:off x="3648" y="3216"/>
                  <a:ext cx="893" cy="29"/>
                  <a:chOff x="2688" y="3216"/>
                  <a:chExt cx="893" cy="29"/>
                </a:xfrm>
              </p:grpSpPr>
              <p:sp>
                <p:nvSpPr>
                  <p:cNvPr id="65" name="Oval 211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66" name="Oval 212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67" name="Oval 21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68" name="Oval 214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69" name="Oval 215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0" name="Oval 216"/>
                  <p:cNvSpPr>
                    <a:spLocks noChangeArrowheads="1"/>
                  </p:cNvSpPr>
                  <p:nvPr/>
                </p:nvSpPr>
                <p:spPr bwMode="auto">
                  <a:xfrm>
                    <a:off x="316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1" name="Oval 217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2" name="Oval 218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3" name="Oval 219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4" name="Oval 220"/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60" name="Oval 221"/>
                <p:cNvSpPr>
                  <a:spLocks noChangeArrowheads="1"/>
                </p:cNvSpPr>
                <p:nvPr/>
              </p:nvSpPr>
              <p:spPr bwMode="auto">
                <a:xfrm>
                  <a:off x="4608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61" name="Oval 222"/>
                <p:cNvSpPr>
                  <a:spLocks noChangeArrowheads="1"/>
                </p:cNvSpPr>
                <p:nvPr/>
              </p:nvSpPr>
              <p:spPr bwMode="auto">
                <a:xfrm>
                  <a:off x="4704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62" name="Oval 223"/>
                <p:cNvSpPr>
                  <a:spLocks noChangeArrowheads="1"/>
                </p:cNvSpPr>
                <p:nvPr/>
              </p:nvSpPr>
              <p:spPr bwMode="auto">
                <a:xfrm>
                  <a:off x="4800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63" name="Oval 224"/>
                <p:cNvSpPr>
                  <a:spLocks noChangeArrowheads="1"/>
                </p:cNvSpPr>
                <p:nvPr/>
              </p:nvSpPr>
              <p:spPr bwMode="auto">
                <a:xfrm>
                  <a:off x="4896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64" name="Oval 225"/>
                <p:cNvSpPr>
                  <a:spLocks noChangeArrowheads="1"/>
                </p:cNvSpPr>
                <p:nvPr/>
              </p:nvSpPr>
              <p:spPr bwMode="auto">
                <a:xfrm>
                  <a:off x="4992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7" name="Group 226"/>
              <p:cNvGrpSpPr>
                <a:grpSpLocks/>
              </p:cNvGrpSpPr>
              <p:nvPr/>
            </p:nvGrpSpPr>
            <p:grpSpPr bwMode="auto">
              <a:xfrm>
                <a:off x="2832" y="1584"/>
                <a:ext cx="2333" cy="29"/>
                <a:chOff x="2688" y="3216"/>
                <a:chExt cx="2333" cy="29"/>
              </a:xfrm>
            </p:grpSpPr>
            <p:grpSp>
              <p:nvGrpSpPr>
                <p:cNvPr id="31" name="Group 227"/>
                <p:cNvGrpSpPr>
                  <a:grpSpLocks/>
                </p:cNvGrpSpPr>
                <p:nvPr/>
              </p:nvGrpSpPr>
              <p:grpSpPr bwMode="auto">
                <a:xfrm>
                  <a:off x="2688" y="3216"/>
                  <a:ext cx="893" cy="29"/>
                  <a:chOff x="2688" y="3216"/>
                  <a:chExt cx="893" cy="29"/>
                </a:xfrm>
              </p:grpSpPr>
              <p:sp>
                <p:nvSpPr>
                  <p:cNvPr id="48" name="Oval 228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9" name="Oval 229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0" name="Oval 23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1" name="Oval 231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2" name="Oval 232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3" name="Oval 233"/>
                  <p:cNvSpPr>
                    <a:spLocks noChangeArrowheads="1"/>
                  </p:cNvSpPr>
                  <p:nvPr/>
                </p:nvSpPr>
                <p:spPr bwMode="auto">
                  <a:xfrm>
                    <a:off x="316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4" name="Oval 234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5" name="Oval 235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6" name="Oval 236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7" name="Oval 237"/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32" name="Group 238"/>
                <p:cNvGrpSpPr>
                  <a:grpSpLocks/>
                </p:cNvGrpSpPr>
                <p:nvPr/>
              </p:nvGrpSpPr>
              <p:grpSpPr bwMode="auto">
                <a:xfrm>
                  <a:off x="3648" y="3216"/>
                  <a:ext cx="893" cy="29"/>
                  <a:chOff x="2688" y="3216"/>
                  <a:chExt cx="893" cy="29"/>
                </a:xfrm>
              </p:grpSpPr>
              <p:sp>
                <p:nvSpPr>
                  <p:cNvPr id="38" name="Oval 239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9" name="Oval 240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0" name="Oval 24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1" name="Oval 242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2" name="Oval 243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3" name="Oval 244"/>
                  <p:cNvSpPr>
                    <a:spLocks noChangeArrowheads="1"/>
                  </p:cNvSpPr>
                  <p:nvPr/>
                </p:nvSpPr>
                <p:spPr bwMode="auto">
                  <a:xfrm>
                    <a:off x="3168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Oval 245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5" name="Oval 246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6" name="Oval 247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7" name="Oval 248"/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3216"/>
                    <a:ext cx="29" cy="2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33" name="Oval 249"/>
                <p:cNvSpPr>
                  <a:spLocks noChangeArrowheads="1"/>
                </p:cNvSpPr>
                <p:nvPr/>
              </p:nvSpPr>
              <p:spPr bwMode="auto">
                <a:xfrm>
                  <a:off x="4608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34" name="Oval 250"/>
                <p:cNvSpPr>
                  <a:spLocks noChangeArrowheads="1"/>
                </p:cNvSpPr>
                <p:nvPr/>
              </p:nvSpPr>
              <p:spPr bwMode="auto">
                <a:xfrm>
                  <a:off x="4704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35" name="Oval 251"/>
                <p:cNvSpPr>
                  <a:spLocks noChangeArrowheads="1"/>
                </p:cNvSpPr>
                <p:nvPr/>
              </p:nvSpPr>
              <p:spPr bwMode="auto">
                <a:xfrm>
                  <a:off x="4800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36" name="Oval 252"/>
                <p:cNvSpPr>
                  <a:spLocks noChangeArrowheads="1"/>
                </p:cNvSpPr>
                <p:nvPr/>
              </p:nvSpPr>
              <p:spPr bwMode="auto">
                <a:xfrm>
                  <a:off x="4896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  <p:sp>
              <p:nvSpPr>
                <p:cNvPr id="37" name="Oval 253"/>
                <p:cNvSpPr>
                  <a:spLocks noChangeArrowheads="1"/>
                </p:cNvSpPr>
                <p:nvPr/>
              </p:nvSpPr>
              <p:spPr bwMode="auto">
                <a:xfrm>
                  <a:off x="4992" y="3216"/>
                  <a:ext cx="29" cy="29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28" name="Line 254"/>
              <p:cNvSpPr>
                <a:spLocks noChangeShapeType="1"/>
              </p:cNvSpPr>
              <p:nvPr/>
            </p:nvSpPr>
            <p:spPr bwMode="auto">
              <a:xfrm flipV="1">
                <a:off x="2850" y="1392"/>
                <a:ext cx="0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" name="Line 255"/>
              <p:cNvSpPr>
                <a:spLocks noChangeShapeType="1"/>
              </p:cNvSpPr>
              <p:nvPr/>
            </p:nvSpPr>
            <p:spPr bwMode="auto">
              <a:xfrm>
                <a:off x="2832" y="2034"/>
                <a:ext cx="2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" name="Text Box 256"/>
              <p:cNvSpPr txBox="1">
                <a:spLocks noChangeArrowheads="1"/>
              </p:cNvSpPr>
              <p:nvPr/>
            </p:nvSpPr>
            <p:spPr bwMode="auto">
              <a:xfrm>
                <a:off x="5424" y="1874"/>
                <a:ext cx="73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buClr>
                    <a:srgbClr val="FF0007"/>
                  </a:buClr>
                </a:pPr>
                <a:r>
                  <a:rPr lang="en-US" sz="1800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7858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6E4A754-0D2D-4AF9-9141-467BE593488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Convexity of Polytopes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Definition (Convexity)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set              is called </a:t>
            </a:r>
            <a:r>
              <a:rPr lang="en-US" i="1" dirty="0"/>
              <a:t>convex</a:t>
            </a:r>
            <a:r>
              <a:rPr lang="en-US" dirty="0"/>
              <a:t> if each convex combination               of</a:t>
            </a:r>
            <a:br>
              <a:rPr lang="en-US" dirty="0"/>
            </a:br>
            <a:r>
              <a:rPr lang="en-US" dirty="0"/>
              <a:t>              is in     and                            .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Less Formally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Each line between any two arbitrary points     and     from     must lie completely in   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i="1" dirty="0"/>
              <a:t>Polytopes are convex. </a:t>
            </a:r>
          </a:p>
        </p:txBody>
      </p:sp>
      <p:pic>
        <p:nvPicPr>
          <p:cNvPr id="2" name="Grafik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33" y="1753200"/>
            <a:ext cx="836295" cy="23812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60000"/>
            <a:ext cx="857250" cy="23050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49" y="1800000"/>
            <a:ext cx="813435" cy="2286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160000"/>
            <a:ext cx="1847850" cy="25527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344" y="2160000"/>
            <a:ext cx="152400" cy="184785"/>
          </a:xfrm>
          <a:prstGeom prst="rect">
            <a:avLst/>
          </a:prstGeom>
        </p:spPr>
      </p:pic>
      <p:pic>
        <p:nvPicPr>
          <p:cNvPr id="149" name="Grafik 14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101" y="3096000"/>
            <a:ext cx="127635" cy="114300"/>
          </a:xfrm>
          <a:prstGeom prst="rect">
            <a:avLst/>
          </a:prstGeom>
        </p:spPr>
      </p:pic>
      <p:pic>
        <p:nvPicPr>
          <p:cNvPr id="150" name="Grafik 14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08" y="3096000"/>
            <a:ext cx="120015" cy="163830"/>
          </a:xfrm>
          <a:prstGeom prst="rect">
            <a:avLst/>
          </a:prstGeom>
        </p:spPr>
      </p:pic>
      <p:pic>
        <p:nvPicPr>
          <p:cNvPr id="151" name="Grafik 15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896" y="3028191"/>
            <a:ext cx="152400" cy="184785"/>
          </a:xfrm>
          <a:prstGeom prst="rect">
            <a:avLst/>
          </a:prstGeom>
        </p:spPr>
      </p:pic>
      <p:pic>
        <p:nvPicPr>
          <p:cNvPr id="152" name="Grafik 15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00" y="3388231"/>
            <a:ext cx="152400" cy="184785"/>
          </a:xfrm>
          <a:prstGeom prst="rect">
            <a:avLst/>
          </a:prstGeom>
        </p:spPr>
      </p:pic>
      <p:pic>
        <p:nvPicPr>
          <p:cNvPr id="153" name="Picture 134" descr="convex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37112"/>
            <a:ext cx="7199312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" name="Text Box 135"/>
          <p:cNvSpPr txBox="1">
            <a:spLocks noChangeArrowheads="1"/>
          </p:cNvSpPr>
          <p:nvPr/>
        </p:nvSpPr>
        <p:spPr bwMode="auto">
          <a:xfrm>
            <a:off x="6347632" y="5843637"/>
            <a:ext cx="147476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/>
              <a:t>Not convex</a:t>
            </a:r>
          </a:p>
        </p:txBody>
      </p:sp>
      <p:pic>
        <p:nvPicPr>
          <p:cNvPr id="155" name="Picture 136" descr="convex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4449812"/>
            <a:ext cx="709295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" name="Text Box 137"/>
          <p:cNvSpPr txBox="1">
            <a:spLocks noChangeArrowheads="1"/>
          </p:cNvSpPr>
          <p:nvPr/>
        </p:nvSpPr>
        <p:spPr bwMode="auto">
          <a:xfrm>
            <a:off x="1448218" y="5843637"/>
            <a:ext cx="10627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/>
              <a:t>Convex</a:t>
            </a:r>
          </a:p>
        </p:txBody>
      </p:sp>
    </p:spTree>
    <p:extLst>
      <p:ext uri="{BB962C8B-B14F-4D97-AF65-F5344CB8AC3E}">
        <p14:creationId xmlns:p14="http://schemas.microsoft.com/office/powerpoint/2010/main" val="18254649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15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3C0E5BA-54E4-4A1A-B452-475AFA9861A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on Polytopes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Properties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</a:t>
            </a:r>
            <a:r>
              <a:rPr lang="en-US" b="1" i="1" dirty="0"/>
              <a:t>Intersection</a:t>
            </a:r>
            <a:r>
              <a:rPr lang="en-US" dirty="0"/>
              <a:t> of two polytopes is again a polytope.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</a:t>
            </a:r>
            <a:r>
              <a:rPr lang="en-US" b="1" i="1" dirty="0"/>
              <a:t>Union </a:t>
            </a:r>
            <a:r>
              <a:rPr lang="en-US" dirty="0"/>
              <a:t>of two polytopes is not a polytope, since the resulting set is not necessarily convex.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Definition (Finite Union of Polyhedra, FUP)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polyhedra                                          ,                                   is called a </a:t>
            </a:r>
            <a:r>
              <a:rPr lang="en-US" i="1" dirty="0"/>
              <a:t>Finite Union of Polyhedra (FUP)</a:t>
            </a:r>
            <a:r>
              <a:rPr lang="en-US" dirty="0"/>
              <a:t>.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Set Operations on FUPs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</p:txBody>
      </p:sp>
      <p:pic>
        <p:nvPicPr>
          <p:cNvPr id="11" name="Grafik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01" y="3389754"/>
            <a:ext cx="2802255" cy="25527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391200"/>
            <a:ext cx="2266950" cy="253365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221088"/>
            <a:ext cx="2366010" cy="57531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7" y="4941922"/>
            <a:ext cx="4615815" cy="57531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5662002"/>
            <a:ext cx="2947035" cy="5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75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32091EE-4C6B-4F7E-8730-09DB9800E81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1 – Condition Satisfiability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Goal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To identify loop-dependent conditions </a:t>
            </a:r>
            <a:r>
              <a:rPr lang="en-US" i="1" dirty="0"/>
              <a:t>C</a:t>
            </a:r>
            <a:r>
              <a:rPr lang="en-US" i="1" baseline="-25000" dirty="0"/>
              <a:t>x</a:t>
            </a:r>
            <a:r>
              <a:rPr lang="en-US" dirty="0"/>
              <a:t> that constantly evaluate to ‘true’ or ‘false’, irrespectively of the values of index variables of all surrounding loops.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Approach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Translate each condition </a:t>
            </a:r>
            <a:r>
              <a:rPr lang="en-US" i="1" dirty="0"/>
              <a:t>C</a:t>
            </a:r>
            <a:r>
              <a:rPr lang="en-US" i="1" baseline="-25000" dirty="0"/>
              <a:t>x</a:t>
            </a:r>
            <a:r>
              <a:rPr lang="en-US" dirty="0"/>
              <a:t> into a polytope </a:t>
            </a:r>
            <a:r>
              <a:rPr lang="en-US" i="1" dirty="0"/>
              <a:t>P</a:t>
            </a:r>
            <a:r>
              <a:rPr lang="en-US" i="1" baseline="-25000" dirty="0"/>
              <a:t>x</a:t>
            </a:r>
            <a:r>
              <a:rPr lang="en-US" dirty="0"/>
              <a:t> </a:t>
            </a:r>
            <a:r>
              <a:rPr lang="en-US" i="1" dirty="0"/>
              <a:t>(</a:t>
            </a:r>
            <a:r>
              <a:rPr lang="en-US" i="1" dirty="0">
                <a:sym typeface="Wingdings"/>
              </a:rPr>
              <a:t></a:t>
            </a:r>
            <a:r>
              <a:rPr lang="en-US" i="1" dirty="0"/>
              <a:t> </a:t>
            </a:r>
            <a:r>
              <a:rPr lang="en-US" i="1" dirty="0">
                <a:hlinkClick r:id="rId3" action="ppaction://hlinksldjump"/>
              </a:rPr>
              <a:t>slide 23</a:t>
            </a:r>
            <a:r>
              <a:rPr lang="en-US" i="1" dirty="0"/>
              <a:t>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Test for the empty set: </a:t>
            </a:r>
            <a:r>
              <a:rPr lang="en-US" i="1" dirty="0"/>
              <a:t>P</a:t>
            </a:r>
            <a:r>
              <a:rPr lang="en-US" i="1" baseline="-25000" dirty="0"/>
              <a:t>x</a:t>
            </a:r>
            <a:r>
              <a:rPr lang="en-US" dirty="0"/>
              <a:t> == Ø </a:t>
            </a:r>
            <a:r>
              <a:rPr lang="en-US" dirty="0">
                <a:sym typeface="Symbol"/>
              </a:rPr>
              <a:t> </a:t>
            </a:r>
            <a:r>
              <a:rPr lang="en-US" i="1" dirty="0"/>
              <a:t>C</a:t>
            </a:r>
            <a:r>
              <a:rPr lang="en-US" i="1" baseline="-25000" dirty="0"/>
              <a:t>x</a:t>
            </a:r>
            <a:r>
              <a:rPr lang="en-US" dirty="0"/>
              <a:t> always ‘false’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Test for the universe: </a:t>
            </a:r>
            <a:r>
              <a:rPr lang="en-US" i="1" dirty="0"/>
              <a:t>P</a:t>
            </a:r>
            <a:r>
              <a:rPr lang="en-US" i="1" baseline="-25000" dirty="0"/>
              <a:t>x</a:t>
            </a:r>
            <a:r>
              <a:rPr lang="en-US" dirty="0"/>
              <a:t> == </a:t>
            </a:r>
            <a:r>
              <a:rPr lang="en-US" i="1" dirty="0"/>
              <a:t>U</a:t>
            </a:r>
            <a:r>
              <a:rPr lang="en-US" dirty="0"/>
              <a:t> </a:t>
            </a:r>
            <a:r>
              <a:rPr lang="en-US" dirty="0">
                <a:sym typeface="Symbol"/>
              </a:rPr>
              <a:t> </a:t>
            </a:r>
            <a:r>
              <a:rPr lang="en-US" i="1" dirty="0"/>
              <a:t>C</a:t>
            </a:r>
            <a:r>
              <a:rPr lang="en-US" i="1" baseline="-25000" dirty="0"/>
              <a:t>x</a:t>
            </a:r>
            <a:r>
              <a:rPr lang="en-US" dirty="0"/>
              <a:t> always ‘true’</a:t>
            </a: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Source Code Modification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Replacement of all these constantly true or false conditions in the source code by constants ‘0’ or ‘1’.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53969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E770CBA-333E-4E94-BAB2-56D632D5ABD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2 – Condition Optimization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Given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   loops and one condition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Assumed fictive Situation</a:t>
            </a:r>
          </a:p>
          <a:p>
            <a:pPr>
              <a:lnSpc>
                <a:spcPct val="90000"/>
              </a:lnSpc>
            </a:pPr>
            <a:endParaRPr lang="en-US" sz="1200" b="1" dirty="0"/>
          </a:p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for ( loop    )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...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  for ( loop    )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    if (   ) ...</a:t>
            </a:r>
            <a:endParaRPr lang="en-US" b="1" dirty="0"/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Goal: </a:t>
            </a:r>
            <a:r>
              <a:rPr lang="en-US" dirty="0"/>
              <a:t>To determine intervals                                         such that: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   is satisfied for all loop iterations within these intervals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Minimization of the number of executions of if-statements after a hypothetical loop nest splitting based on these intervals.</a:t>
            </a:r>
          </a:p>
        </p:txBody>
      </p:sp>
      <p:pic>
        <p:nvPicPr>
          <p:cNvPr id="2" name="Grafik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24" y="1800000"/>
            <a:ext cx="213360" cy="17335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343" y="1535828"/>
            <a:ext cx="2729865" cy="74104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000" y="2988000"/>
            <a:ext cx="245745" cy="211455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473" y="3535200"/>
            <a:ext cx="333375" cy="211455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800" y="3820279"/>
            <a:ext cx="180975" cy="184785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3995936" y="2812866"/>
            <a:ext cx="50129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Assumption: The loops contain only 1 if-statement with only 1 condition. All other if-statements &amp; conditions are quasi suppressed.</a:t>
            </a:r>
          </a:p>
        </p:txBody>
      </p:sp>
      <p:pic>
        <p:nvPicPr>
          <p:cNvPr id="17" name="Grafik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282" y="4509120"/>
            <a:ext cx="2708910" cy="264795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860000"/>
            <a:ext cx="180975" cy="18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80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35E91BC-9614-4F6A-968E-B72935F94AA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of a Condition </a:t>
            </a:r>
            <a:r>
              <a:rPr lang="en-US" i="1" dirty="0"/>
              <a:t>C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Determination of values         and         for every loop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Interpretation:      is satisfied for all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Optimization goal:</a:t>
            </a:r>
            <a:br>
              <a:rPr lang="en-US" dirty="0"/>
            </a:br>
            <a:r>
              <a:rPr lang="en-US" dirty="0"/>
              <a:t>All values         and         minimize the total amount of executed if-statements</a:t>
            </a: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sz="1200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Simplification: The linearity of     implies</a:t>
            </a:r>
            <a:br>
              <a:rPr lang="en-US" dirty="0"/>
            </a:br>
            <a:r>
              <a:rPr lang="en-US" dirty="0"/>
              <a:t>either                 or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Consequence: Determination of only one value</a:t>
            </a:r>
            <a:br>
              <a:rPr lang="en-US" dirty="0"/>
            </a:br>
            <a:r>
              <a:rPr lang="en-US" dirty="0"/>
              <a:t>Either                    or                   satisfies condition</a:t>
            </a:r>
          </a:p>
        </p:txBody>
      </p:sp>
      <p:pic>
        <p:nvPicPr>
          <p:cNvPr id="7" name="Grafik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63819"/>
            <a:ext cx="2729865" cy="74104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535565"/>
            <a:ext cx="154305" cy="17335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25" y="2905200"/>
            <a:ext cx="1819275" cy="249555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793" y="2905200"/>
            <a:ext cx="180975" cy="18478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57" y="2531373"/>
            <a:ext cx="401955" cy="24955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687" y="2596143"/>
            <a:ext cx="474345" cy="184785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628800"/>
            <a:ext cx="401955" cy="249555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693600"/>
            <a:ext cx="474345" cy="184785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85" y="4581128"/>
            <a:ext cx="180975" cy="18478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232" y="4968000"/>
            <a:ext cx="965835" cy="249555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013176"/>
            <a:ext cx="1106805" cy="184785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723" y="5373216"/>
            <a:ext cx="451485" cy="184785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676" y="5661248"/>
            <a:ext cx="1181100" cy="264795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432" y="5661248"/>
            <a:ext cx="1112520" cy="264795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692487"/>
            <a:ext cx="180975" cy="18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72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3E25878-BE34-4FB2-BEAB-787DEE23665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Definitions...</a:t>
            </a:r>
            <a:endParaRPr lang="en-US" i="1" dirty="0"/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Given: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1200" dirty="0"/>
          </a:p>
          <a:p>
            <a:pPr marL="0" indent="0">
              <a:lnSpc>
                <a:spcPct val="120000"/>
              </a:lnSpc>
            </a:pPr>
            <a:endParaRPr lang="en-US" sz="6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Total Iteration Space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10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Constrained Iteration Space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sz="8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Splitting Loop</a:t>
            </a:r>
          </a:p>
        </p:txBody>
      </p:sp>
      <p:pic>
        <p:nvPicPr>
          <p:cNvPr id="9" name="Grafik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13201"/>
            <a:ext cx="5097780" cy="74104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7" y="2420889"/>
            <a:ext cx="2550795" cy="74104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6093297"/>
            <a:ext cx="4400550" cy="25336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96065"/>
            <a:ext cx="1402080" cy="74104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4604737"/>
            <a:ext cx="3888105" cy="912495"/>
          </a:xfrm>
          <a:prstGeom prst="rect">
            <a:avLst/>
          </a:prstGeom>
        </p:spPr>
      </p:pic>
      <p:sp>
        <p:nvSpPr>
          <p:cNvPr id="37" name="Textfeld 36"/>
          <p:cNvSpPr txBox="1"/>
          <p:nvPr/>
        </p:nvSpPr>
        <p:spPr>
          <a:xfrm>
            <a:off x="3995936" y="2001034"/>
            <a:ext cx="5012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/>
              <a:t>(#Executions of the innermost loop’s body)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4788024" y="3297178"/>
            <a:ext cx="4220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/>
              <a:t>(#Executions of the innermost loop’s body, constrained to regions specified by values        )</a:t>
            </a:r>
          </a:p>
        </p:txBody>
      </p:sp>
      <p:pic>
        <p:nvPicPr>
          <p:cNvPr id="44" name="Grafik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987" y="4077072"/>
            <a:ext cx="451485" cy="184785"/>
          </a:xfrm>
          <a:prstGeom prst="rect">
            <a:avLst/>
          </a:prstGeom>
        </p:spPr>
      </p:pic>
      <p:sp>
        <p:nvSpPr>
          <p:cNvPr id="45" name="Textfeld 44"/>
          <p:cNvSpPr txBox="1"/>
          <p:nvPr/>
        </p:nvSpPr>
        <p:spPr>
          <a:xfrm>
            <a:off x="4788024" y="5637600"/>
            <a:ext cx="4220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/>
              <a:t>(Index of that loop where splitting will take place)</a:t>
            </a:r>
          </a:p>
        </p:txBody>
      </p:sp>
    </p:spTree>
    <p:extLst>
      <p:ext uri="{BB962C8B-B14F-4D97-AF65-F5344CB8AC3E}">
        <p14:creationId xmlns:p14="http://schemas.microsoft.com/office/powerpoint/2010/main" val="14486031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625AE52-D261-4140-B9E9-FB23436E505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(1)</a:t>
            </a:r>
            <a:endParaRPr lang="en-US" i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9383" y="1387475"/>
            <a:ext cx="7849121" cy="4994275"/>
          </a:xfrm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for (y = 0; y &lt; 49; 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(vx = 0; vx &lt; 9; vx++)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for (vy = 0; vy &lt; 9; vy++)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(x4 = 0; x4 &lt; 4; x4++)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  if (4*x+vx+x4-4&gt;35)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   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then_block_1</a:t>
            </a:r>
            <a:r>
              <a:rPr lang="en-US" b="1" dirty="0">
                <a:latin typeface="Courier New" pitchFamily="49" charset="0"/>
              </a:rPr>
              <a:t>; else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else_block_1</a:t>
            </a:r>
            <a:r>
              <a:rPr lang="en-US" b="1" dirty="0">
                <a:latin typeface="Courier New" pitchFamily="49" charset="0"/>
              </a:rPr>
              <a:t>; }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0" y="144000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Loop 1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0" y="3635732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Loop N=7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79388" y="4843437"/>
            <a:ext cx="8785225" cy="1609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Note: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Loops are enumerated from 1 ... </a:t>
            </a:r>
            <a:r>
              <a:rPr lang="en-US" i="1" dirty="0"/>
              <a:t>N</a:t>
            </a:r>
            <a:r>
              <a:rPr lang="en-US" dirty="0"/>
              <a:t> from the outermost to the innermost loop.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Only 1 condition in if-statement instead of the many ones from slide 11!</a:t>
            </a:r>
          </a:p>
        </p:txBody>
      </p:sp>
    </p:spTree>
    <p:extLst>
      <p:ext uri="{BB962C8B-B14F-4D97-AF65-F5344CB8AC3E}">
        <p14:creationId xmlns:p14="http://schemas.microsoft.com/office/powerpoint/2010/main" val="2998015622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3419872" y="4005064"/>
            <a:ext cx="5616624" cy="792088"/>
          </a:xfrm>
          <a:prstGeom prst="rect">
            <a:avLst/>
          </a:prstGeom>
          <a:solidFill>
            <a:srgbClr val="BBB5A4"/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10" name="Rectangle 22"/>
          <p:cNvSpPr>
            <a:spLocks noChangeArrowheads="1"/>
          </p:cNvSpPr>
          <p:nvPr/>
        </p:nvSpPr>
        <p:spPr bwMode="auto">
          <a:xfrm>
            <a:off x="7236296" y="3645024"/>
            <a:ext cx="1800200" cy="792088"/>
          </a:xfrm>
          <a:prstGeom prst="rect">
            <a:avLst/>
          </a:prstGeom>
          <a:solidFill>
            <a:srgbClr val="BBB5A4"/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8A11455-1685-4AB8-BC04-E05AFC2D804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(2)</a:t>
            </a:r>
            <a:endParaRPr lang="en-US" i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9383" y="1387475"/>
            <a:ext cx="7849121" cy="4994275"/>
          </a:xfrm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for (y = 0; y &lt; 49; 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(vx = 0; vx &lt; 9; vx++)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for (vy = 0; vy &lt; 9; vy++)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(x4 = 0; x4 &lt; 4; x4++)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  if (4*x+vx+x4-4&gt;35)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   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then_block_1</a:t>
            </a:r>
            <a:r>
              <a:rPr lang="en-US" b="1" dirty="0">
                <a:latin typeface="Courier New" pitchFamily="49" charset="0"/>
              </a:rPr>
              <a:t>; else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else_block_1</a:t>
            </a:r>
            <a:r>
              <a:rPr lang="en-US" b="1" dirty="0">
                <a:latin typeface="Courier New" pitchFamily="49" charset="0"/>
              </a:rPr>
              <a:t>; }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0" y="144000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Loop 1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0" y="3635732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Loop N=7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79388" y="4843437"/>
            <a:ext cx="8785225" cy="1609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i="1" dirty="0"/>
              <a:t>TIS</a:t>
            </a:r>
            <a:r>
              <a:rPr lang="en-US" b="1" dirty="0"/>
              <a:t>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Amount of executions of the code within the curly braces.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Here: 20 * 36 * 49 * 9 * 9 * 4 * 4 = 45,722,880</a:t>
            </a:r>
          </a:p>
        </p:txBody>
      </p:sp>
    </p:spTree>
    <p:extLst>
      <p:ext uri="{BB962C8B-B14F-4D97-AF65-F5344CB8AC3E}">
        <p14:creationId xmlns:p14="http://schemas.microsoft.com/office/powerpoint/2010/main" val="3850008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B3DACC4-B78F-4880-9708-8600B22B34D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(3)</a:t>
            </a:r>
            <a:endParaRPr lang="en-US" i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9383" y="1387475"/>
            <a:ext cx="7849121" cy="4994275"/>
          </a:xfrm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for (y = 0; y &lt; 49; 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(vx = 0; vx &lt; 9; vx++)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for (vy = 0; vy &lt; 9; vy++)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(x4 = 0; x4 &lt; 4; x4++)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  if (4*x+vx+x4-4&gt;35)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   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then_block_1</a:t>
            </a:r>
            <a:r>
              <a:rPr lang="en-US" b="1" dirty="0">
                <a:latin typeface="Courier New" pitchFamily="49" charset="0"/>
              </a:rPr>
              <a:t>; else </a:t>
            </a:r>
            <a:r>
              <a:rPr lang="en-US" b="1" i="1" dirty="0">
                <a:solidFill>
                  <a:srgbClr val="7D9AAA"/>
                </a:solidFill>
                <a:latin typeface="Courier New" pitchFamily="49" charset="0"/>
              </a:rPr>
              <a:t>else_block_1</a:t>
            </a:r>
            <a:r>
              <a:rPr lang="en-US" b="1" dirty="0">
                <a:latin typeface="Courier New" pitchFamily="49" charset="0"/>
              </a:rPr>
              <a:t>; }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0" y="144000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Loop 1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0" y="363573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Loop 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79388" y="4843437"/>
            <a:ext cx="8785225" cy="1609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Let                                                        be given.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Condition     is satisfied for all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/>
              <a:t> ≥ 10 and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y</a:t>
            </a:r>
            <a:r>
              <a:rPr lang="en-US" dirty="0"/>
              <a:t>, ...,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y4</a:t>
            </a:r>
            <a:r>
              <a:rPr lang="en-US" dirty="0"/>
              <a:t> ≥ 0.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CIS</a:t>
            </a:r>
            <a:r>
              <a:rPr lang="en-US" dirty="0"/>
              <a:t>: 20 * (36 – 10) * 49 * 9 * 9 * 4 * 4 = 33,022,080</a:t>
            </a:r>
          </a:p>
        </p:txBody>
      </p:sp>
      <p:pic>
        <p:nvPicPr>
          <p:cNvPr id="3" name="Grafik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004000"/>
            <a:ext cx="3691890" cy="24193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5353200"/>
            <a:ext cx="180975" cy="18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96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5940152" y="2924944"/>
            <a:ext cx="900100" cy="396044"/>
          </a:xfrm>
          <a:prstGeom prst="rect">
            <a:avLst/>
          </a:prstGeom>
          <a:solidFill>
            <a:srgbClr val="BBB5A4"/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5E49C4A-B045-4818-8C14-D2014C0BE58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(4)</a:t>
            </a:r>
            <a:endParaRPr lang="en-US" i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87476"/>
            <a:ext cx="7849121" cy="3455962"/>
          </a:xfrm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rgbClr val="57AA1C"/>
                </a:solidFill>
                <a:latin typeface="Courier New" pitchFamily="49" charset="0"/>
              </a:rPr>
              <a:t>if (x &gt;= 10)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(; x &lt; 36; x++)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{...}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else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(y = 0; y &lt; 49; y++)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if (4*x+vx+x4-4&gt;35) ... </a:t>
            </a:r>
            <a:r>
              <a:rPr lang="en-US" b="1" dirty="0">
                <a:latin typeface="Courier New" pitchFamily="49" charset="0"/>
              </a:rPr>
              <a:t>}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79388" y="4843437"/>
            <a:ext cx="8785225" cy="1609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Hypothetical Code for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Splitting Loop          since splitting-if needs to be placed in 2</a:t>
            </a:r>
            <a:r>
              <a:rPr lang="en-US" baseline="30000" dirty="0"/>
              <a:t>nd</a:t>
            </a:r>
            <a:r>
              <a:rPr lang="en-US" dirty="0"/>
              <a:t> loop.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Question: How often would </a:t>
            </a:r>
            <a:r>
              <a:rPr lang="en-US" i="1" u="sng" dirty="0"/>
              <a:t>all</a:t>
            </a:r>
            <a:r>
              <a:rPr lang="en-US" dirty="0"/>
              <a:t> if-statements shown here be executed?</a:t>
            </a:r>
          </a:p>
        </p:txBody>
      </p:sp>
      <p:pic>
        <p:nvPicPr>
          <p:cNvPr id="8" name="Grafik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5004000"/>
            <a:ext cx="1017270" cy="24193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353200"/>
            <a:ext cx="586740" cy="179070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5076056" y="1484784"/>
            <a:ext cx="3932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/>
              <a:t>CIS:</a:t>
            </a:r>
            <a:r>
              <a:rPr lang="en-US" sz="2000" i="1" dirty="0"/>
              <a:t> Number of executions of the code in curly braces for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2000" dirty="0"/>
              <a:t> ≥ 10</a:t>
            </a:r>
            <a:r>
              <a:rPr lang="en-US" sz="20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88065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4EE6955-A0BB-490A-8E88-710DC24D5E6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of If-Statement Executions</a:t>
            </a:r>
            <a:endParaRPr lang="en-US" i="1" dirty="0"/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#If-Statements after Splitting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8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#Original if’s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sz="8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#Splitting-if’s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b="1" dirty="0"/>
          </a:p>
          <a:p>
            <a:pPr marL="0" indent="0">
              <a:lnSpc>
                <a:spcPct val="120000"/>
              </a:lnSpc>
            </a:pPr>
            <a:endParaRPr lang="en-US" sz="800" b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#Then-Blocks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1000" b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#Else-Blocks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3995936" y="1412776"/>
            <a:ext cx="5012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/>
              <a:t>(#Original if’s + #Splitting-if’s)</a:t>
            </a:r>
          </a:p>
        </p:txBody>
      </p:sp>
      <p:pic>
        <p:nvPicPr>
          <p:cNvPr id="3" name="Grafik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83301"/>
            <a:ext cx="2712720" cy="24955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747398"/>
            <a:ext cx="2160270" cy="253365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3995936" y="2289066"/>
            <a:ext cx="5012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/>
              <a:t>(Total iterations without constrained iterations)</a:t>
            </a:r>
          </a:p>
        </p:txBody>
      </p:sp>
      <p:pic>
        <p:nvPicPr>
          <p:cNvPr id="11" name="Grafik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609588"/>
            <a:ext cx="5612130" cy="25146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465295"/>
            <a:ext cx="3996690" cy="7639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761440"/>
            <a:ext cx="3623310" cy="763905"/>
          </a:xfrm>
          <a:prstGeom prst="rect">
            <a:avLst/>
          </a:prstGeom>
        </p:spPr>
      </p:pic>
      <p:sp>
        <p:nvSpPr>
          <p:cNvPr id="30" name="Textfeld 29"/>
          <p:cNvSpPr txBox="1"/>
          <p:nvPr/>
        </p:nvSpPr>
        <p:spPr>
          <a:xfrm>
            <a:off x="3995936" y="4046400"/>
            <a:ext cx="5012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/>
              <a:t>(CIS without iterations of loops</a:t>
            </a:r>
          </a:p>
          <a:p>
            <a:pPr algn="r"/>
            <a:r>
              <a:rPr lang="en-US" sz="2000" i="1" dirty="0"/>
              <a:t>inside of    )</a:t>
            </a:r>
          </a:p>
        </p:txBody>
      </p:sp>
      <p:pic>
        <p:nvPicPr>
          <p:cNvPr id="16" name="Grafik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742" y="4474066"/>
            <a:ext cx="125730" cy="179070"/>
          </a:xfrm>
          <a:prstGeom prst="rect">
            <a:avLst/>
          </a:prstGeom>
        </p:spPr>
      </p:pic>
      <p:sp>
        <p:nvSpPr>
          <p:cNvPr id="34" name="Textfeld 33"/>
          <p:cNvSpPr txBox="1"/>
          <p:nvPr/>
        </p:nvSpPr>
        <p:spPr>
          <a:xfrm>
            <a:off x="3995936" y="5335200"/>
            <a:ext cx="5012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/>
              <a:t>(#Original if’s without loop iterations</a:t>
            </a:r>
            <a:br>
              <a:rPr lang="en-US" sz="2000" i="1" dirty="0"/>
            </a:br>
            <a:r>
              <a:rPr lang="en-US" sz="2000" i="1" dirty="0"/>
              <a:t>inside of    )</a:t>
            </a:r>
          </a:p>
        </p:txBody>
      </p:sp>
      <p:pic>
        <p:nvPicPr>
          <p:cNvPr id="35" name="Grafik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742" y="5770210"/>
            <a:ext cx="125730" cy="17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890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9CEFB20-F50C-47C4-87D4-4052C19B24C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(5)</a:t>
            </a:r>
            <a:endParaRPr lang="en-US" i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87476"/>
            <a:ext cx="7849121" cy="3455962"/>
          </a:xfrm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rgbClr val="57AA1C"/>
                </a:solidFill>
                <a:latin typeface="Courier New" pitchFamily="49" charset="0"/>
              </a:rPr>
              <a:t>if (x &gt;= 10)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(; x &lt; 36; x++)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{...}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else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(y = 0; y &lt; 49; y++)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if (4*x+vx+x4-4&gt;35) ... </a:t>
            </a:r>
            <a:r>
              <a:rPr lang="en-US" b="1" dirty="0">
                <a:latin typeface="Courier New" pitchFamily="49" charset="0"/>
              </a:rPr>
              <a:t>}</a:t>
            </a:r>
          </a:p>
        </p:txBody>
      </p:sp>
      <p:sp>
        <p:nvSpPr>
          <p:cNvPr id="2" name="Geschweifte Klammer rechts 1"/>
          <p:cNvSpPr/>
          <p:nvPr/>
        </p:nvSpPr>
        <p:spPr bwMode="auto">
          <a:xfrm>
            <a:off x="8100392" y="1484785"/>
            <a:ext cx="216024" cy="3312368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034" y="3069719"/>
            <a:ext cx="712470" cy="215265"/>
          </a:xfrm>
          <a:prstGeom prst="rect">
            <a:avLst/>
          </a:prstGeom>
        </p:spPr>
      </p:pic>
      <p:sp>
        <p:nvSpPr>
          <p:cNvPr id="18" name="Geschweifte Klammer rechts 17"/>
          <p:cNvSpPr/>
          <p:nvPr/>
        </p:nvSpPr>
        <p:spPr bwMode="auto">
          <a:xfrm>
            <a:off x="7020272" y="2204864"/>
            <a:ext cx="216024" cy="36004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056" y="2315349"/>
            <a:ext cx="655320" cy="249555"/>
          </a:xfrm>
          <a:prstGeom prst="rect">
            <a:avLst/>
          </a:prstGeom>
        </p:spPr>
      </p:pic>
      <p:sp>
        <p:nvSpPr>
          <p:cNvPr id="21" name="Geschweifte Klammer rechts 20"/>
          <p:cNvSpPr/>
          <p:nvPr/>
        </p:nvSpPr>
        <p:spPr bwMode="auto">
          <a:xfrm>
            <a:off x="7020272" y="4365104"/>
            <a:ext cx="216024" cy="36004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056" y="4475589"/>
            <a:ext cx="640080" cy="24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7002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2"/>
          <p:cNvSpPr>
            <a:spLocks noChangeArrowheads="1"/>
          </p:cNvSpPr>
          <p:nvPr/>
        </p:nvSpPr>
        <p:spPr bwMode="auto">
          <a:xfrm>
            <a:off x="5940152" y="2924944"/>
            <a:ext cx="900100" cy="396044"/>
          </a:xfrm>
          <a:prstGeom prst="rect">
            <a:avLst/>
          </a:prstGeom>
          <a:solidFill>
            <a:srgbClr val="BBB5A4"/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1979712" y="4365104"/>
            <a:ext cx="4320480" cy="432048"/>
          </a:xfrm>
          <a:prstGeom prst="rect">
            <a:avLst/>
          </a:prstGeom>
          <a:solidFill>
            <a:srgbClr val="BBB5A4"/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5868144" y="4005064"/>
            <a:ext cx="432048" cy="792088"/>
          </a:xfrm>
          <a:prstGeom prst="rect">
            <a:avLst/>
          </a:prstGeom>
          <a:solidFill>
            <a:srgbClr val="BBB5A4"/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50563B3-8B09-4372-9BA9-2F5A7A426A8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(6)</a:t>
            </a:r>
            <a:endParaRPr lang="en-US" i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87476"/>
            <a:ext cx="7849121" cy="3455962"/>
          </a:xfrm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rgbClr val="57AA1C"/>
                </a:solidFill>
                <a:latin typeface="Courier New" pitchFamily="49" charset="0"/>
              </a:rPr>
              <a:t>if (x &gt;= 10)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(; x &lt; 36; x++)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{...}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else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(y = 0; y &lt; 49; y++)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if (4*x+vx+x4-4&gt;35) ... </a:t>
            </a:r>
            <a:r>
              <a:rPr lang="en-US" b="1" dirty="0">
                <a:latin typeface="Courier New" pitchFamily="49" charset="0"/>
              </a:rPr>
              <a:t>}</a:t>
            </a:r>
          </a:p>
        </p:txBody>
      </p:sp>
      <p:sp>
        <p:nvSpPr>
          <p:cNvPr id="21" name="Geschweifte Klammer rechts 20"/>
          <p:cNvSpPr/>
          <p:nvPr/>
        </p:nvSpPr>
        <p:spPr bwMode="auto">
          <a:xfrm>
            <a:off x="7020272" y="4365104"/>
            <a:ext cx="216024" cy="36004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056" y="4475589"/>
            <a:ext cx="640080" cy="24955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5013176"/>
            <a:ext cx="394335" cy="184785"/>
          </a:xfrm>
          <a:prstGeom prst="rect">
            <a:avLst/>
          </a:prstGeom>
        </p:spPr>
      </p:pic>
      <p:sp>
        <p:nvSpPr>
          <p:cNvPr id="6" name="Freihandform 5"/>
          <p:cNvSpPr/>
          <p:nvPr/>
        </p:nvSpPr>
        <p:spPr bwMode="auto">
          <a:xfrm>
            <a:off x="5567320" y="4790485"/>
            <a:ext cx="606903" cy="339865"/>
          </a:xfrm>
          <a:custGeom>
            <a:avLst/>
            <a:gdLst>
              <a:gd name="connsiteX0" fmla="*/ 0 w 606903"/>
              <a:gd name="connsiteY0" fmla="*/ 0 h 339865"/>
              <a:gd name="connsiteX1" fmla="*/ 299406 w 606903"/>
              <a:gd name="connsiteY1" fmla="*/ 258945 h 339865"/>
              <a:gd name="connsiteX2" fmla="*/ 606903 w 606903"/>
              <a:gd name="connsiteY2" fmla="*/ 339865 h 33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903" h="339865">
                <a:moveTo>
                  <a:pt x="0" y="0"/>
                </a:moveTo>
                <a:cubicBezTo>
                  <a:pt x="99128" y="101150"/>
                  <a:pt x="198256" y="202301"/>
                  <a:pt x="299406" y="258945"/>
                </a:cubicBezTo>
                <a:cubicBezTo>
                  <a:pt x="400556" y="315589"/>
                  <a:pt x="503729" y="327727"/>
                  <a:pt x="606903" y="339865"/>
                </a:cubicBezTo>
              </a:path>
            </a:pathLst>
          </a:custGeom>
          <a:noFill/>
          <a:ln w="15875" cap="flat" cmpd="sng" algn="ctr">
            <a:solidFill>
              <a:srgbClr val="BBB5A4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5411693"/>
            <a:ext cx="3686175" cy="24955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157" y="3536057"/>
            <a:ext cx="401955" cy="184785"/>
          </a:xfrm>
          <a:prstGeom prst="rect">
            <a:avLst/>
          </a:prstGeom>
        </p:spPr>
      </p:pic>
      <p:sp>
        <p:nvSpPr>
          <p:cNvPr id="22" name="Freihandform 21"/>
          <p:cNvSpPr/>
          <p:nvPr/>
        </p:nvSpPr>
        <p:spPr bwMode="auto">
          <a:xfrm>
            <a:off x="6662293" y="3313366"/>
            <a:ext cx="606903" cy="339865"/>
          </a:xfrm>
          <a:custGeom>
            <a:avLst/>
            <a:gdLst>
              <a:gd name="connsiteX0" fmla="*/ 0 w 606903"/>
              <a:gd name="connsiteY0" fmla="*/ 0 h 339865"/>
              <a:gd name="connsiteX1" fmla="*/ 299406 w 606903"/>
              <a:gd name="connsiteY1" fmla="*/ 258945 h 339865"/>
              <a:gd name="connsiteX2" fmla="*/ 606903 w 606903"/>
              <a:gd name="connsiteY2" fmla="*/ 339865 h 33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903" h="339865">
                <a:moveTo>
                  <a:pt x="0" y="0"/>
                </a:moveTo>
                <a:cubicBezTo>
                  <a:pt x="99128" y="101150"/>
                  <a:pt x="198256" y="202301"/>
                  <a:pt x="299406" y="258945"/>
                </a:cubicBezTo>
                <a:cubicBezTo>
                  <a:pt x="400556" y="315589"/>
                  <a:pt x="503729" y="327727"/>
                  <a:pt x="606903" y="339865"/>
                </a:cubicBezTo>
              </a:path>
            </a:pathLst>
          </a:custGeom>
          <a:noFill/>
          <a:ln w="15875" cap="flat" cmpd="sng" algn="ctr">
            <a:solidFill>
              <a:srgbClr val="BBB5A4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790" y="5517232"/>
            <a:ext cx="156210" cy="1143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766018"/>
            <a:ext cx="3442335" cy="25527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00" y="6130251"/>
            <a:ext cx="4602480" cy="22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65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F751236-25F3-4B18-91C7-4DCC1D31F52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(7)</a:t>
            </a:r>
            <a:endParaRPr lang="en-US" i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87476"/>
            <a:ext cx="7849121" cy="3455962"/>
          </a:xfrm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rgbClr val="57AA1C"/>
                </a:solidFill>
                <a:latin typeface="Courier New" pitchFamily="49" charset="0"/>
              </a:rPr>
              <a:t>if (x &gt;= 10)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(; x &lt; 36; x++)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{...}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else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(y = 0; y &lt; 49; y++)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if (4*x+vx+x4-4&gt;35) ... </a:t>
            </a:r>
            <a:r>
              <a:rPr lang="en-US" b="1" dirty="0">
                <a:latin typeface="Courier New" pitchFamily="49" charset="0"/>
              </a:rPr>
              <a:t>}</a:t>
            </a:r>
          </a:p>
        </p:txBody>
      </p:sp>
      <p:pic>
        <p:nvPicPr>
          <p:cNvPr id="9" name="Grafik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459365"/>
            <a:ext cx="1493520" cy="226695"/>
          </a:xfrm>
          <a:prstGeom prst="rect">
            <a:avLst/>
          </a:prstGeom>
        </p:spPr>
      </p:pic>
      <p:sp>
        <p:nvSpPr>
          <p:cNvPr id="12" name="Geschweifte Klammer rechts 11"/>
          <p:cNvSpPr/>
          <p:nvPr/>
        </p:nvSpPr>
        <p:spPr bwMode="auto">
          <a:xfrm>
            <a:off x="8100392" y="2204864"/>
            <a:ext cx="216024" cy="36004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Grafik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176" y="2315349"/>
            <a:ext cx="655320" cy="249555"/>
          </a:xfrm>
          <a:prstGeom prst="rect">
            <a:avLst/>
          </a:prstGeom>
        </p:spPr>
      </p:pic>
      <p:cxnSp>
        <p:nvCxnSpPr>
          <p:cNvPr id="6" name="Gerade Verbindung 5"/>
          <p:cNvCxnSpPr/>
          <p:nvPr/>
        </p:nvCxnSpPr>
        <p:spPr bwMode="auto">
          <a:xfrm>
            <a:off x="1259632" y="2564904"/>
            <a:ext cx="50405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Grafik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562345"/>
            <a:ext cx="1381125" cy="226695"/>
          </a:xfrm>
          <a:prstGeom prst="rect">
            <a:avLst/>
          </a:prstGeom>
        </p:spPr>
      </p:pic>
      <p:cxnSp>
        <p:nvCxnSpPr>
          <p:cNvPr id="22" name="Gerade Verbindung 21"/>
          <p:cNvCxnSpPr/>
          <p:nvPr/>
        </p:nvCxnSpPr>
        <p:spPr bwMode="auto">
          <a:xfrm>
            <a:off x="1259632" y="3667884"/>
            <a:ext cx="50405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3575107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7B1EA11-8C6E-4208-98B6-8DC8DF58DE3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(8)</a:t>
            </a:r>
            <a:endParaRPr lang="en-US" i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87476"/>
            <a:ext cx="7849121" cy="4524315"/>
          </a:xfrm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rgbClr val="57AA1C"/>
                </a:solidFill>
                <a:latin typeface="Courier New" pitchFamily="49" charset="0"/>
              </a:rPr>
              <a:t>if (x &gt;= 10)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(; x &lt; 36; x++)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{...}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else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(y = 0; y &lt; 49; 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for (vx = 0; vx &lt; 9; vx++)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(vy = 0; vy &lt; 9; vy++)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for (x4 = 0; x4 &lt; 4; x4++)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    if (4*x+vx+x4-4&gt;35) ... </a:t>
            </a:r>
            <a:r>
              <a:rPr lang="en-US" b="1" dirty="0">
                <a:latin typeface="Courier New" pitchFamily="49" charset="0"/>
              </a:rPr>
              <a:t>}</a:t>
            </a:r>
          </a:p>
        </p:txBody>
      </p:sp>
      <p:pic>
        <p:nvPicPr>
          <p:cNvPr id="2" name="Grafik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360" y="5373216"/>
            <a:ext cx="640080" cy="249555"/>
          </a:xfrm>
          <a:prstGeom prst="rect">
            <a:avLst/>
          </a:prstGeom>
        </p:spPr>
      </p:pic>
      <p:cxnSp>
        <p:nvCxnSpPr>
          <p:cNvPr id="22" name="Gerade Verbindung 21"/>
          <p:cNvCxnSpPr/>
          <p:nvPr/>
        </p:nvCxnSpPr>
        <p:spPr bwMode="auto">
          <a:xfrm>
            <a:off x="2779792" y="5478755"/>
            <a:ext cx="50405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Grafik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013176"/>
            <a:ext cx="901065" cy="266700"/>
          </a:xfrm>
          <a:prstGeom prst="rect">
            <a:avLst/>
          </a:prstGeom>
        </p:spPr>
      </p:pic>
      <p:cxnSp>
        <p:nvCxnSpPr>
          <p:cNvPr id="15" name="Gerade Verbindung 14"/>
          <p:cNvCxnSpPr/>
          <p:nvPr/>
        </p:nvCxnSpPr>
        <p:spPr bwMode="auto">
          <a:xfrm>
            <a:off x="2483768" y="5118715"/>
            <a:ext cx="50405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Grafik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653136"/>
            <a:ext cx="1152525" cy="266700"/>
          </a:xfrm>
          <a:prstGeom prst="rect">
            <a:avLst/>
          </a:prstGeom>
        </p:spPr>
      </p:pic>
      <p:cxnSp>
        <p:nvCxnSpPr>
          <p:cNvPr id="17" name="Gerade Verbindung 16"/>
          <p:cNvCxnSpPr/>
          <p:nvPr/>
        </p:nvCxnSpPr>
        <p:spPr bwMode="auto">
          <a:xfrm>
            <a:off x="2195736" y="4758675"/>
            <a:ext cx="50405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Grafik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685" y="4293096"/>
            <a:ext cx="1402080" cy="266700"/>
          </a:xfrm>
          <a:prstGeom prst="rect">
            <a:avLst/>
          </a:prstGeom>
        </p:spPr>
      </p:pic>
      <p:cxnSp>
        <p:nvCxnSpPr>
          <p:cNvPr id="21" name="Gerade Verbindung 20"/>
          <p:cNvCxnSpPr/>
          <p:nvPr/>
        </p:nvCxnSpPr>
        <p:spPr bwMode="auto">
          <a:xfrm>
            <a:off x="1911117" y="4398635"/>
            <a:ext cx="50405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" name="Grafik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933056"/>
            <a:ext cx="1655445" cy="266700"/>
          </a:xfrm>
          <a:prstGeom prst="rect">
            <a:avLst/>
          </a:prstGeom>
        </p:spPr>
      </p:pic>
      <p:cxnSp>
        <p:nvCxnSpPr>
          <p:cNvPr id="25" name="Gerade Verbindung 24"/>
          <p:cNvCxnSpPr/>
          <p:nvPr/>
        </p:nvCxnSpPr>
        <p:spPr bwMode="auto">
          <a:xfrm>
            <a:off x="1547664" y="4038595"/>
            <a:ext cx="50405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3" name="Grafik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522340"/>
            <a:ext cx="2034540" cy="266700"/>
          </a:xfrm>
          <a:prstGeom prst="rect">
            <a:avLst/>
          </a:prstGeom>
        </p:spPr>
      </p:pic>
      <p:cxnSp>
        <p:nvCxnSpPr>
          <p:cNvPr id="28" name="Gerade Verbindung 27"/>
          <p:cNvCxnSpPr/>
          <p:nvPr/>
        </p:nvCxnSpPr>
        <p:spPr bwMode="auto">
          <a:xfrm>
            <a:off x="1259632" y="3627879"/>
            <a:ext cx="50405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6" name="Grafik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61" y="5877272"/>
            <a:ext cx="4400550" cy="2667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800" y="6270074"/>
            <a:ext cx="3070860" cy="25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22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4400F08-0286-471A-8E12-CBD989E3BA8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(9)</a:t>
            </a:r>
            <a:endParaRPr lang="en-US" i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87476"/>
            <a:ext cx="7849121" cy="4524315"/>
          </a:xfrm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rgbClr val="57AA1C"/>
                </a:solidFill>
                <a:latin typeface="Courier New" pitchFamily="49" charset="0"/>
              </a:rPr>
              <a:t>if (x &gt;= 10)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for (y = 0; y &lt; 49; 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(vx = 0; vx &lt; 9; vx++)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for (vy = 0; vy &lt; 9; vy++)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  for (x4 = 0; x4 &lt; 4; x4++)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        ...}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else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...</a:t>
            </a:r>
          </a:p>
        </p:txBody>
      </p:sp>
      <p:pic>
        <p:nvPicPr>
          <p:cNvPr id="11" name="Grafik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61" y="5877272"/>
            <a:ext cx="4754880" cy="25527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743" y="6270074"/>
            <a:ext cx="3310890" cy="25527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360" y="4653136"/>
            <a:ext cx="401955" cy="184785"/>
          </a:xfrm>
          <a:prstGeom prst="rect">
            <a:avLst/>
          </a:prstGeom>
        </p:spPr>
      </p:pic>
      <p:cxnSp>
        <p:nvCxnSpPr>
          <p:cNvPr id="24" name="Gerade Verbindung 23"/>
          <p:cNvCxnSpPr/>
          <p:nvPr/>
        </p:nvCxnSpPr>
        <p:spPr bwMode="auto">
          <a:xfrm>
            <a:off x="3131840" y="4758675"/>
            <a:ext cx="468851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Grafik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84" y="2815977"/>
            <a:ext cx="1765935" cy="255270"/>
          </a:xfrm>
          <a:prstGeom prst="rect">
            <a:avLst/>
          </a:prstGeom>
        </p:spPr>
      </p:pic>
      <p:cxnSp>
        <p:nvCxnSpPr>
          <p:cNvPr id="30" name="Gerade Verbindung 29"/>
          <p:cNvCxnSpPr/>
          <p:nvPr/>
        </p:nvCxnSpPr>
        <p:spPr bwMode="auto">
          <a:xfrm>
            <a:off x="1547664" y="2921516"/>
            <a:ext cx="468851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feld 8"/>
          <p:cNvSpPr txBox="1"/>
          <p:nvPr/>
        </p:nvSpPr>
        <p:spPr>
          <a:xfrm rot="16200000">
            <a:off x="7627643" y="3505192"/>
            <a:ext cx="15953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i="1" dirty="0"/>
              <a:t>in analogy to</a:t>
            </a:r>
          </a:p>
          <a:p>
            <a:pPr algn="ctr"/>
            <a:r>
              <a:rPr lang="en-US" sz="1800" i="1" dirty="0"/>
              <a:t>previous slide</a:t>
            </a:r>
          </a:p>
        </p:txBody>
      </p:sp>
      <p:pic>
        <p:nvPicPr>
          <p:cNvPr id="10" name="Grafik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153" y="2453650"/>
            <a:ext cx="2145030" cy="255270"/>
          </a:xfrm>
          <a:prstGeom prst="rect">
            <a:avLst/>
          </a:prstGeom>
        </p:spPr>
      </p:pic>
      <p:cxnSp>
        <p:nvCxnSpPr>
          <p:cNvPr id="32" name="Gerade Verbindung 31"/>
          <p:cNvCxnSpPr/>
          <p:nvPr/>
        </p:nvCxnSpPr>
        <p:spPr bwMode="auto">
          <a:xfrm>
            <a:off x="1259632" y="2559189"/>
            <a:ext cx="468851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502964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6C3D3473-B188-481D-B38E-AEF8A437EC6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(10)</a:t>
            </a:r>
            <a:endParaRPr lang="en-US" i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87476"/>
            <a:ext cx="7849121" cy="3455962"/>
          </a:xfrm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for (i = 0; i &lt; 20; i++)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for (x = 0; x &lt; 36; x++)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rgbClr val="57AA1C"/>
                </a:solidFill>
                <a:latin typeface="Courier New" pitchFamily="49" charset="0"/>
              </a:rPr>
              <a:t>if (x &gt;= 10)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(; x &lt; 36; x++)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{...}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else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for (y = 0; y &lt; 49; y++) ...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         for (y4 = 0; y4 &lt; 4; y4++) {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olidFill>
                  <a:srgbClr val="A32638"/>
                </a:solidFill>
                <a:latin typeface="Courier New" pitchFamily="49" charset="0"/>
              </a:rPr>
              <a:t>            if (4*x+vx+x4-4&gt;35) ... </a:t>
            </a:r>
            <a:r>
              <a:rPr lang="en-US" b="1" dirty="0">
                <a:latin typeface="Courier New" pitchFamily="49" charset="0"/>
              </a:rPr>
              <a:t>}</a:t>
            </a:r>
          </a:p>
        </p:txBody>
      </p:sp>
      <p:sp>
        <p:nvSpPr>
          <p:cNvPr id="2" name="Geschweifte Klammer rechts 1"/>
          <p:cNvSpPr/>
          <p:nvPr/>
        </p:nvSpPr>
        <p:spPr bwMode="auto">
          <a:xfrm>
            <a:off x="8100392" y="1484785"/>
            <a:ext cx="216024" cy="3312368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034" y="3069719"/>
            <a:ext cx="712470" cy="215265"/>
          </a:xfrm>
          <a:prstGeom prst="rect">
            <a:avLst/>
          </a:prstGeom>
        </p:spPr>
      </p:pic>
      <p:sp>
        <p:nvSpPr>
          <p:cNvPr id="18" name="Geschweifte Klammer rechts 17"/>
          <p:cNvSpPr/>
          <p:nvPr/>
        </p:nvSpPr>
        <p:spPr bwMode="auto">
          <a:xfrm>
            <a:off x="7020272" y="2204864"/>
            <a:ext cx="216024" cy="36004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056" y="2315349"/>
            <a:ext cx="655320" cy="249555"/>
          </a:xfrm>
          <a:prstGeom prst="rect">
            <a:avLst/>
          </a:prstGeom>
        </p:spPr>
      </p:pic>
      <p:sp>
        <p:nvSpPr>
          <p:cNvPr id="21" name="Geschweifte Klammer rechts 20"/>
          <p:cNvSpPr/>
          <p:nvPr/>
        </p:nvSpPr>
        <p:spPr bwMode="auto">
          <a:xfrm>
            <a:off x="7020272" y="4365104"/>
            <a:ext cx="216024" cy="36004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056" y="4475589"/>
            <a:ext cx="640080" cy="24955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5411693"/>
            <a:ext cx="7383780" cy="25146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200" y="5766018"/>
            <a:ext cx="2731770" cy="22288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200" y="6130250"/>
            <a:ext cx="1482090" cy="22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77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2F3648C-3665-446F-96DE-79AAD4D538C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9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 of Values</a:t>
            </a:r>
          </a:p>
        </p:txBody>
      </p:sp>
      <p:sp>
        <p:nvSpPr>
          <p:cNvPr id="79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Wrap-Up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For a condition     and given values         , we can compute how many if-statements would be executed after splitting based on        .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endParaRPr lang="en-US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endParaRPr lang="en-US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endParaRPr lang="en-US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i="1" dirty="0"/>
              <a:t>	Very nice, but...</a:t>
            </a: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i="1" dirty="0"/>
              <a:t>	                    ... who produces good values for        ?</a:t>
            </a: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	                        </a:t>
            </a:r>
            <a:r>
              <a:rPr lang="en-US" b="1" dirty="0">
                <a:sym typeface="Wingdings"/>
              </a:rPr>
              <a:t> </a:t>
            </a:r>
            <a:r>
              <a:rPr lang="en-US" b="1" dirty="0"/>
              <a:t>A Genetic Algorithm</a:t>
            </a:r>
          </a:p>
        </p:txBody>
      </p:sp>
      <p:pic>
        <p:nvPicPr>
          <p:cNvPr id="2" name="Grafik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801" y="1900800"/>
            <a:ext cx="180975" cy="18478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579" y="1954800"/>
            <a:ext cx="451485" cy="184785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329200"/>
            <a:ext cx="451485" cy="18478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038" y="812516"/>
            <a:ext cx="586930" cy="24022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699" y="4149080"/>
            <a:ext cx="451485" cy="18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76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9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F6BCE8C-80DA-419A-800C-2612637BB61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Genetic Algorithms (1)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 rot="-438615">
            <a:off x="6696176" y="5859459"/>
            <a:ext cx="2447925" cy="830263"/>
            <a:chOff x="2517" y="2194"/>
            <a:chExt cx="1542" cy="523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2517" y="2194"/>
              <a:ext cx="1542" cy="523"/>
            </a:xfrm>
            <a:prstGeom prst="irregularSeal2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20652928">
              <a:off x="2523" y="2385"/>
              <a:ext cx="123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i="1" dirty="0"/>
                <a:t>&lt;INTERLUDE&gt;</a:t>
              </a:r>
            </a:p>
          </p:txBody>
        </p:sp>
      </p:grp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092844"/>
              </p:ext>
            </p:extLst>
          </p:nvPr>
        </p:nvGraphicFramePr>
        <p:xfrm>
          <a:off x="98425" y="1700213"/>
          <a:ext cx="4329113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" name="CorelDRAW" r:id="rId4" imgW="6486144" imgH="6623304" progId="CorelDRAW.Graphic.11">
                  <p:embed/>
                </p:oleObj>
              </mc:Choice>
              <mc:Fallback>
                <p:oleObj name="CorelDRAW" r:id="rId4" imgW="6486144" imgH="6623304" progId="CorelDRAW.Graphic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" y="1700213"/>
                        <a:ext cx="4329113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>
                                <a:alpha val="50195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572000" y="1387475"/>
            <a:ext cx="4464124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 the style of natural evolution, </a:t>
            </a:r>
            <a:r>
              <a:rPr lang="en-US" i="1" dirty="0"/>
              <a:t>“survival of the fittest”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Optimization loop </a:t>
            </a:r>
            <a:r>
              <a:rPr lang="en-US" i="1" dirty="0"/>
              <a:t>i</a:t>
            </a:r>
            <a:r>
              <a:rPr lang="en-US" dirty="0"/>
              <a:t> = 0, 1, ...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Each iteration </a:t>
            </a:r>
            <a:r>
              <a:rPr lang="en-US" i="1" dirty="0"/>
              <a:t>i</a:t>
            </a:r>
            <a:r>
              <a:rPr lang="en-US" dirty="0"/>
              <a:t> maintains </a:t>
            </a:r>
            <a:r>
              <a:rPr lang="en-US" i="1" dirty="0"/>
              <a:t>population</a:t>
            </a:r>
            <a:r>
              <a:rPr lang="en-US" dirty="0"/>
              <a:t>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dirty="0"/>
              <a:t>; a population contains several </a:t>
            </a:r>
            <a:r>
              <a:rPr lang="en-US" i="1" dirty="0"/>
              <a:t>individuals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 individual represents one possible solution for the modeled optimization problem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53BBC28-61B6-4B3C-80B5-AA1878E4099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Genetic Algorithms (2)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 rot="-438615">
            <a:off x="6696176" y="5859459"/>
            <a:ext cx="2447925" cy="830263"/>
            <a:chOff x="2517" y="2194"/>
            <a:chExt cx="1542" cy="523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2517" y="2194"/>
              <a:ext cx="1542" cy="523"/>
            </a:xfrm>
            <a:prstGeom prst="irregularSeal2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20652928">
              <a:off x="2523" y="2385"/>
              <a:ext cx="123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i="1" dirty="0"/>
                <a:t>&lt;INTERLUDE&gt;</a:t>
              </a:r>
            </a:p>
          </p:txBody>
        </p:sp>
      </p:grp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703651"/>
              </p:ext>
            </p:extLst>
          </p:nvPr>
        </p:nvGraphicFramePr>
        <p:xfrm>
          <a:off x="98425" y="1700213"/>
          <a:ext cx="4329113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1" name="CorelDRAW" r:id="rId4" imgW="6486144" imgH="6623304" progId="CorelDRAW.Graphic.11">
                  <p:embed/>
                </p:oleObj>
              </mc:Choice>
              <mc:Fallback>
                <p:oleObj name="CorelDRAW" r:id="rId4" imgW="6486144" imgH="6623304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" y="1700213"/>
                        <a:ext cx="4329113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>
                                <a:alpha val="50195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572000" y="1387475"/>
            <a:ext cx="4464124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 individual’s data structure is called </a:t>
            </a:r>
            <a:r>
              <a:rPr lang="en-US" i="1" dirty="0"/>
              <a:t>chromosome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chromosome consists of many </a:t>
            </a:r>
            <a:r>
              <a:rPr lang="en-US" i="1" dirty="0"/>
              <a:t>genes</a:t>
            </a:r>
            <a:r>
              <a:rPr lang="en-US" dirty="0"/>
              <a:t> that are used to save data.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One actual value stored in a gene is called </a:t>
            </a:r>
            <a:r>
              <a:rPr lang="en-US" i="1" dirty="0"/>
              <a:t>allele</a:t>
            </a:r>
            <a:r>
              <a:rPr lang="en-US" dirty="0"/>
              <a:t>.</a:t>
            </a:r>
          </a:p>
        </p:txBody>
      </p:sp>
      <p:pic>
        <p:nvPicPr>
          <p:cNvPr id="13" name="Picture 10" descr="chromosom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38" y="2348880"/>
            <a:ext cx="3097212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60759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6F46018-F5B7-4710-9FAC-A6D153955F6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Genetic Algorithms (3)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 rot="-438615">
            <a:off x="6696176" y="5859459"/>
            <a:ext cx="2447925" cy="830263"/>
            <a:chOff x="2517" y="2194"/>
            <a:chExt cx="1542" cy="523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2517" y="2194"/>
              <a:ext cx="1542" cy="523"/>
            </a:xfrm>
            <a:prstGeom prst="irregularSeal2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20652928">
              <a:off x="2523" y="2385"/>
              <a:ext cx="123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i="1" dirty="0"/>
                <a:t>&lt;INTERLUDE&gt;</a:t>
              </a:r>
            </a:p>
          </p:txBody>
        </p:sp>
      </p:grp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347294"/>
              </p:ext>
            </p:extLst>
          </p:nvPr>
        </p:nvGraphicFramePr>
        <p:xfrm>
          <a:off x="98425" y="1700213"/>
          <a:ext cx="4329113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3" name="CorelDRAW" r:id="rId4" imgW="6486144" imgH="6623304" progId="CorelDRAW.Graphic.11">
                  <p:embed/>
                </p:oleObj>
              </mc:Choice>
              <mc:Fallback>
                <p:oleObj name="CorelDRAW" r:id="rId4" imgW="6486144" imgH="6623304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" y="1700213"/>
                        <a:ext cx="4329113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>
                                <a:alpha val="50195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572000" y="1387475"/>
            <a:ext cx="4464124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fitness function computes the </a:t>
            </a:r>
            <a:r>
              <a:rPr lang="en-US" i="1" dirty="0"/>
              <a:t>fitness</a:t>
            </a:r>
            <a:r>
              <a:rPr lang="en-US" dirty="0"/>
              <a:t> of each individual inside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dirty="0"/>
              <a:t>.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From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dirty="0"/>
              <a:t>, a subset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dirty="0"/>
              <a:t>’ of highest / lowest fitness is selected (</a:t>
            </a:r>
            <a:r>
              <a:rPr lang="en-US" i="1" dirty="0"/>
              <a:t>selection</a:t>
            </a:r>
            <a:r>
              <a:rPr lang="en-US" dirty="0"/>
              <a:t>, depending on whether a minimization or maximization problem is optimized).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dirty="0"/>
              <a:t>’ is completed to the next population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baseline="-25000" dirty="0"/>
              <a:t>+1</a:t>
            </a:r>
            <a:r>
              <a:rPr lang="en-US" dirty="0"/>
              <a:t> by randomly generating new individuals </a:t>
            </a:r>
            <a:r>
              <a:rPr lang="en-US" i="1" dirty="0"/>
              <a:t>(variation)</a:t>
            </a:r>
          </a:p>
        </p:txBody>
      </p:sp>
    </p:spTree>
    <p:extLst>
      <p:ext uri="{BB962C8B-B14F-4D97-AF65-F5344CB8AC3E}">
        <p14:creationId xmlns:p14="http://schemas.microsoft.com/office/powerpoint/2010/main" val="3154375279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833A555-B382-4480-A2BF-8C66C44B766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Genetic Algorithms (4)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 rot="-438615">
            <a:off x="6696176" y="5859459"/>
            <a:ext cx="2447925" cy="830263"/>
            <a:chOff x="2517" y="2194"/>
            <a:chExt cx="1542" cy="523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2517" y="2194"/>
              <a:ext cx="1542" cy="523"/>
            </a:xfrm>
            <a:prstGeom prst="irregularSeal2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20652928">
              <a:off x="2523" y="2385"/>
              <a:ext cx="123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i="1" dirty="0"/>
                <a:t>&lt;INTERLUDE&gt;</a:t>
              </a:r>
            </a:p>
          </p:txBody>
        </p:sp>
      </p:grp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355612"/>
              </p:ext>
            </p:extLst>
          </p:nvPr>
        </p:nvGraphicFramePr>
        <p:xfrm>
          <a:off x="98425" y="1700213"/>
          <a:ext cx="4329113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3" name="CorelDRAW" r:id="rId4" imgW="6486144" imgH="6623304" progId="CorelDRAW.Graphic.11">
                  <p:embed/>
                </p:oleObj>
              </mc:Choice>
              <mc:Fallback>
                <p:oleObj name="CorelDRAW" r:id="rId4" imgW="6486144" imgH="6623304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" y="1700213"/>
                        <a:ext cx="4329113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>
                                <a:alpha val="50195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572000" y="1387475"/>
            <a:ext cx="4464124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Variation makes use of two basic genetic operators: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Cross-over: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Mutation:</a:t>
            </a:r>
          </a:p>
        </p:txBody>
      </p:sp>
      <p:pic>
        <p:nvPicPr>
          <p:cNvPr id="13" name="Picture 9" descr="crossmut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19"/>
          <a:stretch/>
        </p:blipFill>
        <p:spPr bwMode="auto">
          <a:xfrm>
            <a:off x="5061885" y="2492896"/>
            <a:ext cx="404661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 descr="crossmut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88" t="12367" b="35185"/>
          <a:stretch/>
        </p:blipFill>
        <p:spPr bwMode="auto">
          <a:xfrm>
            <a:off x="5076056" y="4385883"/>
            <a:ext cx="4022740" cy="72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253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59CE2F9-8A65-4B2E-A495-7115CF09CE4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Genetic Algorithms (5)</a:t>
            </a: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263627"/>
              </p:ext>
            </p:extLst>
          </p:nvPr>
        </p:nvGraphicFramePr>
        <p:xfrm>
          <a:off x="98425" y="1700213"/>
          <a:ext cx="4329113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3" name="CorelDRAW" r:id="rId4" imgW="6486144" imgH="6623304" progId="CorelDRAW.Graphic.11">
                  <p:embed/>
                </p:oleObj>
              </mc:Choice>
              <mc:Fallback>
                <p:oleObj name="CorelDRAW" r:id="rId4" imgW="6486144" imgH="6623304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" y="1700213"/>
                        <a:ext cx="4329113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>
                                <a:alpha val="50195"/>
                              </a:scheme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572000" y="1387475"/>
            <a:ext cx="4464124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Due to the randomness in variation,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dirty="0"/>
              <a:t> can contain individuals that do not represent valid solutions: </a:t>
            </a:r>
            <a:r>
              <a:rPr lang="en-US" i="1" dirty="0"/>
              <a:t>Repair</a:t>
            </a:r>
            <a:r>
              <a:rPr lang="en-US" dirty="0"/>
              <a:t> mechanism.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Termination of the GA if</a:t>
            </a:r>
          </a:p>
          <a:p>
            <a:pPr lvl="1">
              <a:lnSpc>
                <a:spcPct val="110000"/>
              </a:lnSpc>
              <a:buFont typeface="Arial" charset="0"/>
              <a:buChar char="–"/>
            </a:pPr>
            <a:r>
              <a:rPr lang="en-US" dirty="0"/>
              <a:t>max. </a:t>
            </a:r>
            <a:r>
              <a:rPr lang="en-US" i="1" dirty="0"/>
              <a:t>N</a:t>
            </a:r>
            <a:r>
              <a:rPr lang="en-US" dirty="0"/>
              <a:t> iterations reached,</a:t>
            </a:r>
          </a:p>
          <a:p>
            <a:pPr lvl="1">
              <a:lnSpc>
                <a:spcPct val="110000"/>
              </a:lnSpc>
              <a:buFont typeface="Arial" charset="0"/>
              <a:buChar char="–"/>
            </a:pPr>
            <a:r>
              <a:rPr lang="en-US" dirty="0"/>
              <a:t>best observed fitness unchanged for </a:t>
            </a:r>
            <a:r>
              <a:rPr lang="en-US" i="1" dirty="0"/>
              <a:t>y</a:t>
            </a:r>
            <a:r>
              <a:rPr lang="en-US" dirty="0"/>
              <a:t> iterations,</a:t>
            </a:r>
          </a:p>
          <a:p>
            <a:pPr lvl="1">
              <a:lnSpc>
                <a:spcPct val="110000"/>
              </a:lnSpc>
              <a:buFont typeface="Arial" charset="0"/>
              <a:buChar char="–"/>
            </a:pPr>
            <a:r>
              <a:rPr lang="en-US" dirty="0"/>
              <a:t>...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Final result is that individual from last population with best fitness.</a:t>
            </a:r>
          </a:p>
        </p:txBody>
      </p:sp>
      <p:grpSp>
        <p:nvGrpSpPr>
          <p:cNvPr id="16" name="Group 11"/>
          <p:cNvGrpSpPr>
            <a:grpSpLocks/>
          </p:cNvGrpSpPr>
          <p:nvPr/>
        </p:nvGrpSpPr>
        <p:grpSpPr bwMode="auto">
          <a:xfrm rot="-438615">
            <a:off x="6667642" y="5862589"/>
            <a:ext cx="2476500" cy="830263"/>
            <a:chOff x="2499" y="2194"/>
            <a:chExt cx="1560" cy="523"/>
          </a:xfrm>
        </p:grpSpPr>
        <p:sp>
          <p:nvSpPr>
            <p:cNvPr id="17" name="AutoShape 12"/>
            <p:cNvSpPr>
              <a:spLocks noChangeArrowheads="1"/>
            </p:cNvSpPr>
            <p:nvPr/>
          </p:nvSpPr>
          <p:spPr bwMode="auto">
            <a:xfrm>
              <a:off x="2517" y="2194"/>
              <a:ext cx="1542" cy="523"/>
            </a:xfrm>
            <a:prstGeom prst="irregularSeal2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 rot="20652928">
              <a:off x="2499" y="2385"/>
              <a:ext cx="128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i="1" dirty="0"/>
                <a:t>&lt;/INTERLUDE&gt;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5765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BB2FE79-CF0F-4F1E-A25A-5D20610E989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 for Condition Optimization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Chromosomal Representation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</a:t>
            </a:r>
            <a:r>
              <a:rPr lang="en-US" i="1" dirty="0"/>
              <a:t>N</a:t>
            </a:r>
            <a:r>
              <a:rPr lang="en-US" dirty="0"/>
              <a:t> nested loops, each chromosome has </a:t>
            </a:r>
            <a:r>
              <a:rPr lang="en-US" i="1" dirty="0"/>
              <a:t>N</a:t>
            </a:r>
            <a:r>
              <a:rPr lang="en-US" dirty="0"/>
              <a:t> genes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Each gene holds one integer number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Gene </a:t>
            </a:r>
            <a:r>
              <a:rPr lang="en-US" i="1" dirty="0"/>
              <a:t>L</a:t>
            </a:r>
            <a:r>
              <a:rPr lang="en-US" dirty="0"/>
              <a:t> represents the value         to be optimized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Domain of each gene </a:t>
            </a:r>
            <a:r>
              <a:rPr lang="en-US" i="1" dirty="0"/>
              <a:t>L</a:t>
            </a:r>
            <a:r>
              <a:rPr lang="en-US" dirty="0"/>
              <a:t> restricted to interval</a:t>
            </a:r>
          </a:p>
          <a:p>
            <a:pPr lvl="1"/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Fitness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Fitness of an individual =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Invalid individuals                           represent iterations within the loop nest in which condition     is not always satisfied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Invalid individuals obtain a very poor fitness</a:t>
            </a:r>
          </a:p>
        </p:txBody>
      </p:sp>
      <p:pic>
        <p:nvPicPr>
          <p:cNvPr id="6" name="Grafik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491" y="2596143"/>
            <a:ext cx="451485" cy="18478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10" y="2880000"/>
            <a:ext cx="720090" cy="25527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913200"/>
            <a:ext cx="712470" cy="21526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489" y="4258800"/>
            <a:ext cx="1674495" cy="26479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897" y="4644000"/>
            <a:ext cx="180975" cy="18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898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33D8E28-B910-443C-950C-EAA61118A1B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of Condition Optimization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Inputs to Condition Optimization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Linear condition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Loop bounds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Output of the Genetic Algorithm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Values                           of the individual with best fitness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Output of Condition Optimization Phase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Polytope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152800"/>
            <a:ext cx="720090" cy="25527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160800"/>
            <a:ext cx="1674495" cy="26479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04055"/>
            <a:ext cx="180975" cy="18478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532730"/>
            <a:ext cx="7164705" cy="91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244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251432A-F3EA-465A-94AE-C7D09ED81B9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3 – Search Space Generation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Given:</a:t>
            </a:r>
            <a:r>
              <a:rPr lang="en-US" dirty="0"/>
              <a:t> If-statements, conditions &amp; polytopes</a:t>
            </a: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Construction of FUPs </a:t>
            </a:r>
            <a:r>
              <a:rPr lang="en-US" b="1" i="1" dirty="0"/>
              <a:t>P</a:t>
            </a:r>
            <a:r>
              <a:rPr lang="en-US" b="1" i="1" baseline="-25000" dirty="0"/>
              <a:t>i</a:t>
            </a:r>
            <a:r>
              <a:rPr lang="en-US" b="1" dirty="0"/>
              <a:t> for each full if-statement IF</a:t>
            </a:r>
            <a:r>
              <a:rPr lang="en-US" b="1" i="1" baseline="-25000" dirty="0"/>
              <a:t>i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Construction of a Global FUP </a:t>
            </a:r>
            <a:r>
              <a:rPr lang="en-US" b="1" i="1" dirty="0"/>
              <a:t>(Global Search Space)</a:t>
            </a:r>
          </a:p>
          <a:p>
            <a:pPr>
              <a:lnSpc>
                <a:spcPct val="100000"/>
              </a:lnSpc>
            </a:pPr>
            <a:r>
              <a:rPr lang="en-US" dirty="0"/>
              <a:t>FUP </a:t>
            </a:r>
            <a:r>
              <a:rPr lang="en-US" i="1" dirty="0"/>
              <a:t>G</a:t>
            </a:r>
            <a:r>
              <a:rPr lang="en-US" dirty="0"/>
              <a:t> models iteration space in which </a:t>
            </a:r>
            <a:r>
              <a:rPr lang="en-US" i="1" u="sng" dirty="0"/>
              <a:t>all</a:t>
            </a:r>
            <a:r>
              <a:rPr lang="en-US" dirty="0"/>
              <a:t> if-statements are satisfied.</a:t>
            </a:r>
          </a:p>
          <a:p>
            <a:pPr>
              <a:lnSpc>
                <a:spcPct val="100000"/>
              </a:lnSpc>
            </a:pPr>
            <a:r>
              <a:rPr lang="en-US" dirty="0"/>
              <a:t>Constructed by intersecting all FUPs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dirty="0"/>
              <a:t> of the individual if-statements: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AE98535-8F82-4718-AF18-B792509344C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44823"/>
            <a:ext cx="6738285" cy="30323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159199"/>
            <a:ext cx="1994535" cy="253365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258800"/>
            <a:ext cx="1994535" cy="253365"/>
          </a:xfrm>
          <a:prstGeom prst="rect">
            <a:avLst/>
          </a:prstGeom>
        </p:spPr>
      </p:pic>
      <p:grpSp>
        <p:nvGrpSpPr>
          <p:cNvPr id="20" name="Group 197"/>
          <p:cNvGrpSpPr>
            <a:grpSpLocks/>
          </p:cNvGrpSpPr>
          <p:nvPr/>
        </p:nvGrpSpPr>
        <p:grpSpPr bwMode="auto">
          <a:xfrm>
            <a:off x="2708275" y="2924944"/>
            <a:ext cx="6400800" cy="642937"/>
            <a:chOff x="1536" y="1831"/>
            <a:chExt cx="4032" cy="405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2928" y="1831"/>
              <a:ext cx="1200" cy="405"/>
              <a:chOff x="2928" y="1680"/>
              <a:chExt cx="1200" cy="405"/>
            </a:xfrm>
          </p:grpSpPr>
          <p:sp>
            <p:nvSpPr>
              <p:cNvPr id="147" name="Rectangle 9"/>
              <p:cNvSpPr>
                <a:spLocks noChangeArrowheads="1"/>
              </p:cNvSpPr>
              <p:nvPr/>
            </p:nvSpPr>
            <p:spPr bwMode="auto">
              <a:xfrm>
                <a:off x="3243" y="1793"/>
                <a:ext cx="747" cy="271"/>
              </a:xfrm>
              <a:prstGeom prst="rect">
                <a:avLst/>
              </a:prstGeom>
              <a:solidFill>
                <a:srgbClr val="BBB5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8" name="AutoShape 10"/>
              <p:cNvSpPr>
                <a:spLocks noChangeArrowheads="1"/>
              </p:cNvSpPr>
              <p:nvPr/>
            </p:nvSpPr>
            <p:spPr bwMode="auto">
              <a:xfrm rot="10800000">
                <a:off x="3083" y="1793"/>
                <a:ext cx="179" cy="292"/>
              </a:xfrm>
              <a:prstGeom prst="rtTriangle">
                <a:avLst/>
              </a:prstGeom>
              <a:solidFill>
                <a:srgbClr val="BBB5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9" name="Oval 11"/>
              <p:cNvSpPr>
                <a:spLocks noChangeArrowheads="1"/>
              </p:cNvSpPr>
              <p:nvPr/>
            </p:nvSpPr>
            <p:spPr bwMode="auto">
              <a:xfrm>
                <a:off x="2928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0" name="Oval 12"/>
              <p:cNvSpPr>
                <a:spLocks noChangeArrowheads="1"/>
              </p:cNvSpPr>
              <p:nvPr/>
            </p:nvSpPr>
            <p:spPr bwMode="auto">
              <a:xfrm>
                <a:off x="3007" y="204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1" name="Oval 13"/>
              <p:cNvSpPr>
                <a:spLocks noChangeArrowheads="1"/>
              </p:cNvSpPr>
              <p:nvPr/>
            </p:nvSpPr>
            <p:spPr bwMode="auto">
              <a:xfrm>
                <a:off x="3085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2" name="Oval 14"/>
              <p:cNvSpPr>
                <a:spLocks noChangeArrowheads="1"/>
              </p:cNvSpPr>
              <p:nvPr/>
            </p:nvSpPr>
            <p:spPr bwMode="auto">
              <a:xfrm>
                <a:off x="3164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3" name="Oval 15"/>
              <p:cNvSpPr>
                <a:spLocks noChangeArrowheads="1"/>
              </p:cNvSpPr>
              <p:nvPr/>
            </p:nvSpPr>
            <p:spPr bwMode="auto">
              <a:xfrm>
                <a:off x="3243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4" name="Oval 16"/>
              <p:cNvSpPr>
                <a:spLocks noChangeArrowheads="1"/>
              </p:cNvSpPr>
              <p:nvPr/>
            </p:nvSpPr>
            <p:spPr bwMode="auto">
              <a:xfrm>
                <a:off x="3321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5" name="Oval 17"/>
              <p:cNvSpPr>
                <a:spLocks noChangeArrowheads="1"/>
              </p:cNvSpPr>
              <p:nvPr/>
            </p:nvSpPr>
            <p:spPr bwMode="auto">
              <a:xfrm>
                <a:off x="3400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6" name="Oval 18"/>
              <p:cNvSpPr>
                <a:spLocks noChangeArrowheads="1"/>
              </p:cNvSpPr>
              <p:nvPr/>
            </p:nvSpPr>
            <p:spPr bwMode="auto">
              <a:xfrm>
                <a:off x="3479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7" name="Oval 19"/>
              <p:cNvSpPr>
                <a:spLocks noChangeArrowheads="1"/>
              </p:cNvSpPr>
              <p:nvPr/>
            </p:nvSpPr>
            <p:spPr bwMode="auto">
              <a:xfrm>
                <a:off x="3558" y="204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8" name="Oval 20"/>
              <p:cNvSpPr>
                <a:spLocks noChangeArrowheads="1"/>
              </p:cNvSpPr>
              <p:nvPr/>
            </p:nvSpPr>
            <p:spPr bwMode="auto">
              <a:xfrm>
                <a:off x="3636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59" name="Oval 21"/>
              <p:cNvSpPr>
                <a:spLocks noChangeArrowheads="1"/>
              </p:cNvSpPr>
              <p:nvPr/>
            </p:nvSpPr>
            <p:spPr bwMode="auto">
              <a:xfrm>
                <a:off x="3715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0" name="Oval 22"/>
              <p:cNvSpPr>
                <a:spLocks noChangeArrowheads="1"/>
              </p:cNvSpPr>
              <p:nvPr/>
            </p:nvSpPr>
            <p:spPr bwMode="auto">
              <a:xfrm>
                <a:off x="3794" y="204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1" name="Oval 23"/>
              <p:cNvSpPr>
                <a:spLocks noChangeArrowheads="1"/>
              </p:cNvSpPr>
              <p:nvPr/>
            </p:nvSpPr>
            <p:spPr bwMode="auto">
              <a:xfrm>
                <a:off x="3872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2" name="Oval 24"/>
              <p:cNvSpPr>
                <a:spLocks noChangeArrowheads="1"/>
              </p:cNvSpPr>
              <p:nvPr/>
            </p:nvSpPr>
            <p:spPr bwMode="auto">
              <a:xfrm>
                <a:off x="3951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3" name="Oval 25"/>
              <p:cNvSpPr>
                <a:spLocks noChangeArrowheads="1"/>
              </p:cNvSpPr>
              <p:nvPr/>
            </p:nvSpPr>
            <p:spPr bwMode="auto">
              <a:xfrm>
                <a:off x="2928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4" name="Oval 26"/>
              <p:cNvSpPr>
                <a:spLocks noChangeArrowheads="1"/>
              </p:cNvSpPr>
              <p:nvPr/>
            </p:nvSpPr>
            <p:spPr bwMode="auto">
              <a:xfrm>
                <a:off x="3007" y="19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5" name="Oval 27"/>
              <p:cNvSpPr>
                <a:spLocks noChangeArrowheads="1"/>
              </p:cNvSpPr>
              <p:nvPr/>
            </p:nvSpPr>
            <p:spPr bwMode="auto">
              <a:xfrm>
                <a:off x="3085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6" name="Oval 28"/>
              <p:cNvSpPr>
                <a:spLocks noChangeArrowheads="1"/>
              </p:cNvSpPr>
              <p:nvPr/>
            </p:nvSpPr>
            <p:spPr bwMode="auto">
              <a:xfrm>
                <a:off x="3164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7" name="Oval 29"/>
              <p:cNvSpPr>
                <a:spLocks noChangeArrowheads="1"/>
              </p:cNvSpPr>
              <p:nvPr/>
            </p:nvSpPr>
            <p:spPr bwMode="auto">
              <a:xfrm>
                <a:off x="3243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8" name="Oval 30"/>
              <p:cNvSpPr>
                <a:spLocks noChangeArrowheads="1"/>
              </p:cNvSpPr>
              <p:nvPr/>
            </p:nvSpPr>
            <p:spPr bwMode="auto">
              <a:xfrm>
                <a:off x="3321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69" name="Oval 31"/>
              <p:cNvSpPr>
                <a:spLocks noChangeArrowheads="1"/>
              </p:cNvSpPr>
              <p:nvPr/>
            </p:nvSpPr>
            <p:spPr bwMode="auto">
              <a:xfrm>
                <a:off x="3400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0" name="Oval 32"/>
              <p:cNvSpPr>
                <a:spLocks noChangeArrowheads="1"/>
              </p:cNvSpPr>
              <p:nvPr/>
            </p:nvSpPr>
            <p:spPr bwMode="auto">
              <a:xfrm>
                <a:off x="3479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1" name="Oval 33"/>
              <p:cNvSpPr>
                <a:spLocks noChangeArrowheads="1"/>
              </p:cNvSpPr>
              <p:nvPr/>
            </p:nvSpPr>
            <p:spPr bwMode="auto">
              <a:xfrm>
                <a:off x="3558" y="19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2" name="Oval 34"/>
              <p:cNvSpPr>
                <a:spLocks noChangeArrowheads="1"/>
              </p:cNvSpPr>
              <p:nvPr/>
            </p:nvSpPr>
            <p:spPr bwMode="auto">
              <a:xfrm>
                <a:off x="3636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3715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4" name="Oval 36"/>
              <p:cNvSpPr>
                <a:spLocks noChangeArrowheads="1"/>
              </p:cNvSpPr>
              <p:nvPr/>
            </p:nvSpPr>
            <p:spPr bwMode="auto">
              <a:xfrm>
                <a:off x="3794" y="19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5" name="Oval 37"/>
              <p:cNvSpPr>
                <a:spLocks noChangeArrowheads="1"/>
              </p:cNvSpPr>
              <p:nvPr/>
            </p:nvSpPr>
            <p:spPr bwMode="auto">
              <a:xfrm>
                <a:off x="3872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6" name="Oval 38"/>
              <p:cNvSpPr>
                <a:spLocks noChangeArrowheads="1"/>
              </p:cNvSpPr>
              <p:nvPr/>
            </p:nvSpPr>
            <p:spPr bwMode="auto">
              <a:xfrm>
                <a:off x="3951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7" name="Oval 39"/>
              <p:cNvSpPr>
                <a:spLocks noChangeArrowheads="1"/>
              </p:cNvSpPr>
              <p:nvPr/>
            </p:nvSpPr>
            <p:spPr bwMode="auto">
              <a:xfrm>
                <a:off x="2928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8" name="Oval 40"/>
              <p:cNvSpPr>
                <a:spLocks noChangeArrowheads="1"/>
              </p:cNvSpPr>
              <p:nvPr/>
            </p:nvSpPr>
            <p:spPr bwMode="auto">
              <a:xfrm>
                <a:off x="3007" y="187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79" name="Oval 41"/>
              <p:cNvSpPr>
                <a:spLocks noChangeArrowheads="1"/>
              </p:cNvSpPr>
              <p:nvPr/>
            </p:nvSpPr>
            <p:spPr bwMode="auto">
              <a:xfrm>
                <a:off x="3085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0" name="Oval 42"/>
              <p:cNvSpPr>
                <a:spLocks noChangeArrowheads="1"/>
              </p:cNvSpPr>
              <p:nvPr/>
            </p:nvSpPr>
            <p:spPr bwMode="auto">
              <a:xfrm>
                <a:off x="3164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1" name="Oval 43"/>
              <p:cNvSpPr>
                <a:spLocks noChangeArrowheads="1"/>
              </p:cNvSpPr>
              <p:nvPr/>
            </p:nvSpPr>
            <p:spPr bwMode="auto">
              <a:xfrm>
                <a:off x="3243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2" name="Oval 44"/>
              <p:cNvSpPr>
                <a:spLocks noChangeArrowheads="1"/>
              </p:cNvSpPr>
              <p:nvPr/>
            </p:nvSpPr>
            <p:spPr bwMode="auto">
              <a:xfrm>
                <a:off x="3321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3" name="Oval 45"/>
              <p:cNvSpPr>
                <a:spLocks noChangeArrowheads="1"/>
              </p:cNvSpPr>
              <p:nvPr/>
            </p:nvSpPr>
            <p:spPr bwMode="auto">
              <a:xfrm>
                <a:off x="3400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4" name="Oval 46"/>
              <p:cNvSpPr>
                <a:spLocks noChangeArrowheads="1"/>
              </p:cNvSpPr>
              <p:nvPr/>
            </p:nvSpPr>
            <p:spPr bwMode="auto">
              <a:xfrm>
                <a:off x="3479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5" name="Oval 47"/>
              <p:cNvSpPr>
                <a:spLocks noChangeArrowheads="1"/>
              </p:cNvSpPr>
              <p:nvPr/>
            </p:nvSpPr>
            <p:spPr bwMode="auto">
              <a:xfrm>
                <a:off x="3558" y="187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6" name="Oval 48"/>
              <p:cNvSpPr>
                <a:spLocks noChangeArrowheads="1"/>
              </p:cNvSpPr>
              <p:nvPr/>
            </p:nvSpPr>
            <p:spPr bwMode="auto">
              <a:xfrm>
                <a:off x="3636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7" name="Oval 49"/>
              <p:cNvSpPr>
                <a:spLocks noChangeArrowheads="1"/>
              </p:cNvSpPr>
              <p:nvPr/>
            </p:nvSpPr>
            <p:spPr bwMode="auto">
              <a:xfrm>
                <a:off x="3715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8" name="Oval 50"/>
              <p:cNvSpPr>
                <a:spLocks noChangeArrowheads="1"/>
              </p:cNvSpPr>
              <p:nvPr/>
            </p:nvSpPr>
            <p:spPr bwMode="auto">
              <a:xfrm>
                <a:off x="3794" y="187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89" name="Oval 51"/>
              <p:cNvSpPr>
                <a:spLocks noChangeArrowheads="1"/>
              </p:cNvSpPr>
              <p:nvPr/>
            </p:nvSpPr>
            <p:spPr bwMode="auto">
              <a:xfrm>
                <a:off x="3872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0" name="Oval 52"/>
              <p:cNvSpPr>
                <a:spLocks noChangeArrowheads="1"/>
              </p:cNvSpPr>
              <p:nvPr/>
            </p:nvSpPr>
            <p:spPr bwMode="auto">
              <a:xfrm>
                <a:off x="3951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1" name="Oval 53"/>
              <p:cNvSpPr>
                <a:spLocks noChangeArrowheads="1"/>
              </p:cNvSpPr>
              <p:nvPr/>
            </p:nvSpPr>
            <p:spPr bwMode="auto">
              <a:xfrm>
                <a:off x="2928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2" name="Oval 54"/>
              <p:cNvSpPr>
                <a:spLocks noChangeArrowheads="1"/>
              </p:cNvSpPr>
              <p:nvPr/>
            </p:nvSpPr>
            <p:spPr bwMode="auto">
              <a:xfrm>
                <a:off x="3007" y="179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3" name="Oval 55"/>
              <p:cNvSpPr>
                <a:spLocks noChangeArrowheads="1"/>
              </p:cNvSpPr>
              <p:nvPr/>
            </p:nvSpPr>
            <p:spPr bwMode="auto">
              <a:xfrm>
                <a:off x="3085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4" name="Oval 56"/>
              <p:cNvSpPr>
                <a:spLocks noChangeArrowheads="1"/>
              </p:cNvSpPr>
              <p:nvPr/>
            </p:nvSpPr>
            <p:spPr bwMode="auto">
              <a:xfrm>
                <a:off x="3164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5" name="Oval 57"/>
              <p:cNvSpPr>
                <a:spLocks noChangeArrowheads="1"/>
              </p:cNvSpPr>
              <p:nvPr/>
            </p:nvSpPr>
            <p:spPr bwMode="auto">
              <a:xfrm>
                <a:off x="3243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6" name="Oval 58"/>
              <p:cNvSpPr>
                <a:spLocks noChangeArrowheads="1"/>
              </p:cNvSpPr>
              <p:nvPr/>
            </p:nvSpPr>
            <p:spPr bwMode="auto">
              <a:xfrm>
                <a:off x="3321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7" name="Oval 59"/>
              <p:cNvSpPr>
                <a:spLocks noChangeArrowheads="1"/>
              </p:cNvSpPr>
              <p:nvPr/>
            </p:nvSpPr>
            <p:spPr bwMode="auto">
              <a:xfrm>
                <a:off x="3400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8" name="Oval 60"/>
              <p:cNvSpPr>
                <a:spLocks noChangeArrowheads="1"/>
              </p:cNvSpPr>
              <p:nvPr/>
            </p:nvSpPr>
            <p:spPr bwMode="auto">
              <a:xfrm>
                <a:off x="3479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99" name="Oval 61"/>
              <p:cNvSpPr>
                <a:spLocks noChangeArrowheads="1"/>
              </p:cNvSpPr>
              <p:nvPr/>
            </p:nvSpPr>
            <p:spPr bwMode="auto">
              <a:xfrm>
                <a:off x="3558" y="179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0" name="Oval 62"/>
              <p:cNvSpPr>
                <a:spLocks noChangeArrowheads="1"/>
              </p:cNvSpPr>
              <p:nvPr/>
            </p:nvSpPr>
            <p:spPr bwMode="auto">
              <a:xfrm>
                <a:off x="3636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1" name="Oval 63"/>
              <p:cNvSpPr>
                <a:spLocks noChangeArrowheads="1"/>
              </p:cNvSpPr>
              <p:nvPr/>
            </p:nvSpPr>
            <p:spPr bwMode="auto">
              <a:xfrm>
                <a:off x="3715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2" name="Oval 64"/>
              <p:cNvSpPr>
                <a:spLocks noChangeArrowheads="1"/>
              </p:cNvSpPr>
              <p:nvPr/>
            </p:nvSpPr>
            <p:spPr bwMode="auto">
              <a:xfrm>
                <a:off x="3794" y="179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3" name="Oval 65"/>
              <p:cNvSpPr>
                <a:spLocks noChangeArrowheads="1"/>
              </p:cNvSpPr>
              <p:nvPr/>
            </p:nvSpPr>
            <p:spPr bwMode="auto">
              <a:xfrm>
                <a:off x="3872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4" name="Oval 66"/>
              <p:cNvSpPr>
                <a:spLocks noChangeArrowheads="1"/>
              </p:cNvSpPr>
              <p:nvPr/>
            </p:nvSpPr>
            <p:spPr bwMode="auto">
              <a:xfrm>
                <a:off x="3951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5" name="Line 67"/>
              <p:cNvSpPr>
                <a:spLocks noChangeShapeType="1"/>
              </p:cNvSpPr>
              <p:nvPr/>
            </p:nvSpPr>
            <p:spPr bwMode="auto">
              <a:xfrm flipV="1">
                <a:off x="2943" y="1680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06" name="Freeform 68"/>
              <p:cNvSpPr>
                <a:spLocks/>
              </p:cNvSpPr>
              <p:nvPr/>
            </p:nvSpPr>
            <p:spPr bwMode="auto">
              <a:xfrm>
                <a:off x="2928" y="2058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</p:grpSp>
        <p:grpSp>
          <p:nvGrpSpPr>
            <p:cNvPr id="22" name="Group 69"/>
            <p:cNvGrpSpPr>
              <a:grpSpLocks/>
            </p:cNvGrpSpPr>
            <p:nvPr/>
          </p:nvGrpSpPr>
          <p:grpSpPr bwMode="auto">
            <a:xfrm>
              <a:off x="1536" y="1831"/>
              <a:ext cx="1201" cy="384"/>
              <a:chOff x="1536" y="1680"/>
              <a:chExt cx="1201" cy="384"/>
            </a:xfrm>
          </p:grpSpPr>
          <p:sp>
            <p:nvSpPr>
              <p:cNvPr id="86" name="Rectangle 70"/>
              <p:cNvSpPr>
                <a:spLocks noChangeArrowheads="1"/>
              </p:cNvSpPr>
              <p:nvPr/>
            </p:nvSpPr>
            <p:spPr bwMode="auto">
              <a:xfrm>
                <a:off x="1921" y="1793"/>
                <a:ext cx="678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 useBgFill="1">
            <p:nvSpPr>
              <p:cNvPr id="87" name="AutoShape 71"/>
              <p:cNvSpPr>
                <a:spLocks noChangeArrowheads="1"/>
              </p:cNvSpPr>
              <p:nvPr/>
            </p:nvSpPr>
            <p:spPr bwMode="auto">
              <a:xfrm rot="10800000">
                <a:off x="2449" y="1776"/>
                <a:ext cx="158" cy="288"/>
              </a:xfrm>
              <a:prstGeom prst="rtTriangle">
                <a:avLst/>
              </a:prstGeom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8" name="AutoShape 72"/>
              <p:cNvSpPr>
                <a:spLocks noChangeArrowheads="1"/>
              </p:cNvSpPr>
              <p:nvPr/>
            </p:nvSpPr>
            <p:spPr bwMode="auto">
              <a:xfrm rot="10800000">
                <a:off x="1536" y="1796"/>
                <a:ext cx="398" cy="259"/>
              </a:xfrm>
              <a:prstGeom prst="rtTriangle">
                <a:avLst/>
              </a:prstGeom>
              <a:solidFill>
                <a:srgbClr val="BBB5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9" name="Oval 73"/>
              <p:cNvSpPr>
                <a:spLocks noChangeArrowheads="1"/>
              </p:cNvSpPr>
              <p:nvPr/>
            </p:nvSpPr>
            <p:spPr bwMode="auto">
              <a:xfrm>
                <a:off x="1537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0" name="Oval 74"/>
              <p:cNvSpPr>
                <a:spLocks noChangeArrowheads="1"/>
              </p:cNvSpPr>
              <p:nvPr/>
            </p:nvSpPr>
            <p:spPr bwMode="auto">
              <a:xfrm>
                <a:off x="1616" y="204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1" name="Oval 75"/>
              <p:cNvSpPr>
                <a:spLocks noChangeArrowheads="1"/>
              </p:cNvSpPr>
              <p:nvPr/>
            </p:nvSpPr>
            <p:spPr bwMode="auto">
              <a:xfrm>
                <a:off x="1694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2" name="Oval 76"/>
              <p:cNvSpPr>
                <a:spLocks noChangeArrowheads="1"/>
              </p:cNvSpPr>
              <p:nvPr/>
            </p:nvSpPr>
            <p:spPr bwMode="auto">
              <a:xfrm>
                <a:off x="1773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3" name="Oval 77"/>
              <p:cNvSpPr>
                <a:spLocks noChangeArrowheads="1"/>
              </p:cNvSpPr>
              <p:nvPr/>
            </p:nvSpPr>
            <p:spPr bwMode="auto">
              <a:xfrm>
                <a:off x="1852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4" name="Oval 78"/>
              <p:cNvSpPr>
                <a:spLocks noChangeArrowheads="1"/>
              </p:cNvSpPr>
              <p:nvPr/>
            </p:nvSpPr>
            <p:spPr bwMode="auto">
              <a:xfrm>
                <a:off x="1930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5" name="Oval 79"/>
              <p:cNvSpPr>
                <a:spLocks noChangeArrowheads="1"/>
              </p:cNvSpPr>
              <p:nvPr/>
            </p:nvSpPr>
            <p:spPr bwMode="auto">
              <a:xfrm>
                <a:off x="2009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6" name="Oval 80"/>
              <p:cNvSpPr>
                <a:spLocks noChangeArrowheads="1"/>
              </p:cNvSpPr>
              <p:nvPr/>
            </p:nvSpPr>
            <p:spPr bwMode="auto">
              <a:xfrm>
                <a:off x="2088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7" name="Oval 81"/>
              <p:cNvSpPr>
                <a:spLocks noChangeArrowheads="1"/>
              </p:cNvSpPr>
              <p:nvPr/>
            </p:nvSpPr>
            <p:spPr bwMode="auto">
              <a:xfrm>
                <a:off x="2167" y="204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8" name="Oval 82"/>
              <p:cNvSpPr>
                <a:spLocks noChangeArrowheads="1"/>
              </p:cNvSpPr>
              <p:nvPr/>
            </p:nvSpPr>
            <p:spPr bwMode="auto">
              <a:xfrm>
                <a:off x="2245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99" name="Oval 83"/>
              <p:cNvSpPr>
                <a:spLocks noChangeArrowheads="1"/>
              </p:cNvSpPr>
              <p:nvPr/>
            </p:nvSpPr>
            <p:spPr bwMode="auto">
              <a:xfrm>
                <a:off x="2324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0" name="Oval 84"/>
              <p:cNvSpPr>
                <a:spLocks noChangeArrowheads="1"/>
              </p:cNvSpPr>
              <p:nvPr/>
            </p:nvSpPr>
            <p:spPr bwMode="auto">
              <a:xfrm>
                <a:off x="2403" y="204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1" name="Oval 85"/>
              <p:cNvSpPr>
                <a:spLocks noChangeArrowheads="1"/>
              </p:cNvSpPr>
              <p:nvPr/>
            </p:nvSpPr>
            <p:spPr bwMode="auto">
              <a:xfrm>
                <a:off x="2481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2" name="Oval 86"/>
              <p:cNvSpPr>
                <a:spLocks noChangeArrowheads="1"/>
              </p:cNvSpPr>
              <p:nvPr/>
            </p:nvSpPr>
            <p:spPr bwMode="auto">
              <a:xfrm>
                <a:off x="2560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3" name="Oval 87"/>
              <p:cNvSpPr>
                <a:spLocks noChangeArrowheads="1"/>
              </p:cNvSpPr>
              <p:nvPr/>
            </p:nvSpPr>
            <p:spPr bwMode="auto">
              <a:xfrm>
                <a:off x="1537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4" name="Oval 88"/>
              <p:cNvSpPr>
                <a:spLocks noChangeArrowheads="1"/>
              </p:cNvSpPr>
              <p:nvPr/>
            </p:nvSpPr>
            <p:spPr bwMode="auto">
              <a:xfrm>
                <a:off x="1616" y="19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5" name="Oval 89"/>
              <p:cNvSpPr>
                <a:spLocks noChangeArrowheads="1"/>
              </p:cNvSpPr>
              <p:nvPr/>
            </p:nvSpPr>
            <p:spPr bwMode="auto">
              <a:xfrm>
                <a:off x="1694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6" name="Oval 90"/>
              <p:cNvSpPr>
                <a:spLocks noChangeArrowheads="1"/>
              </p:cNvSpPr>
              <p:nvPr/>
            </p:nvSpPr>
            <p:spPr bwMode="auto">
              <a:xfrm>
                <a:off x="1773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7" name="Oval 91"/>
              <p:cNvSpPr>
                <a:spLocks noChangeArrowheads="1"/>
              </p:cNvSpPr>
              <p:nvPr/>
            </p:nvSpPr>
            <p:spPr bwMode="auto">
              <a:xfrm>
                <a:off x="1852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8" name="Oval 92"/>
              <p:cNvSpPr>
                <a:spLocks noChangeArrowheads="1"/>
              </p:cNvSpPr>
              <p:nvPr/>
            </p:nvSpPr>
            <p:spPr bwMode="auto">
              <a:xfrm>
                <a:off x="1930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09" name="Oval 93"/>
              <p:cNvSpPr>
                <a:spLocks noChangeArrowheads="1"/>
              </p:cNvSpPr>
              <p:nvPr/>
            </p:nvSpPr>
            <p:spPr bwMode="auto">
              <a:xfrm>
                <a:off x="2009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0" name="Oval 94"/>
              <p:cNvSpPr>
                <a:spLocks noChangeArrowheads="1"/>
              </p:cNvSpPr>
              <p:nvPr/>
            </p:nvSpPr>
            <p:spPr bwMode="auto">
              <a:xfrm>
                <a:off x="2088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1" name="Oval 95"/>
              <p:cNvSpPr>
                <a:spLocks noChangeArrowheads="1"/>
              </p:cNvSpPr>
              <p:nvPr/>
            </p:nvSpPr>
            <p:spPr bwMode="auto">
              <a:xfrm>
                <a:off x="2167" y="19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2" name="Oval 96"/>
              <p:cNvSpPr>
                <a:spLocks noChangeArrowheads="1"/>
              </p:cNvSpPr>
              <p:nvPr/>
            </p:nvSpPr>
            <p:spPr bwMode="auto">
              <a:xfrm>
                <a:off x="2245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3" name="Oval 97"/>
              <p:cNvSpPr>
                <a:spLocks noChangeArrowheads="1"/>
              </p:cNvSpPr>
              <p:nvPr/>
            </p:nvSpPr>
            <p:spPr bwMode="auto">
              <a:xfrm>
                <a:off x="2324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4" name="Oval 98"/>
              <p:cNvSpPr>
                <a:spLocks noChangeArrowheads="1"/>
              </p:cNvSpPr>
              <p:nvPr/>
            </p:nvSpPr>
            <p:spPr bwMode="auto">
              <a:xfrm>
                <a:off x="2403" y="19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5" name="Oval 99"/>
              <p:cNvSpPr>
                <a:spLocks noChangeArrowheads="1"/>
              </p:cNvSpPr>
              <p:nvPr/>
            </p:nvSpPr>
            <p:spPr bwMode="auto">
              <a:xfrm>
                <a:off x="2481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6" name="Oval 100"/>
              <p:cNvSpPr>
                <a:spLocks noChangeArrowheads="1"/>
              </p:cNvSpPr>
              <p:nvPr/>
            </p:nvSpPr>
            <p:spPr bwMode="auto">
              <a:xfrm>
                <a:off x="2560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7" name="Oval 101"/>
              <p:cNvSpPr>
                <a:spLocks noChangeArrowheads="1"/>
              </p:cNvSpPr>
              <p:nvPr/>
            </p:nvSpPr>
            <p:spPr bwMode="auto">
              <a:xfrm>
                <a:off x="1537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8" name="Oval 102"/>
              <p:cNvSpPr>
                <a:spLocks noChangeArrowheads="1"/>
              </p:cNvSpPr>
              <p:nvPr/>
            </p:nvSpPr>
            <p:spPr bwMode="auto">
              <a:xfrm>
                <a:off x="1616" y="187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19" name="Oval 103"/>
              <p:cNvSpPr>
                <a:spLocks noChangeArrowheads="1"/>
              </p:cNvSpPr>
              <p:nvPr/>
            </p:nvSpPr>
            <p:spPr bwMode="auto">
              <a:xfrm>
                <a:off x="1694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0" name="Oval 104"/>
              <p:cNvSpPr>
                <a:spLocks noChangeArrowheads="1"/>
              </p:cNvSpPr>
              <p:nvPr/>
            </p:nvSpPr>
            <p:spPr bwMode="auto">
              <a:xfrm>
                <a:off x="1773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1" name="Oval 105"/>
              <p:cNvSpPr>
                <a:spLocks noChangeArrowheads="1"/>
              </p:cNvSpPr>
              <p:nvPr/>
            </p:nvSpPr>
            <p:spPr bwMode="auto">
              <a:xfrm>
                <a:off x="1852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2" name="Oval 106"/>
              <p:cNvSpPr>
                <a:spLocks noChangeArrowheads="1"/>
              </p:cNvSpPr>
              <p:nvPr/>
            </p:nvSpPr>
            <p:spPr bwMode="auto">
              <a:xfrm>
                <a:off x="1930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3" name="Oval 107"/>
              <p:cNvSpPr>
                <a:spLocks noChangeArrowheads="1"/>
              </p:cNvSpPr>
              <p:nvPr/>
            </p:nvSpPr>
            <p:spPr bwMode="auto">
              <a:xfrm>
                <a:off x="2009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4" name="Oval 108"/>
              <p:cNvSpPr>
                <a:spLocks noChangeArrowheads="1"/>
              </p:cNvSpPr>
              <p:nvPr/>
            </p:nvSpPr>
            <p:spPr bwMode="auto">
              <a:xfrm>
                <a:off x="2088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5" name="Oval 109"/>
              <p:cNvSpPr>
                <a:spLocks noChangeArrowheads="1"/>
              </p:cNvSpPr>
              <p:nvPr/>
            </p:nvSpPr>
            <p:spPr bwMode="auto">
              <a:xfrm>
                <a:off x="2167" y="187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6" name="Oval 110"/>
              <p:cNvSpPr>
                <a:spLocks noChangeArrowheads="1"/>
              </p:cNvSpPr>
              <p:nvPr/>
            </p:nvSpPr>
            <p:spPr bwMode="auto">
              <a:xfrm>
                <a:off x="2245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7" name="Oval 111"/>
              <p:cNvSpPr>
                <a:spLocks noChangeArrowheads="1"/>
              </p:cNvSpPr>
              <p:nvPr/>
            </p:nvSpPr>
            <p:spPr bwMode="auto">
              <a:xfrm>
                <a:off x="2324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8" name="Oval 112"/>
              <p:cNvSpPr>
                <a:spLocks noChangeArrowheads="1"/>
              </p:cNvSpPr>
              <p:nvPr/>
            </p:nvSpPr>
            <p:spPr bwMode="auto">
              <a:xfrm>
                <a:off x="2403" y="187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29" name="Oval 113"/>
              <p:cNvSpPr>
                <a:spLocks noChangeArrowheads="1"/>
              </p:cNvSpPr>
              <p:nvPr/>
            </p:nvSpPr>
            <p:spPr bwMode="auto">
              <a:xfrm>
                <a:off x="2481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0" name="Oval 114"/>
              <p:cNvSpPr>
                <a:spLocks noChangeArrowheads="1"/>
              </p:cNvSpPr>
              <p:nvPr/>
            </p:nvSpPr>
            <p:spPr bwMode="auto">
              <a:xfrm>
                <a:off x="2560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1" name="Oval 115"/>
              <p:cNvSpPr>
                <a:spLocks noChangeArrowheads="1"/>
              </p:cNvSpPr>
              <p:nvPr/>
            </p:nvSpPr>
            <p:spPr bwMode="auto">
              <a:xfrm>
                <a:off x="1537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2" name="Oval 116"/>
              <p:cNvSpPr>
                <a:spLocks noChangeArrowheads="1"/>
              </p:cNvSpPr>
              <p:nvPr/>
            </p:nvSpPr>
            <p:spPr bwMode="auto">
              <a:xfrm>
                <a:off x="1616" y="179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3" name="Oval 117"/>
              <p:cNvSpPr>
                <a:spLocks noChangeArrowheads="1"/>
              </p:cNvSpPr>
              <p:nvPr/>
            </p:nvSpPr>
            <p:spPr bwMode="auto">
              <a:xfrm>
                <a:off x="1694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4" name="Oval 118"/>
              <p:cNvSpPr>
                <a:spLocks noChangeArrowheads="1"/>
              </p:cNvSpPr>
              <p:nvPr/>
            </p:nvSpPr>
            <p:spPr bwMode="auto">
              <a:xfrm>
                <a:off x="1773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5" name="Oval 119"/>
              <p:cNvSpPr>
                <a:spLocks noChangeArrowheads="1"/>
              </p:cNvSpPr>
              <p:nvPr/>
            </p:nvSpPr>
            <p:spPr bwMode="auto">
              <a:xfrm>
                <a:off x="1852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6" name="Oval 120"/>
              <p:cNvSpPr>
                <a:spLocks noChangeArrowheads="1"/>
              </p:cNvSpPr>
              <p:nvPr/>
            </p:nvSpPr>
            <p:spPr bwMode="auto">
              <a:xfrm>
                <a:off x="1930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7" name="Oval 121"/>
              <p:cNvSpPr>
                <a:spLocks noChangeArrowheads="1"/>
              </p:cNvSpPr>
              <p:nvPr/>
            </p:nvSpPr>
            <p:spPr bwMode="auto">
              <a:xfrm>
                <a:off x="2009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8" name="Oval 122"/>
              <p:cNvSpPr>
                <a:spLocks noChangeArrowheads="1"/>
              </p:cNvSpPr>
              <p:nvPr/>
            </p:nvSpPr>
            <p:spPr bwMode="auto">
              <a:xfrm>
                <a:off x="2088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39" name="Oval 123"/>
              <p:cNvSpPr>
                <a:spLocks noChangeArrowheads="1"/>
              </p:cNvSpPr>
              <p:nvPr/>
            </p:nvSpPr>
            <p:spPr bwMode="auto">
              <a:xfrm>
                <a:off x="2167" y="179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0" name="Oval 124"/>
              <p:cNvSpPr>
                <a:spLocks noChangeArrowheads="1"/>
              </p:cNvSpPr>
              <p:nvPr/>
            </p:nvSpPr>
            <p:spPr bwMode="auto">
              <a:xfrm>
                <a:off x="2245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1" name="Oval 125"/>
              <p:cNvSpPr>
                <a:spLocks noChangeArrowheads="1"/>
              </p:cNvSpPr>
              <p:nvPr/>
            </p:nvSpPr>
            <p:spPr bwMode="auto">
              <a:xfrm>
                <a:off x="2324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2" name="Oval 126"/>
              <p:cNvSpPr>
                <a:spLocks noChangeArrowheads="1"/>
              </p:cNvSpPr>
              <p:nvPr/>
            </p:nvSpPr>
            <p:spPr bwMode="auto">
              <a:xfrm>
                <a:off x="2403" y="179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3" name="Oval 127"/>
              <p:cNvSpPr>
                <a:spLocks noChangeArrowheads="1"/>
              </p:cNvSpPr>
              <p:nvPr/>
            </p:nvSpPr>
            <p:spPr bwMode="auto">
              <a:xfrm>
                <a:off x="2481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4" name="Oval 128"/>
              <p:cNvSpPr>
                <a:spLocks noChangeArrowheads="1"/>
              </p:cNvSpPr>
              <p:nvPr/>
            </p:nvSpPr>
            <p:spPr bwMode="auto">
              <a:xfrm>
                <a:off x="2560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5" name="Line 129"/>
              <p:cNvSpPr>
                <a:spLocks noChangeShapeType="1"/>
              </p:cNvSpPr>
              <p:nvPr/>
            </p:nvSpPr>
            <p:spPr bwMode="auto">
              <a:xfrm flipV="1">
                <a:off x="1552" y="1680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146" name="Freeform 130"/>
              <p:cNvSpPr>
                <a:spLocks/>
              </p:cNvSpPr>
              <p:nvPr/>
            </p:nvSpPr>
            <p:spPr bwMode="auto">
              <a:xfrm>
                <a:off x="1537" y="2058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</p:grpSp>
        <p:grpSp>
          <p:nvGrpSpPr>
            <p:cNvPr id="23" name="Group 131"/>
            <p:cNvGrpSpPr>
              <a:grpSpLocks/>
            </p:cNvGrpSpPr>
            <p:nvPr/>
          </p:nvGrpSpPr>
          <p:grpSpPr bwMode="auto">
            <a:xfrm>
              <a:off x="4368" y="1831"/>
              <a:ext cx="1200" cy="393"/>
              <a:chOff x="4368" y="1680"/>
              <a:chExt cx="1200" cy="393"/>
            </a:xfrm>
          </p:grpSpPr>
          <p:sp>
            <p:nvSpPr>
              <p:cNvPr id="24" name="Rectangle 132"/>
              <p:cNvSpPr>
                <a:spLocks noChangeArrowheads="1"/>
              </p:cNvSpPr>
              <p:nvPr/>
            </p:nvSpPr>
            <p:spPr bwMode="auto">
              <a:xfrm>
                <a:off x="4704" y="1793"/>
                <a:ext cx="699" cy="271"/>
              </a:xfrm>
              <a:prstGeom prst="rect">
                <a:avLst/>
              </a:prstGeom>
              <a:solidFill>
                <a:srgbClr val="BBB5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" name="AutoShape 133"/>
              <p:cNvSpPr>
                <a:spLocks noChangeArrowheads="1"/>
              </p:cNvSpPr>
              <p:nvPr/>
            </p:nvSpPr>
            <p:spPr bwMode="auto">
              <a:xfrm rot="10800000">
                <a:off x="4512" y="1793"/>
                <a:ext cx="205" cy="280"/>
              </a:xfrm>
              <a:prstGeom prst="rtTriangle">
                <a:avLst/>
              </a:prstGeom>
              <a:solidFill>
                <a:srgbClr val="BBB5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 useBgFill="1">
            <p:nvSpPr>
              <p:cNvPr id="26" name="AutoShape 134"/>
              <p:cNvSpPr>
                <a:spLocks noChangeArrowheads="1"/>
              </p:cNvSpPr>
              <p:nvPr/>
            </p:nvSpPr>
            <p:spPr bwMode="auto">
              <a:xfrm>
                <a:off x="4393" y="1800"/>
                <a:ext cx="398" cy="259"/>
              </a:xfrm>
              <a:prstGeom prst="rtTriangle">
                <a:avLst/>
              </a:prstGeom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 useBgFill="1">
            <p:nvSpPr>
              <p:cNvPr id="27" name="AutoShape 135"/>
              <p:cNvSpPr>
                <a:spLocks noChangeArrowheads="1"/>
              </p:cNvSpPr>
              <p:nvPr/>
            </p:nvSpPr>
            <p:spPr bwMode="auto">
              <a:xfrm rot="10800000">
                <a:off x="5254" y="1784"/>
                <a:ext cx="158" cy="288"/>
              </a:xfrm>
              <a:prstGeom prst="rtTriangle">
                <a:avLst/>
              </a:prstGeom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" name="Oval 136"/>
              <p:cNvSpPr>
                <a:spLocks noChangeArrowheads="1"/>
              </p:cNvSpPr>
              <p:nvPr/>
            </p:nvSpPr>
            <p:spPr bwMode="auto">
              <a:xfrm>
                <a:off x="4447" y="204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" name="Oval 137"/>
              <p:cNvSpPr>
                <a:spLocks noChangeArrowheads="1"/>
              </p:cNvSpPr>
              <p:nvPr/>
            </p:nvSpPr>
            <p:spPr bwMode="auto">
              <a:xfrm>
                <a:off x="4525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" name="Oval 138"/>
              <p:cNvSpPr>
                <a:spLocks noChangeArrowheads="1"/>
              </p:cNvSpPr>
              <p:nvPr/>
            </p:nvSpPr>
            <p:spPr bwMode="auto">
              <a:xfrm>
                <a:off x="4604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" name="Oval 139"/>
              <p:cNvSpPr>
                <a:spLocks noChangeArrowheads="1"/>
              </p:cNvSpPr>
              <p:nvPr/>
            </p:nvSpPr>
            <p:spPr bwMode="auto">
              <a:xfrm>
                <a:off x="4683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" name="Oval 140"/>
              <p:cNvSpPr>
                <a:spLocks noChangeArrowheads="1"/>
              </p:cNvSpPr>
              <p:nvPr/>
            </p:nvSpPr>
            <p:spPr bwMode="auto">
              <a:xfrm>
                <a:off x="4761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" name="Oval 141"/>
              <p:cNvSpPr>
                <a:spLocks noChangeArrowheads="1"/>
              </p:cNvSpPr>
              <p:nvPr/>
            </p:nvSpPr>
            <p:spPr bwMode="auto">
              <a:xfrm>
                <a:off x="4840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" name="Oval 142"/>
              <p:cNvSpPr>
                <a:spLocks noChangeArrowheads="1"/>
              </p:cNvSpPr>
              <p:nvPr/>
            </p:nvSpPr>
            <p:spPr bwMode="auto">
              <a:xfrm>
                <a:off x="4919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" name="Oval 143"/>
              <p:cNvSpPr>
                <a:spLocks noChangeArrowheads="1"/>
              </p:cNvSpPr>
              <p:nvPr/>
            </p:nvSpPr>
            <p:spPr bwMode="auto">
              <a:xfrm>
                <a:off x="4998" y="204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" name="Oval 144"/>
              <p:cNvSpPr>
                <a:spLocks noChangeArrowheads="1"/>
              </p:cNvSpPr>
              <p:nvPr/>
            </p:nvSpPr>
            <p:spPr bwMode="auto">
              <a:xfrm>
                <a:off x="5076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" name="Oval 145"/>
              <p:cNvSpPr>
                <a:spLocks noChangeArrowheads="1"/>
              </p:cNvSpPr>
              <p:nvPr/>
            </p:nvSpPr>
            <p:spPr bwMode="auto">
              <a:xfrm>
                <a:off x="5155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" name="Oval 146"/>
              <p:cNvSpPr>
                <a:spLocks noChangeArrowheads="1"/>
              </p:cNvSpPr>
              <p:nvPr/>
            </p:nvSpPr>
            <p:spPr bwMode="auto">
              <a:xfrm>
                <a:off x="5234" y="2047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" name="Oval 147"/>
              <p:cNvSpPr>
                <a:spLocks noChangeArrowheads="1"/>
              </p:cNvSpPr>
              <p:nvPr/>
            </p:nvSpPr>
            <p:spPr bwMode="auto">
              <a:xfrm>
                <a:off x="5312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0" name="Oval 148"/>
              <p:cNvSpPr>
                <a:spLocks noChangeArrowheads="1"/>
              </p:cNvSpPr>
              <p:nvPr/>
            </p:nvSpPr>
            <p:spPr bwMode="auto">
              <a:xfrm>
                <a:off x="5391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1" name="Oval 149"/>
              <p:cNvSpPr>
                <a:spLocks noChangeArrowheads="1"/>
              </p:cNvSpPr>
              <p:nvPr/>
            </p:nvSpPr>
            <p:spPr bwMode="auto">
              <a:xfrm>
                <a:off x="4447" y="19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2" name="Oval 150"/>
              <p:cNvSpPr>
                <a:spLocks noChangeArrowheads="1"/>
              </p:cNvSpPr>
              <p:nvPr/>
            </p:nvSpPr>
            <p:spPr bwMode="auto">
              <a:xfrm>
                <a:off x="4525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3" name="Oval 151"/>
              <p:cNvSpPr>
                <a:spLocks noChangeArrowheads="1"/>
              </p:cNvSpPr>
              <p:nvPr/>
            </p:nvSpPr>
            <p:spPr bwMode="auto">
              <a:xfrm>
                <a:off x="4604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4" name="Oval 152"/>
              <p:cNvSpPr>
                <a:spLocks noChangeArrowheads="1"/>
              </p:cNvSpPr>
              <p:nvPr/>
            </p:nvSpPr>
            <p:spPr bwMode="auto">
              <a:xfrm>
                <a:off x="4683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5" name="Oval 153"/>
              <p:cNvSpPr>
                <a:spLocks noChangeArrowheads="1"/>
              </p:cNvSpPr>
              <p:nvPr/>
            </p:nvSpPr>
            <p:spPr bwMode="auto">
              <a:xfrm>
                <a:off x="4761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6" name="Oval 154"/>
              <p:cNvSpPr>
                <a:spLocks noChangeArrowheads="1"/>
              </p:cNvSpPr>
              <p:nvPr/>
            </p:nvSpPr>
            <p:spPr bwMode="auto">
              <a:xfrm>
                <a:off x="4840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7" name="Oval 155"/>
              <p:cNvSpPr>
                <a:spLocks noChangeArrowheads="1"/>
              </p:cNvSpPr>
              <p:nvPr/>
            </p:nvSpPr>
            <p:spPr bwMode="auto">
              <a:xfrm>
                <a:off x="4919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8" name="Oval 156"/>
              <p:cNvSpPr>
                <a:spLocks noChangeArrowheads="1"/>
              </p:cNvSpPr>
              <p:nvPr/>
            </p:nvSpPr>
            <p:spPr bwMode="auto">
              <a:xfrm>
                <a:off x="4998" y="19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49" name="Oval 157"/>
              <p:cNvSpPr>
                <a:spLocks noChangeArrowheads="1"/>
              </p:cNvSpPr>
              <p:nvPr/>
            </p:nvSpPr>
            <p:spPr bwMode="auto">
              <a:xfrm>
                <a:off x="5076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0" name="Oval 158"/>
              <p:cNvSpPr>
                <a:spLocks noChangeArrowheads="1"/>
              </p:cNvSpPr>
              <p:nvPr/>
            </p:nvSpPr>
            <p:spPr bwMode="auto">
              <a:xfrm>
                <a:off x="5155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1" name="Oval 159"/>
              <p:cNvSpPr>
                <a:spLocks noChangeArrowheads="1"/>
              </p:cNvSpPr>
              <p:nvPr/>
            </p:nvSpPr>
            <p:spPr bwMode="auto">
              <a:xfrm>
                <a:off x="5234" y="1962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2" name="Oval 160"/>
              <p:cNvSpPr>
                <a:spLocks noChangeArrowheads="1"/>
              </p:cNvSpPr>
              <p:nvPr/>
            </p:nvSpPr>
            <p:spPr bwMode="auto">
              <a:xfrm>
                <a:off x="5312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3" name="Oval 161"/>
              <p:cNvSpPr>
                <a:spLocks noChangeArrowheads="1"/>
              </p:cNvSpPr>
              <p:nvPr/>
            </p:nvSpPr>
            <p:spPr bwMode="auto">
              <a:xfrm>
                <a:off x="5391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4" name="Oval 162"/>
              <p:cNvSpPr>
                <a:spLocks noChangeArrowheads="1"/>
              </p:cNvSpPr>
              <p:nvPr/>
            </p:nvSpPr>
            <p:spPr bwMode="auto">
              <a:xfrm>
                <a:off x="4447" y="187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5" name="Oval 163"/>
              <p:cNvSpPr>
                <a:spLocks noChangeArrowheads="1"/>
              </p:cNvSpPr>
              <p:nvPr/>
            </p:nvSpPr>
            <p:spPr bwMode="auto">
              <a:xfrm>
                <a:off x="4525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6" name="Oval 164"/>
              <p:cNvSpPr>
                <a:spLocks noChangeArrowheads="1"/>
              </p:cNvSpPr>
              <p:nvPr/>
            </p:nvSpPr>
            <p:spPr bwMode="auto">
              <a:xfrm>
                <a:off x="4604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7" name="Oval 165"/>
              <p:cNvSpPr>
                <a:spLocks noChangeArrowheads="1"/>
              </p:cNvSpPr>
              <p:nvPr/>
            </p:nvSpPr>
            <p:spPr bwMode="auto">
              <a:xfrm>
                <a:off x="4683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8" name="Oval 166"/>
              <p:cNvSpPr>
                <a:spLocks noChangeArrowheads="1"/>
              </p:cNvSpPr>
              <p:nvPr/>
            </p:nvSpPr>
            <p:spPr bwMode="auto">
              <a:xfrm>
                <a:off x="4761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59" name="Oval 167"/>
              <p:cNvSpPr>
                <a:spLocks noChangeArrowheads="1"/>
              </p:cNvSpPr>
              <p:nvPr/>
            </p:nvSpPr>
            <p:spPr bwMode="auto">
              <a:xfrm>
                <a:off x="4840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0" name="Oval 168"/>
              <p:cNvSpPr>
                <a:spLocks noChangeArrowheads="1"/>
              </p:cNvSpPr>
              <p:nvPr/>
            </p:nvSpPr>
            <p:spPr bwMode="auto">
              <a:xfrm>
                <a:off x="4919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1" name="Oval 169"/>
              <p:cNvSpPr>
                <a:spLocks noChangeArrowheads="1"/>
              </p:cNvSpPr>
              <p:nvPr/>
            </p:nvSpPr>
            <p:spPr bwMode="auto">
              <a:xfrm>
                <a:off x="4998" y="187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2" name="Oval 170"/>
              <p:cNvSpPr>
                <a:spLocks noChangeArrowheads="1"/>
              </p:cNvSpPr>
              <p:nvPr/>
            </p:nvSpPr>
            <p:spPr bwMode="auto">
              <a:xfrm>
                <a:off x="5076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3" name="Oval 171"/>
              <p:cNvSpPr>
                <a:spLocks noChangeArrowheads="1"/>
              </p:cNvSpPr>
              <p:nvPr/>
            </p:nvSpPr>
            <p:spPr bwMode="auto">
              <a:xfrm>
                <a:off x="5155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4" name="Oval 172"/>
              <p:cNvSpPr>
                <a:spLocks noChangeArrowheads="1"/>
              </p:cNvSpPr>
              <p:nvPr/>
            </p:nvSpPr>
            <p:spPr bwMode="auto">
              <a:xfrm>
                <a:off x="5234" y="187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5" name="Oval 173"/>
              <p:cNvSpPr>
                <a:spLocks noChangeArrowheads="1"/>
              </p:cNvSpPr>
              <p:nvPr/>
            </p:nvSpPr>
            <p:spPr bwMode="auto">
              <a:xfrm>
                <a:off x="5312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6" name="Oval 174"/>
              <p:cNvSpPr>
                <a:spLocks noChangeArrowheads="1"/>
              </p:cNvSpPr>
              <p:nvPr/>
            </p:nvSpPr>
            <p:spPr bwMode="auto">
              <a:xfrm>
                <a:off x="5391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7" name="Oval 175"/>
              <p:cNvSpPr>
                <a:spLocks noChangeArrowheads="1"/>
              </p:cNvSpPr>
              <p:nvPr/>
            </p:nvSpPr>
            <p:spPr bwMode="auto">
              <a:xfrm>
                <a:off x="4447" y="179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8" name="Oval 176"/>
              <p:cNvSpPr>
                <a:spLocks noChangeArrowheads="1"/>
              </p:cNvSpPr>
              <p:nvPr/>
            </p:nvSpPr>
            <p:spPr bwMode="auto">
              <a:xfrm>
                <a:off x="4525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69" name="Oval 177"/>
              <p:cNvSpPr>
                <a:spLocks noChangeArrowheads="1"/>
              </p:cNvSpPr>
              <p:nvPr/>
            </p:nvSpPr>
            <p:spPr bwMode="auto">
              <a:xfrm>
                <a:off x="4604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0" name="Oval 178"/>
              <p:cNvSpPr>
                <a:spLocks noChangeArrowheads="1"/>
              </p:cNvSpPr>
              <p:nvPr/>
            </p:nvSpPr>
            <p:spPr bwMode="auto">
              <a:xfrm>
                <a:off x="4683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1" name="Oval 179"/>
              <p:cNvSpPr>
                <a:spLocks noChangeArrowheads="1"/>
              </p:cNvSpPr>
              <p:nvPr/>
            </p:nvSpPr>
            <p:spPr bwMode="auto">
              <a:xfrm>
                <a:off x="4761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2" name="Oval 180"/>
              <p:cNvSpPr>
                <a:spLocks noChangeArrowheads="1"/>
              </p:cNvSpPr>
              <p:nvPr/>
            </p:nvSpPr>
            <p:spPr bwMode="auto">
              <a:xfrm>
                <a:off x="4840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3" name="Oval 181"/>
              <p:cNvSpPr>
                <a:spLocks noChangeArrowheads="1"/>
              </p:cNvSpPr>
              <p:nvPr/>
            </p:nvSpPr>
            <p:spPr bwMode="auto">
              <a:xfrm>
                <a:off x="4919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4" name="Oval 182"/>
              <p:cNvSpPr>
                <a:spLocks noChangeArrowheads="1"/>
              </p:cNvSpPr>
              <p:nvPr/>
            </p:nvSpPr>
            <p:spPr bwMode="auto">
              <a:xfrm>
                <a:off x="4998" y="179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5" name="Oval 183"/>
              <p:cNvSpPr>
                <a:spLocks noChangeArrowheads="1"/>
              </p:cNvSpPr>
              <p:nvPr/>
            </p:nvSpPr>
            <p:spPr bwMode="auto">
              <a:xfrm>
                <a:off x="5076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6" name="Oval 184"/>
              <p:cNvSpPr>
                <a:spLocks noChangeArrowheads="1"/>
              </p:cNvSpPr>
              <p:nvPr/>
            </p:nvSpPr>
            <p:spPr bwMode="auto">
              <a:xfrm>
                <a:off x="5155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7" name="Oval 185"/>
              <p:cNvSpPr>
                <a:spLocks noChangeArrowheads="1"/>
              </p:cNvSpPr>
              <p:nvPr/>
            </p:nvSpPr>
            <p:spPr bwMode="auto">
              <a:xfrm>
                <a:off x="5234" y="179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8" name="Oval 186"/>
              <p:cNvSpPr>
                <a:spLocks noChangeArrowheads="1"/>
              </p:cNvSpPr>
              <p:nvPr/>
            </p:nvSpPr>
            <p:spPr bwMode="auto">
              <a:xfrm>
                <a:off x="5312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79" name="Oval 187"/>
              <p:cNvSpPr>
                <a:spLocks noChangeArrowheads="1"/>
              </p:cNvSpPr>
              <p:nvPr/>
            </p:nvSpPr>
            <p:spPr bwMode="auto">
              <a:xfrm>
                <a:off x="5391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0" name="Oval 188"/>
              <p:cNvSpPr>
                <a:spLocks noChangeArrowheads="1"/>
              </p:cNvSpPr>
              <p:nvPr/>
            </p:nvSpPr>
            <p:spPr bwMode="auto">
              <a:xfrm>
                <a:off x="4369" y="2047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1" name="Oval 189"/>
              <p:cNvSpPr>
                <a:spLocks noChangeArrowheads="1"/>
              </p:cNvSpPr>
              <p:nvPr/>
            </p:nvSpPr>
            <p:spPr bwMode="auto">
              <a:xfrm>
                <a:off x="4369" y="1962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2" name="Oval 190"/>
              <p:cNvSpPr>
                <a:spLocks noChangeArrowheads="1"/>
              </p:cNvSpPr>
              <p:nvPr/>
            </p:nvSpPr>
            <p:spPr bwMode="auto">
              <a:xfrm>
                <a:off x="4369" y="187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3" name="Oval 191"/>
              <p:cNvSpPr>
                <a:spLocks noChangeArrowheads="1"/>
              </p:cNvSpPr>
              <p:nvPr/>
            </p:nvSpPr>
            <p:spPr bwMode="auto">
              <a:xfrm>
                <a:off x="4369" y="179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4" name="Line 192"/>
              <p:cNvSpPr>
                <a:spLocks noChangeShapeType="1"/>
              </p:cNvSpPr>
              <p:nvPr/>
            </p:nvSpPr>
            <p:spPr bwMode="auto">
              <a:xfrm flipV="1">
                <a:off x="4384" y="1680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85" name="Freeform 193"/>
              <p:cNvSpPr>
                <a:spLocks/>
              </p:cNvSpPr>
              <p:nvPr/>
            </p:nvSpPr>
            <p:spPr bwMode="auto">
              <a:xfrm>
                <a:off x="4368" y="2058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</p:grpSp>
      </p:grpSp>
      <p:pic>
        <p:nvPicPr>
          <p:cNvPr id="17" name="Grafik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3197031"/>
            <a:ext cx="142875" cy="158115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397" y="3231207"/>
            <a:ext cx="226695" cy="140970"/>
          </a:xfrm>
          <a:prstGeom prst="rect">
            <a:avLst/>
          </a:prstGeom>
        </p:spPr>
      </p:pic>
      <p:grpSp>
        <p:nvGrpSpPr>
          <p:cNvPr id="211" name="Group 381"/>
          <p:cNvGrpSpPr>
            <a:grpSpLocks/>
          </p:cNvGrpSpPr>
          <p:nvPr/>
        </p:nvGrpSpPr>
        <p:grpSpPr bwMode="auto">
          <a:xfrm>
            <a:off x="2708275" y="4005064"/>
            <a:ext cx="6400800" cy="609600"/>
            <a:chOff x="1536" y="2455"/>
            <a:chExt cx="4032" cy="384"/>
          </a:xfrm>
        </p:grpSpPr>
        <p:grpSp>
          <p:nvGrpSpPr>
            <p:cNvPr id="212" name="Group 199"/>
            <p:cNvGrpSpPr>
              <a:grpSpLocks/>
            </p:cNvGrpSpPr>
            <p:nvPr/>
          </p:nvGrpSpPr>
          <p:grpSpPr bwMode="auto">
            <a:xfrm>
              <a:off x="1536" y="2455"/>
              <a:ext cx="1200" cy="384"/>
              <a:chOff x="240" y="2016"/>
              <a:chExt cx="1200" cy="384"/>
            </a:xfrm>
          </p:grpSpPr>
          <p:sp>
            <p:nvSpPr>
              <p:cNvPr id="334" name="Rectangle 200"/>
              <p:cNvSpPr>
                <a:spLocks noChangeArrowheads="1"/>
              </p:cNvSpPr>
              <p:nvPr/>
            </p:nvSpPr>
            <p:spPr bwMode="auto">
              <a:xfrm>
                <a:off x="624" y="2129"/>
                <a:ext cx="528" cy="271"/>
              </a:xfrm>
              <a:prstGeom prst="rect">
                <a:avLst/>
              </a:prstGeom>
              <a:solidFill>
                <a:srgbClr val="AAA28D">
                  <a:alpha val="8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5" name="Oval 201"/>
              <p:cNvSpPr>
                <a:spLocks noChangeArrowheads="1"/>
              </p:cNvSpPr>
              <p:nvPr/>
            </p:nvSpPr>
            <p:spPr bwMode="auto">
              <a:xfrm>
                <a:off x="240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6" name="Oval 202"/>
              <p:cNvSpPr>
                <a:spLocks noChangeArrowheads="1"/>
              </p:cNvSpPr>
              <p:nvPr/>
            </p:nvSpPr>
            <p:spPr bwMode="auto">
              <a:xfrm>
                <a:off x="319" y="238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7" name="Oval 203"/>
              <p:cNvSpPr>
                <a:spLocks noChangeArrowheads="1"/>
              </p:cNvSpPr>
              <p:nvPr/>
            </p:nvSpPr>
            <p:spPr bwMode="auto">
              <a:xfrm>
                <a:off x="397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8" name="Oval 204"/>
              <p:cNvSpPr>
                <a:spLocks noChangeArrowheads="1"/>
              </p:cNvSpPr>
              <p:nvPr/>
            </p:nvSpPr>
            <p:spPr bwMode="auto">
              <a:xfrm>
                <a:off x="476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9" name="Oval 205"/>
              <p:cNvSpPr>
                <a:spLocks noChangeArrowheads="1"/>
              </p:cNvSpPr>
              <p:nvPr/>
            </p:nvSpPr>
            <p:spPr bwMode="auto">
              <a:xfrm>
                <a:off x="555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0" name="Oval 206"/>
              <p:cNvSpPr>
                <a:spLocks noChangeArrowheads="1"/>
              </p:cNvSpPr>
              <p:nvPr/>
            </p:nvSpPr>
            <p:spPr bwMode="auto">
              <a:xfrm>
                <a:off x="633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1" name="Oval 207"/>
              <p:cNvSpPr>
                <a:spLocks noChangeArrowheads="1"/>
              </p:cNvSpPr>
              <p:nvPr/>
            </p:nvSpPr>
            <p:spPr bwMode="auto">
              <a:xfrm>
                <a:off x="712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2" name="Oval 208"/>
              <p:cNvSpPr>
                <a:spLocks noChangeArrowheads="1"/>
              </p:cNvSpPr>
              <p:nvPr/>
            </p:nvSpPr>
            <p:spPr bwMode="auto">
              <a:xfrm>
                <a:off x="791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3" name="Oval 209"/>
              <p:cNvSpPr>
                <a:spLocks noChangeArrowheads="1"/>
              </p:cNvSpPr>
              <p:nvPr/>
            </p:nvSpPr>
            <p:spPr bwMode="auto">
              <a:xfrm>
                <a:off x="870" y="238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4" name="Oval 210"/>
              <p:cNvSpPr>
                <a:spLocks noChangeArrowheads="1"/>
              </p:cNvSpPr>
              <p:nvPr/>
            </p:nvSpPr>
            <p:spPr bwMode="auto">
              <a:xfrm>
                <a:off x="948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5" name="Oval 211"/>
              <p:cNvSpPr>
                <a:spLocks noChangeArrowheads="1"/>
              </p:cNvSpPr>
              <p:nvPr/>
            </p:nvSpPr>
            <p:spPr bwMode="auto">
              <a:xfrm>
                <a:off x="1027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6" name="Oval 212"/>
              <p:cNvSpPr>
                <a:spLocks noChangeArrowheads="1"/>
              </p:cNvSpPr>
              <p:nvPr/>
            </p:nvSpPr>
            <p:spPr bwMode="auto">
              <a:xfrm>
                <a:off x="1106" y="238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7" name="Oval 213"/>
              <p:cNvSpPr>
                <a:spLocks noChangeArrowheads="1"/>
              </p:cNvSpPr>
              <p:nvPr/>
            </p:nvSpPr>
            <p:spPr bwMode="auto">
              <a:xfrm>
                <a:off x="1184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8" name="Oval 214"/>
              <p:cNvSpPr>
                <a:spLocks noChangeArrowheads="1"/>
              </p:cNvSpPr>
              <p:nvPr/>
            </p:nvSpPr>
            <p:spPr bwMode="auto">
              <a:xfrm>
                <a:off x="1263" y="238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49" name="Oval 215"/>
              <p:cNvSpPr>
                <a:spLocks noChangeArrowheads="1"/>
              </p:cNvSpPr>
              <p:nvPr/>
            </p:nvSpPr>
            <p:spPr bwMode="auto">
              <a:xfrm>
                <a:off x="240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0" name="Oval 216"/>
              <p:cNvSpPr>
                <a:spLocks noChangeArrowheads="1"/>
              </p:cNvSpPr>
              <p:nvPr/>
            </p:nvSpPr>
            <p:spPr bwMode="auto">
              <a:xfrm>
                <a:off x="319" y="229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1" name="Oval 217"/>
              <p:cNvSpPr>
                <a:spLocks noChangeArrowheads="1"/>
              </p:cNvSpPr>
              <p:nvPr/>
            </p:nvSpPr>
            <p:spPr bwMode="auto">
              <a:xfrm>
                <a:off x="397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2" name="Oval 218"/>
              <p:cNvSpPr>
                <a:spLocks noChangeArrowheads="1"/>
              </p:cNvSpPr>
              <p:nvPr/>
            </p:nvSpPr>
            <p:spPr bwMode="auto">
              <a:xfrm>
                <a:off x="476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3" name="Oval 219"/>
              <p:cNvSpPr>
                <a:spLocks noChangeArrowheads="1"/>
              </p:cNvSpPr>
              <p:nvPr/>
            </p:nvSpPr>
            <p:spPr bwMode="auto">
              <a:xfrm>
                <a:off x="555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4" name="Oval 220"/>
              <p:cNvSpPr>
                <a:spLocks noChangeArrowheads="1"/>
              </p:cNvSpPr>
              <p:nvPr/>
            </p:nvSpPr>
            <p:spPr bwMode="auto">
              <a:xfrm>
                <a:off x="633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5" name="Oval 221"/>
              <p:cNvSpPr>
                <a:spLocks noChangeArrowheads="1"/>
              </p:cNvSpPr>
              <p:nvPr/>
            </p:nvSpPr>
            <p:spPr bwMode="auto">
              <a:xfrm>
                <a:off x="712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6" name="Oval 222"/>
              <p:cNvSpPr>
                <a:spLocks noChangeArrowheads="1"/>
              </p:cNvSpPr>
              <p:nvPr/>
            </p:nvSpPr>
            <p:spPr bwMode="auto">
              <a:xfrm>
                <a:off x="791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7" name="Oval 223"/>
              <p:cNvSpPr>
                <a:spLocks noChangeArrowheads="1"/>
              </p:cNvSpPr>
              <p:nvPr/>
            </p:nvSpPr>
            <p:spPr bwMode="auto">
              <a:xfrm>
                <a:off x="870" y="229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8" name="Oval 224"/>
              <p:cNvSpPr>
                <a:spLocks noChangeArrowheads="1"/>
              </p:cNvSpPr>
              <p:nvPr/>
            </p:nvSpPr>
            <p:spPr bwMode="auto">
              <a:xfrm>
                <a:off x="948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59" name="Oval 225"/>
              <p:cNvSpPr>
                <a:spLocks noChangeArrowheads="1"/>
              </p:cNvSpPr>
              <p:nvPr/>
            </p:nvSpPr>
            <p:spPr bwMode="auto">
              <a:xfrm>
                <a:off x="1027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0" name="Oval 226"/>
              <p:cNvSpPr>
                <a:spLocks noChangeArrowheads="1"/>
              </p:cNvSpPr>
              <p:nvPr/>
            </p:nvSpPr>
            <p:spPr bwMode="auto">
              <a:xfrm>
                <a:off x="1106" y="229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1" name="Oval 227"/>
              <p:cNvSpPr>
                <a:spLocks noChangeArrowheads="1"/>
              </p:cNvSpPr>
              <p:nvPr/>
            </p:nvSpPr>
            <p:spPr bwMode="auto">
              <a:xfrm>
                <a:off x="1184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2" name="Oval 228"/>
              <p:cNvSpPr>
                <a:spLocks noChangeArrowheads="1"/>
              </p:cNvSpPr>
              <p:nvPr/>
            </p:nvSpPr>
            <p:spPr bwMode="auto">
              <a:xfrm>
                <a:off x="1263" y="229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3" name="Oval 229"/>
              <p:cNvSpPr>
                <a:spLocks noChangeArrowheads="1"/>
              </p:cNvSpPr>
              <p:nvPr/>
            </p:nvSpPr>
            <p:spPr bwMode="auto">
              <a:xfrm>
                <a:off x="240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4" name="Oval 230"/>
              <p:cNvSpPr>
                <a:spLocks noChangeArrowheads="1"/>
              </p:cNvSpPr>
              <p:nvPr/>
            </p:nvSpPr>
            <p:spPr bwMode="auto">
              <a:xfrm>
                <a:off x="319" y="2214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5" name="Oval 231"/>
              <p:cNvSpPr>
                <a:spLocks noChangeArrowheads="1"/>
              </p:cNvSpPr>
              <p:nvPr/>
            </p:nvSpPr>
            <p:spPr bwMode="auto">
              <a:xfrm>
                <a:off x="397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6" name="Oval 232"/>
              <p:cNvSpPr>
                <a:spLocks noChangeArrowheads="1"/>
              </p:cNvSpPr>
              <p:nvPr/>
            </p:nvSpPr>
            <p:spPr bwMode="auto">
              <a:xfrm>
                <a:off x="476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7" name="Oval 233"/>
              <p:cNvSpPr>
                <a:spLocks noChangeArrowheads="1"/>
              </p:cNvSpPr>
              <p:nvPr/>
            </p:nvSpPr>
            <p:spPr bwMode="auto">
              <a:xfrm>
                <a:off x="555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8" name="Oval 234"/>
              <p:cNvSpPr>
                <a:spLocks noChangeArrowheads="1"/>
              </p:cNvSpPr>
              <p:nvPr/>
            </p:nvSpPr>
            <p:spPr bwMode="auto">
              <a:xfrm>
                <a:off x="633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69" name="Oval 235"/>
              <p:cNvSpPr>
                <a:spLocks noChangeArrowheads="1"/>
              </p:cNvSpPr>
              <p:nvPr/>
            </p:nvSpPr>
            <p:spPr bwMode="auto">
              <a:xfrm>
                <a:off x="712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0" name="Oval 236"/>
              <p:cNvSpPr>
                <a:spLocks noChangeArrowheads="1"/>
              </p:cNvSpPr>
              <p:nvPr/>
            </p:nvSpPr>
            <p:spPr bwMode="auto">
              <a:xfrm>
                <a:off x="791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1" name="Oval 237"/>
              <p:cNvSpPr>
                <a:spLocks noChangeArrowheads="1"/>
              </p:cNvSpPr>
              <p:nvPr/>
            </p:nvSpPr>
            <p:spPr bwMode="auto">
              <a:xfrm>
                <a:off x="870" y="2214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2" name="Oval 238"/>
              <p:cNvSpPr>
                <a:spLocks noChangeArrowheads="1"/>
              </p:cNvSpPr>
              <p:nvPr/>
            </p:nvSpPr>
            <p:spPr bwMode="auto">
              <a:xfrm>
                <a:off x="948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3" name="Oval 239"/>
              <p:cNvSpPr>
                <a:spLocks noChangeArrowheads="1"/>
              </p:cNvSpPr>
              <p:nvPr/>
            </p:nvSpPr>
            <p:spPr bwMode="auto">
              <a:xfrm>
                <a:off x="1027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4" name="Oval 240"/>
              <p:cNvSpPr>
                <a:spLocks noChangeArrowheads="1"/>
              </p:cNvSpPr>
              <p:nvPr/>
            </p:nvSpPr>
            <p:spPr bwMode="auto">
              <a:xfrm>
                <a:off x="1106" y="2214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5" name="Oval 241"/>
              <p:cNvSpPr>
                <a:spLocks noChangeArrowheads="1"/>
              </p:cNvSpPr>
              <p:nvPr/>
            </p:nvSpPr>
            <p:spPr bwMode="auto">
              <a:xfrm>
                <a:off x="1184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6" name="Oval 242"/>
              <p:cNvSpPr>
                <a:spLocks noChangeArrowheads="1"/>
              </p:cNvSpPr>
              <p:nvPr/>
            </p:nvSpPr>
            <p:spPr bwMode="auto">
              <a:xfrm>
                <a:off x="1263" y="221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7" name="Oval 243"/>
              <p:cNvSpPr>
                <a:spLocks noChangeArrowheads="1"/>
              </p:cNvSpPr>
              <p:nvPr/>
            </p:nvSpPr>
            <p:spPr bwMode="auto">
              <a:xfrm>
                <a:off x="240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8" name="Oval 244"/>
              <p:cNvSpPr>
                <a:spLocks noChangeArrowheads="1"/>
              </p:cNvSpPr>
              <p:nvPr/>
            </p:nvSpPr>
            <p:spPr bwMode="auto">
              <a:xfrm>
                <a:off x="319" y="2129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79" name="Oval 245"/>
              <p:cNvSpPr>
                <a:spLocks noChangeArrowheads="1"/>
              </p:cNvSpPr>
              <p:nvPr/>
            </p:nvSpPr>
            <p:spPr bwMode="auto">
              <a:xfrm>
                <a:off x="397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0" name="Oval 246"/>
              <p:cNvSpPr>
                <a:spLocks noChangeArrowheads="1"/>
              </p:cNvSpPr>
              <p:nvPr/>
            </p:nvSpPr>
            <p:spPr bwMode="auto">
              <a:xfrm>
                <a:off x="476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1" name="Oval 247"/>
              <p:cNvSpPr>
                <a:spLocks noChangeArrowheads="1"/>
              </p:cNvSpPr>
              <p:nvPr/>
            </p:nvSpPr>
            <p:spPr bwMode="auto">
              <a:xfrm>
                <a:off x="555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2" name="Oval 248"/>
              <p:cNvSpPr>
                <a:spLocks noChangeArrowheads="1"/>
              </p:cNvSpPr>
              <p:nvPr/>
            </p:nvSpPr>
            <p:spPr bwMode="auto">
              <a:xfrm>
                <a:off x="633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3" name="Oval 249"/>
              <p:cNvSpPr>
                <a:spLocks noChangeArrowheads="1"/>
              </p:cNvSpPr>
              <p:nvPr/>
            </p:nvSpPr>
            <p:spPr bwMode="auto">
              <a:xfrm>
                <a:off x="712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4" name="Oval 250"/>
              <p:cNvSpPr>
                <a:spLocks noChangeArrowheads="1"/>
              </p:cNvSpPr>
              <p:nvPr/>
            </p:nvSpPr>
            <p:spPr bwMode="auto">
              <a:xfrm>
                <a:off x="791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5" name="Oval 251"/>
              <p:cNvSpPr>
                <a:spLocks noChangeArrowheads="1"/>
              </p:cNvSpPr>
              <p:nvPr/>
            </p:nvSpPr>
            <p:spPr bwMode="auto">
              <a:xfrm>
                <a:off x="870" y="2129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6" name="Oval 252"/>
              <p:cNvSpPr>
                <a:spLocks noChangeArrowheads="1"/>
              </p:cNvSpPr>
              <p:nvPr/>
            </p:nvSpPr>
            <p:spPr bwMode="auto">
              <a:xfrm>
                <a:off x="948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7" name="Oval 253"/>
              <p:cNvSpPr>
                <a:spLocks noChangeArrowheads="1"/>
              </p:cNvSpPr>
              <p:nvPr/>
            </p:nvSpPr>
            <p:spPr bwMode="auto">
              <a:xfrm>
                <a:off x="1027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8" name="Oval 254"/>
              <p:cNvSpPr>
                <a:spLocks noChangeArrowheads="1"/>
              </p:cNvSpPr>
              <p:nvPr/>
            </p:nvSpPr>
            <p:spPr bwMode="auto">
              <a:xfrm>
                <a:off x="1106" y="2129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89" name="Oval 255"/>
              <p:cNvSpPr>
                <a:spLocks noChangeArrowheads="1"/>
              </p:cNvSpPr>
              <p:nvPr/>
            </p:nvSpPr>
            <p:spPr bwMode="auto">
              <a:xfrm>
                <a:off x="1184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0" name="Oval 256"/>
              <p:cNvSpPr>
                <a:spLocks noChangeArrowheads="1"/>
              </p:cNvSpPr>
              <p:nvPr/>
            </p:nvSpPr>
            <p:spPr bwMode="auto">
              <a:xfrm>
                <a:off x="1263" y="212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1" name="Line 257"/>
              <p:cNvSpPr>
                <a:spLocks noChangeShapeType="1"/>
              </p:cNvSpPr>
              <p:nvPr/>
            </p:nvSpPr>
            <p:spPr bwMode="auto">
              <a:xfrm flipV="1">
                <a:off x="255" y="2016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92" name="Freeform 258"/>
              <p:cNvSpPr>
                <a:spLocks/>
              </p:cNvSpPr>
              <p:nvPr/>
            </p:nvSpPr>
            <p:spPr bwMode="auto">
              <a:xfrm>
                <a:off x="240" y="2394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</p:grpSp>
        <p:grpSp>
          <p:nvGrpSpPr>
            <p:cNvPr id="213" name="Group 259"/>
            <p:cNvGrpSpPr>
              <a:grpSpLocks/>
            </p:cNvGrpSpPr>
            <p:nvPr/>
          </p:nvGrpSpPr>
          <p:grpSpPr bwMode="auto">
            <a:xfrm>
              <a:off x="2928" y="2455"/>
              <a:ext cx="1200" cy="384"/>
              <a:chOff x="4272" y="2256"/>
              <a:chExt cx="1200" cy="384"/>
            </a:xfrm>
          </p:grpSpPr>
          <p:sp>
            <p:nvSpPr>
              <p:cNvPr id="275" name="Rectangle 260"/>
              <p:cNvSpPr>
                <a:spLocks noChangeArrowheads="1"/>
              </p:cNvSpPr>
              <p:nvPr/>
            </p:nvSpPr>
            <p:spPr bwMode="auto">
              <a:xfrm>
                <a:off x="4284" y="2352"/>
                <a:ext cx="1043" cy="144"/>
              </a:xfrm>
              <a:prstGeom prst="rect">
                <a:avLst/>
              </a:prstGeom>
              <a:solidFill>
                <a:srgbClr val="AAA28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pPr algn="ctr" eaLnBrk="1" hangingPunct="1">
                  <a:lnSpc>
                    <a:spcPct val="150000"/>
                  </a:lnSpc>
                  <a:buClr>
                    <a:srgbClr val="FF0007"/>
                  </a:buClr>
                  <a:buFontTx/>
                  <a:buChar char="•"/>
                </a:pPr>
                <a:endParaRPr lang="en-US" sz="1800" dirty="0">
                  <a:solidFill>
                    <a:schemeClr val="tx1"/>
                  </a:solidFill>
                  <a:latin typeface="MetaKorrespondenz" pitchFamily="34" charset="0"/>
                </a:endParaRPr>
              </a:p>
            </p:txBody>
          </p:sp>
          <p:sp>
            <p:nvSpPr>
              <p:cNvPr id="276" name="Oval 261"/>
              <p:cNvSpPr>
                <a:spLocks noChangeArrowheads="1"/>
              </p:cNvSpPr>
              <p:nvPr/>
            </p:nvSpPr>
            <p:spPr bwMode="auto">
              <a:xfrm>
                <a:off x="4272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7" name="Oval 262"/>
              <p:cNvSpPr>
                <a:spLocks noChangeArrowheads="1"/>
              </p:cNvSpPr>
              <p:nvPr/>
            </p:nvSpPr>
            <p:spPr bwMode="auto">
              <a:xfrm>
                <a:off x="4351" y="262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8" name="Oval 263"/>
              <p:cNvSpPr>
                <a:spLocks noChangeArrowheads="1"/>
              </p:cNvSpPr>
              <p:nvPr/>
            </p:nvSpPr>
            <p:spPr bwMode="auto">
              <a:xfrm>
                <a:off x="4429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9" name="Oval 264"/>
              <p:cNvSpPr>
                <a:spLocks noChangeArrowheads="1"/>
              </p:cNvSpPr>
              <p:nvPr/>
            </p:nvSpPr>
            <p:spPr bwMode="auto">
              <a:xfrm>
                <a:off x="4508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0" name="Oval 265"/>
              <p:cNvSpPr>
                <a:spLocks noChangeArrowheads="1"/>
              </p:cNvSpPr>
              <p:nvPr/>
            </p:nvSpPr>
            <p:spPr bwMode="auto">
              <a:xfrm>
                <a:off x="4587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1" name="Oval 266"/>
              <p:cNvSpPr>
                <a:spLocks noChangeArrowheads="1"/>
              </p:cNvSpPr>
              <p:nvPr/>
            </p:nvSpPr>
            <p:spPr bwMode="auto">
              <a:xfrm>
                <a:off x="4665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2" name="Oval 267"/>
              <p:cNvSpPr>
                <a:spLocks noChangeArrowheads="1"/>
              </p:cNvSpPr>
              <p:nvPr/>
            </p:nvSpPr>
            <p:spPr bwMode="auto">
              <a:xfrm>
                <a:off x="4744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3" name="Oval 268"/>
              <p:cNvSpPr>
                <a:spLocks noChangeArrowheads="1"/>
              </p:cNvSpPr>
              <p:nvPr/>
            </p:nvSpPr>
            <p:spPr bwMode="auto">
              <a:xfrm>
                <a:off x="4823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4" name="Oval 269"/>
              <p:cNvSpPr>
                <a:spLocks noChangeArrowheads="1"/>
              </p:cNvSpPr>
              <p:nvPr/>
            </p:nvSpPr>
            <p:spPr bwMode="auto">
              <a:xfrm>
                <a:off x="4902" y="262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5" name="Oval 270"/>
              <p:cNvSpPr>
                <a:spLocks noChangeArrowheads="1"/>
              </p:cNvSpPr>
              <p:nvPr/>
            </p:nvSpPr>
            <p:spPr bwMode="auto">
              <a:xfrm>
                <a:off x="4980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6" name="Oval 271"/>
              <p:cNvSpPr>
                <a:spLocks noChangeArrowheads="1"/>
              </p:cNvSpPr>
              <p:nvPr/>
            </p:nvSpPr>
            <p:spPr bwMode="auto">
              <a:xfrm>
                <a:off x="5059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7" name="Oval 272"/>
              <p:cNvSpPr>
                <a:spLocks noChangeArrowheads="1"/>
              </p:cNvSpPr>
              <p:nvPr/>
            </p:nvSpPr>
            <p:spPr bwMode="auto">
              <a:xfrm>
                <a:off x="5138" y="2623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8" name="Oval 273"/>
              <p:cNvSpPr>
                <a:spLocks noChangeArrowheads="1"/>
              </p:cNvSpPr>
              <p:nvPr/>
            </p:nvSpPr>
            <p:spPr bwMode="auto">
              <a:xfrm>
                <a:off x="5216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89" name="Oval 274"/>
              <p:cNvSpPr>
                <a:spLocks noChangeArrowheads="1"/>
              </p:cNvSpPr>
              <p:nvPr/>
            </p:nvSpPr>
            <p:spPr bwMode="auto">
              <a:xfrm>
                <a:off x="5295" y="2623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0" name="Oval 275"/>
              <p:cNvSpPr>
                <a:spLocks noChangeArrowheads="1"/>
              </p:cNvSpPr>
              <p:nvPr/>
            </p:nvSpPr>
            <p:spPr bwMode="auto">
              <a:xfrm>
                <a:off x="4272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1" name="Oval 276"/>
              <p:cNvSpPr>
                <a:spLocks noChangeArrowheads="1"/>
              </p:cNvSpPr>
              <p:nvPr/>
            </p:nvSpPr>
            <p:spPr bwMode="auto">
              <a:xfrm>
                <a:off x="4351" y="253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2" name="Oval 277"/>
              <p:cNvSpPr>
                <a:spLocks noChangeArrowheads="1"/>
              </p:cNvSpPr>
              <p:nvPr/>
            </p:nvSpPr>
            <p:spPr bwMode="auto">
              <a:xfrm>
                <a:off x="4429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3" name="Oval 278"/>
              <p:cNvSpPr>
                <a:spLocks noChangeArrowheads="1"/>
              </p:cNvSpPr>
              <p:nvPr/>
            </p:nvSpPr>
            <p:spPr bwMode="auto">
              <a:xfrm>
                <a:off x="4508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4" name="Oval 279"/>
              <p:cNvSpPr>
                <a:spLocks noChangeArrowheads="1"/>
              </p:cNvSpPr>
              <p:nvPr/>
            </p:nvSpPr>
            <p:spPr bwMode="auto">
              <a:xfrm>
                <a:off x="4587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5" name="Oval 280"/>
              <p:cNvSpPr>
                <a:spLocks noChangeArrowheads="1"/>
              </p:cNvSpPr>
              <p:nvPr/>
            </p:nvSpPr>
            <p:spPr bwMode="auto">
              <a:xfrm>
                <a:off x="4665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6" name="Oval 281"/>
              <p:cNvSpPr>
                <a:spLocks noChangeArrowheads="1"/>
              </p:cNvSpPr>
              <p:nvPr/>
            </p:nvSpPr>
            <p:spPr bwMode="auto">
              <a:xfrm>
                <a:off x="4744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7" name="Oval 282"/>
              <p:cNvSpPr>
                <a:spLocks noChangeArrowheads="1"/>
              </p:cNvSpPr>
              <p:nvPr/>
            </p:nvSpPr>
            <p:spPr bwMode="auto">
              <a:xfrm>
                <a:off x="4823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8" name="Oval 283"/>
              <p:cNvSpPr>
                <a:spLocks noChangeArrowheads="1"/>
              </p:cNvSpPr>
              <p:nvPr/>
            </p:nvSpPr>
            <p:spPr bwMode="auto">
              <a:xfrm>
                <a:off x="4902" y="253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99" name="Oval 284"/>
              <p:cNvSpPr>
                <a:spLocks noChangeArrowheads="1"/>
              </p:cNvSpPr>
              <p:nvPr/>
            </p:nvSpPr>
            <p:spPr bwMode="auto">
              <a:xfrm>
                <a:off x="4980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0" name="Oval 285"/>
              <p:cNvSpPr>
                <a:spLocks noChangeArrowheads="1"/>
              </p:cNvSpPr>
              <p:nvPr/>
            </p:nvSpPr>
            <p:spPr bwMode="auto">
              <a:xfrm>
                <a:off x="5059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1" name="Oval 286"/>
              <p:cNvSpPr>
                <a:spLocks noChangeArrowheads="1"/>
              </p:cNvSpPr>
              <p:nvPr/>
            </p:nvSpPr>
            <p:spPr bwMode="auto">
              <a:xfrm>
                <a:off x="5138" y="2538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2" name="Oval 287"/>
              <p:cNvSpPr>
                <a:spLocks noChangeArrowheads="1"/>
              </p:cNvSpPr>
              <p:nvPr/>
            </p:nvSpPr>
            <p:spPr bwMode="auto">
              <a:xfrm>
                <a:off x="5216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3" name="Oval 288"/>
              <p:cNvSpPr>
                <a:spLocks noChangeArrowheads="1"/>
              </p:cNvSpPr>
              <p:nvPr/>
            </p:nvSpPr>
            <p:spPr bwMode="auto">
              <a:xfrm>
                <a:off x="5295" y="2538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4" name="Oval 289"/>
              <p:cNvSpPr>
                <a:spLocks noChangeArrowheads="1"/>
              </p:cNvSpPr>
              <p:nvPr/>
            </p:nvSpPr>
            <p:spPr bwMode="auto">
              <a:xfrm>
                <a:off x="4272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5" name="Oval 290"/>
              <p:cNvSpPr>
                <a:spLocks noChangeArrowheads="1"/>
              </p:cNvSpPr>
              <p:nvPr/>
            </p:nvSpPr>
            <p:spPr bwMode="auto">
              <a:xfrm>
                <a:off x="4351" y="2454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6" name="Oval 291"/>
              <p:cNvSpPr>
                <a:spLocks noChangeArrowheads="1"/>
              </p:cNvSpPr>
              <p:nvPr/>
            </p:nvSpPr>
            <p:spPr bwMode="auto">
              <a:xfrm>
                <a:off x="4429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7" name="Oval 292"/>
              <p:cNvSpPr>
                <a:spLocks noChangeArrowheads="1"/>
              </p:cNvSpPr>
              <p:nvPr/>
            </p:nvSpPr>
            <p:spPr bwMode="auto">
              <a:xfrm>
                <a:off x="4508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8" name="Oval 293"/>
              <p:cNvSpPr>
                <a:spLocks noChangeArrowheads="1"/>
              </p:cNvSpPr>
              <p:nvPr/>
            </p:nvSpPr>
            <p:spPr bwMode="auto">
              <a:xfrm>
                <a:off x="4587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09" name="Oval 294"/>
              <p:cNvSpPr>
                <a:spLocks noChangeArrowheads="1"/>
              </p:cNvSpPr>
              <p:nvPr/>
            </p:nvSpPr>
            <p:spPr bwMode="auto">
              <a:xfrm>
                <a:off x="4665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0" name="Oval 295"/>
              <p:cNvSpPr>
                <a:spLocks noChangeArrowheads="1"/>
              </p:cNvSpPr>
              <p:nvPr/>
            </p:nvSpPr>
            <p:spPr bwMode="auto">
              <a:xfrm>
                <a:off x="4744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1" name="Oval 296"/>
              <p:cNvSpPr>
                <a:spLocks noChangeArrowheads="1"/>
              </p:cNvSpPr>
              <p:nvPr/>
            </p:nvSpPr>
            <p:spPr bwMode="auto">
              <a:xfrm>
                <a:off x="4823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2" name="Oval 297"/>
              <p:cNvSpPr>
                <a:spLocks noChangeArrowheads="1"/>
              </p:cNvSpPr>
              <p:nvPr/>
            </p:nvSpPr>
            <p:spPr bwMode="auto">
              <a:xfrm>
                <a:off x="4902" y="2454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3" name="Oval 298"/>
              <p:cNvSpPr>
                <a:spLocks noChangeArrowheads="1"/>
              </p:cNvSpPr>
              <p:nvPr/>
            </p:nvSpPr>
            <p:spPr bwMode="auto">
              <a:xfrm>
                <a:off x="4980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4" name="Oval 299"/>
              <p:cNvSpPr>
                <a:spLocks noChangeArrowheads="1"/>
              </p:cNvSpPr>
              <p:nvPr/>
            </p:nvSpPr>
            <p:spPr bwMode="auto">
              <a:xfrm>
                <a:off x="5059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5" name="Oval 300"/>
              <p:cNvSpPr>
                <a:spLocks noChangeArrowheads="1"/>
              </p:cNvSpPr>
              <p:nvPr/>
            </p:nvSpPr>
            <p:spPr bwMode="auto">
              <a:xfrm>
                <a:off x="5138" y="2454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6" name="Oval 301"/>
              <p:cNvSpPr>
                <a:spLocks noChangeArrowheads="1"/>
              </p:cNvSpPr>
              <p:nvPr/>
            </p:nvSpPr>
            <p:spPr bwMode="auto">
              <a:xfrm>
                <a:off x="5216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7" name="Oval 302"/>
              <p:cNvSpPr>
                <a:spLocks noChangeArrowheads="1"/>
              </p:cNvSpPr>
              <p:nvPr/>
            </p:nvSpPr>
            <p:spPr bwMode="auto">
              <a:xfrm>
                <a:off x="5295" y="2454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8" name="Oval 303"/>
              <p:cNvSpPr>
                <a:spLocks noChangeArrowheads="1"/>
              </p:cNvSpPr>
              <p:nvPr/>
            </p:nvSpPr>
            <p:spPr bwMode="auto">
              <a:xfrm>
                <a:off x="4272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19" name="Oval 304"/>
              <p:cNvSpPr>
                <a:spLocks noChangeArrowheads="1"/>
              </p:cNvSpPr>
              <p:nvPr/>
            </p:nvSpPr>
            <p:spPr bwMode="auto">
              <a:xfrm>
                <a:off x="4351" y="2369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0" name="Oval 305"/>
              <p:cNvSpPr>
                <a:spLocks noChangeArrowheads="1"/>
              </p:cNvSpPr>
              <p:nvPr/>
            </p:nvSpPr>
            <p:spPr bwMode="auto">
              <a:xfrm>
                <a:off x="4429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1" name="Oval 306"/>
              <p:cNvSpPr>
                <a:spLocks noChangeArrowheads="1"/>
              </p:cNvSpPr>
              <p:nvPr/>
            </p:nvSpPr>
            <p:spPr bwMode="auto">
              <a:xfrm>
                <a:off x="4508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2" name="Oval 307"/>
              <p:cNvSpPr>
                <a:spLocks noChangeArrowheads="1"/>
              </p:cNvSpPr>
              <p:nvPr/>
            </p:nvSpPr>
            <p:spPr bwMode="auto">
              <a:xfrm>
                <a:off x="4587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3" name="Oval 308"/>
              <p:cNvSpPr>
                <a:spLocks noChangeArrowheads="1"/>
              </p:cNvSpPr>
              <p:nvPr/>
            </p:nvSpPr>
            <p:spPr bwMode="auto">
              <a:xfrm>
                <a:off x="4665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4" name="Oval 309"/>
              <p:cNvSpPr>
                <a:spLocks noChangeArrowheads="1"/>
              </p:cNvSpPr>
              <p:nvPr/>
            </p:nvSpPr>
            <p:spPr bwMode="auto">
              <a:xfrm>
                <a:off x="4744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5" name="Oval 310"/>
              <p:cNvSpPr>
                <a:spLocks noChangeArrowheads="1"/>
              </p:cNvSpPr>
              <p:nvPr/>
            </p:nvSpPr>
            <p:spPr bwMode="auto">
              <a:xfrm>
                <a:off x="4823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6" name="Oval 311"/>
              <p:cNvSpPr>
                <a:spLocks noChangeArrowheads="1"/>
              </p:cNvSpPr>
              <p:nvPr/>
            </p:nvSpPr>
            <p:spPr bwMode="auto">
              <a:xfrm>
                <a:off x="4902" y="2369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7" name="Oval 312"/>
              <p:cNvSpPr>
                <a:spLocks noChangeArrowheads="1"/>
              </p:cNvSpPr>
              <p:nvPr/>
            </p:nvSpPr>
            <p:spPr bwMode="auto">
              <a:xfrm>
                <a:off x="4980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8" name="Oval 313"/>
              <p:cNvSpPr>
                <a:spLocks noChangeArrowheads="1"/>
              </p:cNvSpPr>
              <p:nvPr/>
            </p:nvSpPr>
            <p:spPr bwMode="auto">
              <a:xfrm>
                <a:off x="5059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29" name="Oval 314"/>
              <p:cNvSpPr>
                <a:spLocks noChangeArrowheads="1"/>
              </p:cNvSpPr>
              <p:nvPr/>
            </p:nvSpPr>
            <p:spPr bwMode="auto">
              <a:xfrm>
                <a:off x="5138" y="2369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0" name="Oval 315"/>
              <p:cNvSpPr>
                <a:spLocks noChangeArrowheads="1"/>
              </p:cNvSpPr>
              <p:nvPr/>
            </p:nvSpPr>
            <p:spPr bwMode="auto">
              <a:xfrm>
                <a:off x="5216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1" name="Oval 316"/>
              <p:cNvSpPr>
                <a:spLocks noChangeArrowheads="1"/>
              </p:cNvSpPr>
              <p:nvPr/>
            </p:nvSpPr>
            <p:spPr bwMode="auto">
              <a:xfrm>
                <a:off x="5295" y="2369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2" name="Line 317"/>
              <p:cNvSpPr>
                <a:spLocks noChangeShapeType="1"/>
              </p:cNvSpPr>
              <p:nvPr/>
            </p:nvSpPr>
            <p:spPr bwMode="auto">
              <a:xfrm flipV="1">
                <a:off x="4287" y="2256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333" name="Freeform 318"/>
              <p:cNvSpPr>
                <a:spLocks/>
              </p:cNvSpPr>
              <p:nvPr/>
            </p:nvSpPr>
            <p:spPr bwMode="auto">
              <a:xfrm>
                <a:off x="4272" y="2634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</p:grpSp>
        <p:grpSp>
          <p:nvGrpSpPr>
            <p:cNvPr id="214" name="Group 319"/>
            <p:cNvGrpSpPr>
              <a:grpSpLocks/>
            </p:cNvGrpSpPr>
            <p:nvPr/>
          </p:nvGrpSpPr>
          <p:grpSpPr bwMode="auto">
            <a:xfrm>
              <a:off x="4368" y="2455"/>
              <a:ext cx="1200" cy="384"/>
              <a:chOff x="480" y="1248"/>
              <a:chExt cx="1200" cy="384"/>
            </a:xfrm>
          </p:grpSpPr>
          <p:sp>
            <p:nvSpPr>
              <p:cNvPr id="215" name="Rectangle 320"/>
              <p:cNvSpPr>
                <a:spLocks noChangeArrowheads="1"/>
              </p:cNvSpPr>
              <p:nvPr/>
            </p:nvSpPr>
            <p:spPr bwMode="auto">
              <a:xfrm>
                <a:off x="495" y="1344"/>
                <a:ext cx="1043" cy="144"/>
              </a:xfrm>
              <a:prstGeom prst="rect">
                <a:avLst/>
              </a:prstGeom>
              <a:solidFill>
                <a:srgbClr val="BBB5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pPr algn="ctr" eaLnBrk="1" hangingPunct="1">
                  <a:lnSpc>
                    <a:spcPct val="150000"/>
                  </a:lnSpc>
                  <a:buClr>
                    <a:srgbClr val="FF0007"/>
                  </a:buClr>
                  <a:buFontTx/>
                  <a:buChar char="•"/>
                </a:pPr>
                <a:endParaRPr lang="en-US" sz="1800" dirty="0">
                  <a:solidFill>
                    <a:schemeClr val="tx1"/>
                  </a:solidFill>
                  <a:latin typeface="MetaKorrespondenz" pitchFamily="34" charset="0"/>
                </a:endParaRPr>
              </a:p>
            </p:txBody>
          </p:sp>
          <p:sp>
            <p:nvSpPr>
              <p:cNvPr id="216" name="Rectangle 321"/>
              <p:cNvSpPr>
                <a:spLocks noChangeArrowheads="1"/>
              </p:cNvSpPr>
              <p:nvPr/>
            </p:nvSpPr>
            <p:spPr bwMode="auto">
              <a:xfrm>
                <a:off x="864" y="1361"/>
                <a:ext cx="528" cy="271"/>
              </a:xfrm>
              <a:prstGeom prst="rect">
                <a:avLst/>
              </a:prstGeom>
              <a:solidFill>
                <a:srgbClr val="BBB5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7" name="Oval 322"/>
              <p:cNvSpPr>
                <a:spLocks noChangeArrowheads="1"/>
              </p:cNvSpPr>
              <p:nvPr/>
            </p:nvSpPr>
            <p:spPr bwMode="auto">
              <a:xfrm>
                <a:off x="480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8" name="Oval 323"/>
              <p:cNvSpPr>
                <a:spLocks noChangeArrowheads="1"/>
              </p:cNvSpPr>
              <p:nvPr/>
            </p:nvSpPr>
            <p:spPr bwMode="auto">
              <a:xfrm>
                <a:off x="559" y="1615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19" name="Oval 324"/>
              <p:cNvSpPr>
                <a:spLocks noChangeArrowheads="1"/>
              </p:cNvSpPr>
              <p:nvPr/>
            </p:nvSpPr>
            <p:spPr bwMode="auto">
              <a:xfrm>
                <a:off x="637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0" name="Oval 325"/>
              <p:cNvSpPr>
                <a:spLocks noChangeArrowheads="1"/>
              </p:cNvSpPr>
              <p:nvPr/>
            </p:nvSpPr>
            <p:spPr bwMode="auto">
              <a:xfrm>
                <a:off x="716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1" name="Oval 326"/>
              <p:cNvSpPr>
                <a:spLocks noChangeArrowheads="1"/>
              </p:cNvSpPr>
              <p:nvPr/>
            </p:nvSpPr>
            <p:spPr bwMode="auto">
              <a:xfrm>
                <a:off x="795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2" name="Oval 327"/>
              <p:cNvSpPr>
                <a:spLocks noChangeArrowheads="1"/>
              </p:cNvSpPr>
              <p:nvPr/>
            </p:nvSpPr>
            <p:spPr bwMode="auto">
              <a:xfrm>
                <a:off x="873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3" name="Oval 328"/>
              <p:cNvSpPr>
                <a:spLocks noChangeArrowheads="1"/>
              </p:cNvSpPr>
              <p:nvPr/>
            </p:nvSpPr>
            <p:spPr bwMode="auto">
              <a:xfrm>
                <a:off x="952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4" name="Oval 329"/>
              <p:cNvSpPr>
                <a:spLocks noChangeArrowheads="1"/>
              </p:cNvSpPr>
              <p:nvPr/>
            </p:nvSpPr>
            <p:spPr bwMode="auto">
              <a:xfrm>
                <a:off x="1031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5" name="Oval 330"/>
              <p:cNvSpPr>
                <a:spLocks noChangeArrowheads="1"/>
              </p:cNvSpPr>
              <p:nvPr/>
            </p:nvSpPr>
            <p:spPr bwMode="auto">
              <a:xfrm>
                <a:off x="1110" y="1615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6" name="Oval 331"/>
              <p:cNvSpPr>
                <a:spLocks noChangeArrowheads="1"/>
              </p:cNvSpPr>
              <p:nvPr/>
            </p:nvSpPr>
            <p:spPr bwMode="auto">
              <a:xfrm>
                <a:off x="1188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7" name="Oval 332"/>
              <p:cNvSpPr>
                <a:spLocks noChangeArrowheads="1"/>
              </p:cNvSpPr>
              <p:nvPr/>
            </p:nvSpPr>
            <p:spPr bwMode="auto">
              <a:xfrm>
                <a:off x="1267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8" name="Oval 333"/>
              <p:cNvSpPr>
                <a:spLocks noChangeArrowheads="1"/>
              </p:cNvSpPr>
              <p:nvPr/>
            </p:nvSpPr>
            <p:spPr bwMode="auto">
              <a:xfrm>
                <a:off x="1346" y="1615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29" name="Oval 334"/>
              <p:cNvSpPr>
                <a:spLocks noChangeArrowheads="1"/>
              </p:cNvSpPr>
              <p:nvPr/>
            </p:nvSpPr>
            <p:spPr bwMode="auto">
              <a:xfrm>
                <a:off x="1424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0" name="Oval 335"/>
              <p:cNvSpPr>
                <a:spLocks noChangeArrowheads="1"/>
              </p:cNvSpPr>
              <p:nvPr/>
            </p:nvSpPr>
            <p:spPr bwMode="auto">
              <a:xfrm>
                <a:off x="1503" y="1615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1" name="Oval 336"/>
              <p:cNvSpPr>
                <a:spLocks noChangeArrowheads="1"/>
              </p:cNvSpPr>
              <p:nvPr/>
            </p:nvSpPr>
            <p:spPr bwMode="auto">
              <a:xfrm>
                <a:off x="480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2" name="Oval 337"/>
              <p:cNvSpPr>
                <a:spLocks noChangeArrowheads="1"/>
              </p:cNvSpPr>
              <p:nvPr/>
            </p:nvSpPr>
            <p:spPr bwMode="auto">
              <a:xfrm>
                <a:off x="559" y="1530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3" name="Oval 338"/>
              <p:cNvSpPr>
                <a:spLocks noChangeArrowheads="1"/>
              </p:cNvSpPr>
              <p:nvPr/>
            </p:nvSpPr>
            <p:spPr bwMode="auto">
              <a:xfrm>
                <a:off x="637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4" name="Oval 339"/>
              <p:cNvSpPr>
                <a:spLocks noChangeArrowheads="1"/>
              </p:cNvSpPr>
              <p:nvPr/>
            </p:nvSpPr>
            <p:spPr bwMode="auto">
              <a:xfrm>
                <a:off x="716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5" name="Oval 340"/>
              <p:cNvSpPr>
                <a:spLocks noChangeArrowheads="1"/>
              </p:cNvSpPr>
              <p:nvPr/>
            </p:nvSpPr>
            <p:spPr bwMode="auto">
              <a:xfrm>
                <a:off x="795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6" name="Oval 341"/>
              <p:cNvSpPr>
                <a:spLocks noChangeArrowheads="1"/>
              </p:cNvSpPr>
              <p:nvPr/>
            </p:nvSpPr>
            <p:spPr bwMode="auto">
              <a:xfrm>
                <a:off x="873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7" name="Oval 342"/>
              <p:cNvSpPr>
                <a:spLocks noChangeArrowheads="1"/>
              </p:cNvSpPr>
              <p:nvPr/>
            </p:nvSpPr>
            <p:spPr bwMode="auto">
              <a:xfrm>
                <a:off x="952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8" name="Oval 343"/>
              <p:cNvSpPr>
                <a:spLocks noChangeArrowheads="1"/>
              </p:cNvSpPr>
              <p:nvPr/>
            </p:nvSpPr>
            <p:spPr bwMode="auto">
              <a:xfrm>
                <a:off x="1031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39" name="Oval 344"/>
              <p:cNvSpPr>
                <a:spLocks noChangeArrowheads="1"/>
              </p:cNvSpPr>
              <p:nvPr/>
            </p:nvSpPr>
            <p:spPr bwMode="auto">
              <a:xfrm>
                <a:off x="1110" y="1530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0" name="Oval 345"/>
              <p:cNvSpPr>
                <a:spLocks noChangeArrowheads="1"/>
              </p:cNvSpPr>
              <p:nvPr/>
            </p:nvSpPr>
            <p:spPr bwMode="auto">
              <a:xfrm>
                <a:off x="1188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1" name="Oval 346"/>
              <p:cNvSpPr>
                <a:spLocks noChangeArrowheads="1"/>
              </p:cNvSpPr>
              <p:nvPr/>
            </p:nvSpPr>
            <p:spPr bwMode="auto">
              <a:xfrm>
                <a:off x="1267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2" name="Oval 347"/>
              <p:cNvSpPr>
                <a:spLocks noChangeArrowheads="1"/>
              </p:cNvSpPr>
              <p:nvPr/>
            </p:nvSpPr>
            <p:spPr bwMode="auto">
              <a:xfrm>
                <a:off x="1346" y="1530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3" name="Oval 348"/>
              <p:cNvSpPr>
                <a:spLocks noChangeArrowheads="1"/>
              </p:cNvSpPr>
              <p:nvPr/>
            </p:nvSpPr>
            <p:spPr bwMode="auto">
              <a:xfrm>
                <a:off x="1424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4" name="Oval 349"/>
              <p:cNvSpPr>
                <a:spLocks noChangeArrowheads="1"/>
              </p:cNvSpPr>
              <p:nvPr/>
            </p:nvSpPr>
            <p:spPr bwMode="auto">
              <a:xfrm>
                <a:off x="1503" y="1530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5" name="Oval 350"/>
              <p:cNvSpPr>
                <a:spLocks noChangeArrowheads="1"/>
              </p:cNvSpPr>
              <p:nvPr/>
            </p:nvSpPr>
            <p:spPr bwMode="auto">
              <a:xfrm>
                <a:off x="480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6" name="Oval 351"/>
              <p:cNvSpPr>
                <a:spLocks noChangeArrowheads="1"/>
              </p:cNvSpPr>
              <p:nvPr/>
            </p:nvSpPr>
            <p:spPr bwMode="auto">
              <a:xfrm>
                <a:off x="559" y="14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7" name="Oval 352"/>
              <p:cNvSpPr>
                <a:spLocks noChangeArrowheads="1"/>
              </p:cNvSpPr>
              <p:nvPr/>
            </p:nvSpPr>
            <p:spPr bwMode="auto">
              <a:xfrm>
                <a:off x="637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8" name="Oval 353"/>
              <p:cNvSpPr>
                <a:spLocks noChangeArrowheads="1"/>
              </p:cNvSpPr>
              <p:nvPr/>
            </p:nvSpPr>
            <p:spPr bwMode="auto">
              <a:xfrm>
                <a:off x="716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49" name="Oval 354"/>
              <p:cNvSpPr>
                <a:spLocks noChangeArrowheads="1"/>
              </p:cNvSpPr>
              <p:nvPr/>
            </p:nvSpPr>
            <p:spPr bwMode="auto">
              <a:xfrm>
                <a:off x="795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0" name="Oval 355"/>
              <p:cNvSpPr>
                <a:spLocks noChangeArrowheads="1"/>
              </p:cNvSpPr>
              <p:nvPr/>
            </p:nvSpPr>
            <p:spPr bwMode="auto">
              <a:xfrm>
                <a:off x="873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1" name="Oval 356"/>
              <p:cNvSpPr>
                <a:spLocks noChangeArrowheads="1"/>
              </p:cNvSpPr>
              <p:nvPr/>
            </p:nvSpPr>
            <p:spPr bwMode="auto">
              <a:xfrm>
                <a:off x="952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2" name="Oval 357"/>
              <p:cNvSpPr>
                <a:spLocks noChangeArrowheads="1"/>
              </p:cNvSpPr>
              <p:nvPr/>
            </p:nvSpPr>
            <p:spPr bwMode="auto">
              <a:xfrm>
                <a:off x="1031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3" name="Oval 358"/>
              <p:cNvSpPr>
                <a:spLocks noChangeArrowheads="1"/>
              </p:cNvSpPr>
              <p:nvPr/>
            </p:nvSpPr>
            <p:spPr bwMode="auto">
              <a:xfrm>
                <a:off x="1110" y="14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4" name="Oval 359"/>
              <p:cNvSpPr>
                <a:spLocks noChangeArrowheads="1"/>
              </p:cNvSpPr>
              <p:nvPr/>
            </p:nvSpPr>
            <p:spPr bwMode="auto">
              <a:xfrm>
                <a:off x="1188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5" name="Oval 360"/>
              <p:cNvSpPr>
                <a:spLocks noChangeArrowheads="1"/>
              </p:cNvSpPr>
              <p:nvPr/>
            </p:nvSpPr>
            <p:spPr bwMode="auto">
              <a:xfrm>
                <a:off x="1267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6" name="Oval 361"/>
              <p:cNvSpPr>
                <a:spLocks noChangeArrowheads="1"/>
              </p:cNvSpPr>
              <p:nvPr/>
            </p:nvSpPr>
            <p:spPr bwMode="auto">
              <a:xfrm>
                <a:off x="1346" y="1446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7" name="Oval 362"/>
              <p:cNvSpPr>
                <a:spLocks noChangeArrowheads="1"/>
              </p:cNvSpPr>
              <p:nvPr/>
            </p:nvSpPr>
            <p:spPr bwMode="auto">
              <a:xfrm>
                <a:off x="1424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8" name="Oval 363"/>
              <p:cNvSpPr>
                <a:spLocks noChangeArrowheads="1"/>
              </p:cNvSpPr>
              <p:nvPr/>
            </p:nvSpPr>
            <p:spPr bwMode="auto">
              <a:xfrm>
                <a:off x="1503" y="1446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59" name="Oval 364"/>
              <p:cNvSpPr>
                <a:spLocks noChangeArrowheads="1"/>
              </p:cNvSpPr>
              <p:nvPr/>
            </p:nvSpPr>
            <p:spPr bwMode="auto">
              <a:xfrm>
                <a:off x="480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0" name="Oval 365"/>
              <p:cNvSpPr>
                <a:spLocks noChangeArrowheads="1"/>
              </p:cNvSpPr>
              <p:nvPr/>
            </p:nvSpPr>
            <p:spPr bwMode="auto">
              <a:xfrm>
                <a:off x="559" y="136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1" name="Oval 366"/>
              <p:cNvSpPr>
                <a:spLocks noChangeArrowheads="1"/>
              </p:cNvSpPr>
              <p:nvPr/>
            </p:nvSpPr>
            <p:spPr bwMode="auto">
              <a:xfrm>
                <a:off x="637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2" name="Oval 367"/>
              <p:cNvSpPr>
                <a:spLocks noChangeArrowheads="1"/>
              </p:cNvSpPr>
              <p:nvPr/>
            </p:nvSpPr>
            <p:spPr bwMode="auto">
              <a:xfrm>
                <a:off x="716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3" name="Oval 368"/>
              <p:cNvSpPr>
                <a:spLocks noChangeArrowheads="1"/>
              </p:cNvSpPr>
              <p:nvPr/>
            </p:nvSpPr>
            <p:spPr bwMode="auto">
              <a:xfrm>
                <a:off x="795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4" name="Oval 369"/>
              <p:cNvSpPr>
                <a:spLocks noChangeArrowheads="1"/>
              </p:cNvSpPr>
              <p:nvPr/>
            </p:nvSpPr>
            <p:spPr bwMode="auto">
              <a:xfrm>
                <a:off x="873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5" name="Oval 370"/>
              <p:cNvSpPr>
                <a:spLocks noChangeArrowheads="1"/>
              </p:cNvSpPr>
              <p:nvPr/>
            </p:nvSpPr>
            <p:spPr bwMode="auto">
              <a:xfrm>
                <a:off x="952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6" name="Oval 371"/>
              <p:cNvSpPr>
                <a:spLocks noChangeArrowheads="1"/>
              </p:cNvSpPr>
              <p:nvPr/>
            </p:nvSpPr>
            <p:spPr bwMode="auto">
              <a:xfrm>
                <a:off x="1031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7" name="Oval 372"/>
              <p:cNvSpPr>
                <a:spLocks noChangeArrowheads="1"/>
              </p:cNvSpPr>
              <p:nvPr/>
            </p:nvSpPr>
            <p:spPr bwMode="auto">
              <a:xfrm>
                <a:off x="1110" y="136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8" name="Oval 373"/>
              <p:cNvSpPr>
                <a:spLocks noChangeArrowheads="1"/>
              </p:cNvSpPr>
              <p:nvPr/>
            </p:nvSpPr>
            <p:spPr bwMode="auto">
              <a:xfrm>
                <a:off x="1188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69" name="Oval 374"/>
              <p:cNvSpPr>
                <a:spLocks noChangeArrowheads="1"/>
              </p:cNvSpPr>
              <p:nvPr/>
            </p:nvSpPr>
            <p:spPr bwMode="auto">
              <a:xfrm>
                <a:off x="1267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0" name="Oval 375"/>
              <p:cNvSpPr>
                <a:spLocks noChangeArrowheads="1"/>
              </p:cNvSpPr>
              <p:nvPr/>
            </p:nvSpPr>
            <p:spPr bwMode="auto">
              <a:xfrm>
                <a:off x="1346" y="1361"/>
                <a:ext cx="23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1" name="Oval 376"/>
              <p:cNvSpPr>
                <a:spLocks noChangeArrowheads="1"/>
              </p:cNvSpPr>
              <p:nvPr/>
            </p:nvSpPr>
            <p:spPr bwMode="auto">
              <a:xfrm>
                <a:off x="1424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2" name="Oval 377"/>
              <p:cNvSpPr>
                <a:spLocks noChangeArrowheads="1"/>
              </p:cNvSpPr>
              <p:nvPr/>
            </p:nvSpPr>
            <p:spPr bwMode="auto">
              <a:xfrm>
                <a:off x="1503" y="1361"/>
                <a:ext cx="24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3" name="Line 378"/>
              <p:cNvSpPr>
                <a:spLocks noChangeShapeType="1"/>
              </p:cNvSpPr>
              <p:nvPr/>
            </p:nvSpPr>
            <p:spPr bwMode="auto">
              <a:xfrm flipV="1">
                <a:off x="495" y="1248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  <p:sp>
            <p:nvSpPr>
              <p:cNvPr id="274" name="Freeform 379"/>
              <p:cNvSpPr>
                <a:spLocks/>
              </p:cNvSpPr>
              <p:nvPr/>
            </p:nvSpPr>
            <p:spPr bwMode="auto">
              <a:xfrm>
                <a:off x="480" y="1626"/>
                <a:ext cx="1200" cy="0"/>
              </a:xfrm>
              <a:custGeom>
                <a:avLst/>
                <a:gdLst>
                  <a:gd name="T0" fmla="*/ 0 w 1464"/>
                  <a:gd name="T1" fmla="*/ 0 h 1"/>
                  <a:gd name="T2" fmla="*/ 1464 w 14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4" h="1">
                    <a:moveTo>
                      <a:pt x="0" y="0"/>
                    </a:moveTo>
                    <a:lnTo>
                      <a:pt x="146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 dirty="0"/>
              </a:p>
            </p:txBody>
          </p:sp>
        </p:grpSp>
      </p:grpSp>
      <p:pic>
        <p:nvPicPr>
          <p:cNvPr id="393" name="Grafik 39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296142"/>
            <a:ext cx="226695" cy="140970"/>
          </a:xfrm>
          <a:prstGeom prst="rect">
            <a:avLst/>
          </a:prstGeom>
        </p:spPr>
      </p:pic>
      <p:pic>
        <p:nvPicPr>
          <p:cNvPr id="208" name="Grafik 20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4278997"/>
            <a:ext cx="142875" cy="158115"/>
          </a:xfrm>
          <a:prstGeom prst="rect">
            <a:avLst/>
          </a:prstGeom>
        </p:spPr>
      </p:pic>
      <p:pic>
        <p:nvPicPr>
          <p:cNvPr id="210" name="Grafik 20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5809069"/>
            <a:ext cx="1072515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32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AEB0153-23F6-4193-B6FC-754AA24CFE3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3 – Structure of the FUP </a:t>
            </a:r>
            <a:r>
              <a:rPr lang="en-US" i="1" dirty="0"/>
              <a:t>G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Consequence of Using the     Operator on the Previous Slide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G</a:t>
            </a:r>
            <a:r>
              <a:rPr lang="en-US" dirty="0"/>
              <a:t> is a finite union of polytopes and can thus be seen as: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Interpretation:</a:t>
            </a:r>
            <a:br>
              <a:rPr lang="en-US" dirty="0"/>
            </a:br>
            <a:r>
              <a:rPr lang="en-US" dirty="0"/>
              <a:t>Each polytope     denotes</a:t>
            </a:r>
            <a:br>
              <a:rPr lang="en-US" dirty="0"/>
            </a:br>
            <a:r>
              <a:rPr lang="en-US" i="1" u="sng" dirty="0"/>
              <a:t>one region in the iteration space of the entire loop nest in which </a:t>
            </a:r>
            <a:r>
              <a:rPr lang="en-US" b="1" i="1" u="sng" dirty="0"/>
              <a:t>all</a:t>
            </a:r>
            <a:r>
              <a:rPr lang="en-US" i="1" u="sng" dirty="0"/>
              <a:t> if-statements are satisfied.</a:t>
            </a:r>
          </a:p>
        </p:txBody>
      </p:sp>
      <p:pic>
        <p:nvPicPr>
          <p:cNvPr id="7" name="Grafik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2167200"/>
            <a:ext cx="2670810" cy="21717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890800"/>
            <a:ext cx="274320" cy="21526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0" y="1484784"/>
            <a:ext cx="142875" cy="15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24473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8A91FCD-D8C6-48C0-A18C-DE6C8ED666E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Global Search Space</a:t>
            </a:r>
            <a:r>
              <a:rPr lang="en-US" dirty="0"/>
              <a:t> for MPEG Code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 </a:t>
            </a:r>
          </a:p>
        </p:txBody>
      </p:sp>
      <p:pic>
        <p:nvPicPr>
          <p:cNvPr id="18" name="Grafik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8" y="1537200"/>
            <a:ext cx="6806565" cy="238125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97200"/>
            <a:ext cx="5486400" cy="268605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275200"/>
            <a:ext cx="2691765" cy="253365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70" y="2996952"/>
            <a:ext cx="8399145" cy="238125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3356991"/>
            <a:ext cx="4709160" cy="262890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726934"/>
            <a:ext cx="4638675" cy="262890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096499"/>
            <a:ext cx="7442835" cy="25336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834800"/>
            <a:ext cx="1611630" cy="217170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155200"/>
            <a:ext cx="4853940" cy="253365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5515200"/>
            <a:ext cx="4467225" cy="25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587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0572873-7652-4252-955E-BF693E9EFD4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Search Space &amp; Splitting-If (1)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Direct Translation of </a:t>
            </a:r>
            <a:r>
              <a:rPr lang="en-US" b="1" i="1" dirty="0"/>
              <a:t>G</a:t>
            </a:r>
            <a:r>
              <a:rPr lang="en-US" b="1" dirty="0"/>
              <a:t> into Splitting-If</a:t>
            </a:r>
          </a:p>
          <a:p>
            <a:pPr>
              <a:lnSpc>
                <a:spcPct val="100000"/>
              </a:lnSpc>
            </a:pPr>
            <a:r>
              <a:rPr lang="en-US" b="1" dirty="0"/>
              <a:t>	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if ( (x == 0 &amp;&amp; vx == 0 &amp;&amp; y &gt;= 13) || (x &gt;= 10) ||</a:t>
            </a:r>
          </a:p>
          <a:p>
            <a:pPr>
              <a:lnSpc>
                <a:spcPct val="100000"/>
              </a:lnSpc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	     (y == 0 &amp;&amp; vy == 0 &amp;&amp; x &gt;= 9) || (y &gt;= 14) )</a:t>
            </a:r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/>
              <a:t>Not a Good Idea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This splitting-if must be placed in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vy</a:t>
            </a:r>
            <a:r>
              <a:rPr lang="en-US" dirty="0"/>
              <a:t>-loop (3</a:t>
            </a:r>
            <a:r>
              <a:rPr lang="en-US" baseline="30000" dirty="0"/>
              <a:t>rd</a:t>
            </a:r>
            <a:r>
              <a:rPr lang="en-US" dirty="0"/>
              <a:t>-innermost!)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Leads to 10,103,760 executions of if-statements in total</a:t>
            </a:r>
            <a:endParaRPr lang="en-US" i="1" dirty="0"/>
          </a:p>
        </p:txBody>
      </p:sp>
      <p:pic>
        <p:nvPicPr>
          <p:cNvPr id="36" name="Grafik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1800225" cy="217170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77192"/>
            <a:ext cx="4853940" cy="253365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2237192"/>
            <a:ext cx="4467225" cy="25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042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F4B1D8B-A09E-4723-B4FD-6F22527A85E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Search Space &amp; Splitting-If (2)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i="1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Alternative: </a:t>
            </a:r>
            <a:r>
              <a:rPr lang="en-US" dirty="0"/>
              <a:t>Use only sub-polytopes      of </a:t>
            </a:r>
            <a:r>
              <a:rPr lang="en-US" i="1" dirty="0"/>
              <a:t>G</a:t>
            </a:r>
            <a:r>
              <a:rPr lang="en-US" dirty="0"/>
              <a:t> for splitting-if.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	Legal, since each sub-polytope      by itself already satisfies all if-statements.</a:t>
            </a:r>
          </a:p>
          <a:p>
            <a:pPr>
              <a:lnSpc>
                <a:spcPct val="90000"/>
              </a:lnSpc>
            </a:pPr>
            <a:r>
              <a:rPr lang="en-US" b="1" dirty="0"/>
              <a:t>	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if ( x &gt;= 10 )</a:t>
            </a:r>
            <a:endParaRPr lang="en-US" dirty="0"/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This sub-polytope is also not a good solution</a:t>
            </a:r>
          </a:p>
          <a:p>
            <a:pPr lvl="2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F"/>
            </a:pPr>
            <a:r>
              <a:rPr lang="en-US" sz="2000" dirty="0"/>
              <a:t>Leads to 25,401,820 if-statement executions</a:t>
            </a: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/>
              <a:t>	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if ( ( x &gt;= 10 ) || ( y &gt;= 14 ) )</a:t>
            </a:r>
            <a:endParaRPr lang="en-US" dirty="0"/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This combination of sub-polytopes is a good solution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F"/>
            </a:pPr>
            <a:r>
              <a:rPr lang="en-US" sz="2000" dirty="0"/>
              <a:t>Leads to 7,261,120 if-statement executions</a:t>
            </a:r>
            <a:endParaRPr lang="en-US" sz="2000" i="1" dirty="0"/>
          </a:p>
        </p:txBody>
      </p:sp>
      <p:pic>
        <p:nvPicPr>
          <p:cNvPr id="36" name="Grafik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1800225" cy="217170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77192"/>
            <a:ext cx="4853940" cy="253365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2237192"/>
            <a:ext cx="4467225" cy="25336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696" y="2944800"/>
            <a:ext cx="274320" cy="21526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664" y="3250800"/>
            <a:ext cx="274320" cy="21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088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5B69B7D-646C-4015-9DAE-A3EDEEAEA30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4 – Search Space Exploration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GA:</a:t>
            </a:r>
            <a:r>
              <a:rPr lang="en-US" dirty="0"/>
              <a:t> Selects regions from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Individual: Bit-vector that marks the selected regions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Individual</a:t>
            </a:r>
            <a:br>
              <a:rPr lang="en-US" dirty="0"/>
            </a:b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Fitness function computes again</a:t>
            </a:r>
            <a:br>
              <a:rPr lang="en-US" dirty="0"/>
            </a:br>
            <a:r>
              <a:rPr lang="en-US" dirty="0"/>
              <a:t>#{If-statement executions} after loop nest splitting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Fitness function minimized by GA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Resulting Splitting-If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Placed in the outermost possible loop of the loop nest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Contains all conditions and operators as specified by the selected regions</a:t>
            </a:r>
            <a:endParaRPr lang="en-US" i="1" u="sng" dirty="0"/>
          </a:p>
        </p:txBody>
      </p:sp>
      <p:pic>
        <p:nvPicPr>
          <p:cNvPr id="7" name="Grafik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334" y="1458000"/>
            <a:ext cx="2670810" cy="21717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11" y="2348880"/>
            <a:ext cx="5442585" cy="6096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745600"/>
            <a:ext cx="274320" cy="21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027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6D4B9B9-FC0F-49D6-9C64-153CACC65EC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Run-Times after Loop Nest Splitting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127262" y="5949280"/>
            <a:ext cx="7582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100% = Run-times of the benchmarks without Loop Nest Splitting</a:t>
            </a:r>
          </a:p>
        </p:txBody>
      </p:sp>
      <p:graphicFrame>
        <p:nvGraphicFramePr>
          <p:cNvPr id="8" name="Chart 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4850126"/>
              </p:ext>
            </p:extLst>
          </p:nvPr>
        </p:nvGraphicFramePr>
        <p:xfrm>
          <a:off x="221338" y="1268760"/>
          <a:ext cx="8640961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B89D1DA-E891-431A-B3DB-73FB16FA568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Energy Consumption (ARM7) after LNS</a:t>
            </a:r>
            <a:endParaRPr lang="en-US" i="1" dirty="0"/>
          </a:p>
        </p:txBody>
      </p:sp>
      <p:sp>
        <p:nvSpPr>
          <p:cNvPr id="4" name="Textfeld 3"/>
          <p:cNvSpPr txBox="1"/>
          <p:nvPr/>
        </p:nvSpPr>
        <p:spPr>
          <a:xfrm>
            <a:off x="1127262" y="5949280"/>
            <a:ext cx="7218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100% = Values of the Benchmarks without Loop Nest Splitting</a:t>
            </a:r>
          </a:p>
        </p:txBody>
      </p:sp>
      <p:graphicFrame>
        <p:nvGraphicFramePr>
          <p:cNvPr id="3" name="Objek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1481052"/>
              </p:ext>
            </p:extLst>
          </p:nvPr>
        </p:nvGraphicFramePr>
        <p:xfrm>
          <a:off x="173038" y="1391568"/>
          <a:ext cx="8604250" cy="4414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1579541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17871AE-A855-43B8-8E5D-7ECA93267A7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Code Size after Loop Nest Splitting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226776" y="5949280"/>
            <a:ext cx="6914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100% = Size of the benchmarks without Loop Nest Splitting</a:t>
            </a:r>
          </a:p>
        </p:txBody>
      </p:sp>
      <p:graphicFrame>
        <p:nvGraphicFramePr>
          <p:cNvPr id="3" name="Objek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5884508"/>
              </p:ext>
            </p:extLst>
          </p:nvPr>
        </p:nvGraphicFramePr>
        <p:xfrm>
          <a:off x="-31750" y="1412875"/>
          <a:ext cx="9032875" cy="456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5" name="Arbeitsblatt" r:id="rId4" imgW="10162984" imgH="5686646" progId="Excel.Sheet.8">
                  <p:embed/>
                </p:oleObj>
              </mc:Choice>
              <mc:Fallback>
                <p:oleObj name="Arbeitsblatt" r:id="rId4" imgW="10162984" imgH="5686646" progId="Excel.Sheet.8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1750" y="1412875"/>
                        <a:ext cx="9032875" cy="456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1478945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FEC8F86-F48B-4C63-8674-0AC428DEE3D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Loop Nest Splitting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H. Falk, P. Marwedel. </a:t>
            </a:r>
            <a:r>
              <a:rPr lang="en-US" i="1" dirty="0"/>
              <a:t>Control Flow driven Splitting of Loop Nests at the Source Code Level</a:t>
            </a:r>
            <a:r>
              <a:rPr lang="en-US" dirty="0"/>
              <a:t>. DATE Conference, Munich, 2003.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H. Falk. </a:t>
            </a:r>
            <a:r>
              <a:rPr lang="en-US" i="1" dirty="0"/>
              <a:t>Control Flow Optimization by Loop Nest Splitting at the Source Code Level</a:t>
            </a:r>
            <a:r>
              <a:rPr lang="en-US" dirty="0"/>
              <a:t>. University of Dortmund, Technical Report No. 773, Dortmund 2003.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3262DFD-A8BB-44EA-807A-40D5E7DF2B2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4 - Pre-Pass Optimizations</a:t>
            </a:r>
          </a:p>
        </p:txBody>
      </p:sp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Non-Compiler Optimizations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Post-pass</a:t>
            </a:r>
            <a:r>
              <a:rPr lang="en-US" dirty="0"/>
              <a:t> after compiler, e.g., at linker-level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Pre-pass</a:t>
            </a:r>
            <a:r>
              <a:rPr lang="en-US" dirty="0"/>
              <a:t> before compiler, at source code level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Loop Nest Splitting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Control flow optimization in data flow-dominated multimedia applications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Polytopes used to model linear conditions and loops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Genetic algorithms used to optimize polytope models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Significant reductions in terms of ACET and energy </a:t>
            </a:r>
            <a:r>
              <a:rPr lang="en-US" i="1" dirty="0"/>
              <a:t>(and WCET)</a:t>
            </a:r>
            <a:r>
              <a:rPr lang="en-US" dirty="0"/>
              <a:t>, but partially heavy code size increases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41001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4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L&#10;\]&#10;&#10;&#10;\end{document}"/>
  <p:tag name="IGUANATEXSIZE" val="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(l_L, u_L)&#10;\]&#10;&#10;&#10;\end{document}"/>
  <p:tag name="IGUANATEXSIZE" val="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\texttt{if ( } C_1\texttt{\ }\otimes\texttt{\ }C_2\texttt{\ }\otimes \texttt{ ... )}&#10;\qquad\qquad \otimes \in \{ \texttt{\&amp;\&amp;}, \texttt{||} \}&#10;\]&#10;&#10;&#10;\end{document}"/>
  <p:tag name="IGUANATEXSIZE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i_L&#10;\]&#10;&#10;&#10;\end{document}"/>
  <p:tag name="IGUANATEXSIZE" val="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_x \simeq \sum_{L=1}^N (c_L \ast i_L) + c \geq 0 \qquad\qquad c_L, c \in \mathbb{Z}&#10;\]&#10;&#10;&#10;\end{document}"/>
  <p:tag name="IGUANATEXSIZE" val="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P = \{ x \in \mathbb{Z}^N | Ax \geq b \}&#10;\qquad\qquad A \in \mathbb{Z}^{m\,\times\,N}, b \in \mathbb{Z}^m&#10;\]&#10;&#10;&#10;\end{document}"/>
  <p:tag name="IGUANATEXSIZE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P&#10;\]&#10;&#10;&#10;\end{document}"/>
  <p:tag name="IGUANATEXSIZE" val="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vert P \vert &lt; \infty \]&#10;&#10;\end{document}"/>
  <p:tag name="IGUANATEXSIZE" val="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\in [0, 35]&#10;\]&#10;&#10;&#10;\end{document}"/>
  <p:tag name="IGUANATEXSIZE" val="2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\in [0, 3]&#10;\]&#10;&#10;&#10;\end{document}"/>
  <p:tag name="IGUANATEXSIZE" val="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P = \{ p \in \mathbb{Z}^2 | \left( \begin{array}{rr}&#10;4 &amp; 3 \\&#10;1 &amp; 0 \\&#10;-1 &amp; 0 \\&#10;0 &amp; 1 \\&#10;0 &amp; -1&#10;\end{array} \right) p \geq&#10;\left( \begin{array}{r}&#10;36 \\&#10;0 \\&#10;-35 \\&#10;0 \\&#10;-3&#10;\end{array} \right)&#10;\]&#10;&#10;&#10;\end{document}"/>
  <p:tag name="IGUANATEXSIZE" val="2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S \subset \mathbb{Z}^N&#10;\]&#10;&#10;&#10;\end{document}"/>
  <p:tag name="IGUANATEXSIZE" val="2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x, y \in S&#10;\]&#10;&#10;&#10;\end{document}"/>
  <p:tag name="IGUANATEXSIZE" val="2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ax + by&#10;\]&#10;&#10;&#10;\end{document}"/>
  <p:tag name="IGUANATEXSIZE" val="2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(a + b = 1; b \geq 0)&#10;\]&#10;&#10;&#10;\end{document}"/>
  <p:tag name="IGUANATEXSIZE" val="2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S&#10;\]&#10;&#10;&#10;\end{document}"/>
  <p:tag name="IGUANATEXSIZE" val="2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x&#10;\]&#10;&#10;&#10;\end{document}"/>
  <p:tag name="IGUANATEXSIZE" val="2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y&#10;\]&#10;&#10;&#10;\end{document}"/>
  <p:tag name="IGUANATEXSIZE" val="2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S&#10;\]&#10;&#10;&#10;\end{document}"/>
  <p:tag name="IGUANATEXSIZE" val="2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S&#10;\]&#10;&#10;&#10;\end{document}"/>
  <p:tag name="IGUANATEXSIZE" val="2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P_1, \dots, P_n (n \in \mathbb{N}, n &lt; \infty)&#10;\]&#10;&#10;&#10;\end{document}"/>
  <p:tag name="IGUANATEXSIZE" val="2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V := \{ P_1 \cup \dots \cup P_n \}&#10;\]&#10;&#10;&#10;\end{document}"/>
  <p:tag name="IGUANATEXSIZE" val="2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A = \bigcup_i A_i, B = \bigcup_j B_j&#10;\]&#10;&#10;&#10;\end{document}"/>
  <p:tag name="IGUANATEXSIZE" val="2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A \cap B := (\bigcup_i A_i) \cap (\bigcup_j B_j) = \bigcup_{i,j}(A_i \cap B_j)&#10;\]&#10;&#10;&#10;\end{document}"/>
  <p:tag name="IGUANATEXSIZE" val="2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A \cup B := (\bigcup_i A_i) \cup (\bigcup_j B_j)\]&#10;&#10;&#10;\end{document}"/>
  <p:tag name="IGUANATEXSIZE" val="2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N&#10;\]&#10;&#10;&#10;\end{document}"/>
  <p:tag name="IGUANATEXSIZE" val="2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 = \sum_{L = 1}^N (c_L \ast i_L) + c \geq 0&#10;\]&#10;&#10;&#10;\end{document}"/>
  <p:tag name="IGUANATEXSIZE" val="2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L_1&#10;\]&#10;&#10;&#10;\end{document}"/>
  <p:tag name="IGUANATEXSIZE" val="2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L_N&#10;\]&#10;&#10;&#10;\end{document}"/>
  <p:tag name="IGUANATEXSIZE" val="2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&#10;\]&#10;&#10;&#10;\end{document}"/>
  <p:tag name="IGUANATEXSIZE" val="2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[l_{C,1}, u_{C,1}] \dots [l_{C,N}, u_{C,N}]&#10;\]&#10;&#10;&#10;\end{document}"/>
  <p:tag name="IGUANATEXSIZE" val="2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&#10;\]&#10;&#10;&#10;\end{document}"/>
  <p:tag name="IGUANATEXSIZE" val="2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 = \sum_{L = 1}^N (c_L \ast i_L) + c \geq 0&#10;\]&#10;&#10;&#10;\end{document}"/>
  <p:tag name="IGUANATEXSIZE" val="2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L&#10;\]&#10;&#10;&#10;\end{document}"/>
  <p:tag name="IGUANATEXSIZE" val="2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l_{C,L} \leq i_L \leq u_{C,L}&#10;\]&#10;&#10;&#10;\end{document}"/>
  <p:tag name="IGUANATEXSIZE" val="2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&#10;\]&#10;&#10;&#10;\end{document}"/>
  <p:tag name="IGUANATEXSIZE" val="2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l_{C,L}&#10;\]&#10;&#10;&#10;\end{document}"/>
  <p:tag name="IGUANATEXSIZE" val="2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u_{C,L}&#10;\]&#10;&#10;&#10;\end{document}"/>
  <p:tag name="IGUANATEXSIZE" val="2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l_{C,L}&#10;\]&#10;&#10;&#10;\end{document}"/>
  <p:tag name="IGUANATEXSIZE" val="2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u_{C,L}&#10;\]&#10;&#10;&#10;\end{document}"/>
  <p:tag name="IGUANATEXSIZE" val="2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&#10;\]&#10;&#10;&#10;\end{document}"/>
  <p:tag name="IGUANATEXSIZE" val="2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l_{C,L} = l_L&#10;\]&#10;&#10;&#10;\end{document}"/>
  <p:tag name="IGUANATEXSIZE" val="2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u_{C,L} = u_L&#10;\]&#10;&#10;&#10;\end{document}"/>
  <p:tag name="IGUANATEXSIZE" val="2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v_{C,L}&#10;\]&#10;&#10;&#10;\end{document}"/>
  <p:tag name="IGUANATEXSIZE" val="2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[v_{C,L}, u_{C,L}]\]&#10;&#10;&#10;\end{document}"/>
  <p:tag name="IGUANATEXSIZE" val="2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[l_{C,L}, v_{C,L}]\]&#10;&#10;&#10;\end{document}"/>
  <p:tag name="IGUANATEXSIZE" val="2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&#10;\]&#10;&#10;&#10;\end{document}"/>
  <p:tag name="IGUANATEXSIZE" val="2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 = \sum_{L = 1}^N (c_L \ast i_L) + c \geq 0&#10;\qquad\qquad&#10;l_L, u_L \quad v_{C,L}&#10;\]&#10;&#10;&#10;\end{document}"/>
  <p:tag name="IGUANATEXSIZE" val="2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TIS} = \prod_{L=1}^N (u_L - l_L + 1)&#10;\]&#10;&#10;&#10;\end{document}"/>
  <p:tag name="IGUANATEXSIZE" val="2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lambda = \max\{\ i\ |\ L_i \in \Lambda, r_L \neq u_L - l_L + 1\ \}&#10;\]&#10;&#10;&#10;\end{document}"/>
  <p:tag name="IGUANATEXSIZE" val="2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CIS} = \prod_{L=1}^N r_L&#10;\]&#10;&#10;&#10;\end{document}"/>
  <p:tag name="IGUANATEXSIZE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r_L = \left\{&#10;\begin{array}{ll}&#10;u_L - l_L + 1 &amp;&#10;  \textrm{for\ }c_L = 0, \\&#10;u_L - v_{C,L} + 1 &amp;&#10;  \textrm{for\ }c_L &gt; 0, \\&#10;v_{C,L} - l_L + 1 &amp;&#10;  \mathrm{otherwise}&#10;\end{array}&#10;\right.&#10;\]&#10;&#10;&#10;\end{document}"/>
  <p:tag name="IGUANATEXSIZE" val="2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v_{C,L}&#10;\]&#10;&#10;&#10;\end{document}"/>
  <p:tag name="IGUANATEXSIZE" val="2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v_{C,1} = 0; v_{C,2} = 10; v_{C,3} = \dots = 0&#10;\]&#10;&#10;&#10;\end{document}"/>
  <p:tag name="IGUANATEXSIZE" val="2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&#10;\]&#10;&#10;&#10;\end{document}"/>
  <p:tag name="IGUANATEXSIZE" val="2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v_{C,2} = 10&#10;\]&#10;&#10;&#10;\end{document}"/>
  <p:tag name="IGUANATEXSIZE" val="2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lambda = 2&#10;\]&#10;&#10;&#10;\end{document}"/>
  <p:tag name="IGUANATEXSIZE" val="2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Total} = \textrm{\it IF}_\textrm{Orig} + \textrm{\it IF}_\textrm{Split}&#10;\]&#10;&#10;&#10;\end{document}"/>
  <p:tag name="IGUANATEXSIZE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 = \textrm{\it TIS} - \textrm{\it CIS}\]&#10;&#10;&#10;\end{document}"/>
  <p:tag name="IGUANATEXSIZE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Split} = \#\textrm{\it Then-blocks} + \#\textrm{\it Else-blocks} = \mathrm{\it TB} + \mathrm{\it EB}&#10;\]&#10;&#10;\end{document}"/>
  <p:tag name="IGUANATEXSIZE" val="2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TB} = \textrm{\it CIS} /&#10;(\prod_{L = \lambda + 1}^N(u_L - l_L + 1) \ast r_\lambda )&#10;\]&#10;&#10;\end{document}"/>
  <p:tag name="IGUANATEXSIZE" val="2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EB} = \textrm{\it IF}_\mathrm{Orig} /&#10;\prod_{L = \lambda + 1}^N(u_L - l_L + 1)&#10;\]&#10;&#10;\end{document}"/>
  <p:tag name="IGUANATEXSIZE" val="2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lambda&#10;\]&#10;&#10;&#10;\end{document}"/>
  <p:tag name="IGUANATEXSIZE" val="2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lambda&#10;\]&#10;&#10;&#10;\end{document}"/>
  <p:tag name="IGUANATEXSIZE" val="2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Total}&#10;\]&#10;&#10;&#10;\end{document}"/>
  <p:tag name="IGUANATEXSIZE" val="2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Split}&#10;\]&#10;&#10;&#10;\end{document}"/>
  <p:tag name="IGUANATEXSIZE" val="2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&#10;\]&#10;&#10;&#10;\end{document}"/>
  <p:tag name="IGUANATEXSIZE" val="2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&#10;\]&#10;&#10;&#10;\end{document}"/>
  <p:tag name="IGUANATEXSIZE" val="2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TIS}&#10;\]&#10;&#10;&#10;\end{document}"/>
  <p:tag name="IGUANATEXSIZE" val="2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 = 20 * 36 * 49 * 9 * 9 * 4 * 4&#10;\]&#10;&#10;&#10;\end{document}"/>
  <p:tag name="IGUANATEXSIZE" val="2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CIS}&#10;\]&#10;&#10;&#10;\end{document}"/>
  <p:tag name="IGUANATEXSIZE" val="2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-&#10;\]&#10;&#10;&#10;\end{document}"/>
  <p:tag name="IGUANATEXSIZE" val="2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20 * (36 -10) * 49 * 9 * 9 * 4 * 4&#10;\]&#10;&#10;&#10;\end{document}"/>
  <p:tag name="IGUANATEXSIZE" val="2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= 45,722,880 - 33,022,080 = 12,700,800&#10;\]&#10;&#10;&#10;\end{document}"/>
  <p:tag name="IGUANATEXSIZE" val="2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#\textrm{\it Then-blocks}&#10;\]&#10;&#10;&#10;\end{document}"/>
  <p:tag name="IGUANATEXSIZE" val="2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Split}&#10;\]&#10;&#10;&#10;\end{document}"/>
  <p:tag name="IGUANATEXSIZE" val="2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#\textrm{\it Else-blocks}&#10;\]&#10;&#10;&#10;\end{document}"/>
  <p:tag name="IGUANATEXSIZE" val="2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&#10;\]&#10;&#10;&#10;\end{document}"/>
  <p:tag name="IGUANATEXSIZE" val="2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/4&#10;\]&#10;&#10;&#10;\end{document}"/>
  <p:tag name="IGUANATEXSIZE" val="2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/4/4&#10;\]&#10;&#10;&#10;\end{document}"/>
  <p:tag name="IGUANATEXSIZE" val="2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/4/4/9&#10;\]&#10;&#10;&#10;\end{document}"/>
  <p:tag name="IGUANATEXSIZE" val="2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/4/4/9/9&#10;\]&#10;&#10;&#10;\end{document}"/>
  <p:tag name="IGUANATEXSIZE" val="2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/4/4/9/9/49&#10;\]&#10;&#10;&#10;\end{document}"/>
  <p:tag name="IGUANATEXSIZE" val="2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#\textrm{\it Else-blocks} = \textrm{\it IF}_\mathrm{Orig} / (49 \ast 9 \ast 9 \ast 4 \ast 4)&#10;\]&#10;&#10;&#10;\end{document}"/>
  <p:tag name="IGUANATEXSIZE" val="2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= 12,700,800 / 63,504 = 200&#10;\]&#10;&#10;&#10;\end{document}"/>
  <p:tag name="IGUANATEXSIZE" val="2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#\textrm{\it Then-blocks} = \textrm{\it CIS} / (26 \ast 49 \ast 9 \ast 9 \ast 4 \ast 4)&#10;\]&#10;&#10;&#10;\end{document}"/>
  <p:tag name="IGUANATEXSIZE" val="2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= 33,022,080 / 1,651,104 = 20&#10;\]&#10;&#10;&#10;\end{document}"/>
  <p:tag name="IGUANATEXSIZE" val="2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CIS}&#10;\]&#10;&#10;&#10;\end{document}"/>
  <p:tag name="IGUANATEXSIZE" val="2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CIS}/4/4/9/9/49&#10;\]&#10;&#10;&#10;\end{document}"/>
  <p:tag name="IGUANATEXSIZE" val="2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CIS}/4/4/9/9/49/26&#10;\]&#10;&#10;&#10;\end{document}"/>
  <p:tag name="IGUANATEXSIZE" val="2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Total}&#10;\]&#10;&#10;&#10;\end{document}"/>
  <p:tag name="IGUANATEXSIZE" val="2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Split}&#10;\]&#10;&#10;&#10;\end{document}"/>
  <p:tag name="IGUANATEXSIZE" val="2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Orig}&#10;\]&#10;&#10;&#10;\end{document}"/>
  <p:tag name="IGUANATEXSIZE" val="2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Total} = \textrm{\it IF}_\textrm{Orig} + \textrm{\it IF}_\textrm{Split} = \textrm{\it IF}_\textrm{Orig} + \#\textrm{\it Then-Blocks} + \#\textrm{\it Else-Blocks}&#10;\]&#10;&#10;&#10;\end{document}"/>
  <p:tag name="IGUANATEXSIZE" val="2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= 12,700,800 + 20 + 200&#10;\]&#10;&#10;&#10;\end{document}"/>
  <p:tag name="IGUANATEXSIZE" val="2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= 12,701,020&#10;\]&#10;&#10;&#10;\end{document}"/>
  <p:tag name="IGUANATEXSIZE" val="2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&#10;\]&#10;&#10;&#10;\end{document}"/>
  <p:tag name="IGUANATEXSIZE" val="2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v_{C,L}&#10;\]&#10;&#10;&#10;\end{document}"/>
  <p:tag name="IGUANATEXSIZE" val="2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v_{C,L}&#10;\]&#10;&#10;&#10;\end{document}"/>
  <p:tag name="IGUANATEXSIZE" val="2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v_{C,L}&#10;\]&#10;&#10;&#10;\end{document}"/>
  <p:tag name="IGUANATEXSIZE" val="2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v_{C,L}&#10;\]&#10;&#10;&#10;\end{document}"/>
  <p:tag name="IGUANATEXSIZE" val="2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v_{C,L}&#10;\]&#10;&#10;&#10;\end{document}"/>
  <p:tag name="IGUANATEXSIZE" val="2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[l_L, u_L]&#10;\]&#10;&#10;&#10;\end{document}"/>
  <p:tag name="IGUANATEXSIZE" val="2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\textrm{\it IF}_\textrm{Total}&#10;\]&#10;&#10;&#10;\end{document}"/>
  <p:tag name="IGUANATEXSIZE" val="2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(v_{C,1}, \dots, v_{C,N})&#10;\]&#10;&#10;&#10;\end{document}"/>
  <p:tag name="IGUANATEXSIZE" val="2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&#10;\]&#10;&#10;&#10;\end{document}"/>
  <p:tag name="IGUANATEXSIZE" val="2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[l_L, u_L]&#10;\]&#10;&#10;&#10;\end{document}"/>
  <p:tag name="IGUANATEXSIZE" val="2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(v_{C,1}, \dots, v_{C,N})&#10;\]&#10;&#10;&#10;\end{document}"/>
  <p:tag name="IGUANATEXSIZE" val="2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C&#10;\]&#10;&#10;&#10;\end{document}"/>
  <p:tag name="IGUANATEXSIZE" val="2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P'_C = \left\{ (x_1, \dots, x_N) \in \mathbb{Z}^N\ |&#10;\ \forall \textrm{\ Loops\ } L:&#10;\begin{array}{l}&#10;l_L \leq x_L \leq u_L, \\&#10;x_L \geq v_{C,L} \textrm{\ if\ } c_L &gt; 0, \\&#10;x_L \leq v_{C,L} \textrm{\ if\ } c_L &lt; 0&#10;\end{array} \right\}&#10;\]&#10;&#10;\end{document}"/>
  <p:tag name="IGUANATEXSIZE" val="2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2313"/>
  <p:tag name="ORIGINALWIDTH" val="3316,085"/>
  <p:tag name="LATEXADDIN" val="\documentclass{article}&#10;\usepackage{amsmath,latexsym}&#10;\pagestyle{empty}&#10;\begin{document}&#10;&#10;\[&#10;\mathrm{IF}_i = ( C_{i,1} \otimes C_{i,2} \otimes \dots \otimes C_{i,n} ),&#10;\otimes \in \{ \texttt{\&amp;\&amp;}, \texttt{||} \}&#10;\qquad \forall C_{i,j} \leadsto P'_{i,j}&#10;\]&#10;&#10;&#10;\end{document}"/>
  <p:tag name="IGUANATEXSIZE" val="20"/>
  <p:tag name="IGUANATEXCURSOR" val="247"/>
  <p:tag name="TRANSPARENCY" val="Wahr"/>
  <p:tag name="FILENAME" val=""/>
  <p:tag name="LATEXENGINEID" val="0"/>
  <p:tag name="TEMPFOLDER" val="c:\temp\"/>
  <p:tag name="LATEXFORMHEIGHT" val="312"/>
  <p:tag name="LATEXFORMWIDTH" val="384"/>
  <p:tag name="LATEXFORMWRAP" val="Wahr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mathrm{if\ } C_{i,j-1} \texttt{\ \&amp;\&amp;\ } C_{i,j}:&#10;\]&#10;&#10;&#10;\end{document}"/>
  <p:tag name="IGUANATEXSIZE" val="2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mathrm{if\ } C_{i,j-1} \texttt{\ ||\ } C_{i,j}:&#10;\]&#10;&#10;&#10;\end{document}"/>
  <p:tag name="IGUANATEXSIZE" val="2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cap&#10;\]&#10;&#10;&#10;\end{document}"/>
  <p:tag name="IGUANATEXSIZE" val="2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Rightarrow&#10;\]&#10;&#10;&#10;\end{document}"/>
  <p:tag name="IGUANATEXSIZE" val="2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Rightarrow&#10;\]&#10;&#10;&#10;\end{document}"/>
  <p:tag name="IGUANATEXSIZE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cup&#10;\]&#10;&#10;&#10;\end{document}"/>
  <p:tag name="IGUANATEXSIZE" val="2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G = \bigcap P_i&#10;\]&#10;&#10;&#10;\end{document}"/>
  <p:tag name="IGUANATEXSIZE" val="2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G = R_1 \cup R_2 \cup \dots \cup R_M&#10;\]&#10;&#10;&#10;\end{document}"/>
  <p:tag name="IGUANATEXSIZE" val="2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R_r&#10;\]&#10;&#10;&#10;\end{document}"/>
  <p:tag name="IGUANATEXSIZE" val="2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cup&#10;\]&#10;&#10;&#10;\end{document}"/>
  <p:tag name="IGUANATEXSIZE" val="2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mathrm{IF}_1 = \texttt{4*x+x4&lt;0 || 4*x+x4&gt;35 || 4*y+y4&lt;0 || 4*y+y4&gt;48}&#10;\]&#10;&#10;\end{document}"/>
  <p:tag name="IGUANATEXSIZE" val="2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P_{1,1} = \emptyset, P_{1,2} = \{\texttt{x} \geq 9\}, P_{1,3} = \emptyset, P_{1,4} = \{\texttt{y} \geq 13\}&#10;\]&#10;&#10;&#10;\end{document}"/>
  <p:tag name="IGUANATEXSIZE" val="2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P_1 = \{\texttt{x} \geq 9\} \cup \{\texttt{y} \geq 13\}&#10;\]&#10;&#10;&#10;\end{document}"/>
  <p:tag name="IGUANATEXSIZE" val="2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mathrm{IF}_2 = \texttt{4*x+vx+x4&lt;4 || 4*x+vx+x4&gt;39 || 4*y+vy+y4&lt;4 || 4*y+vy+y4&gt;52}&#10;\]&#10;&#10;\end{document}"/>
  <p:tag name="IGUANATEXSIZE" val="2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P_{2,1} = \{\texttt{x} = 0\ \wedge\ \texttt{vx} = 0\}, P_{2,2} = \{\texttt{x} \geq 10\},&#10;\]&#10;&#10;&#10;\end{document}"/>
  <p:tag name="IGUANATEXSIZE" val="2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P_{2,3} = \{\texttt{y} = 0\ \wedge\ \texttt{vy} = 0\}, P_{2,4} = \{\texttt{y} \geq 14\}&#10;\]&#10;&#10;&#10;\end{document}"/>
  <p:tag name="IGUANATEXSIZE" val="2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P_2 = \{\texttt{x} = 0\ \wedge\ \texttt{vx} = 0\} \cup \{\texttt{x} \geq 10\} \cup \{\texttt{y} = 0\ \wedge\ \texttt{vy} = 0\} \cup \{\texttt{y} \geq 14\}&#10;\]&#10;&#10;&#10;\end{document}"/>
  <p:tag name="IGUANATEXSIZE" val="2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G = P_1 \cap P_2 =&#10;\]&#10;&#10;\end{document}"/>
  <p:tag name="IGUANATEXSIZE" val="2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{\texttt{x} = 0\ \wedge\ \texttt{vx} = 0\ \wedge\ \texttt{y} \geq 13\}\ \cup\ \{\texttt{x} \geq 10\}\ \cup&#10;\]&#10;&#10;\end{document}"/>
  <p:tag name="IGUANATEXSIZE" val="2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{\texttt{y} = 0\ \wedge\ \texttt{vy} = 0\ \wedge\ \texttt{x} \geq 9\}\ \cup\ \{\texttt{y} \geq 14\}&#10;\]&#10;&#10;\end{document}"/>
  <p:tag name="IGUANATEXSIZE" val="2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G = \mathrm{IF}_1 \cap \mathrm{IF}_2 =&#10;\]&#10;&#10;\end{document}"/>
  <p:tag name="IGUANATEXSIZE" val="2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{\texttt{x} = 0\ \wedge\ \texttt{vx} = 0\ \wedge\ \texttt{y} \geq 13\}\ \cup\ \{\texttt{x} \geq 10\}\ \cup&#10;\]&#10;&#10;\end{document}"/>
  <p:tag name="IGUANATEXSIZE" val="2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{\texttt{y} = 0\ \wedge\ \texttt{vy} = 0\ \wedge\ \texttt{x} \geq 9\}\ \cup\ \{\texttt{y} \geq 14\}&#10;\]&#10;&#10;\end{document}"/>
  <p:tag name="IGUANATEXSIZE" val="2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G = \mathrm{IF}_1 \cap \mathrm{IF}_2 =&#10;\]&#10;&#10;\end{document}"/>
  <p:tag name="IGUANATEXSIZE" val="2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{\texttt{x} = 0\ \wedge\ \texttt{vx} = 0\ \wedge\ \texttt{y} \geq 13\}\ \cup\ \{\texttt{x} \geq 10\}\ \cup&#10;\]&#10;&#10;\end{document}"/>
  <p:tag name="IGUANATEXSIZE" val="2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\{\texttt{y} = 0\ \wedge\ \texttt{vy} = 0\ \wedge\ \texttt{x} \geq 9\}\ \cup\ \{\texttt{y} \geq 14\}&#10;\]&#10;&#10;\end{document}"/>
  <p:tag name="IGUANATEXSIZE" val="2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R_r&#10;\]&#10;&#10;&#10;\end{document}"/>
  <p:tag name="IGUANATEXSIZE" val="2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R_r&#10;\]&#10;&#10;&#10;\end{document}"/>
  <p:tag name="IGUANATEXSIZE" val="2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G = R_1 \cup R_2 \cup \dots \cup R_M&#10;\]&#10;&#10;&#10;\end{document}"/>
  <p:tag name="IGUANATEXSIZE" val="2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amsfonts}&#10;\pagestyle{empty}&#10;\begin{document}&#10;&#10;\[&#10;I = (I_1, \dots, I_M), I_r = \left\{&#10;\begin{array}{ll}&#10;1 &amp; \textrm{if region\ } R_r\ \textrm{selected,} \\&#10;0 &amp; \textrm{otherwise}&#10;\end{array} \right.&#10;\]&#10;&#10;\end{document}"/>
  <p:tag name="IGUANATEXSIZE" val="2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latexsym}&#10;\pagestyle{empty}&#10;\begin{document}&#10;&#10;\[&#10;R_r&#10;\]&#10;&#10;&#10;\end{document}"/>
  <p:tag name="IGUANATEXSIZE" val="20"/>
</p:tagLst>
</file>

<file path=ppt/theme/theme1.xml><?xml version="1.0" encoding="utf-8"?>
<a:theme xmlns:a="http://schemas.openxmlformats.org/drawingml/2006/main" name="TUHH US-English">
  <a:themeElements>
    <a:clrScheme name="Leere Präsentatio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A32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4936</Words>
  <Application>Microsoft Office PowerPoint</Application>
  <PresentationFormat>Bildschirmpräsentation (4:3)</PresentationFormat>
  <Paragraphs>848</Paragraphs>
  <Slides>59</Slides>
  <Notes>57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59</vt:i4>
      </vt:variant>
    </vt:vector>
  </HeadingPairs>
  <TitlesOfParts>
    <vt:vector size="69" baseType="lpstr">
      <vt:lpstr>Arial</vt:lpstr>
      <vt:lpstr>Courier New</vt:lpstr>
      <vt:lpstr>MetaKorrespondenz</vt:lpstr>
      <vt:lpstr>Symbol</vt:lpstr>
      <vt:lpstr>Times</vt:lpstr>
      <vt:lpstr>Wingdings</vt:lpstr>
      <vt:lpstr>ヒラギノ角ゴ Pro W3</vt:lpstr>
      <vt:lpstr>TUHH US-English</vt:lpstr>
      <vt:lpstr>CorelDRAW</vt:lpstr>
      <vt:lpstr>Arbeitsblatt</vt:lpstr>
      <vt:lpstr>Compilers for Embedded Systems</vt:lpstr>
      <vt:lpstr>Chapter 4  Pre-Pass Optimizations</vt:lpstr>
      <vt:lpstr>Outline</vt:lpstr>
      <vt:lpstr>Chapter Contents</vt:lpstr>
      <vt:lpstr>Motivation of Pre-Pass Optimizations (1)</vt:lpstr>
      <vt:lpstr>Motivation of Pre-Pass Optimizations (2)</vt:lpstr>
      <vt:lpstr>Abstraction Levels of Optimizations</vt:lpstr>
      <vt:lpstr>Chapter Contents</vt:lpstr>
      <vt:lpstr>Application Domain of Loop Nest Splitting</vt:lpstr>
      <vt:lpstr>Example: MPEG4 Motion Estimation</vt:lpstr>
      <vt:lpstr>Source Code MPEG4 Motion Estimation</vt:lpstr>
      <vt:lpstr>Observations</vt:lpstr>
      <vt:lpstr>Loop Nest Splitting</vt:lpstr>
      <vt:lpstr>Source Code after Loop Nest Splitting</vt:lpstr>
      <vt:lpstr>Optimized Code Structure</vt:lpstr>
      <vt:lpstr>Why Second y-Loop?</vt:lpstr>
      <vt:lpstr>Phases of Loop Nest Splitting</vt:lpstr>
      <vt:lpstr>Workflow of Loop Nest Splitting (1)</vt:lpstr>
      <vt:lpstr>Workflow of Loop Nest Splitting (2)</vt:lpstr>
      <vt:lpstr>Workflow of Loop Nest Splitting (3)</vt:lpstr>
      <vt:lpstr>Workflow of Loop Nest Splitting (4)</vt:lpstr>
      <vt:lpstr>Prerequisites</vt:lpstr>
      <vt:lpstr>Polytopes &amp; Linear Conditions</vt:lpstr>
      <vt:lpstr>Convexity of Polytopes</vt:lpstr>
      <vt:lpstr>Operations on Polytopes</vt:lpstr>
      <vt:lpstr>Phase 1 – Condition Satisfiability</vt:lpstr>
      <vt:lpstr>Phase 2 – Condition Optimization</vt:lpstr>
      <vt:lpstr>Optimization of a Condition C</vt:lpstr>
      <vt:lpstr>Some Definitions...</vt:lpstr>
      <vt:lpstr>Illustration (1)</vt:lpstr>
      <vt:lpstr>Illustration (2)</vt:lpstr>
      <vt:lpstr>Illustration (3)</vt:lpstr>
      <vt:lpstr>Illustration (4)</vt:lpstr>
      <vt:lpstr>Counting of If-Statement Executions</vt:lpstr>
      <vt:lpstr>Illustration (5)</vt:lpstr>
      <vt:lpstr>Illustration (6)</vt:lpstr>
      <vt:lpstr>Illustration (7)</vt:lpstr>
      <vt:lpstr>Illustration (8)</vt:lpstr>
      <vt:lpstr>Illustration (9)</vt:lpstr>
      <vt:lpstr>Illustration (10)</vt:lpstr>
      <vt:lpstr>Computation of Values</vt:lpstr>
      <vt:lpstr>Workflow of Genetic Algorithms (1)</vt:lpstr>
      <vt:lpstr>Workflow of Genetic Algorithms (2)</vt:lpstr>
      <vt:lpstr>Workflow of Genetic Algorithms (3)</vt:lpstr>
      <vt:lpstr>Workflow of Genetic Algorithms (4)</vt:lpstr>
      <vt:lpstr>Workflow of Genetic Algorithms (5)</vt:lpstr>
      <vt:lpstr>Genetic Algorithm for Condition Optimization</vt:lpstr>
      <vt:lpstr>Result of Condition Optimization</vt:lpstr>
      <vt:lpstr>Phase 3 – Search Space Generation</vt:lpstr>
      <vt:lpstr>Phase 3 – Structure of the FUP G</vt:lpstr>
      <vt:lpstr>Global Search Space for MPEG Code</vt:lpstr>
      <vt:lpstr>Global Search Space &amp; Splitting-If (1)</vt:lpstr>
      <vt:lpstr>Global Search Space &amp; Splitting-If (2)</vt:lpstr>
      <vt:lpstr>Phase 4 – Search Space Exploration</vt:lpstr>
      <vt:lpstr>Relative Run-Times after Loop Nest Splitting</vt:lpstr>
      <vt:lpstr>Relative Energy Consumption (ARM7) after LNS</vt:lpstr>
      <vt:lpstr>Relative Code Size after Loop Nest Splitting</vt:lpstr>
      <vt:lpstr>References</vt:lpstr>
      <vt:lpstr>Summary</vt:lpstr>
    </vt:vector>
  </TitlesOfParts>
  <Company>TUHH, Institute of Embedded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Compilers for Embedded Systems (SoSe22)</dc:title>
  <dc:subject>Chapter 4 - Pre-Pass Optimizations</dc:subject>
  <dc:creator>Heiko Falk</dc:creator>
  <cp:lastModifiedBy>Heiko Falk</cp:lastModifiedBy>
  <cp:revision>1218</cp:revision>
  <dcterms:modified xsi:type="dcterms:W3CDTF">2022-01-27T15:07:27Z</dcterms:modified>
</cp:coreProperties>
</file>