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1.xml" ContentType="application/vnd.openxmlformats-officedocument.drawingml.chart+xml"/>
  <Override PartName="/ppt/notesSlides/notesSlide32.xml" ContentType="application/vnd.openxmlformats-officedocument.presentationml.notesSlide+xml"/>
  <Override PartName="/ppt/charts/chart2.xml" ContentType="application/vnd.openxmlformats-officedocument.drawingml.chart+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3.xml" ContentType="application/vnd.openxmlformats-officedocument.drawingml.chart+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charts/chart4.xml" ContentType="application/vnd.openxmlformats-officedocument.drawingml.chart+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66"/>
  </p:notesMasterIdLst>
  <p:handoutMasterIdLst>
    <p:handoutMasterId r:id="rId67"/>
  </p:handoutMasterIdLst>
  <p:sldIdLst>
    <p:sldId id="570" r:id="rId2"/>
    <p:sldId id="475" r:id="rId3"/>
    <p:sldId id="640" r:id="rId4"/>
    <p:sldId id="572" r:id="rId5"/>
    <p:sldId id="465" r:id="rId6"/>
    <p:sldId id="641" r:id="rId7"/>
    <p:sldId id="535" r:id="rId8"/>
    <p:sldId id="485" r:id="rId9"/>
    <p:sldId id="536" r:id="rId10"/>
    <p:sldId id="565" r:id="rId11"/>
    <p:sldId id="537" r:id="rId12"/>
    <p:sldId id="566" r:id="rId13"/>
    <p:sldId id="567" r:id="rId14"/>
    <p:sldId id="568" r:id="rId15"/>
    <p:sldId id="569" r:id="rId16"/>
    <p:sldId id="611" r:id="rId17"/>
    <p:sldId id="612" r:id="rId18"/>
    <p:sldId id="575" r:id="rId19"/>
    <p:sldId id="613" r:id="rId20"/>
    <p:sldId id="614" r:id="rId21"/>
    <p:sldId id="615" r:id="rId22"/>
    <p:sldId id="576" r:id="rId23"/>
    <p:sldId id="616" r:id="rId24"/>
    <p:sldId id="617" r:id="rId25"/>
    <p:sldId id="577" r:id="rId26"/>
    <p:sldId id="578" r:id="rId27"/>
    <p:sldId id="579" r:id="rId28"/>
    <p:sldId id="580" r:id="rId29"/>
    <p:sldId id="618" r:id="rId30"/>
    <p:sldId id="619" r:id="rId31"/>
    <p:sldId id="620" r:id="rId32"/>
    <p:sldId id="581" r:id="rId33"/>
    <p:sldId id="582" r:id="rId34"/>
    <p:sldId id="583" r:id="rId35"/>
    <p:sldId id="587" r:id="rId36"/>
    <p:sldId id="588" r:id="rId37"/>
    <p:sldId id="642" r:id="rId38"/>
    <p:sldId id="594" r:id="rId39"/>
    <p:sldId id="599" r:id="rId40"/>
    <p:sldId id="600" r:id="rId41"/>
    <p:sldId id="601" r:id="rId42"/>
    <p:sldId id="602" r:id="rId43"/>
    <p:sldId id="603" r:id="rId44"/>
    <p:sldId id="604" r:id="rId45"/>
    <p:sldId id="622" r:id="rId46"/>
    <p:sldId id="605" r:id="rId47"/>
    <p:sldId id="623" r:id="rId48"/>
    <p:sldId id="606" r:id="rId49"/>
    <p:sldId id="624" r:id="rId50"/>
    <p:sldId id="549" r:id="rId51"/>
    <p:sldId id="625" r:id="rId52"/>
    <p:sldId id="626" r:id="rId53"/>
    <p:sldId id="627" r:id="rId54"/>
    <p:sldId id="628" r:id="rId55"/>
    <p:sldId id="629" r:id="rId56"/>
    <p:sldId id="630" r:id="rId57"/>
    <p:sldId id="631" r:id="rId58"/>
    <p:sldId id="632" r:id="rId59"/>
    <p:sldId id="633" r:id="rId60"/>
    <p:sldId id="634" r:id="rId61"/>
    <p:sldId id="635" r:id="rId62"/>
    <p:sldId id="636" r:id="rId63"/>
    <p:sldId id="637" r:id="rId64"/>
    <p:sldId id="609" r:id="rId65"/>
  </p:sldIdLst>
  <p:sldSz cx="9144000" cy="6858000" type="screen4x3"/>
  <p:notesSz cx="6858000" cy="9144000"/>
  <p:custDataLst>
    <p:tags r:id="rId68"/>
  </p:custDataLst>
  <p:defaultTextStyle>
    <a:defPPr>
      <a:defRPr lang="de-DE"/>
    </a:defPPr>
    <a:lvl1pPr algn="l" rtl="0" eaLnBrk="0" fontAlgn="base" hangingPunct="0">
      <a:spcBef>
        <a:spcPct val="0"/>
      </a:spcBef>
      <a:spcAft>
        <a:spcPct val="0"/>
      </a:spcAft>
      <a:defRPr sz="2400" kern="1200">
        <a:solidFill>
          <a:schemeClr val="tx1"/>
        </a:solidFill>
        <a:latin typeface="Arial" charset="0"/>
        <a:ea typeface="+mn-ea"/>
        <a:cs typeface="+mn-cs"/>
      </a:defRPr>
    </a:lvl1pPr>
    <a:lvl2pPr marL="457200" algn="l" rtl="0" eaLnBrk="0" fontAlgn="base" hangingPunct="0">
      <a:spcBef>
        <a:spcPct val="0"/>
      </a:spcBef>
      <a:spcAft>
        <a:spcPct val="0"/>
      </a:spcAft>
      <a:defRPr sz="2400" kern="1200">
        <a:solidFill>
          <a:schemeClr val="tx1"/>
        </a:solidFill>
        <a:latin typeface="Arial" charset="0"/>
        <a:ea typeface="+mn-ea"/>
        <a:cs typeface="+mn-cs"/>
      </a:defRPr>
    </a:lvl2pPr>
    <a:lvl3pPr marL="914400" algn="l" rtl="0" eaLnBrk="0" fontAlgn="base" hangingPunct="0">
      <a:spcBef>
        <a:spcPct val="0"/>
      </a:spcBef>
      <a:spcAft>
        <a:spcPct val="0"/>
      </a:spcAft>
      <a:defRPr sz="2400" kern="1200">
        <a:solidFill>
          <a:schemeClr val="tx1"/>
        </a:solidFill>
        <a:latin typeface="Arial" charset="0"/>
        <a:ea typeface="+mn-ea"/>
        <a:cs typeface="+mn-cs"/>
      </a:defRPr>
    </a:lvl3pPr>
    <a:lvl4pPr marL="1371600" algn="l" rtl="0" eaLnBrk="0" fontAlgn="base" hangingPunct="0">
      <a:spcBef>
        <a:spcPct val="0"/>
      </a:spcBef>
      <a:spcAft>
        <a:spcPct val="0"/>
      </a:spcAft>
      <a:defRPr sz="2400" kern="1200">
        <a:solidFill>
          <a:schemeClr val="tx1"/>
        </a:solidFill>
        <a:latin typeface="Arial" charset="0"/>
        <a:ea typeface="+mn-ea"/>
        <a:cs typeface="+mn-cs"/>
      </a:defRPr>
    </a:lvl4pPr>
    <a:lvl5pPr marL="1828800" algn="l"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5531">
          <p15:clr>
            <a:srgbClr val="A4A3A4"/>
          </p15:clr>
        </p15:guide>
        <p15:guide id="4" pos="57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C0C0"/>
    <a:srgbClr val="BBB5A4"/>
    <a:srgbClr val="AAA28D"/>
    <a:srgbClr val="57AA1C"/>
    <a:srgbClr val="FFFFFF"/>
    <a:srgbClr val="7D9AA9"/>
    <a:srgbClr val="A32638"/>
    <a:srgbClr val="777777"/>
    <a:srgbClr val="7D9AA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83" autoAdjust="0"/>
    <p:restoredTop sz="89942" autoAdjust="0"/>
  </p:normalViewPr>
  <p:slideViewPr>
    <p:cSldViewPr>
      <p:cViewPr varScale="1">
        <p:scale>
          <a:sx n="104" d="100"/>
          <a:sy n="104" d="100"/>
        </p:scale>
        <p:origin x="1608" y="102"/>
      </p:cViewPr>
      <p:guideLst>
        <p:guide orient="horz" pos="2160"/>
        <p:guide pos="2880"/>
        <p:guide pos="5531"/>
        <p:guide pos="57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ags" Target="tags/tag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348101265822786"/>
          <c:y val="4.9504950495049507E-2"/>
          <c:w val="0.84810126582278478"/>
          <c:h val="0.84158415841584155"/>
        </c:manualLayout>
      </c:layout>
      <c:barChart>
        <c:barDir val="col"/>
        <c:grouping val="clustered"/>
        <c:varyColors val="0"/>
        <c:ser>
          <c:idx val="0"/>
          <c:order val="0"/>
          <c:tx>
            <c:strRef>
              <c:f>'Rel. WCETs'!$B$25</c:f>
              <c:strCache>
                <c:ptCount val="1"/>
                <c:pt idx="0">
                  <c:v>EPIC</c:v>
                </c:pt>
              </c:strCache>
            </c:strRef>
          </c:tx>
          <c:spPr>
            <a:gradFill rotWithShape="0">
              <a:gsLst>
                <a:gs pos="0">
                  <a:srgbClr xmlns:mc="http://schemas.openxmlformats.org/markup-compatibility/2006" xmlns:a14="http://schemas.microsoft.com/office/drawing/2010/main" val="000000" mc:Ignorable="a14" a14:legacySpreadsheetColorIndex="23">
                    <a:gamma/>
                    <a:shade val="46275"/>
                    <a:invGamma/>
                  </a:srgbClr>
                </a:gs>
                <a:gs pos="100000">
                  <a:srgbClr xmlns:mc="http://schemas.openxmlformats.org/markup-compatibility/2006" xmlns:a14="http://schemas.microsoft.com/office/drawing/2010/main" val="808080" mc:Ignorable="a14" a14:legacySpreadsheetColorIndex="23"/>
                </a:gs>
              </a:gsLst>
              <a:lin ang="5400000" scaled="1"/>
            </a:gradFill>
            <a:ln w="15865">
              <a:solidFill>
                <a:srgbClr val="000000"/>
              </a:solidFill>
              <a:prstDash val="solid"/>
            </a:ln>
            <a:effectLst>
              <a:outerShdw dist="35921" dir="2700000" algn="br">
                <a:srgbClr val="000000"/>
              </a:outerShdw>
            </a:effectLst>
          </c:spPr>
          <c:invertIfNegative val="0"/>
          <c:cat>
            <c:strRef>
              <c:f>'Rel. WCETs'!$A$26:$A$28</c:f>
              <c:strCache>
                <c:ptCount val="3"/>
                <c:pt idx="0">
                  <c:v>TriCore</c:v>
                </c:pt>
                <c:pt idx="1">
                  <c:v>ARM</c:v>
                </c:pt>
                <c:pt idx="2">
                  <c:v>Thumb</c:v>
                </c:pt>
              </c:strCache>
            </c:strRef>
          </c:cat>
          <c:val>
            <c:numRef>
              <c:f>'Rel. WCETs'!$B$26:$B$28</c:f>
              <c:numCache>
                <c:formatCode>0.00%</c:formatCode>
                <c:ptCount val="3"/>
                <c:pt idx="0">
                  <c:v>5.3900000000000003E-2</c:v>
                </c:pt>
                <c:pt idx="1">
                  <c:v>4.2799999999999998E-2</c:v>
                </c:pt>
                <c:pt idx="2">
                  <c:v>4.3499999999999997E-2</c:v>
                </c:pt>
              </c:numCache>
            </c:numRef>
          </c:val>
          <c:extLst>
            <c:ext xmlns:c16="http://schemas.microsoft.com/office/drawing/2014/chart" uri="{C3380CC4-5D6E-409C-BE32-E72D297353CC}">
              <c16:uniqueId val="{00000000-7504-4462-B69D-3E0B48DCE262}"/>
            </c:ext>
          </c:extLst>
        </c:ser>
        <c:ser>
          <c:idx val="1"/>
          <c:order val="1"/>
          <c:tx>
            <c:strRef>
              <c:f>'Rel. WCETs'!$C$25</c:f>
              <c:strCache>
                <c:ptCount val="1"/>
                <c:pt idx="0">
                  <c:v>MPEG2</c:v>
                </c:pt>
              </c:strCache>
            </c:strRef>
          </c:tx>
          <c:spPr>
            <a:gradFill rotWithShape="0">
              <a:gsLst>
                <a:gs pos="0">
                  <a:srgbClr xmlns:mc="http://schemas.openxmlformats.org/markup-compatibility/2006" xmlns:a14="http://schemas.microsoft.com/office/drawing/2010/main" val="C0C0C0" mc:Ignorable="a14" a14:legacySpreadsheetColorIndex="22"/>
                </a:gs>
                <a:gs pos="50000">
                  <a:srgbClr xmlns:mc="http://schemas.openxmlformats.org/markup-compatibility/2006" xmlns:a14="http://schemas.microsoft.com/office/drawing/2010/main" val="FFFFFF" mc:Ignorable="a14" a14:legacySpreadsheetColorIndex="22">
                    <a:gamma/>
                    <a:tint val="30588"/>
                    <a:invGamma/>
                  </a:srgbClr>
                </a:gs>
                <a:gs pos="100000">
                  <a:srgbClr xmlns:mc="http://schemas.openxmlformats.org/markup-compatibility/2006" xmlns:a14="http://schemas.microsoft.com/office/drawing/2010/main" val="C0C0C0" mc:Ignorable="a14" a14:legacySpreadsheetColorIndex="22"/>
                </a:gs>
              </a:gsLst>
              <a:lin ang="5400000" scaled="1"/>
            </a:gradFill>
            <a:ln w="15865">
              <a:solidFill>
                <a:srgbClr val="000000"/>
              </a:solidFill>
              <a:prstDash val="solid"/>
            </a:ln>
            <a:effectLst>
              <a:outerShdw dist="35921" dir="2700000" algn="br">
                <a:srgbClr val="000000"/>
              </a:outerShdw>
            </a:effectLst>
          </c:spPr>
          <c:invertIfNegative val="0"/>
          <c:cat>
            <c:strRef>
              <c:f>'Rel. WCETs'!$A$26:$A$28</c:f>
              <c:strCache>
                <c:ptCount val="3"/>
                <c:pt idx="0">
                  <c:v>TriCore</c:v>
                </c:pt>
                <c:pt idx="1">
                  <c:v>ARM</c:v>
                </c:pt>
                <c:pt idx="2">
                  <c:v>Thumb</c:v>
                </c:pt>
              </c:strCache>
            </c:strRef>
          </c:cat>
          <c:val>
            <c:numRef>
              <c:f>'Rel. WCETs'!$C$26:$C$28</c:f>
              <c:numCache>
                <c:formatCode>0.00%</c:formatCode>
                <c:ptCount val="3"/>
                <c:pt idx="0">
                  <c:v>0.70079999999999998</c:v>
                </c:pt>
                <c:pt idx="1">
                  <c:v>0.66749999999999998</c:v>
                </c:pt>
                <c:pt idx="2">
                  <c:v>0.66549999999999998</c:v>
                </c:pt>
              </c:numCache>
            </c:numRef>
          </c:val>
          <c:extLst>
            <c:ext xmlns:c16="http://schemas.microsoft.com/office/drawing/2014/chart" uri="{C3380CC4-5D6E-409C-BE32-E72D297353CC}">
              <c16:uniqueId val="{00000001-7504-4462-B69D-3E0B48DCE262}"/>
            </c:ext>
          </c:extLst>
        </c:ser>
        <c:ser>
          <c:idx val="2"/>
          <c:order val="2"/>
          <c:tx>
            <c:strRef>
              <c:f>'Rel. WCETs'!$D$25</c:f>
              <c:strCache>
                <c:ptCount val="1"/>
                <c:pt idx="0">
                  <c:v>GSM</c:v>
                </c:pt>
              </c:strCache>
            </c:strRef>
          </c:tx>
          <c:spPr>
            <a:gradFill rotWithShape="0">
              <a:gsLst>
                <a:gs pos="0">
                  <a:srgbClr xmlns:mc="http://schemas.openxmlformats.org/markup-compatibility/2006" xmlns:a14="http://schemas.microsoft.com/office/drawing/2010/main" val="FEFEFE" mc:Ignorable="a14" a14:legacySpreadsheetColorIndex="54">
                    <a:gamma/>
                    <a:tint val="53725"/>
                    <a:invGamma/>
                  </a:srgbClr>
                </a:gs>
                <a:gs pos="100000">
                  <a:srgbClr xmlns:mc="http://schemas.openxmlformats.org/markup-compatibility/2006" xmlns:a14="http://schemas.microsoft.com/office/drawing/2010/main" val="666699" mc:Ignorable="a14" a14:legacySpreadsheetColorIndex="54"/>
                </a:gs>
              </a:gsLst>
              <a:lin ang="5400000" scaled="1"/>
            </a:gradFill>
            <a:ln w="15865">
              <a:solidFill>
                <a:srgbClr val="000000"/>
              </a:solidFill>
              <a:prstDash val="solid"/>
            </a:ln>
            <a:effectLst>
              <a:outerShdw dist="35921" dir="2700000" algn="br">
                <a:srgbClr val="000000"/>
              </a:outerShdw>
            </a:effectLst>
          </c:spPr>
          <c:invertIfNegative val="0"/>
          <c:cat>
            <c:strRef>
              <c:f>'Rel. WCETs'!$A$26:$A$28</c:f>
              <c:strCache>
                <c:ptCount val="3"/>
                <c:pt idx="0">
                  <c:v>TriCore</c:v>
                </c:pt>
                <c:pt idx="1">
                  <c:v>ARM</c:v>
                </c:pt>
                <c:pt idx="2">
                  <c:v>Thumb</c:v>
                </c:pt>
              </c:strCache>
            </c:strRef>
          </c:cat>
          <c:val>
            <c:numRef>
              <c:f>'Rel. WCETs'!$D$26:$D$28</c:f>
              <c:numCache>
                <c:formatCode>0.00%</c:formatCode>
                <c:ptCount val="3"/>
                <c:pt idx="0">
                  <c:v>0.81859999999999999</c:v>
                </c:pt>
                <c:pt idx="1">
                  <c:v>0.87270000000000003</c:v>
                </c:pt>
                <c:pt idx="2">
                  <c:v>0.68969999999999998</c:v>
                </c:pt>
              </c:numCache>
            </c:numRef>
          </c:val>
          <c:extLst>
            <c:ext xmlns:c16="http://schemas.microsoft.com/office/drawing/2014/chart" uri="{C3380CC4-5D6E-409C-BE32-E72D297353CC}">
              <c16:uniqueId val="{00000002-7504-4462-B69D-3E0B48DCE262}"/>
            </c:ext>
          </c:extLst>
        </c:ser>
        <c:ser>
          <c:idx val="3"/>
          <c:order val="3"/>
          <c:tx>
            <c:strRef>
              <c:f>'Rel. WCETs'!$E$25</c:f>
              <c:strCache>
                <c:ptCount val="1"/>
                <c:pt idx="0">
                  <c:v>Geo. Mean</c:v>
                </c:pt>
              </c:strCache>
            </c:strRef>
          </c:tx>
          <c:spPr>
            <a:gradFill rotWithShape="0">
              <a:gsLst>
                <a:gs pos="0">
                  <a:srgbClr xmlns:mc="http://schemas.openxmlformats.org/markup-compatibility/2006" xmlns:a14="http://schemas.microsoft.com/office/drawing/2010/main" val="C0C0C0" mc:Ignorable="a14" a14:legacySpreadsheetColorIndex="22"/>
                </a:gs>
                <a:gs pos="50000">
                  <a:srgbClr xmlns:mc="http://schemas.openxmlformats.org/markup-compatibility/2006" xmlns:a14="http://schemas.microsoft.com/office/drawing/2010/main" val="808080" mc:Ignorable="a14" a14:legacySpreadsheetColorIndex="23"/>
                </a:gs>
                <a:gs pos="100000">
                  <a:srgbClr xmlns:mc="http://schemas.openxmlformats.org/markup-compatibility/2006" xmlns:a14="http://schemas.microsoft.com/office/drawing/2010/main" val="C0C0C0" mc:Ignorable="a14" a14:legacySpreadsheetColorIndex="22"/>
                </a:gs>
              </a:gsLst>
              <a:lin ang="5400000" scaled="1"/>
            </a:gradFill>
            <a:ln w="15865">
              <a:solidFill>
                <a:srgbClr val="000000"/>
              </a:solidFill>
              <a:prstDash val="solid"/>
            </a:ln>
            <a:effectLst>
              <a:outerShdw dist="35921" dir="2700000" algn="br">
                <a:srgbClr val="000000"/>
              </a:outerShdw>
            </a:effectLst>
          </c:spPr>
          <c:invertIfNegative val="0"/>
          <c:cat>
            <c:strRef>
              <c:f>'Rel. WCETs'!$A$26:$A$28</c:f>
              <c:strCache>
                <c:ptCount val="3"/>
                <c:pt idx="0">
                  <c:v>TriCore</c:v>
                </c:pt>
                <c:pt idx="1">
                  <c:v>ARM</c:v>
                </c:pt>
                <c:pt idx="2">
                  <c:v>Thumb</c:v>
                </c:pt>
              </c:strCache>
            </c:strRef>
          </c:cat>
          <c:val>
            <c:numRef>
              <c:f>'Rel. WCETs'!$E$26:$E$28</c:f>
              <c:numCache>
                <c:formatCode>0.00%</c:formatCode>
                <c:ptCount val="3"/>
                <c:pt idx="0">
                  <c:v>0.31387124703603103</c:v>
                </c:pt>
                <c:pt idx="1">
                  <c:v>0.29213707167765901</c:v>
                </c:pt>
                <c:pt idx="2">
                  <c:v>0.27128920585444766</c:v>
                </c:pt>
              </c:numCache>
            </c:numRef>
          </c:val>
          <c:extLst>
            <c:ext xmlns:c16="http://schemas.microsoft.com/office/drawing/2014/chart" uri="{C3380CC4-5D6E-409C-BE32-E72D297353CC}">
              <c16:uniqueId val="{00000003-7504-4462-B69D-3E0B48DCE262}"/>
            </c:ext>
          </c:extLst>
        </c:ser>
        <c:dLbls>
          <c:showLegendKey val="0"/>
          <c:showVal val="0"/>
          <c:showCatName val="0"/>
          <c:showSerName val="0"/>
          <c:showPercent val="0"/>
          <c:showBubbleSize val="0"/>
        </c:dLbls>
        <c:gapWidth val="150"/>
        <c:overlap val="-20"/>
        <c:axId val="203394048"/>
        <c:axId val="33673152"/>
      </c:barChart>
      <c:catAx>
        <c:axId val="203394048"/>
        <c:scaling>
          <c:orientation val="minMax"/>
        </c:scaling>
        <c:delete val="0"/>
        <c:axPos val="b"/>
        <c:numFmt formatCode="General" sourceLinked="1"/>
        <c:majorTickMark val="out"/>
        <c:minorTickMark val="none"/>
        <c:tickLblPos val="nextTo"/>
        <c:spPr>
          <a:ln w="3966">
            <a:solidFill>
              <a:srgbClr val="000000"/>
            </a:solidFill>
            <a:prstDash val="solid"/>
          </a:ln>
        </c:spPr>
        <c:txPr>
          <a:bodyPr rot="0" vert="horz"/>
          <a:lstStyle/>
          <a:p>
            <a:pPr>
              <a:defRPr sz="1499" b="1" i="0" u="none" strike="noStrike" baseline="0">
                <a:solidFill>
                  <a:srgbClr val="000000"/>
                </a:solidFill>
                <a:latin typeface="Arial"/>
                <a:ea typeface="Arial"/>
                <a:cs typeface="Arial"/>
              </a:defRPr>
            </a:pPr>
            <a:endParaRPr lang="de-DE"/>
          </a:p>
        </c:txPr>
        <c:crossAx val="33673152"/>
        <c:crosses val="autoZero"/>
        <c:auto val="1"/>
        <c:lblAlgn val="ctr"/>
        <c:lblOffset val="0"/>
        <c:tickLblSkip val="1"/>
        <c:tickMarkSkip val="1"/>
        <c:noMultiLvlLbl val="0"/>
      </c:catAx>
      <c:valAx>
        <c:axId val="33673152"/>
        <c:scaling>
          <c:orientation val="minMax"/>
          <c:max val="1.01"/>
          <c:min val="0"/>
        </c:scaling>
        <c:delete val="0"/>
        <c:axPos val="l"/>
        <c:majorGridlines>
          <c:spPr>
            <a:ln w="3966">
              <a:solidFill>
                <a:srgbClr val="000000"/>
              </a:solidFill>
              <a:prstDash val="solid"/>
            </a:ln>
          </c:spPr>
        </c:majorGridlines>
        <c:title>
          <c:tx>
            <c:rich>
              <a:bodyPr/>
              <a:lstStyle/>
              <a:p>
                <a:pPr>
                  <a:defRPr sz="1405" b="1" i="0" u="none" strike="noStrike" baseline="0">
                    <a:solidFill>
                      <a:srgbClr val="000000"/>
                    </a:solidFill>
                    <a:latin typeface="Arial"/>
                    <a:ea typeface="Arial"/>
                    <a:cs typeface="Arial"/>
                  </a:defRPr>
                </a:pPr>
                <a:r>
                  <a:rPr lang="de-DE" sz="1405" b="1" i="0" u="none" strike="noStrike" baseline="0" dirty="0">
                    <a:solidFill>
                      <a:srgbClr val="000000"/>
                    </a:solidFill>
                    <a:latin typeface="Arial"/>
                    <a:cs typeface="Arial"/>
                  </a:rPr>
                  <a:t>Rel. WCET</a:t>
                </a:r>
                <a:r>
                  <a:rPr lang="de-DE" sz="1405" b="1" i="0" u="none" strike="noStrike" baseline="-25000" dirty="0">
                    <a:solidFill>
                      <a:srgbClr val="000000"/>
                    </a:solidFill>
                    <a:latin typeface="Arial"/>
                    <a:cs typeface="Arial"/>
                  </a:rPr>
                  <a:t>EST</a:t>
                </a:r>
                <a:r>
                  <a:rPr lang="de-DE" sz="1405" b="1" i="0" u="none" strike="noStrike" baseline="0" dirty="0">
                    <a:solidFill>
                      <a:srgbClr val="000000"/>
                    </a:solidFill>
                    <a:latin typeface="Arial"/>
                    <a:cs typeface="Arial"/>
                  </a:rPr>
                  <a:t> [%]</a:t>
                </a:r>
              </a:p>
            </c:rich>
          </c:tx>
          <c:layout>
            <c:manualLayout>
              <c:xMode val="edge"/>
              <c:yMode val="edge"/>
              <c:x val="0"/>
              <c:y val="0.30033003300330036"/>
            </c:manualLayout>
          </c:layout>
          <c:overlay val="0"/>
          <c:spPr>
            <a:noFill/>
            <a:ln w="31731">
              <a:noFill/>
            </a:ln>
          </c:spPr>
        </c:title>
        <c:numFmt formatCode="0%" sourceLinked="0"/>
        <c:majorTickMark val="out"/>
        <c:minorTickMark val="none"/>
        <c:tickLblPos val="nextTo"/>
        <c:spPr>
          <a:ln w="3966">
            <a:solidFill>
              <a:srgbClr val="000000"/>
            </a:solidFill>
            <a:prstDash val="solid"/>
          </a:ln>
        </c:spPr>
        <c:txPr>
          <a:bodyPr rot="0" vert="horz"/>
          <a:lstStyle/>
          <a:p>
            <a:pPr>
              <a:defRPr sz="1499" b="1" i="0" u="none" strike="noStrike" baseline="0">
                <a:solidFill>
                  <a:srgbClr val="000000"/>
                </a:solidFill>
                <a:latin typeface="Arial"/>
                <a:ea typeface="Arial"/>
                <a:cs typeface="Arial"/>
              </a:defRPr>
            </a:pPr>
            <a:endParaRPr lang="de-DE"/>
          </a:p>
        </c:txPr>
        <c:crossAx val="203394048"/>
        <c:crosses val="autoZero"/>
        <c:crossBetween val="between"/>
        <c:majorUnit val="0.1"/>
        <c:minorUnit val="0.1"/>
      </c:valAx>
      <c:spPr>
        <a:solidFill>
          <a:srgbClr val="FFFFFF"/>
        </a:solidFill>
        <a:ln w="31731">
          <a:noFill/>
        </a:ln>
      </c:spPr>
    </c:plotArea>
    <c:legend>
      <c:legendPos val="r"/>
      <c:layout>
        <c:manualLayout>
          <c:xMode val="edge"/>
          <c:yMode val="edge"/>
          <c:x val="0.46835443037974683"/>
          <c:y val="6.2706270627062702E-2"/>
          <c:w val="0.53164556962025311"/>
          <c:h val="7.9207920792079209E-2"/>
        </c:manualLayout>
      </c:layout>
      <c:overlay val="0"/>
      <c:spPr>
        <a:noFill/>
        <a:ln w="31731">
          <a:noFill/>
        </a:ln>
      </c:spPr>
      <c:txPr>
        <a:bodyPr/>
        <a:lstStyle/>
        <a:p>
          <a:pPr>
            <a:defRPr sz="1349" b="0" i="0" u="none" strike="noStrike" baseline="0">
              <a:solidFill>
                <a:srgbClr val="000000"/>
              </a:solidFill>
              <a:latin typeface="Arial"/>
              <a:ea typeface="Arial"/>
              <a:cs typeface="Arial"/>
            </a:defRPr>
          </a:pPr>
          <a:endParaRPr lang="de-DE"/>
        </a:p>
      </c:txPr>
    </c:legend>
    <c:plotVisOnly val="1"/>
    <c:dispBlanksAs val="gap"/>
    <c:showDLblsOverMax val="0"/>
  </c:chart>
  <c:spPr>
    <a:solidFill>
      <a:srgbClr val="FFFFFF"/>
    </a:solidFill>
    <a:ln>
      <a:noFill/>
    </a:ln>
  </c:spPr>
  <c:txPr>
    <a:bodyPr/>
    <a:lstStyle/>
    <a:p>
      <a:pPr>
        <a:defRPr sz="1437" b="0" i="0" u="none" strike="noStrike" baseline="0">
          <a:solidFill>
            <a:srgbClr val="000000"/>
          </a:solidFill>
          <a:latin typeface="Arial"/>
          <a:ea typeface="Arial"/>
          <a:cs typeface="Arial"/>
        </a:defRPr>
      </a:pPr>
      <a:endParaRPr lang="de-DE"/>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060031595576619"/>
          <c:y val="5.0847457627118647E-2"/>
          <c:w val="0.86097946287519744"/>
          <c:h val="0.83728813559322035"/>
        </c:manualLayout>
      </c:layout>
      <c:barChart>
        <c:barDir val="col"/>
        <c:grouping val="clustered"/>
        <c:varyColors val="0"/>
        <c:ser>
          <c:idx val="0"/>
          <c:order val="0"/>
          <c:tx>
            <c:strRef>
              <c:f>'Rel. ACETs'!$B$25</c:f>
              <c:strCache>
                <c:ptCount val="1"/>
                <c:pt idx="0">
                  <c:v>EPIC</c:v>
                </c:pt>
              </c:strCache>
            </c:strRef>
          </c:tx>
          <c:spPr>
            <a:gradFill rotWithShape="0">
              <a:gsLst>
                <a:gs pos="0">
                  <a:srgbClr xmlns:mc="http://schemas.openxmlformats.org/markup-compatibility/2006" xmlns:a14="http://schemas.microsoft.com/office/drawing/2010/main" val="000000" mc:Ignorable="a14" a14:legacySpreadsheetColorIndex="23">
                    <a:gamma/>
                    <a:shade val="46275"/>
                    <a:invGamma/>
                  </a:srgbClr>
                </a:gs>
                <a:gs pos="100000">
                  <a:srgbClr xmlns:mc="http://schemas.openxmlformats.org/markup-compatibility/2006" xmlns:a14="http://schemas.microsoft.com/office/drawing/2010/main" val="808080" mc:Ignorable="a14" a14:legacySpreadsheetColorIndex="23"/>
                </a:gs>
              </a:gsLst>
              <a:lin ang="5400000" scaled="1"/>
            </a:gradFill>
            <a:ln w="15864">
              <a:solidFill>
                <a:srgbClr val="000000"/>
              </a:solidFill>
              <a:prstDash val="solid"/>
            </a:ln>
            <a:effectLst>
              <a:outerShdw dist="35921" dir="2700000" algn="br">
                <a:srgbClr val="000000"/>
              </a:outerShdw>
            </a:effectLst>
          </c:spPr>
          <c:invertIfNegative val="0"/>
          <c:cat>
            <c:strRef>
              <c:f>'Rel. ACETs'!$A$26:$A$28</c:f>
              <c:strCache>
                <c:ptCount val="3"/>
                <c:pt idx="0">
                  <c:v>TriCore</c:v>
                </c:pt>
                <c:pt idx="1">
                  <c:v>ARM</c:v>
                </c:pt>
                <c:pt idx="2">
                  <c:v>Thumb</c:v>
                </c:pt>
              </c:strCache>
            </c:strRef>
          </c:cat>
          <c:val>
            <c:numRef>
              <c:f>'Rel. ACETs'!$B$26:$B$28</c:f>
              <c:numCache>
                <c:formatCode>0.00%</c:formatCode>
                <c:ptCount val="3"/>
                <c:pt idx="0">
                  <c:v>1.0002</c:v>
                </c:pt>
                <c:pt idx="1">
                  <c:v>0.9819</c:v>
                </c:pt>
                <c:pt idx="2">
                  <c:v>0.97030000000000005</c:v>
                </c:pt>
              </c:numCache>
            </c:numRef>
          </c:val>
          <c:extLst>
            <c:ext xmlns:c16="http://schemas.microsoft.com/office/drawing/2014/chart" uri="{C3380CC4-5D6E-409C-BE32-E72D297353CC}">
              <c16:uniqueId val="{00000000-84C2-452C-91EE-89F6046E94AB}"/>
            </c:ext>
          </c:extLst>
        </c:ser>
        <c:ser>
          <c:idx val="1"/>
          <c:order val="1"/>
          <c:tx>
            <c:strRef>
              <c:f>'Rel. ACETs'!$C$25</c:f>
              <c:strCache>
                <c:ptCount val="1"/>
                <c:pt idx="0">
                  <c:v>MPEG2</c:v>
                </c:pt>
              </c:strCache>
            </c:strRef>
          </c:tx>
          <c:spPr>
            <a:gradFill rotWithShape="0">
              <a:gsLst>
                <a:gs pos="0">
                  <a:srgbClr xmlns:mc="http://schemas.openxmlformats.org/markup-compatibility/2006" xmlns:a14="http://schemas.microsoft.com/office/drawing/2010/main" val="C0C0C0" mc:Ignorable="a14" a14:legacySpreadsheetColorIndex="22"/>
                </a:gs>
                <a:gs pos="50000">
                  <a:srgbClr xmlns:mc="http://schemas.openxmlformats.org/markup-compatibility/2006" xmlns:a14="http://schemas.microsoft.com/office/drawing/2010/main" val="FFFFFF" mc:Ignorable="a14" a14:legacySpreadsheetColorIndex="22">
                    <a:gamma/>
                    <a:tint val="30588"/>
                    <a:invGamma/>
                  </a:srgbClr>
                </a:gs>
                <a:gs pos="100000">
                  <a:srgbClr xmlns:mc="http://schemas.openxmlformats.org/markup-compatibility/2006" xmlns:a14="http://schemas.microsoft.com/office/drawing/2010/main" val="C0C0C0" mc:Ignorable="a14" a14:legacySpreadsheetColorIndex="22"/>
                </a:gs>
              </a:gsLst>
              <a:lin ang="5400000" scaled="1"/>
            </a:gradFill>
            <a:ln w="15864">
              <a:solidFill>
                <a:srgbClr val="000000"/>
              </a:solidFill>
              <a:prstDash val="solid"/>
            </a:ln>
            <a:effectLst>
              <a:outerShdw dist="35921" dir="2700000" algn="br">
                <a:srgbClr val="000000"/>
              </a:outerShdw>
            </a:effectLst>
          </c:spPr>
          <c:invertIfNegative val="0"/>
          <c:cat>
            <c:strRef>
              <c:f>'Rel. ACETs'!$A$26:$A$28</c:f>
              <c:strCache>
                <c:ptCount val="3"/>
                <c:pt idx="0">
                  <c:v>TriCore</c:v>
                </c:pt>
                <c:pt idx="1">
                  <c:v>ARM</c:v>
                </c:pt>
                <c:pt idx="2">
                  <c:v>Thumb</c:v>
                </c:pt>
              </c:strCache>
            </c:strRef>
          </c:cat>
          <c:val>
            <c:numRef>
              <c:f>'Rel. ACETs'!$C$26:$C$28</c:f>
              <c:numCache>
                <c:formatCode>0.00%</c:formatCode>
                <c:ptCount val="3"/>
                <c:pt idx="0">
                  <c:v>0.99790000000000001</c:v>
                </c:pt>
                <c:pt idx="1">
                  <c:v>0.98729999999999996</c:v>
                </c:pt>
                <c:pt idx="2">
                  <c:v>0.97350000000000003</c:v>
                </c:pt>
              </c:numCache>
            </c:numRef>
          </c:val>
          <c:extLst>
            <c:ext xmlns:c16="http://schemas.microsoft.com/office/drawing/2014/chart" uri="{C3380CC4-5D6E-409C-BE32-E72D297353CC}">
              <c16:uniqueId val="{00000001-84C2-452C-91EE-89F6046E94AB}"/>
            </c:ext>
          </c:extLst>
        </c:ser>
        <c:ser>
          <c:idx val="2"/>
          <c:order val="2"/>
          <c:tx>
            <c:strRef>
              <c:f>'Rel. ACETs'!$D$25</c:f>
              <c:strCache>
                <c:ptCount val="1"/>
                <c:pt idx="0">
                  <c:v>GSM</c:v>
                </c:pt>
              </c:strCache>
            </c:strRef>
          </c:tx>
          <c:spPr>
            <a:gradFill rotWithShape="0">
              <a:gsLst>
                <a:gs pos="0">
                  <a:srgbClr xmlns:mc="http://schemas.openxmlformats.org/markup-compatibility/2006" xmlns:a14="http://schemas.microsoft.com/office/drawing/2010/main" val="FEFEFE" mc:Ignorable="a14" a14:legacySpreadsheetColorIndex="54">
                    <a:gamma/>
                    <a:tint val="53725"/>
                    <a:invGamma/>
                  </a:srgbClr>
                </a:gs>
                <a:gs pos="100000">
                  <a:srgbClr xmlns:mc="http://schemas.openxmlformats.org/markup-compatibility/2006" xmlns:a14="http://schemas.microsoft.com/office/drawing/2010/main" val="666699" mc:Ignorable="a14" a14:legacySpreadsheetColorIndex="54"/>
                </a:gs>
              </a:gsLst>
              <a:lin ang="5400000" scaled="1"/>
            </a:gradFill>
            <a:ln w="15864">
              <a:solidFill>
                <a:srgbClr val="000000"/>
              </a:solidFill>
              <a:prstDash val="solid"/>
            </a:ln>
            <a:effectLst>
              <a:outerShdw dist="35921" dir="2700000" algn="br">
                <a:srgbClr val="000000"/>
              </a:outerShdw>
            </a:effectLst>
          </c:spPr>
          <c:invertIfNegative val="0"/>
          <c:cat>
            <c:strRef>
              <c:f>'Rel. ACETs'!$A$26:$A$28</c:f>
              <c:strCache>
                <c:ptCount val="3"/>
                <c:pt idx="0">
                  <c:v>TriCore</c:v>
                </c:pt>
                <c:pt idx="1">
                  <c:v>ARM</c:v>
                </c:pt>
                <c:pt idx="2">
                  <c:v>Thumb</c:v>
                </c:pt>
              </c:strCache>
            </c:strRef>
          </c:cat>
          <c:val>
            <c:numRef>
              <c:f>'Rel. ACETs'!$D$26:$D$28</c:f>
              <c:numCache>
                <c:formatCode>0.00%</c:formatCode>
                <c:ptCount val="3"/>
                <c:pt idx="0">
                  <c:v>0.99990000000000001</c:v>
                </c:pt>
                <c:pt idx="1">
                  <c:v>1</c:v>
                </c:pt>
                <c:pt idx="2">
                  <c:v>1.0005999999999999</c:v>
                </c:pt>
              </c:numCache>
            </c:numRef>
          </c:val>
          <c:extLst>
            <c:ext xmlns:c16="http://schemas.microsoft.com/office/drawing/2014/chart" uri="{C3380CC4-5D6E-409C-BE32-E72D297353CC}">
              <c16:uniqueId val="{00000002-84C2-452C-91EE-89F6046E94AB}"/>
            </c:ext>
          </c:extLst>
        </c:ser>
        <c:ser>
          <c:idx val="3"/>
          <c:order val="3"/>
          <c:tx>
            <c:strRef>
              <c:f>'Rel. ACETs'!$E$25</c:f>
              <c:strCache>
                <c:ptCount val="1"/>
                <c:pt idx="0">
                  <c:v>Geo. Mean</c:v>
                </c:pt>
              </c:strCache>
            </c:strRef>
          </c:tx>
          <c:spPr>
            <a:gradFill rotWithShape="0">
              <a:gsLst>
                <a:gs pos="0">
                  <a:srgbClr xmlns:mc="http://schemas.openxmlformats.org/markup-compatibility/2006" xmlns:a14="http://schemas.microsoft.com/office/drawing/2010/main" val="C0C0C0" mc:Ignorable="a14" a14:legacySpreadsheetColorIndex="22"/>
                </a:gs>
                <a:gs pos="50000">
                  <a:srgbClr xmlns:mc="http://schemas.openxmlformats.org/markup-compatibility/2006" xmlns:a14="http://schemas.microsoft.com/office/drawing/2010/main" val="808080" mc:Ignorable="a14" a14:legacySpreadsheetColorIndex="23"/>
                </a:gs>
                <a:gs pos="100000">
                  <a:srgbClr xmlns:mc="http://schemas.openxmlformats.org/markup-compatibility/2006" xmlns:a14="http://schemas.microsoft.com/office/drawing/2010/main" val="C0C0C0" mc:Ignorable="a14" a14:legacySpreadsheetColorIndex="22"/>
                </a:gs>
              </a:gsLst>
              <a:lin ang="5400000" scaled="1"/>
            </a:gradFill>
            <a:ln w="15864">
              <a:solidFill>
                <a:srgbClr val="000000"/>
              </a:solidFill>
              <a:prstDash val="solid"/>
            </a:ln>
            <a:effectLst>
              <a:outerShdw dist="35921" dir="2700000" algn="br">
                <a:srgbClr val="000000"/>
              </a:outerShdw>
            </a:effectLst>
          </c:spPr>
          <c:invertIfNegative val="0"/>
          <c:cat>
            <c:strRef>
              <c:f>'Rel. ACETs'!$A$26:$A$28</c:f>
              <c:strCache>
                <c:ptCount val="3"/>
                <c:pt idx="0">
                  <c:v>TriCore</c:v>
                </c:pt>
                <c:pt idx="1">
                  <c:v>ARM</c:v>
                </c:pt>
                <c:pt idx="2">
                  <c:v>Thumb</c:v>
                </c:pt>
              </c:strCache>
            </c:strRef>
          </c:cat>
          <c:val>
            <c:numRef>
              <c:f>'Rel. ACETs'!$E$26:$E$28</c:f>
              <c:numCache>
                <c:formatCode>0.00%</c:formatCode>
                <c:ptCount val="3"/>
                <c:pt idx="0">
                  <c:v>0.99933281163935561</c:v>
                </c:pt>
                <c:pt idx="1">
                  <c:v>0.98970431941217929</c:v>
                </c:pt>
                <c:pt idx="2">
                  <c:v>0.98137312797740306</c:v>
                </c:pt>
              </c:numCache>
            </c:numRef>
          </c:val>
          <c:extLst>
            <c:ext xmlns:c16="http://schemas.microsoft.com/office/drawing/2014/chart" uri="{C3380CC4-5D6E-409C-BE32-E72D297353CC}">
              <c16:uniqueId val="{00000003-84C2-452C-91EE-89F6046E94AB}"/>
            </c:ext>
          </c:extLst>
        </c:ser>
        <c:dLbls>
          <c:showLegendKey val="0"/>
          <c:showVal val="0"/>
          <c:showCatName val="0"/>
          <c:showSerName val="0"/>
          <c:showPercent val="0"/>
          <c:showBubbleSize val="0"/>
        </c:dLbls>
        <c:gapWidth val="150"/>
        <c:overlap val="-20"/>
        <c:axId val="203756544"/>
        <c:axId val="33664384"/>
      </c:barChart>
      <c:catAx>
        <c:axId val="203756544"/>
        <c:scaling>
          <c:orientation val="minMax"/>
        </c:scaling>
        <c:delete val="0"/>
        <c:axPos val="b"/>
        <c:numFmt formatCode="General" sourceLinked="1"/>
        <c:majorTickMark val="out"/>
        <c:minorTickMark val="none"/>
        <c:tickLblPos val="nextTo"/>
        <c:spPr>
          <a:ln w="3966">
            <a:solidFill>
              <a:srgbClr val="000000"/>
            </a:solidFill>
            <a:prstDash val="solid"/>
          </a:ln>
        </c:spPr>
        <c:txPr>
          <a:bodyPr rot="0" vert="horz"/>
          <a:lstStyle/>
          <a:p>
            <a:pPr>
              <a:defRPr sz="1499" b="1" i="0" u="none" strike="noStrike" baseline="0">
                <a:solidFill>
                  <a:srgbClr val="000000"/>
                </a:solidFill>
                <a:latin typeface="Arial"/>
                <a:ea typeface="Arial"/>
                <a:cs typeface="Arial"/>
              </a:defRPr>
            </a:pPr>
            <a:endParaRPr lang="de-DE"/>
          </a:p>
        </c:txPr>
        <c:crossAx val="33664384"/>
        <c:crosses val="autoZero"/>
        <c:auto val="1"/>
        <c:lblAlgn val="ctr"/>
        <c:lblOffset val="0"/>
        <c:tickLblSkip val="1"/>
        <c:tickMarkSkip val="1"/>
        <c:noMultiLvlLbl val="0"/>
      </c:catAx>
      <c:valAx>
        <c:axId val="33664384"/>
        <c:scaling>
          <c:orientation val="minMax"/>
          <c:max val="1.1100000000000001"/>
          <c:min val="0"/>
        </c:scaling>
        <c:delete val="0"/>
        <c:axPos val="l"/>
        <c:majorGridlines>
          <c:spPr>
            <a:ln w="3966">
              <a:solidFill>
                <a:srgbClr val="000000"/>
              </a:solidFill>
              <a:prstDash val="solid"/>
            </a:ln>
          </c:spPr>
        </c:majorGridlines>
        <c:title>
          <c:tx>
            <c:rich>
              <a:bodyPr/>
              <a:lstStyle/>
              <a:p>
                <a:pPr>
                  <a:defRPr sz="1312" b="1" i="0" u="none" strike="noStrike" baseline="0">
                    <a:solidFill>
                      <a:srgbClr val="000000"/>
                    </a:solidFill>
                    <a:latin typeface="Arial"/>
                    <a:ea typeface="Arial"/>
                    <a:cs typeface="Arial"/>
                  </a:defRPr>
                </a:pPr>
                <a:r>
                  <a:rPr lang="de-DE" dirty="0"/>
                  <a:t>Rel. ACET [%]</a:t>
                </a:r>
              </a:p>
            </c:rich>
          </c:tx>
          <c:layout>
            <c:manualLayout>
              <c:xMode val="edge"/>
              <c:yMode val="edge"/>
              <c:x val="0"/>
              <c:y val="0.33559322033898303"/>
            </c:manualLayout>
          </c:layout>
          <c:overlay val="0"/>
          <c:spPr>
            <a:noFill/>
            <a:ln w="31728">
              <a:noFill/>
            </a:ln>
          </c:spPr>
        </c:title>
        <c:numFmt formatCode="0%" sourceLinked="0"/>
        <c:majorTickMark val="out"/>
        <c:minorTickMark val="none"/>
        <c:tickLblPos val="nextTo"/>
        <c:spPr>
          <a:ln w="3966">
            <a:solidFill>
              <a:srgbClr val="000000"/>
            </a:solidFill>
            <a:prstDash val="solid"/>
          </a:ln>
        </c:spPr>
        <c:txPr>
          <a:bodyPr rot="0" vert="horz"/>
          <a:lstStyle/>
          <a:p>
            <a:pPr>
              <a:defRPr sz="1499" b="1" i="0" u="none" strike="noStrike" baseline="0">
                <a:solidFill>
                  <a:srgbClr val="000000"/>
                </a:solidFill>
                <a:latin typeface="Arial"/>
                <a:ea typeface="Arial"/>
                <a:cs typeface="Arial"/>
              </a:defRPr>
            </a:pPr>
            <a:endParaRPr lang="de-DE"/>
          </a:p>
        </c:txPr>
        <c:crossAx val="203756544"/>
        <c:crosses val="autoZero"/>
        <c:crossBetween val="between"/>
        <c:majorUnit val="0.1"/>
        <c:minorUnit val="0.1"/>
      </c:valAx>
      <c:spPr>
        <a:solidFill>
          <a:srgbClr val="FFFFFF"/>
        </a:solidFill>
        <a:ln w="31728">
          <a:noFill/>
        </a:ln>
      </c:spPr>
    </c:plotArea>
    <c:legend>
      <c:legendPos val="r"/>
      <c:layout>
        <c:manualLayout>
          <c:xMode val="edge"/>
          <c:yMode val="edge"/>
          <c:x val="0.46445497630331756"/>
          <c:y val="5.0847457627118647E-2"/>
          <c:w val="0.53080568720379151"/>
          <c:h val="8.1355932203389825E-2"/>
        </c:manualLayout>
      </c:layout>
      <c:overlay val="0"/>
      <c:spPr>
        <a:noFill/>
        <a:ln w="31728">
          <a:noFill/>
        </a:ln>
      </c:spPr>
      <c:txPr>
        <a:bodyPr/>
        <a:lstStyle/>
        <a:p>
          <a:pPr>
            <a:defRPr sz="1349" b="0" i="0" u="none" strike="noStrike" baseline="0">
              <a:solidFill>
                <a:srgbClr val="000000"/>
              </a:solidFill>
              <a:latin typeface="Arial"/>
              <a:ea typeface="Arial"/>
              <a:cs typeface="Arial"/>
            </a:defRPr>
          </a:pPr>
          <a:endParaRPr lang="de-DE"/>
        </a:p>
      </c:txPr>
    </c:legend>
    <c:plotVisOnly val="1"/>
    <c:dispBlanksAs val="gap"/>
    <c:showDLblsOverMax val="0"/>
  </c:chart>
  <c:spPr>
    <a:solidFill>
      <a:srgbClr val="FFFFFF"/>
    </a:solidFill>
    <a:ln>
      <a:noFill/>
    </a:ln>
  </c:spPr>
  <c:txPr>
    <a:bodyPr/>
    <a:lstStyle/>
    <a:p>
      <a:pPr>
        <a:defRPr sz="1405" b="0" i="0" u="none" strike="noStrike" baseline="0">
          <a:solidFill>
            <a:srgbClr val="000000"/>
          </a:solidFill>
          <a:latin typeface="Arial"/>
          <a:ea typeface="Arial"/>
          <a:cs typeface="Arial"/>
        </a:defRPr>
      </a:pPr>
      <a:endParaRPr lang="de-D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401294498381878"/>
          <c:y val="5.0847457627118647E-2"/>
          <c:w val="0.85760517799352753"/>
          <c:h val="0.83728813559322035"/>
        </c:manualLayout>
      </c:layout>
      <c:barChart>
        <c:barDir val="col"/>
        <c:grouping val="clustered"/>
        <c:varyColors val="0"/>
        <c:ser>
          <c:idx val="0"/>
          <c:order val="0"/>
          <c:tx>
            <c:strRef>
              <c:f>'Rel. Code Sizes'!$B$25</c:f>
              <c:strCache>
                <c:ptCount val="1"/>
                <c:pt idx="0">
                  <c:v>EPIC</c:v>
                </c:pt>
              </c:strCache>
            </c:strRef>
          </c:tx>
          <c:spPr>
            <a:gradFill rotWithShape="0">
              <a:gsLst>
                <a:gs pos="0">
                  <a:srgbClr xmlns:mc="http://schemas.openxmlformats.org/markup-compatibility/2006" xmlns:a14="http://schemas.microsoft.com/office/drawing/2010/main" val="000000" mc:Ignorable="a14" a14:legacySpreadsheetColorIndex="23">
                    <a:gamma/>
                    <a:shade val="46275"/>
                    <a:invGamma/>
                  </a:srgbClr>
                </a:gs>
                <a:gs pos="100000">
                  <a:srgbClr xmlns:mc="http://schemas.openxmlformats.org/markup-compatibility/2006" xmlns:a14="http://schemas.microsoft.com/office/drawing/2010/main" val="808080" mc:Ignorable="a14" a14:legacySpreadsheetColorIndex="23"/>
                </a:gs>
              </a:gsLst>
              <a:lin ang="5400000" scaled="1"/>
            </a:gradFill>
            <a:ln w="15834">
              <a:solidFill>
                <a:srgbClr val="000000"/>
              </a:solidFill>
              <a:prstDash val="solid"/>
            </a:ln>
            <a:effectLst>
              <a:outerShdw dist="35921" dir="2700000" algn="br">
                <a:srgbClr val="000000"/>
              </a:outerShdw>
            </a:effectLst>
          </c:spPr>
          <c:invertIfNegative val="0"/>
          <c:cat>
            <c:strRef>
              <c:f>'Rel. Code Sizes'!$A$26:$A$28</c:f>
              <c:strCache>
                <c:ptCount val="3"/>
                <c:pt idx="0">
                  <c:v>TriCore</c:v>
                </c:pt>
                <c:pt idx="1">
                  <c:v>ARM</c:v>
                </c:pt>
                <c:pt idx="2">
                  <c:v>Thumb</c:v>
                </c:pt>
              </c:strCache>
            </c:strRef>
          </c:cat>
          <c:val>
            <c:numRef>
              <c:f>'Rel. Code Sizes'!$B$26:$B$28</c:f>
              <c:numCache>
                <c:formatCode>0.00%</c:formatCode>
                <c:ptCount val="3"/>
                <c:pt idx="0">
                  <c:v>3.2656999999999998</c:v>
                </c:pt>
                <c:pt idx="1">
                  <c:v>3.0505</c:v>
                </c:pt>
                <c:pt idx="2">
                  <c:v>3.2974999999999999</c:v>
                </c:pt>
              </c:numCache>
            </c:numRef>
          </c:val>
          <c:extLst>
            <c:ext xmlns:c16="http://schemas.microsoft.com/office/drawing/2014/chart" uri="{C3380CC4-5D6E-409C-BE32-E72D297353CC}">
              <c16:uniqueId val="{00000000-CC0E-4708-B08F-F5D74C9ED173}"/>
            </c:ext>
          </c:extLst>
        </c:ser>
        <c:ser>
          <c:idx val="1"/>
          <c:order val="1"/>
          <c:tx>
            <c:strRef>
              <c:f>'Rel. Code Sizes'!$C$25</c:f>
              <c:strCache>
                <c:ptCount val="1"/>
                <c:pt idx="0">
                  <c:v>MPEG2</c:v>
                </c:pt>
              </c:strCache>
            </c:strRef>
          </c:tx>
          <c:spPr>
            <a:gradFill rotWithShape="0">
              <a:gsLst>
                <a:gs pos="0">
                  <a:srgbClr xmlns:mc="http://schemas.openxmlformats.org/markup-compatibility/2006" xmlns:a14="http://schemas.microsoft.com/office/drawing/2010/main" val="C0C0C0" mc:Ignorable="a14" a14:legacySpreadsheetColorIndex="22"/>
                </a:gs>
                <a:gs pos="50000">
                  <a:srgbClr xmlns:mc="http://schemas.openxmlformats.org/markup-compatibility/2006" xmlns:a14="http://schemas.microsoft.com/office/drawing/2010/main" val="FFFFFF" mc:Ignorable="a14" a14:legacySpreadsheetColorIndex="22">
                    <a:gamma/>
                    <a:tint val="30588"/>
                    <a:invGamma/>
                  </a:srgbClr>
                </a:gs>
                <a:gs pos="100000">
                  <a:srgbClr xmlns:mc="http://schemas.openxmlformats.org/markup-compatibility/2006" xmlns:a14="http://schemas.microsoft.com/office/drawing/2010/main" val="C0C0C0" mc:Ignorable="a14" a14:legacySpreadsheetColorIndex="22"/>
                </a:gs>
              </a:gsLst>
              <a:lin ang="5400000" scaled="1"/>
            </a:gradFill>
            <a:ln w="15834">
              <a:solidFill>
                <a:srgbClr val="000000"/>
              </a:solidFill>
              <a:prstDash val="solid"/>
            </a:ln>
            <a:effectLst>
              <a:outerShdw dist="35921" dir="2700000" algn="br">
                <a:srgbClr val="000000"/>
              </a:outerShdw>
            </a:effectLst>
          </c:spPr>
          <c:invertIfNegative val="0"/>
          <c:cat>
            <c:strRef>
              <c:f>'Rel. Code Sizes'!$A$26:$A$28</c:f>
              <c:strCache>
                <c:ptCount val="3"/>
                <c:pt idx="0">
                  <c:v>TriCore</c:v>
                </c:pt>
                <c:pt idx="1">
                  <c:v>ARM</c:v>
                </c:pt>
                <c:pt idx="2">
                  <c:v>Thumb</c:v>
                </c:pt>
              </c:strCache>
            </c:strRef>
          </c:cat>
          <c:val>
            <c:numRef>
              <c:f>'Rel. Code Sizes'!$C$26:$C$28</c:f>
              <c:numCache>
                <c:formatCode>0.00%</c:formatCode>
                <c:ptCount val="3"/>
                <c:pt idx="0">
                  <c:v>1.2894000000000001</c:v>
                </c:pt>
                <c:pt idx="1">
                  <c:v>1.2336</c:v>
                </c:pt>
                <c:pt idx="2">
                  <c:v>1.22</c:v>
                </c:pt>
              </c:numCache>
            </c:numRef>
          </c:val>
          <c:extLst>
            <c:ext xmlns:c16="http://schemas.microsoft.com/office/drawing/2014/chart" uri="{C3380CC4-5D6E-409C-BE32-E72D297353CC}">
              <c16:uniqueId val="{00000001-CC0E-4708-B08F-F5D74C9ED173}"/>
            </c:ext>
          </c:extLst>
        </c:ser>
        <c:ser>
          <c:idx val="2"/>
          <c:order val="2"/>
          <c:tx>
            <c:strRef>
              <c:f>'Rel. Code Sizes'!$D$25</c:f>
              <c:strCache>
                <c:ptCount val="1"/>
                <c:pt idx="0">
                  <c:v>GSM</c:v>
                </c:pt>
              </c:strCache>
            </c:strRef>
          </c:tx>
          <c:spPr>
            <a:gradFill rotWithShape="0">
              <a:gsLst>
                <a:gs pos="0">
                  <a:srgbClr xmlns:mc="http://schemas.openxmlformats.org/markup-compatibility/2006" xmlns:a14="http://schemas.microsoft.com/office/drawing/2010/main" val="FEFEFE" mc:Ignorable="a14" a14:legacySpreadsheetColorIndex="54">
                    <a:gamma/>
                    <a:tint val="53725"/>
                    <a:invGamma/>
                  </a:srgbClr>
                </a:gs>
                <a:gs pos="100000">
                  <a:srgbClr xmlns:mc="http://schemas.openxmlformats.org/markup-compatibility/2006" xmlns:a14="http://schemas.microsoft.com/office/drawing/2010/main" val="666699" mc:Ignorable="a14" a14:legacySpreadsheetColorIndex="54"/>
                </a:gs>
              </a:gsLst>
              <a:lin ang="5400000" scaled="1"/>
            </a:gradFill>
            <a:ln w="15834">
              <a:solidFill>
                <a:srgbClr val="000000"/>
              </a:solidFill>
              <a:prstDash val="solid"/>
            </a:ln>
            <a:effectLst>
              <a:outerShdw dist="35921" dir="2700000" algn="br">
                <a:srgbClr val="000000"/>
              </a:outerShdw>
            </a:effectLst>
          </c:spPr>
          <c:invertIfNegative val="0"/>
          <c:cat>
            <c:strRef>
              <c:f>'Rel. Code Sizes'!$A$26:$A$28</c:f>
              <c:strCache>
                <c:ptCount val="3"/>
                <c:pt idx="0">
                  <c:v>TriCore</c:v>
                </c:pt>
                <c:pt idx="1">
                  <c:v>ARM</c:v>
                </c:pt>
                <c:pt idx="2">
                  <c:v>Thumb</c:v>
                </c:pt>
              </c:strCache>
            </c:strRef>
          </c:cat>
          <c:val>
            <c:numRef>
              <c:f>'Rel. Code Sizes'!$D$26:$D$28</c:f>
              <c:numCache>
                <c:formatCode>0.00%</c:formatCode>
                <c:ptCount val="3"/>
                <c:pt idx="0">
                  <c:v>1.0189999999999999</c:v>
                </c:pt>
                <c:pt idx="1">
                  <c:v>1.0327999999999999</c:v>
                </c:pt>
                <c:pt idx="2">
                  <c:v>1.0314000000000001</c:v>
                </c:pt>
              </c:numCache>
            </c:numRef>
          </c:val>
          <c:extLst>
            <c:ext xmlns:c16="http://schemas.microsoft.com/office/drawing/2014/chart" uri="{C3380CC4-5D6E-409C-BE32-E72D297353CC}">
              <c16:uniqueId val="{00000002-CC0E-4708-B08F-F5D74C9ED173}"/>
            </c:ext>
          </c:extLst>
        </c:ser>
        <c:ser>
          <c:idx val="3"/>
          <c:order val="3"/>
          <c:tx>
            <c:strRef>
              <c:f>'Rel. Code Sizes'!$E$25</c:f>
              <c:strCache>
                <c:ptCount val="1"/>
                <c:pt idx="0">
                  <c:v>Geo. Mean</c:v>
                </c:pt>
              </c:strCache>
            </c:strRef>
          </c:tx>
          <c:spPr>
            <a:gradFill rotWithShape="0">
              <a:gsLst>
                <a:gs pos="0">
                  <a:srgbClr xmlns:mc="http://schemas.openxmlformats.org/markup-compatibility/2006" xmlns:a14="http://schemas.microsoft.com/office/drawing/2010/main" val="C0C0C0" mc:Ignorable="a14" a14:legacySpreadsheetColorIndex="22"/>
                </a:gs>
                <a:gs pos="50000">
                  <a:srgbClr xmlns:mc="http://schemas.openxmlformats.org/markup-compatibility/2006" xmlns:a14="http://schemas.microsoft.com/office/drawing/2010/main" val="808080" mc:Ignorable="a14" a14:legacySpreadsheetColorIndex="23"/>
                </a:gs>
                <a:gs pos="100000">
                  <a:srgbClr xmlns:mc="http://schemas.openxmlformats.org/markup-compatibility/2006" xmlns:a14="http://schemas.microsoft.com/office/drawing/2010/main" val="C0C0C0" mc:Ignorable="a14" a14:legacySpreadsheetColorIndex="22"/>
                </a:gs>
              </a:gsLst>
              <a:lin ang="5400000" scaled="1"/>
            </a:gradFill>
            <a:ln w="15834">
              <a:solidFill>
                <a:srgbClr val="000000"/>
              </a:solidFill>
              <a:prstDash val="solid"/>
            </a:ln>
            <a:effectLst>
              <a:outerShdw dist="35921" dir="2700000" algn="br">
                <a:srgbClr val="000000"/>
              </a:outerShdw>
            </a:effectLst>
          </c:spPr>
          <c:invertIfNegative val="0"/>
          <c:cat>
            <c:strRef>
              <c:f>'Rel. Code Sizes'!$A$26:$A$28</c:f>
              <c:strCache>
                <c:ptCount val="3"/>
                <c:pt idx="0">
                  <c:v>TriCore</c:v>
                </c:pt>
                <c:pt idx="1">
                  <c:v>ARM</c:v>
                </c:pt>
                <c:pt idx="2">
                  <c:v>Thumb</c:v>
                </c:pt>
              </c:strCache>
            </c:strRef>
          </c:cat>
          <c:val>
            <c:numRef>
              <c:f>'Rel. Code Sizes'!$E$26:$E$28</c:f>
              <c:numCache>
                <c:formatCode>0.00%</c:formatCode>
                <c:ptCount val="3"/>
                <c:pt idx="0">
                  <c:v>1.624972611201648</c:v>
                </c:pt>
                <c:pt idx="1">
                  <c:v>1.5722461493876221</c:v>
                </c:pt>
                <c:pt idx="2">
                  <c:v>1.6069064253591732</c:v>
                </c:pt>
              </c:numCache>
            </c:numRef>
          </c:val>
          <c:extLst>
            <c:ext xmlns:c16="http://schemas.microsoft.com/office/drawing/2014/chart" uri="{C3380CC4-5D6E-409C-BE32-E72D297353CC}">
              <c16:uniqueId val="{00000003-CC0E-4708-B08F-F5D74C9ED173}"/>
            </c:ext>
          </c:extLst>
        </c:ser>
        <c:dLbls>
          <c:showLegendKey val="0"/>
          <c:showVal val="0"/>
          <c:showCatName val="0"/>
          <c:showSerName val="0"/>
          <c:showPercent val="0"/>
          <c:showBubbleSize val="0"/>
        </c:dLbls>
        <c:gapWidth val="150"/>
        <c:overlap val="-20"/>
        <c:axId val="204547072"/>
        <c:axId val="33666688"/>
      </c:barChart>
      <c:catAx>
        <c:axId val="204547072"/>
        <c:scaling>
          <c:orientation val="minMax"/>
        </c:scaling>
        <c:delete val="0"/>
        <c:axPos val="b"/>
        <c:numFmt formatCode="General" sourceLinked="1"/>
        <c:majorTickMark val="out"/>
        <c:minorTickMark val="none"/>
        <c:tickLblPos val="nextTo"/>
        <c:spPr>
          <a:ln w="3959">
            <a:solidFill>
              <a:srgbClr val="000000"/>
            </a:solidFill>
            <a:prstDash val="solid"/>
          </a:ln>
        </c:spPr>
        <c:txPr>
          <a:bodyPr rot="0" vert="horz"/>
          <a:lstStyle/>
          <a:p>
            <a:pPr>
              <a:defRPr sz="1496" b="1" i="0" u="none" strike="noStrike" baseline="0">
                <a:solidFill>
                  <a:srgbClr val="000000"/>
                </a:solidFill>
                <a:latin typeface="Arial"/>
                <a:ea typeface="Arial"/>
                <a:cs typeface="Arial"/>
              </a:defRPr>
            </a:pPr>
            <a:endParaRPr lang="de-DE"/>
          </a:p>
        </c:txPr>
        <c:crossAx val="33666688"/>
        <c:crosses val="autoZero"/>
        <c:auto val="1"/>
        <c:lblAlgn val="ctr"/>
        <c:lblOffset val="0"/>
        <c:tickLblSkip val="1"/>
        <c:tickMarkSkip val="1"/>
        <c:noMultiLvlLbl val="0"/>
      </c:catAx>
      <c:valAx>
        <c:axId val="33666688"/>
        <c:scaling>
          <c:orientation val="minMax"/>
          <c:max val="3.51"/>
          <c:min val="0"/>
        </c:scaling>
        <c:delete val="0"/>
        <c:axPos val="l"/>
        <c:majorGridlines>
          <c:spPr>
            <a:ln w="3959">
              <a:solidFill>
                <a:srgbClr val="000000"/>
              </a:solidFill>
              <a:prstDash val="solid"/>
            </a:ln>
          </c:spPr>
        </c:majorGridlines>
        <c:title>
          <c:tx>
            <c:rich>
              <a:bodyPr/>
              <a:lstStyle/>
              <a:p>
                <a:pPr>
                  <a:defRPr sz="1309" b="1" i="0" u="none" strike="noStrike" baseline="0">
                    <a:solidFill>
                      <a:srgbClr val="000000"/>
                    </a:solidFill>
                    <a:latin typeface="Arial"/>
                    <a:ea typeface="Arial"/>
                    <a:cs typeface="Arial"/>
                  </a:defRPr>
                </a:pPr>
                <a:r>
                  <a:rPr lang="de-DE" dirty="0"/>
                  <a:t>Rel. Code Size [%]</a:t>
                </a:r>
              </a:p>
            </c:rich>
          </c:tx>
          <c:layout>
            <c:manualLayout>
              <c:xMode val="edge"/>
              <c:yMode val="edge"/>
              <c:x val="0"/>
              <c:y val="0.29152542372881357"/>
            </c:manualLayout>
          </c:layout>
          <c:overlay val="0"/>
          <c:spPr>
            <a:noFill/>
            <a:ln w="31668">
              <a:noFill/>
            </a:ln>
          </c:spPr>
        </c:title>
        <c:numFmt formatCode="0%" sourceLinked="0"/>
        <c:majorTickMark val="out"/>
        <c:minorTickMark val="none"/>
        <c:tickLblPos val="nextTo"/>
        <c:spPr>
          <a:ln w="3959">
            <a:solidFill>
              <a:srgbClr val="000000"/>
            </a:solidFill>
            <a:prstDash val="solid"/>
          </a:ln>
        </c:spPr>
        <c:txPr>
          <a:bodyPr rot="0" vert="horz"/>
          <a:lstStyle/>
          <a:p>
            <a:pPr>
              <a:defRPr sz="1496" b="1" i="0" u="none" strike="noStrike" baseline="0">
                <a:solidFill>
                  <a:srgbClr val="000000"/>
                </a:solidFill>
                <a:latin typeface="Arial"/>
                <a:ea typeface="Arial"/>
                <a:cs typeface="Arial"/>
              </a:defRPr>
            </a:pPr>
            <a:endParaRPr lang="de-DE"/>
          </a:p>
        </c:txPr>
        <c:crossAx val="204547072"/>
        <c:crosses val="autoZero"/>
        <c:crossBetween val="between"/>
        <c:majorUnit val="0.25"/>
        <c:minorUnit val="0.1"/>
      </c:valAx>
      <c:spPr>
        <a:solidFill>
          <a:srgbClr val="FFFFFF"/>
        </a:solidFill>
        <a:ln w="31668">
          <a:noFill/>
        </a:ln>
      </c:spPr>
    </c:plotArea>
    <c:legend>
      <c:legendPos val="r"/>
      <c:layout>
        <c:manualLayout>
          <c:xMode val="edge"/>
          <c:yMode val="edge"/>
          <c:x val="0.4563106796116505"/>
          <c:y val="3.3898305084745763E-2"/>
          <c:w val="0.5436893203883495"/>
          <c:h val="8.1355932203389825E-2"/>
        </c:manualLayout>
      </c:layout>
      <c:overlay val="0"/>
      <c:spPr>
        <a:noFill/>
        <a:ln w="31668">
          <a:noFill/>
        </a:ln>
      </c:spPr>
      <c:txPr>
        <a:bodyPr/>
        <a:lstStyle/>
        <a:p>
          <a:pPr>
            <a:defRPr sz="1347" b="0" i="0" u="none" strike="noStrike" baseline="0">
              <a:solidFill>
                <a:srgbClr val="000000"/>
              </a:solidFill>
              <a:latin typeface="Arial"/>
              <a:ea typeface="Arial"/>
              <a:cs typeface="Arial"/>
            </a:defRPr>
          </a:pPr>
          <a:endParaRPr lang="de-DE"/>
        </a:p>
      </c:txPr>
    </c:legend>
    <c:plotVisOnly val="1"/>
    <c:dispBlanksAs val="gap"/>
    <c:showDLblsOverMax val="0"/>
  </c:chart>
  <c:spPr>
    <a:solidFill>
      <a:srgbClr val="FFFFFF"/>
    </a:solidFill>
    <a:ln>
      <a:noFill/>
    </a:ln>
  </c:spPr>
  <c:txPr>
    <a:bodyPr/>
    <a:lstStyle/>
    <a:p>
      <a:pPr>
        <a:defRPr sz="1403" b="0" i="0" u="none" strike="noStrike" baseline="0">
          <a:solidFill>
            <a:srgbClr val="000000"/>
          </a:solidFill>
          <a:latin typeface="Arial"/>
          <a:ea typeface="Arial"/>
          <a:cs typeface="Arial"/>
        </a:defRPr>
      </a:pPr>
      <a:endParaRPr lang="de-D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480392156862744"/>
          <c:y val="3.0501089324618737E-2"/>
          <c:w val="0.85416666666666663"/>
          <c:h val="0.5609693312368913"/>
        </c:manualLayout>
      </c:layout>
      <c:barChart>
        <c:barDir val="col"/>
        <c:grouping val="clustered"/>
        <c:varyColors val="0"/>
        <c:ser>
          <c:idx val="0"/>
          <c:order val="0"/>
          <c:tx>
            <c:strRef>
              <c:f>'DSPstone Comparison'!$C$62</c:f>
              <c:strCache>
                <c:ptCount val="1"/>
                <c:pt idx="0">
                  <c:v>Sequential</c:v>
                </c:pt>
              </c:strCache>
            </c:strRef>
          </c:tx>
          <c:spPr>
            <a:solidFill>
              <a:srgbClr val="FF0000"/>
            </a:solidFill>
            <a:ln w="13289">
              <a:solidFill>
                <a:srgbClr val="000000"/>
              </a:solidFill>
              <a:prstDash val="solid"/>
            </a:ln>
          </c:spPr>
          <c:invertIfNegative val="0"/>
          <c:cat>
            <c:strRef>
              <c:f>'DSPstone Comparison'!$B$63:$B$70</c:f>
              <c:strCache>
                <c:ptCount val="8"/>
                <c:pt idx="0">
                  <c:v>convolution</c:v>
                </c:pt>
                <c:pt idx="1">
                  <c:v>fir</c:v>
                </c:pt>
                <c:pt idx="2">
                  <c:v>fir2dim</c:v>
                </c:pt>
                <c:pt idx="3">
                  <c:v>lms</c:v>
                </c:pt>
                <c:pt idx="4">
                  <c:v>matrix1</c:v>
                </c:pt>
                <c:pt idx="5">
                  <c:v>matrix2</c:v>
                </c:pt>
                <c:pt idx="6">
                  <c:v>n_complex_updates</c:v>
                </c:pt>
                <c:pt idx="7">
                  <c:v>n_real_updates</c:v>
                </c:pt>
              </c:strCache>
            </c:strRef>
          </c:cat>
          <c:val>
            <c:numRef>
              <c:f>'DSPstone Comparison'!$C$63:$C$70</c:f>
              <c:numCache>
                <c:formatCode>General</c:formatCode>
                <c:ptCount val="8"/>
                <c:pt idx="0">
                  <c:v>1</c:v>
                </c:pt>
                <c:pt idx="1">
                  <c:v>1</c:v>
                </c:pt>
                <c:pt idx="2">
                  <c:v>1</c:v>
                </c:pt>
                <c:pt idx="3">
                  <c:v>1</c:v>
                </c:pt>
                <c:pt idx="4">
                  <c:v>1</c:v>
                </c:pt>
                <c:pt idx="5">
                  <c:v>1</c:v>
                </c:pt>
                <c:pt idx="6">
                  <c:v>1</c:v>
                </c:pt>
                <c:pt idx="7">
                  <c:v>1</c:v>
                </c:pt>
              </c:numCache>
            </c:numRef>
          </c:val>
          <c:extLst>
            <c:ext xmlns:c16="http://schemas.microsoft.com/office/drawing/2014/chart" uri="{C3380CC4-5D6E-409C-BE32-E72D297353CC}">
              <c16:uniqueId val="{00000000-1923-46F2-83BC-077714215D96}"/>
            </c:ext>
          </c:extLst>
        </c:ser>
        <c:ser>
          <c:idx val="1"/>
          <c:order val="1"/>
          <c:tx>
            <c:strRef>
              <c:f>'DSPstone Comparison'!$D$62</c:f>
              <c:strCache>
                <c:ptCount val="1"/>
                <c:pt idx="0">
                  <c:v>Program Recovery</c:v>
                </c:pt>
              </c:strCache>
            </c:strRef>
          </c:tx>
          <c:spPr>
            <a:solidFill>
              <a:srgbClr val="FF9900"/>
            </a:solidFill>
            <a:ln w="13289">
              <a:solidFill>
                <a:srgbClr val="000000"/>
              </a:solidFill>
              <a:prstDash val="solid"/>
            </a:ln>
          </c:spPr>
          <c:invertIfNegative val="0"/>
          <c:cat>
            <c:strRef>
              <c:f>'DSPstone Comparison'!$B$63:$B$70</c:f>
              <c:strCache>
                <c:ptCount val="8"/>
                <c:pt idx="0">
                  <c:v>convolution</c:v>
                </c:pt>
                <c:pt idx="1">
                  <c:v>fir</c:v>
                </c:pt>
                <c:pt idx="2">
                  <c:v>fir2dim</c:v>
                </c:pt>
                <c:pt idx="3">
                  <c:v>lms</c:v>
                </c:pt>
                <c:pt idx="4">
                  <c:v>matrix1</c:v>
                </c:pt>
                <c:pt idx="5">
                  <c:v>matrix2</c:v>
                </c:pt>
                <c:pt idx="6">
                  <c:v>n_complex_updates</c:v>
                </c:pt>
                <c:pt idx="7">
                  <c:v>n_real_updates</c:v>
                </c:pt>
              </c:strCache>
            </c:strRef>
          </c:cat>
          <c:val>
            <c:numRef>
              <c:f>'DSPstone Comparison'!$D$63:$D$70</c:f>
              <c:numCache>
                <c:formatCode>General</c:formatCode>
                <c:ptCount val="8"/>
                <c:pt idx="0">
                  <c:v>1</c:v>
                </c:pt>
                <c:pt idx="1">
                  <c:v>0.41710566459879994</c:v>
                </c:pt>
                <c:pt idx="2">
                  <c:v>1.7193175982806823</c:v>
                </c:pt>
                <c:pt idx="3">
                  <c:v>1.1999609641846394</c:v>
                </c:pt>
                <c:pt idx="4">
                  <c:v>1</c:v>
                </c:pt>
                <c:pt idx="5">
                  <c:v>1.6693980460132367</c:v>
                </c:pt>
                <c:pt idx="6">
                  <c:v>1</c:v>
                </c:pt>
                <c:pt idx="7">
                  <c:v>1</c:v>
                </c:pt>
              </c:numCache>
            </c:numRef>
          </c:val>
          <c:extLst>
            <c:ext xmlns:c16="http://schemas.microsoft.com/office/drawing/2014/chart" uri="{C3380CC4-5D6E-409C-BE32-E72D297353CC}">
              <c16:uniqueId val="{00000001-1923-46F2-83BC-077714215D96}"/>
            </c:ext>
          </c:extLst>
        </c:ser>
        <c:ser>
          <c:idx val="2"/>
          <c:order val="2"/>
          <c:tx>
            <c:strRef>
              <c:f>'DSPstone Comparison'!$F$62</c:f>
              <c:strCache>
                <c:ptCount val="1"/>
                <c:pt idx="0">
                  <c:v>Partitioning &amp; Allocation</c:v>
                </c:pt>
              </c:strCache>
            </c:strRef>
          </c:tx>
          <c:spPr>
            <a:solidFill>
              <a:srgbClr val="FFFF00"/>
            </a:solidFill>
            <a:ln w="13289">
              <a:solidFill>
                <a:srgbClr val="000000"/>
              </a:solidFill>
              <a:prstDash val="solid"/>
            </a:ln>
          </c:spPr>
          <c:invertIfNegative val="0"/>
          <c:cat>
            <c:strRef>
              <c:f>'DSPstone Comparison'!$B$63:$B$70</c:f>
              <c:strCache>
                <c:ptCount val="8"/>
                <c:pt idx="0">
                  <c:v>convolution</c:v>
                </c:pt>
                <c:pt idx="1">
                  <c:v>fir</c:v>
                </c:pt>
                <c:pt idx="2">
                  <c:v>fir2dim</c:v>
                </c:pt>
                <c:pt idx="3">
                  <c:v>lms</c:v>
                </c:pt>
                <c:pt idx="4">
                  <c:v>matrix1</c:v>
                </c:pt>
                <c:pt idx="5">
                  <c:v>matrix2</c:v>
                </c:pt>
                <c:pt idx="6">
                  <c:v>n_complex_updates</c:v>
                </c:pt>
                <c:pt idx="7">
                  <c:v>n_real_updates</c:v>
                </c:pt>
              </c:strCache>
            </c:strRef>
          </c:cat>
          <c:val>
            <c:numRef>
              <c:f>'DSPstone Comparison'!$F$63:$F$70</c:f>
              <c:numCache>
                <c:formatCode>General</c:formatCode>
                <c:ptCount val="8"/>
                <c:pt idx="0">
                  <c:v>1.8836622303809087</c:v>
                </c:pt>
                <c:pt idx="1">
                  <c:v>0.58392892736125745</c:v>
                </c:pt>
                <c:pt idx="2">
                  <c:v>1.2436630278517236</c:v>
                </c:pt>
                <c:pt idx="3">
                  <c:v>0.99071406989626343</c:v>
                </c:pt>
                <c:pt idx="4">
                  <c:v>4.4664922037989899E-2</c:v>
                </c:pt>
                <c:pt idx="5">
                  <c:v>1.3627686560636388E-2</c:v>
                </c:pt>
                <c:pt idx="6">
                  <c:v>0.75541635961680176</c:v>
                </c:pt>
                <c:pt idx="7">
                  <c:v>0.3110377924415117</c:v>
                </c:pt>
              </c:numCache>
            </c:numRef>
          </c:val>
          <c:extLst>
            <c:ext xmlns:c16="http://schemas.microsoft.com/office/drawing/2014/chart" uri="{C3380CC4-5D6E-409C-BE32-E72D297353CC}">
              <c16:uniqueId val="{00000002-1923-46F2-83BC-077714215D96}"/>
            </c:ext>
          </c:extLst>
        </c:ser>
        <c:ser>
          <c:idx val="3"/>
          <c:order val="3"/>
          <c:tx>
            <c:strRef>
              <c:f>'DSPstone Comparison'!$G$62</c:f>
              <c:strCache>
                <c:ptCount val="1"/>
                <c:pt idx="0">
                  <c:v>Locality &amp; DMA</c:v>
                </c:pt>
              </c:strCache>
            </c:strRef>
          </c:tx>
          <c:spPr>
            <a:solidFill>
              <a:srgbClr val="99CC00"/>
            </a:solidFill>
            <a:ln w="13289">
              <a:solidFill>
                <a:srgbClr val="000000"/>
              </a:solidFill>
              <a:prstDash val="solid"/>
            </a:ln>
          </c:spPr>
          <c:invertIfNegative val="0"/>
          <c:cat>
            <c:strRef>
              <c:f>'DSPstone Comparison'!$B$63:$B$70</c:f>
              <c:strCache>
                <c:ptCount val="8"/>
                <c:pt idx="0">
                  <c:v>convolution</c:v>
                </c:pt>
                <c:pt idx="1">
                  <c:v>fir</c:v>
                </c:pt>
                <c:pt idx="2">
                  <c:v>fir2dim</c:v>
                </c:pt>
                <c:pt idx="3">
                  <c:v>lms</c:v>
                </c:pt>
                <c:pt idx="4">
                  <c:v>matrix1</c:v>
                </c:pt>
                <c:pt idx="5">
                  <c:v>matrix2</c:v>
                </c:pt>
                <c:pt idx="6">
                  <c:v>n_complex_updates</c:v>
                </c:pt>
                <c:pt idx="7">
                  <c:v>n_real_updates</c:v>
                </c:pt>
              </c:strCache>
            </c:strRef>
          </c:cat>
          <c:val>
            <c:numRef>
              <c:f>'DSPstone Comparison'!$G$63:$G$70</c:f>
              <c:numCache>
                <c:formatCode>General</c:formatCode>
                <c:ptCount val="8"/>
                <c:pt idx="0">
                  <c:v>3.5629340277777777</c:v>
                </c:pt>
                <c:pt idx="1">
                  <c:v>1.9304339640402899</c:v>
                </c:pt>
                <c:pt idx="2">
                  <c:v>5.4130115864794464</c:v>
                </c:pt>
                <c:pt idx="3">
                  <c:v>5.048655306918497</c:v>
                </c:pt>
                <c:pt idx="4">
                  <c:v>4.0004659832246041</c:v>
                </c:pt>
                <c:pt idx="5">
                  <c:v>6.5073710073710069</c:v>
                </c:pt>
                <c:pt idx="6">
                  <c:v>3.988715953307393</c:v>
                </c:pt>
                <c:pt idx="7">
                  <c:v>3.8125</c:v>
                </c:pt>
              </c:numCache>
            </c:numRef>
          </c:val>
          <c:extLst>
            <c:ext xmlns:c16="http://schemas.microsoft.com/office/drawing/2014/chart" uri="{C3380CC4-5D6E-409C-BE32-E72D297353CC}">
              <c16:uniqueId val="{00000003-1923-46F2-83BC-077714215D96}"/>
            </c:ext>
          </c:extLst>
        </c:ser>
        <c:dLbls>
          <c:showLegendKey val="0"/>
          <c:showVal val="0"/>
          <c:showCatName val="0"/>
          <c:showSerName val="0"/>
          <c:showPercent val="0"/>
          <c:showBubbleSize val="0"/>
        </c:dLbls>
        <c:gapWidth val="150"/>
        <c:axId val="219087360"/>
        <c:axId val="81908800"/>
      </c:barChart>
      <c:catAx>
        <c:axId val="219087360"/>
        <c:scaling>
          <c:orientation val="minMax"/>
        </c:scaling>
        <c:delete val="0"/>
        <c:axPos val="b"/>
        <c:numFmt formatCode="General" sourceLinked="1"/>
        <c:majorTickMark val="out"/>
        <c:minorTickMark val="none"/>
        <c:tickLblPos val="nextTo"/>
        <c:spPr>
          <a:ln w="3322">
            <a:solidFill>
              <a:srgbClr val="000000"/>
            </a:solidFill>
            <a:prstDash val="solid"/>
          </a:ln>
        </c:spPr>
        <c:txPr>
          <a:bodyPr rot="-2700000" vert="horz"/>
          <a:lstStyle/>
          <a:p>
            <a:pPr>
              <a:defRPr sz="1570" b="1" i="0" u="none" strike="noStrike" baseline="0">
                <a:solidFill>
                  <a:srgbClr val="000000"/>
                </a:solidFill>
                <a:latin typeface="Arial"/>
                <a:ea typeface="Arial"/>
                <a:cs typeface="Arial"/>
              </a:defRPr>
            </a:pPr>
            <a:endParaRPr lang="de-DE"/>
          </a:p>
        </c:txPr>
        <c:crossAx val="81908800"/>
        <c:crosses val="autoZero"/>
        <c:auto val="1"/>
        <c:lblAlgn val="ctr"/>
        <c:lblOffset val="100"/>
        <c:tickLblSkip val="1"/>
        <c:tickMarkSkip val="1"/>
        <c:noMultiLvlLbl val="0"/>
      </c:catAx>
      <c:valAx>
        <c:axId val="81908800"/>
        <c:scaling>
          <c:orientation val="minMax"/>
        </c:scaling>
        <c:delete val="0"/>
        <c:axPos val="l"/>
        <c:majorGridlines>
          <c:spPr>
            <a:ln w="3322">
              <a:solidFill>
                <a:srgbClr val="FFFFFF"/>
              </a:solidFill>
              <a:prstDash val="solid"/>
            </a:ln>
          </c:spPr>
        </c:majorGridlines>
        <c:title>
          <c:tx>
            <c:rich>
              <a:bodyPr/>
              <a:lstStyle/>
              <a:p>
                <a:pPr>
                  <a:defRPr sz="1570" b="1" i="0" u="none" strike="noStrike" baseline="0">
                    <a:solidFill>
                      <a:srgbClr val="000000"/>
                    </a:solidFill>
                    <a:latin typeface="Arial"/>
                    <a:ea typeface="Arial"/>
                    <a:cs typeface="Arial"/>
                  </a:defRPr>
                </a:pPr>
                <a:r>
                  <a:rPr lang="de-DE" dirty="0"/>
                  <a:t>Speedup</a:t>
                </a:r>
              </a:p>
            </c:rich>
          </c:tx>
          <c:layout>
            <c:manualLayout>
              <c:xMode val="edge"/>
              <c:yMode val="edge"/>
              <c:x val="1.2254693620516225E-3"/>
              <c:y val="0.28104565097231909"/>
            </c:manualLayout>
          </c:layout>
          <c:overlay val="0"/>
          <c:spPr>
            <a:noFill/>
            <a:ln w="26578">
              <a:noFill/>
            </a:ln>
          </c:spPr>
        </c:title>
        <c:numFmt formatCode="General" sourceLinked="1"/>
        <c:majorTickMark val="out"/>
        <c:minorTickMark val="none"/>
        <c:tickLblPos val="nextTo"/>
        <c:spPr>
          <a:ln w="3322">
            <a:solidFill>
              <a:srgbClr val="000000"/>
            </a:solidFill>
            <a:prstDash val="solid"/>
          </a:ln>
        </c:spPr>
        <c:txPr>
          <a:bodyPr rot="0" vert="horz"/>
          <a:lstStyle/>
          <a:p>
            <a:pPr>
              <a:defRPr sz="1256" b="0" i="0" u="none" strike="noStrike" baseline="0">
                <a:solidFill>
                  <a:srgbClr val="000000"/>
                </a:solidFill>
                <a:latin typeface="Arial"/>
                <a:ea typeface="Arial"/>
                <a:cs typeface="Arial"/>
              </a:defRPr>
            </a:pPr>
            <a:endParaRPr lang="de-DE"/>
          </a:p>
        </c:txPr>
        <c:crossAx val="219087360"/>
        <c:crosses val="autoZero"/>
        <c:crossBetween val="between"/>
      </c:valAx>
      <c:spPr>
        <a:solidFill>
          <a:srgbClr val="FFFFFF"/>
        </a:solidFill>
        <a:ln w="13289">
          <a:solidFill>
            <a:srgbClr val="808080"/>
          </a:solidFill>
          <a:prstDash val="solid"/>
        </a:ln>
      </c:spPr>
    </c:plotArea>
    <c:legend>
      <c:legendPos val="r"/>
      <c:layout>
        <c:manualLayout>
          <c:xMode val="edge"/>
          <c:yMode val="edge"/>
          <c:x val="9.6813651082957475E-2"/>
          <c:y val="4.5751691507881151E-2"/>
          <c:w val="0.36274521709079738"/>
          <c:h val="0.17864943879610257"/>
        </c:manualLayout>
      </c:layout>
      <c:overlay val="0"/>
      <c:spPr>
        <a:noFill/>
        <a:ln w="26578">
          <a:noFill/>
        </a:ln>
      </c:spPr>
      <c:txPr>
        <a:bodyPr/>
        <a:lstStyle/>
        <a:p>
          <a:pPr>
            <a:defRPr sz="1104" b="0" i="0" u="none" strike="noStrike" baseline="0">
              <a:solidFill>
                <a:srgbClr val="000000"/>
              </a:solidFill>
              <a:latin typeface="Arial"/>
              <a:ea typeface="Arial"/>
              <a:cs typeface="Arial"/>
            </a:defRPr>
          </a:pPr>
          <a:endParaRPr lang="de-DE"/>
        </a:p>
      </c:txPr>
    </c:legend>
    <c:plotVisOnly val="1"/>
    <c:dispBlanksAs val="gap"/>
    <c:showDLblsOverMax val="0"/>
  </c:chart>
  <c:spPr>
    <a:solidFill>
      <a:srgbClr val="FFFFFF"/>
    </a:solidFill>
    <a:ln>
      <a:noFill/>
    </a:ln>
  </c:spPr>
  <c:txPr>
    <a:bodyPr/>
    <a:lstStyle/>
    <a:p>
      <a:pPr>
        <a:defRPr sz="2302" b="0" i="0" u="none" strike="noStrike" baseline="0">
          <a:solidFill>
            <a:srgbClr val="000000"/>
          </a:solidFill>
          <a:latin typeface="Arial"/>
          <a:ea typeface="Arial"/>
          <a:cs typeface="Arial"/>
        </a:defRPr>
      </a:pPr>
      <a:endParaRPr lang="de-DE"/>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573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Times" pitchFamily="1" charset="0"/>
              </a:defRPr>
            </a:lvl1pPr>
          </a:lstStyle>
          <a:p>
            <a:endParaRPr lang="de-DE" dirty="0"/>
          </a:p>
        </p:txBody>
      </p:sp>
      <p:sp>
        <p:nvSpPr>
          <p:cNvPr id="585731"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Times" pitchFamily="1" charset="0"/>
              </a:defRPr>
            </a:lvl1pPr>
          </a:lstStyle>
          <a:p>
            <a:endParaRPr lang="de-DE" dirty="0"/>
          </a:p>
        </p:txBody>
      </p:sp>
      <p:sp>
        <p:nvSpPr>
          <p:cNvPr id="585732"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Times" pitchFamily="1" charset="0"/>
              </a:defRPr>
            </a:lvl1pPr>
          </a:lstStyle>
          <a:p>
            <a:endParaRPr lang="de-DE" dirty="0"/>
          </a:p>
        </p:txBody>
      </p:sp>
      <p:sp>
        <p:nvSpPr>
          <p:cNvPr id="585733"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Times" pitchFamily="1" charset="0"/>
              </a:defRPr>
            </a:lvl1pPr>
          </a:lstStyle>
          <a:p>
            <a:fld id="{574A601F-D51A-4541-8A52-3E7F3BEB66F6}" type="slidenum">
              <a:rPr lang="de-DE"/>
              <a:pPr/>
              <a:t>‹Nr.›</a:t>
            </a:fld>
            <a:endParaRPr lang="de-DE" dirty="0"/>
          </a:p>
        </p:txBody>
      </p:sp>
    </p:spTree>
    <p:extLst>
      <p:ext uri="{BB962C8B-B14F-4D97-AF65-F5344CB8AC3E}">
        <p14:creationId xmlns:p14="http://schemas.microsoft.com/office/powerpoint/2010/main" val="38715794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Times" pitchFamily="1" charset="0"/>
              </a:defRPr>
            </a:lvl1pPr>
          </a:lstStyle>
          <a:p>
            <a:endParaRPr lang="de-DE" dirty="0"/>
          </a:p>
        </p:txBody>
      </p:sp>
      <p:sp>
        <p:nvSpPr>
          <p:cNvPr id="27651"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Times" pitchFamily="1" charset="0"/>
              </a:defRPr>
            </a:lvl1pPr>
          </a:lstStyle>
          <a:p>
            <a:endParaRPr lang="de-DE" dirty="0"/>
          </a:p>
        </p:txBody>
      </p:sp>
      <p:sp>
        <p:nvSpPr>
          <p:cNvPr id="276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7653"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7654"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Times" pitchFamily="1" charset="0"/>
              </a:defRPr>
            </a:lvl1pPr>
          </a:lstStyle>
          <a:p>
            <a:endParaRPr lang="de-DE" dirty="0"/>
          </a:p>
        </p:txBody>
      </p:sp>
      <p:sp>
        <p:nvSpPr>
          <p:cNvPr id="27655"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Times" pitchFamily="1" charset="0"/>
              </a:defRPr>
            </a:lvl1pPr>
          </a:lstStyle>
          <a:p>
            <a:fld id="{FA6D070E-CE62-4770-8CFD-1E20EC2913D3}" type="slidenum">
              <a:rPr lang="de-DE"/>
              <a:pPr/>
              <a:t>‹Nr.›</a:t>
            </a:fld>
            <a:endParaRPr lang="de-DE" dirty="0"/>
          </a:p>
        </p:txBody>
      </p:sp>
    </p:spTree>
    <p:extLst>
      <p:ext uri="{BB962C8B-B14F-4D97-AF65-F5344CB8AC3E}">
        <p14:creationId xmlns:p14="http://schemas.microsoft.com/office/powerpoint/2010/main" val="73175254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pitchFamily="1" charset="0"/>
        <a:ea typeface="+mn-ea"/>
        <a:cs typeface="+mn-cs"/>
      </a:defRPr>
    </a:lvl1pPr>
    <a:lvl2pPr marL="457200" algn="l" rtl="0" fontAlgn="base">
      <a:spcBef>
        <a:spcPct val="30000"/>
      </a:spcBef>
      <a:spcAft>
        <a:spcPct val="0"/>
      </a:spcAft>
      <a:defRPr sz="1200" kern="1200">
        <a:solidFill>
          <a:schemeClr val="tx1"/>
        </a:solidFill>
        <a:latin typeface="Times" pitchFamily="1" charset="0"/>
        <a:ea typeface="+mn-ea"/>
        <a:cs typeface="+mn-cs"/>
      </a:defRPr>
    </a:lvl2pPr>
    <a:lvl3pPr marL="914400" algn="l" rtl="0" fontAlgn="base">
      <a:spcBef>
        <a:spcPct val="30000"/>
      </a:spcBef>
      <a:spcAft>
        <a:spcPct val="0"/>
      </a:spcAft>
      <a:defRPr sz="1200" kern="1200">
        <a:solidFill>
          <a:schemeClr val="tx1"/>
        </a:solidFill>
        <a:latin typeface="Times" pitchFamily="1" charset="0"/>
        <a:ea typeface="+mn-ea"/>
        <a:cs typeface="+mn-cs"/>
      </a:defRPr>
    </a:lvl3pPr>
    <a:lvl4pPr marL="1371600" algn="l" rtl="0" fontAlgn="base">
      <a:spcBef>
        <a:spcPct val="30000"/>
      </a:spcBef>
      <a:spcAft>
        <a:spcPct val="0"/>
      </a:spcAft>
      <a:defRPr sz="1200" kern="1200">
        <a:solidFill>
          <a:schemeClr val="tx1"/>
        </a:solidFill>
        <a:latin typeface="Times" pitchFamily="1" charset="0"/>
        <a:ea typeface="+mn-ea"/>
        <a:cs typeface="+mn-cs"/>
      </a:defRPr>
    </a:lvl4pPr>
    <a:lvl5pPr marL="1828800" algn="l" rtl="0" fontAlgn="base">
      <a:spcBef>
        <a:spcPct val="30000"/>
      </a:spcBef>
      <a:spcAft>
        <a:spcPct val="0"/>
      </a:spcAft>
      <a:defRPr sz="1200" kern="1200">
        <a:solidFill>
          <a:schemeClr val="tx1"/>
        </a:solidFill>
        <a:latin typeface="Times" pitchFamily="1"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B090883-EA82-4011-A84E-C39D1000A411}" type="slidenum">
              <a:rPr lang="de-DE"/>
              <a:pPr/>
              <a:t>3</a:t>
            </a:fld>
            <a:endParaRPr lang="de-DE" dirty="0"/>
          </a:p>
        </p:txBody>
      </p:sp>
      <p:sp>
        <p:nvSpPr>
          <p:cNvPr id="656386" name="Rectangle 2"/>
          <p:cNvSpPr>
            <a:spLocks noGrp="1" noRot="1" noChangeAspect="1" noChangeArrowheads="1" noTextEdit="1"/>
          </p:cNvSpPr>
          <p:nvPr>
            <p:ph type="sldImg"/>
          </p:nvPr>
        </p:nvSpPr>
        <p:spPr>
          <a:ln/>
        </p:spPr>
      </p:sp>
      <p:sp>
        <p:nvSpPr>
          <p:cNvPr id="656387"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B090883-EA82-4011-A84E-C39D1000A411}" type="slidenum">
              <a:rPr lang="de-DE"/>
              <a:pPr/>
              <a:t>4</a:t>
            </a:fld>
            <a:endParaRPr lang="de-DE" dirty="0"/>
          </a:p>
        </p:txBody>
      </p:sp>
      <p:sp>
        <p:nvSpPr>
          <p:cNvPr id="656386" name="Rectangle 2"/>
          <p:cNvSpPr>
            <a:spLocks noGrp="1" noRot="1" noChangeAspect="1" noChangeArrowheads="1" noTextEdit="1"/>
          </p:cNvSpPr>
          <p:nvPr>
            <p:ph type="sldImg"/>
          </p:nvPr>
        </p:nvSpPr>
        <p:spPr>
          <a:ln/>
        </p:spPr>
      </p:sp>
      <p:sp>
        <p:nvSpPr>
          <p:cNvPr id="656387"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CFC92F-96FB-4ED9-81D8-8CA7B3ECAA4E}" type="slidenum">
              <a:rPr lang="de-DE"/>
              <a:pPr/>
              <a:t>5</a:t>
            </a:fld>
            <a:endParaRPr lang="de-DE" dirty="0"/>
          </a:p>
        </p:txBody>
      </p:sp>
      <p:sp>
        <p:nvSpPr>
          <p:cNvPr id="602114" name="Rectangle 2"/>
          <p:cNvSpPr>
            <a:spLocks noGrp="1" noRot="1" noChangeAspect="1" noChangeArrowheads="1" noTextEdit="1"/>
          </p:cNvSpPr>
          <p:nvPr>
            <p:ph type="sldImg"/>
          </p:nvPr>
        </p:nvSpPr>
        <p:spPr>
          <a:ln/>
        </p:spPr>
      </p:sp>
      <p:sp>
        <p:nvSpPr>
          <p:cNvPr id="6021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B090883-EA82-4011-A84E-C39D1000A411}" type="slidenum">
              <a:rPr lang="de-DE"/>
              <a:pPr/>
              <a:t>6</a:t>
            </a:fld>
            <a:endParaRPr lang="de-DE" dirty="0"/>
          </a:p>
        </p:txBody>
      </p:sp>
      <p:sp>
        <p:nvSpPr>
          <p:cNvPr id="656386" name="Rectangle 2"/>
          <p:cNvSpPr>
            <a:spLocks noGrp="1" noRot="1" noChangeAspect="1" noChangeArrowheads="1" noTextEdit="1"/>
          </p:cNvSpPr>
          <p:nvPr>
            <p:ph type="sldImg"/>
          </p:nvPr>
        </p:nvSpPr>
        <p:spPr>
          <a:ln/>
        </p:spPr>
      </p:sp>
      <p:sp>
        <p:nvSpPr>
          <p:cNvPr id="656387"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277A49-FDE2-43DD-B87D-146ABC92839E}" type="slidenum">
              <a:rPr lang="de-DE"/>
              <a:pPr/>
              <a:t>7</a:t>
            </a:fld>
            <a:endParaRPr lang="de-DE" dirty="0"/>
          </a:p>
        </p:txBody>
      </p:sp>
      <p:sp>
        <p:nvSpPr>
          <p:cNvPr id="751618" name="Rectangle 2"/>
          <p:cNvSpPr>
            <a:spLocks noGrp="1" noRot="1" noChangeAspect="1" noChangeArrowheads="1" noTextEdit="1"/>
          </p:cNvSpPr>
          <p:nvPr>
            <p:ph type="sldImg"/>
          </p:nvPr>
        </p:nvSpPr>
        <p:spPr>
          <a:ln/>
        </p:spPr>
      </p:sp>
      <p:sp>
        <p:nvSpPr>
          <p:cNvPr id="751619"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C7125DC-5DC7-4402-917F-52A07366E1B5}" type="slidenum">
              <a:rPr lang="de-DE"/>
              <a:pPr/>
              <a:t>8</a:t>
            </a:fld>
            <a:endParaRPr lang="de-DE" dirty="0"/>
          </a:p>
        </p:txBody>
      </p:sp>
      <p:sp>
        <p:nvSpPr>
          <p:cNvPr id="647170" name="Rectangle 2"/>
          <p:cNvSpPr>
            <a:spLocks noGrp="1" noRot="1" noChangeAspect="1" noChangeArrowheads="1" noTextEdit="1"/>
          </p:cNvSpPr>
          <p:nvPr>
            <p:ph type="sldImg"/>
          </p:nvPr>
        </p:nvSpPr>
        <p:spPr>
          <a:ln/>
        </p:spPr>
      </p:sp>
      <p:sp>
        <p:nvSpPr>
          <p:cNvPr id="647171"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812A40-7CE9-4C32-ADE2-E7C10B273ECC}" type="slidenum">
              <a:rPr lang="de-DE"/>
              <a:pPr/>
              <a:t>9</a:t>
            </a:fld>
            <a:endParaRPr lang="de-DE" dirty="0"/>
          </a:p>
        </p:txBody>
      </p:sp>
      <p:sp>
        <p:nvSpPr>
          <p:cNvPr id="753666" name="Rectangle 2"/>
          <p:cNvSpPr>
            <a:spLocks noGrp="1" noRot="1" noChangeAspect="1" noChangeArrowheads="1" noTextEdit="1"/>
          </p:cNvSpPr>
          <p:nvPr>
            <p:ph type="sldImg"/>
          </p:nvPr>
        </p:nvSpPr>
        <p:spPr>
          <a:ln/>
        </p:spPr>
      </p:sp>
      <p:sp>
        <p:nvSpPr>
          <p:cNvPr id="753667"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B8024A-76C9-4DB2-8F23-9AD2A1151763}" type="slidenum">
              <a:rPr lang="de-DE"/>
              <a:pPr/>
              <a:t>10</a:t>
            </a:fld>
            <a:endParaRPr lang="de-DE" dirty="0"/>
          </a:p>
        </p:txBody>
      </p:sp>
      <p:sp>
        <p:nvSpPr>
          <p:cNvPr id="813058" name="Rectangle 2"/>
          <p:cNvSpPr>
            <a:spLocks noGrp="1" noRot="1" noChangeAspect="1" noChangeArrowheads="1" noTextEdit="1"/>
          </p:cNvSpPr>
          <p:nvPr>
            <p:ph type="sldImg"/>
          </p:nvPr>
        </p:nvSpPr>
        <p:spPr>
          <a:ln/>
        </p:spPr>
      </p:sp>
      <p:sp>
        <p:nvSpPr>
          <p:cNvPr id="813059"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11</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b="0"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7A0D19-7331-4A85-92D6-C4C7AF47C10D}" type="slidenum">
              <a:rPr lang="de-DE"/>
              <a:pPr/>
              <a:t>12</a:t>
            </a:fld>
            <a:endParaRPr lang="de-DE" dirty="0"/>
          </a:p>
        </p:txBody>
      </p:sp>
      <p:sp>
        <p:nvSpPr>
          <p:cNvPr id="815106" name="Rectangle 2"/>
          <p:cNvSpPr>
            <a:spLocks noGrp="1" noRot="1" noChangeAspect="1" noChangeArrowheads="1" noTextEdit="1"/>
          </p:cNvSpPr>
          <p:nvPr>
            <p:ph type="sldImg"/>
          </p:nvPr>
        </p:nvSpPr>
        <p:spPr>
          <a:ln/>
        </p:spPr>
      </p:sp>
      <p:sp>
        <p:nvSpPr>
          <p:cNvPr id="815107"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48F424-E8CC-43C1-8FD9-2C1A94FCF239}" type="slidenum">
              <a:rPr lang="de-DE"/>
              <a:pPr/>
              <a:t>13</a:t>
            </a:fld>
            <a:endParaRPr lang="de-DE" dirty="0"/>
          </a:p>
        </p:txBody>
      </p:sp>
      <p:sp>
        <p:nvSpPr>
          <p:cNvPr id="817154" name="Rectangle 2"/>
          <p:cNvSpPr>
            <a:spLocks noGrp="1" noRot="1" noChangeAspect="1" noChangeArrowheads="1" noTextEdit="1"/>
          </p:cNvSpPr>
          <p:nvPr>
            <p:ph type="sldImg"/>
          </p:nvPr>
        </p:nvSpPr>
        <p:spPr>
          <a:ln/>
        </p:spPr>
      </p:sp>
      <p:sp>
        <p:nvSpPr>
          <p:cNvPr id="81715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004FB0-EFA5-403E-8B20-FA14777E14F0}" type="slidenum">
              <a:rPr lang="de-DE"/>
              <a:pPr/>
              <a:t>14</a:t>
            </a:fld>
            <a:endParaRPr lang="de-DE" dirty="0"/>
          </a:p>
        </p:txBody>
      </p:sp>
      <p:sp>
        <p:nvSpPr>
          <p:cNvPr id="819202" name="Rectangle 2"/>
          <p:cNvSpPr>
            <a:spLocks noGrp="1" noRot="1" noChangeAspect="1" noChangeArrowheads="1" noTextEdit="1"/>
          </p:cNvSpPr>
          <p:nvPr>
            <p:ph type="sldImg"/>
          </p:nvPr>
        </p:nvSpPr>
        <p:spPr>
          <a:ln/>
        </p:spPr>
      </p:sp>
      <p:sp>
        <p:nvSpPr>
          <p:cNvPr id="819203"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B95E50-CB05-4606-8914-DE4CAACA8ED4}" type="slidenum">
              <a:rPr lang="de-DE"/>
              <a:pPr/>
              <a:t>15</a:t>
            </a:fld>
            <a:endParaRPr lang="de-DE" dirty="0"/>
          </a:p>
        </p:txBody>
      </p:sp>
      <p:sp>
        <p:nvSpPr>
          <p:cNvPr id="821250" name="Rectangle 2"/>
          <p:cNvSpPr>
            <a:spLocks noGrp="1" noRot="1" noChangeAspect="1" noChangeArrowheads="1" noTextEdit="1"/>
          </p:cNvSpPr>
          <p:nvPr>
            <p:ph type="sldImg"/>
          </p:nvPr>
        </p:nvSpPr>
        <p:spPr>
          <a:ln/>
        </p:spPr>
      </p:sp>
      <p:sp>
        <p:nvSpPr>
          <p:cNvPr id="821251"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16</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17</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18</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19</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20</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21</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22</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23</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24</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25</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26</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27</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de-DE" b="0"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28</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29</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30</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31</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32</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33</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r>
              <a:rPr lang="de-DE" b="0" i="0" dirty="0"/>
              <a:t>EPIC: 1 Filter-Funktion, die geklont wird, enthält 32 Schleifen, die z.T. vierfach-verschachtelt sind. Die</a:t>
            </a:r>
            <a:r>
              <a:rPr lang="de-DE" b="0" i="0" baseline="0" dirty="0"/>
              <a:t> Schleifeniterationen hängen z.T. von Funktionsargumenten ab. Diese Funktion wird oft (6x) aufgerufen, nach Cloning ist jeder dieser Aufrufe spezialisiert und mit exakten Flow Facts annotiert.</a:t>
            </a:r>
          </a:p>
          <a:p>
            <a:r>
              <a:rPr lang="de-DE" b="0" i="0" baseline="0" dirty="0"/>
              <a:t>GSM: Filter-Funktion, die mit Konstanten 13, 14 und 120 aufgerufen wird, die die Schleifeniterationen steuert. Ursprünglich muss diese Schleife mit dem max-Wert 120 annotiert werden, was nach Cloning viel präziser gemacht werden kann.</a:t>
            </a:r>
            <a:endParaRPr lang="de-DE" b="0" i="0"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812A40-7CE9-4C32-ADE2-E7C10B273ECC}" type="slidenum">
              <a:rPr lang="de-DE"/>
              <a:pPr/>
              <a:t>34</a:t>
            </a:fld>
            <a:endParaRPr lang="de-DE" dirty="0"/>
          </a:p>
        </p:txBody>
      </p:sp>
      <p:sp>
        <p:nvSpPr>
          <p:cNvPr id="753666" name="Rectangle 2"/>
          <p:cNvSpPr>
            <a:spLocks noGrp="1" noRot="1" noChangeAspect="1" noChangeArrowheads="1" noTextEdit="1"/>
          </p:cNvSpPr>
          <p:nvPr>
            <p:ph type="sldImg"/>
          </p:nvPr>
        </p:nvSpPr>
        <p:spPr>
          <a:ln/>
        </p:spPr>
      </p:sp>
      <p:sp>
        <p:nvSpPr>
          <p:cNvPr id="753667"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35</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812A40-7CE9-4C32-ADE2-E7C10B273ECC}" type="slidenum">
              <a:rPr lang="de-DE"/>
              <a:pPr/>
              <a:t>36</a:t>
            </a:fld>
            <a:endParaRPr lang="de-DE" dirty="0"/>
          </a:p>
        </p:txBody>
      </p:sp>
      <p:sp>
        <p:nvSpPr>
          <p:cNvPr id="753666" name="Rectangle 2"/>
          <p:cNvSpPr>
            <a:spLocks noGrp="1" noRot="1" noChangeAspect="1" noChangeArrowheads="1" noTextEdit="1"/>
          </p:cNvSpPr>
          <p:nvPr>
            <p:ph type="sldImg"/>
          </p:nvPr>
        </p:nvSpPr>
        <p:spPr>
          <a:ln/>
        </p:spPr>
      </p:sp>
      <p:sp>
        <p:nvSpPr>
          <p:cNvPr id="753667" name="Rectangle 3"/>
          <p:cNvSpPr>
            <a:spLocks noGrp="1" noChangeArrowheads="1"/>
          </p:cNvSpPr>
          <p:nvPr>
            <p:ph type="body" idx="1"/>
          </p:nvPr>
        </p:nvSpPr>
        <p:spPr/>
        <p:txBody>
          <a:bodyPr/>
          <a:lstStyle/>
          <a:p>
            <a:endParaRPr lang="de-DE" b="0"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B090883-EA82-4011-A84E-C39D1000A411}" type="slidenum">
              <a:rPr lang="de-DE"/>
              <a:pPr/>
              <a:t>37</a:t>
            </a:fld>
            <a:endParaRPr lang="de-DE" dirty="0"/>
          </a:p>
        </p:txBody>
      </p:sp>
      <p:sp>
        <p:nvSpPr>
          <p:cNvPr id="656386" name="Rectangle 2"/>
          <p:cNvSpPr>
            <a:spLocks noGrp="1" noRot="1" noChangeAspect="1" noChangeArrowheads="1" noTextEdit="1"/>
          </p:cNvSpPr>
          <p:nvPr>
            <p:ph type="sldImg"/>
          </p:nvPr>
        </p:nvSpPr>
        <p:spPr>
          <a:ln/>
        </p:spPr>
      </p:sp>
      <p:sp>
        <p:nvSpPr>
          <p:cNvPr id="656387"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470EB5E-C1DA-42F8-9FA4-925D5261382E}" type="slidenum">
              <a:rPr lang="de-DE"/>
              <a:pPr/>
              <a:t>38</a:t>
            </a:fld>
            <a:endParaRPr lang="de-DE" dirty="0"/>
          </a:p>
        </p:txBody>
      </p:sp>
      <p:sp>
        <p:nvSpPr>
          <p:cNvPr id="800770" name="Rectangle 2"/>
          <p:cNvSpPr>
            <a:spLocks noGrp="1" noRot="1" noChangeAspect="1" noChangeArrowheads="1" noTextEdit="1"/>
          </p:cNvSpPr>
          <p:nvPr>
            <p:ph type="sldImg"/>
          </p:nvPr>
        </p:nvSpPr>
        <p:spPr>
          <a:ln/>
        </p:spPr>
      </p:sp>
      <p:sp>
        <p:nvSpPr>
          <p:cNvPr id="800771"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9E1FA6-3D34-4D07-81CA-9BC3FF2F707B}" type="slidenum">
              <a:rPr lang="de-DE"/>
              <a:pPr/>
              <a:t>39</a:t>
            </a:fld>
            <a:endParaRPr lang="de-DE" dirty="0"/>
          </a:p>
        </p:txBody>
      </p:sp>
      <p:sp>
        <p:nvSpPr>
          <p:cNvPr id="806914" name="Rectangle 2"/>
          <p:cNvSpPr>
            <a:spLocks noGrp="1" noRot="1" noChangeAspect="1" noChangeArrowheads="1" noTextEdit="1"/>
          </p:cNvSpPr>
          <p:nvPr>
            <p:ph type="sldImg"/>
          </p:nvPr>
        </p:nvSpPr>
        <p:spPr>
          <a:ln/>
        </p:spPr>
      </p:sp>
      <p:sp>
        <p:nvSpPr>
          <p:cNvPr id="8069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9E1FA6-3D34-4D07-81CA-9BC3FF2F707B}" type="slidenum">
              <a:rPr lang="de-DE"/>
              <a:pPr/>
              <a:t>40</a:t>
            </a:fld>
            <a:endParaRPr lang="de-DE" dirty="0"/>
          </a:p>
        </p:txBody>
      </p:sp>
      <p:sp>
        <p:nvSpPr>
          <p:cNvPr id="806914" name="Rectangle 2"/>
          <p:cNvSpPr>
            <a:spLocks noGrp="1" noRot="1" noChangeAspect="1" noChangeArrowheads="1" noTextEdit="1"/>
          </p:cNvSpPr>
          <p:nvPr>
            <p:ph type="sldImg"/>
          </p:nvPr>
        </p:nvSpPr>
        <p:spPr>
          <a:ln/>
        </p:spPr>
      </p:sp>
      <p:sp>
        <p:nvSpPr>
          <p:cNvPr id="8069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9E1FA6-3D34-4D07-81CA-9BC3FF2F707B}" type="slidenum">
              <a:rPr lang="de-DE"/>
              <a:pPr/>
              <a:t>41</a:t>
            </a:fld>
            <a:endParaRPr lang="de-DE" dirty="0"/>
          </a:p>
        </p:txBody>
      </p:sp>
      <p:sp>
        <p:nvSpPr>
          <p:cNvPr id="806914" name="Rectangle 2"/>
          <p:cNvSpPr>
            <a:spLocks noGrp="1" noRot="1" noChangeAspect="1" noChangeArrowheads="1" noTextEdit="1"/>
          </p:cNvSpPr>
          <p:nvPr>
            <p:ph type="sldImg"/>
          </p:nvPr>
        </p:nvSpPr>
        <p:spPr>
          <a:ln/>
        </p:spPr>
      </p:sp>
      <p:sp>
        <p:nvSpPr>
          <p:cNvPr id="8069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9E1FA6-3D34-4D07-81CA-9BC3FF2F707B}" type="slidenum">
              <a:rPr lang="de-DE"/>
              <a:pPr/>
              <a:t>42</a:t>
            </a:fld>
            <a:endParaRPr lang="de-DE" dirty="0"/>
          </a:p>
        </p:txBody>
      </p:sp>
      <p:sp>
        <p:nvSpPr>
          <p:cNvPr id="806914" name="Rectangle 2"/>
          <p:cNvSpPr>
            <a:spLocks noGrp="1" noRot="1" noChangeAspect="1" noChangeArrowheads="1" noTextEdit="1"/>
          </p:cNvSpPr>
          <p:nvPr>
            <p:ph type="sldImg"/>
          </p:nvPr>
        </p:nvSpPr>
        <p:spPr>
          <a:ln/>
        </p:spPr>
      </p:sp>
      <p:sp>
        <p:nvSpPr>
          <p:cNvPr id="8069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9E1FA6-3D34-4D07-81CA-9BC3FF2F707B}" type="slidenum">
              <a:rPr lang="de-DE"/>
              <a:pPr/>
              <a:t>43</a:t>
            </a:fld>
            <a:endParaRPr lang="de-DE" dirty="0"/>
          </a:p>
        </p:txBody>
      </p:sp>
      <p:sp>
        <p:nvSpPr>
          <p:cNvPr id="806914" name="Rectangle 2"/>
          <p:cNvSpPr>
            <a:spLocks noGrp="1" noRot="1" noChangeAspect="1" noChangeArrowheads="1" noTextEdit="1"/>
          </p:cNvSpPr>
          <p:nvPr>
            <p:ph type="sldImg"/>
          </p:nvPr>
        </p:nvSpPr>
        <p:spPr>
          <a:ln/>
        </p:spPr>
      </p:sp>
      <p:sp>
        <p:nvSpPr>
          <p:cNvPr id="8069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9E1FA6-3D34-4D07-81CA-9BC3FF2F707B}" type="slidenum">
              <a:rPr lang="de-DE"/>
              <a:pPr/>
              <a:t>44</a:t>
            </a:fld>
            <a:endParaRPr lang="de-DE" dirty="0"/>
          </a:p>
        </p:txBody>
      </p:sp>
      <p:sp>
        <p:nvSpPr>
          <p:cNvPr id="806914" name="Rectangle 2"/>
          <p:cNvSpPr>
            <a:spLocks noGrp="1" noRot="1" noChangeAspect="1" noChangeArrowheads="1" noTextEdit="1"/>
          </p:cNvSpPr>
          <p:nvPr>
            <p:ph type="sldImg"/>
          </p:nvPr>
        </p:nvSpPr>
        <p:spPr>
          <a:ln/>
        </p:spPr>
      </p:sp>
      <p:sp>
        <p:nvSpPr>
          <p:cNvPr id="806915" name="Rectangle 3"/>
          <p:cNvSpPr>
            <a:spLocks noGrp="1" noChangeArrowheads="1"/>
          </p:cNvSpPr>
          <p:nvPr>
            <p:ph type="body" idx="1"/>
          </p:nvPr>
        </p:nvSpPr>
        <p:spPr/>
        <p:txBody>
          <a:bodyPr/>
          <a:lstStyle/>
          <a:p>
            <a:endParaRPr lang="de-DE" b="0"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9E1FA6-3D34-4D07-81CA-9BC3FF2F707B}" type="slidenum">
              <a:rPr lang="de-DE"/>
              <a:pPr/>
              <a:t>45</a:t>
            </a:fld>
            <a:endParaRPr lang="de-DE" dirty="0"/>
          </a:p>
        </p:txBody>
      </p:sp>
      <p:sp>
        <p:nvSpPr>
          <p:cNvPr id="806914" name="Rectangle 2"/>
          <p:cNvSpPr>
            <a:spLocks noGrp="1" noRot="1" noChangeAspect="1" noChangeArrowheads="1" noTextEdit="1"/>
          </p:cNvSpPr>
          <p:nvPr>
            <p:ph type="sldImg"/>
          </p:nvPr>
        </p:nvSpPr>
        <p:spPr>
          <a:ln/>
        </p:spPr>
      </p:sp>
      <p:sp>
        <p:nvSpPr>
          <p:cNvPr id="8069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9E1FA6-3D34-4D07-81CA-9BC3FF2F707B}" type="slidenum">
              <a:rPr lang="de-DE"/>
              <a:pPr/>
              <a:t>46</a:t>
            </a:fld>
            <a:endParaRPr lang="de-DE" dirty="0"/>
          </a:p>
        </p:txBody>
      </p:sp>
      <p:sp>
        <p:nvSpPr>
          <p:cNvPr id="806914" name="Rectangle 2"/>
          <p:cNvSpPr>
            <a:spLocks noGrp="1" noRot="1" noChangeAspect="1" noChangeArrowheads="1" noTextEdit="1"/>
          </p:cNvSpPr>
          <p:nvPr>
            <p:ph type="sldImg"/>
          </p:nvPr>
        </p:nvSpPr>
        <p:spPr>
          <a:ln/>
        </p:spPr>
      </p:sp>
      <p:sp>
        <p:nvSpPr>
          <p:cNvPr id="8069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9E1FA6-3D34-4D07-81CA-9BC3FF2F707B}" type="slidenum">
              <a:rPr lang="de-DE"/>
              <a:pPr/>
              <a:t>47</a:t>
            </a:fld>
            <a:endParaRPr lang="de-DE" dirty="0"/>
          </a:p>
        </p:txBody>
      </p:sp>
      <p:sp>
        <p:nvSpPr>
          <p:cNvPr id="806914" name="Rectangle 2"/>
          <p:cNvSpPr>
            <a:spLocks noGrp="1" noRot="1" noChangeAspect="1" noChangeArrowheads="1" noTextEdit="1"/>
          </p:cNvSpPr>
          <p:nvPr>
            <p:ph type="sldImg"/>
          </p:nvPr>
        </p:nvSpPr>
        <p:spPr>
          <a:ln/>
        </p:spPr>
      </p:sp>
      <p:sp>
        <p:nvSpPr>
          <p:cNvPr id="806915" name="Rectangle 3"/>
          <p:cNvSpPr>
            <a:spLocks noGrp="1" noChangeArrowheads="1"/>
          </p:cNvSpPr>
          <p:nvPr>
            <p:ph type="body" idx="1"/>
          </p:nvPr>
        </p:nvSpPr>
        <p:spPr/>
        <p:txBody>
          <a:bodyPr/>
          <a:lstStyle/>
          <a:p>
            <a:endParaRPr lang="de-DE" b="0"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9E1FA6-3D34-4D07-81CA-9BC3FF2F707B}" type="slidenum">
              <a:rPr lang="de-DE"/>
              <a:pPr/>
              <a:t>48</a:t>
            </a:fld>
            <a:endParaRPr lang="de-DE" dirty="0"/>
          </a:p>
        </p:txBody>
      </p:sp>
      <p:sp>
        <p:nvSpPr>
          <p:cNvPr id="806914" name="Rectangle 2"/>
          <p:cNvSpPr>
            <a:spLocks noGrp="1" noRot="1" noChangeAspect="1" noChangeArrowheads="1" noTextEdit="1"/>
          </p:cNvSpPr>
          <p:nvPr>
            <p:ph type="sldImg"/>
          </p:nvPr>
        </p:nvSpPr>
        <p:spPr>
          <a:ln/>
        </p:spPr>
      </p:sp>
      <p:sp>
        <p:nvSpPr>
          <p:cNvPr id="8069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9E1FA6-3D34-4D07-81CA-9BC3FF2F707B}" type="slidenum">
              <a:rPr lang="de-DE"/>
              <a:pPr/>
              <a:t>49</a:t>
            </a:fld>
            <a:endParaRPr lang="de-DE" dirty="0"/>
          </a:p>
        </p:txBody>
      </p:sp>
      <p:sp>
        <p:nvSpPr>
          <p:cNvPr id="806914" name="Rectangle 2"/>
          <p:cNvSpPr>
            <a:spLocks noGrp="1" noRot="1" noChangeAspect="1" noChangeArrowheads="1" noTextEdit="1"/>
          </p:cNvSpPr>
          <p:nvPr>
            <p:ph type="sldImg"/>
          </p:nvPr>
        </p:nvSpPr>
        <p:spPr>
          <a:ln/>
        </p:spPr>
      </p:sp>
      <p:sp>
        <p:nvSpPr>
          <p:cNvPr id="806915" name="Rectangle 3"/>
          <p:cNvSpPr>
            <a:spLocks noGrp="1" noChangeArrowheads="1"/>
          </p:cNvSpPr>
          <p:nvPr>
            <p:ph type="body" idx="1"/>
          </p:nvPr>
        </p:nvSpPr>
        <p:spPr/>
        <p:txBody>
          <a:bodyPr/>
          <a:lstStyle/>
          <a:p>
            <a:endParaRPr lang="de-DE" b="0"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CA766F-0E54-4B30-AD5B-544BA6799A13}" type="slidenum">
              <a:rPr lang="de-DE"/>
              <a:pPr/>
              <a:t>50</a:t>
            </a:fld>
            <a:endParaRPr lang="de-DE" dirty="0"/>
          </a:p>
        </p:txBody>
      </p:sp>
      <p:sp>
        <p:nvSpPr>
          <p:cNvPr id="780290" name="Rectangle 2"/>
          <p:cNvSpPr>
            <a:spLocks noGrp="1" noRot="1" noChangeAspect="1" noChangeArrowheads="1" noTextEdit="1"/>
          </p:cNvSpPr>
          <p:nvPr>
            <p:ph type="sldImg"/>
          </p:nvPr>
        </p:nvSpPr>
        <p:spPr>
          <a:ln/>
        </p:spPr>
      </p:sp>
      <p:sp>
        <p:nvSpPr>
          <p:cNvPr id="780291"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CA766F-0E54-4B30-AD5B-544BA6799A13}" type="slidenum">
              <a:rPr lang="de-DE"/>
              <a:pPr/>
              <a:t>51</a:t>
            </a:fld>
            <a:endParaRPr lang="de-DE" dirty="0"/>
          </a:p>
        </p:txBody>
      </p:sp>
      <p:sp>
        <p:nvSpPr>
          <p:cNvPr id="780290" name="Rectangle 2"/>
          <p:cNvSpPr>
            <a:spLocks noGrp="1" noRot="1" noChangeAspect="1" noChangeArrowheads="1" noTextEdit="1"/>
          </p:cNvSpPr>
          <p:nvPr>
            <p:ph type="sldImg"/>
          </p:nvPr>
        </p:nvSpPr>
        <p:spPr>
          <a:ln/>
        </p:spPr>
      </p:sp>
      <p:sp>
        <p:nvSpPr>
          <p:cNvPr id="780291"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277A49-FDE2-43DD-B87D-146ABC92839E}" type="slidenum">
              <a:rPr lang="de-DE"/>
              <a:pPr/>
              <a:t>52</a:t>
            </a:fld>
            <a:endParaRPr lang="de-DE" dirty="0"/>
          </a:p>
        </p:txBody>
      </p:sp>
      <p:sp>
        <p:nvSpPr>
          <p:cNvPr id="751618" name="Rectangle 2"/>
          <p:cNvSpPr>
            <a:spLocks noGrp="1" noRot="1" noChangeAspect="1" noChangeArrowheads="1" noTextEdit="1"/>
          </p:cNvSpPr>
          <p:nvPr>
            <p:ph type="sldImg"/>
          </p:nvPr>
        </p:nvSpPr>
        <p:spPr>
          <a:ln/>
        </p:spPr>
      </p:sp>
      <p:sp>
        <p:nvSpPr>
          <p:cNvPr id="751619" name="Rectangle 3"/>
          <p:cNvSpPr>
            <a:spLocks noGrp="1" noChangeArrowheads="1"/>
          </p:cNvSpPr>
          <p:nvPr>
            <p:ph type="body" idx="1"/>
          </p:nvPr>
        </p:nvSpPr>
        <p:spPr/>
        <p:txBody>
          <a:bodyPr/>
          <a:lstStyle/>
          <a:p>
            <a:endParaRPr lang="de-DE" b="0"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CA766F-0E54-4B30-AD5B-544BA6799A13}" type="slidenum">
              <a:rPr lang="de-DE"/>
              <a:pPr/>
              <a:t>53</a:t>
            </a:fld>
            <a:endParaRPr lang="de-DE" dirty="0"/>
          </a:p>
        </p:txBody>
      </p:sp>
      <p:sp>
        <p:nvSpPr>
          <p:cNvPr id="780290" name="Rectangle 2"/>
          <p:cNvSpPr>
            <a:spLocks noGrp="1" noRot="1" noChangeAspect="1" noChangeArrowheads="1" noTextEdit="1"/>
          </p:cNvSpPr>
          <p:nvPr>
            <p:ph type="sldImg"/>
          </p:nvPr>
        </p:nvSpPr>
        <p:spPr>
          <a:ln/>
        </p:spPr>
      </p:sp>
      <p:sp>
        <p:nvSpPr>
          <p:cNvPr id="780291"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CA766F-0E54-4B30-AD5B-544BA6799A13}" type="slidenum">
              <a:rPr lang="de-DE"/>
              <a:pPr/>
              <a:t>54</a:t>
            </a:fld>
            <a:endParaRPr lang="de-DE" dirty="0"/>
          </a:p>
        </p:txBody>
      </p:sp>
      <p:sp>
        <p:nvSpPr>
          <p:cNvPr id="780290" name="Rectangle 2"/>
          <p:cNvSpPr>
            <a:spLocks noGrp="1" noRot="1" noChangeAspect="1" noChangeArrowheads="1" noTextEdit="1"/>
          </p:cNvSpPr>
          <p:nvPr>
            <p:ph type="sldImg"/>
          </p:nvPr>
        </p:nvSpPr>
        <p:spPr>
          <a:ln/>
        </p:spPr>
      </p:sp>
      <p:sp>
        <p:nvSpPr>
          <p:cNvPr id="780291"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CA766F-0E54-4B30-AD5B-544BA6799A13}" type="slidenum">
              <a:rPr lang="de-DE"/>
              <a:pPr/>
              <a:t>55</a:t>
            </a:fld>
            <a:endParaRPr lang="de-DE" dirty="0"/>
          </a:p>
        </p:txBody>
      </p:sp>
      <p:sp>
        <p:nvSpPr>
          <p:cNvPr id="780290" name="Rectangle 2"/>
          <p:cNvSpPr>
            <a:spLocks noGrp="1" noRot="1" noChangeAspect="1" noChangeArrowheads="1" noTextEdit="1"/>
          </p:cNvSpPr>
          <p:nvPr>
            <p:ph type="sldImg"/>
          </p:nvPr>
        </p:nvSpPr>
        <p:spPr>
          <a:ln/>
        </p:spPr>
      </p:sp>
      <p:sp>
        <p:nvSpPr>
          <p:cNvPr id="780291"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CA766F-0E54-4B30-AD5B-544BA6799A13}" type="slidenum">
              <a:rPr lang="de-DE"/>
              <a:pPr/>
              <a:t>56</a:t>
            </a:fld>
            <a:endParaRPr lang="de-DE" dirty="0"/>
          </a:p>
        </p:txBody>
      </p:sp>
      <p:sp>
        <p:nvSpPr>
          <p:cNvPr id="780290" name="Rectangle 2"/>
          <p:cNvSpPr>
            <a:spLocks noGrp="1" noRot="1" noChangeAspect="1" noChangeArrowheads="1" noTextEdit="1"/>
          </p:cNvSpPr>
          <p:nvPr>
            <p:ph type="sldImg"/>
          </p:nvPr>
        </p:nvSpPr>
        <p:spPr>
          <a:ln/>
        </p:spPr>
      </p:sp>
      <p:sp>
        <p:nvSpPr>
          <p:cNvPr id="780291"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CA766F-0E54-4B30-AD5B-544BA6799A13}" type="slidenum">
              <a:rPr lang="de-DE"/>
              <a:pPr/>
              <a:t>57</a:t>
            </a:fld>
            <a:endParaRPr lang="de-DE" dirty="0"/>
          </a:p>
        </p:txBody>
      </p:sp>
      <p:sp>
        <p:nvSpPr>
          <p:cNvPr id="780290" name="Rectangle 2"/>
          <p:cNvSpPr>
            <a:spLocks noGrp="1" noRot="1" noChangeAspect="1" noChangeArrowheads="1" noTextEdit="1"/>
          </p:cNvSpPr>
          <p:nvPr>
            <p:ph type="sldImg"/>
          </p:nvPr>
        </p:nvSpPr>
        <p:spPr>
          <a:ln/>
        </p:spPr>
      </p:sp>
      <p:sp>
        <p:nvSpPr>
          <p:cNvPr id="780291"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9E1FA6-3D34-4D07-81CA-9BC3FF2F707B}" type="slidenum">
              <a:rPr lang="de-DE"/>
              <a:pPr/>
              <a:t>58</a:t>
            </a:fld>
            <a:endParaRPr lang="de-DE" dirty="0"/>
          </a:p>
        </p:txBody>
      </p:sp>
      <p:sp>
        <p:nvSpPr>
          <p:cNvPr id="806914" name="Rectangle 2"/>
          <p:cNvSpPr>
            <a:spLocks noGrp="1" noRot="1" noChangeAspect="1" noChangeArrowheads="1" noTextEdit="1"/>
          </p:cNvSpPr>
          <p:nvPr>
            <p:ph type="sldImg"/>
          </p:nvPr>
        </p:nvSpPr>
        <p:spPr>
          <a:ln/>
        </p:spPr>
      </p:sp>
      <p:sp>
        <p:nvSpPr>
          <p:cNvPr id="80691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de-DE" b="0"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9E1FA6-3D34-4D07-81CA-9BC3FF2F707B}" type="slidenum">
              <a:rPr lang="de-DE"/>
              <a:pPr/>
              <a:t>59</a:t>
            </a:fld>
            <a:endParaRPr lang="de-DE" dirty="0"/>
          </a:p>
        </p:txBody>
      </p:sp>
      <p:sp>
        <p:nvSpPr>
          <p:cNvPr id="806914" name="Rectangle 2"/>
          <p:cNvSpPr>
            <a:spLocks noGrp="1" noRot="1" noChangeAspect="1" noChangeArrowheads="1" noTextEdit="1"/>
          </p:cNvSpPr>
          <p:nvPr>
            <p:ph type="sldImg"/>
          </p:nvPr>
        </p:nvSpPr>
        <p:spPr>
          <a:ln/>
        </p:spPr>
      </p:sp>
      <p:sp>
        <p:nvSpPr>
          <p:cNvPr id="8069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9E1FA6-3D34-4D07-81CA-9BC3FF2F707B}" type="slidenum">
              <a:rPr lang="de-DE"/>
              <a:pPr/>
              <a:t>60</a:t>
            </a:fld>
            <a:endParaRPr lang="de-DE" dirty="0"/>
          </a:p>
        </p:txBody>
      </p:sp>
      <p:sp>
        <p:nvSpPr>
          <p:cNvPr id="806914" name="Rectangle 2"/>
          <p:cNvSpPr>
            <a:spLocks noGrp="1" noRot="1" noChangeAspect="1" noChangeArrowheads="1" noTextEdit="1"/>
          </p:cNvSpPr>
          <p:nvPr>
            <p:ph type="sldImg"/>
          </p:nvPr>
        </p:nvSpPr>
        <p:spPr>
          <a:ln/>
        </p:spPr>
      </p:sp>
      <p:sp>
        <p:nvSpPr>
          <p:cNvPr id="8069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9E1FA6-3D34-4D07-81CA-9BC3FF2F707B}" type="slidenum">
              <a:rPr lang="de-DE"/>
              <a:pPr/>
              <a:t>61</a:t>
            </a:fld>
            <a:endParaRPr lang="de-DE" dirty="0"/>
          </a:p>
        </p:txBody>
      </p:sp>
      <p:sp>
        <p:nvSpPr>
          <p:cNvPr id="806914" name="Rectangle 2"/>
          <p:cNvSpPr>
            <a:spLocks noGrp="1" noRot="1" noChangeAspect="1" noChangeArrowheads="1" noTextEdit="1"/>
          </p:cNvSpPr>
          <p:nvPr>
            <p:ph type="sldImg"/>
          </p:nvPr>
        </p:nvSpPr>
        <p:spPr>
          <a:ln/>
        </p:spPr>
      </p:sp>
      <p:sp>
        <p:nvSpPr>
          <p:cNvPr id="8069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9E1FA6-3D34-4D07-81CA-9BC3FF2F707B}" type="slidenum">
              <a:rPr lang="de-DE"/>
              <a:pPr/>
              <a:t>62</a:t>
            </a:fld>
            <a:endParaRPr lang="de-DE" dirty="0"/>
          </a:p>
        </p:txBody>
      </p:sp>
      <p:sp>
        <p:nvSpPr>
          <p:cNvPr id="806914" name="Rectangle 2"/>
          <p:cNvSpPr>
            <a:spLocks noGrp="1" noRot="1" noChangeAspect="1" noChangeArrowheads="1" noTextEdit="1"/>
          </p:cNvSpPr>
          <p:nvPr>
            <p:ph type="sldImg"/>
          </p:nvPr>
        </p:nvSpPr>
        <p:spPr>
          <a:ln/>
        </p:spPr>
      </p:sp>
      <p:sp>
        <p:nvSpPr>
          <p:cNvPr id="8069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9E1FA6-3D34-4D07-81CA-9BC3FF2F707B}" type="slidenum">
              <a:rPr lang="de-DE"/>
              <a:pPr/>
              <a:t>63</a:t>
            </a:fld>
            <a:endParaRPr lang="de-DE" dirty="0"/>
          </a:p>
        </p:txBody>
      </p:sp>
      <p:sp>
        <p:nvSpPr>
          <p:cNvPr id="806914" name="Rectangle 2"/>
          <p:cNvSpPr>
            <a:spLocks noGrp="1" noRot="1" noChangeAspect="1" noChangeArrowheads="1" noTextEdit="1"/>
          </p:cNvSpPr>
          <p:nvPr>
            <p:ph type="sldImg"/>
          </p:nvPr>
        </p:nvSpPr>
        <p:spPr>
          <a:ln/>
        </p:spPr>
      </p:sp>
      <p:sp>
        <p:nvSpPr>
          <p:cNvPr id="8069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CFC92F-96FB-4ED9-81D8-8CA7B3ECAA4E}" type="slidenum">
              <a:rPr lang="de-DE"/>
              <a:pPr/>
              <a:t>64</a:t>
            </a:fld>
            <a:endParaRPr lang="de-DE" dirty="0"/>
          </a:p>
        </p:txBody>
      </p:sp>
      <p:sp>
        <p:nvSpPr>
          <p:cNvPr id="602114" name="Rectangle 2"/>
          <p:cNvSpPr>
            <a:spLocks noGrp="1" noRot="1" noChangeAspect="1" noChangeArrowheads="1" noTextEdit="1"/>
          </p:cNvSpPr>
          <p:nvPr>
            <p:ph type="sldImg"/>
          </p:nvPr>
        </p:nvSpPr>
        <p:spPr>
          <a:ln/>
        </p:spPr>
      </p:sp>
      <p:sp>
        <p:nvSpPr>
          <p:cNvPr id="602115" name="Rectangle 3"/>
          <p:cNvSpPr>
            <a:spLocks noGrp="1" noChangeArrowheads="1"/>
          </p:cNvSpPr>
          <p:nvPr>
            <p:ph type="body" idx="1"/>
          </p:nvPr>
        </p:nvSpPr>
        <p:spPr/>
        <p:txBody>
          <a:bodyPr/>
          <a:lstStyle/>
          <a:p>
            <a:endParaRPr lang="de-DE" b="0"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70659" name="Rectangle 3"/>
          <p:cNvSpPr>
            <a:spLocks noGrp="1" noChangeArrowheads="1"/>
          </p:cNvSpPr>
          <p:nvPr>
            <p:ph type="subTitle" idx="1"/>
          </p:nvPr>
        </p:nvSpPr>
        <p:spPr>
          <a:xfrm>
            <a:off x="1371600" y="3886200"/>
            <a:ext cx="6400800" cy="519113"/>
          </a:xfrm>
        </p:spPr>
        <p:txBody>
          <a:bodyPr>
            <a:spAutoFit/>
          </a:bodyPr>
          <a:lstStyle>
            <a:lvl1pPr marL="0" indent="0" algn="ctr">
              <a:lnSpc>
                <a:spcPct val="100000"/>
              </a:lnSpc>
              <a:defRPr sz="2800"/>
            </a:lvl1pPr>
          </a:lstStyle>
          <a:p>
            <a:pPr lvl="0"/>
            <a:r>
              <a:rPr lang="en-US" noProof="0" dirty="0"/>
              <a:t>Master-</a:t>
            </a:r>
            <a:r>
              <a:rPr lang="en-US" noProof="0" dirty="0" err="1"/>
              <a:t>Untertitelformat</a:t>
            </a:r>
            <a:r>
              <a:rPr lang="en-US" noProof="0" dirty="0"/>
              <a:t> </a:t>
            </a:r>
            <a:r>
              <a:rPr lang="en-US" noProof="0" dirty="0" err="1"/>
              <a:t>bearbeiten</a:t>
            </a:r>
            <a:endParaRPr lang="en-US" noProof="0" dirty="0"/>
          </a:p>
        </p:txBody>
      </p:sp>
      <p:sp>
        <p:nvSpPr>
          <p:cNvPr id="70660" name="Rectangle 4"/>
          <p:cNvSpPr>
            <a:spLocks noGrp="1" noChangeArrowheads="1"/>
          </p:cNvSpPr>
          <p:nvPr>
            <p:ph type="dt" sz="half" idx="2"/>
          </p:nvPr>
        </p:nvSpPr>
        <p:spPr>
          <a:xfrm>
            <a:off x="457200" y="6265863"/>
            <a:ext cx="2133600" cy="476250"/>
          </a:xfrm>
        </p:spPr>
        <p:txBody>
          <a:bodyPr/>
          <a:lstStyle>
            <a:lvl1pPr>
              <a:defRPr sz="600">
                <a:solidFill>
                  <a:schemeClr val="tx1"/>
                </a:solidFill>
              </a:defRPr>
            </a:lvl1pPr>
          </a:lstStyle>
          <a:p>
            <a:fld id="{E2B844D0-336B-4A49-A5B2-84A254B4F905}" type="datetime1">
              <a:rPr lang="de-DE" noProof="0" smtClean="0"/>
              <a:t>27.01.2022</a:t>
            </a:fld>
            <a:endParaRPr lang="en-US" noProof="0" dirty="0"/>
          </a:p>
        </p:txBody>
      </p:sp>
      <p:sp>
        <p:nvSpPr>
          <p:cNvPr id="70661" name="Rectangle 5"/>
          <p:cNvSpPr>
            <a:spLocks noGrp="1" noChangeArrowheads="1"/>
          </p:cNvSpPr>
          <p:nvPr>
            <p:ph type="ftr" sz="quarter" idx="3"/>
          </p:nvPr>
        </p:nvSpPr>
        <p:spPr>
          <a:xfrm>
            <a:off x="3124200" y="6245225"/>
            <a:ext cx="2895600" cy="476250"/>
          </a:xfrm>
        </p:spPr>
        <p:txBody>
          <a:bodyPr/>
          <a:lstStyle>
            <a:lvl1pPr>
              <a:defRPr sz="600" b="0">
                <a:solidFill>
                  <a:schemeClr val="tx1"/>
                </a:solidFill>
              </a:defRPr>
            </a:lvl1pPr>
          </a:lstStyle>
          <a:p>
            <a:r>
              <a:rPr lang="en-US" noProof="0" dirty="0"/>
              <a:t>5 - HIR Optimizations and Transformations</a:t>
            </a:r>
          </a:p>
        </p:txBody>
      </p:sp>
      <p:sp>
        <p:nvSpPr>
          <p:cNvPr id="70662" name="Rectangle 6"/>
          <p:cNvSpPr>
            <a:spLocks noGrp="1" noChangeArrowheads="1"/>
          </p:cNvSpPr>
          <p:nvPr>
            <p:ph type="sldNum" sz="quarter" idx="4"/>
          </p:nvPr>
        </p:nvSpPr>
        <p:spPr>
          <a:xfrm>
            <a:off x="6553200" y="6245225"/>
            <a:ext cx="2133600" cy="476250"/>
          </a:xfrm>
        </p:spPr>
        <p:txBody>
          <a:bodyPr/>
          <a:lstStyle>
            <a:lvl1pPr>
              <a:defRPr sz="600">
                <a:solidFill>
                  <a:schemeClr val="tx1"/>
                </a:solidFill>
              </a:defRPr>
            </a:lvl1pPr>
          </a:lstStyle>
          <a:p>
            <a:fld id="{8437607D-CB53-46C2-9D7C-B2635CE5EB29}" type="slidenum">
              <a:rPr lang="en-US" noProof="0" smtClean="0"/>
              <a:pPr/>
              <a:t>‹Nr.›</a:t>
            </a:fld>
            <a:endParaRPr lang="en-US" noProof="0" dirty="0"/>
          </a:p>
        </p:txBody>
      </p:sp>
      <p:sp>
        <p:nvSpPr>
          <p:cNvPr id="70673" name="Rectangle 17"/>
          <p:cNvSpPr>
            <a:spLocks noGrp="1" noChangeArrowheads="1"/>
          </p:cNvSpPr>
          <p:nvPr>
            <p:ph type="ctrTitle" sz="quarter"/>
          </p:nvPr>
        </p:nvSpPr>
        <p:spPr>
          <a:xfrm>
            <a:off x="685800" y="1836738"/>
            <a:ext cx="7772400" cy="1409700"/>
          </a:xfrm>
        </p:spPr>
        <p:txBody>
          <a:bodyPr>
            <a:spAutoFit/>
          </a:bodyPr>
          <a:lstStyle>
            <a:lvl1pPr algn="ctr">
              <a:lnSpc>
                <a:spcPct val="120000"/>
              </a:lnSpc>
              <a:defRPr sz="3600"/>
            </a:lvl1pPr>
          </a:lstStyle>
          <a:p>
            <a:pPr lvl="0"/>
            <a:r>
              <a:rPr lang="en-US" noProof="0" dirty="0" err="1"/>
              <a:t>Titelmasterformat</a:t>
            </a:r>
            <a:r>
              <a:rPr lang="en-US" noProof="0" dirty="0"/>
              <a:t> </a:t>
            </a:r>
            <a:r>
              <a:rPr lang="en-US" noProof="0" dirty="0" err="1"/>
              <a:t>durch</a:t>
            </a:r>
            <a:r>
              <a:rPr lang="en-US" noProof="0" dirty="0"/>
              <a:t> </a:t>
            </a:r>
            <a:r>
              <a:rPr lang="en-US" noProof="0" dirty="0" err="1"/>
              <a:t>Klicken</a:t>
            </a:r>
            <a:r>
              <a:rPr lang="en-US" noProof="0" dirty="0"/>
              <a:t> </a:t>
            </a:r>
            <a:r>
              <a:rPr lang="en-US" noProof="0" dirty="0" err="1"/>
              <a:t>bearbeiten</a:t>
            </a:r>
            <a:endParaRPr lang="en-US" noProof="0" dirty="0"/>
          </a:p>
        </p:txBody>
      </p:sp>
      <p:pic>
        <p:nvPicPr>
          <p:cNvPr id="10" name="Grafik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70278" y="205735"/>
            <a:ext cx="1294210" cy="731126"/>
          </a:xfrm>
          <a:prstGeom prst="rect">
            <a:avLst/>
          </a:prstGeom>
        </p:spPr>
      </p:pic>
      <p:pic>
        <p:nvPicPr>
          <p:cNvPr id="11" name="Grafik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1520" y="234000"/>
            <a:ext cx="1969200" cy="634453"/>
          </a:xfrm>
          <a:prstGeom prst="rect">
            <a:avLst/>
          </a:prstGeom>
        </p:spPr>
      </p:pic>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noProof="0" dirty="0" err="1"/>
              <a:t>Titelmasterformat</a:t>
            </a:r>
            <a:r>
              <a:rPr lang="en-US" noProof="0" dirty="0"/>
              <a:t> </a:t>
            </a:r>
            <a:r>
              <a:rPr lang="en-US" noProof="0" dirty="0" err="1"/>
              <a:t>durch</a:t>
            </a:r>
            <a:r>
              <a:rPr lang="en-US" noProof="0" dirty="0"/>
              <a:t> </a:t>
            </a:r>
            <a:r>
              <a:rPr lang="en-US" noProof="0" dirty="0" err="1"/>
              <a:t>Klicken</a:t>
            </a:r>
            <a:r>
              <a:rPr lang="en-US" noProof="0" dirty="0"/>
              <a:t> </a:t>
            </a:r>
            <a:r>
              <a:rPr lang="en-US" noProof="0" dirty="0" err="1"/>
              <a:t>bearbeiten</a:t>
            </a:r>
            <a:endParaRPr lang="en-US" noProof="0" dirty="0"/>
          </a:p>
        </p:txBody>
      </p:sp>
      <p:sp>
        <p:nvSpPr>
          <p:cNvPr id="3" name="Inhaltsplatzhalter 2"/>
          <p:cNvSpPr>
            <a:spLocks noGrp="1"/>
          </p:cNvSpPr>
          <p:nvPr>
            <p:ph idx="1"/>
          </p:nvPr>
        </p:nvSpPr>
        <p:spPr/>
        <p:txBody>
          <a:bodyPr/>
          <a:lstStyle/>
          <a:p>
            <a:pPr lvl="0"/>
            <a:r>
              <a:rPr lang="en-US" noProof="0" dirty="0" err="1"/>
              <a:t>Textmasterformat</a:t>
            </a:r>
            <a:r>
              <a:rPr lang="en-US" noProof="0" dirty="0"/>
              <a:t> </a:t>
            </a:r>
            <a:r>
              <a:rPr lang="en-US" noProof="0" dirty="0" err="1"/>
              <a:t>bearbeiten</a:t>
            </a:r>
            <a:endParaRPr lang="en-US" noProof="0" dirty="0"/>
          </a:p>
          <a:p>
            <a:pPr lvl="1"/>
            <a:r>
              <a:rPr lang="en-US" noProof="0" dirty="0" err="1"/>
              <a:t>Zweite</a:t>
            </a:r>
            <a:r>
              <a:rPr lang="en-US" noProof="0" dirty="0"/>
              <a:t> </a:t>
            </a:r>
            <a:r>
              <a:rPr lang="en-US" noProof="0" dirty="0" err="1"/>
              <a:t>Ebene</a:t>
            </a:r>
            <a:endParaRPr lang="en-US" noProof="0" dirty="0"/>
          </a:p>
          <a:p>
            <a:pPr lvl="2"/>
            <a:r>
              <a:rPr lang="en-US" noProof="0" dirty="0" err="1"/>
              <a:t>Dritte</a:t>
            </a:r>
            <a:r>
              <a:rPr lang="en-US" noProof="0" dirty="0"/>
              <a:t> </a:t>
            </a:r>
            <a:r>
              <a:rPr lang="en-US" noProof="0" dirty="0" err="1"/>
              <a:t>Ebene</a:t>
            </a:r>
            <a:endParaRPr lang="en-US" noProof="0" dirty="0"/>
          </a:p>
          <a:p>
            <a:pPr lvl="3"/>
            <a:r>
              <a:rPr lang="en-US" noProof="0" dirty="0" err="1"/>
              <a:t>Vierte</a:t>
            </a:r>
            <a:r>
              <a:rPr lang="en-US" noProof="0" dirty="0"/>
              <a:t> </a:t>
            </a:r>
            <a:r>
              <a:rPr lang="en-US" noProof="0" dirty="0" err="1"/>
              <a:t>Ebene</a:t>
            </a:r>
            <a:endParaRPr lang="en-US" noProof="0" dirty="0"/>
          </a:p>
          <a:p>
            <a:pPr lvl="4"/>
            <a:r>
              <a:rPr lang="en-US" noProof="0" dirty="0" err="1"/>
              <a:t>Fünfte</a:t>
            </a:r>
            <a:r>
              <a:rPr lang="en-US" noProof="0" dirty="0"/>
              <a:t> </a:t>
            </a:r>
            <a:r>
              <a:rPr lang="en-US" noProof="0" dirty="0" err="1"/>
              <a:t>Ebene</a:t>
            </a:r>
            <a:endParaRPr lang="en-US" noProof="0" dirty="0"/>
          </a:p>
        </p:txBody>
      </p:sp>
      <p:sp>
        <p:nvSpPr>
          <p:cNvPr id="4" name="Datumsplatzhalter 3"/>
          <p:cNvSpPr>
            <a:spLocks noGrp="1"/>
          </p:cNvSpPr>
          <p:nvPr>
            <p:ph type="dt" sz="half" idx="10"/>
          </p:nvPr>
        </p:nvSpPr>
        <p:spPr/>
        <p:txBody>
          <a:bodyPr/>
          <a:lstStyle>
            <a:lvl1pPr>
              <a:defRPr/>
            </a:lvl1pPr>
          </a:lstStyle>
          <a:p>
            <a:r>
              <a:rPr lang="en-US" noProof="0" dirty="0"/>
              <a:t>© H. Falk | </a:t>
            </a:r>
            <a:fld id="{CC25DF37-43AD-4D2B-8A48-F56BA3D8FC71}" type="datetime1">
              <a:rPr lang="de-DE" noProof="0" smtClean="0"/>
              <a:t>27.01.2022</a:t>
            </a:fld>
            <a:endParaRPr lang="en-US" noProof="0" dirty="0"/>
          </a:p>
        </p:txBody>
      </p:sp>
      <p:sp>
        <p:nvSpPr>
          <p:cNvPr id="5" name="Fußzeilenplatzhalter 4"/>
          <p:cNvSpPr>
            <a:spLocks noGrp="1"/>
          </p:cNvSpPr>
          <p:nvPr>
            <p:ph type="ftr" sz="quarter" idx="11"/>
          </p:nvPr>
        </p:nvSpPr>
        <p:spPr/>
        <p:txBody>
          <a:bodyPr/>
          <a:lstStyle>
            <a:lvl1pPr>
              <a:defRPr/>
            </a:lvl1pPr>
          </a:lstStyle>
          <a:p>
            <a:r>
              <a:rPr lang="en-US" noProof="0" dirty="0"/>
              <a:t>5 - HIR Optimizations and Transformations</a:t>
            </a:r>
          </a:p>
        </p:txBody>
      </p:sp>
      <p:sp>
        <p:nvSpPr>
          <p:cNvPr id="6" name="Foliennummernplatzhalter 5"/>
          <p:cNvSpPr>
            <a:spLocks noGrp="1"/>
          </p:cNvSpPr>
          <p:nvPr>
            <p:ph type="sldNum" sz="quarter" idx="12"/>
          </p:nvPr>
        </p:nvSpPr>
        <p:spPr/>
        <p:txBody>
          <a:bodyPr/>
          <a:lstStyle>
            <a:lvl1pPr>
              <a:defRPr/>
            </a:lvl1pPr>
          </a:lstStyle>
          <a:p>
            <a:fld id="{2ADA1F6B-EF20-4FFC-82A7-CD7EBC9F0046}" type="slidenum">
              <a:rPr lang="en-US" noProof="0" smtClean="0"/>
              <a:pPr/>
              <a:t>‹Nr.›</a:t>
            </a:fld>
            <a:endParaRPr lang="en-US" noProof="0" dirty="0"/>
          </a:p>
        </p:txBody>
      </p:sp>
    </p:spTree>
    <p:extLst>
      <p:ext uri="{BB962C8B-B14F-4D97-AF65-F5344CB8AC3E}">
        <p14:creationId xmlns:p14="http://schemas.microsoft.com/office/powerpoint/2010/main" val="1418028612"/>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en-US" noProof="0" dirty="0" err="1"/>
              <a:t>Titelmasterformat</a:t>
            </a:r>
            <a:r>
              <a:rPr lang="en-US" noProof="0" dirty="0"/>
              <a:t> </a:t>
            </a:r>
            <a:r>
              <a:rPr lang="en-US" noProof="0" dirty="0" err="1"/>
              <a:t>durch</a:t>
            </a:r>
            <a:r>
              <a:rPr lang="en-US" noProof="0" dirty="0"/>
              <a:t> </a:t>
            </a:r>
            <a:r>
              <a:rPr lang="en-US" noProof="0" dirty="0" err="1"/>
              <a:t>Klicken</a:t>
            </a:r>
            <a:r>
              <a:rPr lang="en-US" noProof="0" dirty="0"/>
              <a:t> </a:t>
            </a:r>
            <a:r>
              <a:rPr lang="en-US" noProof="0" dirty="0" err="1"/>
              <a:t>bearbeiten</a:t>
            </a:r>
            <a:endParaRPr lang="en-US" noProof="0" dirty="0"/>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noProof="0" dirty="0" err="1"/>
              <a:t>Textmasterformat</a:t>
            </a:r>
            <a:r>
              <a:rPr lang="en-US" noProof="0" dirty="0"/>
              <a:t> </a:t>
            </a:r>
            <a:r>
              <a:rPr lang="en-US" noProof="0" dirty="0" err="1"/>
              <a:t>bearbeiten</a:t>
            </a:r>
            <a:endParaRPr lang="en-US" noProof="0" dirty="0"/>
          </a:p>
        </p:txBody>
      </p:sp>
      <p:sp>
        <p:nvSpPr>
          <p:cNvPr id="4" name="Datumsplatzhalter 3"/>
          <p:cNvSpPr>
            <a:spLocks noGrp="1"/>
          </p:cNvSpPr>
          <p:nvPr>
            <p:ph type="dt" sz="half" idx="10"/>
          </p:nvPr>
        </p:nvSpPr>
        <p:spPr/>
        <p:txBody>
          <a:bodyPr/>
          <a:lstStyle>
            <a:lvl1pPr>
              <a:defRPr/>
            </a:lvl1pPr>
          </a:lstStyle>
          <a:p>
            <a:r>
              <a:rPr lang="en-US" noProof="0" dirty="0"/>
              <a:t>© H. Falk | </a:t>
            </a:r>
            <a:fld id="{36F484EC-2FD7-4E43-9F31-C336A95B1621}" type="datetime1">
              <a:rPr lang="de-DE" noProof="0" smtClean="0"/>
              <a:t>27.01.2022</a:t>
            </a:fld>
            <a:endParaRPr lang="en-US" noProof="0" dirty="0"/>
          </a:p>
        </p:txBody>
      </p:sp>
      <p:sp>
        <p:nvSpPr>
          <p:cNvPr id="5" name="Fußzeilenplatzhalter 4"/>
          <p:cNvSpPr>
            <a:spLocks noGrp="1"/>
          </p:cNvSpPr>
          <p:nvPr>
            <p:ph type="ftr" sz="quarter" idx="11"/>
          </p:nvPr>
        </p:nvSpPr>
        <p:spPr/>
        <p:txBody>
          <a:bodyPr/>
          <a:lstStyle>
            <a:lvl1pPr>
              <a:defRPr/>
            </a:lvl1pPr>
          </a:lstStyle>
          <a:p>
            <a:r>
              <a:rPr lang="en-US" noProof="0" dirty="0"/>
              <a:t>5 - HIR Optimizations and Transformations</a:t>
            </a:r>
          </a:p>
        </p:txBody>
      </p:sp>
      <p:sp>
        <p:nvSpPr>
          <p:cNvPr id="6" name="Foliennummernplatzhalter 5"/>
          <p:cNvSpPr>
            <a:spLocks noGrp="1"/>
          </p:cNvSpPr>
          <p:nvPr>
            <p:ph type="sldNum" sz="quarter" idx="12"/>
          </p:nvPr>
        </p:nvSpPr>
        <p:spPr/>
        <p:txBody>
          <a:bodyPr/>
          <a:lstStyle>
            <a:lvl1pPr>
              <a:defRPr/>
            </a:lvl1pPr>
          </a:lstStyle>
          <a:p>
            <a:fld id="{191F9291-5A89-4F8F-8D32-21A7EE642310}" type="slidenum">
              <a:rPr lang="en-US" noProof="0" smtClean="0"/>
              <a:pPr/>
              <a:t>‹Nr.›</a:t>
            </a:fld>
            <a:endParaRPr lang="en-US" noProof="0" dirty="0"/>
          </a:p>
        </p:txBody>
      </p:sp>
    </p:spTree>
    <p:extLst>
      <p:ext uri="{BB962C8B-B14F-4D97-AF65-F5344CB8AC3E}">
        <p14:creationId xmlns:p14="http://schemas.microsoft.com/office/powerpoint/2010/main" val="244629052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noProof="0" dirty="0" err="1"/>
              <a:t>Titelmasterformat</a:t>
            </a:r>
            <a:r>
              <a:rPr lang="en-US" noProof="0" dirty="0"/>
              <a:t> </a:t>
            </a:r>
            <a:r>
              <a:rPr lang="en-US" noProof="0" dirty="0" err="1"/>
              <a:t>durch</a:t>
            </a:r>
            <a:r>
              <a:rPr lang="en-US" noProof="0" dirty="0"/>
              <a:t> </a:t>
            </a:r>
            <a:r>
              <a:rPr lang="en-US" noProof="0" dirty="0" err="1"/>
              <a:t>Klicken</a:t>
            </a:r>
            <a:r>
              <a:rPr lang="en-US" noProof="0" dirty="0"/>
              <a:t> </a:t>
            </a:r>
            <a:r>
              <a:rPr lang="en-US" noProof="0" dirty="0" err="1"/>
              <a:t>bearbeiten</a:t>
            </a:r>
            <a:endParaRPr lang="en-US" noProof="0" dirty="0"/>
          </a:p>
        </p:txBody>
      </p:sp>
      <p:sp>
        <p:nvSpPr>
          <p:cNvPr id="3" name="Inhaltsplatzhalter 2"/>
          <p:cNvSpPr>
            <a:spLocks noGrp="1"/>
          </p:cNvSpPr>
          <p:nvPr>
            <p:ph sz="half" idx="1"/>
          </p:nvPr>
        </p:nvSpPr>
        <p:spPr>
          <a:xfrm>
            <a:off x="179388" y="1387475"/>
            <a:ext cx="4316412" cy="4994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noProof="0" dirty="0" err="1"/>
              <a:t>Textmasterformat</a:t>
            </a:r>
            <a:r>
              <a:rPr lang="en-US" noProof="0" dirty="0"/>
              <a:t> </a:t>
            </a:r>
            <a:r>
              <a:rPr lang="en-US" noProof="0" dirty="0" err="1"/>
              <a:t>bearbeiten</a:t>
            </a:r>
            <a:endParaRPr lang="en-US" noProof="0" dirty="0"/>
          </a:p>
          <a:p>
            <a:pPr lvl="1"/>
            <a:r>
              <a:rPr lang="en-US" noProof="0" dirty="0" err="1"/>
              <a:t>Zweite</a:t>
            </a:r>
            <a:r>
              <a:rPr lang="en-US" noProof="0" dirty="0"/>
              <a:t> </a:t>
            </a:r>
            <a:r>
              <a:rPr lang="en-US" noProof="0" dirty="0" err="1"/>
              <a:t>Ebene</a:t>
            </a:r>
            <a:endParaRPr lang="en-US" noProof="0" dirty="0"/>
          </a:p>
          <a:p>
            <a:pPr lvl="2"/>
            <a:r>
              <a:rPr lang="en-US" noProof="0" dirty="0" err="1"/>
              <a:t>Dritte</a:t>
            </a:r>
            <a:r>
              <a:rPr lang="en-US" noProof="0" dirty="0"/>
              <a:t> </a:t>
            </a:r>
            <a:r>
              <a:rPr lang="en-US" noProof="0" dirty="0" err="1"/>
              <a:t>Ebene</a:t>
            </a:r>
            <a:endParaRPr lang="en-US" noProof="0" dirty="0"/>
          </a:p>
          <a:p>
            <a:pPr lvl="3"/>
            <a:r>
              <a:rPr lang="en-US" noProof="0" dirty="0" err="1"/>
              <a:t>Vierte</a:t>
            </a:r>
            <a:r>
              <a:rPr lang="en-US" noProof="0" dirty="0"/>
              <a:t> </a:t>
            </a:r>
            <a:r>
              <a:rPr lang="en-US" noProof="0" dirty="0" err="1"/>
              <a:t>Ebene</a:t>
            </a:r>
            <a:endParaRPr lang="en-US" noProof="0" dirty="0"/>
          </a:p>
          <a:p>
            <a:pPr lvl="4"/>
            <a:r>
              <a:rPr lang="en-US" noProof="0" dirty="0" err="1"/>
              <a:t>Fünfte</a:t>
            </a:r>
            <a:r>
              <a:rPr lang="en-US" noProof="0" dirty="0"/>
              <a:t> </a:t>
            </a:r>
            <a:r>
              <a:rPr lang="en-US" noProof="0" dirty="0" err="1"/>
              <a:t>Ebene</a:t>
            </a:r>
            <a:endParaRPr lang="en-US" noProof="0" dirty="0"/>
          </a:p>
        </p:txBody>
      </p:sp>
      <p:sp>
        <p:nvSpPr>
          <p:cNvPr id="4" name="Inhaltsplatzhalter 3"/>
          <p:cNvSpPr>
            <a:spLocks noGrp="1"/>
          </p:cNvSpPr>
          <p:nvPr>
            <p:ph sz="half" idx="2"/>
          </p:nvPr>
        </p:nvSpPr>
        <p:spPr>
          <a:xfrm>
            <a:off x="4648200" y="1387475"/>
            <a:ext cx="4316413" cy="4994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noProof="0" dirty="0" err="1"/>
              <a:t>Textmasterformat</a:t>
            </a:r>
            <a:r>
              <a:rPr lang="en-US" noProof="0" dirty="0"/>
              <a:t> </a:t>
            </a:r>
            <a:r>
              <a:rPr lang="en-US" noProof="0" dirty="0" err="1"/>
              <a:t>bearbeiten</a:t>
            </a:r>
            <a:endParaRPr lang="en-US" noProof="0" dirty="0"/>
          </a:p>
          <a:p>
            <a:pPr lvl="1"/>
            <a:r>
              <a:rPr lang="en-US" noProof="0" dirty="0" err="1"/>
              <a:t>Zweite</a:t>
            </a:r>
            <a:r>
              <a:rPr lang="en-US" noProof="0" dirty="0"/>
              <a:t> </a:t>
            </a:r>
            <a:r>
              <a:rPr lang="en-US" noProof="0" dirty="0" err="1"/>
              <a:t>Ebene</a:t>
            </a:r>
            <a:endParaRPr lang="en-US" noProof="0" dirty="0"/>
          </a:p>
          <a:p>
            <a:pPr lvl="2"/>
            <a:r>
              <a:rPr lang="en-US" noProof="0" dirty="0" err="1"/>
              <a:t>Dritte</a:t>
            </a:r>
            <a:r>
              <a:rPr lang="en-US" noProof="0" dirty="0"/>
              <a:t> </a:t>
            </a:r>
            <a:r>
              <a:rPr lang="en-US" noProof="0" dirty="0" err="1"/>
              <a:t>Ebene</a:t>
            </a:r>
            <a:endParaRPr lang="en-US" noProof="0" dirty="0"/>
          </a:p>
          <a:p>
            <a:pPr lvl="3"/>
            <a:r>
              <a:rPr lang="en-US" noProof="0" dirty="0" err="1"/>
              <a:t>Vierte</a:t>
            </a:r>
            <a:r>
              <a:rPr lang="en-US" noProof="0" dirty="0"/>
              <a:t> </a:t>
            </a:r>
            <a:r>
              <a:rPr lang="en-US" noProof="0" dirty="0" err="1"/>
              <a:t>Ebene</a:t>
            </a:r>
            <a:endParaRPr lang="en-US" noProof="0" dirty="0"/>
          </a:p>
          <a:p>
            <a:pPr lvl="4"/>
            <a:r>
              <a:rPr lang="en-US" noProof="0" dirty="0" err="1"/>
              <a:t>Fünfte</a:t>
            </a:r>
            <a:r>
              <a:rPr lang="en-US" noProof="0" dirty="0"/>
              <a:t> </a:t>
            </a:r>
            <a:r>
              <a:rPr lang="en-US" noProof="0" dirty="0" err="1"/>
              <a:t>Ebene</a:t>
            </a:r>
            <a:endParaRPr lang="en-US" noProof="0" dirty="0"/>
          </a:p>
        </p:txBody>
      </p:sp>
      <p:sp>
        <p:nvSpPr>
          <p:cNvPr id="5" name="Datumsplatzhalter 4"/>
          <p:cNvSpPr>
            <a:spLocks noGrp="1"/>
          </p:cNvSpPr>
          <p:nvPr>
            <p:ph type="dt" sz="half" idx="10"/>
          </p:nvPr>
        </p:nvSpPr>
        <p:spPr/>
        <p:txBody>
          <a:bodyPr/>
          <a:lstStyle>
            <a:lvl1pPr>
              <a:defRPr/>
            </a:lvl1pPr>
          </a:lstStyle>
          <a:p>
            <a:r>
              <a:rPr lang="en-US" noProof="0" dirty="0"/>
              <a:t>© H. Falk | </a:t>
            </a:r>
            <a:fld id="{548F640C-42EE-43DB-BAC1-256B86CE27A4}" type="datetime1">
              <a:rPr lang="de-DE" noProof="0" smtClean="0"/>
              <a:t>27.01.2022</a:t>
            </a:fld>
            <a:endParaRPr lang="en-US" noProof="0" dirty="0"/>
          </a:p>
        </p:txBody>
      </p:sp>
      <p:sp>
        <p:nvSpPr>
          <p:cNvPr id="6" name="Fußzeilenplatzhalter 5"/>
          <p:cNvSpPr>
            <a:spLocks noGrp="1"/>
          </p:cNvSpPr>
          <p:nvPr>
            <p:ph type="ftr" sz="quarter" idx="11"/>
          </p:nvPr>
        </p:nvSpPr>
        <p:spPr/>
        <p:txBody>
          <a:bodyPr/>
          <a:lstStyle>
            <a:lvl1pPr>
              <a:defRPr/>
            </a:lvl1pPr>
          </a:lstStyle>
          <a:p>
            <a:r>
              <a:rPr lang="en-US" noProof="0" dirty="0"/>
              <a:t>5 - HIR Optimizations and Transformations</a:t>
            </a:r>
          </a:p>
        </p:txBody>
      </p:sp>
      <p:sp>
        <p:nvSpPr>
          <p:cNvPr id="7" name="Foliennummernplatzhalter 6"/>
          <p:cNvSpPr>
            <a:spLocks noGrp="1"/>
          </p:cNvSpPr>
          <p:nvPr>
            <p:ph type="sldNum" sz="quarter" idx="12"/>
          </p:nvPr>
        </p:nvSpPr>
        <p:spPr/>
        <p:txBody>
          <a:bodyPr/>
          <a:lstStyle>
            <a:lvl1pPr>
              <a:defRPr/>
            </a:lvl1pPr>
          </a:lstStyle>
          <a:p>
            <a:fld id="{96E58DA0-C521-46B2-A49E-0B4F9353C383}" type="slidenum">
              <a:rPr lang="en-US" noProof="0" smtClean="0"/>
              <a:pPr/>
              <a:t>‹Nr.›</a:t>
            </a:fld>
            <a:endParaRPr lang="en-US" noProof="0" dirty="0"/>
          </a:p>
        </p:txBody>
      </p:sp>
    </p:spTree>
    <p:extLst>
      <p:ext uri="{BB962C8B-B14F-4D97-AF65-F5344CB8AC3E}">
        <p14:creationId xmlns:p14="http://schemas.microsoft.com/office/powerpoint/2010/main" val="1082391469"/>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en-US" noProof="0" dirty="0" err="1"/>
              <a:t>Titelmasterformat</a:t>
            </a:r>
            <a:r>
              <a:rPr lang="en-US" noProof="0" dirty="0"/>
              <a:t> </a:t>
            </a:r>
            <a:r>
              <a:rPr lang="en-US" noProof="0" dirty="0" err="1"/>
              <a:t>durch</a:t>
            </a:r>
            <a:r>
              <a:rPr lang="en-US" noProof="0" dirty="0"/>
              <a:t> </a:t>
            </a:r>
            <a:r>
              <a:rPr lang="en-US" noProof="0" dirty="0" err="1"/>
              <a:t>Klicken</a:t>
            </a:r>
            <a:r>
              <a:rPr lang="en-US" noProof="0" dirty="0"/>
              <a:t> </a:t>
            </a:r>
            <a:r>
              <a:rPr lang="en-US" noProof="0" dirty="0" err="1"/>
              <a:t>bearbeiten</a:t>
            </a:r>
            <a:endParaRPr lang="en-US" noProof="0" dirty="0"/>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dirty="0" err="1"/>
              <a:t>Textmasterformat</a:t>
            </a:r>
            <a:r>
              <a:rPr lang="en-US" noProof="0" dirty="0"/>
              <a:t> </a:t>
            </a:r>
            <a:r>
              <a:rPr lang="en-US" noProof="0" dirty="0" err="1"/>
              <a:t>bearbeiten</a:t>
            </a:r>
            <a:endParaRPr lang="en-US" noProof="0" dirty="0"/>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noProof="0" dirty="0" err="1"/>
              <a:t>Textmasterformat</a:t>
            </a:r>
            <a:r>
              <a:rPr lang="en-US" noProof="0" dirty="0"/>
              <a:t> </a:t>
            </a:r>
            <a:r>
              <a:rPr lang="en-US" noProof="0" dirty="0" err="1"/>
              <a:t>bearbeiten</a:t>
            </a:r>
            <a:endParaRPr lang="en-US" noProof="0" dirty="0"/>
          </a:p>
          <a:p>
            <a:pPr lvl="1"/>
            <a:r>
              <a:rPr lang="en-US" noProof="0" dirty="0" err="1"/>
              <a:t>Zweite</a:t>
            </a:r>
            <a:r>
              <a:rPr lang="en-US" noProof="0" dirty="0"/>
              <a:t> </a:t>
            </a:r>
            <a:r>
              <a:rPr lang="en-US" noProof="0" dirty="0" err="1"/>
              <a:t>Ebene</a:t>
            </a:r>
            <a:endParaRPr lang="en-US" noProof="0" dirty="0"/>
          </a:p>
          <a:p>
            <a:pPr lvl="2"/>
            <a:r>
              <a:rPr lang="en-US" noProof="0" dirty="0" err="1"/>
              <a:t>Dritte</a:t>
            </a:r>
            <a:r>
              <a:rPr lang="en-US" noProof="0" dirty="0"/>
              <a:t> </a:t>
            </a:r>
            <a:r>
              <a:rPr lang="en-US" noProof="0" dirty="0" err="1"/>
              <a:t>Ebene</a:t>
            </a:r>
            <a:endParaRPr lang="en-US" noProof="0" dirty="0"/>
          </a:p>
          <a:p>
            <a:pPr lvl="3"/>
            <a:r>
              <a:rPr lang="en-US" noProof="0" dirty="0" err="1"/>
              <a:t>Vierte</a:t>
            </a:r>
            <a:r>
              <a:rPr lang="en-US" noProof="0" dirty="0"/>
              <a:t> </a:t>
            </a:r>
            <a:r>
              <a:rPr lang="en-US" noProof="0" dirty="0" err="1"/>
              <a:t>Ebene</a:t>
            </a:r>
            <a:endParaRPr lang="en-US" noProof="0" dirty="0"/>
          </a:p>
          <a:p>
            <a:pPr lvl="4"/>
            <a:r>
              <a:rPr lang="en-US" noProof="0" dirty="0" err="1"/>
              <a:t>Fünfte</a:t>
            </a:r>
            <a:r>
              <a:rPr lang="en-US" noProof="0" dirty="0"/>
              <a:t> </a:t>
            </a:r>
            <a:r>
              <a:rPr lang="en-US" noProof="0" dirty="0" err="1"/>
              <a:t>Ebene</a:t>
            </a:r>
            <a:endParaRPr lang="en-US" noProof="0" dirty="0"/>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dirty="0" err="1"/>
              <a:t>Textmasterformat</a:t>
            </a:r>
            <a:r>
              <a:rPr lang="en-US" noProof="0" dirty="0"/>
              <a:t> </a:t>
            </a:r>
            <a:r>
              <a:rPr lang="en-US" noProof="0" dirty="0" err="1"/>
              <a:t>bearbeiten</a:t>
            </a:r>
            <a:endParaRPr lang="en-US" noProof="0" dirty="0"/>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noProof="0" dirty="0" err="1"/>
              <a:t>Textmasterformat</a:t>
            </a:r>
            <a:r>
              <a:rPr lang="en-US" noProof="0" dirty="0"/>
              <a:t> </a:t>
            </a:r>
            <a:r>
              <a:rPr lang="en-US" noProof="0" dirty="0" err="1"/>
              <a:t>bearbeiten</a:t>
            </a:r>
            <a:endParaRPr lang="en-US" noProof="0" dirty="0"/>
          </a:p>
          <a:p>
            <a:pPr lvl="1"/>
            <a:r>
              <a:rPr lang="en-US" noProof="0" dirty="0" err="1"/>
              <a:t>Zweite</a:t>
            </a:r>
            <a:r>
              <a:rPr lang="en-US" noProof="0" dirty="0"/>
              <a:t> </a:t>
            </a:r>
            <a:r>
              <a:rPr lang="en-US" noProof="0" dirty="0" err="1"/>
              <a:t>Ebene</a:t>
            </a:r>
            <a:endParaRPr lang="en-US" noProof="0" dirty="0"/>
          </a:p>
          <a:p>
            <a:pPr lvl="2"/>
            <a:r>
              <a:rPr lang="en-US" noProof="0" dirty="0" err="1"/>
              <a:t>Dritte</a:t>
            </a:r>
            <a:r>
              <a:rPr lang="en-US" noProof="0" dirty="0"/>
              <a:t> </a:t>
            </a:r>
            <a:r>
              <a:rPr lang="en-US" noProof="0" dirty="0" err="1"/>
              <a:t>Ebene</a:t>
            </a:r>
            <a:endParaRPr lang="en-US" noProof="0" dirty="0"/>
          </a:p>
          <a:p>
            <a:pPr lvl="3"/>
            <a:r>
              <a:rPr lang="en-US" noProof="0" dirty="0" err="1"/>
              <a:t>Vierte</a:t>
            </a:r>
            <a:r>
              <a:rPr lang="en-US" noProof="0" dirty="0"/>
              <a:t> </a:t>
            </a:r>
            <a:r>
              <a:rPr lang="en-US" noProof="0" dirty="0" err="1"/>
              <a:t>Ebene</a:t>
            </a:r>
            <a:endParaRPr lang="en-US" noProof="0" dirty="0"/>
          </a:p>
          <a:p>
            <a:pPr lvl="4"/>
            <a:r>
              <a:rPr lang="en-US" noProof="0" dirty="0" err="1"/>
              <a:t>Fünfte</a:t>
            </a:r>
            <a:r>
              <a:rPr lang="en-US" noProof="0" dirty="0"/>
              <a:t> </a:t>
            </a:r>
            <a:r>
              <a:rPr lang="en-US" noProof="0" dirty="0" err="1"/>
              <a:t>Ebene</a:t>
            </a:r>
            <a:endParaRPr lang="en-US" noProof="0" dirty="0"/>
          </a:p>
        </p:txBody>
      </p:sp>
      <p:sp>
        <p:nvSpPr>
          <p:cNvPr id="7" name="Datumsplatzhalter 6"/>
          <p:cNvSpPr>
            <a:spLocks noGrp="1"/>
          </p:cNvSpPr>
          <p:nvPr>
            <p:ph type="dt" sz="half" idx="10"/>
          </p:nvPr>
        </p:nvSpPr>
        <p:spPr/>
        <p:txBody>
          <a:bodyPr/>
          <a:lstStyle>
            <a:lvl1pPr>
              <a:defRPr/>
            </a:lvl1pPr>
          </a:lstStyle>
          <a:p>
            <a:r>
              <a:rPr lang="en-US" noProof="0" dirty="0"/>
              <a:t>© H. Falk | </a:t>
            </a:r>
            <a:fld id="{9A7835FD-17AD-4508-8A92-2C1A23B0ED04}" type="datetime1">
              <a:rPr lang="de-DE" noProof="0" smtClean="0"/>
              <a:t>27.01.2022</a:t>
            </a:fld>
            <a:endParaRPr lang="en-US" noProof="0" dirty="0"/>
          </a:p>
        </p:txBody>
      </p:sp>
      <p:sp>
        <p:nvSpPr>
          <p:cNvPr id="8" name="Fußzeilenplatzhalter 7"/>
          <p:cNvSpPr>
            <a:spLocks noGrp="1"/>
          </p:cNvSpPr>
          <p:nvPr>
            <p:ph type="ftr" sz="quarter" idx="11"/>
          </p:nvPr>
        </p:nvSpPr>
        <p:spPr/>
        <p:txBody>
          <a:bodyPr/>
          <a:lstStyle>
            <a:lvl1pPr>
              <a:defRPr/>
            </a:lvl1pPr>
          </a:lstStyle>
          <a:p>
            <a:r>
              <a:rPr lang="en-US" noProof="0" dirty="0"/>
              <a:t>5 - HIR Optimizations and Transformations</a:t>
            </a:r>
          </a:p>
        </p:txBody>
      </p:sp>
      <p:sp>
        <p:nvSpPr>
          <p:cNvPr id="9" name="Foliennummernplatzhalter 8"/>
          <p:cNvSpPr>
            <a:spLocks noGrp="1"/>
          </p:cNvSpPr>
          <p:nvPr>
            <p:ph type="sldNum" sz="quarter" idx="12"/>
          </p:nvPr>
        </p:nvSpPr>
        <p:spPr/>
        <p:txBody>
          <a:bodyPr/>
          <a:lstStyle>
            <a:lvl1pPr>
              <a:defRPr/>
            </a:lvl1pPr>
          </a:lstStyle>
          <a:p>
            <a:fld id="{5D855EA4-DD8C-4D60-B0B7-AB9A7B507B82}" type="slidenum">
              <a:rPr lang="en-US" noProof="0" smtClean="0"/>
              <a:pPr/>
              <a:t>‹Nr.›</a:t>
            </a:fld>
            <a:endParaRPr lang="en-US" noProof="0" dirty="0"/>
          </a:p>
        </p:txBody>
      </p:sp>
    </p:spTree>
    <p:extLst>
      <p:ext uri="{BB962C8B-B14F-4D97-AF65-F5344CB8AC3E}">
        <p14:creationId xmlns:p14="http://schemas.microsoft.com/office/powerpoint/2010/main" val="4104621567"/>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noProof="0" dirty="0" err="1"/>
              <a:t>Titelmasterformat</a:t>
            </a:r>
            <a:r>
              <a:rPr lang="en-US" noProof="0" dirty="0"/>
              <a:t> </a:t>
            </a:r>
            <a:r>
              <a:rPr lang="en-US" noProof="0" dirty="0" err="1"/>
              <a:t>durch</a:t>
            </a:r>
            <a:r>
              <a:rPr lang="en-US" noProof="0" dirty="0"/>
              <a:t> </a:t>
            </a:r>
            <a:r>
              <a:rPr lang="en-US" noProof="0" dirty="0" err="1"/>
              <a:t>Klicken</a:t>
            </a:r>
            <a:r>
              <a:rPr lang="en-US" noProof="0" dirty="0"/>
              <a:t> </a:t>
            </a:r>
            <a:r>
              <a:rPr lang="en-US" noProof="0" dirty="0" err="1"/>
              <a:t>bearbeiten</a:t>
            </a:r>
            <a:endParaRPr lang="en-US" noProof="0" dirty="0"/>
          </a:p>
        </p:txBody>
      </p:sp>
      <p:sp>
        <p:nvSpPr>
          <p:cNvPr id="3" name="Datumsplatzhalter 2"/>
          <p:cNvSpPr>
            <a:spLocks noGrp="1"/>
          </p:cNvSpPr>
          <p:nvPr>
            <p:ph type="dt" sz="half" idx="10"/>
          </p:nvPr>
        </p:nvSpPr>
        <p:spPr/>
        <p:txBody>
          <a:bodyPr/>
          <a:lstStyle>
            <a:lvl1pPr>
              <a:defRPr/>
            </a:lvl1pPr>
          </a:lstStyle>
          <a:p>
            <a:r>
              <a:rPr lang="en-US" noProof="0" dirty="0"/>
              <a:t>© H. Falk | </a:t>
            </a:r>
            <a:fld id="{9E3E9440-6A59-4257-B911-6A7435E18EFC}" type="datetime1">
              <a:rPr lang="de-DE" noProof="0" smtClean="0"/>
              <a:t>27.01.2022</a:t>
            </a:fld>
            <a:endParaRPr lang="en-US" noProof="0" dirty="0"/>
          </a:p>
        </p:txBody>
      </p:sp>
      <p:sp>
        <p:nvSpPr>
          <p:cNvPr id="4" name="Fußzeilenplatzhalter 3"/>
          <p:cNvSpPr>
            <a:spLocks noGrp="1"/>
          </p:cNvSpPr>
          <p:nvPr>
            <p:ph type="ftr" sz="quarter" idx="11"/>
          </p:nvPr>
        </p:nvSpPr>
        <p:spPr/>
        <p:txBody>
          <a:bodyPr/>
          <a:lstStyle>
            <a:lvl1pPr>
              <a:defRPr/>
            </a:lvl1pPr>
          </a:lstStyle>
          <a:p>
            <a:r>
              <a:rPr lang="en-US" noProof="0" dirty="0"/>
              <a:t>5 - HIR Optimizations and Transformations</a:t>
            </a:r>
          </a:p>
        </p:txBody>
      </p:sp>
      <p:sp>
        <p:nvSpPr>
          <p:cNvPr id="5" name="Foliennummernplatzhalter 4"/>
          <p:cNvSpPr>
            <a:spLocks noGrp="1"/>
          </p:cNvSpPr>
          <p:nvPr>
            <p:ph type="sldNum" sz="quarter" idx="12"/>
          </p:nvPr>
        </p:nvSpPr>
        <p:spPr/>
        <p:txBody>
          <a:bodyPr/>
          <a:lstStyle>
            <a:lvl1pPr>
              <a:defRPr/>
            </a:lvl1pPr>
          </a:lstStyle>
          <a:p>
            <a:fld id="{0F2DA2EC-231D-4114-A0A9-877ADABA9833}" type="slidenum">
              <a:rPr lang="en-US" noProof="0" smtClean="0"/>
              <a:pPr/>
              <a:t>‹Nr.›</a:t>
            </a:fld>
            <a:endParaRPr lang="en-US" noProof="0" dirty="0"/>
          </a:p>
        </p:txBody>
      </p:sp>
    </p:spTree>
    <p:extLst>
      <p:ext uri="{BB962C8B-B14F-4D97-AF65-F5344CB8AC3E}">
        <p14:creationId xmlns:p14="http://schemas.microsoft.com/office/powerpoint/2010/main" val="395562929"/>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lvl1pPr>
              <a:defRPr/>
            </a:lvl1pPr>
          </a:lstStyle>
          <a:p>
            <a:r>
              <a:rPr lang="en-US" noProof="0" dirty="0"/>
              <a:t>© H. Falk | </a:t>
            </a:r>
            <a:fld id="{031BABC5-16F5-421A-94D5-608A394B783E}" type="datetime1">
              <a:rPr lang="de-DE" noProof="0" smtClean="0"/>
              <a:t>27.01.2022</a:t>
            </a:fld>
            <a:endParaRPr lang="en-US" noProof="0" dirty="0"/>
          </a:p>
        </p:txBody>
      </p:sp>
      <p:sp>
        <p:nvSpPr>
          <p:cNvPr id="3" name="Fußzeilenplatzhalter 2"/>
          <p:cNvSpPr>
            <a:spLocks noGrp="1"/>
          </p:cNvSpPr>
          <p:nvPr>
            <p:ph type="ftr" sz="quarter" idx="11"/>
          </p:nvPr>
        </p:nvSpPr>
        <p:spPr/>
        <p:txBody>
          <a:bodyPr/>
          <a:lstStyle>
            <a:lvl1pPr>
              <a:defRPr/>
            </a:lvl1pPr>
          </a:lstStyle>
          <a:p>
            <a:r>
              <a:rPr lang="en-US" noProof="0" dirty="0"/>
              <a:t>5 - HIR Optimizations and Transformations</a:t>
            </a:r>
          </a:p>
        </p:txBody>
      </p:sp>
      <p:sp>
        <p:nvSpPr>
          <p:cNvPr id="4" name="Foliennummernplatzhalter 3"/>
          <p:cNvSpPr>
            <a:spLocks noGrp="1"/>
          </p:cNvSpPr>
          <p:nvPr>
            <p:ph type="sldNum" sz="quarter" idx="12"/>
          </p:nvPr>
        </p:nvSpPr>
        <p:spPr/>
        <p:txBody>
          <a:bodyPr/>
          <a:lstStyle>
            <a:lvl1pPr>
              <a:defRPr/>
            </a:lvl1pPr>
          </a:lstStyle>
          <a:p>
            <a:fld id="{06A55296-0A08-4F26-958E-7BEC21772C0E}" type="slidenum">
              <a:rPr lang="en-US" noProof="0" smtClean="0"/>
              <a:pPr/>
              <a:t>‹Nr.›</a:t>
            </a:fld>
            <a:endParaRPr lang="en-US" noProof="0" dirty="0"/>
          </a:p>
        </p:txBody>
      </p:sp>
    </p:spTree>
    <p:extLst>
      <p:ext uri="{BB962C8B-B14F-4D97-AF65-F5344CB8AC3E}">
        <p14:creationId xmlns:p14="http://schemas.microsoft.com/office/powerpoint/2010/main" val="4105300922"/>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en-US" noProof="0" dirty="0" err="1"/>
              <a:t>Titelmasterformat</a:t>
            </a:r>
            <a:r>
              <a:rPr lang="en-US" noProof="0" dirty="0"/>
              <a:t> </a:t>
            </a:r>
            <a:r>
              <a:rPr lang="en-US" noProof="0" dirty="0" err="1"/>
              <a:t>durch</a:t>
            </a:r>
            <a:r>
              <a:rPr lang="en-US" noProof="0" dirty="0"/>
              <a:t> </a:t>
            </a:r>
            <a:r>
              <a:rPr lang="en-US" noProof="0" dirty="0" err="1"/>
              <a:t>Klicken</a:t>
            </a:r>
            <a:r>
              <a:rPr lang="en-US" noProof="0" dirty="0"/>
              <a:t> </a:t>
            </a:r>
            <a:r>
              <a:rPr lang="en-US" noProof="0" dirty="0" err="1"/>
              <a:t>bearbeiten</a:t>
            </a:r>
            <a:endParaRPr lang="en-US" noProof="0" dirty="0"/>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noProof="0" dirty="0" err="1"/>
              <a:t>Textmasterformat</a:t>
            </a:r>
            <a:r>
              <a:rPr lang="en-US" noProof="0" dirty="0"/>
              <a:t> </a:t>
            </a:r>
            <a:r>
              <a:rPr lang="en-US" noProof="0" dirty="0" err="1"/>
              <a:t>bearbeiten</a:t>
            </a:r>
            <a:endParaRPr lang="en-US" noProof="0" dirty="0"/>
          </a:p>
          <a:p>
            <a:pPr lvl="1"/>
            <a:r>
              <a:rPr lang="en-US" noProof="0" dirty="0" err="1"/>
              <a:t>Zweite</a:t>
            </a:r>
            <a:r>
              <a:rPr lang="en-US" noProof="0" dirty="0"/>
              <a:t> </a:t>
            </a:r>
            <a:r>
              <a:rPr lang="en-US" noProof="0" dirty="0" err="1"/>
              <a:t>Ebene</a:t>
            </a:r>
            <a:endParaRPr lang="en-US" noProof="0" dirty="0"/>
          </a:p>
          <a:p>
            <a:pPr lvl="2"/>
            <a:r>
              <a:rPr lang="en-US" noProof="0" dirty="0" err="1"/>
              <a:t>Dritte</a:t>
            </a:r>
            <a:r>
              <a:rPr lang="en-US" noProof="0" dirty="0"/>
              <a:t> </a:t>
            </a:r>
            <a:r>
              <a:rPr lang="en-US" noProof="0" dirty="0" err="1"/>
              <a:t>Ebene</a:t>
            </a:r>
            <a:endParaRPr lang="en-US" noProof="0" dirty="0"/>
          </a:p>
          <a:p>
            <a:pPr lvl="3"/>
            <a:r>
              <a:rPr lang="en-US" noProof="0" dirty="0" err="1"/>
              <a:t>Vierte</a:t>
            </a:r>
            <a:r>
              <a:rPr lang="en-US" noProof="0" dirty="0"/>
              <a:t> </a:t>
            </a:r>
            <a:r>
              <a:rPr lang="en-US" noProof="0" dirty="0" err="1"/>
              <a:t>Ebene</a:t>
            </a:r>
            <a:endParaRPr lang="en-US" noProof="0" dirty="0"/>
          </a:p>
          <a:p>
            <a:pPr lvl="4"/>
            <a:r>
              <a:rPr lang="en-US" noProof="0" dirty="0" err="1"/>
              <a:t>Fünfte</a:t>
            </a:r>
            <a:r>
              <a:rPr lang="en-US" noProof="0" dirty="0"/>
              <a:t> </a:t>
            </a:r>
            <a:r>
              <a:rPr lang="en-US" noProof="0" dirty="0" err="1"/>
              <a:t>Ebene</a:t>
            </a:r>
            <a:endParaRPr lang="en-US" noProof="0" dirty="0"/>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dirty="0" err="1"/>
              <a:t>Textmasterformat</a:t>
            </a:r>
            <a:r>
              <a:rPr lang="en-US" noProof="0" dirty="0"/>
              <a:t> </a:t>
            </a:r>
            <a:r>
              <a:rPr lang="en-US" noProof="0" dirty="0" err="1"/>
              <a:t>bearbeiten</a:t>
            </a:r>
            <a:endParaRPr lang="en-US" noProof="0" dirty="0"/>
          </a:p>
        </p:txBody>
      </p:sp>
      <p:sp>
        <p:nvSpPr>
          <p:cNvPr id="5" name="Datumsplatzhalter 4"/>
          <p:cNvSpPr>
            <a:spLocks noGrp="1"/>
          </p:cNvSpPr>
          <p:nvPr>
            <p:ph type="dt" sz="half" idx="10"/>
          </p:nvPr>
        </p:nvSpPr>
        <p:spPr/>
        <p:txBody>
          <a:bodyPr/>
          <a:lstStyle>
            <a:lvl1pPr>
              <a:defRPr/>
            </a:lvl1pPr>
          </a:lstStyle>
          <a:p>
            <a:r>
              <a:rPr lang="en-US" noProof="0" dirty="0"/>
              <a:t>© H. Falk | </a:t>
            </a:r>
            <a:fld id="{884DCC52-6B86-42C8-B6F0-9CE4E5105B52}" type="datetime1">
              <a:rPr lang="de-DE" noProof="0" smtClean="0"/>
              <a:t>27.01.2022</a:t>
            </a:fld>
            <a:endParaRPr lang="en-US" noProof="0" dirty="0"/>
          </a:p>
        </p:txBody>
      </p:sp>
      <p:sp>
        <p:nvSpPr>
          <p:cNvPr id="6" name="Fußzeilenplatzhalter 5"/>
          <p:cNvSpPr>
            <a:spLocks noGrp="1"/>
          </p:cNvSpPr>
          <p:nvPr>
            <p:ph type="ftr" sz="quarter" idx="11"/>
          </p:nvPr>
        </p:nvSpPr>
        <p:spPr/>
        <p:txBody>
          <a:bodyPr/>
          <a:lstStyle>
            <a:lvl1pPr>
              <a:defRPr/>
            </a:lvl1pPr>
          </a:lstStyle>
          <a:p>
            <a:r>
              <a:rPr lang="en-US" noProof="0" dirty="0"/>
              <a:t>5 - HIR Optimizations and Transformations</a:t>
            </a:r>
          </a:p>
        </p:txBody>
      </p:sp>
      <p:sp>
        <p:nvSpPr>
          <p:cNvPr id="7" name="Foliennummernplatzhalter 6"/>
          <p:cNvSpPr>
            <a:spLocks noGrp="1"/>
          </p:cNvSpPr>
          <p:nvPr>
            <p:ph type="sldNum" sz="quarter" idx="12"/>
          </p:nvPr>
        </p:nvSpPr>
        <p:spPr/>
        <p:txBody>
          <a:bodyPr/>
          <a:lstStyle>
            <a:lvl1pPr>
              <a:defRPr/>
            </a:lvl1pPr>
          </a:lstStyle>
          <a:p>
            <a:fld id="{1B00D05C-E729-4426-B208-488630B3CD51}" type="slidenum">
              <a:rPr lang="en-US" noProof="0" smtClean="0"/>
              <a:pPr/>
              <a:t>‹Nr.›</a:t>
            </a:fld>
            <a:endParaRPr lang="en-US" noProof="0" dirty="0"/>
          </a:p>
        </p:txBody>
      </p:sp>
    </p:spTree>
    <p:extLst>
      <p:ext uri="{BB962C8B-B14F-4D97-AF65-F5344CB8AC3E}">
        <p14:creationId xmlns:p14="http://schemas.microsoft.com/office/powerpoint/2010/main" val="1634708129"/>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en-US" noProof="0" dirty="0" err="1"/>
              <a:t>Titelmasterformat</a:t>
            </a:r>
            <a:r>
              <a:rPr lang="en-US" noProof="0" dirty="0"/>
              <a:t> </a:t>
            </a:r>
            <a:r>
              <a:rPr lang="en-US" noProof="0" dirty="0" err="1"/>
              <a:t>durch</a:t>
            </a:r>
            <a:r>
              <a:rPr lang="en-US" noProof="0" dirty="0"/>
              <a:t> </a:t>
            </a:r>
            <a:r>
              <a:rPr lang="en-US" noProof="0" dirty="0" err="1"/>
              <a:t>Klicken</a:t>
            </a:r>
            <a:r>
              <a:rPr lang="en-US" noProof="0" dirty="0"/>
              <a:t> </a:t>
            </a:r>
            <a:r>
              <a:rPr lang="en-US" noProof="0" dirty="0" err="1"/>
              <a:t>bearbeiten</a:t>
            </a:r>
            <a:endParaRPr lang="en-US" noProof="0" dirty="0"/>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noProof="0"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dirty="0" err="1"/>
              <a:t>Textmasterformat</a:t>
            </a:r>
            <a:r>
              <a:rPr lang="en-US" noProof="0" dirty="0"/>
              <a:t> </a:t>
            </a:r>
            <a:r>
              <a:rPr lang="en-US" noProof="0" dirty="0" err="1"/>
              <a:t>bearbeiten</a:t>
            </a:r>
            <a:endParaRPr lang="en-US" noProof="0" dirty="0"/>
          </a:p>
        </p:txBody>
      </p:sp>
      <p:sp>
        <p:nvSpPr>
          <p:cNvPr id="5" name="Datumsplatzhalter 4"/>
          <p:cNvSpPr>
            <a:spLocks noGrp="1"/>
          </p:cNvSpPr>
          <p:nvPr>
            <p:ph type="dt" sz="half" idx="10"/>
          </p:nvPr>
        </p:nvSpPr>
        <p:spPr/>
        <p:txBody>
          <a:bodyPr/>
          <a:lstStyle>
            <a:lvl1pPr>
              <a:defRPr/>
            </a:lvl1pPr>
          </a:lstStyle>
          <a:p>
            <a:r>
              <a:rPr lang="en-US" noProof="0" dirty="0"/>
              <a:t>© H. Falk | </a:t>
            </a:r>
            <a:fld id="{A205A9A1-6F35-426F-90CB-82848B6347DB}" type="datetime1">
              <a:rPr lang="de-DE" noProof="0" smtClean="0"/>
              <a:t>27.01.2022</a:t>
            </a:fld>
            <a:endParaRPr lang="en-US" noProof="0" dirty="0"/>
          </a:p>
        </p:txBody>
      </p:sp>
      <p:sp>
        <p:nvSpPr>
          <p:cNvPr id="6" name="Fußzeilenplatzhalter 5"/>
          <p:cNvSpPr>
            <a:spLocks noGrp="1"/>
          </p:cNvSpPr>
          <p:nvPr>
            <p:ph type="ftr" sz="quarter" idx="11"/>
          </p:nvPr>
        </p:nvSpPr>
        <p:spPr/>
        <p:txBody>
          <a:bodyPr/>
          <a:lstStyle>
            <a:lvl1pPr>
              <a:defRPr/>
            </a:lvl1pPr>
          </a:lstStyle>
          <a:p>
            <a:r>
              <a:rPr lang="en-US" noProof="0" dirty="0"/>
              <a:t>5 - HIR Optimizations and Transformations</a:t>
            </a:r>
          </a:p>
        </p:txBody>
      </p:sp>
      <p:sp>
        <p:nvSpPr>
          <p:cNvPr id="7" name="Foliennummernplatzhalter 6"/>
          <p:cNvSpPr>
            <a:spLocks noGrp="1"/>
          </p:cNvSpPr>
          <p:nvPr>
            <p:ph type="sldNum" sz="quarter" idx="12"/>
          </p:nvPr>
        </p:nvSpPr>
        <p:spPr/>
        <p:txBody>
          <a:bodyPr/>
          <a:lstStyle>
            <a:lvl1pPr>
              <a:defRPr/>
            </a:lvl1pPr>
          </a:lstStyle>
          <a:p>
            <a:fld id="{221858DB-9180-4A39-A0DC-B7E18A4846EB}" type="slidenum">
              <a:rPr lang="en-US" noProof="0" smtClean="0"/>
              <a:pPr/>
              <a:t>‹Nr.›</a:t>
            </a:fld>
            <a:endParaRPr lang="en-US" noProof="0" dirty="0"/>
          </a:p>
        </p:txBody>
      </p:sp>
    </p:spTree>
    <p:extLst>
      <p:ext uri="{BB962C8B-B14F-4D97-AF65-F5344CB8AC3E}">
        <p14:creationId xmlns:p14="http://schemas.microsoft.com/office/powerpoint/2010/main" val="1175316893"/>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noProof="0" dirty="0" err="1"/>
              <a:t>Titelmasterformat</a:t>
            </a:r>
            <a:r>
              <a:rPr lang="en-US" noProof="0" dirty="0"/>
              <a:t> </a:t>
            </a:r>
            <a:r>
              <a:rPr lang="en-US" noProof="0" dirty="0" err="1"/>
              <a:t>durch</a:t>
            </a:r>
            <a:r>
              <a:rPr lang="en-US" noProof="0" dirty="0"/>
              <a:t> </a:t>
            </a:r>
            <a:r>
              <a:rPr lang="en-US" noProof="0" dirty="0" err="1"/>
              <a:t>Klicken</a:t>
            </a:r>
            <a:r>
              <a:rPr lang="en-US" noProof="0" dirty="0"/>
              <a:t> </a:t>
            </a:r>
            <a:r>
              <a:rPr lang="en-US" noProof="0" dirty="0" err="1"/>
              <a:t>bearbeiten</a:t>
            </a:r>
            <a:endParaRPr lang="en-US" noProof="0" dirty="0"/>
          </a:p>
        </p:txBody>
      </p:sp>
      <p:sp>
        <p:nvSpPr>
          <p:cNvPr id="3" name="Vertikaler Textplatzhalter 2"/>
          <p:cNvSpPr>
            <a:spLocks noGrp="1"/>
          </p:cNvSpPr>
          <p:nvPr>
            <p:ph type="body" orient="vert" idx="1"/>
          </p:nvPr>
        </p:nvSpPr>
        <p:spPr/>
        <p:txBody>
          <a:bodyPr vert="eaVert"/>
          <a:lstStyle/>
          <a:p>
            <a:pPr lvl="0"/>
            <a:r>
              <a:rPr lang="en-US" noProof="0" dirty="0" err="1"/>
              <a:t>Textmasterformat</a:t>
            </a:r>
            <a:r>
              <a:rPr lang="en-US" noProof="0" dirty="0"/>
              <a:t> </a:t>
            </a:r>
            <a:r>
              <a:rPr lang="en-US" noProof="0" dirty="0" err="1"/>
              <a:t>bearbeiten</a:t>
            </a:r>
            <a:endParaRPr lang="en-US" noProof="0" dirty="0"/>
          </a:p>
          <a:p>
            <a:pPr lvl="1"/>
            <a:r>
              <a:rPr lang="en-US" noProof="0" dirty="0" err="1"/>
              <a:t>Zweite</a:t>
            </a:r>
            <a:r>
              <a:rPr lang="en-US" noProof="0" dirty="0"/>
              <a:t> </a:t>
            </a:r>
            <a:r>
              <a:rPr lang="en-US" noProof="0" dirty="0" err="1"/>
              <a:t>Ebene</a:t>
            </a:r>
            <a:endParaRPr lang="en-US" noProof="0" dirty="0"/>
          </a:p>
          <a:p>
            <a:pPr lvl="2"/>
            <a:r>
              <a:rPr lang="en-US" noProof="0" dirty="0" err="1"/>
              <a:t>Dritte</a:t>
            </a:r>
            <a:r>
              <a:rPr lang="en-US" noProof="0" dirty="0"/>
              <a:t> </a:t>
            </a:r>
            <a:r>
              <a:rPr lang="en-US" noProof="0" dirty="0" err="1"/>
              <a:t>Ebene</a:t>
            </a:r>
            <a:endParaRPr lang="en-US" noProof="0" dirty="0"/>
          </a:p>
          <a:p>
            <a:pPr lvl="3"/>
            <a:r>
              <a:rPr lang="en-US" noProof="0" dirty="0" err="1"/>
              <a:t>Vierte</a:t>
            </a:r>
            <a:r>
              <a:rPr lang="en-US" noProof="0" dirty="0"/>
              <a:t> </a:t>
            </a:r>
            <a:r>
              <a:rPr lang="en-US" noProof="0" dirty="0" err="1"/>
              <a:t>Ebene</a:t>
            </a:r>
            <a:endParaRPr lang="en-US" noProof="0" dirty="0"/>
          </a:p>
          <a:p>
            <a:pPr lvl="4"/>
            <a:r>
              <a:rPr lang="en-US" noProof="0" dirty="0" err="1"/>
              <a:t>Fünfte</a:t>
            </a:r>
            <a:r>
              <a:rPr lang="en-US" noProof="0" dirty="0"/>
              <a:t> </a:t>
            </a:r>
            <a:r>
              <a:rPr lang="en-US" noProof="0" dirty="0" err="1"/>
              <a:t>Ebene</a:t>
            </a:r>
            <a:endParaRPr lang="en-US" noProof="0" dirty="0"/>
          </a:p>
        </p:txBody>
      </p:sp>
      <p:sp>
        <p:nvSpPr>
          <p:cNvPr id="4" name="Datumsplatzhalter 3"/>
          <p:cNvSpPr>
            <a:spLocks noGrp="1"/>
          </p:cNvSpPr>
          <p:nvPr>
            <p:ph type="dt" sz="half" idx="10"/>
          </p:nvPr>
        </p:nvSpPr>
        <p:spPr/>
        <p:txBody>
          <a:bodyPr/>
          <a:lstStyle>
            <a:lvl1pPr>
              <a:defRPr/>
            </a:lvl1pPr>
          </a:lstStyle>
          <a:p>
            <a:r>
              <a:rPr lang="en-US" noProof="0" dirty="0"/>
              <a:t>© H. Falk | </a:t>
            </a:r>
            <a:fld id="{72118D86-F60B-4DD3-81D4-088108CCE5AB}" type="datetime1">
              <a:rPr lang="de-DE" noProof="0" smtClean="0"/>
              <a:t>27.01.2022</a:t>
            </a:fld>
            <a:endParaRPr lang="en-US" noProof="0" dirty="0"/>
          </a:p>
        </p:txBody>
      </p:sp>
      <p:sp>
        <p:nvSpPr>
          <p:cNvPr id="5" name="Fußzeilenplatzhalter 4"/>
          <p:cNvSpPr>
            <a:spLocks noGrp="1"/>
          </p:cNvSpPr>
          <p:nvPr>
            <p:ph type="ftr" sz="quarter" idx="11"/>
          </p:nvPr>
        </p:nvSpPr>
        <p:spPr/>
        <p:txBody>
          <a:bodyPr/>
          <a:lstStyle>
            <a:lvl1pPr>
              <a:defRPr/>
            </a:lvl1pPr>
          </a:lstStyle>
          <a:p>
            <a:r>
              <a:rPr lang="en-US" noProof="0" dirty="0"/>
              <a:t>5 - HIR Optimizations and Transformations</a:t>
            </a:r>
          </a:p>
        </p:txBody>
      </p:sp>
      <p:sp>
        <p:nvSpPr>
          <p:cNvPr id="6" name="Foliennummernplatzhalter 5"/>
          <p:cNvSpPr>
            <a:spLocks noGrp="1"/>
          </p:cNvSpPr>
          <p:nvPr>
            <p:ph type="sldNum" sz="quarter" idx="12"/>
          </p:nvPr>
        </p:nvSpPr>
        <p:spPr/>
        <p:txBody>
          <a:bodyPr/>
          <a:lstStyle>
            <a:lvl1pPr>
              <a:defRPr/>
            </a:lvl1pPr>
          </a:lstStyle>
          <a:p>
            <a:fld id="{6B39DCB2-4B99-446D-B07A-65B7A4595D4D}" type="slidenum">
              <a:rPr lang="en-US" noProof="0" smtClean="0"/>
              <a:pPr/>
              <a:t>‹Nr.›</a:t>
            </a:fld>
            <a:endParaRPr lang="en-US" noProof="0" dirty="0"/>
          </a:p>
        </p:txBody>
      </p:sp>
    </p:spTree>
    <p:extLst>
      <p:ext uri="{BB962C8B-B14F-4D97-AF65-F5344CB8AC3E}">
        <p14:creationId xmlns:p14="http://schemas.microsoft.com/office/powerpoint/2010/main" val="409989479"/>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69100" y="549275"/>
            <a:ext cx="2195513" cy="5832475"/>
          </a:xfrm>
        </p:spPr>
        <p:txBody>
          <a:bodyPr vert="eaVert"/>
          <a:lstStyle/>
          <a:p>
            <a:r>
              <a:rPr lang="en-US" noProof="0" dirty="0" err="1"/>
              <a:t>Titelmasterformat</a:t>
            </a:r>
            <a:r>
              <a:rPr lang="en-US" noProof="0" dirty="0"/>
              <a:t> </a:t>
            </a:r>
            <a:r>
              <a:rPr lang="en-US" noProof="0" dirty="0" err="1"/>
              <a:t>durch</a:t>
            </a:r>
            <a:r>
              <a:rPr lang="en-US" noProof="0" dirty="0"/>
              <a:t> </a:t>
            </a:r>
            <a:r>
              <a:rPr lang="en-US" noProof="0" dirty="0" err="1"/>
              <a:t>Klicken</a:t>
            </a:r>
            <a:r>
              <a:rPr lang="en-US" noProof="0" dirty="0"/>
              <a:t> </a:t>
            </a:r>
            <a:r>
              <a:rPr lang="en-US" noProof="0" dirty="0" err="1"/>
              <a:t>bearbeiten</a:t>
            </a:r>
            <a:endParaRPr lang="en-US" noProof="0" dirty="0"/>
          </a:p>
        </p:txBody>
      </p:sp>
      <p:sp>
        <p:nvSpPr>
          <p:cNvPr id="3" name="Vertikaler Textplatzhalter 2"/>
          <p:cNvSpPr>
            <a:spLocks noGrp="1"/>
          </p:cNvSpPr>
          <p:nvPr>
            <p:ph type="body" orient="vert" idx="1"/>
          </p:nvPr>
        </p:nvSpPr>
        <p:spPr>
          <a:xfrm>
            <a:off x="179388" y="549275"/>
            <a:ext cx="6437312" cy="5832475"/>
          </a:xfrm>
        </p:spPr>
        <p:txBody>
          <a:bodyPr vert="eaVert"/>
          <a:lstStyle/>
          <a:p>
            <a:pPr lvl="0"/>
            <a:r>
              <a:rPr lang="en-US" noProof="0" dirty="0" err="1"/>
              <a:t>Textmasterformat</a:t>
            </a:r>
            <a:r>
              <a:rPr lang="en-US" noProof="0" dirty="0"/>
              <a:t> </a:t>
            </a:r>
            <a:r>
              <a:rPr lang="en-US" noProof="0" dirty="0" err="1"/>
              <a:t>bearbeiten</a:t>
            </a:r>
            <a:endParaRPr lang="en-US" noProof="0" dirty="0"/>
          </a:p>
          <a:p>
            <a:pPr lvl="1"/>
            <a:r>
              <a:rPr lang="en-US" noProof="0" dirty="0" err="1"/>
              <a:t>Zweite</a:t>
            </a:r>
            <a:r>
              <a:rPr lang="en-US" noProof="0" dirty="0"/>
              <a:t> </a:t>
            </a:r>
            <a:r>
              <a:rPr lang="en-US" noProof="0" dirty="0" err="1"/>
              <a:t>Ebene</a:t>
            </a:r>
            <a:endParaRPr lang="en-US" noProof="0" dirty="0"/>
          </a:p>
          <a:p>
            <a:pPr lvl="2"/>
            <a:r>
              <a:rPr lang="en-US" noProof="0" dirty="0" err="1"/>
              <a:t>Dritte</a:t>
            </a:r>
            <a:r>
              <a:rPr lang="en-US" noProof="0" dirty="0"/>
              <a:t> </a:t>
            </a:r>
            <a:r>
              <a:rPr lang="en-US" noProof="0" dirty="0" err="1"/>
              <a:t>Ebene</a:t>
            </a:r>
            <a:endParaRPr lang="en-US" noProof="0" dirty="0"/>
          </a:p>
          <a:p>
            <a:pPr lvl="3"/>
            <a:r>
              <a:rPr lang="en-US" noProof="0" dirty="0" err="1"/>
              <a:t>Vierte</a:t>
            </a:r>
            <a:r>
              <a:rPr lang="en-US" noProof="0" dirty="0"/>
              <a:t> </a:t>
            </a:r>
            <a:r>
              <a:rPr lang="en-US" noProof="0" dirty="0" err="1"/>
              <a:t>Ebene</a:t>
            </a:r>
            <a:endParaRPr lang="en-US" noProof="0" dirty="0"/>
          </a:p>
          <a:p>
            <a:pPr lvl="4"/>
            <a:r>
              <a:rPr lang="en-US" noProof="0" dirty="0" err="1"/>
              <a:t>Fünfte</a:t>
            </a:r>
            <a:r>
              <a:rPr lang="en-US" noProof="0" dirty="0"/>
              <a:t> </a:t>
            </a:r>
            <a:r>
              <a:rPr lang="en-US" noProof="0" dirty="0" err="1"/>
              <a:t>Ebene</a:t>
            </a:r>
            <a:endParaRPr lang="en-US" noProof="0" dirty="0"/>
          </a:p>
        </p:txBody>
      </p:sp>
      <p:sp>
        <p:nvSpPr>
          <p:cNvPr id="4" name="Datumsplatzhalter 3"/>
          <p:cNvSpPr>
            <a:spLocks noGrp="1"/>
          </p:cNvSpPr>
          <p:nvPr>
            <p:ph type="dt" sz="half" idx="10"/>
          </p:nvPr>
        </p:nvSpPr>
        <p:spPr/>
        <p:txBody>
          <a:bodyPr/>
          <a:lstStyle>
            <a:lvl1pPr>
              <a:defRPr/>
            </a:lvl1pPr>
          </a:lstStyle>
          <a:p>
            <a:r>
              <a:rPr lang="en-US" noProof="0" dirty="0"/>
              <a:t>© H. Falk | </a:t>
            </a:r>
            <a:fld id="{A7AF95AC-44B8-461A-B16F-60CF0BCAEAA7}" type="datetime1">
              <a:rPr lang="de-DE" noProof="0" smtClean="0"/>
              <a:t>27.01.2022</a:t>
            </a:fld>
            <a:endParaRPr lang="en-US" noProof="0" dirty="0"/>
          </a:p>
        </p:txBody>
      </p:sp>
      <p:sp>
        <p:nvSpPr>
          <p:cNvPr id="5" name="Fußzeilenplatzhalter 4"/>
          <p:cNvSpPr>
            <a:spLocks noGrp="1"/>
          </p:cNvSpPr>
          <p:nvPr>
            <p:ph type="ftr" sz="quarter" idx="11"/>
          </p:nvPr>
        </p:nvSpPr>
        <p:spPr/>
        <p:txBody>
          <a:bodyPr/>
          <a:lstStyle>
            <a:lvl1pPr>
              <a:defRPr/>
            </a:lvl1pPr>
          </a:lstStyle>
          <a:p>
            <a:r>
              <a:rPr lang="en-US" noProof="0" dirty="0"/>
              <a:t>5 - HIR Optimizations and Transformations</a:t>
            </a:r>
          </a:p>
        </p:txBody>
      </p:sp>
      <p:sp>
        <p:nvSpPr>
          <p:cNvPr id="6" name="Foliennummernplatzhalter 5"/>
          <p:cNvSpPr>
            <a:spLocks noGrp="1"/>
          </p:cNvSpPr>
          <p:nvPr>
            <p:ph type="sldNum" sz="quarter" idx="12"/>
          </p:nvPr>
        </p:nvSpPr>
        <p:spPr/>
        <p:txBody>
          <a:bodyPr/>
          <a:lstStyle>
            <a:lvl1pPr>
              <a:defRPr/>
            </a:lvl1pPr>
          </a:lstStyle>
          <a:p>
            <a:fld id="{D0D058B0-E30B-4B00-A73B-71607DD4D0E3}" type="slidenum">
              <a:rPr lang="en-US" noProof="0" smtClean="0"/>
              <a:pPr/>
              <a:t>‹Nr.›</a:t>
            </a:fld>
            <a:endParaRPr lang="en-US" noProof="0" dirty="0"/>
          </a:p>
        </p:txBody>
      </p:sp>
    </p:spTree>
    <p:extLst>
      <p:ext uri="{BB962C8B-B14F-4D97-AF65-F5344CB8AC3E}">
        <p14:creationId xmlns:p14="http://schemas.microsoft.com/office/powerpoint/2010/main" val="3556835133"/>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79388" y="549275"/>
            <a:ext cx="8785225" cy="65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noProof="0" dirty="0" err="1"/>
              <a:t>Mastertitelformat</a:t>
            </a:r>
            <a:r>
              <a:rPr lang="en-US" noProof="0" dirty="0"/>
              <a:t> </a:t>
            </a:r>
            <a:r>
              <a:rPr lang="en-US" noProof="0" dirty="0" err="1"/>
              <a:t>bearbeiten</a:t>
            </a:r>
            <a:endParaRPr lang="en-US" noProof="0" dirty="0"/>
          </a:p>
        </p:txBody>
      </p:sp>
      <p:sp>
        <p:nvSpPr>
          <p:cNvPr id="1027" name="Rectangle 3"/>
          <p:cNvSpPr>
            <a:spLocks noGrp="1" noChangeArrowheads="1"/>
          </p:cNvSpPr>
          <p:nvPr>
            <p:ph type="body" idx="1"/>
          </p:nvPr>
        </p:nvSpPr>
        <p:spPr bwMode="auto">
          <a:xfrm>
            <a:off x="179388" y="1387475"/>
            <a:ext cx="8785225" cy="499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dirty="0" err="1"/>
              <a:t>Mastertextformat</a:t>
            </a:r>
            <a:r>
              <a:rPr lang="en-US" noProof="0" dirty="0"/>
              <a:t> </a:t>
            </a:r>
            <a:r>
              <a:rPr lang="en-US" noProof="0" dirty="0" err="1"/>
              <a:t>bearbeiten</a:t>
            </a:r>
            <a:endParaRPr lang="en-US" noProof="0" dirty="0"/>
          </a:p>
          <a:p>
            <a:pPr lvl="1"/>
            <a:r>
              <a:rPr lang="en-US" noProof="0" dirty="0" err="1"/>
              <a:t>Zweite</a:t>
            </a:r>
            <a:r>
              <a:rPr lang="en-US" noProof="0" dirty="0"/>
              <a:t> </a:t>
            </a:r>
            <a:r>
              <a:rPr lang="en-US" noProof="0" dirty="0" err="1"/>
              <a:t>Ebene</a:t>
            </a:r>
            <a:endParaRPr lang="en-US" noProof="0" dirty="0"/>
          </a:p>
          <a:p>
            <a:pPr lvl="2"/>
            <a:r>
              <a:rPr lang="en-US" noProof="0" dirty="0" err="1"/>
              <a:t>Dritte</a:t>
            </a:r>
            <a:r>
              <a:rPr lang="en-US" noProof="0" dirty="0"/>
              <a:t> </a:t>
            </a:r>
            <a:r>
              <a:rPr lang="en-US" noProof="0" dirty="0" err="1"/>
              <a:t>Ebene</a:t>
            </a:r>
            <a:endParaRPr lang="en-US" noProof="0" dirty="0"/>
          </a:p>
          <a:p>
            <a:pPr lvl="3"/>
            <a:r>
              <a:rPr lang="en-US" noProof="0" dirty="0" err="1"/>
              <a:t>Vierte</a:t>
            </a:r>
            <a:r>
              <a:rPr lang="en-US" noProof="0" dirty="0"/>
              <a:t> </a:t>
            </a:r>
            <a:r>
              <a:rPr lang="en-US" noProof="0" dirty="0" err="1"/>
              <a:t>Ebene</a:t>
            </a:r>
            <a:endParaRPr lang="en-US" noProof="0" dirty="0"/>
          </a:p>
          <a:p>
            <a:pPr lvl="4"/>
            <a:r>
              <a:rPr lang="en-US" noProof="0" dirty="0" err="1"/>
              <a:t>Fünfte</a:t>
            </a:r>
            <a:r>
              <a:rPr lang="en-US" noProof="0" dirty="0"/>
              <a:t> </a:t>
            </a:r>
            <a:r>
              <a:rPr lang="en-US" noProof="0" dirty="0" err="1"/>
              <a:t>Ebene</a:t>
            </a:r>
            <a:endParaRPr lang="en-US" noProof="0" dirty="0"/>
          </a:p>
        </p:txBody>
      </p:sp>
      <p:sp>
        <p:nvSpPr>
          <p:cNvPr id="1028" name="Rectangle 4"/>
          <p:cNvSpPr>
            <a:spLocks noGrp="1" noChangeArrowheads="1"/>
          </p:cNvSpPr>
          <p:nvPr>
            <p:ph type="dt" sz="half" idx="2"/>
          </p:nvPr>
        </p:nvSpPr>
        <p:spPr bwMode="auto">
          <a:xfrm>
            <a:off x="179388" y="6500813"/>
            <a:ext cx="20161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solidFill>
                  <a:srgbClr val="A32638"/>
                </a:solidFill>
              </a:defRPr>
            </a:lvl1pPr>
          </a:lstStyle>
          <a:p>
            <a:r>
              <a:rPr lang="en-US" noProof="0" dirty="0"/>
              <a:t>© H. Falk | </a:t>
            </a:r>
            <a:fld id="{769D8645-D048-4026-B386-121F441DC52A}" type="datetime1">
              <a:rPr lang="de-DE" noProof="0" smtClean="0"/>
              <a:t>27.01.2022</a:t>
            </a:fld>
            <a:endParaRPr lang="en-US" noProof="0" dirty="0"/>
          </a:p>
        </p:txBody>
      </p:sp>
      <p:sp>
        <p:nvSpPr>
          <p:cNvPr id="1029" name="Rectangle 5"/>
          <p:cNvSpPr>
            <a:spLocks noGrp="1" noChangeArrowheads="1"/>
          </p:cNvSpPr>
          <p:nvPr>
            <p:ph type="ftr" sz="quarter" idx="3"/>
          </p:nvPr>
        </p:nvSpPr>
        <p:spPr bwMode="auto">
          <a:xfrm>
            <a:off x="1835150" y="6500813"/>
            <a:ext cx="55451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1">
                <a:solidFill>
                  <a:srgbClr val="A32638"/>
                </a:solidFill>
              </a:defRPr>
            </a:lvl1pPr>
          </a:lstStyle>
          <a:p>
            <a:r>
              <a:rPr lang="en-US" noProof="0" dirty="0"/>
              <a:t>5 - HIR Optimizations and Transformations</a:t>
            </a:r>
          </a:p>
        </p:txBody>
      </p:sp>
      <p:sp>
        <p:nvSpPr>
          <p:cNvPr id="1030" name="Rectangle 6"/>
          <p:cNvSpPr>
            <a:spLocks noGrp="1" noChangeArrowheads="1"/>
          </p:cNvSpPr>
          <p:nvPr>
            <p:ph type="sldNum" sz="quarter" idx="4"/>
          </p:nvPr>
        </p:nvSpPr>
        <p:spPr bwMode="auto">
          <a:xfrm>
            <a:off x="7524750" y="6500813"/>
            <a:ext cx="14398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solidFill>
                  <a:srgbClr val="A32638"/>
                </a:solidFill>
              </a:defRPr>
            </a:lvl1pPr>
          </a:lstStyle>
          <a:p>
            <a:fld id="{2B80C0CB-EA08-4898-A64C-FC7924F444F2}" type="slidenum">
              <a:rPr lang="en-US" noProof="0" smtClean="0"/>
              <a:pPr/>
              <a:t>‹Nr.›</a:t>
            </a:fld>
            <a:endParaRPr lang="en-US" noProof="0" dirty="0"/>
          </a:p>
        </p:txBody>
      </p:sp>
      <p:sp>
        <p:nvSpPr>
          <p:cNvPr id="1044" name="Line 20"/>
          <p:cNvSpPr>
            <a:spLocks noChangeShapeType="1"/>
          </p:cNvSpPr>
          <p:nvPr/>
        </p:nvSpPr>
        <p:spPr bwMode="auto">
          <a:xfrm>
            <a:off x="0" y="182563"/>
            <a:ext cx="9144000" cy="0"/>
          </a:xfrm>
          <a:prstGeom prst="line">
            <a:avLst/>
          </a:prstGeom>
          <a:noFill/>
          <a:ln w="9525">
            <a:solidFill>
              <a:srgbClr val="A32638"/>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noProof="0" dirty="0"/>
          </a:p>
        </p:txBody>
      </p:sp>
      <p:sp>
        <p:nvSpPr>
          <p:cNvPr id="1047" name="Text Box 23"/>
          <p:cNvSpPr txBox="1">
            <a:spLocks noChangeArrowheads="1"/>
          </p:cNvSpPr>
          <p:nvPr/>
        </p:nvSpPr>
        <p:spPr bwMode="auto">
          <a:xfrm>
            <a:off x="900000" y="198438"/>
            <a:ext cx="6037262"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r>
              <a:rPr lang="en-US" sz="1000" noProof="0" dirty="0">
                <a:solidFill>
                  <a:srgbClr val="A32638"/>
                </a:solidFill>
              </a:rPr>
              <a:t>Compilers for Embedded Systems (CfES) SoSe 2022</a:t>
            </a:r>
            <a:endParaRPr lang="en-US" sz="1000" b="1" noProof="0" dirty="0">
              <a:solidFill>
                <a:srgbClr val="A32638"/>
              </a:solidFill>
            </a:endParaRPr>
          </a:p>
        </p:txBody>
      </p:sp>
      <p:sp>
        <p:nvSpPr>
          <p:cNvPr id="1049" name="Text Box 25"/>
          <p:cNvSpPr txBox="1">
            <a:spLocks noChangeArrowheads="1"/>
          </p:cNvSpPr>
          <p:nvPr/>
        </p:nvSpPr>
        <p:spPr bwMode="auto">
          <a:xfrm>
            <a:off x="0" y="183600"/>
            <a:ext cx="827088" cy="152400"/>
          </a:xfrm>
          <a:prstGeom prst="rect">
            <a:avLst/>
          </a:prstGeom>
          <a:solidFill>
            <a:srgbClr val="A326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p>
            <a:pPr algn="ctr">
              <a:spcBef>
                <a:spcPct val="50000"/>
              </a:spcBef>
            </a:pPr>
            <a:r>
              <a:rPr lang="en-US" sz="1000" noProof="0" dirty="0">
                <a:solidFill>
                  <a:schemeClr val="bg1"/>
                </a:solidFill>
              </a:rPr>
              <a:t>Slide </a:t>
            </a:r>
            <a:fld id="{AB810150-121A-4997-ACFB-0347660DEB2D}" type="slidenum">
              <a:rPr lang="en-US" sz="1000" noProof="0" smtClean="0">
                <a:solidFill>
                  <a:schemeClr val="bg1"/>
                </a:solidFill>
              </a:rPr>
              <a:pPr algn="ctr">
                <a:spcBef>
                  <a:spcPct val="50000"/>
                </a:spcBef>
              </a:pPr>
              <a:t>‹Nr.›</a:t>
            </a:fld>
            <a:r>
              <a:rPr lang="en-US" sz="1000" noProof="0" dirty="0">
                <a:solidFill>
                  <a:schemeClr val="bg1"/>
                </a:solidFill>
              </a:rPr>
              <a:t>/64</a:t>
            </a:r>
          </a:p>
        </p:txBody>
      </p:sp>
      <p:sp>
        <p:nvSpPr>
          <p:cNvPr id="1053" name="Line 29"/>
          <p:cNvSpPr>
            <a:spLocks noChangeShapeType="1"/>
          </p:cNvSpPr>
          <p:nvPr/>
        </p:nvSpPr>
        <p:spPr bwMode="auto">
          <a:xfrm>
            <a:off x="0" y="1751013"/>
            <a:ext cx="9144000"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noProof="0" dirty="0"/>
          </a:p>
        </p:txBody>
      </p:sp>
      <p:sp>
        <p:nvSpPr>
          <p:cNvPr id="1054" name="Line 30"/>
          <p:cNvSpPr>
            <a:spLocks noChangeShapeType="1"/>
          </p:cNvSpPr>
          <p:nvPr/>
        </p:nvSpPr>
        <p:spPr bwMode="auto">
          <a:xfrm rot="-5400000">
            <a:off x="-2518569" y="3437732"/>
            <a:ext cx="6837363"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noProof="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hf sldNum="0" hdr="0"/>
  <p:txStyles>
    <p:titleStyle>
      <a:lvl1pPr algn="l" rtl="0" fontAlgn="base">
        <a:lnSpc>
          <a:spcPts val="2400"/>
        </a:lnSpc>
        <a:spcBef>
          <a:spcPct val="0"/>
        </a:spcBef>
        <a:spcAft>
          <a:spcPct val="0"/>
        </a:spcAft>
        <a:defRPr sz="2400" b="1">
          <a:solidFill>
            <a:srgbClr val="A32638"/>
          </a:solidFill>
          <a:latin typeface="+mj-lt"/>
          <a:ea typeface="+mj-ea"/>
          <a:cs typeface="+mj-cs"/>
        </a:defRPr>
      </a:lvl1pPr>
      <a:lvl2pPr algn="l" rtl="0" fontAlgn="base">
        <a:lnSpc>
          <a:spcPts val="2400"/>
        </a:lnSpc>
        <a:spcBef>
          <a:spcPct val="0"/>
        </a:spcBef>
        <a:spcAft>
          <a:spcPct val="0"/>
        </a:spcAft>
        <a:defRPr sz="2400" b="1">
          <a:solidFill>
            <a:srgbClr val="A32638"/>
          </a:solidFill>
          <a:latin typeface="Arial" charset="0"/>
        </a:defRPr>
      </a:lvl2pPr>
      <a:lvl3pPr algn="l" rtl="0" fontAlgn="base">
        <a:lnSpc>
          <a:spcPts val="2400"/>
        </a:lnSpc>
        <a:spcBef>
          <a:spcPct val="0"/>
        </a:spcBef>
        <a:spcAft>
          <a:spcPct val="0"/>
        </a:spcAft>
        <a:defRPr sz="2400" b="1">
          <a:solidFill>
            <a:srgbClr val="A32638"/>
          </a:solidFill>
          <a:latin typeface="Arial" charset="0"/>
        </a:defRPr>
      </a:lvl3pPr>
      <a:lvl4pPr algn="l" rtl="0" fontAlgn="base">
        <a:lnSpc>
          <a:spcPts val="2400"/>
        </a:lnSpc>
        <a:spcBef>
          <a:spcPct val="0"/>
        </a:spcBef>
        <a:spcAft>
          <a:spcPct val="0"/>
        </a:spcAft>
        <a:defRPr sz="2400" b="1">
          <a:solidFill>
            <a:srgbClr val="A32638"/>
          </a:solidFill>
          <a:latin typeface="Arial" charset="0"/>
        </a:defRPr>
      </a:lvl4pPr>
      <a:lvl5pPr algn="l" rtl="0" fontAlgn="base">
        <a:lnSpc>
          <a:spcPts val="2400"/>
        </a:lnSpc>
        <a:spcBef>
          <a:spcPct val="0"/>
        </a:spcBef>
        <a:spcAft>
          <a:spcPct val="0"/>
        </a:spcAft>
        <a:defRPr sz="2400" b="1">
          <a:solidFill>
            <a:srgbClr val="A32638"/>
          </a:solidFill>
          <a:latin typeface="Arial" charset="0"/>
        </a:defRPr>
      </a:lvl5pPr>
      <a:lvl6pPr marL="457200" algn="l" rtl="0" fontAlgn="base">
        <a:lnSpc>
          <a:spcPts val="2400"/>
        </a:lnSpc>
        <a:spcBef>
          <a:spcPct val="0"/>
        </a:spcBef>
        <a:spcAft>
          <a:spcPct val="0"/>
        </a:spcAft>
        <a:defRPr sz="2400" b="1">
          <a:solidFill>
            <a:srgbClr val="A32638"/>
          </a:solidFill>
          <a:latin typeface="Arial" charset="0"/>
        </a:defRPr>
      </a:lvl6pPr>
      <a:lvl7pPr marL="914400" algn="l" rtl="0" fontAlgn="base">
        <a:lnSpc>
          <a:spcPts val="2400"/>
        </a:lnSpc>
        <a:spcBef>
          <a:spcPct val="0"/>
        </a:spcBef>
        <a:spcAft>
          <a:spcPct val="0"/>
        </a:spcAft>
        <a:defRPr sz="2400" b="1">
          <a:solidFill>
            <a:srgbClr val="A32638"/>
          </a:solidFill>
          <a:latin typeface="Arial" charset="0"/>
        </a:defRPr>
      </a:lvl7pPr>
      <a:lvl8pPr marL="1371600" algn="l" rtl="0" fontAlgn="base">
        <a:lnSpc>
          <a:spcPts val="2400"/>
        </a:lnSpc>
        <a:spcBef>
          <a:spcPct val="0"/>
        </a:spcBef>
        <a:spcAft>
          <a:spcPct val="0"/>
        </a:spcAft>
        <a:defRPr sz="2400" b="1">
          <a:solidFill>
            <a:srgbClr val="A32638"/>
          </a:solidFill>
          <a:latin typeface="Arial" charset="0"/>
        </a:defRPr>
      </a:lvl8pPr>
      <a:lvl9pPr marL="1828800" algn="l" rtl="0" fontAlgn="base">
        <a:lnSpc>
          <a:spcPts val="2400"/>
        </a:lnSpc>
        <a:spcBef>
          <a:spcPct val="0"/>
        </a:spcBef>
        <a:spcAft>
          <a:spcPct val="0"/>
        </a:spcAft>
        <a:defRPr sz="2400" b="1">
          <a:solidFill>
            <a:srgbClr val="A32638"/>
          </a:solidFill>
          <a:latin typeface="Arial" charset="0"/>
        </a:defRPr>
      </a:lvl9pPr>
    </p:titleStyle>
    <p:body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absint.com/ait"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3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1.emf"/><Relationship Id="rId4" Type="http://schemas.openxmlformats.org/officeDocument/2006/relationships/oleObject" Target="../embeddings/oleObject1.bin"/></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slide" Target="slide47.xml"/><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slide" Target="slide48.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900" name="Rectangle 4"/>
          <p:cNvSpPr>
            <a:spLocks noGrp="1" noChangeArrowheads="1"/>
          </p:cNvSpPr>
          <p:nvPr>
            <p:ph type="ctrTitle"/>
          </p:nvPr>
        </p:nvSpPr>
        <p:spPr>
          <a:xfrm>
            <a:off x="611560" y="2194369"/>
            <a:ext cx="7920880" cy="696024"/>
          </a:xfrm>
        </p:spPr>
        <p:txBody>
          <a:bodyPr/>
          <a:lstStyle/>
          <a:p>
            <a:r>
              <a:rPr lang="en-US" dirty="0"/>
              <a:t>Compilers for Embedded Systems</a:t>
            </a:r>
            <a:endParaRPr lang="en-US" sz="2800" b="0" dirty="0"/>
          </a:p>
        </p:txBody>
      </p:sp>
      <p:sp>
        <p:nvSpPr>
          <p:cNvPr id="592901" name="Rectangle 5"/>
          <p:cNvSpPr>
            <a:spLocks noGrp="1" noChangeArrowheads="1"/>
          </p:cNvSpPr>
          <p:nvPr>
            <p:ph type="subTitle" idx="1"/>
          </p:nvPr>
        </p:nvSpPr>
        <p:spPr>
          <a:xfrm>
            <a:off x="1043608" y="3886200"/>
            <a:ext cx="7056784" cy="2492990"/>
          </a:xfrm>
        </p:spPr>
        <p:txBody>
          <a:bodyPr/>
          <a:lstStyle/>
          <a:p>
            <a:r>
              <a:rPr lang="en-US" dirty="0"/>
              <a:t>Summer Term 2022</a:t>
            </a:r>
          </a:p>
          <a:p>
            <a:endParaRPr lang="en-US" dirty="0"/>
          </a:p>
          <a:p>
            <a:r>
              <a:rPr lang="en-US" sz="2000" dirty="0"/>
              <a:t>Heiko Falk</a:t>
            </a:r>
          </a:p>
          <a:p>
            <a:endParaRPr lang="en-US" sz="2000" dirty="0"/>
          </a:p>
          <a:p>
            <a:r>
              <a:rPr lang="en-US" sz="2000" dirty="0"/>
              <a:t>Institute of Embedded Systems</a:t>
            </a:r>
          </a:p>
          <a:p>
            <a:r>
              <a:rPr lang="en-US" sz="2000" dirty="0"/>
              <a:t>Electrical Engineering, Computer Science and Mathematics</a:t>
            </a:r>
          </a:p>
          <a:p>
            <a:r>
              <a:rPr lang="en-US" sz="2000" dirty="0"/>
              <a:t>Hamburg University of Technology</a:t>
            </a:r>
          </a:p>
        </p:txBody>
      </p:sp>
    </p:spTree>
    <p:extLst>
      <p:ext uri="{BB962C8B-B14F-4D97-AF65-F5344CB8AC3E}">
        <p14:creationId xmlns:p14="http://schemas.microsoft.com/office/powerpoint/2010/main" val="1043445391"/>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690" name="Rectangle 2"/>
          <p:cNvSpPr>
            <a:spLocks noGrp="1" noChangeArrowheads="1"/>
          </p:cNvSpPr>
          <p:nvPr>
            <p:ph type="ctrTitle"/>
          </p:nvPr>
        </p:nvSpPr>
        <p:spPr>
          <a:xfrm>
            <a:off x="685800" y="1841308"/>
            <a:ext cx="7772400" cy="2751522"/>
          </a:xfrm>
        </p:spPr>
        <p:txBody>
          <a:bodyPr/>
          <a:lstStyle/>
          <a:p>
            <a:r>
              <a:rPr lang="en-US" dirty="0"/>
              <a:t>Chapter 5</a:t>
            </a:r>
            <a:br>
              <a:rPr lang="en-US" dirty="0"/>
            </a:br>
            <a:br>
              <a:rPr lang="en-US" dirty="0"/>
            </a:br>
            <a:r>
              <a:rPr lang="en-US" dirty="0"/>
              <a:t>HIR Optimizations and Transformations</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64857589-1CCE-4A03-BE22-4B4B557BC70A}"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5 - HIR Optimizations and Transformations</a:t>
            </a:r>
          </a:p>
        </p:txBody>
      </p:sp>
      <p:sp>
        <p:nvSpPr>
          <p:cNvPr id="655362" name="Rectangle 2"/>
          <p:cNvSpPr>
            <a:spLocks noGrp="1" noChangeArrowheads="1"/>
          </p:cNvSpPr>
          <p:nvPr>
            <p:ph type="title"/>
          </p:nvPr>
        </p:nvSpPr>
        <p:spPr/>
        <p:txBody>
          <a:bodyPr/>
          <a:lstStyle/>
          <a:p>
            <a:r>
              <a:rPr lang="en-US" dirty="0"/>
              <a:t>Outline</a:t>
            </a:r>
          </a:p>
        </p:txBody>
      </p:sp>
      <p:sp>
        <p:nvSpPr>
          <p:cNvPr id="655363" name="Rectangle 3"/>
          <p:cNvSpPr>
            <a:spLocks noGrp="1" noChangeArrowheads="1"/>
          </p:cNvSpPr>
          <p:nvPr>
            <p:ph type="body" idx="1"/>
          </p:nvPr>
        </p:nvSpPr>
        <p:spPr/>
        <p:txBody>
          <a:bodyPr/>
          <a:lstStyle/>
          <a:p>
            <a:pPr marL="381000" indent="-381000">
              <a:lnSpc>
                <a:spcPct val="120000"/>
              </a:lnSpc>
              <a:buFont typeface="Arial" charset="0"/>
              <a:buAutoNum type="arabicPeriod"/>
            </a:pPr>
            <a:r>
              <a:rPr lang="en-US" b="1" dirty="0">
                <a:solidFill>
                  <a:srgbClr val="7D91AA"/>
                </a:solidFill>
              </a:rPr>
              <a:t>Introduction &amp; Motivation</a:t>
            </a:r>
          </a:p>
          <a:p>
            <a:pPr marL="381000" indent="-381000">
              <a:lnSpc>
                <a:spcPct val="120000"/>
              </a:lnSpc>
              <a:buFont typeface="Arial" charset="0"/>
              <a:buAutoNum type="arabicPeriod"/>
            </a:pPr>
            <a:r>
              <a:rPr lang="en-US" b="1" dirty="0">
                <a:solidFill>
                  <a:srgbClr val="7D91AA"/>
                </a:solidFill>
              </a:rPr>
              <a:t>Compilers for Embedded Systems – Requirements &amp; Dependencies</a:t>
            </a:r>
          </a:p>
          <a:p>
            <a:pPr marL="381000" indent="-381000">
              <a:lnSpc>
                <a:spcPct val="120000"/>
              </a:lnSpc>
              <a:buFont typeface="Arial" charset="0"/>
              <a:buAutoNum type="arabicPeriod"/>
            </a:pPr>
            <a:r>
              <a:rPr lang="en-US" b="1" dirty="0">
                <a:solidFill>
                  <a:srgbClr val="7D91AA"/>
                </a:solidFill>
              </a:rPr>
              <a:t>Internal Structure of Compilers</a:t>
            </a:r>
          </a:p>
          <a:p>
            <a:pPr marL="381000" indent="-381000">
              <a:lnSpc>
                <a:spcPct val="120000"/>
              </a:lnSpc>
              <a:buFont typeface="Arial" charset="0"/>
              <a:buAutoNum type="arabicPeriod"/>
            </a:pPr>
            <a:r>
              <a:rPr lang="en-US" b="1" dirty="0">
                <a:solidFill>
                  <a:srgbClr val="7D91AA"/>
                </a:solidFill>
              </a:rPr>
              <a:t>Pre-Pass Optimizations</a:t>
            </a:r>
          </a:p>
          <a:p>
            <a:pPr marL="381000" indent="-381000">
              <a:lnSpc>
                <a:spcPct val="120000"/>
              </a:lnSpc>
              <a:buFont typeface="Arial" charset="0"/>
              <a:buAutoNum type="arabicPeriod"/>
            </a:pPr>
            <a:r>
              <a:rPr lang="en-US" b="1" dirty="0"/>
              <a:t>HIR Optimizations and Transformations</a:t>
            </a:r>
            <a:endParaRPr lang="en-US" b="1" dirty="0">
              <a:solidFill>
                <a:srgbClr val="7D91AA"/>
              </a:solidFill>
            </a:endParaRPr>
          </a:p>
          <a:p>
            <a:pPr marL="381000" indent="-381000">
              <a:lnSpc>
                <a:spcPct val="120000"/>
              </a:lnSpc>
              <a:buFont typeface="Arial" charset="0"/>
              <a:buAutoNum type="arabicPeriod"/>
            </a:pPr>
            <a:r>
              <a:rPr lang="en-US" b="1" dirty="0">
                <a:solidFill>
                  <a:srgbClr val="7D91AA"/>
                </a:solidFill>
              </a:rPr>
              <a:t>Code Generation</a:t>
            </a:r>
          </a:p>
          <a:p>
            <a:pPr marL="381000" indent="-381000">
              <a:lnSpc>
                <a:spcPct val="120000"/>
              </a:lnSpc>
              <a:buFont typeface="Arial" charset="0"/>
              <a:buAutoNum type="arabicPeriod"/>
            </a:pPr>
            <a:r>
              <a:rPr lang="en-US" b="1" dirty="0">
                <a:solidFill>
                  <a:srgbClr val="7D91AA"/>
                </a:solidFill>
              </a:rPr>
              <a:t>LIR Optimizations and Transformations</a:t>
            </a:r>
          </a:p>
          <a:p>
            <a:pPr marL="381000" indent="-381000">
              <a:lnSpc>
                <a:spcPct val="120000"/>
              </a:lnSpc>
              <a:buFont typeface="Arial" charset="0"/>
              <a:buAutoNum type="arabicPeriod"/>
            </a:pPr>
            <a:r>
              <a:rPr lang="en-US" b="1" dirty="0">
                <a:solidFill>
                  <a:srgbClr val="7D91AA"/>
                </a:solidFill>
              </a:rPr>
              <a:t>Register Allocation</a:t>
            </a:r>
          </a:p>
          <a:p>
            <a:pPr marL="381000" indent="-381000">
              <a:lnSpc>
                <a:spcPct val="120000"/>
              </a:lnSpc>
              <a:buFont typeface="Arial" charset="0"/>
              <a:buAutoNum type="arabicPeriod"/>
            </a:pPr>
            <a:r>
              <a:rPr lang="en-US" b="1" dirty="0">
                <a:solidFill>
                  <a:srgbClr val="7D91AA"/>
                </a:solidFill>
              </a:rPr>
              <a:t>WCET-Aware Compilation</a:t>
            </a:r>
          </a:p>
          <a:p>
            <a:pPr marL="381000" indent="-381000">
              <a:lnSpc>
                <a:spcPct val="120000"/>
              </a:lnSpc>
              <a:buFont typeface="Arial" charset="0"/>
              <a:buAutoNum type="arabicPeriod"/>
            </a:pPr>
            <a:r>
              <a:rPr lang="en-US" b="1" dirty="0">
                <a:solidFill>
                  <a:srgbClr val="7D91AA"/>
                </a:solidFill>
              </a:rPr>
              <a:t>Outlook</a:t>
            </a:r>
          </a:p>
        </p:txBody>
      </p:sp>
    </p:spTree>
    <p:extLst>
      <p:ext uri="{BB962C8B-B14F-4D97-AF65-F5344CB8AC3E}">
        <p14:creationId xmlns:p14="http://schemas.microsoft.com/office/powerpoint/2010/main" val="424480957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
          <p:cNvSpPr>
            <a:spLocks noChangeArrowheads="1"/>
          </p:cNvSpPr>
          <p:nvPr/>
        </p:nvSpPr>
        <p:spPr bwMode="auto">
          <a:xfrm>
            <a:off x="637523" y="1811134"/>
            <a:ext cx="7164388" cy="369332"/>
          </a:xfrm>
          <a:prstGeom prst="rect">
            <a:avLst/>
          </a:prstGeom>
          <a:solidFill>
            <a:srgbClr val="AAA28D">
              <a:alpha val="80000"/>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en-US" dirty="0"/>
          </a:p>
        </p:txBody>
      </p:sp>
      <p:sp>
        <p:nvSpPr>
          <p:cNvPr id="4" name="Datumsplatzhalter 3"/>
          <p:cNvSpPr>
            <a:spLocks noGrp="1"/>
          </p:cNvSpPr>
          <p:nvPr>
            <p:ph type="dt" sz="half" idx="10"/>
          </p:nvPr>
        </p:nvSpPr>
        <p:spPr/>
        <p:txBody>
          <a:bodyPr/>
          <a:lstStyle/>
          <a:p>
            <a:r>
              <a:rPr lang="en-US" dirty="0"/>
              <a:t>© H. Falk | </a:t>
            </a:r>
            <a:fld id="{CBDDCFD2-CBD1-4867-892E-F2A16952A7B9}"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5 - HIR Optimizations and Transformations</a:t>
            </a:r>
          </a:p>
        </p:txBody>
      </p:sp>
      <p:sp>
        <p:nvSpPr>
          <p:cNvPr id="655362" name="Rectangle 2"/>
          <p:cNvSpPr>
            <a:spLocks noGrp="1" noChangeArrowheads="1"/>
          </p:cNvSpPr>
          <p:nvPr>
            <p:ph type="title"/>
          </p:nvPr>
        </p:nvSpPr>
        <p:spPr/>
        <p:txBody>
          <a:bodyPr/>
          <a:lstStyle/>
          <a:p>
            <a:r>
              <a:rPr lang="en-US" dirty="0"/>
              <a:t>Chapter Contents</a:t>
            </a:r>
          </a:p>
        </p:txBody>
      </p:sp>
      <p:sp>
        <p:nvSpPr>
          <p:cNvPr id="655363" name="Rectangle 3"/>
          <p:cNvSpPr>
            <a:spLocks noGrp="1" noChangeArrowheads="1"/>
          </p:cNvSpPr>
          <p:nvPr>
            <p:ph type="body" idx="1"/>
          </p:nvPr>
        </p:nvSpPr>
        <p:spPr/>
        <p:txBody>
          <a:bodyPr/>
          <a:lstStyle/>
          <a:p>
            <a:pPr marL="457200" indent="-457200">
              <a:lnSpc>
                <a:spcPct val="120000"/>
              </a:lnSpc>
              <a:buFont typeface="+mj-lt"/>
              <a:buAutoNum type="arabicPeriod" startAt="5"/>
            </a:pPr>
            <a:r>
              <a:rPr lang="en-US" b="1" dirty="0"/>
              <a:t>HIR Optimizations and Transformations</a:t>
            </a:r>
          </a:p>
          <a:p>
            <a:pPr marL="838200" lvl="1" indent="-381000">
              <a:lnSpc>
                <a:spcPct val="90000"/>
              </a:lnSpc>
              <a:buFont typeface="Arial" charset="0"/>
              <a:buChar char="–"/>
            </a:pPr>
            <a:r>
              <a:rPr lang="en-US" dirty="0"/>
              <a:t>Motivation</a:t>
            </a:r>
          </a:p>
          <a:p>
            <a:pPr marL="838200" lvl="1" indent="-381000">
              <a:lnSpc>
                <a:spcPct val="90000"/>
              </a:lnSpc>
              <a:buFont typeface="Arial" charset="0"/>
              <a:buChar char="–"/>
            </a:pPr>
            <a:r>
              <a:rPr lang="en-US" sz="2000" dirty="0"/>
              <a:t>Function Specialization / Procedure Cloning</a:t>
            </a:r>
          </a:p>
          <a:p>
            <a:pPr marL="1238250" lvl="2" indent="-381000">
              <a:lnSpc>
                <a:spcPct val="90000"/>
              </a:lnSpc>
              <a:buFont typeface="Arial" charset="0"/>
              <a:buChar char="–"/>
            </a:pPr>
            <a:r>
              <a:rPr lang="en-US" sz="2000" dirty="0"/>
              <a:t>General-Purpose Functions in specialized Contexts</a:t>
            </a:r>
          </a:p>
          <a:p>
            <a:pPr marL="1238250" lvl="2" indent="-381000">
              <a:lnSpc>
                <a:spcPct val="90000"/>
              </a:lnSpc>
              <a:buFont typeface="Arial" charset="0"/>
              <a:buChar char="–"/>
            </a:pPr>
            <a:r>
              <a:rPr lang="en-US" sz="2000" dirty="0"/>
              <a:t>Interlude: Standard Optimizations &amp; WCET Estimation</a:t>
            </a:r>
          </a:p>
          <a:p>
            <a:pPr marL="1238250" lvl="2" indent="-381000">
              <a:lnSpc>
                <a:spcPct val="90000"/>
              </a:lnSpc>
              <a:buFont typeface="Arial" charset="0"/>
              <a:buChar char="–"/>
            </a:pPr>
            <a:r>
              <a:rPr lang="en-US" sz="2000" dirty="0"/>
              <a:t>Function Specialization and WCETs</a:t>
            </a:r>
          </a:p>
          <a:p>
            <a:pPr marL="1238250" lvl="2" indent="-381000">
              <a:lnSpc>
                <a:spcPct val="90000"/>
              </a:lnSpc>
              <a:buFont typeface="Arial" charset="0"/>
              <a:buChar char="–"/>
            </a:pPr>
            <a:r>
              <a:rPr lang="en-US" sz="2000" dirty="0"/>
              <a:t>Results (WCET</a:t>
            </a:r>
            <a:r>
              <a:rPr lang="en-US" sz="2000" baseline="-25000" dirty="0"/>
              <a:t>EST</a:t>
            </a:r>
            <a:r>
              <a:rPr lang="en-US" sz="2000" dirty="0"/>
              <a:t>, ACET, Code Size)</a:t>
            </a:r>
            <a:endParaRPr lang="en-US" sz="2000" i="1" dirty="0"/>
          </a:p>
          <a:p>
            <a:pPr marL="838200" lvl="1" indent="-381000">
              <a:lnSpc>
                <a:spcPct val="90000"/>
              </a:lnSpc>
              <a:buFont typeface="Arial" charset="0"/>
              <a:buChar char="–"/>
            </a:pPr>
            <a:r>
              <a:rPr lang="en-US" dirty="0"/>
              <a:t>Parallelization for Homogeneous Multi-DSPs</a:t>
            </a:r>
            <a:endParaRPr lang="en-US" i="1" dirty="0"/>
          </a:p>
          <a:p>
            <a:pPr marL="1238250" lvl="2" indent="-381000">
              <a:lnSpc>
                <a:spcPct val="90000"/>
              </a:lnSpc>
              <a:buFont typeface="Arial" charset="0"/>
              <a:buChar char="–"/>
            </a:pPr>
            <a:r>
              <a:rPr lang="en-US" sz="2000" dirty="0"/>
              <a:t>Introduction, Multi-DSP Architectures</a:t>
            </a:r>
            <a:endParaRPr lang="en-US" sz="2000" i="1" dirty="0"/>
          </a:p>
          <a:p>
            <a:pPr marL="1238250" lvl="2" indent="-381000">
              <a:lnSpc>
                <a:spcPct val="90000"/>
              </a:lnSpc>
              <a:buFont typeface="Arial" charset="0"/>
              <a:buChar char="–"/>
            </a:pPr>
            <a:r>
              <a:rPr lang="en-US" sz="2000" dirty="0"/>
              <a:t>Program Recovery</a:t>
            </a:r>
          </a:p>
          <a:p>
            <a:pPr marL="1238250" lvl="2" indent="-381000">
              <a:lnSpc>
                <a:spcPct val="90000"/>
              </a:lnSpc>
              <a:buFont typeface="Arial" charset="0"/>
              <a:buChar char="–"/>
            </a:pPr>
            <a:r>
              <a:rPr lang="en-US" sz="2000" dirty="0"/>
              <a:t>Data Partitioning &amp; Strip Mining</a:t>
            </a:r>
          </a:p>
          <a:p>
            <a:pPr marL="1238250" lvl="2" indent="-381000">
              <a:lnSpc>
                <a:spcPct val="90000"/>
              </a:lnSpc>
              <a:buFont typeface="Arial" charset="0"/>
              <a:buChar char="–"/>
            </a:pPr>
            <a:r>
              <a:rPr lang="en-US" sz="2000" dirty="0"/>
              <a:t>Parallelization</a:t>
            </a:r>
          </a:p>
          <a:p>
            <a:pPr marL="1238250" lvl="2" indent="-381000">
              <a:lnSpc>
                <a:spcPct val="90000"/>
              </a:lnSpc>
              <a:buFont typeface="Arial" charset="0"/>
              <a:buChar char="–"/>
            </a:pPr>
            <a:r>
              <a:rPr lang="en-US" sz="2000" dirty="0"/>
              <a:t>Memory Assignment, Array Descriptors, DMA</a:t>
            </a:r>
          </a:p>
          <a:p>
            <a:pPr marL="1238250" lvl="2" indent="-381000">
              <a:lnSpc>
                <a:spcPct val="90000"/>
              </a:lnSpc>
              <a:buFont typeface="Arial" charset="0"/>
              <a:buChar char="–"/>
            </a:pPr>
            <a:r>
              <a:rPr lang="en-US" sz="2000" dirty="0"/>
              <a:t>Results</a:t>
            </a:r>
          </a:p>
        </p:txBody>
      </p:sp>
    </p:spTree>
    <p:extLst>
      <p:ext uri="{BB962C8B-B14F-4D97-AF65-F5344CB8AC3E}">
        <p14:creationId xmlns:p14="http://schemas.microsoft.com/office/powerpoint/2010/main" val="10984212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umsplatzhalter 3"/>
          <p:cNvSpPr>
            <a:spLocks noGrp="1"/>
          </p:cNvSpPr>
          <p:nvPr>
            <p:ph type="dt" sz="half" idx="10"/>
          </p:nvPr>
        </p:nvSpPr>
        <p:spPr/>
        <p:txBody>
          <a:bodyPr/>
          <a:lstStyle/>
          <a:p>
            <a:r>
              <a:rPr lang="en-US" dirty="0"/>
              <a:t>© H. Falk | </a:t>
            </a:r>
            <a:fld id="{0A6D9EF5-4B8B-4E80-95DB-FC3C716F7D09}" type="datetime1">
              <a:rPr lang="de-DE" smtClean="0"/>
              <a:t>27.01.2022</a:t>
            </a:fld>
            <a:endParaRPr lang="en-US" dirty="0"/>
          </a:p>
        </p:txBody>
      </p:sp>
      <p:sp>
        <p:nvSpPr>
          <p:cNvPr id="6" name="Fußzeilenplatzhalter 4"/>
          <p:cNvSpPr>
            <a:spLocks noGrp="1"/>
          </p:cNvSpPr>
          <p:nvPr>
            <p:ph type="ftr" sz="quarter" idx="11"/>
          </p:nvPr>
        </p:nvSpPr>
        <p:spPr/>
        <p:txBody>
          <a:bodyPr/>
          <a:lstStyle/>
          <a:p>
            <a:r>
              <a:rPr lang="en-US" dirty="0"/>
              <a:t>5 - HIR Optimizations and Transformations</a:t>
            </a:r>
          </a:p>
        </p:txBody>
      </p:sp>
      <p:sp>
        <p:nvSpPr>
          <p:cNvPr id="601090" name="Rectangle 2"/>
          <p:cNvSpPr>
            <a:spLocks noGrp="1" noChangeArrowheads="1"/>
          </p:cNvSpPr>
          <p:nvPr>
            <p:ph type="title"/>
          </p:nvPr>
        </p:nvSpPr>
        <p:spPr/>
        <p:txBody>
          <a:bodyPr/>
          <a:lstStyle/>
          <a:p>
            <a:r>
              <a:rPr lang="en-US" dirty="0"/>
              <a:t>Motivation of HIR Optimizations</a:t>
            </a:r>
          </a:p>
        </p:txBody>
      </p:sp>
      <p:sp>
        <p:nvSpPr>
          <p:cNvPr id="601091" name="Rectangle 3"/>
          <p:cNvSpPr>
            <a:spLocks noGrp="1" noChangeArrowheads="1"/>
          </p:cNvSpPr>
          <p:nvPr>
            <p:ph type="body" idx="1"/>
          </p:nvPr>
        </p:nvSpPr>
        <p:spPr/>
        <p:txBody>
          <a:bodyPr/>
          <a:lstStyle/>
          <a:p>
            <a:pPr>
              <a:lnSpc>
                <a:spcPct val="120000"/>
              </a:lnSpc>
              <a:buFont typeface="Arial" charset="0"/>
              <a:buNone/>
            </a:pPr>
            <a:r>
              <a:rPr lang="en-US" b="1" dirty="0"/>
              <a:t>High-Level IRs:</a:t>
            </a:r>
          </a:p>
          <a:p>
            <a:pPr>
              <a:lnSpc>
                <a:spcPct val="120000"/>
              </a:lnSpc>
              <a:buFont typeface="Arial" charset="0"/>
              <a:buChar char="–"/>
            </a:pPr>
            <a:r>
              <a:rPr lang="en-US" dirty="0"/>
              <a:t>Very close to source language</a:t>
            </a:r>
          </a:p>
          <a:p>
            <a:pPr>
              <a:lnSpc>
                <a:spcPct val="120000"/>
              </a:lnSpc>
              <a:buFont typeface="Arial" charset="0"/>
              <a:buChar char="–"/>
            </a:pPr>
            <a:r>
              <a:rPr lang="en-US" dirty="0"/>
              <a:t>High-level language constructs (esp. loops, function calls with parameter passing, array accesses) preserved</a:t>
            </a:r>
          </a:p>
          <a:p>
            <a:pPr>
              <a:lnSpc>
                <a:spcPct val="120000"/>
              </a:lnSpc>
              <a:buFont typeface="Arial" charset="0"/>
              <a:buNone/>
            </a:pPr>
            <a:endParaRPr lang="en-US" b="1" dirty="0"/>
          </a:p>
          <a:p>
            <a:pPr>
              <a:lnSpc>
                <a:spcPct val="120000"/>
              </a:lnSpc>
              <a:buFont typeface="Arial" charset="0"/>
              <a:buNone/>
            </a:pPr>
            <a:r>
              <a:rPr lang="en-US" b="1" dirty="0"/>
              <a:t>High-Level Optimizations</a:t>
            </a:r>
          </a:p>
          <a:p>
            <a:pPr>
              <a:lnSpc>
                <a:spcPct val="120000"/>
              </a:lnSpc>
              <a:buFont typeface="Arial" charset="0"/>
              <a:buChar char="–"/>
            </a:pPr>
            <a:r>
              <a:rPr lang="en-US" dirty="0"/>
              <a:t>Exploit particularly these HIR features</a:t>
            </a:r>
          </a:p>
          <a:p>
            <a:pPr>
              <a:lnSpc>
                <a:spcPct val="120000"/>
              </a:lnSpc>
              <a:buFont typeface="Arial" charset="0"/>
              <a:buChar char="–"/>
            </a:pPr>
            <a:r>
              <a:rPr lang="en-US" dirty="0"/>
              <a:t>Focus on strong reorganization of loops and function relationships</a:t>
            </a:r>
          </a:p>
          <a:p>
            <a:pPr>
              <a:lnSpc>
                <a:spcPct val="120000"/>
              </a:lnSpc>
              <a:buFont typeface="Arial" charset="0"/>
              <a:buChar char="–"/>
            </a:pPr>
            <a:r>
              <a:rPr lang="en-US" dirty="0"/>
              <a:t>Are difficult to realize at lower abstraction levels, since required high-level information (e.g., loop bounds or function call relationships) get lost and are difficult to reconstruct</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637523" y="2137296"/>
            <a:ext cx="7164388" cy="355600"/>
          </a:xfrm>
          <a:prstGeom prst="rect">
            <a:avLst/>
          </a:prstGeom>
          <a:solidFill>
            <a:srgbClr val="AAA28D">
              <a:alpha val="80000"/>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4" name="Datumsplatzhalter 3"/>
          <p:cNvSpPr>
            <a:spLocks noGrp="1"/>
          </p:cNvSpPr>
          <p:nvPr>
            <p:ph type="dt" sz="half" idx="10"/>
          </p:nvPr>
        </p:nvSpPr>
        <p:spPr/>
        <p:txBody>
          <a:bodyPr/>
          <a:lstStyle/>
          <a:p>
            <a:r>
              <a:rPr lang="en-US" dirty="0"/>
              <a:t>© H. Falk | </a:t>
            </a:r>
            <a:fld id="{1278CED4-A57B-464E-844E-17AA024A238C}"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5 - HIR Optimizations and Transformations</a:t>
            </a:r>
          </a:p>
        </p:txBody>
      </p:sp>
      <p:sp>
        <p:nvSpPr>
          <p:cNvPr id="655362" name="Rectangle 2"/>
          <p:cNvSpPr>
            <a:spLocks noGrp="1" noChangeArrowheads="1"/>
          </p:cNvSpPr>
          <p:nvPr>
            <p:ph type="title"/>
          </p:nvPr>
        </p:nvSpPr>
        <p:spPr/>
        <p:txBody>
          <a:bodyPr/>
          <a:lstStyle/>
          <a:p>
            <a:r>
              <a:rPr lang="en-US" dirty="0"/>
              <a:t>Chapter Contents</a:t>
            </a:r>
          </a:p>
        </p:txBody>
      </p:sp>
      <p:sp>
        <p:nvSpPr>
          <p:cNvPr id="655363" name="Rectangle 3"/>
          <p:cNvSpPr>
            <a:spLocks noGrp="1" noChangeArrowheads="1"/>
          </p:cNvSpPr>
          <p:nvPr>
            <p:ph type="body" idx="1"/>
          </p:nvPr>
        </p:nvSpPr>
        <p:spPr/>
        <p:txBody>
          <a:bodyPr/>
          <a:lstStyle/>
          <a:p>
            <a:pPr marL="457200" indent="-457200">
              <a:lnSpc>
                <a:spcPct val="120000"/>
              </a:lnSpc>
              <a:buFont typeface="+mj-lt"/>
              <a:buAutoNum type="arabicPeriod" startAt="5"/>
            </a:pPr>
            <a:r>
              <a:rPr lang="en-US" b="1" dirty="0"/>
              <a:t>HIR Optimizations and Transformations</a:t>
            </a:r>
          </a:p>
          <a:p>
            <a:pPr marL="838200" lvl="1" indent="-381000">
              <a:lnSpc>
                <a:spcPct val="90000"/>
              </a:lnSpc>
              <a:buFont typeface="Arial" charset="0"/>
              <a:buChar char="–"/>
            </a:pPr>
            <a:r>
              <a:rPr lang="en-US" dirty="0"/>
              <a:t>Motivation</a:t>
            </a:r>
          </a:p>
          <a:p>
            <a:pPr marL="838200" lvl="1" indent="-381000">
              <a:lnSpc>
                <a:spcPct val="90000"/>
              </a:lnSpc>
              <a:buFont typeface="Arial" charset="0"/>
              <a:buChar char="–"/>
            </a:pPr>
            <a:r>
              <a:rPr lang="en-US" sz="2000" dirty="0"/>
              <a:t>Function Specialization / Procedure Cloning</a:t>
            </a:r>
          </a:p>
          <a:p>
            <a:pPr marL="1238250" lvl="2" indent="-381000">
              <a:lnSpc>
                <a:spcPct val="90000"/>
              </a:lnSpc>
              <a:buFont typeface="Arial" charset="0"/>
              <a:buChar char="–"/>
            </a:pPr>
            <a:r>
              <a:rPr lang="en-US" sz="2000" dirty="0"/>
              <a:t>General-Purpose Functions in specialized Contexts</a:t>
            </a:r>
          </a:p>
          <a:p>
            <a:pPr marL="1238250" lvl="2" indent="-381000">
              <a:lnSpc>
                <a:spcPct val="90000"/>
              </a:lnSpc>
              <a:buFont typeface="Arial" charset="0"/>
              <a:buChar char="–"/>
            </a:pPr>
            <a:r>
              <a:rPr lang="en-US" sz="2000" dirty="0"/>
              <a:t>Interlude: Standard Optimizations &amp; WCET Estimation</a:t>
            </a:r>
          </a:p>
          <a:p>
            <a:pPr marL="1238250" lvl="2" indent="-381000">
              <a:lnSpc>
                <a:spcPct val="90000"/>
              </a:lnSpc>
              <a:buFont typeface="Arial" charset="0"/>
              <a:buChar char="–"/>
            </a:pPr>
            <a:r>
              <a:rPr lang="en-US" sz="2000" dirty="0"/>
              <a:t>Function Specialization and WCETs</a:t>
            </a:r>
          </a:p>
          <a:p>
            <a:pPr marL="1238250" lvl="2" indent="-381000">
              <a:lnSpc>
                <a:spcPct val="90000"/>
              </a:lnSpc>
              <a:buFont typeface="Arial" charset="0"/>
              <a:buChar char="–"/>
            </a:pPr>
            <a:r>
              <a:rPr lang="en-US" sz="2000" dirty="0"/>
              <a:t>Results (WCET</a:t>
            </a:r>
            <a:r>
              <a:rPr lang="en-US" sz="2000" baseline="-25000" dirty="0"/>
              <a:t>EST</a:t>
            </a:r>
            <a:r>
              <a:rPr lang="en-US" sz="2000" dirty="0"/>
              <a:t>, ACET, Code Size)</a:t>
            </a:r>
            <a:endParaRPr lang="en-US" sz="2000" i="1" dirty="0"/>
          </a:p>
          <a:p>
            <a:pPr marL="838200" lvl="1" indent="-381000">
              <a:lnSpc>
                <a:spcPct val="90000"/>
              </a:lnSpc>
              <a:buFont typeface="Arial" charset="0"/>
              <a:buChar char="–"/>
            </a:pPr>
            <a:r>
              <a:rPr lang="en-US" dirty="0"/>
              <a:t>Parallelization for Homogeneous Multi-DSPs</a:t>
            </a:r>
            <a:endParaRPr lang="en-US" i="1" dirty="0"/>
          </a:p>
          <a:p>
            <a:pPr marL="1238250" lvl="2" indent="-381000">
              <a:lnSpc>
                <a:spcPct val="90000"/>
              </a:lnSpc>
              <a:buFont typeface="Arial" charset="0"/>
              <a:buChar char="–"/>
            </a:pPr>
            <a:r>
              <a:rPr lang="en-US" sz="2000" dirty="0"/>
              <a:t>Introduction, Multi-DSP Architectures</a:t>
            </a:r>
            <a:endParaRPr lang="en-US" sz="2000" i="1" dirty="0"/>
          </a:p>
          <a:p>
            <a:pPr marL="1238250" lvl="2" indent="-381000">
              <a:lnSpc>
                <a:spcPct val="90000"/>
              </a:lnSpc>
              <a:buFont typeface="Arial" charset="0"/>
              <a:buChar char="–"/>
            </a:pPr>
            <a:r>
              <a:rPr lang="en-US" sz="2000" dirty="0"/>
              <a:t>Program Recovery</a:t>
            </a:r>
          </a:p>
          <a:p>
            <a:pPr marL="1238250" lvl="2" indent="-381000">
              <a:lnSpc>
                <a:spcPct val="90000"/>
              </a:lnSpc>
              <a:buFont typeface="Arial" charset="0"/>
              <a:buChar char="–"/>
            </a:pPr>
            <a:r>
              <a:rPr lang="en-US" sz="2000" dirty="0"/>
              <a:t>Data Partitioning &amp; Strip Mining</a:t>
            </a:r>
          </a:p>
          <a:p>
            <a:pPr marL="1238250" lvl="2" indent="-381000">
              <a:lnSpc>
                <a:spcPct val="90000"/>
              </a:lnSpc>
              <a:buFont typeface="Arial" charset="0"/>
              <a:buChar char="–"/>
            </a:pPr>
            <a:r>
              <a:rPr lang="en-US" sz="2000" dirty="0"/>
              <a:t>Parallelization</a:t>
            </a:r>
          </a:p>
          <a:p>
            <a:pPr marL="1238250" lvl="2" indent="-381000">
              <a:lnSpc>
                <a:spcPct val="90000"/>
              </a:lnSpc>
              <a:buFont typeface="Arial" charset="0"/>
              <a:buChar char="–"/>
            </a:pPr>
            <a:r>
              <a:rPr lang="en-US" sz="2000" dirty="0"/>
              <a:t>Memory Assignment, Array Descriptors, DMA</a:t>
            </a:r>
          </a:p>
          <a:p>
            <a:pPr marL="1238250" lvl="2" indent="-381000">
              <a:lnSpc>
                <a:spcPct val="90000"/>
              </a:lnSpc>
              <a:buFont typeface="Arial" charset="0"/>
              <a:buChar char="–"/>
            </a:pPr>
            <a:r>
              <a:rPr lang="en-US" sz="2000" dirty="0"/>
              <a:t>Results</a:t>
            </a:r>
          </a:p>
        </p:txBody>
      </p:sp>
    </p:spTree>
    <p:extLst>
      <p:ext uri="{BB962C8B-B14F-4D97-AF65-F5344CB8AC3E}">
        <p14:creationId xmlns:p14="http://schemas.microsoft.com/office/powerpoint/2010/main" val="9353430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3F3B6246-AF2E-448A-87AD-F5911426CFB0}"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5 - HIR Optimizations and Transformations</a:t>
            </a:r>
          </a:p>
        </p:txBody>
      </p:sp>
      <p:sp>
        <p:nvSpPr>
          <p:cNvPr id="750594" name="Rectangle 2"/>
          <p:cNvSpPr>
            <a:spLocks noGrp="1" noChangeArrowheads="1"/>
          </p:cNvSpPr>
          <p:nvPr>
            <p:ph type="title"/>
          </p:nvPr>
        </p:nvSpPr>
        <p:spPr/>
        <p:txBody>
          <a:bodyPr/>
          <a:lstStyle/>
          <a:p>
            <a:r>
              <a:rPr lang="en-US" dirty="0"/>
              <a:t>Function Specialization</a:t>
            </a:r>
          </a:p>
        </p:txBody>
      </p:sp>
      <p:sp>
        <p:nvSpPr>
          <p:cNvPr id="750595" name="Rectangle 3"/>
          <p:cNvSpPr>
            <a:spLocks noGrp="1" noChangeArrowheads="1"/>
          </p:cNvSpPr>
          <p:nvPr>
            <p:ph type="body" idx="1"/>
          </p:nvPr>
        </p:nvSpPr>
        <p:spPr/>
        <p:txBody>
          <a:bodyPr/>
          <a:lstStyle/>
          <a:p>
            <a:pPr>
              <a:lnSpc>
                <a:spcPct val="120000"/>
              </a:lnSpc>
              <a:buFont typeface="Arial" charset="0"/>
              <a:buNone/>
            </a:pPr>
            <a:r>
              <a:rPr lang="en-US" b="1" dirty="0"/>
              <a:t>Also Called “Procedure Cloning”</a:t>
            </a:r>
          </a:p>
          <a:p>
            <a:pPr>
              <a:lnSpc>
                <a:spcPct val="120000"/>
              </a:lnSpc>
              <a:buFont typeface="Arial" charset="0"/>
              <a:buChar char="–"/>
            </a:pPr>
            <a:r>
              <a:rPr lang="en-US" dirty="0"/>
              <a:t>Rather old and well-known compiler technique (1993)</a:t>
            </a:r>
          </a:p>
          <a:p>
            <a:pPr>
              <a:lnSpc>
                <a:spcPct val="120000"/>
              </a:lnSpc>
              <a:buFont typeface="Arial" charset="0"/>
              <a:buChar char="–"/>
            </a:pPr>
            <a:r>
              <a:rPr lang="en-US" dirty="0"/>
              <a:t>Goals: To enable other optimizations, to reduce the overhead to pass parameters during function calls</a:t>
            </a:r>
          </a:p>
          <a:p>
            <a:pPr>
              <a:lnSpc>
                <a:spcPct val="120000"/>
              </a:lnSpc>
              <a:buFont typeface="Arial" charset="0"/>
              <a:buChar char="–"/>
            </a:pPr>
            <a:r>
              <a:rPr lang="en-US" dirty="0"/>
              <a:t>Approach: Of particular functions, specialized copies (“clones”) are created which have less parameters than the original function</a:t>
            </a:r>
          </a:p>
          <a:p>
            <a:pPr marL="0" indent="0">
              <a:lnSpc>
                <a:spcPct val="120000"/>
              </a:lnSpc>
            </a:pPr>
            <a:endParaRPr lang="en-US" sz="1200" dirty="0"/>
          </a:p>
          <a:p>
            <a:pPr>
              <a:lnSpc>
                <a:spcPct val="120000"/>
              </a:lnSpc>
              <a:buFont typeface="Arial" charset="0"/>
              <a:buNone/>
            </a:pPr>
            <a:r>
              <a:rPr lang="en-US" b="1" dirty="0"/>
              <a:t>Specialization so-called </a:t>
            </a:r>
            <a:r>
              <a:rPr lang="en-US" b="1" u="sng" dirty="0"/>
              <a:t>Interprocedural Optimization</a:t>
            </a:r>
          </a:p>
          <a:p>
            <a:pPr>
              <a:lnSpc>
                <a:spcPct val="120000"/>
              </a:lnSpc>
              <a:buFont typeface="Arial" charset="0"/>
              <a:buChar char="–"/>
            </a:pPr>
            <a:r>
              <a:rPr lang="en-US" dirty="0"/>
              <a:t>Explicit consideration of calling relationships between functions during an optimization</a:t>
            </a:r>
          </a:p>
          <a:p>
            <a:pPr marL="0" indent="0">
              <a:lnSpc>
                <a:spcPct val="120000"/>
              </a:lnSpc>
            </a:pPr>
            <a:endParaRPr lang="en-US" sz="1200" dirty="0"/>
          </a:p>
          <a:p>
            <a:pPr>
              <a:lnSpc>
                <a:spcPct val="120000"/>
              </a:lnSpc>
              <a:buFont typeface="Arial" charset="0"/>
              <a:buNone/>
            </a:pPr>
            <a:r>
              <a:rPr lang="en-US" b="1" dirty="0"/>
              <a:t>In Contrast to </a:t>
            </a:r>
            <a:r>
              <a:rPr lang="en-US" b="1" u="sng" dirty="0"/>
              <a:t>Intraprocedural Optimizations</a:t>
            </a:r>
          </a:p>
          <a:p>
            <a:pPr>
              <a:lnSpc>
                <a:spcPct val="120000"/>
              </a:lnSpc>
              <a:buFont typeface="Arial" charset="0"/>
              <a:buChar char="–"/>
            </a:pPr>
            <a:r>
              <a:rPr lang="en-US" dirty="0"/>
              <a:t>Optimization just locally inside a function </a:t>
            </a:r>
            <a:r>
              <a:rPr lang="en-US" i="1" dirty="0"/>
              <a:t>f</a:t>
            </a:r>
            <a:r>
              <a:rPr lang="en-US" dirty="0"/>
              <a:t>, without consideration of functions that </a:t>
            </a:r>
            <a:r>
              <a:rPr lang="en-US" i="1" dirty="0"/>
              <a:t>f</a:t>
            </a:r>
            <a:r>
              <a:rPr lang="en-US" dirty="0"/>
              <a:t> calls, or by which </a:t>
            </a:r>
            <a:r>
              <a:rPr lang="en-US" i="1" dirty="0"/>
              <a:t>f</a:t>
            </a:r>
            <a:r>
              <a:rPr lang="en-US" dirty="0"/>
              <a:t> is called</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0595">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50595">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50595">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5059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Datumsplatzhalter 3"/>
          <p:cNvSpPr>
            <a:spLocks noGrp="1"/>
          </p:cNvSpPr>
          <p:nvPr>
            <p:ph type="dt" sz="half" idx="10"/>
          </p:nvPr>
        </p:nvSpPr>
        <p:spPr/>
        <p:txBody>
          <a:bodyPr/>
          <a:lstStyle/>
          <a:p>
            <a:r>
              <a:rPr lang="en-US" dirty="0"/>
              <a:t>© H. Falk | </a:t>
            </a:r>
            <a:fld id="{FE52675C-3959-4FA4-8FFB-8C6FFED9CBA7}" type="datetime1">
              <a:rPr lang="de-DE" smtClean="0"/>
              <a:t>27.01.2022</a:t>
            </a:fld>
            <a:endParaRPr lang="en-US" dirty="0"/>
          </a:p>
        </p:txBody>
      </p:sp>
      <p:sp>
        <p:nvSpPr>
          <p:cNvPr id="60" name="Fußzeilenplatzhalter 4"/>
          <p:cNvSpPr>
            <a:spLocks noGrp="1"/>
          </p:cNvSpPr>
          <p:nvPr>
            <p:ph type="ftr" sz="quarter" idx="11"/>
          </p:nvPr>
        </p:nvSpPr>
        <p:spPr/>
        <p:txBody>
          <a:bodyPr/>
          <a:lstStyle/>
          <a:p>
            <a:r>
              <a:rPr lang="en-US" dirty="0"/>
              <a:t>5 - HIR Optimizations and Transformations</a:t>
            </a:r>
          </a:p>
        </p:txBody>
      </p:sp>
      <p:sp>
        <p:nvSpPr>
          <p:cNvPr id="646146" name="Rectangle 2"/>
          <p:cNvSpPr>
            <a:spLocks noGrp="1" noChangeArrowheads="1"/>
          </p:cNvSpPr>
          <p:nvPr>
            <p:ph type="title"/>
          </p:nvPr>
        </p:nvSpPr>
        <p:spPr/>
        <p:txBody>
          <a:bodyPr/>
          <a:lstStyle/>
          <a:p>
            <a:r>
              <a:rPr lang="en-US" dirty="0"/>
              <a:t>Typical Function Calls</a:t>
            </a:r>
            <a:endParaRPr lang="en-US" i="1" dirty="0"/>
          </a:p>
        </p:txBody>
      </p:sp>
      <p:sp>
        <p:nvSpPr>
          <p:cNvPr id="61" name="Rectangle 5"/>
          <p:cNvSpPr txBox="1">
            <a:spLocks noChangeArrowheads="1"/>
          </p:cNvSpPr>
          <p:nvPr/>
        </p:nvSpPr>
        <p:spPr bwMode="auto">
          <a:xfrm>
            <a:off x="4571751" y="4076650"/>
            <a:ext cx="4464745" cy="22326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a:lnSpc>
                <a:spcPct val="90000"/>
              </a:lnSpc>
            </a:pPr>
            <a:r>
              <a:rPr lang="en-US" b="1" dirty="0"/>
              <a:t>Observations</a:t>
            </a:r>
          </a:p>
          <a:p>
            <a:pPr>
              <a:lnSpc>
                <a:spcPct val="120000"/>
              </a:lnSpc>
              <a:buFont typeface="Arial" charset="0"/>
              <a:buChar char="–"/>
            </a:pPr>
            <a:r>
              <a:rPr lang="en-US" b="1" dirty="0">
                <a:latin typeface="Courier New" pitchFamily="49" charset="0"/>
                <a:cs typeface="Courier New" pitchFamily="49" charset="0"/>
              </a:rPr>
              <a:t>f</a:t>
            </a:r>
            <a:r>
              <a:rPr lang="en-US" dirty="0"/>
              <a:t> is called several times</a:t>
            </a:r>
          </a:p>
          <a:p>
            <a:pPr>
              <a:lnSpc>
                <a:spcPct val="120000"/>
              </a:lnSpc>
              <a:buFont typeface="Arial" charset="0"/>
              <a:buChar char="–"/>
            </a:pPr>
            <a:r>
              <a:rPr lang="en-US" b="1" dirty="0">
                <a:latin typeface="Courier New" pitchFamily="49" charset="0"/>
                <a:cs typeface="Courier New" pitchFamily="49" charset="0"/>
              </a:rPr>
              <a:t>f</a:t>
            </a:r>
            <a:r>
              <a:rPr lang="en-US" dirty="0"/>
              <a:t> has 3 arguments</a:t>
            </a:r>
          </a:p>
          <a:p>
            <a:pPr>
              <a:lnSpc>
                <a:spcPct val="120000"/>
              </a:lnSpc>
              <a:buFont typeface="Arial" charset="0"/>
              <a:buChar char="–"/>
            </a:pPr>
            <a:r>
              <a:rPr lang="en-US" dirty="0"/>
              <a:t>Arguments </a:t>
            </a:r>
            <a:r>
              <a:rPr lang="en-US" b="1" dirty="0">
                <a:latin typeface="Courier New" pitchFamily="49" charset="0"/>
                <a:cs typeface="Courier New" pitchFamily="49" charset="0"/>
              </a:rPr>
              <a:t>n</a:t>
            </a:r>
            <a:r>
              <a:rPr lang="en-US" dirty="0"/>
              <a:t> and </a:t>
            </a:r>
            <a:r>
              <a:rPr lang="en-US" b="1" dirty="0">
                <a:latin typeface="Courier New" pitchFamily="49" charset="0"/>
                <a:cs typeface="Courier New" pitchFamily="49" charset="0"/>
              </a:rPr>
              <a:t>p</a:t>
            </a:r>
            <a:r>
              <a:rPr lang="en-US" dirty="0"/>
              <a:t> are instantiated several times with constants 5 and 2</a:t>
            </a:r>
          </a:p>
        </p:txBody>
      </p:sp>
      <p:sp>
        <p:nvSpPr>
          <p:cNvPr id="62" name="Text Box 10"/>
          <p:cNvSpPr txBox="1">
            <a:spLocks noChangeArrowheads="1"/>
          </p:cNvSpPr>
          <p:nvPr/>
        </p:nvSpPr>
        <p:spPr bwMode="auto">
          <a:xfrm>
            <a:off x="323850" y="1800225"/>
            <a:ext cx="4273606" cy="43419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eaLnBrk="1" hangingPunct="1">
              <a:lnSpc>
                <a:spcPct val="150000"/>
              </a:lnSpc>
              <a:spcBef>
                <a:spcPct val="50000"/>
              </a:spcBef>
              <a:buClr>
                <a:srgbClr val="FF0007"/>
              </a:buClr>
            </a:pPr>
            <a:r>
              <a:rPr lang="en-US" sz="1800" b="1" dirty="0">
                <a:solidFill>
                  <a:schemeClr val="tx1"/>
                </a:solidFill>
                <a:latin typeface="Courier New" pitchFamily="49" charset="0"/>
              </a:rPr>
              <a:t>int f( int *x, int </a:t>
            </a:r>
            <a:r>
              <a:rPr lang="en-US" sz="1800" b="1" dirty="0">
                <a:solidFill>
                  <a:srgbClr val="FF0000"/>
                </a:solidFill>
                <a:latin typeface="Courier New" pitchFamily="49" charset="0"/>
              </a:rPr>
              <a:t>n</a:t>
            </a:r>
            <a:r>
              <a:rPr lang="en-US" sz="1800" b="1" dirty="0">
                <a:solidFill>
                  <a:schemeClr val="tx1"/>
                </a:solidFill>
                <a:latin typeface="Courier New" pitchFamily="49" charset="0"/>
              </a:rPr>
              <a:t>, int </a:t>
            </a:r>
            <a:r>
              <a:rPr lang="en-US" sz="1800" b="1" dirty="0">
                <a:solidFill>
                  <a:srgbClr val="FF0000"/>
                </a:solidFill>
                <a:latin typeface="Courier New" pitchFamily="49" charset="0"/>
              </a:rPr>
              <a:t>p</a:t>
            </a:r>
            <a:r>
              <a:rPr lang="en-US" sz="1800" b="1" dirty="0">
                <a:solidFill>
                  <a:schemeClr val="tx1"/>
                </a:solidFill>
                <a:latin typeface="Courier New" pitchFamily="49" charset="0"/>
              </a:rPr>
              <a:t> ) {</a:t>
            </a:r>
          </a:p>
          <a:p>
            <a:pPr eaLnBrk="1" hangingPunct="1">
              <a:lnSpc>
                <a:spcPct val="40000"/>
              </a:lnSpc>
              <a:spcBef>
                <a:spcPct val="50000"/>
              </a:spcBef>
              <a:buClr>
                <a:srgbClr val="FF0007"/>
              </a:buClr>
            </a:pPr>
            <a:r>
              <a:rPr lang="en-US" sz="1800" b="1" dirty="0">
                <a:solidFill>
                  <a:schemeClr val="tx1"/>
                </a:solidFill>
                <a:latin typeface="Courier New" pitchFamily="49" charset="0"/>
              </a:rPr>
              <a:t>  for (i=0; i&lt;</a:t>
            </a:r>
            <a:r>
              <a:rPr lang="en-US" sz="1800" b="1" dirty="0">
                <a:solidFill>
                  <a:srgbClr val="FF0000"/>
                </a:solidFill>
                <a:latin typeface="Courier New" pitchFamily="49" charset="0"/>
              </a:rPr>
              <a:t>n</a:t>
            </a:r>
            <a:r>
              <a:rPr lang="en-US" sz="1800" b="1" dirty="0">
                <a:solidFill>
                  <a:schemeClr val="tx1"/>
                </a:solidFill>
                <a:latin typeface="Courier New" pitchFamily="49" charset="0"/>
              </a:rPr>
              <a:t>; i++) {</a:t>
            </a:r>
          </a:p>
          <a:p>
            <a:pPr eaLnBrk="1" hangingPunct="1">
              <a:lnSpc>
                <a:spcPct val="70000"/>
              </a:lnSpc>
              <a:spcBef>
                <a:spcPct val="50000"/>
              </a:spcBef>
              <a:buClr>
                <a:srgbClr val="FF0007"/>
              </a:buClr>
            </a:pPr>
            <a:r>
              <a:rPr lang="en-US" sz="1800" b="1" dirty="0">
                <a:solidFill>
                  <a:schemeClr val="tx1"/>
                </a:solidFill>
                <a:latin typeface="Courier New" pitchFamily="49" charset="0"/>
              </a:rPr>
              <a:t>    x[i] = </a:t>
            </a:r>
            <a:r>
              <a:rPr lang="en-US" sz="1800" b="1" dirty="0">
                <a:solidFill>
                  <a:srgbClr val="FF0000"/>
                </a:solidFill>
                <a:latin typeface="Courier New" pitchFamily="49" charset="0"/>
              </a:rPr>
              <a:t>p</a:t>
            </a:r>
            <a:r>
              <a:rPr lang="en-US" sz="1800" b="1" dirty="0">
                <a:solidFill>
                  <a:schemeClr val="tx1"/>
                </a:solidFill>
                <a:latin typeface="Courier New" pitchFamily="49" charset="0"/>
              </a:rPr>
              <a:t> * x[i];</a:t>
            </a:r>
          </a:p>
          <a:p>
            <a:pPr eaLnBrk="1" hangingPunct="1">
              <a:lnSpc>
                <a:spcPct val="70000"/>
              </a:lnSpc>
              <a:spcBef>
                <a:spcPct val="50000"/>
              </a:spcBef>
              <a:buClr>
                <a:srgbClr val="FF0007"/>
              </a:buClr>
            </a:pPr>
            <a:r>
              <a:rPr lang="en-US" sz="1800" b="1" dirty="0">
                <a:solidFill>
                  <a:schemeClr val="tx1"/>
                </a:solidFill>
                <a:latin typeface="Courier New" pitchFamily="49" charset="0"/>
              </a:rPr>
              <a:t>    if ( i == 10 ) { ... }</a:t>
            </a:r>
          </a:p>
          <a:p>
            <a:pPr eaLnBrk="1" hangingPunct="1">
              <a:lnSpc>
                <a:spcPct val="70000"/>
              </a:lnSpc>
              <a:spcBef>
                <a:spcPct val="50000"/>
              </a:spcBef>
              <a:buClr>
                <a:srgbClr val="FF0007"/>
              </a:buClr>
            </a:pPr>
            <a:r>
              <a:rPr lang="en-US" sz="1800" b="1" dirty="0">
                <a:solidFill>
                  <a:schemeClr val="tx1"/>
                </a:solidFill>
                <a:latin typeface="Courier New" pitchFamily="49" charset="0"/>
              </a:rPr>
              <a:t>  }</a:t>
            </a:r>
          </a:p>
          <a:p>
            <a:pPr eaLnBrk="1" hangingPunct="1">
              <a:lnSpc>
                <a:spcPct val="70000"/>
              </a:lnSpc>
              <a:spcBef>
                <a:spcPct val="50000"/>
              </a:spcBef>
              <a:buClr>
                <a:srgbClr val="FF0007"/>
              </a:buClr>
            </a:pPr>
            <a:r>
              <a:rPr lang="en-US" sz="1800" b="1" dirty="0">
                <a:solidFill>
                  <a:schemeClr val="tx1"/>
                </a:solidFill>
                <a:latin typeface="Courier New" pitchFamily="49" charset="0"/>
              </a:rPr>
              <a:t>  return x[</a:t>
            </a:r>
            <a:r>
              <a:rPr lang="en-US" sz="1800" b="1" dirty="0">
                <a:solidFill>
                  <a:srgbClr val="FF0000"/>
                </a:solidFill>
                <a:latin typeface="Courier New" pitchFamily="49" charset="0"/>
              </a:rPr>
              <a:t>n</a:t>
            </a:r>
            <a:r>
              <a:rPr lang="en-US" sz="1800" b="1" dirty="0">
                <a:solidFill>
                  <a:schemeClr val="tx1"/>
                </a:solidFill>
                <a:latin typeface="Courier New" pitchFamily="49" charset="0"/>
              </a:rPr>
              <a:t>-1];</a:t>
            </a:r>
          </a:p>
          <a:p>
            <a:pPr eaLnBrk="1" hangingPunct="1">
              <a:lnSpc>
                <a:spcPct val="70000"/>
              </a:lnSpc>
              <a:spcBef>
                <a:spcPct val="50000"/>
              </a:spcBef>
              <a:buClr>
                <a:srgbClr val="FF0007"/>
              </a:buClr>
            </a:pPr>
            <a:r>
              <a:rPr lang="en-US" sz="1800" b="1" dirty="0">
                <a:solidFill>
                  <a:schemeClr val="tx1"/>
                </a:solidFill>
                <a:latin typeface="Courier New" pitchFamily="49" charset="0"/>
              </a:rPr>
              <a:t>}</a:t>
            </a:r>
          </a:p>
          <a:p>
            <a:pPr eaLnBrk="1" hangingPunct="1">
              <a:lnSpc>
                <a:spcPct val="70000"/>
              </a:lnSpc>
              <a:spcBef>
                <a:spcPct val="50000"/>
              </a:spcBef>
              <a:buClr>
                <a:srgbClr val="FF0007"/>
              </a:buClr>
            </a:pPr>
            <a:endParaRPr lang="en-US" sz="1800" b="1" dirty="0">
              <a:solidFill>
                <a:schemeClr val="tx1"/>
              </a:solidFill>
              <a:latin typeface="Courier New" pitchFamily="49" charset="0"/>
            </a:endParaRPr>
          </a:p>
          <a:p>
            <a:pPr eaLnBrk="1" hangingPunct="1">
              <a:lnSpc>
                <a:spcPct val="70000"/>
              </a:lnSpc>
              <a:spcBef>
                <a:spcPct val="50000"/>
              </a:spcBef>
              <a:buClr>
                <a:srgbClr val="FF0007"/>
              </a:buClr>
            </a:pPr>
            <a:r>
              <a:rPr lang="en-US" sz="1800" b="1" dirty="0">
                <a:solidFill>
                  <a:schemeClr val="tx1"/>
                </a:solidFill>
                <a:latin typeface="Courier New" pitchFamily="49" charset="0"/>
              </a:rPr>
              <a:t>int main() {</a:t>
            </a:r>
          </a:p>
          <a:p>
            <a:pPr eaLnBrk="1" hangingPunct="1">
              <a:lnSpc>
                <a:spcPct val="70000"/>
              </a:lnSpc>
              <a:spcBef>
                <a:spcPct val="50000"/>
              </a:spcBef>
              <a:buClr>
                <a:srgbClr val="FF0007"/>
              </a:buClr>
            </a:pPr>
            <a:r>
              <a:rPr lang="en-US" sz="1800" b="1" dirty="0">
                <a:solidFill>
                  <a:schemeClr val="tx1"/>
                </a:solidFill>
                <a:latin typeface="Courier New" pitchFamily="49" charset="0"/>
              </a:rPr>
              <a:t>  ... f( y, </a:t>
            </a:r>
            <a:r>
              <a:rPr lang="en-US" sz="1800" b="1" dirty="0">
                <a:solidFill>
                  <a:srgbClr val="FF0000"/>
                </a:solidFill>
                <a:latin typeface="Courier New" pitchFamily="49" charset="0"/>
              </a:rPr>
              <a:t>5</a:t>
            </a:r>
            <a:r>
              <a:rPr lang="en-US" sz="1800" b="1" dirty="0">
                <a:solidFill>
                  <a:schemeClr val="tx1"/>
                </a:solidFill>
                <a:latin typeface="Courier New" pitchFamily="49" charset="0"/>
              </a:rPr>
              <a:t>, </a:t>
            </a:r>
            <a:r>
              <a:rPr lang="en-US" sz="1800" b="1" dirty="0">
                <a:solidFill>
                  <a:srgbClr val="FF0000"/>
                </a:solidFill>
                <a:latin typeface="Courier New" pitchFamily="49" charset="0"/>
              </a:rPr>
              <a:t>2</a:t>
            </a:r>
            <a:r>
              <a:rPr lang="en-US" sz="1800" b="1" dirty="0">
                <a:solidFill>
                  <a:schemeClr val="tx1"/>
                </a:solidFill>
                <a:latin typeface="Courier New" pitchFamily="49" charset="0"/>
              </a:rPr>
              <a:t> ) ...</a:t>
            </a:r>
          </a:p>
          <a:p>
            <a:pPr eaLnBrk="1" hangingPunct="1">
              <a:lnSpc>
                <a:spcPct val="70000"/>
              </a:lnSpc>
              <a:spcBef>
                <a:spcPct val="50000"/>
              </a:spcBef>
              <a:buClr>
                <a:srgbClr val="FF0007"/>
              </a:buClr>
            </a:pPr>
            <a:r>
              <a:rPr lang="en-US" sz="1800" b="1" dirty="0">
                <a:solidFill>
                  <a:schemeClr val="tx1"/>
                </a:solidFill>
                <a:latin typeface="Courier New" pitchFamily="49" charset="0"/>
              </a:rPr>
              <a:t>  ... f( z, </a:t>
            </a:r>
            <a:r>
              <a:rPr lang="en-US" sz="1800" b="1" dirty="0">
                <a:solidFill>
                  <a:srgbClr val="FF0000"/>
                </a:solidFill>
                <a:latin typeface="Courier New" pitchFamily="49" charset="0"/>
              </a:rPr>
              <a:t>5</a:t>
            </a:r>
            <a:r>
              <a:rPr lang="en-US" sz="1800" b="1" dirty="0">
                <a:solidFill>
                  <a:schemeClr val="tx1"/>
                </a:solidFill>
                <a:latin typeface="Courier New" pitchFamily="49" charset="0"/>
              </a:rPr>
              <a:t>, </a:t>
            </a:r>
            <a:r>
              <a:rPr lang="en-US" sz="1800" b="1" dirty="0">
                <a:solidFill>
                  <a:srgbClr val="FF0000"/>
                </a:solidFill>
                <a:latin typeface="Courier New" pitchFamily="49" charset="0"/>
              </a:rPr>
              <a:t>2</a:t>
            </a:r>
            <a:r>
              <a:rPr lang="en-US" sz="1800" b="1" dirty="0">
                <a:solidFill>
                  <a:schemeClr val="tx1"/>
                </a:solidFill>
                <a:latin typeface="Courier New" pitchFamily="49" charset="0"/>
              </a:rPr>
              <a:t> ) ...</a:t>
            </a:r>
          </a:p>
          <a:p>
            <a:pPr eaLnBrk="1" hangingPunct="1">
              <a:lnSpc>
                <a:spcPct val="70000"/>
              </a:lnSpc>
              <a:spcBef>
                <a:spcPct val="50000"/>
              </a:spcBef>
              <a:buClr>
                <a:srgbClr val="FF0007"/>
              </a:buClr>
            </a:pPr>
            <a:r>
              <a:rPr lang="en-US" sz="1800" b="1" dirty="0">
                <a:solidFill>
                  <a:schemeClr val="tx1"/>
                </a:solidFill>
                <a:latin typeface="Courier New" pitchFamily="49" charset="0"/>
              </a:rPr>
              <a:t>  return f( a, </a:t>
            </a:r>
            <a:r>
              <a:rPr lang="en-US" sz="1800" b="1" dirty="0">
                <a:solidFill>
                  <a:srgbClr val="FF0000"/>
                </a:solidFill>
                <a:latin typeface="Courier New" pitchFamily="49" charset="0"/>
              </a:rPr>
              <a:t>5</a:t>
            </a:r>
            <a:r>
              <a:rPr lang="en-US" sz="1800" b="1" dirty="0">
                <a:solidFill>
                  <a:schemeClr val="tx1"/>
                </a:solidFill>
                <a:latin typeface="Courier New" pitchFamily="49" charset="0"/>
              </a:rPr>
              <a:t>, </a:t>
            </a:r>
            <a:r>
              <a:rPr lang="en-US" sz="1800" b="1" dirty="0">
                <a:solidFill>
                  <a:srgbClr val="FF0000"/>
                </a:solidFill>
                <a:latin typeface="Courier New" pitchFamily="49" charset="0"/>
              </a:rPr>
              <a:t>2</a:t>
            </a:r>
            <a:r>
              <a:rPr lang="en-US" sz="1800" b="1" dirty="0">
                <a:solidFill>
                  <a:schemeClr val="tx1"/>
                </a:solidFill>
                <a:latin typeface="Courier New" pitchFamily="49" charset="0"/>
              </a:rPr>
              <a:t> );</a:t>
            </a:r>
          </a:p>
          <a:p>
            <a:pPr eaLnBrk="1" hangingPunct="1">
              <a:lnSpc>
                <a:spcPct val="70000"/>
              </a:lnSpc>
              <a:spcBef>
                <a:spcPct val="50000"/>
              </a:spcBef>
              <a:buClr>
                <a:srgbClr val="FF0007"/>
              </a:buClr>
            </a:pPr>
            <a:r>
              <a:rPr lang="en-US" sz="1800" b="1" dirty="0">
                <a:solidFill>
                  <a:schemeClr val="tx1"/>
                </a:solidFill>
                <a:latin typeface="Courier New" pitchFamily="49" charset="0"/>
              </a:rPr>
              <a:t>}</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AF11ECF9-E636-4834-B1FE-667645876745}"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5 - HIR Optimizations and Transformations</a:t>
            </a:r>
          </a:p>
        </p:txBody>
      </p:sp>
      <p:sp>
        <p:nvSpPr>
          <p:cNvPr id="752642" name="Rectangle 2"/>
          <p:cNvSpPr>
            <a:spLocks noGrp="1" noChangeArrowheads="1"/>
          </p:cNvSpPr>
          <p:nvPr>
            <p:ph type="title"/>
          </p:nvPr>
        </p:nvSpPr>
        <p:spPr/>
        <p:txBody>
          <a:bodyPr/>
          <a:lstStyle/>
          <a:p>
            <a:r>
              <a:rPr lang="en-US" dirty="0"/>
              <a:t>More Observations</a:t>
            </a:r>
            <a:endParaRPr lang="en-US" i="1" dirty="0"/>
          </a:p>
        </p:txBody>
      </p:sp>
      <p:sp>
        <p:nvSpPr>
          <p:cNvPr id="7" name="Rectangle 5"/>
          <p:cNvSpPr txBox="1">
            <a:spLocks noChangeArrowheads="1"/>
          </p:cNvSpPr>
          <p:nvPr/>
        </p:nvSpPr>
        <p:spPr bwMode="auto">
          <a:xfrm>
            <a:off x="4571751" y="1772816"/>
            <a:ext cx="4464745"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a:lnSpc>
                <a:spcPct val="120000"/>
              </a:lnSpc>
              <a:buFont typeface="Arial" charset="0"/>
              <a:buChar char="–"/>
            </a:pPr>
            <a:r>
              <a:rPr lang="en-US" b="1" dirty="0">
                <a:latin typeface="Courier New" pitchFamily="49" charset="0"/>
                <a:cs typeface="Courier New" pitchFamily="49" charset="0"/>
              </a:rPr>
              <a:t>f</a:t>
            </a:r>
            <a:r>
              <a:rPr lang="en-US" dirty="0"/>
              <a:t> is so-called </a:t>
            </a:r>
            <a:r>
              <a:rPr lang="en-US" i="1" dirty="0"/>
              <a:t>general-purpose function</a:t>
            </a:r>
            <a:r>
              <a:rPr lang="en-US" dirty="0"/>
              <a:t>: Via parameter </a:t>
            </a:r>
            <a:r>
              <a:rPr lang="en-US" b="1" dirty="0">
                <a:latin typeface="Courier New" pitchFamily="49" charset="0"/>
                <a:cs typeface="Courier New" pitchFamily="49" charset="0"/>
              </a:rPr>
              <a:t>n</a:t>
            </a:r>
            <a:r>
              <a:rPr lang="en-US" dirty="0"/>
              <a:t>, an array </a:t>
            </a:r>
            <a:r>
              <a:rPr lang="en-US" b="1" dirty="0">
                <a:latin typeface="Courier New" pitchFamily="49" charset="0"/>
                <a:cs typeface="Courier New" pitchFamily="49" charset="0"/>
              </a:rPr>
              <a:t>x</a:t>
            </a:r>
            <a:r>
              <a:rPr lang="en-US" dirty="0"/>
              <a:t> of arbitrary size can be treated</a:t>
            </a:r>
          </a:p>
          <a:p>
            <a:pPr>
              <a:lnSpc>
                <a:spcPct val="120000"/>
              </a:lnSpc>
              <a:buFont typeface="Arial" charset="0"/>
              <a:buChar char="–"/>
            </a:pPr>
            <a:r>
              <a:rPr lang="en-US" dirty="0"/>
              <a:t>Control flow in </a:t>
            </a:r>
            <a:r>
              <a:rPr lang="en-US" b="1" dirty="0">
                <a:latin typeface="Courier New" pitchFamily="49" charset="0"/>
                <a:cs typeface="Courier New" pitchFamily="49" charset="0"/>
              </a:rPr>
              <a:t>f</a:t>
            </a:r>
            <a:r>
              <a:rPr lang="en-US" dirty="0"/>
              <a:t> depends on function parameter</a:t>
            </a:r>
          </a:p>
          <a:p>
            <a:pPr>
              <a:lnSpc>
                <a:spcPct val="120000"/>
              </a:lnSpc>
              <a:buFont typeface="Arial" charset="0"/>
              <a:buChar char="–"/>
            </a:pPr>
            <a:endParaRPr lang="en-US" dirty="0"/>
          </a:p>
          <a:p>
            <a:pPr>
              <a:lnSpc>
                <a:spcPct val="120000"/>
              </a:lnSpc>
              <a:buFont typeface="Arial" charset="0"/>
              <a:buChar char="–"/>
            </a:pPr>
            <a:r>
              <a:rPr lang="en-US" b="1" dirty="0">
                <a:latin typeface="Courier New" pitchFamily="49" charset="0"/>
                <a:cs typeface="Courier New" pitchFamily="49" charset="0"/>
              </a:rPr>
              <a:t>f</a:t>
            </a:r>
            <a:r>
              <a:rPr lang="en-US" dirty="0"/>
              <a:t> is used in </a:t>
            </a:r>
            <a:r>
              <a:rPr lang="en-US" b="1" dirty="0">
                <a:latin typeface="Courier New" pitchFamily="49" charset="0"/>
                <a:cs typeface="Courier New" pitchFamily="49" charset="0"/>
              </a:rPr>
              <a:t>main</a:t>
            </a:r>
            <a:r>
              <a:rPr lang="en-US" dirty="0"/>
              <a:t> in a </a:t>
            </a:r>
            <a:r>
              <a:rPr lang="en-US" i="1" dirty="0"/>
              <a:t>special-purpose context</a:t>
            </a:r>
            <a:r>
              <a:rPr lang="en-US" dirty="0"/>
              <a:t>: Processing of arrays of size </a:t>
            </a:r>
            <a:r>
              <a:rPr lang="en-US" b="1" dirty="0">
                <a:latin typeface="Courier New" pitchFamily="49" charset="0"/>
                <a:cs typeface="Courier New" pitchFamily="49" charset="0"/>
              </a:rPr>
              <a:t>n</a:t>
            </a:r>
            <a:r>
              <a:rPr lang="en-US" dirty="0"/>
              <a:t> = 5.</a:t>
            </a:r>
          </a:p>
        </p:txBody>
      </p:sp>
      <p:sp>
        <p:nvSpPr>
          <p:cNvPr id="8" name="Text Box 10"/>
          <p:cNvSpPr txBox="1">
            <a:spLocks noChangeArrowheads="1"/>
          </p:cNvSpPr>
          <p:nvPr/>
        </p:nvSpPr>
        <p:spPr bwMode="auto">
          <a:xfrm>
            <a:off x="323850" y="1800225"/>
            <a:ext cx="4273606" cy="43419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eaLnBrk="1" hangingPunct="1">
              <a:lnSpc>
                <a:spcPct val="150000"/>
              </a:lnSpc>
              <a:spcBef>
                <a:spcPct val="50000"/>
              </a:spcBef>
              <a:buClr>
                <a:srgbClr val="FF0007"/>
              </a:buClr>
            </a:pPr>
            <a:r>
              <a:rPr lang="en-US" sz="1800" b="1" dirty="0">
                <a:solidFill>
                  <a:schemeClr val="tx1"/>
                </a:solidFill>
                <a:latin typeface="Courier New" pitchFamily="49" charset="0"/>
              </a:rPr>
              <a:t>int f( int *x, int </a:t>
            </a:r>
            <a:r>
              <a:rPr lang="en-US" sz="1800" b="1" dirty="0">
                <a:solidFill>
                  <a:srgbClr val="FF0000"/>
                </a:solidFill>
                <a:latin typeface="Courier New" pitchFamily="49" charset="0"/>
              </a:rPr>
              <a:t>n</a:t>
            </a:r>
            <a:r>
              <a:rPr lang="en-US" sz="1800" b="1" dirty="0">
                <a:solidFill>
                  <a:schemeClr val="tx1"/>
                </a:solidFill>
                <a:latin typeface="Courier New" pitchFamily="49" charset="0"/>
              </a:rPr>
              <a:t>, int </a:t>
            </a:r>
            <a:r>
              <a:rPr lang="en-US" sz="1800" b="1" dirty="0">
                <a:solidFill>
                  <a:srgbClr val="FF0000"/>
                </a:solidFill>
                <a:latin typeface="Courier New" pitchFamily="49" charset="0"/>
              </a:rPr>
              <a:t>p</a:t>
            </a:r>
            <a:r>
              <a:rPr lang="en-US" sz="1800" b="1" dirty="0">
                <a:solidFill>
                  <a:schemeClr val="tx1"/>
                </a:solidFill>
                <a:latin typeface="Courier New" pitchFamily="49" charset="0"/>
              </a:rPr>
              <a:t> ) {</a:t>
            </a:r>
          </a:p>
          <a:p>
            <a:pPr eaLnBrk="1" hangingPunct="1">
              <a:lnSpc>
                <a:spcPct val="40000"/>
              </a:lnSpc>
              <a:spcBef>
                <a:spcPct val="50000"/>
              </a:spcBef>
              <a:buClr>
                <a:srgbClr val="FF0007"/>
              </a:buClr>
            </a:pPr>
            <a:r>
              <a:rPr lang="en-US" sz="1800" b="1" dirty="0">
                <a:solidFill>
                  <a:schemeClr val="tx1"/>
                </a:solidFill>
                <a:latin typeface="Courier New" pitchFamily="49" charset="0"/>
              </a:rPr>
              <a:t>  for (i=0; i&lt;</a:t>
            </a:r>
            <a:r>
              <a:rPr lang="en-US" sz="1800" b="1" dirty="0">
                <a:solidFill>
                  <a:srgbClr val="FF0000"/>
                </a:solidFill>
                <a:latin typeface="Courier New" pitchFamily="49" charset="0"/>
              </a:rPr>
              <a:t>n</a:t>
            </a:r>
            <a:r>
              <a:rPr lang="en-US" sz="1800" b="1" dirty="0">
                <a:solidFill>
                  <a:schemeClr val="tx1"/>
                </a:solidFill>
                <a:latin typeface="Courier New" pitchFamily="49" charset="0"/>
              </a:rPr>
              <a:t>; i++) {</a:t>
            </a:r>
          </a:p>
          <a:p>
            <a:pPr eaLnBrk="1" hangingPunct="1">
              <a:lnSpc>
                <a:spcPct val="70000"/>
              </a:lnSpc>
              <a:spcBef>
                <a:spcPct val="50000"/>
              </a:spcBef>
              <a:buClr>
                <a:srgbClr val="FF0007"/>
              </a:buClr>
            </a:pPr>
            <a:r>
              <a:rPr lang="en-US" sz="1800" b="1" dirty="0">
                <a:solidFill>
                  <a:schemeClr val="tx1"/>
                </a:solidFill>
                <a:latin typeface="Courier New" pitchFamily="49" charset="0"/>
              </a:rPr>
              <a:t>    x[i] = </a:t>
            </a:r>
            <a:r>
              <a:rPr lang="en-US" sz="1800" b="1" dirty="0">
                <a:solidFill>
                  <a:srgbClr val="FF0000"/>
                </a:solidFill>
                <a:latin typeface="Courier New" pitchFamily="49" charset="0"/>
              </a:rPr>
              <a:t>p</a:t>
            </a:r>
            <a:r>
              <a:rPr lang="en-US" sz="1800" b="1" dirty="0">
                <a:solidFill>
                  <a:schemeClr val="tx1"/>
                </a:solidFill>
                <a:latin typeface="Courier New" pitchFamily="49" charset="0"/>
              </a:rPr>
              <a:t> * x[i];</a:t>
            </a:r>
          </a:p>
          <a:p>
            <a:pPr eaLnBrk="1" hangingPunct="1">
              <a:lnSpc>
                <a:spcPct val="70000"/>
              </a:lnSpc>
              <a:spcBef>
                <a:spcPct val="50000"/>
              </a:spcBef>
              <a:buClr>
                <a:srgbClr val="FF0007"/>
              </a:buClr>
            </a:pPr>
            <a:r>
              <a:rPr lang="en-US" sz="1800" b="1" dirty="0">
                <a:solidFill>
                  <a:schemeClr val="tx1"/>
                </a:solidFill>
                <a:latin typeface="Courier New" pitchFamily="49" charset="0"/>
              </a:rPr>
              <a:t>    if ( i == 10 ) { ... }</a:t>
            </a:r>
          </a:p>
          <a:p>
            <a:pPr eaLnBrk="1" hangingPunct="1">
              <a:lnSpc>
                <a:spcPct val="70000"/>
              </a:lnSpc>
              <a:spcBef>
                <a:spcPct val="50000"/>
              </a:spcBef>
              <a:buClr>
                <a:srgbClr val="FF0007"/>
              </a:buClr>
            </a:pPr>
            <a:r>
              <a:rPr lang="en-US" sz="1800" b="1" dirty="0">
                <a:solidFill>
                  <a:schemeClr val="tx1"/>
                </a:solidFill>
                <a:latin typeface="Courier New" pitchFamily="49" charset="0"/>
              </a:rPr>
              <a:t>  }</a:t>
            </a:r>
          </a:p>
          <a:p>
            <a:pPr eaLnBrk="1" hangingPunct="1">
              <a:lnSpc>
                <a:spcPct val="70000"/>
              </a:lnSpc>
              <a:spcBef>
                <a:spcPct val="50000"/>
              </a:spcBef>
              <a:buClr>
                <a:srgbClr val="FF0007"/>
              </a:buClr>
            </a:pPr>
            <a:r>
              <a:rPr lang="en-US" sz="1800" b="1" dirty="0">
                <a:solidFill>
                  <a:schemeClr val="tx1"/>
                </a:solidFill>
                <a:latin typeface="Courier New" pitchFamily="49" charset="0"/>
              </a:rPr>
              <a:t>  return x[</a:t>
            </a:r>
            <a:r>
              <a:rPr lang="en-US" sz="1800" b="1" dirty="0">
                <a:solidFill>
                  <a:srgbClr val="FF0000"/>
                </a:solidFill>
                <a:latin typeface="Courier New" pitchFamily="49" charset="0"/>
              </a:rPr>
              <a:t>n</a:t>
            </a:r>
            <a:r>
              <a:rPr lang="en-US" sz="1800" b="1" dirty="0">
                <a:solidFill>
                  <a:schemeClr val="tx1"/>
                </a:solidFill>
                <a:latin typeface="Courier New" pitchFamily="49" charset="0"/>
              </a:rPr>
              <a:t>-1];</a:t>
            </a:r>
          </a:p>
          <a:p>
            <a:pPr eaLnBrk="1" hangingPunct="1">
              <a:lnSpc>
                <a:spcPct val="70000"/>
              </a:lnSpc>
              <a:spcBef>
                <a:spcPct val="50000"/>
              </a:spcBef>
              <a:buClr>
                <a:srgbClr val="FF0007"/>
              </a:buClr>
            </a:pPr>
            <a:r>
              <a:rPr lang="en-US" sz="1800" b="1" dirty="0">
                <a:solidFill>
                  <a:schemeClr val="tx1"/>
                </a:solidFill>
                <a:latin typeface="Courier New" pitchFamily="49" charset="0"/>
              </a:rPr>
              <a:t>}</a:t>
            </a:r>
          </a:p>
          <a:p>
            <a:pPr eaLnBrk="1" hangingPunct="1">
              <a:lnSpc>
                <a:spcPct val="70000"/>
              </a:lnSpc>
              <a:spcBef>
                <a:spcPct val="50000"/>
              </a:spcBef>
              <a:buClr>
                <a:srgbClr val="FF0007"/>
              </a:buClr>
            </a:pPr>
            <a:endParaRPr lang="en-US" sz="1800" b="1" dirty="0">
              <a:solidFill>
                <a:schemeClr val="tx1"/>
              </a:solidFill>
              <a:latin typeface="Courier New" pitchFamily="49" charset="0"/>
            </a:endParaRPr>
          </a:p>
          <a:p>
            <a:pPr eaLnBrk="1" hangingPunct="1">
              <a:lnSpc>
                <a:spcPct val="70000"/>
              </a:lnSpc>
              <a:spcBef>
                <a:spcPct val="50000"/>
              </a:spcBef>
              <a:buClr>
                <a:srgbClr val="FF0007"/>
              </a:buClr>
            </a:pPr>
            <a:r>
              <a:rPr lang="en-US" sz="1800" b="1" dirty="0">
                <a:solidFill>
                  <a:schemeClr val="tx1"/>
                </a:solidFill>
                <a:latin typeface="Courier New" pitchFamily="49" charset="0"/>
              </a:rPr>
              <a:t>int main() {</a:t>
            </a:r>
          </a:p>
          <a:p>
            <a:pPr eaLnBrk="1" hangingPunct="1">
              <a:lnSpc>
                <a:spcPct val="70000"/>
              </a:lnSpc>
              <a:spcBef>
                <a:spcPct val="50000"/>
              </a:spcBef>
              <a:buClr>
                <a:srgbClr val="FF0007"/>
              </a:buClr>
            </a:pPr>
            <a:r>
              <a:rPr lang="en-US" sz="1800" b="1" dirty="0">
                <a:solidFill>
                  <a:schemeClr val="tx1"/>
                </a:solidFill>
                <a:latin typeface="Courier New" pitchFamily="49" charset="0"/>
              </a:rPr>
              <a:t>  ... f( y, </a:t>
            </a:r>
            <a:r>
              <a:rPr lang="en-US" sz="1800" b="1" dirty="0">
                <a:solidFill>
                  <a:srgbClr val="FF0000"/>
                </a:solidFill>
                <a:latin typeface="Courier New" pitchFamily="49" charset="0"/>
              </a:rPr>
              <a:t>5</a:t>
            </a:r>
            <a:r>
              <a:rPr lang="en-US" sz="1800" b="1" dirty="0">
                <a:solidFill>
                  <a:schemeClr val="tx1"/>
                </a:solidFill>
                <a:latin typeface="Courier New" pitchFamily="49" charset="0"/>
              </a:rPr>
              <a:t>, </a:t>
            </a:r>
            <a:r>
              <a:rPr lang="en-US" sz="1800" b="1" dirty="0">
                <a:solidFill>
                  <a:srgbClr val="FF0000"/>
                </a:solidFill>
                <a:latin typeface="Courier New" pitchFamily="49" charset="0"/>
              </a:rPr>
              <a:t>2</a:t>
            </a:r>
            <a:r>
              <a:rPr lang="en-US" sz="1800" b="1" dirty="0">
                <a:solidFill>
                  <a:schemeClr val="tx1"/>
                </a:solidFill>
                <a:latin typeface="Courier New" pitchFamily="49" charset="0"/>
              </a:rPr>
              <a:t> ) ...</a:t>
            </a:r>
          </a:p>
          <a:p>
            <a:pPr eaLnBrk="1" hangingPunct="1">
              <a:lnSpc>
                <a:spcPct val="70000"/>
              </a:lnSpc>
              <a:spcBef>
                <a:spcPct val="50000"/>
              </a:spcBef>
              <a:buClr>
                <a:srgbClr val="FF0007"/>
              </a:buClr>
            </a:pPr>
            <a:r>
              <a:rPr lang="en-US" sz="1800" b="1" dirty="0">
                <a:solidFill>
                  <a:schemeClr val="tx1"/>
                </a:solidFill>
                <a:latin typeface="Courier New" pitchFamily="49" charset="0"/>
              </a:rPr>
              <a:t>  ... f( z, </a:t>
            </a:r>
            <a:r>
              <a:rPr lang="en-US" sz="1800" b="1" dirty="0">
                <a:solidFill>
                  <a:srgbClr val="FF0000"/>
                </a:solidFill>
                <a:latin typeface="Courier New" pitchFamily="49" charset="0"/>
              </a:rPr>
              <a:t>5</a:t>
            </a:r>
            <a:r>
              <a:rPr lang="en-US" sz="1800" b="1" dirty="0">
                <a:solidFill>
                  <a:schemeClr val="tx1"/>
                </a:solidFill>
                <a:latin typeface="Courier New" pitchFamily="49" charset="0"/>
              </a:rPr>
              <a:t>, </a:t>
            </a:r>
            <a:r>
              <a:rPr lang="en-US" sz="1800" b="1" dirty="0">
                <a:solidFill>
                  <a:srgbClr val="FF0000"/>
                </a:solidFill>
                <a:latin typeface="Courier New" pitchFamily="49" charset="0"/>
              </a:rPr>
              <a:t>2</a:t>
            </a:r>
            <a:r>
              <a:rPr lang="en-US" sz="1800" b="1" dirty="0">
                <a:solidFill>
                  <a:schemeClr val="tx1"/>
                </a:solidFill>
                <a:latin typeface="Courier New" pitchFamily="49" charset="0"/>
              </a:rPr>
              <a:t> ) ...</a:t>
            </a:r>
          </a:p>
          <a:p>
            <a:pPr eaLnBrk="1" hangingPunct="1">
              <a:lnSpc>
                <a:spcPct val="70000"/>
              </a:lnSpc>
              <a:spcBef>
                <a:spcPct val="50000"/>
              </a:spcBef>
              <a:buClr>
                <a:srgbClr val="FF0007"/>
              </a:buClr>
            </a:pPr>
            <a:r>
              <a:rPr lang="en-US" sz="1800" b="1" dirty="0">
                <a:solidFill>
                  <a:schemeClr val="tx1"/>
                </a:solidFill>
                <a:latin typeface="Courier New" pitchFamily="49" charset="0"/>
              </a:rPr>
              <a:t>  return f( a, </a:t>
            </a:r>
            <a:r>
              <a:rPr lang="en-US" sz="1800" b="1" dirty="0">
                <a:solidFill>
                  <a:srgbClr val="FF0000"/>
                </a:solidFill>
                <a:latin typeface="Courier New" pitchFamily="49" charset="0"/>
              </a:rPr>
              <a:t>5</a:t>
            </a:r>
            <a:r>
              <a:rPr lang="en-US" sz="1800" b="1" dirty="0">
                <a:solidFill>
                  <a:schemeClr val="tx1"/>
                </a:solidFill>
                <a:latin typeface="Courier New" pitchFamily="49" charset="0"/>
              </a:rPr>
              <a:t>, </a:t>
            </a:r>
            <a:r>
              <a:rPr lang="en-US" sz="1800" b="1" dirty="0">
                <a:solidFill>
                  <a:srgbClr val="FF0000"/>
                </a:solidFill>
                <a:latin typeface="Courier New" pitchFamily="49" charset="0"/>
              </a:rPr>
              <a:t>2</a:t>
            </a:r>
            <a:r>
              <a:rPr lang="en-US" sz="1800" b="1" dirty="0">
                <a:solidFill>
                  <a:schemeClr val="tx1"/>
                </a:solidFill>
                <a:latin typeface="Courier New" pitchFamily="49" charset="0"/>
              </a:rPr>
              <a:t> );</a:t>
            </a:r>
          </a:p>
          <a:p>
            <a:pPr eaLnBrk="1" hangingPunct="1">
              <a:lnSpc>
                <a:spcPct val="70000"/>
              </a:lnSpc>
              <a:spcBef>
                <a:spcPct val="50000"/>
              </a:spcBef>
              <a:buClr>
                <a:srgbClr val="FF0007"/>
              </a:buClr>
            </a:pPr>
            <a:r>
              <a:rPr lang="en-US" sz="1800" b="1" dirty="0">
                <a:solidFill>
                  <a:schemeClr val="tx1"/>
                </a:solidFill>
                <a:latin typeface="Courier New" pitchFamily="49" charset="0"/>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9251D6FD-E68E-434A-8272-8D0E1758907C}"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5 - HIR Optimizations and Transformations</a:t>
            </a:r>
          </a:p>
        </p:txBody>
      </p:sp>
      <p:sp>
        <p:nvSpPr>
          <p:cNvPr id="812034" name="Rectangle 2"/>
          <p:cNvSpPr>
            <a:spLocks noGrp="1" noChangeArrowheads="1"/>
          </p:cNvSpPr>
          <p:nvPr>
            <p:ph type="title"/>
          </p:nvPr>
        </p:nvSpPr>
        <p:spPr/>
        <p:txBody>
          <a:bodyPr/>
          <a:lstStyle/>
          <a:p>
            <a:r>
              <a:rPr lang="en-US" dirty="0"/>
              <a:t>Specialization of General-Purpose Functions</a:t>
            </a:r>
          </a:p>
        </p:txBody>
      </p:sp>
      <p:sp>
        <p:nvSpPr>
          <p:cNvPr id="7" name="Text Box 6"/>
          <p:cNvSpPr txBox="1">
            <a:spLocks noChangeArrowheads="1"/>
          </p:cNvSpPr>
          <p:nvPr/>
        </p:nvSpPr>
        <p:spPr bwMode="auto">
          <a:xfrm>
            <a:off x="323850" y="1800225"/>
            <a:ext cx="4464050" cy="43419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eaLnBrk="1" hangingPunct="1">
              <a:lnSpc>
                <a:spcPct val="150000"/>
              </a:lnSpc>
              <a:spcBef>
                <a:spcPct val="50000"/>
              </a:spcBef>
              <a:buClr>
                <a:srgbClr val="FF0007"/>
              </a:buClr>
            </a:pPr>
            <a:r>
              <a:rPr lang="en-US" sz="1800" b="1" dirty="0">
                <a:solidFill>
                  <a:schemeClr val="tx1"/>
                </a:solidFill>
                <a:latin typeface="Courier New" pitchFamily="49" charset="0"/>
              </a:rPr>
              <a:t>int f( int *x, int </a:t>
            </a:r>
            <a:r>
              <a:rPr lang="en-US" sz="1800" b="1" dirty="0">
                <a:solidFill>
                  <a:srgbClr val="FF0000"/>
                </a:solidFill>
                <a:latin typeface="Courier New" pitchFamily="49" charset="0"/>
              </a:rPr>
              <a:t>n</a:t>
            </a:r>
            <a:r>
              <a:rPr lang="en-US" sz="1800" b="1" dirty="0">
                <a:solidFill>
                  <a:schemeClr val="tx1"/>
                </a:solidFill>
                <a:latin typeface="Courier New" pitchFamily="49" charset="0"/>
              </a:rPr>
              <a:t>, int </a:t>
            </a:r>
            <a:r>
              <a:rPr lang="en-US" sz="1800" b="1" dirty="0">
                <a:solidFill>
                  <a:srgbClr val="FF0000"/>
                </a:solidFill>
                <a:latin typeface="Courier New" pitchFamily="49" charset="0"/>
              </a:rPr>
              <a:t>p</a:t>
            </a:r>
            <a:r>
              <a:rPr lang="en-US" sz="1800" b="1" dirty="0">
                <a:solidFill>
                  <a:schemeClr val="tx1"/>
                </a:solidFill>
                <a:latin typeface="Courier New" pitchFamily="49" charset="0"/>
              </a:rPr>
              <a:t> ) {</a:t>
            </a:r>
          </a:p>
          <a:p>
            <a:pPr eaLnBrk="1" hangingPunct="1">
              <a:lnSpc>
                <a:spcPct val="40000"/>
              </a:lnSpc>
              <a:spcBef>
                <a:spcPct val="50000"/>
              </a:spcBef>
              <a:buClr>
                <a:srgbClr val="FF0007"/>
              </a:buClr>
            </a:pPr>
            <a:r>
              <a:rPr lang="en-US" sz="1800" b="1" dirty="0">
                <a:solidFill>
                  <a:schemeClr val="tx1"/>
                </a:solidFill>
                <a:latin typeface="Courier New" pitchFamily="49" charset="0"/>
              </a:rPr>
              <a:t>  for (i=0; i&lt;</a:t>
            </a:r>
            <a:r>
              <a:rPr lang="en-US" sz="1800" b="1" dirty="0">
                <a:solidFill>
                  <a:srgbClr val="FF0000"/>
                </a:solidFill>
                <a:latin typeface="Courier New" pitchFamily="49" charset="0"/>
              </a:rPr>
              <a:t>n</a:t>
            </a:r>
            <a:r>
              <a:rPr lang="en-US" sz="1800" b="1" dirty="0">
                <a:solidFill>
                  <a:schemeClr val="tx1"/>
                </a:solidFill>
                <a:latin typeface="Courier New" pitchFamily="49" charset="0"/>
              </a:rPr>
              <a:t>; i++) {</a:t>
            </a:r>
          </a:p>
          <a:p>
            <a:pPr eaLnBrk="1" hangingPunct="1">
              <a:lnSpc>
                <a:spcPct val="70000"/>
              </a:lnSpc>
              <a:spcBef>
                <a:spcPct val="50000"/>
              </a:spcBef>
              <a:buClr>
                <a:srgbClr val="FF0007"/>
              </a:buClr>
            </a:pPr>
            <a:r>
              <a:rPr lang="en-US" sz="1800" b="1" dirty="0">
                <a:solidFill>
                  <a:schemeClr val="tx1"/>
                </a:solidFill>
                <a:latin typeface="Courier New" pitchFamily="49" charset="0"/>
              </a:rPr>
              <a:t>    x[i] = </a:t>
            </a:r>
            <a:r>
              <a:rPr lang="en-US" sz="1800" b="1" dirty="0">
                <a:solidFill>
                  <a:srgbClr val="FF0000"/>
                </a:solidFill>
                <a:latin typeface="Courier New" pitchFamily="49" charset="0"/>
              </a:rPr>
              <a:t>p</a:t>
            </a:r>
            <a:r>
              <a:rPr lang="en-US" sz="1800" b="1" dirty="0">
                <a:solidFill>
                  <a:schemeClr val="tx1"/>
                </a:solidFill>
                <a:latin typeface="Courier New" pitchFamily="49" charset="0"/>
              </a:rPr>
              <a:t> * x[i];</a:t>
            </a:r>
          </a:p>
          <a:p>
            <a:pPr eaLnBrk="1" hangingPunct="1">
              <a:lnSpc>
                <a:spcPct val="70000"/>
              </a:lnSpc>
              <a:spcBef>
                <a:spcPct val="50000"/>
              </a:spcBef>
              <a:buClr>
                <a:srgbClr val="FF0007"/>
              </a:buClr>
            </a:pPr>
            <a:r>
              <a:rPr lang="en-US" sz="1800" b="1" dirty="0">
                <a:solidFill>
                  <a:schemeClr val="tx1"/>
                </a:solidFill>
                <a:latin typeface="Courier New" pitchFamily="49" charset="0"/>
              </a:rPr>
              <a:t>    if ( i == 10 ) { ... }</a:t>
            </a:r>
          </a:p>
          <a:p>
            <a:pPr eaLnBrk="1" hangingPunct="1">
              <a:lnSpc>
                <a:spcPct val="70000"/>
              </a:lnSpc>
              <a:spcBef>
                <a:spcPct val="50000"/>
              </a:spcBef>
              <a:buClr>
                <a:srgbClr val="FF0007"/>
              </a:buClr>
            </a:pPr>
            <a:r>
              <a:rPr lang="en-US" sz="1800" b="1" dirty="0">
                <a:solidFill>
                  <a:schemeClr val="tx1"/>
                </a:solidFill>
                <a:latin typeface="Courier New" pitchFamily="49" charset="0"/>
              </a:rPr>
              <a:t>  }</a:t>
            </a:r>
          </a:p>
          <a:p>
            <a:pPr eaLnBrk="1" hangingPunct="1">
              <a:lnSpc>
                <a:spcPct val="70000"/>
              </a:lnSpc>
              <a:spcBef>
                <a:spcPct val="50000"/>
              </a:spcBef>
              <a:buClr>
                <a:srgbClr val="FF0007"/>
              </a:buClr>
            </a:pPr>
            <a:r>
              <a:rPr lang="en-US" sz="1800" b="1" dirty="0">
                <a:solidFill>
                  <a:schemeClr val="tx1"/>
                </a:solidFill>
                <a:latin typeface="Courier New" pitchFamily="49" charset="0"/>
              </a:rPr>
              <a:t>  return x[</a:t>
            </a:r>
            <a:r>
              <a:rPr lang="en-US" sz="1800" b="1" dirty="0">
                <a:solidFill>
                  <a:srgbClr val="FF0000"/>
                </a:solidFill>
                <a:latin typeface="Courier New" pitchFamily="49" charset="0"/>
              </a:rPr>
              <a:t>n</a:t>
            </a:r>
            <a:r>
              <a:rPr lang="en-US" sz="1800" b="1" dirty="0">
                <a:solidFill>
                  <a:schemeClr val="tx1"/>
                </a:solidFill>
                <a:latin typeface="Courier New" pitchFamily="49" charset="0"/>
              </a:rPr>
              <a:t>-1];</a:t>
            </a:r>
          </a:p>
          <a:p>
            <a:pPr eaLnBrk="1" hangingPunct="1">
              <a:lnSpc>
                <a:spcPct val="70000"/>
              </a:lnSpc>
              <a:spcBef>
                <a:spcPct val="50000"/>
              </a:spcBef>
              <a:buClr>
                <a:srgbClr val="FF0007"/>
              </a:buClr>
            </a:pPr>
            <a:r>
              <a:rPr lang="en-US" sz="1800" b="1" dirty="0">
                <a:solidFill>
                  <a:schemeClr val="tx1"/>
                </a:solidFill>
                <a:latin typeface="Courier New" pitchFamily="49" charset="0"/>
              </a:rPr>
              <a:t>}</a:t>
            </a:r>
          </a:p>
          <a:p>
            <a:pPr eaLnBrk="1" hangingPunct="1">
              <a:lnSpc>
                <a:spcPct val="70000"/>
              </a:lnSpc>
              <a:spcBef>
                <a:spcPct val="50000"/>
              </a:spcBef>
              <a:buClr>
                <a:srgbClr val="FF0007"/>
              </a:buClr>
            </a:pPr>
            <a:endParaRPr lang="en-US" sz="1800" b="1" dirty="0">
              <a:solidFill>
                <a:schemeClr val="tx1"/>
              </a:solidFill>
              <a:latin typeface="Courier New" pitchFamily="49" charset="0"/>
            </a:endParaRPr>
          </a:p>
          <a:p>
            <a:pPr eaLnBrk="1" hangingPunct="1">
              <a:lnSpc>
                <a:spcPct val="70000"/>
              </a:lnSpc>
              <a:spcBef>
                <a:spcPct val="50000"/>
              </a:spcBef>
              <a:buClr>
                <a:srgbClr val="FF0007"/>
              </a:buClr>
            </a:pPr>
            <a:r>
              <a:rPr lang="en-US" sz="1800" b="1" dirty="0">
                <a:solidFill>
                  <a:schemeClr val="tx1"/>
                </a:solidFill>
                <a:latin typeface="Courier New" pitchFamily="49" charset="0"/>
              </a:rPr>
              <a:t>int main() {</a:t>
            </a:r>
          </a:p>
          <a:p>
            <a:pPr eaLnBrk="1" hangingPunct="1">
              <a:lnSpc>
                <a:spcPct val="70000"/>
              </a:lnSpc>
              <a:spcBef>
                <a:spcPct val="50000"/>
              </a:spcBef>
              <a:buClr>
                <a:srgbClr val="FF0007"/>
              </a:buClr>
            </a:pPr>
            <a:r>
              <a:rPr lang="en-US" sz="1800" b="1" dirty="0">
                <a:solidFill>
                  <a:schemeClr val="tx1"/>
                </a:solidFill>
                <a:latin typeface="Courier New" pitchFamily="49" charset="0"/>
              </a:rPr>
              <a:t>  ... </a:t>
            </a:r>
            <a:r>
              <a:rPr lang="en-US" sz="1800" b="1" dirty="0">
                <a:solidFill>
                  <a:srgbClr val="008000"/>
                </a:solidFill>
                <a:latin typeface="Courier New" pitchFamily="49" charset="0"/>
              </a:rPr>
              <a:t>f_5_2( y )</a:t>
            </a:r>
            <a:r>
              <a:rPr lang="en-US" sz="1800" b="1" dirty="0">
                <a:solidFill>
                  <a:schemeClr val="tx1"/>
                </a:solidFill>
                <a:latin typeface="Courier New" pitchFamily="49" charset="0"/>
              </a:rPr>
              <a:t> ...</a:t>
            </a:r>
          </a:p>
          <a:p>
            <a:pPr eaLnBrk="1" hangingPunct="1">
              <a:lnSpc>
                <a:spcPct val="70000"/>
              </a:lnSpc>
              <a:spcBef>
                <a:spcPct val="50000"/>
              </a:spcBef>
              <a:buClr>
                <a:srgbClr val="FF0007"/>
              </a:buClr>
            </a:pPr>
            <a:r>
              <a:rPr lang="en-US" sz="1800" b="1" dirty="0">
                <a:solidFill>
                  <a:schemeClr val="tx1"/>
                </a:solidFill>
                <a:latin typeface="Courier New" pitchFamily="49" charset="0"/>
              </a:rPr>
              <a:t>  ... </a:t>
            </a:r>
            <a:r>
              <a:rPr lang="en-US" sz="1800" b="1" dirty="0">
                <a:solidFill>
                  <a:srgbClr val="008000"/>
                </a:solidFill>
                <a:latin typeface="Courier New" pitchFamily="49" charset="0"/>
              </a:rPr>
              <a:t>f_5_2( z )</a:t>
            </a:r>
            <a:r>
              <a:rPr lang="en-US" sz="1800" b="1" dirty="0">
                <a:solidFill>
                  <a:schemeClr val="tx1"/>
                </a:solidFill>
                <a:latin typeface="Courier New" pitchFamily="49" charset="0"/>
              </a:rPr>
              <a:t> ...</a:t>
            </a:r>
          </a:p>
          <a:p>
            <a:pPr eaLnBrk="1" hangingPunct="1">
              <a:lnSpc>
                <a:spcPct val="70000"/>
              </a:lnSpc>
              <a:spcBef>
                <a:spcPct val="50000"/>
              </a:spcBef>
              <a:buClr>
                <a:srgbClr val="FF0007"/>
              </a:buClr>
            </a:pPr>
            <a:r>
              <a:rPr lang="en-US" sz="1800" b="1" dirty="0">
                <a:solidFill>
                  <a:schemeClr val="tx1"/>
                </a:solidFill>
                <a:latin typeface="Courier New" pitchFamily="49" charset="0"/>
              </a:rPr>
              <a:t>  return </a:t>
            </a:r>
            <a:r>
              <a:rPr lang="en-US" sz="1800" b="1" dirty="0">
                <a:solidFill>
                  <a:srgbClr val="008000"/>
                </a:solidFill>
                <a:latin typeface="Courier New" pitchFamily="49" charset="0"/>
              </a:rPr>
              <a:t>f_5_2( a )</a:t>
            </a:r>
            <a:r>
              <a:rPr lang="en-US" sz="1800" b="1" dirty="0">
                <a:solidFill>
                  <a:schemeClr val="tx1"/>
                </a:solidFill>
                <a:latin typeface="Courier New" pitchFamily="49" charset="0"/>
              </a:rPr>
              <a:t>;</a:t>
            </a:r>
          </a:p>
          <a:p>
            <a:pPr eaLnBrk="1" hangingPunct="1">
              <a:lnSpc>
                <a:spcPct val="70000"/>
              </a:lnSpc>
              <a:spcBef>
                <a:spcPct val="50000"/>
              </a:spcBef>
              <a:buClr>
                <a:srgbClr val="FF0007"/>
              </a:buClr>
            </a:pPr>
            <a:r>
              <a:rPr lang="en-US" sz="1800" b="1" dirty="0">
                <a:solidFill>
                  <a:schemeClr val="tx1"/>
                </a:solidFill>
                <a:latin typeface="Courier New" pitchFamily="49" charset="0"/>
              </a:rPr>
              <a:t>}</a:t>
            </a:r>
          </a:p>
        </p:txBody>
      </p:sp>
      <p:sp>
        <p:nvSpPr>
          <p:cNvPr id="8" name="Text Box 7"/>
          <p:cNvSpPr txBox="1">
            <a:spLocks noChangeArrowheads="1"/>
          </p:cNvSpPr>
          <p:nvPr/>
        </p:nvSpPr>
        <p:spPr bwMode="auto">
          <a:xfrm>
            <a:off x="5364163" y="1800225"/>
            <a:ext cx="3600450" cy="23475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eaLnBrk="1" hangingPunct="1">
              <a:lnSpc>
                <a:spcPct val="150000"/>
              </a:lnSpc>
              <a:spcBef>
                <a:spcPct val="50000"/>
              </a:spcBef>
              <a:buClr>
                <a:srgbClr val="FF0007"/>
              </a:buClr>
            </a:pPr>
            <a:r>
              <a:rPr lang="en-US" sz="1800" b="1" dirty="0">
                <a:solidFill>
                  <a:schemeClr val="tx1"/>
                </a:solidFill>
                <a:latin typeface="Courier New" pitchFamily="49" charset="0"/>
              </a:rPr>
              <a:t>int f_5_2( int *x ) {</a:t>
            </a:r>
          </a:p>
          <a:p>
            <a:pPr eaLnBrk="1" hangingPunct="1">
              <a:lnSpc>
                <a:spcPct val="40000"/>
              </a:lnSpc>
              <a:spcBef>
                <a:spcPct val="50000"/>
              </a:spcBef>
              <a:buClr>
                <a:srgbClr val="FF0007"/>
              </a:buClr>
            </a:pPr>
            <a:r>
              <a:rPr lang="en-US" sz="1800" b="1" dirty="0">
                <a:solidFill>
                  <a:schemeClr val="tx1"/>
                </a:solidFill>
                <a:latin typeface="Courier New" pitchFamily="49" charset="0"/>
              </a:rPr>
              <a:t>  for (i=0; i&lt;</a:t>
            </a:r>
            <a:r>
              <a:rPr lang="en-US" sz="1800" b="1" dirty="0">
                <a:solidFill>
                  <a:srgbClr val="008000"/>
                </a:solidFill>
                <a:latin typeface="Courier New" pitchFamily="49" charset="0"/>
              </a:rPr>
              <a:t>5</a:t>
            </a:r>
            <a:r>
              <a:rPr lang="en-US" sz="1800" b="1" dirty="0">
                <a:solidFill>
                  <a:schemeClr val="tx1"/>
                </a:solidFill>
                <a:latin typeface="Courier New" pitchFamily="49" charset="0"/>
              </a:rPr>
              <a:t>; i++) {</a:t>
            </a:r>
          </a:p>
          <a:p>
            <a:pPr eaLnBrk="1" hangingPunct="1">
              <a:lnSpc>
                <a:spcPct val="70000"/>
              </a:lnSpc>
              <a:spcBef>
                <a:spcPct val="50000"/>
              </a:spcBef>
              <a:buClr>
                <a:srgbClr val="FF0007"/>
              </a:buClr>
            </a:pPr>
            <a:r>
              <a:rPr lang="en-US" sz="1800" b="1" dirty="0">
                <a:solidFill>
                  <a:schemeClr val="tx1"/>
                </a:solidFill>
                <a:latin typeface="Courier New" pitchFamily="49" charset="0"/>
              </a:rPr>
              <a:t>    x[i] = </a:t>
            </a:r>
            <a:r>
              <a:rPr lang="en-US" sz="1800" b="1" dirty="0">
                <a:solidFill>
                  <a:srgbClr val="008000"/>
                </a:solidFill>
                <a:latin typeface="Courier New" pitchFamily="49" charset="0"/>
              </a:rPr>
              <a:t>2</a:t>
            </a:r>
            <a:r>
              <a:rPr lang="en-US" sz="1800" b="1" dirty="0">
                <a:solidFill>
                  <a:schemeClr val="tx1"/>
                </a:solidFill>
                <a:latin typeface="Courier New" pitchFamily="49" charset="0"/>
              </a:rPr>
              <a:t> * x[i];</a:t>
            </a:r>
          </a:p>
          <a:p>
            <a:pPr eaLnBrk="1" hangingPunct="1">
              <a:lnSpc>
                <a:spcPct val="70000"/>
              </a:lnSpc>
              <a:spcBef>
                <a:spcPct val="50000"/>
              </a:spcBef>
              <a:buClr>
                <a:srgbClr val="FF0007"/>
              </a:buClr>
            </a:pPr>
            <a:r>
              <a:rPr lang="en-US" sz="1800" b="1" dirty="0">
                <a:solidFill>
                  <a:schemeClr val="tx1"/>
                </a:solidFill>
                <a:latin typeface="Courier New" pitchFamily="49" charset="0"/>
              </a:rPr>
              <a:t>    if ( i == 10 ) { ... }</a:t>
            </a:r>
          </a:p>
          <a:p>
            <a:pPr eaLnBrk="1" hangingPunct="1">
              <a:lnSpc>
                <a:spcPct val="70000"/>
              </a:lnSpc>
              <a:spcBef>
                <a:spcPct val="50000"/>
              </a:spcBef>
              <a:buClr>
                <a:srgbClr val="FF0007"/>
              </a:buClr>
            </a:pPr>
            <a:r>
              <a:rPr lang="en-US" sz="1800" b="1" dirty="0">
                <a:solidFill>
                  <a:schemeClr val="tx1"/>
                </a:solidFill>
                <a:latin typeface="Courier New" pitchFamily="49" charset="0"/>
              </a:rPr>
              <a:t>  }</a:t>
            </a:r>
          </a:p>
          <a:p>
            <a:pPr eaLnBrk="1" hangingPunct="1">
              <a:lnSpc>
                <a:spcPct val="70000"/>
              </a:lnSpc>
              <a:spcBef>
                <a:spcPct val="50000"/>
              </a:spcBef>
              <a:buClr>
                <a:srgbClr val="FF0007"/>
              </a:buClr>
            </a:pPr>
            <a:r>
              <a:rPr lang="en-US" sz="1800" b="1" dirty="0">
                <a:solidFill>
                  <a:schemeClr val="tx1"/>
                </a:solidFill>
                <a:latin typeface="Courier New" pitchFamily="49" charset="0"/>
              </a:rPr>
              <a:t>  return x[</a:t>
            </a:r>
            <a:r>
              <a:rPr lang="en-US" sz="1800" b="1" dirty="0">
                <a:solidFill>
                  <a:srgbClr val="008000"/>
                </a:solidFill>
                <a:latin typeface="Courier New" pitchFamily="49" charset="0"/>
              </a:rPr>
              <a:t>4</a:t>
            </a:r>
            <a:r>
              <a:rPr lang="en-US" sz="1800" b="1" dirty="0">
                <a:solidFill>
                  <a:schemeClr val="tx1"/>
                </a:solidFill>
                <a:latin typeface="Courier New" pitchFamily="49" charset="0"/>
              </a:rPr>
              <a:t>];</a:t>
            </a:r>
          </a:p>
          <a:p>
            <a:pPr eaLnBrk="1" hangingPunct="1">
              <a:lnSpc>
                <a:spcPct val="70000"/>
              </a:lnSpc>
              <a:spcBef>
                <a:spcPct val="50000"/>
              </a:spcBef>
              <a:buClr>
                <a:srgbClr val="FF0007"/>
              </a:buClr>
            </a:pPr>
            <a:r>
              <a:rPr lang="en-US" sz="1800" b="1" dirty="0">
                <a:solidFill>
                  <a:schemeClr val="tx1"/>
                </a:solidFill>
                <a:latin typeface="Courier New" pitchFamily="49" charset="0"/>
              </a:rPr>
              <a:t>}</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3B089B9F-1C92-4D06-820C-2270D8224BFD}"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5 - HIR Optimizations and Transformations</a:t>
            </a:r>
          </a:p>
        </p:txBody>
      </p:sp>
      <p:sp>
        <p:nvSpPr>
          <p:cNvPr id="754690" name="Rectangle 2"/>
          <p:cNvSpPr>
            <a:spLocks noGrp="1" noChangeArrowheads="1"/>
          </p:cNvSpPr>
          <p:nvPr>
            <p:ph type="title"/>
          </p:nvPr>
        </p:nvSpPr>
        <p:spPr/>
        <p:txBody>
          <a:bodyPr/>
          <a:lstStyle/>
          <a:p>
            <a:r>
              <a:rPr lang="en-US" dirty="0"/>
              <a:t>Expected Effects of Specialization</a:t>
            </a:r>
          </a:p>
        </p:txBody>
      </p:sp>
      <p:sp>
        <p:nvSpPr>
          <p:cNvPr id="754691" name="Rectangle 3"/>
          <p:cNvSpPr>
            <a:spLocks noGrp="1" noChangeArrowheads="1"/>
          </p:cNvSpPr>
          <p:nvPr>
            <p:ph type="body" idx="1"/>
          </p:nvPr>
        </p:nvSpPr>
        <p:spPr/>
        <p:txBody>
          <a:bodyPr/>
          <a:lstStyle/>
          <a:p>
            <a:pPr>
              <a:lnSpc>
                <a:spcPct val="120000"/>
              </a:lnSpc>
              <a:buFont typeface="Arial" charset="0"/>
              <a:buNone/>
            </a:pPr>
            <a:r>
              <a:rPr lang="en-US" b="1" dirty="0"/>
              <a:t>Reduction of the Average-Case Execution Time ACET due to</a:t>
            </a:r>
          </a:p>
          <a:p>
            <a:pPr>
              <a:lnSpc>
                <a:spcPct val="120000"/>
              </a:lnSpc>
              <a:buFont typeface="Arial" charset="0"/>
              <a:buChar char="–"/>
            </a:pPr>
            <a:r>
              <a:rPr lang="en-US" dirty="0"/>
              <a:t>Enabling of other standard compiler optimizations inside the specialized function</a:t>
            </a:r>
          </a:p>
          <a:p>
            <a:pPr>
              <a:lnSpc>
                <a:spcPct val="120000"/>
              </a:lnSpc>
              <a:buFont typeface="Arial" charset="0"/>
              <a:buChar char="–"/>
            </a:pPr>
            <a:r>
              <a:rPr lang="en-US" dirty="0"/>
              <a:t>Less code to be executed for parameter passing when calling the specialized function</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0B9B8729-11E2-47FC-8996-29B3ED54B4FF}"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5 - HIR Optimizations and Transformations</a:t>
            </a:r>
          </a:p>
        </p:txBody>
      </p:sp>
      <p:sp>
        <p:nvSpPr>
          <p:cNvPr id="814082" name="Rectangle 2"/>
          <p:cNvSpPr>
            <a:spLocks noGrp="1" noChangeArrowheads="1"/>
          </p:cNvSpPr>
          <p:nvPr>
            <p:ph type="title"/>
          </p:nvPr>
        </p:nvSpPr>
        <p:spPr/>
        <p:txBody>
          <a:bodyPr/>
          <a:lstStyle/>
          <a:p>
            <a:r>
              <a:rPr lang="en-US" dirty="0"/>
              <a:t>Standard Optimizations after Cloning (1)</a:t>
            </a:r>
          </a:p>
        </p:txBody>
      </p:sp>
      <p:sp>
        <p:nvSpPr>
          <p:cNvPr id="8" name="Rectangle 3"/>
          <p:cNvSpPr txBox="1">
            <a:spLocks noChangeArrowheads="1"/>
          </p:cNvSpPr>
          <p:nvPr/>
        </p:nvSpPr>
        <p:spPr bwMode="auto">
          <a:xfrm>
            <a:off x="179388" y="1387475"/>
            <a:ext cx="8785225" cy="499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a:lnSpc>
                <a:spcPct val="90000"/>
              </a:lnSpc>
            </a:pPr>
            <a:endParaRPr lang="en-US" b="1" dirty="0"/>
          </a:p>
          <a:p>
            <a:pPr>
              <a:lnSpc>
                <a:spcPct val="90000"/>
              </a:lnSpc>
            </a:pPr>
            <a:endParaRPr lang="en-US" b="1" dirty="0"/>
          </a:p>
          <a:p>
            <a:pPr>
              <a:lnSpc>
                <a:spcPct val="90000"/>
              </a:lnSpc>
            </a:pPr>
            <a:endParaRPr lang="en-US" b="1" dirty="0"/>
          </a:p>
          <a:p>
            <a:pPr>
              <a:lnSpc>
                <a:spcPct val="90000"/>
              </a:lnSpc>
            </a:pPr>
            <a:endParaRPr lang="en-US" b="1" dirty="0"/>
          </a:p>
          <a:p>
            <a:pPr>
              <a:lnSpc>
                <a:spcPct val="90000"/>
              </a:lnSpc>
            </a:pPr>
            <a:endParaRPr lang="en-US" b="1" dirty="0"/>
          </a:p>
          <a:p>
            <a:pPr>
              <a:lnSpc>
                <a:spcPct val="90000"/>
              </a:lnSpc>
            </a:pPr>
            <a:r>
              <a:rPr lang="en-US" b="1" dirty="0"/>
              <a:t>Constant Folding</a:t>
            </a:r>
            <a:endParaRPr lang="en-US" i="1" dirty="0"/>
          </a:p>
          <a:p>
            <a:pPr>
              <a:lnSpc>
                <a:spcPct val="120000"/>
              </a:lnSpc>
              <a:buFont typeface="Arial" charset="0"/>
              <a:buChar char="–"/>
            </a:pPr>
            <a:r>
              <a:rPr lang="en-US" dirty="0"/>
              <a:t>Pre-computation of expressions with purely constant operands already at compile-time</a:t>
            </a:r>
          </a:p>
          <a:p>
            <a:pPr>
              <a:lnSpc>
                <a:spcPct val="120000"/>
              </a:lnSpc>
              <a:buFont typeface="Arial" charset="0"/>
              <a:buChar char="–"/>
            </a:pPr>
            <a:r>
              <a:rPr lang="en-US" dirty="0"/>
              <a:t>Example:</a:t>
            </a:r>
            <a:br>
              <a:rPr lang="en-US" dirty="0"/>
            </a:br>
            <a:r>
              <a:rPr lang="en-US" i="1" dirty="0"/>
              <a:t>Original code	       + Cloning	                      + ConstFold</a:t>
            </a:r>
            <a:br>
              <a:rPr lang="en-US" i="1" dirty="0"/>
            </a:br>
            <a:r>
              <a:rPr lang="en-US" i="1" dirty="0"/>
              <a:t>						</a:t>
            </a:r>
            <a:br>
              <a:rPr lang="en-US" dirty="0"/>
            </a:br>
            <a:r>
              <a:rPr lang="en-US" b="1" dirty="0">
                <a:latin typeface="Courier New" pitchFamily="49" charset="0"/>
                <a:cs typeface="Courier New" pitchFamily="49" charset="0"/>
              </a:rPr>
              <a:t>a = p * n;         a = </a:t>
            </a:r>
            <a:r>
              <a:rPr lang="en-US" b="1" dirty="0">
                <a:solidFill>
                  <a:srgbClr val="C00000"/>
                </a:solidFill>
                <a:latin typeface="Courier New" pitchFamily="49" charset="0"/>
                <a:cs typeface="Courier New" pitchFamily="49" charset="0"/>
              </a:rPr>
              <a:t>2 * 5</a:t>
            </a:r>
            <a:r>
              <a:rPr lang="en-US" b="1" dirty="0">
                <a:latin typeface="Courier New" pitchFamily="49" charset="0"/>
                <a:cs typeface="Courier New" pitchFamily="49" charset="0"/>
              </a:rPr>
              <a:t>;</a:t>
            </a:r>
            <a:r>
              <a:rPr lang="en-US" dirty="0"/>
              <a:t>	         </a:t>
            </a:r>
            <a:r>
              <a:rPr lang="en-US" b="1" dirty="0">
                <a:latin typeface="Courier New" pitchFamily="49" charset="0"/>
                <a:cs typeface="Courier New" pitchFamily="49" charset="0"/>
              </a:rPr>
              <a:t>a = </a:t>
            </a:r>
            <a:r>
              <a:rPr lang="en-US" b="1" dirty="0">
                <a:solidFill>
                  <a:srgbClr val="56AA1C"/>
                </a:solidFill>
                <a:latin typeface="Courier New" pitchFamily="49" charset="0"/>
                <a:cs typeface="Courier New" pitchFamily="49" charset="0"/>
              </a:rPr>
              <a:t>10</a:t>
            </a:r>
            <a:r>
              <a:rPr lang="en-US" b="1" dirty="0">
                <a:latin typeface="Courier New" pitchFamily="49" charset="0"/>
                <a:cs typeface="Courier New" pitchFamily="49" charset="0"/>
              </a:rPr>
              <a:t>;</a:t>
            </a:r>
          </a:p>
        </p:txBody>
      </p:sp>
      <p:grpSp>
        <p:nvGrpSpPr>
          <p:cNvPr id="9" name="Group 4"/>
          <p:cNvGrpSpPr>
            <a:grpSpLocks/>
          </p:cNvGrpSpPr>
          <p:nvPr/>
        </p:nvGrpSpPr>
        <p:grpSpPr bwMode="auto">
          <a:xfrm rot="1356250">
            <a:off x="6587819" y="1752541"/>
            <a:ext cx="2527300" cy="830263"/>
            <a:chOff x="2517" y="2194"/>
            <a:chExt cx="1542" cy="523"/>
          </a:xfrm>
        </p:grpSpPr>
        <p:sp>
          <p:nvSpPr>
            <p:cNvPr id="10" name="AutoShape 5"/>
            <p:cNvSpPr>
              <a:spLocks noChangeArrowheads="1"/>
            </p:cNvSpPr>
            <p:nvPr/>
          </p:nvSpPr>
          <p:spPr bwMode="auto">
            <a:xfrm>
              <a:off x="2517" y="2194"/>
              <a:ext cx="1542" cy="523"/>
            </a:xfrm>
            <a:prstGeom prst="irregularSeal2">
              <a:avLst/>
            </a:prstGeom>
            <a:solidFill>
              <a:srgbClr val="FFFF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en-US" dirty="0"/>
            </a:p>
          </p:txBody>
        </p:sp>
        <p:sp>
          <p:nvSpPr>
            <p:cNvPr id="11" name="Text Box 6"/>
            <p:cNvSpPr txBox="1">
              <a:spLocks noChangeArrowheads="1"/>
            </p:cNvSpPr>
            <p:nvPr/>
          </p:nvSpPr>
          <p:spPr bwMode="auto">
            <a:xfrm rot="20652928">
              <a:off x="2538" y="2384"/>
              <a:ext cx="1197"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pPr>
              <a:r>
                <a:rPr lang="en-US" sz="2000" b="1" i="1" dirty="0"/>
                <a:t>&lt;INTERLUDE&gt;</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6" presetClass="emph" presetSubtype="0" fill="hold" nodeType="afterEffect">
                                  <p:stCondLst>
                                    <p:cond delay="0"/>
                                  </p:stCondLst>
                                  <p:childTnLst>
                                    <p:animScale>
                                      <p:cBhvr>
                                        <p:cTn id="10" dur="500" fill="hold"/>
                                        <p:tgtEl>
                                          <p:spTgt spid="9"/>
                                        </p:tgtEl>
                                      </p:cBhvr>
                                      <p:by x="50000" y="50000"/>
                                    </p:animScale>
                                  </p:childTnLst>
                                </p:cTn>
                              </p:par>
                            </p:childTnLst>
                          </p:cTn>
                        </p:par>
                        <p:par>
                          <p:cTn id="11" fill="hold">
                            <p:stCondLst>
                              <p:cond delay="1000"/>
                            </p:stCondLst>
                            <p:childTnLst>
                              <p:par>
                                <p:cTn id="12" presetID="6" presetClass="emph" presetSubtype="0" fill="hold" nodeType="afterEffect">
                                  <p:stCondLst>
                                    <p:cond delay="0"/>
                                  </p:stCondLst>
                                  <p:childTnLst>
                                    <p:animScale>
                                      <p:cBhvr>
                                        <p:cTn id="13" dur="500" fill="hold"/>
                                        <p:tgtEl>
                                          <p:spTgt spid="9"/>
                                        </p:tgtEl>
                                      </p:cBhvr>
                                      <p:by x="200000" y="200000"/>
                                    </p:animScale>
                                  </p:childTnLst>
                                </p:cTn>
                              </p:par>
                            </p:childTnLst>
                          </p:cTn>
                        </p:par>
                        <p:par>
                          <p:cTn id="14" fill="hold">
                            <p:stCondLst>
                              <p:cond delay="1500"/>
                            </p:stCondLst>
                            <p:childTnLst>
                              <p:par>
                                <p:cTn id="15" presetID="1" presetClass="entr" presetSubtype="0" fill="hold" grpId="0" nodeType="afterEffect">
                                  <p:stCondLst>
                                    <p:cond delay="0"/>
                                  </p:stCondLst>
                                  <p:childTnLst>
                                    <p:set>
                                      <p:cBhvr>
                                        <p:cTn id="16" dur="1" fill="hold">
                                          <p:stCondLst>
                                            <p:cond delay="0"/>
                                          </p:stCondLst>
                                        </p:cTn>
                                        <p:tgtEl>
                                          <p:spTgt spid="8">
                                            <p:txEl>
                                              <p:pRg st="5" end="5"/>
                                            </p:txEl>
                                          </p:spTgt>
                                        </p:tgtEl>
                                        <p:attrNameLst>
                                          <p:attrName>style.visibility</p:attrName>
                                        </p:attrNameLst>
                                      </p:cBhvr>
                                      <p:to>
                                        <p:strVal val="visible"/>
                                      </p:to>
                                    </p:set>
                                  </p:childTnLst>
                                </p:cTn>
                              </p:par>
                            </p:childTnLst>
                          </p:cTn>
                        </p:par>
                        <p:par>
                          <p:cTn id="17" fill="hold">
                            <p:stCondLst>
                              <p:cond delay="1500"/>
                            </p:stCondLst>
                            <p:childTnLst>
                              <p:par>
                                <p:cTn id="18" presetID="1" presetClass="entr" presetSubtype="0" fill="hold" grpId="0" nodeType="afterEffect">
                                  <p:stCondLst>
                                    <p:cond delay="0"/>
                                  </p:stCondLst>
                                  <p:childTnLst>
                                    <p:set>
                                      <p:cBhvr>
                                        <p:cTn id="19" dur="1" fill="hold">
                                          <p:stCondLst>
                                            <p:cond delay="0"/>
                                          </p:stCondLst>
                                        </p:cTn>
                                        <p:tgtEl>
                                          <p:spTgt spid="8">
                                            <p:txEl>
                                              <p:pRg st="6" end="6"/>
                                            </p:txEl>
                                          </p:spTgt>
                                        </p:tgtEl>
                                        <p:attrNameLst>
                                          <p:attrName>style.visibility</p:attrName>
                                        </p:attrNameLst>
                                      </p:cBhvr>
                                      <p:to>
                                        <p:strVal val="visible"/>
                                      </p:to>
                                    </p:set>
                                  </p:childTnLst>
                                </p:cTn>
                              </p:par>
                            </p:childTnLst>
                          </p:cTn>
                        </p:par>
                        <p:par>
                          <p:cTn id="20" fill="hold">
                            <p:stCondLst>
                              <p:cond delay="1500"/>
                            </p:stCondLst>
                            <p:childTnLst>
                              <p:par>
                                <p:cTn id="21" presetID="1" presetClass="entr" presetSubtype="0" fill="hold" grpId="0" nodeType="afterEffect">
                                  <p:stCondLst>
                                    <p:cond delay="0"/>
                                  </p:stCondLst>
                                  <p:childTnLst>
                                    <p:set>
                                      <p:cBhvr>
                                        <p:cTn id="22"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B0D4E8AF-B0A8-4B0A-A5B7-46817094FA57}"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5 - HIR Optimizations and Transformations</a:t>
            </a:r>
          </a:p>
        </p:txBody>
      </p:sp>
      <p:sp>
        <p:nvSpPr>
          <p:cNvPr id="816130" name="Rectangle 2"/>
          <p:cNvSpPr>
            <a:spLocks noGrp="1" noChangeArrowheads="1"/>
          </p:cNvSpPr>
          <p:nvPr>
            <p:ph type="title"/>
          </p:nvPr>
        </p:nvSpPr>
        <p:spPr/>
        <p:txBody>
          <a:bodyPr/>
          <a:lstStyle/>
          <a:p>
            <a:r>
              <a:rPr lang="en-US" dirty="0"/>
              <a:t>Standard Optimizations after Cloning (2)</a:t>
            </a:r>
          </a:p>
        </p:txBody>
      </p:sp>
      <p:sp>
        <p:nvSpPr>
          <p:cNvPr id="816131" name="Rectangle 3"/>
          <p:cNvSpPr>
            <a:spLocks noGrp="1" noChangeArrowheads="1"/>
          </p:cNvSpPr>
          <p:nvPr>
            <p:ph type="body" idx="1"/>
          </p:nvPr>
        </p:nvSpPr>
        <p:spPr/>
        <p:txBody>
          <a:bodyPr/>
          <a:lstStyle/>
          <a:p>
            <a:pPr>
              <a:lnSpc>
                <a:spcPct val="90000"/>
              </a:lnSpc>
            </a:pPr>
            <a:endParaRPr lang="en-US" b="1" dirty="0"/>
          </a:p>
          <a:p>
            <a:pPr>
              <a:lnSpc>
                <a:spcPct val="90000"/>
              </a:lnSpc>
            </a:pPr>
            <a:endParaRPr lang="en-US" b="1" dirty="0"/>
          </a:p>
          <a:p>
            <a:pPr>
              <a:lnSpc>
                <a:spcPct val="90000"/>
              </a:lnSpc>
            </a:pPr>
            <a:endParaRPr lang="en-US" b="1" dirty="0"/>
          </a:p>
          <a:p>
            <a:pPr>
              <a:lnSpc>
                <a:spcPct val="90000"/>
              </a:lnSpc>
            </a:pPr>
            <a:endParaRPr lang="en-US" b="1" dirty="0"/>
          </a:p>
          <a:p>
            <a:pPr>
              <a:lnSpc>
                <a:spcPct val="90000"/>
              </a:lnSpc>
            </a:pPr>
            <a:endParaRPr lang="en-US" b="1" dirty="0"/>
          </a:p>
          <a:p>
            <a:pPr>
              <a:lnSpc>
                <a:spcPct val="90000"/>
              </a:lnSpc>
            </a:pPr>
            <a:r>
              <a:rPr lang="en-US" b="1" dirty="0"/>
              <a:t>Constant Propagation</a:t>
            </a:r>
            <a:endParaRPr lang="en-US" i="1" dirty="0"/>
          </a:p>
          <a:p>
            <a:pPr>
              <a:lnSpc>
                <a:spcPct val="120000"/>
              </a:lnSpc>
              <a:buFont typeface="Arial" charset="0"/>
              <a:buChar char="–"/>
            </a:pPr>
            <a:r>
              <a:rPr lang="en-US" dirty="0"/>
              <a:t>Replacement of accesses to variables that provably have constant content by the constant itself</a:t>
            </a:r>
          </a:p>
          <a:p>
            <a:pPr>
              <a:lnSpc>
                <a:spcPct val="120000"/>
              </a:lnSpc>
              <a:buFont typeface="Arial" charset="0"/>
              <a:buChar char="–"/>
            </a:pPr>
            <a:r>
              <a:rPr lang="en-US" dirty="0"/>
              <a:t>Example:</a:t>
            </a:r>
            <a:br>
              <a:rPr lang="en-US" dirty="0"/>
            </a:br>
            <a:r>
              <a:rPr lang="en-US" i="1" dirty="0"/>
              <a:t>Original code	       + Cloning	                      + ConstFold</a:t>
            </a:r>
            <a:br>
              <a:rPr lang="en-US" i="1" dirty="0"/>
            </a:br>
            <a:r>
              <a:rPr lang="en-US" i="1" dirty="0"/>
              <a:t>						         + ConstProp</a:t>
            </a:r>
            <a:br>
              <a:rPr lang="en-US" dirty="0"/>
            </a:br>
            <a:r>
              <a:rPr lang="en-US" b="1" dirty="0">
                <a:latin typeface="Courier New" pitchFamily="49" charset="0"/>
                <a:cs typeface="Courier New" pitchFamily="49" charset="0"/>
              </a:rPr>
              <a:t>a = p * n;</a:t>
            </a:r>
            <a:r>
              <a:rPr lang="en-US" dirty="0"/>
              <a:t>                    </a:t>
            </a:r>
            <a:r>
              <a:rPr lang="en-US" b="1" dirty="0">
                <a:latin typeface="Courier New" pitchFamily="49" charset="0"/>
                <a:cs typeface="Courier New" pitchFamily="49" charset="0"/>
              </a:rPr>
              <a:t>a = 2 * 5;</a:t>
            </a:r>
            <a:r>
              <a:rPr lang="en-US" dirty="0"/>
              <a:t>                   </a:t>
            </a:r>
            <a:r>
              <a:rPr lang="en-US" b="1" dirty="0">
                <a:latin typeface="Courier New" pitchFamily="49" charset="0"/>
                <a:cs typeface="Courier New" pitchFamily="49" charset="0"/>
              </a:rPr>
              <a:t>a = 10;</a:t>
            </a:r>
            <a:br>
              <a:rPr lang="en-US" b="1" dirty="0">
                <a:latin typeface="Courier New" pitchFamily="49" charset="0"/>
                <a:cs typeface="Courier New" pitchFamily="49" charset="0"/>
              </a:rPr>
            </a:br>
            <a:r>
              <a:rPr lang="en-US" b="1" dirty="0">
                <a:latin typeface="Courier New" pitchFamily="49" charset="0"/>
                <a:cs typeface="Courier New" pitchFamily="49" charset="0"/>
              </a:rPr>
              <a:t>for (</a:t>
            </a:r>
            <a:r>
              <a:rPr lang="en-US" b="1" dirty="0">
                <a:latin typeface="Courier New" pitchFamily="49" charset="0"/>
              </a:rPr>
              <a:t>…</a:t>
            </a:r>
            <a:r>
              <a:rPr lang="en-US" b="1" dirty="0">
                <a:latin typeface="Courier New" pitchFamily="49" charset="0"/>
                <a:cs typeface="Courier New" pitchFamily="49" charset="0"/>
              </a:rPr>
              <a:t>; i&lt;a; </a:t>
            </a:r>
            <a:r>
              <a:rPr lang="en-US" b="1" dirty="0">
                <a:latin typeface="Courier New" pitchFamily="49" charset="0"/>
              </a:rPr>
              <a:t>…</a:t>
            </a:r>
            <a:r>
              <a:rPr lang="en-US" b="1" dirty="0">
                <a:latin typeface="Courier New" pitchFamily="49" charset="0"/>
                <a:cs typeface="Courier New" pitchFamily="49" charset="0"/>
              </a:rPr>
              <a:t>)    for (</a:t>
            </a:r>
            <a:r>
              <a:rPr lang="en-US" b="1" dirty="0">
                <a:latin typeface="Courier New" pitchFamily="49" charset="0"/>
              </a:rPr>
              <a:t>…; </a:t>
            </a:r>
            <a:r>
              <a:rPr lang="en-US" b="1" dirty="0">
                <a:solidFill>
                  <a:srgbClr val="C00000"/>
                </a:solidFill>
                <a:latin typeface="Courier New" pitchFamily="49" charset="0"/>
              </a:rPr>
              <a:t>i&lt;a</a:t>
            </a:r>
            <a:r>
              <a:rPr lang="en-US" b="1" dirty="0">
                <a:latin typeface="Courier New" pitchFamily="49" charset="0"/>
              </a:rPr>
              <a:t>; …)    for (…; </a:t>
            </a:r>
            <a:r>
              <a:rPr lang="en-US" b="1" dirty="0">
                <a:solidFill>
                  <a:srgbClr val="56AA1C"/>
                </a:solidFill>
                <a:latin typeface="Courier New" pitchFamily="49" charset="0"/>
              </a:rPr>
              <a:t>i&lt;10</a:t>
            </a:r>
            <a:r>
              <a:rPr lang="en-US" b="1" dirty="0">
                <a:latin typeface="Courier New" pitchFamily="49" charset="0"/>
              </a:rPr>
              <a:t>; …)</a:t>
            </a:r>
            <a:endParaRPr lang="en-US" b="1" dirty="0">
              <a:latin typeface="Courier New" pitchFamily="49" charset="0"/>
              <a:cs typeface="Courier New" pitchFamily="49" charset="0"/>
            </a:endParaRPr>
          </a:p>
        </p:txBody>
      </p:sp>
      <p:grpSp>
        <p:nvGrpSpPr>
          <p:cNvPr id="6" name="Group 4"/>
          <p:cNvGrpSpPr>
            <a:grpSpLocks/>
          </p:cNvGrpSpPr>
          <p:nvPr/>
        </p:nvGrpSpPr>
        <p:grpSpPr bwMode="auto">
          <a:xfrm rot="1356250">
            <a:off x="6587819" y="1752541"/>
            <a:ext cx="2527300" cy="830263"/>
            <a:chOff x="2517" y="2194"/>
            <a:chExt cx="1542" cy="523"/>
          </a:xfrm>
        </p:grpSpPr>
        <p:sp>
          <p:nvSpPr>
            <p:cNvPr id="7" name="AutoShape 5"/>
            <p:cNvSpPr>
              <a:spLocks noChangeArrowheads="1"/>
            </p:cNvSpPr>
            <p:nvPr/>
          </p:nvSpPr>
          <p:spPr bwMode="auto">
            <a:xfrm>
              <a:off x="2517" y="2194"/>
              <a:ext cx="1542" cy="523"/>
            </a:xfrm>
            <a:prstGeom prst="irregularSeal2">
              <a:avLst/>
            </a:prstGeom>
            <a:solidFill>
              <a:srgbClr val="FFFF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en-US" dirty="0"/>
            </a:p>
          </p:txBody>
        </p:sp>
        <p:sp>
          <p:nvSpPr>
            <p:cNvPr id="8" name="Text Box 6"/>
            <p:cNvSpPr txBox="1">
              <a:spLocks noChangeArrowheads="1"/>
            </p:cNvSpPr>
            <p:nvPr/>
          </p:nvSpPr>
          <p:spPr bwMode="auto">
            <a:xfrm rot="20652928">
              <a:off x="2538" y="2384"/>
              <a:ext cx="1197"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pPr>
              <a:r>
                <a:rPr lang="en-US" sz="2000" b="1" i="1" dirty="0"/>
                <a:t>&lt;INTERLUDE&gt;</a:t>
              </a:r>
            </a:p>
          </p:txBody>
        </p:sp>
      </p:gr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Datumsplatzhalter 3"/>
          <p:cNvSpPr>
            <a:spLocks noGrp="1"/>
          </p:cNvSpPr>
          <p:nvPr>
            <p:ph type="dt" sz="half" idx="10"/>
          </p:nvPr>
        </p:nvSpPr>
        <p:spPr/>
        <p:txBody>
          <a:bodyPr/>
          <a:lstStyle/>
          <a:p>
            <a:r>
              <a:rPr lang="en-US" dirty="0"/>
              <a:t>© H. Falk | </a:t>
            </a:r>
            <a:fld id="{E755F622-48E9-4E27-BA66-FBD1976CA641}" type="datetime1">
              <a:rPr lang="de-DE" smtClean="0"/>
              <a:t>27.01.2022</a:t>
            </a:fld>
            <a:endParaRPr lang="en-US" dirty="0"/>
          </a:p>
        </p:txBody>
      </p:sp>
      <p:sp>
        <p:nvSpPr>
          <p:cNvPr id="32" name="Fußzeilenplatzhalter 4"/>
          <p:cNvSpPr>
            <a:spLocks noGrp="1"/>
          </p:cNvSpPr>
          <p:nvPr>
            <p:ph type="ftr" sz="quarter" idx="11"/>
          </p:nvPr>
        </p:nvSpPr>
        <p:spPr/>
        <p:txBody>
          <a:bodyPr/>
          <a:lstStyle/>
          <a:p>
            <a:r>
              <a:rPr lang="en-US" dirty="0"/>
              <a:t>5 - HIR Optimizations and Transformations</a:t>
            </a:r>
          </a:p>
        </p:txBody>
      </p:sp>
      <p:sp>
        <p:nvSpPr>
          <p:cNvPr id="818178" name="Rectangle 2"/>
          <p:cNvSpPr>
            <a:spLocks noGrp="1" noChangeArrowheads="1"/>
          </p:cNvSpPr>
          <p:nvPr>
            <p:ph type="title"/>
          </p:nvPr>
        </p:nvSpPr>
        <p:spPr/>
        <p:txBody>
          <a:bodyPr/>
          <a:lstStyle/>
          <a:p>
            <a:r>
              <a:rPr lang="en-US" dirty="0"/>
              <a:t>Standard Optimizations after Cloning (3)</a:t>
            </a:r>
          </a:p>
        </p:txBody>
      </p:sp>
      <p:sp>
        <p:nvSpPr>
          <p:cNvPr id="818179" name="Rectangle 3"/>
          <p:cNvSpPr>
            <a:spLocks noGrp="1" noChangeArrowheads="1"/>
          </p:cNvSpPr>
          <p:nvPr>
            <p:ph type="body" idx="1"/>
          </p:nvPr>
        </p:nvSpPr>
        <p:spPr/>
        <p:txBody>
          <a:bodyPr/>
          <a:lstStyle/>
          <a:p>
            <a:pPr>
              <a:lnSpc>
                <a:spcPct val="90000"/>
              </a:lnSpc>
            </a:pPr>
            <a:endParaRPr lang="en-US" b="1" dirty="0"/>
          </a:p>
          <a:p>
            <a:pPr>
              <a:lnSpc>
                <a:spcPct val="90000"/>
              </a:lnSpc>
            </a:pPr>
            <a:endParaRPr lang="en-US" b="1" dirty="0"/>
          </a:p>
          <a:p>
            <a:pPr>
              <a:lnSpc>
                <a:spcPct val="90000"/>
              </a:lnSpc>
            </a:pPr>
            <a:endParaRPr lang="en-US" b="1" dirty="0"/>
          </a:p>
          <a:p>
            <a:pPr>
              <a:lnSpc>
                <a:spcPct val="90000"/>
              </a:lnSpc>
            </a:pPr>
            <a:endParaRPr lang="en-US" b="1" dirty="0"/>
          </a:p>
          <a:p>
            <a:pPr>
              <a:lnSpc>
                <a:spcPct val="90000"/>
              </a:lnSpc>
            </a:pPr>
            <a:endParaRPr lang="en-US" b="1" dirty="0"/>
          </a:p>
          <a:p>
            <a:pPr>
              <a:lnSpc>
                <a:spcPct val="90000"/>
              </a:lnSpc>
            </a:pPr>
            <a:r>
              <a:rPr lang="en-US" b="1" dirty="0"/>
              <a:t>Strength Reduction</a:t>
            </a:r>
          </a:p>
          <a:p>
            <a:pPr>
              <a:lnSpc>
                <a:spcPct val="120000"/>
              </a:lnSpc>
              <a:buFont typeface="Arial" charset="0"/>
              <a:buChar char="–"/>
            </a:pPr>
            <a:r>
              <a:rPr lang="en-US" dirty="0"/>
              <a:t>Replacement of computationally expensive computations (e.g., multiplications, divisions, ...) by “cheaper” operations (e.g., additions, subtractions, shifts, ...)</a:t>
            </a:r>
          </a:p>
          <a:p>
            <a:pPr>
              <a:lnSpc>
                <a:spcPct val="120000"/>
              </a:lnSpc>
              <a:buFont typeface="Arial" charset="0"/>
              <a:buChar char="–"/>
            </a:pPr>
            <a:endParaRPr lang="en-US" dirty="0"/>
          </a:p>
          <a:p>
            <a:pPr>
              <a:lnSpc>
                <a:spcPct val="120000"/>
              </a:lnSpc>
              <a:buFont typeface="Arial" charset="0"/>
              <a:buChar char="–"/>
            </a:pPr>
            <a:r>
              <a:rPr lang="en-US" dirty="0"/>
              <a:t>Example:</a:t>
            </a:r>
            <a:br>
              <a:rPr lang="en-US" dirty="0"/>
            </a:br>
            <a:r>
              <a:rPr lang="en-US" i="1" dirty="0"/>
              <a:t>Original code	       + Cloning	                      + StrengthRed</a:t>
            </a:r>
            <a:br>
              <a:rPr lang="en-US" dirty="0"/>
            </a:br>
            <a:r>
              <a:rPr lang="en-US" b="1" dirty="0">
                <a:latin typeface="Courier New" pitchFamily="49" charset="0"/>
                <a:cs typeface="Courier New" pitchFamily="49" charset="0"/>
              </a:rPr>
              <a:t>x[i] = p*x[i];</a:t>
            </a:r>
            <a:r>
              <a:rPr lang="en-US" dirty="0"/>
              <a:t>           </a:t>
            </a:r>
            <a:r>
              <a:rPr lang="en-US" b="1" dirty="0">
                <a:latin typeface="Courier New" pitchFamily="49" charset="0"/>
                <a:cs typeface="Courier New" pitchFamily="49" charset="0"/>
              </a:rPr>
              <a:t>x[i] = </a:t>
            </a:r>
            <a:r>
              <a:rPr lang="en-US" b="1" dirty="0">
                <a:solidFill>
                  <a:srgbClr val="C00000"/>
                </a:solidFill>
                <a:latin typeface="Courier New" pitchFamily="49" charset="0"/>
                <a:cs typeface="Courier New" pitchFamily="49" charset="0"/>
              </a:rPr>
              <a:t>2*x[i]</a:t>
            </a:r>
            <a:r>
              <a:rPr lang="en-US" b="1" dirty="0">
                <a:latin typeface="Courier New" pitchFamily="49" charset="0"/>
                <a:cs typeface="Courier New" pitchFamily="49" charset="0"/>
              </a:rPr>
              <a:t>;</a:t>
            </a:r>
            <a:r>
              <a:rPr lang="en-US" dirty="0"/>
              <a:t>           </a:t>
            </a:r>
            <a:r>
              <a:rPr lang="en-US" b="1" dirty="0">
                <a:latin typeface="Courier New" pitchFamily="49" charset="0"/>
                <a:cs typeface="Courier New" pitchFamily="49" charset="0"/>
              </a:rPr>
              <a:t>x[i] = </a:t>
            </a:r>
            <a:r>
              <a:rPr lang="en-US" b="1" dirty="0">
                <a:solidFill>
                  <a:srgbClr val="56AA1C"/>
                </a:solidFill>
                <a:latin typeface="Courier New" pitchFamily="49" charset="0"/>
              </a:rPr>
              <a:t>x[i]&lt;&lt;1</a:t>
            </a:r>
            <a:r>
              <a:rPr lang="en-US" b="1" dirty="0">
                <a:latin typeface="Courier New" pitchFamily="49" charset="0"/>
                <a:cs typeface="Courier New" pitchFamily="49" charset="0"/>
              </a:rPr>
              <a:t>;</a:t>
            </a:r>
          </a:p>
          <a:p>
            <a:pPr>
              <a:lnSpc>
                <a:spcPct val="120000"/>
              </a:lnSpc>
              <a:buFont typeface="Arial" charset="0"/>
              <a:buNone/>
            </a:pPr>
            <a:endParaRPr lang="en-US" b="1" dirty="0"/>
          </a:p>
        </p:txBody>
      </p:sp>
      <p:grpSp>
        <p:nvGrpSpPr>
          <p:cNvPr id="33" name="Group 4"/>
          <p:cNvGrpSpPr>
            <a:grpSpLocks/>
          </p:cNvGrpSpPr>
          <p:nvPr/>
        </p:nvGrpSpPr>
        <p:grpSpPr bwMode="auto">
          <a:xfrm rot="1356250">
            <a:off x="6587819" y="1752541"/>
            <a:ext cx="2527300" cy="830263"/>
            <a:chOff x="2517" y="2194"/>
            <a:chExt cx="1542" cy="523"/>
          </a:xfrm>
        </p:grpSpPr>
        <p:sp>
          <p:nvSpPr>
            <p:cNvPr id="34" name="AutoShape 5"/>
            <p:cNvSpPr>
              <a:spLocks noChangeArrowheads="1"/>
            </p:cNvSpPr>
            <p:nvPr/>
          </p:nvSpPr>
          <p:spPr bwMode="auto">
            <a:xfrm>
              <a:off x="2517" y="2194"/>
              <a:ext cx="1542" cy="523"/>
            </a:xfrm>
            <a:prstGeom prst="irregularSeal2">
              <a:avLst/>
            </a:prstGeom>
            <a:solidFill>
              <a:srgbClr val="FFFF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en-US" dirty="0"/>
            </a:p>
          </p:txBody>
        </p:sp>
        <p:sp>
          <p:nvSpPr>
            <p:cNvPr id="35" name="Text Box 6"/>
            <p:cNvSpPr txBox="1">
              <a:spLocks noChangeArrowheads="1"/>
            </p:cNvSpPr>
            <p:nvPr/>
          </p:nvSpPr>
          <p:spPr bwMode="auto">
            <a:xfrm rot="20652928">
              <a:off x="2538" y="2384"/>
              <a:ext cx="1197"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pPr>
              <a:r>
                <a:rPr lang="en-US" sz="2000" b="1" i="1" dirty="0"/>
                <a:t>&lt;INTERLUDE&gt;</a:t>
              </a:r>
            </a:p>
          </p:txBody>
        </p:sp>
      </p:gr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E3EF5622-17DE-4372-A999-48E70CDBAEF3}"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5 - HIR Optimizations and Transformations</a:t>
            </a:r>
          </a:p>
        </p:txBody>
      </p:sp>
      <p:sp>
        <p:nvSpPr>
          <p:cNvPr id="820226" name="Rectangle 2"/>
          <p:cNvSpPr>
            <a:spLocks noGrp="1" noChangeArrowheads="1"/>
          </p:cNvSpPr>
          <p:nvPr>
            <p:ph type="title"/>
          </p:nvPr>
        </p:nvSpPr>
        <p:spPr/>
        <p:txBody>
          <a:bodyPr/>
          <a:lstStyle/>
          <a:p>
            <a:r>
              <a:rPr lang="en-US" dirty="0"/>
              <a:t>Standard Optimizations after Cloning (4)</a:t>
            </a:r>
            <a:endParaRPr lang="en-US" i="1" dirty="0"/>
          </a:p>
        </p:txBody>
      </p:sp>
      <p:sp>
        <p:nvSpPr>
          <p:cNvPr id="820227" name="Rectangle 3"/>
          <p:cNvSpPr>
            <a:spLocks noGrp="1" noChangeArrowheads="1"/>
          </p:cNvSpPr>
          <p:nvPr>
            <p:ph type="body" idx="1"/>
          </p:nvPr>
        </p:nvSpPr>
        <p:spPr/>
        <p:txBody>
          <a:bodyPr/>
          <a:lstStyle/>
          <a:p>
            <a:pPr>
              <a:lnSpc>
                <a:spcPct val="90000"/>
              </a:lnSpc>
            </a:pPr>
            <a:r>
              <a:rPr lang="en-US" b="1" dirty="0"/>
              <a:t>Control Flow Optimizations</a:t>
            </a:r>
          </a:p>
          <a:p>
            <a:pPr>
              <a:lnSpc>
                <a:spcPct val="120000"/>
              </a:lnSpc>
              <a:buFont typeface="Arial" charset="0"/>
              <a:buChar char="–"/>
            </a:pPr>
            <a:r>
              <a:rPr lang="en-US" dirty="0"/>
              <a:t>Determination of possible value ranges of variables after constant folding and propagation; removal of redundant if-statements whose conditions are always true or always false</a:t>
            </a:r>
            <a:br>
              <a:rPr lang="en-US" dirty="0"/>
            </a:br>
            <a:r>
              <a:rPr lang="en-US" i="1" dirty="0"/>
              <a:t>(</a:t>
            </a:r>
            <a:r>
              <a:rPr lang="en-US" i="1" dirty="0">
                <a:sym typeface="Wingdings"/>
              </a:rPr>
              <a:t></a:t>
            </a:r>
            <a:r>
              <a:rPr lang="en-US" i="1" dirty="0"/>
              <a:t> see also chapter 4 – Loop Nest Splitting / Condition Satisfiability)</a:t>
            </a:r>
          </a:p>
          <a:p>
            <a:pPr>
              <a:lnSpc>
                <a:spcPct val="120000"/>
              </a:lnSpc>
              <a:buFont typeface="Arial" charset="0"/>
              <a:buChar char="–"/>
            </a:pPr>
            <a:r>
              <a:rPr lang="en-US" dirty="0"/>
              <a:t>Example:</a:t>
            </a:r>
            <a:br>
              <a:rPr lang="en-US" dirty="0"/>
            </a:br>
            <a:r>
              <a:rPr lang="en-US" i="1" dirty="0"/>
              <a:t>Original code	       + Cloning	                      + ControlFlowOpt</a:t>
            </a:r>
            <a:br>
              <a:rPr lang="en-US" dirty="0"/>
            </a:br>
            <a:r>
              <a:rPr lang="en-US" b="1" dirty="0">
                <a:latin typeface="Courier New" pitchFamily="49" charset="0"/>
                <a:cs typeface="Courier New" pitchFamily="49" charset="0"/>
              </a:rPr>
              <a:t>for(i=0;i&lt;n;i++)   for(i=0</a:t>
            </a:r>
            <a:r>
              <a:rPr lang="en-US" b="1" dirty="0">
                <a:latin typeface="Courier New" pitchFamily="49" charset="0"/>
              </a:rPr>
              <a:t>;</a:t>
            </a:r>
            <a:r>
              <a:rPr lang="en-US" b="1" dirty="0">
                <a:solidFill>
                  <a:srgbClr val="C00000"/>
                </a:solidFill>
                <a:latin typeface="Courier New" pitchFamily="49" charset="0"/>
              </a:rPr>
              <a:t>i&lt;5</a:t>
            </a:r>
            <a:r>
              <a:rPr lang="en-US" b="1" dirty="0">
                <a:latin typeface="Courier New" pitchFamily="49" charset="0"/>
              </a:rPr>
              <a:t>;i++)   for(i=0;i&lt;5;i++)</a:t>
            </a:r>
            <a:br>
              <a:rPr lang="en-US" b="1" dirty="0">
                <a:latin typeface="Courier New" pitchFamily="49" charset="0"/>
              </a:rPr>
            </a:br>
            <a:r>
              <a:rPr lang="en-US" b="1" dirty="0">
                <a:latin typeface="Courier New" pitchFamily="49" charset="0"/>
              </a:rPr>
              <a:t>{                  {                  {</a:t>
            </a:r>
            <a:br>
              <a:rPr lang="en-US" dirty="0"/>
            </a:br>
            <a:r>
              <a:rPr lang="en-US" b="1" dirty="0">
                <a:latin typeface="Courier New" pitchFamily="49" charset="0"/>
              </a:rPr>
              <a:t>  …;                 …;                 </a:t>
            </a:r>
            <a:r>
              <a:rPr lang="en-US" b="1" dirty="0">
                <a:solidFill>
                  <a:srgbClr val="56AA1C"/>
                </a:solidFill>
                <a:latin typeface="Courier New" pitchFamily="49" charset="0"/>
              </a:rPr>
              <a:t>…;</a:t>
            </a:r>
            <a:br>
              <a:rPr lang="en-US" b="1" dirty="0">
                <a:latin typeface="Courier New" pitchFamily="49" charset="0"/>
              </a:rPr>
            </a:br>
            <a:r>
              <a:rPr lang="en-US" b="1" dirty="0">
                <a:latin typeface="Courier New" pitchFamily="49" charset="0"/>
              </a:rPr>
              <a:t>  if (i==10) …;      </a:t>
            </a:r>
            <a:r>
              <a:rPr lang="en-US" b="1" dirty="0">
                <a:solidFill>
                  <a:srgbClr val="C00000"/>
                </a:solidFill>
                <a:latin typeface="Courier New" pitchFamily="49" charset="0"/>
              </a:rPr>
              <a:t>if (i==10) …;</a:t>
            </a:r>
            <a:r>
              <a:rPr lang="en-US" b="1" dirty="0">
                <a:latin typeface="Courier New" pitchFamily="49" charset="0"/>
              </a:rPr>
              <a:t>    }</a:t>
            </a:r>
            <a:br>
              <a:rPr lang="en-US" b="1" dirty="0">
                <a:latin typeface="Courier New" pitchFamily="49" charset="0"/>
              </a:rPr>
            </a:br>
            <a:r>
              <a:rPr lang="en-US" b="1" dirty="0">
                <a:latin typeface="Courier New" pitchFamily="49" charset="0"/>
              </a:rPr>
              <a:t>}                  }</a:t>
            </a:r>
            <a:endParaRPr lang="en-US" b="1" dirty="0">
              <a:latin typeface="Courier New" pitchFamily="49" charset="0"/>
              <a:cs typeface="Courier New" pitchFamily="49" charset="0"/>
            </a:endParaRPr>
          </a:p>
          <a:p>
            <a:pPr marL="0" indent="0">
              <a:lnSpc>
                <a:spcPct val="100000"/>
              </a:lnSpc>
            </a:pPr>
            <a:endParaRPr lang="en-US" dirty="0"/>
          </a:p>
        </p:txBody>
      </p:sp>
      <p:grpSp>
        <p:nvGrpSpPr>
          <p:cNvPr id="6" name="Group 4"/>
          <p:cNvGrpSpPr>
            <a:grpSpLocks/>
          </p:cNvGrpSpPr>
          <p:nvPr/>
        </p:nvGrpSpPr>
        <p:grpSpPr bwMode="auto">
          <a:xfrm rot="-438615">
            <a:off x="6558187" y="5572453"/>
            <a:ext cx="2478088" cy="830263"/>
            <a:chOff x="2498" y="2194"/>
            <a:chExt cx="1561" cy="523"/>
          </a:xfrm>
        </p:grpSpPr>
        <p:sp>
          <p:nvSpPr>
            <p:cNvPr id="7" name="AutoShape 5"/>
            <p:cNvSpPr>
              <a:spLocks noChangeArrowheads="1"/>
            </p:cNvSpPr>
            <p:nvPr/>
          </p:nvSpPr>
          <p:spPr bwMode="auto">
            <a:xfrm>
              <a:off x="2517" y="2194"/>
              <a:ext cx="1542" cy="523"/>
            </a:xfrm>
            <a:prstGeom prst="irregularSeal2">
              <a:avLst/>
            </a:prstGeom>
            <a:solidFill>
              <a:srgbClr val="FFFF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en-US" dirty="0"/>
            </a:p>
          </p:txBody>
        </p:sp>
        <p:sp>
          <p:nvSpPr>
            <p:cNvPr id="8" name="Text Box 6"/>
            <p:cNvSpPr txBox="1">
              <a:spLocks noChangeArrowheads="1"/>
            </p:cNvSpPr>
            <p:nvPr/>
          </p:nvSpPr>
          <p:spPr bwMode="auto">
            <a:xfrm rot="20652928">
              <a:off x="2498" y="2384"/>
              <a:ext cx="1280"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pPr>
              <a:r>
                <a:rPr lang="en-US" sz="2000" b="1" i="1" dirty="0"/>
                <a:t>&lt;/INTERLUDE&gt;</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6" presetClass="emph" presetSubtype="0" fill="hold" nodeType="afterEffect">
                                  <p:stCondLst>
                                    <p:cond delay="0"/>
                                  </p:stCondLst>
                                  <p:childTnLst>
                                    <p:animScale>
                                      <p:cBhvr>
                                        <p:cTn id="10" dur="500" fill="hold"/>
                                        <p:tgtEl>
                                          <p:spTgt spid="6"/>
                                        </p:tgtEl>
                                      </p:cBhvr>
                                      <p:by x="50000" y="50000"/>
                                    </p:animScale>
                                  </p:childTnLst>
                                </p:cTn>
                              </p:par>
                            </p:childTnLst>
                          </p:cTn>
                        </p:par>
                        <p:par>
                          <p:cTn id="11" fill="hold">
                            <p:stCondLst>
                              <p:cond delay="1000"/>
                            </p:stCondLst>
                            <p:childTnLst>
                              <p:par>
                                <p:cTn id="12" presetID="6" presetClass="emph" presetSubtype="0" fill="hold" nodeType="afterEffect">
                                  <p:stCondLst>
                                    <p:cond delay="0"/>
                                  </p:stCondLst>
                                  <p:childTnLst>
                                    <p:animScale>
                                      <p:cBhvr>
                                        <p:cTn id="13" dur="500" fill="hold"/>
                                        <p:tgtEl>
                                          <p:spTgt spid="6"/>
                                        </p:tgtEl>
                                      </p:cBhvr>
                                      <p:by x="200000" y="2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AF8A9401-20E8-4A5E-AE3A-875586EBF07B}"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5 - HIR Optimizations and Transformations</a:t>
            </a:r>
          </a:p>
        </p:txBody>
      </p:sp>
      <p:sp>
        <p:nvSpPr>
          <p:cNvPr id="754690" name="Rectangle 2"/>
          <p:cNvSpPr>
            <a:spLocks noGrp="1" noChangeArrowheads="1"/>
          </p:cNvSpPr>
          <p:nvPr>
            <p:ph type="title"/>
          </p:nvPr>
        </p:nvSpPr>
        <p:spPr/>
        <p:txBody>
          <a:bodyPr/>
          <a:lstStyle/>
          <a:p>
            <a:r>
              <a:rPr lang="en-US" dirty="0"/>
              <a:t>Expected Effects of Specialization</a:t>
            </a:r>
          </a:p>
        </p:txBody>
      </p:sp>
      <p:sp>
        <p:nvSpPr>
          <p:cNvPr id="754691" name="Rectangle 3"/>
          <p:cNvSpPr>
            <a:spLocks noGrp="1" noChangeArrowheads="1"/>
          </p:cNvSpPr>
          <p:nvPr>
            <p:ph type="body" idx="1"/>
          </p:nvPr>
        </p:nvSpPr>
        <p:spPr/>
        <p:txBody>
          <a:bodyPr/>
          <a:lstStyle/>
          <a:p>
            <a:pPr>
              <a:lnSpc>
                <a:spcPct val="120000"/>
              </a:lnSpc>
              <a:buFont typeface="Arial" charset="0"/>
              <a:buNone/>
            </a:pPr>
            <a:r>
              <a:rPr lang="en-US" b="1" dirty="0"/>
              <a:t>Reduction of the Average-Case Execution Time ACET due to</a:t>
            </a:r>
          </a:p>
          <a:p>
            <a:pPr>
              <a:lnSpc>
                <a:spcPct val="120000"/>
              </a:lnSpc>
              <a:buFont typeface="Arial" charset="0"/>
              <a:buChar char="–"/>
            </a:pPr>
            <a:r>
              <a:rPr lang="en-US" dirty="0"/>
              <a:t>Enabling of other standard compiler optimizations inside the specialized function</a:t>
            </a:r>
          </a:p>
          <a:p>
            <a:pPr>
              <a:lnSpc>
                <a:spcPct val="120000"/>
              </a:lnSpc>
              <a:buFont typeface="Arial" charset="0"/>
              <a:buChar char="–"/>
            </a:pPr>
            <a:r>
              <a:rPr lang="en-US" dirty="0"/>
              <a:t>Fewer code for parameter passing to be executed when calling the specialized function</a:t>
            </a:r>
          </a:p>
          <a:p>
            <a:pPr marL="0" indent="0">
              <a:lnSpc>
                <a:spcPct val="120000"/>
              </a:lnSpc>
            </a:pPr>
            <a:endParaRPr lang="en-US" sz="1200" dirty="0"/>
          </a:p>
          <a:p>
            <a:pPr>
              <a:lnSpc>
                <a:spcPct val="120000"/>
              </a:lnSpc>
              <a:buFont typeface="Arial" charset="0"/>
              <a:buNone/>
            </a:pPr>
            <a:r>
              <a:rPr lang="en-US" b="1" dirty="0"/>
              <a:t>Increase of Code Size due to</a:t>
            </a:r>
          </a:p>
          <a:p>
            <a:pPr>
              <a:lnSpc>
                <a:spcPct val="120000"/>
              </a:lnSpc>
              <a:buFont typeface="Arial" charset="0"/>
              <a:buChar char="–"/>
            </a:pPr>
            <a:r>
              <a:rPr lang="en-US" dirty="0"/>
              <a:t>Generation of potentially many novel, specialized clones</a:t>
            </a:r>
          </a:p>
        </p:txBody>
      </p:sp>
    </p:spTree>
    <p:extLst>
      <p:ext uri="{BB962C8B-B14F-4D97-AF65-F5344CB8AC3E}">
        <p14:creationId xmlns:p14="http://schemas.microsoft.com/office/powerpoint/2010/main" val="1677516427"/>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60D13A59-CD1F-420D-BEC7-5D3A3AD6A188}"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5 - HIR Optimizations and Transformations</a:t>
            </a:r>
          </a:p>
        </p:txBody>
      </p:sp>
      <p:sp>
        <p:nvSpPr>
          <p:cNvPr id="754690" name="Rectangle 2"/>
          <p:cNvSpPr>
            <a:spLocks noGrp="1" noChangeArrowheads="1"/>
          </p:cNvSpPr>
          <p:nvPr>
            <p:ph type="title"/>
          </p:nvPr>
        </p:nvSpPr>
        <p:spPr/>
        <p:txBody>
          <a:bodyPr/>
          <a:lstStyle/>
          <a:p>
            <a:r>
              <a:rPr lang="en-US" dirty="0"/>
              <a:t>Impact of Cloning on WCET Estimation</a:t>
            </a:r>
          </a:p>
        </p:txBody>
      </p:sp>
      <p:sp>
        <p:nvSpPr>
          <p:cNvPr id="754691" name="Rectangle 3"/>
          <p:cNvSpPr>
            <a:spLocks noGrp="1" noChangeArrowheads="1"/>
          </p:cNvSpPr>
          <p:nvPr>
            <p:ph type="body" idx="1"/>
          </p:nvPr>
        </p:nvSpPr>
        <p:spPr/>
        <p:txBody>
          <a:bodyPr/>
          <a:lstStyle/>
          <a:p>
            <a:pPr marL="0">
              <a:lnSpc>
                <a:spcPct val="100000"/>
              </a:lnSpc>
              <a:buFont typeface="Arial" charset="0"/>
              <a:buNone/>
            </a:pPr>
            <a:r>
              <a:rPr lang="en-US" b="1" dirty="0"/>
              <a:t>Function Specialization and WCET considered only in very recent research</a:t>
            </a:r>
          </a:p>
          <a:p>
            <a:pPr marL="0" indent="0">
              <a:lnSpc>
                <a:spcPct val="120000"/>
              </a:lnSpc>
            </a:pPr>
            <a:endParaRPr lang="en-US" sz="1200" dirty="0"/>
          </a:p>
          <a:p>
            <a:pPr>
              <a:lnSpc>
                <a:spcPct val="120000"/>
              </a:lnSpc>
              <a:buFont typeface="Arial" charset="0"/>
              <a:buNone/>
            </a:pPr>
            <a:r>
              <a:rPr lang="en-US" b="1" dirty="0"/>
              <a:t>Recall</a:t>
            </a:r>
          </a:p>
          <a:p>
            <a:pPr>
              <a:lnSpc>
                <a:spcPct val="120000"/>
              </a:lnSpc>
              <a:buFont typeface="Arial" charset="0"/>
              <a:buChar char="–"/>
            </a:pPr>
            <a:r>
              <a:rPr lang="en-US" dirty="0"/>
              <a:t>Worst-Case Execution Time WCET:</a:t>
            </a:r>
            <a:br>
              <a:rPr lang="en-US" dirty="0"/>
            </a:br>
            <a:r>
              <a:rPr lang="en-US" dirty="0"/>
              <a:t>Upper bound of a program’s run-time over all possible input data</a:t>
            </a:r>
          </a:p>
          <a:p>
            <a:pPr marL="0" indent="0">
              <a:lnSpc>
                <a:spcPct val="120000"/>
              </a:lnSpc>
            </a:pPr>
            <a:endParaRPr lang="en-US" sz="1200" dirty="0"/>
          </a:p>
          <a:p>
            <a:pPr>
              <a:lnSpc>
                <a:spcPct val="120000"/>
              </a:lnSpc>
              <a:buFont typeface="Arial" charset="0"/>
              <a:buNone/>
            </a:pPr>
            <a:r>
              <a:rPr lang="en-US" b="1" dirty="0"/>
              <a:t>WCET Estimation</a:t>
            </a:r>
          </a:p>
          <a:p>
            <a:pPr>
              <a:lnSpc>
                <a:spcPct val="120000"/>
              </a:lnSpc>
              <a:buFont typeface="Arial" charset="0"/>
              <a:buChar char="–"/>
            </a:pPr>
            <a:r>
              <a:rPr lang="en-US" dirty="0"/>
              <a:t>Via static analysis of the binary code of executable programs</a:t>
            </a:r>
          </a:p>
          <a:p>
            <a:pPr>
              <a:lnSpc>
                <a:spcPct val="120000"/>
              </a:lnSpc>
              <a:buFont typeface="Arial" charset="0"/>
              <a:buChar char="–"/>
            </a:pPr>
            <a:r>
              <a:rPr lang="en-US" dirty="0"/>
              <a:t>In the following: Workflow of the static WCET Analyzer aiT</a:t>
            </a:r>
          </a:p>
        </p:txBody>
      </p:sp>
      <p:sp>
        <p:nvSpPr>
          <p:cNvPr id="6" name="Text Box 12"/>
          <p:cNvSpPr txBox="1">
            <a:spLocks noChangeArrowheads="1"/>
          </p:cNvSpPr>
          <p:nvPr/>
        </p:nvSpPr>
        <p:spPr bwMode="auto">
          <a:xfrm>
            <a:off x="611560" y="5373216"/>
            <a:ext cx="6768752" cy="584775"/>
          </a:xfrm>
          <a:prstGeom prst="rect">
            <a:avLst/>
          </a:prstGeom>
          <a:solidFill>
            <a:srgbClr val="AAA28D">
              <a:alpha val="8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600" i="1" dirty="0">
                <a:ea typeface="ヒラギノ角ゴ Pro W3" pitchFamily="96" charset="-128"/>
              </a:rPr>
              <a:t>[</a:t>
            </a:r>
            <a:r>
              <a:rPr lang="en-US" sz="1600" b="1" i="1" dirty="0"/>
              <a:t>AbsInt </a:t>
            </a:r>
            <a:r>
              <a:rPr lang="de-DE" sz="1600" b="1" i="1" dirty="0"/>
              <a:t>Angewandte Informatik</a:t>
            </a:r>
            <a:r>
              <a:rPr lang="en-US" sz="1600" b="1" i="1" dirty="0"/>
              <a:t> GmbH,</a:t>
            </a:r>
            <a:endParaRPr lang="en-US" sz="1600" i="1" dirty="0"/>
          </a:p>
          <a:p>
            <a:r>
              <a:rPr lang="en-US" sz="1600" b="1" dirty="0">
                <a:latin typeface="Courier New" pitchFamily="49" charset="0"/>
                <a:cs typeface="Courier New" pitchFamily="49" charset="0"/>
                <a:hlinkClick r:id="rId3"/>
              </a:rPr>
              <a:t>http://www.absint.com/ait</a:t>
            </a:r>
            <a:r>
              <a:rPr lang="en-US" sz="1600" i="1" dirty="0"/>
              <a:t>, Saarbrücken, 2020</a:t>
            </a:r>
            <a:r>
              <a:rPr lang="en-US" sz="1600" i="1" dirty="0">
                <a:ea typeface="ヒラギノ角ゴ Pro W3" pitchFamily="96" charset="-128"/>
              </a:rPr>
              <a:t>]</a:t>
            </a:r>
          </a:p>
        </p:txBody>
      </p:sp>
    </p:spTree>
    <p:extLst>
      <p:ext uri="{BB962C8B-B14F-4D97-AF65-F5344CB8AC3E}">
        <p14:creationId xmlns:p14="http://schemas.microsoft.com/office/powerpoint/2010/main" val="9552582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02B2DED3-37BC-4F57-A929-2675B39071BB}"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5 - HIR Optimizations and Transformations</a:t>
            </a:r>
          </a:p>
        </p:txBody>
      </p:sp>
      <p:sp>
        <p:nvSpPr>
          <p:cNvPr id="464900" name="Rectangle 4"/>
          <p:cNvSpPr>
            <a:spLocks noGrp="1" noChangeArrowheads="1"/>
          </p:cNvSpPr>
          <p:nvPr>
            <p:ph type="title"/>
          </p:nvPr>
        </p:nvSpPr>
        <p:spPr/>
        <p:txBody>
          <a:bodyPr/>
          <a:lstStyle/>
          <a:p>
            <a:r>
              <a:rPr lang="en-US" dirty="0"/>
              <a:t>Workflow of the WCET Analyzer aiT (1)</a:t>
            </a:r>
          </a:p>
        </p:txBody>
      </p:sp>
      <p:sp>
        <p:nvSpPr>
          <p:cNvPr id="13" name="Rectangle 3"/>
          <p:cNvSpPr txBox="1">
            <a:spLocks noChangeArrowheads="1"/>
          </p:cNvSpPr>
          <p:nvPr/>
        </p:nvSpPr>
        <p:spPr bwMode="auto">
          <a:xfrm>
            <a:off x="179389" y="1387475"/>
            <a:ext cx="4464619" cy="499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a:lnSpc>
                <a:spcPct val="120000"/>
              </a:lnSpc>
              <a:buFont typeface="Arial" charset="0"/>
              <a:buChar char="–"/>
            </a:pPr>
            <a:r>
              <a:rPr lang="en-US" b="1" dirty="0"/>
              <a:t>Input:</a:t>
            </a:r>
            <a:r>
              <a:rPr lang="en-US" dirty="0"/>
              <a:t> Binary executable </a:t>
            </a:r>
            <a:r>
              <a:rPr lang="en-US" i="1" dirty="0"/>
              <a:t>P</a:t>
            </a:r>
            <a:r>
              <a:rPr lang="en-US" dirty="0"/>
              <a:t> to be analyzed</a:t>
            </a:r>
          </a:p>
          <a:p>
            <a:pPr>
              <a:lnSpc>
                <a:spcPct val="120000"/>
              </a:lnSpc>
              <a:buFont typeface="Arial" charset="0"/>
              <a:buChar char="–"/>
            </a:pPr>
            <a:r>
              <a:rPr lang="en-US" b="1" dirty="0"/>
              <a:t>exec2crl:</a:t>
            </a:r>
            <a:r>
              <a:rPr lang="en-US" dirty="0"/>
              <a:t> Disassembler, translates </a:t>
            </a:r>
            <a:r>
              <a:rPr lang="en-US" i="1" dirty="0"/>
              <a:t>P</a:t>
            </a:r>
            <a:r>
              <a:rPr lang="en-US" dirty="0"/>
              <a:t> into aiT’s low-level intermediate representation CRL2</a:t>
            </a:r>
          </a:p>
          <a:p>
            <a:pPr>
              <a:lnSpc>
                <a:spcPct val="120000"/>
              </a:lnSpc>
              <a:buFont typeface="Arial" charset="0"/>
              <a:buChar char="–"/>
            </a:pPr>
            <a:r>
              <a:rPr lang="en-US" b="1" dirty="0"/>
              <a:t>Value analysis:</a:t>
            </a:r>
            <a:r>
              <a:rPr lang="en-US" dirty="0"/>
              <a:t> Computes possible contents of processor registers for any point in time during </a:t>
            </a:r>
            <a:r>
              <a:rPr lang="en-US" i="1" dirty="0"/>
              <a:t>P</a:t>
            </a:r>
            <a:r>
              <a:rPr lang="en-US" dirty="0"/>
              <a:t>’s execution.</a:t>
            </a:r>
            <a:br>
              <a:rPr lang="en-US" dirty="0"/>
            </a:br>
            <a:r>
              <a:rPr lang="en-US" b="1" i="1" dirty="0"/>
              <a:t>Note:</a:t>
            </a:r>
            <a:r>
              <a:rPr lang="en-US" i="1" dirty="0"/>
              <a:t> P is never executed by aiT! P is „only“ analyzed.</a:t>
            </a:r>
          </a:p>
        </p:txBody>
      </p:sp>
      <p:sp>
        <p:nvSpPr>
          <p:cNvPr id="27" name="Text Box 15"/>
          <p:cNvSpPr txBox="1">
            <a:spLocks noChangeArrowheads="1"/>
          </p:cNvSpPr>
          <p:nvPr/>
        </p:nvSpPr>
        <p:spPr bwMode="auto">
          <a:xfrm>
            <a:off x="5806800" y="1412702"/>
            <a:ext cx="1081088" cy="648146"/>
          </a:xfrm>
          <a:prstGeom prst="rect">
            <a:avLst/>
          </a:prstGeom>
          <a:solidFill>
            <a:srgbClr val="C00000">
              <a:alpha val="30000"/>
            </a:srgbClr>
          </a:solidFill>
          <a:ln>
            <a:noFill/>
          </a:ln>
          <a:effectLst/>
        </p:spPr>
        <p:txBody>
          <a:bodyPr/>
          <a:lstStyle/>
          <a:p>
            <a:endParaRPr lang="en-US" sz="1600" i="1" dirty="0">
              <a:solidFill>
                <a:schemeClr val="tx1"/>
              </a:solidFill>
            </a:endParaRPr>
          </a:p>
        </p:txBody>
      </p:sp>
      <p:sp>
        <p:nvSpPr>
          <p:cNvPr id="28" name="Text Box 15"/>
          <p:cNvSpPr txBox="1">
            <a:spLocks noChangeArrowheads="1"/>
          </p:cNvSpPr>
          <p:nvPr/>
        </p:nvSpPr>
        <p:spPr bwMode="auto">
          <a:xfrm>
            <a:off x="4716016" y="2852936"/>
            <a:ext cx="1081088" cy="648072"/>
          </a:xfrm>
          <a:prstGeom prst="rect">
            <a:avLst/>
          </a:prstGeom>
          <a:solidFill>
            <a:srgbClr val="C00000">
              <a:alpha val="30000"/>
            </a:srgbClr>
          </a:solidFill>
          <a:ln>
            <a:noFill/>
          </a:ln>
          <a:effectLst/>
        </p:spPr>
        <p:txBody>
          <a:bodyPr/>
          <a:lstStyle/>
          <a:p>
            <a:endParaRPr lang="en-US" sz="1600" i="1" dirty="0">
              <a:solidFill>
                <a:schemeClr val="tx1"/>
              </a:solidFill>
            </a:endParaRPr>
          </a:p>
        </p:txBody>
      </p:sp>
      <p:sp>
        <p:nvSpPr>
          <p:cNvPr id="29" name="Text Box 15"/>
          <p:cNvSpPr txBox="1">
            <a:spLocks noChangeArrowheads="1"/>
          </p:cNvSpPr>
          <p:nvPr/>
        </p:nvSpPr>
        <p:spPr bwMode="auto">
          <a:xfrm>
            <a:off x="4716016" y="1961614"/>
            <a:ext cx="1081088" cy="747306"/>
          </a:xfrm>
          <a:prstGeom prst="rect">
            <a:avLst/>
          </a:prstGeom>
          <a:solidFill>
            <a:srgbClr val="C00000">
              <a:alpha val="30000"/>
            </a:srgbClr>
          </a:solidFill>
          <a:ln>
            <a:noFill/>
          </a:ln>
          <a:effectLst/>
        </p:spPr>
        <p:txBody>
          <a:bodyPr/>
          <a:lstStyle/>
          <a:p>
            <a:endParaRPr lang="en-US" sz="1600" i="1" dirty="0">
              <a:solidFill>
                <a:schemeClr val="tx1"/>
              </a:solidFill>
            </a:endParaRPr>
          </a:p>
        </p:txBody>
      </p:sp>
      <p:pic>
        <p:nvPicPr>
          <p:cNvPr id="15" name="Picture 7" descr="a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49800" y="1484783"/>
            <a:ext cx="4106863" cy="2976563"/>
          </a:xfrm>
          <a:prstGeom prst="rect">
            <a:avLst/>
          </a:prstGeom>
          <a:noFill/>
          <a:extLst>
            <a:ext uri="{909E8E84-426E-40DD-AFC4-6F175D3DCCD1}">
              <a14:hiddenFill xmlns:a14="http://schemas.microsoft.com/office/drawing/2010/main">
                <a:solidFill>
                  <a:srgbClr val="FFFFFF"/>
                </a:solidFill>
              </a14:hiddenFill>
            </a:ext>
          </a:extLst>
        </p:spPr>
      </p:pic>
      <p:grpSp>
        <p:nvGrpSpPr>
          <p:cNvPr id="30" name="Group 4"/>
          <p:cNvGrpSpPr>
            <a:grpSpLocks/>
          </p:cNvGrpSpPr>
          <p:nvPr/>
        </p:nvGrpSpPr>
        <p:grpSpPr bwMode="auto">
          <a:xfrm rot="21260421">
            <a:off x="6588126" y="5499037"/>
            <a:ext cx="2527300" cy="936626"/>
            <a:chOff x="2517" y="2160"/>
            <a:chExt cx="1542" cy="590"/>
          </a:xfrm>
        </p:grpSpPr>
        <p:sp>
          <p:nvSpPr>
            <p:cNvPr id="31" name="AutoShape 5"/>
            <p:cNvSpPr>
              <a:spLocks noChangeArrowheads="1"/>
            </p:cNvSpPr>
            <p:nvPr/>
          </p:nvSpPr>
          <p:spPr bwMode="auto">
            <a:xfrm>
              <a:off x="2517" y="2160"/>
              <a:ext cx="1542" cy="590"/>
            </a:xfrm>
            <a:prstGeom prst="irregularSeal2">
              <a:avLst/>
            </a:prstGeom>
            <a:solidFill>
              <a:srgbClr val="FFFF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32" name="Text Box 6"/>
            <p:cNvSpPr txBox="1">
              <a:spLocks noChangeArrowheads="1"/>
            </p:cNvSpPr>
            <p:nvPr/>
          </p:nvSpPr>
          <p:spPr bwMode="auto">
            <a:xfrm rot="20652928">
              <a:off x="2538" y="2384"/>
              <a:ext cx="1197"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pPr>
              <a:r>
                <a:rPr lang="en-US" sz="2000" b="1" i="1" dirty="0"/>
                <a:t>&lt;INTERLUDE&gt;</a:t>
              </a:r>
            </a:p>
          </p:txBody>
        </p:sp>
      </p:grpSp>
    </p:spTree>
    <p:extLst>
      <p:ext uri="{BB962C8B-B14F-4D97-AF65-F5344CB8AC3E}">
        <p14:creationId xmlns:p14="http://schemas.microsoft.com/office/powerpoint/2010/main" val="4415177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par>
                          <p:cTn id="8" fill="hold">
                            <p:stCondLst>
                              <p:cond delay="500"/>
                            </p:stCondLst>
                            <p:childTnLst>
                              <p:par>
                                <p:cTn id="9" presetID="6" presetClass="emph" presetSubtype="0" fill="hold" nodeType="afterEffect">
                                  <p:stCondLst>
                                    <p:cond delay="0"/>
                                  </p:stCondLst>
                                  <p:childTnLst>
                                    <p:animScale>
                                      <p:cBhvr>
                                        <p:cTn id="10" dur="500" fill="hold"/>
                                        <p:tgtEl>
                                          <p:spTgt spid="30"/>
                                        </p:tgtEl>
                                      </p:cBhvr>
                                      <p:by x="50000" y="50000"/>
                                    </p:animScale>
                                  </p:childTnLst>
                                </p:cTn>
                              </p:par>
                            </p:childTnLst>
                          </p:cTn>
                        </p:par>
                        <p:par>
                          <p:cTn id="11" fill="hold">
                            <p:stCondLst>
                              <p:cond delay="1000"/>
                            </p:stCondLst>
                            <p:childTnLst>
                              <p:par>
                                <p:cTn id="12" presetID="6" presetClass="emph" presetSubtype="0" fill="hold" nodeType="afterEffect">
                                  <p:stCondLst>
                                    <p:cond delay="0"/>
                                  </p:stCondLst>
                                  <p:childTnLst>
                                    <p:animScale>
                                      <p:cBhvr>
                                        <p:cTn id="13" dur="500" fill="hold"/>
                                        <p:tgtEl>
                                          <p:spTgt spid="30"/>
                                        </p:tgtEl>
                                      </p:cBhvr>
                                      <p:by x="200000" y="200000"/>
                                    </p:animScale>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3">
                                            <p:txEl>
                                              <p:pRg st="1" end="1"/>
                                            </p:txEl>
                                          </p:spTgt>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28"/>
                                        </p:tgtEl>
                                        <p:attrNameLst>
                                          <p:attrName>style.visibility</p:attrName>
                                        </p:attrNameLst>
                                      </p:cBhvr>
                                      <p:to>
                                        <p:strVal val="visible"/>
                                      </p:to>
                                    </p:set>
                                  </p:childTnLst>
                                </p:cTn>
                              </p:par>
                              <p:par>
                                <p:cTn id="20" presetID="1" presetClass="exit" presetSubtype="0" fill="hold" grpId="0" nodeType="withEffect">
                                  <p:stCondLst>
                                    <p:cond delay="0"/>
                                  </p:stCondLst>
                                  <p:childTnLst>
                                    <p:set>
                                      <p:cBhvr>
                                        <p:cTn id="21" dur="1" fill="hold">
                                          <p:stCondLst>
                                            <p:cond delay="0"/>
                                          </p:stCondLst>
                                        </p:cTn>
                                        <p:tgtEl>
                                          <p:spTgt spid="29"/>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3">
                                            <p:txEl>
                                              <p:pRg st="2" end="2"/>
                                            </p:txEl>
                                          </p:spTgt>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7"/>
                                        </p:tgtEl>
                                        <p:attrNameLst>
                                          <p:attrName>style.visibility</p:attrName>
                                        </p:attrNameLst>
                                      </p:cBhvr>
                                      <p:to>
                                        <p:strVal val="visible"/>
                                      </p:to>
                                    </p:set>
                                  </p:childTnLst>
                                </p:cTn>
                              </p:par>
                              <p:par>
                                <p:cTn id="28" presetID="1" presetClass="exit" presetSubtype="0" fill="hold" grpId="1" nodeType="withEffect">
                                  <p:stCondLst>
                                    <p:cond delay="0"/>
                                  </p:stCondLst>
                                  <p:childTnLst>
                                    <p:set>
                                      <p:cBhvr>
                                        <p:cTn id="29" dur="1" fill="hold">
                                          <p:stCondLst>
                                            <p:cond delay="0"/>
                                          </p:stCondLst>
                                        </p:cTn>
                                        <p:tgtEl>
                                          <p:spTgt spid="2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8" grpId="1" animBg="1"/>
      <p:bldP spid="2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85111C74-E5DF-4BDE-A17E-466CE3D45433}"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5 - HIR Optimizations and Transformations</a:t>
            </a:r>
          </a:p>
        </p:txBody>
      </p:sp>
      <p:sp>
        <p:nvSpPr>
          <p:cNvPr id="464900" name="Rectangle 4"/>
          <p:cNvSpPr>
            <a:spLocks noGrp="1" noChangeArrowheads="1"/>
          </p:cNvSpPr>
          <p:nvPr>
            <p:ph type="title"/>
          </p:nvPr>
        </p:nvSpPr>
        <p:spPr/>
        <p:txBody>
          <a:bodyPr/>
          <a:lstStyle/>
          <a:p>
            <a:r>
              <a:rPr lang="en-US" dirty="0"/>
              <a:t>Workflow of the WCET Analyzer aiT (2)</a:t>
            </a:r>
          </a:p>
        </p:txBody>
      </p:sp>
      <p:sp>
        <p:nvSpPr>
          <p:cNvPr id="13" name="Rectangle 3"/>
          <p:cNvSpPr txBox="1">
            <a:spLocks noChangeArrowheads="1"/>
          </p:cNvSpPr>
          <p:nvPr/>
        </p:nvSpPr>
        <p:spPr bwMode="auto">
          <a:xfrm>
            <a:off x="179389" y="1387475"/>
            <a:ext cx="4464619" cy="499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a:lnSpc>
                <a:spcPct val="120000"/>
              </a:lnSpc>
              <a:buFont typeface="Arial" charset="0"/>
              <a:buChar char="–"/>
            </a:pPr>
            <a:r>
              <a:rPr lang="en-US" b="1" dirty="0"/>
              <a:t>Loop bound analysis:</a:t>
            </a:r>
            <a:r>
              <a:rPr lang="en-US" dirty="0"/>
              <a:t> Tries to determine lower and upper bounds for the number of iterations of each loop in </a:t>
            </a:r>
            <a:r>
              <a:rPr lang="en-US" i="1" dirty="0"/>
              <a:t>P</a:t>
            </a:r>
            <a:r>
              <a:rPr lang="en-US" dirty="0"/>
              <a:t>.</a:t>
            </a:r>
          </a:p>
          <a:p>
            <a:pPr>
              <a:lnSpc>
                <a:spcPct val="120000"/>
              </a:lnSpc>
              <a:buFont typeface="Arial" charset="0"/>
              <a:buChar char="–"/>
            </a:pPr>
            <a:r>
              <a:rPr lang="en-US" b="1" dirty="0"/>
              <a:t>Cache analysis:</a:t>
            </a:r>
            <a:r>
              <a:rPr lang="en-US" dirty="0"/>
              <a:t> Makes use of a formal cache model, classifies each memory access in </a:t>
            </a:r>
            <a:r>
              <a:rPr lang="en-US" i="1" dirty="0"/>
              <a:t>P</a:t>
            </a:r>
            <a:r>
              <a:rPr lang="en-US" dirty="0"/>
              <a:t> as definite cache hit, definite cache miss, or unknown.</a:t>
            </a:r>
          </a:p>
        </p:txBody>
      </p:sp>
      <p:sp>
        <p:nvSpPr>
          <p:cNvPr id="25" name="Text Box 15"/>
          <p:cNvSpPr txBox="1">
            <a:spLocks noChangeArrowheads="1"/>
          </p:cNvSpPr>
          <p:nvPr/>
        </p:nvSpPr>
        <p:spPr bwMode="auto">
          <a:xfrm>
            <a:off x="7632000" y="2088000"/>
            <a:ext cx="1081088" cy="648146"/>
          </a:xfrm>
          <a:prstGeom prst="rect">
            <a:avLst/>
          </a:prstGeom>
          <a:solidFill>
            <a:srgbClr val="C00000">
              <a:alpha val="30000"/>
            </a:srgbClr>
          </a:solidFill>
          <a:ln>
            <a:noFill/>
          </a:ln>
          <a:effectLst/>
        </p:spPr>
        <p:txBody>
          <a:bodyPr/>
          <a:lstStyle/>
          <a:p>
            <a:endParaRPr lang="en-US" sz="1600" i="1" dirty="0">
              <a:solidFill>
                <a:schemeClr val="tx1"/>
              </a:solidFill>
            </a:endParaRPr>
          </a:p>
        </p:txBody>
      </p:sp>
      <p:sp>
        <p:nvSpPr>
          <p:cNvPr id="26" name="Text Box 15"/>
          <p:cNvSpPr txBox="1">
            <a:spLocks noChangeArrowheads="1"/>
          </p:cNvSpPr>
          <p:nvPr/>
        </p:nvSpPr>
        <p:spPr bwMode="auto">
          <a:xfrm>
            <a:off x="6912000" y="1484784"/>
            <a:ext cx="1081088" cy="648072"/>
          </a:xfrm>
          <a:prstGeom prst="rect">
            <a:avLst/>
          </a:prstGeom>
          <a:solidFill>
            <a:srgbClr val="C00000">
              <a:alpha val="30000"/>
            </a:srgbClr>
          </a:solidFill>
          <a:ln>
            <a:noFill/>
          </a:ln>
          <a:effectLst/>
        </p:spPr>
        <p:txBody>
          <a:bodyPr/>
          <a:lstStyle/>
          <a:p>
            <a:endParaRPr lang="en-US" sz="1600" i="1" dirty="0">
              <a:solidFill>
                <a:schemeClr val="tx1"/>
              </a:solidFill>
            </a:endParaRPr>
          </a:p>
        </p:txBody>
      </p:sp>
      <p:pic>
        <p:nvPicPr>
          <p:cNvPr id="15" name="Picture 7" descr="a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49800" y="1484784"/>
            <a:ext cx="4106863" cy="2976563"/>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4"/>
          <p:cNvGrpSpPr>
            <a:grpSpLocks/>
          </p:cNvGrpSpPr>
          <p:nvPr/>
        </p:nvGrpSpPr>
        <p:grpSpPr bwMode="auto">
          <a:xfrm rot="21260421">
            <a:off x="6588125" y="5499034"/>
            <a:ext cx="2527300" cy="936625"/>
            <a:chOff x="2517" y="2160"/>
            <a:chExt cx="1542" cy="590"/>
          </a:xfrm>
        </p:grpSpPr>
        <p:sp>
          <p:nvSpPr>
            <p:cNvPr id="14" name="AutoShape 5"/>
            <p:cNvSpPr>
              <a:spLocks noChangeArrowheads="1"/>
            </p:cNvSpPr>
            <p:nvPr/>
          </p:nvSpPr>
          <p:spPr bwMode="auto">
            <a:xfrm>
              <a:off x="2517" y="2160"/>
              <a:ext cx="1542" cy="590"/>
            </a:xfrm>
            <a:prstGeom prst="irregularSeal2">
              <a:avLst/>
            </a:prstGeom>
            <a:solidFill>
              <a:srgbClr val="FFFF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6" name="Text Box 6"/>
            <p:cNvSpPr txBox="1">
              <a:spLocks noChangeArrowheads="1"/>
            </p:cNvSpPr>
            <p:nvPr/>
          </p:nvSpPr>
          <p:spPr bwMode="auto">
            <a:xfrm rot="20652928">
              <a:off x="2538" y="2384"/>
              <a:ext cx="1197"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pPr>
              <a:r>
                <a:rPr lang="en-US" sz="2000" b="1" i="1" dirty="0"/>
                <a:t>&lt;INTERLUDE&gt;</a:t>
              </a:r>
            </a:p>
          </p:txBody>
        </p:sp>
      </p:grpSp>
    </p:spTree>
    <p:extLst>
      <p:ext uri="{BB962C8B-B14F-4D97-AF65-F5344CB8AC3E}">
        <p14:creationId xmlns:p14="http://schemas.microsoft.com/office/powerpoint/2010/main" val="29242289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xit"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1BB024FB-7136-4FF5-A06F-F60C36737068}"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5 - HIR Optimizations and Transformations</a:t>
            </a:r>
          </a:p>
        </p:txBody>
      </p:sp>
      <p:sp>
        <p:nvSpPr>
          <p:cNvPr id="464900" name="Rectangle 4"/>
          <p:cNvSpPr>
            <a:spLocks noGrp="1" noChangeArrowheads="1"/>
          </p:cNvSpPr>
          <p:nvPr>
            <p:ph type="title"/>
          </p:nvPr>
        </p:nvSpPr>
        <p:spPr/>
        <p:txBody>
          <a:bodyPr/>
          <a:lstStyle/>
          <a:p>
            <a:r>
              <a:rPr lang="en-US" dirty="0"/>
              <a:t>Workflow of the WCET Analyzer aiT (3)</a:t>
            </a:r>
          </a:p>
        </p:txBody>
      </p:sp>
      <p:sp>
        <p:nvSpPr>
          <p:cNvPr id="13" name="Rectangle 3"/>
          <p:cNvSpPr txBox="1">
            <a:spLocks noChangeArrowheads="1"/>
          </p:cNvSpPr>
          <p:nvPr/>
        </p:nvSpPr>
        <p:spPr bwMode="auto">
          <a:xfrm>
            <a:off x="179389" y="1387475"/>
            <a:ext cx="4464619" cy="499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a:lnSpc>
                <a:spcPct val="120000"/>
              </a:lnSpc>
              <a:buFont typeface="Arial" charset="0"/>
              <a:buChar char="–"/>
            </a:pPr>
            <a:r>
              <a:rPr lang="en-US" b="1" dirty="0"/>
              <a:t>Pipeline analysis:</a:t>
            </a:r>
            <a:r>
              <a:rPr lang="en-US" dirty="0"/>
              <a:t> Includes an accurate model of the processor’s pipeline. Depending on the pipeline’s initial state, possible cache states etc., possible states of the pipeline at the end of each basic block of </a:t>
            </a:r>
            <a:r>
              <a:rPr lang="en-US" i="1" dirty="0"/>
              <a:t>P</a:t>
            </a:r>
            <a:r>
              <a:rPr lang="en-US" dirty="0"/>
              <a:t> are determined. Result of the pipeline analysis is the WCET</a:t>
            </a:r>
            <a:r>
              <a:rPr lang="en-US" baseline="-25000" dirty="0"/>
              <a:t>EST</a:t>
            </a:r>
            <a:r>
              <a:rPr lang="en-US" dirty="0"/>
              <a:t> of each individual basic block.</a:t>
            </a:r>
          </a:p>
        </p:txBody>
      </p:sp>
      <p:grpSp>
        <p:nvGrpSpPr>
          <p:cNvPr id="12" name="Group 4"/>
          <p:cNvGrpSpPr>
            <a:grpSpLocks/>
          </p:cNvGrpSpPr>
          <p:nvPr/>
        </p:nvGrpSpPr>
        <p:grpSpPr bwMode="auto">
          <a:xfrm rot="21260421">
            <a:off x="6588125" y="5499034"/>
            <a:ext cx="2527300" cy="936625"/>
            <a:chOff x="2517" y="2160"/>
            <a:chExt cx="1542" cy="590"/>
          </a:xfrm>
        </p:grpSpPr>
        <p:sp>
          <p:nvSpPr>
            <p:cNvPr id="14" name="AutoShape 5"/>
            <p:cNvSpPr>
              <a:spLocks noChangeArrowheads="1"/>
            </p:cNvSpPr>
            <p:nvPr/>
          </p:nvSpPr>
          <p:spPr bwMode="auto">
            <a:xfrm>
              <a:off x="2517" y="2160"/>
              <a:ext cx="1542" cy="590"/>
            </a:xfrm>
            <a:prstGeom prst="irregularSeal2">
              <a:avLst/>
            </a:prstGeom>
            <a:solidFill>
              <a:srgbClr val="FFFF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6" name="Text Box 6"/>
            <p:cNvSpPr txBox="1">
              <a:spLocks noChangeArrowheads="1"/>
            </p:cNvSpPr>
            <p:nvPr/>
          </p:nvSpPr>
          <p:spPr bwMode="auto">
            <a:xfrm rot="20652928">
              <a:off x="2538" y="2384"/>
              <a:ext cx="1197"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pPr>
              <a:r>
                <a:rPr lang="en-US" sz="2000" b="1" i="1" dirty="0"/>
                <a:t>&lt;INTERLUDE&gt;</a:t>
              </a:r>
            </a:p>
          </p:txBody>
        </p:sp>
      </p:grpSp>
      <p:sp>
        <p:nvSpPr>
          <p:cNvPr id="17" name="Text Box 15"/>
          <p:cNvSpPr txBox="1">
            <a:spLocks noChangeArrowheads="1"/>
          </p:cNvSpPr>
          <p:nvPr/>
        </p:nvSpPr>
        <p:spPr bwMode="auto">
          <a:xfrm>
            <a:off x="7811392" y="2736000"/>
            <a:ext cx="1081088" cy="648072"/>
          </a:xfrm>
          <a:prstGeom prst="rect">
            <a:avLst/>
          </a:prstGeom>
          <a:solidFill>
            <a:srgbClr val="C00000">
              <a:alpha val="30000"/>
            </a:srgbClr>
          </a:solidFill>
          <a:ln>
            <a:noFill/>
          </a:ln>
          <a:effectLst/>
        </p:spPr>
        <p:txBody>
          <a:bodyPr/>
          <a:lstStyle/>
          <a:p>
            <a:endParaRPr lang="en-US" sz="1600" i="1" dirty="0">
              <a:solidFill>
                <a:schemeClr val="tx1"/>
              </a:solidFill>
            </a:endParaRPr>
          </a:p>
        </p:txBody>
      </p:sp>
      <p:pic>
        <p:nvPicPr>
          <p:cNvPr id="15" name="Picture 7" descr="a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49800" y="1484784"/>
            <a:ext cx="4106863" cy="2976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7447321"/>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9F5A2E8F-8B98-4805-89B9-CEDED9A2309B}"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5 - HIR Optimizations and Transformations</a:t>
            </a:r>
          </a:p>
        </p:txBody>
      </p:sp>
      <p:sp>
        <p:nvSpPr>
          <p:cNvPr id="464900" name="Rectangle 4"/>
          <p:cNvSpPr>
            <a:spLocks noGrp="1" noChangeArrowheads="1"/>
          </p:cNvSpPr>
          <p:nvPr>
            <p:ph type="title"/>
          </p:nvPr>
        </p:nvSpPr>
        <p:spPr/>
        <p:txBody>
          <a:bodyPr/>
          <a:lstStyle/>
          <a:p>
            <a:r>
              <a:rPr lang="en-US" dirty="0"/>
              <a:t>Workflow of the WCET Analyzer aiT (4)</a:t>
            </a:r>
          </a:p>
        </p:txBody>
      </p:sp>
      <p:sp>
        <p:nvSpPr>
          <p:cNvPr id="13" name="Rectangle 3"/>
          <p:cNvSpPr txBox="1">
            <a:spLocks noChangeArrowheads="1"/>
          </p:cNvSpPr>
          <p:nvPr/>
        </p:nvSpPr>
        <p:spPr bwMode="auto">
          <a:xfrm>
            <a:off x="179389" y="1387475"/>
            <a:ext cx="4464619" cy="499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a:lnSpc>
                <a:spcPct val="120000"/>
              </a:lnSpc>
              <a:buFont typeface="Arial" charset="0"/>
              <a:buChar char="–"/>
            </a:pPr>
            <a:r>
              <a:rPr lang="en-US" b="1" dirty="0"/>
              <a:t>Path analysis:</a:t>
            </a:r>
            <a:r>
              <a:rPr lang="en-US" dirty="0"/>
              <a:t> Models all possible execution paths within </a:t>
            </a:r>
            <a:r>
              <a:rPr lang="en-US" i="1" dirty="0"/>
              <a:t>P</a:t>
            </a:r>
            <a:r>
              <a:rPr lang="en-US" dirty="0"/>
              <a:t> under consideration of the WCET</a:t>
            </a:r>
            <a:r>
              <a:rPr lang="en-US" baseline="-25000" dirty="0"/>
              <a:t>EST</a:t>
            </a:r>
            <a:r>
              <a:rPr lang="en-US" dirty="0"/>
              <a:t> of all basic blocks. Determines the longest possible execution path within </a:t>
            </a:r>
            <a:r>
              <a:rPr lang="en-US" i="1" dirty="0"/>
              <a:t>P</a:t>
            </a:r>
            <a:r>
              <a:rPr lang="en-US" dirty="0"/>
              <a:t> which leads to the overall WCET</a:t>
            </a:r>
            <a:r>
              <a:rPr lang="en-US" baseline="-25000" dirty="0"/>
              <a:t>EST</a:t>
            </a:r>
            <a:r>
              <a:rPr lang="en-US" dirty="0"/>
              <a:t> of </a:t>
            </a:r>
            <a:r>
              <a:rPr lang="en-US" i="1" dirty="0"/>
              <a:t>P</a:t>
            </a:r>
            <a:r>
              <a:rPr lang="en-US" dirty="0"/>
              <a:t>.</a:t>
            </a:r>
            <a:br>
              <a:rPr lang="en-US" dirty="0"/>
            </a:br>
            <a:r>
              <a:rPr lang="en-US" dirty="0"/>
              <a:t>Result of the path analysis is, e.g., the length of this longest path, i.e., </a:t>
            </a:r>
            <a:r>
              <a:rPr lang="en-US" i="1" dirty="0"/>
              <a:t>P</a:t>
            </a:r>
            <a:r>
              <a:rPr lang="en-US" dirty="0"/>
              <a:t>’s WCET</a:t>
            </a:r>
            <a:r>
              <a:rPr lang="en-US" baseline="-25000" dirty="0"/>
              <a:t>EST</a:t>
            </a:r>
            <a:r>
              <a:rPr lang="en-US" dirty="0"/>
              <a:t>.</a:t>
            </a:r>
          </a:p>
        </p:txBody>
      </p:sp>
      <p:grpSp>
        <p:nvGrpSpPr>
          <p:cNvPr id="12" name="Group 4"/>
          <p:cNvGrpSpPr>
            <a:grpSpLocks/>
          </p:cNvGrpSpPr>
          <p:nvPr/>
        </p:nvGrpSpPr>
        <p:grpSpPr bwMode="auto">
          <a:xfrm rot="21260421">
            <a:off x="6588125" y="5499034"/>
            <a:ext cx="2527300" cy="936625"/>
            <a:chOff x="2517" y="2160"/>
            <a:chExt cx="1542" cy="590"/>
          </a:xfrm>
        </p:grpSpPr>
        <p:sp>
          <p:nvSpPr>
            <p:cNvPr id="14" name="AutoShape 5"/>
            <p:cNvSpPr>
              <a:spLocks noChangeArrowheads="1"/>
            </p:cNvSpPr>
            <p:nvPr/>
          </p:nvSpPr>
          <p:spPr bwMode="auto">
            <a:xfrm>
              <a:off x="2517" y="2160"/>
              <a:ext cx="1542" cy="590"/>
            </a:xfrm>
            <a:prstGeom prst="irregularSeal2">
              <a:avLst/>
            </a:prstGeom>
            <a:solidFill>
              <a:srgbClr val="FFFF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6" name="Text Box 6"/>
            <p:cNvSpPr txBox="1">
              <a:spLocks noChangeArrowheads="1"/>
            </p:cNvSpPr>
            <p:nvPr/>
          </p:nvSpPr>
          <p:spPr bwMode="auto">
            <a:xfrm rot="20652928">
              <a:off x="2538" y="2384"/>
              <a:ext cx="1197"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pPr>
              <a:r>
                <a:rPr lang="en-US" sz="2000" b="1" i="1" dirty="0"/>
                <a:t>&lt;INTERLUDE&gt;</a:t>
              </a:r>
            </a:p>
          </p:txBody>
        </p:sp>
      </p:grpSp>
      <p:sp>
        <p:nvSpPr>
          <p:cNvPr id="11" name="Text Box 15"/>
          <p:cNvSpPr txBox="1">
            <a:spLocks noChangeArrowheads="1"/>
          </p:cNvSpPr>
          <p:nvPr/>
        </p:nvSpPr>
        <p:spPr bwMode="auto">
          <a:xfrm>
            <a:off x="6048000" y="3717032"/>
            <a:ext cx="1081088" cy="648072"/>
          </a:xfrm>
          <a:prstGeom prst="rect">
            <a:avLst/>
          </a:prstGeom>
          <a:solidFill>
            <a:srgbClr val="C00000">
              <a:alpha val="30000"/>
            </a:srgbClr>
          </a:solidFill>
          <a:ln>
            <a:noFill/>
          </a:ln>
          <a:effectLst/>
        </p:spPr>
        <p:txBody>
          <a:bodyPr/>
          <a:lstStyle/>
          <a:p>
            <a:endParaRPr lang="en-US" sz="1600" i="1" dirty="0">
              <a:solidFill>
                <a:schemeClr val="tx1"/>
              </a:solidFill>
            </a:endParaRPr>
          </a:p>
        </p:txBody>
      </p:sp>
      <p:pic>
        <p:nvPicPr>
          <p:cNvPr id="15" name="Picture 7" descr="a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49800" y="1484784"/>
            <a:ext cx="4106863" cy="2976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4296293"/>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5D1E7C5C-9F43-43CE-A6F4-2E22F935B2E0}"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5 - HIR Optimizations and Transformations</a:t>
            </a:r>
          </a:p>
        </p:txBody>
      </p:sp>
      <p:sp>
        <p:nvSpPr>
          <p:cNvPr id="464900" name="Rectangle 4"/>
          <p:cNvSpPr>
            <a:spLocks noGrp="1" noChangeArrowheads="1"/>
          </p:cNvSpPr>
          <p:nvPr>
            <p:ph type="title"/>
          </p:nvPr>
        </p:nvSpPr>
        <p:spPr/>
        <p:txBody>
          <a:bodyPr/>
          <a:lstStyle/>
          <a:p>
            <a:r>
              <a:rPr lang="en-US" dirty="0"/>
              <a:t>Workflow of the WCET Analyzer aiT (5)</a:t>
            </a:r>
          </a:p>
        </p:txBody>
      </p:sp>
      <p:sp>
        <p:nvSpPr>
          <p:cNvPr id="464901" name="Rectangle 5"/>
          <p:cNvSpPr>
            <a:spLocks noGrp="1" noChangeArrowheads="1"/>
          </p:cNvSpPr>
          <p:nvPr>
            <p:ph type="body" idx="1"/>
          </p:nvPr>
        </p:nvSpPr>
        <p:spPr/>
        <p:txBody>
          <a:bodyPr/>
          <a:lstStyle/>
          <a:p>
            <a:pPr>
              <a:lnSpc>
                <a:spcPct val="100000"/>
              </a:lnSpc>
            </a:pPr>
            <a:r>
              <a:rPr lang="en-US" b="1" dirty="0"/>
              <a:t>Control Flow Graph (CFG)</a:t>
            </a:r>
            <a:endParaRPr lang="en-US" b="1" i="1" dirty="0"/>
          </a:p>
          <a:p>
            <a:pPr>
              <a:lnSpc>
                <a:spcPct val="120000"/>
              </a:lnSpc>
              <a:buFont typeface="Arial" charset="0"/>
              <a:buChar char="–"/>
            </a:pPr>
            <a:r>
              <a:rPr lang="en-US" dirty="0"/>
              <a:t>Fundamental code representation during path analysis</a:t>
            </a:r>
          </a:p>
          <a:p>
            <a:pPr marL="0" indent="0">
              <a:lnSpc>
                <a:spcPct val="120000"/>
              </a:lnSpc>
            </a:pPr>
            <a:endParaRPr lang="en-US" sz="1200" dirty="0"/>
          </a:p>
          <a:p>
            <a:pPr>
              <a:lnSpc>
                <a:spcPct val="90000"/>
              </a:lnSpc>
            </a:pPr>
            <a:r>
              <a:rPr lang="en-US" b="1" dirty="0"/>
              <a:t>Definition:</a:t>
            </a:r>
            <a:r>
              <a:rPr lang="en-US" dirty="0"/>
              <a:t> </a:t>
            </a:r>
            <a:r>
              <a:rPr lang="en-US" i="1" dirty="0"/>
              <a:t>CFG = (V, E, s)</a:t>
            </a:r>
            <a:r>
              <a:rPr lang="en-US" dirty="0"/>
              <a:t> is a directed graph with</a:t>
            </a:r>
          </a:p>
          <a:p>
            <a:pPr>
              <a:lnSpc>
                <a:spcPct val="120000"/>
              </a:lnSpc>
              <a:buFont typeface="Arial" charset="0"/>
              <a:buChar char="–"/>
            </a:pPr>
            <a:r>
              <a:rPr lang="en-US" i="1" dirty="0"/>
              <a:t>V</a:t>
            </a:r>
            <a:r>
              <a:rPr lang="en-US" dirty="0"/>
              <a:t> = { </a:t>
            </a:r>
            <a:r>
              <a:rPr lang="en-US" i="1" dirty="0"/>
              <a:t>b</a:t>
            </a:r>
            <a:r>
              <a:rPr lang="en-US" baseline="-25000" dirty="0"/>
              <a:t>1</a:t>
            </a:r>
            <a:r>
              <a:rPr lang="en-US" dirty="0"/>
              <a:t>, ..., </a:t>
            </a:r>
            <a:r>
              <a:rPr lang="en-US" i="1" dirty="0"/>
              <a:t>b</a:t>
            </a:r>
            <a:r>
              <a:rPr lang="en-US" i="1" baseline="-25000" dirty="0"/>
              <a:t>n</a:t>
            </a:r>
            <a:r>
              <a:rPr lang="en-US" dirty="0"/>
              <a:t> } (set of all basic blocks, cf. chapter 2)</a:t>
            </a:r>
          </a:p>
          <a:p>
            <a:pPr>
              <a:lnSpc>
                <a:spcPct val="120000"/>
              </a:lnSpc>
              <a:buFont typeface="Arial" charset="0"/>
              <a:buChar char="–"/>
            </a:pPr>
            <a:r>
              <a:rPr lang="en-US" i="1" dirty="0"/>
              <a:t>E</a:t>
            </a:r>
            <a:r>
              <a:rPr lang="en-US" dirty="0"/>
              <a:t> = { (</a:t>
            </a:r>
            <a:r>
              <a:rPr lang="en-US" i="1" dirty="0"/>
              <a:t>b</a:t>
            </a:r>
            <a:r>
              <a:rPr lang="en-US" i="1" baseline="-25000" dirty="0"/>
              <a:t>i</a:t>
            </a:r>
            <a:r>
              <a:rPr lang="en-US" dirty="0"/>
              <a:t> </a:t>
            </a:r>
            <a:r>
              <a:rPr lang="en-US" dirty="0">
                <a:sym typeface="Symbol" pitchFamily="18" charset="2"/>
              </a:rPr>
              <a:t></a:t>
            </a:r>
            <a:r>
              <a:rPr lang="en-US" dirty="0"/>
              <a:t> </a:t>
            </a:r>
            <a:r>
              <a:rPr lang="en-US" i="1" dirty="0"/>
              <a:t>b</a:t>
            </a:r>
            <a:r>
              <a:rPr lang="en-US" i="1" baseline="-25000" dirty="0"/>
              <a:t>j</a:t>
            </a:r>
            <a:r>
              <a:rPr lang="en-US" dirty="0"/>
              <a:t>) | basic block </a:t>
            </a:r>
            <a:r>
              <a:rPr lang="en-US" i="1" dirty="0"/>
              <a:t>b</a:t>
            </a:r>
            <a:r>
              <a:rPr lang="en-US" i="1" baseline="-25000" dirty="0"/>
              <a:t>j</a:t>
            </a:r>
            <a:r>
              <a:rPr lang="en-US" dirty="0"/>
              <a:t> can be executed immediately after </a:t>
            </a:r>
            <a:r>
              <a:rPr lang="en-US" i="1" dirty="0"/>
              <a:t>b</a:t>
            </a:r>
            <a:r>
              <a:rPr lang="en-US" i="1" baseline="-25000" dirty="0"/>
              <a:t>i</a:t>
            </a:r>
            <a:r>
              <a:rPr lang="en-US" dirty="0"/>
              <a:t> }</a:t>
            </a:r>
          </a:p>
          <a:p>
            <a:pPr>
              <a:lnSpc>
                <a:spcPct val="120000"/>
              </a:lnSpc>
              <a:buFont typeface="Arial" charset="0"/>
              <a:buChar char="–"/>
            </a:pPr>
            <a:r>
              <a:rPr lang="en-US" i="1" dirty="0"/>
              <a:t>s</a:t>
            </a:r>
            <a:r>
              <a:rPr lang="en-US" dirty="0"/>
              <a:t> </a:t>
            </a:r>
            <a:r>
              <a:rPr lang="en-US" b="1" dirty="0">
                <a:ea typeface="ヒラギノ角ゴ Pro W3" pitchFamily="96" charset="-128"/>
                <a:sym typeface="Symbol" pitchFamily="18" charset="2"/>
              </a:rPr>
              <a:t></a:t>
            </a:r>
            <a:r>
              <a:rPr lang="en-US" dirty="0"/>
              <a:t> </a:t>
            </a:r>
            <a:r>
              <a:rPr lang="en-US" i="1" dirty="0"/>
              <a:t>V</a:t>
            </a:r>
            <a:r>
              <a:rPr lang="en-US" dirty="0"/>
              <a:t> = the unique start node of the CFG</a:t>
            </a:r>
          </a:p>
          <a:p>
            <a:pPr>
              <a:lnSpc>
                <a:spcPct val="90000"/>
              </a:lnSpc>
            </a:pPr>
            <a:endParaRPr lang="en-US" dirty="0"/>
          </a:p>
        </p:txBody>
      </p:sp>
      <p:grpSp>
        <p:nvGrpSpPr>
          <p:cNvPr id="139" name="Group 4"/>
          <p:cNvGrpSpPr>
            <a:grpSpLocks/>
          </p:cNvGrpSpPr>
          <p:nvPr/>
        </p:nvGrpSpPr>
        <p:grpSpPr bwMode="auto">
          <a:xfrm rot="21260421">
            <a:off x="6588125" y="5499034"/>
            <a:ext cx="2527300" cy="936625"/>
            <a:chOff x="2517" y="2160"/>
            <a:chExt cx="1542" cy="590"/>
          </a:xfrm>
        </p:grpSpPr>
        <p:sp>
          <p:nvSpPr>
            <p:cNvPr id="140" name="AutoShape 5"/>
            <p:cNvSpPr>
              <a:spLocks noChangeArrowheads="1"/>
            </p:cNvSpPr>
            <p:nvPr/>
          </p:nvSpPr>
          <p:spPr bwMode="auto">
            <a:xfrm>
              <a:off x="2517" y="2160"/>
              <a:ext cx="1542" cy="590"/>
            </a:xfrm>
            <a:prstGeom prst="irregularSeal2">
              <a:avLst/>
            </a:prstGeom>
            <a:solidFill>
              <a:srgbClr val="FFFF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41" name="Text Box 6"/>
            <p:cNvSpPr txBox="1">
              <a:spLocks noChangeArrowheads="1"/>
            </p:cNvSpPr>
            <p:nvPr/>
          </p:nvSpPr>
          <p:spPr bwMode="auto">
            <a:xfrm rot="20652928">
              <a:off x="2538" y="2384"/>
              <a:ext cx="1197"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pPr>
              <a:r>
                <a:rPr lang="en-US" sz="2000" b="1" i="1" dirty="0"/>
                <a:t>&lt;INTERLUDE&gt;</a:t>
              </a:r>
            </a:p>
          </p:txBody>
        </p:sp>
      </p:grpSp>
      <p:sp>
        <p:nvSpPr>
          <p:cNvPr id="142" name="Rectangle 7"/>
          <p:cNvSpPr>
            <a:spLocks noChangeArrowheads="1"/>
          </p:cNvSpPr>
          <p:nvPr/>
        </p:nvSpPr>
        <p:spPr bwMode="auto">
          <a:xfrm>
            <a:off x="5074345" y="3860378"/>
            <a:ext cx="720725" cy="431800"/>
          </a:xfrm>
          <a:prstGeom prst="rect">
            <a:avLst/>
          </a:prstGeom>
          <a:solidFill>
            <a:srgbClr val="FF6600">
              <a:alpha val="50000"/>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143" name="Rectangle 8"/>
          <p:cNvSpPr>
            <a:spLocks noChangeArrowheads="1"/>
          </p:cNvSpPr>
          <p:nvPr/>
        </p:nvSpPr>
        <p:spPr bwMode="auto">
          <a:xfrm>
            <a:off x="1473895" y="4292178"/>
            <a:ext cx="720725" cy="360362"/>
          </a:xfrm>
          <a:prstGeom prst="rect">
            <a:avLst/>
          </a:prstGeom>
          <a:solidFill>
            <a:srgbClr val="FF6600">
              <a:alpha val="50000"/>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44" name="Rectangle 9"/>
          <p:cNvSpPr>
            <a:spLocks noChangeArrowheads="1"/>
          </p:cNvSpPr>
          <p:nvPr/>
        </p:nvSpPr>
        <p:spPr bwMode="auto">
          <a:xfrm>
            <a:off x="1689795" y="4652540"/>
            <a:ext cx="792163" cy="287338"/>
          </a:xfrm>
          <a:prstGeom prst="rect">
            <a:avLst/>
          </a:prstGeom>
          <a:solidFill>
            <a:srgbClr val="333300">
              <a:alpha val="50000"/>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45" name="Rectangle 10"/>
          <p:cNvSpPr>
            <a:spLocks noChangeArrowheads="1"/>
          </p:cNvSpPr>
          <p:nvPr/>
        </p:nvSpPr>
        <p:spPr bwMode="auto">
          <a:xfrm>
            <a:off x="5650608" y="4581103"/>
            <a:ext cx="576262" cy="431800"/>
          </a:xfrm>
          <a:prstGeom prst="rect">
            <a:avLst/>
          </a:prstGeom>
          <a:solidFill>
            <a:srgbClr val="333300">
              <a:alpha val="50000"/>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46" name="Rectangle 11"/>
          <p:cNvSpPr>
            <a:spLocks noChangeArrowheads="1"/>
          </p:cNvSpPr>
          <p:nvPr/>
        </p:nvSpPr>
        <p:spPr bwMode="auto">
          <a:xfrm>
            <a:off x="1042095" y="4939878"/>
            <a:ext cx="2952750" cy="360362"/>
          </a:xfrm>
          <a:prstGeom prst="rect">
            <a:avLst/>
          </a:prstGeom>
          <a:solidFill>
            <a:srgbClr val="333399">
              <a:alpha val="50000"/>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47" name="Rectangle 12"/>
          <p:cNvSpPr>
            <a:spLocks noChangeArrowheads="1"/>
          </p:cNvSpPr>
          <p:nvPr/>
        </p:nvSpPr>
        <p:spPr bwMode="auto">
          <a:xfrm>
            <a:off x="5937945" y="5373265"/>
            <a:ext cx="576263" cy="431800"/>
          </a:xfrm>
          <a:prstGeom prst="rect">
            <a:avLst/>
          </a:prstGeom>
          <a:solidFill>
            <a:srgbClr val="333399">
              <a:alpha val="50000"/>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48" name="Rectangle 13"/>
          <p:cNvSpPr>
            <a:spLocks noChangeArrowheads="1"/>
          </p:cNvSpPr>
          <p:nvPr/>
        </p:nvSpPr>
        <p:spPr bwMode="auto">
          <a:xfrm>
            <a:off x="2626420" y="4652540"/>
            <a:ext cx="684213" cy="287338"/>
          </a:xfrm>
          <a:prstGeom prst="rect">
            <a:avLst/>
          </a:prstGeom>
          <a:solidFill>
            <a:srgbClr val="FFCC00">
              <a:alpha val="50000"/>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49" name="Rectangle 14"/>
          <p:cNvSpPr>
            <a:spLocks noChangeArrowheads="1"/>
          </p:cNvSpPr>
          <p:nvPr/>
        </p:nvSpPr>
        <p:spPr bwMode="auto">
          <a:xfrm>
            <a:off x="5795070" y="5949528"/>
            <a:ext cx="576263" cy="431800"/>
          </a:xfrm>
          <a:prstGeom prst="rect">
            <a:avLst/>
          </a:prstGeom>
          <a:solidFill>
            <a:srgbClr val="FFCC00">
              <a:alpha val="50000"/>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50" name="Rectangle 15"/>
          <p:cNvSpPr>
            <a:spLocks noChangeArrowheads="1"/>
          </p:cNvSpPr>
          <p:nvPr/>
        </p:nvSpPr>
        <p:spPr bwMode="auto">
          <a:xfrm>
            <a:off x="754758" y="5300240"/>
            <a:ext cx="2952750" cy="360363"/>
          </a:xfrm>
          <a:prstGeom prst="rect">
            <a:avLst/>
          </a:prstGeom>
          <a:solidFill>
            <a:srgbClr val="FF00FF">
              <a:alpha val="50000"/>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51" name="Rectangle 16"/>
          <p:cNvSpPr>
            <a:spLocks noChangeArrowheads="1"/>
          </p:cNvSpPr>
          <p:nvPr/>
        </p:nvSpPr>
        <p:spPr bwMode="auto">
          <a:xfrm>
            <a:off x="5218808" y="5373265"/>
            <a:ext cx="647700" cy="431800"/>
          </a:xfrm>
          <a:prstGeom prst="rect">
            <a:avLst/>
          </a:prstGeom>
          <a:solidFill>
            <a:srgbClr val="FF00FF">
              <a:alpha val="50000"/>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52" name="Rectangle 17"/>
          <p:cNvSpPr>
            <a:spLocks noChangeArrowheads="1"/>
          </p:cNvSpPr>
          <p:nvPr/>
        </p:nvSpPr>
        <p:spPr bwMode="auto">
          <a:xfrm>
            <a:off x="2410520" y="4292178"/>
            <a:ext cx="612775" cy="360362"/>
          </a:xfrm>
          <a:prstGeom prst="rect">
            <a:avLst/>
          </a:prstGeom>
          <a:solidFill>
            <a:srgbClr val="FF0000">
              <a:alpha val="50000"/>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53" name="Rectangle 18"/>
          <p:cNvSpPr>
            <a:spLocks noChangeArrowheads="1"/>
          </p:cNvSpPr>
          <p:nvPr/>
        </p:nvSpPr>
        <p:spPr bwMode="auto">
          <a:xfrm>
            <a:off x="5074345" y="5949528"/>
            <a:ext cx="576263" cy="431800"/>
          </a:xfrm>
          <a:prstGeom prst="rect">
            <a:avLst/>
          </a:prstGeom>
          <a:solidFill>
            <a:srgbClr val="FF0000">
              <a:alpha val="50000"/>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54" name="Rectangle 19"/>
          <p:cNvSpPr>
            <a:spLocks noChangeArrowheads="1"/>
          </p:cNvSpPr>
          <p:nvPr/>
        </p:nvSpPr>
        <p:spPr bwMode="auto">
          <a:xfrm>
            <a:off x="465833" y="5947940"/>
            <a:ext cx="1512887" cy="360363"/>
          </a:xfrm>
          <a:prstGeom prst="rect">
            <a:avLst/>
          </a:prstGeom>
          <a:solidFill>
            <a:srgbClr val="993366">
              <a:alpha val="50000"/>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55" name="Rectangle 20"/>
          <p:cNvSpPr>
            <a:spLocks noChangeArrowheads="1"/>
          </p:cNvSpPr>
          <p:nvPr/>
        </p:nvSpPr>
        <p:spPr bwMode="auto">
          <a:xfrm>
            <a:off x="5074345" y="4581103"/>
            <a:ext cx="504825" cy="431800"/>
          </a:xfrm>
          <a:prstGeom prst="rect">
            <a:avLst/>
          </a:prstGeom>
          <a:solidFill>
            <a:srgbClr val="993366">
              <a:alpha val="50000"/>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56" name="Text Box 21"/>
          <p:cNvSpPr txBox="1">
            <a:spLocks noChangeArrowheads="1"/>
          </p:cNvSpPr>
          <p:nvPr/>
        </p:nvSpPr>
        <p:spPr bwMode="auto">
          <a:xfrm>
            <a:off x="251520" y="3896890"/>
            <a:ext cx="4464050" cy="23752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eaLnBrk="1" hangingPunct="1">
              <a:lnSpc>
                <a:spcPct val="150000"/>
              </a:lnSpc>
              <a:spcBef>
                <a:spcPct val="50000"/>
              </a:spcBef>
              <a:buClr>
                <a:srgbClr val="FF0007"/>
              </a:buClr>
            </a:pPr>
            <a:r>
              <a:rPr lang="en-US" sz="1800" b="1" dirty="0">
                <a:solidFill>
                  <a:schemeClr val="tx1"/>
                </a:solidFill>
                <a:latin typeface="Courier New" pitchFamily="49" charset="0"/>
              </a:rPr>
              <a:t>int fun2() {</a:t>
            </a:r>
            <a:endParaRPr lang="en-US" sz="1800" b="1" dirty="0">
              <a:solidFill>
                <a:schemeClr val="bg2"/>
              </a:solidFill>
              <a:latin typeface="Courier New" pitchFamily="49" charset="0"/>
            </a:endParaRPr>
          </a:p>
          <a:p>
            <a:pPr eaLnBrk="1" hangingPunct="1">
              <a:lnSpc>
                <a:spcPct val="50000"/>
              </a:lnSpc>
              <a:spcBef>
                <a:spcPct val="50000"/>
              </a:spcBef>
              <a:buClr>
                <a:srgbClr val="FF0007"/>
              </a:buClr>
            </a:pPr>
            <a:r>
              <a:rPr lang="en-US" sz="1800" b="1" dirty="0">
                <a:solidFill>
                  <a:schemeClr val="tx1"/>
                </a:solidFill>
                <a:latin typeface="Courier New" pitchFamily="49" charset="0"/>
              </a:rPr>
              <a:t>  for (; a1&lt;30; a1++ ) {</a:t>
            </a:r>
          </a:p>
          <a:p>
            <a:pPr eaLnBrk="1" hangingPunct="1">
              <a:lnSpc>
                <a:spcPct val="70000"/>
              </a:lnSpc>
              <a:spcBef>
                <a:spcPct val="50000"/>
              </a:spcBef>
              <a:buClr>
                <a:srgbClr val="FF0007"/>
              </a:buClr>
            </a:pPr>
            <a:r>
              <a:rPr lang="en-US" sz="1800" b="1" dirty="0">
                <a:solidFill>
                  <a:schemeClr val="tx1"/>
                </a:solidFill>
                <a:latin typeface="Courier New" pitchFamily="49" charset="0"/>
              </a:rPr>
              <a:t>    for (; b1&lt;a1; b1++ )</a:t>
            </a:r>
          </a:p>
          <a:p>
            <a:pPr eaLnBrk="1" hangingPunct="1">
              <a:lnSpc>
                <a:spcPct val="70000"/>
              </a:lnSpc>
              <a:spcBef>
                <a:spcPct val="50000"/>
              </a:spcBef>
              <a:buClr>
                <a:srgbClr val="FF0007"/>
              </a:buClr>
            </a:pPr>
            <a:r>
              <a:rPr lang="en-US" sz="1800" b="1" dirty="0">
                <a:solidFill>
                  <a:schemeClr val="tx1"/>
                </a:solidFill>
                <a:latin typeface="Courier New" pitchFamily="49" charset="0"/>
              </a:rPr>
              <a:t>      printf( “%d\n”, b1 );</a:t>
            </a:r>
          </a:p>
          <a:p>
            <a:pPr eaLnBrk="1" hangingPunct="1">
              <a:lnSpc>
                <a:spcPct val="70000"/>
              </a:lnSpc>
              <a:spcBef>
                <a:spcPct val="50000"/>
              </a:spcBef>
              <a:buClr>
                <a:srgbClr val="FF0007"/>
              </a:buClr>
            </a:pPr>
            <a:r>
              <a:rPr lang="en-US" sz="1800" b="1" dirty="0">
                <a:solidFill>
                  <a:schemeClr val="tx1"/>
                </a:solidFill>
                <a:latin typeface="Courier New" pitchFamily="49" charset="0"/>
              </a:rPr>
              <a:t>    printf( „%d\n“, a1 );</a:t>
            </a:r>
          </a:p>
          <a:p>
            <a:pPr eaLnBrk="1" hangingPunct="1">
              <a:lnSpc>
                <a:spcPct val="70000"/>
              </a:lnSpc>
              <a:spcBef>
                <a:spcPct val="50000"/>
              </a:spcBef>
              <a:buClr>
                <a:srgbClr val="FF0007"/>
              </a:buClr>
            </a:pPr>
            <a:r>
              <a:rPr lang="en-US" sz="1800" b="1" dirty="0">
                <a:solidFill>
                  <a:schemeClr val="tx1"/>
                </a:solidFill>
                <a:latin typeface="Courier New" pitchFamily="49" charset="0"/>
              </a:rPr>
              <a:t>  }</a:t>
            </a:r>
          </a:p>
          <a:p>
            <a:pPr eaLnBrk="1" hangingPunct="1">
              <a:lnSpc>
                <a:spcPct val="70000"/>
              </a:lnSpc>
              <a:spcBef>
                <a:spcPct val="50000"/>
              </a:spcBef>
              <a:buClr>
                <a:srgbClr val="FF0007"/>
              </a:buClr>
            </a:pPr>
            <a:r>
              <a:rPr lang="en-US" sz="1800" b="1" dirty="0">
                <a:solidFill>
                  <a:schemeClr val="tx1"/>
                </a:solidFill>
                <a:latin typeface="Courier New" pitchFamily="49" charset="0"/>
              </a:rPr>
              <a:t>  return a1; }</a:t>
            </a:r>
          </a:p>
        </p:txBody>
      </p:sp>
      <p:pic>
        <p:nvPicPr>
          <p:cNvPr id="157" name="Picture 22" descr="Grafik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2108" y="3860378"/>
            <a:ext cx="1635125" cy="2520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78589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6"/>
                                        </p:tgtEl>
                                        <p:attrNameLst>
                                          <p:attrName>style.visibility</p:attrName>
                                        </p:attrNameLst>
                                      </p:cBhvr>
                                      <p:to>
                                        <p:strVal val="visible"/>
                                      </p:to>
                                    </p:set>
                                    <p:animEffect transition="in" filter="fade">
                                      <p:cBhvr>
                                        <p:cTn id="7" dur="500"/>
                                        <p:tgtEl>
                                          <p:spTgt spid="15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57"/>
                                        </p:tgtEl>
                                        <p:attrNameLst>
                                          <p:attrName>style.visibility</p:attrName>
                                        </p:attrNameLst>
                                      </p:cBhvr>
                                      <p:to>
                                        <p:strVal val="visible"/>
                                      </p:to>
                                    </p:set>
                                    <p:animEffect transition="in" filter="fade">
                                      <p:cBhvr>
                                        <p:cTn id="11" dur="500"/>
                                        <p:tgtEl>
                                          <p:spTgt spid="15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43"/>
                                        </p:tgtEl>
                                        <p:attrNameLst>
                                          <p:attrName>style.visibility</p:attrName>
                                        </p:attrNameLst>
                                      </p:cBhvr>
                                      <p:to>
                                        <p:strVal val="visible"/>
                                      </p:to>
                                    </p:set>
                                    <p:animEffect transition="in" filter="fade">
                                      <p:cBhvr>
                                        <p:cTn id="16" dur="500"/>
                                        <p:tgtEl>
                                          <p:spTgt spid="14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42"/>
                                        </p:tgtEl>
                                        <p:attrNameLst>
                                          <p:attrName>style.visibility</p:attrName>
                                        </p:attrNameLst>
                                      </p:cBhvr>
                                      <p:to>
                                        <p:strVal val="visible"/>
                                      </p:to>
                                    </p:set>
                                    <p:animEffect transition="in" filter="fade">
                                      <p:cBhvr>
                                        <p:cTn id="19" dur="500"/>
                                        <p:tgtEl>
                                          <p:spTgt spid="142"/>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52"/>
                                        </p:tgtEl>
                                        <p:attrNameLst>
                                          <p:attrName>style.visibility</p:attrName>
                                        </p:attrNameLst>
                                      </p:cBhvr>
                                      <p:to>
                                        <p:strVal val="visible"/>
                                      </p:to>
                                    </p:set>
                                    <p:animEffect transition="in" filter="fade">
                                      <p:cBhvr>
                                        <p:cTn id="24" dur="500"/>
                                        <p:tgtEl>
                                          <p:spTgt spid="15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53"/>
                                        </p:tgtEl>
                                        <p:attrNameLst>
                                          <p:attrName>style.visibility</p:attrName>
                                        </p:attrNameLst>
                                      </p:cBhvr>
                                      <p:to>
                                        <p:strVal val="visible"/>
                                      </p:to>
                                    </p:set>
                                    <p:animEffect transition="in" filter="fade">
                                      <p:cBhvr>
                                        <p:cTn id="27" dur="500"/>
                                        <p:tgtEl>
                                          <p:spTgt spid="15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4"/>
                                        </p:tgtEl>
                                        <p:attrNameLst>
                                          <p:attrName>style.visibility</p:attrName>
                                        </p:attrNameLst>
                                      </p:cBhvr>
                                      <p:to>
                                        <p:strVal val="visible"/>
                                      </p:to>
                                    </p:set>
                                    <p:animEffect transition="in" filter="fade">
                                      <p:cBhvr>
                                        <p:cTn id="32" dur="500"/>
                                        <p:tgtEl>
                                          <p:spTgt spid="14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45"/>
                                        </p:tgtEl>
                                        <p:attrNameLst>
                                          <p:attrName>style.visibility</p:attrName>
                                        </p:attrNameLst>
                                      </p:cBhvr>
                                      <p:to>
                                        <p:strVal val="visible"/>
                                      </p:to>
                                    </p:set>
                                    <p:animEffect transition="in" filter="fade">
                                      <p:cBhvr>
                                        <p:cTn id="35" dur="500"/>
                                        <p:tgtEl>
                                          <p:spTgt spid="14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48"/>
                                        </p:tgtEl>
                                        <p:attrNameLst>
                                          <p:attrName>style.visibility</p:attrName>
                                        </p:attrNameLst>
                                      </p:cBhvr>
                                      <p:to>
                                        <p:strVal val="visible"/>
                                      </p:to>
                                    </p:set>
                                    <p:animEffect transition="in" filter="fade">
                                      <p:cBhvr>
                                        <p:cTn id="40" dur="500"/>
                                        <p:tgtEl>
                                          <p:spTgt spid="148"/>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49"/>
                                        </p:tgtEl>
                                        <p:attrNameLst>
                                          <p:attrName>style.visibility</p:attrName>
                                        </p:attrNameLst>
                                      </p:cBhvr>
                                      <p:to>
                                        <p:strVal val="visible"/>
                                      </p:to>
                                    </p:set>
                                    <p:animEffect transition="in" filter="fade">
                                      <p:cBhvr>
                                        <p:cTn id="43" dur="500"/>
                                        <p:tgtEl>
                                          <p:spTgt spid="149"/>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46"/>
                                        </p:tgtEl>
                                        <p:attrNameLst>
                                          <p:attrName>style.visibility</p:attrName>
                                        </p:attrNameLst>
                                      </p:cBhvr>
                                      <p:to>
                                        <p:strVal val="visible"/>
                                      </p:to>
                                    </p:set>
                                    <p:animEffect transition="in" filter="fade">
                                      <p:cBhvr>
                                        <p:cTn id="48" dur="500"/>
                                        <p:tgtEl>
                                          <p:spTgt spid="14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47"/>
                                        </p:tgtEl>
                                        <p:attrNameLst>
                                          <p:attrName>style.visibility</p:attrName>
                                        </p:attrNameLst>
                                      </p:cBhvr>
                                      <p:to>
                                        <p:strVal val="visible"/>
                                      </p:to>
                                    </p:set>
                                    <p:animEffect transition="in" filter="fade">
                                      <p:cBhvr>
                                        <p:cTn id="51" dur="500"/>
                                        <p:tgtEl>
                                          <p:spTgt spid="147"/>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150"/>
                                        </p:tgtEl>
                                        <p:attrNameLst>
                                          <p:attrName>style.visibility</p:attrName>
                                        </p:attrNameLst>
                                      </p:cBhvr>
                                      <p:to>
                                        <p:strVal val="visible"/>
                                      </p:to>
                                    </p:set>
                                    <p:animEffect transition="in" filter="fade">
                                      <p:cBhvr>
                                        <p:cTn id="56" dur="500"/>
                                        <p:tgtEl>
                                          <p:spTgt spid="150"/>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51"/>
                                        </p:tgtEl>
                                        <p:attrNameLst>
                                          <p:attrName>style.visibility</p:attrName>
                                        </p:attrNameLst>
                                      </p:cBhvr>
                                      <p:to>
                                        <p:strVal val="visible"/>
                                      </p:to>
                                    </p:set>
                                    <p:animEffect transition="in" filter="fade">
                                      <p:cBhvr>
                                        <p:cTn id="59" dur="500"/>
                                        <p:tgtEl>
                                          <p:spTgt spid="151"/>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154"/>
                                        </p:tgtEl>
                                        <p:attrNameLst>
                                          <p:attrName>style.visibility</p:attrName>
                                        </p:attrNameLst>
                                      </p:cBhvr>
                                      <p:to>
                                        <p:strVal val="visible"/>
                                      </p:to>
                                    </p:set>
                                    <p:animEffect transition="in" filter="fade">
                                      <p:cBhvr>
                                        <p:cTn id="64" dur="500"/>
                                        <p:tgtEl>
                                          <p:spTgt spid="154"/>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55"/>
                                        </p:tgtEl>
                                        <p:attrNameLst>
                                          <p:attrName>style.visibility</p:attrName>
                                        </p:attrNameLst>
                                      </p:cBhvr>
                                      <p:to>
                                        <p:strVal val="visible"/>
                                      </p:to>
                                    </p:set>
                                    <p:animEffect transition="in" filter="fade">
                                      <p:cBhvr>
                                        <p:cTn id="67" dur="500"/>
                                        <p:tgtEl>
                                          <p:spTgt spid="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 grpId="0" animBg="1"/>
      <p:bldP spid="143" grpId="0" animBg="1"/>
      <p:bldP spid="144" grpId="0" animBg="1"/>
      <p:bldP spid="145" grpId="0" animBg="1"/>
      <p:bldP spid="146" grpId="0" animBg="1"/>
      <p:bldP spid="147" grpId="0" animBg="1"/>
      <p:bldP spid="148" grpId="0" animBg="1"/>
      <p:bldP spid="149" grpId="0" animBg="1"/>
      <p:bldP spid="150" grpId="0" animBg="1"/>
      <p:bldP spid="151" grpId="0" animBg="1"/>
      <p:bldP spid="152" grpId="0" animBg="1"/>
      <p:bldP spid="153" grpId="0" animBg="1"/>
      <p:bldP spid="154" grpId="0" animBg="1"/>
      <p:bldP spid="155" grpId="0" animBg="1"/>
      <p:bldP spid="15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CF44C41F-1467-4A30-A2A5-1C595BD58B35}"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5 - HIR Optimizations and Transformations</a:t>
            </a:r>
          </a:p>
        </p:txBody>
      </p:sp>
      <p:sp>
        <p:nvSpPr>
          <p:cNvPr id="464900" name="Rectangle 4"/>
          <p:cNvSpPr>
            <a:spLocks noGrp="1" noChangeArrowheads="1"/>
          </p:cNvSpPr>
          <p:nvPr>
            <p:ph type="title"/>
          </p:nvPr>
        </p:nvSpPr>
        <p:spPr/>
        <p:txBody>
          <a:bodyPr/>
          <a:lstStyle/>
          <a:p>
            <a:r>
              <a:rPr lang="en-US" dirty="0"/>
              <a:t>Complexity Issues</a:t>
            </a:r>
          </a:p>
        </p:txBody>
      </p:sp>
      <p:sp>
        <p:nvSpPr>
          <p:cNvPr id="13" name="Rectangle 3"/>
          <p:cNvSpPr txBox="1">
            <a:spLocks noChangeArrowheads="1"/>
          </p:cNvSpPr>
          <p:nvPr/>
        </p:nvSpPr>
        <p:spPr bwMode="auto">
          <a:xfrm>
            <a:off x="179389" y="1387475"/>
            <a:ext cx="4464619" cy="499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a:lnSpc>
                <a:spcPct val="120000"/>
              </a:lnSpc>
              <a:buFont typeface="Arial" charset="0"/>
              <a:buChar char="–"/>
            </a:pPr>
            <a:r>
              <a:rPr lang="en-US" b="1" dirty="0"/>
              <a:t>Problem:</a:t>
            </a:r>
            <a:r>
              <a:rPr lang="en-US" dirty="0"/>
              <a:t> WCET analysis is not computable with today’s machines! If WCET were computable, one could decide in </a:t>
            </a:r>
            <a:r>
              <a:rPr lang="en-US" i="1" dirty="0"/>
              <a:t>O</a:t>
            </a:r>
            <a:r>
              <a:rPr lang="en-US" dirty="0"/>
              <a:t>(1) if WCET &lt; </a:t>
            </a:r>
            <a:r>
              <a:rPr lang="en-US" b="1" dirty="0">
                <a:sym typeface="Symbol" pitchFamily="18" charset="2"/>
              </a:rPr>
              <a:t></a:t>
            </a:r>
            <a:r>
              <a:rPr lang="en-US" dirty="0"/>
              <a:t> and thus solve the Halting problem.</a:t>
            </a:r>
          </a:p>
          <a:p>
            <a:pPr>
              <a:lnSpc>
                <a:spcPct val="120000"/>
              </a:lnSpc>
              <a:buFont typeface="Arial" charset="0"/>
              <a:buChar char="–"/>
            </a:pPr>
            <a:r>
              <a:rPr lang="en-US" b="1" dirty="0"/>
              <a:t>Reason:</a:t>
            </a:r>
            <a:r>
              <a:rPr lang="en-US" dirty="0"/>
              <a:t> It is not computable how long </a:t>
            </a:r>
            <a:r>
              <a:rPr lang="en-US" i="1" dirty="0"/>
              <a:t>P</a:t>
            </a:r>
            <a:r>
              <a:rPr lang="en-US" dirty="0"/>
              <a:t> stays in loops. Automatic loop bound analysis is applicable only to simple classes of loops. (Analogously for recursive function calls.)</a:t>
            </a:r>
          </a:p>
        </p:txBody>
      </p:sp>
      <p:grpSp>
        <p:nvGrpSpPr>
          <p:cNvPr id="12" name="Group 4"/>
          <p:cNvGrpSpPr>
            <a:grpSpLocks/>
          </p:cNvGrpSpPr>
          <p:nvPr/>
        </p:nvGrpSpPr>
        <p:grpSpPr bwMode="auto">
          <a:xfrm rot="21260421">
            <a:off x="6588125" y="5499034"/>
            <a:ext cx="2527300" cy="936625"/>
            <a:chOff x="2517" y="2160"/>
            <a:chExt cx="1542" cy="590"/>
          </a:xfrm>
        </p:grpSpPr>
        <p:sp>
          <p:nvSpPr>
            <p:cNvPr id="14" name="AutoShape 5"/>
            <p:cNvSpPr>
              <a:spLocks noChangeArrowheads="1"/>
            </p:cNvSpPr>
            <p:nvPr/>
          </p:nvSpPr>
          <p:spPr bwMode="auto">
            <a:xfrm>
              <a:off x="2517" y="2160"/>
              <a:ext cx="1542" cy="590"/>
            </a:xfrm>
            <a:prstGeom prst="irregularSeal2">
              <a:avLst/>
            </a:prstGeom>
            <a:solidFill>
              <a:srgbClr val="FFFF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6" name="Text Box 6"/>
            <p:cNvSpPr txBox="1">
              <a:spLocks noChangeArrowheads="1"/>
            </p:cNvSpPr>
            <p:nvPr/>
          </p:nvSpPr>
          <p:spPr bwMode="auto">
            <a:xfrm rot="20652928">
              <a:off x="2538" y="2384"/>
              <a:ext cx="1197"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pPr>
              <a:r>
                <a:rPr lang="en-US" sz="2000" b="1" i="1" dirty="0"/>
                <a:t>&lt;INTERLUDE&gt;</a:t>
              </a:r>
            </a:p>
          </p:txBody>
        </p:sp>
      </p:grpSp>
      <p:pic>
        <p:nvPicPr>
          <p:cNvPr id="15" name="Picture 7" descr="a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49800" y="1484784"/>
            <a:ext cx="4106863" cy="2976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94796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4"/>
          <p:cNvGrpSpPr>
            <a:grpSpLocks/>
          </p:cNvGrpSpPr>
          <p:nvPr/>
        </p:nvGrpSpPr>
        <p:grpSpPr bwMode="auto">
          <a:xfrm rot="21260421">
            <a:off x="6588125" y="5499034"/>
            <a:ext cx="2527300" cy="936625"/>
            <a:chOff x="2517" y="2160"/>
            <a:chExt cx="1542" cy="590"/>
          </a:xfrm>
        </p:grpSpPr>
        <p:sp>
          <p:nvSpPr>
            <p:cNvPr id="14" name="AutoShape 5"/>
            <p:cNvSpPr>
              <a:spLocks noChangeArrowheads="1"/>
            </p:cNvSpPr>
            <p:nvPr/>
          </p:nvSpPr>
          <p:spPr bwMode="auto">
            <a:xfrm>
              <a:off x="2517" y="2160"/>
              <a:ext cx="1542" cy="590"/>
            </a:xfrm>
            <a:prstGeom prst="irregularSeal2">
              <a:avLst/>
            </a:prstGeom>
            <a:solidFill>
              <a:srgbClr val="FFFF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6" name="Text Box 6"/>
            <p:cNvSpPr txBox="1">
              <a:spLocks noChangeArrowheads="1"/>
            </p:cNvSpPr>
            <p:nvPr/>
          </p:nvSpPr>
          <p:spPr bwMode="auto">
            <a:xfrm rot="20652928">
              <a:off x="2538" y="2384"/>
              <a:ext cx="1197"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pPr>
              <a:r>
                <a:rPr lang="en-US" sz="2000" b="1" i="1" dirty="0"/>
                <a:t>&lt;INTERLUDE&gt;</a:t>
              </a:r>
            </a:p>
          </p:txBody>
        </p:sp>
      </p:grpSp>
      <p:sp>
        <p:nvSpPr>
          <p:cNvPr id="2" name="Rechteck 1"/>
          <p:cNvSpPr/>
          <p:nvPr/>
        </p:nvSpPr>
        <p:spPr bwMode="auto">
          <a:xfrm>
            <a:off x="6548100" y="5445224"/>
            <a:ext cx="2595900" cy="1112772"/>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400" b="0" i="0" u="none" strike="noStrike" cap="none" normalizeH="0" baseline="0" dirty="0">
              <a:ln>
                <a:noFill/>
              </a:ln>
              <a:solidFill>
                <a:schemeClr val="tx1"/>
              </a:solidFill>
              <a:effectLst/>
              <a:latin typeface="Arial" charset="0"/>
            </a:endParaRPr>
          </a:p>
        </p:txBody>
      </p:sp>
      <p:grpSp>
        <p:nvGrpSpPr>
          <p:cNvPr id="19" name="Group 4"/>
          <p:cNvGrpSpPr>
            <a:grpSpLocks/>
          </p:cNvGrpSpPr>
          <p:nvPr/>
        </p:nvGrpSpPr>
        <p:grpSpPr bwMode="auto">
          <a:xfrm rot="21240000">
            <a:off x="6557921" y="5502376"/>
            <a:ext cx="2478088" cy="936625"/>
            <a:chOff x="2498" y="2160"/>
            <a:chExt cx="1561" cy="590"/>
          </a:xfrm>
        </p:grpSpPr>
        <p:sp>
          <p:nvSpPr>
            <p:cNvPr id="20" name="AutoShape 5"/>
            <p:cNvSpPr>
              <a:spLocks noChangeArrowheads="1"/>
            </p:cNvSpPr>
            <p:nvPr/>
          </p:nvSpPr>
          <p:spPr bwMode="auto">
            <a:xfrm>
              <a:off x="2517" y="2160"/>
              <a:ext cx="1542" cy="590"/>
            </a:xfrm>
            <a:prstGeom prst="irregularSeal2">
              <a:avLst/>
            </a:prstGeom>
            <a:solidFill>
              <a:srgbClr val="FFFF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1" name="Text Box 6"/>
            <p:cNvSpPr txBox="1">
              <a:spLocks noChangeArrowheads="1"/>
            </p:cNvSpPr>
            <p:nvPr/>
          </p:nvSpPr>
          <p:spPr bwMode="auto">
            <a:xfrm rot="20652928">
              <a:off x="2498" y="2384"/>
              <a:ext cx="1280"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pPr>
              <a:r>
                <a:rPr lang="en-US" sz="2000" b="1" i="1" dirty="0"/>
                <a:t>&lt;/INTERLUDE&gt;</a:t>
              </a:r>
            </a:p>
          </p:txBody>
        </p:sp>
      </p:grpSp>
      <p:sp>
        <p:nvSpPr>
          <p:cNvPr id="4" name="Datumsplatzhalter 3"/>
          <p:cNvSpPr>
            <a:spLocks noGrp="1"/>
          </p:cNvSpPr>
          <p:nvPr>
            <p:ph type="dt" sz="half" idx="10"/>
          </p:nvPr>
        </p:nvSpPr>
        <p:spPr/>
        <p:txBody>
          <a:bodyPr/>
          <a:lstStyle/>
          <a:p>
            <a:r>
              <a:rPr lang="en-US" dirty="0"/>
              <a:t>© H. Falk | </a:t>
            </a:r>
            <a:fld id="{512B5819-63ED-4B79-B0BE-A087C6E85801}"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5 - HIR Optimizations and Transformations</a:t>
            </a:r>
          </a:p>
        </p:txBody>
      </p:sp>
      <p:sp>
        <p:nvSpPr>
          <p:cNvPr id="464900" name="Rectangle 4"/>
          <p:cNvSpPr>
            <a:spLocks noGrp="1" noChangeArrowheads="1"/>
          </p:cNvSpPr>
          <p:nvPr>
            <p:ph type="title"/>
          </p:nvPr>
        </p:nvSpPr>
        <p:spPr/>
        <p:txBody>
          <a:bodyPr/>
          <a:lstStyle/>
          <a:p>
            <a:r>
              <a:rPr lang="en-US" dirty="0"/>
              <a:t>Annotations for WCET Analysis</a:t>
            </a:r>
          </a:p>
        </p:txBody>
      </p:sp>
      <p:sp>
        <p:nvSpPr>
          <p:cNvPr id="13" name="Rectangle 3"/>
          <p:cNvSpPr txBox="1">
            <a:spLocks noChangeArrowheads="1"/>
          </p:cNvSpPr>
          <p:nvPr/>
        </p:nvSpPr>
        <p:spPr bwMode="auto">
          <a:xfrm>
            <a:off x="179389" y="1387475"/>
            <a:ext cx="4464619" cy="499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a:lnSpc>
                <a:spcPct val="120000"/>
              </a:lnSpc>
              <a:buFont typeface="Arial" charset="0"/>
              <a:buChar char="–"/>
            </a:pPr>
            <a:r>
              <a:rPr lang="en-US" b="1" dirty="0"/>
              <a:t>Solution:</a:t>
            </a:r>
            <a:r>
              <a:rPr lang="en-US" dirty="0"/>
              <a:t> The user of aiT must mandatorily provide information about, e.g., minimal and maximal iteration bounds of loops and recursion depths.</a:t>
            </a:r>
          </a:p>
          <a:p>
            <a:pPr>
              <a:lnSpc>
                <a:spcPct val="120000"/>
              </a:lnSpc>
              <a:buFont typeface="Arial" charset="0"/>
              <a:buChar char="–"/>
            </a:pPr>
            <a:r>
              <a:rPr lang="en-US" b="1" dirty="0"/>
              <a:t>Annotation file:</a:t>
            </a:r>
            <a:r>
              <a:rPr lang="en-US" dirty="0"/>
              <a:t> Contains such user-provided annotations (“flow facts”) and is – besides the program </a:t>
            </a:r>
            <a:r>
              <a:rPr lang="en-US" i="1" dirty="0"/>
              <a:t>P</a:t>
            </a:r>
            <a:r>
              <a:rPr lang="en-US" dirty="0"/>
              <a:t> to be analyzed – another external input to aiT.</a:t>
            </a:r>
          </a:p>
        </p:txBody>
      </p:sp>
      <p:pic>
        <p:nvPicPr>
          <p:cNvPr id="15" name="Picture 7" descr="a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49800" y="1484784"/>
            <a:ext cx="4106863" cy="297656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5" descr="ai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9800" y="1483200"/>
            <a:ext cx="4106863" cy="2976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93876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par>
                          <p:cTn id="9" fill="hold">
                            <p:stCondLst>
                              <p:cond delay="0"/>
                            </p:stCondLst>
                            <p:childTnLst>
                              <p:par>
                                <p:cTn id="10" presetID="1" presetClass="exit" presetSubtype="0" fill="hold" nodeType="afterEffect">
                                  <p:stCondLst>
                                    <p:cond delay="500"/>
                                  </p:stCondLst>
                                  <p:childTnLst>
                                    <p:set>
                                      <p:cBhvr>
                                        <p:cTn id="11" dur="1" fill="hold">
                                          <p:stCondLst>
                                            <p:cond delay="0"/>
                                          </p:stCondLst>
                                        </p:cTn>
                                        <p:tgtEl>
                                          <p:spTgt spid="12"/>
                                        </p:tgtEl>
                                        <p:attrNameLst>
                                          <p:attrName>style.visibility</p:attrName>
                                        </p:attrNameLst>
                                      </p:cBhvr>
                                      <p:to>
                                        <p:strVal val="hidden"/>
                                      </p:to>
                                    </p:set>
                                  </p:childTnLst>
                                </p:cTn>
                              </p:par>
                            </p:childTnLst>
                          </p:cTn>
                        </p:par>
                        <p:par>
                          <p:cTn id="12" fill="hold">
                            <p:stCondLst>
                              <p:cond delay="500"/>
                            </p:stCondLst>
                            <p:childTnLst>
                              <p:par>
                                <p:cTn id="13" presetID="10" presetClass="entr" presetSubtype="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par>
                          <p:cTn id="16" fill="hold">
                            <p:stCondLst>
                              <p:cond delay="1000"/>
                            </p:stCondLst>
                            <p:childTnLst>
                              <p:par>
                                <p:cTn id="17" presetID="6" presetClass="emph" presetSubtype="0" fill="hold" nodeType="afterEffect">
                                  <p:stCondLst>
                                    <p:cond delay="0"/>
                                  </p:stCondLst>
                                  <p:childTnLst>
                                    <p:animScale>
                                      <p:cBhvr>
                                        <p:cTn id="18" dur="500" fill="hold"/>
                                        <p:tgtEl>
                                          <p:spTgt spid="19"/>
                                        </p:tgtEl>
                                      </p:cBhvr>
                                      <p:by x="50000" y="50000"/>
                                    </p:animScale>
                                  </p:childTnLst>
                                </p:cTn>
                              </p:par>
                            </p:childTnLst>
                          </p:cTn>
                        </p:par>
                        <p:par>
                          <p:cTn id="19" fill="hold">
                            <p:stCondLst>
                              <p:cond delay="1500"/>
                            </p:stCondLst>
                            <p:childTnLst>
                              <p:par>
                                <p:cTn id="20" presetID="6" presetClass="emph" presetSubtype="0" fill="hold" nodeType="afterEffect">
                                  <p:stCondLst>
                                    <p:cond delay="0"/>
                                  </p:stCondLst>
                                  <p:childTnLst>
                                    <p:animScale>
                                      <p:cBhvr>
                                        <p:cTn id="21" dur="500" fill="hold"/>
                                        <p:tgtEl>
                                          <p:spTgt spid="19"/>
                                        </p:tgtEl>
                                      </p:cBhvr>
                                      <p:by x="200000" y="200000"/>
                                    </p:animScale>
                                  </p:childTnLst>
                                </p:cTn>
                              </p:par>
                              <p:par>
                                <p:cTn id="22" presetID="10" presetClass="entr" presetSubtype="0" fill="hold" grpId="0" nodeType="with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A8812C0F-1904-4E0D-8594-B53EDF77A808}"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5 - HIR Optimizations and Transformations</a:t>
            </a:r>
          </a:p>
        </p:txBody>
      </p:sp>
      <p:sp>
        <p:nvSpPr>
          <p:cNvPr id="464900" name="Rectangle 4"/>
          <p:cNvSpPr>
            <a:spLocks noGrp="1" noChangeArrowheads="1"/>
          </p:cNvSpPr>
          <p:nvPr>
            <p:ph type="title"/>
          </p:nvPr>
        </p:nvSpPr>
        <p:spPr/>
        <p:txBody>
          <a:bodyPr/>
          <a:lstStyle/>
          <a:p>
            <a:r>
              <a:rPr lang="en-US" dirty="0"/>
              <a:t>Why Specialization and WCET</a:t>
            </a:r>
            <a:r>
              <a:rPr lang="en-US" baseline="-25000" dirty="0"/>
              <a:t>EST</a:t>
            </a:r>
            <a:r>
              <a:rPr lang="en-US" dirty="0"/>
              <a:t>?</a:t>
            </a:r>
          </a:p>
        </p:txBody>
      </p:sp>
      <p:sp>
        <p:nvSpPr>
          <p:cNvPr id="464901" name="Rectangle 5"/>
          <p:cNvSpPr>
            <a:spLocks noGrp="1" noChangeArrowheads="1"/>
          </p:cNvSpPr>
          <p:nvPr>
            <p:ph type="body" idx="1"/>
          </p:nvPr>
        </p:nvSpPr>
        <p:spPr/>
        <p:txBody>
          <a:bodyPr/>
          <a:lstStyle/>
          <a:p>
            <a:pPr>
              <a:lnSpc>
                <a:spcPct val="90000"/>
              </a:lnSpc>
            </a:pPr>
            <a:r>
              <a:rPr lang="en-US" b="1" dirty="0"/>
              <a:t>Motivation</a:t>
            </a:r>
          </a:p>
          <a:p>
            <a:pPr>
              <a:lnSpc>
                <a:spcPct val="120000"/>
              </a:lnSpc>
              <a:buFont typeface="Arial" charset="0"/>
              <a:buChar char="–"/>
            </a:pPr>
            <a:r>
              <a:rPr lang="en-US" dirty="0"/>
              <a:t>Frequent occurrences of general-purpose functions in special-purpose contexts in embedded software</a:t>
            </a:r>
          </a:p>
          <a:p>
            <a:pPr>
              <a:lnSpc>
                <a:spcPct val="120000"/>
              </a:lnSpc>
              <a:buFont typeface="Arial" charset="0"/>
              <a:buChar char="–"/>
            </a:pPr>
            <a:r>
              <a:rPr lang="en-US" dirty="0"/>
              <a:t>Loop bounds are particularly often controlled by function parameters</a:t>
            </a:r>
          </a:p>
          <a:p>
            <a:pPr>
              <a:lnSpc>
                <a:spcPct val="120000"/>
              </a:lnSpc>
              <a:buFont typeface="Arial" charset="0"/>
              <a:buChar char="–"/>
            </a:pPr>
            <a:r>
              <a:rPr lang="en-US" dirty="0"/>
              <a:t>Loop bounds are particularly critical for WCET estimates</a:t>
            </a:r>
          </a:p>
          <a:p>
            <a:pPr>
              <a:lnSpc>
                <a:spcPct val="120000"/>
              </a:lnSpc>
              <a:buFont typeface="Arial" charset="0"/>
              <a:buChar char="–"/>
            </a:pPr>
            <a:r>
              <a:rPr lang="en-US" dirty="0"/>
              <a:t>Procedure Cloning allows the extremely precise annotation of loop bounds for WCET analysis</a:t>
            </a:r>
          </a:p>
        </p:txBody>
      </p:sp>
      <p:sp>
        <p:nvSpPr>
          <p:cNvPr id="21" name="Text Box 12"/>
          <p:cNvSpPr txBox="1">
            <a:spLocks noChangeArrowheads="1"/>
          </p:cNvSpPr>
          <p:nvPr/>
        </p:nvSpPr>
        <p:spPr bwMode="auto">
          <a:xfrm>
            <a:off x="611560" y="5373216"/>
            <a:ext cx="6768752" cy="584775"/>
          </a:xfrm>
          <a:prstGeom prst="rect">
            <a:avLst/>
          </a:prstGeom>
          <a:solidFill>
            <a:srgbClr val="AAA28D">
              <a:alpha val="8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600" i="1" dirty="0">
                <a:ea typeface="ヒラギノ角ゴ Pro W3" pitchFamily="96" charset="-128"/>
              </a:rPr>
              <a:t>[</a:t>
            </a:r>
            <a:r>
              <a:rPr lang="en-US" sz="1600" b="1" i="1" dirty="0"/>
              <a:t>P. Lokuciejewski.</a:t>
            </a:r>
            <a:r>
              <a:rPr lang="en-US" sz="1600" i="1" dirty="0"/>
              <a:t> Influence of Procedure Cloning on WCET Prediction. CODES+ISSS, Salzburg, 2007</a:t>
            </a:r>
            <a:r>
              <a:rPr lang="en-US" sz="1600" i="1" dirty="0">
                <a:ea typeface="ヒラギノ角ゴ Pro W3" pitchFamily="96" charset="-128"/>
              </a:rPr>
              <a:t>]</a:t>
            </a:r>
          </a:p>
        </p:txBody>
      </p:sp>
    </p:spTree>
    <p:extLst>
      <p:ext uri="{BB962C8B-B14F-4D97-AF65-F5344CB8AC3E}">
        <p14:creationId xmlns:p14="http://schemas.microsoft.com/office/powerpoint/2010/main" val="18254649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59318FBB-670A-4183-8EE1-EB9B93D89BF8}"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5 - HIR Optimizations and Transformations</a:t>
            </a:r>
          </a:p>
        </p:txBody>
      </p:sp>
      <p:sp>
        <p:nvSpPr>
          <p:cNvPr id="464900" name="Rectangle 4"/>
          <p:cNvSpPr>
            <a:spLocks noGrp="1" noChangeArrowheads="1"/>
          </p:cNvSpPr>
          <p:nvPr>
            <p:ph type="title"/>
          </p:nvPr>
        </p:nvSpPr>
        <p:spPr/>
        <p:txBody>
          <a:bodyPr/>
          <a:lstStyle/>
          <a:p>
            <a:r>
              <a:rPr lang="en-US" dirty="0"/>
              <a:t>Loop Bound Annotations &amp; Cloning (1)</a:t>
            </a:r>
          </a:p>
        </p:txBody>
      </p:sp>
      <p:sp>
        <p:nvSpPr>
          <p:cNvPr id="15" name="Rectangle 5"/>
          <p:cNvSpPr txBox="1">
            <a:spLocks noChangeArrowheads="1"/>
          </p:cNvSpPr>
          <p:nvPr/>
        </p:nvSpPr>
        <p:spPr bwMode="auto">
          <a:xfrm>
            <a:off x="4571751" y="1778040"/>
            <a:ext cx="4464745"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a:lnSpc>
                <a:spcPct val="90000"/>
              </a:lnSpc>
            </a:pPr>
            <a:r>
              <a:rPr lang="en-US" b="1" dirty="0"/>
              <a:t>Original code</a:t>
            </a:r>
          </a:p>
          <a:p>
            <a:pPr>
              <a:lnSpc>
                <a:spcPct val="120000"/>
              </a:lnSpc>
              <a:buFont typeface="Arial" charset="0"/>
              <a:buChar char="–"/>
            </a:pPr>
            <a:r>
              <a:rPr lang="en-US" dirty="0"/>
              <a:t>Loop annotation extremely imprecise since annotation must cover </a:t>
            </a:r>
            <a:r>
              <a:rPr lang="en-US" i="1" u="sng" dirty="0"/>
              <a:t>all</a:t>
            </a:r>
            <a:r>
              <a:rPr lang="en-US" dirty="0"/>
              <a:t> invocations of </a:t>
            </a:r>
            <a:r>
              <a:rPr lang="en-US" b="1" dirty="0">
                <a:latin typeface="Courier New" pitchFamily="49" charset="0"/>
                <a:cs typeface="Courier New" pitchFamily="49" charset="0"/>
              </a:rPr>
              <a:t>f</a:t>
            </a:r>
            <a:r>
              <a:rPr lang="en-US" dirty="0"/>
              <a:t>.</a:t>
            </a:r>
          </a:p>
        </p:txBody>
      </p:sp>
      <p:sp>
        <p:nvSpPr>
          <p:cNvPr id="16" name="Text Box 4"/>
          <p:cNvSpPr txBox="1">
            <a:spLocks noChangeArrowheads="1"/>
          </p:cNvSpPr>
          <p:nvPr/>
        </p:nvSpPr>
        <p:spPr bwMode="auto">
          <a:xfrm>
            <a:off x="323850" y="1357526"/>
            <a:ext cx="4464050" cy="26245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eaLnBrk="1" hangingPunct="1">
              <a:lnSpc>
                <a:spcPct val="150000"/>
              </a:lnSpc>
              <a:spcBef>
                <a:spcPct val="50000"/>
              </a:spcBef>
              <a:buClr>
                <a:srgbClr val="FF0007"/>
              </a:buClr>
            </a:pPr>
            <a:r>
              <a:rPr lang="en-US" sz="1800" b="1" dirty="0">
                <a:solidFill>
                  <a:schemeClr val="tx1"/>
                </a:solidFill>
                <a:latin typeface="Courier New" pitchFamily="49" charset="0"/>
              </a:rPr>
              <a:t>int f( int *x, int </a:t>
            </a:r>
            <a:r>
              <a:rPr lang="en-US" sz="1800" b="1" dirty="0">
                <a:solidFill>
                  <a:srgbClr val="FF0000"/>
                </a:solidFill>
                <a:latin typeface="Courier New" pitchFamily="49" charset="0"/>
              </a:rPr>
              <a:t>n</a:t>
            </a:r>
            <a:r>
              <a:rPr lang="en-US" sz="1800" b="1" dirty="0">
                <a:solidFill>
                  <a:schemeClr val="tx1"/>
                </a:solidFill>
                <a:latin typeface="Courier New" pitchFamily="49" charset="0"/>
              </a:rPr>
              <a:t>, int </a:t>
            </a:r>
            <a:r>
              <a:rPr lang="en-US" sz="1800" b="1" dirty="0">
                <a:solidFill>
                  <a:srgbClr val="FF0000"/>
                </a:solidFill>
                <a:latin typeface="Courier New" pitchFamily="49" charset="0"/>
              </a:rPr>
              <a:t>p</a:t>
            </a:r>
            <a:r>
              <a:rPr lang="en-US" sz="1800" b="1" dirty="0">
                <a:solidFill>
                  <a:schemeClr val="tx1"/>
                </a:solidFill>
                <a:latin typeface="Courier New" pitchFamily="49" charset="0"/>
              </a:rPr>
              <a:t> ) {</a:t>
            </a:r>
          </a:p>
          <a:p>
            <a:pPr eaLnBrk="1" hangingPunct="1">
              <a:lnSpc>
                <a:spcPct val="40000"/>
              </a:lnSpc>
              <a:spcBef>
                <a:spcPct val="50000"/>
              </a:spcBef>
              <a:buClr>
                <a:srgbClr val="FF0007"/>
              </a:buClr>
            </a:pPr>
            <a:r>
              <a:rPr lang="en-US" sz="1800" b="1" dirty="0">
                <a:solidFill>
                  <a:schemeClr val="tx1"/>
                </a:solidFill>
                <a:latin typeface="Courier New" pitchFamily="49" charset="0"/>
              </a:rPr>
              <a:t>  </a:t>
            </a:r>
            <a:r>
              <a:rPr lang="en-US" sz="1800" b="1" i="1" dirty="0">
                <a:solidFill>
                  <a:schemeClr val="bg2"/>
                </a:solidFill>
                <a:latin typeface="Courier New" pitchFamily="49" charset="0"/>
              </a:rPr>
              <a:t>// loopbound min 0, max n</a:t>
            </a:r>
          </a:p>
          <a:p>
            <a:pPr eaLnBrk="1" hangingPunct="1">
              <a:lnSpc>
                <a:spcPct val="50000"/>
              </a:lnSpc>
              <a:spcBef>
                <a:spcPct val="50000"/>
              </a:spcBef>
              <a:buClr>
                <a:srgbClr val="FF0007"/>
              </a:buClr>
            </a:pPr>
            <a:r>
              <a:rPr lang="en-US" sz="1800" b="1" dirty="0">
                <a:solidFill>
                  <a:schemeClr val="tx1"/>
                </a:solidFill>
                <a:latin typeface="Courier New" pitchFamily="49" charset="0"/>
              </a:rPr>
              <a:t>  for (i=0; i&lt;</a:t>
            </a:r>
            <a:r>
              <a:rPr lang="en-US" sz="1800" b="1" dirty="0">
                <a:solidFill>
                  <a:srgbClr val="FF0000"/>
                </a:solidFill>
                <a:latin typeface="Courier New" pitchFamily="49" charset="0"/>
              </a:rPr>
              <a:t>n</a:t>
            </a:r>
            <a:r>
              <a:rPr lang="en-US" sz="1800" b="1" dirty="0">
                <a:solidFill>
                  <a:schemeClr val="tx1"/>
                </a:solidFill>
                <a:latin typeface="Courier New" pitchFamily="49" charset="0"/>
              </a:rPr>
              <a:t>; i++ ) {</a:t>
            </a:r>
          </a:p>
          <a:p>
            <a:pPr eaLnBrk="1" hangingPunct="1">
              <a:lnSpc>
                <a:spcPct val="70000"/>
              </a:lnSpc>
              <a:spcBef>
                <a:spcPct val="50000"/>
              </a:spcBef>
              <a:buClr>
                <a:srgbClr val="FF0007"/>
              </a:buClr>
            </a:pPr>
            <a:r>
              <a:rPr lang="en-US" sz="1800" b="1" dirty="0">
                <a:solidFill>
                  <a:schemeClr val="tx1"/>
                </a:solidFill>
                <a:latin typeface="Courier New" pitchFamily="49" charset="0"/>
              </a:rPr>
              <a:t>    x[i] = </a:t>
            </a:r>
            <a:r>
              <a:rPr lang="en-US" sz="1800" b="1" dirty="0">
                <a:solidFill>
                  <a:srgbClr val="FF0000"/>
                </a:solidFill>
                <a:latin typeface="Courier New" pitchFamily="49" charset="0"/>
              </a:rPr>
              <a:t>p</a:t>
            </a:r>
            <a:r>
              <a:rPr lang="en-US" sz="1800" b="1" dirty="0">
                <a:solidFill>
                  <a:schemeClr val="tx1"/>
                </a:solidFill>
                <a:latin typeface="Courier New" pitchFamily="49" charset="0"/>
              </a:rPr>
              <a:t> * x[i];</a:t>
            </a:r>
          </a:p>
          <a:p>
            <a:pPr eaLnBrk="1" hangingPunct="1">
              <a:lnSpc>
                <a:spcPct val="70000"/>
              </a:lnSpc>
              <a:spcBef>
                <a:spcPct val="50000"/>
              </a:spcBef>
              <a:buClr>
                <a:srgbClr val="FF0007"/>
              </a:buClr>
            </a:pPr>
            <a:r>
              <a:rPr lang="en-US" sz="1800" b="1" dirty="0">
                <a:solidFill>
                  <a:schemeClr val="tx1"/>
                </a:solidFill>
                <a:latin typeface="Courier New" pitchFamily="49" charset="0"/>
              </a:rPr>
              <a:t>    if ( i == 10 ) { ... }</a:t>
            </a:r>
          </a:p>
          <a:p>
            <a:pPr eaLnBrk="1" hangingPunct="1">
              <a:lnSpc>
                <a:spcPct val="70000"/>
              </a:lnSpc>
              <a:spcBef>
                <a:spcPct val="50000"/>
              </a:spcBef>
              <a:buClr>
                <a:srgbClr val="FF0007"/>
              </a:buClr>
            </a:pPr>
            <a:r>
              <a:rPr lang="en-US" sz="1800" b="1" dirty="0">
                <a:solidFill>
                  <a:schemeClr val="tx1"/>
                </a:solidFill>
                <a:latin typeface="Courier New" pitchFamily="49" charset="0"/>
              </a:rPr>
              <a:t>  }</a:t>
            </a:r>
          </a:p>
          <a:p>
            <a:pPr eaLnBrk="1" hangingPunct="1">
              <a:lnSpc>
                <a:spcPct val="70000"/>
              </a:lnSpc>
              <a:spcBef>
                <a:spcPct val="50000"/>
              </a:spcBef>
              <a:buClr>
                <a:srgbClr val="FF0007"/>
              </a:buClr>
            </a:pPr>
            <a:r>
              <a:rPr lang="en-US" sz="1800" b="1" dirty="0">
                <a:solidFill>
                  <a:schemeClr val="tx1"/>
                </a:solidFill>
                <a:latin typeface="Courier New" pitchFamily="49" charset="0"/>
              </a:rPr>
              <a:t>  return x[</a:t>
            </a:r>
            <a:r>
              <a:rPr lang="en-US" sz="1800" b="1" dirty="0">
                <a:solidFill>
                  <a:srgbClr val="FF0000"/>
                </a:solidFill>
                <a:latin typeface="Courier New" pitchFamily="49" charset="0"/>
              </a:rPr>
              <a:t>n</a:t>
            </a:r>
            <a:r>
              <a:rPr lang="en-US" sz="1800" b="1" dirty="0">
                <a:solidFill>
                  <a:schemeClr val="tx1"/>
                </a:solidFill>
                <a:latin typeface="Courier New" pitchFamily="49" charset="0"/>
              </a:rPr>
              <a:t>-1];</a:t>
            </a:r>
          </a:p>
          <a:p>
            <a:pPr eaLnBrk="1" hangingPunct="1">
              <a:lnSpc>
                <a:spcPct val="70000"/>
              </a:lnSpc>
              <a:spcBef>
                <a:spcPct val="50000"/>
              </a:spcBef>
              <a:buClr>
                <a:srgbClr val="FF0007"/>
              </a:buClr>
            </a:pPr>
            <a:r>
              <a:rPr lang="en-US" sz="1800" b="1" dirty="0">
                <a:solidFill>
                  <a:schemeClr val="tx1"/>
                </a:solidFill>
                <a:latin typeface="Courier New" pitchFamily="49" charset="0"/>
              </a:rPr>
              <a:t>}</a:t>
            </a:r>
          </a:p>
        </p:txBody>
      </p:sp>
      <p:sp>
        <p:nvSpPr>
          <p:cNvPr id="17" name="Rectangle 5"/>
          <p:cNvSpPr txBox="1">
            <a:spLocks noChangeArrowheads="1"/>
          </p:cNvSpPr>
          <p:nvPr/>
        </p:nvSpPr>
        <p:spPr bwMode="auto">
          <a:xfrm>
            <a:off x="395536" y="4154304"/>
            <a:ext cx="8496944"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a:lnSpc>
                <a:spcPct val="120000"/>
              </a:lnSpc>
              <a:buFont typeface="Arial" charset="0"/>
              <a:buChar char="–"/>
            </a:pPr>
            <a:r>
              <a:rPr lang="en-US" dirty="0"/>
              <a:t>If </a:t>
            </a:r>
            <a:r>
              <a:rPr lang="en-US" b="1" dirty="0">
                <a:latin typeface="Courier New" pitchFamily="49" charset="0"/>
                <a:cs typeface="Courier New" pitchFamily="49" charset="0"/>
              </a:rPr>
              <a:t>f</a:t>
            </a:r>
            <a:r>
              <a:rPr lang="en-US" dirty="0"/>
              <a:t> is called somewhere with </a:t>
            </a:r>
            <a:r>
              <a:rPr lang="en-US" b="1" dirty="0">
                <a:latin typeface="Courier New" pitchFamily="49" charset="0"/>
                <a:cs typeface="Courier New" pitchFamily="49" charset="0"/>
              </a:rPr>
              <a:t>n</a:t>
            </a:r>
            <a:r>
              <a:rPr lang="en-US" dirty="0"/>
              <a:t> = 2,000 as maximal value, 2,000 loop iterations have to be considered </a:t>
            </a:r>
            <a:r>
              <a:rPr lang="en-US" i="1" u="sng" dirty="0"/>
              <a:t>always</a:t>
            </a:r>
            <a:r>
              <a:rPr lang="en-US" dirty="0"/>
              <a:t>.</a:t>
            </a:r>
          </a:p>
          <a:p>
            <a:pPr>
              <a:lnSpc>
                <a:spcPct val="120000"/>
              </a:lnSpc>
              <a:buFont typeface="Arial" charset="0"/>
              <a:buChar char="–"/>
            </a:pPr>
            <a:r>
              <a:rPr lang="en-US" dirty="0"/>
              <a:t>For calls like, e.g., </a:t>
            </a:r>
            <a:r>
              <a:rPr lang="en-US" b="1" dirty="0">
                <a:latin typeface="Courier New" pitchFamily="49" charset="0"/>
                <a:cs typeface="Courier New" pitchFamily="49" charset="0"/>
              </a:rPr>
              <a:t>f( a, 5, 2 )</a:t>
            </a:r>
            <a:r>
              <a:rPr lang="en-US" dirty="0"/>
              <a:t>, 2,000 loop iterations are likewise assumed</a:t>
            </a:r>
          </a:p>
          <a:p>
            <a:pPr>
              <a:lnSpc>
                <a:spcPct val="120000"/>
              </a:lnSpc>
              <a:buFont typeface="Wingdings" pitchFamily="2" charset="2"/>
              <a:buChar char="F"/>
            </a:pPr>
            <a:r>
              <a:rPr lang="en-US" i="1" dirty="0"/>
              <a:t>Heavy WCET overestimation</a:t>
            </a:r>
          </a:p>
        </p:txBody>
      </p:sp>
    </p:spTree>
    <p:extLst>
      <p:ext uri="{BB962C8B-B14F-4D97-AF65-F5344CB8AC3E}">
        <p14:creationId xmlns:p14="http://schemas.microsoft.com/office/powerpoint/2010/main" val="11524759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36803A50-9FCB-49E1-8A5E-C3E3E89C7995}"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5 - HIR Optimizations and Transformations</a:t>
            </a:r>
          </a:p>
        </p:txBody>
      </p:sp>
      <p:sp>
        <p:nvSpPr>
          <p:cNvPr id="464900" name="Rectangle 4"/>
          <p:cNvSpPr>
            <a:spLocks noGrp="1" noChangeArrowheads="1"/>
          </p:cNvSpPr>
          <p:nvPr>
            <p:ph type="title"/>
          </p:nvPr>
        </p:nvSpPr>
        <p:spPr/>
        <p:txBody>
          <a:bodyPr/>
          <a:lstStyle/>
          <a:p>
            <a:r>
              <a:rPr lang="en-US" dirty="0"/>
              <a:t>Loop Bound Annotations &amp; Cloning (2)</a:t>
            </a:r>
            <a:endParaRPr lang="en-US" i="1" dirty="0"/>
          </a:p>
        </p:txBody>
      </p:sp>
      <p:sp>
        <p:nvSpPr>
          <p:cNvPr id="6" name="Rectangle 5"/>
          <p:cNvSpPr txBox="1">
            <a:spLocks noChangeArrowheads="1"/>
          </p:cNvSpPr>
          <p:nvPr/>
        </p:nvSpPr>
        <p:spPr bwMode="auto">
          <a:xfrm>
            <a:off x="4571751" y="1778040"/>
            <a:ext cx="4464745"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a:lnSpc>
                <a:spcPct val="90000"/>
              </a:lnSpc>
            </a:pPr>
            <a:r>
              <a:rPr lang="en-US" b="1" dirty="0"/>
              <a:t>Cloned code</a:t>
            </a:r>
          </a:p>
          <a:p>
            <a:pPr>
              <a:lnSpc>
                <a:spcPct val="120000"/>
              </a:lnSpc>
              <a:buFont typeface="Arial" charset="0"/>
              <a:buChar char="–"/>
            </a:pPr>
            <a:r>
              <a:rPr lang="en-US" dirty="0"/>
              <a:t>Loop annotation extremely precise since annotation covers </a:t>
            </a:r>
            <a:r>
              <a:rPr lang="en-US" i="1" u="sng" dirty="0"/>
              <a:t>all</a:t>
            </a:r>
            <a:r>
              <a:rPr lang="en-US" dirty="0"/>
              <a:t> invocations of </a:t>
            </a:r>
            <a:r>
              <a:rPr lang="en-US" b="1" dirty="0">
                <a:latin typeface="Courier New" pitchFamily="49" charset="0"/>
                <a:cs typeface="Courier New" pitchFamily="49" charset="0"/>
              </a:rPr>
              <a:t>f_5_2</a:t>
            </a:r>
            <a:r>
              <a:rPr lang="en-US" dirty="0"/>
              <a:t> exactly.</a:t>
            </a:r>
          </a:p>
        </p:txBody>
      </p:sp>
      <p:sp>
        <p:nvSpPr>
          <p:cNvPr id="7" name="Rectangle 5"/>
          <p:cNvSpPr txBox="1">
            <a:spLocks noChangeArrowheads="1"/>
          </p:cNvSpPr>
          <p:nvPr/>
        </p:nvSpPr>
        <p:spPr bwMode="auto">
          <a:xfrm>
            <a:off x="395536" y="4154304"/>
            <a:ext cx="8496944"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a:lnSpc>
                <a:spcPct val="120000"/>
              </a:lnSpc>
              <a:buFont typeface="Arial" charset="0"/>
              <a:buChar char="–"/>
            </a:pPr>
            <a:r>
              <a:rPr lang="en-US" dirty="0"/>
              <a:t>For calls like, e.g., </a:t>
            </a:r>
            <a:r>
              <a:rPr lang="en-US" b="1" dirty="0">
                <a:latin typeface="Courier New" pitchFamily="49" charset="0"/>
                <a:cs typeface="Courier New" pitchFamily="49" charset="0"/>
              </a:rPr>
              <a:t>f_5_2( a )</a:t>
            </a:r>
            <a:r>
              <a:rPr lang="en-US" dirty="0"/>
              <a:t>, exactly 5 iterations are assumed</a:t>
            </a:r>
          </a:p>
          <a:p>
            <a:pPr>
              <a:lnSpc>
                <a:spcPct val="120000"/>
              </a:lnSpc>
              <a:buFont typeface="Wingdings" pitchFamily="2" charset="2"/>
              <a:buChar char="F"/>
            </a:pPr>
            <a:r>
              <a:rPr lang="en-US" i="1" dirty="0"/>
              <a:t>Exact WCET estimation</a:t>
            </a:r>
            <a:endParaRPr lang="en-US" dirty="0"/>
          </a:p>
          <a:p>
            <a:pPr>
              <a:lnSpc>
                <a:spcPct val="120000"/>
              </a:lnSpc>
              <a:buFont typeface="Arial" charset="0"/>
              <a:buChar char="–"/>
            </a:pPr>
            <a:r>
              <a:rPr lang="en-US" dirty="0"/>
              <a:t>Original function </a:t>
            </a:r>
            <a:r>
              <a:rPr lang="en-US" b="1" dirty="0">
                <a:latin typeface="Courier New" pitchFamily="49" charset="0"/>
                <a:cs typeface="Courier New" pitchFamily="49" charset="0"/>
              </a:rPr>
              <a:t>f</a:t>
            </a:r>
            <a:r>
              <a:rPr lang="en-US" dirty="0"/>
              <a:t> or other additional clones of </a:t>
            </a:r>
            <a:r>
              <a:rPr lang="en-US" b="1" dirty="0">
                <a:latin typeface="Courier New" pitchFamily="49" charset="0"/>
                <a:cs typeface="Courier New" pitchFamily="49" charset="0"/>
              </a:rPr>
              <a:t>f</a:t>
            </a:r>
            <a:r>
              <a:rPr lang="en-US" dirty="0"/>
              <a:t> are fully independent of annotations in </a:t>
            </a:r>
            <a:r>
              <a:rPr lang="en-US" b="1" dirty="0">
                <a:latin typeface="Courier New" pitchFamily="49" charset="0"/>
                <a:cs typeface="Courier New" pitchFamily="49" charset="0"/>
              </a:rPr>
              <a:t>f_5_2</a:t>
            </a:r>
            <a:r>
              <a:rPr lang="en-US" dirty="0"/>
              <a:t>  </a:t>
            </a:r>
          </a:p>
          <a:p>
            <a:pPr>
              <a:lnSpc>
                <a:spcPct val="120000"/>
              </a:lnSpc>
              <a:buFont typeface="Wingdings" pitchFamily="2" charset="2"/>
              <a:buChar char="F"/>
            </a:pPr>
            <a:r>
              <a:rPr lang="en-US" i="1" dirty="0"/>
              <a:t>No interdependencies between all these versions of </a:t>
            </a:r>
            <a:r>
              <a:rPr lang="en-US" b="1" dirty="0">
                <a:latin typeface="Courier New" pitchFamily="49" charset="0"/>
                <a:cs typeface="Courier New" pitchFamily="49" charset="0"/>
              </a:rPr>
              <a:t>f</a:t>
            </a:r>
            <a:r>
              <a:rPr lang="en-US" i="1" dirty="0"/>
              <a:t> w.r.t. WCET analysis</a:t>
            </a:r>
          </a:p>
        </p:txBody>
      </p:sp>
      <p:sp>
        <p:nvSpPr>
          <p:cNvPr id="8" name="Text Box 6"/>
          <p:cNvSpPr txBox="1">
            <a:spLocks noChangeArrowheads="1"/>
          </p:cNvSpPr>
          <p:nvPr/>
        </p:nvSpPr>
        <p:spPr bwMode="auto">
          <a:xfrm>
            <a:off x="323850" y="1351176"/>
            <a:ext cx="4464050" cy="26245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eaLnBrk="1" hangingPunct="1">
              <a:lnSpc>
                <a:spcPct val="150000"/>
              </a:lnSpc>
              <a:spcBef>
                <a:spcPct val="50000"/>
              </a:spcBef>
              <a:buClr>
                <a:srgbClr val="FF0007"/>
              </a:buClr>
            </a:pPr>
            <a:r>
              <a:rPr lang="en-US" sz="1800" b="1" dirty="0">
                <a:solidFill>
                  <a:schemeClr val="tx1"/>
                </a:solidFill>
                <a:latin typeface="Courier New" pitchFamily="49" charset="0"/>
              </a:rPr>
              <a:t>int f_5_2( int *x ) {</a:t>
            </a:r>
          </a:p>
          <a:p>
            <a:pPr eaLnBrk="1" hangingPunct="1">
              <a:lnSpc>
                <a:spcPct val="40000"/>
              </a:lnSpc>
              <a:spcBef>
                <a:spcPct val="50000"/>
              </a:spcBef>
              <a:buClr>
                <a:srgbClr val="FF0007"/>
              </a:buClr>
            </a:pPr>
            <a:r>
              <a:rPr lang="en-US" sz="1800" b="1" dirty="0">
                <a:solidFill>
                  <a:schemeClr val="tx1"/>
                </a:solidFill>
                <a:latin typeface="Courier New" pitchFamily="49" charset="0"/>
              </a:rPr>
              <a:t>  </a:t>
            </a:r>
            <a:r>
              <a:rPr lang="en-US" sz="1800" b="1" i="1" dirty="0">
                <a:solidFill>
                  <a:schemeClr val="bg2"/>
                </a:solidFill>
                <a:latin typeface="Courier New" pitchFamily="49" charset="0"/>
              </a:rPr>
              <a:t>// loopbound min 5, max 5</a:t>
            </a:r>
          </a:p>
          <a:p>
            <a:pPr eaLnBrk="1" hangingPunct="1">
              <a:lnSpc>
                <a:spcPct val="50000"/>
              </a:lnSpc>
              <a:spcBef>
                <a:spcPct val="50000"/>
              </a:spcBef>
              <a:buClr>
                <a:srgbClr val="FF0007"/>
              </a:buClr>
            </a:pPr>
            <a:r>
              <a:rPr lang="en-US" sz="1800" b="1" dirty="0">
                <a:solidFill>
                  <a:schemeClr val="tx1"/>
                </a:solidFill>
                <a:latin typeface="Courier New" pitchFamily="49" charset="0"/>
              </a:rPr>
              <a:t>  for (i=0; i&lt;</a:t>
            </a:r>
            <a:r>
              <a:rPr lang="en-US" sz="1800" b="1" dirty="0">
                <a:solidFill>
                  <a:srgbClr val="83B53D"/>
                </a:solidFill>
                <a:latin typeface="Courier New" pitchFamily="49" charset="0"/>
              </a:rPr>
              <a:t>5</a:t>
            </a:r>
            <a:r>
              <a:rPr lang="en-US" sz="1800" b="1" dirty="0">
                <a:solidFill>
                  <a:schemeClr val="tx1"/>
                </a:solidFill>
                <a:latin typeface="Courier New" pitchFamily="49" charset="0"/>
              </a:rPr>
              <a:t>; i++ ) {</a:t>
            </a:r>
          </a:p>
          <a:p>
            <a:pPr eaLnBrk="1" hangingPunct="1">
              <a:lnSpc>
                <a:spcPct val="70000"/>
              </a:lnSpc>
              <a:spcBef>
                <a:spcPct val="50000"/>
              </a:spcBef>
              <a:buClr>
                <a:srgbClr val="FF0007"/>
              </a:buClr>
            </a:pPr>
            <a:r>
              <a:rPr lang="en-US" sz="1800" b="1" dirty="0">
                <a:solidFill>
                  <a:schemeClr val="tx1"/>
                </a:solidFill>
                <a:latin typeface="Courier New" pitchFamily="49" charset="0"/>
              </a:rPr>
              <a:t>    x[i] = </a:t>
            </a:r>
            <a:r>
              <a:rPr lang="en-US" sz="1800" b="1" dirty="0">
                <a:solidFill>
                  <a:srgbClr val="83B53D"/>
                </a:solidFill>
                <a:latin typeface="Courier New" pitchFamily="49" charset="0"/>
              </a:rPr>
              <a:t>2</a:t>
            </a:r>
            <a:r>
              <a:rPr lang="en-US" sz="1800" b="1" dirty="0">
                <a:solidFill>
                  <a:schemeClr val="tx1"/>
                </a:solidFill>
                <a:latin typeface="Courier New" pitchFamily="49" charset="0"/>
              </a:rPr>
              <a:t> * x[i];</a:t>
            </a:r>
          </a:p>
          <a:p>
            <a:pPr eaLnBrk="1" hangingPunct="1">
              <a:lnSpc>
                <a:spcPct val="70000"/>
              </a:lnSpc>
              <a:spcBef>
                <a:spcPct val="50000"/>
              </a:spcBef>
              <a:buClr>
                <a:srgbClr val="FF0007"/>
              </a:buClr>
            </a:pPr>
            <a:r>
              <a:rPr lang="en-US" sz="1800" b="1" dirty="0">
                <a:solidFill>
                  <a:schemeClr val="tx1"/>
                </a:solidFill>
                <a:latin typeface="Courier New" pitchFamily="49" charset="0"/>
              </a:rPr>
              <a:t>    if ( i == 10 ) { ... }</a:t>
            </a:r>
          </a:p>
          <a:p>
            <a:pPr eaLnBrk="1" hangingPunct="1">
              <a:lnSpc>
                <a:spcPct val="70000"/>
              </a:lnSpc>
              <a:spcBef>
                <a:spcPct val="50000"/>
              </a:spcBef>
              <a:buClr>
                <a:srgbClr val="FF0007"/>
              </a:buClr>
            </a:pPr>
            <a:r>
              <a:rPr lang="en-US" sz="1800" b="1" dirty="0">
                <a:solidFill>
                  <a:schemeClr val="tx1"/>
                </a:solidFill>
                <a:latin typeface="Courier New" pitchFamily="49" charset="0"/>
              </a:rPr>
              <a:t>  }</a:t>
            </a:r>
          </a:p>
          <a:p>
            <a:pPr eaLnBrk="1" hangingPunct="1">
              <a:lnSpc>
                <a:spcPct val="70000"/>
              </a:lnSpc>
              <a:spcBef>
                <a:spcPct val="50000"/>
              </a:spcBef>
              <a:buClr>
                <a:srgbClr val="FF0007"/>
              </a:buClr>
            </a:pPr>
            <a:r>
              <a:rPr lang="en-US" sz="1800" b="1" dirty="0">
                <a:solidFill>
                  <a:schemeClr val="tx1"/>
                </a:solidFill>
                <a:latin typeface="Courier New" pitchFamily="49" charset="0"/>
              </a:rPr>
              <a:t>  return x[</a:t>
            </a:r>
            <a:r>
              <a:rPr lang="en-US" sz="1800" b="1" dirty="0">
                <a:solidFill>
                  <a:srgbClr val="83B53D"/>
                </a:solidFill>
                <a:latin typeface="Courier New" pitchFamily="49" charset="0"/>
              </a:rPr>
              <a:t>4</a:t>
            </a:r>
            <a:r>
              <a:rPr lang="en-US" sz="1800" b="1" dirty="0">
                <a:solidFill>
                  <a:schemeClr val="tx1"/>
                </a:solidFill>
                <a:latin typeface="Courier New" pitchFamily="49" charset="0"/>
              </a:rPr>
              <a:t>];</a:t>
            </a:r>
          </a:p>
          <a:p>
            <a:pPr eaLnBrk="1" hangingPunct="1">
              <a:lnSpc>
                <a:spcPct val="70000"/>
              </a:lnSpc>
              <a:spcBef>
                <a:spcPct val="50000"/>
              </a:spcBef>
              <a:buClr>
                <a:srgbClr val="FF0007"/>
              </a:buClr>
            </a:pPr>
            <a:r>
              <a:rPr lang="en-US" sz="1800" b="1" dirty="0">
                <a:solidFill>
                  <a:schemeClr val="tx1"/>
                </a:solidFill>
                <a:latin typeface="Courier New" pitchFamily="49" charset="0"/>
              </a:rPr>
              <a:t>}</a:t>
            </a:r>
          </a:p>
        </p:txBody>
      </p:sp>
    </p:spTree>
    <p:extLst>
      <p:ext uri="{BB962C8B-B14F-4D97-AF65-F5344CB8AC3E}">
        <p14:creationId xmlns:p14="http://schemas.microsoft.com/office/powerpoint/2010/main" val="23045396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73FF1504-0163-417B-AF1C-BAFF0436ABC1}"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5 - HIR Optimizations and Transformations</a:t>
            </a:r>
          </a:p>
        </p:txBody>
      </p:sp>
      <p:sp>
        <p:nvSpPr>
          <p:cNvPr id="464900" name="Rectangle 4"/>
          <p:cNvSpPr>
            <a:spLocks noGrp="1" noChangeArrowheads="1"/>
          </p:cNvSpPr>
          <p:nvPr>
            <p:ph type="title"/>
          </p:nvPr>
        </p:nvSpPr>
        <p:spPr/>
        <p:txBody>
          <a:bodyPr/>
          <a:lstStyle/>
          <a:p>
            <a:r>
              <a:rPr lang="en-US" dirty="0"/>
              <a:t>Realization of Function Specialization (1)</a:t>
            </a:r>
            <a:endParaRPr lang="en-US" i="1" dirty="0"/>
          </a:p>
        </p:txBody>
      </p:sp>
      <p:sp>
        <p:nvSpPr>
          <p:cNvPr id="464901" name="Rectangle 5"/>
          <p:cNvSpPr>
            <a:spLocks noGrp="1" noChangeArrowheads="1"/>
          </p:cNvSpPr>
          <p:nvPr>
            <p:ph type="body" idx="1"/>
          </p:nvPr>
        </p:nvSpPr>
        <p:spPr/>
        <p:txBody>
          <a:bodyPr/>
          <a:lstStyle/>
          <a:p>
            <a:pPr>
              <a:lnSpc>
                <a:spcPct val="90000"/>
              </a:lnSpc>
            </a:pPr>
            <a:r>
              <a:rPr lang="en-US" b="1" dirty="0"/>
              <a:t>Caution when Applying Function Specialization</a:t>
            </a:r>
            <a:endParaRPr lang="en-US" b="1" i="1" dirty="0"/>
          </a:p>
          <a:p>
            <a:pPr>
              <a:lnSpc>
                <a:spcPct val="120000"/>
              </a:lnSpc>
              <a:buFont typeface="Arial" charset="0"/>
              <a:buChar char="–"/>
            </a:pPr>
            <a:r>
              <a:rPr lang="en-US" dirty="0"/>
              <a:t>Increase of code size during cloning must not be neglected!</a:t>
            </a:r>
          </a:p>
          <a:p>
            <a:pPr>
              <a:lnSpc>
                <a:spcPct val="120000"/>
              </a:lnSpc>
              <a:buFont typeface="Arial" charset="0"/>
              <a:buChar char="–"/>
            </a:pPr>
            <a:r>
              <a:rPr lang="en-US" dirty="0"/>
              <a:t>Cloning of every possible function which is called at least twice with the same constant as argument is usually unacceptable</a:t>
            </a:r>
          </a:p>
          <a:p>
            <a:pPr marL="0" indent="0">
              <a:lnSpc>
                <a:spcPct val="120000"/>
              </a:lnSpc>
            </a:pPr>
            <a:endParaRPr lang="en-US" sz="1200" dirty="0"/>
          </a:p>
          <a:p>
            <a:pPr>
              <a:lnSpc>
                <a:spcPct val="90000"/>
              </a:lnSpc>
            </a:pPr>
            <a:r>
              <a:rPr lang="en-US" b="1" dirty="0"/>
              <a:t>Parameter-Driven Application of Function Specialization</a:t>
            </a:r>
            <a:endParaRPr lang="en-US" dirty="0"/>
          </a:p>
          <a:p>
            <a:pPr>
              <a:lnSpc>
                <a:spcPct val="120000"/>
              </a:lnSpc>
              <a:buFont typeface="Arial" charset="0"/>
              <a:buChar char="–"/>
            </a:pPr>
            <a:r>
              <a:rPr lang="en-US" dirty="0"/>
              <a:t>Size </a:t>
            </a:r>
            <a:r>
              <a:rPr lang="en-US" i="1" dirty="0"/>
              <a:t>G</a:t>
            </a:r>
            <a:r>
              <a:rPr lang="en-US" dirty="0"/>
              <a:t>: Never clone a function </a:t>
            </a:r>
            <a:r>
              <a:rPr lang="en-US" i="1" dirty="0"/>
              <a:t>f</a:t>
            </a:r>
            <a:r>
              <a:rPr lang="en-US" dirty="0"/>
              <a:t> which is larger than </a:t>
            </a:r>
            <a:r>
              <a:rPr lang="en-US" i="1" dirty="0"/>
              <a:t>G</a:t>
            </a:r>
            <a:endParaRPr lang="en-US" dirty="0"/>
          </a:p>
          <a:p>
            <a:pPr>
              <a:lnSpc>
                <a:spcPct val="120000"/>
              </a:lnSpc>
              <a:buFont typeface="Arial" charset="0"/>
              <a:buChar char="–"/>
            </a:pPr>
            <a:r>
              <a:rPr lang="en-US" dirty="0"/>
              <a:t>Amount of constant arguments </a:t>
            </a:r>
            <a:r>
              <a:rPr lang="en-US" i="1" dirty="0"/>
              <a:t>K</a:t>
            </a:r>
            <a:r>
              <a:rPr lang="en-US" dirty="0"/>
              <a:t>: clone a function </a:t>
            </a:r>
            <a:r>
              <a:rPr lang="en-US" i="1" dirty="0"/>
              <a:t>f</a:t>
            </a:r>
            <a:r>
              <a:rPr lang="en-US" dirty="0"/>
              <a:t> only if at least </a:t>
            </a:r>
            <a:r>
              <a:rPr lang="en-US" i="1" dirty="0"/>
              <a:t>K</a:t>
            </a:r>
            <a:r>
              <a:rPr lang="en-US" dirty="0"/>
              <a:t>% of all calls of </a:t>
            </a:r>
            <a:r>
              <a:rPr lang="en-US" i="1" dirty="0"/>
              <a:t>f</a:t>
            </a:r>
            <a:r>
              <a:rPr lang="en-US" dirty="0"/>
              <a:t> contain constant arguments that can be used for cloning</a:t>
            </a:r>
          </a:p>
        </p:txBody>
      </p:sp>
    </p:spTree>
    <p:extLst>
      <p:ext uri="{BB962C8B-B14F-4D97-AF65-F5344CB8AC3E}">
        <p14:creationId xmlns:p14="http://schemas.microsoft.com/office/powerpoint/2010/main" val="7181805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4901">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64901">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6490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2F9B18AA-9E25-4B0F-B6CB-46D8CFF8BDF2}"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5 - HIR Optimizations and Transformations</a:t>
            </a:r>
          </a:p>
        </p:txBody>
      </p:sp>
      <p:sp>
        <p:nvSpPr>
          <p:cNvPr id="464900" name="Rectangle 4"/>
          <p:cNvSpPr>
            <a:spLocks noGrp="1" noChangeArrowheads="1"/>
          </p:cNvSpPr>
          <p:nvPr>
            <p:ph type="title"/>
          </p:nvPr>
        </p:nvSpPr>
        <p:spPr/>
        <p:txBody>
          <a:bodyPr/>
          <a:lstStyle/>
          <a:p>
            <a:r>
              <a:rPr lang="en-US" dirty="0"/>
              <a:t>Realization of Function Specialization (2)</a:t>
            </a:r>
            <a:endParaRPr lang="en-US" i="1" dirty="0"/>
          </a:p>
        </p:txBody>
      </p:sp>
      <p:sp>
        <p:nvSpPr>
          <p:cNvPr id="464901" name="Rectangle 5"/>
          <p:cNvSpPr>
            <a:spLocks noGrp="1" noChangeArrowheads="1"/>
          </p:cNvSpPr>
          <p:nvPr>
            <p:ph type="body" idx="1"/>
          </p:nvPr>
        </p:nvSpPr>
        <p:spPr/>
        <p:txBody>
          <a:bodyPr/>
          <a:lstStyle/>
          <a:p>
            <a:pPr>
              <a:lnSpc>
                <a:spcPct val="90000"/>
              </a:lnSpc>
            </a:pPr>
            <a:r>
              <a:rPr lang="en-US" b="1" dirty="0"/>
              <a:t>Given</a:t>
            </a:r>
            <a:endParaRPr lang="en-US" b="1" i="1" dirty="0"/>
          </a:p>
          <a:p>
            <a:pPr>
              <a:lnSpc>
                <a:spcPct val="120000"/>
              </a:lnSpc>
              <a:buFont typeface="Arial" charset="0"/>
              <a:buChar char="–"/>
            </a:pPr>
            <a:r>
              <a:rPr lang="en-US" dirty="0"/>
              <a:t>Function </a:t>
            </a:r>
            <a:r>
              <a:rPr lang="en-US" i="1" dirty="0"/>
              <a:t>f</a:t>
            </a:r>
            <a:r>
              <a:rPr lang="en-US" dirty="0"/>
              <a:t> to be specialized</a:t>
            </a:r>
            <a:endParaRPr lang="en-US" i="1" dirty="0"/>
          </a:p>
          <a:p>
            <a:pPr>
              <a:lnSpc>
                <a:spcPct val="120000"/>
              </a:lnSpc>
              <a:buFont typeface="Arial" charset="0"/>
              <a:buChar char="–"/>
            </a:pPr>
            <a:r>
              <a:rPr lang="en-US" i="1" dirty="0"/>
              <a:t>Dictionary arg</a:t>
            </a:r>
            <a:r>
              <a:rPr lang="en-US" dirty="0"/>
              <a:t> that maps the arguments of </a:t>
            </a:r>
            <a:r>
              <a:rPr lang="en-US" i="1" dirty="0"/>
              <a:t>f</a:t>
            </a:r>
            <a:r>
              <a:rPr lang="en-US" dirty="0"/>
              <a:t> to be specialized to the constant values to be used</a:t>
            </a:r>
          </a:p>
          <a:p>
            <a:pPr marL="0" indent="0">
              <a:lnSpc>
                <a:spcPct val="120000"/>
              </a:lnSpc>
            </a:pPr>
            <a:endParaRPr lang="en-US" sz="1200" dirty="0"/>
          </a:p>
          <a:p>
            <a:pPr>
              <a:lnSpc>
                <a:spcPct val="90000"/>
              </a:lnSpc>
            </a:pPr>
            <a:r>
              <a:rPr lang="en-US" b="1" dirty="0"/>
              <a:t>Approach Using HIR ICD-C</a:t>
            </a:r>
            <a:endParaRPr lang="en-US" dirty="0"/>
          </a:p>
          <a:p>
            <a:pPr>
              <a:lnSpc>
                <a:spcPct val="120000"/>
              </a:lnSpc>
              <a:buFont typeface="Arial" charset="0"/>
              <a:buChar char="–"/>
            </a:pPr>
            <a:r>
              <a:rPr lang="en-US" dirty="0"/>
              <a:t>Create new function type </a:t>
            </a:r>
            <a:r>
              <a:rPr lang="en-US" i="1" dirty="0"/>
              <a:t>T’</a:t>
            </a:r>
            <a:r>
              <a:rPr lang="en-US" dirty="0"/>
              <a:t> that corresponds to the Type </a:t>
            </a:r>
            <a:r>
              <a:rPr lang="en-US" i="1" dirty="0"/>
              <a:t>T</a:t>
            </a:r>
            <a:r>
              <a:rPr lang="en-US" dirty="0"/>
              <a:t> of </a:t>
            </a:r>
            <a:r>
              <a:rPr lang="en-US" i="1" dirty="0"/>
              <a:t>f</a:t>
            </a:r>
            <a:r>
              <a:rPr lang="en-US" dirty="0"/>
              <a:t>, but without those arguments from </a:t>
            </a:r>
            <a:r>
              <a:rPr lang="en-US" i="1" dirty="0"/>
              <a:t>arg</a:t>
            </a:r>
            <a:r>
              <a:rPr lang="en-US" dirty="0"/>
              <a:t> to be specialized</a:t>
            </a:r>
            <a:endParaRPr lang="en-US" i="1" dirty="0"/>
          </a:p>
          <a:p>
            <a:pPr>
              <a:lnSpc>
                <a:spcPct val="120000"/>
              </a:lnSpc>
              <a:buFont typeface="Arial" charset="0"/>
              <a:buChar char="–"/>
            </a:pPr>
            <a:r>
              <a:rPr lang="en-US" dirty="0"/>
              <a:t>Create new function symbol </a:t>
            </a:r>
            <a:r>
              <a:rPr lang="en-US" i="1" dirty="0"/>
              <a:t>S’</a:t>
            </a:r>
            <a:r>
              <a:rPr lang="en-US" dirty="0"/>
              <a:t> of type </a:t>
            </a:r>
            <a:r>
              <a:rPr lang="en-US" i="1" dirty="0"/>
              <a:t>T’</a:t>
            </a:r>
            <a:r>
              <a:rPr lang="en-US" dirty="0"/>
              <a:t>; add </a:t>
            </a:r>
            <a:r>
              <a:rPr lang="en-US" i="1" dirty="0"/>
              <a:t>S’</a:t>
            </a:r>
            <a:r>
              <a:rPr lang="en-US" dirty="0"/>
              <a:t> to that symbol table in which </a:t>
            </a:r>
            <a:r>
              <a:rPr lang="en-US" i="1" dirty="0"/>
              <a:t>f</a:t>
            </a:r>
            <a:r>
              <a:rPr lang="en-US" dirty="0"/>
              <a:t> is declared</a:t>
            </a:r>
          </a:p>
          <a:p>
            <a:pPr>
              <a:lnSpc>
                <a:spcPct val="120000"/>
              </a:lnSpc>
              <a:buFont typeface="Arial" charset="0"/>
              <a:buChar char="–"/>
            </a:pPr>
            <a:r>
              <a:rPr lang="en-US" dirty="0"/>
              <a:t>Create a copy </a:t>
            </a:r>
            <a:r>
              <a:rPr lang="en-US" i="1" dirty="0"/>
              <a:t>f’</a:t>
            </a:r>
            <a:r>
              <a:rPr lang="en-US" dirty="0"/>
              <a:t> of the code of </a:t>
            </a:r>
            <a:r>
              <a:rPr lang="en-US" i="1" dirty="0"/>
              <a:t>f</a:t>
            </a:r>
            <a:r>
              <a:rPr lang="en-US" dirty="0"/>
              <a:t> with function symbol </a:t>
            </a:r>
            <a:r>
              <a:rPr lang="en-US" i="1" dirty="0"/>
              <a:t>S’</a:t>
            </a:r>
            <a:r>
              <a:rPr lang="en-US" dirty="0"/>
              <a:t>; add </a:t>
            </a:r>
            <a:r>
              <a:rPr lang="en-US" i="1" dirty="0"/>
              <a:t>f’</a:t>
            </a:r>
            <a:r>
              <a:rPr lang="en-US" dirty="0"/>
              <a:t> to the same compilation unit that also holds </a:t>
            </a:r>
            <a:r>
              <a:rPr lang="en-US" i="1" dirty="0"/>
              <a:t>f</a:t>
            </a:r>
          </a:p>
        </p:txBody>
      </p:sp>
    </p:spTree>
    <p:extLst>
      <p:ext uri="{BB962C8B-B14F-4D97-AF65-F5344CB8AC3E}">
        <p14:creationId xmlns:p14="http://schemas.microsoft.com/office/powerpoint/2010/main" val="34751269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4901">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64901">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64901">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6490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0AABB6B5-C118-44B6-93A8-C967C35A330C}"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5 - HIR Optimizations and Transformations</a:t>
            </a:r>
          </a:p>
        </p:txBody>
      </p:sp>
      <p:sp>
        <p:nvSpPr>
          <p:cNvPr id="464900" name="Rectangle 4"/>
          <p:cNvSpPr>
            <a:spLocks noGrp="1" noChangeArrowheads="1"/>
          </p:cNvSpPr>
          <p:nvPr>
            <p:ph type="title"/>
          </p:nvPr>
        </p:nvSpPr>
        <p:spPr/>
        <p:txBody>
          <a:bodyPr/>
          <a:lstStyle/>
          <a:p>
            <a:r>
              <a:rPr lang="en-US" dirty="0"/>
              <a:t>Realization of Function Specialization (3)</a:t>
            </a:r>
            <a:endParaRPr lang="en-US" i="1" dirty="0"/>
          </a:p>
        </p:txBody>
      </p:sp>
      <p:sp>
        <p:nvSpPr>
          <p:cNvPr id="464901" name="Rectangle 5"/>
          <p:cNvSpPr>
            <a:spLocks noGrp="1" noChangeArrowheads="1"/>
          </p:cNvSpPr>
          <p:nvPr>
            <p:ph type="body" idx="1"/>
          </p:nvPr>
        </p:nvSpPr>
        <p:spPr/>
        <p:txBody>
          <a:bodyPr/>
          <a:lstStyle/>
          <a:p>
            <a:pPr>
              <a:lnSpc>
                <a:spcPct val="90000"/>
              </a:lnSpc>
            </a:pPr>
            <a:r>
              <a:rPr lang="en-US" b="1" dirty="0"/>
              <a:t>Given</a:t>
            </a:r>
            <a:endParaRPr lang="en-US" b="1" i="1" dirty="0"/>
          </a:p>
          <a:p>
            <a:pPr>
              <a:lnSpc>
                <a:spcPct val="120000"/>
              </a:lnSpc>
              <a:buFont typeface="Arial" charset="0"/>
              <a:buChar char="–"/>
            </a:pPr>
            <a:r>
              <a:rPr lang="en-US" dirty="0"/>
              <a:t>Function </a:t>
            </a:r>
            <a:r>
              <a:rPr lang="en-US" i="1" dirty="0"/>
              <a:t>f</a:t>
            </a:r>
            <a:r>
              <a:rPr lang="en-US" dirty="0"/>
              <a:t> to be specialized</a:t>
            </a:r>
            <a:endParaRPr lang="en-US" i="1" dirty="0"/>
          </a:p>
          <a:p>
            <a:pPr>
              <a:lnSpc>
                <a:spcPct val="120000"/>
              </a:lnSpc>
              <a:buFont typeface="Arial" charset="0"/>
              <a:buChar char="–"/>
            </a:pPr>
            <a:r>
              <a:rPr lang="en-US" i="1" dirty="0"/>
              <a:t>Dictionary arg</a:t>
            </a:r>
            <a:r>
              <a:rPr lang="en-US" dirty="0"/>
              <a:t> that maps the arguments of </a:t>
            </a:r>
            <a:r>
              <a:rPr lang="en-US" i="1" dirty="0"/>
              <a:t>f</a:t>
            </a:r>
            <a:r>
              <a:rPr lang="en-US" dirty="0"/>
              <a:t> to be specialized to the constant values to be used</a:t>
            </a:r>
          </a:p>
          <a:p>
            <a:pPr marL="0" indent="0">
              <a:lnSpc>
                <a:spcPct val="120000"/>
              </a:lnSpc>
            </a:pPr>
            <a:endParaRPr lang="en-US" sz="1200" dirty="0"/>
          </a:p>
          <a:p>
            <a:pPr>
              <a:lnSpc>
                <a:spcPct val="90000"/>
              </a:lnSpc>
            </a:pPr>
            <a:r>
              <a:rPr lang="en-US" b="1" dirty="0"/>
              <a:t>Approach Using HIR ICD-C </a:t>
            </a:r>
            <a:r>
              <a:rPr lang="en-US" i="1" dirty="0"/>
              <a:t>(ctd.)</a:t>
            </a:r>
          </a:p>
          <a:p>
            <a:pPr>
              <a:lnSpc>
                <a:spcPct val="120000"/>
              </a:lnSpc>
              <a:buFont typeface="Arial" charset="0"/>
              <a:buChar char="–"/>
            </a:pPr>
            <a:r>
              <a:rPr lang="en-US" dirty="0"/>
              <a:t>For each argument </a:t>
            </a:r>
            <a:r>
              <a:rPr lang="en-US" i="1" dirty="0"/>
              <a:t>a</a:t>
            </a:r>
            <a:r>
              <a:rPr lang="en-US" dirty="0"/>
              <a:t> </a:t>
            </a:r>
            <a:r>
              <a:rPr lang="en-US" b="1" dirty="0">
                <a:ea typeface="ヒラギノ角ゴ Pro W3" pitchFamily="96" charset="-128"/>
                <a:sym typeface="Symbol" pitchFamily="18" charset="2"/>
              </a:rPr>
              <a:t></a:t>
            </a:r>
            <a:r>
              <a:rPr lang="en-US" dirty="0"/>
              <a:t> </a:t>
            </a:r>
            <a:r>
              <a:rPr lang="en-US" i="1" dirty="0"/>
              <a:t>arg</a:t>
            </a:r>
            <a:r>
              <a:rPr lang="en-US" dirty="0"/>
              <a:t> to be specialized:</a:t>
            </a:r>
          </a:p>
          <a:p>
            <a:pPr lvl="1">
              <a:lnSpc>
                <a:spcPct val="120000"/>
              </a:lnSpc>
              <a:buFont typeface="Arial" charset="0"/>
              <a:buChar char="–"/>
            </a:pPr>
            <a:r>
              <a:rPr lang="en-US" dirty="0"/>
              <a:t>Create new local variable </a:t>
            </a:r>
            <a:r>
              <a:rPr lang="en-US" i="1" dirty="0"/>
              <a:t>v’</a:t>
            </a:r>
            <a:r>
              <a:rPr lang="en-US" dirty="0"/>
              <a:t> in </a:t>
            </a:r>
            <a:r>
              <a:rPr lang="en-US" i="1" dirty="0"/>
              <a:t>f’</a:t>
            </a:r>
          </a:p>
          <a:p>
            <a:pPr lvl="1">
              <a:lnSpc>
                <a:spcPct val="120000"/>
              </a:lnSpc>
              <a:buFont typeface="Arial" charset="0"/>
              <a:buChar char="–"/>
            </a:pPr>
            <a:r>
              <a:rPr lang="en-US" dirty="0"/>
              <a:t>Create assignment </a:t>
            </a:r>
            <a:r>
              <a:rPr lang="en-US" b="1" i="1" dirty="0">
                <a:latin typeface="Courier New" pitchFamily="49" charset="0"/>
                <a:cs typeface="Courier New" pitchFamily="49" charset="0"/>
              </a:rPr>
              <a:t>v’</a:t>
            </a:r>
            <a:r>
              <a:rPr lang="en-US" b="1" dirty="0">
                <a:latin typeface="Courier New" pitchFamily="49" charset="0"/>
                <a:cs typeface="Courier New" pitchFamily="49" charset="0"/>
              </a:rPr>
              <a:t> = </a:t>
            </a:r>
            <a:r>
              <a:rPr lang="en-US" b="1" i="1" dirty="0">
                <a:latin typeface="Courier New" pitchFamily="49" charset="0"/>
                <a:cs typeface="Courier New" pitchFamily="49" charset="0"/>
              </a:rPr>
              <a:t>&lt;arg[a]&gt;</a:t>
            </a:r>
            <a:r>
              <a:rPr lang="en-US" b="1" dirty="0">
                <a:latin typeface="Courier New" pitchFamily="49" charset="0"/>
                <a:cs typeface="Courier New" pitchFamily="49" charset="0"/>
              </a:rPr>
              <a:t>;</a:t>
            </a:r>
            <a:r>
              <a:rPr lang="en-US" dirty="0"/>
              <a:t> at the very beginning of </a:t>
            </a:r>
            <a:r>
              <a:rPr lang="en-US" i="1" dirty="0"/>
              <a:t>f’</a:t>
            </a:r>
          </a:p>
          <a:p>
            <a:pPr lvl="1">
              <a:lnSpc>
                <a:spcPct val="120000"/>
              </a:lnSpc>
              <a:buFont typeface="Arial" charset="0"/>
              <a:buChar char="–"/>
            </a:pPr>
            <a:r>
              <a:rPr lang="en-US" dirty="0"/>
              <a:t>Replace each occurrence of </a:t>
            </a:r>
            <a:r>
              <a:rPr lang="en-US" i="1" dirty="0"/>
              <a:t>a</a:t>
            </a:r>
            <a:r>
              <a:rPr lang="en-US" dirty="0"/>
              <a:t> in </a:t>
            </a:r>
            <a:r>
              <a:rPr lang="en-US" i="1" dirty="0"/>
              <a:t>f’</a:t>
            </a:r>
            <a:r>
              <a:rPr lang="en-US" dirty="0"/>
              <a:t> by </a:t>
            </a:r>
            <a:r>
              <a:rPr lang="en-US" i="1" dirty="0"/>
              <a:t>v’</a:t>
            </a:r>
          </a:p>
        </p:txBody>
      </p:sp>
    </p:spTree>
    <p:extLst>
      <p:ext uri="{BB962C8B-B14F-4D97-AF65-F5344CB8AC3E}">
        <p14:creationId xmlns:p14="http://schemas.microsoft.com/office/powerpoint/2010/main" val="2280815053"/>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25545397-EF75-4A3C-9D63-D68B1EA62FED}"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5 - HIR Optimizations and Transformations</a:t>
            </a:r>
          </a:p>
        </p:txBody>
      </p:sp>
      <p:sp>
        <p:nvSpPr>
          <p:cNvPr id="464900" name="Rectangle 4"/>
          <p:cNvSpPr>
            <a:spLocks noGrp="1" noChangeArrowheads="1"/>
          </p:cNvSpPr>
          <p:nvPr>
            <p:ph type="title"/>
          </p:nvPr>
        </p:nvSpPr>
        <p:spPr/>
        <p:txBody>
          <a:bodyPr/>
          <a:lstStyle/>
          <a:p>
            <a:r>
              <a:rPr lang="en-US" dirty="0"/>
              <a:t>Realization of Function Specialization (4)</a:t>
            </a:r>
            <a:endParaRPr lang="en-US" i="1" dirty="0"/>
          </a:p>
        </p:txBody>
      </p:sp>
      <p:sp>
        <p:nvSpPr>
          <p:cNvPr id="464901" name="Rectangle 5"/>
          <p:cNvSpPr>
            <a:spLocks noGrp="1" noChangeArrowheads="1"/>
          </p:cNvSpPr>
          <p:nvPr>
            <p:ph type="body" idx="1"/>
          </p:nvPr>
        </p:nvSpPr>
        <p:spPr/>
        <p:txBody>
          <a:bodyPr/>
          <a:lstStyle/>
          <a:p>
            <a:pPr>
              <a:lnSpc>
                <a:spcPct val="90000"/>
              </a:lnSpc>
            </a:pPr>
            <a:r>
              <a:rPr lang="en-US" b="1" dirty="0"/>
              <a:t>Given</a:t>
            </a:r>
            <a:endParaRPr lang="en-US" b="1" i="1" dirty="0"/>
          </a:p>
          <a:p>
            <a:pPr>
              <a:lnSpc>
                <a:spcPct val="120000"/>
              </a:lnSpc>
              <a:buFont typeface="Arial" charset="0"/>
              <a:buChar char="–"/>
            </a:pPr>
            <a:r>
              <a:rPr lang="en-US" dirty="0"/>
              <a:t>Function </a:t>
            </a:r>
            <a:r>
              <a:rPr lang="en-US" i="1" dirty="0"/>
              <a:t>f</a:t>
            </a:r>
            <a:r>
              <a:rPr lang="en-US" dirty="0"/>
              <a:t> to be specialized</a:t>
            </a:r>
            <a:endParaRPr lang="en-US" i="1" dirty="0"/>
          </a:p>
          <a:p>
            <a:pPr>
              <a:lnSpc>
                <a:spcPct val="120000"/>
              </a:lnSpc>
              <a:buFont typeface="Arial" charset="0"/>
              <a:buChar char="–"/>
            </a:pPr>
            <a:r>
              <a:rPr lang="en-US" i="1" dirty="0"/>
              <a:t>Dictionary arg</a:t>
            </a:r>
            <a:r>
              <a:rPr lang="en-US" dirty="0"/>
              <a:t> that maps the arguments of </a:t>
            </a:r>
            <a:r>
              <a:rPr lang="en-US" i="1" dirty="0"/>
              <a:t>f</a:t>
            </a:r>
            <a:r>
              <a:rPr lang="en-US" dirty="0"/>
              <a:t> to be specialized to the constant values to be used</a:t>
            </a:r>
          </a:p>
          <a:p>
            <a:pPr marL="0" indent="0">
              <a:lnSpc>
                <a:spcPct val="120000"/>
              </a:lnSpc>
            </a:pPr>
            <a:endParaRPr lang="en-US" sz="1200" dirty="0"/>
          </a:p>
          <a:p>
            <a:pPr>
              <a:lnSpc>
                <a:spcPct val="90000"/>
              </a:lnSpc>
            </a:pPr>
            <a:r>
              <a:rPr lang="en-US" b="1" dirty="0"/>
              <a:t>Approach Using HIR ICD-C </a:t>
            </a:r>
            <a:r>
              <a:rPr lang="en-US" i="1" dirty="0"/>
              <a:t>(ctd.)</a:t>
            </a:r>
          </a:p>
          <a:p>
            <a:pPr>
              <a:lnSpc>
                <a:spcPct val="120000"/>
              </a:lnSpc>
              <a:buFont typeface="Arial" charset="0"/>
              <a:buChar char="–"/>
            </a:pPr>
            <a:r>
              <a:rPr lang="en-US" dirty="0"/>
              <a:t>For each function call </a:t>
            </a:r>
            <a:r>
              <a:rPr lang="en-US" i="1" dirty="0"/>
              <a:t>c</a:t>
            </a:r>
            <a:r>
              <a:rPr lang="en-US" dirty="0"/>
              <a:t> of </a:t>
            </a:r>
            <a:r>
              <a:rPr lang="en-US" i="1" dirty="0"/>
              <a:t>f</a:t>
            </a:r>
            <a:r>
              <a:rPr lang="en-US" dirty="0"/>
              <a:t> to be specialized:</a:t>
            </a:r>
          </a:p>
          <a:p>
            <a:pPr lvl="1">
              <a:lnSpc>
                <a:spcPct val="120000"/>
              </a:lnSpc>
              <a:buFont typeface="Arial" charset="0"/>
              <a:buChar char="–"/>
            </a:pPr>
            <a:r>
              <a:rPr lang="en-US" dirty="0"/>
              <a:t>Remove all arguments </a:t>
            </a:r>
            <a:r>
              <a:rPr lang="en-US" i="1" dirty="0"/>
              <a:t>a</a:t>
            </a:r>
            <a:r>
              <a:rPr lang="en-US" dirty="0"/>
              <a:t> </a:t>
            </a:r>
            <a:r>
              <a:rPr lang="en-US" b="1" dirty="0">
                <a:ea typeface="ヒラギノ角ゴ Pro W3" pitchFamily="96" charset="-128"/>
                <a:sym typeface="Symbol" pitchFamily="18" charset="2"/>
              </a:rPr>
              <a:t></a:t>
            </a:r>
            <a:r>
              <a:rPr lang="en-US" dirty="0"/>
              <a:t> </a:t>
            </a:r>
            <a:r>
              <a:rPr lang="en-US" i="1" dirty="0"/>
              <a:t>arg</a:t>
            </a:r>
            <a:r>
              <a:rPr lang="en-US" dirty="0"/>
              <a:t> to be specialized from the parameter list of </a:t>
            </a:r>
            <a:r>
              <a:rPr lang="en-US" i="1" dirty="0"/>
              <a:t>c</a:t>
            </a:r>
          </a:p>
          <a:p>
            <a:pPr lvl="1">
              <a:lnSpc>
                <a:spcPct val="120000"/>
              </a:lnSpc>
              <a:buFont typeface="Arial" charset="0"/>
              <a:buChar char="–"/>
            </a:pPr>
            <a:r>
              <a:rPr lang="en-US" dirty="0"/>
              <a:t>Replace called function </a:t>
            </a:r>
            <a:r>
              <a:rPr lang="en-US" i="1" dirty="0"/>
              <a:t>f</a:t>
            </a:r>
            <a:r>
              <a:rPr lang="en-US" dirty="0"/>
              <a:t> by </a:t>
            </a:r>
            <a:r>
              <a:rPr lang="en-US" i="1" dirty="0"/>
              <a:t>f’</a:t>
            </a:r>
            <a:r>
              <a:rPr lang="en-US" dirty="0"/>
              <a:t> within </a:t>
            </a:r>
            <a:r>
              <a:rPr lang="en-US" i="1" dirty="0"/>
              <a:t>c</a:t>
            </a:r>
          </a:p>
        </p:txBody>
      </p:sp>
    </p:spTree>
    <p:extLst>
      <p:ext uri="{BB962C8B-B14F-4D97-AF65-F5344CB8AC3E}">
        <p14:creationId xmlns:p14="http://schemas.microsoft.com/office/powerpoint/2010/main" val="1621454573"/>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948FA736-39B8-4682-B69D-CF9101548587}"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5 - HIR Optimizations and Transformations</a:t>
            </a:r>
          </a:p>
        </p:txBody>
      </p:sp>
      <p:sp>
        <p:nvSpPr>
          <p:cNvPr id="464900" name="Rectangle 4"/>
          <p:cNvSpPr>
            <a:spLocks noGrp="1" noChangeArrowheads="1"/>
          </p:cNvSpPr>
          <p:nvPr>
            <p:ph type="title"/>
          </p:nvPr>
        </p:nvSpPr>
        <p:spPr/>
        <p:txBody>
          <a:bodyPr/>
          <a:lstStyle/>
          <a:p>
            <a:r>
              <a:rPr lang="en-US" dirty="0"/>
              <a:t>Workflow of Function Specialization</a:t>
            </a:r>
            <a:endParaRPr lang="en-US" i="1" dirty="0"/>
          </a:p>
        </p:txBody>
      </p:sp>
      <p:sp>
        <p:nvSpPr>
          <p:cNvPr id="25" name="Rectangle 3"/>
          <p:cNvSpPr txBox="1">
            <a:spLocks noChangeArrowheads="1"/>
          </p:cNvSpPr>
          <p:nvPr/>
        </p:nvSpPr>
        <p:spPr bwMode="auto">
          <a:xfrm>
            <a:off x="179389" y="4000004"/>
            <a:ext cx="4051109"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a:lnSpc>
                <a:spcPct val="120000"/>
              </a:lnSpc>
              <a:buFont typeface="Arial" charset="0"/>
              <a:buChar char="–"/>
            </a:pPr>
            <a:r>
              <a:rPr lang="en-US" dirty="0"/>
              <a:t>Function specialization</a:t>
            </a:r>
          </a:p>
          <a:p>
            <a:pPr>
              <a:lnSpc>
                <a:spcPct val="120000"/>
              </a:lnSpc>
              <a:buFont typeface="Arial" charset="0"/>
              <a:buChar char="–"/>
            </a:pPr>
            <a:r>
              <a:rPr lang="en-US" dirty="0"/>
              <a:t>Constant folding &amp; propagation</a:t>
            </a:r>
          </a:p>
          <a:p>
            <a:pPr>
              <a:lnSpc>
                <a:spcPct val="120000"/>
              </a:lnSpc>
              <a:buFont typeface="Arial" charset="0"/>
              <a:buChar char="–"/>
            </a:pPr>
            <a:r>
              <a:rPr lang="en-US" dirty="0"/>
              <a:t>Strength reduction</a:t>
            </a:r>
          </a:p>
          <a:p>
            <a:pPr>
              <a:lnSpc>
                <a:spcPct val="120000"/>
              </a:lnSpc>
              <a:buFont typeface="Arial" charset="0"/>
              <a:buChar char="–"/>
            </a:pPr>
            <a:r>
              <a:rPr lang="en-US" dirty="0"/>
              <a:t>If-statements</a:t>
            </a:r>
          </a:p>
          <a:p>
            <a:pPr>
              <a:lnSpc>
                <a:spcPct val="120000"/>
              </a:lnSpc>
              <a:buFont typeface="Arial" charset="0"/>
              <a:buChar char="–"/>
            </a:pPr>
            <a:r>
              <a:rPr lang="en-US" i="1" dirty="0"/>
              <a:t>G</a:t>
            </a:r>
            <a:r>
              <a:rPr lang="en-US" dirty="0"/>
              <a:t> = 2,000 ICD-C expressions</a:t>
            </a:r>
          </a:p>
          <a:p>
            <a:pPr>
              <a:lnSpc>
                <a:spcPct val="120000"/>
              </a:lnSpc>
              <a:buFont typeface="Arial" charset="0"/>
              <a:buChar char="–"/>
            </a:pPr>
            <a:r>
              <a:rPr lang="en-US" i="1" dirty="0"/>
              <a:t>K</a:t>
            </a:r>
            <a:r>
              <a:rPr lang="en-US" dirty="0"/>
              <a:t> = 50%</a:t>
            </a:r>
          </a:p>
        </p:txBody>
      </p:sp>
      <p:pic>
        <p:nvPicPr>
          <p:cNvPr id="26" name="Picture 4" descr="workflow"/>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288" y="1484784"/>
            <a:ext cx="7265987" cy="2554288"/>
          </a:xfrm>
          <a:prstGeom prst="rect">
            <a:avLst/>
          </a:prstGeom>
          <a:noFill/>
          <a:extLst>
            <a:ext uri="{909E8E84-426E-40DD-AFC4-6F175D3DCCD1}">
              <a14:hiddenFill xmlns:a14="http://schemas.microsoft.com/office/drawing/2010/main">
                <a:solidFill>
                  <a:srgbClr val="FFFFFF"/>
                </a:solidFill>
              </a14:hiddenFill>
            </a:ext>
          </a:extLst>
        </p:spPr>
      </p:pic>
      <p:sp>
        <p:nvSpPr>
          <p:cNvPr id="28" name="AutoShape 2"/>
          <p:cNvSpPr>
            <a:spLocks noChangeArrowheads="1"/>
          </p:cNvSpPr>
          <p:nvPr/>
        </p:nvSpPr>
        <p:spPr bwMode="auto">
          <a:xfrm rot="10800000">
            <a:off x="179388" y="4039071"/>
            <a:ext cx="4104580" cy="2197100"/>
          </a:xfrm>
          <a:prstGeom prst="wedgeRectCallout">
            <a:avLst>
              <a:gd name="adj1" fmla="val -7008"/>
              <a:gd name="adj2" fmla="val 85434"/>
            </a:avLst>
          </a:prstGeom>
          <a:noFill/>
          <a:ln w="9525" algn="ctr">
            <a:solidFill>
              <a:schemeClr val="tx1"/>
            </a:solidFill>
            <a:miter lim="800000"/>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lIns="0" tIns="0" rIns="0" bIns="0"/>
          <a:lstStyle/>
          <a:p>
            <a:pPr marL="647700" indent="-457200" algn="ctr" eaLnBrk="1" hangingPunct="1">
              <a:spcBef>
                <a:spcPct val="20000"/>
              </a:spcBef>
              <a:buClr>
                <a:srgbClr val="FF0007"/>
              </a:buClr>
            </a:pPr>
            <a:endParaRPr lang="en-US" sz="2000" dirty="0">
              <a:solidFill>
                <a:schemeClr val="tx1"/>
              </a:solidFill>
              <a:latin typeface="MetaKorrespondenz" pitchFamily="34" charset="0"/>
            </a:endParaRPr>
          </a:p>
        </p:txBody>
      </p:sp>
      <p:sp>
        <p:nvSpPr>
          <p:cNvPr id="30" name="Rectangle 5"/>
          <p:cNvSpPr txBox="1">
            <a:spLocks noChangeArrowheads="1"/>
          </p:cNvSpPr>
          <p:nvPr/>
        </p:nvSpPr>
        <p:spPr bwMode="auto">
          <a:xfrm>
            <a:off x="5003799" y="4470960"/>
            <a:ext cx="3528641" cy="147732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a:lnSpc>
                <a:spcPct val="90000"/>
              </a:lnSpc>
            </a:pPr>
            <a:r>
              <a:rPr lang="en-US" b="1" dirty="0"/>
              <a:t>Considered Processors</a:t>
            </a:r>
          </a:p>
          <a:p>
            <a:pPr>
              <a:lnSpc>
                <a:spcPct val="120000"/>
              </a:lnSpc>
              <a:buFont typeface="Arial" charset="0"/>
              <a:buChar char="–"/>
            </a:pPr>
            <a:r>
              <a:rPr lang="en-US" dirty="0"/>
              <a:t>Infineon TriCore TC1796</a:t>
            </a:r>
          </a:p>
          <a:p>
            <a:pPr>
              <a:lnSpc>
                <a:spcPct val="120000"/>
              </a:lnSpc>
              <a:buFont typeface="Arial" charset="0"/>
              <a:buChar char="–"/>
            </a:pPr>
            <a:r>
              <a:rPr lang="en-US" dirty="0"/>
              <a:t>ARM 7 TDMI (ARM and THUMB instruction sets)</a:t>
            </a:r>
          </a:p>
        </p:txBody>
      </p:sp>
    </p:spTree>
    <p:extLst>
      <p:ext uri="{BB962C8B-B14F-4D97-AF65-F5344CB8AC3E}">
        <p14:creationId xmlns:p14="http://schemas.microsoft.com/office/powerpoint/2010/main" val="314017270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5">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44DBAAEA-9D57-41A3-AB1B-49C159025501}"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5 - HIR Optimizations and Transformations</a:t>
            </a:r>
          </a:p>
        </p:txBody>
      </p:sp>
      <p:sp>
        <p:nvSpPr>
          <p:cNvPr id="464900" name="Rectangle 4"/>
          <p:cNvSpPr>
            <a:spLocks noGrp="1" noChangeArrowheads="1"/>
          </p:cNvSpPr>
          <p:nvPr>
            <p:ph type="title"/>
          </p:nvPr>
        </p:nvSpPr>
        <p:spPr/>
        <p:txBody>
          <a:bodyPr/>
          <a:lstStyle/>
          <a:p>
            <a:r>
              <a:rPr lang="en-US" dirty="0"/>
              <a:t>Relative WCET</a:t>
            </a:r>
            <a:r>
              <a:rPr lang="en-US" baseline="-25000" dirty="0"/>
              <a:t>EST</a:t>
            </a:r>
            <a:r>
              <a:rPr lang="en-US" dirty="0"/>
              <a:t> after Procedure Cloning</a:t>
            </a:r>
            <a:endParaRPr lang="en-US" i="1" dirty="0"/>
          </a:p>
        </p:txBody>
      </p:sp>
      <p:sp>
        <p:nvSpPr>
          <p:cNvPr id="16" name="Rectangle 3"/>
          <p:cNvSpPr txBox="1">
            <a:spLocks noChangeArrowheads="1"/>
          </p:cNvSpPr>
          <p:nvPr/>
        </p:nvSpPr>
        <p:spPr bwMode="auto">
          <a:xfrm>
            <a:off x="1328323" y="5775647"/>
            <a:ext cx="5376921" cy="427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a:lnSpc>
                <a:spcPct val="120000"/>
              </a:lnSpc>
              <a:buFont typeface="Arial" charset="0"/>
              <a:buChar char="–"/>
            </a:pPr>
            <a:r>
              <a:rPr lang="en-US" dirty="0"/>
              <a:t>WCET</a:t>
            </a:r>
            <a:r>
              <a:rPr lang="en-US" baseline="-25000" dirty="0"/>
              <a:t>EST </a:t>
            </a:r>
            <a:r>
              <a:rPr lang="en-US" dirty="0"/>
              <a:t> reductions from 13% up to 95%!</a:t>
            </a:r>
          </a:p>
        </p:txBody>
      </p:sp>
      <p:graphicFrame>
        <p:nvGraphicFramePr>
          <p:cNvPr id="2" name="Object 3"/>
          <p:cNvGraphicFramePr>
            <a:graphicFrameLocks noChangeAspect="1"/>
          </p:cNvGraphicFramePr>
          <p:nvPr>
            <p:extLst>
              <p:ext uri="{D42A27DB-BD31-4B8C-83A1-F6EECF244321}">
                <p14:modId xmlns:p14="http://schemas.microsoft.com/office/powerpoint/2010/main" val="1498350950"/>
              </p:ext>
            </p:extLst>
          </p:nvPr>
        </p:nvGraphicFramePr>
        <p:xfrm>
          <a:off x="519113" y="1552575"/>
          <a:ext cx="7537450" cy="3625850"/>
        </p:xfrm>
        <a:graphic>
          <a:graphicData uri="http://schemas.openxmlformats.org/drawingml/2006/chart">
            <c:chart xmlns:c="http://schemas.openxmlformats.org/drawingml/2006/chart" xmlns:r="http://schemas.openxmlformats.org/officeDocument/2006/relationships" r:id="rId3"/>
          </a:graphicData>
        </a:graphic>
      </p:graphicFrame>
      <p:pic>
        <p:nvPicPr>
          <p:cNvPr id="20" name="Picture 4" descr="MPj04331600000[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75575" y="5661248"/>
            <a:ext cx="649288"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86031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E2287BE2-008E-4263-B848-5C6F33DDAEF2}"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5 - HIR Optimizations and Transformations</a:t>
            </a:r>
          </a:p>
        </p:txBody>
      </p:sp>
      <p:sp>
        <p:nvSpPr>
          <p:cNvPr id="752642" name="Rectangle 2"/>
          <p:cNvSpPr>
            <a:spLocks noGrp="1" noChangeArrowheads="1"/>
          </p:cNvSpPr>
          <p:nvPr>
            <p:ph type="title"/>
          </p:nvPr>
        </p:nvSpPr>
        <p:spPr/>
        <p:txBody>
          <a:bodyPr/>
          <a:lstStyle/>
          <a:p>
            <a:r>
              <a:rPr lang="en-US" dirty="0"/>
              <a:t>Relative ACETs after Procedure Cloning</a:t>
            </a:r>
            <a:endParaRPr lang="en-US" i="1" dirty="0"/>
          </a:p>
        </p:txBody>
      </p:sp>
      <p:sp>
        <p:nvSpPr>
          <p:cNvPr id="10" name="Rectangle 3"/>
          <p:cNvSpPr txBox="1">
            <a:spLocks noChangeArrowheads="1"/>
          </p:cNvSpPr>
          <p:nvPr/>
        </p:nvSpPr>
        <p:spPr bwMode="auto">
          <a:xfrm>
            <a:off x="827584" y="5157192"/>
            <a:ext cx="7704856"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a:lnSpc>
                <a:spcPct val="120000"/>
              </a:lnSpc>
              <a:buFont typeface="Arial" charset="0"/>
              <a:buChar char="–"/>
            </a:pPr>
            <a:r>
              <a:rPr lang="en-US" dirty="0"/>
              <a:t>Marginal ACET reductions of 3% max.</a:t>
            </a:r>
          </a:p>
          <a:p>
            <a:pPr>
              <a:lnSpc>
                <a:spcPct val="120000"/>
              </a:lnSpc>
              <a:buFont typeface="Wingdings" pitchFamily="2" charset="2"/>
              <a:buChar char="F"/>
            </a:pPr>
            <a:r>
              <a:rPr lang="en-US" dirty="0"/>
              <a:t>Impact of overhead for parameter passing and of successive optimization on ACET apparently negligible.</a:t>
            </a:r>
          </a:p>
        </p:txBody>
      </p:sp>
      <p:graphicFrame>
        <p:nvGraphicFramePr>
          <p:cNvPr id="2" name="Objekt 11"/>
          <p:cNvGraphicFramePr>
            <a:graphicFrameLocks noChangeAspect="1"/>
          </p:cNvGraphicFramePr>
          <p:nvPr>
            <p:extLst>
              <p:ext uri="{D42A27DB-BD31-4B8C-83A1-F6EECF244321}">
                <p14:modId xmlns:p14="http://schemas.microsoft.com/office/powerpoint/2010/main" val="3319151716"/>
              </p:ext>
            </p:extLst>
          </p:nvPr>
        </p:nvGraphicFramePr>
        <p:xfrm>
          <a:off x="515938" y="1558925"/>
          <a:ext cx="7556500" cy="35274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98015622"/>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0D95C3AC-E93E-40D4-A892-0E28DB35C040}"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5 - HIR Optimizations and Transformations</a:t>
            </a:r>
          </a:p>
        </p:txBody>
      </p:sp>
      <p:sp>
        <p:nvSpPr>
          <p:cNvPr id="464900" name="Rectangle 4"/>
          <p:cNvSpPr>
            <a:spLocks noGrp="1" noChangeArrowheads="1"/>
          </p:cNvSpPr>
          <p:nvPr>
            <p:ph type="title"/>
          </p:nvPr>
        </p:nvSpPr>
        <p:spPr/>
        <p:txBody>
          <a:bodyPr/>
          <a:lstStyle/>
          <a:p>
            <a:r>
              <a:rPr lang="en-US" dirty="0"/>
              <a:t>Relationship between WCET</a:t>
            </a:r>
            <a:r>
              <a:rPr lang="en-US" baseline="-25000" dirty="0"/>
              <a:t>EST</a:t>
            </a:r>
            <a:r>
              <a:rPr lang="en-US" dirty="0"/>
              <a:t> and ACET</a:t>
            </a:r>
            <a:endParaRPr lang="en-US" i="1" dirty="0"/>
          </a:p>
        </p:txBody>
      </p:sp>
      <p:sp>
        <p:nvSpPr>
          <p:cNvPr id="464901" name="Rectangle 5"/>
          <p:cNvSpPr>
            <a:spLocks noGrp="1" noChangeArrowheads="1"/>
          </p:cNvSpPr>
          <p:nvPr>
            <p:ph type="body" idx="1"/>
          </p:nvPr>
        </p:nvSpPr>
        <p:spPr/>
        <p:txBody>
          <a:bodyPr/>
          <a:lstStyle/>
          <a:p>
            <a:pPr>
              <a:lnSpc>
                <a:spcPct val="90000"/>
              </a:lnSpc>
            </a:pPr>
            <a:r>
              <a:rPr lang="en-US" b="1" dirty="0"/>
              <a:t>Very Astonishing</a:t>
            </a:r>
          </a:p>
          <a:p>
            <a:pPr marL="0" indent="0">
              <a:lnSpc>
                <a:spcPct val="120000"/>
              </a:lnSpc>
            </a:pPr>
            <a:r>
              <a:rPr lang="en-US" i="1" dirty="0"/>
              <a:t>How can one and the same optimization have such a different influence on seemingly similar criteria like WCET</a:t>
            </a:r>
            <a:r>
              <a:rPr lang="en-US" i="1" baseline="-25000" dirty="0"/>
              <a:t>EST</a:t>
            </a:r>
            <a:r>
              <a:rPr lang="en-US" i="1" dirty="0"/>
              <a:t> and ACET?</a:t>
            </a:r>
          </a:p>
          <a:p>
            <a:pPr marL="0" indent="0">
              <a:lnSpc>
                <a:spcPct val="120000"/>
              </a:lnSpc>
            </a:pPr>
            <a:endParaRPr lang="en-US" dirty="0"/>
          </a:p>
          <a:p>
            <a:pPr>
              <a:lnSpc>
                <a:spcPct val="90000"/>
              </a:lnSpc>
            </a:pPr>
            <a:r>
              <a:rPr lang="en-US" b="1" dirty="0"/>
              <a:t>Reasons</a:t>
            </a:r>
          </a:p>
          <a:p>
            <a:pPr>
              <a:lnSpc>
                <a:spcPct val="120000"/>
              </a:lnSpc>
              <a:buFont typeface="Arial" charset="0"/>
              <a:buChar char="–"/>
            </a:pPr>
            <a:r>
              <a:rPr lang="en-US" dirty="0"/>
              <a:t>Code before cloning only poorly annotatable</a:t>
            </a:r>
            <a:br>
              <a:rPr lang="en-US" dirty="0"/>
            </a:br>
            <a:r>
              <a:rPr lang="en-US" dirty="0">
                <a:sym typeface="Wingdings"/>
              </a:rPr>
              <a:t> </a:t>
            </a:r>
            <a:r>
              <a:rPr lang="en-US" dirty="0"/>
              <a:t>aiT computes quite imprecise WCET estimates</a:t>
            </a:r>
            <a:endParaRPr lang="en-US" i="1" dirty="0"/>
          </a:p>
          <a:p>
            <a:pPr>
              <a:lnSpc>
                <a:spcPct val="120000"/>
              </a:lnSpc>
              <a:buFont typeface="Arial" charset="0"/>
              <a:buChar char="–"/>
            </a:pPr>
            <a:r>
              <a:rPr lang="en-US" dirty="0"/>
              <a:t>Code after cloning precisely annotatable</a:t>
            </a:r>
            <a:br>
              <a:rPr lang="en-US" dirty="0"/>
            </a:br>
            <a:r>
              <a:rPr lang="en-US" dirty="0">
                <a:sym typeface="Wingdings"/>
              </a:rPr>
              <a:t> </a:t>
            </a:r>
            <a:r>
              <a:rPr lang="en-US" dirty="0"/>
              <a:t>aiT computes much more precise WCET estimates</a:t>
            </a:r>
          </a:p>
          <a:p>
            <a:pPr>
              <a:lnSpc>
                <a:spcPct val="120000"/>
              </a:lnSpc>
              <a:buClr>
                <a:srgbClr val="56AA1C"/>
              </a:buClr>
              <a:buFont typeface="Wingdings" pitchFamily="2" charset="2"/>
              <a:buChar char=""/>
            </a:pPr>
            <a:r>
              <a:rPr lang="en-US" dirty="0"/>
              <a:t>Specialization obviously improves tightness of WCET</a:t>
            </a:r>
            <a:r>
              <a:rPr lang="en-US" baseline="-25000" dirty="0"/>
              <a:t>EST</a:t>
            </a:r>
            <a:r>
              <a:rPr lang="en-US" dirty="0"/>
              <a:t> considerably</a:t>
            </a:r>
            <a:br>
              <a:rPr lang="en-US" dirty="0"/>
            </a:br>
            <a:r>
              <a:rPr lang="en-US" i="1" dirty="0"/>
              <a:t>(</a:t>
            </a:r>
            <a:r>
              <a:rPr lang="en-US" i="1" dirty="0">
                <a:sym typeface="Wingdings"/>
              </a:rPr>
              <a:t></a:t>
            </a:r>
            <a:r>
              <a:rPr lang="en-US" i="1" dirty="0"/>
              <a:t> cf. chapter 3 – Objective Functions)</a:t>
            </a:r>
          </a:p>
          <a:p>
            <a:pPr>
              <a:lnSpc>
                <a:spcPct val="120000"/>
              </a:lnSpc>
              <a:buClr>
                <a:srgbClr val="C00000"/>
              </a:buClr>
              <a:buFont typeface="Wingdings" pitchFamily="2" charset="2"/>
              <a:buChar char=""/>
            </a:pPr>
            <a:r>
              <a:rPr lang="en-US" dirty="0"/>
              <a:t>The real (and unknown) WCETs are expected to be reduced only as marginally as ACETs are</a:t>
            </a:r>
          </a:p>
        </p:txBody>
      </p:sp>
    </p:spTree>
    <p:extLst>
      <p:ext uri="{BB962C8B-B14F-4D97-AF65-F5344CB8AC3E}">
        <p14:creationId xmlns:p14="http://schemas.microsoft.com/office/powerpoint/2010/main" val="14584890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4901">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64901">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64901">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64901">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6490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77ACCAA7-C7BF-48E6-8736-496410FADF11}"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5 - HIR Optimizations and Transformations</a:t>
            </a:r>
          </a:p>
        </p:txBody>
      </p:sp>
      <p:sp>
        <p:nvSpPr>
          <p:cNvPr id="752642" name="Rectangle 2"/>
          <p:cNvSpPr>
            <a:spLocks noGrp="1" noChangeArrowheads="1"/>
          </p:cNvSpPr>
          <p:nvPr>
            <p:ph type="title"/>
          </p:nvPr>
        </p:nvSpPr>
        <p:spPr/>
        <p:txBody>
          <a:bodyPr/>
          <a:lstStyle/>
          <a:p>
            <a:r>
              <a:rPr lang="en-US" dirty="0"/>
              <a:t>Relative Code Sizes after Procedure Cloning</a:t>
            </a:r>
            <a:endParaRPr lang="en-US" i="1" dirty="0"/>
          </a:p>
        </p:txBody>
      </p:sp>
      <p:sp>
        <p:nvSpPr>
          <p:cNvPr id="13" name="Rectangle 3"/>
          <p:cNvSpPr txBox="1">
            <a:spLocks noChangeArrowheads="1"/>
          </p:cNvSpPr>
          <p:nvPr/>
        </p:nvSpPr>
        <p:spPr bwMode="auto">
          <a:xfrm>
            <a:off x="1328323" y="5630079"/>
            <a:ext cx="529984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a:lnSpc>
                <a:spcPct val="120000"/>
              </a:lnSpc>
              <a:buFont typeface="Arial" charset="0"/>
              <a:buChar char="–"/>
            </a:pPr>
            <a:r>
              <a:rPr lang="en-US" dirty="0"/>
              <a:t>Code size increases from 2% up to 225%!</a:t>
            </a:r>
          </a:p>
        </p:txBody>
      </p:sp>
      <p:graphicFrame>
        <p:nvGraphicFramePr>
          <p:cNvPr id="2" name="Object 4"/>
          <p:cNvGraphicFramePr>
            <a:graphicFrameLocks noChangeAspect="1"/>
          </p:cNvGraphicFramePr>
          <p:nvPr>
            <p:extLst>
              <p:ext uri="{D42A27DB-BD31-4B8C-83A1-F6EECF244321}">
                <p14:modId xmlns:p14="http://schemas.microsoft.com/office/powerpoint/2010/main" val="1820300525"/>
              </p:ext>
            </p:extLst>
          </p:nvPr>
        </p:nvGraphicFramePr>
        <p:xfrm>
          <a:off x="515938" y="1620838"/>
          <a:ext cx="7534275" cy="3521075"/>
        </p:xfrm>
        <a:graphic>
          <a:graphicData uri="http://schemas.openxmlformats.org/drawingml/2006/chart">
            <c:chart xmlns:c="http://schemas.openxmlformats.org/drawingml/2006/chart" xmlns:r="http://schemas.openxmlformats.org/officeDocument/2006/relationships" r:id="rId3"/>
          </a:graphicData>
        </a:graphic>
      </p:graphicFrame>
      <p:pic>
        <p:nvPicPr>
          <p:cNvPr id="15" name="Picture 5" descr="MPj04331610000[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76000" y="5517232"/>
            <a:ext cx="649288"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327002"/>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637523" y="3816000"/>
            <a:ext cx="7164388" cy="355600"/>
          </a:xfrm>
          <a:prstGeom prst="rect">
            <a:avLst/>
          </a:prstGeom>
          <a:solidFill>
            <a:srgbClr val="AAA28D">
              <a:alpha val="80000"/>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4" name="Datumsplatzhalter 3"/>
          <p:cNvSpPr>
            <a:spLocks noGrp="1"/>
          </p:cNvSpPr>
          <p:nvPr>
            <p:ph type="dt" sz="half" idx="10"/>
          </p:nvPr>
        </p:nvSpPr>
        <p:spPr/>
        <p:txBody>
          <a:bodyPr/>
          <a:lstStyle/>
          <a:p>
            <a:r>
              <a:rPr lang="en-US" dirty="0"/>
              <a:t>© H. Falk | </a:t>
            </a:r>
            <a:fld id="{127435CE-A572-4480-9F41-4226D33058C4}"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5 - HIR Optimizations and Transformations</a:t>
            </a:r>
          </a:p>
        </p:txBody>
      </p:sp>
      <p:sp>
        <p:nvSpPr>
          <p:cNvPr id="655362" name="Rectangle 2"/>
          <p:cNvSpPr>
            <a:spLocks noGrp="1" noChangeArrowheads="1"/>
          </p:cNvSpPr>
          <p:nvPr>
            <p:ph type="title"/>
          </p:nvPr>
        </p:nvSpPr>
        <p:spPr/>
        <p:txBody>
          <a:bodyPr/>
          <a:lstStyle/>
          <a:p>
            <a:r>
              <a:rPr lang="en-US" dirty="0"/>
              <a:t>Chapter Contents</a:t>
            </a:r>
          </a:p>
        </p:txBody>
      </p:sp>
      <p:sp>
        <p:nvSpPr>
          <p:cNvPr id="655363" name="Rectangle 3"/>
          <p:cNvSpPr>
            <a:spLocks noGrp="1" noChangeArrowheads="1"/>
          </p:cNvSpPr>
          <p:nvPr>
            <p:ph type="body" idx="1"/>
          </p:nvPr>
        </p:nvSpPr>
        <p:spPr/>
        <p:txBody>
          <a:bodyPr/>
          <a:lstStyle/>
          <a:p>
            <a:pPr marL="457200" indent="-457200">
              <a:lnSpc>
                <a:spcPct val="120000"/>
              </a:lnSpc>
              <a:buFont typeface="+mj-lt"/>
              <a:buAutoNum type="arabicPeriod" startAt="5"/>
            </a:pPr>
            <a:r>
              <a:rPr lang="en-US" b="1" dirty="0"/>
              <a:t>HIR Optimizations and Transformations</a:t>
            </a:r>
          </a:p>
          <a:p>
            <a:pPr marL="838200" lvl="1" indent="-381000">
              <a:lnSpc>
                <a:spcPct val="90000"/>
              </a:lnSpc>
              <a:buFont typeface="Arial" charset="0"/>
              <a:buChar char="–"/>
            </a:pPr>
            <a:r>
              <a:rPr lang="en-US" dirty="0"/>
              <a:t>Motivation</a:t>
            </a:r>
          </a:p>
          <a:p>
            <a:pPr marL="838200" lvl="1" indent="-381000">
              <a:lnSpc>
                <a:spcPct val="90000"/>
              </a:lnSpc>
              <a:buFont typeface="Arial" charset="0"/>
              <a:buChar char="–"/>
            </a:pPr>
            <a:r>
              <a:rPr lang="en-US" sz="2000" dirty="0"/>
              <a:t>Function Specialization / Procedure Cloning</a:t>
            </a:r>
          </a:p>
          <a:p>
            <a:pPr marL="1238250" lvl="2" indent="-381000">
              <a:lnSpc>
                <a:spcPct val="90000"/>
              </a:lnSpc>
              <a:buFont typeface="Arial" charset="0"/>
              <a:buChar char="–"/>
            </a:pPr>
            <a:r>
              <a:rPr lang="en-US" sz="2000" dirty="0"/>
              <a:t>General-Purpose Functions in specialized Contexts</a:t>
            </a:r>
          </a:p>
          <a:p>
            <a:pPr marL="1238250" lvl="2" indent="-381000">
              <a:lnSpc>
                <a:spcPct val="90000"/>
              </a:lnSpc>
              <a:buFont typeface="Arial" charset="0"/>
              <a:buChar char="–"/>
            </a:pPr>
            <a:r>
              <a:rPr lang="en-US" sz="2000" dirty="0"/>
              <a:t>Interlude: Standard Optimizations &amp; WCET Estimation</a:t>
            </a:r>
          </a:p>
          <a:p>
            <a:pPr marL="1238250" lvl="2" indent="-381000">
              <a:lnSpc>
                <a:spcPct val="90000"/>
              </a:lnSpc>
              <a:buFont typeface="Arial" charset="0"/>
              <a:buChar char="–"/>
            </a:pPr>
            <a:r>
              <a:rPr lang="en-US" sz="2000" dirty="0"/>
              <a:t>Function Specialization and WCETs</a:t>
            </a:r>
          </a:p>
          <a:p>
            <a:pPr marL="1238250" lvl="2" indent="-381000">
              <a:lnSpc>
                <a:spcPct val="90000"/>
              </a:lnSpc>
              <a:buFont typeface="Arial" charset="0"/>
              <a:buChar char="–"/>
            </a:pPr>
            <a:r>
              <a:rPr lang="en-US" sz="2000" dirty="0"/>
              <a:t>Results (WCET</a:t>
            </a:r>
            <a:r>
              <a:rPr lang="en-US" sz="2000" baseline="-25000" dirty="0"/>
              <a:t>EST</a:t>
            </a:r>
            <a:r>
              <a:rPr lang="en-US" sz="2000" dirty="0"/>
              <a:t>, ACET, Code Size)</a:t>
            </a:r>
            <a:endParaRPr lang="en-US" sz="2000" i="1" dirty="0"/>
          </a:p>
          <a:p>
            <a:pPr marL="838200" lvl="1" indent="-381000">
              <a:lnSpc>
                <a:spcPct val="90000"/>
              </a:lnSpc>
              <a:buFont typeface="Arial" charset="0"/>
              <a:buChar char="–"/>
            </a:pPr>
            <a:r>
              <a:rPr lang="en-US" dirty="0"/>
              <a:t>Parallelization for Homogeneous Multi-DSPs</a:t>
            </a:r>
            <a:endParaRPr lang="en-US" i="1" dirty="0"/>
          </a:p>
          <a:p>
            <a:pPr marL="1238250" lvl="2" indent="-381000">
              <a:lnSpc>
                <a:spcPct val="90000"/>
              </a:lnSpc>
              <a:buFont typeface="Arial" charset="0"/>
              <a:buChar char="–"/>
            </a:pPr>
            <a:r>
              <a:rPr lang="en-US" sz="2000" dirty="0"/>
              <a:t>Introduction, Multi-DSP Architectures</a:t>
            </a:r>
            <a:endParaRPr lang="en-US" sz="2000" i="1" dirty="0"/>
          </a:p>
          <a:p>
            <a:pPr marL="1238250" lvl="2" indent="-381000">
              <a:lnSpc>
                <a:spcPct val="90000"/>
              </a:lnSpc>
              <a:buFont typeface="Arial" charset="0"/>
              <a:buChar char="–"/>
            </a:pPr>
            <a:r>
              <a:rPr lang="en-US" sz="2000" dirty="0"/>
              <a:t>Program Recovery</a:t>
            </a:r>
          </a:p>
          <a:p>
            <a:pPr marL="1238250" lvl="2" indent="-381000">
              <a:lnSpc>
                <a:spcPct val="90000"/>
              </a:lnSpc>
              <a:buFont typeface="Arial" charset="0"/>
              <a:buChar char="–"/>
            </a:pPr>
            <a:r>
              <a:rPr lang="en-US" sz="2000" dirty="0"/>
              <a:t>Data Partitioning &amp; Strip Mining</a:t>
            </a:r>
          </a:p>
          <a:p>
            <a:pPr marL="1238250" lvl="2" indent="-381000">
              <a:lnSpc>
                <a:spcPct val="90000"/>
              </a:lnSpc>
              <a:buFont typeface="Arial" charset="0"/>
              <a:buChar char="–"/>
            </a:pPr>
            <a:r>
              <a:rPr lang="en-US" sz="2000" dirty="0"/>
              <a:t>Parallelization</a:t>
            </a:r>
          </a:p>
          <a:p>
            <a:pPr marL="1238250" lvl="2" indent="-381000">
              <a:lnSpc>
                <a:spcPct val="90000"/>
              </a:lnSpc>
              <a:buFont typeface="Arial" charset="0"/>
              <a:buChar char="–"/>
            </a:pPr>
            <a:r>
              <a:rPr lang="en-US" sz="2000" dirty="0"/>
              <a:t>Memory Assignment, Array Descriptors, DMA</a:t>
            </a:r>
          </a:p>
          <a:p>
            <a:pPr marL="1238250" lvl="2" indent="-381000">
              <a:lnSpc>
                <a:spcPct val="90000"/>
              </a:lnSpc>
              <a:buFont typeface="Arial" charset="0"/>
              <a:buChar char="–"/>
            </a:pPr>
            <a:r>
              <a:rPr lang="en-US" sz="2000" dirty="0"/>
              <a:t>Results</a:t>
            </a:r>
          </a:p>
        </p:txBody>
      </p:sp>
    </p:spTree>
    <p:extLst>
      <p:ext uri="{BB962C8B-B14F-4D97-AF65-F5344CB8AC3E}">
        <p14:creationId xmlns:p14="http://schemas.microsoft.com/office/powerpoint/2010/main" val="38996990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umsplatzhalter 3"/>
          <p:cNvSpPr>
            <a:spLocks noGrp="1"/>
          </p:cNvSpPr>
          <p:nvPr>
            <p:ph type="dt" sz="half" idx="10"/>
          </p:nvPr>
        </p:nvSpPr>
        <p:spPr/>
        <p:txBody>
          <a:bodyPr/>
          <a:lstStyle/>
          <a:p>
            <a:r>
              <a:rPr lang="en-US" dirty="0"/>
              <a:t>© H. Falk | </a:t>
            </a:r>
            <a:fld id="{72937019-3523-4B10-A143-832B1B07DF43}" type="datetime1">
              <a:rPr lang="de-DE" smtClean="0"/>
              <a:t>27.01.2022</a:t>
            </a:fld>
            <a:endParaRPr lang="en-US" dirty="0"/>
          </a:p>
        </p:txBody>
      </p:sp>
      <p:sp>
        <p:nvSpPr>
          <p:cNvPr id="7" name="Fußzeilenplatzhalter 4"/>
          <p:cNvSpPr>
            <a:spLocks noGrp="1"/>
          </p:cNvSpPr>
          <p:nvPr>
            <p:ph type="ftr" sz="quarter" idx="11"/>
          </p:nvPr>
        </p:nvSpPr>
        <p:spPr/>
        <p:txBody>
          <a:bodyPr/>
          <a:lstStyle/>
          <a:p>
            <a:r>
              <a:rPr lang="en-US" dirty="0"/>
              <a:t>5 - HIR Optimizations and Transformations</a:t>
            </a:r>
          </a:p>
        </p:txBody>
      </p:sp>
      <p:sp>
        <p:nvSpPr>
          <p:cNvPr id="799746" name="Rectangle 2"/>
          <p:cNvSpPr>
            <a:spLocks noGrp="1" noChangeArrowheads="1"/>
          </p:cNvSpPr>
          <p:nvPr>
            <p:ph type="title"/>
          </p:nvPr>
        </p:nvSpPr>
        <p:spPr/>
        <p:txBody>
          <a:bodyPr/>
          <a:lstStyle/>
          <a:p>
            <a:r>
              <a:rPr lang="en-US" dirty="0"/>
              <a:t>Parallelization for Multi-DSPs</a:t>
            </a:r>
          </a:p>
        </p:txBody>
      </p:sp>
      <p:sp>
        <p:nvSpPr>
          <p:cNvPr id="799747" name="Rectangle 3"/>
          <p:cNvSpPr>
            <a:spLocks noGrp="1" noChangeArrowheads="1"/>
          </p:cNvSpPr>
          <p:nvPr>
            <p:ph type="body" idx="1"/>
          </p:nvPr>
        </p:nvSpPr>
        <p:spPr>
          <a:xfrm>
            <a:off x="179388" y="2636912"/>
            <a:ext cx="8785225" cy="3744838"/>
          </a:xfrm>
        </p:spPr>
        <p:txBody>
          <a:bodyPr/>
          <a:lstStyle/>
          <a:p>
            <a:pPr>
              <a:lnSpc>
                <a:spcPct val="120000"/>
              </a:lnSpc>
              <a:buFont typeface="Arial" charset="0"/>
              <a:buNone/>
              <a:tabLst>
                <a:tab pos="7620000" algn="l"/>
              </a:tabLst>
            </a:pPr>
            <a:r>
              <a:rPr lang="en-US" b="1" dirty="0"/>
              <a:t>Material kindly made available by</a:t>
            </a:r>
          </a:p>
          <a:p>
            <a:pPr>
              <a:lnSpc>
                <a:spcPct val="120000"/>
              </a:lnSpc>
              <a:buFont typeface="Arial" charset="0"/>
              <a:buNone/>
              <a:tabLst>
                <a:tab pos="7620000" algn="l"/>
              </a:tabLst>
            </a:pPr>
            <a:endParaRPr lang="en-US" b="1" dirty="0"/>
          </a:p>
          <a:p>
            <a:pPr>
              <a:lnSpc>
                <a:spcPct val="120000"/>
              </a:lnSpc>
              <a:buFont typeface="Arial" charset="0"/>
              <a:buNone/>
              <a:tabLst>
                <a:tab pos="7620000" algn="l"/>
              </a:tabLst>
            </a:pPr>
            <a:r>
              <a:rPr lang="en-US" b="1" dirty="0"/>
              <a:t>	</a:t>
            </a:r>
            <a:r>
              <a:rPr lang="en-US" i="1" dirty="0">
                <a:sym typeface="Symbol" pitchFamily="18" charset="2"/>
              </a:rPr>
              <a:t>Björn Franke</a:t>
            </a:r>
            <a:r>
              <a:rPr lang="en-US" dirty="0">
                <a:sym typeface="Symbol" pitchFamily="18" charset="2"/>
              </a:rPr>
              <a:t> and </a:t>
            </a:r>
            <a:r>
              <a:rPr lang="en-US" i="1" dirty="0">
                <a:sym typeface="Symbol" pitchFamily="18" charset="2"/>
              </a:rPr>
              <a:t>Michael O’Boyle</a:t>
            </a:r>
            <a:br>
              <a:rPr lang="en-US" dirty="0">
                <a:sym typeface="Symbol" pitchFamily="18" charset="2"/>
              </a:rPr>
            </a:br>
            <a:r>
              <a:rPr lang="en-US" dirty="0">
                <a:sym typeface="Symbol" pitchFamily="18" charset="2"/>
              </a:rPr>
              <a:t>University of Edinburgh, UK</a:t>
            </a:r>
            <a:br>
              <a:rPr lang="en-US" dirty="0">
                <a:sym typeface="Symbol" pitchFamily="18" charset="2"/>
              </a:rPr>
            </a:br>
            <a:r>
              <a:rPr lang="en-US" dirty="0">
                <a:sym typeface="Symbol" pitchFamily="18" charset="2"/>
              </a:rPr>
              <a:t>School of Informatics</a:t>
            </a:r>
            <a:br>
              <a:rPr lang="en-US" b="1" dirty="0">
                <a:sym typeface="Symbol" pitchFamily="18" charset="2"/>
              </a:rPr>
            </a:br>
            <a:endParaRPr lang="en-US" dirty="0">
              <a:sym typeface="Symbol" pitchFamily="18" charset="2"/>
            </a:endParaRPr>
          </a:p>
        </p:txBody>
      </p:sp>
      <p:pic>
        <p:nvPicPr>
          <p:cNvPr id="13" name="Picture 6" descr="MPj0433160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48150" y="4963889"/>
            <a:ext cx="841375"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Grafik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75076" y="3390503"/>
            <a:ext cx="1181100" cy="1190625"/>
          </a:xfrm>
          <a:prstGeom prst="rect">
            <a:avLst/>
          </a:prstGeom>
        </p:spPr>
      </p:pic>
    </p:spTree>
    <p:extLst>
      <p:ext uri="{BB962C8B-B14F-4D97-AF65-F5344CB8AC3E}">
        <p14:creationId xmlns:p14="http://schemas.microsoft.com/office/powerpoint/2010/main" val="15478765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style.rotation</p:attrName>
                                        </p:attrNameLst>
                                      </p:cBhvr>
                                      <p:tavLst>
                                        <p:tav tm="0">
                                          <p:val>
                                            <p:fltVal val="720"/>
                                          </p:val>
                                        </p:tav>
                                        <p:tav tm="100000">
                                          <p:val>
                                            <p:fltVal val="0"/>
                                          </p:val>
                                        </p:tav>
                                      </p:tavLst>
                                    </p:anim>
                                    <p:anim calcmode="lin" valueType="num">
                                      <p:cBhvr>
                                        <p:cTn id="9" dur="1000" fill="hold"/>
                                        <p:tgtEl>
                                          <p:spTgt spid="13"/>
                                        </p:tgtEl>
                                        <p:attrNameLst>
                                          <p:attrName>ppt_h</p:attrName>
                                        </p:attrNameLst>
                                      </p:cBhvr>
                                      <p:tavLst>
                                        <p:tav tm="0">
                                          <p:val>
                                            <p:fltVal val="0"/>
                                          </p:val>
                                        </p:tav>
                                        <p:tav tm="100000">
                                          <p:val>
                                            <p:strVal val="#ppt_h"/>
                                          </p:val>
                                        </p:tav>
                                      </p:tavLst>
                                    </p:anim>
                                    <p:anim calcmode="lin" valueType="num">
                                      <p:cBhvr>
                                        <p:cTn id="10" dur="1000" fill="hold"/>
                                        <p:tgtEl>
                                          <p:spTgt spid="13"/>
                                        </p:tgtEl>
                                        <p:attrNameLst>
                                          <p:attrName>ppt_w</p:attrName>
                                        </p:attrNameLst>
                                      </p:cBhvr>
                                      <p:tavLst>
                                        <p:tav tm="0">
                                          <p:val>
                                            <p:fltVal val="0"/>
                                          </p:val>
                                        </p:tav>
                                        <p:tav tm="100000">
                                          <p:val>
                                            <p:strVal val="#ppt_w"/>
                                          </p:val>
                                        </p:tav>
                                      </p:tavLst>
                                    </p:anim>
                                  </p:childTnLst>
                                </p:cTn>
                              </p:par>
                            </p:childTnLst>
                          </p:cTn>
                        </p:par>
                        <p:par>
                          <p:cTn id="11" fill="hold">
                            <p:stCondLst>
                              <p:cond delay="1000"/>
                            </p:stCondLst>
                            <p:childTnLst>
                              <p:par>
                                <p:cTn id="12" presetID="8" presetClass="emph" presetSubtype="0" fill="hold" nodeType="afterEffect">
                                  <p:stCondLst>
                                    <p:cond delay="0"/>
                                  </p:stCondLst>
                                  <p:childTnLst>
                                    <p:animRot by="21600000">
                                      <p:cBhvr>
                                        <p:cTn id="13" dur="500" fill="hold"/>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150E3FE5-FC03-49C1-B5C0-61DF4536E626}"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5 - HIR Optimizations and Transformations</a:t>
            </a:r>
          </a:p>
        </p:txBody>
      </p:sp>
      <p:sp>
        <p:nvSpPr>
          <p:cNvPr id="805890" name="Rectangle 2"/>
          <p:cNvSpPr>
            <a:spLocks noGrp="1" noChangeArrowheads="1"/>
          </p:cNvSpPr>
          <p:nvPr>
            <p:ph type="title"/>
          </p:nvPr>
        </p:nvSpPr>
        <p:spPr/>
        <p:txBody>
          <a:bodyPr/>
          <a:lstStyle/>
          <a:p>
            <a:r>
              <a:rPr lang="en-US" dirty="0"/>
              <a:t>Parallelization for Multi-DSPs</a:t>
            </a:r>
            <a:endParaRPr lang="en-US" i="1" dirty="0"/>
          </a:p>
        </p:txBody>
      </p:sp>
      <p:sp>
        <p:nvSpPr>
          <p:cNvPr id="805891" name="Rectangle 3"/>
          <p:cNvSpPr>
            <a:spLocks noGrp="1" noChangeArrowheads="1"/>
          </p:cNvSpPr>
          <p:nvPr>
            <p:ph type="body" idx="1"/>
          </p:nvPr>
        </p:nvSpPr>
        <p:spPr/>
        <p:txBody>
          <a:bodyPr/>
          <a:lstStyle/>
          <a:p>
            <a:pPr>
              <a:lnSpc>
                <a:spcPct val="90000"/>
              </a:lnSpc>
            </a:pPr>
            <a:r>
              <a:rPr lang="en-US" b="1" dirty="0"/>
              <a:t>Motivation</a:t>
            </a:r>
          </a:p>
          <a:p>
            <a:pPr>
              <a:lnSpc>
                <a:spcPct val="120000"/>
              </a:lnSpc>
              <a:buFont typeface="Arial" charset="0"/>
              <a:buChar char="–"/>
            </a:pPr>
            <a:r>
              <a:rPr lang="en-US" dirty="0"/>
              <a:t>Performance demands of complex systems often exceed capabilities of a single processor</a:t>
            </a:r>
            <a:br>
              <a:rPr lang="en-US" dirty="0"/>
            </a:br>
            <a:r>
              <a:rPr lang="en-US" i="1" dirty="0"/>
              <a:t>(e.g., radar, sonar, medical image processing, HDTV, ...)</a:t>
            </a:r>
          </a:p>
          <a:p>
            <a:pPr>
              <a:lnSpc>
                <a:spcPct val="120000"/>
              </a:lnSpc>
              <a:buFont typeface="Arial" charset="0"/>
              <a:buChar char="–"/>
            </a:pPr>
            <a:r>
              <a:rPr lang="en-US" dirty="0"/>
              <a:t>Multiple DSPs operating in parallel provide enough performance, but...</a:t>
            </a:r>
          </a:p>
          <a:p>
            <a:pPr lvl="1">
              <a:lnSpc>
                <a:spcPct val="120000"/>
              </a:lnSpc>
              <a:buClr>
                <a:srgbClr val="C00000"/>
              </a:buClr>
              <a:buFont typeface="Wingdings" pitchFamily="2" charset="2"/>
              <a:buChar char=""/>
            </a:pPr>
            <a:r>
              <a:rPr lang="en-US" dirty="0"/>
              <a:t>little or no hardware support for the parallel execution of software</a:t>
            </a:r>
          </a:p>
          <a:p>
            <a:pPr lvl="1">
              <a:lnSpc>
                <a:spcPct val="120000"/>
              </a:lnSpc>
              <a:buClr>
                <a:srgbClr val="C00000"/>
              </a:buClr>
              <a:buFont typeface="Wingdings" pitchFamily="2" charset="2"/>
              <a:buChar char=""/>
            </a:pPr>
            <a:r>
              <a:rPr lang="en-US" dirty="0"/>
              <a:t>even less support of parallel programming paradigms by development tools</a:t>
            </a:r>
          </a:p>
          <a:p>
            <a:pPr lvl="1">
              <a:lnSpc>
                <a:spcPct val="120000"/>
              </a:lnSpc>
              <a:buClr>
                <a:srgbClr val="C00000"/>
              </a:buClr>
              <a:buFont typeface="Wingdings" pitchFamily="2" charset="2"/>
              <a:buChar char=""/>
            </a:pPr>
            <a:r>
              <a:rPr lang="en-US" dirty="0"/>
              <a:t>existing source codes are often written in low-level style which impedes an effective parallelization</a:t>
            </a:r>
          </a:p>
        </p:txBody>
      </p:sp>
    </p:spTree>
    <p:extLst>
      <p:ext uri="{BB962C8B-B14F-4D97-AF65-F5344CB8AC3E}">
        <p14:creationId xmlns:p14="http://schemas.microsoft.com/office/powerpoint/2010/main" val="1694589849"/>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937B874F-25DE-467B-BB2A-68B1488A9182}"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5 - HIR Optimizations and Transformations</a:t>
            </a:r>
          </a:p>
        </p:txBody>
      </p:sp>
      <p:sp>
        <p:nvSpPr>
          <p:cNvPr id="805890" name="Rectangle 2"/>
          <p:cNvSpPr>
            <a:spLocks noGrp="1" noChangeArrowheads="1"/>
          </p:cNvSpPr>
          <p:nvPr>
            <p:ph type="title"/>
          </p:nvPr>
        </p:nvSpPr>
        <p:spPr/>
        <p:txBody>
          <a:bodyPr/>
          <a:lstStyle/>
          <a:p>
            <a:r>
              <a:rPr lang="en-US" dirty="0"/>
              <a:t>Parallelizing Compilers</a:t>
            </a:r>
            <a:endParaRPr lang="en-US" i="1" dirty="0"/>
          </a:p>
        </p:txBody>
      </p:sp>
      <p:sp>
        <p:nvSpPr>
          <p:cNvPr id="805891" name="Rectangle 3"/>
          <p:cNvSpPr>
            <a:spLocks noGrp="1" noChangeArrowheads="1"/>
          </p:cNvSpPr>
          <p:nvPr>
            <p:ph type="body" idx="1"/>
          </p:nvPr>
        </p:nvSpPr>
        <p:spPr/>
        <p:txBody>
          <a:bodyPr/>
          <a:lstStyle/>
          <a:p>
            <a:pPr>
              <a:lnSpc>
                <a:spcPct val="90000"/>
              </a:lnSpc>
            </a:pPr>
            <a:r>
              <a:rPr lang="en-US" b="1" dirty="0"/>
              <a:t>Research Area “High-Performance Computing”</a:t>
            </a:r>
            <a:endParaRPr lang="en-US" b="1" i="1" dirty="0"/>
          </a:p>
          <a:p>
            <a:pPr>
              <a:lnSpc>
                <a:spcPct val="120000"/>
              </a:lnSpc>
              <a:buFont typeface="Arial" charset="0"/>
              <a:buChar char="–"/>
            </a:pPr>
            <a:r>
              <a:rPr lang="en-US" dirty="0"/>
              <a:t>Research on vectorizing compilers for more than 40 years</a:t>
            </a:r>
          </a:p>
          <a:p>
            <a:pPr>
              <a:lnSpc>
                <a:spcPct val="120000"/>
              </a:lnSpc>
              <a:buFont typeface="Arial" charset="0"/>
              <a:buChar char="–"/>
            </a:pPr>
            <a:r>
              <a:rPr lang="en-US" dirty="0"/>
              <a:t>Traditionally Fortran compilers</a:t>
            </a:r>
          </a:p>
          <a:p>
            <a:pPr>
              <a:lnSpc>
                <a:spcPct val="120000"/>
              </a:lnSpc>
              <a:buFont typeface="Arial" charset="0"/>
              <a:buChar char="–"/>
            </a:pPr>
            <a:r>
              <a:rPr lang="en-US" dirty="0"/>
              <a:t>These vectorizing compilers are usually not suitable for Multi-DSPs, since their assumptions on the memory hierarchy are unrealistic:</a:t>
            </a:r>
          </a:p>
          <a:p>
            <a:pPr lvl="1">
              <a:lnSpc>
                <a:spcPct val="120000"/>
              </a:lnSpc>
              <a:buClr>
                <a:srgbClr val="C00000"/>
              </a:buClr>
              <a:buFont typeface="Wingdings" pitchFamily="2" charset="2"/>
              <a:buChar char="D"/>
            </a:pPr>
            <a:r>
              <a:rPr lang="en-US" dirty="0"/>
              <a:t>Communication between processes via shared memory</a:t>
            </a:r>
            <a:endParaRPr lang="en-US" i="1" dirty="0"/>
          </a:p>
          <a:p>
            <a:pPr lvl="1">
              <a:lnSpc>
                <a:spcPct val="120000"/>
              </a:lnSpc>
              <a:buClr>
                <a:srgbClr val="C00000"/>
              </a:buClr>
              <a:buFont typeface="Wingdings" pitchFamily="2" charset="2"/>
              <a:buChar char="D"/>
            </a:pPr>
            <a:r>
              <a:rPr lang="en-US" dirty="0"/>
              <a:t>Memory has only one single, shared address space</a:t>
            </a:r>
          </a:p>
          <a:p>
            <a:pPr lvl="1">
              <a:lnSpc>
                <a:spcPct val="120000"/>
              </a:lnSpc>
              <a:buClr>
                <a:srgbClr val="C00000"/>
              </a:buClr>
              <a:buFont typeface="Wingdings" pitchFamily="2" charset="2"/>
              <a:buChar char="D"/>
            </a:pPr>
            <a:r>
              <a:rPr lang="en-US" dirty="0"/>
              <a:t>Caches can be local and/or shared, but cache coherence issues are solved in hardware</a:t>
            </a:r>
          </a:p>
          <a:p>
            <a:pPr marL="0" indent="0">
              <a:lnSpc>
                <a:spcPct val="120000"/>
              </a:lnSpc>
            </a:pPr>
            <a:endParaRPr lang="en-US" dirty="0"/>
          </a:p>
          <a:p>
            <a:pPr>
              <a:lnSpc>
                <a:spcPct val="90000"/>
              </a:lnSpc>
            </a:pPr>
            <a:r>
              <a:rPr lang="en-US" b="1" dirty="0">
                <a:sym typeface="Wingdings"/>
              </a:rPr>
              <a:t> </a:t>
            </a:r>
            <a:r>
              <a:rPr lang="en-US" b="1" dirty="0"/>
              <a:t>De facto no parallelizing compilers available for Multi-DSPs</a:t>
            </a:r>
            <a:endParaRPr lang="en-US" b="1" i="1" dirty="0"/>
          </a:p>
        </p:txBody>
      </p:sp>
    </p:spTree>
    <p:extLst>
      <p:ext uri="{BB962C8B-B14F-4D97-AF65-F5344CB8AC3E}">
        <p14:creationId xmlns:p14="http://schemas.microsoft.com/office/powerpoint/2010/main" val="36162244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589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58CCE20D-FB8A-4103-9A11-3E961BC9EEB5}"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5 - HIR Optimizations and Transformations</a:t>
            </a:r>
          </a:p>
        </p:txBody>
      </p:sp>
      <p:sp>
        <p:nvSpPr>
          <p:cNvPr id="805890" name="Rectangle 2"/>
          <p:cNvSpPr>
            <a:spLocks noGrp="1" noChangeArrowheads="1"/>
          </p:cNvSpPr>
          <p:nvPr>
            <p:ph type="title"/>
          </p:nvPr>
        </p:nvSpPr>
        <p:spPr/>
        <p:txBody>
          <a:bodyPr/>
          <a:lstStyle/>
          <a:p>
            <a:r>
              <a:rPr lang="en-US" dirty="0"/>
              <a:t>Multi-DSPs</a:t>
            </a:r>
            <a:endParaRPr lang="en-US" i="1" dirty="0"/>
          </a:p>
        </p:txBody>
      </p:sp>
      <p:sp>
        <p:nvSpPr>
          <p:cNvPr id="394" name="AutoShape 3"/>
          <p:cNvSpPr>
            <a:spLocks noChangeArrowheads="1"/>
          </p:cNvSpPr>
          <p:nvPr/>
        </p:nvSpPr>
        <p:spPr bwMode="auto">
          <a:xfrm>
            <a:off x="1706563" y="1484313"/>
            <a:ext cx="1944687" cy="2016125"/>
          </a:xfrm>
          <a:prstGeom prst="roundRect">
            <a:avLst>
              <a:gd name="adj" fmla="val 16667"/>
            </a:avLst>
          </a:prstGeom>
          <a:gradFill rotWithShape="1">
            <a:gsLst>
              <a:gs pos="0">
                <a:schemeClr val="bg1"/>
              </a:gs>
              <a:gs pos="100000">
                <a:srgbClr val="C0C0C0"/>
              </a:gs>
            </a:gsLst>
            <a:path path="shape">
              <a:fillToRect l="50000" t="50000" r="50000" b="50000"/>
            </a:path>
          </a:gradFill>
          <a:ln w="9525" algn="ctr">
            <a:solidFill>
              <a:schemeClr val="tx1"/>
            </a:solidFill>
            <a:round/>
            <a:headEnd/>
            <a:tailEnd/>
          </a:ln>
          <a:effectLst/>
        </p:spPr>
        <p:txBody>
          <a:bodyPr lIns="0" tIns="0" rIns="0" bIns="0" anchor="ctr">
            <a:spAutoFit/>
          </a:bodyPr>
          <a:lstStyle/>
          <a:p>
            <a:endParaRPr lang="de-DE" dirty="0"/>
          </a:p>
        </p:txBody>
      </p:sp>
      <p:sp>
        <p:nvSpPr>
          <p:cNvPr id="395" name="AutoShape 4"/>
          <p:cNvSpPr>
            <a:spLocks noChangeArrowheads="1"/>
          </p:cNvSpPr>
          <p:nvPr/>
        </p:nvSpPr>
        <p:spPr bwMode="auto">
          <a:xfrm>
            <a:off x="1778000" y="1700213"/>
            <a:ext cx="1800225" cy="719137"/>
          </a:xfrm>
          <a:prstGeom prst="roundRect">
            <a:avLst>
              <a:gd name="adj" fmla="val 16667"/>
            </a:avLst>
          </a:prstGeom>
          <a:solidFill>
            <a:srgbClr val="333399"/>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396" name="Text Box 5"/>
          <p:cNvSpPr txBox="1">
            <a:spLocks noChangeArrowheads="1"/>
          </p:cNvSpPr>
          <p:nvPr/>
        </p:nvSpPr>
        <p:spPr bwMode="auto">
          <a:xfrm>
            <a:off x="1774825" y="1917700"/>
            <a:ext cx="1574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pPr>
            <a:r>
              <a:rPr lang="en-US" sz="2000" b="1" i="1" dirty="0">
                <a:solidFill>
                  <a:schemeClr val="bg1"/>
                </a:solidFill>
              </a:rPr>
              <a:t>DSP Core 0</a:t>
            </a:r>
          </a:p>
        </p:txBody>
      </p:sp>
      <p:sp>
        <p:nvSpPr>
          <p:cNvPr id="397" name="AutoShape 6"/>
          <p:cNvSpPr>
            <a:spLocks noChangeArrowheads="1"/>
          </p:cNvSpPr>
          <p:nvPr/>
        </p:nvSpPr>
        <p:spPr bwMode="auto">
          <a:xfrm>
            <a:off x="1778000" y="2563813"/>
            <a:ext cx="720725" cy="720725"/>
          </a:xfrm>
          <a:prstGeom prst="roundRect">
            <a:avLst>
              <a:gd name="adj" fmla="val 16667"/>
            </a:avLst>
          </a:prstGeom>
          <a:solidFill>
            <a:srgbClr val="92D050"/>
          </a:solidFill>
          <a:ln w="9525" algn="ctr">
            <a:solidFill>
              <a:schemeClr val="tx1"/>
            </a:solidFill>
            <a:round/>
            <a:headEnd/>
            <a:tailEnd/>
          </a:ln>
          <a:effectLst/>
          <a:extLst/>
        </p:spPr>
        <p:txBody>
          <a:bodyPr wrap="none" lIns="0" tIns="0" rIns="0" bIns="0" anchor="ctr">
            <a:spAutoFit/>
          </a:bodyPr>
          <a:lstStyle/>
          <a:p>
            <a:endParaRPr lang="de-DE" dirty="0"/>
          </a:p>
        </p:txBody>
      </p:sp>
      <p:sp>
        <p:nvSpPr>
          <p:cNvPr id="398" name="AutoShape 7"/>
          <p:cNvSpPr>
            <a:spLocks noChangeArrowheads="1"/>
          </p:cNvSpPr>
          <p:nvPr/>
        </p:nvSpPr>
        <p:spPr bwMode="auto">
          <a:xfrm>
            <a:off x="2857500" y="2563813"/>
            <a:ext cx="720725" cy="720725"/>
          </a:xfrm>
          <a:prstGeom prst="roundRect">
            <a:avLst>
              <a:gd name="adj" fmla="val 16667"/>
            </a:avLst>
          </a:prstGeom>
          <a:solidFill>
            <a:srgbClr val="92D050"/>
          </a:solidFill>
          <a:ln w="9525" algn="ctr">
            <a:solidFill>
              <a:schemeClr val="tx1"/>
            </a:solidFill>
            <a:round/>
            <a:headEnd/>
            <a:tailEnd/>
          </a:ln>
          <a:effectLst/>
          <a:extLst/>
        </p:spPr>
        <p:txBody>
          <a:bodyPr wrap="none" lIns="0" tIns="0" rIns="0" bIns="0" anchor="ctr">
            <a:spAutoFit/>
          </a:bodyPr>
          <a:lstStyle/>
          <a:p>
            <a:endParaRPr lang="de-DE" dirty="0"/>
          </a:p>
        </p:txBody>
      </p:sp>
      <p:sp>
        <p:nvSpPr>
          <p:cNvPr id="399" name="Text Box 8"/>
          <p:cNvSpPr txBox="1">
            <a:spLocks noChangeArrowheads="1"/>
          </p:cNvSpPr>
          <p:nvPr/>
        </p:nvSpPr>
        <p:spPr bwMode="auto">
          <a:xfrm>
            <a:off x="1615026" y="2659063"/>
            <a:ext cx="873637" cy="481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pPr>
            <a:r>
              <a:rPr lang="en-US" sz="1700" i="1" dirty="0"/>
              <a:t>Mem</a:t>
            </a:r>
          </a:p>
          <a:p>
            <a:pPr algn="ctr" eaLnBrk="1" hangingPunct="1">
              <a:lnSpc>
                <a:spcPct val="60000"/>
              </a:lnSpc>
              <a:spcBef>
                <a:spcPct val="20000"/>
              </a:spcBef>
              <a:buClr>
                <a:srgbClr val="FF0007"/>
              </a:buClr>
            </a:pPr>
            <a:r>
              <a:rPr lang="en-US" sz="1700" i="1" dirty="0"/>
              <a:t>Bank 1</a:t>
            </a:r>
          </a:p>
        </p:txBody>
      </p:sp>
      <p:sp>
        <p:nvSpPr>
          <p:cNvPr id="400" name="Text Box 9"/>
          <p:cNvSpPr txBox="1">
            <a:spLocks noChangeArrowheads="1"/>
          </p:cNvSpPr>
          <p:nvPr/>
        </p:nvSpPr>
        <p:spPr bwMode="auto">
          <a:xfrm>
            <a:off x="2659601" y="2649538"/>
            <a:ext cx="873637" cy="481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pPr>
            <a:r>
              <a:rPr lang="en-US" sz="1700" i="1" dirty="0"/>
              <a:t>Mem</a:t>
            </a:r>
          </a:p>
          <a:p>
            <a:pPr algn="ctr" eaLnBrk="1" hangingPunct="1">
              <a:lnSpc>
                <a:spcPct val="60000"/>
              </a:lnSpc>
              <a:spcBef>
                <a:spcPct val="20000"/>
              </a:spcBef>
              <a:buClr>
                <a:srgbClr val="FF0007"/>
              </a:buClr>
            </a:pPr>
            <a:r>
              <a:rPr lang="en-US" sz="1700" i="1" dirty="0"/>
              <a:t>Bank 2</a:t>
            </a:r>
          </a:p>
        </p:txBody>
      </p:sp>
      <p:sp>
        <p:nvSpPr>
          <p:cNvPr id="401" name="Line 10"/>
          <p:cNvSpPr>
            <a:spLocks noChangeShapeType="1"/>
          </p:cNvSpPr>
          <p:nvPr/>
        </p:nvSpPr>
        <p:spPr bwMode="auto">
          <a:xfrm>
            <a:off x="2138363" y="2419350"/>
            <a:ext cx="0" cy="14446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402" name="Line 11"/>
          <p:cNvSpPr>
            <a:spLocks noChangeShapeType="1"/>
          </p:cNvSpPr>
          <p:nvPr/>
        </p:nvSpPr>
        <p:spPr bwMode="auto">
          <a:xfrm>
            <a:off x="3290888" y="2419350"/>
            <a:ext cx="0" cy="14446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403" name="AutoShape 12"/>
          <p:cNvSpPr>
            <a:spLocks noChangeArrowheads="1"/>
          </p:cNvSpPr>
          <p:nvPr/>
        </p:nvSpPr>
        <p:spPr bwMode="auto">
          <a:xfrm>
            <a:off x="6804025" y="1484313"/>
            <a:ext cx="1944688" cy="2016125"/>
          </a:xfrm>
          <a:prstGeom prst="roundRect">
            <a:avLst>
              <a:gd name="adj" fmla="val 16667"/>
            </a:avLst>
          </a:prstGeom>
          <a:gradFill rotWithShape="1">
            <a:gsLst>
              <a:gs pos="0">
                <a:schemeClr val="bg1"/>
              </a:gs>
              <a:gs pos="100000">
                <a:srgbClr val="C0C0C0"/>
              </a:gs>
            </a:gsLst>
            <a:path path="shape">
              <a:fillToRect l="50000" t="50000" r="50000" b="50000"/>
            </a:path>
          </a:gradFill>
          <a:ln w="9525" algn="ctr">
            <a:solidFill>
              <a:schemeClr val="tx1"/>
            </a:solidFill>
            <a:round/>
            <a:headEnd/>
            <a:tailEnd/>
          </a:ln>
          <a:effectLst/>
        </p:spPr>
        <p:txBody>
          <a:bodyPr lIns="0" tIns="0" rIns="0" bIns="0" anchor="ctr">
            <a:spAutoFit/>
          </a:bodyPr>
          <a:lstStyle/>
          <a:p>
            <a:endParaRPr lang="de-DE" dirty="0"/>
          </a:p>
        </p:txBody>
      </p:sp>
      <p:sp>
        <p:nvSpPr>
          <p:cNvPr id="404" name="AutoShape 13"/>
          <p:cNvSpPr>
            <a:spLocks noChangeArrowheads="1"/>
          </p:cNvSpPr>
          <p:nvPr/>
        </p:nvSpPr>
        <p:spPr bwMode="auto">
          <a:xfrm>
            <a:off x="6875463" y="1700213"/>
            <a:ext cx="1800225" cy="719137"/>
          </a:xfrm>
          <a:prstGeom prst="roundRect">
            <a:avLst>
              <a:gd name="adj" fmla="val 16667"/>
            </a:avLst>
          </a:prstGeom>
          <a:solidFill>
            <a:srgbClr val="333399"/>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405" name="Text Box 14"/>
          <p:cNvSpPr txBox="1">
            <a:spLocks noChangeArrowheads="1"/>
          </p:cNvSpPr>
          <p:nvPr/>
        </p:nvSpPr>
        <p:spPr bwMode="auto">
          <a:xfrm>
            <a:off x="6856413" y="1917700"/>
            <a:ext cx="16033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pPr>
            <a:r>
              <a:rPr lang="en-US" sz="2000" b="1" i="1" dirty="0">
                <a:solidFill>
                  <a:schemeClr val="bg1"/>
                </a:solidFill>
              </a:rPr>
              <a:t>DSP Core X</a:t>
            </a:r>
          </a:p>
        </p:txBody>
      </p:sp>
      <p:sp>
        <p:nvSpPr>
          <p:cNvPr id="406" name="AutoShape 15"/>
          <p:cNvSpPr>
            <a:spLocks noChangeArrowheads="1"/>
          </p:cNvSpPr>
          <p:nvPr/>
        </p:nvSpPr>
        <p:spPr bwMode="auto">
          <a:xfrm>
            <a:off x="6875463" y="2563813"/>
            <a:ext cx="720725" cy="720725"/>
          </a:xfrm>
          <a:prstGeom prst="roundRect">
            <a:avLst>
              <a:gd name="adj" fmla="val 16667"/>
            </a:avLst>
          </a:prstGeom>
          <a:solidFill>
            <a:srgbClr val="92D050"/>
          </a:solidFill>
          <a:ln w="9525" algn="ctr">
            <a:solidFill>
              <a:schemeClr val="tx1"/>
            </a:solidFill>
            <a:round/>
            <a:headEnd/>
            <a:tailEnd/>
          </a:ln>
          <a:effectLst/>
          <a:extLst/>
        </p:spPr>
        <p:txBody>
          <a:bodyPr wrap="none" lIns="0" tIns="0" rIns="0" bIns="0" anchor="ctr">
            <a:spAutoFit/>
          </a:bodyPr>
          <a:lstStyle/>
          <a:p>
            <a:endParaRPr lang="de-DE" dirty="0"/>
          </a:p>
        </p:txBody>
      </p:sp>
      <p:sp>
        <p:nvSpPr>
          <p:cNvPr id="407" name="AutoShape 16"/>
          <p:cNvSpPr>
            <a:spLocks noChangeArrowheads="1"/>
          </p:cNvSpPr>
          <p:nvPr/>
        </p:nvSpPr>
        <p:spPr bwMode="auto">
          <a:xfrm>
            <a:off x="7954963" y="2563813"/>
            <a:ext cx="720725" cy="720725"/>
          </a:xfrm>
          <a:prstGeom prst="roundRect">
            <a:avLst>
              <a:gd name="adj" fmla="val 16667"/>
            </a:avLst>
          </a:prstGeom>
          <a:solidFill>
            <a:srgbClr val="92D050"/>
          </a:solidFill>
          <a:ln w="9525" algn="ctr">
            <a:solidFill>
              <a:schemeClr val="tx1"/>
            </a:solidFill>
            <a:round/>
            <a:headEnd/>
            <a:tailEnd/>
          </a:ln>
          <a:effectLst/>
          <a:extLst/>
        </p:spPr>
        <p:txBody>
          <a:bodyPr wrap="none" lIns="0" tIns="0" rIns="0" bIns="0" anchor="ctr">
            <a:spAutoFit/>
          </a:bodyPr>
          <a:lstStyle/>
          <a:p>
            <a:endParaRPr lang="de-DE" dirty="0"/>
          </a:p>
        </p:txBody>
      </p:sp>
      <p:sp>
        <p:nvSpPr>
          <p:cNvPr id="408" name="Text Box 17"/>
          <p:cNvSpPr txBox="1">
            <a:spLocks noChangeArrowheads="1"/>
          </p:cNvSpPr>
          <p:nvPr/>
        </p:nvSpPr>
        <p:spPr bwMode="auto">
          <a:xfrm>
            <a:off x="6696075" y="2659063"/>
            <a:ext cx="865188" cy="466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pPr>
            <a:r>
              <a:rPr lang="en-US" sz="1700" i="1" dirty="0"/>
              <a:t>Mem</a:t>
            </a:r>
          </a:p>
          <a:p>
            <a:pPr algn="ctr" eaLnBrk="1" hangingPunct="1">
              <a:lnSpc>
                <a:spcPct val="60000"/>
              </a:lnSpc>
              <a:spcBef>
                <a:spcPct val="20000"/>
              </a:spcBef>
              <a:buClr>
                <a:srgbClr val="FF0007"/>
              </a:buClr>
            </a:pPr>
            <a:r>
              <a:rPr lang="en-US" sz="1700" i="1" dirty="0"/>
              <a:t>Bank 1</a:t>
            </a:r>
          </a:p>
        </p:txBody>
      </p:sp>
      <p:sp>
        <p:nvSpPr>
          <p:cNvPr id="409" name="Text Box 18"/>
          <p:cNvSpPr txBox="1">
            <a:spLocks noChangeArrowheads="1"/>
          </p:cNvSpPr>
          <p:nvPr/>
        </p:nvSpPr>
        <p:spPr bwMode="auto">
          <a:xfrm>
            <a:off x="7771351" y="2649538"/>
            <a:ext cx="873637" cy="481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pPr>
            <a:r>
              <a:rPr lang="en-US" sz="1700" i="1" dirty="0"/>
              <a:t>Mem</a:t>
            </a:r>
          </a:p>
          <a:p>
            <a:pPr algn="ctr" eaLnBrk="1" hangingPunct="1">
              <a:lnSpc>
                <a:spcPct val="60000"/>
              </a:lnSpc>
              <a:spcBef>
                <a:spcPct val="20000"/>
              </a:spcBef>
              <a:buClr>
                <a:srgbClr val="FF0007"/>
              </a:buClr>
            </a:pPr>
            <a:r>
              <a:rPr lang="en-US" sz="1700" i="1" dirty="0"/>
              <a:t>Bank 2</a:t>
            </a:r>
          </a:p>
        </p:txBody>
      </p:sp>
      <p:sp>
        <p:nvSpPr>
          <p:cNvPr id="410" name="Line 19"/>
          <p:cNvSpPr>
            <a:spLocks noChangeShapeType="1"/>
          </p:cNvSpPr>
          <p:nvPr/>
        </p:nvSpPr>
        <p:spPr bwMode="auto">
          <a:xfrm>
            <a:off x="7235825" y="2419350"/>
            <a:ext cx="0" cy="14446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411" name="Line 20"/>
          <p:cNvSpPr>
            <a:spLocks noChangeShapeType="1"/>
          </p:cNvSpPr>
          <p:nvPr/>
        </p:nvSpPr>
        <p:spPr bwMode="auto">
          <a:xfrm>
            <a:off x="8388350" y="2419350"/>
            <a:ext cx="0" cy="14446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412" name="Line 21"/>
          <p:cNvSpPr>
            <a:spLocks noChangeShapeType="1"/>
          </p:cNvSpPr>
          <p:nvPr/>
        </p:nvSpPr>
        <p:spPr bwMode="auto">
          <a:xfrm>
            <a:off x="827088" y="3716338"/>
            <a:ext cx="7345362" cy="0"/>
          </a:xfrm>
          <a:prstGeom prst="line">
            <a:avLst/>
          </a:prstGeom>
          <a:noFill/>
          <a:ln w="508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413" name="AutoShape 22"/>
          <p:cNvSpPr>
            <a:spLocks noChangeArrowheads="1"/>
          </p:cNvSpPr>
          <p:nvPr/>
        </p:nvSpPr>
        <p:spPr bwMode="auto">
          <a:xfrm>
            <a:off x="6372225" y="3932238"/>
            <a:ext cx="1944688" cy="2016125"/>
          </a:xfrm>
          <a:prstGeom prst="roundRect">
            <a:avLst>
              <a:gd name="adj" fmla="val 16667"/>
            </a:avLst>
          </a:prstGeom>
          <a:solidFill>
            <a:srgbClr val="FF9900"/>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414" name="Text Box 23"/>
          <p:cNvSpPr txBox="1">
            <a:spLocks noChangeArrowheads="1"/>
          </p:cNvSpPr>
          <p:nvPr/>
        </p:nvSpPr>
        <p:spPr bwMode="auto">
          <a:xfrm>
            <a:off x="6677101" y="4654550"/>
            <a:ext cx="1133324"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pPr>
            <a:r>
              <a:rPr lang="en-US" sz="2000" i="1" dirty="0"/>
              <a:t>External</a:t>
            </a:r>
          </a:p>
          <a:p>
            <a:pPr algn="ctr" eaLnBrk="1" hangingPunct="1">
              <a:spcBef>
                <a:spcPct val="20000"/>
              </a:spcBef>
              <a:buClr>
                <a:srgbClr val="FF0007"/>
              </a:buClr>
            </a:pPr>
            <a:r>
              <a:rPr lang="en-US" sz="2000" i="1" dirty="0"/>
              <a:t>Memory</a:t>
            </a:r>
          </a:p>
        </p:txBody>
      </p:sp>
      <p:sp>
        <p:nvSpPr>
          <p:cNvPr id="415" name="Line 24"/>
          <p:cNvSpPr>
            <a:spLocks noChangeShapeType="1"/>
          </p:cNvSpPr>
          <p:nvPr/>
        </p:nvSpPr>
        <p:spPr bwMode="auto">
          <a:xfrm>
            <a:off x="7380288" y="3716338"/>
            <a:ext cx="0" cy="215900"/>
          </a:xfrm>
          <a:prstGeom prst="line">
            <a:avLst/>
          </a:prstGeom>
          <a:noFill/>
          <a:ln w="317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416" name="Oval 25"/>
          <p:cNvSpPr>
            <a:spLocks noChangeArrowheads="1"/>
          </p:cNvSpPr>
          <p:nvPr/>
        </p:nvSpPr>
        <p:spPr bwMode="auto">
          <a:xfrm>
            <a:off x="4859338" y="2492375"/>
            <a:ext cx="73025" cy="71438"/>
          </a:xfrm>
          <a:prstGeom prst="ellipse">
            <a:avLst/>
          </a:prstGeom>
          <a:solidFill>
            <a:schemeClr val="tx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417" name="Oval 26"/>
          <p:cNvSpPr>
            <a:spLocks noChangeArrowheads="1"/>
          </p:cNvSpPr>
          <p:nvPr/>
        </p:nvSpPr>
        <p:spPr bwMode="auto">
          <a:xfrm>
            <a:off x="5075238" y="2492375"/>
            <a:ext cx="73025" cy="71438"/>
          </a:xfrm>
          <a:prstGeom prst="ellipse">
            <a:avLst/>
          </a:prstGeom>
          <a:solidFill>
            <a:schemeClr val="tx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418" name="Oval 27"/>
          <p:cNvSpPr>
            <a:spLocks noChangeArrowheads="1"/>
          </p:cNvSpPr>
          <p:nvPr/>
        </p:nvSpPr>
        <p:spPr bwMode="auto">
          <a:xfrm>
            <a:off x="5291138" y="2492375"/>
            <a:ext cx="73025" cy="71438"/>
          </a:xfrm>
          <a:prstGeom prst="ellipse">
            <a:avLst/>
          </a:prstGeom>
          <a:solidFill>
            <a:schemeClr val="tx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419" name="Freeform 29"/>
          <p:cNvSpPr>
            <a:spLocks/>
          </p:cNvSpPr>
          <p:nvPr/>
        </p:nvSpPr>
        <p:spPr bwMode="auto">
          <a:xfrm>
            <a:off x="1403350" y="2060575"/>
            <a:ext cx="360363" cy="863600"/>
          </a:xfrm>
          <a:custGeom>
            <a:avLst/>
            <a:gdLst>
              <a:gd name="T0" fmla="*/ 272 w 272"/>
              <a:gd name="T1" fmla="*/ 0 h 544"/>
              <a:gd name="T2" fmla="*/ 0 w 272"/>
              <a:gd name="T3" fmla="*/ 272 h 544"/>
              <a:gd name="T4" fmla="*/ 272 w 272"/>
              <a:gd name="T5" fmla="*/ 544 h 544"/>
            </a:gdLst>
            <a:ahLst/>
            <a:cxnLst>
              <a:cxn ang="0">
                <a:pos x="T0" y="T1"/>
              </a:cxn>
              <a:cxn ang="0">
                <a:pos x="T2" y="T3"/>
              </a:cxn>
              <a:cxn ang="0">
                <a:pos x="T4" y="T5"/>
              </a:cxn>
            </a:cxnLst>
            <a:rect l="0" t="0" r="r" b="b"/>
            <a:pathLst>
              <a:path w="272" h="544">
                <a:moveTo>
                  <a:pt x="272" y="0"/>
                </a:moveTo>
                <a:cubicBezTo>
                  <a:pt x="136" y="90"/>
                  <a:pt x="0" y="181"/>
                  <a:pt x="0" y="272"/>
                </a:cubicBezTo>
                <a:cubicBezTo>
                  <a:pt x="0" y="363"/>
                  <a:pt x="136" y="453"/>
                  <a:pt x="272" y="544"/>
                </a:cubicBezTo>
              </a:path>
            </a:pathLst>
          </a:custGeom>
          <a:noFill/>
          <a:ln w="31750" cap="flat" cmpd="sng">
            <a:solidFill>
              <a:srgbClr val="FF0000"/>
            </a:solidFill>
            <a:prstDash val="sysDot"/>
            <a:round/>
            <a:headEnd/>
            <a:tailEnd type="stealth" w="lg"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420" name="Freeform 30"/>
          <p:cNvSpPr>
            <a:spLocks/>
          </p:cNvSpPr>
          <p:nvPr/>
        </p:nvSpPr>
        <p:spPr bwMode="auto">
          <a:xfrm flipH="1">
            <a:off x="3563938" y="2060575"/>
            <a:ext cx="360362" cy="863600"/>
          </a:xfrm>
          <a:custGeom>
            <a:avLst/>
            <a:gdLst>
              <a:gd name="T0" fmla="*/ 272 w 272"/>
              <a:gd name="T1" fmla="*/ 0 h 544"/>
              <a:gd name="T2" fmla="*/ 0 w 272"/>
              <a:gd name="T3" fmla="*/ 272 h 544"/>
              <a:gd name="T4" fmla="*/ 272 w 272"/>
              <a:gd name="T5" fmla="*/ 544 h 544"/>
            </a:gdLst>
            <a:ahLst/>
            <a:cxnLst>
              <a:cxn ang="0">
                <a:pos x="T0" y="T1"/>
              </a:cxn>
              <a:cxn ang="0">
                <a:pos x="T2" y="T3"/>
              </a:cxn>
              <a:cxn ang="0">
                <a:pos x="T4" y="T5"/>
              </a:cxn>
            </a:cxnLst>
            <a:rect l="0" t="0" r="r" b="b"/>
            <a:pathLst>
              <a:path w="272" h="544">
                <a:moveTo>
                  <a:pt x="272" y="0"/>
                </a:moveTo>
                <a:cubicBezTo>
                  <a:pt x="136" y="90"/>
                  <a:pt x="0" y="181"/>
                  <a:pt x="0" y="272"/>
                </a:cubicBezTo>
                <a:cubicBezTo>
                  <a:pt x="0" y="363"/>
                  <a:pt x="136" y="453"/>
                  <a:pt x="272" y="544"/>
                </a:cubicBezTo>
              </a:path>
            </a:pathLst>
          </a:custGeom>
          <a:noFill/>
          <a:ln w="31750" cap="flat" cmpd="sng">
            <a:solidFill>
              <a:srgbClr val="FF0000"/>
            </a:solidFill>
            <a:prstDash val="sysDot"/>
            <a:round/>
            <a:headEnd/>
            <a:tailEnd type="stealth" w="lg"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421" name="Text Box 31"/>
          <p:cNvSpPr txBox="1">
            <a:spLocks noChangeArrowheads="1"/>
          </p:cNvSpPr>
          <p:nvPr/>
        </p:nvSpPr>
        <p:spPr bwMode="auto">
          <a:xfrm>
            <a:off x="-36513" y="1930400"/>
            <a:ext cx="1657351"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pPr>
            <a:r>
              <a:rPr lang="en-US" sz="1600" b="1" dirty="0">
                <a:latin typeface="Courier New" pitchFamily="49" charset="0"/>
              </a:rPr>
              <a:t>&lt;Int 1, 100&gt;</a:t>
            </a:r>
          </a:p>
        </p:txBody>
      </p:sp>
      <p:sp>
        <p:nvSpPr>
          <p:cNvPr id="422" name="Text Box 32"/>
          <p:cNvSpPr txBox="1">
            <a:spLocks noChangeArrowheads="1"/>
          </p:cNvSpPr>
          <p:nvPr/>
        </p:nvSpPr>
        <p:spPr bwMode="auto">
          <a:xfrm>
            <a:off x="142875" y="3556000"/>
            <a:ext cx="6286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pPr>
            <a:r>
              <a:rPr lang="en-US" sz="2000" i="1" dirty="0"/>
              <a:t>Bus</a:t>
            </a:r>
          </a:p>
        </p:txBody>
      </p:sp>
      <p:sp>
        <p:nvSpPr>
          <p:cNvPr id="423" name="Text Box 33"/>
          <p:cNvSpPr txBox="1">
            <a:spLocks noChangeArrowheads="1"/>
          </p:cNvSpPr>
          <p:nvPr/>
        </p:nvSpPr>
        <p:spPr bwMode="auto">
          <a:xfrm>
            <a:off x="3562350" y="1930400"/>
            <a:ext cx="165735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pPr>
            <a:r>
              <a:rPr lang="en-US" sz="1600" b="1" dirty="0">
                <a:latin typeface="Courier New" pitchFamily="49" charset="0"/>
              </a:rPr>
              <a:t>&lt;Int 2, 100&gt;</a:t>
            </a:r>
          </a:p>
        </p:txBody>
      </p:sp>
      <p:cxnSp>
        <p:nvCxnSpPr>
          <p:cNvPr id="424" name="AutoShape 34"/>
          <p:cNvCxnSpPr>
            <a:cxnSpLocks noChangeShapeType="1"/>
          </p:cNvCxnSpPr>
          <p:nvPr/>
        </p:nvCxnSpPr>
        <p:spPr bwMode="auto">
          <a:xfrm rot="16200000" flipH="1">
            <a:off x="4204494" y="842169"/>
            <a:ext cx="1512888" cy="4667250"/>
          </a:xfrm>
          <a:prstGeom prst="bentConnector3">
            <a:avLst>
              <a:gd name="adj1" fmla="val 93282"/>
            </a:avLst>
          </a:prstGeom>
          <a:noFill/>
          <a:ln w="31750">
            <a:solidFill>
              <a:srgbClr val="FF0000"/>
            </a:solidFill>
            <a:prstDash val="sysDot"/>
            <a:miter lim="800000"/>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5" name="Line 35"/>
          <p:cNvSpPr>
            <a:spLocks noChangeShapeType="1"/>
          </p:cNvSpPr>
          <p:nvPr/>
        </p:nvSpPr>
        <p:spPr bwMode="auto">
          <a:xfrm>
            <a:off x="2700338" y="2420938"/>
            <a:ext cx="0" cy="1295400"/>
          </a:xfrm>
          <a:prstGeom prst="line">
            <a:avLst/>
          </a:prstGeom>
          <a:noFill/>
          <a:ln w="317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426" name="Line 36"/>
          <p:cNvSpPr>
            <a:spLocks noChangeShapeType="1"/>
          </p:cNvSpPr>
          <p:nvPr/>
        </p:nvSpPr>
        <p:spPr bwMode="auto">
          <a:xfrm>
            <a:off x="7769225" y="2420938"/>
            <a:ext cx="0" cy="1295400"/>
          </a:xfrm>
          <a:prstGeom prst="line">
            <a:avLst/>
          </a:prstGeom>
          <a:noFill/>
          <a:ln w="317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427" name="Text Box 37"/>
          <p:cNvSpPr txBox="1">
            <a:spLocks noChangeArrowheads="1"/>
          </p:cNvSpPr>
          <p:nvPr/>
        </p:nvSpPr>
        <p:spPr bwMode="auto">
          <a:xfrm>
            <a:off x="4887913" y="3875088"/>
            <a:ext cx="141287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pPr>
            <a:r>
              <a:rPr lang="en-US" sz="1600" b="1" dirty="0">
                <a:latin typeface="Courier New" pitchFamily="49" charset="0"/>
              </a:rPr>
              <a:t>&lt;Ext, 100&gt;</a:t>
            </a:r>
          </a:p>
        </p:txBody>
      </p:sp>
      <p:cxnSp>
        <p:nvCxnSpPr>
          <p:cNvPr id="428" name="AutoShape 38"/>
          <p:cNvCxnSpPr>
            <a:cxnSpLocks noChangeShapeType="1"/>
          </p:cNvCxnSpPr>
          <p:nvPr/>
        </p:nvCxnSpPr>
        <p:spPr bwMode="auto">
          <a:xfrm rot="16200000" flipH="1">
            <a:off x="4618038" y="573087"/>
            <a:ext cx="865188" cy="4557713"/>
          </a:xfrm>
          <a:prstGeom prst="bentConnector3">
            <a:avLst>
              <a:gd name="adj1" fmla="val 137431"/>
            </a:avLst>
          </a:prstGeom>
          <a:noFill/>
          <a:ln w="31750">
            <a:solidFill>
              <a:srgbClr val="FF0000"/>
            </a:solidFill>
            <a:prstDash val="sysDot"/>
            <a:miter lim="800000"/>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9" name="Text Box 39"/>
          <p:cNvSpPr txBox="1">
            <a:spLocks noChangeArrowheads="1"/>
          </p:cNvSpPr>
          <p:nvPr/>
        </p:nvSpPr>
        <p:spPr bwMode="auto">
          <a:xfrm>
            <a:off x="4741863" y="3371850"/>
            <a:ext cx="21463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pPr>
            <a:r>
              <a:rPr lang="en-US" sz="1600" b="1" dirty="0">
                <a:latin typeface="Courier New" pitchFamily="49" charset="0"/>
              </a:rPr>
              <a:t>&lt;Remote </a:t>
            </a:r>
            <a:r>
              <a:rPr lang="en-US" sz="1600" b="1" i="1" dirty="0">
                <a:latin typeface="Courier New" pitchFamily="49" charset="0"/>
              </a:rPr>
              <a:t>X</a:t>
            </a:r>
            <a:r>
              <a:rPr lang="en-US" sz="1600" b="1" dirty="0">
                <a:latin typeface="Courier New" pitchFamily="49" charset="0"/>
              </a:rPr>
              <a:t>1, 100&gt;</a:t>
            </a:r>
          </a:p>
        </p:txBody>
      </p:sp>
      <p:sp>
        <p:nvSpPr>
          <p:cNvPr id="431" name="Rectangle 3"/>
          <p:cNvSpPr txBox="1">
            <a:spLocks noChangeArrowheads="1"/>
          </p:cNvSpPr>
          <p:nvPr/>
        </p:nvSpPr>
        <p:spPr bwMode="auto">
          <a:xfrm>
            <a:off x="286743" y="4145012"/>
            <a:ext cx="6013449"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a:lnSpc>
                <a:spcPct val="120000"/>
              </a:lnSpc>
              <a:buFont typeface="Arial" charset="0"/>
              <a:buChar char="–"/>
            </a:pPr>
            <a:r>
              <a:rPr lang="en-US" dirty="0"/>
              <a:t>Several address spaces:</a:t>
            </a:r>
            <a:br>
              <a:rPr lang="en-US" dirty="0"/>
            </a:br>
            <a:r>
              <a:rPr lang="en-US" dirty="0"/>
              <a:t>Internal 1 &amp; 2, external, remote DSP core</a:t>
            </a:r>
          </a:p>
          <a:p>
            <a:pPr>
              <a:lnSpc>
                <a:spcPct val="120000"/>
              </a:lnSpc>
              <a:buFont typeface="Arial" charset="0"/>
              <a:buChar char="–"/>
            </a:pPr>
            <a:r>
              <a:rPr lang="en-US" dirty="0"/>
              <a:t>Use of internal memories:</a:t>
            </a:r>
            <a:br>
              <a:rPr lang="en-US" dirty="0"/>
            </a:br>
            <a:r>
              <a:rPr lang="en-US" dirty="0"/>
              <a:t>High bandwidth, low access latencies</a:t>
            </a:r>
          </a:p>
          <a:p>
            <a:pPr>
              <a:lnSpc>
                <a:spcPct val="120000"/>
              </a:lnSpc>
              <a:buFont typeface="Arial" charset="0"/>
              <a:buChar char="–"/>
            </a:pPr>
            <a:r>
              <a:rPr lang="en-US" dirty="0"/>
              <a:t>Use of remote memories:</a:t>
            </a:r>
            <a:br>
              <a:rPr lang="en-US" dirty="0"/>
            </a:br>
            <a:r>
              <a:rPr lang="en-US" dirty="0"/>
              <a:t>ID of remote DSPs must be known</a:t>
            </a:r>
          </a:p>
        </p:txBody>
      </p:sp>
    </p:spTree>
    <p:extLst>
      <p:ext uri="{BB962C8B-B14F-4D97-AF65-F5344CB8AC3E}">
        <p14:creationId xmlns:p14="http://schemas.microsoft.com/office/powerpoint/2010/main" val="3208832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1">
                                            <p:txEl>
                                              <p:pRg st="0" end="0"/>
                                            </p:txEl>
                                          </p:spTgt>
                                        </p:tgtEl>
                                        <p:attrNameLst>
                                          <p:attrName>style.visibility</p:attrName>
                                        </p:attrNameLst>
                                      </p:cBhvr>
                                      <p:to>
                                        <p:strVal val="visible"/>
                                      </p:to>
                                    </p:set>
                                  </p:childTnLst>
                                </p:cTn>
                              </p:par>
                            </p:childTnLst>
                          </p:cTn>
                        </p:par>
                        <p:par>
                          <p:cTn id="7" fill="hold">
                            <p:stCondLst>
                              <p:cond delay="0"/>
                            </p:stCondLst>
                            <p:childTnLst>
                              <p:par>
                                <p:cTn id="8" presetID="18" presetClass="entr" presetSubtype="6" fill="hold" grpId="0" nodeType="afterEffect">
                                  <p:stCondLst>
                                    <p:cond delay="0"/>
                                  </p:stCondLst>
                                  <p:childTnLst>
                                    <p:set>
                                      <p:cBhvr>
                                        <p:cTn id="9" dur="1" fill="hold">
                                          <p:stCondLst>
                                            <p:cond delay="0"/>
                                          </p:stCondLst>
                                        </p:cTn>
                                        <p:tgtEl>
                                          <p:spTgt spid="419"/>
                                        </p:tgtEl>
                                        <p:attrNameLst>
                                          <p:attrName>style.visibility</p:attrName>
                                        </p:attrNameLst>
                                      </p:cBhvr>
                                      <p:to>
                                        <p:strVal val="visible"/>
                                      </p:to>
                                    </p:set>
                                    <p:animEffect transition="in" filter="strips(downRight)">
                                      <p:cBhvr>
                                        <p:cTn id="10" dur="500"/>
                                        <p:tgtEl>
                                          <p:spTgt spid="4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21"/>
                                        </p:tgtEl>
                                        <p:attrNameLst>
                                          <p:attrName>style.visibility</p:attrName>
                                        </p:attrNameLst>
                                      </p:cBhvr>
                                      <p:to>
                                        <p:strVal val="visible"/>
                                      </p:to>
                                    </p:set>
                                    <p:animEffect transition="in" filter="fade">
                                      <p:cBhvr>
                                        <p:cTn id="13" dur="500"/>
                                        <p:tgtEl>
                                          <p:spTgt spid="421"/>
                                        </p:tgtEl>
                                      </p:cBhvr>
                                    </p:animEffect>
                                  </p:childTnLst>
                                </p:cTn>
                              </p:par>
                            </p:childTnLst>
                          </p:cTn>
                        </p:par>
                      </p:childTnLst>
                    </p:cTn>
                  </p:par>
                  <p:par>
                    <p:cTn id="14" fill="hold">
                      <p:stCondLst>
                        <p:cond delay="indefinite"/>
                      </p:stCondLst>
                      <p:childTnLst>
                        <p:par>
                          <p:cTn id="15" fill="hold">
                            <p:stCondLst>
                              <p:cond delay="0"/>
                            </p:stCondLst>
                            <p:childTnLst>
                              <p:par>
                                <p:cTn id="16" presetID="18" presetClass="entr" presetSubtype="12" fill="hold" grpId="0" nodeType="clickEffect">
                                  <p:stCondLst>
                                    <p:cond delay="0"/>
                                  </p:stCondLst>
                                  <p:childTnLst>
                                    <p:set>
                                      <p:cBhvr>
                                        <p:cTn id="17" dur="1" fill="hold">
                                          <p:stCondLst>
                                            <p:cond delay="0"/>
                                          </p:stCondLst>
                                        </p:cTn>
                                        <p:tgtEl>
                                          <p:spTgt spid="420"/>
                                        </p:tgtEl>
                                        <p:attrNameLst>
                                          <p:attrName>style.visibility</p:attrName>
                                        </p:attrNameLst>
                                      </p:cBhvr>
                                      <p:to>
                                        <p:strVal val="visible"/>
                                      </p:to>
                                    </p:set>
                                    <p:animEffect transition="in" filter="strips(downLeft)">
                                      <p:cBhvr>
                                        <p:cTn id="18" dur="500"/>
                                        <p:tgtEl>
                                          <p:spTgt spid="42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23"/>
                                        </p:tgtEl>
                                        <p:attrNameLst>
                                          <p:attrName>style.visibility</p:attrName>
                                        </p:attrNameLst>
                                      </p:cBhvr>
                                      <p:to>
                                        <p:strVal val="visible"/>
                                      </p:to>
                                    </p:set>
                                    <p:animEffect transition="in" filter="fade">
                                      <p:cBhvr>
                                        <p:cTn id="21" dur="500"/>
                                        <p:tgtEl>
                                          <p:spTgt spid="423"/>
                                        </p:tgtEl>
                                      </p:cBhvr>
                                    </p:animEffect>
                                  </p:childTnLst>
                                </p:cTn>
                              </p:par>
                            </p:childTnLst>
                          </p:cTn>
                        </p:par>
                      </p:childTnLst>
                    </p:cTn>
                  </p:par>
                  <p:par>
                    <p:cTn id="22" fill="hold">
                      <p:stCondLst>
                        <p:cond delay="indefinite"/>
                      </p:stCondLst>
                      <p:childTnLst>
                        <p:par>
                          <p:cTn id="23" fill="hold">
                            <p:stCondLst>
                              <p:cond delay="0"/>
                            </p:stCondLst>
                            <p:childTnLst>
                              <p:par>
                                <p:cTn id="24" presetID="18" presetClass="entr" presetSubtype="6" fill="hold" nodeType="clickEffect">
                                  <p:stCondLst>
                                    <p:cond delay="0"/>
                                  </p:stCondLst>
                                  <p:childTnLst>
                                    <p:set>
                                      <p:cBhvr>
                                        <p:cTn id="25" dur="1" fill="hold">
                                          <p:stCondLst>
                                            <p:cond delay="0"/>
                                          </p:stCondLst>
                                        </p:cTn>
                                        <p:tgtEl>
                                          <p:spTgt spid="424"/>
                                        </p:tgtEl>
                                        <p:attrNameLst>
                                          <p:attrName>style.visibility</p:attrName>
                                        </p:attrNameLst>
                                      </p:cBhvr>
                                      <p:to>
                                        <p:strVal val="visible"/>
                                      </p:to>
                                    </p:set>
                                    <p:animEffect transition="in" filter="strips(downRight)">
                                      <p:cBhvr>
                                        <p:cTn id="26" dur="500"/>
                                        <p:tgtEl>
                                          <p:spTgt spid="424"/>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427"/>
                                        </p:tgtEl>
                                        <p:attrNameLst>
                                          <p:attrName>style.visibility</p:attrName>
                                        </p:attrNameLst>
                                      </p:cBhvr>
                                      <p:to>
                                        <p:strVal val="visible"/>
                                      </p:to>
                                    </p:set>
                                    <p:animEffect transition="in" filter="fade">
                                      <p:cBhvr>
                                        <p:cTn id="29" dur="500"/>
                                        <p:tgtEl>
                                          <p:spTgt spid="427"/>
                                        </p:tgtEl>
                                      </p:cBhvr>
                                    </p:animEffect>
                                  </p:childTnLst>
                                </p:cTn>
                              </p:par>
                            </p:childTnLst>
                          </p:cTn>
                        </p:par>
                      </p:childTnLst>
                    </p:cTn>
                  </p:par>
                  <p:par>
                    <p:cTn id="30" fill="hold">
                      <p:stCondLst>
                        <p:cond delay="indefinite"/>
                      </p:stCondLst>
                      <p:childTnLst>
                        <p:par>
                          <p:cTn id="31" fill="hold">
                            <p:stCondLst>
                              <p:cond delay="0"/>
                            </p:stCondLst>
                            <p:childTnLst>
                              <p:par>
                                <p:cTn id="32" presetID="18" presetClass="entr" presetSubtype="6" fill="hold" nodeType="clickEffect">
                                  <p:stCondLst>
                                    <p:cond delay="0"/>
                                  </p:stCondLst>
                                  <p:childTnLst>
                                    <p:set>
                                      <p:cBhvr>
                                        <p:cTn id="33" dur="1" fill="hold">
                                          <p:stCondLst>
                                            <p:cond delay="0"/>
                                          </p:stCondLst>
                                        </p:cTn>
                                        <p:tgtEl>
                                          <p:spTgt spid="428"/>
                                        </p:tgtEl>
                                        <p:attrNameLst>
                                          <p:attrName>style.visibility</p:attrName>
                                        </p:attrNameLst>
                                      </p:cBhvr>
                                      <p:to>
                                        <p:strVal val="visible"/>
                                      </p:to>
                                    </p:set>
                                    <p:animEffect transition="in" filter="strips(downRight)">
                                      <p:cBhvr>
                                        <p:cTn id="34" dur="500"/>
                                        <p:tgtEl>
                                          <p:spTgt spid="42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429"/>
                                        </p:tgtEl>
                                        <p:attrNameLst>
                                          <p:attrName>style.visibility</p:attrName>
                                        </p:attrNameLst>
                                      </p:cBhvr>
                                      <p:to>
                                        <p:strVal val="visible"/>
                                      </p:to>
                                    </p:set>
                                    <p:animEffect transition="in" filter="fade">
                                      <p:cBhvr>
                                        <p:cTn id="37" dur="500"/>
                                        <p:tgtEl>
                                          <p:spTgt spid="429"/>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431">
                                            <p:txEl>
                                              <p:pRg st="1" end="1"/>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43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 grpId="0" animBg="1"/>
      <p:bldP spid="420" grpId="0" animBg="1"/>
      <p:bldP spid="421" grpId="0"/>
      <p:bldP spid="423" grpId="0"/>
      <p:bldP spid="427" grpId="0"/>
      <p:bldP spid="429"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51FEC760-F005-47D6-AF28-AEF12CED2493}"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5 - HIR Optimizations and Transformations</a:t>
            </a:r>
          </a:p>
        </p:txBody>
      </p:sp>
      <p:sp>
        <p:nvSpPr>
          <p:cNvPr id="805890" name="Rectangle 2"/>
          <p:cNvSpPr>
            <a:spLocks noGrp="1" noChangeArrowheads="1"/>
          </p:cNvSpPr>
          <p:nvPr>
            <p:ph type="title"/>
          </p:nvPr>
        </p:nvSpPr>
        <p:spPr/>
        <p:txBody>
          <a:bodyPr/>
          <a:lstStyle/>
          <a:p>
            <a:r>
              <a:rPr lang="en-US" dirty="0"/>
              <a:t>Workflow of Parallelization</a:t>
            </a:r>
            <a:endParaRPr lang="en-US" i="1" dirty="0"/>
          </a:p>
        </p:txBody>
      </p:sp>
      <p:sp>
        <p:nvSpPr>
          <p:cNvPr id="805891" name="Rectangle 3"/>
          <p:cNvSpPr>
            <a:spLocks noGrp="1" noChangeArrowheads="1"/>
          </p:cNvSpPr>
          <p:nvPr>
            <p:ph type="body" idx="1"/>
          </p:nvPr>
        </p:nvSpPr>
        <p:spPr/>
        <p:txBody>
          <a:bodyPr/>
          <a:lstStyle/>
          <a:p>
            <a:pPr>
              <a:lnSpc>
                <a:spcPct val="90000"/>
              </a:lnSpc>
            </a:pPr>
            <a:r>
              <a:rPr lang="en-US" b="1" dirty="0"/>
              <a:t>Program Recovery</a:t>
            </a:r>
            <a:endParaRPr lang="en-US" b="1" i="1" dirty="0"/>
          </a:p>
          <a:p>
            <a:pPr>
              <a:lnSpc>
                <a:spcPct val="120000"/>
              </a:lnSpc>
              <a:buFont typeface="Arial" charset="0"/>
              <a:buChar char="–"/>
            </a:pPr>
            <a:r>
              <a:rPr lang="en-US" dirty="0"/>
              <a:t>Removal of undesired low-level constructs from code</a:t>
            </a:r>
          </a:p>
          <a:p>
            <a:pPr>
              <a:lnSpc>
                <a:spcPct val="120000"/>
              </a:lnSpc>
              <a:buFont typeface="Arial" charset="0"/>
              <a:buChar char="–"/>
            </a:pPr>
            <a:r>
              <a:rPr lang="en-US" dirty="0"/>
              <a:t>Replacement by high-level constructs</a:t>
            </a:r>
          </a:p>
          <a:p>
            <a:pPr marL="0" indent="0">
              <a:lnSpc>
                <a:spcPct val="120000"/>
              </a:lnSpc>
            </a:pPr>
            <a:endParaRPr lang="en-US" sz="1200" dirty="0"/>
          </a:p>
          <a:p>
            <a:pPr>
              <a:lnSpc>
                <a:spcPct val="90000"/>
              </a:lnSpc>
            </a:pPr>
            <a:r>
              <a:rPr lang="en-US" b="1" dirty="0"/>
              <a:t>Detection of Parallelism</a:t>
            </a:r>
            <a:endParaRPr lang="en-US" b="1" i="1" dirty="0"/>
          </a:p>
          <a:p>
            <a:pPr>
              <a:lnSpc>
                <a:spcPct val="120000"/>
              </a:lnSpc>
              <a:buFont typeface="Arial" charset="0"/>
              <a:buChar char="–"/>
            </a:pPr>
            <a:r>
              <a:rPr lang="en-US" dirty="0"/>
              <a:t>Identification of loops amenable for parallelization</a:t>
            </a:r>
          </a:p>
          <a:p>
            <a:pPr marL="0" indent="0">
              <a:lnSpc>
                <a:spcPct val="120000"/>
              </a:lnSpc>
            </a:pPr>
            <a:endParaRPr lang="en-US" sz="1200" dirty="0"/>
          </a:p>
          <a:p>
            <a:pPr>
              <a:lnSpc>
                <a:spcPct val="90000"/>
              </a:lnSpc>
            </a:pPr>
            <a:r>
              <a:rPr lang="en-US" b="1" dirty="0"/>
              <a:t>Partitioning and Allocation of Data</a:t>
            </a:r>
            <a:endParaRPr lang="en-US" b="1" i="1" dirty="0"/>
          </a:p>
          <a:p>
            <a:pPr>
              <a:lnSpc>
                <a:spcPct val="120000"/>
              </a:lnSpc>
              <a:buFont typeface="Arial" charset="0"/>
              <a:buChar char="–"/>
            </a:pPr>
            <a:r>
              <a:rPr lang="en-US" dirty="0"/>
              <a:t>Minimization of communication overhead between DSPs</a:t>
            </a:r>
          </a:p>
          <a:p>
            <a:pPr marL="0" indent="0">
              <a:lnSpc>
                <a:spcPct val="120000"/>
              </a:lnSpc>
            </a:pPr>
            <a:endParaRPr lang="en-US" sz="1200" dirty="0"/>
          </a:p>
          <a:p>
            <a:pPr>
              <a:lnSpc>
                <a:spcPct val="90000"/>
              </a:lnSpc>
            </a:pPr>
            <a:r>
              <a:rPr lang="en-US" b="1" dirty="0"/>
              <a:t>Locality Improvement of Memory Accesses</a:t>
            </a:r>
            <a:endParaRPr lang="en-US" b="1" i="1" dirty="0"/>
          </a:p>
          <a:p>
            <a:pPr>
              <a:lnSpc>
                <a:spcPct val="120000"/>
              </a:lnSpc>
              <a:buFont typeface="Arial" charset="0"/>
              <a:buChar char="–"/>
            </a:pPr>
            <a:r>
              <a:rPr lang="en-US" dirty="0"/>
              <a:t>Minimization of accesses to memories of remote DSPs</a:t>
            </a:r>
          </a:p>
          <a:p>
            <a:pPr marL="0" indent="0">
              <a:lnSpc>
                <a:spcPct val="120000"/>
              </a:lnSpc>
            </a:pPr>
            <a:endParaRPr lang="en-US" sz="1200" dirty="0"/>
          </a:p>
          <a:p>
            <a:pPr>
              <a:lnSpc>
                <a:spcPct val="90000"/>
              </a:lnSpc>
            </a:pPr>
            <a:r>
              <a:rPr lang="en-US" b="1" dirty="0"/>
              <a:t>Optimization of Memory Transfers</a:t>
            </a:r>
            <a:endParaRPr lang="en-US" b="1" i="1" dirty="0"/>
          </a:p>
          <a:p>
            <a:pPr>
              <a:lnSpc>
                <a:spcPct val="120000"/>
              </a:lnSpc>
              <a:buFont typeface="Arial" charset="0"/>
              <a:buChar char="–"/>
            </a:pPr>
            <a:r>
              <a:rPr lang="en-US" dirty="0"/>
              <a:t>Use of DMA for burst transfers</a:t>
            </a:r>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p:txBody>
      </p:sp>
    </p:spTree>
    <p:extLst>
      <p:ext uri="{BB962C8B-B14F-4D97-AF65-F5344CB8AC3E}">
        <p14:creationId xmlns:p14="http://schemas.microsoft.com/office/powerpoint/2010/main" val="4084524473"/>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1530F81E-4063-457A-9DBB-B8FFD26E41B5}"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5 - HIR Optimizations and Transformations</a:t>
            </a:r>
          </a:p>
        </p:txBody>
      </p:sp>
      <p:sp>
        <p:nvSpPr>
          <p:cNvPr id="805890" name="Rectangle 2"/>
          <p:cNvSpPr>
            <a:spLocks noGrp="1" noChangeArrowheads="1"/>
          </p:cNvSpPr>
          <p:nvPr>
            <p:ph type="title"/>
          </p:nvPr>
        </p:nvSpPr>
        <p:spPr/>
        <p:txBody>
          <a:bodyPr/>
          <a:lstStyle/>
          <a:p>
            <a:r>
              <a:rPr lang="en-US" dirty="0"/>
              <a:t>Code Example for 2 parallel DSPs</a:t>
            </a:r>
          </a:p>
        </p:txBody>
      </p:sp>
      <p:sp>
        <p:nvSpPr>
          <p:cNvPr id="17" name="Text Box 3"/>
          <p:cNvSpPr txBox="1">
            <a:spLocks noChangeArrowheads="1"/>
          </p:cNvSpPr>
          <p:nvPr/>
        </p:nvSpPr>
        <p:spPr bwMode="auto">
          <a:xfrm>
            <a:off x="107950" y="1717675"/>
            <a:ext cx="6947415" cy="2936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pPr>
            <a:r>
              <a:rPr lang="en-US" sz="1800" b="1" i="1" dirty="0">
                <a:solidFill>
                  <a:schemeClr val="bg2"/>
                </a:solidFill>
                <a:latin typeface="Courier New" pitchFamily="49" charset="0"/>
              </a:rPr>
              <a:t>/* Array declarations */</a:t>
            </a:r>
          </a:p>
          <a:p>
            <a:pPr eaLnBrk="1" hangingPunct="1">
              <a:spcBef>
                <a:spcPct val="20000"/>
              </a:spcBef>
              <a:buClr>
                <a:srgbClr val="FF0007"/>
              </a:buClr>
            </a:pPr>
            <a:r>
              <a:rPr lang="en-US" sz="1800" b="1" dirty="0">
                <a:latin typeface="Courier New" pitchFamily="49" charset="0"/>
              </a:rPr>
              <a:t>int A[16], B[16], C[16], D[16];</a:t>
            </a:r>
          </a:p>
          <a:p>
            <a:pPr eaLnBrk="1" hangingPunct="1">
              <a:spcBef>
                <a:spcPct val="20000"/>
              </a:spcBef>
              <a:buClr>
                <a:srgbClr val="FF0007"/>
              </a:buClr>
            </a:pPr>
            <a:endParaRPr lang="en-US" sz="1800" b="1" dirty="0">
              <a:latin typeface="Courier New" pitchFamily="49" charset="0"/>
            </a:endParaRPr>
          </a:p>
          <a:p>
            <a:pPr eaLnBrk="1" hangingPunct="1">
              <a:spcBef>
                <a:spcPct val="20000"/>
              </a:spcBef>
              <a:buClr>
                <a:srgbClr val="FF0007"/>
              </a:buClr>
            </a:pPr>
            <a:r>
              <a:rPr lang="en-US" sz="1800" b="1" i="1" dirty="0">
                <a:solidFill>
                  <a:schemeClr val="bg2"/>
                </a:solidFill>
                <a:latin typeface="Courier New" pitchFamily="49" charset="0"/>
              </a:rPr>
              <a:t>/* Declaration &amp; initialization of pointers */</a:t>
            </a:r>
          </a:p>
          <a:p>
            <a:pPr eaLnBrk="1" hangingPunct="1">
              <a:spcBef>
                <a:spcPct val="20000"/>
              </a:spcBef>
              <a:buClr>
                <a:srgbClr val="FF0007"/>
              </a:buClr>
            </a:pPr>
            <a:r>
              <a:rPr lang="en-US" sz="1800" b="1" dirty="0">
                <a:latin typeface="Courier New" pitchFamily="49" charset="0"/>
              </a:rPr>
              <a:t>int *p_a = A, *p_b = &amp;B[15], *p_c = C, *p_d = D;</a:t>
            </a:r>
          </a:p>
          <a:p>
            <a:pPr eaLnBrk="1" hangingPunct="1">
              <a:spcBef>
                <a:spcPct val="20000"/>
              </a:spcBef>
              <a:buClr>
                <a:srgbClr val="FF0007"/>
              </a:buClr>
            </a:pPr>
            <a:endParaRPr lang="en-US" sz="1800" b="1" dirty="0">
              <a:latin typeface="Courier New" pitchFamily="49" charset="0"/>
            </a:endParaRPr>
          </a:p>
          <a:p>
            <a:pPr eaLnBrk="1" hangingPunct="1">
              <a:spcBef>
                <a:spcPct val="20000"/>
              </a:spcBef>
              <a:buClr>
                <a:srgbClr val="FF0007"/>
              </a:buClr>
            </a:pPr>
            <a:r>
              <a:rPr lang="en-US" sz="1800" b="1" i="1" dirty="0">
                <a:solidFill>
                  <a:schemeClr val="bg2"/>
                </a:solidFill>
                <a:latin typeface="Courier New" pitchFamily="49" charset="0"/>
              </a:rPr>
              <a:t>/* Loop over all array elements */</a:t>
            </a:r>
          </a:p>
          <a:p>
            <a:pPr eaLnBrk="1" hangingPunct="1">
              <a:spcBef>
                <a:spcPct val="20000"/>
              </a:spcBef>
              <a:buClr>
                <a:srgbClr val="FF0007"/>
              </a:buClr>
            </a:pPr>
            <a:r>
              <a:rPr lang="en-US" sz="1800" b="1" dirty="0">
                <a:latin typeface="Courier New" pitchFamily="49" charset="0"/>
              </a:rPr>
              <a:t>for (i = 0; i &lt; 16; i++)</a:t>
            </a:r>
          </a:p>
          <a:p>
            <a:pPr eaLnBrk="1" hangingPunct="1">
              <a:spcBef>
                <a:spcPct val="20000"/>
              </a:spcBef>
              <a:buClr>
                <a:srgbClr val="FF0007"/>
              </a:buClr>
            </a:pPr>
            <a:r>
              <a:rPr lang="en-US" sz="1800" b="1" dirty="0">
                <a:latin typeface="Courier New" pitchFamily="49" charset="0"/>
              </a:rPr>
              <a:t>  *p_d++ = *p_c++ + *p_a++ * *p_b--;</a:t>
            </a:r>
            <a:endParaRPr lang="en-US" sz="1800" dirty="0">
              <a:latin typeface="Courier New" pitchFamily="49" charset="0"/>
            </a:endParaRPr>
          </a:p>
        </p:txBody>
      </p:sp>
      <p:sp>
        <p:nvSpPr>
          <p:cNvPr id="20" name="Rectangle 3"/>
          <p:cNvSpPr txBox="1">
            <a:spLocks noChangeArrowheads="1"/>
          </p:cNvSpPr>
          <p:nvPr/>
        </p:nvSpPr>
        <p:spPr bwMode="auto">
          <a:xfrm>
            <a:off x="636682" y="5013176"/>
            <a:ext cx="7572281"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a:lnSpc>
                <a:spcPct val="100000"/>
              </a:lnSpc>
              <a:buFont typeface="Arial" charset="0"/>
              <a:buChar char="–"/>
            </a:pPr>
            <a:r>
              <a:rPr lang="en-US" dirty="0"/>
              <a:t>Low-level array accesses via pointers; explicit pointer arithmetic </a:t>
            </a:r>
            <a:r>
              <a:rPr lang="en-US" i="1" dirty="0"/>
              <a:t>(</a:t>
            </a:r>
            <a:r>
              <a:rPr lang="en-US" i="1" dirty="0">
                <a:sym typeface="Wingdings"/>
              </a:rPr>
              <a:t></a:t>
            </a:r>
            <a:r>
              <a:rPr lang="en-US" i="1" dirty="0"/>
              <a:t> cf. chapter 2, auto-increment addressing)</a:t>
            </a:r>
          </a:p>
          <a:p>
            <a:pPr>
              <a:lnSpc>
                <a:spcPct val="100000"/>
              </a:lnSpc>
              <a:buFont typeface="Arial" charset="0"/>
              <a:buChar char="–"/>
            </a:pPr>
            <a:r>
              <a:rPr lang="en-US" dirty="0"/>
              <a:t>Disadvantageous for parallelization since ad hoc no</a:t>
            </a:r>
            <a:br>
              <a:rPr lang="en-US" dirty="0"/>
            </a:br>
            <a:r>
              <a:rPr lang="en-US" dirty="0"/>
              <a:t>structure in array accesses visible and analyzable</a:t>
            </a:r>
          </a:p>
        </p:txBody>
      </p:sp>
      <p:sp>
        <p:nvSpPr>
          <p:cNvPr id="25" name="Text Box 4"/>
          <p:cNvSpPr txBox="1">
            <a:spLocks noChangeArrowheads="1"/>
          </p:cNvSpPr>
          <p:nvPr/>
        </p:nvSpPr>
        <p:spPr bwMode="auto">
          <a:xfrm>
            <a:off x="107950" y="4356000"/>
            <a:ext cx="5105400" cy="274638"/>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pPr>
            <a:r>
              <a:rPr lang="en-US" sz="1800" b="1" dirty="0">
                <a:latin typeface="Courier New" pitchFamily="49" charset="0"/>
              </a:rPr>
              <a:t>  </a:t>
            </a:r>
            <a:r>
              <a:rPr lang="en-US" sz="1800" b="1" dirty="0">
                <a:solidFill>
                  <a:srgbClr val="FF0000"/>
                </a:solidFill>
                <a:latin typeface="Courier New" pitchFamily="49" charset="0"/>
              </a:rPr>
              <a:t>*p_d++</a:t>
            </a:r>
            <a:r>
              <a:rPr lang="en-US" sz="1800" b="1" dirty="0">
                <a:latin typeface="Courier New" pitchFamily="49" charset="0"/>
              </a:rPr>
              <a:t> = </a:t>
            </a:r>
            <a:r>
              <a:rPr lang="en-US" sz="1800" b="1" dirty="0">
                <a:solidFill>
                  <a:srgbClr val="FF0000"/>
                </a:solidFill>
                <a:latin typeface="Courier New" pitchFamily="49" charset="0"/>
              </a:rPr>
              <a:t>*p_c++</a:t>
            </a:r>
            <a:r>
              <a:rPr lang="en-US" sz="1800" b="1" dirty="0">
                <a:latin typeface="Courier New" pitchFamily="49" charset="0"/>
              </a:rPr>
              <a:t> + </a:t>
            </a:r>
            <a:r>
              <a:rPr lang="en-US" sz="1800" b="1" dirty="0">
                <a:solidFill>
                  <a:srgbClr val="FF0000"/>
                </a:solidFill>
                <a:latin typeface="Courier New" pitchFamily="49" charset="0"/>
              </a:rPr>
              <a:t>*p_a++</a:t>
            </a:r>
            <a:r>
              <a:rPr lang="en-US" sz="1800" b="1" dirty="0">
                <a:latin typeface="Courier New" pitchFamily="49" charset="0"/>
              </a:rPr>
              <a:t> * </a:t>
            </a:r>
            <a:r>
              <a:rPr lang="en-US" sz="1800" b="1" dirty="0">
                <a:solidFill>
                  <a:srgbClr val="FF0000"/>
                </a:solidFill>
                <a:latin typeface="Courier New" pitchFamily="49" charset="0"/>
              </a:rPr>
              <a:t>*p_b--</a:t>
            </a:r>
            <a:r>
              <a:rPr lang="en-US" sz="1800" b="1" dirty="0">
                <a:latin typeface="Courier New" pitchFamily="49" charset="0"/>
              </a:rPr>
              <a:t>;</a:t>
            </a:r>
            <a:endParaRPr lang="en-US" sz="1800" dirty="0">
              <a:latin typeface="Courier New" pitchFamily="49" charset="0"/>
            </a:endParaRPr>
          </a:p>
        </p:txBody>
      </p:sp>
      <p:sp>
        <p:nvSpPr>
          <p:cNvPr id="23" name="AutoShape 5"/>
          <p:cNvSpPr>
            <a:spLocks noChangeArrowheads="1"/>
          </p:cNvSpPr>
          <p:nvPr/>
        </p:nvSpPr>
        <p:spPr bwMode="auto">
          <a:xfrm flipV="1">
            <a:off x="611189" y="5011738"/>
            <a:ext cx="7129164" cy="1357976"/>
          </a:xfrm>
          <a:prstGeom prst="wedgeRectCallout">
            <a:avLst>
              <a:gd name="adj1" fmla="val -40662"/>
              <a:gd name="adj2" fmla="val 80282"/>
            </a:avLst>
          </a:prstGeom>
          <a:noFill/>
          <a:ln w="9525" algn="ctr">
            <a:solidFill>
              <a:schemeClr val="tx1"/>
            </a:solidFill>
            <a:miter lim="800000"/>
            <a:headEnd/>
            <a:tailEnd/>
          </a:ln>
          <a:effectLst/>
        </p:spPr>
        <p:txBody>
          <a:bodyPr rot="10800000" lIns="0" tIns="0" rIns="0" bIns="0"/>
          <a:lstStyle/>
          <a:p>
            <a:pPr marL="647700" indent="-457200" algn="ctr" eaLnBrk="1" hangingPunct="1">
              <a:spcBef>
                <a:spcPct val="20000"/>
              </a:spcBef>
              <a:buClr>
                <a:srgbClr val="FF0007"/>
              </a:buClr>
            </a:pPr>
            <a:endParaRPr lang="en-US" sz="2000" dirty="0">
              <a:solidFill>
                <a:schemeClr val="tx1"/>
              </a:solidFill>
              <a:latin typeface="MetaKorrespondenz" pitchFamily="34" charset="0"/>
            </a:endParaRPr>
          </a:p>
        </p:txBody>
      </p:sp>
    </p:spTree>
    <p:extLst>
      <p:ext uri="{BB962C8B-B14F-4D97-AF65-F5344CB8AC3E}">
        <p14:creationId xmlns:p14="http://schemas.microsoft.com/office/powerpoint/2010/main" val="17725879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animEffect transition="in" filter="fade">
                                      <p:cBhvr>
                                        <p:cTn id="9" dur="500"/>
                                        <p:tgtEl>
                                          <p:spTgt spid="23"/>
                                        </p:tgtEl>
                                      </p:cBhvr>
                                    </p:animEffect>
                                  </p:childTnLst>
                                </p:cTn>
                              </p:par>
                              <p:par>
                                <p:cTn id="10" presetID="1" presetClass="entr" presetSubtype="0" fill="hold" grpId="0" nodeType="withEffect">
                                  <p:stCondLst>
                                    <p:cond delay="0"/>
                                  </p:stCondLst>
                                  <p:childTnLst>
                                    <p:set>
                                      <p:cBhvr>
                                        <p:cTn id="11"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5" grpId="0" animBg="1"/>
      <p:bldP spid="23"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21C8A634-CAE9-43CA-A39D-0D4299C74C0E}"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5 - HIR Optimizations and Transformations</a:t>
            </a:r>
          </a:p>
        </p:txBody>
      </p:sp>
      <p:sp>
        <p:nvSpPr>
          <p:cNvPr id="805890" name="Rectangle 2"/>
          <p:cNvSpPr>
            <a:spLocks noGrp="1" noChangeArrowheads="1"/>
          </p:cNvSpPr>
          <p:nvPr>
            <p:ph type="title"/>
          </p:nvPr>
        </p:nvSpPr>
        <p:spPr/>
        <p:txBody>
          <a:bodyPr/>
          <a:lstStyle/>
          <a:p>
            <a:r>
              <a:rPr lang="en-US" dirty="0"/>
              <a:t>Program Recovery</a:t>
            </a:r>
          </a:p>
        </p:txBody>
      </p:sp>
      <p:sp>
        <p:nvSpPr>
          <p:cNvPr id="10" name="Text Box 4"/>
          <p:cNvSpPr txBox="1">
            <a:spLocks noChangeArrowheads="1"/>
          </p:cNvSpPr>
          <p:nvPr/>
        </p:nvSpPr>
        <p:spPr bwMode="auto">
          <a:xfrm>
            <a:off x="107950" y="1717675"/>
            <a:ext cx="4879541"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pPr>
            <a:r>
              <a:rPr lang="en-US" sz="1800" b="1" i="1" dirty="0">
                <a:solidFill>
                  <a:schemeClr val="bg2"/>
                </a:solidFill>
                <a:latin typeface="Courier New" pitchFamily="49" charset="0"/>
              </a:rPr>
              <a:t>/* Array declarations */</a:t>
            </a:r>
          </a:p>
          <a:p>
            <a:pPr eaLnBrk="1" hangingPunct="1">
              <a:spcBef>
                <a:spcPct val="20000"/>
              </a:spcBef>
              <a:buClr>
                <a:srgbClr val="FF0007"/>
              </a:buClr>
            </a:pPr>
            <a:r>
              <a:rPr lang="en-US" sz="1800" b="1" dirty="0">
                <a:latin typeface="Courier New" pitchFamily="49" charset="0"/>
              </a:rPr>
              <a:t>int A[16], B[16], C[16], D[16];</a:t>
            </a:r>
          </a:p>
          <a:p>
            <a:pPr eaLnBrk="1" hangingPunct="1">
              <a:spcBef>
                <a:spcPct val="20000"/>
              </a:spcBef>
              <a:buClr>
                <a:srgbClr val="FF0007"/>
              </a:buClr>
            </a:pPr>
            <a:endParaRPr lang="en-US" sz="1800" b="1" dirty="0">
              <a:latin typeface="Courier New" pitchFamily="49" charset="0"/>
            </a:endParaRPr>
          </a:p>
          <a:p>
            <a:pPr eaLnBrk="1" hangingPunct="1">
              <a:spcBef>
                <a:spcPct val="20000"/>
              </a:spcBef>
              <a:buClr>
                <a:srgbClr val="FF0007"/>
              </a:buClr>
            </a:pPr>
            <a:r>
              <a:rPr lang="en-US" sz="1800" b="1" i="1" dirty="0">
                <a:solidFill>
                  <a:schemeClr val="bg2"/>
                </a:solidFill>
                <a:latin typeface="Courier New" pitchFamily="49" charset="0"/>
              </a:rPr>
              <a:t>/* Loop over all array elements */</a:t>
            </a:r>
          </a:p>
          <a:p>
            <a:pPr eaLnBrk="1" hangingPunct="1">
              <a:spcBef>
                <a:spcPct val="20000"/>
              </a:spcBef>
              <a:buClr>
                <a:srgbClr val="FF0007"/>
              </a:buClr>
            </a:pPr>
            <a:r>
              <a:rPr lang="en-US" sz="1800" b="1" dirty="0">
                <a:latin typeface="Courier New" pitchFamily="49" charset="0"/>
              </a:rPr>
              <a:t>for (i = 0; i &lt; 16; i++)</a:t>
            </a:r>
          </a:p>
          <a:p>
            <a:pPr eaLnBrk="1" hangingPunct="1">
              <a:spcBef>
                <a:spcPct val="20000"/>
              </a:spcBef>
              <a:buClr>
                <a:srgbClr val="FF0007"/>
              </a:buClr>
            </a:pPr>
            <a:r>
              <a:rPr lang="en-US" sz="1800" b="1" dirty="0">
                <a:latin typeface="Courier New" pitchFamily="49" charset="0"/>
              </a:rPr>
              <a:t>  </a:t>
            </a:r>
            <a:r>
              <a:rPr lang="en-US" sz="1800" b="1" dirty="0">
                <a:solidFill>
                  <a:srgbClr val="008000"/>
                </a:solidFill>
                <a:latin typeface="Courier New" pitchFamily="49" charset="0"/>
              </a:rPr>
              <a:t>D[i]</a:t>
            </a:r>
            <a:r>
              <a:rPr lang="en-US" sz="1800" b="1" dirty="0">
                <a:latin typeface="Courier New" pitchFamily="49" charset="0"/>
              </a:rPr>
              <a:t> = </a:t>
            </a:r>
            <a:r>
              <a:rPr lang="en-US" sz="1800" b="1" dirty="0">
                <a:solidFill>
                  <a:srgbClr val="008000"/>
                </a:solidFill>
                <a:latin typeface="Courier New" pitchFamily="49" charset="0"/>
              </a:rPr>
              <a:t>C[i]</a:t>
            </a:r>
            <a:r>
              <a:rPr lang="en-US" sz="1800" b="1" dirty="0">
                <a:latin typeface="Courier New" pitchFamily="49" charset="0"/>
              </a:rPr>
              <a:t> + </a:t>
            </a:r>
            <a:r>
              <a:rPr lang="en-US" sz="1800" b="1" dirty="0">
                <a:solidFill>
                  <a:srgbClr val="008000"/>
                </a:solidFill>
                <a:latin typeface="Courier New" pitchFamily="49" charset="0"/>
              </a:rPr>
              <a:t>A[i]</a:t>
            </a:r>
            <a:r>
              <a:rPr lang="en-US" sz="1800" b="1" dirty="0">
                <a:latin typeface="Courier New" pitchFamily="49" charset="0"/>
              </a:rPr>
              <a:t> * </a:t>
            </a:r>
            <a:r>
              <a:rPr lang="en-US" sz="1800" b="1" dirty="0">
                <a:solidFill>
                  <a:srgbClr val="008000"/>
                </a:solidFill>
                <a:latin typeface="Courier New" pitchFamily="49" charset="0"/>
              </a:rPr>
              <a:t>B[15-i]</a:t>
            </a:r>
            <a:r>
              <a:rPr lang="en-US" sz="1800" b="1" dirty="0">
                <a:latin typeface="Courier New" pitchFamily="49" charset="0"/>
              </a:rPr>
              <a:t>;</a:t>
            </a:r>
            <a:endParaRPr lang="en-US" sz="1800" dirty="0">
              <a:latin typeface="Courier New" pitchFamily="49" charset="0"/>
            </a:endParaRPr>
          </a:p>
        </p:txBody>
      </p:sp>
      <p:sp>
        <p:nvSpPr>
          <p:cNvPr id="11" name="AutoShape 2"/>
          <p:cNvSpPr>
            <a:spLocks noChangeArrowheads="1"/>
          </p:cNvSpPr>
          <p:nvPr/>
        </p:nvSpPr>
        <p:spPr bwMode="auto">
          <a:xfrm flipV="1">
            <a:off x="348651" y="4148136"/>
            <a:ext cx="7895758" cy="1016605"/>
          </a:xfrm>
          <a:prstGeom prst="wedgeRectCallout">
            <a:avLst>
              <a:gd name="adj1" fmla="val -42825"/>
              <a:gd name="adj2" fmla="val 101848"/>
            </a:avLst>
          </a:prstGeom>
          <a:noFill/>
          <a:ln w="9525" algn="ctr">
            <a:solidFill>
              <a:schemeClr val="tx1"/>
            </a:solidFill>
            <a:miter lim="800000"/>
            <a:headEnd/>
            <a:tailEnd/>
          </a:ln>
          <a:effectLst/>
        </p:spPr>
        <p:txBody>
          <a:bodyPr rot="10800000" lIns="0" tIns="0" rIns="0" bIns="0"/>
          <a:lstStyle/>
          <a:p>
            <a:pPr marL="647700" indent="-457200" algn="ctr" eaLnBrk="1" hangingPunct="1">
              <a:spcBef>
                <a:spcPct val="20000"/>
              </a:spcBef>
              <a:buClr>
                <a:srgbClr val="FF0007"/>
              </a:buClr>
            </a:pPr>
            <a:endParaRPr lang="en-US" sz="2000" dirty="0">
              <a:solidFill>
                <a:schemeClr val="tx1"/>
              </a:solidFill>
              <a:latin typeface="MetaKorrespondenz" pitchFamily="34" charset="0"/>
            </a:endParaRPr>
          </a:p>
        </p:txBody>
      </p:sp>
      <p:sp>
        <p:nvSpPr>
          <p:cNvPr id="12" name="Rectangle 3"/>
          <p:cNvSpPr txBox="1">
            <a:spLocks noChangeArrowheads="1"/>
          </p:cNvSpPr>
          <p:nvPr/>
        </p:nvSpPr>
        <p:spPr bwMode="auto">
          <a:xfrm>
            <a:off x="348650" y="4149080"/>
            <a:ext cx="8111782"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a:lnSpc>
                <a:spcPct val="100000"/>
              </a:lnSpc>
              <a:buFont typeface="Arial" charset="0"/>
              <a:buChar char="–"/>
            </a:pPr>
            <a:r>
              <a:rPr lang="en-US" dirty="0"/>
              <a:t>Replacement of pointer accesses by explicit array operators </a:t>
            </a:r>
            <a:r>
              <a:rPr lang="en-US" b="1" dirty="0">
                <a:latin typeface="Courier New" pitchFamily="49" charset="0"/>
                <a:cs typeface="Courier New" pitchFamily="49" charset="0"/>
              </a:rPr>
              <a:t>[</a:t>
            </a:r>
            <a:r>
              <a:rPr lang="en-US" dirty="0"/>
              <a:t> </a:t>
            </a:r>
            <a:r>
              <a:rPr lang="en-US" b="1" dirty="0">
                <a:latin typeface="Courier New" pitchFamily="49" charset="0"/>
                <a:cs typeface="Courier New" pitchFamily="49" charset="0"/>
              </a:rPr>
              <a:t>]</a:t>
            </a:r>
          </a:p>
          <a:p>
            <a:pPr>
              <a:lnSpc>
                <a:spcPct val="100000"/>
              </a:lnSpc>
              <a:buFont typeface="Arial" charset="0"/>
              <a:buChar char="–"/>
            </a:pPr>
            <a:r>
              <a:rPr lang="en-US" dirty="0"/>
              <a:t>Structure of array accesses better visible, more amenable for subsequent analyses</a:t>
            </a:r>
          </a:p>
        </p:txBody>
      </p:sp>
    </p:spTree>
    <p:extLst>
      <p:ext uri="{BB962C8B-B14F-4D97-AF65-F5344CB8AC3E}">
        <p14:creationId xmlns:p14="http://schemas.microsoft.com/office/powerpoint/2010/main" val="8530424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4F140705-2DD6-4E16-8811-AED726772406}"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5 - HIR Optimizations and Transformations</a:t>
            </a:r>
          </a:p>
        </p:txBody>
      </p:sp>
      <p:sp>
        <p:nvSpPr>
          <p:cNvPr id="805890" name="Rectangle 2"/>
          <p:cNvSpPr>
            <a:spLocks noGrp="1" noChangeArrowheads="1"/>
          </p:cNvSpPr>
          <p:nvPr>
            <p:ph type="title"/>
          </p:nvPr>
        </p:nvSpPr>
        <p:spPr/>
        <p:txBody>
          <a:bodyPr/>
          <a:lstStyle/>
          <a:p>
            <a:r>
              <a:rPr lang="en-US" dirty="0"/>
              <a:t>Program Recovery</a:t>
            </a:r>
          </a:p>
        </p:txBody>
      </p:sp>
      <p:sp>
        <p:nvSpPr>
          <p:cNvPr id="10" name="Text Box 4"/>
          <p:cNvSpPr txBox="1">
            <a:spLocks noChangeArrowheads="1"/>
          </p:cNvSpPr>
          <p:nvPr/>
        </p:nvSpPr>
        <p:spPr bwMode="auto">
          <a:xfrm>
            <a:off x="107950" y="1717675"/>
            <a:ext cx="4879541"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pPr>
            <a:r>
              <a:rPr lang="en-US" sz="1800" b="1" i="1" dirty="0">
                <a:solidFill>
                  <a:schemeClr val="bg2"/>
                </a:solidFill>
                <a:latin typeface="Courier New" pitchFamily="49" charset="0"/>
              </a:rPr>
              <a:t>/* Array declarations */</a:t>
            </a:r>
          </a:p>
          <a:p>
            <a:pPr eaLnBrk="1" hangingPunct="1">
              <a:spcBef>
                <a:spcPct val="20000"/>
              </a:spcBef>
              <a:buClr>
                <a:srgbClr val="FF0007"/>
              </a:buClr>
            </a:pPr>
            <a:r>
              <a:rPr lang="en-US" sz="1800" b="1" dirty="0">
                <a:latin typeface="Courier New" pitchFamily="49" charset="0"/>
              </a:rPr>
              <a:t>int </a:t>
            </a:r>
            <a:r>
              <a:rPr lang="en-US" sz="1800" b="1" dirty="0">
                <a:solidFill>
                  <a:srgbClr val="C00000"/>
                </a:solidFill>
                <a:latin typeface="Courier New" pitchFamily="49" charset="0"/>
              </a:rPr>
              <a:t>A[16]</a:t>
            </a:r>
            <a:r>
              <a:rPr lang="en-US" sz="1800" b="1" dirty="0">
                <a:latin typeface="Courier New" pitchFamily="49" charset="0"/>
              </a:rPr>
              <a:t>, </a:t>
            </a:r>
            <a:r>
              <a:rPr lang="en-US" sz="1800" b="1" dirty="0">
                <a:solidFill>
                  <a:srgbClr val="C00000"/>
                </a:solidFill>
                <a:latin typeface="Courier New" pitchFamily="49" charset="0"/>
              </a:rPr>
              <a:t>B[16]</a:t>
            </a:r>
            <a:r>
              <a:rPr lang="en-US" sz="1800" b="1" dirty="0">
                <a:latin typeface="Courier New" pitchFamily="49" charset="0"/>
              </a:rPr>
              <a:t>, </a:t>
            </a:r>
            <a:r>
              <a:rPr lang="en-US" sz="1800" b="1" dirty="0">
                <a:solidFill>
                  <a:srgbClr val="C00000"/>
                </a:solidFill>
                <a:latin typeface="Courier New" pitchFamily="49" charset="0"/>
              </a:rPr>
              <a:t>C[16]</a:t>
            </a:r>
            <a:r>
              <a:rPr lang="en-US" sz="1800" b="1" dirty="0">
                <a:latin typeface="Courier New" pitchFamily="49" charset="0"/>
              </a:rPr>
              <a:t>, </a:t>
            </a:r>
            <a:r>
              <a:rPr lang="en-US" sz="1800" b="1" dirty="0">
                <a:solidFill>
                  <a:srgbClr val="C00000"/>
                </a:solidFill>
                <a:latin typeface="Courier New" pitchFamily="49" charset="0"/>
              </a:rPr>
              <a:t>D[16]</a:t>
            </a:r>
            <a:r>
              <a:rPr lang="en-US" sz="1800" b="1" dirty="0">
                <a:latin typeface="Courier New" pitchFamily="49" charset="0"/>
              </a:rPr>
              <a:t>;</a:t>
            </a:r>
          </a:p>
          <a:p>
            <a:pPr eaLnBrk="1" hangingPunct="1">
              <a:spcBef>
                <a:spcPct val="20000"/>
              </a:spcBef>
              <a:buClr>
                <a:srgbClr val="FF0007"/>
              </a:buClr>
            </a:pPr>
            <a:endParaRPr lang="en-US" sz="1800" b="1" dirty="0">
              <a:latin typeface="Courier New" pitchFamily="49" charset="0"/>
            </a:endParaRPr>
          </a:p>
          <a:p>
            <a:pPr eaLnBrk="1" hangingPunct="1">
              <a:spcBef>
                <a:spcPct val="20000"/>
              </a:spcBef>
              <a:buClr>
                <a:srgbClr val="FF0007"/>
              </a:buClr>
            </a:pPr>
            <a:r>
              <a:rPr lang="en-US" sz="1800" b="1" i="1" dirty="0">
                <a:solidFill>
                  <a:schemeClr val="bg2"/>
                </a:solidFill>
                <a:latin typeface="Courier New" pitchFamily="49" charset="0"/>
              </a:rPr>
              <a:t>/* Loop over all array elements */</a:t>
            </a:r>
          </a:p>
          <a:p>
            <a:pPr eaLnBrk="1" hangingPunct="1">
              <a:spcBef>
                <a:spcPct val="20000"/>
              </a:spcBef>
              <a:buClr>
                <a:srgbClr val="FF0007"/>
              </a:buClr>
            </a:pPr>
            <a:r>
              <a:rPr lang="en-US" sz="1800" b="1" dirty="0">
                <a:latin typeface="Courier New" pitchFamily="49" charset="0"/>
              </a:rPr>
              <a:t>for (i = 0; i &lt; 16; i++)</a:t>
            </a:r>
          </a:p>
          <a:p>
            <a:pPr eaLnBrk="1" hangingPunct="1">
              <a:spcBef>
                <a:spcPct val="20000"/>
              </a:spcBef>
              <a:buClr>
                <a:srgbClr val="FF0007"/>
              </a:buClr>
            </a:pPr>
            <a:r>
              <a:rPr lang="en-US" sz="1800" b="1" dirty="0">
                <a:latin typeface="Courier New" pitchFamily="49" charset="0"/>
              </a:rPr>
              <a:t>  D[i] = C[i] + A[i] * B[15-i];</a:t>
            </a:r>
            <a:endParaRPr lang="en-US" sz="1800" dirty="0">
              <a:latin typeface="Courier New" pitchFamily="49" charset="0"/>
            </a:endParaRPr>
          </a:p>
        </p:txBody>
      </p:sp>
      <p:sp>
        <p:nvSpPr>
          <p:cNvPr id="11" name="AutoShape 2"/>
          <p:cNvSpPr>
            <a:spLocks noChangeArrowheads="1"/>
          </p:cNvSpPr>
          <p:nvPr/>
        </p:nvSpPr>
        <p:spPr bwMode="auto">
          <a:xfrm flipV="1">
            <a:off x="348651" y="4148136"/>
            <a:ext cx="7895758" cy="1016605"/>
          </a:xfrm>
          <a:prstGeom prst="wedgeRectCallout">
            <a:avLst>
              <a:gd name="adj1" fmla="val -38788"/>
              <a:gd name="adj2" fmla="val 230579"/>
            </a:avLst>
          </a:prstGeom>
          <a:noFill/>
          <a:ln w="9525" algn="ctr">
            <a:solidFill>
              <a:schemeClr val="tx1"/>
            </a:solidFill>
            <a:miter lim="800000"/>
            <a:headEnd/>
            <a:tailEnd/>
          </a:ln>
          <a:effectLst/>
        </p:spPr>
        <p:txBody>
          <a:bodyPr rot="10800000" lIns="0" tIns="0" rIns="0" bIns="0"/>
          <a:lstStyle/>
          <a:p>
            <a:pPr marL="647700" indent="-457200" algn="ctr" eaLnBrk="1" hangingPunct="1">
              <a:spcBef>
                <a:spcPct val="20000"/>
              </a:spcBef>
              <a:buClr>
                <a:srgbClr val="FF0007"/>
              </a:buClr>
            </a:pPr>
            <a:endParaRPr lang="en-US" sz="2000" dirty="0">
              <a:solidFill>
                <a:schemeClr val="tx1"/>
              </a:solidFill>
              <a:latin typeface="MetaKorrespondenz" pitchFamily="34" charset="0"/>
            </a:endParaRPr>
          </a:p>
        </p:txBody>
      </p:sp>
      <p:sp>
        <p:nvSpPr>
          <p:cNvPr id="12" name="Rectangle 3"/>
          <p:cNvSpPr txBox="1">
            <a:spLocks noChangeArrowheads="1"/>
          </p:cNvSpPr>
          <p:nvPr/>
        </p:nvSpPr>
        <p:spPr bwMode="auto">
          <a:xfrm>
            <a:off x="348650" y="4149080"/>
            <a:ext cx="8111782"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a:lnSpc>
                <a:spcPct val="100000"/>
              </a:lnSpc>
              <a:buFont typeface="Arial" charset="0"/>
              <a:buChar char="–"/>
            </a:pPr>
            <a:r>
              <a:rPr lang="en-US" dirty="0"/>
              <a:t>One-dimensional “flat” arrays too unstructured for parallelization</a:t>
            </a:r>
            <a:br>
              <a:rPr lang="en-US" dirty="0"/>
            </a:br>
            <a:r>
              <a:rPr lang="en-US" dirty="0"/>
              <a:t>for Multi-DSPs</a:t>
            </a:r>
            <a:endParaRPr lang="en-US" b="1" dirty="0">
              <a:latin typeface="Courier New" pitchFamily="49" charset="0"/>
              <a:cs typeface="Courier New" pitchFamily="49" charset="0"/>
            </a:endParaRPr>
          </a:p>
          <a:p>
            <a:pPr>
              <a:lnSpc>
                <a:spcPct val="100000"/>
              </a:lnSpc>
              <a:buFont typeface="Arial" charset="0"/>
              <a:buChar char="–"/>
            </a:pPr>
            <a:r>
              <a:rPr lang="en-US" dirty="0"/>
              <a:t>Partitioning of arrays onto available parallel DSPs unclear</a:t>
            </a:r>
          </a:p>
        </p:txBody>
      </p:sp>
    </p:spTree>
    <p:extLst>
      <p:ext uri="{BB962C8B-B14F-4D97-AF65-F5344CB8AC3E}">
        <p14:creationId xmlns:p14="http://schemas.microsoft.com/office/powerpoint/2010/main" val="212335620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767F32B0-802B-40EA-A059-0DBBEFA8ECA4}"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5 - HIR Optimizations and Transformations</a:t>
            </a:r>
          </a:p>
        </p:txBody>
      </p:sp>
      <p:sp>
        <p:nvSpPr>
          <p:cNvPr id="805890" name="Rectangle 2"/>
          <p:cNvSpPr>
            <a:spLocks noGrp="1" noChangeArrowheads="1"/>
          </p:cNvSpPr>
          <p:nvPr>
            <p:ph type="title"/>
          </p:nvPr>
        </p:nvSpPr>
        <p:spPr/>
        <p:txBody>
          <a:bodyPr/>
          <a:lstStyle/>
          <a:p>
            <a:r>
              <a:rPr lang="en-US" dirty="0"/>
              <a:t>Data Partitioning</a:t>
            </a:r>
          </a:p>
        </p:txBody>
      </p:sp>
      <p:sp>
        <p:nvSpPr>
          <p:cNvPr id="12" name="Text Box 4"/>
          <p:cNvSpPr txBox="1">
            <a:spLocks noChangeArrowheads="1"/>
          </p:cNvSpPr>
          <p:nvPr/>
        </p:nvSpPr>
        <p:spPr bwMode="auto">
          <a:xfrm>
            <a:off x="107950" y="1719263"/>
            <a:ext cx="7289800" cy="2255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pPr>
            <a:r>
              <a:rPr lang="en-US" sz="1800" b="1" i="1" dirty="0">
                <a:solidFill>
                  <a:schemeClr val="bg2"/>
                </a:solidFill>
                <a:latin typeface="Courier New" pitchFamily="49" charset="0"/>
              </a:rPr>
              <a:t>/* Partitioned array declarations */</a:t>
            </a:r>
          </a:p>
          <a:p>
            <a:pPr eaLnBrk="1" hangingPunct="1">
              <a:spcBef>
                <a:spcPct val="20000"/>
              </a:spcBef>
              <a:buClr>
                <a:srgbClr val="FF0007"/>
              </a:buClr>
            </a:pPr>
            <a:r>
              <a:rPr lang="en-US" sz="1800" b="1" dirty="0">
                <a:latin typeface="Courier New" pitchFamily="49" charset="0"/>
              </a:rPr>
              <a:t>int </a:t>
            </a:r>
            <a:r>
              <a:rPr lang="en-US" sz="1800" b="1" dirty="0">
                <a:solidFill>
                  <a:srgbClr val="008000"/>
                </a:solidFill>
                <a:latin typeface="Courier New" pitchFamily="49" charset="0"/>
              </a:rPr>
              <a:t>A[2][8]</a:t>
            </a:r>
            <a:r>
              <a:rPr lang="en-US" sz="1800" b="1" dirty="0">
                <a:latin typeface="Courier New" pitchFamily="49" charset="0"/>
              </a:rPr>
              <a:t>, </a:t>
            </a:r>
            <a:r>
              <a:rPr lang="en-US" sz="1800" b="1" dirty="0">
                <a:solidFill>
                  <a:srgbClr val="008000"/>
                </a:solidFill>
                <a:latin typeface="Courier New" pitchFamily="49" charset="0"/>
              </a:rPr>
              <a:t>B[2][8]</a:t>
            </a:r>
            <a:r>
              <a:rPr lang="en-US" sz="1800" b="1" dirty="0">
                <a:latin typeface="Courier New" pitchFamily="49" charset="0"/>
              </a:rPr>
              <a:t>, </a:t>
            </a:r>
            <a:r>
              <a:rPr lang="en-US" sz="1800" b="1" dirty="0">
                <a:solidFill>
                  <a:srgbClr val="008000"/>
                </a:solidFill>
                <a:latin typeface="Courier New" pitchFamily="49" charset="0"/>
              </a:rPr>
              <a:t>C[2][8]</a:t>
            </a:r>
            <a:r>
              <a:rPr lang="en-US" sz="1800" b="1" dirty="0">
                <a:latin typeface="Courier New" pitchFamily="49" charset="0"/>
              </a:rPr>
              <a:t>, </a:t>
            </a:r>
            <a:r>
              <a:rPr lang="en-US" sz="1800" b="1" dirty="0">
                <a:solidFill>
                  <a:srgbClr val="008000"/>
                </a:solidFill>
                <a:latin typeface="Courier New" pitchFamily="49" charset="0"/>
              </a:rPr>
              <a:t>D[2][8]</a:t>
            </a:r>
            <a:r>
              <a:rPr lang="en-US" sz="1800" b="1" dirty="0">
                <a:latin typeface="Courier New" pitchFamily="49" charset="0"/>
              </a:rPr>
              <a:t>;</a:t>
            </a:r>
          </a:p>
          <a:p>
            <a:pPr eaLnBrk="1" hangingPunct="1">
              <a:spcBef>
                <a:spcPct val="20000"/>
              </a:spcBef>
              <a:buClr>
                <a:srgbClr val="FF0007"/>
              </a:buClr>
            </a:pPr>
            <a:endParaRPr lang="en-US" sz="1800" b="1" dirty="0">
              <a:latin typeface="Courier New" pitchFamily="49" charset="0"/>
            </a:endParaRPr>
          </a:p>
          <a:p>
            <a:pPr eaLnBrk="1" hangingPunct="1">
              <a:spcBef>
                <a:spcPct val="20000"/>
              </a:spcBef>
              <a:buClr>
                <a:srgbClr val="FF0007"/>
              </a:buClr>
            </a:pPr>
            <a:r>
              <a:rPr lang="en-US" sz="1800" b="1" i="1" dirty="0">
                <a:solidFill>
                  <a:schemeClr val="bg2"/>
                </a:solidFill>
                <a:latin typeface="Courier New" pitchFamily="49" charset="0"/>
              </a:rPr>
              <a:t>/* Loop over all array elements */</a:t>
            </a:r>
          </a:p>
          <a:p>
            <a:pPr eaLnBrk="1" hangingPunct="1">
              <a:spcBef>
                <a:spcPct val="20000"/>
              </a:spcBef>
              <a:buClr>
                <a:srgbClr val="FF0007"/>
              </a:buClr>
            </a:pPr>
            <a:r>
              <a:rPr lang="en-US" sz="1800" b="1" dirty="0">
                <a:latin typeface="Courier New" pitchFamily="49" charset="0"/>
              </a:rPr>
              <a:t>for (i = 0; i &lt; 16; i++)</a:t>
            </a:r>
          </a:p>
          <a:p>
            <a:pPr eaLnBrk="1" hangingPunct="1">
              <a:spcBef>
                <a:spcPct val="20000"/>
              </a:spcBef>
              <a:buClr>
                <a:srgbClr val="FF0007"/>
              </a:buClr>
            </a:pPr>
            <a:r>
              <a:rPr lang="en-US" sz="1800" b="1" dirty="0">
                <a:latin typeface="Courier New" pitchFamily="49" charset="0"/>
              </a:rPr>
              <a:t>  D[i/8][i%8] = C[i/8][i%8] +</a:t>
            </a:r>
          </a:p>
          <a:p>
            <a:pPr eaLnBrk="1" hangingPunct="1">
              <a:spcBef>
                <a:spcPct val="20000"/>
              </a:spcBef>
              <a:buClr>
                <a:srgbClr val="FF0007"/>
              </a:buClr>
            </a:pPr>
            <a:r>
              <a:rPr lang="en-US" sz="1800" b="1" dirty="0">
                <a:latin typeface="Courier New" pitchFamily="49" charset="0"/>
              </a:rPr>
              <a:t>                A[i/8][i%8] * B[(15-i)/8][(15-i)%8];</a:t>
            </a:r>
            <a:endParaRPr lang="en-US" sz="1800" dirty="0">
              <a:latin typeface="Courier New" pitchFamily="49" charset="0"/>
            </a:endParaRPr>
          </a:p>
        </p:txBody>
      </p:sp>
      <p:sp>
        <p:nvSpPr>
          <p:cNvPr id="13" name="AutoShape 2"/>
          <p:cNvSpPr>
            <a:spLocks noChangeArrowheads="1"/>
          </p:cNvSpPr>
          <p:nvPr/>
        </p:nvSpPr>
        <p:spPr bwMode="auto">
          <a:xfrm flipV="1">
            <a:off x="348651" y="4356607"/>
            <a:ext cx="7319693" cy="1324383"/>
          </a:xfrm>
          <a:prstGeom prst="wedgeRectCallout">
            <a:avLst>
              <a:gd name="adj1" fmla="val -35923"/>
              <a:gd name="adj2" fmla="val 207142"/>
            </a:avLst>
          </a:prstGeom>
          <a:noFill/>
          <a:ln w="9525" algn="ctr">
            <a:solidFill>
              <a:schemeClr val="tx1"/>
            </a:solidFill>
            <a:miter lim="800000"/>
            <a:headEnd/>
            <a:tailEnd/>
          </a:ln>
          <a:effectLst/>
        </p:spPr>
        <p:txBody>
          <a:bodyPr rot="10800000" lIns="0" tIns="0" rIns="0" bIns="0"/>
          <a:lstStyle/>
          <a:p>
            <a:pPr marL="647700" indent="-457200" algn="ctr" eaLnBrk="1" hangingPunct="1">
              <a:spcBef>
                <a:spcPct val="20000"/>
              </a:spcBef>
              <a:buClr>
                <a:srgbClr val="FF0007"/>
              </a:buClr>
            </a:pPr>
            <a:endParaRPr lang="en-US" sz="2000" dirty="0">
              <a:solidFill>
                <a:schemeClr val="tx1"/>
              </a:solidFill>
              <a:latin typeface="MetaKorrespondenz" pitchFamily="34" charset="0"/>
            </a:endParaRPr>
          </a:p>
        </p:txBody>
      </p:sp>
      <p:sp>
        <p:nvSpPr>
          <p:cNvPr id="14" name="Rectangle 3"/>
          <p:cNvSpPr txBox="1">
            <a:spLocks noChangeArrowheads="1"/>
          </p:cNvSpPr>
          <p:nvPr/>
        </p:nvSpPr>
        <p:spPr bwMode="auto">
          <a:xfrm>
            <a:off x="348650" y="4357553"/>
            <a:ext cx="8111782"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a:lnSpc>
                <a:spcPct val="100000"/>
              </a:lnSpc>
              <a:buFont typeface="Arial" charset="0"/>
              <a:buChar char="–"/>
            </a:pPr>
            <a:r>
              <a:rPr lang="en-US" dirty="0"/>
              <a:t>New, two-dimensional array declarations</a:t>
            </a:r>
            <a:endParaRPr lang="en-US" b="1" dirty="0">
              <a:latin typeface="Courier New" pitchFamily="49" charset="0"/>
              <a:cs typeface="Courier New" pitchFamily="49" charset="0"/>
            </a:endParaRPr>
          </a:p>
          <a:p>
            <a:pPr>
              <a:lnSpc>
                <a:spcPct val="100000"/>
              </a:lnSpc>
              <a:buFont typeface="Arial" charset="0"/>
              <a:buChar char="–"/>
            </a:pPr>
            <a:r>
              <a:rPr lang="en-US" dirty="0"/>
              <a:t>First dimension equals number of available parallel DSPs</a:t>
            </a:r>
          </a:p>
          <a:p>
            <a:pPr>
              <a:lnSpc>
                <a:spcPct val="100000"/>
              </a:lnSpc>
              <a:buFont typeface="Arial" charset="0"/>
              <a:buChar char="–"/>
            </a:pPr>
            <a:r>
              <a:rPr lang="en-US" dirty="0"/>
              <a:t>Original flat arrays now partitioned in disjoint areas that can</a:t>
            </a:r>
            <a:br>
              <a:rPr lang="en-US" dirty="0"/>
            </a:br>
            <a:r>
              <a:rPr lang="en-US" dirty="0"/>
              <a:t>be processed independently from each other</a:t>
            </a:r>
          </a:p>
        </p:txBody>
      </p:sp>
    </p:spTree>
    <p:extLst>
      <p:ext uri="{BB962C8B-B14F-4D97-AF65-F5344CB8AC3E}">
        <p14:creationId xmlns:p14="http://schemas.microsoft.com/office/powerpoint/2010/main" val="6796088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4CD876B0-4FAF-480C-B6C4-F0A0175EE21B}"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5 - HIR Optimizations and Transformations</a:t>
            </a:r>
          </a:p>
        </p:txBody>
      </p:sp>
      <p:sp>
        <p:nvSpPr>
          <p:cNvPr id="805890" name="Rectangle 2"/>
          <p:cNvSpPr>
            <a:spLocks noGrp="1" noChangeArrowheads="1"/>
          </p:cNvSpPr>
          <p:nvPr>
            <p:ph type="title"/>
          </p:nvPr>
        </p:nvSpPr>
        <p:spPr/>
        <p:txBody>
          <a:bodyPr/>
          <a:lstStyle/>
          <a:p>
            <a:r>
              <a:rPr lang="en-US" dirty="0"/>
              <a:t>Data Partitioning</a:t>
            </a:r>
          </a:p>
        </p:txBody>
      </p:sp>
      <p:sp>
        <p:nvSpPr>
          <p:cNvPr id="12" name="Text Box 4"/>
          <p:cNvSpPr txBox="1">
            <a:spLocks noChangeArrowheads="1"/>
          </p:cNvSpPr>
          <p:nvPr/>
        </p:nvSpPr>
        <p:spPr bwMode="auto">
          <a:xfrm>
            <a:off x="107950" y="1719263"/>
            <a:ext cx="7289800" cy="2255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pPr>
            <a:r>
              <a:rPr lang="en-US" sz="1800" b="1" i="1" dirty="0">
                <a:solidFill>
                  <a:schemeClr val="bg2"/>
                </a:solidFill>
                <a:latin typeface="Courier New" pitchFamily="49" charset="0"/>
              </a:rPr>
              <a:t>/* Partitioned array declarations */</a:t>
            </a:r>
          </a:p>
          <a:p>
            <a:pPr eaLnBrk="1" hangingPunct="1">
              <a:spcBef>
                <a:spcPct val="20000"/>
              </a:spcBef>
              <a:buClr>
                <a:srgbClr val="FF0007"/>
              </a:buClr>
            </a:pPr>
            <a:r>
              <a:rPr lang="en-US" sz="1800" b="1" dirty="0">
                <a:latin typeface="Courier New" pitchFamily="49" charset="0"/>
              </a:rPr>
              <a:t>int A[2][8], B[2][8], C[2][8], D[2][8];</a:t>
            </a:r>
          </a:p>
          <a:p>
            <a:pPr eaLnBrk="1" hangingPunct="1">
              <a:spcBef>
                <a:spcPct val="20000"/>
              </a:spcBef>
              <a:buClr>
                <a:srgbClr val="FF0007"/>
              </a:buClr>
            </a:pPr>
            <a:endParaRPr lang="en-US" sz="1800" b="1" dirty="0">
              <a:latin typeface="Courier New" pitchFamily="49" charset="0"/>
            </a:endParaRPr>
          </a:p>
          <a:p>
            <a:pPr eaLnBrk="1" hangingPunct="1">
              <a:spcBef>
                <a:spcPct val="20000"/>
              </a:spcBef>
              <a:buClr>
                <a:srgbClr val="FF0007"/>
              </a:buClr>
            </a:pPr>
            <a:r>
              <a:rPr lang="en-US" sz="1800" b="1" i="1" dirty="0">
                <a:solidFill>
                  <a:schemeClr val="bg2"/>
                </a:solidFill>
                <a:latin typeface="Courier New" pitchFamily="49" charset="0"/>
              </a:rPr>
              <a:t>/* Loop over all array elements */</a:t>
            </a:r>
          </a:p>
          <a:p>
            <a:pPr eaLnBrk="1" hangingPunct="1">
              <a:spcBef>
                <a:spcPct val="20000"/>
              </a:spcBef>
              <a:buClr>
                <a:srgbClr val="FF0007"/>
              </a:buClr>
            </a:pPr>
            <a:r>
              <a:rPr lang="en-US" sz="1800" b="1" dirty="0">
                <a:latin typeface="Courier New" pitchFamily="49" charset="0"/>
              </a:rPr>
              <a:t>for (i = 0; i &lt; 16; i++)</a:t>
            </a:r>
          </a:p>
          <a:p>
            <a:pPr eaLnBrk="1" hangingPunct="1">
              <a:spcBef>
                <a:spcPct val="20000"/>
              </a:spcBef>
              <a:buClr>
                <a:srgbClr val="FF0007"/>
              </a:buClr>
            </a:pPr>
            <a:r>
              <a:rPr lang="en-US" sz="1800" b="1" dirty="0">
                <a:latin typeface="Courier New" pitchFamily="49" charset="0"/>
              </a:rPr>
              <a:t>  D[</a:t>
            </a:r>
            <a:r>
              <a:rPr lang="en-US" sz="1800" b="1" dirty="0">
                <a:solidFill>
                  <a:srgbClr val="C00000"/>
                </a:solidFill>
                <a:latin typeface="Courier New" pitchFamily="49" charset="0"/>
              </a:rPr>
              <a:t>i/8</a:t>
            </a:r>
            <a:r>
              <a:rPr lang="en-US" sz="1800" b="1" dirty="0">
                <a:latin typeface="Courier New" pitchFamily="49" charset="0"/>
              </a:rPr>
              <a:t>][</a:t>
            </a:r>
            <a:r>
              <a:rPr lang="en-US" sz="1800" b="1" dirty="0">
                <a:solidFill>
                  <a:srgbClr val="C00000"/>
                </a:solidFill>
                <a:latin typeface="Courier New" pitchFamily="49" charset="0"/>
              </a:rPr>
              <a:t>i%8</a:t>
            </a:r>
            <a:r>
              <a:rPr lang="en-US" sz="1800" b="1" dirty="0">
                <a:latin typeface="Courier New" pitchFamily="49" charset="0"/>
              </a:rPr>
              <a:t>] = C[</a:t>
            </a:r>
            <a:r>
              <a:rPr lang="en-US" sz="1800" b="1" dirty="0">
                <a:solidFill>
                  <a:srgbClr val="C00000"/>
                </a:solidFill>
                <a:latin typeface="Courier New" pitchFamily="49" charset="0"/>
              </a:rPr>
              <a:t>i/8</a:t>
            </a:r>
            <a:r>
              <a:rPr lang="en-US" sz="1800" b="1" dirty="0">
                <a:latin typeface="Courier New" pitchFamily="49" charset="0"/>
              </a:rPr>
              <a:t>][</a:t>
            </a:r>
            <a:r>
              <a:rPr lang="en-US" sz="1800" b="1" dirty="0">
                <a:solidFill>
                  <a:srgbClr val="C00000"/>
                </a:solidFill>
                <a:latin typeface="Courier New" pitchFamily="49" charset="0"/>
              </a:rPr>
              <a:t>i%8</a:t>
            </a:r>
            <a:r>
              <a:rPr lang="en-US" sz="1800" b="1" dirty="0">
                <a:latin typeface="Courier New" pitchFamily="49" charset="0"/>
              </a:rPr>
              <a:t>] +</a:t>
            </a:r>
          </a:p>
          <a:p>
            <a:pPr eaLnBrk="1" hangingPunct="1">
              <a:spcBef>
                <a:spcPct val="20000"/>
              </a:spcBef>
              <a:buClr>
                <a:srgbClr val="FF0007"/>
              </a:buClr>
            </a:pPr>
            <a:r>
              <a:rPr lang="en-US" sz="1800" b="1" dirty="0">
                <a:latin typeface="Courier New" pitchFamily="49" charset="0"/>
              </a:rPr>
              <a:t>                A[</a:t>
            </a:r>
            <a:r>
              <a:rPr lang="en-US" sz="1800" b="1" dirty="0">
                <a:solidFill>
                  <a:srgbClr val="C00000"/>
                </a:solidFill>
                <a:latin typeface="Courier New" pitchFamily="49" charset="0"/>
              </a:rPr>
              <a:t>i/8</a:t>
            </a:r>
            <a:r>
              <a:rPr lang="en-US" sz="1800" b="1" dirty="0">
                <a:latin typeface="Courier New" pitchFamily="49" charset="0"/>
              </a:rPr>
              <a:t>][</a:t>
            </a:r>
            <a:r>
              <a:rPr lang="en-US" sz="1800" b="1" dirty="0">
                <a:solidFill>
                  <a:srgbClr val="C00000"/>
                </a:solidFill>
                <a:latin typeface="Courier New" pitchFamily="49" charset="0"/>
              </a:rPr>
              <a:t>i%8</a:t>
            </a:r>
            <a:r>
              <a:rPr lang="en-US" sz="1800" b="1" dirty="0">
                <a:latin typeface="Courier New" pitchFamily="49" charset="0"/>
              </a:rPr>
              <a:t>] * B[</a:t>
            </a:r>
            <a:r>
              <a:rPr lang="en-US" sz="1800" b="1" dirty="0">
                <a:solidFill>
                  <a:srgbClr val="C00000"/>
                </a:solidFill>
                <a:latin typeface="Courier New" pitchFamily="49" charset="0"/>
              </a:rPr>
              <a:t>(15-i)/8</a:t>
            </a:r>
            <a:r>
              <a:rPr lang="en-US" sz="1800" b="1" dirty="0">
                <a:latin typeface="Courier New" pitchFamily="49" charset="0"/>
              </a:rPr>
              <a:t>][</a:t>
            </a:r>
            <a:r>
              <a:rPr lang="en-US" sz="1800" b="1" dirty="0">
                <a:solidFill>
                  <a:srgbClr val="C00000"/>
                </a:solidFill>
                <a:latin typeface="Courier New" pitchFamily="49" charset="0"/>
              </a:rPr>
              <a:t>(15-i)%8</a:t>
            </a:r>
            <a:r>
              <a:rPr lang="en-US" sz="1800" b="1" dirty="0">
                <a:latin typeface="Courier New" pitchFamily="49" charset="0"/>
              </a:rPr>
              <a:t>];</a:t>
            </a:r>
            <a:endParaRPr lang="en-US" sz="1800" dirty="0">
              <a:latin typeface="Courier New" pitchFamily="49" charset="0"/>
            </a:endParaRPr>
          </a:p>
        </p:txBody>
      </p:sp>
      <p:sp>
        <p:nvSpPr>
          <p:cNvPr id="13" name="AutoShape 2"/>
          <p:cNvSpPr>
            <a:spLocks noChangeArrowheads="1"/>
          </p:cNvSpPr>
          <p:nvPr/>
        </p:nvSpPr>
        <p:spPr bwMode="auto">
          <a:xfrm flipV="1">
            <a:off x="348651" y="4149080"/>
            <a:ext cx="7049099" cy="1016610"/>
          </a:xfrm>
          <a:prstGeom prst="wedgeRectCallout">
            <a:avLst>
              <a:gd name="adj1" fmla="val -39731"/>
              <a:gd name="adj2" fmla="val 104527"/>
            </a:avLst>
          </a:prstGeom>
          <a:noFill/>
          <a:ln w="9525" algn="ctr">
            <a:solidFill>
              <a:schemeClr val="tx1"/>
            </a:solidFill>
            <a:miter lim="800000"/>
            <a:headEnd/>
            <a:tailEnd/>
          </a:ln>
          <a:effectLst/>
        </p:spPr>
        <p:txBody>
          <a:bodyPr rot="10800000" lIns="0" tIns="0" rIns="0" bIns="0"/>
          <a:lstStyle/>
          <a:p>
            <a:pPr marL="647700" indent="-457200" algn="ctr" eaLnBrk="1" hangingPunct="1">
              <a:spcBef>
                <a:spcPct val="20000"/>
              </a:spcBef>
              <a:buClr>
                <a:srgbClr val="FF0007"/>
              </a:buClr>
            </a:pPr>
            <a:endParaRPr lang="en-US" sz="2000" dirty="0">
              <a:solidFill>
                <a:schemeClr val="tx1"/>
              </a:solidFill>
              <a:latin typeface="MetaKorrespondenz" pitchFamily="34" charset="0"/>
            </a:endParaRPr>
          </a:p>
        </p:txBody>
      </p:sp>
      <p:sp>
        <p:nvSpPr>
          <p:cNvPr id="14" name="Rectangle 3"/>
          <p:cNvSpPr txBox="1">
            <a:spLocks noChangeArrowheads="1"/>
          </p:cNvSpPr>
          <p:nvPr/>
        </p:nvSpPr>
        <p:spPr bwMode="auto">
          <a:xfrm>
            <a:off x="348650" y="4150027"/>
            <a:ext cx="7175678"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a:lnSpc>
                <a:spcPct val="100000"/>
              </a:lnSpc>
              <a:buFont typeface="Arial" charset="0"/>
              <a:buChar char="–"/>
            </a:pPr>
            <a:r>
              <a:rPr lang="en-US" dirty="0"/>
              <a:t>Extremely costly and complex addressing required</a:t>
            </a:r>
            <a:endParaRPr lang="en-US" b="1" dirty="0">
              <a:latin typeface="Courier New" pitchFamily="49" charset="0"/>
              <a:cs typeface="Courier New" pitchFamily="49" charset="0"/>
            </a:endParaRPr>
          </a:p>
          <a:p>
            <a:pPr>
              <a:lnSpc>
                <a:spcPct val="100000"/>
              </a:lnSpc>
              <a:buFont typeface="Arial" charset="0"/>
              <a:buChar char="–"/>
            </a:pPr>
            <a:r>
              <a:rPr lang="en-US" dirty="0"/>
              <a:t>Reason: Arrays are multi-dimensional; loop index variable </a:t>
            </a:r>
            <a:r>
              <a:rPr lang="en-US" b="1" dirty="0">
                <a:latin typeface="Courier New" pitchFamily="49" charset="0"/>
                <a:cs typeface="Courier New" pitchFamily="49" charset="0"/>
              </a:rPr>
              <a:t>i</a:t>
            </a:r>
            <a:r>
              <a:rPr lang="en-US" dirty="0"/>
              <a:t> used to index the arrays is purely sequential</a:t>
            </a:r>
          </a:p>
        </p:txBody>
      </p:sp>
    </p:spTree>
    <p:extLst>
      <p:ext uri="{BB962C8B-B14F-4D97-AF65-F5344CB8AC3E}">
        <p14:creationId xmlns:p14="http://schemas.microsoft.com/office/powerpoint/2010/main" val="27407304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D2AA4BD8-5FA9-45DE-BA48-D8C50106DED9}"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5 - HIR Optimizations and Transformations</a:t>
            </a:r>
          </a:p>
        </p:txBody>
      </p:sp>
      <p:sp>
        <p:nvSpPr>
          <p:cNvPr id="805890" name="Rectangle 2"/>
          <p:cNvSpPr>
            <a:spLocks noGrp="1" noChangeArrowheads="1"/>
          </p:cNvSpPr>
          <p:nvPr>
            <p:ph type="title"/>
          </p:nvPr>
        </p:nvSpPr>
        <p:spPr/>
        <p:txBody>
          <a:bodyPr/>
          <a:lstStyle/>
          <a:p>
            <a:r>
              <a:rPr lang="en-US" dirty="0"/>
              <a:t>Strip Mining of </a:t>
            </a:r>
            <a:r>
              <a:rPr lang="en-US" dirty="0">
                <a:latin typeface="Courier New" pitchFamily="49" charset="0"/>
                <a:cs typeface="Courier New" pitchFamily="49" charset="0"/>
              </a:rPr>
              <a:t>i</a:t>
            </a:r>
            <a:r>
              <a:rPr lang="en-US" dirty="0"/>
              <a:t>-Loop</a:t>
            </a:r>
            <a:endParaRPr lang="en-US" i="1" dirty="0"/>
          </a:p>
        </p:txBody>
      </p:sp>
      <p:sp>
        <p:nvSpPr>
          <p:cNvPr id="9" name="Text Box 4"/>
          <p:cNvSpPr txBox="1">
            <a:spLocks noChangeArrowheads="1"/>
          </p:cNvSpPr>
          <p:nvPr/>
        </p:nvSpPr>
        <p:spPr bwMode="auto">
          <a:xfrm>
            <a:off x="107950" y="1717675"/>
            <a:ext cx="6533840" cy="22713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pPr>
            <a:r>
              <a:rPr lang="en-US" sz="1800" b="1" i="1" dirty="0">
                <a:solidFill>
                  <a:schemeClr val="bg2"/>
                </a:solidFill>
                <a:latin typeface="Courier New" pitchFamily="49" charset="0"/>
              </a:rPr>
              <a:t>/* Partitioned array declarations */</a:t>
            </a:r>
          </a:p>
          <a:p>
            <a:pPr eaLnBrk="1" hangingPunct="1">
              <a:spcBef>
                <a:spcPct val="20000"/>
              </a:spcBef>
              <a:buClr>
                <a:srgbClr val="FF0007"/>
              </a:buClr>
            </a:pPr>
            <a:r>
              <a:rPr lang="en-US" sz="1800" b="1" dirty="0">
                <a:latin typeface="Courier New" pitchFamily="49" charset="0"/>
              </a:rPr>
              <a:t>int A[2][8], B[2][8], C[2][8], D[2][8];</a:t>
            </a:r>
          </a:p>
          <a:p>
            <a:pPr eaLnBrk="1" hangingPunct="1">
              <a:spcBef>
                <a:spcPct val="20000"/>
              </a:spcBef>
              <a:buClr>
                <a:srgbClr val="FF0007"/>
              </a:buClr>
            </a:pPr>
            <a:endParaRPr lang="en-US" sz="1800" b="1" dirty="0">
              <a:latin typeface="Courier New" pitchFamily="49" charset="0"/>
            </a:endParaRPr>
          </a:p>
          <a:p>
            <a:pPr eaLnBrk="1" hangingPunct="1">
              <a:spcBef>
                <a:spcPct val="20000"/>
              </a:spcBef>
              <a:buClr>
                <a:srgbClr val="FF0007"/>
              </a:buClr>
            </a:pPr>
            <a:r>
              <a:rPr lang="en-US" sz="1800" b="1" i="1" dirty="0">
                <a:solidFill>
                  <a:schemeClr val="bg2"/>
                </a:solidFill>
                <a:latin typeface="Courier New" pitchFamily="49" charset="0"/>
              </a:rPr>
              <a:t>/* Nested loop over all array elements */</a:t>
            </a:r>
          </a:p>
          <a:p>
            <a:pPr eaLnBrk="1" hangingPunct="1">
              <a:spcBef>
                <a:spcPct val="20000"/>
              </a:spcBef>
              <a:buClr>
                <a:srgbClr val="FF0007"/>
              </a:buClr>
            </a:pPr>
            <a:r>
              <a:rPr lang="en-US" sz="1800" b="1" dirty="0">
                <a:latin typeface="Courier New" pitchFamily="49" charset="0"/>
              </a:rPr>
              <a:t>for (j = 0; j &lt; 2; j++)</a:t>
            </a:r>
          </a:p>
          <a:p>
            <a:pPr eaLnBrk="1" hangingPunct="1">
              <a:spcBef>
                <a:spcPct val="20000"/>
              </a:spcBef>
              <a:buClr>
                <a:srgbClr val="FF0007"/>
              </a:buClr>
            </a:pPr>
            <a:r>
              <a:rPr lang="en-US" sz="1800" b="1" dirty="0">
                <a:latin typeface="Courier New" pitchFamily="49" charset="0"/>
              </a:rPr>
              <a:t>  for (i = 0; i &lt; 8; i++)</a:t>
            </a:r>
          </a:p>
          <a:p>
            <a:pPr eaLnBrk="1" hangingPunct="1">
              <a:spcBef>
                <a:spcPct val="20000"/>
              </a:spcBef>
              <a:buClr>
                <a:srgbClr val="FF0007"/>
              </a:buClr>
            </a:pPr>
            <a:r>
              <a:rPr lang="en-US" sz="1800" b="1" dirty="0">
                <a:latin typeface="Courier New" pitchFamily="49" charset="0"/>
              </a:rPr>
              <a:t>    D[</a:t>
            </a:r>
            <a:r>
              <a:rPr lang="en-US" sz="1800" b="1" dirty="0">
                <a:solidFill>
                  <a:srgbClr val="008000"/>
                </a:solidFill>
                <a:latin typeface="Courier New" pitchFamily="49" charset="0"/>
              </a:rPr>
              <a:t>j</a:t>
            </a:r>
            <a:r>
              <a:rPr lang="en-US" sz="1800" b="1" dirty="0">
                <a:latin typeface="Courier New" pitchFamily="49" charset="0"/>
              </a:rPr>
              <a:t>][</a:t>
            </a:r>
            <a:r>
              <a:rPr lang="en-US" sz="1800" b="1" dirty="0">
                <a:solidFill>
                  <a:srgbClr val="008000"/>
                </a:solidFill>
                <a:latin typeface="Courier New" pitchFamily="49" charset="0"/>
              </a:rPr>
              <a:t>i</a:t>
            </a:r>
            <a:r>
              <a:rPr lang="en-US" sz="1800" b="1" dirty="0">
                <a:latin typeface="Courier New" pitchFamily="49" charset="0"/>
              </a:rPr>
              <a:t>] = C[</a:t>
            </a:r>
            <a:r>
              <a:rPr lang="en-US" sz="1800" b="1" dirty="0">
                <a:solidFill>
                  <a:srgbClr val="008000"/>
                </a:solidFill>
                <a:latin typeface="Courier New" pitchFamily="49" charset="0"/>
              </a:rPr>
              <a:t>j</a:t>
            </a:r>
            <a:r>
              <a:rPr lang="en-US" sz="1800" b="1" dirty="0">
                <a:latin typeface="Courier New" pitchFamily="49" charset="0"/>
              </a:rPr>
              <a:t>][</a:t>
            </a:r>
            <a:r>
              <a:rPr lang="en-US" sz="1800" b="1" dirty="0">
                <a:solidFill>
                  <a:srgbClr val="008000"/>
                </a:solidFill>
                <a:latin typeface="Courier New" pitchFamily="49" charset="0"/>
              </a:rPr>
              <a:t>i</a:t>
            </a:r>
            <a:r>
              <a:rPr lang="en-US" sz="1800" b="1" dirty="0">
                <a:latin typeface="Courier New" pitchFamily="49" charset="0"/>
              </a:rPr>
              <a:t>] + A[</a:t>
            </a:r>
            <a:r>
              <a:rPr lang="en-US" sz="1800" b="1" dirty="0">
                <a:solidFill>
                  <a:srgbClr val="008000"/>
                </a:solidFill>
                <a:latin typeface="Courier New" pitchFamily="49" charset="0"/>
              </a:rPr>
              <a:t>j</a:t>
            </a:r>
            <a:r>
              <a:rPr lang="en-US" sz="1800" b="1" dirty="0">
                <a:latin typeface="Courier New" pitchFamily="49" charset="0"/>
              </a:rPr>
              <a:t>][</a:t>
            </a:r>
            <a:r>
              <a:rPr lang="en-US" sz="1800" b="1" dirty="0">
                <a:solidFill>
                  <a:srgbClr val="008000"/>
                </a:solidFill>
                <a:latin typeface="Courier New" pitchFamily="49" charset="0"/>
              </a:rPr>
              <a:t>i</a:t>
            </a:r>
            <a:r>
              <a:rPr lang="en-US" sz="1800" b="1" dirty="0">
                <a:latin typeface="Courier New" pitchFamily="49" charset="0"/>
              </a:rPr>
              <a:t>] * B[</a:t>
            </a:r>
            <a:r>
              <a:rPr lang="en-US" sz="1800" b="1" dirty="0">
                <a:solidFill>
                  <a:srgbClr val="008000"/>
                </a:solidFill>
                <a:latin typeface="Courier New" pitchFamily="49" charset="0"/>
              </a:rPr>
              <a:t>1-j</a:t>
            </a:r>
            <a:r>
              <a:rPr lang="en-US" sz="1800" b="1" dirty="0">
                <a:latin typeface="Courier New" pitchFamily="49" charset="0"/>
              </a:rPr>
              <a:t>][</a:t>
            </a:r>
            <a:r>
              <a:rPr lang="en-US" sz="1800" b="1" dirty="0">
                <a:solidFill>
                  <a:srgbClr val="008000"/>
                </a:solidFill>
                <a:latin typeface="Courier New" pitchFamily="49" charset="0"/>
              </a:rPr>
              <a:t>7-i</a:t>
            </a:r>
            <a:r>
              <a:rPr lang="en-US" sz="1800" b="1" dirty="0">
                <a:latin typeface="Courier New" pitchFamily="49" charset="0"/>
              </a:rPr>
              <a:t>];</a:t>
            </a:r>
            <a:endParaRPr lang="en-US" sz="1800" dirty="0">
              <a:latin typeface="Courier New" pitchFamily="49" charset="0"/>
            </a:endParaRPr>
          </a:p>
        </p:txBody>
      </p:sp>
      <p:sp>
        <p:nvSpPr>
          <p:cNvPr id="10" name="AutoShape 2"/>
          <p:cNvSpPr>
            <a:spLocks noChangeArrowheads="1"/>
          </p:cNvSpPr>
          <p:nvPr/>
        </p:nvSpPr>
        <p:spPr bwMode="auto">
          <a:xfrm flipV="1">
            <a:off x="348651" y="4533138"/>
            <a:ext cx="6959653" cy="1632163"/>
          </a:xfrm>
          <a:prstGeom prst="wedgeRectCallout">
            <a:avLst>
              <a:gd name="adj1" fmla="val -37441"/>
              <a:gd name="adj2" fmla="val 84996"/>
            </a:avLst>
          </a:prstGeom>
          <a:noFill/>
          <a:ln w="9525" algn="ctr">
            <a:solidFill>
              <a:schemeClr val="tx1"/>
            </a:solidFill>
            <a:miter lim="800000"/>
            <a:headEnd/>
            <a:tailEnd/>
          </a:ln>
          <a:effectLst/>
        </p:spPr>
        <p:txBody>
          <a:bodyPr rot="10800000" lIns="0" tIns="0" rIns="0" bIns="0"/>
          <a:lstStyle/>
          <a:p>
            <a:pPr marL="647700" indent="-457200" algn="ctr" eaLnBrk="1" hangingPunct="1">
              <a:spcBef>
                <a:spcPct val="20000"/>
              </a:spcBef>
              <a:buClr>
                <a:srgbClr val="FF0007"/>
              </a:buClr>
            </a:pPr>
            <a:endParaRPr lang="en-US" sz="2000" dirty="0">
              <a:solidFill>
                <a:schemeClr val="tx1"/>
              </a:solidFill>
              <a:latin typeface="MetaKorrespondenz" pitchFamily="34" charset="0"/>
            </a:endParaRPr>
          </a:p>
        </p:txBody>
      </p:sp>
      <p:sp>
        <p:nvSpPr>
          <p:cNvPr id="11" name="Rectangle 3"/>
          <p:cNvSpPr txBox="1">
            <a:spLocks noChangeArrowheads="1"/>
          </p:cNvSpPr>
          <p:nvPr/>
        </p:nvSpPr>
        <p:spPr bwMode="auto">
          <a:xfrm>
            <a:off x="348650" y="4534088"/>
            <a:ext cx="7175678"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a:lnSpc>
                <a:spcPct val="100000"/>
              </a:lnSpc>
              <a:buFont typeface="Arial" charset="0"/>
              <a:buChar char="–"/>
            </a:pPr>
            <a:r>
              <a:rPr lang="en-US" dirty="0"/>
              <a:t>Splitting of sequential iteration space of </a:t>
            </a:r>
            <a:r>
              <a:rPr lang="en-US" b="1" dirty="0">
                <a:latin typeface="Courier New" pitchFamily="49" charset="0"/>
                <a:cs typeface="Courier New" pitchFamily="49" charset="0"/>
              </a:rPr>
              <a:t>i</a:t>
            </a:r>
            <a:r>
              <a:rPr lang="en-US" dirty="0"/>
              <a:t> into two independent, two-dimensional iteration spaces</a:t>
            </a:r>
            <a:endParaRPr lang="en-US" b="1" dirty="0">
              <a:latin typeface="Courier New" pitchFamily="49" charset="0"/>
              <a:cs typeface="Courier New" pitchFamily="49" charset="0"/>
            </a:endParaRPr>
          </a:p>
          <a:p>
            <a:pPr>
              <a:lnSpc>
                <a:spcPct val="100000"/>
              </a:lnSpc>
              <a:buFont typeface="Arial" charset="0"/>
              <a:buChar char="–"/>
            </a:pPr>
            <a:r>
              <a:rPr lang="en-US" dirty="0"/>
              <a:t>Iteration spaces of new loop nest now matches nicely with data layout</a:t>
            </a:r>
          </a:p>
          <a:p>
            <a:pPr>
              <a:lnSpc>
                <a:spcPct val="100000"/>
              </a:lnSpc>
              <a:buFont typeface="Arial" charset="0"/>
              <a:buChar char="–"/>
            </a:pPr>
            <a:r>
              <a:rPr lang="en-US" dirty="0"/>
              <a:t>Only affine expressions for array accesses</a:t>
            </a:r>
            <a:endParaRPr lang="en-US" i="1" dirty="0"/>
          </a:p>
        </p:txBody>
      </p:sp>
    </p:spTree>
    <p:extLst>
      <p:ext uri="{BB962C8B-B14F-4D97-AF65-F5344CB8AC3E}">
        <p14:creationId xmlns:p14="http://schemas.microsoft.com/office/powerpoint/2010/main" val="22568027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845F052E-F93F-40E6-92E4-A65B323EB11A}"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5 - HIR Optimizations and Transformations</a:t>
            </a:r>
          </a:p>
        </p:txBody>
      </p:sp>
      <p:sp>
        <p:nvSpPr>
          <p:cNvPr id="805890" name="Rectangle 2"/>
          <p:cNvSpPr>
            <a:spLocks noGrp="1" noChangeArrowheads="1"/>
          </p:cNvSpPr>
          <p:nvPr>
            <p:ph type="title"/>
          </p:nvPr>
        </p:nvSpPr>
        <p:spPr/>
        <p:txBody>
          <a:bodyPr/>
          <a:lstStyle/>
          <a:p>
            <a:r>
              <a:rPr lang="en-US" dirty="0"/>
              <a:t>Strip Mining of </a:t>
            </a:r>
            <a:r>
              <a:rPr lang="en-US" dirty="0">
                <a:latin typeface="Courier New" pitchFamily="49" charset="0"/>
                <a:cs typeface="Courier New" pitchFamily="49" charset="0"/>
              </a:rPr>
              <a:t>i</a:t>
            </a:r>
            <a:r>
              <a:rPr lang="en-US" dirty="0"/>
              <a:t>-Loop</a:t>
            </a:r>
            <a:endParaRPr lang="en-US" i="1" dirty="0"/>
          </a:p>
        </p:txBody>
      </p:sp>
      <p:sp>
        <p:nvSpPr>
          <p:cNvPr id="9" name="Text Box 4"/>
          <p:cNvSpPr txBox="1">
            <a:spLocks noChangeArrowheads="1"/>
          </p:cNvSpPr>
          <p:nvPr/>
        </p:nvSpPr>
        <p:spPr bwMode="auto">
          <a:xfrm>
            <a:off x="107950" y="1717675"/>
            <a:ext cx="6533840" cy="22713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pPr>
            <a:r>
              <a:rPr lang="en-US" sz="1800" b="1" i="1" dirty="0">
                <a:solidFill>
                  <a:schemeClr val="bg2"/>
                </a:solidFill>
                <a:latin typeface="Courier New" pitchFamily="49" charset="0"/>
              </a:rPr>
              <a:t>/* Partitioned array declarations */</a:t>
            </a:r>
          </a:p>
          <a:p>
            <a:pPr eaLnBrk="1" hangingPunct="1">
              <a:spcBef>
                <a:spcPct val="20000"/>
              </a:spcBef>
              <a:buClr>
                <a:srgbClr val="FF0007"/>
              </a:buClr>
            </a:pPr>
            <a:r>
              <a:rPr lang="en-US" sz="1800" b="1" dirty="0">
                <a:latin typeface="Courier New" pitchFamily="49" charset="0"/>
              </a:rPr>
              <a:t>int A[2][8], B[2][8], C[2][8], D[2][8];</a:t>
            </a:r>
          </a:p>
          <a:p>
            <a:pPr eaLnBrk="1" hangingPunct="1">
              <a:spcBef>
                <a:spcPct val="20000"/>
              </a:spcBef>
              <a:buClr>
                <a:srgbClr val="FF0007"/>
              </a:buClr>
            </a:pPr>
            <a:endParaRPr lang="en-US" sz="1800" b="1" dirty="0">
              <a:latin typeface="Courier New" pitchFamily="49" charset="0"/>
            </a:endParaRPr>
          </a:p>
          <a:p>
            <a:pPr eaLnBrk="1" hangingPunct="1">
              <a:spcBef>
                <a:spcPct val="20000"/>
              </a:spcBef>
              <a:buClr>
                <a:srgbClr val="FF0007"/>
              </a:buClr>
            </a:pPr>
            <a:r>
              <a:rPr lang="en-US" sz="1800" b="1" i="1" dirty="0">
                <a:solidFill>
                  <a:schemeClr val="bg2"/>
                </a:solidFill>
                <a:latin typeface="Courier New" pitchFamily="49" charset="0"/>
              </a:rPr>
              <a:t>/* Nested loop over all array elements */</a:t>
            </a:r>
          </a:p>
          <a:p>
            <a:pPr eaLnBrk="1" hangingPunct="1">
              <a:spcBef>
                <a:spcPct val="20000"/>
              </a:spcBef>
              <a:buClr>
                <a:srgbClr val="FF0007"/>
              </a:buClr>
            </a:pPr>
            <a:r>
              <a:rPr lang="en-US" sz="1800" b="1" dirty="0">
                <a:solidFill>
                  <a:srgbClr val="C00000"/>
                </a:solidFill>
                <a:latin typeface="Courier New" pitchFamily="49" charset="0"/>
              </a:rPr>
              <a:t>for (j = 0; j &lt; 2; j++)</a:t>
            </a:r>
          </a:p>
          <a:p>
            <a:pPr eaLnBrk="1" hangingPunct="1">
              <a:spcBef>
                <a:spcPct val="20000"/>
              </a:spcBef>
              <a:buClr>
                <a:srgbClr val="FF0007"/>
              </a:buClr>
            </a:pPr>
            <a:r>
              <a:rPr lang="en-US" sz="1800" b="1" dirty="0">
                <a:latin typeface="Courier New" pitchFamily="49" charset="0"/>
              </a:rPr>
              <a:t>  for (i = 0; i &lt; 8; i++)</a:t>
            </a:r>
          </a:p>
          <a:p>
            <a:pPr eaLnBrk="1" hangingPunct="1">
              <a:spcBef>
                <a:spcPct val="20000"/>
              </a:spcBef>
              <a:buClr>
                <a:srgbClr val="FF0007"/>
              </a:buClr>
            </a:pPr>
            <a:r>
              <a:rPr lang="en-US" sz="1800" b="1" dirty="0">
                <a:latin typeface="Courier New" pitchFamily="49" charset="0"/>
              </a:rPr>
              <a:t>    D[j][i] = C[j][i] + A[j][i] * B[1-j][7-i];</a:t>
            </a:r>
            <a:endParaRPr lang="en-US" sz="1800" dirty="0">
              <a:latin typeface="Courier New" pitchFamily="49" charset="0"/>
            </a:endParaRPr>
          </a:p>
        </p:txBody>
      </p:sp>
      <p:sp>
        <p:nvSpPr>
          <p:cNvPr id="10" name="AutoShape 2"/>
          <p:cNvSpPr>
            <a:spLocks noChangeArrowheads="1"/>
          </p:cNvSpPr>
          <p:nvPr/>
        </p:nvSpPr>
        <p:spPr bwMode="auto">
          <a:xfrm flipV="1">
            <a:off x="348651" y="4533138"/>
            <a:ext cx="7175677" cy="401060"/>
          </a:xfrm>
          <a:prstGeom prst="wedgeRectCallout">
            <a:avLst>
              <a:gd name="adj1" fmla="val -34869"/>
              <a:gd name="adj2" fmla="val 377835"/>
            </a:avLst>
          </a:prstGeom>
          <a:noFill/>
          <a:ln w="9525" algn="ctr">
            <a:solidFill>
              <a:schemeClr val="tx1"/>
            </a:solidFill>
            <a:miter lim="800000"/>
            <a:headEnd/>
            <a:tailEnd/>
          </a:ln>
          <a:effectLst/>
        </p:spPr>
        <p:txBody>
          <a:bodyPr rot="10800000" lIns="0" tIns="0" rIns="0" bIns="0"/>
          <a:lstStyle/>
          <a:p>
            <a:pPr marL="647700" indent="-457200" algn="ctr" eaLnBrk="1" hangingPunct="1">
              <a:spcBef>
                <a:spcPct val="20000"/>
              </a:spcBef>
              <a:buClr>
                <a:srgbClr val="FF0007"/>
              </a:buClr>
            </a:pPr>
            <a:endParaRPr lang="en-US" sz="2000" dirty="0">
              <a:solidFill>
                <a:schemeClr val="tx1"/>
              </a:solidFill>
              <a:latin typeface="MetaKorrespondenz" pitchFamily="34" charset="0"/>
            </a:endParaRPr>
          </a:p>
        </p:txBody>
      </p:sp>
      <p:sp>
        <p:nvSpPr>
          <p:cNvPr id="11" name="Rectangle 3"/>
          <p:cNvSpPr txBox="1">
            <a:spLocks noChangeArrowheads="1"/>
          </p:cNvSpPr>
          <p:nvPr/>
        </p:nvSpPr>
        <p:spPr bwMode="auto">
          <a:xfrm>
            <a:off x="348650" y="4534088"/>
            <a:ext cx="717567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a:lnSpc>
                <a:spcPct val="100000"/>
              </a:lnSpc>
              <a:buFont typeface="Arial" charset="0"/>
              <a:buChar char="–"/>
            </a:pPr>
            <a:r>
              <a:rPr lang="en-US" dirty="0"/>
              <a:t>How can this code be parallelized for two DSPs?</a:t>
            </a:r>
            <a:endParaRPr lang="en-US" i="1" dirty="0"/>
          </a:p>
        </p:txBody>
      </p:sp>
    </p:spTree>
    <p:extLst>
      <p:ext uri="{BB962C8B-B14F-4D97-AF65-F5344CB8AC3E}">
        <p14:creationId xmlns:p14="http://schemas.microsoft.com/office/powerpoint/2010/main" val="18375362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umsplatzhalter 3"/>
          <p:cNvSpPr>
            <a:spLocks noGrp="1"/>
          </p:cNvSpPr>
          <p:nvPr>
            <p:ph type="dt" sz="half" idx="10"/>
          </p:nvPr>
        </p:nvSpPr>
        <p:spPr/>
        <p:txBody>
          <a:bodyPr/>
          <a:lstStyle/>
          <a:p>
            <a:r>
              <a:rPr lang="en-US" dirty="0"/>
              <a:t>© H. Falk | </a:t>
            </a:r>
            <a:fld id="{B3BBBE39-1CE1-424B-8992-6BF6573A598B}" type="datetime1">
              <a:rPr lang="de-DE" smtClean="0"/>
              <a:t>27.01.2022</a:t>
            </a:fld>
            <a:endParaRPr lang="en-US" dirty="0"/>
          </a:p>
        </p:txBody>
      </p:sp>
      <p:sp>
        <p:nvSpPr>
          <p:cNvPr id="7" name="Fußzeilenplatzhalter 4"/>
          <p:cNvSpPr>
            <a:spLocks noGrp="1"/>
          </p:cNvSpPr>
          <p:nvPr>
            <p:ph type="ftr" sz="quarter" idx="11"/>
          </p:nvPr>
        </p:nvSpPr>
        <p:spPr/>
        <p:txBody>
          <a:bodyPr/>
          <a:lstStyle/>
          <a:p>
            <a:r>
              <a:rPr lang="en-US" dirty="0"/>
              <a:t>5 - HIR Optimizations and Transformations</a:t>
            </a:r>
          </a:p>
        </p:txBody>
      </p:sp>
      <p:sp>
        <p:nvSpPr>
          <p:cNvPr id="779266" name="Rectangle 2"/>
          <p:cNvSpPr>
            <a:spLocks noGrp="1" noChangeArrowheads="1"/>
          </p:cNvSpPr>
          <p:nvPr>
            <p:ph type="title"/>
          </p:nvPr>
        </p:nvSpPr>
        <p:spPr/>
        <p:txBody>
          <a:bodyPr/>
          <a:lstStyle/>
          <a:p>
            <a:r>
              <a:rPr lang="en-US" dirty="0"/>
              <a:t>Parallelization (for Processor 0)</a:t>
            </a:r>
            <a:endParaRPr lang="en-US" i="1" dirty="0"/>
          </a:p>
        </p:txBody>
      </p:sp>
      <p:sp>
        <p:nvSpPr>
          <p:cNvPr id="8" name="Text Box 5"/>
          <p:cNvSpPr txBox="1">
            <a:spLocks noChangeArrowheads="1"/>
          </p:cNvSpPr>
          <p:nvPr/>
        </p:nvSpPr>
        <p:spPr bwMode="auto">
          <a:xfrm>
            <a:off x="107950" y="1719263"/>
            <a:ext cx="8325997" cy="2936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pPr>
            <a:r>
              <a:rPr lang="en-US" sz="1800" b="1" i="1" dirty="0">
                <a:solidFill>
                  <a:schemeClr val="bg2"/>
                </a:solidFill>
                <a:latin typeface="Courier New" pitchFamily="49" charset="0"/>
              </a:rPr>
              <a:t>/* Definition of the processor ID */</a:t>
            </a:r>
          </a:p>
          <a:p>
            <a:pPr eaLnBrk="1" hangingPunct="1">
              <a:spcBef>
                <a:spcPct val="20000"/>
              </a:spcBef>
              <a:buClr>
                <a:srgbClr val="FF0007"/>
              </a:buClr>
            </a:pPr>
            <a:r>
              <a:rPr lang="en-US" sz="1800" b="1" dirty="0">
                <a:solidFill>
                  <a:srgbClr val="008000"/>
                </a:solidFill>
                <a:latin typeface="Courier New" pitchFamily="49" charset="0"/>
              </a:rPr>
              <a:t>#define MYID 0</a:t>
            </a:r>
          </a:p>
          <a:p>
            <a:pPr eaLnBrk="1" hangingPunct="1">
              <a:spcBef>
                <a:spcPct val="20000"/>
              </a:spcBef>
              <a:buClr>
                <a:srgbClr val="FF0007"/>
              </a:buClr>
            </a:pPr>
            <a:endParaRPr lang="en-US" sz="1800" b="1" dirty="0">
              <a:latin typeface="Courier New" pitchFamily="49" charset="0"/>
            </a:endParaRPr>
          </a:p>
          <a:p>
            <a:pPr eaLnBrk="1" hangingPunct="1">
              <a:spcBef>
                <a:spcPct val="20000"/>
              </a:spcBef>
              <a:buClr>
                <a:srgbClr val="FF0007"/>
              </a:buClr>
            </a:pPr>
            <a:r>
              <a:rPr lang="en-US" sz="1800" b="1" i="1" dirty="0">
                <a:solidFill>
                  <a:schemeClr val="bg2"/>
                </a:solidFill>
                <a:latin typeface="Courier New" pitchFamily="49" charset="0"/>
              </a:rPr>
              <a:t>/* Partitioned array declarations */</a:t>
            </a:r>
          </a:p>
          <a:p>
            <a:pPr eaLnBrk="1" hangingPunct="1">
              <a:spcBef>
                <a:spcPct val="20000"/>
              </a:spcBef>
              <a:buClr>
                <a:srgbClr val="FF0007"/>
              </a:buClr>
            </a:pPr>
            <a:r>
              <a:rPr lang="en-US" sz="1800" b="1" dirty="0">
                <a:latin typeface="Courier New" pitchFamily="49" charset="0"/>
              </a:rPr>
              <a:t>int A[2][8], B[2][8], C[2][8], D[2][8];</a:t>
            </a:r>
          </a:p>
          <a:p>
            <a:pPr eaLnBrk="1" hangingPunct="1">
              <a:spcBef>
                <a:spcPct val="20000"/>
              </a:spcBef>
              <a:buClr>
                <a:srgbClr val="FF0007"/>
              </a:buClr>
            </a:pPr>
            <a:endParaRPr lang="en-US" sz="1800" b="1" dirty="0">
              <a:latin typeface="Courier New" pitchFamily="49" charset="0"/>
            </a:endParaRPr>
          </a:p>
          <a:p>
            <a:pPr eaLnBrk="1" hangingPunct="1">
              <a:spcBef>
                <a:spcPct val="20000"/>
              </a:spcBef>
              <a:buClr>
                <a:srgbClr val="FF0007"/>
              </a:buClr>
            </a:pPr>
            <a:r>
              <a:rPr lang="en-US" sz="1800" b="1" i="1" dirty="0">
                <a:solidFill>
                  <a:schemeClr val="bg2"/>
                </a:solidFill>
                <a:latin typeface="Courier New" pitchFamily="49" charset="0"/>
              </a:rPr>
              <a:t>/* Simple loop over all array elements for DSP No. MYID */</a:t>
            </a:r>
          </a:p>
          <a:p>
            <a:pPr eaLnBrk="1" hangingPunct="1">
              <a:spcBef>
                <a:spcPct val="20000"/>
              </a:spcBef>
              <a:buClr>
                <a:srgbClr val="FF0007"/>
              </a:buClr>
            </a:pPr>
            <a:r>
              <a:rPr lang="en-US" sz="1800" b="1" dirty="0">
                <a:latin typeface="Courier New" pitchFamily="49" charset="0"/>
              </a:rPr>
              <a:t>for (i = 0; i &lt; 8; i++)</a:t>
            </a:r>
          </a:p>
          <a:p>
            <a:pPr eaLnBrk="1" hangingPunct="1">
              <a:spcBef>
                <a:spcPct val="20000"/>
              </a:spcBef>
              <a:buClr>
                <a:srgbClr val="FF0007"/>
              </a:buClr>
            </a:pPr>
            <a:r>
              <a:rPr lang="en-US" sz="1800" b="1" dirty="0">
                <a:latin typeface="Courier New" pitchFamily="49" charset="0"/>
              </a:rPr>
              <a:t>  D[</a:t>
            </a:r>
            <a:r>
              <a:rPr lang="en-US" sz="1800" b="1" dirty="0">
                <a:solidFill>
                  <a:srgbClr val="008000"/>
                </a:solidFill>
                <a:latin typeface="Courier New" pitchFamily="49" charset="0"/>
              </a:rPr>
              <a:t>MYID</a:t>
            </a:r>
            <a:r>
              <a:rPr lang="en-US" sz="1800" b="1" dirty="0">
                <a:latin typeface="Courier New" pitchFamily="49" charset="0"/>
              </a:rPr>
              <a:t>][i] = C[</a:t>
            </a:r>
            <a:r>
              <a:rPr lang="en-US" sz="1800" b="1" dirty="0">
                <a:solidFill>
                  <a:srgbClr val="008000"/>
                </a:solidFill>
                <a:latin typeface="Courier New" pitchFamily="49" charset="0"/>
              </a:rPr>
              <a:t>MYID</a:t>
            </a:r>
            <a:r>
              <a:rPr lang="en-US" sz="1800" b="1" dirty="0">
                <a:latin typeface="Courier New" pitchFamily="49" charset="0"/>
              </a:rPr>
              <a:t>][i] + A[</a:t>
            </a:r>
            <a:r>
              <a:rPr lang="en-US" sz="1800" b="1" dirty="0">
                <a:solidFill>
                  <a:srgbClr val="008000"/>
                </a:solidFill>
                <a:latin typeface="Courier New" pitchFamily="49" charset="0"/>
              </a:rPr>
              <a:t>MYID</a:t>
            </a:r>
            <a:r>
              <a:rPr lang="en-US" sz="1800" b="1" dirty="0">
                <a:latin typeface="Courier New" pitchFamily="49" charset="0"/>
              </a:rPr>
              <a:t>][i] * B[1-</a:t>
            </a:r>
            <a:r>
              <a:rPr lang="en-US" sz="1800" b="1" dirty="0">
                <a:solidFill>
                  <a:srgbClr val="008000"/>
                </a:solidFill>
                <a:latin typeface="Courier New" pitchFamily="49" charset="0"/>
              </a:rPr>
              <a:t>MYID</a:t>
            </a:r>
            <a:r>
              <a:rPr lang="en-US" sz="1800" b="1" dirty="0">
                <a:latin typeface="Courier New" pitchFamily="49" charset="0"/>
              </a:rPr>
              <a:t>][7-i];</a:t>
            </a:r>
            <a:endParaRPr lang="en-US" sz="1800" dirty="0">
              <a:latin typeface="Courier New" pitchFamily="49" charset="0"/>
            </a:endParaRPr>
          </a:p>
        </p:txBody>
      </p:sp>
      <p:sp>
        <p:nvSpPr>
          <p:cNvPr id="9" name="AutoShape 2"/>
          <p:cNvSpPr>
            <a:spLocks noChangeArrowheads="1"/>
          </p:cNvSpPr>
          <p:nvPr/>
        </p:nvSpPr>
        <p:spPr bwMode="auto">
          <a:xfrm flipV="1">
            <a:off x="5868144" y="1918301"/>
            <a:ext cx="3143229" cy="706415"/>
          </a:xfrm>
          <a:prstGeom prst="wedgeRectCallout">
            <a:avLst>
              <a:gd name="adj1" fmla="val -162176"/>
              <a:gd name="adj2" fmla="val 14446"/>
            </a:avLst>
          </a:prstGeom>
          <a:noFill/>
          <a:ln w="9525" algn="ctr">
            <a:solidFill>
              <a:schemeClr val="tx1"/>
            </a:solidFill>
            <a:miter lim="800000"/>
            <a:headEnd/>
            <a:tailEnd/>
          </a:ln>
          <a:effectLst/>
        </p:spPr>
        <p:txBody>
          <a:bodyPr rot="10800000" lIns="0" tIns="0" rIns="0" bIns="0"/>
          <a:lstStyle/>
          <a:p>
            <a:pPr marL="647700" indent="-457200" algn="ctr" eaLnBrk="1" hangingPunct="1">
              <a:spcBef>
                <a:spcPct val="20000"/>
              </a:spcBef>
              <a:buClr>
                <a:srgbClr val="FF0007"/>
              </a:buClr>
            </a:pPr>
            <a:endParaRPr lang="en-US" sz="2000" dirty="0">
              <a:solidFill>
                <a:schemeClr val="tx1"/>
              </a:solidFill>
              <a:latin typeface="MetaKorrespondenz" pitchFamily="34" charset="0"/>
            </a:endParaRPr>
          </a:p>
        </p:txBody>
      </p:sp>
      <p:sp>
        <p:nvSpPr>
          <p:cNvPr id="10" name="Rectangle 3"/>
          <p:cNvSpPr txBox="1">
            <a:spLocks noChangeArrowheads="1"/>
          </p:cNvSpPr>
          <p:nvPr/>
        </p:nvSpPr>
        <p:spPr bwMode="auto">
          <a:xfrm>
            <a:off x="5868144" y="1916832"/>
            <a:ext cx="3215238"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a:lnSpc>
                <a:spcPct val="100000"/>
              </a:lnSpc>
              <a:buFont typeface="Arial" charset="0"/>
              <a:buChar char="–"/>
            </a:pPr>
            <a:r>
              <a:rPr lang="en-US" dirty="0"/>
              <a:t>Insertion of an explicit processor ID</a:t>
            </a:r>
            <a:endParaRPr lang="en-US" i="1" dirty="0"/>
          </a:p>
        </p:txBody>
      </p:sp>
      <p:sp>
        <p:nvSpPr>
          <p:cNvPr id="11" name="AutoShape 2"/>
          <p:cNvSpPr>
            <a:spLocks noChangeArrowheads="1"/>
          </p:cNvSpPr>
          <p:nvPr/>
        </p:nvSpPr>
        <p:spPr bwMode="auto">
          <a:xfrm flipV="1">
            <a:off x="348651" y="5057888"/>
            <a:ext cx="6959653" cy="1015664"/>
          </a:xfrm>
          <a:prstGeom prst="wedgeRectCallout">
            <a:avLst>
              <a:gd name="adj1" fmla="val -37441"/>
              <a:gd name="adj2" fmla="val 84996"/>
            </a:avLst>
          </a:prstGeom>
          <a:noFill/>
          <a:ln w="9525" algn="ctr">
            <a:solidFill>
              <a:schemeClr val="tx1"/>
            </a:solidFill>
            <a:miter lim="800000"/>
            <a:headEnd/>
            <a:tailEnd/>
          </a:ln>
          <a:effectLst/>
        </p:spPr>
        <p:txBody>
          <a:bodyPr rot="10800000" lIns="0" tIns="0" rIns="0" bIns="0"/>
          <a:lstStyle/>
          <a:p>
            <a:pPr marL="647700" indent="-457200" algn="ctr" eaLnBrk="1" hangingPunct="1">
              <a:spcBef>
                <a:spcPct val="20000"/>
              </a:spcBef>
              <a:buClr>
                <a:srgbClr val="FF0007"/>
              </a:buClr>
            </a:pPr>
            <a:endParaRPr lang="en-US" sz="2000" dirty="0">
              <a:solidFill>
                <a:schemeClr val="tx1"/>
              </a:solidFill>
              <a:latin typeface="MetaKorrespondenz" pitchFamily="34" charset="0"/>
            </a:endParaRPr>
          </a:p>
        </p:txBody>
      </p:sp>
      <p:sp>
        <p:nvSpPr>
          <p:cNvPr id="12" name="Rectangle 3"/>
          <p:cNvSpPr txBox="1">
            <a:spLocks noChangeArrowheads="1"/>
          </p:cNvSpPr>
          <p:nvPr/>
        </p:nvSpPr>
        <p:spPr bwMode="auto">
          <a:xfrm>
            <a:off x="348650" y="5057889"/>
            <a:ext cx="7175678"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a:lnSpc>
                <a:spcPct val="100000"/>
              </a:lnSpc>
              <a:buFont typeface="Arial" charset="0"/>
              <a:buChar char="–"/>
            </a:pPr>
            <a:r>
              <a:rPr lang="en-US" dirty="0"/>
              <a:t>Array accesses now make use of processor ID</a:t>
            </a:r>
            <a:endParaRPr lang="en-US" b="1" dirty="0">
              <a:latin typeface="Courier New" pitchFamily="49" charset="0"/>
              <a:cs typeface="Courier New" pitchFamily="49" charset="0"/>
            </a:endParaRPr>
          </a:p>
          <a:p>
            <a:pPr>
              <a:lnSpc>
                <a:spcPct val="100000"/>
              </a:lnSpc>
              <a:buFont typeface="Arial" charset="0"/>
              <a:buChar char="–"/>
            </a:pPr>
            <a:r>
              <a:rPr lang="en-US" dirty="0"/>
              <a:t>For </a:t>
            </a:r>
            <a:r>
              <a:rPr lang="en-US" i="1" dirty="0"/>
              <a:t>N</a:t>
            </a:r>
            <a:r>
              <a:rPr lang="en-US" dirty="0"/>
              <a:t> parallel processors, </a:t>
            </a:r>
            <a:r>
              <a:rPr lang="en-US" i="1" dirty="0"/>
              <a:t>N</a:t>
            </a:r>
            <a:r>
              <a:rPr lang="en-US" dirty="0"/>
              <a:t> different HIR codes are generated each of which with a unique processor ID</a:t>
            </a:r>
            <a:endParaRPr lang="en-US" i="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animBg="1"/>
      <p:bldP spid="1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umsplatzhalter 3"/>
          <p:cNvSpPr>
            <a:spLocks noGrp="1"/>
          </p:cNvSpPr>
          <p:nvPr>
            <p:ph type="dt" sz="half" idx="10"/>
          </p:nvPr>
        </p:nvSpPr>
        <p:spPr/>
        <p:txBody>
          <a:bodyPr/>
          <a:lstStyle/>
          <a:p>
            <a:r>
              <a:rPr lang="en-US" dirty="0"/>
              <a:t>© H. Falk | </a:t>
            </a:r>
            <a:fld id="{485C19D1-405A-458A-8CE3-820D69A8B993}" type="datetime1">
              <a:rPr lang="de-DE" smtClean="0"/>
              <a:t>27.01.2022</a:t>
            </a:fld>
            <a:endParaRPr lang="en-US" dirty="0"/>
          </a:p>
        </p:txBody>
      </p:sp>
      <p:sp>
        <p:nvSpPr>
          <p:cNvPr id="7" name="Fußzeilenplatzhalter 4"/>
          <p:cNvSpPr>
            <a:spLocks noGrp="1"/>
          </p:cNvSpPr>
          <p:nvPr>
            <p:ph type="ftr" sz="quarter" idx="11"/>
          </p:nvPr>
        </p:nvSpPr>
        <p:spPr/>
        <p:txBody>
          <a:bodyPr/>
          <a:lstStyle/>
          <a:p>
            <a:r>
              <a:rPr lang="en-US" dirty="0"/>
              <a:t>5 - HIR Optimizations and Transformations</a:t>
            </a:r>
          </a:p>
        </p:txBody>
      </p:sp>
      <p:sp>
        <p:nvSpPr>
          <p:cNvPr id="779266" name="Rectangle 2"/>
          <p:cNvSpPr>
            <a:spLocks noGrp="1" noChangeArrowheads="1"/>
          </p:cNvSpPr>
          <p:nvPr>
            <p:ph type="title"/>
          </p:nvPr>
        </p:nvSpPr>
        <p:spPr/>
        <p:txBody>
          <a:bodyPr/>
          <a:lstStyle/>
          <a:p>
            <a:r>
              <a:rPr lang="en-US" dirty="0"/>
              <a:t>Parallelization (for Processor 0)</a:t>
            </a:r>
            <a:endParaRPr lang="en-US" i="1" dirty="0"/>
          </a:p>
        </p:txBody>
      </p:sp>
      <p:sp>
        <p:nvSpPr>
          <p:cNvPr id="8" name="Text Box 5"/>
          <p:cNvSpPr txBox="1">
            <a:spLocks noChangeArrowheads="1"/>
          </p:cNvSpPr>
          <p:nvPr/>
        </p:nvSpPr>
        <p:spPr bwMode="auto">
          <a:xfrm>
            <a:off x="107950" y="1719263"/>
            <a:ext cx="8188139" cy="2936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pPr>
            <a:r>
              <a:rPr lang="en-US" sz="1800" b="1" i="1" dirty="0">
                <a:solidFill>
                  <a:schemeClr val="bg2"/>
                </a:solidFill>
                <a:latin typeface="Courier New" pitchFamily="49" charset="0"/>
              </a:rPr>
              <a:t>/* Definition of the processor ID */</a:t>
            </a:r>
          </a:p>
          <a:p>
            <a:pPr eaLnBrk="1" hangingPunct="1">
              <a:spcBef>
                <a:spcPct val="20000"/>
              </a:spcBef>
              <a:buClr>
                <a:srgbClr val="FF0007"/>
              </a:buClr>
            </a:pPr>
            <a:r>
              <a:rPr lang="en-US" sz="1800" b="1" dirty="0">
                <a:latin typeface="Courier New" pitchFamily="49" charset="0"/>
              </a:rPr>
              <a:t>#define MYID 0</a:t>
            </a:r>
          </a:p>
          <a:p>
            <a:pPr eaLnBrk="1" hangingPunct="1">
              <a:spcBef>
                <a:spcPct val="20000"/>
              </a:spcBef>
              <a:buClr>
                <a:srgbClr val="FF0007"/>
              </a:buClr>
            </a:pPr>
            <a:endParaRPr lang="en-US" sz="1800" b="1" dirty="0">
              <a:latin typeface="Courier New" pitchFamily="49" charset="0"/>
            </a:endParaRPr>
          </a:p>
          <a:p>
            <a:pPr eaLnBrk="1" hangingPunct="1">
              <a:spcBef>
                <a:spcPct val="20000"/>
              </a:spcBef>
              <a:buClr>
                <a:srgbClr val="FF0007"/>
              </a:buClr>
            </a:pPr>
            <a:r>
              <a:rPr lang="en-US" sz="1800" b="1" i="1" dirty="0">
                <a:solidFill>
                  <a:schemeClr val="bg2"/>
                </a:solidFill>
                <a:latin typeface="Courier New" pitchFamily="49" charset="0"/>
              </a:rPr>
              <a:t>/* Partitioned array declarations */</a:t>
            </a:r>
          </a:p>
          <a:p>
            <a:pPr eaLnBrk="1" hangingPunct="1">
              <a:spcBef>
                <a:spcPct val="20000"/>
              </a:spcBef>
              <a:buClr>
                <a:srgbClr val="FF0007"/>
              </a:buClr>
            </a:pPr>
            <a:r>
              <a:rPr lang="en-US" sz="1800" b="1" dirty="0">
                <a:latin typeface="Courier New" pitchFamily="49" charset="0"/>
              </a:rPr>
              <a:t>int </a:t>
            </a:r>
            <a:r>
              <a:rPr lang="en-US" sz="1800" b="1" dirty="0">
                <a:solidFill>
                  <a:srgbClr val="C00000"/>
                </a:solidFill>
                <a:latin typeface="Courier New" pitchFamily="49" charset="0"/>
              </a:rPr>
              <a:t>A[2][8]</a:t>
            </a:r>
            <a:r>
              <a:rPr lang="en-US" sz="1800" b="1" dirty="0">
                <a:latin typeface="Courier New" pitchFamily="49" charset="0"/>
              </a:rPr>
              <a:t>, </a:t>
            </a:r>
            <a:r>
              <a:rPr lang="en-US" sz="1800" b="1" dirty="0">
                <a:solidFill>
                  <a:srgbClr val="C00000"/>
                </a:solidFill>
                <a:latin typeface="Courier New" pitchFamily="49" charset="0"/>
              </a:rPr>
              <a:t>B[2][8]</a:t>
            </a:r>
            <a:r>
              <a:rPr lang="en-US" sz="1800" b="1" dirty="0">
                <a:latin typeface="Courier New" pitchFamily="49" charset="0"/>
              </a:rPr>
              <a:t>, </a:t>
            </a:r>
            <a:r>
              <a:rPr lang="en-US" sz="1800" b="1" dirty="0">
                <a:solidFill>
                  <a:srgbClr val="C00000"/>
                </a:solidFill>
                <a:latin typeface="Courier New" pitchFamily="49" charset="0"/>
              </a:rPr>
              <a:t>C[2][8]</a:t>
            </a:r>
            <a:r>
              <a:rPr lang="en-US" sz="1800" b="1" dirty="0">
                <a:latin typeface="Courier New" pitchFamily="49" charset="0"/>
              </a:rPr>
              <a:t>, </a:t>
            </a:r>
            <a:r>
              <a:rPr lang="en-US" sz="1800" b="1" dirty="0">
                <a:solidFill>
                  <a:srgbClr val="C00000"/>
                </a:solidFill>
                <a:latin typeface="Courier New" pitchFamily="49" charset="0"/>
              </a:rPr>
              <a:t>D[2][8]</a:t>
            </a:r>
            <a:r>
              <a:rPr lang="en-US" sz="1800" b="1" dirty="0">
                <a:latin typeface="Courier New" pitchFamily="49" charset="0"/>
              </a:rPr>
              <a:t>;</a:t>
            </a:r>
          </a:p>
          <a:p>
            <a:pPr eaLnBrk="1" hangingPunct="1">
              <a:spcBef>
                <a:spcPct val="20000"/>
              </a:spcBef>
              <a:buClr>
                <a:srgbClr val="FF0007"/>
              </a:buClr>
            </a:pPr>
            <a:endParaRPr lang="en-US" sz="1800" b="1" dirty="0">
              <a:latin typeface="Courier New" pitchFamily="49" charset="0"/>
            </a:endParaRPr>
          </a:p>
          <a:p>
            <a:pPr eaLnBrk="1" hangingPunct="1">
              <a:spcBef>
                <a:spcPct val="20000"/>
              </a:spcBef>
              <a:buClr>
                <a:srgbClr val="FF0007"/>
              </a:buClr>
            </a:pPr>
            <a:r>
              <a:rPr lang="en-US" sz="1800" b="1" i="1" dirty="0">
                <a:solidFill>
                  <a:schemeClr val="bg2"/>
                </a:solidFill>
                <a:latin typeface="Courier New" pitchFamily="49" charset="0"/>
              </a:rPr>
              <a:t>/* Simple loop over all array elements for DSP No. MYID */</a:t>
            </a:r>
          </a:p>
          <a:p>
            <a:pPr eaLnBrk="1" hangingPunct="1">
              <a:spcBef>
                <a:spcPct val="20000"/>
              </a:spcBef>
              <a:buClr>
                <a:srgbClr val="FF0007"/>
              </a:buClr>
            </a:pPr>
            <a:r>
              <a:rPr lang="en-US" sz="1800" b="1" dirty="0">
                <a:latin typeface="Courier New" pitchFamily="49" charset="0"/>
              </a:rPr>
              <a:t>for (i = 0; i &lt; 8; i++)</a:t>
            </a:r>
          </a:p>
          <a:p>
            <a:pPr eaLnBrk="1" hangingPunct="1">
              <a:spcBef>
                <a:spcPct val="20000"/>
              </a:spcBef>
              <a:buClr>
                <a:srgbClr val="FF0007"/>
              </a:buClr>
            </a:pPr>
            <a:r>
              <a:rPr lang="en-US" sz="1800" b="1" dirty="0">
                <a:latin typeface="Courier New" pitchFamily="49" charset="0"/>
              </a:rPr>
              <a:t>  D[MYID][i] = C[MYID][i] + A[MYID][i] * B[1-MYID][7-i];</a:t>
            </a:r>
            <a:endParaRPr lang="en-US" sz="1800" dirty="0">
              <a:latin typeface="Courier New" pitchFamily="49" charset="0"/>
            </a:endParaRPr>
          </a:p>
        </p:txBody>
      </p:sp>
      <p:sp>
        <p:nvSpPr>
          <p:cNvPr id="11" name="AutoShape 2"/>
          <p:cNvSpPr>
            <a:spLocks noChangeArrowheads="1"/>
          </p:cNvSpPr>
          <p:nvPr/>
        </p:nvSpPr>
        <p:spPr bwMode="auto">
          <a:xfrm flipV="1">
            <a:off x="348651" y="5057887"/>
            <a:ext cx="7967765" cy="1323439"/>
          </a:xfrm>
          <a:prstGeom prst="wedgeRectCallout">
            <a:avLst>
              <a:gd name="adj1" fmla="val -37336"/>
              <a:gd name="adj2" fmla="val 185149"/>
            </a:avLst>
          </a:prstGeom>
          <a:noFill/>
          <a:ln w="9525" algn="ctr">
            <a:solidFill>
              <a:schemeClr val="tx1"/>
            </a:solidFill>
            <a:miter lim="800000"/>
            <a:headEnd/>
            <a:tailEnd/>
          </a:ln>
          <a:effectLst/>
        </p:spPr>
        <p:txBody>
          <a:bodyPr rot="10800000" lIns="0" tIns="0" rIns="0" bIns="0"/>
          <a:lstStyle/>
          <a:p>
            <a:pPr marL="647700" indent="-457200" algn="ctr" eaLnBrk="1" hangingPunct="1">
              <a:spcBef>
                <a:spcPct val="20000"/>
              </a:spcBef>
              <a:buClr>
                <a:srgbClr val="FF0007"/>
              </a:buClr>
            </a:pPr>
            <a:endParaRPr lang="en-US" sz="2000" dirty="0">
              <a:solidFill>
                <a:schemeClr val="tx1"/>
              </a:solidFill>
              <a:latin typeface="MetaKorrespondenz" pitchFamily="34" charset="0"/>
            </a:endParaRPr>
          </a:p>
        </p:txBody>
      </p:sp>
      <p:sp>
        <p:nvSpPr>
          <p:cNvPr id="12" name="Rectangle 3"/>
          <p:cNvSpPr txBox="1">
            <a:spLocks noChangeArrowheads="1"/>
          </p:cNvSpPr>
          <p:nvPr/>
        </p:nvSpPr>
        <p:spPr bwMode="auto">
          <a:xfrm>
            <a:off x="348650" y="5057889"/>
            <a:ext cx="8039774"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a:lnSpc>
                <a:spcPct val="100000"/>
              </a:lnSpc>
              <a:buFont typeface="Arial" charset="0"/>
              <a:buChar char="–"/>
            </a:pPr>
            <a:r>
              <a:rPr lang="en-US" dirty="0"/>
              <a:t>This structure makes explicit which code will run on which DSP</a:t>
            </a:r>
            <a:endParaRPr lang="en-US" b="1" dirty="0">
              <a:latin typeface="Courier New" pitchFamily="49" charset="0"/>
              <a:cs typeface="Courier New" pitchFamily="49" charset="0"/>
            </a:endParaRPr>
          </a:p>
          <a:p>
            <a:pPr>
              <a:lnSpc>
                <a:spcPct val="100000"/>
              </a:lnSpc>
              <a:buFont typeface="Arial" charset="0"/>
              <a:buChar char="–"/>
            </a:pPr>
            <a:r>
              <a:rPr lang="en-US" dirty="0"/>
              <a:t>It still remains unclear how the arrays are distributed onto local memory banks or on external memories, and how accesses to memory banks of remote DSPs happen</a:t>
            </a:r>
            <a:endParaRPr lang="en-US" i="1" dirty="0"/>
          </a:p>
        </p:txBody>
      </p:sp>
    </p:spTree>
    <p:extLst>
      <p:ext uri="{BB962C8B-B14F-4D97-AF65-F5344CB8AC3E}">
        <p14:creationId xmlns:p14="http://schemas.microsoft.com/office/powerpoint/2010/main" val="142771098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D05C1F8A-8D17-499B-A0A6-DCAAE183C821}"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5 - HIR Optimizations and Transformations</a:t>
            </a:r>
          </a:p>
        </p:txBody>
      </p:sp>
      <p:sp>
        <p:nvSpPr>
          <p:cNvPr id="750594" name="Rectangle 2"/>
          <p:cNvSpPr>
            <a:spLocks noGrp="1" noChangeArrowheads="1"/>
          </p:cNvSpPr>
          <p:nvPr>
            <p:ph type="title"/>
          </p:nvPr>
        </p:nvSpPr>
        <p:spPr/>
        <p:txBody>
          <a:bodyPr/>
          <a:lstStyle/>
          <a:p>
            <a:r>
              <a:rPr lang="en-US" dirty="0"/>
              <a:t>Array Descriptors</a:t>
            </a:r>
          </a:p>
        </p:txBody>
      </p:sp>
      <p:sp>
        <p:nvSpPr>
          <p:cNvPr id="750595" name="Rectangle 3"/>
          <p:cNvSpPr>
            <a:spLocks noGrp="1" noChangeArrowheads="1"/>
          </p:cNvSpPr>
          <p:nvPr>
            <p:ph type="body" idx="1"/>
          </p:nvPr>
        </p:nvSpPr>
        <p:spPr/>
        <p:txBody>
          <a:bodyPr/>
          <a:lstStyle/>
          <a:p>
            <a:pPr>
              <a:lnSpc>
                <a:spcPct val="120000"/>
              </a:lnSpc>
              <a:buFont typeface="Arial" charset="0"/>
              <a:buChar char="–"/>
            </a:pPr>
            <a:r>
              <a:rPr lang="en-US" dirty="0"/>
              <a:t>Two-dimensional array </a:t>
            </a:r>
            <a:r>
              <a:rPr lang="en-US" b="1" dirty="0">
                <a:latin typeface="Courier New" pitchFamily="49" charset="0"/>
                <a:cs typeface="Courier New" pitchFamily="49" charset="0"/>
              </a:rPr>
              <a:t>A[2][8]</a:t>
            </a:r>
            <a:r>
              <a:rPr lang="en-US" dirty="0"/>
              <a:t> is partitioned into two sub-arrays </a:t>
            </a:r>
            <a:r>
              <a:rPr lang="en-US" b="1" dirty="0">
                <a:latin typeface="Courier New" pitchFamily="49" charset="0"/>
                <a:cs typeface="Courier New" pitchFamily="49" charset="0"/>
              </a:rPr>
              <a:t>A0</a:t>
            </a:r>
            <a:r>
              <a:rPr lang="en-US" dirty="0"/>
              <a:t> and </a:t>
            </a:r>
            <a:r>
              <a:rPr lang="en-US" b="1" dirty="0">
                <a:latin typeface="Courier New" pitchFamily="49" charset="0"/>
                <a:cs typeface="Courier New" pitchFamily="49" charset="0"/>
              </a:rPr>
              <a:t>A1</a:t>
            </a:r>
            <a:r>
              <a:rPr lang="en-US" dirty="0"/>
              <a:t> along the first dimension</a:t>
            </a:r>
          </a:p>
          <a:p>
            <a:pPr>
              <a:lnSpc>
                <a:spcPct val="120000"/>
              </a:lnSpc>
              <a:buFont typeface="Arial" charset="0"/>
              <a:buChar char="–"/>
            </a:pPr>
            <a:r>
              <a:rPr lang="en-US" dirty="0"/>
              <a:t>Each sub-array </a:t>
            </a:r>
            <a:r>
              <a:rPr lang="en-US" b="1" dirty="0">
                <a:latin typeface="Courier New" pitchFamily="49" charset="0"/>
                <a:cs typeface="Courier New" pitchFamily="49" charset="0"/>
              </a:rPr>
              <a:t>A</a:t>
            </a:r>
            <a:r>
              <a:rPr lang="en-US" b="1" i="1" dirty="0">
                <a:latin typeface="Courier New" pitchFamily="49" charset="0"/>
                <a:cs typeface="Courier New" pitchFamily="49" charset="0"/>
              </a:rPr>
              <a:t>n</a:t>
            </a:r>
            <a:r>
              <a:rPr lang="en-US" dirty="0"/>
              <a:t> is assigned to the memory of processor </a:t>
            </a:r>
            <a:r>
              <a:rPr lang="en-US" i="1" dirty="0"/>
              <a:t>n</a:t>
            </a:r>
            <a:endParaRPr lang="en-US" dirty="0"/>
          </a:p>
          <a:p>
            <a:pPr>
              <a:lnSpc>
                <a:spcPct val="120000"/>
              </a:lnSpc>
              <a:buFont typeface="Arial" charset="0"/>
              <a:buChar char="–"/>
            </a:pPr>
            <a:r>
              <a:rPr lang="en-US" dirty="0"/>
              <a:t>Original, two-dimensional array accesses need to be re-directed towards </a:t>
            </a:r>
            <a:r>
              <a:rPr lang="en-US" b="1" dirty="0">
                <a:latin typeface="Courier New" pitchFamily="49" charset="0"/>
                <a:cs typeface="Courier New" pitchFamily="49" charset="0"/>
              </a:rPr>
              <a:t>A0</a:t>
            </a:r>
            <a:r>
              <a:rPr lang="en-US" dirty="0"/>
              <a:t> and </a:t>
            </a:r>
            <a:r>
              <a:rPr lang="en-US" b="1" dirty="0">
                <a:latin typeface="Courier New" pitchFamily="49" charset="0"/>
                <a:cs typeface="Courier New" pitchFamily="49" charset="0"/>
              </a:rPr>
              <a:t>A1</a:t>
            </a:r>
            <a:r>
              <a:rPr lang="en-US" dirty="0"/>
              <a:t> using array descriptors</a:t>
            </a:r>
          </a:p>
        </p:txBody>
      </p:sp>
      <p:sp>
        <p:nvSpPr>
          <p:cNvPr id="6" name="AutoShape 5"/>
          <p:cNvSpPr>
            <a:spLocks noChangeArrowheads="1"/>
          </p:cNvSpPr>
          <p:nvPr/>
        </p:nvSpPr>
        <p:spPr bwMode="auto">
          <a:xfrm>
            <a:off x="3059113" y="4256088"/>
            <a:ext cx="1944687" cy="2016125"/>
          </a:xfrm>
          <a:prstGeom prst="roundRect">
            <a:avLst>
              <a:gd name="adj" fmla="val 16667"/>
            </a:avLst>
          </a:prstGeom>
          <a:gradFill rotWithShape="1">
            <a:gsLst>
              <a:gs pos="0">
                <a:schemeClr val="bg1"/>
              </a:gs>
              <a:gs pos="100000">
                <a:srgbClr val="C0C0C0"/>
              </a:gs>
            </a:gsLst>
            <a:path path="shape">
              <a:fillToRect l="50000" t="50000" r="50000" b="50000"/>
            </a:path>
          </a:gradFill>
          <a:ln w="9525" algn="ctr">
            <a:solidFill>
              <a:schemeClr val="tx1"/>
            </a:solidFill>
            <a:round/>
            <a:headEnd/>
            <a:tailEnd/>
          </a:ln>
          <a:effectLst/>
        </p:spPr>
        <p:txBody>
          <a:bodyPr lIns="0" tIns="0" rIns="0" bIns="0" anchor="ctr">
            <a:spAutoFit/>
          </a:bodyPr>
          <a:lstStyle/>
          <a:p>
            <a:endParaRPr lang="de-DE" dirty="0"/>
          </a:p>
        </p:txBody>
      </p:sp>
      <p:sp>
        <p:nvSpPr>
          <p:cNvPr id="7" name="AutoShape 6"/>
          <p:cNvSpPr>
            <a:spLocks noChangeArrowheads="1"/>
          </p:cNvSpPr>
          <p:nvPr/>
        </p:nvSpPr>
        <p:spPr bwMode="auto">
          <a:xfrm>
            <a:off x="3130550" y="5408613"/>
            <a:ext cx="1800225" cy="720725"/>
          </a:xfrm>
          <a:prstGeom prst="roundRect">
            <a:avLst>
              <a:gd name="adj" fmla="val 16667"/>
            </a:avLst>
          </a:prstGeom>
          <a:solidFill>
            <a:srgbClr val="92D050"/>
          </a:solidFill>
          <a:ln w="9525" algn="ctr">
            <a:solidFill>
              <a:schemeClr val="tx1"/>
            </a:solidFill>
            <a:round/>
            <a:headEnd/>
            <a:tailEnd/>
          </a:ln>
          <a:effectLst/>
          <a:extLst/>
        </p:spPr>
        <p:txBody>
          <a:bodyPr lIns="0" tIns="0" rIns="0" bIns="0" anchor="ctr">
            <a:spAutoFit/>
          </a:bodyPr>
          <a:lstStyle/>
          <a:p>
            <a:endParaRPr lang="de-DE" dirty="0"/>
          </a:p>
        </p:txBody>
      </p:sp>
      <p:sp>
        <p:nvSpPr>
          <p:cNvPr id="8" name="Text Box 7"/>
          <p:cNvSpPr txBox="1">
            <a:spLocks noChangeArrowheads="1"/>
          </p:cNvSpPr>
          <p:nvPr/>
        </p:nvSpPr>
        <p:spPr bwMode="auto">
          <a:xfrm>
            <a:off x="3255070" y="5514975"/>
            <a:ext cx="1333698" cy="473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pPr>
            <a:r>
              <a:rPr lang="en-US" sz="1800" i="1" dirty="0"/>
              <a:t>Sub-Array</a:t>
            </a:r>
          </a:p>
          <a:p>
            <a:pPr algn="ctr" eaLnBrk="1" hangingPunct="1">
              <a:lnSpc>
                <a:spcPct val="60000"/>
              </a:lnSpc>
              <a:spcBef>
                <a:spcPct val="20000"/>
              </a:spcBef>
              <a:buClr>
                <a:srgbClr val="FF0007"/>
              </a:buClr>
            </a:pPr>
            <a:r>
              <a:rPr lang="en-US" sz="1600" b="1" dirty="0">
                <a:solidFill>
                  <a:srgbClr val="000099"/>
                </a:solidFill>
                <a:latin typeface="Courier New" pitchFamily="49" charset="0"/>
              </a:rPr>
              <a:t>A0[0...7]</a:t>
            </a:r>
          </a:p>
        </p:txBody>
      </p:sp>
      <p:sp>
        <p:nvSpPr>
          <p:cNvPr id="9" name="Rectangle 8"/>
          <p:cNvSpPr>
            <a:spLocks noChangeArrowheads="1"/>
          </p:cNvSpPr>
          <p:nvPr/>
        </p:nvSpPr>
        <p:spPr bwMode="auto">
          <a:xfrm>
            <a:off x="3346450" y="4616450"/>
            <a:ext cx="1368425" cy="431800"/>
          </a:xfrm>
          <a:prstGeom prst="rect">
            <a:avLst/>
          </a:prstGeom>
          <a:solidFill>
            <a:srgbClr val="CC99FF"/>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0" name="Text Box 9"/>
          <p:cNvSpPr txBox="1">
            <a:spLocks noChangeArrowheads="1"/>
          </p:cNvSpPr>
          <p:nvPr/>
        </p:nvSpPr>
        <p:spPr bwMode="auto">
          <a:xfrm>
            <a:off x="3495675" y="4699000"/>
            <a:ext cx="8699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pPr>
            <a:r>
              <a:rPr lang="en-US" sz="1600" b="1" dirty="0">
                <a:solidFill>
                  <a:srgbClr val="000099"/>
                </a:solidFill>
                <a:latin typeface="Courier New" pitchFamily="49" charset="0"/>
              </a:rPr>
              <a:t>A0</a:t>
            </a:r>
            <a:r>
              <a:rPr lang="en-US" sz="1800" b="1" dirty="0"/>
              <a:t> | </a:t>
            </a:r>
            <a:r>
              <a:rPr lang="en-US" sz="1600" b="1" dirty="0">
                <a:solidFill>
                  <a:srgbClr val="003366"/>
                </a:solidFill>
                <a:latin typeface="Courier New" pitchFamily="49" charset="0"/>
              </a:rPr>
              <a:t>A1</a:t>
            </a:r>
          </a:p>
        </p:txBody>
      </p:sp>
      <p:sp>
        <p:nvSpPr>
          <p:cNvPr id="11" name="Text Box 10"/>
          <p:cNvSpPr txBox="1">
            <a:spLocks noChangeArrowheads="1"/>
          </p:cNvSpPr>
          <p:nvPr/>
        </p:nvSpPr>
        <p:spPr bwMode="auto">
          <a:xfrm>
            <a:off x="3957638" y="4257675"/>
            <a:ext cx="8509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pPr>
            <a:r>
              <a:rPr lang="en-US" sz="1800" b="1" i="1" dirty="0"/>
              <a:t>DSP 0</a:t>
            </a:r>
          </a:p>
        </p:txBody>
      </p:sp>
      <p:sp>
        <p:nvSpPr>
          <p:cNvPr id="12" name="AutoShape 11"/>
          <p:cNvSpPr>
            <a:spLocks noChangeArrowheads="1"/>
          </p:cNvSpPr>
          <p:nvPr/>
        </p:nvSpPr>
        <p:spPr bwMode="auto">
          <a:xfrm>
            <a:off x="6515100" y="4256088"/>
            <a:ext cx="1944688" cy="2016125"/>
          </a:xfrm>
          <a:prstGeom prst="roundRect">
            <a:avLst>
              <a:gd name="adj" fmla="val 16667"/>
            </a:avLst>
          </a:prstGeom>
          <a:gradFill rotWithShape="1">
            <a:gsLst>
              <a:gs pos="0">
                <a:schemeClr val="bg1"/>
              </a:gs>
              <a:gs pos="100000">
                <a:srgbClr val="C0C0C0"/>
              </a:gs>
            </a:gsLst>
            <a:path path="shape">
              <a:fillToRect l="50000" t="50000" r="50000" b="50000"/>
            </a:path>
          </a:gradFill>
          <a:ln w="9525" algn="ctr">
            <a:solidFill>
              <a:schemeClr val="tx1"/>
            </a:solidFill>
            <a:round/>
            <a:headEnd/>
            <a:tailEnd/>
          </a:ln>
          <a:effectLst/>
        </p:spPr>
        <p:txBody>
          <a:bodyPr lIns="0" tIns="0" rIns="0" bIns="0" anchor="ctr">
            <a:spAutoFit/>
          </a:bodyPr>
          <a:lstStyle/>
          <a:p>
            <a:endParaRPr lang="de-DE" dirty="0"/>
          </a:p>
        </p:txBody>
      </p:sp>
      <p:sp>
        <p:nvSpPr>
          <p:cNvPr id="13" name="AutoShape 12"/>
          <p:cNvSpPr>
            <a:spLocks noChangeArrowheads="1"/>
          </p:cNvSpPr>
          <p:nvPr/>
        </p:nvSpPr>
        <p:spPr bwMode="auto">
          <a:xfrm>
            <a:off x="6586538" y="5408613"/>
            <a:ext cx="1800225" cy="720725"/>
          </a:xfrm>
          <a:prstGeom prst="roundRect">
            <a:avLst>
              <a:gd name="adj" fmla="val 16667"/>
            </a:avLst>
          </a:prstGeom>
          <a:solidFill>
            <a:srgbClr val="92D050"/>
          </a:solidFill>
          <a:ln w="9525" algn="ctr">
            <a:solidFill>
              <a:schemeClr val="tx1"/>
            </a:solidFill>
            <a:round/>
            <a:headEnd/>
            <a:tailEnd/>
          </a:ln>
          <a:effectLst/>
          <a:extLst/>
        </p:spPr>
        <p:txBody>
          <a:bodyPr lIns="0" tIns="0" rIns="0" bIns="0" anchor="ctr">
            <a:spAutoFit/>
          </a:bodyPr>
          <a:lstStyle/>
          <a:p>
            <a:endParaRPr lang="de-DE" dirty="0"/>
          </a:p>
        </p:txBody>
      </p:sp>
      <p:sp>
        <p:nvSpPr>
          <p:cNvPr id="14" name="Text Box 13"/>
          <p:cNvSpPr txBox="1">
            <a:spLocks noChangeArrowheads="1"/>
          </p:cNvSpPr>
          <p:nvPr/>
        </p:nvSpPr>
        <p:spPr bwMode="auto">
          <a:xfrm>
            <a:off x="6726286" y="5514975"/>
            <a:ext cx="1303242" cy="473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pPr>
            <a:r>
              <a:rPr lang="en-US" sz="1800" i="1" dirty="0"/>
              <a:t>Sub-Array</a:t>
            </a:r>
          </a:p>
          <a:p>
            <a:pPr algn="ctr" eaLnBrk="1" hangingPunct="1">
              <a:lnSpc>
                <a:spcPct val="60000"/>
              </a:lnSpc>
              <a:spcBef>
                <a:spcPct val="20000"/>
              </a:spcBef>
              <a:buClr>
                <a:srgbClr val="FF0007"/>
              </a:buClr>
            </a:pPr>
            <a:r>
              <a:rPr lang="en-US" sz="1600" b="1" dirty="0">
                <a:solidFill>
                  <a:srgbClr val="003366"/>
                </a:solidFill>
                <a:latin typeface="Courier New" pitchFamily="49" charset="0"/>
              </a:rPr>
              <a:t>A1[0...7]</a:t>
            </a:r>
          </a:p>
        </p:txBody>
      </p:sp>
      <p:sp>
        <p:nvSpPr>
          <p:cNvPr id="15" name="Rectangle 14"/>
          <p:cNvSpPr>
            <a:spLocks noChangeArrowheads="1"/>
          </p:cNvSpPr>
          <p:nvPr/>
        </p:nvSpPr>
        <p:spPr bwMode="auto">
          <a:xfrm>
            <a:off x="6802438" y="4616450"/>
            <a:ext cx="1368425" cy="431800"/>
          </a:xfrm>
          <a:prstGeom prst="rect">
            <a:avLst/>
          </a:prstGeom>
          <a:solidFill>
            <a:srgbClr val="CC99FF"/>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6" name="Text Box 15"/>
          <p:cNvSpPr txBox="1">
            <a:spLocks noChangeArrowheads="1"/>
          </p:cNvSpPr>
          <p:nvPr/>
        </p:nvSpPr>
        <p:spPr bwMode="auto">
          <a:xfrm>
            <a:off x="6951663" y="4699000"/>
            <a:ext cx="8699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pPr>
            <a:r>
              <a:rPr lang="en-US" sz="1600" b="1" dirty="0">
                <a:solidFill>
                  <a:srgbClr val="000099"/>
                </a:solidFill>
                <a:latin typeface="Courier New" pitchFamily="49" charset="0"/>
              </a:rPr>
              <a:t>A0</a:t>
            </a:r>
            <a:r>
              <a:rPr lang="en-US" sz="1800" b="1" dirty="0"/>
              <a:t> | </a:t>
            </a:r>
            <a:r>
              <a:rPr lang="en-US" sz="1600" b="1" dirty="0">
                <a:solidFill>
                  <a:srgbClr val="003366"/>
                </a:solidFill>
                <a:latin typeface="Courier New" pitchFamily="49" charset="0"/>
              </a:rPr>
              <a:t>A1</a:t>
            </a:r>
          </a:p>
        </p:txBody>
      </p:sp>
      <p:sp>
        <p:nvSpPr>
          <p:cNvPr id="17" name="Text Box 16"/>
          <p:cNvSpPr txBox="1">
            <a:spLocks noChangeArrowheads="1"/>
          </p:cNvSpPr>
          <p:nvPr/>
        </p:nvSpPr>
        <p:spPr bwMode="auto">
          <a:xfrm>
            <a:off x="7431088" y="4257675"/>
            <a:ext cx="8509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pPr>
            <a:r>
              <a:rPr lang="en-US" sz="1800" b="1" i="1" dirty="0"/>
              <a:t>DSP 1</a:t>
            </a:r>
          </a:p>
        </p:txBody>
      </p:sp>
      <p:grpSp>
        <p:nvGrpSpPr>
          <p:cNvPr id="18" name="Group 17"/>
          <p:cNvGrpSpPr>
            <a:grpSpLocks/>
          </p:cNvGrpSpPr>
          <p:nvPr/>
        </p:nvGrpSpPr>
        <p:grpSpPr bwMode="auto">
          <a:xfrm>
            <a:off x="69852" y="4702183"/>
            <a:ext cx="3278190" cy="276226"/>
            <a:chOff x="44" y="2849"/>
            <a:chExt cx="2065" cy="174"/>
          </a:xfrm>
        </p:grpSpPr>
        <p:sp>
          <p:nvSpPr>
            <p:cNvPr id="19" name="Text Box 18"/>
            <p:cNvSpPr txBox="1">
              <a:spLocks noChangeArrowheads="1"/>
            </p:cNvSpPr>
            <p:nvPr/>
          </p:nvSpPr>
          <p:spPr bwMode="auto">
            <a:xfrm>
              <a:off x="44" y="2849"/>
              <a:ext cx="1357" cy="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pPr>
              <a:r>
                <a:rPr lang="en-US" sz="1800" b="1" i="1" dirty="0"/>
                <a:t>Array Descriptors</a:t>
              </a:r>
            </a:p>
          </p:txBody>
        </p:sp>
        <p:sp>
          <p:nvSpPr>
            <p:cNvPr id="20" name="Line 19"/>
            <p:cNvSpPr>
              <a:spLocks noChangeShapeType="1"/>
            </p:cNvSpPr>
            <p:nvPr/>
          </p:nvSpPr>
          <p:spPr bwMode="auto">
            <a:xfrm rot="-5400000">
              <a:off x="1769" y="2591"/>
              <a:ext cx="0" cy="680"/>
            </a:xfrm>
            <a:prstGeom prst="line">
              <a:avLst/>
            </a:prstGeom>
            <a:noFill/>
            <a:ln w="31750">
              <a:solidFill>
                <a:schemeClr val="tx1"/>
              </a:solidFill>
              <a:prstDash val="sysDot"/>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grpSp>
      <p:sp>
        <p:nvSpPr>
          <p:cNvPr id="21" name="Line 20"/>
          <p:cNvSpPr>
            <a:spLocks noChangeShapeType="1"/>
          </p:cNvSpPr>
          <p:nvPr/>
        </p:nvSpPr>
        <p:spPr bwMode="auto">
          <a:xfrm rot="16200000">
            <a:off x="5903913" y="3932237"/>
            <a:ext cx="0" cy="1800225"/>
          </a:xfrm>
          <a:prstGeom prst="line">
            <a:avLst/>
          </a:prstGeom>
          <a:noFill/>
          <a:ln w="31750">
            <a:solidFill>
              <a:schemeClr val="tx1"/>
            </a:solidFill>
            <a:prstDash val="sysDot"/>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22" name="Line 21"/>
          <p:cNvSpPr>
            <a:spLocks noChangeShapeType="1"/>
          </p:cNvSpPr>
          <p:nvPr/>
        </p:nvSpPr>
        <p:spPr bwMode="auto">
          <a:xfrm>
            <a:off x="3851275" y="4976813"/>
            <a:ext cx="0" cy="431800"/>
          </a:xfrm>
          <a:prstGeom prst="line">
            <a:avLst/>
          </a:prstGeom>
          <a:noFill/>
          <a:ln w="31750">
            <a:solidFill>
              <a:srgbClr val="000099"/>
            </a:solidFill>
            <a:prstDash val="sysDot"/>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23" name="Line 22"/>
          <p:cNvSpPr>
            <a:spLocks noChangeShapeType="1"/>
          </p:cNvSpPr>
          <p:nvPr/>
        </p:nvSpPr>
        <p:spPr bwMode="auto">
          <a:xfrm>
            <a:off x="7667625" y="4976813"/>
            <a:ext cx="0" cy="431800"/>
          </a:xfrm>
          <a:prstGeom prst="line">
            <a:avLst/>
          </a:prstGeom>
          <a:noFill/>
          <a:ln w="31750">
            <a:solidFill>
              <a:srgbClr val="003366"/>
            </a:solidFill>
            <a:prstDash val="sysDot"/>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24" name="Line 23"/>
          <p:cNvSpPr>
            <a:spLocks noChangeShapeType="1"/>
          </p:cNvSpPr>
          <p:nvPr/>
        </p:nvSpPr>
        <p:spPr bwMode="auto">
          <a:xfrm>
            <a:off x="4211638" y="4976813"/>
            <a:ext cx="2520950" cy="431800"/>
          </a:xfrm>
          <a:prstGeom prst="line">
            <a:avLst/>
          </a:prstGeom>
          <a:noFill/>
          <a:ln w="31750">
            <a:solidFill>
              <a:srgbClr val="003366"/>
            </a:solidFill>
            <a:prstDash val="sysDot"/>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25" name="Line 24"/>
          <p:cNvSpPr>
            <a:spLocks noChangeShapeType="1"/>
          </p:cNvSpPr>
          <p:nvPr/>
        </p:nvSpPr>
        <p:spPr bwMode="auto">
          <a:xfrm flipH="1">
            <a:off x="4787900" y="4976813"/>
            <a:ext cx="2520950" cy="431800"/>
          </a:xfrm>
          <a:prstGeom prst="line">
            <a:avLst/>
          </a:prstGeom>
          <a:noFill/>
          <a:ln w="31750">
            <a:solidFill>
              <a:srgbClr val="000099"/>
            </a:solidFill>
            <a:prstDash val="sysDot"/>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26" name="Text Box 25"/>
          <p:cNvSpPr txBox="1">
            <a:spLocks noChangeArrowheads="1"/>
          </p:cNvSpPr>
          <p:nvPr/>
        </p:nvSpPr>
        <p:spPr bwMode="auto">
          <a:xfrm>
            <a:off x="3352800" y="3770313"/>
            <a:ext cx="114617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pPr>
            <a:r>
              <a:rPr lang="en-US" sz="1800" b="1" dirty="0">
                <a:latin typeface="Courier New" pitchFamily="49" charset="0"/>
              </a:rPr>
              <a:t>A[0][5]</a:t>
            </a:r>
          </a:p>
        </p:txBody>
      </p:sp>
      <p:grpSp>
        <p:nvGrpSpPr>
          <p:cNvPr id="27" name="Group 26"/>
          <p:cNvGrpSpPr>
            <a:grpSpLocks/>
          </p:cNvGrpSpPr>
          <p:nvPr/>
        </p:nvGrpSpPr>
        <p:grpSpPr bwMode="auto">
          <a:xfrm>
            <a:off x="3563938" y="4040188"/>
            <a:ext cx="144462" cy="1368425"/>
            <a:chOff x="2245" y="2432"/>
            <a:chExt cx="91" cy="862"/>
          </a:xfrm>
        </p:grpSpPr>
        <p:sp>
          <p:nvSpPr>
            <p:cNvPr id="28" name="Freeform 27"/>
            <p:cNvSpPr>
              <a:spLocks/>
            </p:cNvSpPr>
            <p:nvPr/>
          </p:nvSpPr>
          <p:spPr bwMode="auto">
            <a:xfrm>
              <a:off x="2245" y="2795"/>
              <a:ext cx="91" cy="272"/>
            </a:xfrm>
            <a:custGeom>
              <a:avLst/>
              <a:gdLst>
                <a:gd name="T0" fmla="*/ 272 w 272"/>
                <a:gd name="T1" fmla="*/ 0 h 544"/>
                <a:gd name="T2" fmla="*/ 0 w 272"/>
                <a:gd name="T3" fmla="*/ 272 h 544"/>
                <a:gd name="T4" fmla="*/ 272 w 272"/>
                <a:gd name="T5" fmla="*/ 544 h 544"/>
              </a:gdLst>
              <a:ahLst/>
              <a:cxnLst>
                <a:cxn ang="0">
                  <a:pos x="T0" y="T1"/>
                </a:cxn>
                <a:cxn ang="0">
                  <a:pos x="T2" y="T3"/>
                </a:cxn>
                <a:cxn ang="0">
                  <a:pos x="T4" y="T5"/>
                </a:cxn>
              </a:cxnLst>
              <a:rect l="0" t="0" r="r" b="b"/>
              <a:pathLst>
                <a:path w="272" h="544">
                  <a:moveTo>
                    <a:pt x="272" y="0"/>
                  </a:moveTo>
                  <a:cubicBezTo>
                    <a:pt x="136" y="90"/>
                    <a:pt x="0" y="181"/>
                    <a:pt x="0" y="272"/>
                  </a:cubicBezTo>
                  <a:cubicBezTo>
                    <a:pt x="0" y="363"/>
                    <a:pt x="136" y="453"/>
                    <a:pt x="272" y="544"/>
                  </a:cubicBezTo>
                </a:path>
              </a:pathLst>
            </a:custGeom>
            <a:noFill/>
            <a:ln w="31750" cap="rnd" cmpd="sng">
              <a:solidFill>
                <a:schemeClr val="tx1"/>
              </a:solidFill>
              <a:prstDash val="sysDot"/>
              <a:round/>
              <a:headEnd/>
              <a:tailEnd type="none" w="lg"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29" name="Line 28"/>
            <p:cNvSpPr>
              <a:spLocks noChangeShapeType="1"/>
            </p:cNvSpPr>
            <p:nvPr/>
          </p:nvSpPr>
          <p:spPr bwMode="auto">
            <a:xfrm flipV="1">
              <a:off x="2336" y="2432"/>
              <a:ext cx="0" cy="363"/>
            </a:xfrm>
            <a:prstGeom prst="line">
              <a:avLst/>
            </a:prstGeom>
            <a:noFill/>
            <a:ln w="285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30" name="Line 29"/>
            <p:cNvSpPr>
              <a:spLocks noChangeShapeType="1"/>
            </p:cNvSpPr>
            <p:nvPr/>
          </p:nvSpPr>
          <p:spPr bwMode="auto">
            <a:xfrm>
              <a:off x="2336" y="3067"/>
              <a:ext cx="0" cy="227"/>
            </a:xfrm>
            <a:prstGeom prst="line">
              <a:avLst/>
            </a:prstGeom>
            <a:noFill/>
            <a:ln w="28575" cap="rnd">
              <a:solidFill>
                <a:schemeClr val="tx1"/>
              </a:solidFill>
              <a:prstDash val="sysDot"/>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grpSp>
      <p:sp>
        <p:nvSpPr>
          <p:cNvPr id="31" name="Text Box 30"/>
          <p:cNvSpPr txBox="1">
            <a:spLocks noChangeArrowheads="1"/>
          </p:cNvSpPr>
          <p:nvPr/>
        </p:nvSpPr>
        <p:spPr bwMode="auto">
          <a:xfrm>
            <a:off x="6804025" y="3770313"/>
            <a:ext cx="114617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pPr>
            <a:r>
              <a:rPr lang="en-US" sz="1800" b="1" dirty="0">
                <a:latin typeface="Courier New" pitchFamily="49" charset="0"/>
              </a:rPr>
              <a:t>A[0][5]</a:t>
            </a:r>
          </a:p>
        </p:txBody>
      </p:sp>
      <p:grpSp>
        <p:nvGrpSpPr>
          <p:cNvPr id="32" name="Group 31"/>
          <p:cNvGrpSpPr>
            <a:grpSpLocks/>
          </p:cNvGrpSpPr>
          <p:nvPr/>
        </p:nvGrpSpPr>
        <p:grpSpPr bwMode="auto">
          <a:xfrm>
            <a:off x="4932363" y="4040188"/>
            <a:ext cx="2232025" cy="1584325"/>
            <a:chOff x="3107" y="2432"/>
            <a:chExt cx="1406" cy="998"/>
          </a:xfrm>
        </p:grpSpPr>
        <p:sp>
          <p:nvSpPr>
            <p:cNvPr id="33" name="Freeform 32"/>
            <p:cNvSpPr>
              <a:spLocks/>
            </p:cNvSpPr>
            <p:nvPr/>
          </p:nvSpPr>
          <p:spPr bwMode="auto">
            <a:xfrm>
              <a:off x="4422" y="2795"/>
              <a:ext cx="91" cy="272"/>
            </a:xfrm>
            <a:custGeom>
              <a:avLst/>
              <a:gdLst>
                <a:gd name="T0" fmla="*/ 272 w 272"/>
                <a:gd name="T1" fmla="*/ 0 h 544"/>
                <a:gd name="T2" fmla="*/ 0 w 272"/>
                <a:gd name="T3" fmla="*/ 272 h 544"/>
                <a:gd name="T4" fmla="*/ 272 w 272"/>
                <a:gd name="T5" fmla="*/ 544 h 544"/>
              </a:gdLst>
              <a:ahLst/>
              <a:cxnLst>
                <a:cxn ang="0">
                  <a:pos x="T0" y="T1"/>
                </a:cxn>
                <a:cxn ang="0">
                  <a:pos x="T2" y="T3"/>
                </a:cxn>
                <a:cxn ang="0">
                  <a:pos x="T4" y="T5"/>
                </a:cxn>
              </a:cxnLst>
              <a:rect l="0" t="0" r="r" b="b"/>
              <a:pathLst>
                <a:path w="272" h="544">
                  <a:moveTo>
                    <a:pt x="272" y="0"/>
                  </a:moveTo>
                  <a:cubicBezTo>
                    <a:pt x="136" y="90"/>
                    <a:pt x="0" y="181"/>
                    <a:pt x="0" y="272"/>
                  </a:cubicBezTo>
                  <a:cubicBezTo>
                    <a:pt x="0" y="363"/>
                    <a:pt x="136" y="453"/>
                    <a:pt x="272" y="544"/>
                  </a:cubicBezTo>
                </a:path>
              </a:pathLst>
            </a:custGeom>
            <a:noFill/>
            <a:ln w="31750" cap="rnd" cmpd="sng">
              <a:solidFill>
                <a:schemeClr val="tx1"/>
              </a:solidFill>
              <a:prstDash val="sysDot"/>
              <a:round/>
              <a:headEnd/>
              <a:tailEnd type="none" w="lg"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34" name="Line 33"/>
            <p:cNvSpPr>
              <a:spLocks noChangeShapeType="1"/>
            </p:cNvSpPr>
            <p:nvPr/>
          </p:nvSpPr>
          <p:spPr bwMode="auto">
            <a:xfrm flipV="1">
              <a:off x="4513" y="2432"/>
              <a:ext cx="0" cy="363"/>
            </a:xfrm>
            <a:prstGeom prst="line">
              <a:avLst/>
            </a:prstGeom>
            <a:noFill/>
            <a:ln w="285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35" name="Line 34"/>
            <p:cNvSpPr>
              <a:spLocks noChangeShapeType="1"/>
            </p:cNvSpPr>
            <p:nvPr/>
          </p:nvSpPr>
          <p:spPr bwMode="auto">
            <a:xfrm>
              <a:off x="4513" y="3067"/>
              <a:ext cx="0" cy="91"/>
            </a:xfrm>
            <a:prstGeom prst="line">
              <a:avLst/>
            </a:prstGeom>
            <a:noFill/>
            <a:ln w="28575" cap="rnd">
              <a:solidFill>
                <a:schemeClr val="tx1"/>
              </a:solidFill>
              <a:prstDash val="sysDot"/>
              <a:round/>
              <a:headEnd/>
              <a:tailEnd type="non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36" name="Line 35"/>
            <p:cNvSpPr>
              <a:spLocks noChangeShapeType="1"/>
            </p:cNvSpPr>
            <p:nvPr/>
          </p:nvSpPr>
          <p:spPr bwMode="auto">
            <a:xfrm flipH="1">
              <a:off x="3107" y="3158"/>
              <a:ext cx="1406" cy="272"/>
            </a:xfrm>
            <a:prstGeom prst="line">
              <a:avLst/>
            </a:prstGeom>
            <a:noFill/>
            <a:ln w="28575" cap="rnd">
              <a:solidFill>
                <a:schemeClr val="tx1"/>
              </a:solidFill>
              <a:prstDash val="sysDot"/>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grpSp>
    </p:spTree>
    <p:extLst>
      <p:ext uri="{BB962C8B-B14F-4D97-AF65-F5344CB8AC3E}">
        <p14:creationId xmlns:p14="http://schemas.microsoft.com/office/powerpoint/2010/main" val="3159731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500"/>
                                        <p:tgtEl>
                                          <p:spTgt spid="11"/>
                                        </p:tgtEl>
                                      </p:cBhvr>
                                    </p:animEffect>
                                  </p:childTnLst>
                                </p:cTn>
                              </p:par>
                            </p:childTnLst>
                          </p:cTn>
                        </p:par>
                      </p:childTnLst>
                    </p:cTn>
                  </p:par>
                  <p:par>
                    <p:cTn id="41" fill="hold">
                      <p:stCondLst>
                        <p:cond delay="indefinite"/>
                      </p:stCondLst>
                      <p:childTnLst>
                        <p:par>
                          <p:cTn id="42" fill="hold">
                            <p:stCondLst>
                              <p:cond delay="0"/>
                            </p:stCondLst>
                            <p:childTnLst>
                              <p:par>
                                <p:cTn id="43" presetID="12" presetClass="entr" presetSubtype="8" fill="hold" nodeType="click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slide(fromLeft)">
                                      <p:cBhvr>
                                        <p:cTn id="45" dur="500"/>
                                        <p:tgtEl>
                                          <p:spTgt spid="18"/>
                                        </p:tgtEl>
                                      </p:cBhvr>
                                    </p:animEffect>
                                  </p:childTnLst>
                                </p:cTn>
                              </p:par>
                            </p:childTnLst>
                          </p:cTn>
                        </p:par>
                        <p:par>
                          <p:cTn id="46" fill="hold">
                            <p:stCondLst>
                              <p:cond delay="500"/>
                            </p:stCondLst>
                            <p:childTnLst>
                              <p:par>
                                <p:cTn id="47" presetID="12" presetClass="entr" presetSubtype="8"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slide(fromLeft)">
                                      <p:cBhvr>
                                        <p:cTn id="49" dur="500"/>
                                        <p:tgtEl>
                                          <p:spTgt spid="21"/>
                                        </p:tgtEl>
                                      </p:cBhvr>
                                    </p:animEffect>
                                  </p:childTnLst>
                                </p:cTn>
                              </p:par>
                            </p:childTnLst>
                          </p:cTn>
                        </p:par>
                      </p:childTnLst>
                    </p:cTn>
                  </p:par>
                  <p:par>
                    <p:cTn id="50" fill="hold">
                      <p:stCondLst>
                        <p:cond delay="indefinite"/>
                      </p:stCondLst>
                      <p:childTnLst>
                        <p:par>
                          <p:cTn id="51" fill="hold">
                            <p:stCondLst>
                              <p:cond delay="0"/>
                            </p:stCondLst>
                            <p:childTnLst>
                              <p:par>
                                <p:cTn id="52" presetID="12" presetClass="exit" presetSubtype="2" fill="hold" nodeType="clickEffect">
                                  <p:stCondLst>
                                    <p:cond delay="0"/>
                                  </p:stCondLst>
                                  <p:childTnLst>
                                    <p:animEffect transition="out" filter="slide(fromRight)">
                                      <p:cBhvr>
                                        <p:cTn id="53" dur="500"/>
                                        <p:tgtEl>
                                          <p:spTgt spid="18"/>
                                        </p:tgtEl>
                                      </p:cBhvr>
                                    </p:animEffect>
                                    <p:set>
                                      <p:cBhvr>
                                        <p:cTn id="54" dur="1" fill="hold">
                                          <p:stCondLst>
                                            <p:cond delay="499"/>
                                          </p:stCondLst>
                                        </p:cTn>
                                        <p:tgtEl>
                                          <p:spTgt spid="18"/>
                                        </p:tgtEl>
                                        <p:attrNameLst>
                                          <p:attrName>style.visibility</p:attrName>
                                        </p:attrNameLst>
                                      </p:cBhvr>
                                      <p:to>
                                        <p:strVal val="hidden"/>
                                      </p:to>
                                    </p:set>
                                  </p:childTnLst>
                                </p:cTn>
                              </p:par>
                            </p:childTnLst>
                          </p:cTn>
                        </p:par>
                        <p:par>
                          <p:cTn id="55" fill="hold">
                            <p:stCondLst>
                              <p:cond delay="500"/>
                            </p:stCondLst>
                            <p:childTnLst>
                              <p:par>
                                <p:cTn id="56" presetID="12" presetClass="exit" presetSubtype="2" fill="hold" grpId="1" nodeType="afterEffect">
                                  <p:stCondLst>
                                    <p:cond delay="0"/>
                                  </p:stCondLst>
                                  <p:childTnLst>
                                    <p:animEffect transition="out" filter="slide(fromRight)">
                                      <p:cBhvr>
                                        <p:cTn id="57" dur="500"/>
                                        <p:tgtEl>
                                          <p:spTgt spid="21"/>
                                        </p:tgtEl>
                                      </p:cBhvr>
                                    </p:animEffect>
                                    <p:set>
                                      <p:cBhvr>
                                        <p:cTn id="58" dur="1" fill="hold">
                                          <p:stCondLst>
                                            <p:cond delay="499"/>
                                          </p:stCondLst>
                                        </p:cTn>
                                        <p:tgtEl>
                                          <p:spTgt spid="21"/>
                                        </p:tgtEl>
                                        <p:attrNameLst>
                                          <p:attrName>style.visibility</p:attrName>
                                        </p:attrNameLst>
                                      </p:cBhvr>
                                      <p:to>
                                        <p:strVal val="hidden"/>
                                      </p:to>
                                    </p:set>
                                  </p:childTnLst>
                                </p:cTn>
                              </p:par>
                            </p:childTnLst>
                          </p:cTn>
                        </p:par>
                        <p:par>
                          <p:cTn id="59" fill="hold">
                            <p:stCondLst>
                              <p:cond delay="1000"/>
                            </p:stCondLst>
                            <p:childTnLst>
                              <p:par>
                                <p:cTn id="60" presetID="10" presetClass="entr" presetSubtype="0" fill="hold" grpId="0" nodeType="after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fade">
                                      <p:cBhvr>
                                        <p:cTn id="62" dur="500"/>
                                        <p:tgtEl>
                                          <p:spTgt spid="22"/>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fade">
                                      <p:cBhvr>
                                        <p:cTn id="65" dur="500"/>
                                        <p:tgtEl>
                                          <p:spTgt spid="25"/>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fade">
                                      <p:cBhvr>
                                        <p:cTn id="68" dur="500"/>
                                        <p:tgtEl>
                                          <p:spTgt spid="24"/>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fade">
                                      <p:cBhvr>
                                        <p:cTn id="71" dur="500"/>
                                        <p:tgtEl>
                                          <p:spTgt spid="23"/>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26"/>
                                        </p:tgtEl>
                                        <p:attrNameLst>
                                          <p:attrName>style.visibility</p:attrName>
                                        </p:attrNameLst>
                                      </p:cBhvr>
                                      <p:to>
                                        <p:strVal val="visible"/>
                                      </p:to>
                                    </p:set>
                                    <p:animEffect transition="in" filter="fade">
                                      <p:cBhvr>
                                        <p:cTn id="76" dur="500"/>
                                        <p:tgtEl>
                                          <p:spTgt spid="26"/>
                                        </p:tgtEl>
                                      </p:cBhvr>
                                    </p:animEffect>
                                  </p:childTnLst>
                                </p:cTn>
                              </p:par>
                            </p:childTnLst>
                          </p:cTn>
                        </p:par>
                        <p:par>
                          <p:cTn id="77" fill="hold">
                            <p:stCondLst>
                              <p:cond delay="500"/>
                            </p:stCondLst>
                            <p:childTnLst>
                              <p:par>
                                <p:cTn id="78" presetID="18" presetClass="entr" presetSubtype="6" fill="hold" nodeType="afterEffect">
                                  <p:stCondLst>
                                    <p:cond delay="0"/>
                                  </p:stCondLst>
                                  <p:childTnLst>
                                    <p:set>
                                      <p:cBhvr>
                                        <p:cTn id="79" dur="1" fill="hold">
                                          <p:stCondLst>
                                            <p:cond delay="0"/>
                                          </p:stCondLst>
                                        </p:cTn>
                                        <p:tgtEl>
                                          <p:spTgt spid="27"/>
                                        </p:tgtEl>
                                        <p:attrNameLst>
                                          <p:attrName>style.visibility</p:attrName>
                                        </p:attrNameLst>
                                      </p:cBhvr>
                                      <p:to>
                                        <p:strVal val="visible"/>
                                      </p:to>
                                    </p:set>
                                    <p:animEffect transition="in" filter="strips(downRight)">
                                      <p:cBhvr>
                                        <p:cTn id="80" dur="500"/>
                                        <p:tgtEl>
                                          <p:spTgt spid="27"/>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31"/>
                                        </p:tgtEl>
                                        <p:attrNameLst>
                                          <p:attrName>style.visibility</p:attrName>
                                        </p:attrNameLst>
                                      </p:cBhvr>
                                      <p:to>
                                        <p:strVal val="visible"/>
                                      </p:to>
                                    </p:set>
                                    <p:animEffect transition="in" filter="fade">
                                      <p:cBhvr>
                                        <p:cTn id="85" dur="500"/>
                                        <p:tgtEl>
                                          <p:spTgt spid="31"/>
                                        </p:tgtEl>
                                      </p:cBhvr>
                                    </p:animEffect>
                                  </p:childTnLst>
                                </p:cTn>
                              </p:par>
                            </p:childTnLst>
                          </p:cTn>
                        </p:par>
                        <p:par>
                          <p:cTn id="86" fill="hold">
                            <p:stCondLst>
                              <p:cond delay="500"/>
                            </p:stCondLst>
                            <p:childTnLst>
                              <p:par>
                                <p:cTn id="87" presetID="18" presetClass="entr" presetSubtype="12" fill="hold" nodeType="afterEffect">
                                  <p:stCondLst>
                                    <p:cond delay="0"/>
                                  </p:stCondLst>
                                  <p:childTnLst>
                                    <p:set>
                                      <p:cBhvr>
                                        <p:cTn id="88" dur="1" fill="hold">
                                          <p:stCondLst>
                                            <p:cond delay="0"/>
                                          </p:stCondLst>
                                        </p:cTn>
                                        <p:tgtEl>
                                          <p:spTgt spid="32"/>
                                        </p:tgtEl>
                                        <p:attrNameLst>
                                          <p:attrName>style.visibility</p:attrName>
                                        </p:attrNameLst>
                                      </p:cBhvr>
                                      <p:to>
                                        <p:strVal val="visible"/>
                                      </p:to>
                                    </p:set>
                                    <p:animEffect transition="in" filter="strips(downLeft)">
                                      <p:cBhvr>
                                        <p:cTn id="8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animBg="1"/>
      <p:bldP spid="10" grpId="0"/>
      <p:bldP spid="11" grpId="0"/>
      <p:bldP spid="12" grpId="0" animBg="1"/>
      <p:bldP spid="13" grpId="0" animBg="1"/>
      <p:bldP spid="14" grpId="0"/>
      <p:bldP spid="15" grpId="0" animBg="1"/>
      <p:bldP spid="16" grpId="0"/>
      <p:bldP spid="17" grpId="0"/>
      <p:bldP spid="21" grpId="0" animBg="1"/>
      <p:bldP spid="21" grpId="1" animBg="1"/>
      <p:bldP spid="22" grpId="0" animBg="1"/>
      <p:bldP spid="23" grpId="0" animBg="1"/>
      <p:bldP spid="24" grpId="0" animBg="1"/>
      <p:bldP spid="25" grpId="0" animBg="1"/>
      <p:bldP spid="26" grpId="0"/>
      <p:bldP spid="31"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umsplatzhalter 3"/>
          <p:cNvSpPr>
            <a:spLocks noGrp="1"/>
          </p:cNvSpPr>
          <p:nvPr>
            <p:ph type="dt" sz="half" idx="10"/>
          </p:nvPr>
        </p:nvSpPr>
        <p:spPr/>
        <p:txBody>
          <a:bodyPr/>
          <a:lstStyle/>
          <a:p>
            <a:r>
              <a:rPr lang="en-US" dirty="0"/>
              <a:t>© H. Falk | </a:t>
            </a:r>
            <a:fld id="{3E68BB49-5D0D-411A-B56E-53C48D20B8E8}" type="datetime1">
              <a:rPr lang="de-DE" smtClean="0"/>
              <a:t>27.01.2022</a:t>
            </a:fld>
            <a:endParaRPr lang="en-US" dirty="0"/>
          </a:p>
        </p:txBody>
      </p:sp>
      <p:sp>
        <p:nvSpPr>
          <p:cNvPr id="7" name="Fußzeilenplatzhalter 4"/>
          <p:cNvSpPr>
            <a:spLocks noGrp="1"/>
          </p:cNvSpPr>
          <p:nvPr>
            <p:ph type="ftr" sz="quarter" idx="11"/>
          </p:nvPr>
        </p:nvSpPr>
        <p:spPr/>
        <p:txBody>
          <a:bodyPr/>
          <a:lstStyle/>
          <a:p>
            <a:r>
              <a:rPr lang="en-US" dirty="0"/>
              <a:t>5 - HIR Optimizations and Transformations</a:t>
            </a:r>
          </a:p>
        </p:txBody>
      </p:sp>
      <p:sp>
        <p:nvSpPr>
          <p:cNvPr id="779266" name="Rectangle 2"/>
          <p:cNvSpPr>
            <a:spLocks noGrp="1" noChangeArrowheads="1"/>
          </p:cNvSpPr>
          <p:nvPr>
            <p:ph type="title"/>
          </p:nvPr>
        </p:nvSpPr>
        <p:spPr/>
        <p:txBody>
          <a:bodyPr/>
          <a:lstStyle/>
          <a:p>
            <a:r>
              <a:rPr lang="en-US" dirty="0"/>
              <a:t>Memory Assignment (for Processor 0)</a:t>
            </a:r>
            <a:endParaRPr lang="en-US" i="1" dirty="0"/>
          </a:p>
        </p:txBody>
      </p:sp>
      <p:sp>
        <p:nvSpPr>
          <p:cNvPr id="11" name="AutoShape 2"/>
          <p:cNvSpPr>
            <a:spLocks noChangeArrowheads="1"/>
          </p:cNvSpPr>
          <p:nvPr/>
        </p:nvSpPr>
        <p:spPr bwMode="auto">
          <a:xfrm flipV="1">
            <a:off x="348651" y="5693184"/>
            <a:ext cx="6887645" cy="400112"/>
          </a:xfrm>
          <a:prstGeom prst="wedgeRectCallout">
            <a:avLst>
              <a:gd name="adj1" fmla="val -44766"/>
              <a:gd name="adj2" fmla="val 250145"/>
            </a:avLst>
          </a:prstGeom>
          <a:noFill/>
          <a:ln w="9525" algn="ctr">
            <a:solidFill>
              <a:schemeClr val="tx1"/>
            </a:solidFill>
            <a:miter lim="800000"/>
            <a:headEnd/>
            <a:tailEnd/>
          </a:ln>
          <a:effectLst/>
        </p:spPr>
        <p:txBody>
          <a:bodyPr rot="10800000" lIns="0" tIns="0" rIns="0" bIns="0"/>
          <a:lstStyle/>
          <a:p>
            <a:pPr marL="647700" indent="-457200" algn="ctr" eaLnBrk="1" hangingPunct="1">
              <a:spcBef>
                <a:spcPct val="20000"/>
              </a:spcBef>
              <a:buClr>
                <a:srgbClr val="FF0007"/>
              </a:buClr>
            </a:pPr>
            <a:endParaRPr lang="en-US" sz="2000" dirty="0">
              <a:solidFill>
                <a:schemeClr val="tx1"/>
              </a:solidFill>
              <a:latin typeface="MetaKorrespondenz" pitchFamily="34" charset="0"/>
            </a:endParaRPr>
          </a:p>
        </p:txBody>
      </p:sp>
      <p:sp>
        <p:nvSpPr>
          <p:cNvPr id="12" name="Rectangle 3"/>
          <p:cNvSpPr txBox="1">
            <a:spLocks noChangeArrowheads="1"/>
          </p:cNvSpPr>
          <p:nvPr/>
        </p:nvSpPr>
        <p:spPr bwMode="auto">
          <a:xfrm>
            <a:off x="348650" y="5693186"/>
            <a:ext cx="695965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a:lnSpc>
                <a:spcPct val="100000"/>
              </a:lnSpc>
              <a:buFont typeface="Arial" charset="0"/>
              <a:buChar char="–"/>
            </a:pPr>
            <a:r>
              <a:rPr lang="en-US" dirty="0"/>
              <a:t>Array accesses via descriptors in unchanged syntax</a:t>
            </a:r>
            <a:endParaRPr lang="en-US" i="1" dirty="0"/>
          </a:p>
        </p:txBody>
      </p:sp>
      <p:sp>
        <p:nvSpPr>
          <p:cNvPr id="9" name="Text Box 5"/>
          <p:cNvSpPr txBox="1">
            <a:spLocks noChangeArrowheads="1"/>
          </p:cNvSpPr>
          <p:nvPr/>
        </p:nvSpPr>
        <p:spPr bwMode="auto">
          <a:xfrm>
            <a:off x="107950" y="1697038"/>
            <a:ext cx="8188139" cy="3268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pPr>
            <a:r>
              <a:rPr lang="en-US" sz="1800" b="1" i="1" dirty="0">
                <a:solidFill>
                  <a:schemeClr val="bg2"/>
                </a:solidFill>
                <a:latin typeface="Courier New" pitchFamily="49" charset="0"/>
              </a:rPr>
              <a:t>/* Definition of the processor ID */</a:t>
            </a:r>
          </a:p>
          <a:p>
            <a:pPr eaLnBrk="1" hangingPunct="1">
              <a:spcBef>
                <a:spcPct val="20000"/>
              </a:spcBef>
              <a:buClr>
                <a:srgbClr val="FF0007"/>
              </a:buClr>
            </a:pPr>
            <a:r>
              <a:rPr lang="en-US" sz="1800" b="1" dirty="0">
                <a:latin typeface="Courier New" pitchFamily="49" charset="0"/>
              </a:rPr>
              <a:t>#define MYID 0</a:t>
            </a:r>
          </a:p>
          <a:p>
            <a:pPr eaLnBrk="1" hangingPunct="1">
              <a:spcBef>
                <a:spcPct val="20000"/>
              </a:spcBef>
              <a:buClr>
                <a:srgbClr val="FF0007"/>
              </a:buClr>
            </a:pPr>
            <a:endParaRPr lang="en-US" sz="1800" b="1" dirty="0">
              <a:latin typeface="Courier New" pitchFamily="49" charset="0"/>
            </a:endParaRPr>
          </a:p>
          <a:p>
            <a:pPr eaLnBrk="1" hangingPunct="1">
              <a:spcBef>
                <a:spcPct val="20000"/>
              </a:spcBef>
              <a:buClr>
                <a:srgbClr val="FF0007"/>
              </a:buClr>
            </a:pPr>
            <a:r>
              <a:rPr lang="en-US" sz="1800" b="1" i="1" dirty="0">
                <a:solidFill>
                  <a:schemeClr val="bg2"/>
                </a:solidFill>
                <a:latin typeface="Courier New" pitchFamily="49" charset="0"/>
              </a:rPr>
              <a:t>/* Partitioned array declarations &amp; array descriptors */</a:t>
            </a:r>
          </a:p>
          <a:p>
            <a:pPr eaLnBrk="1" hangingPunct="1">
              <a:spcBef>
                <a:spcPct val="20000"/>
              </a:spcBef>
              <a:buClr>
                <a:srgbClr val="FF0007"/>
              </a:buClr>
            </a:pPr>
            <a:r>
              <a:rPr lang="en-US" sz="1800" b="1" dirty="0">
                <a:latin typeface="Courier New" pitchFamily="49" charset="0"/>
              </a:rPr>
              <a:t>int </a:t>
            </a:r>
            <a:r>
              <a:rPr lang="en-US" sz="1800" b="1" dirty="0">
                <a:solidFill>
                  <a:srgbClr val="008000"/>
                </a:solidFill>
                <a:latin typeface="Courier New" pitchFamily="49" charset="0"/>
              </a:rPr>
              <a:t>A0</a:t>
            </a:r>
            <a:r>
              <a:rPr lang="en-US" sz="1800" b="1" dirty="0">
                <a:latin typeface="Courier New" pitchFamily="49" charset="0"/>
              </a:rPr>
              <a:t>[8]; </a:t>
            </a:r>
            <a:r>
              <a:rPr lang="en-US" sz="1800" b="1" dirty="0">
                <a:solidFill>
                  <a:srgbClr val="008000"/>
                </a:solidFill>
                <a:latin typeface="Courier New" pitchFamily="49" charset="0"/>
              </a:rPr>
              <a:t>extern</a:t>
            </a:r>
            <a:r>
              <a:rPr lang="en-US" sz="1800" b="1" dirty="0">
                <a:latin typeface="Courier New" pitchFamily="49" charset="0"/>
              </a:rPr>
              <a:t> int </a:t>
            </a:r>
            <a:r>
              <a:rPr lang="en-US" sz="1800" b="1" dirty="0">
                <a:solidFill>
                  <a:srgbClr val="008000"/>
                </a:solidFill>
                <a:latin typeface="Courier New" pitchFamily="49" charset="0"/>
              </a:rPr>
              <a:t>A1</a:t>
            </a:r>
            <a:r>
              <a:rPr lang="en-US" sz="1800" b="1" dirty="0">
                <a:latin typeface="Courier New" pitchFamily="49" charset="0"/>
              </a:rPr>
              <a:t>[8]; </a:t>
            </a:r>
            <a:r>
              <a:rPr lang="en-US" sz="1800" b="1" dirty="0">
                <a:solidFill>
                  <a:srgbClr val="008000"/>
                </a:solidFill>
                <a:latin typeface="Courier New" pitchFamily="49" charset="0"/>
              </a:rPr>
              <a:t>int *A</a:t>
            </a:r>
            <a:r>
              <a:rPr lang="en-US" sz="1800" b="1" dirty="0">
                <a:latin typeface="Courier New" pitchFamily="49" charset="0"/>
              </a:rPr>
              <a:t>[2] = { A0, A1 };</a:t>
            </a:r>
          </a:p>
          <a:p>
            <a:pPr eaLnBrk="1" hangingPunct="1">
              <a:spcBef>
                <a:spcPct val="20000"/>
              </a:spcBef>
              <a:buClr>
                <a:srgbClr val="FF0007"/>
              </a:buClr>
            </a:pPr>
            <a:r>
              <a:rPr lang="en-US" sz="1800" b="1" dirty="0">
                <a:latin typeface="Courier New" pitchFamily="49" charset="0"/>
              </a:rPr>
              <a:t>int </a:t>
            </a:r>
            <a:r>
              <a:rPr lang="en-US" sz="1800" b="1" dirty="0">
                <a:solidFill>
                  <a:srgbClr val="008000"/>
                </a:solidFill>
                <a:latin typeface="Courier New" pitchFamily="49" charset="0"/>
              </a:rPr>
              <a:t>B0</a:t>
            </a:r>
            <a:r>
              <a:rPr lang="en-US" sz="1800" b="1" dirty="0">
                <a:latin typeface="Courier New" pitchFamily="49" charset="0"/>
              </a:rPr>
              <a:t>[8]; </a:t>
            </a:r>
            <a:r>
              <a:rPr lang="en-US" sz="1800" b="1" dirty="0">
                <a:solidFill>
                  <a:srgbClr val="008000"/>
                </a:solidFill>
                <a:latin typeface="Courier New" pitchFamily="49" charset="0"/>
              </a:rPr>
              <a:t>extern</a:t>
            </a:r>
            <a:r>
              <a:rPr lang="en-US" sz="1800" b="1" dirty="0">
                <a:latin typeface="Courier New" pitchFamily="49" charset="0"/>
              </a:rPr>
              <a:t> int </a:t>
            </a:r>
            <a:r>
              <a:rPr lang="en-US" sz="1800" b="1" dirty="0">
                <a:solidFill>
                  <a:srgbClr val="008000"/>
                </a:solidFill>
                <a:latin typeface="Courier New" pitchFamily="49" charset="0"/>
              </a:rPr>
              <a:t>B1</a:t>
            </a:r>
            <a:r>
              <a:rPr lang="en-US" sz="1800" b="1" dirty="0">
                <a:latin typeface="Courier New" pitchFamily="49" charset="0"/>
              </a:rPr>
              <a:t>[8]; </a:t>
            </a:r>
            <a:r>
              <a:rPr lang="en-US" sz="1800" b="1" dirty="0">
                <a:solidFill>
                  <a:srgbClr val="008000"/>
                </a:solidFill>
                <a:latin typeface="Courier New" pitchFamily="49" charset="0"/>
              </a:rPr>
              <a:t>int *B</a:t>
            </a:r>
            <a:r>
              <a:rPr lang="en-US" sz="1800" b="1" dirty="0">
                <a:latin typeface="Courier New" pitchFamily="49" charset="0"/>
              </a:rPr>
              <a:t>[2] = { B0, B1 }; ...</a:t>
            </a:r>
          </a:p>
          <a:p>
            <a:pPr eaLnBrk="1" hangingPunct="1">
              <a:spcBef>
                <a:spcPct val="20000"/>
              </a:spcBef>
              <a:buClr>
                <a:srgbClr val="FF0007"/>
              </a:buClr>
            </a:pPr>
            <a:endParaRPr lang="en-US" sz="1800" b="1" dirty="0">
              <a:latin typeface="Courier New" pitchFamily="49" charset="0"/>
            </a:endParaRPr>
          </a:p>
          <a:p>
            <a:pPr eaLnBrk="1" hangingPunct="1">
              <a:spcBef>
                <a:spcPct val="20000"/>
              </a:spcBef>
              <a:buClr>
                <a:srgbClr val="FF0007"/>
              </a:buClr>
            </a:pPr>
            <a:r>
              <a:rPr lang="en-US" sz="1800" b="1" i="1" dirty="0">
                <a:solidFill>
                  <a:schemeClr val="bg2"/>
                </a:solidFill>
                <a:latin typeface="Courier New" pitchFamily="49" charset="0"/>
              </a:rPr>
              <a:t>/* Simple loop over all array elements for DSP No. MYID */</a:t>
            </a:r>
          </a:p>
          <a:p>
            <a:pPr eaLnBrk="1" hangingPunct="1">
              <a:spcBef>
                <a:spcPct val="20000"/>
              </a:spcBef>
              <a:buClr>
                <a:srgbClr val="FF0007"/>
              </a:buClr>
            </a:pPr>
            <a:r>
              <a:rPr lang="en-US" sz="1800" b="1" dirty="0">
                <a:latin typeface="Courier New" pitchFamily="49" charset="0"/>
              </a:rPr>
              <a:t>for (i = 0; i &lt; 8; i++)</a:t>
            </a:r>
          </a:p>
          <a:p>
            <a:pPr eaLnBrk="1" hangingPunct="1">
              <a:spcBef>
                <a:spcPct val="20000"/>
              </a:spcBef>
              <a:buClr>
                <a:srgbClr val="FF0007"/>
              </a:buClr>
            </a:pPr>
            <a:r>
              <a:rPr lang="en-US" sz="1800" b="1" dirty="0">
                <a:latin typeface="Courier New" pitchFamily="49" charset="0"/>
              </a:rPr>
              <a:t>  </a:t>
            </a:r>
            <a:r>
              <a:rPr lang="en-US" sz="1800" b="1" dirty="0">
                <a:solidFill>
                  <a:srgbClr val="008000"/>
                </a:solidFill>
                <a:latin typeface="Courier New" pitchFamily="49" charset="0"/>
              </a:rPr>
              <a:t>D</a:t>
            </a:r>
            <a:r>
              <a:rPr lang="en-US" sz="1800" b="1" dirty="0">
                <a:latin typeface="Courier New" pitchFamily="49" charset="0"/>
              </a:rPr>
              <a:t>[MYID][i] = </a:t>
            </a:r>
            <a:r>
              <a:rPr lang="en-US" sz="1800" b="1" dirty="0">
                <a:solidFill>
                  <a:srgbClr val="008000"/>
                </a:solidFill>
                <a:latin typeface="Courier New" pitchFamily="49" charset="0"/>
              </a:rPr>
              <a:t>C</a:t>
            </a:r>
            <a:r>
              <a:rPr lang="en-US" sz="1800" b="1" dirty="0">
                <a:latin typeface="Courier New" pitchFamily="49" charset="0"/>
              </a:rPr>
              <a:t>[MYID][i] + </a:t>
            </a:r>
            <a:r>
              <a:rPr lang="en-US" sz="1800" b="1" dirty="0">
                <a:solidFill>
                  <a:srgbClr val="008000"/>
                </a:solidFill>
                <a:latin typeface="Courier New" pitchFamily="49" charset="0"/>
              </a:rPr>
              <a:t>A</a:t>
            </a:r>
            <a:r>
              <a:rPr lang="en-US" sz="1800" b="1" dirty="0">
                <a:latin typeface="Courier New" pitchFamily="49" charset="0"/>
              </a:rPr>
              <a:t>[MYID][i] * </a:t>
            </a:r>
            <a:r>
              <a:rPr lang="en-US" sz="1800" b="1" dirty="0">
                <a:solidFill>
                  <a:srgbClr val="008000"/>
                </a:solidFill>
                <a:latin typeface="Courier New" pitchFamily="49" charset="0"/>
              </a:rPr>
              <a:t>B</a:t>
            </a:r>
            <a:r>
              <a:rPr lang="en-US" sz="1800" b="1" dirty="0">
                <a:latin typeface="Courier New" pitchFamily="49" charset="0"/>
              </a:rPr>
              <a:t>[1-MYID][7-i];</a:t>
            </a:r>
            <a:endParaRPr lang="en-US" sz="1800" dirty="0">
              <a:latin typeface="Courier New" pitchFamily="49" charset="0"/>
            </a:endParaRPr>
          </a:p>
        </p:txBody>
      </p:sp>
      <p:sp>
        <p:nvSpPr>
          <p:cNvPr id="10" name="AutoShape 2"/>
          <p:cNvSpPr>
            <a:spLocks noChangeArrowheads="1"/>
          </p:cNvSpPr>
          <p:nvPr/>
        </p:nvSpPr>
        <p:spPr bwMode="auto">
          <a:xfrm flipV="1">
            <a:off x="5796136" y="1702276"/>
            <a:ext cx="3215237" cy="706415"/>
          </a:xfrm>
          <a:prstGeom prst="wedgeRectCallout">
            <a:avLst>
              <a:gd name="adj1" fmla="val -177309"/>
              <a:gd name="adj2" fmla="val -145873"/>
            </a:avLst>
          </a:prstGeom>
          <a:noFill/>
          <a:ln w="9525" algn="ctr">
            <a:solidFill>
              <a:schemeClr val="tx1"/>
            </a:solidFill>
            <a:miter lim="800000"/>
            <a:headEnd/>
            <a:tailEnd/>
          </a:ln>
          <a:effectLst/>
        </p:spPr>
        <p:txBody>
          <a:bodyPr rot="10800000" lIns="0" tIns="0" rIns="0" bIns="0"/>
          <a:lstStyle/>
          <a:p>
            <a:pPr marL="647700" indent="-457200" algn="ctr" eaLnBrk="1" hangingPunct="1">
              <a:spcBef>
                <a:spcPct val="20000"/>
              </a:spcBef>
              <a:buClr>
                <a:srgbClr val="FF0007"/>
              </a:buClr>
            </a:pPr>
            <a:endParaRPr lang="en-US" sz="2000" dirty="0">
              <a:solidFill>
                <a:schemeClr val="tx1"/>
              </a:solidFill>
              <a:latin typeface="MetaKorrespondenz" pitchFamily="34" charset="0"/>
            </a:endParaRPr>
          </a:p>
        </p:txBody>
      </p:sp>
      <p:sp>
        <p:nvSpPr>
          <p:cNvPr id="13" name="Rectangle 3"/>
          <p:cNvSpPr txBox="1">
            <a:spLocks noChangeArrowheads="1"/>
          </p:cNvSpPr>
          <p:nvPr/>
        </p:nvSpPr>
        <p:spPr bwMode="auto">
          <a:xfrm>
            <a:off x="5796136" y="1700808"/>
            <a:ext cx="3287246"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a:lnSpc>
                <a:spcPct val="100000"/>
              </a:lnSpc>
              <a:buFont typeface="Arial" charset="0"/>
              <a:buChar char="–"/>
            </a:pPr>
            <a:r>
              <a:rPr lang="en-US" dirty="0"/>
              <a:t>Arrays in DSP-internal and remote memories</a:t>
            </a:r>
            <a:endParaRPr lang="en-US" i="1" dirty="0"/>
          </a:p>
        </p:txBody>
      </p:sp>
    </p:spTree>
    <p:extLst>
      <p:ext uri="{BB962C8B-B14F-4D97-AF65-F5344CB8AC3E}">
        <p14:creationId xmlns:p14="http://schemas.microsoft.com/office/powerpoint/2010/main" val="22771261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0" grpId="0" animBg="1"/>
      <p:bldP spid="13"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umsplatzhalter 3"/>
          <p:cNvSpPr>
            <a:spLocks noGrp="1"/>
          </p:cNvSpPr>
          <p:nvPr>
            <p:ph type="dt" sz="half" idx="10"/>
          </p:nvPr>
        </p:nvSpPr>
        <p:spPr/>
        <p:txBody>
          <a:bodyPr/>
          <a:lstStyle/>
          <a:p>
            <a:r>
              <a:rPr lang="en-US" dirty="0"/>
              <a:t>© H. Falk | </a:t>
            </a:r>
            <a:fld id="{777D2E57-D1C8-4573-A169-7779EC6AB2EC}" type="datetime1">
              <a:rPr lang="de-DE" smtClean="0"/>
              <a:t>27.01.2022</a:t>
            </a:fld>
            <a:endParaRPr lang="en-US" dirty="0"/>
          </a:p>
        </p:txBody>
      </p:sp>
      <p:sp>
        <p:nvSpPr>
          <p:cNvPr id="7" name="Fußzeilenplatzhalter 4"/>
          <p:cNvSpPr>
            <a:spLocks noGrp="1"/>
          </p:cNvSpPr>
          <p:nvPr>
            <p:ph type="ftr" sz="quarter" idx="11"/>
          </p:nvPr>
        </p:nvSpPr>
        <p:spPr/>
        <p:txBody>
          <a:bodyPr/>
          <a:lstStyle/>
          <a:p>
            <a:r>
              <a:rPr lang="en-US" dirty="0"/>
              <a:t>5 - HIR Optimizations and Transformations</a:t>
            </a:r>
          </a:p>
        </p:txBody>
      </p:sp>
      <p:sp>
        <p:nvSpPr>
          <p:cNvPr id="779266" name="Rectangle 2"/>
          <p:cNvSpPr>
            <a:spLocks noGrp="1" noChangeArrowheads="1"/>
          </p:cNvSpPr>
          <p:nvPr>
            <p:ph type="title"/>
          </p:nvPr>
        </p:nvSpPr>
        <p:spPr/>
        <p:txBody>
          <a:bodyPr/>
          <a:lstStyle/>
          <a:p>
            <a:r>
              <a:rPr lang="en-US" dirty="0"/>
              <a:t>Memory Assignment (for Processor 0)</a:t>
            </a:r>
            <a:endParaRPr lang="en-US" i="1" dirty="0"/>
          </a:p>
        </p:txBody>
      </p:sp>
      <p:sp>
        <p:nvSpPr>
          <p:cNvPr id="11" name="AutoShape 2"/>
          <p:cNvSpPr>
            <a:spLocks noChangeArrowheads="1"/>
          </p:cNvSpPr>
          <p:nvPr/>
        </p:nvSpPr>
        <p:spPr bwMode="auto">
          <a:xfrm flipV="1">
            <a:off x="348651" y="5301205"/>
            <a:ext cx="8471821" cy="1015665"/>
          </a:xfrm>
          <a:prstGeom prst="wedgeRectCallout">
            <a:avLst>
              <a:gd name="adj1" fmla="val 1567"/>
              <a:gd name="adj2" fmla="val 90735"/>
            </a:avLst>
          </a:prstGeom>
          <a:noFill/>
          <a:ln w="9525" algn="ctr">
            <a:solidFill>
              <a:schemeClr val="tx1"/>
            </a:solidFill>
            <a:miter lim="800000"/>
            <a:headEnd/>
            <a:tailEnd/>
          </a:ln>
          <a:effectLst/>
        </p:spPr>
        <p:txBody>
          <a:bodyPr rot="10800000" lIns="0" tIns="0" rIns="0" bIns="0"/>
          <a:lstStyle/>
          <a:p>
            <a:pPr marL="647700" indent="-457200" algn="ctr" eaLnBrk="1" hangingPunct="1">
              <a:spcBef>
                <a:spcPct val="20000"/>
              </a:spcBef>
              <a:buClr>
                <a:srgbClr val="FF0007"/>
              </a:buClr>
            </a:pPr>
            <a:endParaRPr lang="en-US" sz="2000" dirty="0">
              <a:solidFill>
                <a:schemeClr val="tx1"/>
              </a:solidFill>
              <a:latin typeface="MetaKorrespondenz" pitchFamily="34" charset="0"/>
            </a:endParaRPr>
          </a:p>
        </p:txBody>
      </p:sp>
      <p:sp>
        <p:nvSpPr>
          <p:cNvPr id="12" name="Rectangle 3"/>
          <p:cNvSpPr txBox="1">
            <a:spLocks noChangeArrowheads="1"/>
          </p:cNvSpPr>
          <p:nvPr/>
        </p:nvSpPr>
        <p:spPr bwMode="auto">
          <a:xfrm>
            <a:off x="348650" y="5301210"/>
            <a:ext cx="854383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a:lnSpc>
                <a:spcPct val="100000"/>
              </a:lnSpc>
              <a:buFont typeface="Arial" charset="0"/>
              <a:buChar char="–"/>
            </a:pPr>
            <a:r>
              <a:rPr lang="en-US" dirty="0"/>
              <a:t>Descriptor access to local arrays inefficient due to additional indirection</a:t>
            </a:r>
          </a:p>
          <a:p>
            <a:pPr>
              <a:lnSpc>
                <a:spcPct val="100000"/>
              </a:lnSpc>
              <a:buFont typeface="Arial" charset="0"/>
              <a:buChar char="–"/>
            </a:pPr>
            <a:r>
              <a:rPr lang="en-US" dirty="0"/>
              <a:t>Scheduling problems: </a:t>
            </a:r>
            <a:r>
              <a:rPr lang="en-US" b="1" dirty="0">
                <a:latin typeface="Courier New" pitchFamily="49" charset="0"/>
                <a:cs typeface="Courier New" pitchFamily="49" charset="0"/>
              </a:rPr>
              <a:t>A[i][j]</a:t>
            </a:r>
            <a:r>
              <a:rPr lang="en-US" dirty="0"/>
              <a:t> can have varying access latency if </a:t>
            </a:r>
            <a:r>
              <a:rPr lang="en-US" b="1" dirty="0">
                <a:latin typeface="Courier New" pitchFamily="49" charset="0"/>
                <a:cs typeface="Courier New" pitchFamily="49" charset="0"/>
              </a:rPr>
              <a:t>i</a:t>
            </a:r>
            <a:r>
              <a:rPr lang="en-US" dirty="0"/>
              <a:t> references local or remote memory</a:t>
            </a:r>
          </a:p>
        </p:txBody>
      </p:sp>
      <p:sp>
        <p:nvSpPr>
          <p:cNvPr id="9" name="Text Box 5"/>
          <p:cNvSpPr txBox="1">
            <a:spLocks noChangeArrowheads="1"/>
          </p:cNvSpPr>
          <p:nvPr/>
        </p:nvSpPr>
        <p:spPr bwMode="auto">
          <a:xfrm>
            <a:off x="107950" y="1697038"/>
            <a:ext cx="8188139" cy="3268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pPr>
            <a:r>
              <a:rPr lang="en-US" sz="1800" b="1" i="1" dirty="0">
                <a:solidFill>
                  <a:schemeClr val="bg2"/>
                </a:solidFill>
                <a:latin typeface="Courier New" pitchFamily="49" charset="0"/>
              </a:rPr>
              <a:t>/* Definition of the processor ID */</a:t>
            </a:r>
          </a:p>
          <a:p>
            <a:pPr eaLnBrk="1" hangingPunct="1">
              <a:spcBef>
                <a:spcPct val="20000"/>
              </a:spcBef>
              <a:buClr>
                <a:srgbClr val="FF0007"/>
              </a:buClr>
            </a:pPr>
            <a:r>
              <a:rPr lang="en-US" sz="1800" b="1" dirty="0">
                <a:latin typeface="Courier New" pitchFamily="49" charset="0"/>
              </a:rPr>
              <a:t>#define MYID 0</a:t>
            </a:r>
          </a:p>
          <a:p>
            <a:pPr eaLnBrk="1" hangingPunct="1">
              <a:spcBef>
                <a:spcPct val="20000"/>
              </a:spcBef>
              <a:buClr>
                <a:srgbClr val="FF0007"/>
              </a:buClr>
            </a:pPr>
            <a:endParaRPr lang="en-US" sz="1800" b="1" dirty="0">
              <a:latin typeface="Courier New" pitchFamily="49" charset="0"/>
            </a:endParaRPr>
          </a:p>
          <a:p>
            <a:pPr eaLnBrk="1" hangingPunct="1">
              <a:spcBef>
                <a:spcPct val="20000"/>
              </a:spcBef>
              <a:buClr>
                <a:srgbClr val="FF0007"/>
              </a:buClr>
            </a:pPr>
            <a:r>
              <a:rPr lang="en-US" sz="1800" b="1" i="1" dirty="0">
                <a:solidFill>
                  <a:schemeClr val="bg2"/>
                </a:solidFill>
                <a:latin typeface="Courier New" pitchFamily="49" charset="0"/>
              </a:rPr>
              <a:t>/* Partitioned array declarations &amp; array descriptors */</a:t>
            </a:r>
          </a:p>
          <a:p>
            <a:pPr eaLnBrk="1" hangingPunct="1">
              <a:spcBef>
                <a:spcPct val="20000"/>
              </a:spcBef>
              <a:buClr>
                <a:srgbClr val="FF0007"/>
              </a:buClr>
            </a:pPr>
            <a:r>
              <a:rPr lang="en-US" sz="1800" b="1" dirty="0">
                <a:latin typeface="Courier New" pitchFamily="49" charset="0"/>
              </a:rPr>
              <a:t>int A0[8]; extern int A1[8]; int *A[2] = { A0, A1 };</a:t>
            </a:r>
          </a:p>
          <a:p>
            <a:pPr eaLnBrk="1" hangingPunct="1">
              <a:spcBef>
                <a:spcPct val="20000"/>
              </a:spcBef>
              <a:buClr>
                <a:srgbClr val="FF0007"/>
              </a:buClr>
            </a:pPr>
            <a:r>
              <a:rPr lang="en-US" sz="1800" b="1" dirty="0">
                <a:latin typeface="Courier New" pitchFamily="49" charset="0"/>
              </a:rPr>
              <a:t>int B0[8]; extern int B1[8]; int *B[2] = { B0, B1 }; ...</a:t>
            </a:r>
          </a:p>
          <a:p>
            <a:pPr eaLnBrk="1" hangingPunct="1">
              <a:spcBef>
                <a:spcPct val="20000"/>
              </a:spcBef>
              <a:buClr>
                <a:srgbClr val="FF0007"/>
              </a:buClr>
            </a:pPr>
            <a:endParaRPr lang="en-US" sz="1800" b="1" dirty="0">
              <a:latin typeface="Courier New" pitchFamily="49" charset="0"/>
            </a:endParaRPr>
          </a:p>
          <a:p>
            <a:pPr eaLnBrk="1" hangingPunct="1">
              <a:spcBef>
                <a:spcPct val="20000"/>
              </a:spcBef>
              <a:buClr>
                <a:srgbClr val="FF0007"/>
              </a:buClr>
            </a:pPr>
            <a:r>
              <a:rPr lang="en-US" sz="1800" b="1" i="1" dirty="0">
                <a:solidFill>
                  <a:schemeClr val="bg2"/>
                </a:solidFill>
                <a:latin typeface="Courier New" pitchFamily="49" charset="0"/>
              </a:rPr>
              <a:t>/* Simple loop over all array elements for DSP No. MYID */</a:t>
            </a:r>
            <a:endParaRPr lang="en-US" sz="1800" b="1" i="1" dirty="0">
              <a:latin typeface="Courier New" pitchFamily="49" charset="0"/>
            </a:endParaRPr>
          </a:p>
          <a:p>
            <a:pPr eaLnBrk="1" hangingPunct="1">
              <a:spcBef>
                <a:spcPct val="20000"/>
              </a:spcBef>
              <a:buClr>
                <a:srgbClr val="FF0007"/>
              </a:buClr>
            </a:pPr>
            <a:r>
              <a:rPr lang="en-US" sz="1800" b="1" dirty="0">
                <a:latin typeface="Courier New" pitchFamily="49" charset="0"/>
              </a:rPr>
              <a:t>for (i = 0; i &lt; 8; i++)</a:t>
            </a:r>
          </a:p>
          <a:p>
            <a:pPr eaLnBrk="1" hangingPunct="1">
              <a:spcBef>
                <a:spcPct val="20000"/>
              </a:spcBef>
              <a:buClr>
                <a:srgbClr val="FF0007"/>
              </a:buClr>
            </a:pPr>
            <a:r>
              <a:rPr lang="en-US" sz="1800" b="1" dirty="0">
                <a:latin typeface="Courier New" pitchFamily="49" charset="0"/>
              </a:rPr>
              <a:t>  </a:t>
            </a:r>
            <a:r>
              <a:rPr lang="en-US" sz="1800" b="1" dirty="0">
                <a:solidFill>
                  <a:srgbClr val="C00000"/>
                </a:solidFill>
                <a:latin typeface="Courier New" pitchFamily="49" charset="0"/>
              </a:rPr>
              <a:t>D[MYID]</a:t>
            </a:r>
            <a:r>
              <a:rPr lang="en-US" sz="1800" b="1" dirty="0">
                <a:latin typeface="Courier New" pitchFamily="49" charset="0"/>
              </a:rPr>
              <a:t>[i] = </a:t>
            </a:r>
            <a:r>
              <a:rPr lang="en-US" sz="1800" b="1" dirty="0">
                <a:solidFill>
                  <a:srgbClr val="C00000"/>
                </a:solidFill>
                <a:latin typeface="Courier New" pitchFamily="49" charset="0"/>
              </a:rPr>
              <a:t>C[MYID]</a:t>
            </a:r>
            <a:r>
              <a:rPr lang="en-US" sz="1800" b="1" dirty="0">
                <a:latin typeface="Courier New" pitchFamily="49" charset="0"/>
              </a:rPr>
              <a:t>[i] + </a:t>
            </a:r>
            <a:r>
              <a:rPr lang="en-US" sz="1800" b="1" dirty="0">
                <a:solidFill>
                  <a:srgbClr val="C00000"/>
                </a:solidFill>
                <a:latin typeface="Courier New" pitchFamily="49" charset="0"/>
              </a:rPr>
              <a:t>A[MYID]</a:t>
            </a:r>
            <a:r>
              <a:rPr lang="en-US" sz="1800" b="1" dirty="0">
                <a:latin typeface="Courier New" pitchFamily="49" charset="0"/>
              </a:rPr>
              <a:t>[i] * B[1-MYID][7-i];</a:t>
            </a:r>
            <a:endParaRPr lang="en-US" sz="1800" dirty="0">
              <a:latin typeface="Courier New" pitchFamily="49" charset="0"/>
            </a:endParaRPr>
          </a:p>
        </p:txBody>
      </p:sp>
    </p:spTree>
    <p:extLst>
      <p:ext uri="{BB962C8B-B14F-4D97-AF65-F5344CB8AC3E}">
        <p14:creationId xmlns:p14="http://schemas.microsoft.com/office/powerpoint/2010/main" val="11519641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umsplatzhalter 3"/>
          <p:cNvSpPr>
            <a:spLocks noGrp="1"/>
          </p:cNvSpPr>
          <p:nvPr>
            <p:ph type="dt" sz="half" idx="10"/>
          </p:nvPr>
        </p:nvSpPr>
        <p:spPr/>
        <p:txBody>
          <a:bodyPr/>
          <a:lstStyle/>
          <a:p>
            <a:r>
              <a:rPr lang="en-US" dirty="0"/>
              <a:t>© H. Falk | </a:t>
            </a:r>
            <a:fld id="{BBC728C3-2E33-47D4-8619-2AC49FDB75A7}" type="datetime1">
              <a:rPr lang="de-DE" smtClean="0"/>
              <a:t>27.01.2022</a:t>
            </a:fld>
            <a:endParaRPr lang="en-US" dirty="0"/>
          </a:p>
        </p:txBody>
      </p:sp>
      <p:sp>
        <p:nvSpPr>
          <p:cNvPr id="7" name="Fußzeilenplatzhalter 4"/>
          <p:cNvSpPr>
            <a:spLocks noGrp="1"/>
          </p:cNvSpPr>
          <p:nvPr>
            <p:ph type="ftr" sz="quarter" idx="11"/>
          </p:nvPr>
        </p:nvSpPr>
        <p:spPr/>
        <p:txBody>
          <a:bodyPr/>
          <a:lstStyle/>
          <a:p>
            <a:r>
              <a:rPr lang="en-US" dirty="0"/>
              <a:t>5 - HIR Optimizations and Transformations</a:t>
            </a:r>
          </a:p>
        </p:txBody>
      </p:sp>
      <p:sp>
        <p:nvSpPr>
          <p:cNvPr id="779266" name="Rectangle 2"/>
          <p:cNvSpPr>
            <a:spLocks noGrp="1" noChangeArrowheads="1"/>
          </p:cNvSpPr>
          <p:nvPr>
            <p:ph type="title"/>
          </p:nvPr>
        </p:nvSpPr>
        <p:spPr/>
        <p:txBody>
          <a:bodyPr/>
          <a:lstStyle/>
          <a:p>
            <a:r>
              <a:rPr lang="en-US" dirty="0"/>
              <a:t>Locality Improvement for Array Accesses</a:t>
            </a:r>
            <a:endParaRPr lang="en-US" i="1" dirty="0"/>
          </a:p>
        </p:txBody>
      </p:sp>
      <p:sp>
        <p:nvSpPr>
          <p:cNvPr id="11" name="AutoShape 2"/>
          <p:cNvSpPr>
            <a:spLocks noChangeArrowheads="1"/>
          </p:cNvSpPr>
          <p:nvPr/>
        </p:nvSpPr>
        <p:spPr bwMode="auto">
          <a:xfrm flipV="1">
            <a:off x="348651" y="5301206"/>
            <a:ext cx="8183789" cy="1015665"/>
          </a:xfrm>
          <a:prstGeom prst="wedgeRectCallout">
            <a:avLst>
              <a:gd name="adj1" fmla="val -44459"/>
              <a:gd name="adj2" fmla="val 84953"/>
            </a:avLst>
          </a:prstGeom>
          <a:noFill/>
          <a:ln w="9525" algn="ctr">
            <a:solidFill>
              <a:schemeClr val="tx1"/>
            </a:solidFill>
            <a:miter lim="800000"/>
            <a:headEnd/>
            <a:tailEnd/>
          </a:ln>
          <a:effectLst/>
        </p:spPr>
        <p:txBody>
          <a:bodyPr rot="10800000" lIns="0" tIns="0" rIns="0" bIns="0"/>
          <a:lstStyle/>
          <a:p>
            <a:pPr marL="647700" indent="-457200" algn="ctr" eaLnBrk="1" hangingPunct="1">
              <a:spcBef>
                <a:spcPct val="20000"/>
              </a:spcBef>
              <a:buClr>
                <a:srgbClr val="FF0007"/>
              </a:buClr>
            </a:pPr>
            <a:endParaRPr lang="en-US" sz="2000" dirty="0">
              <a:solidFill>
                <a:schemeClr val="tx1"/>
              </a:solidFill>
              <a:latin typeface="MetaKorrespondenz" pitchFamily="34" charset="0"/>
            </a:endParaRPr>
          </a:p>
        </p:txBody>
      </p:sp>
      <p:sp>
        <p:nvSpPr>
          <p:cNvPr id="12" name="Rectangle 3"/>
          <p:cNvSpPr txBox="1">
            <a:spLocks noChangeArrowheads="1"/>
          </p:cNvSpPr>
          <p:nvPr/>
        </p:nvSpPr>
        <p:spPr bwMode="auto">
          <a:xfrm>
            <a:off x="348650" y="5301210"/>
            <a:ext cx="8255798"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a:lnSpc>
                <a:spcPct val="100000"/>
              </a:lnSpc>
              <a:buFont typeface="Arial" charset="0"/>
              <a:buChar char="–"/>
            </a:pPr>
            <a:r>
              <a:rPr lang="en-US" dirty="0"/>
              <a:t>Direct accesses to local arrays; refrain from accesses via descriptors whenever possible</a:t>
            </a:r>
          </a:p>
          <a:p>
            <a:pPr>
              <a:lnSpc>
                <a:spcPct val="100000"/>
              </a:lnSpc>
              <a:buFont typeface="Arial" charset="0"/>
              <a:buChar char="–"/>
            </a:pPr>
            <a:r>
              <a:rPr lang="en-US" dirty="0"/>
              <a:t>Maximal exploitation of high bandwidths of local memories</a:t>
            </a:r>
          </a:p>
        </p:txBody>
      </p:sp>
      <p:sp>
        <p:nvSpPr>
          <p:cNvPr id="8" name="Text Box 4"/>
          <p:cNvSpPr txBox="1">
            <a:spLocks noChangeArrowheads="1"/>
          </p:cNvSpPr>
          <p:nvPr/>
        </p:nvSpPr>
        <p:spPr bwMode="auto">
          <a:xfrm>
            <a:off x="107950" y="1719263"/>
            <a:ext cx="8188139" cy="3268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pPr>
            <a:r>
              <a:rPr lang="en-US" sz="1800" b="1" i="1" dirty="0">
                <a:solidFill>
                  <a:schemeClr val="bg2"/>
                </a:solidFill>
                <a:latin typeface="Courier New" pitchFamily="49" charset="0"/>
              </a:rPr>
              <a:t>/* Definition of the processor ID */</a:t>
            </a:r>
          </a:p>
          <a:p>
            <a:pPr eaLnBrk="1" hangingPunct="1">
              <a:spcBef>
                <a:spcPct val="20000"/>
              </a:spcBef>
              <a:buClr>
                <a:srgbClr val="FF0007"/>
              </a:buClr>
            </a:pPr>
            <a:r>
              <a:rPr lang="en-US" sz="1800" b="1" dirty="0">
                <a:latin typeface="Courier New" pitchFamily="49" charset="0"/>
              </a:rPr>
              <a:t>#define MYID 0</a:t>
            </a:r>
          </a:p>
          <a:p>
            <a:pPr eaLnBrk="1" hangingPunct="1">
              <a:spcBef>
                <a:spcPct val="20000"/>
              </a:spcBef>
              <a:buClr>
                <a:srgbClr val="FF0007"/>
              </a:buClr>
            </a:pPr>
            <a:endParaRPr lang="en-US" sz="1800" b="1" dirty="0">
              <a:latin typeface="Courier New" pitchFamily="49" charset="0"/>
            </a:endParaRPr>
          </a:p>
          <a:p>
            <a:pPr eaLnBrk="1" hangingPunct="1">
              <a:spcBef>
                <a:spcPct val="20000"/>
              </a:spcBef>
              <a:buClr>
                <a:srgbClr val="FF0007"/>
              </a:buClr>
            </a:pPr>
            <a:r>
              <a:rPr lang="en-US" sz="1800" b="1" i="1" dirty="0">
                <a:solidFill>
                  <a:schemeClr val="bg2"/>
                </a:solidFill>
                <a:latin typeface="Courier New" pitchFamily="49" charset="0"/>
              </a:rPr>
              <a:t>/* Partitioned array declarations &amp; array descriptors */</a:t>
            </a:r>
          </a:p>
          <a:p>
            <a:pPr eaLnBrk="1" hangingPunct="1">
              <a:spcBef>
                <a:spcPct val="20000"/>
              </a:spcBef>
              <a:buClr>
                <a:srgbClr val="FF0007"/>
              </a:buClr>
            </a:pPr>
            <a:r>
              <a:rPr lang="en-US" sz="1800" b="1" dirty="0">
                <a:latin typeface="Courier New" pitchFamily="49" charset="0"/>
              </a:rPr>
              <a:t>int A0[8]; extern int A1[8]; int *A[2] = { A0, A1 };</a:t>
            </a:r>
          </a:p>
          <a:p>
            <a:pPr eaLnBrk="1" hangingPunct="1">
              <a:spcBef>
                <a:spcPct val="20000"/>
              </a:spcBef>
              <a:buClr>
                <a:srgbClr val="FF0007"/>
              </a:buClr>
            </a:pPr>
            <a:r>
              <a:rPr lang="en-US" sz="1800" b="1" dirty="0">
                <a:latin typeface="Courier New" pitchFamily="49" charset="0"/>
              </a:rPr>
              <a:t>int B0[8]; extern int B1[8]; int *B[2] = { B0, B1 }; ...</a:t>
            </a:r>
          </a:p>
          <a:p>
            <a:pPr eaLnBrk="1" hangingPunct="1">
              <a:spcBef>
                <a:spcPct val="20000"/>
              </a:spcBef>
              <a:buClr>
                <a:srgbClr val="FF0007"/>
              </a:buClr>
            </a:pPr>
            <a:endParaRPr lang="en-US" sz="1800" b="1" dirty="0">
              <a:latin typeface="Courier New" pitchFamily="49" charset="0"/>
            </a:endParaRPr>
          </a:p>
          <a:p>
            <a:pPr eaLnBrk="1" hangingPunct="1">
              <a:spcBef>
                <a:spcPct val="20000"/>
              </a:spcBef>
              <a:buClr>
                <a:srgbClr val="FF0007"/>
              </a:buClr>
            </a:pPr>
            <a:r>
              <a:rPr lang="en-US" sz="1800" b="1" i="1" dirty="0">
                <a:solidFill>
                  <a:schemeClr val="bg2"/>
                </a:solidFill>
                <a:latin typeface="Courier New" pitchFamily="49" charset="0"/>
              </a:rPr>
              <a:t>/* Simple loop over all array elements for DSP No. MYID */</a:t>
            </a:r>
          </a:p>
          <a:p>
            <a:pPr eaLnBrk="1" hangingPunct="1">
              <a:spcBef>
                <a:spcPct val="20000"/>
              </a:spcBef>
              <a:buClr>
                <a:srgbClr val="FF0007"/>
              </a:buClr>
            </a:pPr>
            <a:r>
              <a:rPr lang="en-US" sz="1800" b="1" dirty="0">
                <a:latin typeface="Courier New" pitchFamily="49" charset="0"/>
              </a:rPr>
              <a:t>for (i = 0; i &lt; 8; i++)</a:t>
            </a:r>
          </a:p>
          <a:p>
            <a:pPr eaLnBrk="1" hangingPunct="1">
              <a:spcBef>
                <a:spcPct val="20000"/>
              </a:spcBef>
              <a:buClr>
                <a:srgbClr val="FF0007"/>
              </a:buClr>
            </a:pPr>
            <a:r>
              <a:rPr lang="en-US" sz="1800" b="1" dirty="0">
                <a:latin typeface="Courier New" pitchFamily="49" charset="0"/>
              </a:rPr>
              <a:t>  </a:t>
            </a:r>
            <a:r>
              <a:rPr lang="en-US" sz="1800" b="1" dirty="0">
                <a:solidFill>
                  <a:srgbClr val="008000"/>
                </a:solidFill>
                <a:latin typeface="Courier New" pitchFamily="49" charset="0"/>
              </a:rPr>
              <a:t>D0</a:t>
            </a:r>
            <a:r>
              <a:rPr lang="en-US" sz="1800" b="1" dirty="0">
                <a:latin typeface="Courier New" pitchFamily="49" charset="0"/>
              </a:rPr>
              <a:t>[i] = </a:t>
            </a:r>
            <a:r>
              <a:rPr lang="en-US" sz="1800" b="1" dirty="0">
                <a:solidFill>
                  <a:srgbClr val="008000"/>
                </a:solidFill>
                <a:latin typeface="Courier New" pitchFamily="49" charset="0"/>
              </a:rPr>
              <a:t>C0</a:t>
            </a:r>
            <a:r>
              <a:rPr lang="en-US" sz="1800" b="1" dirty="0">
                <a:latin typeface="Courier New" pitchFamily="49" charset="0"/>
              </a:rPr>
              <a:t>[i] + </a:t>
            </a:r>
            <a:r>
              <a:rPr lang="en-US" sz="1800" b="1" dirty="0">
                <a:solidFill>
                  <a:srgbClr val="008000"/>
                </a:solidFill>
                <a:latin typeface="Courier New" pitchFamily="49" charset="0"/>
              </a:rPr>
              <a:t>A0</a:t>
            </a:r>
            <a:r>
              <a:rPr lang="en-US" sz="1800" b="1" dirty="0">
                <a:latin typeface="Courier New" pitchFamily="49" charset="0"/>
              </a:rPr>
              <a:t>[i] * B[1-MYID][7-i];</a:t>
            </a:r>
            <a:endParaRPr lang="en-US" sz="1800" dirty="0">
              <a:latin typeface="Courier New" pitchFamily="49" charset="0"/>
            </a:endParaRPr>
          </a:p>
        </p:txBody>
      </p:sp>
    </p:spTree>
    <p:extLst>
      <p:ext uri="{BB962C8B-B14F-4D97-AF65-F5344CB8AC3E}">
        <p14:creationId xmlns:p14="http://schemas.microsoft.com/office/powerpoint/2010/main" val="8531022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umsplatzhalter 3"/>
          <p:cNvSpPr>
            <a:spLocks noGrp="1"/>
          </p:cNvSpPr>
          <p:nvPr>
            <p:ph type="dt" sz="half" idx="10"/>
          </p:nvPr>
        </p:nvSpPr>
        <p:spPr/>
        <p:txBody>
          <a:bodyPr/>
          <a:lstStyle/>
          <a:p>
            <a:r>
              <a:rPr lang="en-US" dirty="0"/>
              <a:t>© H. Falk | </a:t>
            </a:r>
            <a:fld id="{A64EBA4C-5EF5-43B8-9348-4CCAB9DBA26B}" type="datetime1">
              <a:rPr lang="de-DE" smtClean="0"/>
              <a:t>27.01.2022</a:t>
            </a:fld>
            <a:endParaRPr lang="en-US" dirty="0"/>
          </a:p>
        </p:txBody>
      </p:sp>
      <p:sp>
        <p:nvSpPr>
          <p:cNvPr id="7" name="Fußzeilenplatzhalter 4"/>
          <p:cNvSpPr>
            <a:spLocks noGrp="1"/>
          </p:cNvSpPr>
          <p:nvPr>
            <p:ph type="ftr" sz="quarter" idx="11"/>
          </p:nvPr>
        </p:nvSpPr>
        <p:spPr/>
        <p:txBody>
          <a:bodyPr/>
          <a:lstStyle/>
          <a:p>
            <a:r>
              <a:rPr lang="en-US" dirty="0"/>
              <a:t>5 - HIR Optimizations and Transformations</a:t>
            </a:r>
          </a:p>
        </p:txBody>
      </p:sp>
      <p:sp>
        <p:nvSpPr>
          <p:cNvPr id="779266" name="Rectangle 2"/>
          <p:cNvSpPr>
            <a:spLocks noGrp="1" noChangeArrowheads="1"/>
          </p:cNvSpPr>
          <p:nvPr>
            <p:ph type="title"/>
          </p:nvPr>
        </p:nvSpPr>
        <p:spPr/>
        <p:txBody>
          <a:bodyPr/>
          <a:lstStyle/>
          <a:p>
            <a:r>
              <a:rPr lang="en-US" dirty="0"/>
              <a:t>Locality Improvement for Array Accesses</a:t>
            </a:r>
            <a:endParaRPr lang="en-US" i="1" dirty="0"/>
          </a:p>
        </p:txBody>
      </p:sp>
      <p:sp>
        <p:nvSpPr>
          <p:cNvPr id="11" name="AutoShape 2"/>
          <p:cNvSpPr>
            <a:spLocks noChangeArrowheads="1"/>
          </p:cNvSpPr>
          <p:nvPr/>
        </p:nvSpPr>
        <p:spPr bwMode="auto">
          <a:xfrm flipV="1">
            <a:off x="348651" y="5301206"/>
            <a:ext cx="8183789" cy="1015665"/>
          </a:xfrm>
          <a:prstGeom prst="wedgeRectCallout">
            <a:avLst>
              <a:gd name="adj1" fmla="val 2387"/>
              <a:gd name="adj2" fmla="val 86605"/>
            </a:avLst>
          </a:prstGeom>
          <a:noFill/>
          <a:ln w="9525" algn="ctr">
            <a:solidFill>
              <a:schemeClr val="tx1"/>
            </a:solidFill>
            <a:miter lim="800000"/>
            <a:headEnd/>
            <a:tailEnd/>
          </a:ln>
          <a:effectLst/>
        </p:spPr>
        <p:txBody>
          <a:bodyPr rot="10800000" lIns="0" tIns="0" rIns="0" bIns="0"/>
          <a:lstStyle/>
          <a:p>
            <a:pPr marL="647700" indent="-457200" algn="ctr" eaLnBrk="1" hangingPunct="1">
              <a:spcBef>
                <a:spcPct val="20000"/>
              </a:spcBef>
              <a:buClr>
                <a:srgbClr val="FF0007"/>
              </a:buClr>
            </a:pPr>
            <a:endParaRPr lang="en-US" sz="2000" dirty="0">
              <a:solidFill>
                <a:schemeClr val="tx1"/>
              </a:solidFill>
              <a:latin typeface="MetaKorrespondenz" pitchFamily="34" charset="0"/>
            </a:endParaRPr>
          </a:p>
        </p:txBody>
      </p:sp>
      <p:sp>
        <p:nvSpPr>
          <p:cNvPr id="12" name="Rectangle 3"/>
          <p:cNvSpPr txBox="1">
            <a:spLocks noChangeArrowheads="1"/>
          </p:cNvSpPr>
          <p:nvPr/>
        </p:nvSpPr>
        <p:spPr bwMode="auto">
          <a:xfrm>
            <a:off x="348650" y="5301210"/>
            <a:ext cx="8255798"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a:lnSpc>
                <a:spcPct val="100000"/>
              </a:lnSpc>
              <a:buFont typeface="Arial" charset="0"/>
              <a:buChar char="–"/>
            </a:pPr>
            <a:r>
              <a:rPr lang="en-US" dirty="0"/>
              <a:t>8 sequential accesses to consecutive array elements in remote memory</a:t>
            </a:r>
          </a:p>
          <a:p>
            <a:pPr>
              <a:lnSpc>
                <a:spcPct val="100000"/>
              </a:lnSpc>
              <a:buFont typeface="Arial" charset="0"/>
              <a:buChar char="–"/>
            </a:pPr>
            <a:r>
              <a:rPr lang="en-US" dirty="0"/>
              <a:t>Inefficient, since 8 full bus cycles are required</a:t>
            </a:r>
          </a:p>
        </p:txBody>
      </p:sp>
      <p:sp>
        <p:nvSpPr>
          <p:cNvPr id="8" name="Text Box 4"/>
          <p:cNvSpPr txBox="1">
            <a:spLocks noChangeArrowheads="1"/>
          </p:cNvSpPr>
          <p:nvPr/>
        </p:nvSpPr>
        <p:spPr bwMode="auto">
          <a:xfrm>
            <a:off x="107950" y="1719263"/>
            <a:ext cx="8188139" cy="3268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pPr>
            <a:r>
              <a:rPr lang="en-US" sz="1800" b="1" i="1" dirty="0">
                <a:solidFill>
                  <a:schemeClr val="bg2"/>
                </a:solidFill>
                <a:latin typeface="Courier New" pitchFamily="49" charset="0"/>
              </a:rPr>
              <a:t>/* Definition of the processor ID */</a:t>
            </a:r>
          </a:p>
          <a:p>
            <a:pPr eaLnBrk="1" hangingPunct="1">
              <a:spcBef>
                <a:spcPct val="20000"/>
              </a:spcBef>
              <a:buClr>
                <a:srgbClr val="FF0007"/>
              </a:buClr>
            </a:pPr>
            <a:r>
              <a:rPr lang="en-US" sz="1800" b="1" dirty="0">
                <a:latin typeface="Courier New" pitchFamily="49" charset="0"/>
              </a:rPr>
              <a:t>#define MYID 0</a:t>
            </a:r>
          </a:p>
          <a:p>
            <a:pPr eaLnBrk="1" hangingPunct="1">
              <a:spcBef>
                <a:spcPct val="20000"/>
              </a:spcBef>
              <a:buClr>
                <a:srgbClr val="FF0007"/>
              </a:buClr>
            </a:pPr>
            <a:endParaRPr lang="en-US" sz="1800" b="1" dirty="0">
              <a:latin typeface="Courier New" pitchFamily="49" charset="0"/>
            </a:endParaRPr>
          </a:p>
          <a:p>
            <a:pPr eaLnBrk="1" hangingPunct="1">
              <a:spcBef>
                <a:spcPct val="20000"/>
              </a:spcBef>
              <a:buClr>
                <a:srgbClr val="FF0007"/>
              </a:buClr>
            </a:pPr>
            <a:r>
              <a:rPr lang="en-US" sz="1800" b="1" i="1" dirty="0">
                <a:solidFill>
                  <a:schemeClr val="bg2"/>
                </a:solidFill>
                <a:latin typeface="Courier New" pitchFamily="49" charset="0"/>
              </a:rPr>
              <a:t>/* Partitioned array declarations &amp; array descriptors */</a:t>
            </a:r>
          </a:p>
          <a:p>
            <a:pPr eaLnBrk="1" hangingPunct="1">
              <a:spcBef>
                <a:spcPct val="20000"/>
              </a:spcBef>
              <a:buClr>
                <a:srgbClr val="FF0007"/>
              </a:buClr>
            </a:pPr>
            <a:r>
              <a:rPr lang="en-US" sz="1800" b="1" dirty="0">
                <a:latin typeface="Courier New" pitchFamily="49" charset="0"/>
              </a:rPr>
              <a:t>int A0[8]; extern int A1[8]; int *A[2] = { A0, A1 };</a:t>
            </a:r>
          </a:p>
          <a:p>
            <a:pPr eaLnBrk="1" hangingPunct="1">
              <a:spcBef>
                <a:spcPct val="20000"/>
              </a:spcBef>
              <a:buClr>
                <a:srgbClr val="FF0007"/>
              </a:buClr>
            </a:pPr>
            <a:r>
              <a:rPr lang="en-US" sz="1800" b="1" dirty="0">
                <a:latin typeface="Courier New" pitchFamily="49" charset="0"/>
              </a:rPr>
              <a:t>int B0[8]; extern int B1[8]; int *B[2] = { B0, B1 }; ...</a:t>
            </a:r>
          </a:p>
          <a:p>
            <a:pPr eaLnBrk="1" hangingPunct="1">
              <a:spcBef>
                <a:spcPct val="20000"/>
              </a:spcBef>
              <a:buClr>
                <a:srgbClr val="FF0007"/>
              </a:buClr>
            </a:pPr>
            <a:endParaRPr lang="en-US" sz="1800" b="1" dirty="0">
              <a:latin typeface="Courier New" pitchFamily="49" charset="0"/>
            </a:endParaRPr>
          </a:p>
          <a:p>
            <a:pPr eaLnBrk="1" hangingPunct="1">
              <a:spcBef>
                <a:spcPct val="20000"/>
              </a:spcBef>
              <a:buClr>
                <a:srgbClr val="FF0007"/>
              </a:buClr>
            </a:pPr>
            <a:r>
              <a:rPr lang="en-US" sz="1800" b="1" i="1" dirty="0">
                <a:solidFill>
                  <a:schemeClr val="bg2"/>
                </a:solidFill>
                <a:latin typeface="Courier New" pitchFamily="49" charset="0"/>
              </a:rPr>
              <a:t>/* Simple loop over all array elements for DSP No. MYID */</a:t>
            </a:r>
          </a:p>
          <a:p>
            <a:pPr eaLnBrk="1" hangingPunct="1">
              <a:spcBef>
                <a:spcPct val="20000"/>
              </a:spcBef>
              <a:buClr>
                <a:srgbClr val="FF0007"/>
              </a:buClr>
            </a:pPr>
            <a:r>
              <a:rPr lang="en-US" sz="1800" b="1" dirty="0">
                <a:latin typeface="Courier New" pitchFamily="49" charset="0"/>
              </a:rPr>
              <a:t>for (i = 0; i &lt; 8; i++)</a:t>
            </a:r>
          </a:p>
          <a:p>
            <a:pPr eaLnBrk="1" hangingPunct="1">
              <a:spcBef>
                <a:spcPct val="20000"/>
              </a:spcBef>
              <a:buClr>
                <a:srgbClr val="FF0007"/>
              </a:buClr>
            </a:pPr>
            <a:r>
              <a:rPr lang="en-US" sz="1800" b="1" dirty="0">
                <a:latin typeface="Courier New" pitchFamily="49" charset="0"/>
              </a:rPr>
              <a:t>  D0[i] = C0[i] + A0[i] * </a:t>
            </a:r>
            <a:r>
              <a:rPr lang="en-US" sz="1800" b="1" dirty="0">
                <a:solidFill>
                  <a:srgbClr val="C00000"/>
                </a:solidFill>
                <a:latin typeface="Courier New" pitchFamily="49" charset="0"/>
              </a:rPr>
              <a:t>B[1-MYID][7-i]</a:t>
            </a:r>
            <a:r>
              <a:rPr lang="en-US" sz="1800" b="1" dirty="0">
                <a:latin typeface="Courier New" pitchFamily="49" charset="0"/>
              </a:rPr>
              <a:t>;</a:t>
            </a:r>
            <a:endParaRPr lang="en-US" sz="1800" dirty="0">
              <a:latin typeface="Courier New" pitchFamily="49" charset="0"/>
            </a:endParaRPr>
          </a:p>
        </p:txBody>
      </p:sp>
    </p:spTree>
    <p:extLst>
      <p:ext uri="{BB962C8B-B14F-4D97-AF65-F5344CB8AC3E}">
        <p14:creationId xmlns:p14="http://schemas.microsoft.com/office/powerpoint/2010/main" val="14964331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umsplatzhalter 3"/>
          <p:cNvSpPr>
            <a:spLocks noGrp="1"/>
          </p:cNvSpPr>
          <p:nvPr>
            <p:ph type="dt" sz="half" idx="10"/>
          </p:nvPr>
        </p:nvSpPr>
        <p:spPr/>
        <p:txBody>
          <a:bodyPr/>
          <a:lstStyle/>
          <a:p>
            <a:r>
              <a:rPr lang="en-US" dirty="0"/>
              <a:t>© H. Falk | </a:t>
            </a:r>
            <a:fld id="{52A22A68-97EA-47F1-B111-5AEB2A655031}" type="datetime1">
              <a:rPr lang="de-DE" smtClean="0"/>
              <a:t>27.01.2022</a:t>
            </a:fld>
            <a:endParaRPr lang="en-US" dirty="0"/>
          </a:p>
        </p:txBody>
      </p:sp>
      <p:sp>
        <p:nvSpPr>
          <p:cNvPr id="7" name="Fußzeilenplatzhalter 4"/>
          <p:cNvSpPr>
            <a:spLocks noGrp="1"/>
          </p:cNvSpPr>
          <p:nvPr>
            <p:ph type="ftr" sz="quarter" idx="11"/>
          </p:nvPr>
        </p:nvSpPr>
        <p:spPr/>
        <p:txBody>
          <a:bodyPr/>
          <a:lstStyle/>
          <a:p>
            <a:r>
              <a:rPr lang="en-US" dirty="0"/>
              <a:t>5 - HIR Optimizations and Transformations</a:t>
            </a:r>
          </a:p>
        </p:txBody>
      </p:sp>
      <p:sp>
        <p:nvSpPr>
          <p:cNvPr id="779266" name="Rectangle 2"/>
          <p:cNvSpPr>
            <a:spLocks noGrp="1" noChangeArrowheads="1"/>
          </p:cNvSpPr>
          <p:nvPr>
            <p:ph type="title"/>
          </p:nvPr>
        </p:nvSpPr>
        <p:spPr/>
        <p:txBody>
          <a:bodyPr/>
          <a:lstStyle/>
          <a:p>
            <a:r>
              <a:rPr lang="en-US" dirty="0"/>
              <a:t>Insertion of DMA Burst Transfers</a:t>
            </a:r>
            <a:endParaRPr lang="en-US" i="1" dirty="0"/>
          </a:p>
        </p:txBody>
      </p:sp>
      <p:sp>
        <p:nvSpPr>
          <p:cNvPr id="9" name="Text Box 5"/>
          <p:cNvSpPr txBox="1">
            <a:spLocks noChangeArrowheads="1"/>
          </p:cNvSpPr>
          <p:nvPr/>
        </p:nvSpPr>
        <p:spPr bwMode="auto">
          <a:xfrm>
            <a:off x="107950" y="1719263"/>
            <a:ext cx="8188139" cy="45981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pPr>
            <a:r>
              <a:rPr lang="en-US" sz="1800" b="1" i="1" dirty="0">
                <a:solidFill>
                  <a:schemeClr val="bg2"/>
                </a:solidFill>
                <a:latin typeface="Courier New" pitchFamily="49" charset="0"/>
              </a:rPr>
              <a:t>/* Definition of the processor ID */</a:t>
            </a:r>
          </a:p>
          <a:p>
            <a:pPr eaLnBrk="1" hangingPunct="1">
              <a:spcBef>
                <a:spcPct val="20000"/>
              </a:spcBef>
              <a:buClr>
                <a:srgbClr val="FF0007"/>
              </a:buClr>
            </a:pPr>
            <a:r>
              <a:rPr lang="en-US" sz="1800" b="1" dirty="0">
                <a:latin typeface="Courier New" pitchFamily="49" charset="0"/>
              </a:rPr>
              <a:t>#define MYID 0</a:t>
            </a:r>
          </a:p>
          <a:p>
            <a:pPr eaLnBrk="1" hangingPunct="1">
              <a:spcBef>
                <a:spcPct val="20000"/>
              </a:spcBef>
              <a:buClr>
                <a:srgbClr val="FF0007"/>
              </a:buClr>
            </a:pPr>
            <a:endParaRPr lang="en-US" sz="1800" b="1" dirty="0">
              <a:latin typeface="Courier New" pitchFamily="49" charset="0"/>
            </a:endParaRPr>
          </a:p>
          <a:p>
            <a:pPr eaLnBrk="1" hangingPunct="1">
              <a:spcBef>
                <a:spcPct val="20000"/>
              </a:spcBef>
              <a:buClr>
                <a:srgbClr val="FF0007"/>
              </a:buClr>
            </a:pPr>
            <a:r>
              <a:rPr lang="en-US" sz="1800" b="1" i="1" dirty="0">
                <a:solidFill>
                  <a:schemeClr val="bg2"/>
                </a:solidFill>
                <a:latin typeface="Courier New" pitchFamily="49" charset="0"/>
              </a:rPr>
              <a:t>/* Partitioned array declarations &amp; array descriptors */</a:t>
            </a:r>
          </a:p>
          <a:p>
            <a:pPr eaLnBrk="1" hangingPunct="1">
              <a:spcBef>
                <a:spcPct val="20000"/>
              </a:spcBef>
              <a:buClr>
                <a:srgbClr val="FF0007"/>
              </a:buClr>
            </a:pPr>
            <a:r>
              <a:rPr lang="en-US" sz="1800" b="1" dirty="0">
                <a:latin typeface="Courier New" pitchFamily="49" charset="0"/>
              </a:rPr>
              <a:t>int A0[8]; extern int A1[8]; int *A[2] = { A0, A1 };</a:t>
            </a:r>
          </a:p>
          <a:p>
            <a:pPr eaLnBrk="1" hangingPunct="1">
              <a:spcBef>
                <a:spcPct val="20000"/>
              </a:spcBef>
              <a:buClr>
                <a:srgbClr val="FF0007"/>
              </a:buClr>
            </a:pPr>
            <a:r>
              <a:rPr lang="en-US" sz="1800" b="1" dirty="0">
                <a:latin typeface="Courier New" pitchFamily="49" charset="0"/>
              </a:rPr>
              <a:t>int B0[8]; extern int B1[8]; int *B[2] = { B0, B1 }; ...</a:t>
            </a:r>
          </a:p>
          <a:p>
            <a:pPr eaLnBrk="1" hangingPunct="1">
              <a:spcBef>
                <a:spcPct val="20000"/>
              </a:spcBef>
              <a:buClr>
                <a:srgbClr val="FF0007"/>
              </a:buClr>
            </a:pPr>
            <a:endParaRPr lang="en-US" sz="1800" b="1" dirty="0">
              <a:latin typeface="Courier New" pitchFamily="49" charset="0"/>
            </a:endParaRPr>
          </a:p>
          <a:p>
            <a:pPr eaLnBrk="1" hangingPunct="1">
              <a:spcBef>
                <a:spcPct val="20000"/>
              </a:spcBef>
              <a:buClr>
                <a:srgbClr val="FF0007"/>
              </a:buClr>
            </a:pPr>
            <a:r>
              <a:rPr lang="en-US" sz="1800" b="1" i="1" dirty="0">
                <a:solidFill>
                  <a:schemeClr val="bg2"/>
                </a:solidFill>
                <a:latin typeface="Courier New" pitchFamily="49" charset="0"/>
              </a:rPr>
              <a:t>/* Temporary DMA buffer */</a:t>
            </a:r>
          </a:p>
          <a:p>
            <a:pPr eaLnBrk="1" hangingPunct="1">
              <a:spcBef>
                <a:spcPct val="20000"/>
              </a:spcBef>
              <a:buClr>
                <a:srgbClr val="FF0007"/>
              </a:buClr>
            </a:pPr>
            <a:r>
              <a:rPr lang="en-US" sz="1800" b="1" dirty="0">
                <a:latin typeface="Courier New" pitchFamily="49" charset="0"/>
              </a:rPr>
              <a:t>int temp[8];</a:t>
            </a:r>
          </a:p>
          <a:p>
            <a:pPr eaLnBrk="1" hangingPunct="1">
              <a:spcBef>
                <a:spcPct val="20000"/>
              </a:spcBef>
              <a:buClr>
                <a:srgbClr val="FF0007"/>
              </a:buClr>
            </a:pPr>
            <a:r>
              <a:rPr lang="en-US" sz="1800" b="1" dirty="0">
                <a:solidFill>
                  <a:srgbClr val="008000"/>
                </a:solidFill>
                <a:latin typeface="Courier New" pitchFamily="49" charset="0"/>
              </a:rPr>
              <a:t>DMA_get( temp, &amp;(B[1-MYID]), 8 * sizeof( int ) )</a:t>
            </a:r>
            <a:r>
              <a:rPr lang="en-US" sz="1800" b="1" dirty="0">
                <a:latin typeface="Courier New" pitchFamily="49" charset="0"/>
              </a:rPr>
              <a:t>;</a:t>
            </a:r>
          </a:p>
          <a:p>
            <a:pPr eaLnBrk="1" hangingPunct="1">
              <a:spcBef>
                <a:spcPct val="20000"/>
              </a:spcBef>
              <a:buClr>
                <a:srgbClr val="FF0007"/>
              </a:buClr>
            </a:pPr>
            <a:endParaRPr lang="en-US" sz="1800" b="1" dirty="0">
              <a:latin typeface="Courier New" pitchFamily="49" charset="0"/>
            </a:endParaRPr>
          </a:p>
          <a:p>
            <a:pPr eaLnBrk="1" hangingPunct="1">
              <a:spcBef>
                <a:spcPct val="20000"/>
              </a:spcBef>
              <a:buClr>
                <a:srgbClr val="FF0007"/>
              </a:buClr>
            </a:pPr>
            <a:r>
              <a:rPr lang="en-US" sz="1800" b="1" i="1" dirty="0">
                <a:solidFill>
                  <a:schemeClr val="bg2"/>
                </a:solidFill>
                <a:latin typeface="Courier New" pitchFamily="49" charset="0"/>
              </a:rPr>
              <a:t>/* Simple loop over all array elements for DSP No. MYID */</a:t>
            </a:r>
          </a:p>
          <a:p>
            <a:pPr eaLnBrk="1" hangingPunct="1">
              <a:spcBef>
                <a:spcPct val="20000"/>
              </a:spcBef>
              <a:buClr>
                <a:srgbClr val="FF0007"/>
              </a:buClr>
            </a:pPr>
            <a:r>
              <a:rPr lang="en-US" sz="1800" b="1" dirty="0">
                <a:latin typeface="Courier New" pitchFamily="49" charset="0"/>
              </a:rPr>
              <a:t>for (i = 0; i &lt; 8; i++)</a:t>
            </a:r>
          </a:p>
          <a:p>
            <a:pPr eaLnBrk="1" hangingPunct="1">
              <a:spcBef>
                <a:spcPct val="20000"/>
              </a:spcBef>
              <a:buClr>
                <a:srgbClr val="FF0007"/>
              </a:buClr>
            </a:pPr>
            <a:r>
              <a:rPr lang="en-US" sz="1800" b="1" dirty="0">
                <a:latin typeface="Courier New" pitchFamily="49" charset="0"/>
              </a:rPr>
              <a:t>  D0[i] = C0[i] + A0[i] * </a:t>
            </a:r>
            <a:r>
              <a:rPr lang="en-US" sz="1800" b="1" dirty="0">
                <a:solidFill>
                  <a:srgbClr val="008000"/>
                </a:solidFill>
                <a:latin typeface="Courier New" pitchFamily="49" charset="0"/>
              </a:rPr>
              <a:t>temp[7-i]</a:t>
            </a:r>
            <a:r>
              <a:rPr lang="en-US" sz="1800" b="1" dirty="0">
                <a:latin typeface="Courier New" pitchFamily="49" charset="0"/>
              </a:rPr>
              <a:t>;</a:t>
            </a:r>
            <a:endParaRPr lang="en-US" sz="1800" dirty="0">
              <a:latin typeface="Courier New" pitchFamily="49" charset="0"/>
            </a:endParaRPr>
          </a:p>
        </p:txBody>
      </p:sp>
      <p:sp>
        <p:nvSpPr>
          <p:cNvPr id="10" name="AutoShape 2"/>
          <p:cNvSpPr>
            <a:spLocks noChangeArrowheads="1"/>
          </p:cNvSpPr>
          <p:nvPr/>
        </p:nvSpPr>
        <p:spPr bwMode="auto">
          <a:xfrm flipV="1">
            <a:off x="5508104" y="3638939"/>
            <a:ext cx="3503269" cy="1014196"/>
          </a:xfrm>
          <a:prstGeom prst="wedgeRectCallout">
            <a:avLst>
              <a:gd name="adj1" fmla="val -91582"/>
              <a:gd name="adj2" fmla="val -55713"/>
            </a:avLst>
          </a:prstGeom>
          <a:noFill/>
          <a:ln w="9525" algn="ctr">
            <a:solidFill>
              <a:schemeClr val="tx1"/>
            </a:solidFill>
            <a:miter lim="800000"/>
            <a:headEnd/>
            <a:tailEnd/>
          </a:ln>
          <a:effectLst/>
        </p:spPr>
        <p:txBody>
          <a:bodyPr rot="10800000" lIns="0" tIns="0" rIns="0" bIns="0"/>
          <a:lstStyle/>
          <a:p>
            <a:pPr marL="647700" indent="-457200" algn="ctr" eaLnBrk="1" hangingPunct="1">
              <a:spcBef>
                <a:spcPct val="20000"/>
              </a:spcBef>
              <a:buClr>
                <a:srgbClr val="FF0007"/>
              </a:buClr>
            </a:pPr>
            <a:endParaRPr lang="en-US" sz="2000" dirty="0">
              <a:solidFill>
                <a:schemeClr val="tx1"/>
              </a:solidFill>
              <a:latin typeface="MetaKorrespondenz" pitchFamily="34" charset="0"/>
            </a:endParaRPr>
          </a:p>
        </p:txBody>
      </p:sp>
      <p:sp>
        <p:nvSpPr>
          <p:cNvPr id="13" name="Rectangle 3"/>
          <p:cNvSpPr txBox="1">
            <a:spLocks noChangeArrowheads="1"/>
          </p:cNvSpPr>
          <p:nvPr/>
        </p:nvSpPr>
        <p:spPr bwMode="auto">
          <a:xfrm>
            <a:off x="5508104" y="3637473"/>
            <a:ext cx="3575278"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a:lnSpc>
                <a:spcPct val="100000"/>
              </a:lnSpc>
              <a:buFont typeface="Arial" charset="0"/>
              <a:buChar char="–"/>
            </a:pPr>
            <a:r>
              <a:rPr lang="en-US" dirty="0"/>
              <a:t>Block-wise loading of a local buffer from remote memory via DMA</a:t>
            </a:r>
            <a:endParaRPr lang="en-US" i="1" dirty="0"/>
          </a:p>
        </p:txBody>
      </p:sp>
      <p:sp>
        <p:nvSpPr>
          <p:cNvPr id="14" name="AutoShape 2"/>
          <p:cNvSpPr>
            <a:spLocks noChangeArrowheads="1"/>
          </p:cNvSpPr>
          <p:nvPr/>
        </p:nvSpPr>
        <p:spPr bwMode="auto">
          <a:xfrm flipV="1">
            <a:off x="5436096" y="5674908"/>
            <a:ext cx="3647286" cy="706420"/>
          </a:xfrm>
          <a:prstGeom prst="wedgeRectCallout">
            <a:avLst>
              <a:gd name="adj1" fmla="val -82431"/>
              <a:gd name="adj2" fmla="val 101"/>
            </a:avLst>
          </a:prstGeom>
          <a:noFill/>
          <a:ln w="9525" algn="ctr">
            <a:solidFill>
              <a:schemeClr val="tx1"/>
            </a:solidFill>
            <a:miter lim="800000"/>
            <a:headEnd/>
            <a:tailEnd/>
          </a:ln>
          <a:effectLst/>
        </p:spPr>
        <p:txBody>
          <a:bodyPr rot="10800000" lIns="0" tIns="0" rIns="0" bIns="0"/>
          <a:lstStyle/>
          <a:p>
            <a:pPr marL="647700" indent="-457200" algn="ctr" eaLnBrk="1" hangingPunct="1">
              <a:spcBef>
                <a:spcPct val="20000"/>
              </a:spcBef>
              <a:buClr>
                <a:srgbClr val="FF0007"/>
              </a:buClr>
            </a:pPr>
            <a:endParaRPr lang="en-US" sz="2000" dirty="0">
              <a:solidFill>
                <a:schemeClr val="tx1"/>
              </a:solidFill>
              <a:latin typeface="MetaKorrespondenz" pitchFamily="34" charset="0"/>
            </a:endParaRPr>
          </a:p>
        </p:txBody>
      </p:sp>
      <p:sp>
        <p:nvSpPr>
          <p:cNvPr id="15" name="Rectangle 3"/>
          <p:cNvSpPr txBox="1">
            <a:spLocks noChangeArrowheads="1"/>
          </p:cNvSpPr>
          <p:nvPr/>
        </p:nvSpPr>
        <p:spPr bwMode="auto">
          <a:xfrm>
            <a:off x="5436096" y="5673442"/>
            <a:ext cx="3647286"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a:lnSpc>
                <a:spcPct val="100000"/>
              </a:lnSpc>
              <a:buFont typeface="Arial" charset="0"/>
              <a:buChar char="–"/>
            </a:pPr>
            <a:r>
              <a:rPr lang="en-US" dirty="0"/>
              <a:t>Array accesses in loop use only local memory</a:t>
            </a:r>
            <a:endParaRPr lang="en-US" i="1" dirty="0"/>
          </a:p>
        </p:txBody>
      </p:sp>
    </p:spTree>
    <p:extLst>
      <p:ext uri="{BB962C8B-B14F-4D97-AF65-F5344CB8AC3E}">
        <p14:creationId xmlns:p14="http://schemas.microsoft.com/office/powerpoint/2010/main" val="36802260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p:bldP spid="14" grpId="0" animBg="1"/>
      <p:bldP spid="15"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AE87469D-521D-44CE-B638-8FC34AD08971}"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5 - HIR Optimizations and Transformations</a:t>
            </a:r>
          </a:p>
        </p:txBody>
      </p:sp>
      <p:sp>
        <p:nvSpPr>
          <p:cNvPr id="805890" name="Rectangle 2"/>
          <p:cNvSpPr>
            <a:spLocks noGrp="1" noChangeArrowheads="1"/>
          </p:cNvSpPr>
          <p:nvPr>
            <p:ph type="title"/>
          </p:nvPr>
        </p:nvSpPr>
        <p:spPr/>
        <p:txBody>
          <a:bodyPr/>
          <a:lstStyle/>
          <a:p>
            <a:r>
              <a:rPr lang="en-US" dirty="0"/>
              <a:t>Experimental Setup</a:t>
            </a:r>
            <a:endParaRPr lang="en-US" i="1" dirty="0"/>
          </a:p>
        </p:txBody>
      </p:sp>
      <p:sp>
        <p:nvSpPr>
          <p:cNvPr id="805891" name="Rectangle 3"/>
          <p:cNvSpPr>
            <a:spLocks noGrp="1" noChangeArrowheads="1"/>
          </p:cNvSpPr>
          <p:nvPr>
            <p:ph type="body" idx="1"/>
          </p:nvPr>
        </p:nvSpPr>
        <p:spPr/>
        <p:txBody>
          <a:bodyPr/>
          <a:lstStyle/>
          <a:p>
            <a:pPr>
              <a:lnSpc>
                <a:spcPct val="90000"/>
              </a:lnSpc>
            </a:pPr>
            <a:r>
              <a:rPr lang="en-US" b="1" dirty="0"/>
              <a:t>Multi-DSP Hardware</a:t>
            </a:r>
            <a:endParaRPr lang="en-US" b="1" i="1" dirty="0"/>
          </a:p>
          <a:p>
            <a:pPr>
              <a:lnSpc>
                <a:spcPct val="120000"/>
              </a:lnSpc>
              <a:buFont typeface="Arial" charset="0"/>
              <a:buChar char="–"/>
            </a:pPr>
            <a:r>
              <a:rPr lang="en-US" dirty="0"/>
              <a:t>4 parallel Analog Devices TigerSHARC TS-101 @250 MHz</a:t>
            </a:r>
          </a:p>
          <a:p>
            <a:pPr>
              <a:lnSpc>
                <a:spcPct val="120000"/>
              </a:lnSpc>
              <a:buFont typeface="Arial" charset="0"/>
              <a:buChar char="–"/>
            </a:pPr>
            <a:r>
              <a:rPr lang="en-US" dirty="0"/>
              <a:t>768 kB local SRAM per DSP, 128 MB external DRAM</a:t>
            </a:r>
          </a:p>
          <a:p>
            <a:pPr marL="0" indent="0">
              <a:lnSpc>
                <a:spcPct val="120000"/>
              </a:lnSpc>
            </a:pPr>
            <a:endParaRPr lang="en-US" sz="1200" dirty="0"/>
          </a:p>
          <a:p>
            <a:pPr>
              <a:lnSpc>
                <a:spcPct val="90000"/>
              </a:lnSpc>
            </a:pPr>
            <a:r>
              <a:rPr lang="en-US" b="1" dirty="0"/>
              <a:t>Parallelized Benchmark Programs</a:t>
            </a:r>
            <a:endParaRPr lang="en-US" b="1" i="1" dirty="0"/>
          </a:p>
          <a:p>
            <a:pPr>
              <a:lnSpc>
                <a:spcPct val="120000"/>
              </a:lnSpc>
              <a:buFont typeface="Arial" charset="0"/>
              <a:buChar char="–"/>
            </a:pPr>
            <a:r>
              <a:rPr lang="en-US" i="1" dirty="0"/>
              <a:t>DSPstone:</a:t>
            </a:r>
            <a:r>
              <a:rPr lang="en-US" dirty="0"/>
              <a:t> small DSP kernels, low code complexity</a:t>
            </a:r>
          </a:p>
          <a:p>
            <a:pPr>
              <a:lnSpc>
                <a:spcPct val="120000"/>
              </a:lnSpc>
              <a:buFont typeface="Arial" charset="0"/>
              <a:buChar char="–"/>
            </a:pPr>
            <a:r>
              <a:rPr lang="en-US" i="1" dirty="0"/>
              <a:t>UTDSP:</a:t>
            </a:r>
            <a:r>
              <a:rPr lang="en-US" dirty="0"/>
              <a:t> complex applications, compute-intensive code</a:t>
            </a:r>
          </a:p>
          <a:p>
            <a:pPr marL="0" indent="0">
              <a:lnSpc>
                <a:spcPct val="120000"/>
              </a:lnSpc>
            </a:pPr>
            <a:endParaRPr lang="en-US" sz="1200" dirty="0"/>
          </a:p>
          <a:p>
            <a:pPr>
              <a:lnSpc>
                <a:spcPct val="90000"/>
              </a:lnSpc>
            </a:pPr>
            <a:r>
              <a:rPr lang="en-US" b="1" dirty="0"/>
              <a:t>Results: </a:t>
            </a:r>
            <a:r>
              <a:rPr lang="en-US" dirty="0"/>
              <a:t>Run-times</a:t>
            </a:r>
            <a:endParaRPr lang="en-US" i="1" dirty="0"/>
          </a:p>
          <a:p>
            <a:pPr>
              <a:lnSpc>
                <a:spcPct val="120000"/>
              </a:lnSpc>
              <a:buFont typeface="Arial" charset="0"/>
              <a:buChar char="–"/>
            </a:pPr>
            <a:r>
              <a:rPr lang="en-US" dirty="0"/>
              <a:t>for purely sequential code running on 1 DSP</a:t>
            </a:r>
          </a:p>
          <a:p>
            <a:pPr>
              <a:lnSpc>
                <a:spcPct val="120000"/>
              </a:lnSpc>
              <a:buFont typeface="Arial" charset="0"/>
              <a:buChar char="–"/>
            </a:pPr>
            <a:r>
              <a:rPr lang="en-US" dirty="0"/>
              <a:t>for code after program recovery</a:t>
            </a:r>
          </a:p>
          <a:p>
            <a:pPr>
              <a:lnSpc>
                <a:spcPct val="120000"/>
              </a:lnSpc>
              <a:buFont typeface="Arial" charset="0"/>
              <a:buChar char="–"/>
            </a:pPr>
            <a:r>
              <a:rPr lang="en-US" dirty="0"/>
              <a:t>for code after data partitioning and memory assignment</a:t>
            </a:r>
          </a:p>
          <a:p>
            <a:pPr>
              <a:lnSpc>
                <a:spcPct val="120000"/>
              </a:lnSpc>
              <a:buFont typeface="Arial" charset="0"/>
              <a:buChar char="–"/>
            </a:pPr>
            <a:r>
              <a:rPr lang="en-US" dirty="0"/>
              <a:t>for code after locality improvement &amp; DMA</a:t>
            </a:r>
          </a:p>
        </p:txBody>
      </p:sp>
    </p:spTree>
    <p:extLst>
      <p:ext uri="{BB962C8B-B14F-4D97-AF65-F5344CB8AC3E}">
        <p14:creationId xmlns:p14="http://schemas.microsoft.com/office/powerpoint/2010/main" val="28877228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5891">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05891">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05891">
                                            <p:txEl>
                                              <p:pRg st="10" end="1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05891">
                                            <p:txEl>
                                              <p:pRg st="11" end="1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05891">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1E1CE486-3645-4302-9E17-1D1BABD6404A}"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5 - HIR Optimizations and Transformations</a:t>
            </a:r>
          </a:p>
        </p:txBody>
      </p:sp>
      <p:sp>
        <p:nvSpPr>
          <p:cNvPr id="805890" name="Rectangle 2"/>
          <p:cNvSpPr>
            <a:spLocks noGrp="1" noChangeArrowheads="1"/>
          </p:cNvSpPr>
          <p:nvPr>
            <p:ph type="title"/>
          </p:nvPr>
        </p:nvSpPr>
        <p:spPr/>
        <p:txBody>
          <a:bodyPr/>
          <a:lstStyle/>
          <a:p>
            <a:r>
              <a:rPr lang="en-US" dirty="0"/>
              <a:t>Results – DSPstone</a:t>
            </a:r>
            <a:endParaRPr lang="en-US" i="1" dirty="0"/>
          </a:p>
        </p:txBody>
      </p:sp>
      <p:graphicFrame>
        <p:nvGraphicFramePr>
          <p:cNvPr id="2" name="Objekt 2"/>
          <p:cNvGraphicFramePr>
            <a:graphicFrameLocks noChangeAspect="1"/>
          </p:cNvGraphicFramePr>
          <p:nvPr>
            <p:extLst>
              <p:ext uri="{D42A27DB-BD31-4B8C-83A1-F6EECF244321}">
                <p14:modId xmlns:p14="http://schemas.microsoft.com/office/powerpoint/2010/main" val="3789125473"/>
              </p:ext>
            </p:extLst>
          </p:nvPr>
        </p:nvGraphicFramePr>
        <p:xfrm>
          <a:off x="819150" y="1624013"/>
          <a:ext cx="7313613" cy="42783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72187559"/>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6F986CC2-EEF7-4369-8B0A-447EFB4FE646}"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5 - HIR Optimizations and Transformations</a:t>
            </a:r>
          </a:p>
        </p:txBody>
      </p:sp>
      <p:sp>
        <p:nvSpPr>
          <p:cNvPr id="805890" name="Rectangle 2"/>
          <p:cNvSpPr>
            <a:spLocks noGrp="1" noChangeArrowheads="1"/>
          </p:cNvSpPr>
          <p:nvPr>
            <p:ph type="title"/>
          </p:nvPr>
        </p:nvSpPr>
        <p:spPr/>
        <p:txBody>
          <a:bodyPr/>
          <a:lstStyle/>
          <a:p>
            <a:r>
              <a:rPr lang="en-US" dirty="0"/>
              <a:t>Results – UTDSP</a:t>
            </a:r>
            <a:endParaRPr lang="en-US" i="1" dirty="0"/>
          </a:p>
        </p:txBody>
      </p:sp>
      <p:graphicFrame>
        <p:nvGraphicFramePr>
          <p:cNvPr id="2" name="Objekt 1"/>
          <p:cNvGraphicFramePr>
            <a:graphicFrameLocks noChangeAspect="1"/>
          </p:cNvGraphicFramePr>
          <p:nvPr>
            <p:extLst>
              <p:ext uri="{D42A27DB-BD31-4B8C-83A1-F6EECF244321}">
                <p14:modId xmlns:p14="http://schemas.microsoft.com/office/powerpoint/2010/main" val="2369078644"/>
              </p:ext>
            </p:extLst>
          </p:nvPr>
        </p:nvGraphicFramePr>
        <p:xfrm>
          <a:off x="179388" y="1573213"/>
          <a:ext cx="8897937" cy="4384675"/>
        </p:xfrm>
        <a:graphic>
          <a:graphicData uri="http://schemas.openxmlformats.org/presentationml/2006/ole">
            <mc:AlternateContent xmlns:mc="http://schemas.openxmlformats.org/markup-compatibility/2006">
              <mc:Choice xmlns:v="urn:schemas-microsoft-com:vml" Requires="v">
                <p:oleObj spid="_x0000_s13520" name="Arbeitsblatt" r:id="rId4" imgW="8743950" imgH="4305520" progId="Excel.Sheet.8">
                  <p:embed followColorScheme="full"/>
                </p:oleObj>
              </mc:Choice>
              <mc:Fallback>
                <p:oleObj name="Arbeitsblatt" r:id="rId4" imgW="8743950" imgH="4305520" progId="Excel.Sheet.8">
                  <p:embed followColorScheme="full"/>
                  <p:pic>
                    <p:nvPicPr>
                      <p:cNvPr id="0" name="Object 3"/>
                      <p:cNvPicPr>
                        <a:picLocks noChangeAspect="1" noChangeArrowheads="1"/>
                      </p:cNvPicPr>
                      <p:nvPr/>
                    </p:nvPicPr>
                    <p:blipFill>
                      <a:blip r:embed="rId5"/>
                      <a:srcRect/>
                      <a:stretch>
                        <a:fillRect/>
                      </a:stretch>
                    </p:blipFill>
                    <p:spPr bwMode="auto">
                      <a:xfrm>
                        <a:off x="179388" y="1573213"/>
                        <a:ext cx="8897937" cy="43846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885816257"/>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46DB9940-5234-41BD-952D-F8B8C8B5F13D}"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5 - HIR Optimizations and Transformations</a:t>
            </a:r>
          </a:p>
        </p:txBody>
      </p:sp>
      <p:sp>
        <p:nvSpPr>
          <p:cNvPr id="805890" name="Rectangle 2"/>
          <p:cNvSpPr>
            <a:spLocks noGrp="1" noChangeArrowheads="1"/>
          </p:cNvSpPr>
          <p:nvPr>
            <p:ph type="title"/>
          </p:nvPr>
        </p:nvSpPr>
        <p:spPr/>
        <p:txBody>
          <a:bodyPr/>
          <a:lstStyle/>
          <a:p>
            <a:r>
              <a:rPr lang="en-US" dirty="0"/>
              <a:t>Discussion</a:t>
            </a:r>
            <a:endParaRPr lang="en-US" i="1" dirty="0"/>
          </a:p>
        </p:txBody>
      </p:sp>
      <p:sp>
        <p:nvSpPr>
          <p:cNvPr id="805891" name="Rectangle 3"/>
          <p:cNvSpPr>
            <a:spLocks noGrp="1" noChangeArrowheads="1"/>
          </p:cNvSpPr>
          <p:nvPr>
            <p:ph type="body" idx="1"/>
          </p:nvPr>
        </p:nvSpPr>
        <p:spPr/>
        <p:txBody>
          <a:bodyPr/>
          <a:lstStyle/>
          <a:p>
            <a:pPr>
              <a:lnSpc>
                <a:spcPct val="90000"/>
              </a:lnSpc>
            </a:pPr>
            <a:r>
              <a:rPr lang="en-US" b="1" dirty="0"/>
              <a:t>Mean Overall Speedups</a:t>
            </a:r>
            <a:endParaRPr lang="en-US" b="1" i="1" dirty="0"/>
          </a:p>
          <a:p>
            <a:pPr>
              <a:lnSpc>
                <a:spcPct val="120000"/>
              </a:lnSpc>
              <a:buFont typeface="Arial" charset="0"/>
              <a:buChar char="–"/>
            </a:pPr>
            <a:r>
              <a:rPr lang="en-US" dirty="0"/>
              <a:t>DSPstone: 4.06x</a:t>
            </a:r>
          </a:p>
          <a:p>
            <a:pPr>
              <a:lnSpc>
                <a:spcPct val="120000"/>
              </a:lnSpc>
              <a:buFont typeface="Arial" charset="0"/>
              <a:buChar char="–"/>
            </a:pPr>
            <a:r>
              <a:rPr lang="en-US" dirty="0"/>
              <a:t>UTDSP: 3.38x</a:t>
            </a:r>
          </a:p>
          <a:p>
            <a:pPr>
              <a:lnSpc>
                <a:spcPct val="120000"/>
              </a:lnSpc>
              <a:buFont typeface="Arial" charset="0"/>
              <a:buChar char="–"/>
            </a:pPr>
            <a:r>
              <a:rPr lang="en-US" dirty="0"/>
              <a:t>All benchmarks: 3.68x</a:t>
            </a:r>
          </a:p>
          <a:p>
            <a:pPr marL="0" indent="0">
              <a:lnSpc>
                <a:spcPct val="120000"/>
              </a:lnSpc>
            </a:pPr>
            <a:endParaRPr lang="en-US" sz="1200" dirty="0"/>
          </a:p>
          <a:p>
            <a:pPr>
              <a:lnSpc>
                <a:spcPct val="90000"/>
              </a:lnSpc>
            </a:pPr>
            <a:r>
              <a:rPr lang="en-US" b="1" dirty="0"/>
              <a:t>Very Astonishing</a:t>
            </a:r>
            <a:endParaRPr lang="en-US" b="1" i="1" dirty="0"/>
          </a:p>
          <a:p>
            <a:pPr>
              <a:lnSpc>
                <a:spcPct val="120000"/>
              </a:lnSpc>
              <a:buFont typeface="Arial" charset="0"/>
              <a:buChar char="–"/>
            </a:pPr>
            <a:r>
              <a:rPr lang="en-US" i="1" dirty="0"/>
              <a:t>How is it possible to achieve (mean) speedups of a factor of 4 for DSPstone if parallelization is done for 4 DSPs?</a:t>
            </a:r>
            <a:endParaRPr lang="en-US" dirty="0"/>
          </a:p>
        </p:txBody>
      </p:sp>
    </p:spTree>
    <p:extLst>
      <p:ext uri="{BB962C8B-B14F-4D97-AF65-F5344CB8AC3E}">
        <p14:creationId xmlns:p14="http://schemas.microsoft.com/office/powerpoint/2010/main" val="6937935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5891">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0589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76868CE6-FC42-4241-917E-F719076BF84B}"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5 - HIR Optimizations and Transformations</a:t>
            </a:r>
          </a:p>
        </p:txBody>
      </p:sp>
      <p:sp>
        <p:nvSpPr>
          <p:cNvPr id="805890" name="Rectangle 2"/>
          <p:cNvSpPr>
            <a:spLocks noGrp="1" noChangeArrowheads="1"/>
          </p:cNvSpPr>
          <p:nvPr>
            <p:ph type="title"/>
          </p:nvPr>
        </p:nvSpPr>
        <p:spPr/>
        <p:txBody>
          <a:bodyPr/>
          <a:lstStyle/>
          <a:p>
            <a:r>
              <a:rPr lang="en-US" dirty="0"/>
              <a:t>Reasons for Over-Proportional Speedups</a:t>
            </a:r>
            <a:endParaRPr lang="en-US" i="1" dirty="0"/>
          </a:p>
        </p:txBody>
      </p:sp>
      <p:sp>
        <p:nvSpPr>
          <p:cNvPr id="805891" name="Rectangle 3"/>
          <p:cNvSpPr>
            <a:spLocks noGrp="1" noChangeArrowheads="1"/>
          </p:cNvSpPr>
          <p:nvPr>
            <p:ph type="body" idx="1"/>
          </p:nvPr>
        </p:nvSpPr>
        <p:spPr/>
        <p:txBody>
          <a:bodyPr/>
          <a:lstStyle/>
          <a:p>
            <a:pPr>
              <a:lnSpc>
                <a:spcPct val="90000"/>
              </a:lnSpc>
            </a:pPr>
            <a:r>
              <a:rPr lang="en-US" b="1" dirty="0"/>
              <a:t>Over-Proportional Speedups &gt; 4 for 4 parallel DSPs</a:t>
            </a:r>
            <a:endParaRPr lang="en-US" b="1" i="1" dirty="0"/>
          </a:p>
          <a:p>
            <a:pPr>
              <a:lnSpc>
                <a:spcPct val="120000"/>
              </a:lnSpc>
              <a:buFont typeface="Arial" charset="0"/>
              <a:buChar char="–"/>
            </a:pPr>
            <a:r>
              <a:rPr lang="en-US" dirty="0"/>
              <a:t>Parallelized code is more amenable for subsequent compiler optimizations than original sequential code</a:t>
            </a:r>
          </a:p>
          <a:p>
            <a:pPr>
              <a:lnSpc>
                <a:spcPct val="120000"/>
              </a:lnSpc>
              <a:buFont typeface="Arial" charset="0"/>
              <a:buChar char="–"/>
            </a:pPr>
            <a:r>
              <a:rPr lang="en-US" i="1" dirty="0"/>
              <a:t>Example:</a:t>
            </a:r>
            <a:br>
              <a:rPr lang="en-US" dirty="0"/>
            </a:br>
            <a:r>
              <a:rPr lang="en-US" dirty="0"/>
              <a:t>Sequential </a:t>
            </a:r>
            <a:r>
              <a:rPr lang="en-US" b="1" dirty="0">
                <a:latin typeface="Courier New" pitchFamily="49" charset="0"/>
                <a:cs typeface="Courier New" pitchFamily="49" charset="0"/>
              </a:rPr>
              <a:t>i</a:t>
            </a:r>
            <a:r>
              <a:rPr lang="en-US" dirty="0"/>
              <a:t>-loop </a:t>
            </a:r>
            <a:r>
              <a:rPr lang="en-US" i="1" dirty="0"/>
              <a:t>(</a:t>
            </a:r>
            <a:r>
              <a:rPr lang="en-US" i="1" dirty="0">
                <a:sym typeface="Wingdings"/>
              </a:rPr>
              <a:t></a:t>
            </a:r>
            <a:r>
              <a:rPr lang="en-US" i="1" dirty="0"/>
              <a:t> cf. </a:t>
            </a:r>
            <a:r>
              <a:rPr lang="en-US" i="1" dirty="0">
                <a:hlinkClick r:id="rId3" action="ppaction://hlinksldjump"/>
              </a:rPr>
              <a:t>Slide 47</a:t>
            </a:r>
            <a:r>
              <a:rPr lang="en-US" i="1" dirty="0"/>
              <a:t>)</a:t>
            </a:r>
            <a:r>
              <a:rPr lang="en-US" dirty="0"/>
              <a:t>: 16 iterations</a:t>
            </a:r>
            <a:br>
              <a:rPr lang="en-US" dirty="0"/>
            </a:br>
            <a:r>
              <a:rPr lang="en-US" b="1" dirty="0">
                <a:latin typeface="Courier New" pitchFamily="49" charset="0"/>
                <a:cs typeface="Courier New" pitchFamily="49" charset="0"/>
              </a:rPr>
              <a:t>i</a:t>
            </a:r>
            <a:r>
              <a:rPr lang="en-US" dirty="0"/>
              <a:t>-loop parallelized for 2 DSPs </a:t>
            </a:r>
            <a:r>
              <a:rPr lang="en-US" i="1" dirty="0"/>
              <a:t>(</a:t>
            </a:r>
            <a:r>
              <a:rPr lang="en-US" i="1" dirty="0">
                <a:hlinkClick r:id="rId4" action="ppaction://hlinksldjump"/>
              </a:rPr>
              <a:t>Slide 49</a:t>
            </a:r>
            <a:r>
              <a:rPr lang="en-US" i="1" dirty="0"/>
              <a:t>)</a:t>
            </a:r>
            <a:r>
              <a:rPr lang="en-US" dirty="0"/>
              <a:t>: 8 iterations</a:t>
            </a:r>
          </a:p>
          <a:p>
            <a:pPr>
              <a:lnSpc>
                <a:spcPct val="120000"/>
              </a:lnSpc>
              <a:buFont typeface="Wingdings" pitchFamily="2" charset="2"/>
              <a:buChar char="F"/>
            </a:pPr>
            <a:r>
              <a:rPr lang="en-US" dirty="0"/>
              <a:t>Parallelized loops possibly candidates for </a:t>
            </a:r>
            <a:r>
              <a:rPr lang="en-US" i="1" dirty="0"/>
              <a:t>Loop Unrolling</a:t>
            </a:r>
            <a:r>
              <a:rPr lang="en-US" dirty="0"/>
              <a:t>:</a:t>
            </a:r>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sz="1200" dirty="0"/>
          </a:p>
          <a:p>
            <a:pPr>
              <a:lnSpc>
                <a:spcPct val="120000"/>
              </a:lnSpc>
              <a:buFont typeface="Arial" charset="0"/>
              <a:buChar char="–"/>
            </a:pPr>
            <a:r>
              <a:rPr lang="en-US" dirty="0"/>
              <a:t>Fully unrolled loop without any branches!</a:t>
            </a:r>
          </a:p>
          <a:p>
            <a:pPr>
              <a:lnSpc>
                <a:spcPct val="120000"/>
              </a:lnSpc>
              <a:buFont typeface="Wingdings" pitchFamily="2" charset="2"/>
              <a:buChar char="F"/>
            </a:pPr>
            <a:r>
              <a:rPr lang="en-US" dirty="0"/>
              <a:t>No delay slots, no potential for branch misprediction</a:t>
            </a:r>
          </a:p>
        </p:txBody>
      </p:sp>
      <p:sp>
        <p:nvSpPr>
          <p:cNvPr id="6" name="Text Box 6"/>
          <p:cNvSpPr txBox="1">
            <a:spLocks noChangeArrowheads="1"/>
          </p:cNvSpPr>
          <p:nvPr/>
        </p:nvSpPr>
        <p:spPr bwMode="auto">
          <a:xfrm>
            <a:off x="467544" y="4408860"/>
            <a:ext cx="3731791"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pPr>
            <a:r>
              <a:rPr lang="en-US" sz="2000" b="1" dirty="0">
                <a:latin typeface="Courier New" pitchFamily="49" charset="0"/>
              </a:rPr>
              <a:t>for (i = 0; i &lt; 8; i++)</a:t>
            </a:r>
          </a:p>
          <a:p>
            <a:pPr eaLnBrk="1" hangingPunct="1">
              <a:spcBef>
                <a:spcPct val="20000"/>
              </a:spcBef>
              <a:buClr>
                <a:srgbClr val="FF0007"/>
              </a:buClr>
            </a:pPr>
            <a:r>
              <a:rPr lang="en-US" sz="2000" b="1" dirty="0">
                <a:latin typeface="Courier New" pitchFamily="49" charset="0"/>
              </a:rPr>
              <a:t>  </a:t>
            </a:r>
            <a:r>
              <a:rPr lang="en-US" sz="2000" b="1" i="1" dirty="0">
                <a:latin typeface="Courier New" pitchFamily="49" charset="0"/>
              </a:rPr>
              <a:t>&lt;loop body&gt;</a:t>
            </a:r>
            <a:r>
              <a:rPr lang="en-US" sz="2000" b="1" dirty="0">
                <a:latin typeface="Courier New" pitchFamily="49" charset="0"/>
              </a:rPr>
              <a:t>;</a:t>
            </a:r>
            <a:endParaRPr lang="en-US" sz="2000" dirty="0">
              <a:latin typeface="Courier New" pitchFamily="49" charset="0"/>
            </a:endParaRPr>
          </a:p>
        </p:txBody>
      </p:sp>
      <p:sp>
        <p:nvSpPr>
          <p:cNvPr id="7" name="Text Box 7"/>
          <p:cNvSpPr txBox="1">
            <a:spLocks noChangeArrowheads="1"/>
          </p:cNvSpPr>
          <p:nvPr/>
        </p:nvSpPr>
        <p:spPr bwMode="auto">
          <a:xfrm>
            <a:off x="5341292" y="4077072"/>
            <a:ext cx="2039020" cy="1415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pPr>
            <a:r>
              <a:rPr lang="en-US" sz="2000" b="1" i="1" dirty="0">
                <a:latin typeface="Courier New" pitchFamily="49" charset="0"/>
              </a:rPr>
              <a:t>&lt;loop body&gt;</a:t>
            </a:r>
            <a:r>
              <a:rPr lang="en-US" sz="2000" b="1" dirty="0">
                <a:latin typeface="Courier New" pitchFamily="49" charset="0"/>
              </a:rPr>
              <a:t>;</a:t>
            </a:r>
          </a:p>
          <a:p>
            <a:pPr eaLnBrk="1" hangingPunct="1">
              <a:spcBef>
                <a:spcPct val="20000"/>
              </a:spcBef>
              <a:buClr>
                <a:srgbClr val="FF0007"/>
              </a:buClr>
            </a:pPr>
            <a:r>
              <a:rPr lang="en-US" sz="2000" b="1" i="1" dirty="0">
                <a:latin typeface="Courier New" pitchFamily="49" charset="0"/>
              </a:rPr>
              <a:t>&lt;loop body&gt;</a:t>
            </a:r>
            <a:r>
              <a:rPr lang="en-US" sz="2000" b="1" dirty="0">
                <a:latin typeface="Courier New" pitchFamily="49" charset="0"/>
              </a:rPr>
              <a:t>;</a:t>
            </a:r>
          </a:p>
          <a:p>
            <a:pPr eaLnBrk="1" hangingPunct="1">
              <a:spcBef>
                <a:spcPct val="20000"/>
              </a:spcBef>
              <a:buClr>
                <a:srgbClr val="FF0007"/>
              </a:buClr>
            </a:pPr>
            <a:r>
              <a:rPr lang="en-US" sz="2000" b="1" dirty="0">
                <a:latin typeface="Courier New" pitchFamily="49" charset="0"/>
              </a:rPr>
              <a:t>...</a:t>
            </a:r>
          </a:p>
          <a:p>
            <a:pPr eaLnBrk="1" hangingPunct="1">
              <a:spcBef>
                <a:spcPct val="20000"/>
              </a:spcBef>
              <a:buClr>
                <a:srgbClr val="FF0007"/>
              </a:buClr>
            </a:pPr>
            <a:r>
              <a:rPr lang="en-US" sz="2000" b="1" i="1" dirty="0">
                <a:latin typeface="Courier New" pitchFamily="49" charset="0"/>
              </a:rPr>
              <a:t>&lt;loop body&gt;</a:t>
            </a:r>
            <a:r>
              <a:rPr lang="en-US" sz="2000" b="1" dirty="0">
                <a:latin typeface="Courier New" pitchFamily="49" charset="0"/>
              </a:rPr>
              <a:t>;</a:t>
            </a:r>
            <a:endParaRPr lang="en-US" sz="2000" dirty="0">
              <a:latin typeface="Courier New" pitchFamily="49" charset="0"/>
            </a:endParaRPr>
          </a:p>
        </p:txBody>
      </p:sp>
      <p:sp>
        <p:nvSpPr>
          <p:cNvPr id="8" name="AutoShape 8"/>
          <p:cNvSpPr>
            <a:spLocks/>
          </p:cNvSpPr>
          <p:nvPr/>
        </p:nvSpPr>
        <p:spPr bwMode="auto">
          <a:xfrm>
            <a:off x="7452320" y="4077072"/>
            <a:ext cx="211126" cy="1415772"/>
          </a:xfrm>
          <a:prstGeom prst="rightBrace">
            <a:avLst>
              <a:gd name="adj1" fmla="val 47243"/>
              <a:gd name="adj2" fmla="val 48100"/>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p>
            <a:endParaRPr lang="en-US" dirty="0"/>
          </a:p>
        </p:txBody>
      </p:sp>
      <p:sp>
        <p:nvSpPr>
          <p:cNvPr id="9" name="Text Box 9"/>
          <p:cNvSpPr txBox="1">
            <a:spLocks noChangeArrowheads="1"/>
          </p:cNvSpPr>
          <p:nvPr/>
        </p:nvSpPr>
        <p:spPr bwMode="auto">
          <a:xfrm>
            <a:off x="7586541" y="4588470"/>
            <a:ext cx="1017907"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pPr>
            <a:r>
              <a:rPr lang="en-US" sz="2000" i="1" dirty="0"/>
              <a:t>8 times</a:t>
            </a:r>
          </a:p>
        </p:txBody>
      </p:sp>
    </p:spTree>
    <p:extLst>
      <p:ext uri="{BB962C8B-B14F-4D97-AF65-F5344CB8AC3E}">
        <p14:creationId xmlns:p14="http://schemas.microsoft.com/office/powerpoint/2010/main" val="2300118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589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05891">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05891">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05891">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9"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8B9F40BC-424F-4243-A2BF-4F7F8154D64C}"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5 - HIR Optimizations and Transformations</a:t>
            </a:r>
          </a:p>
        </p:txBody>
      </p:sp>
      <p:sp>
        <p:nvSpPr>
          <p:cNvPr id="805890" name="Rectangle 2"/>
          <p:cNvSpPr>
            <a:spLocks noGrp="1" noChangeArrowheads="1"/>
          </p:cNvSpPr>
          <p:nvPr>
            <p:ph type="title"/>
          </p:nvPr>
        </p:nvSpPr>
        <p:spPr/>
        <p:txBody>
          <a:bodyPr/>
          <a:lstStyle/>
          <a:p>
            <a:r>
              <a:rPr lang="en-US" dirty="0"/>
              <a:t>References</a:t>
            </a:r>
          </a:p>
        </p:txBody>
      </p:sp>
      <p:sp>
        <p:nvSpPr>
          <p:cNvPr id="805891" name="Rectangle 3"/>
          <p:cNvSpPr>
            <a:spLocks noGrp="1" noChangeArrowheads="1"/>
          </p:cNvSpPr>
          <p:nvPr>
            <p:ph type="body" idx="1"/>
          </p:nvPr>
        </p:nvSpPr>
        <p:spPr/>
        <p:txBody>
          <a:bodyPr/>
          <a:lstStyle/>
          <a:p>
            <a:pPr>
              <a:lnSpc>
                <a:spcPct val="90000"/>
              </a:lnSpc>
            </a:pPr>
            <a:r>
              <a:rPr lang="en-US" b="1" dirty="0"/>
              <a:t>Function Specialization</a:t>
            </a:r>
          </a:p>
          <a:p>
            <a:pPr>
              <a:lnSpc>
                <a:spcPct val="120000"/>
              </a:lnSpc>
              <a:buFont typeface="Arial" charset="0"/>
              <a:buChar char="–"/>
            </a:pPr>
            <a:r>
              <a:rPr lang="en-US" dirty="0"/>
              <a:t>D. Bacon, S. Graham, O. Sharp. </a:t>
            </a:r>
            <a:r>
              <a:rPr lang="en-US" i="1" dirty="0"/>
              <a:t>Compiler Transformations for High-Performance Computing</a:t>
            </a:r>
            <a:r>
              <a:rPr lang="en-US" dirty="0"/>
              <a:t>. ACM Computing Surveys 26(4), 1994.</a:t>
            </a:r>
            <a:br>
              <a:rPr lang="en-US" dirty="0"/>
            </a:br>
            <a:r>
              <a:rPr lang="en-US" i="1" u="sng" dirty="0"/>
              <a:t>(Excellent survey paper on compiler optimizations in general!)</a:t>
            </a:r>
          </a:p>
          <a:p>
            <a:pPr>
              <a:lnSpc>
                <a:spcPct val="120000"/>
              </a:lnSpc>
              <a:buFont typeface="Arial" charset="0"/>
              <a:buChar char="–"/>
            </a:pPr>
            <a:r>
              <a:rPr lang="en-US" dirty="0"/>
              <a:t>P. Lokuciejewski, H. Falk, H. Theiling. </a:t>
            </a:r>
            <a:r>
              <a:rPr lang="en-US" i="1" dirty="0"/>
              <a:t>Influence of Procedure Cloning on WCET Prediction</a:t>
            </a:r>
            <a:r>
              <a:rPr lang="en-US" dirty="0"/>
              <a:t>. CODES+ISSS, Salzburg 2007.</a:t>
            </a:r>
          </a:p>
          <a:p>
            <a:pPr>
              <a:lnSpc>
                <a:spcPct val="90000"/>
              </a:lnSpc>
            </a:pPr>
            <a:endParaRPr lang="en-US" sz="1200" b="1" i="1" dirty="0"/>
          </a:p>
          <a:p>
            <a:pPr>
              <a:lnSpc>
                <a:spcPct val="90000"/>
              </a:lnSpc>
            </a:pPr>
            <a:r>
              <a:rPr lang="en-US" b="1" dirty="0"/>
              <a:t>Parallelization for Homogeneous Multi-DSPs</a:t>
            </a:r>
          </a:p>
          <a:p>
            <a:pPr>
              <a:lnSpc>
                <a:spcPct val="120000"/>
              </a:lnSpc>
              <a:buFont typeface="Arial" charset="0"/>
              <a:buChar char="–"/>
            </a:pPr>
            <a:r>
              <a:rPr lang="en-US" dirty="0"/>
              <a:t>B. Franke, M. O´Boyle. </a:t>
            </a:r>
            <a:r>
              <a:rPr lang="en-US" i="1" dirty="0"/>
              <a:t>A Complete Compiler Approach to Auto-Parallelizing C Programs for Multi-DSP Systems</a:t>
            </a:r>
            <a:r>
              <a:rPr lang="en-US" dirty="0"/>
              <a:t>. IEEE Transactions on Parallel and Distributed Systems 16(3), 2005.</a:t>
            </a:r>
            <a:br>
              <a:rPr lang="en-US" dirty="0"/>
            </a:br>
            <a:endParaRPr lang="en-US" dirty="0"/>
          </a:p>
        </p:txBody>
      </p:sp>
    </p:spTree>
    <p:extLst>
      <p:ext uri="{BB962C8B-B14F-4D97-AF65-F5344CB8AC3E}">
        <p14:creationId xmlns:p14="http://schemas.microsoft.com/office/powerpoint/2010/main" val="1729137250"/>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umsplatzhalter 3"/>
          <p:cNvSpPr>
            <a:spLocks noGrp="1"/>
          </p:cNvSpPr>
          <p:nvPr>
            <p:ph type="dt" sz="half" idx="10"/>
          </p:nvPr>
        </p:nvSpPr>
        <p:spPr/>
        <p:txBody>
          <a:bodyPr/>
          <a:lstStyle/>
          <a:p>
            <a:r>
              <a:rPr lang="en-US" dirty="0"/>
              <a:t>© H. Falk | </a:t>
            </a:r>
            <a:fld id="{183EC0B4-D211-4F93-98A3-16D727EBC0F7}" type="datetime1">
              <a:rPr lang="de-DE" smtClean="0"/>
              <a:t>27.01.2022</a:t>
            </a:fld>
            <a:endParaRPr lang="en-US" dirty="0"/>
          </a:p>
        </p:txBody>
      </p:sp>
      <p:sp>
        <p:nvSpPr>
          <p:cNvPr id="6" name="Fußzeilenplatzhalter 4"/>
          <p:cNvSpPr>
            <a:spLocks noGrp="1"/>
          </p:cNvSpPr>
          <p:nvPr>
            <p:ph type="ftr" sz="quarter" idx="11"/>
          </p:nvPr>
        </p:nvSpPr>
        <p:spPr/>
        <p:txBody>
          <a:bodyPr/>
          <a:lstStyle/>
          <a:p>
            <a:r>
              <a:rPr lang="en-US" dirty="0"/>
              <a:t>5 - HIR Optimizations and Transformations</a:t>
            </a:r>
          </a:p>
        </p:txBody>
      </p:sp>
      <p:sp>
        <p:nvSpPr>
          <p:cNvPr id="601090" name="Rectangle 2"/>
          <p:cNvSpPr>
            <a:spLocks noGrp="1" noChangeArrowheads="1"/>
          </p:cNvSpPr>
          <p:nvPr>
            <p:ph type="title"/>
          </p:nvPr>
        </p:nvSpPr>
        <p:spPr/>
        <p:txBody>
          <a:bodyPr/>
          <a:lstStyle/>
          <a:p>
            <a:r>
              <a:rPr lang="en-US" dirty="0"/>
              <a:t>Summary</a:t>
            </a:r>
          </a:p>
        </p:txBody>
      </p:sp>
      <p:sp>
        <p:nvSpPr>
          <p:cNvPr id="601091" name="Rectangle 3"/>
          <p:cNvSpPr>
            <a:spLocks noGrp="1" noChangeArrowheads="1"/>
          </p:cNvSpPr>
          <p:nvPr>
            <p:ph type="body" idx="1"/>
          </p:nvPr>
        </p:nvSpPr>
        <p:spPr/>
        <p:txBody>
          <a:bodyPr/>
          <a:lstStyle/>
          <a:p>
            <a:pPr>
              <a:lnSpc>
                <a:spcPct val="120000"/>
              </a:lnSpc>
              <a:buFont typeface="Arial" charset="0"/>
              <a:buNone/>
            </a:pPr>
            <a:r>
              <a:rPr lang="en-US" b="1" dirty="0"/>
              <a:t>HIR Optimizations</a:t>
            </a:r>
          </a:p>
          <a:p>
            <a:pPr>
              <a:lnSpc>
                <a:spcPct val="120000"/>
              </a:lnSpc>
              <a:buFont typeface="Arial" charset="0"/>
              <a:buChar char="–"/>
            </a:pPr>
            <a:r>
              <a:rPr lang="en-US" dirty="0"/>
              <a:t>Restructuring of Loops</a:t>
            </a:r>
          </a:p>
          <a:p>
            <a:pPr>
              <a:lnSpc>
                <a:spcPct val="120000"/>
              </a:lnSpc>
              <a:buFont typeface="Arial" charset="0"/>
              <a:buChar char="–"/>
            </a:pPr>
            <a:r>
              <a:rPr lang="en-US" dirty="0"/>
              <a:t>Restructuring of functions and their calling relationships</a:t>
            </a:r>
          </a:p>
          <a:p>
            <a:pPr>
              <a:lnSpc>
                <a:spcPct val="120000"/>
              </a:lnSpc>
              <a:buFont typeface="Arial" charset="0"/>
              <a:buNone/>
            </a:pPr>
            <a:endParaRPr lang="en-US" sz="1200" b="1" dirty="0"/>
          </a:p>
          <a:p>
            <a:pPr>
              <a:lnSpc>
                <a:spcPct val="120000"/>
              </a:lnSpc>
              <a:buFont typeface="Arial" charset="0"/>
              <a:buNone/>
            </a:pPr>
            <a:r>
              <a:rPr lang="en-US" b="1" dirty="0"/>
              <a:t>Function Specialization / Procedure Cloning</a:t>
            </a:r>
          </a:p>
          <a:p>
            <a:pPr>
              <a:lnSpc>
                <a:spcPct val="120000"/>
              </a:lnSpc>
              <a:buFont typeface="Arial" charset="0"/>
              <a:buChar char="–"/>
            </a:pPr>
            <a:r>
              <a:rPr lang="en-US" dirty="0"/>
              <a:t>Specialization of general-purpose functions</a:t>
            </a:r>
          </a:p>
          <a:p>
            <a:pPr>
              <a:lnSpc>
                <a:spcPct val="120000"/>
              </a:lnSpc>
              <a:buFont typeface="Arial" charset="0"/>
              <a:buChar char="–"/>
            </a:pPr>
            <a:r>
              <a:rPr lang="en-US" dirty="0"/>
              <a:t>Enable standard optimizations within specialized functions, simplify code for parameter passing</a:t>
            </a:r>
          </a:p>
          <a:p>
            <a:pPr>
              <a:lnSpc>
                <a:spcPct val="120000"/>
              </a:lnSpc>
              <a:buFont typeface="Arial" charset="0"/>
              <a:buChar char="–"/>
            </a:pPr>
            <a:r>
              <a:rPr lang="en-US" dirty="0"/>
              <a:t>Impact on ACET marginal, but huge for WCET</a:t>
            </a:r>
            <a:r>
              <a:rPr lang="en-US" baseline="-25000" dirty="0"/>
              <a:t>EST</a:t>
            </a:r>
          </a:p>
          <a:p>
            <a:pPr>
              <a:lnSpc>
                <a:spcPct val="120000"/>
              </a:lnSpc>
              <a:buFont typeface="Arial" charset="0"/>
              <a:buNone/>
            </a:pPr>
            <a:endParaRPr lang="en-US" sz="1200" b="1" dirty="0"/>
          </a:p>
          <a:p>
            <a:pPr>
              <a:lnSpc>
                <a:spcPct val="120000"/>
              </a:lnSpc>
              <a:buFont typeface="Arial" charset="0"/>
              <a:buNone/>
            </a:pPr>
            <a:r>
              <a:rPr lang="en-US" b="1" dirty="0"/>
              <a:t>Parallelization for Homogeneous Multi-DSPs</a:t>
            </a:r>
          </a:p>
          <a:p>
            <a:pPr>
              <a:lnSpc>
                <a:spcPct val="120000"/>
              </a:lnSpc>
              <a:buFont typeface="Arial" charset="0"/>
              <a:buChar char="–"/>
            </a:pPr>
            <a:r>
              <a:rPr lang="en-US" dirty="0"/>
              <a:t>Focus on exploitation of local memories and address ranges</a:t>
            </a:r>
          </a:p>
          <a:p>
            <a:pPr>
              <a:lnSpc>
                <a:spcPct val="120000"/>
              </a:lnSpc>
              <a:buFont typeface="Arial" charset="0"/>
              <a:buChar char="–"/>
            </a:pPr>
            <a:r>
              <a:rPr lang="en-US" dirty="0"/>
              <a:t>Speedups mostly linear in the number of available parallel DSPs</a:t>
            </a:r>
          </a:p>
          <a:p>
            <a:pPr>
              <a:lnSpc>
                <a:spcPct val="120000"/>
              </a:lnSpc>
              <a:buFont typeface="Arial" charset="0"/>
              <a:buChar char="–"/>
            </a:pPr>
            <a:endParaRPr lang="en-US" dirty="0"/>
          </a:p>
        </p:txBody>
      </p:sp>
    </p:spTree>
    <p:extLst>
      <p:ext uri="{BB962C8B-B14F-4D97-AF65-F5344CB8AC3E}">
        <p14:creationId xmlns:p14="http://schemas.microsoft.com/office/powerpoint/2010/main" val="396041001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PVERSION" val="5"/>
  <p:tag name="TPFULLVERSION" val="5.4.1.2"/>
  <p:tag name="PPTVERSION" val="14"/>
  <p:tag name="TPOS" val="2"/>
</p:tagLst>
</file>

<file path=ppt/theme/theme1.xml><?xml version="1.0" encoding="utf-8"?>
<a:theme xmlns:a="http://schemas.openxmlformats.org/drawingml/2006/main" name="TUHH US-English">
  <a:themeElements>
    <a:clrScheme name="Leere Präsentation 1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A32638"/>
      </a:hlink>
      <a:folHlink>
        <a:srgbClr val="A32638"/>
      </a:folHlink>
    </a:clrScheme>
    <a:fontScheme name="Leere Präsentatio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Arial" charset="0"/>
          </a:defRPr>
        </a:defPPr>
      </a:lstStyle>
    </a:lnDef>
  </a:objectDefaults>
  <a:extraClrSchemeLst>
    <a:extraClrScheme>
      <a:clrScheme name="Leere Prä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Leere Prä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Leere Prä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Leere Prä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Leere Prä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Leere Prä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Leere Prä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Leere Prä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Leere Prä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Leere Prä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Leere Prä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Leere Prä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Leere Präsentatio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C0C0C0"/>
        </a:folHlink>
      </a:clrScheme>
      <a:clrMap bg1="lt1" tx1="dk1" bg2="lt2" tx2="dk2" accent1="accent1" accent2="accent2" accent3="accent3" accent4="accent4" accent5="accent5" accent6="accent6" hlink="hlink" folHlink="folHlink"/>
    </a:extraClrScheme>
    <a:extraClrScheme>
      <a:clrScheme name="Leere Präsentation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A32638"/>
        </a:hlink>
        <a:folHlink>
          <a:srgbClr val="C0C0C0"/>
        </a:folHlink>
      </a:clrScheme>
      <a:clrMap bg1="lt1" tx1="dk1" bg2="lt2" tx2="dk2" accent1="accent1" accent2="accent2" accent3="accent3" accent4="accent4" accent5="accent5" accent6="accent6" hlink="hlink" folHlink="folHlink"/>
    </a:extraClrScheme>
    <a:extraClrScheme>
      <a:clrScheme name="Leere Präsentation 1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A32638"/>
        </a:hlink>
        <a:folHlink>
          <a:srgbClr val="A3263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6321</Words>
  <Application>Microsoft Office PowerPoint</Application>
  <PresentationFormat>Bildschirmpräsentation (4:3)</PresentationFormat>
  <Paragraphs>833</Paragraphs>
  <Slides>64</Slides>
  <Notes>62</Notes>
  <HiddenSlides>0</HiddenSlides>
  <MMClips>0</MMClips>
  <ScaleCrop>false</ScaleCrop>
  <HeadingPairs>
    <vt:vector size="8" baseType="variant">
      <vt:variant>
        <vt:lpstr>Verwendete Schriftarten</vt:lpstr>
      </vt:variant>
      <vt:variant>
        <vt:i4>7</vt:i4>
      </vt:variant>
      <vt:variant>
        <vt:lpstr>Design</vt:lpstr>
      </vt:variant>
      <vt:variant>
        <vt:i4>1</vt:i4>
      </vt:variant>
      <vt:variant>
        <vt:lpstr>Eingebettete OLE-Server</vt:lpstr>
      </vt:variant>
      <vt:variant>
        <vt:i4>1</vt:i4>
      </vt:variant>
      <vt:variant>
        <vt:lpstr>Folientitel</vt:lpstr>
      </vt:variant>
      <vt:variant>
        <vt:i4>64</vt:i4>
      </vt:variant>
    </vt:vector>
  </HeadingPairs>
  <TitlesOfParts>
    <vt:vector size="73" baseType="lpstr">
      <vt:lpstr>Arial</vt:lpstr>
      <vt:lpstr>Courier New</vt:lpstr>
      <vt:lpstr>MetaKorrespondenz</vt:lpstr>
      <vt:lpstr>Symbol</vt:lpstr>
      <vt:lpstr>Times</vt:lpstr>
      <vt:lpstr>Wingdings</vt:lpstr>
      <vt:lpstr>ヒラギノ角ゴ Pro W3</vt:lpstr>
      <vt:lpstr>TUHH US-English</vt:lpstr>
      <vt:lpstr>Arbeitsblatt</vt:lpstr>
      <vt:lpstr>Compilers for Embedded Systems</vt:lpstr>
      <vt:lpstr>Chapter 5  HIR Optimizations and Transformations</vt:lpstr>
      <vt:lpstr>Outline</vt:lpstr>
      <vt:lpstr>Chapter Contents</vt:lpstr>
      <vt:lpstr>Motivation of HIR Optimizations</vt:lpstr>
      <vt:lpstr>Chapter Contents</vt:lpstr>
      <vt:lpstr>Function Specialization</vt:lpstr>
      <vt:lpstr>Typical Function Calls</vt:lpstr>
      <vt:lpstr>More Observations</vt:lpstr>
      <vt:lpstr>Specialization of General-Purpose Functions</vt:lpstr>
      <vt:lpstr>Expected Effects of Specialization</vt:lpstr>
      <vt:lpstr>Standard Optimizations after Cloning (1)</vt:lpstr>
      <vt:lpstr>Standard Optimizations after Cloning (2)</vt:lpstr>
      <vt:lpstr>Standard Optimizations after Cloning (3)</vt:lpstr>
      <vt:lpstr>Standard Optimizations after Cloning (4)</vt:lpstr>
      <vt:lpstr>Expected Effects of Specialization</vt:lpstr>
      <vt:lpstr>Impact of Cloning on WCET Estimation</vt:lpstr>
      <vt:lpstr>Workflow of the WCET Analyzer aiT (1)</vt:lpstr>
      <vt:lpstr>Workflow of the WCET Analyzer aiT (2)</vt:lpstr>
      <vt:lpstr>Workflow of the WCET Analyzer aiT (3)</vt:lpstr>
      <vt:lpstr>Workflow of the WCET Analyzer aiT (4)</vt:lpstr>
      <vt:lpstr>Workflow of the WCET Analyzer aiT (5)</vt:lpstr>
      <vt:lpstr>Complexity Issues</vt:lpstr>
      <vt:lpstr>Annotations for WCET Analysis</vt:lpstr>
      <vt:lpstr>Why Specialization and WCETEST?</vt:lpstr>
      <vt:lpstr>Loop Bound Annotations &amp; Cloning (1)</vt:lpstr>
      <vt:lpstr>Loop Bound Annotations &amp; Cloning (2)</vt:lpstr>
      <vt:lpstr>Realization of Function Specialization (1)</vt:lpstr>
      <vt:lpstr>Realization of Function Specialization (2)</vt:lpstr>
      <vt:lpstr>Realization of Function Specialization (3)</vt:lpstr>
      <vt:lpstr>Realization of Function Specialization (4)</vt:lpstr>
      <vt:lpstr>Workflow of Function Specialization</vt:lpstr>
      <vt:lpstr>Relative WCETEST after Procedure Cloning</vt:lpstr>
      <vt:lpstr>Relative ACETs after Procedure Cloning</vt:lpstr>
      <vt:lpstr>Relationship between WCETEST and ACET</vt:lpstr>
      <vt:lpstr>Relative Code Sizes after Procedure Cloning</vt:lpstr>
      <vt:lpstr>Chapter Contents</vt:lpstr>
      <vt:lpstr>Parallelization for Multi-DSPs</vt:lpstr>
      <vt:lpstr>Parallelization for Multi-DSPs</vt:lpstr>
      <vt:lpstr>Parallelizing Compilers</vt:lpstr>
      <vt:lpstr>Multi-DSPs</vt:lpstr>
      <vt:lpstr>Workflow of Parallelization</vt:lpstr>
      <vt:lpstr>Code Example for 2 parallel DSPs</vt:lpstr>
      <vt:lpstr>Program Recovery</vt:lpstr>
      <vt:lpstr>Program Recovery</vt:lpstr>
      <vt:lpstr>Data Partitioning</vt:lpstr>
      <vt:lpstr>Data Partitioning</vt:lpstr>
      <vt:lpstr>Strip Mining of i-Loop</vt:lpstr>
      <vt:lpstr>Strip Mining of i-Loop</vt:lpstr>
      <vt:lpstr>Parallelization (for Processor 0)</vt:lpstr>
      <vt:lpstr>Parallelization (for Processor 0)</vt:lpstr>
      <vt:lpstr>Array Descriptors</vt:lpstr>
      <vt:lpstr>Memory Assignment (for Processor 0)</vt:lpstr>
      <vt:lpstr>Memory Assignment (for Processor 0)</vt:lpstr>
      <vt:lpstr>Locality Improvement for Array Accesses</vt:lpstr>
      <vt:lpstr>Locality Improvement for Array Accesses</vt:lpstr>
      <vt:lpstr>Insertion of DMA Burst Transfers</vt:lpstr>
      <vt:lpstr>Experimental Setup</vt:lpstr>
      <vt:lpstr>Results – DSPstone</vt:lpstr>
      <vt:lpstr>Results – UTDSP</vt:lpstr>
      <vt:lpstr>Discussion</vt:lpstr>
      <vt:lpstr>Reasons for Over-Proportional Speedups</vt:lpstr>
      <vt:lpstr>References</vt:lpstr>
      <vt:lpstr>Summary</vt:lpstr>
    </vt:vector>
  </TitlesOfParts>
  <Company>TUHH, Institute of Embedded Systems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Course Compilers for Embedded Systems (SoSe22)</dc:title>
  <dc:subject>Chapter 5 - HIR Optimizations and Transformations</dc:subject>
  <dc:creator>Heiko Falk</dc:creator>
  <cp:lastModifiedBy>Heiko Falk</cp:lastModifiedBy>
  <cp:revision>1492</cp:revision>
  <dcterms:modified xsi:type="dcterms:W3CDTF">2022-01-27T15:08:15Z</dcterms:modified>
</cp:coreProperties>
</file>