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0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570" r:id="rId2"/>
    <p:sldId id="475" r:id="rId3"/>
    <p:sldId id="677" r:id="rId4"/>
    <p:sldId id="572" r:id="rId5"/>
    <p:sldId id="465" r:id="rId6"/>
    <p:sldId id="535" r:id="rId7"/>
    <p:sldId id="537" r:id="rId8"/>
    <p:sldId id="566" r:id="rId9"/>
    <p:sldId id="611" r:id="rId10"/>
    <p:sldId id="612" r:id="rId11"/>
    <p:sldId id="678" r:id="rId12"/>
    <p:sldId id="576" r:id="rId13"/>
    <p:sldId id="577" r:id="rId14"/>
    <p:sldId id="580" r:id="rId15"/>
    <p:sldId id="618" r:id="rId16"/>
    <p:sldId id="641" r:id="rId17"/>
    <p:sldId id="642" r:id="rId18"/>
    <p:sldId id="643" r:id="rId19"/>
    <p:sldId id="644" r:id="rId20"/>
    <p:sldId id="619" r:id="rId21"/>
    <p:sldId id="620" r:id="rId22"/>
    <p:sldId id="587" r:id="rId23"/>
    <p:sldId id="645" r:id="rId24"/>
    <p:sldId id="646" r:id="rId25"/>
    <p:sldId id="647" r:id="rId26"/>
    <p:sldId id="599" r:id="rId27"/>
    <p:sldId id="648" r:id="rId28"/>
    <p:sldId id="600" r:id="rId29"/>
    <p:sldId id="602" r:id="rId30"/>
    <p:sldId id="632" r:id="rId31"/>
    <p:sldId id="633" r:id="rId32"/>
    <p:sldId id="635" r:id="rId33"/>
    <p:sldId id="636" r:id="rId34"/>
    <p:sldId id="649" r:id="rId35"/>
    <p:sldId id="650" r:id="rId36"/>
    <p:sldId id="651" r:id="rId37"/>
    <p:sldId id="652" r:id="rId38"/>
    <p:sldId id="653" r:id="rId39"/>
    <p:sldId id="654" r:id="rId40"/>
    <p:sldId id="655" r:id="rId41"/>
    <p:sldId id="656" r:id="rId42"/>
    <p:sldId id="657" r:id="rId43"/>
    <p:sldId id="658" r:id="rId44"/>
    <p:sldId id="659" r:id="rId45"/>
    <p:sldId id="660" r:id="rId46"/>
    <p:sldId id="661" r:id="rId47"/>
    <p:sldId id="662" r:id="rId48"/>
    <p:sldId id="663" r:id="rId49"/>
    <p:sldId id="664" r:id="rId50"/>
    <p:sldId id="665" r:id="rId51"/>
    <p:sldId id="666" r:id="rId52"/>
    <p:sldId id="667" r:id="rId53"/>
    <p:sldId id="668" r:id="rId54"/>
    <p:sldId id="679" r:id="rId55"/>
    <p:sldId id="670" r:id="rId56"/>
    <p:sldId id="671" r:id="rId57"/>
    <p:sldId id="672" r:id="rId58"/>
    <p:sldId id="673" r:id="rId59"/>
    <p:sldId id="674" r:id="rId60"/>
    <p:sldId id="637" r:id="rId61"/>
    <p:sldId id="609" r:id="rId62"/>
  </p:sldIdLst>
  <p:sldSz cx="9144000" cy="6858000" type="screen4x3"/>
  <p:notesSz cx="7099300" cy="10234613"/>
  <p:custDataLst>
    <p:tags r:id="rId65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5531">
          <p15:clr>
            <a:srgbClr val="A4A3A4"/>
          </p15:clr>
        </p15:guide>
        <p15:guide id="4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C0C0"/>
    <a:srgbClr val="008000"/>
    <a:srgbClr val="BBB5A4"/>
    <a:srgbClr val="AAA28D"/>
    <a:srgbClr val="57AA1C"/>
    <a:srgbClr val="FFFFFF"/>
    <a:srgbClr val="7D9AA9"/>
    <a:srgbClr val="A32638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3" autoAdjust="0"/>
    <p:restoredTop sz="94372" autoAdjust="0"/>
  </p:normalViewPr>
  <p:slideViewPr>
    <p:cSldViewPr>
      <p:cViewPr varScale="1">
        <p:scale>
          <a:sx n="109" d="100"/>
          <a:sy n="109" d="100"/>
        </p:scale>
        <p:origin x="1458" y="108"/>
      </p:cViewPr>
      <p:guideLst>
        <p:guide orient="horz" pos="2160"/>
        <p:guide pos="2880"/>
        <p:guide pos="5531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" pitchFamily="1" charset="0"/>
              </a:defRPr>
            </a:lvl1pPr>
          </a:lstStyle>
          <a:p>
            <a:fld id="{574A601F-D51A-4541-8A52-3E7F3BEB66F6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1579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" pitchFamily="1" charset="0"/>
              </a:defRPr>
            </a:lvl1pPr>
          </a:lstStyle>
          <a:p>
            <a:fld id="{FA6D070E-CE62-4770-8CFD-1E20EC2913D3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17525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3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4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CFC92F-96FB-4ED9-81D8-8CA7B3ECAA4E}" type="slidenum">
              <a:rPr lang="de-DE"/>
              <a:pPr/>
              <a:t>5</a:t>
            </a:fld>
            <a:endParaRPr lang="de-DE" dirty="0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277A49-FDE2-43DD-B87D-146ABC92839E}" type="slidenum">
              <a:rPr lang="de-DE"/>
              <a:pPr/>
              <a:t>6</a:t>
            </a:fld>
            <a:endParaRPr lang="de-DE" dirty="0"/>
          </a:p>
        </p:txBody>
      </p:sp>
      <p:sp>
        <p:nvSpPr>
          <p:cNvPr id="75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7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7A0D19-7331-4A85-92D6-C4C7AF47C10D}" type="slidenum">
              <a:rPr lang="de-DE"/>
              <a:pPr/>
              <a:t>8</a:t>
            </a:fld>
            <a:endParaRPr lang="de-DE" dirty="0"/>
          </a:p>
        </p:txBody>
      </p:sp>
      <p:sp>
        <p:nvSpPr>
          <p:cNvPr id="81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9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10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11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12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13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14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15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16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17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18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19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20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21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22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23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b="0" i="0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24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25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26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27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28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29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30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31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32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33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34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35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36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37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38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39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40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41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42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43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44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45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46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47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48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49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b="0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50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51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52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53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54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55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56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57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58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59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60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CFC92F-96FB-4ED9-81D8-8CA7B3ECAA4E}" type="slidenum">
              <a:rPr lang="de-DE"/>
              <a:pPr/>
              <a:t>61</a:t>
            </a:fld>
            <a:endParaRPr lang="de-DE" dirty="0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519113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defRPr sz="2800"/>
            </a:lvl1pPr>
          </a:lstStyle>
          <a:p>
            <a:pPr lvl="0"/>
            <a:r>
              <a:rPr lang="en-US" noProof="0" dirty="0"/>
              <a:t>Master-</a:t>
            </a:r>
            <a:r>
              <a:rPr lang="en-US" noProof="0" dirty="0" err="1"/>
              <a:t>Untertitelformat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65863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9BC6C24C-A854-48C3-BEC8-45223B674800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600" b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6 - Code Generation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8437607D-CB53-46C2-9D7C-B2635CE5EB29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70673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36738"/>
            <a:ext cx="7772400" cy="1409700"/>
          </a:xfrm>
        </p:spPr>
        <p:txBody>
          <a:bodyPr>
            <a:spAutoFit/>
          </a:bodyPr>
          <a:lstStyle>
            <a:lvl1pPr algn="ctr">
              <a:lnSpc>
                <a:spcPct val="120000"/>
              </a:lnSpc>
              <a:defRPr sz="3600"/>
            </a:lvl1pPr>
          </a:lstStyle>
          <a:p>
            <a:pPr lvl="0"/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278" y="205735"/>
            <a:ext cx="1294210" cy="73112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000"/>
            <a:ext cx="1969200" cy="63445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6D5A1530-8B80-4F2E-9768-AD557D32A4C7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DA1F6B-EF20-4FFC-82A7-CD7EBC9F0046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1802861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F9FC9BEF-8B12-4153-B164-C0C18E357274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F9291-5A89-4F8F-8D32-21A7EE642310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4629052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388" y="1387475"/>
            <a:ext cx="4316412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87475"/>
            <a:ext cx="4316413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D3E6DD70-6620-494D-A635-17AC92673E9D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58DA0-C521-46B2-A49E-0B4F9353C38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8239146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2BD315FC-08D0-45CD-B1E3-9824FC9BDF1B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55EA4-DD8C-4D60-B0B7-AB9A7B507B82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462156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16C63F7E-2FFC-4CCF-B4E6-4E8D18319B06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2DA2EC-231D-4114-A0A9-877ADABA983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56292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60DD5393-D89B-4FD3-A8B3-2CE993CCC986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A55296-0A08-4F26-958E-7BEC21772C0E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30092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A62648CE-5248-4FA0-BB96-5D044082DA66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00D05C-E729-4426-B208-488630B3CD51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3470812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082EDDB1-B709-4DE7-BC00-102E327B6BF2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1858DB-9180-4A39-A0DC-B7E18A4846EB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753168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AF3CE96D-88B6-4A04-B985-74CE1B382D25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39DCB2-4B99-446D-B07A-65B7A4595D4D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99894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69100" y="549275"/>
            <a:ext cx="2195513" cy="5832475"/>
          </a:xfrm>
        </p:spPr>
        <p:txBody>
          <a:bodyPr vert="eaVert"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79388" y="549275"/>
            <a:ext cx="6437312" cy="5832475"/>
          </a:xfrm>
        </p:spPr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B28B835D-5053-4C5F-AAC1-434930915A4D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058B0-E30B-4B00-A73B-71607DD4D0E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5683513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549275"/>
            <a:ext cx="878522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387475"/>
            <a:ext cx="8785225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500813"/>
            <a:ext cx="2016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A32638"/>
                </a:solidFill>
              </a:defRPr>
            </a:lvl1pPr>
          </a:lstStyle>
          <a:p>
            <a:r>
              <a:rPr lang="en-US" noProof="0" dirty="0"/>
              <a:t>© H. Falk | </a:t>
            </a:r>
            <a:fld id="{D6DF263D-A50F-42FF-A1FD-24C6503627CB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5150" y="6500813"/>
            <a:ext cx="554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A32638"/>
                </a:solidFill>
              </a:defRPr>
            </a:lvl1pPr>
          </a:lstStyle>
          <a:p>
            <a:r>
              <a:rPr lang="en-US" noProof="0" dirty="0"/>
              <a:t>6 - Code Generation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750" y="6500813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A32638"/>
                </a:solidFill>
              </a:defRPr>
            </a:lvl1pPr>
          </a:lstStyle>
          <a:p>
            <a:fld id="{2B80C0CB-EA08-4898-A64C-FC7924F444F2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0" y="182563"/>
            <a:ext cx="9144000" cy="0"/>
          </a:xfrm>
          <a:prstGeom prst="line">
            <a:avLst/>
          </a:prstGeom>
          <a:noFill/>
          <a:ln w="9525">
            <a:solidFill>
              <a:srgbClr val="A3263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900000" y="198438"/>
            <a:ext cx="603726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000" noProof="0" dirty="0">
                <a:solidFill>
                  <a:srgbClr val="A32638"/>
                </a:solidFill>
              </a:rPr>
              <a:t>Compilers for Embedded Systems (CfES) SoSe 2022</a:t>
            </a:r>
            <a:endParaRPr lang="en-US" sz="1000" b="1" noProof="0" dirty="0">
              <a:solidFill>
                <a:srgbClr val="A32638"/>
              </a:solidFill>
            </a:endParaRPr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0" y="183600"/>
            <a:ext cx="827088" cy="152400"/>
          </a:xfrm>
          <a:prstGeom prst="rect">
            <a:avLst/>
          </a:prstGeom>
          <a:solidFill>
            <a:srgbClr val="A326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ctr">
              <a:spcBef>
                <a:spcPct val="50000"/>
              </a:spcBef>
            </a:pPr>
            <a:r>
              <a:rPr lang="en-US" sz="1000" noProof="0" dirty="0">
                <a:solidFill>
                  <a:schemeClr val="bg1"/>
                </a:solidFill>
              </a:rPr>
              <a:t>Slide </a:t>
            </a:r>
            <a:fld id="{AB810150-121A-4997-ACFB-0347660DEB2D}" type="slidenum">
              <a:rPr lang="en-US" sz="1000" noProof="0" smtClean="0">
                <a:solidFill>
                  <a:schemeClr val="bg1"/>
                </a:solidFill>
              </a:rPr>
              <a:pPr algn="ctr">
                <a:spcBef>
                  <a:spcPct val="50000"/>
                </a:spcBef>
              </a:pPr>
              <a:t>‹Nr.›</a:t>
            </a:fld>
            <a:r>
              <a:rPr lang="en-US" sz="1000" noProof="0" dirty="0">
                <a:solidFill>
                  <a:schemeClr val="bg1"/>
                </a:solidFill>
              </a:rPr>
              <a:t>/61</a:t>
            </a:r>
          </a:p>
        </p:txBody>
      </p:sp>
      <p:sp>
        <p:nvSpPr>
          <p:cNvPr id="1053" name="Line 29"/>
          <p:cNvSpPr>
            <a:spLocks noChangeShapeType="1"/>
          </p:cNvSpPr>
          <p:nvPr/>
        </p:nvSpPr>
        <p:spPr bwMode="auto">
          <a:xfrm>
            <a:off x="0" y="1751013"/>
            <a:ext cx="9144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54" name="Line 30"/>
          <p:cNvSpPr>
            <a:spLocks noChangeShapeType="1"/>
          </p:cNvSpPr>
          <p:nvPr/>
        </p:nvSpPr>
        <p:spPr bwMode="auto">
          <a:xfrm rot="-5400000">
            <a:off x="-2518569" y="3437732"/>
            <a:ext cx="68373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/>
  <p:txStyles>
    <p:titleStyle>
      <a:lvl1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+mj-lt"/>
          <a:ea typeface="+mj-ea"/>
          <a:cs typeface="+mj-cs"/>
        </a:defRPr>
      </a:lvl1pPr>
      <a:lvl2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2pPr>
      <a:lvl3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3pPr>
      <a:lvl4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4pPr>
      <a:lvl5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5pPr>
      <a:lvl6pPr marL="4572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6pPr>
      <a:lvl7pPr marL="9144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7pPr>
      <a:lvl8pPr marL="13716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8pPr>
      <a:lvl9pPr marL="18288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9pPr>
    </p:titleStyle>
    <p:bodyStyle>
      <a:lvl1pPr marL="342900" indent="-342900" algn="l" rtl="0" fontAlgn="base">
        <a:lnSpc>
          <a:spcPts val="2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8.xml"/><Relationship Id="rId7" Type="http://schemas.openxmlformats.org/officeDocument/2006/relationships/image" Target="../media/image8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" Target="slide20.xml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d.de/es/icd-cg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de.google.com/p/iburg" TargetMode="Externa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9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2194369"/>
            <a:ext cx="7920880" cy="696024"/>
          </a:xfrm>
        </p:spPr>
        <p:txBody>
          <a:bodyPr/>
          <a:lstStyle/>
          <a:p>
            <a:r>
              <a:rPr lang="en-US" dirty="0"/>
              <a:t>Compilers for Embedded Systems</a:t>
            </a:r>
            <a:endParaRPr lang="en-US" sz="2800" b="0" dirty="0"/>
          </a:p>
        </p:txBody>
      </p:sp>
      <p:sp>
        <p:nvSpPr>
          <p:cNvPr id="5929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43608" y="3886200"/>
            <a:ext cx="7056784" cy="2492990"/>
          </a:xfrm>
        </p:spPr>
        <p:txBody>
          <a:bodyPr/>
          <a:lstStyle/>
          <a:p>
            <a:r>
              <a:rPr lang="en-US" dirty="0"/>
              <a:t>Summer Term 2022</a:t>
            </a:r>
          </a:p>
          <a:p>
            <a:endParaRPr lang="en-US" dirty="0"/>
          </a:p>
          <a:p>
            <a:r>
              <a:rPr lang="en-US" sz="2000" dirty="0"/>
              <a:t>Heiko Falk</a:t>
            </a:r>
          </a:p>
          <a:p>
            <a:endParaRPr lang="en-US" sz="2000" dirty="0"/>
          </a:p>
          <a:p>
            <a:r>
              <a:rPr lang="en-US" sz="2000" dirty="0"/>
              <a:t>Institute of Embedded Systems</a:t>
            </a:r>
          </a:p>
          <a:p>
            <a:r>
              <a:rPr lang="en-US" sz="2000" dirty="0"/>
              <a:t>Electrical Engineering, Computer Science and Mathematics</a:t>
            </a:r>
          </a:p>
          <a:p>
            <a:r>
              <a:rPr lang="en-US" sz="2000" dirty="0"/>
              <a:t>Hamburg University of Technology</a:t>
            </a:r>
          </a:p>
        </p:txBody>
      </p:sp>
    </p:spTree>
    <p:extLst>
      <p:ext uri="{BB962C8B-B14F-4D97-AF65-F5344CB8AC3E}">
        <p14:creationId xmlns:p14="http://schemas.microsoft.com/office/powerpoint/2010/main" val="104344539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73706"/>
            <a:ext cx="7772400" cy="2086725"/>
          </a:xfrm>
        </p:spPr>
        <p:txBody>
          <a:bodyPr/>
          <a:lstStyle/>
          <a:p>
            <a:r>
              <a:rPr lang="en-US" dirty="0"/>
              <a:t>Chapter 6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Code Generation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6492511-9951-45E2-A6A8-25811210EDC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Introduction &amp; Motivation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Compilers for Embedded Systems – Requirements &amp; Dependencies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Internal Structure of Compilers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Pre-Pass Optimizations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HIR Optimizations and Transformations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/>
              <a:t>Code Generation</a:t>
            </a:r>
            <a:endParaRPr lang="en-US" b="1" dirty="0">
              <a:solidFill>
                <a:srgbClr val="7D91AA"/>
              </a:solidFill>
            </a:endParaRP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LIR Optimizations and Transformations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Register Allocation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WCET-Aware Compilation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196985965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37523" y="1811134"/>
            <a:ext cx="7164388" cy="369332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FE5B1CF-B198-4E82-AD33-6E6CBF511FE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6"/>
            </a:pPr>
            <a:r>
              <a:rPr lang="en-US" b="1" dirty="0"/>
              <a:t>Code Generation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Introduction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Role of Code Generation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Data Flow Graphs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Code Generator Generators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Tree Covers using Dynamic Programming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Partitioning of Data Flow Graphs into Data Flow Trees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Tree Covering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Tree Pattern Matching Algorithm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Tree Grammars for Rule-based Derivation of Code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0984212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E76509F-E075-4D83-BF97-83EEF999A24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the Instruction Selection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Code Generation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Selection of machine instructions in order to implement an IR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“Heart” of a compiler that performs the actual translation of source into target language</a:t>
            </a: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rot="-5400000">
            <a:off x="5971382" y="3718197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rot="-5400000" flipH="1" flipV="1">
            <a:off x="3743325" y="3320529"/>
            <a:ext cx="1587" cy="10810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rot="-5400000">
            <a:off x="6270625" y="1525066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rot="-5400000">
            <a:off x="3786188" y="1525066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rot="5400000" flipH="1">
            <a:off x="6289675" y="2463279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rot="-5400000">
            <a:off x="1620044" y="1843360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1763713" y="1626666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1837850" y="1694929"/>
            <a:ext cx="12471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Lexical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254000" y="1555229"/>
            <a:ext cx="1222375" cy="935037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144024" y="1771129"/>
            <a:ext cx="1075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Source 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4237038" y="1625079"/>
            <a:ext cx="159226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4181146" y="1694929"/>
            <a:ext cx="15452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Syntactical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5702722" y="1699691"/>
            <a:ext cx="89768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Syntax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Tree</a:t>
            </a:r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rot="-5400000">
            <a:off x="8536782" y="1779859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 rot="-5400000">
            <a:off x="8219282" y="2206897"/>
            <a:ext cx="1028700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High-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4271963" y="2563291"/>
            <a:ext cx="156051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4196227" y="2631554"/>
            <a:ext cx="15452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Generation</a:t>
            </a:r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 rot="-5400000">
            <a:off x="1554957" y="3651522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1763713" y="3499916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1779016" y="3568179"/>
            <a:ext cx="14314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Register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Allocation</a:t>
            </a: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4270375" y="3499916"/>
            <a:ext cx="15621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4180999" y="3568179"/>
            <a:ext cx="1575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Instruction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Scheduling</a:t>
            </a:r>
          </a:p>
        </p:txBody>
      </p:sp>
      <p:sp>
        <p:nvSpPr>
          <p:cNvPr id="30" name="AutoShape 27"/>
          <p:cNvSpPr>
            <a:spLocks noChangeArrowheads="1"/>
          </p:cNvSpPr>
          <p:nvPr/>
        </p:nvSpPr>
        <p:spPr bwMode="auto">
          <a:xfrm>
            <a:off x="6118225" y="3430066"/>
            <a:ext cx="1222375" cy="935038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31" name="Text Box 28"/>
          <p:cNvSpPr txBox="1">
            <a:spLocks noChangeArrowheads="1"/>
          </p:cNvSpPr>
          <p:nvPr/>
        </p:nvSpPr>
        <p:spPr bwMode="auto">
          <a:xfrm>
            <a:off x="6142901" y="3645966"/>
            <a:ext cx="8063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ASM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32" name="Line 29"/>
          <p:cNvSpPr>
            <a:spLocks noChangeShapeType="1"/>
          </p:cNvSpPr>
          <p:nvPr/>
        </p:nvSpPr>
        <p:spPr bwMode="auto">
          <a:xfrm>
            <a:off x="8745538" y="1988616"/>
            <a:ext cx="0" cy="9350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>
            <a:off x="1331913" y="2923654"/>
            <a:ext cx="0" cy="9366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6719888" y="2563291"/>
            <a:ext cx="163195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5" name="Text Box 32"/>
          <p:cNvSpPr txBox="1">
            <a:spLocks noChangeArrowheads="1"/>
          </p:cNvSpPr>
          <p:nvPr/>
        </p:nvSpPr>
        <p:spPr bwMode="auto">
          <a:xfrm>
            <a:off x="6596369" y="2631554"/>
            <a:ext cx="174246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Optimization</a:t>
            </a:r>
          </a:p>
        </p:txBody>
      </p:sp>
      <p:sp>
        <p:nvSpPr>
          <p:cNvPr id="36" name="Line 33"/>
          <p:cNvSpPr>
            <a:spLocks noChangeShapeType="1"/>
          </p:cNvSpPr>
          <p:nvPr/>
        </p:nvSpPr>
        <p:spPr bwMode="auto">
          <a:xfrm rot="5400000" flipH="1">
            <a:off x="8522494" y="2714898"/>
            <a:ext cx="0" cy="41751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7" name="Text Box 34"/>
          <p:cNvSpPr txBox="1">
            <a:spLocks noChangeArrowheads="1"/>
          </p:cNvSpPr>
          <p:nvPr/>
        </p:nvSpPr>
        <p:spPr bwMode="auto">
          <a:xfrm>
            <a:off x="5651500" y="2607741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High-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38" name="Line 35"/>
          <p:cNvSpPr>
            <a:spLocks noChangeShapeType="1"/>
          </p:cNvSpPr>
          <p:nvPr/>
        </p:nvSpPr>
        <p:spPr bwMode="auto">
          <a:xfrm rot="5400000" flipH="1">
            <a:off x="3808413" y="2463279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9" name="Text Box 36"/>
          <p:cNvSpPr txBox="1">
            <a:spLocks noChangeArrowheads="1"/>
          </p:cNvSpPr>
          <p:nvPr/>
        </p:nvSpPr>
        <p:spPr bwMode="auto">
          <a:xfrm>
            <a:off x="3208338" y="2607741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Low-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40" name="Rectangle 37"/>
          <p:cNvSpPr>
            <a:spLocks noChangeArrowheads="1"/>
          </p:cNvSpPr>
          <p:nvPr/>
        </p:nvSpPr>
        <p:spPr bwMode="auto">
          <a:xfrm>
            <a:off x="1763713" y="2563291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1" name="Text Box 38"/>
          <p:cNvSpPr txBox="1">
            <a:spLocks noChangeArrowheads="1"/>
          </p:cNvSpPr>
          <p:nvPr/>
        </p:nvSpPr>
        <p:spPr bwMode="auto">
          <a:xfrm>
            <a:off x="1598919" y="2631554"/>
            <a:ext cx="174246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Optimization</a:t>
            </a:r>
          </a:p>
        </p:txBody>
      </p:sp>
      <p:sp>
        <p:nvSpPr>
          <p:cNvPr id="42" name="Line 39"/>
          <p:cNvSpPr>
            <a:spLocks noChangeShapeType="1"/>
          </p:cNvSpPr>
          <p:nvPr/>
        </p:nvSpPr>
        <p:spPr bwMode="auto">
          <a:xfrm rot="5400000" flipH="1">
            <a:off x="1547813" y="2707754"/>
            <a:ext cx="0" cy="431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43" name="Text Box 40"/>
          <p:cNvSpPr txBox="1">
            <a:spLocks noChangeArrowheads="1"/>
          </p:cNvSpPr>
          <p:nvPr/>
        </p:nvSpPr>
        <p:spPr bwMode="auto">
          <a:xfrm rot="-5400000">
            <a:off x="804069" y="3180035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Low-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44" name="Text Box 41"/>
          <p:cNvSpPr txBox="1">
            <a:spLocks noChangeArrowheads="1"/>
          </p:cNvSpPr>
          <p:nvPr/>
        </p:nvSpPr>
        <p:spPr bwMode="auto">
          <a:xfrm>
            <a:off x="3184525" y="3544366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Low-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45" name="Rectangle 42"/>
          <p:cNvSpPr>
            <a:spLocks noChangeArrowheads="1"/>
          </p:cNvSpPr>
          <p:nvPr/>
        </p:nvSpPr>
        <p:spPr bwMode="auto">
          <a:xfrm>
            <a:off x="6719888" y="1625079"/>
            <a:ext cx="162877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6" name="Text Box 43"/>
          <p:cNvSpPr txBox="1">
            <a:spLocks noChangeArrowheads="1"/>
          </p:cNvSpPr>
          <p:nvPr/>
        </p:nvSpPr>
        <p:spPr bwMode="auto">
          <a:xfrm>
            <a:off x="6665584" y="1694929"/>
            <a:ext cx="15452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Semantical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3046810" y="1699691"/>
            <a:ext cx="1231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Token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Sequence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0F152F0-E7F3-4DB8-819A-A1D0FA9C13F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75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Synonyms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“Code Generation”, “Instruction Selection” and “Code Selection” are often used synonymously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Inputs and Outputs</a:t>
            </a:r>
            <a:endParaRPr lang="en-US" b="1" i="1" u="sng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Input: An intermediate representation </a:t>
            </a:r>
            <a:r>
              <a:rPr lang="en-US" i="1" dirty="0"/>
              <a:t>IR</a:t>
            </a:r>
            <a:r>
              <a:rPr lang="en-US" dirty="0"/>
              <a:t> to be translated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Output: A Program </a:t>
            </a:r>
            <a:r>
              <a:rPr lang="en-US" i="1" dirty="0"/>
              <a:t>P(IR)</a:t>
            </a:r>
            <a:br>
              <a:rPr lang="en-US" dirty="0"/>
            </a:br>
            <a:r>
              <a:rPr lang="en-US" dirty="0"/>
              <a:t>(often in assembly or machine code, but often also another IR)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Requirements</a:t>
            </a:r>
            <a:endParaRPr lang="en-US" b="1" i="1" u="sng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P(IR)</a:t>
            </a:r>
            <a:r>
              <a:rPr lang="en-US" dirty="0"/>
              <a:t> must be semantically equivalent to </a:t>
            </a:r>
            <a:r>
              <a:rPr lang="en-US" i="1" dirty="0"/>
              <a:t>IR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P(IR)</a:t>
            </a:r>
            <a:r>
              <a:rPr lang="en-US" dirty="0"/>
              <a:t> must be efficient regarding an objective function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150F133-DAEE-4AA4-98E7-7F6E109BAA5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Flow Graphs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What does “semantically equivalent to </a:t>
            </a:r>
            <a:r>
              <a:rPr lang="en-US" b="1" i="1" dirty="0"/>
              <a:t>IR</a:t>
            </a:r>
            <a:r>
              <a:rPr lang="en-US" b="1" dirty="0"/>
              <a:t>” mean...?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P(IR)</a:t>
            </a:r>
            <a:r>
              <a:rPr lang="en-US" dirty="0"/>
              <a:t> must have a data flow that is equivalent to that of </a:t>
            </a:r>
            <a:r>
              <a:rPr lang="en-US" i="1" dirty="0"/>
              <a:t>IR</a:t>
            </a:r>
            <a:r>
              <a:rPr lang="en-US" dirty="0"/>
              <a:t>, under consideration of control flow dependencies.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Definition (Data Flow Graph):</a:t>
            </a:r>
          </a:p>
          <a:p>
            <a:pPr marL="0" indent="0">
              <a:lnSpc>
                <a:spcPct val="100000"/>
              </a:lnSpc>
              <a:buFont typeface="Arial" charset="0"/>
              <a:buNone/>
            </a:pPr>
            <a:r>
              <a:rPr lang="en-US" dirty="0"/>
              <a:t>Let </a:t>
            </a:r>
            <a:r>
              <a:rPr lang="en-US" i="1" dirty="0"/>
              <a:t>B</a:t>
            </a:r>
            <a:r>
              <a:rPr lang="en-US" dirty="0"/>
              <a:t> = (</a:t>
            </a:r>
            <a:r>
              <a:rPr lang="en-US" i="1" dirty="0"/>
              <a:t>I</a:t>
            </a:r>
            <a:r>
              <a:rPr lang="en-US" baseline="-25000" dirty="0"/>
              <a:t>1</a:t>
            </a:r>
            <a:r>
              <a:rPr lang="en-US" dirty="0"/>
              <a:t>, ..., </a:t>
            </a:r>
            <a:r>
              <a:rPr lang="en-US" i="1" dirty="0"/>
              <a:t>I</a:t>
            </a:r>
            <a:r>
              <a:rPr lang="en-US" i="1" baseline="-25000" dirty="0"/>
              <a:t>n</a:t>
            </a:r>
            <a:r>
              <a:rPr lang="en-US" dirty="0"/>
              <a:t>) be a basic block </a:t>
            </a:r>
            <a:r>
              <a:rPr lang="en-US" i="1" dirty="0"/>
              <a:t>(</a:t>
            </a:r>
            <a:r>
              <a:rPr lang="en-US" i="1" dirty="0">
                <a:sym typeface="Wingdings"/>
              </a:rPr>
              <a:t></a:t>
            </a:r>
            <a:r>
              <a:rPr lang="en-US" i="1" dirty="0"/>
              <a:t> Chapter 3)</a:t>
            </a:r>
            <a:r>
              <a:rPr lang="en-US" dirty="0"/>
              <a:t>. The </a:t>
            </a:r>
            <a:r>
              <a:rPr lang="en-US" i="1" dirty="0"/>
              <a:t>Data Flow Graph (DFG)</a:t>
            </a:r>
            <a:r>
              <a:rPr lang="en-US" dirty="0"/>
              <a:t> of </a:t>
            </a:r>
            <a:r>
              <a:rPr lang="en-US" i="1" dirty="0"/>
              <a:t>B</a:t>
            </a:r>
            <a:r>
              <a:rPr lang="en-US" dirty="0"/>
              <a:t> is a directed, acyclic graph </a:t>
            </a:r>
            <a:r>
              <a:rPr lang="en-US" i="1" dirty="0"/>
              <a:t>DFG</a:t>
            </a:r>
            <a:r>
              <a:rPr lang="en-US" dirty="0"/>
              <a:t> = (</a:t>
            </a:r>
            <a:r>
              <a:rPr lang="en-US" i="1" dirty="0"/>
              <a:t>V</a:t>
            </a:r>
            <a:r>
              <a:rPr lang="en-US" dirty="0"/>
              <a:t>, </a:t>
            </a:r>
            <a:r>
              <a:rPr lang="en-US" i="1" dirty="0"/>
              <a:t>E</a:t>
            </a:r>
            <a:r>
              <a:rPr lang="en-US" dirty="0"/>
              <a:t>) with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each node </a:t>
            </a:r>
            <a:r>
              <a:rPr lang="en-US" i="1" dirty="0"/>
              <a:t>v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/>
              <a:t> represents either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charset="0"/>
              <a:buChar char="–"/>
            </a:pPr>
            <a:r>
              <a:rPr lang="en-US" dirty="0"/>
              <a:t>an input value for </a:t>
            </a:r>
            <a:r>
              <a:rPr lang="en-US" i="1" dirty="0"/>
              <a:t>B</a:t>
            </a:r>
            <a:r>
              <a:rPr lang="en-US" dirty="0"/>
              <a:t> (input variable, constant)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or a single operation within </a:t>
            </a:r>
            <a:r>
              <a:rPr lang="en-US" i="1" dirty="0"/>
              <a:t>I</a:t>
            </a:r>
            <a:r>
              <a:rPr lang="en-US" baseline="-25000" dirty="0"/>
              <a:t>1</a:t>
            </a:r>
            <a:r>
              <a:rPr lang="en-US" dirty="0"/>
              <a:t>, ..., </a:t>
            </a:r>
            <a:r>
              <a:rPr lang="en-US" i="1" dirty="0"/>
              <a:t>I</a:t>
            </a:r>
            <a:r>
              <a:rPr lang="en-US" i="1" baseline="-25000" dirty="0"/>
              <a:t>n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or an output value of </a:t>
            </a:r>
            <a:r>
              <a:rPr lang="en-US" i="1" dirty="0"/>
              <a:t>B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edge </a:t>
            </a:r>
            <a:r>
              <a:rPr lang="en-US" i="1" dirty="0"/>
              <a:t>e</a:t>
            </a:r>
            <a:r>
              <a:rPr lang="en-US" dirty="0"/>
              <a:t> = (</a:t>
            </a:r>
            <a:r>
              <a:rPr lang="en-US" i="1" dirty="0"/>
              <a:t>v</a:t>
            </a:r>
            <a:r>
              <a:rPr lang="en-US" i="1" baseline="-25000" dirty="0"/>
              <a:t>i</a:t>
            </a:r>
            <a:r>
              <a:rPr lang="en-US" dirty="0"/>
              <a:t>, </a:t>
            </a:r>
            <a:r>
              <a:rPr lang="en-US" i="1" dirty="0"/>
              <a:t>v</a:t>
            </a:r>
            <a:r>
              <a:rPr lang="en-US" i="1" baseline="-25000" dirty="0"/>
              <a:t>j</a:t>
            </a:r>
            <a:r>
              <a:rPr lang="en-US" dirty="0"/>
              <a:t>)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E</a:t>
            </a:r>
            <a:r>
              <a:rPr lang="en-US" dirty="0"/>
              <a:t> </a:t>
            </a:r>
            <a:r>
              <a:rPr lang="en-US" dirty="0">
                <a:sym typeface="Symbol"/>
              </a:rPr>
              <a:t></a:t>
            </a: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i="1" baseline="-25000" dirty="0"/>
              <a:t>j</a:t>
            </a:r>
            <a:r>
              <a:rPr lang="en-US" dirty="0"/>
              <a:t> uses data that </a:t>
            </a:r>
            <a:r>
              <a:rPr lang="en-US" i="1" dirty="0"/>
              <a:t>v</a:t>
            </a:r>
            <a:r>
              <a:rPr lang="en-US" i="1" baseline="-25000" dirty="0"/>
              <a:t>i</a:t>
            </a:r>
            <a:r>
              <a:rPr lang="en-US" dirty="0"/>
              <a:t> computes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EC390C8-5C78-4559-AA1C-1F500337884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1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12" name="Oval 2"/>
          <p:cNvSpPr>
            <a:spLocks noChangeArrowheads="1"/>
          </p:cNvSpPr>
          <p:nvPr/>
        </p:nvSpPr>
        <p:spPr bwMode="auto">
          <a:xfrm>
            <a:off x="5653088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3" name="Oval 3"/>
          <p:cNvSpPr>
            <a:spLocks noChangeArrowheads="1"/>
          </p:cNvSpPr>
          <p:nvPr/>
        </p:nvSpPr>
        <p:spPr bwMode="auto">
          <a:xfrm>
            <a:off x="6732588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Oval 4"/>
          <p:cNvSpPr>
            <a:spLocks noChangeArrowheads="1"/>
          </p:cNvSpPr>
          <p:nvPr/>
        </p:nvSpPr>
        <p:spPr bwMode="auto">
          <a:xfrm>
            <a:off x="8174038" y="15192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" name="Oval 5"/>
          <p:cNvSpPr>
            <a:spLocks noChangeArrowheads="1"/>
          </p:cNvSpPr>
          <p:nvPr/>
        </p:nvSpPr>
        <p:spPr bwMode="auto">
          <a:xfrm>
            <a:off x="7453313" y="31035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" name="Oval 6"/>
          <p:cNvSpPr>
            <a:spLocks noChangeArrowheads="1"/>
          </p:cNvSpPr>
          <p:nvPr/>
        </p:nvSpPr>
        <p:spPr bwMode="auto">
          <a:xfrm>
            <a:off x="7742238" y="38957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7" name="Oval 7"/>
          <p:cNvSpPr>
            <a:spLocks noChangeArrowheads="1"/>
          </p:cNvSpPr>
          <p:nvPr/>
        </p:nvSpPr>
        <p:spPr bwMode="auto">
          <a:xfrm>
            <a:off x="3132138" y="20240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8" name="Oval 8"/>
          <p:cNvSpPr>
            <a:spLocks noChangeArrowheads="1"/>
          </p:cNvSpPr>
          <p:nvPr/>
        </p:nvSpPr>
        <p:spPr bwMode="auto">
          <a:xfrm>
            <a:off x="4140200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9" name="Oval 9"/>
          <p:cNvSpPr>
            <a:spLocks noChangeArrowheads="1"/>
          </p:cNvSpPr>
          <p:nvPr/>
        </p:nvSpPr>
        <p:spPr bwMode="auto">
          <a:xfrm>
            <a:off x="4932363" y="1231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0" name="AutoShape 10"/>
          <p:cNvSpPr>
            <a:spLocks noChangeArrowheads="1"/>
          </p:cNvSpPr>
          <p:nvPr/>
        </p:nvSpPr>
        <p:spPr bwMode="auto">
          <a:xfrm rot="20285241" flipH="1">
            <a:off x="5130800" y="4519613"/>
            <a:ext cx="1614488" cy="169862"/>
          </a:xfrm>
          <a:prstGeom prst="notchedRightArrow">
            <a:avLst>
              <a:gd name="adj1" fmla="val 50000"/>
              <a:gd name="adj2" fmla="val 237618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1" name="Oval 13"/>
          <p:cNvSpPr>
            <a:spLocks noChangeArrowheads="1"/>
          </p:cNvSpPr>
          <p:nvPr/>
        </p:nvSpPr>
        <p:spPr bwMode="auto">
          <a:xfrm>
            <a:off x="4575175" y="31067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4430713" y="3265488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600" b="1" dirty="0">
                <a:latin typeface="Courier New" pitchFamily="49" charset="0"/>
              </a:rPr>
              <a:t>sqrt</a:t>
            </a:r>
          </a:p>
        </p:txBody>
      </p:sp>
      <p:sp>
        <p:nvSpPr>
          <p:cNvPr id="23" name="Oval 15"/>
          <p:cNvSpPr>
            <a:spLocks noChangeArrowheads="1"/>
          </p:cNvSpPr>
          <p:nvPr/>
        </p:nvSpPr>
        <p:spPr bwMode="auto">
          <a:xfrm>
            <a:off x="7453313" y="227171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4" name="Text Box 16"/>
          <p:cNvSpPr txBox="1">
            <a:spLocks noChangeArrowheads="1"/>
          </p:cNvSpPr>
          <p:nvPr/>
        </p:nvSpPr>
        <p:spPr bwMode="auto">
          <a:xfrm>
            <a:off x="7477125" y="23876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25" name="AutoShape 17"/>
          <p:cNvSpPr>
            <a:spLocks noChangeArrowheads="1"/>
          </p:cNvSpPr>
          <p:nvPr/>
        </p:nvSpPr>
        <p:spPr bwMode="auto">
          <a:xfrm rot="2700000">
            <a:off x="7201695" y="209153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6" name="AutoShape 18"/>
          <p:cNvSpPr>
            <a:spLocks noChangeArrowheads="1"/>
          </p:cNvSpPr>
          <p:nvPr/>
        </p:nvSpPr>
        <p:spPr bwMode="auto">
          <a:xfrm rot="18900000" flipH="1">
            <a:off x="7920832" y="209153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6765925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28" name="Text Box 20"/>
          <p:cNvSpPr txBox="1">
            <a:spLocks noChangeArrowheads="1"/>
          </p:cNvSpPr>
          <p:nvPr/>
        </p:nvSpPr>
        <p:spPr bwMode="auto">
          <a:xfrm>
            <a:off x="8205788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c</a:t>
            </a:r>
          </a:p>
        </p:txBody>
      </p:sp>
      <p:sp>
        <p:nvSpPr>
          <p:cNvPr id="29" name="Oval 21"/>
          <p:cNvSpPr>
            <a:spLocks noChangeArrowheads="1"/>
          </p:cNvSpPr>
          <p:nvPr/>
        </p:nvSpPr>
        <p:spPr bwMode="auto">
          <a:xfrm>
            <a:off x="6373813" y="23145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0" name="Text Box 22"/>
          <p:cNvSpPr txBox="1">
            <a:spLocks noChangeArrowheads="1"/>
          </p:cNvSpPr>
          <p:nvPr/>
        </p:nvSpPr>
        <p:spPr bwMode="auto">
          <a:xfrm>
            <a:off x="6397625" y="243046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31" name="AutoShape 23"/>
          <p:cNvSpPr>
            <a:spLocks noChangeArrowheads="1"/>
          </p:cNvSpPr>
          <p:nvPr/>
        </p:nvSpPr>
        <p:spPr bwMode="auto">
          <a:xfrm rot="2700000">
            <a:off x="6122194" y="213439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2" name="Text Box 24"/>
          <p:cNvSpPr txBox="1">
            <a:spLocks noChangeArrowheads="1"/>
          </p:cNvSpPr>
          <p:nvPr/>
        </p:nvSpPr>
        <p:spPr bwMode="auto">
          <a:xfrm>
            <a:off x="5686425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4</a:t>
            </a:r>
          </a:p>
        </p:txBody>
      </p:sp>
      <p:sp>
        <p:nvSpPr>
          <p:cNvPr id="33" name="Oval 25"/>
          <p:cNvSpPr>
            <a:spLocks noChangeArrowheads="1"/>
          </p:cNvSpPr>
          <p:nvPr/>
        </p:nvSpPr>
        <p:spPr bwMode="auto">
          <a:xfrm>
            <a:off x="4932363" y="231298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4" name="Text Box 26"/>
          <p:cNvSpPr txBox="1">
            <a:spLocks noChangeArrowheads="1"/>
          </p:cNvSpPr>
          <p:nvPr/>
        </p:nvSpPr>
        <p:spPr bwMode="auto">
          <a:xfrm>
            <a:off x="4956175" y="24288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35" name="Text Box 27"/>
          <p:cNvSpPr txBox="1">
            <a:spLocks noChangeArrowheads="1"/>
          </p:cNvSpPr>
          <p:nvPr/>
        </p:nvSpPr>
        <p:spPr bwMode="auto">
          <a:xfrm>
            <a:off x="4964113" y="13906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36" name="Oval 28"/>
          <p:cNvSpPr>
            <a:spLocks noChangeArrowheads="1"/>
          </p:cNvSpPr>
          <p:nvPr/>
        </p:nvSpPr>
        <p:spPr bwMode="auto">
          <a:xfrm>
            <a:off x="5656263" y="31067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5680075" y="322262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38" name="AutoShape 30"/>
          <p:cNvSpPr>
            <a:spLocks noChangeArrowheads="1"/>
          </p:cNvSpPr>
          <p:nvPr/>
        </p:nvSpPr>
        <p:spPr bwMode="auto">
          <a:xfrm rot="2700000">
            <a:off x="5404645" y="292655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9" name="Oval 31"/>
          <p:cNvSpPr>
            <a:spLocks noChangeArrowheads="1"/>
          </p:cNvSpPr>
          <p:nvPr/>
        </p:nvSpPr>
        <p:spPr bwMode="auto">
          <a:xfrm>
            <a:off x="3132138" y="31083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0" name="Text Box 32"/>
          <p:cNvSpPr txBox="1">
            <a:spLocks noChangeArrowheads="1"/>
          </p:cNvSpPr>
          <p:nvPr/>
        </p:nvSpPr>
        <p:spPr bwMode="auto">
          <a:xfrm>
            <a:off x="3155950" y="32242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41" name="AutoShape 33"/>
          <p:cNvSpPr>
            <a:spLocks noChangeArrowheads="1"/>
          </p:cNvSpPr>
          <p:nvPr/>
        </p:nvSpPr>
        <p:spPr bwMode="auto">
          <a:xfrm rot="16200000" flipH="1">
            <a:off x="3239295" y="27836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2" name="Text Box 34"/>
          <p:cNvSpPr txBox="1">
            <a:spLocks noChangeArrowheads="1"/>
          </p:cNvSpPr>
          <p:nvPr/>
        </p:nvSpPr>
        <p:spPr bwMode="auto">
          <a:xfrm>
            <a:off x="3163888" y="21828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43" name="Oval 35"/>
          <p:cNvSpPr>
            <a:spLocks noChangeArrowheads="1"/>
          </p:cNvSpPr>
          <p:nvPr/>
        </p:nvSpPr>
        <p:spPr bwMode="auto">
          <a:xfrm>
            <a:off x="3851275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4" name="Text Box 36"/>
          <p:cNvSpPr txBox="1">
            <a:spLocks noChangeArrowheads="1"/>
          </p:cNvSpPr>
          <p:nvPr/>
        </p:nvSpPr>
        <p:spPr bwMode="auto">
          <a:xfrm>
            <a:off x="3875088" y="40147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45" name="AutoShape 37"/>
          <p:cNvSpPr>
            <a:spLocks noChangeArrowheads="1"/>
          </p:cNvSpPr>
          <p:nvPr/>
        </p:nvSpPr>
        <p:spPr bwMode="auto">
          <a:xfrm rot="2700000">
            <a:off x="3599656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6" name="AutoShape 38"/>
          <p:cNvSpPr>
            <a:spLocks noChangeArrowheads="1"/>
          </p:cNvSpPr>
          <p:nvPr/>
        </p:nvSpPr>
        <p:spPr bwMode="auto">
          <a:xfrm rot="18900000" flipH="1">
            <a:off x="4318794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7" name="Oval 39"/>
          <p:cNvSpPr>
            <a:spLocks noChangeArrowheads="1"/>
          </p:cNvSpPr>
          <p:nvPr/>
        </p:nvSpPr>
        <p:spPr bwMode="auto">
          <a:xfrm>
            <a:off x="5292725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8" name="Text Box 40"/>
          <p:cNvSpPr txBox="1">
            <a:spLocks noChangeArrowheads="1"/>
          </p:cNvSpPr>
          <p:nvPr/>
        </p:nvSpPr>
        <p:spPr bwMode="auto">
          <a:xfrm>
            <a:off x="5316538" y="40147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+</a:t>
            </a:r>
          </a:p>
        </p:txBody>
      </p:sp>
      <p:sp>
        <p:nvSpPr>
          <p:cNvPr id="49" name="Oval 41"/>
          <p:cNvSpPr>
            <a:spLocks noChangeArrowheads="1"/>
          </p:cNvSpPr>
          <p:nvPr/>
        </p:nvSpPr>
        <p:spPr bwMode="auto">
          <a:xfrm>
            <a:off x="6734175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0" name="Text Box 42"/>
          <p:cNvSpPr txBox="1">
            <a:spLocks noChangeArrowheads="1"/>
          </p:cNvSpPr>
          <p:nvPr/>
        </p:nvSpPr>
        <p:spPr bwMode="auto">
          <a:xfrm>
            <a:off x="6757988" y="40147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51" name="AutoShape 43"/>
          <p:cNvSpPr>
            <a:spLocks noChangeArrowheads="1"/>
          </p:cNvSpPr>
          <p:nvPr/>
        </p:nvSpPr>
        <p:spPr bwMode="auto">
          <a:xfrm rot="18900000" flipH="1">
            <a:off x="7201694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2" name="Text Box 44"/>
          <p:cNvSpPr txBox="1">
            <a:spLocks noChangeArrowheads="1"/>
          </p:cNvSpPr>
          <p:nvPr/>
        </p:nvSpPr>
        <p:spPr bwMode="auto">
          <a:xfrm>
            <a:off x="7773988" y="40116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53" name="AutoShape 45"/>
          <p:cNvSpPr>
            <a:spLocks noChangeArrowheads="1"/>
          </p:cNvSpPr>
          <p:nvPr/>
        </p:nvSpPr>
        <p:spPr bwMode="auto">
          <a:xfrm rot="18900000" flipH="1">
            <a:off x="6122195" y="292655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4" name="AutoShape 46"/>
          <p:cNvSpPr>
            <a:spLocks noChangeArrowheads="1"/>
          </p:cNvSpPr>
          <p:nvPr/>
        </p:nvSpPr>
        <p:spPr bwMode="auto">
          <a:xfrm rot="16200000" flipH="1">
            <a:off x="5039519" y="198834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5" name="AutoShape 47"/>
          <p:cNvSpPr>
            <a:spLocks noChangeArrowheads="1"/>
          </p:cNvSpPr>
          <p:nvPr/>
        </p:nvSpPr>
        <p:spPr bwMode="auto">
          <a:xfrm flipH="1">
            <a:off x="5221288" y="3322638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6" name="Oval 48"/>
          <p:cNvSpPr>
            <a:spLocks noChangeArrowheads="1"/>
          </p:cNvSpPr>
          <p:nvPr/>
        </p:nvSpPr>
        <p:spPr bwMode="auto">
          <a:xfrm>
            <a:off x="6015038" y="46910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7" name="Text Box 49"/>
          <p:cNvSpPr txBox="1">
            <a:spLocks noChangeArrowheads="1"/>
          </p:cNvSpPr>
          <p:nvPr/>
        </p:nvSpPr>
        <p:spPr bwMode="auto">
          <a:xfrm>
            <a:off x="6038850" y="48069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/</a:t>
            </a:r>
          </a:p>
        </p:txBody>
      </p:sp>
      <p:sp>
        <p:nvSpPr>
          <p:cNvPr id="58" name="AutoShape 50"/>
          <p:cNvSpPr>
            <a:spLocks noChangeArrowheads="1"/>
          </p:cNvSpPr>
          <p:nvPr/>
        </p:nvSpPr>
        <p:spPr bwMode="auto">
          <a:xfrm rot="2700000">
            <a:off x="5763420" y="45108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9" name="AutoShape 51"/>
          <p:cNvSpPr>
            <a:spLocks noChangeArrowheads="1"/>
          </p:cNvSpPr>
          <p:nvPr/>
        </p:nvSpPr>
        <p:spPr bwMode="auto">
          <a:xfrm rot="18900000" flipH="1">
            <a:off x="6482557" y="45108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0" name="Oval 52"/>
          <p:cNvSpPr>
            <a:spLocks noChangeArrowheads="1"/>
          </p:cNvSpPr>
          <p:nvPr/>
        </p:nvSpPr>
        <p:spPr bwMode="auto">
          <a:xfrm>
            <a:off x="4572000" y="46910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1" name="Text Box 53"/>
          <p:cNvSpPr txBox="1">
            <a:spLocks noChangeArrowheads="1"/>
          </p:cNvSpPr>
          <p:nvPr/>
        </p:nvSpPr>
        <p:spPr bwMode="auto">
          <a:xfrm>
            <a:off x="4595813" y="48069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/</a:t>
            </a:r>
          </a:p>
        </p:txBody>
      </p:sp>
      <p:sp>
        <p:nvSpPr>
          <p:cNvPr id="62" name="AutoShape 54"/>
          <p:cNvSpPr>
            <a:spLocks noChangeArrowheads="1"/>
          </p:cNvSpPr>
          <p:nvPr/>
        </p:nvSpPr>
        <p:spPr bwMode="auto">
          <a:xfrm rot="16200000" flipH="1">
            <a:off x="6122195" y="544750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3" name="AutoShape 55"/>
          <p:cNvSpPr>
            <a:spLocks noChangeArrowheads="1"/>
          </p:cNvSpPr>
          <p:nvPr/>
        </p:nvSpPr>
        <p:spPr bwMode="auto">
          <a:xfrm rot="16200000" flipH="1">
            <a:off x="4677570" y="544750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" name="AutoShape 56"/>
          <p:cNvSpPr>
            <a:spLocks noChangeArrowheads="1"/>
          </p:cNvSpPr>
          <p:nvPr/>
        </p:nvSpPr>
        <p:spPr bwMode="auto">
          <a:xfrm rot="2700000">
            <a:off x="5041106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5" name="AutoShape 57"/>
          <p:cNvSpPr>
            <a:spLocks noChangeArrowheads="1"/>
          </p:cNvSpPr>
          <p:nvPr/>
        </p:nvSpPr>
        <p:spPr bwMode="auto">
          <a:xfrm>
            <a:off x="4500563" y="4116388"/>
            <a:ext cx="720725" cy="142875"/>
          </a:xfrm>
          <a:prstGeom prst="notchedRightArrow">
            <a:avLst>
              <a:gd name="adj1" fmla="val 50000"/>
              <a:gd name="adj2" fmla="val 126111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6" name="AutoShape 58"/>
          <p:cNvSpPr>
            <a:spLocks noChangeArrowheads="1"/>
          </p:cNvSpPr>
          <p:nvPr/>
        </p:nvSpPr>
        <p:spPr bwMode="auto">
          <a:xfrm rot="2700000">
            <a:off x="4320382" y="45108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" name="Text Box 59"/>
          <p:cNvSpPr txBox="1">
            <a:spLocks noChangeArrowheads="1"/>
          </p:cNvSpPr>
          <p:nvPr/>
        </p:nvSpPr>
        <p:spPr bwMode="auto">
          <a:xfrm>
            <a:off x="7486650" y="32639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2</a:t>
            </a:r>
          </a:p>
        </p:txBody>
      </p:sp>
      <p:sp>
        <p:nvSpPr>
          <p:cNvPr id="68" name="AutoShape 60"/>
          <p:cNvSpPr>
            <a:spLocks noChangeArrowheads="1"/>
          </p:cNvSpPr>
          <p:nvPr/>
        </p:nvSpPr>
        <p:spPr bwMode="auto">
          <a:xfrm flipH="1">
            <a:off x="7345363" y="4113213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9" name="AutoShape 61"/>
          <p:cNvSpPr>
            <a:spLocks noChangeArrowheads="1"/>
          </p:cNvSpPr>
          <p:nvPr/>
        </p:nvSpPr>
        <p:spPr bwMode="auto">
          <a:xfrm rot="2700000">
            <a:off x="4609306" y="216296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" name="Text Box 62"/>
          <p:cNvSpPr txBox="1">
            <a:spLocks noChangeArrowheads="1"/>
          </p:cNvSpPr>
          <p:nvPr/>
        </p:nvSpPr>
        <p:spPr bwMode="auto">
          <a:xfrm>
            <a:off x="4173538" y="16779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71" name="AutoShape 63"/>
          <p:cNvSpPr>
            <a:spLocks noChangeArrowheads="1"/>
          </p:cNvSpPr>
          <p:nvPr/>
        </p:nvSpPr>
        <p:spPr bwMode="auto">
          <a:xfrm flipH="1">
            <a:off x="7019925" y="2559050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2" name="Text Box 64"/>
          <p:cNvSpPr txBox="1">
            <a:spLocks noChangeArrowheads="1"/>
          </p:cNvSpPr>
          <p:nvPr/>
        </p:nvSpPr>
        <p:spPr bwMode="auto">
          <a:xfrm>
            <a:off x="7165975" y="5194300"/>
            <a:ext cx="8896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>
                <a:solidFill>
                  <a:srgbClr val="FF0000"/>
                </a:solidFill>
              </a:rPr>
              <a:t>Inputs</a:t>
            </a:r>
          </a:p>
        </p:txBody>
      </p:sp>
      <p:sp>
        <p:nvSpPr>
          <p:cNvPr id="73" name="Text Box 65"/>
          <p:cNvSpPr txBox="1">
            <a:spLocks noChangeArrowheads="1"/>
          </p:cNvSpPr>
          <p:nvPr/>
        </p:nvSpPr>
        <p:spPr bwMode="auto">
          <a:xfrm>
            <a:off x="7165975" y="5537200"/>
            <a:ext cx="14459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>
                <a:solidFill>
                  <a:srgbClr val="0000FF"/>
                </a:solidFill>
              </a:rPr>
              <a:t>Operations</a:t>
            </a:r>
          </a:p>
        </p:txBody>
      </p:sp>
      <p:sp>
        <p:nvSpPr>
          <p:cNvPr id="74" name="Text Box 66"/>
          <p:cNvSpPr txBox="1">
            <a:spLocks noChangeArrowheads="1"/>
          </p:cNvSpPr>
          <p:nvPr/>
        </p:nvSpPr>
        <p:spPr bwMode="auto">
          <a:xfrm>
            <a:off x="7165975" y="5897563"/>
            <a:ext cx="10884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>
                <a:solidFill>
                  <a:srgbClr val="008000"/>
                </a:solidFill>
              </a:rPr>
              <a:t>Outputs</a:t>
            </a:r>
          </a:p>
        </p:txBody>
      </p:sp>
      <p:sp>
        <p:nvSpPr>
          <p:cNvPr id="75" name="Oval 67"/>
          <p:cNvSpPr>
            <a:spLocks noChangeArrowheads="1"/>
          </p:cNvSpPr>
          <p:nvPr/>
        </p:nvSpPr>
        <p:spPr bwMode="auto">
          <a:xfrm>
            <a:off x="4573588" y="57689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6" name="Text Box 68"/>
          <p:cNvSpPr txBox="1">
            <a:spLocks noChangeArrowheads="1"/>
          </p:cNvSpPr>
          <p:nvPr/>
        </p:nvSpPr>
        <p:spPr bwMode="auto">
          <a:xfrm>
            <a:off x="4521200" y="5884863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r1</a:t>
            </a:r>
          </a:p>
        </p:txBody>
      </p:sp>
      <p:sp>
        <p:nvSpPr>
          <p:cNvPr id="77" name="Oval 69"/>
          <p:cNvSpPr>
            <a:spLocks noChangeArrowheads="1"/>
          </p:cNvSpPr>
          <p:nvPr/>
        </p:nvSpPr>
        <p:spPr bwMode="auto">
          <a:xfrm>
            <a:off x="6015038" y="57689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8" name="Text Box 70"/>
          <p:cNvSpPr txBox="1">
            <a:spLocks noChangeArrowheads="1"/>
          </p:cNvSpPr>
          <p:nvPr/>
        </p:nvSpPr>
        <p:spPr bwMode="auto">
          <a:xfrm>
            <a:off x="5962650" y="5884863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r2</a:t>
            </a:r>
          </a:p>
        </p:txBody>
      </p:sp>
      <p:sp>
        <p:nvSpPr>
          <p:cNvPr id="79" name="Text Box 12"/>
          <p:cNvSpPr txBox="1">
            <a:spLocks noChangeArrowheads="1"/>
          </p:cNvSpPr>
          <p:nvPr/>
        </p:nvSpPr>
        <p:spPr bwMode="auto">
          <a:xfrm>
            <a:off x="323850" y="2136775"/>
            <a:ext cx="2184400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t1 = a * c;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t2 = 4 * t1;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t3 = b * b;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t4 = t3 – t2;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t5 = sqrt( t4 );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t6 = -b;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t7 = t6 – t5;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t8 = t7 + t5;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t9 = 2 * a;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r1 = t7 / t9;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r2 = t8 / t9;</a:t>
            </a:r>
          </a:p>
        </p:txBody>
      </p:sp>
      <p:sp>
        <p:nvSpPr>
          <p:cNvPr id="80" name="Text Box 34"/>
          <p:cNvSpPr txBox="1">
            <a:spLocks noChangeArrowheads="1"/>
          </p:cNvSpPr>
          <p:nvPr/>
        </p:nvSpPr>
        <p:spPr bwMode="auto">
          <a:xfrm>
            <a:off x="3164400" y="21816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b</a:t>
            </a:r>
          </a:p>
        </p:txBody>
      </p:sp>
      <p:sp>
        <p:nvSpPr>
          <p:cNvPr id="81" name="Text Box 62"/>
          <p:cNvSpPr txBox="1">
            <a:spLocks noChangeArrowheads="1"/>
          </p:cNvSpPr>
          <p:nvPr/>
        </p:nvSpPr>
        <p:spPr bwMode="auto">
          <a:xfrm>
            <a:off x="4172400" y="16776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b</a:t>
            </a:r>
          </a:p>
        </p:txBody>
      </p:sp>
      <p:sp>
        <p:nvSpPr>
          <p:cNvPr id="82" name="Text Box 27"/>
          <p:cNvSpPr txBox="1">
            <a:spLocks noChangeArrowheads="1"/>
          </p:cNvSpPr>
          <p:nvPr/>
        </p:nvSpPr>
        <p:spPr bwMode="auto">
          <a:xfrm>
            <a:off x="4964400" y="13896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b</a:t>
            </a:r>
          </a:p>
        </p:txBody>
      </p:sp>
      <p:sp>
        <p:nvSpPr>
          <p:cNvPr id="83" name="Text Box 24"/>
          <p:cNvSpPr txBox="1">
            <a:spLocks noChangeArrowheads="1"/>
          </p:cNvSpPr>
          <p:nvPr/>
        </p:nvSpPr>
        <p:spPr bwMode="auto">
          <a:xfrm>
            <a:off x="5688000" y="16812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4</a:t>
            </a:r>
          </a:p>
        </p:txBody>
      </p:sp>
      <p:sp>
        <p:nvSpPr>
          <p:cNvPr id="84" name="Text Box 19"/>
          <p:cNvSpPr txBox="1">
            <a:spLocks noChangeArrowheads="1"/>
          </p:cNvSpPr>
          <p:nvPr/>
        </p:nvSpPr>
        <p:spPr bwMode="auto">
          <a:xfrm>
            <a:off x="6764400" y="16812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a</a:t>
            </a:r>
          </a:p>
        </p:txBody>
      </p:sp>
      <p:sp>
        <p:nvSpPr>
          <p:cNvPr id="85" name="Text Box 20"/>
          <p:cNvSpPr txBox="1">
            <a:spLocks noChangeArrowheads="1"/>
          </p:cNvSpPr>
          <p:nvPr/>
        </p:nvSpPr>
        <p:spPr bwMode="auto">
          <a:xfrm>
            <a:off x="8204400" y="16812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c</a:t>
            </a:r>
          </a:p>
        </p:txBody>
      </p:sp>
      <p:sp>
        <p:nvSpPr>
          <p:cNvPr id="86" name="Text Box 59"/>
          <p:cNvSpPr txBox="1">
            <a:spLocks noChangeArrowheads="1"/>
          </p:cNvSpPr>
          <p:nvPr/>
        </p:nvSpPr>
        <p:spPr bwMode="auto">
          <a:xfrm>
            <a:off x="7488000" y="32652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2</a:t>
            </a:r>
          </a:p>
        </p:txBody>
      </p:sp>
      <p:sp>
        <p:nvSpPr>
          <p:cNvPr id="87" name="Text Box 44"/>
          <p:cNvSpPr txBox="1">
            <a:spLocks noChangeArrowheads="1"/>
          </p:cNvSpPr>
          <p:nvPr/>
        </p:nvSpPr>
        <p:spPr bwMode="auto">
          <a:xfrm>
            <a:off x="7772400" y="40104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a</a:t>
            </a:r>
          </a:p>
        </p:txBody>
      </p:sp>
      <p:sp>
        <p:nvSpPr>
          <p:cNvPr id="88" name="Text Box 32"/>
          <p:cNvSpPr txBox="1">
            <a:spLocks noChangeArrowheads="1"/>
          </p:cNvSpPr>
          <p:nvPr/>
        </p:nvSpPr>
        <p:spPr bwMode="auto">
          <a:xfrm>
            <a:off x="3157200" y="32256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0000FF"/>
                </a:solidFill>
                <a:latin typeface="Courier New" pitchFamily="49" charset="0"/>
              </a:rPr>
              <a:t>-</a:t>
            </a:r>
          </a:p>
        </p:txBody>
      </p:sp>
      <p:sp>
        <p:nvSpPr>
          <p:cNvPr id="89" name="Text Box 26"/>
          <p:cNvSpPr txBox="1">
            <a:spLocks noChangeArrowheads="1"/>
          </p:cNvSpPr>
          <p:nvPr/>
        </p:nvSpPr>
        <p:spPr bwMode="auto">
          <a:xfrm>
            <a:off x="4957200" y="24300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0000FF"/>
                </a:solidFill>
                <a:latin typeface="Courier New" pitchFamily="49" charset="0"/>
              </a:rPr>
              <a:t>*</a:t>
            </a:r>
          </a:p>
        </p:txBody>
      </p:sp>
      <p:sp>
        <p:nvSpPr>
          <p:cNvPr id="90" name="Text Box 14"/>
          <p:cNvSpPr txBox="1">
            <a:spLocks noChangeArrowheads="1"/>
          </p:cNvSpPr>
          <p:nvPr/>
        </p:nvSpPr>
        <p:spPr bwMode="auto">
          <a:xfrm>
            <a:off x="4431600" y="3265200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600" b="1" dirty="0">
                <a:solidFill>
                  <a:srgbClr val="0000FF"/>
                </a:solidFill>
                <a:latin typeface="Courier New" pitchFamily="49" charset="0"/>
              </a:rPr>
              <a:t>sqrt</a:t>
            </a:r>
          </a:p>
        </p:txBody>
      </p:sp>
      <p:sp>
        <p:nvSpPr>
          <p:cNvPr id="91" name="Text Box 22"/>
          <p:cNvSpPr txBox="1">
            <a:spLocks noChangeArrowheads="1"/>
          </p:cNvSpPr>
          <p:nvPr/>
        </p:nvSpPr>
        <p:spPr bwMode="auto">
          <a:xfrm>
            <a:off x="6397200" y="24300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0000FF"/>
                </a:solidFill>
                <a:latin typeface="Courier New" pitchFamily="49" charset="0"/>
              </a:rPr>
              <a:t>*</a:t>
            </a:r>
          </a:p>
        </p:txBody>
      </p:sp>
      <p:sp>
        <p:nvSpPr>
          <p:cNvPr id="92" name="Text Box 16"/>
          <p:cNvSpPr txBox="1">
            <a:spLocks noChangeArrowheads="1"/>
          </p:cNvSpPr>
          <p:nvPr/>
        </p:nvSpPr>
        <p:spPr bwMode="auto">
          <a:xfrm>
            <a:off x="7477200" y="23868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0000FF"/>
                </a:solidFill>
                <a:latin typeface="Courier New" pitchFamily="49" charset="0"/>
              </a:rPr>
              <a:t>*</a:t>
            </a:r>
          </a:p>
        </p:txBody>
      </p:sp>
      <p:sp>
        <p:nvSpPr>
          <p:cNvPr id="93" name="Text Box 29"/>
          <p:cNvSpPr txBox="1">
            <a:spLocks noChangeArrowheads="1"/>
          </p:cNvSpPr>
          <p:nvPr/>
        </p:nvSpPr>
        <p:spPr bwMode="auto">
          <a:xfrm>
            <a:off x="5680800" y="32220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0000FF"/>
                </a:solidFill>
                <a:latin typeface="Courier New" pitchFamily="49" charset="0"/>
              </a:rPr>
              <a:t>-</a:t>
            </a:r>
          </a:p>
        </p:txBody>
      </p:sp>
      <p:sp>
        <p:nvSpPr>
          <p:cNvPr id="94" name="Text Box 36"/>
          <p:cNvSpPr txBox="1">
            <a:spLocks noChangeArrowheads="1"/>
          </p:cNvSpPr>
          <p:nvPr/>
        </p:nvSpPr>
        <p:spPr bwMode="auto">
          <a:xfrm>
            <a:off x="3873600" y="40140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0000FF"/>
                </a:solidFill>
                <a:latin typeface="Courier New" pitchFamily="49" charset="0"/>
              </a:rPr>
              <a:t>-</a:t>
            </a:r>
          </a:p>
        </p:txBody>
      </p:sp>
      <p:sp>
        <p:nvSpPr>
          <p:cNvPr id="95" name="Text Box 40"/>
          <p:cNvSpPr txBox="1">
            <a:spLocks noChangeArrowheads="1"/>
          </p:cNvSpPr>
          <p:nvPr/>
        </p:nvSpPr>
        <p:spPr bwMode="auto">
          <a:xfrm>
            <a:off x="5317200" y="40140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0000FF"/>
                </a:solidFill>
                <a:latin typeface="Courier New" pitchFamily="49" charset="0"/>
              </a:rPr>
              <a:t>+</a:t>
            </a:r>
          </a:p>
        </p:txBody>
      </p:sp>
      <p:sp>
        <p:nvSpPr>
          <p:cNvPr id="96" name="Text Box 42"/>
          <p:cNvSpPr txBox="1">
            <a:spLocks noChangeArrowheads="1"/>
          </p:cNvSpPr>
          <p:nvPr/>
        </p:nvSpPr>
        <p:spPr bwMode="auto">
          <a:xfrm>
            <a:off x="6757200" y="40140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0000FF"/>
                </a:solidFill>
                <a:latin typeface="Courier New" pitchFamily="49" charset="0"/>
              </a:rPr>
              <a:t>*</a:t>
            </a:r>
          </a:p>
        </p:txBody>
      </p:sp>
      <p:sp>
        <p:nvSpPr>
          <p:cNvPr id="97" name="Text Box 53"/>
          <p:cNvSpPr txBox="1">
            <a:spLocks noChangeArrowheads="1"/>
          </p:cNvSpPr>
          <p:nvPr/>
        </p:nvSpPr>
        <p:spPr bwMode="auto">
          <a:xfrm>
            <a:off x="4597200" y="48060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0000FF"/>
                </a:solidFill>
                <a:latin typeface="Courier New" pitchFamily="49" charset="0"/>
              </a:rPr>
              <a:t>/</a:t>
            </a:r>
          </a:p>
        </p:txBody>
      </p:sp>
      <p:sp>
        <p:nvSpPr>
          <p:cNvPr id="98" name="Text Box 49"/>
          <p:cNvSpPr txBox="1">
            <a:spLocks noChangeArrowheads="1"/>
          </p:cNvSpPr>
          <p:nvPr/>
        </p:nvSpPr>
        <p:spPr bwMode="auto">
          <a:xfrm>
            <a:off x="6040800" y="48060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0000FF"/>
                </a:solidFill>
                <a:latin typeface="Courier New" pitchFamily="49" charset="0"/>
              </a:rPr>
              <a:t>/</a:t>
            </a:r>
          </a:p>
        </p:txBody>
      </p:sp>
      <p:sp>
        <p:nvSpPr>
          <p:cNvPr id="99" name="Text Box 68"/>
          <p:cNvSpPr txBox="1">
            <a:spLocks noChangeArrowheads="1"/>
          </p:cNvSpPr>
          <p:nvPr/>
        </p:nvSpPr>
        <p:spPr bwMode="auto">
          <a:xfrm>
            <a:off x="4521600" y="5886000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008000"/>
                </a:solidFill>
                <a:latin typeface="Courier New" pitchFamily="49" charset="0"/>
              </a:rPr>
              <a:t>r1</a:t>
            </a:r>
          </a:p>
        </p:txBody>
      </p:sp>
      <p:sp>
        <p:nvSpPr>
          <p:cNvPr id="100" name="Text Box 70"/>
          <p:cNvSpPr txBox="1">
            <a:spLocks noChangeArrowheads="1"/>
          </p:cNvSpPr>
          <p:nvPr/>
        </p:nvSpPr>
        <p:spPr bwMode="auto">
          <a:xfrm>
            <a:off x="5961600" y="5886000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solidFill>
                  <a:srgbClr val="008000"/>
                </a:solidFill>
                <a:latin typeface="Courier New" pitchFamily="49" charset="0"/>
              </a:rPr>
              <a:t>r2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6AC506DA-CCD0-4CE7-B228-36BE142E5BF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Generation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Problem Formulation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To cover all nodes of all DFGs of </a:t>
            </a:r>
            <a:r>
              <a:rPr lang="en-US" i="1" dirty="0"/>
              <a:t>IR</a:t>
            </a:r>
            <a:r>
              <a:rPr lang="en-US" dirty="0"/>
              <a:t> with semantically equivalent operations of the target language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Implementation of a Code Generator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Non-trivial task, highly dependent of the target processor’s architecture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Manual implementation of a code generator not affordable for today’s processors’ complexity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Instead: Use of so-called </a:t>
            </a:r>
            <a:r>
              <a:rPr lang="en-US" i="1" dirty="0"/>
              <a:t>Code Generator Generators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51642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8BAA702-5395-4D85-B5C0-02CF65D7D2A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Generator Generators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Workflow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So-called </a:t>
            </a:r>
            <a:r>
              <a:rPr lang="en-US" i="1" dirty="0"/>
              <a:t>Meta Programs</a:t>
            </a:r>
            <a:r>
              <a:rPr lang="en-US" dirty="0"/>
              <a:t>, i.e. programs that produce other programs as output.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 code generator generator </a:t>
            </a:r>
            <a:r>
              <a:rPr lang="en-US" i="1" dirty="0"/>
              <a:t>(CGG)</a:t>
            </a:r>
            <a:r>
              <a:rPr lang="en-US" dirty="0"/>
              <a:t> receives a processor description as input and generates a code generator </a:t>
            </a:r>
            <a:r>
              <a:rPr lang="en-US" i="1" dirty="0"/>
              <a:t>(CG)</a:t>
            </a:r>
            <a:r>
              <a:rPr lang="en-US" dirty="0"/>
              <a:t> from it for exactly that processor</a:t>
            </a:r>
          </a:p>
        </p:txBody>
      </p:sp>
      <p:sp>
        <p:nvSpPr>
          <p:cNvPr id="7" name="Line 2"/>
          <p:cNvSpPr>
            <a:spLocks noChangeShapeType="1"/>
          </p:cNvSpPr>
          <p:nvPr/>
        </p:nvSpPr>
        <p:spPr bwMode="auto">
          <a:xfrm rot="16200000">
            <a:off x="3563938" y="4905375"/>
            <a:ext cx="0" cy="431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 rot="16200000">
            <a:off x="1837532" y="4979194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1981200" y="4762500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2265363" y="4959350"/>
            <a:ext cx="768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/>
              <a:t>CGG</a:t>
            </a:r>
          </a:p>
        </p:txBody>
      </p:sp>
      <p:sp>
        <p:nvSpPr>
          <p:cNvPr id="17" name="AutoShape 13"/>
          <p:cNvSpPr>
            <a:spLocks noChangeArrowheads="1"/>
          </p:cNvSpPr>
          <p:nvPr/>
        </p:nvSpPr>
        <p:spPr bwMode="auto">
          <a:xfrm>
            <a:off x="241300" y="4545013"/>
            <a:ext cx="1487488" cy="1152525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dirty="0">
              <a:solidFill>
                <a:schemeClr val="tx1"/>
              </a:solidFill>
              <a:latin typeface="MetaKorrespondenz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 rot="16200000">
            <a:off x="5293519" y="4977606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0" name="AutoShape 16"/>
          <p:cNvSpPr>
            <a:spLocks noChangeArrowheads="1"/>
          </p:cNvSpPr>
          <p:nvPr/>
        </p:nvSpPr>
        <p:spPr bwMode="auto">
          <a:xfrm>
            <a:off x="3781425" y="4689475"/>
            <a:ext cx="1368425" cy="935038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dirty="0">
              <a:solidFill>
                <a:schemeClr val="tx1"/>
              </a:solidFill>
              <a:latin typeface="MetaKorrespondenz" pitchFamily="34" charset="0"/>
            </a:endParaRP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3609885" y="4905375"/>
            <a:ext cx="13320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Src. 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for CG</a:t>
            </a: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5462588" y="4760913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5478511" y="4829175"/>
            <a:ext cx="130324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/>
              <a:t>Host 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/>
              <a:t>Compiler</a:t>
            </a:r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 rot="16200000">
            <a:off x="7093744" y="4977606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8" name="Text Box 24"/>
          <p:cNvSpPr txBox="1">
            <a:spLocks noChangeArrowheads="1"/>
          </p:cNvSpPr>
          <p:nvPr/>
        </p:nvSpPr>
        <p:spPr bwMode="auto">
          <a:xfrm>
            <a:off x="107950" y="4760913"/>
            <a:ext cx="1346522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Descr. of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Processor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/>
              <a:t>Proc        </a:t>
            </a:r>
          </a:p>
        </p:txBody>
      </p:sp>
      <p:grpSp>
        <p:nvGrpSpPr>
          <p:cNvPr id="31" name="Group 33"/>
          <p:cNvGrpSpPr>
            <a:grpSpLocks/>
          </p:cNvGrpSpPr>
          <p:nvPr/>
        </p:nvGrpSpPr>
        <p:grpSpPr bwMode="auto">
          <a:xfrm>
            <a:off x="7452000" y="3607200"/>
            <a:ext cx="1152525" cy="865187"/>
            <a:chOff x="4694" y="2273"/>
            <a:chExt cx="726" cy="545"/>
          </a:xfrm>
        </p:grpSpPr>
        <p:grpSp>
          <p:nvGrpSpPr>
            <p:cNvPr id="32" name="Group 6"/>
            <p:cNvGrpSpPr>
              <a:grpSpLocks/>
            </p:cNvGrpSpPr>
            <p:nvPr/>
          </p:nvGrpSpPr>
          <p:grpSpPr bwMode="auto">
            <a:xfrm>
              <a:off x="4694" y="2273"/>
              <a:ext cx="726" cy="545"/>
              <a:chOff x="3742" y="3430"/>
              <a:chExt cx="726" cy="545"/>
            </a:xfrm>
          </p:grpSpPr>
          <p:sp>
            <p:nvSpPr>
              <p:cNvPr id="34" name="AutoShape 7"/>
              <p:cNvSpPr>
                <a:spLocks noChangeArrowheads="1"/>
              </p:cNvSpPr>
              <p:nvPr/>
            </p:nvSpPr>
            <p:spPr bwMode="auto">
              <a:xfrm rot="10800000">
                <a:off x="3742" y="3612"/>
                <a:ext cx="681" cy="363"/>
              </a:xfrm>
              <a:prstGeom prst="cloudCallout">
                <a:avLst>
                  <a:gd name="adj1" fmla="val -43685"/>
                  <a:gd name="adj2" fmla="val 95181"/>
                </a:avLst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lIns="0" tIns="0" rIns="0" bIns="0"/>
              <a:lstStyle/>
              <a:p>
                <a:pPr marL="647700" indent="-457200" algn="ctr"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de-DE" sz="2000" dirty="0">
                  <a:solidFill>
                    <a:schemeClr val="tx1"/>
                  </a:solidFill>
                  <a:latin typeface="MetaKorrespondenz" pitchFamily="34" charset="0"/>
                </a:endParaRPr>
              </a:p>
            </p:txBody>
          </p:sp>
          <p:sp>
            <p:nvSpPr>
              <p:cNvPr id="35" name="Rectangle 8"/>
              <p:cNvSpPr>
                <a:spLocks noChangeArrowheads="1"/>
              </p:cNvSpPr>
              <p:nvPr/>
            </p:nvSpPr>
            <p:spPr bwMode="auto">
              <a:xfrm>
                <a:off x="4195" y="3430"/>
                <a:ext cx="273" cy="1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</p:grpSp>
        <p:sp>
          <p:nvSpPr>
            <p:cNvPr id="33" name="Text Box 14"/>
            <p:cNvSpPr txBox="1">
              <a:spLocks noChangeArrowheads="1"/>
            </p:cNvSpPr>
            <p:nvPr/>
          </p:nvSpPr>
          <p:spPr bwMode="auto">
            <a:xfrm>
              <a:off x="4995" y="2553"/>
              <a:ext cx="145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800" i="1" dirty="0"/>
                <a:t>IR</a:t>
              </a:r>
            </a:p>
          </p:txBody>
        </p:sp>
      </p:grpSp>
      <p:sp>
        <p:nvSpPr>
          <p:cNvPr id="36" name="Line 22"/>
          <p:cNvSpPr>
            <a:spLocks noChangeShapeType="1"/>
          </p:cNvSpPr>
          <p:nvPr/>
        </p:nvSpPr>
        <p:spPr bwMode="auto">
          <a:xfrm>
            <a:off x="8028000" y="5482800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7" name="Line 23"/>
          <p:cNvSpPr>
            <a:spLocks noChangeShapeType="1"/>
          </p:cNvSpPr>
          <p:nvPr/>
        </p:nvSpPr>
        <p:spPr bwMode="auto">
          <a:xfrm>
            <a:off x="8028000" y="4474800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grpSp>
        <p:nvGrpSpPr>
          <p:cNvPr id="38" name="Group 34"/>
          <p:cNvGrpSpPr>
            <a:grpSpLocks/>
          </p:cNvGrpSpPr>
          <p:nvPr/>
        </p:nvGrpSpPr>
        <p:grpSpPr bwMode="auto">
          <a:xfrm>
            <a:off x="7452000" y="5479200"/>
            <a:ext cx="1152525" cy="865188"/>
            <a:chOff x="4695" y="3452"/>
            <a:chExt cx="726" cy="545"/>
          </a:xfrm>
        </p:grpSpPr>
        <p:grpSp>
          <p:nvGrpSpPr>
            <p:cNvPr id="39" name="Group 3"/>
            <p:cNvGrpSpPr>
              <a:grpSpLocks/>
            </p:cNvGrpSpPr>
            <p:nvPr/>
          </p:nvGrpSpPr>
          <p:grpSpPr bwMode="auto">
            <a:xfrm>
              <a:off x="4695" y="3452"/>
              <a:ext cx="726" cy="545"/>
              <a:chOff x="3742" y="3430"/>
              <a:chExt cx="726" cy="545"/>
            </a:xfrm>
          </p:grpSpPr>
          <p:sp>
            <p:nvSpPr>
              <p:cNvPr id="41" name="AutoShape 4"/>
              <p:cNvSpPr>
                <a:spLocks noChangeArrowheads="1"/>
              </p:cNvSpPr>
              <p:nvPr/>
            </p:nvSpPr>
            <p:spPr bwMode="auto">
              <a:xfrm rot="10800000">
                <a:off x="3742" y="3612"/>
                <a:ext cx="681" cy="363"/>
              </a:xfrm>
              <a:prstGeom prst="cloudCallout">
                <a:avLst>
                  <a:gd name="adj1" fmla="val -43685"/>
                  <a:gd name="adj2" fmla="val 95181"/>
                </a:avLst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lIns="0" tIns="0" rIns="0" bIns="0"/>
              <a:lstStyle/>
              <a:p>
                <a:pPr marL="647700" indent="-457200" algn="ctr"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de-DE" sz="2000" dirty="0">
                  <a:solidFill>
                    <a:schemeClr val="tx1"/>
                  </a:solidFill>
                  <a:latin typeface="MetaKorrespondenz" pitchFamily="34" charset="0"/>
                </a:endParaRPr>
              </a:p>
            </p:txBody>
          </p:sp>
          <p:sp>
            <p:nvSpPr>
              <p:cNvPr id="42" name="Rectangle 5"/>
              <p:cNvSpPr>
                <a:spLocks noChangeArrowheads="1"/>
              </p:cNvSpPr>
              <p:nvPr/>
            </p:nvSpPr>
            <p:spPr bwMode="auto">
              <a:xfrm>
                <a:off x="4195" y="3430"/>
                <a:ext cx="273" cy="1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</p:grpSp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4771" y="3732"/>
              <a:ext cx="46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800" i="1" dirty="0"/>
                <a:t>P(IR)</a:t>
              </a:r>
            </a:p>
          </p:txBody>
        </p:sp>
      </p:grpSp>
      <p:sp>
        <p:nvSpPr>
          <p:cNvPr id="25" name="Rectangle 21"/>
          <p:cNvSpPr>
            <a:spLocks noChangeArrowheads="1"/>
          </p:cNvSpPr>
          <p:nvPr/>
        </p:nvSpPr>
        <p:spPr bwMode="auto">
          <a:xfrm>
            <a:off x="7262813" y="4760913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9" name="Text Box 25"/>
          <p:cNvSpPr txBox="1">
            <a:spLocks noChangeArrowheads="1"/>
          </p:cNvSpPr>
          <p:nvPr/>
        </p:nvSpPr>
        <p:spPr bwMode="auto">
          <a:xfrm>
            <a:off x="7458055" y="4832350"/>
            <a:ext cx="9890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/>
              <a:t>CG for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i="1" dirty="0"/>
              <a:t>Proc</a:t>
            </a:r>
          </a:p>
        </p:txBody>
      </p:sp>
    </p:spTree>
    <p:extLst>
      <p:ext uri="{BB962C8B-B14F-4D97-AF65-F5344CB8AC3E}">
        <p14:creationId xmlns:p14="http://schemas.microsoft.com/office/powerpoint/2010/main" val="9552582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20" grpId="0" animBg="1"/>
      <p:bldP spid="21" grpId="0"/>
      <p:bldP spid="22" grpId="0" animBg="1"/>
      <p:bldP spid="23" grpId="0"/>
      <p:bldP spid="24" grpId="0" animBg="1"/>
      <p:bldP spid="36" grpId="0" animBg="1"/>
      <p:bldP spid="37" grpId="0" animBg="1"/>
      <p:bldP spid="25" grpId="0" animBg="1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37523" y="3145408"/>
            <a:ext cx="7164388" cy="3556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1E2E05A-6DC2-4105-A3AB-C8FE764F5E0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6"/>
            </a:pPr>
            <a:r>
              <a:rPr lang="en-US" b="1" dirty="0"/>
              <a:t>Code Generation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Introduction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Role of Code Generation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Data Flow Graphs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Code Generator Generators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Tree Covers using Dynamic Programming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Partitioning of Data Flow Graphs into Data Flow Trees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Tree Covering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Tree Pattern Matching Algorithm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Tree Grammars for Rule-based Derivation of Code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089329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1147101-104C-4B4E-8672-54302CBA4D97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Pattern Matching (TPM)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b="1" dirty="0"/>
              <a:t>Motivation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3-SAT polynomially reducible to covering of data flow </a:t>
            </a:r>
            <a:r>
              <a:rPr lang="en-US" i="1" u="sng" dirty="0"/>
              <a:t>graphs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Optimal instruction selection is thus NP complete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u="sng" dirty="0"/>
              <a:t>But:</a:t>
            </a:r>
            <a:r>
              <a:rPr lang="en-US" dirty="0"/>
              <a:t> Machine operations of typical</a:t>
            </a:r>
            <a:br>
              <a:rPr lang="en-US" dirty="0"/>
            </a:br>
            <a:r>
              <a:rPr lang="en-US" dirty="0"/>
              <a:t>processors usually have</a:t>
            </a:r>
            <a:br>
              <a:rPr lang="en-US" dirty="0"/>
            </a:br>
            <a:r>
              <a:rPr lang="en-US" dirty="0"/>
              <a:t>tree-like data flow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b="1" i="1" u="sng" dirty="0"/>
              <a:t>Tree-based Code Generation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dirty="0"/>
              <a:t>Optimal tree-based instruction selection</a:t>
            </a:r>
            <a:br>
              <a:rPr lang="en-US" dirty="0"/>
            </a:br>
            <a:r>
              <a:rPr lang="en-US" dirty="0"/>
              <a:t>feasible efficiently, in polynomial run-time</a:t>
            </a: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611560" y="2196153"/>
            <a:ext cx="6768752" cy="584775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i="1" dirty="0">
                <a:ea typeface="ヒラギノ角ゴ Pro W3" pitchFamily="96" charset="-128"/>
              </a:rPr>
              <a:t>[</a:t>
            </a:r>
            <a:r>
              <a:rPr lang="en-US" sz="1600" b="1" i="1" dirty="0"/>
              <a:t>J. Bruno, R. Sethi.</a:t>
            </a:r>
            <a:r>
              <a:rPr lang="en-US" sz="1600" i="1" dirty="0"/>
              <a:t> Code generation for a one-register machine. Journal of the ACM 23(3), Jul 1976</a:t>
            </a:r>
            <a:r>
              <a:rPr lang="en-US" sz="1600" i="1" dirty="0">
                <a:ea typeface="ヒラギノ角ゴ Pro W3" pitchFamily="96" charset="-128"/>
              </a:rPr>
              <a:t>]</a:t>
            </a:r>
          </a:p>
        </p:txBody>
      </p:sp>
      <p:sp>
        <p:nvSpPr>
          <p:cNvPr id="26" name="Oval 33"/>
          <p:cNvSpPr>
            <a:spLocks noChangeArrowheads="1"/>
          </p:cNvSpPr>
          <p:nvPr/>
        </p:nvSpPr>
        <p:spPr bwMode="auto">
          <a:xfrm>
            <a:off x="6156325" y="4077072"/>
            <a:ext cx="215900" cy="217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7" name="Oval 34"/>
          <p:cNvSpPr>
            <a:spLocks noChangeArrowheads="1"/>
          </p:cNvSpPr>
          <p:nvPr/>
        </p:nvSpPr>
        <p:spPr bwMode="auto">
          <a:xfrm>
            <a:off x="6589713" y="4542209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8" name="Text Box 35"/>
          <p:cNvSpPr txBox="1">
            <a:spLocks noChangeArrowheads="1"/>
          </p:cNvSpPr>
          <p:nvPr/>
        </p:nvSpPr>
        <p:spPr bwMode="auto">
          <a:xfrm>
            <a:off x="6638925" y="4634284"/>
            <a:ext cx="288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/>
              <a:t>*</a:t>
            </a:r>
          </a:p>
        </p:txBody>
      </p:sp>
      <p:sp>
        <p:nvSpPr>
          <p:cNvPr id="29" name="AutoShape 36"/>
          <p:cNvSpPr>
            <a:spLocks noChangeArrowheads="1"/>
          </p:cNvSpPr>
          <p:nvPr/>
        </p:nvSpPr>
        <p:spPr bwMode="auto">
          <a:xfrm rot="2700000">
            <a:off x="6338094" y="4362028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0" name="AutoShape 37"/>
          <p:cNvSpPr>
            <a:spLocks noChangeArrowheads="1"/>
          </p:cNvSpPr>
          <p:nvPr/>
        </p:nvSpPr>
        <p:spPr bwMode="auto">
          <a:xfrm rot="18900000" flipH="1">
            <a:off x="7057231" y="4362028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1" name="AutoShape 38"/>
          <p:cNvSpPr>
            <a:spLocks noChangeArrowheads="1"/>
          </p:cNvSpPr>
          <p:nvPr/>
        </p:nvSpPr>
        <p:spPr bwMode="auto">
          <a:xfrm rot="16200000" flipH="1">
            <a:off x="6695281" y="5266903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2" name="Oval 39"/>
          <p:cNvSpPr>
            <a:spLocks noChangeArrowheads="1"/>
          </p:cNvSpPr>
          <p:nvPr/>
        </p:nvSpPr>
        <p:spPr bwMode="auto">
          <a:xfrm>
            <a:off x="7380288" y="4077072"/>
            <a:ext cx="215900" cy="217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3" name="Oval 40"/>
          <p:cNvSpPr>
            <a:spLocks noChangeArrowheads="1"/>
          </p:cNvSpPr>
          <p:nvPr/>
        </p:nvSpPr>
        <p:spPr bwMode="auto">
          <a:xfrm>
            <a:off x="6767513" y="5588372"/>
            <a:ext cx="215900" cy="217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pic>
        <p:nvPicPr>
          <p:cNvPr id="34" name="Picture 41" descr="MPj043316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4724400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8589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5AC4734-7D81-4F68-A6F6-DCD779558F1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of Tree Pattern Matching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Given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An intermediate representation </a:t>
            </a:r>
            <a:r>
              <a:rPr lang="en-US" i="1" dirty="0"/>
              <a:t>IR</a:t>
            </a:r>
            <a:r>
              <a:rPr lang="en-US" dirty="0"/>
              <a:t> to be translated</a:t>
            </a:r>
          </a:p>
          <a:p>
            <a:pPr>
              <a:lnSpc>
                <a:spcPct val="90000"/>
              </a:lnSpc>
            </a:pPr>
            <a:endParaRPr lang="en-US" b="1" dirty="0"/>
          </a:p>
          <a:p>
            <a:pPr>
              <a:lnSpc>
                <a:spcPct val="90000"/>
              </a:lnSpc>
            </a:pPr>
            <a:r>
              <a:rPr lang="en-US" b="1" dirty="0"/>
              <a:t>Approach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Program </a:t>
            </a:r>
            <a:r>
              <a:rPr lang="en-US" i="1" dirty="0"/>
              <a:t>P</a:t>
            </a:r>
            <a:r>
              <a:rPr lang="en-US" dirty="0"/>
              <a:t> = Ø;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each basic block </a:t>
            </a:r>
            <a:r>
              <a:rPr lang="en-US" i="1" dirty="0"/>
              <a:t>B</a:t>
            </a:r>
            <a:r>
              <a:rPr lang="en-US" dirty="0"/>
              <a:t> from </a:t>
            </a:r>
            <a:r>
              <a:rPr lang="en-US" i="1" dirty="0"/>
              <a:t>IR</a:t>
            </a:r>
            <a:r>
              <a:rPr lang="en-US" dirty="0"/>
              <a:t>: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Determine data flow graph </a:t>
            </a:r>
            <a:r>
              <a:rPr lang="en-US" i="1" dirty="0"/>
              <a:t>D</a:t>
            </a:r>
            <a:r>
              <a:rPr lang="en-US" dirty="0"/>
              <a:t> of </a:t>
            </a:r>
            <a:r>
              <a:rPr lang="en-US" i="1" dirty="0"/>
              <a:t>B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Partition </a:t>
            </a:r>
            <a:r>
              <a:rPr lang="en-US" i="1" dirty="0"/>
              <a:t>D</a:t>
            </a:r>
            <a:r>
              <a:rPr lang="en-US" dirty="0"/>
              <a:t> into single data flow trees (DFT) </a:t>
            </a:r>
            <a:r>
              <a:rPr lang="en-US" i="1" dirty="0"/>
              <a:t>T</a:t>
            </a:r>
            <a:r>
              <a:rPr lang="en-US" baseline="-25000" dirty="0"/>
              <a:t>1</a:t>
            </a:r>
            <a:r>
              <a:rPr lang="en-US" dirty="0"/>
              <a:t>, ..., </a:t>
            </a:r>
            <a:r>
              <a:rPr lang="en-US" i="1" dirty="0"/>
              <a:t>T</a:t>
            </a:r>
            <a:r>
              <a:rPr lang="en-US" i="1" baseline="-25000" dirty="0"/>
              <a:t>N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each DFT </a:t>
            </a:r>
            <a:r>
              <a:rPr lang="en-US" i="1" dirty="0"/>
              <a:t>T</a:t>
            </a:r>
            <a:r>
              <a:rPr lang="en-US" i="1" baseline="-25000" dirty="0"/>
              <a:t>i</a:t>
            </a:r>
            <a:r>
              <a:rPr lang="en-US" dirty="0"/>
              <a:t>:</a:t>
            </a:r>
          </a:p>
          <a:p>
            <a:pPr lvl="2">
              <a:lnSpc>
                <a:spcPct val="120000"/>
              </a:lnSpc>
              <a:buFont typeface="Arial" charset="0"/>
              <a:buChar char="–"/>
            </a:pPr>
            <a:r>
              <a:rPr lang="en-US" sz="2000" i="1" dirty="0"/>
              <a:t>P</a:t>
            </a:r>
            <a:r>
              <a:rPr lang="en-US" sz="2000" dirty="0"/>
              <a:t> = </a:t>
            </a:r>
            <a:r>
              <a:rPr lang="en-US" sz="2000" i="1" dirty="0"/>
              <a:t>P</a:t>
            </a:r>
            <a:r>
              <a:rPr lang="en-US" sz="2000" dirty="0"/>
              <a:t> </a:t>
            </a:r>
            <a:r>
              <a:rPr lang="en-US" sz="2000" b="1" dirty="0">
                <a:latin typeface="OpenSymbol"/>
                <a:ea typeface="OpenSymbol"/>
              </a:rPr>
              <a:t>∪</a:t>
            </a:r>
            <a:r>
              <a:rPr lang="en-US" sz="2000" dirty="0"/>
              <a:t> { Optimal code from Tree-Covering of </a:t>
            </a:r>
            <a:r>
              <a:rPr lang="en-US" sz="2000" i="1" dirty="0"/>
              <a:t>T</a:t>
            </a:r>
            <a:r>
              <a:rPr lang="en-US" sz="2000" i="1" baseline="-25000" dirty="0"/>
              <a:t>i</a:t>
            </a:r>
            <a:r>
              <a:rPr lang="en-US" sz="2000" dirty="0"/>
              <a:t> }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Return </a:t>
            </a:r>
            <a:r>
              <a:rPr lang="en-US" i="1" dirty="0"/>
              <a:t>P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46490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6312A7F-301C-4F29-9CA0-F8BB88150A4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Partitioning of DFGs into DFTs</a:t>
            </a:r>
            <a:endParaRPr lang="en-US" i="1" dirty="0"/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Definition (Common Subexpression):</a:t>
            </a:r>
          </a:p>
          <a:p>
            <a:pPr marL="0" indent="0">
              <a:lnSpc>
                <a:spcPct val="100000"/>
              </a:lnSpc>
              <a:buFont typeface="Arial" charset="0"/>
              <a:buNone/>
            </a:pPr>
            <a:r>
              <a:rPr lang="en-US" dirty="0"/>
              <a:t>Let </a:t>
            </a:r>
            <a:r>
              <a:rPr lang="en-US" i="1" dirty="0"/>
              <a:t>DFG</a:t>
            </a:r>
            <a:r>
              <a:rPr lang="en-US" dirty="0"/>
              <a:t> = (</a:t>
            </a:r>
            <a:r>
              <a:rPr lang="en-US" i="1" dirty="0"/>
              <a:t>V</a:t>
            </a:r>
            <a:r>
              <a:rPr lang="en-US" dirty="0"/>
              <a:t>, </a:t>
            </a:r>
            <a:r>
              <a:rPr lang="en-US" i="1" dirty="0"/>
              <a:t>E</a:t>
            </a:r>
            <a:r>
              <a:rPr lang="en-US" dirty="0"/>
              <a:t>) be a data flow graph.</a:t>
            </a:r>
          </a:p>
          <a:p>
            <a:pPr marL="0" indent="0">
              <a:lnSpc>
                <a:spcPct val="100000"/>
              </a:lnSpc>
              <a:buFont typeface="Arial" charset="0"/>
              <a:buNone/>
            </a:pPr>
            <a:r>
              <a:rPr lang="en-US" dirty="0"/>
              <a:t>A node </a:t>
            </a:r>
            <a:r>
              <a:rPr lang="en-US" i="1" dirty="0"/>
              <a:t>v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/>
              <a:t> with more than one outgoing edge is called </a:t>
            </a:r>
            <a:r>
              <a:rPr lang="en-US" i="1" dirty="0"/>
              <a:t>common subexpression (CSE)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Definition (Data Flow Tree):</a:t>
            </a:r>
          </a:p>
          <a:p>
            <a:pPr marL="0" indent="0">
              <a:lnSpc>
                <a:spcPct val="100000"/>
              </a:lnSpc>
              <a:buFont typeface="Arial" charset="0"/>
              <a:buNone/>
            </a:pPr>
            <a:r>
              <a:rPr lang="en-US" dirty="0"/>
              <a:t>A data flow graph </a:t>
            </a:r>
            <a:r>
              <a:rPr lang="en-US" i="1" dirty="0"/>
              <a:t>DFG</a:t>
            </a:r>
            <a:r>
              <a:rPr lang="en-US" dirty="0"/>
              <a:t> = (</a:t>
            </a:r>
            <a:r>
              <a:rPr lang="en-US" i="1" dirty="0"/>
              <a:t>V</a:t>
            </a:r>
            <a:r>
              <a:rPr lang="en-US" dirty="0"/>
              <a:t>, </a:t>
            </a:r>
            <a:r>
              <a:rPr lang="en-US" i="1" dirty="0"/>
              <a:t>E</a:t>
            </a:r>
            <a:r>
              <a:rPr lang="en-US" dirty="0"/>
              <a:t>) without any CSE is called </a:t>
            </a:r>
            <a:r>
              <a:rPr lang="en-US" i="1" dirty="0"/>
              <a:t>data flow tree (DFT)</a:t>
            </a:r>
            <a:r>
              <a:rPr lang="en-US" dirty="0"/>
              <a:t>.</a:t>
            </a:r>
          </a:p>
          <a:p>
            <a:pPr marL="0" indent="0">
              <a:lnSpc>
                <a:spcPct val="10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90000"/>
              </a:lnSpc>
            </a:pPr>
            <a:r>
              <a:rPr lang="en-US" b="1" dirty="0">
                <a:sym typeface="Wingdings"/>
              </a:rPr>
              <a:t> </a:t>
            </a:r>
            <a:r>
              <a:rPr lang="en-US" b="1" dirty="0"/>
              <a:t>DFG Partitioning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Splitting of the DFG into DFTs along the contained CSEs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each CSE: Add intermediate nodes to the resulting trees</a:t>
            </a:r>
          </a:p>
        </p:txBody>
      </p:sp>
    </p:spTree>
    <p:extLst>
      <p:ext uri="{BB962C8B-B14F-4D97-AF65-F5344CB8AC3E}">
        <p14:creationId xmlns:p14="http://schemas.microsoft.com/office/powerpoint/2010/main" val="7181805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3FE52343-B338-449B-81C1-81683005B48A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(1)</a:t>
            </a:r>
            <a:endParaRPr lang="en-US" i="1" dirty="0"/>
          </a:p>
        </p:txBody>
      </p:sp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4572000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" name="Oval 3"/>
          <p:cNvSpPr>
            <a:spLocks noChangeArrowheads="1"/>
          </p:cNvSpPr>
          <p:nvPr/>
        </p:nvSpPr>
        <p:spPr bwMode="auto">
          <a:xfrm>
            <a:off x="5651500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7092950" y="15192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" name="Oval 5"/>
          <p:cNvSpPr>
            <a:spLocks noChangeArrowheads="1"/>
          </p:cNvSpPr>
          <p:nvPr/>
        </p:nvSpPr>
        <p:spPr bwMode="auto">
          <a:xfrm>
            <a:off x="6372225" y="31035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6661150" y="38957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2051050" y="20240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3059113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3851275" y="1231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" name="AutoShape 10"/>
          <p:cNvSpPr>
            <a:spLocks noChangeArrowheads="1"/>
          </p:cNvSpPr>
          <p:nvPr/>
        </p:nvSpPr>
        <p:spPr bwMode="auto">
          <a:xfrm rot="20285241" flipH="1">
            <a:off x="4049713" y="4519613"/>
            <a:ext cx="1614487" cy="169862"/>
          </a:xfrm>
          <a:prstGeom prst="notchedRightArrow">
            <a:avLst>
              <a:gd name="adj1" fmla="val 50000"/>
              <a:gd name="adj2" fmla="val 237617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" name="Oval 12"/>
          <p:cNvSpPr>
            <a:spLocks noChangeArrowheads="1"/>
          </p:cNvSpPr>
          <p:nvPr/>
        </p:nvSpPr>
        <p:spPr bwMode="auto">
          <a:xfrm>
            <a:off x="3494088" y="31067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3349625" y="3265488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latin typeface="Courier New" pitchFamily="49" charset="0"/>
              </a:rPr>
              <a:t>sqrt</a:t>
            </a:r>
          </a:p>
        </p:txBody>
      </p:sp>
      <p:sp>
        <p:nvSpPr>
          <p:cNvPr id="18" name="Oval 14"/>
          <p:cNvSpPr>
            <a:spLocks noChangeArrowheads="1"/>
          </p:cNvSpPr>
          <p:nvPr/>
        </p:nvSpPr>
        <p:spPr bwMode="auto">
          <a:xfrm>
            <a:off x="6372225" y="227171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6396038" y="23876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20" name="AutoShape 16"/>
          <p:cNvSpPr>
            <a:spLocks noChangeArrowheads="1"/>
          </p:cNvSpPr>
          <p:nvPr/>
        </p:nvSpPr>
        <p:spPr bwMode="auto">
          <a:xfrm rot="2700000">
            <a:off x="6120607" y="209153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1" name="AutoShape 17"/>
          <p:cNvSpPr>
            <a:spLocks noChangeArrowheads="1"/>
          </p:cNvSpPr>
          <p:nvPr/>
        </p:nvSpPr>
        <p:spPr bwMode="auto">
          <a:xfrm rot="18900000" flipH="1">
            <a:off x="6839745" y="209153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5684838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7124700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c</a:t>
            </a: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5292725" y="23145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5316538" y="243046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2700000">
            <a:off x="5041106" y="213439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4605338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4</a:t>
            </a: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51275" y="231298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9" name="Text Box 25"/>
          <p:cNvSpPr txBox="1">
            <a:spLocks noChangeArrowheads="1"/>
          </p:cNvSpPr>
          <p:nvPr/>
        </p:nvSpPr>
        <p:spPr bwMode="auto">
          <a:xfrm>
            <a:off x="3875088" y="24288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30" name="Text Box 26"/>
          <p:cNvSpPr txBox="1">
            <a:spLocks noChangeArrowheads="1"/>
          </p:cNvSpPr>
          <p:nvPr/>
        </p:nvSpPr>
        <p:spPr bwMode="auto">
          <a:xfrm>
            <a:off x="3883025" y="13906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4575175" y="31067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2" name="Text Box 28"/>
          <p:cNvSpPr txBox="1">
            <a:spLocks noChangeArrowheads="1"/>
          </p:cNvSpPr>
          <p:nvPr/>
        </p:nvSpPr>
        <p:spPr bwMode="auto">
          <a:xfrm>
            <a:off x="4598988" y="322262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33" name="AutoShape 29"/>
          <p:cNvSpPr>
            <a:spLocks noChangeArrowheads="1"/>
          </p:cNvSpPr>
          <p:nvPr/>
        </p:nvSpPr>
        <p:spPr bwMode="auto">
          <a:xfrm rot="2700000">
            <a:off x="4323557" y="292655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4" name="Oval 30"/>
          <p:cNvSpPr>
            <a:spLocks noChangeArrowheads="1"/>
          </p:cNvSpPr>
          <p:nvPr/>
        </p:nvSpPr>
        <p:spPr bwMode="auto">
          <a:xfrm>
            <a:off x="2051050" y="31083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5" name="Text Box 31"/>
          <p:cNvSpPr txBox="1">
            <a:spLocks noChangeArrowheads="1"/>
          </p:cNvSpPr>
          <p:nvPr/>
        </p:nvSpPr>
        <p:spPr bwMode="auto">
          <a:xfrm>
            <a:off x="2074863" y="32242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36" name="AutoShape 32"/>
          <p:cNvSpPr>
            <a:spLocks noChangeArrowheads="1"/>
          </p:cNvSpPr>
          <p:nvPr/>
        </p:nvSpPr>
        <p:spPr bwMode="auto">
          <a:xfrm rot="16200000" flipH="1">
            <a:off x="2158207" y="27836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7" name="Text Box 33"/>
          <p:cNvSpPr txBox="1">
            <a:spLocks noChangeArrowheads="1"/>
          </p:cNvSpPr>
          <p:nvPr/>
        </p:nvSpPr>
        <p:spPr bwMode="auto">
          <a:xfrm>
            <a:off x="2082800" y="21828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38" name="Oval 34"/>
          <p:cNvSpPr>
            <a:spLocks noChangeArrowheads="1"/>
          </p:cNvSpPr>
          <p:nvPr/>
        </p:nvSpPr>
        <p:spPr bwMode="auto">
          <a:xfrm>
            <a:off x="277018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9" name="Text Box 35"/>
          <p:cNvSpPr txBox="1">
            <a:spLocks noChangeArrowheads="1"/>
          </p:cNvSpPr>
          <p:nvPr/>
        </p:nvSpPr>
        <p:spPr bwMode="auto">
          <a:xfrm>
            <a:off x="2794000" y="40147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40" name="AutoShape 36"/>
          <p:cNvSpPr>
            <a:spLocks noChangeArrowheads="1"/>
          </p:cNvSpPr>
          <p:nvPr/>
        </p:nvSpPr>
        <p:spPr bwMode="auto">
          <a:xfrm rot="2700000">
            <a:off x="2518569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1" name="AutoShape 37"/>
          <p:cNvSpPr>
            <a:spLocks noChangeArrowheads="1"/>
          </p:cNvSpPr>
          <p:nvPr/>
        </p:nvSpPr>
        <p:spPr bwMode="auto">
          <a:xfrm rot="18900000" flipH="1">
            <a:off x="3237706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2" name="Oval 38"/>
          <p:cNvSpPr>
            <a:spLocks noChangeArrowheads="1"/>
          </p:cNvSpPr>
          <p:nvPr/>
        </p:nvSpPr>
        <p:spPr bwMode="auto">
          <a:xfrm>
            <a:off x="421163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3" name="Text Box 39"/>
          <p:cNvSpPr txBox="1">
            <a:spLocks noChangeArrowheads="1"/>
          </p:cNvSpPr>
          <p:nvPr/>
        </p:nvSpPr>
        <p:spPr bwMode="auto">
          <a:xfrm>
            <a:off x="4235450" y="40147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+</a:t>
            </a:r>
          </a:p>
        </p:txBody>
      </p:sp>
      <p:sp>
        <p:nvSpPr>
          <p:cNvPr id="44" name="Oval 40"/>
          <p:cNvSpPr>
            <a:spLocks noChangeArrowheads="1"/>
          </p:cNvSpPr>
          <p:nvPr/>
        </p:nvSpPr>
        <p:spPr bwMode="auto">
          <a:xfrm>
            <a:off x="565308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5" name="Text Box 41"/>
          <p:cNvSpPr txBox="1">
            <a:spLocks noChangeArrowheads="1"/>
          </p:cNvSpPr>
          <p:nvPr/>
        </p:nvSpPr>
        <p:spPr bwMode="auto">
          <a:xfrm>
            <a:off x="5676900" y="40147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46" name="AutoShape 42"/>
          <p:cNvSpPr>
            <a:spLocks noChangeArrowheads="1"/>
          </p:cNvSpPr>
          <p:nvPr/>
        </p:nvSpPr>
        <p:spPr bwMode="auto">
          <a:xfrm rot="18900000" flipH="1">
            <a:off x="6120606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7" name="Text Box 43"/>
          <p:cNvSpPr txBox="1">
            <a:spLocks noChangeArrowheads="1"/>
          </p:cNvSpPr>
          <p:nvPr/>
        </p:nvSpPr>
        <p:spPr bwMode="auto">
          <a:xfrm>
            <a:off x="6692900" y="40116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48" name="AutoShape 44"/>
          <p:cNvSpPr>
            <a:spLocks noChangeArrowheads="1"/>
          </p:cNvSpPr>
          <p:nvPr/>
        </p:nvSpPr>
        <p:spPr bwMode="auto">
          <a:xfrm rot="18900000" flipH="1">
            <a:off x="5041107" y="292655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9" name="AutoShape 45"/>
          <p:cNvSpPr>
            <a:spLocks noChangeArrowheads="1"/>
          </p:cNvSpPr>
          <p:nvPr/>
        </p:nvSpPr>
        <p:spPr bwMode="auto">
          <a:xfrm rot="16200000" flipH="1">
            <a:off x="3958431" y="198834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0" name="AutoShape 46"/>
          <p:cNvSpPr>
            <a:spLocks noChangeArrowheads="1"/>
          </p:cNvSpPr>
          <p:nvPr/>
        </p:nvSpPr>
        <p:spPr bwMode="auto">
          <a:xfrm flipH="1">
            <a:off x="4140200" y="3322638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1" name="Oval 47"/>
          <p:cNvSpPr>
            <a:spLocks noChangeArrowheads="1"/>
          </p:cNvSpPr>
          <p:nvPr/>
        </p:nvSpPr>
        <p:spPr bwMode="auto">
          <a:xfrm>
            <a:off x="4933950" y="46910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2" name="Text Box 48"/>
          <p:cNvSpPr txBox="1">
            <a:spLocks noChangeArrowheads="1"/>
          </p:cNvSpPr>
          <p:nvPr/>
        </p:nvSpPr>
        <p:spPr bwMode="auto">
          <a:xfrm>
            <a:off x="4957763" y="48069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/</a:t>
            </a:r>
          </a:p>
        </p:txBody>
      </p:sp>
      <p:sp>
        <p:nvSpPr>
          <p:cNvPr id="53" name="AutoShape 49"/>
          <p:cNvSpPr>
            <a:spLocks noChangeArrowheads="1"/>
          </p:cNvSpPr>
          <p:nvPr/>
        </p:nvSpPr>
        <p:spPr bwMode="auto">
          <a:xfrm rot="2700000">
            <a:off x="4682332" y="45108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4" name="AutoShape 50"/>
          <p:cNvSpPr>
            <a:spLocks noChangeArrowheads="1"/>
          </p:cNvSpPr>
          <p:nvPr/>
        </p:nvSpPr>
        <p:spPr bwMode="auto">
          <a:xfrm rot="18900000" flipH="1">
            <a:off x="5401470" y="45108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5" name="Oval 51"/>
          <p:cNvSpPr>
            <a:spLocks noChangeArrowheads="1"/>
          </p:cNvSpPr>
          <p:nvPr/>
        </p:nvSpPr>
        <p:spPr bwMode="auto">
          <a:xfrm>
            <a:off x="3490913" y="46910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6" name="Text Box 52"/>
          <p:cNvSpPr txBox="1">
            <a:spLocks noChangeArrowheads="1"/>
          </p:cNvSpPr>
          <p:nvPr/>
        </p:nvSpPr>
        <p:spPr bwMode="auto">
          <a:xfrm>
            <a:off x="3514725" y="48069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/</a:t>
            </a:r>
          </a:p>
        </p:txBody>
      </p:sp>
      <p:sp>
        <p:nvSpPr>
          <p:cNvPr id="57" name="AutoShape 53"/>
          <p:cNvSpPr>
            <a:spLocks noChangeArrowheads="1"/>
          </p:cNvSpPr>
          <p:nvPr/>
        </p:nvSpPr>
        <p:spPr bwMode="auto">
          <a:xfrm rot="16200000" flipH="1">
            <a:off x="5041107" y="544750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8" name="AutoShape 54"/>
          <p:cNvSpPr>
            <a:spLocks noChangeArrowheads="1"/>
          </p:cNvSpPr>
          <p:nvPr/>
        </p:nvSpPr>
        <p:spPr bwMode="auto">
          <a:xfrm rot="16200000" flipH="1">
            <a:off x="3596482" y="544750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9" name="AutoShape 55"/>
          <p:cNvSpPr>
            <a:spLocks noChangeArrowheads="1"/>
          </p:cNvSpPr>
          <p:nvPr/>
        </p:nvSpPr>
        <p:spPr bwMode="auto">
          <a:xfrm rot="2700000">
            <a:off x="3960019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0" name="AutoShape 56"/>
          <p:cNvSpPr>
            <a:spLocks noChangeArrowheads="1"/>
          </p:cNvSpPr>
          <p:nvPr/>
        </p:nvSpPr>
        <p:spPr bwMode="auto">
          <a:xfrm>
            <a:off x="3419475" y="4116388"/>
            <a:ext cx="720725" cy="142875"/>
          </a:xfrm>
          <a:prstGeom prst="notchedRightArrow">
            <a:avLst>
              <a:gd name="adj1" fmla="val 50000"/>
              <a:gd name="adj2" fmla="val 126111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1" name="AutoShape 57"/>
          <p:cNvSpPr>
            <a:spLocks noChangeArrowheads="1"/>
          </p:cNvSpPr>
          <p:nvPr/>
        </p:nvSpPr>
        <p:spPr bwMode="auto">
          <a:xfrm rot="2700000">
            <a:off x="3239295" y="45108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2" name="Text Box 58"/>
          <p:cNvSpPr txBox="1">
            <a:spLocks noChangeArrowheads="1"/>
          </p:cNvSpPr>
          <p:nvPr/>
        </p:nvSpPr>
        <p:spPr bwMode="auto">
          <a:xfrm>
            <a:off x="6405563" y="32639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2</a:t>
            </a:r>
          </a:p>
        </p:txBody>
      </p:sp>
      <p:sp>
        <p:nvSpPr>
          <p:cNvPr id="63" name="AutoShape 59"/>
          <p:cNvSpPr>
            <a:spLocks noChangeArrowheads="1"/>
          </p:cNvSpPr>
          <p:nvPr/>
        </p:nvSpPr>
        <p:spPr bwMode="auto">
          <a:xfrm flipH="1">
            <a:off x="6264275" y="4113213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" name="AutoShape 60"/>
          <p:cNvSpPr>
            <a:spLocks noChangeArrowheads="1"/>
          </p:cNvSpPr>
          <p:nvPr/>
        </p:nvSpPr>
        <p:spPr bwMode="auto">
          <a:xfrm rot="2700000">
            <a:off x="3528219" y="216296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5" name="Text Box 61"/>
          <p:cNvSpPr txBox="1">
            <a:spLocks noChangeArrowheads="1"/>
          </p:cNvSpPr>
          <p:nvPr/>
        </p:nvSpPr>
        <p:spPr bwMode="auto">
          <a:xfrm>
            <a:off x="3092450" y="16779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66" name="AutoShape 62"/>
          <p:cNvSpPr>
            <a:spLocks noChangeArrowheads="1"/>
          </p:cNvSpPr>
          <p:nvPr/>
        </p:nvSpPr>
        <p:spPr bwMode="auto">
          <a:xfrm flipH="1">
            <a:off x="5938838" y="2559050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" name="Oval 63"/>
          <p:cNvSpPr>
            <a:spLocks noChangeArrowheads="1"/>
          </p:cNvSpPr>
          <p:nvPr/>
        </p:nvSpPr>
        <p:spPr bwMode="auto">
          <a:xfrm>
            <a:off x="3492500" y="57689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8" name="Text Box 64"/>
          <p:cNvSpPr txBox="1">
            <a:spLocks noChangeArrowheads="1"/>
          </p:cNvSpPr>
          <p:nvPr/>
        </p:nvSpPr>
        <p:spPr bwMode="auto">
          <a:xfrm>
            <a:off x="3440113" y="5884863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r1</a:t>
            </a:r>
          </a:p>
        </p:txBody>
      </p:sp>
      <p:sp>
        <p:nvSpPr>
          <p:cNvPr id="69" name="Oval 65"/>
          <p:cNvSpPr>
            <a:spLocks noChangeArrowheads="1"/>
          </p:cNvSpPr>
          <p:nvPr/>
        </p:nvSpPr>
        <p:spPr bwMode="auto">
          <a:xfrm>
            <a:off x="4933950" y="57689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" name="Text Box 66"/>
          <p:cNvSpPr txBox="1">
            <a:spLocks noChangeArrowheads="1"/>
          </p:cNvSpPr>
          <p:nvPr/>
        </p:nvSpPr>
        <p:spPr bwMode="auto">
          <a:xfrm>
            <a:off x="4881563" y="5884863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r2</a:t>
            </a:r>
          </a:p>
        </p:txBody>
      </p:sp>
      <p:sp>
        <p:nvSpPr>
          <p:cNvPr id="71" name="Text Box 67"/>
          <p:cNvSpPr txBox="1">
            <a:spLocks noChangeArrowheads="1"/>
          </p:cNvSpPr>
          <p:nvPr/>
        </p:nvSpPr>
        <p:spPr bwMode="auto">
          <a:xfrm>
            <a:off x="7165975" y="5824538"/>
            <a:ext cx="841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i="1" dirty="0">
                <a:solidFill>
                  <a:srgbClr val="0000FF"/>
                </a:solidFill>
              </a:rPr>
              <a:t>CSEs</a:t>
            </a:r>
          </a:p>
        </p:txBody>
      </p:sp>
      <p:sp>
        <p:nvSpPr>
          <p:cNvPr id="72" name="Text Box 13"/>
          <p:cNvSpPr txBox="1">
            <a:spLocks noChangeArrowheads="1"/>
          </p:cNvSpPr>
          <p:nvPr/>
        </p:nvSpPr>
        <p:spPr bwMode="auto">
          <a:xfrm>
            <a:off x="3351600" y="3265200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</a:rPr>
              <a:t>sqrt</a:t>
            </a:r>
          </a:p>
        </p:txBody>
      </p:sp>
      <p:sp>
        <p:nvSpPr>
          <p:cNvPr id="73" name="Text Box 35"/>
          <p:cNvSpPr txBox="1">
            <a:spLocks noChangeArrowheads="1"/>
          </p:cNvSpPr>
          <p:nvPr/>
        </p:nvSpPr>
        <p:spPr bwMode="auto">
          <a:xfrm>
            <a:off x="2793600" y="40140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solidFill>
                  <a:srgbClr val="0000FF"/>
                </a:solidFill>
                <a:latin typeface="Courier New" pitchFamily="49" charset="0"/>
              </a:rPr>
              <a:t>-</a:t>
            </a:r>
          </a:p>
        </p:txBody>
      </p:sp>
      <p:sp>
        <p:nvSpPr>
          <p:cNvPr id="74" name="Text Box 41"/>
          <p:cNvSpPr txBox="1">
            <a:spLocks noChangeArrowheads="1"/>
          </p:cNvSpPr>
          <p:nvPr/>
        </p:nvSpPr>
        <p:spPr bwMode="auto">
          <a:xfrm>
            <a:off x="5677200" y="40140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solidFill>
                  <a:srgbClr val="0000FF"/>
                </a:solidFill>
                <a:latin typeface="Courier New" pitchFamily="49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4751269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AE7B5DDA-2DB1-4162-8DC4-37316B31C90D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(2)</a:t>
            </a:r>
            <a:endParaRPr lang="en-US" i="1" dirty="0"/>
          </a:p>
        </p:txBody>
      </p:sp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4572000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" name="Oval 3"/>
          <p:cNvSpPr>
            <a:spLocks noChangeArrowheads="1"/>
          </p:cNvSpPr>
          <p:nvPr/>
        </p:nvSpPr>
        <p:spPr bwMode="auto">
          <a:xfrm>
            <a:off x="5651500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7092950" y="15192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2051050" y="20240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3059113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3851275" y="1231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" name="AutoShape 10"/>
          <p:cNvSpPr>
            <a:spLocks noChangeArrowheads="1"/>
          </p:cNvSpPr>
          <p:nvPr/>
        </p:nvSpPr>
        <p:spPr bwMode="auto">
          <a:xfrm rot="20285241" flipH="1">
            <a:off x="4049713" y="4519613"/>
            <a:ext cx="1614487" cy="169862"/>
          </a:xfrm>
          <a:prstGeom prst="notchedRightArrow">
            <a:avLst>
              <a:gd name="adj1" fmla="val 50000"/>
              <a:gd name="adj2" fmla="val 237617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" name="Oval 12"/>
          <p:cNvSpPr>
            <a:spLocks noChangeArrowheads="1"/>
          </p:cNvSpPr>
          <p:nvPr/>
        </p:nvSpPr>
        <p:spPr bwMode="auto">
          <a:xfrm>
            <a:off x="3494088" y="31067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8" name="Oval 14"/>
          <p:cNvSpPr>
            <a:spLocks noChangeArrowheads="1"/>
          </p:cNvSpPr>
          <p:nvPr/>
        </p:nvSpPr>
        <p:spPr bwMode="auto">
          <a:xfrm>
            <a:off x="6372225" y="227171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6396038" y="23876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20" name="AutoShape 16"/>
          <p:cNvSpPr>
            <a:spLocks noChangeArrowheads="1"/>
          </p:cNvSpPr>
          <p:nvPr/>
        </p:nvSpPr>
        <p:spPr bwMode="auto">
          <a:xfrm rot="2700000">
            <a:off x="6120607" y="209153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1" name="AutoShape 17"/>
          <p:cNvSpPr>
            <a:spLocks noChangeArrowheads="1"/>
          </p:cNvSpPr>
          <p:nvPr/>
        </p:nvSpPr>
        <p:spPr bwMode="auto">
          <a:xfrm rot="18900000" flipH="1">
            <a:off x="6839745" y="209153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5684838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7124700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c</a:t>
            </a: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5292725" y="23145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5316538" y="243046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2700000">
            <a:off x="5041106" y="213439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4605338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4</a:t>
            </a: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51275" y="231298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9" name="Text Box 25"/>
          <p:cNvSpPr txBox="1">
            <a:spLocks noChangeArrowheads="1"/>
          </p:cNvSpPr>
          <p:nvPr/>
        </p:nvSpPr>
        <p:spPr bwMode="auto">
          <a:xfrm>
            <a:off x="3875088" y="24288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30" name="Text Box 26"/>
          <p:cNvSpPr txBox="1">
            <a:spLocks noChangeArrowheads="1"/>
          </p:cNvSpPr>
          <p:nvPr/>
        </p:nvSpPr>
        <p:spPr bwMode="auto">
          <a:xfrm>
            <a:off x="3883025" y="13906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4575175" y="31067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2" name="Text Box 28"/>
          <p:cNvSpPr txBox="1">
            <a:spLocks noChangeArrowheads="1"/>
          </p:cNvSpPr>
          <p:nvPr/>
        </p:nvSpPr>
        <p:spPr bwMode="auto">
          <a:xfrm>
            <a:off x="4598988" y="322262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33" name="AutoShape 29"/>
          <p:cNvSpPr>
            <a:spLocks noChangeArrowheads="1"/>
          </p:cNvSpPr>
          <p:nvPr/>
        </p:nvSpPr>
        <p:spPr bwMode="auto">
          <a:xfrm rot="2700000">
            <a:off x="4323557" y="292655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4" name="Oval 30"/>
          <p:cNvSpPr>
            <a:spLocks noChangeArrowheads="1"/>
          </p:cNvSpPr>
          <p:nvPr/>
        </p:nvSpPr>
        <p:spPr bwMode="auto">
          <a:xfrm>
            <a:off x="2051050" y="31083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5" name="Text Box 31"/>
          <p:cNvSpPr txBox="1">
            <a:spLocks noChangeArrowheads="1"/>
          </p:cNvSpPr>
          <p:nvPr/>
        </p:nvSpPr>
        <p:spPr bwMode="auto">
          <a:xfrm>
            <a:off x="2074863" y="32242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36" name="AutoShape 32"/>
          <p:cNvSpPr>
            <a:spLocks noChangeArrowheads="1"/>
          </p:cNvSpPr>
          <p:nvPr/>
        </p:nvSpPr>
        <p:spPr bwMode="auto">
          <a:xfrm rot="16200000" flipH="1">
            <a:off x="2158207" y="27836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7" name="Text Box 33"/>
          <p:cNvSpPr txBox="1">
            <a:spLocks noChangeArrowheads="1"/>
          </p:cNvSpPr>
          <p:nvPr/>
        </p:nvSpPr>
        <p:spPr bwMode="auto">
          <a:xfrm>
            <a:off x="2082800" y="21828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38" name="Oval 34"/>
          <p:cNvSpPr>
            <a:spLocks noChangeArrowheads="1"/>
          </p:cNvSpPr>
          <p:nvPr/>
        </p:nvSpPr>
        <p:spPr bwMode="auto">
          <a:xfrm>
            <a:off x="277018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0" name="AutoShape 36"/>
          <p:cNvSpPr>
            <a:spLocks noChangeArrowheads="1"/>
          </p:cNvSpPr>
          <p:nvPr/>
        </p:nvSpPr>
        <p:spPr bwMode="auto">
          <a:xfrm rot="2700000">
            <a:off x="2518569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1" name="AutoShape 37"/>
          <p:cNvSpPr>
            <a:spLocks noChangeArrowheads="1"/>
          </p:cNvSpPr>
          <p:nvPr/>
        </p:nvSpPr>
        <p:spPr bwMode="auto">
          <a:xfrm rot="18900000" flipH="1">
            <a:off x="3237706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2" name="Oval 38"/>
          <p:cNvSpPr>
            <a:spLocks noChangeArrowheads="1"/>
          </p:cNvSpPr>
          <p:nvPr/>
        </p:nvSpPr>
        <p:spPr bwMode="auto">
          <a:xfrm>
            <a:off x="421163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3" name="Text Box 39"/>
          <p:cNvSpPr txBox="1">
            <a:spLocks noChangeArrowheads="1"/>
          </p:cNvSpPr>
          <p:nvPr/>
        </p:nvSpPr>
        <p:spPr bwMode="auto">
          <a:xfrm>
            <a:off x="4235450" y="40147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+</a:t>
            </a:r>
          </a:p>
        </p:txBody>
      </p:sp>
      <p:sp>
        <p:nvSpPr>
          <p:cNvPr id="44" name="Oval 40"/>
          <p:cNvSpPr>
            <a:spLocks noChangeArrowheads="1"/>
          </p:cNvSpPr>
          <p:nvPr/>
        </p:nvSpPr>
        <p:spPr bwMode="auto">
          <a:xfrm>
            <a:off x="565308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8" name="AutoShape 44"/>
          <p:cNvSpPr>
            <a:spLocks noChangeArrowheads="1"/>
          </p:cNvSpPr>
          <p:nvPr/>
        </p:nvSpPr>
        <p:spPr bwMode="auto">
          <a:xfrm rot="18900000" flipH="1">
            <a:off x="5041107" y="292655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9" name="AutoShape 45"/>
          <p:cNvSpPr>
            <a:spLocks noChangeArrowheads="1"/>
          </p:cNvSpPr>
          <p:nvPr/>
        </p:nvSpPr>
        <p:spPr bwMode="auto">
          <a:xfrm rot="16200000" flipH="1">
            <a:off x="3958431" y="198834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0" name="AutoShape 46"/>
          <p:cNvSpPr>
            <a:spLocks noChangeArrowheads="1"/>
          </p:cNvSpPr>
          <p:nvPr/>
        </p:nvSpPr>
        <p:spPr bwMode="auto">
          <a:xfrm flipH="1">
            <a:off x="4140200" y="3322638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1" name="Oval 47"/>
          <p:cNvSpPr>
            <a:spLocks noChangeArrowheads="1"/>
          </p:cNvSpPr>
          <p:nvPr/>
        </p:nvSpPr>
        <p:spPr bwMode="auto">
          <a:xfrm>
            <a:off x="4933950" y="46910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2" name="Text Box 48"/>
          <p:cNvSpPr txBox="1">
            <a:spLocks noChangeArrowheads="1"/>
          </p:cNvSpPr>
          <p:nvPr/>
        </p:nvSpPr>
        <p:spPr bwMode="auto">
          <a:xfrm>
            <a:off x="4957763" y="48069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/</a:t>
            </a:r>
          </a:p>
        </p:txBody>
      </p:sp>
      <p:sp>
        <p:nvSpPr>
          <p:cNvPr id="53" name="AutoShape 49"/>
          <p:cNvSpPr>
            <a:spLocks noChangeArrowheads="1"/>
          </p:cNvSpPr>
          <p:nvPr/>
        </p:nvSpPr>
        <p:spPr bwMode="auto">
          <a:xfrm rot="2700000">
            <a:off x="4682332" y="45108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4" name="AutoShape 50"/>
          <p:cNvSpPr>
            <a:spLocks noChangeArrowheads="1"/>
          </p:cNvSpPr>
          <p:nvPr/>
        </p:nvSpPr>
        <p:spPr bwMode="auto">
          <a:xfrm rot="18900000" flipH="1">
            <a:off x="5401470" y="45108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5" name="Oval 51"/>
          <p:cNvSpPr>
            <a:spLocks noChangeArrowheads="1"/>
          </p:cNvSpPr>
          <p:nvPr/>
        </p:nvSpPr>
        <p:spPr bwMode="auto">
          <a:xfrm>
            <a:off x="3490913" y="46910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6" name="Text Box 52"/>
          <p:cNvSpPr txBox="1">
            <a:spLocks noChangeArrowheads="1"/>
          </p:cNvSpPr>
          <p:nvPr/>
        </p:nvSpPr>
        <p:spPr bwMode="auto">
          <a:xfrm>
            <a:off x="3514725" y="48069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/</a:t>
            </a:r>
          </a:p>
        </p:txBody>
      </p:sp>
      <p:sp>
        <p:nvSpPr>
          <p:cNvPr id="57" name="AutoShape 53"/>
          <p:cNvSpPr>
            <a:spLocks noChangeArrowheads="1"/>
          </p:cNvSpPr>
          <p:nvPr/>
        </p:nvSpPr>
        <p:spPr bwMode="auto">
          <a:xfrm rot="16200000" flipH="1">
            <a:off x="5041107" y="544750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8" name="AutoShape 54"/>
          <p:cNvSpPr>
            <a:spLocks noChangeArrowheads="1"/>
          </p:cNvSpPr>
          <p:nvPr/>
        </p:nvSpPr>
        <p:spPr bwMode="auto">
          <a:xfrm rot="16200000" flipH="1">
            <a:off x="3596482" y="544750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9" name="AutoShape 55"/>
          <p:cNvSpPr>
            <a:spLocks noChangeArrowheads="1"/>
          </p:cNvSpPr>
          <p:nvPr/>
        </p:nvSpPr>
        <p:spPr bwMode="auto">
          <a:xfrm rot="2700000">
            <a:off x="3960019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0" name="AutoShape 56"/>
          <p:cNvSpPr>
            <a:spLocks noChangeArrowheads="1"/>
          </p:cNvSpPr>
          <p:nvPr/>
        </p:nvSpPr>
        <p:spPr bwMode="auto">
          <a:xfrm>
            <a:off x="3419475" y="4116388"/>
            <a:ext cx="720725" cy="142875"/>
          </a:xfrm>
          <a:prstGeom prst="notchedRightArrow">
            <a:avLst>
              <a:gd name="adj1" fmla="val 50000"/>
              <a:gd name="adj2" fmla="val 126111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1" name="AutoShape 57"/>
          <p:cNvSpPr>
            <a:spLocks noChangeArrowheads="1"/>
          </p:cNvSpPr>
          <p:nvPr/>
        </p:nvSpPr>
        <p:spPr bwMode="auto">
          <a:xfrm rot="2700000">
            <a:off x="3239295" y="45108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" name="AutoShape 60"/>
          <p:cNvSpPr>
            <a:spLocks noChangeArrowheads="1"/>
          </p:cNvSpPr>
          <p:nvPr/>
        </p:nvSpPr>
        <p:spPr bwMode="auto">
          <a:xfrm rot="2700000">
            <a:off x="3528219" y="216296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5" name="Text Box 61"/>
          <p:cNvSpPr txBox="1">
            <a:spLocks noChangeArrowheads="1"/>
          </p:cNvSpPr>
          <p:nvPr/>
        </p:nvSpPr>
        <p:spPr bwMode="auto">
          <a:xfrm>
            <a:off x="3092450" y="16779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66" name="AutoShape 62"/>
          <p:cNvSpPr>
            <a:spLocks noChangeArrowheads="1"/>
          </p:cNvSpPr>
          <p:nvPr/>
        </p:nvSpPr>
        <p:spPr bwMode="auto">
          <a:xfrm flipH="1">
            <a:off x="5938838" y="2559050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" name="Oval 63"/>
          <p:cNvSpPr>
            <a:spLocks noChangeArrowheads="1"/>
          </p:cNvSpPr>
          <p:nvPr/>
        </p:nvSpPr>
        <p:spPr bwMode="auto">
          <a:xfrm>
            <a:off x="3492500" y="57689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8" name="Text Box 64"/>
          <p:cNvSpPr txBox="1">
            <a:spLocks noChangeArrowheads="1"/>
          </p:cNvSpPr>
          <p:nvPr/>
        </p:nvSpPr>
        <p:spPr bwMode="auto">
          <a:xfrm>
            <a:off x="3440113" y="5884863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r1</a:t>
            </a:r>
          </a:p>
        </p:txBody>
      </p:sp>
      <p:sp>
        <p:nvSpPr>
          <p:cNvPr id="69" name="Oval 65"/>
          <p:cNvSpPr>
            <a:spLocks noChangeArrowheads="1"/>
          </p:cNvSpPr>
          <p:nvPr/>
        </p:nvSpPr>
        <p:spPr bwMode="auto">
          <a:xfrm>
            <a:off x="4933950" y="57689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" name="Text Box 66"/>
          <p:cNvSpPr txBox="1">
            <a:spLocks noChangeArrowheads="1"/>
          </p:cNvSpPr>
          <p:nvPr/>
        </p:nvSpPr>
        <p:spPr bwMode="auto">
          <a:xfrm>
            <a:off x="4881563" y="5884863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r2</a:t>
            </a:r>
          </a:p>
        </p:txBody>
      </p:sp>
      <p:sp>
        <p:nvSpPr>
          <p:cNvPr id="71" name="Text Box 67"/>
          <p:cNvSpPr txBox="1">
            <a:spLocks noChangeArrowheads="1"/>
          </p:cNvSpPr>
          <p:nvPr/>
        </p:nvSpPr>
        <p:spPr bwMode="auto">
          <a:xfrm>
            <a:off x="7165975" y="5824538"/>
            <a:ext cx="841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i="1" dirty="0">
                <a:solidFill>
                  <a:srgbClr val="0000FF"/>
                </a:solidFill>
              </a:rPr>
              <a:t>CSEs</a:t>
            </a:r>
          </a:p>
        </p:txBody>
      </p:sp>
      <p:sp>
        <p:nvSpPr>
          <p:cNvPr id="72" name="Text Box 13"/>
          <p:cNvSpPr txBox="1">
            <a:spLocks noChangeArrowheads="1"/>
          </p:cNvSpPr>
          <p:nvPr/>
        </p:nvSpPr>
        <p:spPr bwMode="auto">
          <a:xfrm>
            <a:off x="3351600" y="3265200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</a:rPr>
              <a:t>sqrt</a:t>
            </a:r>
          </a:p>
        </p:txBody>
      </p:sp>
      <p:sp>
        <p:nvSpPr>
          <p:cNvPr id="73" name="Text Box 35"/>
          <p:cNvSpPr txBox="1">
            <a:spLocks noChangeArrowheads="1"/>
          </p:cNvSpPr>
          <p:nvPr/>
        </p:nvSpPr>
        <p:spPr bwMode="auto">
          <a:xfrm>
            <a:off x="2793600" y="40140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solidFill>
                  <a:srgbClr val="0000FF"/>
                </a:solidFill>
                <a:latin typeface="Courier New" pitchFamily="49" charset="0"/>
              </a:rPr>
              <a:t>-</a:t>
            </a:r>
          </a:p>
        </p:txBody>
      </p:sp>
      <p:sp>
        <p:nvSpPr>
          <p:cNvPr id="75" name="Freeform 3"/>
          <p:cNvSpPr>
            <a:spLocks/>
          </p:cNvSpPr>
          <p:nvPr/>
        </p:nvSpPr>
        <p:spPr bwMode="auto">
          <a:xfrm>
            <a:off x="7140575" y="2838450"/>
            <a:ext cx="1955800" cy="2881313"/>
          </a:xfrm>
          <a:custGeom>
            <a:avLst/>
            <a:gdLst>
              <a:gd name="T0" fmla="*/ 650 w 1232"/>
              <a:gd name="T1" fmla="*/ 76 h 1815"/>
              <a:gd name="T2" fmla="*/ 922 w 1232"/>
              <a:gd name="T3" fmla="*/ 167 h 1815"/>
              <a:gd name="T4" fmla="*/ 1194 w 1232"/>
              <a:gd name="T5" fmla="*/ 893 h 1815"/>
              <a:gd name="T6" fmla="*/ 695 w 1232"/>
              <a:gd name="T7" fmla="*/ 1210 h 1815"/>
              <a:gd name="T8" fmla="*/ 469 w 1232"/>
              <a:gd name="T9" fmla="*/ 1709 h 1815"/>
              <a:gd name="T10" fmla="*/ 106 w 1232"/>
              <a:gd name="T11" fmla="*/ 1755 h 1815"/>
              <a:gd name="T12" fmla="*/ 15 w 1232"/>
              <a:gd name="T13" fmla="*/ 1346 h 1815"/>
              <a:gd name="T14" fmla="*/ 106 w 1232"/>
              <a:gd name="T15" fmla="*/ 621 h 1815"/>
              <a:gd name="T16" fmla="*/ 650 w 1232"/>
              <a:gd name="T17" fmla="*/ 76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32" h="1815">
                <a:moveTo>
                  <a:pt x="650" y="76"/>
                </a:moveTo>
                <a:cubicBezTo>
                  <a:pt x="786" y="0"/>
                  <a:pt x="831" y="31"/>
                  <a:pt x="922" y="167"/>
                </a:cubicBezTo>
                <a:cubicBezTo>
                  <a:pt x="1013" y="303"/>
                  <a:pt x="1232" y="719"/>
                  <a:pt x="1194" y="893"/>
                </a:cubicBezTo>
                <a:cubicBezTo>
                  <a:pt x="1156" y="1067"/>
                  <a:pt x="816" y="1074"/>
                  <a:pt x="695" y="1210"/>
                </a:cubicBezTo>
                <a:cubicBezTo>
                  <a:pt x="574" y="1346"/>
                  <a:pt x="567" y="1618"/>
                  <a:pt x="469" y="1709"/>
                </a:cubicBezTo>
                <a:cubicBezTo>
                  <a:pt x="371" y="1800"/>
                  <a:pt x="182" y="1815"/>
                  <a:pt x="106" y="1755"/>
                </a:cubicBezTo>
                <a:cubicBezTo>
                  <a:pt x="30" y="1695"/>
                  <a:pt x="15" y="1535"/>
                  <a:pt x="15" y="1346"/>
                </a:cubicBezTo>
                <a:cubicBezTo>
                  <a:pt x="15" y="1157"/>
                  <a:pt x="0" y="833"/>
                  <a:pt x="106" y="621"/>
                </a:cubicBezTo>
                <a:cubicBezTo>
                  <a:pt x="212" y="409"/>
                  <a:pt x="514" y="152"/>
                  <a:pt x="650" y="76"/>
                </a:cubicBezTo>
                <a:close/>
              </a:path>
            </a:pathLst>
          </a:custGeom>
          <a:solidFill>
            <a:srgbClr val="CC99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6" name="Oval 7"/>
          <p:cNvSpPr>
            <a:spLocks noChangeArrowheads="1"/>
          </p:cNvSpPr>
          <p:nvPr/>
        </p:nvSpPr>
        <p:spPr bwMode="auto">
          <a:xfrm>
            <a:off x="8029575" y="31035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7" name="Oval 8"/>
          <p:cNvSpPr>
            <a:spLocks noChangeArrowheads="1"/>
          </p:cNvSpPr>
          <p:nvPr/>
        </p:nvSpPr>
        <p:spPr bwMode="auto">
          <a:xfrm>
            <a:off x="8318500" y="38957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8" name="Oval 41"/>
          <p:cNvSpPr>
            <a:spLocks noChangeArrowheads="1"/>
          </p:cNvSpPr>
          <p:nvPr/>
        </p:nvSpPr>
        <p:spPr bwMode="auto">
          <a:xfrm>
            <a:off x="731043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9" name="Text Box 42"/>
          <p:cNvSpPr txBox="1">
            <a:spLocks noChangeArrowheads="1"/>
          </p:cNvSpPr>
          <p:nvPr/>
        </p:nvSpPr>
        <p:spPr bwMode="auto">
          <a:xfrm>
            <a:off x="7334250" y="40147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80" name="AutoShape 43"/>
          <p:cNvSpPr>
            <a:spLocks noChangeArrowheads="1"/>
          </p:cNvSpPr>
          <p:nvPr/>
        </p:nvSpPr>
        <p:spPr bwMode="auto">
          <a:xfrm rot="18900000" flipH="1">
            <a:off x="7777956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1" name="Text Box 44"/>
          <p:cNvSpPr txBox="1">
            <a:spLocks noChangeArrowheads="1"/>
          </p:cNvSpPr>
          <p:nvPr/>
        </p:nvSpPr>
        <p:spPr bwMode="auto">
          <a:xfrm>
            <a:off x="8350250" y="40116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82" name="Text Box 59"/>
          <p:cNvSpPr txBox="1">
            <a:spLocks noChangeArrowheads="1"/>
          </p:cNvSpPr>
          <p:nvPr/>
        </p:nvSpPr>
        <p:spPr bwMode="auto">
          <a:xfrm>
            <a:off x="8062913" y="32639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2</a:t>
            </a:r>
          </a:p>
        </p:txBody>
      </p:sp>
      <p:sp>
        <p:nvSpPr>
          <p:cNvPr id="83" name="AutoShape 60"/>
          <p:cNvSpPr>
            <a:spLocks noChangeArrowheads="1"/>
          </p:cNvSpPr>
          <p:nvPr/>
        </p:nvSpPr>
        <p:spPr bwMode="auto">
          <a:xfrm flipH="1">
            <a:off x="7921625" y="4113213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4" name="AutoShape 69"/>
          <p:cNvSpPr>
            <a:spLocks noChangeArrowheads="1"/>
          </p:cNvSpPr>
          <p:nvPr/>
        </p:nvSpPr>
        <p:spPr bwMode="auto">
          <a:xfrm rot="16200000" flipH="1">
            <a:off x="7416006" y="465216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5" name="Oval 70"/>
          <p:cNvSpPr>
            <a:spLocks noChangeArrowheads="1"/>
          </p:cNvSpPr>
          <p:nvPr/>
        </p:nvSpPr>
        <p:spPr bwMode="auto">
          <a:xfrm>
            <a:off x="7308850" y="49752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6" name="Text Box 71"/>
          <p:cNvSpPr txBox="1">
            <a:spLocks noChangeArrowheads="1"/>
          </p:cNvSpPr>
          <p:nvPr/>
        </p:nvSpPr>
        <p:spPr bwMode="auto">
          <a:xfrm>
            <a:off x="7165975" y="5133975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CSE1</a:t>
            </a:r>
          </a:p>
        </p:txBody>
      </p:sp>
      <p:sp>
        <p:nvSpPr>
          <p:cNvPr id="87" name="Text Box 73"/>
          <p:cNvSpPr txBox="1">
            <a:spLocks noChangeArrowheads="1"/>
          </p:cNvSpPr>
          <p:nvPr/>
        </p:nvSpPr>
        <p:spPr bwMode="auto">
          <a:xfrm>
            <a:off x="5510213" y="4054475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CSE1</a:t>
            </a:r>
          </a:p>
        </p:txBody>
      </p:sp>
    </p:spTree>
    <p:extLst>
      <p:ext uri="{BB962C8B-B14F-4D97-AF65-F5344CB8AC3E}">
        <p14:creationId xmlns:p14="http://schemas.microsoft.com/office/powerpoint/2010/main" val="225206180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78FF5DE6-CEC4-46BD-86C1-672CF556C544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(3)</a:t>
            </a:r>
            <a:endParaRPr lang="en-US" i="1" dirty="0"/>
          </a:p>
        </p:txBody>
      </p:sp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4572000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" name="Oval 3"/>
          <p:cNvSpPr>
            <a:spLocks noChangeArrowheads="1"/>
          </p:cNvSpPr>
          <p:nvPr/>
        </p:nvSpPr>
        <p:spPr bwMode="auto">
          <a:xfrm>
            <a:off x="5651500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7092950" y="15192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2051050" y="20240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3059113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3851275" y="1231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" name="Oval 12"/>
          <p:cNvSpPr>
            <a:spLocks noChangeArrowheads="1"/>
          </p:cNvSpPr>
          <p:nvPr/>
        </p:nvSpPr>
        <p:spPr bwMode="auto">
          <a:xfrm>
            <a:off x="3494088" y="31067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8" name="Oval 14"/>
          <p:cNvSpPr>
            <a:spLocks noChangeArrowheads="1"/>
          </p:cNvSpPr>
          <p:nvPr/>
        </p:nvSpPr>
        <p:spPr bwMode="auto">
          <a:xfrm>
            <a:off x="6372225" y="227171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6396038" y="23876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20" name="AutoShape 16"/>
          <p:cNvSpPr>
            <a:spLocks noChangeArrowheads="1"/>
          </p:cNvSpPr>
          <p:nvPr/>
        </p:nvSpPr>
        <p:spPr bwMode="auto">
          <a:xfrm rot="2700000">
            <a:off x="6120607" y="209153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1" name="AutoShape 17"/>
          <p:cNvSpPr>
            <a:spLocks noChangeArrowheads="1"/>
          </p:cNvSpPr>
          <p:nvPr/>
        </p:nvSpPr>
        <p:spPr bwMode="auto">
          <a:xfrm rot="18900000" flipH="1">
            <a:off x="6839745" y="209153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5684838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7124700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c</a:t>
            </a: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5292725" y="23145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5316538" y="243046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2700000">
            <a:off x="5041106" y="213439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4605338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4</a:t>
            </a: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51275" y="231298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9" name="Text Box 25"/>
          <p:cNvSpPr txBox="1">
            <a:spLocks noChangeArrowheads="1"/>
          </p:cNvSpPr>
          <p:nvPr/>
        </p:nvSpPr>
        <p:spPr bwMode="auto">
          <a:xfrm>
            <a:off x="3875088" y="24288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30" name="Text Box 26"/>
          <p:cNvSpPr txBox="1">
            <a:spLocks noChangeArrowheads="1"/>
          </p:cNvSpPr>
          <p:nvPr/>
        </p:nvSpPr>
        <p:spPr bwMode="auto">
          <a:xfrm>
            <a:off x="3883025" y="13906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4575175" y="31067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2" name="Text Box 28"/>
          <p:cNvSpPr txBox="1">
            <a:spLocks noChangeArrowheads="1"/>
          </p:cNvSpPr>
          <p:nvPr/>
        </p:nvSpPr>
        <p:spPr bwMode="auto">
          <a:xfrm>
            <a:off x="4598988" y="322262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33" name="AutoShape 29"/>
          <p:cNvSpPr>
            <a:spLocks noChangeArrowheads="1"/>
          </p:cNvSpPr>
          <p:nvPr/>
        </p:nvSpPr>
        <p:spPr bwMode="auto">
          <a:xfrm rot="2700000">
            <a:off x="4323557" y="292655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4" name="Oval 30"/>
          <p:cNvSpPr>
            <a:spLocks noChangeArrowheads="1"/>
          </p:cNvSpPr>
          <p:nvPr/>
        </p:nvSpPr>
        <p:spPr bwMode="auto">
          <a:xfrm>
            <a:off x="2051050" y="31083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5" name="Text Box 31"/>
          <p:cNvSpPr txBox="1">
            <a:spLocks noChangeArrowheads="1"/>
          </p:cNvSpPr>
          <p:nvPr/>
        </p:nvSpPr>
        <p:spPr bwMode="auto">
          <a:xfrm>
            <a:off x="2074863" y="32242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36" name="AutoShape 32"/>
          <p:cNvSpPr>
            <a:spLocks noChangeArrowheads="1"/>
          </p:cNvSpPr>
          <p:nvPr/>
        </p:nvSpPr>
        <p:spPr bwMode="auto">
          <a:xfrm rot="16200000" flipH="1">
            <a:off x="2158207" y="27836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7" name="Text Box 33"/>
          <p:cNvSpPr txBox="1">
            <a:spLocks noChangeArrowheads="1"/>
          </p:cNvSpPr>
          <p:nvPr/>
        </p:nvSpPr>
        <p:spPr bwMode="auto">
          <a:xfrm>
            <a:off x="2082800" y="21828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38" name="Oval 34"/>
          <p:cNvSpPr>
            <a:spLocks noChangeArrowheads="1"/>
          </p:cNvSpPr>
          <p:nvPr/>
        </p:nvSpPr>
        <p:spPr bwMode="auto">
          <a:xfrm>
            <a:off x="277018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0" name="AutoShape 36"/>
          <p:cNvSpPr>
            <a:spLocks noChangeArrowheads="1"/>
          </p:cNvSpPr>
          <p:nvPr/>
        </p:nvSpPr>
        <p:spPr bwMode="auto">
          <a:xfrm rot="2700000">
            <a:off x="2518569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1" name="AutoShape 37"/>
          <p:cNvSpPr>
            <a:spLocks noChangeArrowheads="1"/>
          </p:cNvSpPr>
          <p:nvPr/>
        </p:nvSpPr>
        <p:spPr bwMode="auto">
          <a:xfrm rot="18900000" flipH="1">
            <a:off x="3237706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2" name="Oval 38"/>
          <p:cNvSpPr>
            <a:spLocks noChangeArrowheads="1"/>
          </p:cNvSpPr>
          <p:nvPr/>
        </p:nvSpPr>
        <p:spPr bwMode="auto">
          <a:xfrm>
            <a:off x="421163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3" name="Text Box 39"/>
          <p:cNvSpPr txBox="1">
            <a:spLocks noChangeArrowheads="1"/>
          </p:cNvSpPr>
          <p:nvPr/>
        </p:nvSpPr>
        <p:spPr bwMode="auto">
          <a:xfrm>
            <a:off x="4235450" y="40147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+</a:t>
            </a:r>
          </a:p>
        </p:txBody>
      </p:sp>
      <p:sp>
        <p:nvSpPr>
          <p:cNvPr id="44" name="Oval 40"/>
          <p:cNvSpPr>
            <a:spLocks noChangeArrowheads="1"/>
          </p:cNvSpPr>
          <p:nvPr/>
        </p:nvSpPr>
        <p:spPr bwMode="auto">
          <a:xfrm>
            <a:off x="565308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8" name="AutoShape 44"/>
          <p:cNvSpPr>
            <a:spLocks noChangeArrowheads="1"/>
          </p:cNvSpPr>
          <p:nvPr/>
        </p:nvSpPr>
        <p:spPr bwMode="auto">
          <a:xfrm rot="18900000" flipH="1">
            <a:off x="5041107" y="292655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9" name="AutoShape 45"/>
          <p:cNvSpPr>
            <a:spLocks noChangeArrowheads="1"/>
          </p:cNvSpPr>
          <p:nvPr/>
        </p:nvSpPr>
        <p:spPr bwMode="auto">
          <a:xfrm rot="16200000" flipH="1">
            <a:off x="3958431" y="198834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0" name="AutoShape 46"/>
          <p:cNvSpPr>
            <a:spLocks noChangeArrowheads="1"/>
          </p:cNvSpPr>
          <p:nvPr/>
        </p:nvSpPr>
        <p:spPr bwMode="auto">
          <a:xfrm flipH="1">
            <a:off x="4140200" y="3322638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1" name="Oval 47"/>
          <p:cNvSpPr>
            <a:spLocks noChangeArrowheads="1"/>
          </p:cNvSpPr>
          <p:nvPr/>
        </p:nvSpPr>
        <p:spPr bwMode="auto">
          <a:xfrm>
            <a:off x="4933950" y="46910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2" name="Text Box 48"/>
          <p:cNvSpPr txBox="1">
            <a:spLocks noChangeArrowheads="1"/>
          </p:cNvSpPr>
          <p:nvPr/>
        </p:nvSpPr>
        <p:spPr bwMode="auto">
          <a:xfrm>
            <a:off x="4957763" y="48069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/</a:t>
            </a:r>
          </a:p>
        </p:txBody>
      </p:sp>
      <p:sp>
        <p:nvSpPr>
          <p:cNvPr id="53" name="AutoShape 49"/>
          <p:cNvSpPr>
            <a:spLocks noChangeArrowheads="1"/>
          </p:cNvSpPr>
          <p:nvPr/>
        </p:nvSpPr>
        <p:spPr bwMode="auto">
          <a:xfrm rot="2700000">
            <a:off x="4682332" y="45108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4" name="AutoShape 50"/>
          <p:cNvSpPr>
            <a:spLocks noChangeArrowheads="1"/>
          </p:cNvSpPr>
          <p:nvPr/>
        </p:nvSpPr>
        <p:spPr bwMode="auto">
          <a:xfrm rot="18900000" flipH="1">
            <a:off x="5401470" y="45108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5" name="Oval 51"/>
          <p:cNvSpPr>
            <a:spLocks noChangeArrowheads="1"/>
          </p:cNvSpPr>
          <p:nvPr/>
        </p:nvSpPr>
        <p:spPr bwMode="auto">
          <a:xfrm>
            <a:off x="3490913" y="46910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6" name="Text Box 52"/>
          <p:cNvSpPr txBox="1">
            <a:spLocks noChangeArrowheads="1"/>
          </p:cNvSpPr>
          <p:nvPr/>
        </p:nvSpPr>
        <p:spPr bwMode="auto">
          <a:xfrm>
            <a:off x="3514725" y="48069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/</a:t>
            </a:r>
          </a:p>
        </p:txBody>
      </p:sp>
      <p:sp>
        <p:nvSpPr>
          <p:cNvPr id="57" name="AutoShape 53"/>
          <p:cNvSpPr>
            <a:spLocks noChangeArrowheads="1"/>
          </p:cNvSpPr>
          <p:nvPr/>
        </p:nvSpPr>
        <p:spPr bwMode="auto">
          <a:xfrm rot="16200000" flipH="1">
            <a:off x="5041107" y="544750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8" name="AutoShape 54"/>
          <p:cNvSpPr>
            <a:spLocks noChangeArrowheads="1"/>
          </p:cNvSpPr>
          <p:nvPr/>
        </p:nvSpPr>
        <p:spPr bwMode="auto">
          <a:xfrm rot="16200000" flipH="1">
            <a:off x="3596482" y="544750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9" name="AutoShape 55"/>
          <p:cNvSpPr>
            <a:spLocks noChangeArrowheads="1"/>
          </p:cNvSpPr>
          <p:nvPr/>
        </p:nvSpPr>
        <p:spPr bwMode="auto">
          <a:xfrm rot="2700000">
            <a:off x="3960019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0" name="AutoShape 56"/>
          <p:cNvSpPr>
            <a:spLocks noChangeArrowheads="1"/>
          </p:cNvSpPr>
          <p:nvPr/>
        </p:nvSpPr>
        <p:spPr bwMode="auto">
          <a:xfrm>
            <a:off x="3419475" y="4116388"/>
            <a:ext cx="720725" cy="142875"/>
          </a:xfrm>
          <a:prstGeom prst="notchedRightArrow">
            <a:avLst>
              <a:gd name="adj1" fmla="val 50000"/>
              <a:gd name="adj2" fmla="val 126111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1" name="AutoShape 57"/>
          <p:cNvSpPr>
            <a:spLocks noChangeArrowheads="1"/>
          </p:cNvSpPr>
          <p:nvPr/>
        </p:nvSpPr>
        <p:spPr bwMode="auto">
          <a:xfrm rot="2700000">
            <a:off x="3239295" y="45108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" name="AutoShape 60"/>
          <p:cNvSpPr>
            <a:spLocks noChangeArrowheads="1"/>
          </p:cNvSpPr>
          <p:nvPr/>
        </p:nvSpPr>
        <p:spPr bwMode="auto">
          <a:xfrm rot="2700000">
            <a:off x="3528219" y="216296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5" name="Text Box 61"/>
          <p:cNvSpPr txBox="1">
            <a:spLocks noChangeArrowheads="1"/>
          </p:cNvSpPr>
          <p:nvPr/>
        </p:nvSpPr>
        <p:spPr bwMode="auto">
          <a:xfrm>
            <a:off x="3092450" y="16779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66" name="AutoShape 62"/>
          <p:cNvSpPr>
            <a:spLocks noChangeArrowheads="1"/>
          </p:cNvSpPr>
          <p:nvPr/>
        </p:nvSpPr>
        <p:spPr bwMode="auto">
          <a:xfrm flipH="1">
            <a:off x="5938838" y="2559050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" name="Oval 63"/>
          <p:cNvSpPr>
            <a:spLocks noChangeArrowheads="1"/>
          </p:cNvSpPr>
          <p:nvPr/>
        </p:nvSpPr>
        <p:spPr bwMode="auto">
          <a:xfrm>
            <a:off x="3492500" y="57689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8" name="Text Box 64"/>
          <p:cNvSpPr txBox="1">
            <a:spLocks noChangeArrowheads="1"/>
          </p:cNvSpPr>
          <p:nvPr/>
        </p:nvSpPr>
        <p:spPr bwMode="auto">
          <a:xfrm>
            <a:off x="3440113" y="5884863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r1</a:t>
            </a:r>
          </a:p>
        </p:txBody>
      </p:sp>
      <p:sp>
        <p:nvSpPr>
          <p:cNvPr id="69" name="Oval 65"/>
          <p:cNvSpPr>
            <a:spLocks noChangeArrowheads="1"/>
          </p:cNvSpPr>
          <p:nvPr/>
        </p:nvSpPr>
        <p:spPr bwMode="auto">
          <a:xfrm>
            <a:off x="4933950" y="57689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" name="Text Box 66"/>
          <p:cNvSpPr txBox="1">
            <a:spLocks noChangeArrowheads="1"/>
          </p:cNvSpPr>
          <p:nvPr/>
        </p:nvSpPr>
        <p:spPr bwMode="auto">
          <a:xfrm>
            <a:off x="4881563" y="5884863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r2</a:t>
            </a:r>
          </a:p>
        </p:txBody>
      </p:sp>
      <p:sp>
        <p:nvSpPr>
          <p:cNvPr id="71" name="Text Box 67"/>
          <p:cNvSpPr txBox="1">
            <a:spLocks noChangeArrowheads="1"/>
          </p:cNvSpPr>
          <p:nvPr/>
        </p:nvSpPr>
        <p:spPr bwMode="auto">
          <a:xfrm>
            <a:off x="7165975" y="5824538"/>
            <a:ext cx="841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i="1" dirty="0">
                <a:solidFill>
                  <a:srgbClr val="0000FF"/>
                </a:solidFill>
              </a:rPr>
              <a:t>CSEs</a:t>
            </a:r>
          </a:p>
        </p:txBody>
      </p:sp>
      <p:sp>
        <p:nvSpPr>
          <p:cNvPr id="72" name="Text Box 13"/>
          <p:cNvSpPr txBox="1">
            <a:spLocks noChangeArrowheads="1"/>
          </p:cNvSpPr>
          <p:nvPr/>
        </p:nvSpPr>
        <p:spPr bwMode="auto">
          <a:xfrm>
            <a:off x="3351600" y="3265200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</a:rPr>
              <a:t>sqrt</a:t>
            </a:r>
          </a:p>
        </p:txBody>
      </p:sp>
      <p:sp>
        <p:nvSpPr>
          <p:cNvPr id="73" name="Text Box 35"/>
          <p:cNvSpPr txBox="1">
            <a:spLocks noChangeArrowheads="1"/>
          </p:cNvSpPr>
          <p:nvPr/>
        </p:nvSpPr>
        <p:spPr bwMode="auto">
          <a:xfrm>
            <a:off x="2793600" y="40140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solidFill>
                  <a:srgbClr val="0000FF"/>
                </a:solidFill>
                <a:latin typeface="Courier New" pitchFamily="49" charset="0"/>
              </a:rPr>
              <a:t>-</a:t>
            </a:r>
          </a:p>
        </p:txBody>
      </p:sp>
      <p:sp>
        <p:nvSpPr>
          <p:cNvPr id="75" name="Freeform 3"/>
          <p:cNvSpPr>
            <a:spLocks/>
          </p:cNvSpPr>
          <p:nvPr/>
        </p:nvSpPr>
        <p:spPr bwMode="auto">
          <a:xfrm>
            <a:off x="7140575" y="2838450"/>
            <a:ext cx="1955800" cy="2881313"/>
          </a:xfrm>
          <a:custGeom>
            <a:avLst/>
            <a:gdLst>
              <a:gd name="T0" fmla="*/ 650 w 1232"/>
              <a:gd name="T1" fmla="*/ 76 h 1815"/>
              <a:gd name="T2" fmla="*/ 922 w 1232"/>
              <a:gd name="T3" fmla="*/ 167 h 1815"/>
              <a:gd name="T4" fmla="*/ 1194 w 1232"/>
              <a:gd name="T5" fmla="*/ 893 h 1815"/>
              <a:gd name="T6" fmla="*/ 695 w 1232"/>
              <a:gd name="T7" fmla="*/ 1210 h 1815"/>
              <a:gd name="T8" fmla="*/ 469 w 1232"/>
              <a:gd name="T9" fmla="*/ 1709 h 1815"/>
              <a:gd name="T10" fmla="*/ 106 w 1232"/>
              <a:gd name="T11" fmla="*/ 1755 h 1815"/>
              <a:gd name="T12" fmla="*/ 15 w 1232"/>
              <a:gd name="T13" fmla="*/ 1346 h 1815"/>
              <a:gd name="T14" fmla="*/ 106 w 1232"/>
              <a:gd name="T15" fmla="*/ 621 h 1815"/>
              <a:gd name="T16" fmla="*/ 650 w 1232"/>
              <a:gd name="T17" fmla="*/ 76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32" h="1815">
                <a:moveTo>
                  <a:pt x="650" y="76"/>
                </a:moveTo>
                <a:cubicBezTo>
                  <a:pt x="786" y="0"/>
                  <a:pt x="831" y="31"/>
                  <a:pt x="922" y="167"/>
                </a:cubicBezTo>
                <a:cubicBezTo>
                  <a:pt x="1013" y="303"/>
                  <a:pt x="1232" y="719"/>
                  <a:pt x="1194" y="893"/>
                </a:cubicBezTo>
                <a:cubicBezTo>
                  <a:pt x="1156" y="1067"/>
                  <a:pt x="816" y="1074"/>
                  <a:pt x="695" y="1210"/>
                </a:cubicBezTo>
                <a:cubicBezTo>
                  <a:pt x="574" y="1346"/>
                  <a:pt x="567" y="1618"/>
                  <a:pt x="469" y="1709"/>
                </a:cubicBezTo>
                <a:cubicBezTo>
                  <a:pt x="371" y="1800"/>
                  <a:pt x="182" y="1815"/>
                  <a:pt x="106" y="1755"/>
                </a:cubicBezTo>
                <a:cubicBezTo>
                  <a:pt x="30" y="1695"/>
                  <a:pt x="15" y="1535"/>
                  <a:pt x="15" y="1346"/>
                </a:cubicBezTo>
                <a:cubicBezTo>
                  <a:pt x="15" y="1157"/>
                  <a:pt x="0" y="833"/>
                  <a:pt x="106" y="621"/>
                </a:cubicBezTo>
                <a:cubicBezTo>
                  <a:pt x="212" y="409"/>
                  <a:pt x="514" y="152"/>
                  <a:pt x="650" y="76"/>
                </a:cubicBezTo>
                <a:close/>
              </a:path>
            </a:pathLst>
          </a:custGeom>
          <a:solidFill>
            <a:srgbClr val="CC99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6" name="Oval 7"/>
          <p:cNvSpPr>
            <a:spLocks noChangeArrowheads="1"/>
          </p:cNvSpPr>
          <p:nvPr/>
        </p:nvSpPr>
        <p:spPr bwMode="auto">
          <a:xfrm>
            <a:off x="8029575" y="31035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7" name="Oval 8"/>
          <p:cNvSpPr>
            <a:spLocks noChangeArrowheads="1"/>
          </p:cNvSpPr>
          <p:nvPr/>
        </p:nvSpPr>
        <p:spPr bwMode="auto">
          <a:xfrm>
            <a:off x="8318500" y="38957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8" name="Oval 41"/>
          <p:cNvSpPr>
            <a:spLocks noChangeArrowheads="1"/>
          </p:cNvSpPr>
          <p:nvPr/>
        </p:nvSpPr>
        <p:spPr bwMode="auto">
          <a:xfrm>
            <a:off x="731043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9" name="Text Box 42"/>
          <p:cNvSpPr txBox="1">
            <a:spLocks noChangeArrowheads="1"/>
          </p:cNvSpPr>
          <p:nvPr/>
        </p:nvSpPr>
        <p:spPr bwMode="auto">
          <a:xfrm>
            <a:off x="7334250" y="40147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80" name="AutoShape 43"/>
          <p:cNvSpPr>
            <a:spLocks noChangeArrowheads="1"/>
          </p:cNvSpPr>
          <p:nvPr/>
        </p:nvSpPr>
        <p:spPr bwMode="auto">
          <a:xfrm rot="18900000" flipH="1">
            <a:off x="7777956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1" name="Text Box 44"/>
          <p:cNvSpPr txBox="1">
            <a:spLocks noChangeArrowheads="1"/>
          </p:cNvSpPr>
          <p:nvPr/>
        </p:nvSpPr>
        <p:spPr bwMode="auto">
          <a:xfrm>
            <a:off x="8350250" y="40116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82" name="Text Box 59"/>
          <p:cNvSpPr txBox="1">
            <a:spLocks noChangeArrowheads="1"/>
          </p:cNvSpPr>
          <p:nvPr/>
        </p:nvSpPr>
        <p:spPr bwMode="auto">
          <a:xfrm>
            <a:off x="8062913" y="32639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2</a:t>
            </a:r>
          </a:p>
        </p:txBody>
      </p:sp>
      <p:sp>
        <p:nvSpPr>
          <p:cNvPr id="83" name="AutoShape 60"/>
          <p:cNvSpPr>
            <a:spLocks noChangeArrowheads="1"/>
          </p:cNvSpPr>
          <p:nvPr/>
        </p:nvSpPr>
        <p:spPr bwMode="auto">
          <a:xfrm flipH="1">
            <a:off x="7921625" y="4113213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4" name="AutoShape 69"/>
          <p:cNvSpPr>
            <a:spLocks noChangeArrowheads="1"/>
          </p:cNvSpPr>
          <p:nvPr/>
        </p:nvSpPr>
        <p:spPr bwMode="auto">
          <a:xfrm rot="16200000" flipH="1">
            <a:off x="7416006" y="465216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5" name="Oval 70"/>
          <p:cNvSpPr>
            <a:spLocks noChangeArrowheads="1"/>
          </p:cNvSpPr>
          <p:nvPr/>
        </p:nvSpPr>
        <p:spPr bwMode="auto">
          <a:xfrm>
            <a:off x="7308850" y="49752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6" name="Text Box 71"/>
          <p:cNvSpPr txBox="1">
            <a:spLocks noChangeArrowheads="1"/>
          </p:cNvSpPr>
          <p:nvPr/>
        </p:nvSpPr>
        <p:spPr bwMode="auto">
          <a:xfrm>
            <a:off x="7165975" y="5133975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CSE1</a:t>
            </a:r>
          </a:p>
        </p:txBody>
      </p:sp>
      <p:sp>
        <p:nvSpPr>
          <p:cNvPr id="87" name="Text Box 73"/>
          <p:cNvSpPr txBox="1">
            <a:spLocks noChangeArrowheads="1"/>
          </p:cNvSpPr>
          <p:nvPr/>
        </p:nvSpPr>
        <p:spPr bwMode="auto">
          <a:xfrm>
            <a:off x="5510213" y="4054475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CSE1</a:t>
            </a:r>
          </a:p>
        </p:txBody>
      </p:sp>
      <p:sp>
        <p:nvSpPr>
          <p:cNvPr id="88" name="AutoShape 73"/>
          <p:cNvSpPr>
            <a:spLocks noChangeArrowheads="1"/>
          </p:cNvSpPr>
          <p:nvPr/>
        </p:nvSpPr>
        <p:spPr bwMode="auto">
          <a:xfrm rot="10800000" flipH="1">
            <a:off x="3059113" y="4905375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9" name="Oval 74"/>
          <p:cNvSpPr>
            <a:spLocks noChangeArrowheads="1"/>
          </p:cNvSpPr>
          <p:nvPr/>
        </p:nvSpPr>
        <p:spPr bwMode="auto">
          <a:xfrm>
            <a:off x="2411413" y="468788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0" name="Text Box 75"/>
          <p:cNvSpPr txBox="1">
            <a:spLocks noChangeArrowheads="1"/>
          </p:cNvSpPr>
          <p:nvPr/>
        </p:nvSpPr>
        <p:spPr bwMode="auto">
          <a:xfrm>
            <a:off x="2268538" y="4846638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CSE1</a:t>
            </a:r>
          </a:p>
        </p:txBody>
      </p:sp>
    </p:spTree>
    <p:extLst>
      <p:ext uri="{BB962C8B-B14F-4D97-AF65-F5344CB8AC3E}">
        <p14:creationId xmlns:p14="http://schemas.microsoft.com/office/powerpoint/2010/main" val="306572097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89E5A108-81D6-46E2-9470-82D4F1CDDC62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(4)</a:t>
            </a:r>
            <a:endParaRPr lang="en-US" i="1" dirty="0"/>
          </a:p>
        </p:txBody>
      </p:sp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4572000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" name="Oval 3"/>
          <p:cNvSpPr>
            <a:spLocks noChangeArrowheads="1"/>
          </p:cNvSpPr>
          <p:nvPr/>
        </p:nvSpPr>
        <p:spPr bwMode="auto">
          <a:xfrm>
            <a:off x="5651500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7092950" y="15192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2051050" y="20240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3059113" y="15208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3851275" y="1231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" name="Oval 12"/>
          <p:cNvSpPr>
            <a:spLocks noChangeArrowheads="1"/>
          </p:cNvSpPr>
          <p:nvPr/>
        </p:nvSpPr>
        <p:spPr bwMode="auto">
          <a:xfrm>
            <a:off x="3494088" y="31067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8" name="Oval 14"/>
          <p:cNvSpPr>
            <a:spLocks noChangeArrowheads="1"/>
          </p:cNvSpPr>
          <p:nvPr/>
        </p:nvSpPr>
        <p:spPr bwMode="auto">
          <a:xfrm>
            <a:off x="6372225" y="227171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6396038" y="23876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20" name="AutoShape 16"/>
          <p:cNvSpPr>
            <a:spLocks noChangeArrowheads="1"/>
          </p:cNvSpPr>
          <p:nvPr/>
        </p:nvSpPr>
        <p:spPr bwMode="auto">
          <a:xfrm rot="2700000">
            <a:off x="6120607" y="209153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1" name="AutoShape 17"/>
          <p:cNvSpPr>
            <a:spLocks noChangeArrowheads="1"/>
          </p:cNvSpPr>
          <p:nvPr/>
        </p:nvSpPr>
        <p:spPr bwMode="auto">
          <a:xfrm rot="18900000" flipH="1">
            <a:off x="6839745" y="209153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5684838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7124700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c</a:t>
            </a: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5292725" y="23145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5316538" y="243046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2700000">
            <a:off x="5041106" y="213439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4605338" y="16795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4</a:t>
            </a: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51275" y="231298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9" name="Text Box 25"/>
          <p:cNvSpPr txBox="1">
            <a:spLocks noChangeArrowheads="1"/>
          </p:cNvSpPr>
          <p:nvPr/>
        </p:nvSpPr>
        <p:spPr bwMode="auto">
          <a:xfrm>
            <a:off x="3875088" y="24288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30" name="Text Box 26"/>
          <p:cNvSpPr txBox="1">
            <a:spLocks noChangeArrowheads="1"/>
          </p:cNvSpPr>
          <p:nvPr/>
        </p:nvSpPr>
        <p:spPr bwMode="auto">
          <a:xfrm>
            <a:off x="3883025" y="13906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4575175" y="31067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2" name="Text Box 28"/>
          <p:cNvSpPr txBox="1">
            <a:spLocks noChangeArrowheads="1"/>
          </p:cNvSpPr>
          <p:nvPr/>
        </p:nvSpPr>
        <p:spPr bwMode="auto">
          <a:xfrm>
            <a:off x="4598988" y="322262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33" name="AutoShape 29"/>
          <p:cNvSpPr>
            <a:spLocks noChangeArrowheads="1"/>
          </p:cNvSpPr>
          <p:nvPr/>
        </p:nvSpPr>
        <p:spPr bwMode="auto">
          <a:xfrm rot="2700000">
            <a:off x="4323557" y="292655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4" name="Oval 30"/>
          <p:cNvSpPr>
            <a:spLocks noChangeArrowheads="1"/>
          </p:cNvSpPr>
          <p:nvPr/>
        </p:nvSpPr>
        <p:spPr bwMode="auto">
          <a:xfrm>
            <a:off x="2051050" y="31083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5" name="Text Box 31"/>
          <p:cNvSpPr txBox="1">
            <a:spLocks noChangeArrowheads="1"/>
          </p:cNvSpPr>
          <p:nvPr/>
        </p:nvSpPr>
        <p:spPr bwMode="auto">
          <a:xfrm>
            <a:off x="2074863" y="32242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36" name="AutoShape 32"/>
          <p:cNvSpPr>
            <a:spLocks noChangeArrowheads="1"/>
          </p:cNvSpPr>
          <p:nvPr/>
        </p:nvSpPr>
        <p:spPr bwMode="auto">
          <a:xfrm rot="16200000" flipH="1">
            <a:off x="2158207" y="27836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7" name="Text Box 33"/>
          <p:cNvSpPr txBox="1">
            <a:spLocks noChangeArrowheads="1"/>
          </p:cNvSpPr>
          <p:nvPr/>
        </p:nvSpPr>
        <p:spPr bwMode="auto">
          <a:xfrm>
            <a:off x="2082800" y="21828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38" name="Oval 34"/>
          <p:cNvSpPr>
            <a:spLocks noChangeArrowheads="1"/>
          </p:cNvSpPr>
          <p:nvPr/>
        </p:nvSpPr>
        <p:spPr bwMode="auto">
          <a:xfrm>
            <a:off x="277018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0" name="AutoShape 36"/>
          <p:cNvSpPr>
            <a:spLocks noChangeArrowheads="1"/>
          </p:cNvSpPr>
          <p:nvPr/>
        </p:nvSpPr>
        <p:spPr bwMode="auto">
          <a:xfrm rot="2700000">
            <a:off x="2518569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1" name="AutoShape 37"/>
          <p:cNvSpPr>
            <a:spLocks noChangeArrowheads="1"/>
          </p:cNvSpPr>
          <p:nvPr/>
        </p:nvSpPr>
        <p:spPr bwMode="auto">
          <a:xfrm rot="18900000" flipH="1">
            <a:off x="3237706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2" name="Oval 38"/>
          <p:cNvSpPr>
            <a:spLocks noChangeArrowheads="1"/>
          </p:cNvSpPr>
          <p:nvPr/>
        </p:nvSpPr>
        <p:spPr bwMode="auto">
          <a:xfrm>
            <a:off x="421163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3" name="Text Box 39"/>
          <p:cNvSpPr txBox="1">
            <a:spLocks noChangeArrowheads="1"/>
          </p:cNvSpPr>
          <p:nvPr/>
        </p:nvSpPr>
        <p:spPr bwMode="auto">
          <a:xfrm>
            <a:off x="4235450" y="40147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+</a:t>
            </a:r>
          </a:p>
        </p:txBody>
      </p:sp>
      <p:sp>
        <p:nvSpPr>
          <p:cNvPr id="44" name="Oval 40"/>
          <p:cNvSpPr>
            <a:spLocks noChangeArrowheads="1"/>
          </p:cNvSpPr>
          <p:nvPr/>
        </p:nvSpPr>
        <p:spPr bwMode="auto">
          <a:xfrm>
            <a:off x="565308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8" name="AutoShape 44"/>
          <p:cNvSpPr>
            <a:spLocks noChangeArrowheads="1"/>
          </p:cNvSpPr>
          <p:nvPr/>
        </p:nvSpPr>
        <p:spPr bwMode="auto">
          <a:xfrm rot="18900000" flipH="1">
            <a:off x="5041107" y="292655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9" name="AutoShape 45"/>
          <p:cNvSpPr>
            <a:spLocks noChangeArrowheads="1"/>
          </p:cNvSpPr>
          <p:nvPr/>
        </p:nvSpPr>
        <p:spPr bwMode="auto">
          <a:xfrm rot="16200000" flipH="1">
            <a:off x="3958431" y="198834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0" name="AutoShape 46"/>
          <p:cNvSpPr>
            <a:spLocks noChangeArrowheads="1"/>
          </p:cNvSpPr>
          <p:nvPr/>
        </p:nvSpPr>
        <p:spPr bwMode="auto">
          <a:xfrm flipH="1">
            <a:off x="4140200" y="3322638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1" name="Oval 47"/>
          <p:cNvSpPr>
            <a:spLocks noChangeArrowheads="1"/>
          </p:cNvSpPr>
          <p:nvPr/>
        </p:nvSpPr>
        <p:spPr bwMode="auto">
          <a:xfrm>
            <a:off x="4933950" y="46910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2" name="Text Box 48"/>
          <p:cNvSpPr txBox="1">
            <a:spLocks noChangeArrowheads="1"/>
          </p:cNvSpPr>
          <p:nvPr/>
        </p:nvSpPr>
        <p:spPr bwMode="auto">
          <a:xfrm>
            <a:off x="4957763" y="48069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/</a:t>
            </a:r>
          </a:p>
        </p:txBody>
      </p:sp>
      <p:sp>
        <p:nvSpPr>
          <p:cNvPr id="53" name="AutoShape 49"/>
          <p:cNvSpPr>
            <a:spLocks noChangeArrowheads="1"/>
          </p:cNvSpPr>
          <p:nvPr/>
        </p:nvSpPr>
        <p:spPr bwMode="auto">
          <a:xfrm rot="2700000">
            <a:off x="4682332" y="45108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4" name="AutoShape 50"/>
          <p:cNvSpPr>
            <a:spLocks noChangeArrowheads="1"/>
          </p:cNvSpPr>
          <p:nvPr/>
        </p:nvSpPr>
        <p:spPr bwMode="auto">
          <a:xfrm rot="18900000" flipH="1">
            <a:off x="5401470" y="45108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7" name="AutoShape 53"/>
          <p:cNvSpPr>
            <a:spLocks noChangeArrowheads="1"/>
          </p:cNvSpPr>
          <p:nvPr/>
        </p:nvSpPr>
        <p:spPr bwMode="auto">
          <a:xfrm rot="16200000" flipH="1">
            <a:off x="5041107" y="544750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9" name="AutoShape 55"/>
          <p:cNvSpPr>
            <a:spLocks noChangeArrowheads="1"/>
          </p:cNvSpPr>
          <p:nvPr/>
        </p:nvSpPr>
        <p:spPr bwMode="auto">
          <a:xfrm rot="2700000">
            <a:off x="3960019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" name="AutoShape 60"/>
          <p:cNvSpPr>
            <a:spLocks noChangeArrowheads="1"/>
          </p:cNvSpPr>
          <p:nvPr/>
        </p:nvSpPr>
        <p:spPr bwMode="auto">
          <a:xfrm rot="2700000">
            <a:off x="3528219" y="216296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5" name="Text Box 61"/>
          <p:cNvSpPr txBox="1">
            <a:spLocks noChangeArrowheads="1"/>
          </p:cNvSpPr>
          <p:nvPr/>
        </p:nvSpPr>
        <p:spPr bwMode="auto">
          <a:xfrm>
            <a:off x="3092450" y="16779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66" name="AutoShape 62"/>
          <p:cNvSpPr>
            <a:spLocks noChangeArrowheads="1"/>
          </p:cNvSpPr>
          <p:nvPr/>
        </p:nvSpPr>
        <p:spPr bwMode="auto">
          <a:xfrm flipH="1">
            <a:off x="5938838" y="2559050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9" name="Oval 65"/>
          <p:cNvSpPr>
            <a:spLocks noChangeArrowheads="1"/>
          </p:cNvSpPr>
          <p:nvPr/>
        </p:nvSpPr>
        <p:spPr bwMode="auto">
          <a:xfrm>
            <a:off x="4933950" y="57689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" name="Text Box 66"/>
          <p:cNvSpPr txBox="1">
            <a:spLocks noChangeArrowheads="1"/>
          </p:cNvSpPr>
          <p:nvPr/>
        </p:nvSpPr>
        <p:spPr bwMode="auto">
          <a:xfrm>
            <a:off x="4881563" y="5884863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r2</a:t>
            </a:r>
          </a:p>
        </p:txBody>
      </p:sp>
      <p:sp>
        <p:nvSpPr>
          <p:cNvPr id="71" name="Text Box 67"/>
          <p:cNvSpPr txBox="1">
            <a:spLocks noChangeArrowheads="1"/>
          </p:cNvSpPr>
          <p:nvPr/>
        </p:nvSpPr>
        <p:spPr bwMode="auto">
          <a:xfrm>
            <a:off x="7165975" y="5824538"/>
            <a:ext cx="841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i="1" dirty="0">
                <a:solidFill>
                  <a:srgbClr val="0000FF"/>
                </a:solidFill>
              </a:rPr>
              <a:t>CSEs</a:t>
            </a:r>
          </a:p>
        </p:txBody>
      </p:sp>
      <p:sp>
        <p:nvSpPr>
          <p:cNvPr id="72" name="Text Box 13"/>
          <p:cNvSpPr txBox="1">
            <a:spLocks noChangeArrowheads="1"/>
          </p:cNvSpPr>
          <p:nvPr/>
        </p:nvSpPr>
        <p:spPr bwMode="auto">
          <a:xfrm>
            <a:off x="3351600" y="3265200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</a:rPr>
              <a:t>sqrt</a:t>
            </a:r>
          </a:p>
        </p:txBody>
      </p:sp>
      <p:sp>
        <p:nvSpPr>
          <p:cNvPr id="73" name="Text Box 35"/>
          <p:cNvSpPr txBox="1">
            <a:spLocks noChangeArrowheads="1"/>
          </p:cNvSpPr>
          <p:nvPr/>
        </p:nvSpPr>
        <p:spPr bwMode="auto">
          <a:xfrm>
            <a:off x="2793600" y="40140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75" name="Freeform 3"/>
          <p:cNvSpPr>
            <a:spLocks/>
          </p:cNvSpPr>
          <p:nvPr/>
        </p:nvSpPr>
        <p:spPr bwMode="auto">
          <a:xfrm>
            <a:off x="7140575" y="2838450"/>
            <a:ext cx="1955800" cy="2881313"/>
          </a:xfrm>
          <a:custGeom>
            <a:avLst/>
            <a:gdLst>
              <a:gd name="T0" fmla="*/ 650 w 1232"/>
              <a:gd name="T1" fmla="*/ 76 h 1815"/>
              <a:gd name="T2" fmla="*/ 922 w 1232"/>
              <a:gd name="T3" fmla="*/ 167 h 1815"/>
              <a:gd name="T4" fmla="*/ 1194 w 1232"/>
              <a:gd name="T5" fmla="*/ 893 h 1815"/>
              <a:gd name="T6" fmla="*/ 695 w 1232"/>
              <a:gd name="T7" fmla="*/ 1210 h 1815"/>
              <a:gd name="T8" fmla="*/ 469 w 1232"/>
              <a:gd name="T9" fmla="*/ 1709 h 1815"/>
              <a:gd name="T10" fmla="*/ 106 w 1232"/>
              <a:gd name="T11" fmla="*/ 1755 h 1815"/>
              <a:gd name="T12" fmla="*/ 15 w 1232"/>
              <a:gd name="T13" fmla="*/ 1346 h 1815"/>
              <a:gd name="T14" fmla="*/ 106 w 1232"/>
              <a:gd name="T15" fmla="*/ 621 h 1815"/>
              <a:gd name="T16" fmla="*/ 650 w 1232"/>
              <a:gd name="T17" fmla="*/ 76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32" h="1815">
                <a:moveTo>
                  <a:pt x="650" y="76"/>
                </a:moveTo>
                <a:cubicBezTo>
                  <a:pt x="786" y="0"/>
                  <a:pt x="831" y="31"/>
                  <a:pt x="922" y="167"/>
                </a:cubicBezTo>
                <a:cubicBezTo>
                  <a:pt x="1013" y="303"/>
                  <a:pt x="1232" y="719"/>
                  <a:pt x="1194" y="893"/>
                </a:cubicBezTo>
                <a:cubicBezTo>
                  <a:pt x="1156" y="1067"/>
                  <a:pt x="816" y="1074"/>
                  <a:pt x="695" y="1210"/>
                </a:cubicBezTo>
                <a:cubicBezTo>
                  <a:pt x="574" y="1346"/>
                  <a:pt x="567" y="1618"/>
                  <a:pt x="469" y="1709"/>
                </a:cubicBezTo>
                <a:cubicBezTo>
                  <a:pt x="371" y="1800"/>
                  <a:pt x="182" y="1815"/>
                  <a:pt x="106" y="1755"/>
                </a:cubicBezTo>
                <a:cubicBezTo>
                  <a:pt x="30" y="1695"/>
                  <a:pt x="15" y="1535"/>
                  <a:pt x="15" y="1346"/>
                </a:cubicBezTo>
                <a:cubicBezTo>
                  <a:pt x="15" y="1157"/>
                  <a:pt x="0" y="833"/>
                  <a:pt x="106" y="621"/>
                </a:cubicBezTo>
                <a:cubicBezTo>
                  <a:pt x="212" y="409"/>
                  <a:pt x="514" y="152"/>
                  <a:pt x="650" y="76"/>
                </a:cubicBezTo>
                <a:close/>
              </a:path>
            </a:pathLst>
          </a:custGeom>
          <a:solidFill>
            <a:srgbClr val="CC99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6" name="Oval 7"/>
          <p:cNvSpPr>
            <a:spLocks noChangeArrowheads="1"/>
          </p:cNvSpPr>
          <p:nvPr/>
        </p:nvSpPr>
        <p:spPr bwMode="auto">
          <a:xfrm>
            <a:off x="8029575" y="31035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7" name="Oval 8"/>
          <p:cNvSpPr>
            <a:spLocks noChangeArrowheads="1"/>
          </p:cNvSpPr>
          <p:nvPr/>
        </p:nvSpPr>
        <p:spPr bwMode="auto">
          <a:xfrm>
            <a:off x="8318500" y="38957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8" name="Oval 41"/>
          <p:cNvSpPr>
            <a:spLocks noChangeArrowheads="1"/>
          </p:cNvSpPr>
          <p:nvPr/>
        </p:nvSpPr>
        <p:spPr bwMode="auto">
          <a:xfrm>
            <a:off x="731043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9" name="Text Box 42"/>
          <p:cNvSpPr txBox="1">
            <a:spLocks noChangeArrowheads="1"/>
          </p:cNvSpPr>
          <p:nvPr/>
        </p:nvSpPr>
        <p:spPr bwMode="auto">
          <a:xfrm>
            <a:off x="7334250" y="40147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80" name="AutoShape 43"/>
          <p:cNvSpPr>
            <a:spLocks noChangeArrowheads="1"/>
          </p:cNvSpPr>
          <p:nvPr/>
        </p:nvSpPr>
        <p:spPr bwMode="auto">
          <a:xfrm rot="18900000" flipH="1">
            <a:off x="7777956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1" name="Text Box 44"/>
          <p:cNvSpPr txBox="1">
            <a:spLocks noChangeArrowheads="1"/>
          </p:cNvSpPr>
          <p:nvPr/>
        </p:nvSpPr>
        <p:spPr bwMode="auto">
          <a:xfrm>
            <a:off x="8350250" y="40116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82" name="Text Box 59"/>
          <p:cNvSpPr txBox="1">
            <a:spLocks noChangeArrowheads="1"/>
          </p:cNvSpPr>
          <p:nvPr/>
        </p:nvSpPr>
        <p:spPr bwMode="auto">
          <a:xfrm>
            <a:off x="8062913" y="32639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2</a:t>
            </a:r>
          </a:p>
        </p:txBody>
      </p:sp>
      <p:sp>
        <p:nvSpPr>
          <p:cNvPr id="83" name="AutoShape 60"/>
          <p:cNvSpPr>
            <a:spLocks noChangeArrowheads="1"/>
          </p:cNvSpPr>
          <p:nvPr/>
        </p:nvSpPr>
        <p:spPr bwMode="auto">
          <a:xfrm flipH="1">
            <a:off x="7921625" y="4113213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4" name="AutoShape 69"/>
          <p:cNvSpPr>
            <a:spLocks noChangeArrowheads="1"/>
          </p:cNvSpPr>
          <p:nvPr/>
        </p:nvSpPr>
        <p:spPr bwMode="auto">
          <a:xfrm rot="16200000" flipH="1">
            <a:off x="7416006" y="465216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5" name="Oval 70"/>
          <p:cNvSpPr>
            <a:spLocks noChangeArrowheads="1"/>
          </p:cNvSpPr>
          <p:nvPr/>
        </p:nvSpPr>
        <p:spPr bwMode="auto">
          <a:xfrm>
            <a:off x="7308850" y="49752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6" name="Text Box 71"/>
          <p:cNvSpPr txBox="1">
            <a:spLocks noChangeArrowheads="1"/>
          </p:cNvSpPr>
          <p:nvPr/>
        </p:nvSpPr>
        <p:spPr bwMode="auto">
          <a:xfrm>
            <a:off x="7165975" y="5133975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CSE1</a:t>
            </a:r>
          </a:p>
        </p:txBody>
      </p:sp>
      <p:sp>
        <p:nvSpPr>
          <p:cNvPr id="87" name="Text Box 73"/>
          <p:cNvSpPr txBox="1">
            <a:spLocks noChangeArrowheads="1"/>
          </p:cNvSpPr>
          <p:nvPr/>
        </p:nvSpPr>
        <p:spPr bwMode="auto">
          <a:xfrm>
            <a:off x="5510213" y="4054475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CSE1</a:t>
            </a:r>
          </a:p>
        </p:txBody>
      </p:sp>
      <p:sp>
        <p:nvSpPr>
          <p:cNvPr id="91" name="Freeform 2"/>
          <p:cNvSpPr>
            <a:spLocks/>
          </p:cNvSpPr>
          <p:nvPr/>
        </p:nvSpPr>
        <p:spPr bwMode="auto">
          <a:xfrm>
            <a:off x="11113" y="3525838"/>
            <a:ext cx="2244725" cy="3240087"/>
          </a:xfrm>
          <a:custGeom>
            <a:avLst/>
            <a:gdLst>
              <a:gd name="T0" fmla="*/ 197 w 1414"/>
              <a:gd name="T1" fmla="*/ 416 h 2041"/>
              <a:gd name="T2" fmla="*/ 378 w 1414"/>
              <a:gd name="T3" fmla="*/ 53 h 2041"/>
              <a:gd name="T4" fmla="*/ 1285 w 1414"/>
              <a:gd name="T5" fmla="*/ 733 h 2041"/>
              <a:gd name="T6" fmla="*/ 1149 w 1414"/>
              <a:gd name="T7" fmla="*/ 1867 h 2041"/>
              <a:gd name="T8" fmla="*/ 696 w 1414"/>
              <a:gd name="T9" fmla="*/ 1776 h 2041"/>
              <a:gd name="T10" fmla="*/ 696 w 1414"/>
              <a:gd name="T11" fmla="*/ 1277 h 2041"/>
              <a:gd name="T12" fmla="*/ 106 w 1414"/>
              <a:gd name="T13" fmla="*/ 1187 h 2041"/>
              <a:gd name="T14" fmla="*/ 61 w 1414"/>
              <a:gd name="T15" fmla="*/ 642 h 2041"/>
              <a:gd name="T16" fmla="*/ 197 w 1414"/>
              <a:gd name="T17" fmla="*/ 416 h 2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14" h="2041">
                <a:moveTo>
                  <a:pt x="197" y="416"/>
                </a:moveTo>
                <a:cubicBezTo>
                  <a:pt x="250" y="318"/>
                  <a:pt x="197" y="0"/>
                  <a:pt x="378" y="53"/>
                </a:cubicBezTo>
                <a:cubicBezTo>
                  <a:pt x="559" y="106"/>
                  <a:pt x="1156" y="431"/>
                  <a:pt x="1285" y="733"/>
                </a:cubicBezTo>
                <a:cubicBezTo>
                  <a:pt x="1414" y="1035"/>
                  <a:pt x="1247" y="1693"/>
                  <a:pt x="1149" y="1867"/>
                </a:cubicBezTo>
                <a:cubicBezTo>
                  <a:pt x="1051" y="2041"/>
                  <a:pt x="772" y="1874"/>
                  <a:pt x="696" y="1776"/>
                </a:cubicBezTo>
                <a:cubicBezTo>
                  <a:pt x="620" y="1678"/>
                  <a:pt x="794" y="1375"/>
                  <a:pt x="696" y="1277"/>
                </a:cubicBezTo>
                <a:cubicBezTo>
                  <a:pt x="598" y="1179"/>
                  <a:pt x="212" y="1293"/>
                  <a:pt x="106" y="1187"/>
                </a:cubicBezTo>
                <a:cubicBezTo>
                  <a:pt x="0" y="1081"/>
                  <a:pt x="46" y="770"/>
                  <a:pt x="61" y="642"/>
                </a:cubicBezTo>
                <a:cubicBezTo>
                  <a:pt x="76" y="514"/>
                  <a:pt x="144" y="514"/>
                  <a:pt x="197" y="416"/>
                </a:cubicBezTo>
                <a:close/>
              </a:path>
            </a:pathLst>
          </a:cu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92" name="Oval 52"/>
          <p:cNvSpPr>
            <a:spLocks noChangeArrowheads="1"/>
          </p:cNvSpPr>
          <p:nvPr/>
        </p:nvSpPr>
        <p:spPr bwMode="auto">
          <a:xfrm>
            <a:off x="1257300" y="469265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3" name="Text Box 53"/>
          <p:cNvSpPr txBox="1">
            <a:spLocks noChangeArrowheads="1"/>
          </p:cNvSpPr>
          <p:nvPr/>
        </p:nvSpPr>
        <p:spPr bwMode="auto">
          <a:xfrm>
            <a:off x="1281113" y="480853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/</a:t>
            </a:r>
          </a:p>
        </p:txBody>
      </p:sp>
      <p:sp>
        <p:nvSpPr>
          <p:cNvPr id="94" name="AutoShape 55"/>
          <p:cNvSpPr>
            <a:spLocks noChangeArrowheads="1"/>
          </p:cNvSpPr>
          <p:nvPr/>
        </p:nvSpPr>
        <p:spPr bwMode="auto">
          <a:xfrm rot="16200000" flipH="1">
            <a:off x="1362869" y="544909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5" name="AutoShape 57"/>
          <p:cNvSpPr>
            <a:spLocks noChangeArrowheads="1"/>
          </p:cNvSpPr>
          <p:nvPr/>
        </p:nvSpPr>
        <p:spPr bwMode="auto">
          <a:xfrm rot="2700000">
            <a:off x="1005681" y="451246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6" name="Oval 63"/>
          <p:cNvSpPr>
            <a:spLocks noChangeArrowheads="1"/>
          </p:cNvSpPr>
          <p:nvPr/>
        </p:nvSpPr>
        <p:spPr bwMode="auto">
          <a:xfrm>
            <a:off x="1258888" y="57705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7" name="Text Box 64"/>
          <p:cNvSpPr txBox="1">
            <a:spLocks noChangeArrowheads="1"/>
          </p:cNvSpPr>
          <p:nvPr/>
        </p:nvSpPr>
        <p:spPr bwMode="auto">
          <a:xfrm>
            <a:off x="1206500" y="5886450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r1</a:t>
            </a:r>
          </a:p>
        </p:txBody>
      </p:sp>
      <p:sp>
        <p:nvSpPr>
          <p:cNvPr id="98" name="AutoShape 73"/>
          <p:cNvSpPr>
            <a:spLocks noChangeArrowheads="1"/>
          </p:cNvSpPr>
          <p:nvPr/>
        </p:nvSpPr>
        <p:spPr bwMode="auto">
          <a:xfrm rot="10800000" flipH="1">
            <a:off x="825500" y="4906963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9" name="Oval 74"/>
          <p:cNvSpPr>
            <a:spLocks noChangeArrowheads="1"/>
          </p:cNvSpPr>
          <p:nvPr/>
        </p:nvSpPr>
        <p:spPr bwMode="auto">
          <a:xfrm>
            <a:off x="177800" y="46894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0" name="Text Box 75"/>
          <p:cNvSpPr txBox="1">
            <a:spLocks noChangeArrowheads="1"/>
          </p:cNvSpPr>
          <p:nvPr/>
        </p:nvSpPr>
        <p:spPr bwMode="auto">
          <a:xfrm>
            <a:off x="34925" y="4848225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CSE1</a:t>
            </a:r>
          </a:p>
        </p:txBody>
      </p:sp>
      <p:sp>
        <p:nvSpPr>
          <p:cNvPr id="101" name="Oval 76"/>
          <p:cNvSpPr>
            <a:spLocks noChangeArrowheads="1"/>
          </p:cNvSpPr>
          <p:nvPr/>
        </p:nvSpPr>
        <p:spPr bwMode="auto">
          <a:xfrm>
            <a:off x="539750" y="389731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2" name="Text Box 77"/>
          <p:cNvSpPr txBox="1">
            <a:spLocks noChangeArrowheads="1"/>
          </p:cNvSpPr>
          <p:nvPr/>
        </p:nvSpPr>
        <p:spPr bwMode="auto">
          <a:xfrm>
            <a:off x="396875" y="4056063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CSE2</a:t>
            </a:r>
          </a:p>
        </p:txBody>
      </p:sp>
      <p:sp>
        <p:nvSpPr>
          <p:cNvPr id="103" name="AutoShape 78"/>
          <p:cNvSpPr>
            <a:spLocks noChangeArrowheads="1"/>
          </p:cNvSpPr>
          <p:nvPr/>
        </p:nvSpPr>
        <p:spPr bwMode="auto">
          <a:xfrm rot="16200000" flipH="1">
            <a:off x="2880520" y="465375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4" name="Oval 79"/>
          <p:cNvSpPr>
            <a:spLocks noChangeArrowheads="1"/>
          </p:cNvSpPr>
          <p:nvPr/>
        </p:nvSpPr>
        <p:spPr bwMode="auto">
          <a:xfrm>
            <a:off x="2773363" y="497681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5" name="Text Box 80"/>
          <p:cNvSpPr txBox="1">
            <a:spLocks noChangeArrowheads="1"/>
          </p:cNvSpPr>
          <p:nvPr/>
        </p:nvSpPr>
        <p:spPr bwMode="auto">
          <a:xfrm>
            <a:off x="2630488" y="5135563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CSE2</a:t>
            </a:r>
          </a:p>
        </p:txBody>
      </p:sp>
      <p:sp>
        <p:nvSpPr>
          <p:cNvPr id="106" name="AutoShape 81"/>
          <p:cNvSpPr>
            <a:spLocks noChangeArrowheads="1"/>
          </p:cNvSpPr>
          <p:nvPr/>
        </p:nvSpPr>
        <p:spPr bwMode="auto">
          <a:xfrm rot="8100000" flipH="1">
            <a:off x="3960019" y="450929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7" name="Oval 82"/>
          <p:cNvSpPr>
            <a:spLocks noChangeArrowheads="1"/>
          </p:cNvSpPr>
          <p:nvPr/>
        </p:nvSpPr>
        <p:spPr bwMode="auto">
          <a:xfrm>
            <a:off x="3490913" y="46894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8" name="Text Box 83"/>
          <p:cNvSpPr txBox="1">
            <a:spLocks noChangeArrowheads="1"/>
          </p:cNvSpPr>
          <p:nvPr/>
        </p:nvSpPr>
        <p:spPr bwMode="auto">
          <a:xfrm>
            <a:off x="3348038" y="4848225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CSE2</a:t>
            </a:r>
          </a:p>
        </p:txBody>
      </p:sp>
    </p:spTree>
    <p:extLst>
      <p:ext uri="{BB962C8B-B14F-4D97-AF65-F5344CB8AC3E}">
        <p14:creationId xmlns:p14="http://schemas.microsoft.com/office/powerpoint/2010/main" val="58628315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D3DAA932-DFBB-422C-8979-8C8EA3FEE79A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(5)</a:t>
            </a:r>
            <a:endParaRPr lang="en-US" i="1" dirty="0"/>
          </a:p>
        </p:txBody>
      </p:sp>
      <p:sp>
        <p:nvSpPr>
          <p:cNvPr id="75" name="Freeform 3"/>
          <p:cNvSpPr>
            <a:spLocks/>
          </p:cNvSpPr>
          <p:nvPr/>
        </p:nvSpPr>
        <p:spPr bwMode="auto">
          <a:xfrm>
            <a:off x="7140575" y="2838450"/>
            <a:ext cx="1955800" cy="2881313"/>
          </a:xfrm>
          <a:custGeom>
            <a:avLst/>
            <a:gdLst>
              <a:gd name="T0" fmla="*/ 650 w 1232"/>
              <a:gd name="T1" fmla="*/ 76 h 1815"/>
              <a:gd name="T2" fmla="*/ 922 w 1232"/>
              <a:gd name="T3" fmla="*/ 167 h 1815"/>
              <a:gd name="T4" fmla="*/ 1194 w 1232"/>
              <a:gd name="T5" fmla="*/ 893 h 1815"/>
              <a:gd name="T6" fmla="*/ 695 w 1232"/>
              <a:gd name="T7" fmla="*/ 1210 h 1815"/>
              <a:gd name="T8" fmla="*/ 469 w 1232"/>
              <a:gd name="T9" fmla="*/ 1709 h 1815"/>
              <a:gd name="T10" fmla="*/ 106 w 1232"/>
              <a:gd name="T11" fmla="*/ 1755 h 1815"/>
              <a:gd name="T12" fmla="*/ 15 w 1232"/>
              <a:gd name="T13" fmla="*/ 1346 h 1815"/>
              <a:gd name="T14" fmla="*/ 106 w 1232"/>
              <a:gd name="T15" fmla="*/ 621 h 1815"/>
              <a:gd name="T16" fmla="*/ 650 w 1232"/>
              <a:gd name="T17" fmla="*/ 76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32" h="1815">
                <a:moveTo>
                  <a:pt x="650" y="76"/>
                </a:moveTo>
                <a:cubicBezTo>
                  <a:pt x="786" y="0"/>
                  <a:pt x="831" y="31"/>
                  <a:pt x="922" y="167"/>
                </a:cubicBezTo>
                <a:cubicBezTo>
                  <a:pt x="1013" y="303"/>
                  <a:pt x="1232" y="719"/>
                  <a:pt x="1194" y="893"/>
                </a:cubicBezTo>
                <a:cubicBezTo>
                  <a:pt x="1156" y="1067"/>
                  <a:pt x="816" y="1074"/>
                  <a:pt x="695" y="1210"/>
                </a:cubicBezTo>
                <a:cubicBezTo>
                  <a:pt x="574" y="1346"/>
                  <a:pt x="567" y="1618"/>
                  <a:pt x="469" y="1709"/>
                </a:cubicBezTo>
                <a:cubicBezTo>
                  <a:pt x="371" y="1800"/>
                  <a:pt x="182" y="1815"/>
                  <a:pt x="106" y="1755"/>
                </a:cubicBezTo>
                <a:cubicBezTo>
                  <a:pt x="30" y="1695"/>
                  <a:pt x="15" y="1535"/>
                  <a:pt x="15" y="1346"/>
                </a:cubicBezTo>
                <a:cubicBezTo>
                  <a:pt x="15" y="1157"/>
                  <a:pt x="0" y="833"/>
                  <a:pt x="106" y="621"/>
                </a:cubicBezTo>
                <a:cubicBezTo>
                  <a:pt x="212" y="409"/>
                  <a:pt x="514" y="152"/>
                  <a:pt x="650" y="76"/>
                </a:cubicBezTo>
                <a:close/>
              </a:path>
            </a:pathLst>
          </a:custGeom>
          <a:solidFill>
            <a:srgbClr val="CC99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6" name="Oval 7"/>
          <p:cNvSpPr>
            <a:spLocks noChangeArrowheads="1"/>
          </p:cNvSpPr>
          <p:nvPr/>
        </p:nvSpPr>
        <p:spPr bwMode="auto">
          <a:xfrm>
            <a:off x="8029575" y="31035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7" name="Oval 8"/>
          <p:cNvSpPr>
            <a:spLocks noChangeArrowheads="1"/>
          </p:cNvSpPr>
          <p:nvPr/>
        </p:nvSpPr>
        <p:spPr bwMode="auto">
          <a:xfrm>
            <a:off x="8318500" y="38957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8" name="Oval 41"/>
          <p:cNvSpPr>
            <a:spLocks noChangeArrowheads="1"/>
          </p:cNvSpPr>
          <p:nvPr/>
        </p:nvSpPr>
        <p:spPr bwMode="auto">
          <a:xfrm>
            <a:off x="7310438" y="38989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9" name="Text Box 42"/>
          <p:cNvSpPr txBox="1">
            <a:spLocks noChangeArrowheads="1"/>
          </p:cNvSpPr>
          <p:nvPr/>
        </p:nvSpPr>
        <p:spPr bwMode="auto">
          <a:xfrm>
            <a:off x="7334250" y="40147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80" name="AutoShape 43"/>
          <p:cNvSpPr>
            <a:spLocks noChangeArrowheads="1"/>
          </p:cNvSpPr>
          <p:nvPr/>
        </p:nvSpPr>
        <p:spPr bwMode="auto">
          <a:xfrm rot="18900000" flipH="1">
            <a:off x="7777956" y="37187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1" name="Text Box 44"/>
          <p:cNvSpPr txBox="1">
            <a:spLocks noChangeArrowheads="1"/>
          </p:cNvSpPr>
          <p:nvPr/>
        </p:nvSpPr>
        <p:spPr bwMode="auto">
          <a:xfrm>
            <a:off x="8350250" y="40116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82" name="Text Box 59"/>
          <p:cNvSpPr txBox="1">
            <a:spLocks noChangeArrowheads="1"/>
          </p:cNvSpPr>
          <p:nvPr/>
        </p:nvSpPr>
        <p:spPr bwMode="auto">
          <a:xfrm>
            <a:off x="8062913" y="32639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2</a:t>
            </a:r>
          </a:p>
        </p:txBody>
      </p:sp>
      <p:sp>
        <p:nvSpPr>
          <p:cNvPr id="83" name="AutoShape 60"/>
          <p:cNvSpPr>
            <a:spLocks noChangeArrowheads="1"/>
          </p:cNvSpPr>
          <p:nvPr/>
        </p:nvSpPr>
        <p:spPr bwMode="auto">
          <a:xfrm flipH="1">
            <a:off x="7921625" y="4113213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4" name="AutoShape 69"/>
          <p:cNvSpPr>
            <a:spLocks noChangeArrowheads="1"/>
          </p:cNvSpPr>
          <p:nvPr/>
        </p:nvSpPr>
        <p:spPr bwMode="auto">
          <a:xfrm rot="16200000" flipH="1">
            <a:off x="7416006" y="465216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5" name="Oval 70"/>
          <p:cNvSpPr>
            <a:spLocks noChangeArrowheads="1"/>
          </p:cNvSpPr>
          <p:nvPr/>
        </p:nvSpPr>
        <p:spPr bwMode="auto">
          <a:xfrm>
            <a:off x="7308850" y="49752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6" name="Text Box 71"/>
          <p:cNvSpPr txBox="1">
            <a:spLocks noChangeArrowheads="1"/>
          </p:cNvSpPr>
          <p:nvPr/>
        </p:nvSpPr>
        <p:spPr bwMode="auto">
          <a:xfrm>
            <a:off x="7165975" y="5133975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CSE1</a:t>
            </a:r>
          </a:p>
        </p:txBody>
      </p:sp>
      <p:sp>
        <p:nvSpPr>
          <p:cNvPr id="91" name="Freeform 2"/>
          <p:cNvSpPr>
            <a:spLocks/>
          </p:cNvSpPr>
          <p:nvPr/>
        </p:nvSpPr>
        <p:spPr bwMode="auto">
          <a:xfrm>
            <a:off x="11113" y="3525838"/>
            <a:ext cx="2244725" cy="3240087"/>
          </a:xfrm>
          <a:custGeom>
            <a:avLst/>
            <a:gdLst>
              <a:gd name="T0" fmla="*/ 197 w 1414"/>
              <a:gd name="T1" fmla="*/ 416 h 2041"/>
              <a:gd name="T2" fmla="*/ 378 w 1414"/>
              <a:gd name="T3" fmla="*/ 53 h 2041"/>
              <a:gd name="T4" fmla="*/ 1285 w 1414"/>
              <a:gd name="T5" fmla="*/ 733 h 2041"/>
              <a:gd name="T6" fmla="*/ 1149 w 1414"/>
              <a:gd name="T7" fmla="*/ 1867 h 2041"/>
              <a:gd name="T8" fmla="*/ 696 w 1414"/>
              <a:gd name="T9" fmla="*/ 1776 h 2041"/>
              <a:gd name="T10" fmla="*/ 696 w 1414"/>
              <a:gd name="T11" fmla="*/ 1277 h 2041"/>
              <a:gd name="T12" fmla="*/ 106 w 1414"/>
              <a:gd name="T13" fmla="*/ 1187 h 2041"/>
              <a:gd name="T14" fmla="*/ 61 w 1414"/>
              <a:gd name="T15" fmla="*/ 642 h 2041"/>
              <a:gd name="T16" fmla="*/ 197 w 1414"/>
              <a:gd name="T17" fmla="*/ 416 h 2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14" h="2041">
                <a:moveTo>
                  <a:pt x="197" y="416"/>
                </a:moveTo>
                <a:cubicBezTo>
                  <a:pt x="250" y="318"/>
                  <a:pt x="197" y="0"/>
                  <a:pt x="378" y="53"/>
                </a:cubicBezTo>
                <a:cubicBezTo>
                  <a:pt x="559" y="106"/>
                  <a:pt x="1156" y="431"/>
                  <a:pt x="1285" y="733"/>
                </a:cubicBezTo>
                <a:cubicBezTo>
                  <a:pt x="1414" y="1035"/>
                  <a:pt x="1247" y="1693"/>
                  <a:pt x="1149" y="1867"/>
                </a:cubicBezTo>
                <a:cubicBezTo>
                  <a:pt x="1051" y="2041"/>
                  <a:pt x="772" y="1874"/>
                  <a:pt x="696" y="1776"/>
                </a:cubicBezTo>
                <a:cubicBezTo>
                  <a:pt x="620" y="1678"/>
                  <a:pt x="794" y="1375"/>
                  <a:pt x="696" y="1277"/>
                </a:cubicBezTo>
                <a:cubicBezTo>
                  <a:pt x="598" y="1179"/>
                  <a:pt x="212" y="1293"/>
                  <a:pt x="106" y="1187"/>
                </a:cubicBezTo>
                <a:cubicBezTo>
                  <a:pt x="0" y="1081"/>
                  <a:pt x="46" y="770"/>
                  <a:pt x="61" y="642"/>
                </a:cubicBezTo>
                <a:cubicBezTo>
                  <a:pt x="76" y="514"/>
                  <a:pt x="144" y="514"/>
                  <a:pt x="197" y="416"/>
                </a:cubicBezTo>
                <a:close/>
              </a:path>
            </a:pathLst>
          </a:cu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92" name="Oval 52"/>
          <p:cNvSpPr>
            <a:spLocks noChangeArrowheads="1"/>
          </p:cNvSpPr>
          <p:nvPr/>
        </p:nvSpPr>
        <p:spPr bwMode="auto">
          <a:xfrm>
            <a:off x="1257300" y="469265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3" name="Text Box 53"/>
          <p:cNvSpPr txBox="1">
            <a:spLocks noChangeArrowheads="1"/>
          </p:cNvSpPr>
          <p:nvPr/>
        </p:nvSpPr>
        <p:spPr bwMode="auto">
          <a:xfrm>
            <a:off x="1281113" y="480853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/</a:t>
            </a:r>
          </a:p>
        </p:txBody>
      </p:sp>
      <p:sp>
        <p:nvSpPr>
          <p:cNvPr id="94" name="AutoShape 55"/>
          <p:cNvSpPr>
            <a:spLocks noChangeArrowheads="1"/>
          </p:cNvSpPr>
          <p:nvPr/>
        </p:nvSpPr>
        <p:spPr bwMode="auto">
          <a:xfrm rot="16200000" flipH="1">
            <a:off x="1362869" y="544909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5" name="AutoShape 57"/>
          <p:cNvSpPr>
            <a:spLocks noChangeArrowheads="1"/>
          </p:cNvSpPr>
          <p:nvPr/>
        </p:nvSpPr>
        <p:spPr bwMode="auto">
          <a:xfrm rot="2700000">
            <a:off x="1005681" y="451246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6" name="Oval 63"/>
          <p:cNvSpPr>
            <a:spLocks noChangeArrowheads="1"/>
          </p:cNvSpPr>
          <p:nvPr/>
        </p:nvSpPr>
        <p:spPr bwMode="auto">
          <a:xfrm>
            <a:off x="1258888" y="57705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7" name="Text Box 64"/>
          <p:cNvSpPr txBox="1">
            <a:spLocks noChangeArrowheads="1"/>
          </p:cNvSpPr>
          <p:nvPr/>
        </p:nvSpPr>
        <p:spPr bwMode="auto">
          <a:xfrm>
            <a:off x="1206500" y="5886450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r1</a:t>
            </a:r>
          </a:p>
        </p:txBody>
      </p:sp>
      <p:sp>
        <p:nvSpPr>
          <p:cNvPr id="98" name="AutoShape 73"/>
          <p:cNvSpPr>
            <a:spLocks noChangeArrowheads="1"/>
          </p:cNvSpPr>
          <p:nvPr/>
        </p:nvSpPr>
        <p:spPr bwMode="auto">
          <a:xfrm rot="10800000" flipH="1">
            <a:off x="825500" y="4906963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9" name="Oval 74"/>
          <p:cNvSpPr>
            <a:spLocks noChangeArrowheads="1"/>
          </p:cNvSpPr>
          <p:nvPr/>
        </p:nvSpPr>
        <p:spPr bwMode="auto">
          <a:xfrm>
            <a:off x="177800" y="46894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0" name="Text Box 75"/>
          <p:cNvSpPr txBox="1">
            <a:spLocks noChangeArrowheads="1"/>
          </p:cNvSpPr>
          <p:nvPr/>
        </p:nvSpPr>
        <p:spPr bwMode="auto">
          <a:xfrm>
            <a:off x="34925" y="4848225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CSE1</a:t>
            </a:r>
          </a:p>
        </p:txBody>
      </p:sp>
      <p:sp>
        <p:nvSpPr>
          <p:cNvPr id="101" name="Oval 76"/>
          <p:cNvSpPr>
            <a:spLocks noChangeArrowheads="1"/>
          </p:cNvSpPr>
          <p:nvPr/>
        </p:nvSpPr>
        <p:spPr bwMode="auto">
          <a:xfrm>
            <a:off x="539750" y="389731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2" name="Text Box 77"/>
          <p:cNvSpPr txBox="1">
            <a:spLocks noChangeArrowheads="1"/>
          </p:cNvSpPr>
          <p:nvPr/>
        </p:nvSpPr>
        <p:spPr bwMode="auto">
          <a:xfrm>
            <a:off x="396875" y="4056063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CSE2</a:t>
            </a:r>
          </a:p>
        </p:txBody>
      </p:sp>
      <p:sp>
        <p:nvSpPr>
          <p:cNvPr id="88" name="Freeform 5"/>
          <p:cNvSpPr>
            <a:spLocks/>
          </p:cNvSpPr>
          <p:nvPr/>
        </p:nvSpPr>
        <p:spPr bwMode="auto">
          <a:xfrm>
            <a:off x="1500188" y="1749425"/>
            <a:ext cx="1835150" cy="4273550"/>
          </a:xfrm>
          <a:custGeom>
            <a:avLst/>
            <a:gdLst>
              <a:gd name="T0" fmla="*/ 166 w 1156"/>
              <a:gd name="T1" fmla="*/ 76 h 2692"/>
              <a:gd name="T2" fmla="*/ 1028 w 1156"/>
              <a:gd name="T3" fmla="*/ 711 h 2692"/>
              <a:gd name="T4" fmla="*/ 937 w 1156"/>
              <a:gd name="T5" fmla="*/ 2435 h 2692"/>
              <a:gd name="T6" fmla="*/ 484 w 1156"/>
              <a:gd name="T7" fmla="*/ 2253 h 2692"/>
              <a:gd name="T8" fmla="*/ 484 w 1156"/>
              <a:gd name="T9" fmla="*/ 1482 h 2692"/>
              <a:gd name="T10" fmla="*/ 121 w 1156"/>
              <a:gd name="T11" fmla="*/ 1255 h 2692"/>
              <a:gd name="T12" fmla="*/ 30 w 1156"/>
              <a:gd name="T13" fmla="*/ 257 h 2692"/>
              <a:gd name="T14" fmla="*/ 166 w 1156"/>
              <a:gd name="T15" fmla="*/ 76 h 2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56" h="2692">
                <a:moveTo>
                  <a:pt x="166" y="76"/>
                </a:moveTo>
                <a:cubicBezTo>
                  <a:pt x="332" y="152"/>
                  <a:pt x="900" y="318"/>
                  <a:pt x="1028" y="711"/>
                </a:cubicBezTo>
                <a:cubicBezTo>
                  <a:pt x="1156" y="1104"/>
                  <a:pt x="1028" y="2178"/>
                  <a:pt x="937" y="2435"/>
                </a:cubicBezTo>
                <a:cubicBezTo>
                  <a:pt x="846" y="2692"/>
                  <a:pt x="560" y="2412"/>
                  <a:pt x="484" y="2253"/>
                </a:cubicBezTo>
                <a:cubicBezTo>
                  <a:pt x="408" y="2094"/>
                  <a:pt x="545" y="1648"/>
                  <a:pt x="484" y="1482"/>
                </a:cubicBezTo>
                <a:cubicBezTo>
                  <a:pt x="423" y="1316"/>
                  <a:pt x="197" y="1459"/>
                  <a:pt x="121" y="1255"/>
                </a:cubicBezTo>
                <a:cubicBezTo>
                  <a:pt x="45" y="1051"/>
                  <a:pt x="23" y="454"/>
                  <a:pt x="30" y="257"/>
                </a:cubicBezTo>
                <a:cubicBezTo>
                  <a:pt x="37" y="60"/>
                  <a:pt x="0" y="0"/>
                  <a:pt x="166" y="76"/>
                </a:cubicBezTo>
                <a:close/>
              </a:path>
            </a:pathLst>
          </a:custGeom>
          <a:solidFill>
            <a:srgbClr val="FF99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89" name="Oval 12"/>
          <p:cNvSpPr>
            <a:spLocks noChangeArrowheads="1"/>
          </p:cNvSpPr>
          <p:nvPr/>
        </p:nvSpPr>
        <p:spPr bwMode="auto">
          <a:xfrm>
            <a:off x="1692275" y="20145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0" name="Oval 34"/>
          <p:cNvSpPr>
            <a:spLocks noChangeArrowheads="1"/>
          </p:cNvSpPr>
          <p:nvPr/>
        </p:nvSpPr>
        <p:spPr bwMode="auto">
          <a:xfrm>
            <a:off x="1692275" y="30988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9" name="Text Box 35"/>
          <p:cNvSpPr txBox="1">
            <a:spLocks noChangeArrowheads="1"/>
          </p:cNvSpPr>
          <p:nvPr/>
        </p:nvSpPr>
        <p:spPr bwMode="auto">
          <a:xfrm>
            <a:off x="1716088" y="32146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110" name="AutoShape 36"/>
          <p:cNvSpPr>
            <a:spLocks noChangeArrowheads="1"/>
          </p:cNvSpPr>
          <p:nvPr/>
        </p:nvSpPr>
        <p:spPr bwMode="auto">
          <a:xfrm rot="16200000" flipH="1">
            <a:off x="1799432" y="277415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11" name="Text Box 37"/>
          <p:cNvSpPr txBox="1">
            <a:spLocks noChangeArrowheads="1"/>
          </p:cNvSpPr>
          <p:nvPr/>
        </p:nvSpPr>
        <p:spPr bwMode="auto">
          <a:xfrm>
            <a:off x="1724025" y="21732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112" name="Oval 38"/>
          <p:cNvSpPr>
            <a:spLocks noChangeArrowheads="1"/>
          </p:cNvSpPr>
          <p:nvPr/>
        </p:nvSpPr>
        <p:spPr bwMode="auto">
          <a:xfrm>
            <a:off x="2411413" y="38893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13" name="Text Box 39"/>
          <p:cNvSpPr txBox="1">
            <a:spLocks noChangeArrowheads="1"/>
          </p:cNvSpPr>
          <p:nvPr/>
        </p:nvSpPr>
        <p:spPr bwMode="auto">
          <a:xfrm>
            <a:off x="2435225" y="400526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114" name="AutoShape 40"/>
          <p:cNvSpPr>
            <a:spLocks noChangeArrowheads="1"/>
          </p:cNvSpPr>
          <p:nvPr/>
        </p:nvSpPr>
        <p:spPr bwMode="auto">
          <a:xfrm rot="2700000">
            <a:off x="2159794" y="370919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15" name="AutoShape 79"/>
          <p:cNvSpPr>
            <a:spLocks noChangeArrowheads="1"/>
          </p:cNvSpPr>
          <p:nvPr/>
        </p:nvSpPr>
        <p:spPr bwMode="auto">
          <a:xfrm rot="16200000" flipH="1">
            <a:off x="2521744" y="464264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16" name="Oval 80"/>
          <p:cNvSpPr>
            <a:spLocks noChangeArrowheads="1"/>
          </p:cNvSpPr>
          <p:nvPr/>
        </p:nvSpPr>
        <p:spPr bwMode="auto">
          <a:xfrm>
            <a:off x="2414588" y="49657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17" name="Text Box 81"/>
          <p:cNvSpPr txBox="1">
            <a:spLocks noChangeArrowheads="1"/>
          </p:cNvSpPr>
          <p:nvPr/>
        </p:nvSpPr>
        <p:spPr bwMode="auto">
          <a:xfrm>
            <a:off x="2271713" y="5124450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CSE2</a:t>
            </a:r>
          </a:p>
        </p:txBody>
      </p:sp>
      <p:sp>
        <p:nvSpPr>
          <p:cNvPr id="118" name="AutoShape 85"/>
          <p:cNvSpPr>
            <a:spLocks noChangeArrowheads="1"/>
          </p:cNvSpPr>
          <p:nvPr/>
        </p:nvSpPr>
        <p:spPr bwMode="auto">
          <a:xfrm rot="16200000" flipH="1">
            <a:off x="2518569" y="356314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19" name="Oval 86"/>
          <p:cNvSpPr>
            <a:spLocks noChangeArrowheads="1"/>
          </p:cNvSpPr>
          <p:nvPr/>
        </p:nvSpPr>
        <p:spPr bwMode="auto">
          <a:xfrm>
            <a:off x="2411413" y="28067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0" name="Text Box 87"/>
          <p:cNvSpPr txBox="1">
            <a:spLocks noChangeArrowheads="1"/>
          </p:cNvSpPr>
          <p:nvPr/>
        </p:nvSpPr>
        <p:spPr bwMode="auto">
          <a:xfrm>
            <a:off x="2268538" y="2965450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CSE3</a:t>
            </a:r>
          </a:p>
        </p:txBody>
      </p:sp>
      <p:sp>
        <p:nvSpPr>
          <p:cNvPr id="121" name="Freeform 2"/>
          <p:cNvSpPr>
            <a:spLocks/>
          </p:cNvSpPr>
          <p:nvPr/>
        </p:nvSpPr>
        <p:spPr bwMode="auto">
          <a:xfrm>
            <a:off x="2819400" y="1125538"/>
            <a:ext cx="5076825" cy="3805237"/>
          </a:xfrm>
          <a:custGeom>
            <a:avLst/>
            <a:gdLst>
              <a:gd name="T0" fmla="*/ 424 w 3198"/>
              <a:gd name="T1" fmla="*/ 2283 h 2397"/>
              <a:gd name="T2" fmla="*/ 378 w 3198"/>
              <a:gd name="T3" fmla="*/ 2102 h 2397"/>
              <a:gd name="T4" fmla="*/ 378 w 3198"/>
              <a:gd name="T5" fmla="*/ 1331 h 2397"/>
              <a:gd name="T6" fmla="*/ 605 w 3198"/>
              <a:gd name="T7" fmla="*/ 1104 h 2397"/>
              <a:gd name="T8" fmla="*/ 560 w 3198"/>
              <a:gd name="T9" fmla="*/ 923 h 2397"/>
              <a:gd name="T10" fmla="*/ 151 w 3198"/>
              <a:gd name="T11" fmla="*/ 605 h 2397"/>
              <a:gd name="T12" fmla="*/ 106 w 3198"/>
              <a:gd name="T13" fmla="*/ 242 h 2397"/>
              <a:gd name="T14" fmla="*/ 786 w 3198"/>
              <a:gd name="T15" fmla="*/ 15 h 2397"/>
              <a:gd name="T16" fmla="*/ 1104 w 3198"/>
              <a:gd name="T17" fmla="*/ 152 h 2397"/>
              <a:gd name="T18" fmla="*/ 1648 w 3198"/>
              <a:gd name="T19" fmla="*/ 197 h 2397"/>
              <a:gd name="T20" fmla="*/ 2964 w 3198"/>
              <a:gd name="T21" fmla="*/ 197 h 2397"/>
              <a:gd name="T22" fmla="*/ 3054 w 3198"/>
              <a:gd name="T23" fmla="*/ 605 h 2397"/>
              <a:gd name="T24" fmla="*/ 2782 w 3198"/>
              <a:gd name="T25" fmla="*/ 696 h 2397"/>
              <a:gd name="T26" fmla="*/ 2601 w 3198"/>
              <a:gd name="T27" fmla="*/ 1059 h 2397"/>
              <a:gd name="T28" fmla="*/ 2329 w 3198"/>
              <a:gd name="T29" fmla="*/ 1149 h 2397"/>
              <a:gd name="T30" fmla="*/ 2147 w 3198"/>
              <a:gd name="T31" fmla="*/ 1059 h 2397"/>
              <a:gd name="T32" fmla="*/ 1875 w 3198"/>
              <a:gd name="T33" fmla="*/ 1104 h 2397"/>
              <a:gd name="T34" fmla="*/ 1648 w 3198"/>
              <a:gd name="T35" fmla="*/ 1195 h 2397"/>
              <a:gd name="T36" fmla="*/ 1512 w 3198"/>
              <a:gd name="T37" fmla="*/ 1467 h 2397"/>
              <a:gd name="T38" fmla="*/ 1376 w 3198"/>
              <a:gd name="T39" fmla="*/ 1648 h 2397"/>
              <a:gd name="T40" fmla="*/ 923 w 3198"/>
              <a:gd name="T41" fmla="*/ 1603 h 2397"/>
              <a:gd name="T42" fmla="*/ 741 w 3198"/>
              <a:gd name="T43" fmla="*/ 1694 h 2397"/>
              <a:gd name="T44" fmla="*/ 877 w 3198"/>
              <a:gd name="T45" fmla="*/ 2147 h 2397"/>
              <a:gd name="T46" fmla="*/ 650 w 3198"/>
              <a:gd name="T47" fmla="*/ 2374 h 2397"/>
              <a:gd name="T48" fmla="*/ 424 w 3198"/>
              <a:gd name="T49" fmla="*/ 2283 h 2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198" h="2397">
                <a:moveTo>
                  <a:pt x="424" y="2283"/>
                </a:moveTo>
                <a:cubicBezTo>
                  <a:pt x="379" y="2238"/>
                  <a:pt x="386" y="2261"/>
                  <a:pt x="378" y="2102"/>
                </a:cubicBezTo>
                <a:cubicBezTo>
                  <a:pt x="370" y="1943"/>
                  <a:pt x="340" y="1497"/>
                  <a:pt x="378" y="1331"/>
                </a:cubicBezTo>
                <a:cubicBezTo>
                  <a:pt x="416" y="1165"/>
                  <a:pt x="575" y="1172"/>
                  <a:pt x="605" y="1104"/>
                </a:cubicBezTo>
                <a:cubicBezTo>
                  <a:pt x="635" y="1036"/>
                  <a:pt x="636" y="1006"/>
                  <a:pt x="560" y="923"/>
                </a:cubicBezTo>
                <a:cubicBezTo>
                  <a:pt x="484" y="840"/>
                  <a:pt x="227" y="719"/>
                  <a:pt x="151" y="605"/>
                </a:cubicBezTo>
                <a:cubicBezTo>
                  <a:pt x="75" y="491"/>
                  <a:pt x="0" y="340"/>
                  <a:pt x="106" y="242"/>
                </a:cubicBezTo>
                <a:cubicBezTo>
                  <a:pt x="212" y="144"/>
                  <a:pt x="620" y="30"/>
                  <a:pt x="786" y="15"/>
                </a:cubicBezTo>
                <a:cubicBezTo>
                  <a:pt x="952" y="0"/>
                  <a:pt x="960" y="122"/>
                  <a:pt x="1104" y="152"/>
                </a:cubicBezTo>
                <a:cubicBezTo>
                  <a:pt x="1248" y="182"/>
                  <a:pt x="1338" y="189"/>
                  <a:pt x="1648" y="197"/>
                </a:cubicBezTo>
                <a:cubicBezTo>
                  <a:pt x="1958" y="205"/>
                  <a:pt x="2730" y="129"/>
                  <a:pt x="2964" y="197"/>
                </a:cubicBezTo>
                <a:cubicBezTo>
                  <a:pt x="3198" y="265"/>
                  <a:pt x="3084" y="522"/>
                  <a:pt x="3054" y="605"/>
                </a:cubicBezTo>
                <a:cubicBezTo>
                  <a:pt x="3024" y="688"/>
                  <a:pt x="2857" y="620"/>
                  <a:pt x="2782" y="696"/>
                </a:cubicBezTo>
                <a:cubicBezTo>
                  <a:pt x="2707" y="772"/>
                  <a:pt x="2676" y="984"/>
                  <a:pt x="2601" y="1059"/>
                </a:cubicBezTo>
                <a:cubicBezTo>
                  <a:pt x="2526" y="1134"/>
                  <a:pt x="2405" y="1149"/>
                  <a:pt x="2329" y="1149"/>
                </a:cubicBezTo>
                <a:cubicBezTo>
                  <a:pt x="2253" y="1149"/>
                  <a:pt x="2223" y="1067"/>
                  <a:pt x="2147" y="1059"/>
                </a:cubicBezTo>
                <a:cubicBezTo>
                  <a:pt x="2071" y="1051"/>
                  <a:pt x="1958" y="1081"/>
                  <a:pt x="1875" y="1104"/>
                </a:cubicBezTo>
                <a:cubicBezTo>
                  <a:pt x="1792" y="1127"/>
                  <a:pt x="1708" y="1135"/>
                  <a:pt x="1648" y="1195"/>
                </a:cubicBezTo>
                <a:cubicBezTo>
                  <a:pt x="1588" y="1255"/>
                  <a:pt x="1557" y="1392"/>
                  <a:pt x="1512" y="1467"/>
                </a:cubicBezTo>
                <a:cubicBezTo>
                  <a:pt x="1467" y="1542"/>
                  <a:pt x="1474" y="1625"/>
                  <a:pt x="1376" y="1648"/>
                </a:cubicBezTo>
                <a:cubicBezTo>
                  <a:pt x="1278" y="1671"/>
                  <a:pt x="1029" y="1595"/>
                  <a:pt x="923" y="1603"/>
                </a:cubicBezTo>
                <a:cubicBezTo>
                  <a:pt x="817" y="1611"/>
                  <a:pt x="749" y="1603"/>
                  <a:pt x="741" y="1694"/>
                </a:cubicBezTo>
                <a:cubicBezTo>
                  <a:pt x="733" y="1785"/>
                  <a:pt x="892" y="2034"/>
                  <a:pt x="877" y="2147"/>
                </a:cubicBezTo>
                <a:cubicBezTo>
                  <a:pt x="862" y="2260"/>
                  <a:pt x="725" y="2351"/>
                  <a:pt x="650" y="2374"/>
                </a:cubicBezTo>
                <a:cubicBezTo>
                  <a:pt x="575" y="2397"/>
                  <a:pt x="469" y="2328"/>
                  <a:pt x="424" y="2283"/>
                </a:cubicBezTo>
                <a:close/>
              </a:path>
            </a:pathLst>
          </a:custGeom>
          <a:solidFill>
            <a:srgbClr val="FF33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122" name="Freeform 3"/>
          <p:cNvSpPr>
            <a:spLocks/>
          </p:cNvSpPr>
          <p:nvPr/>
        </p:nvSpPr>
        <p:spPr bwMode="auto">
          <a:xfrm>
            <a:off x="4164013" y="2938463"/>
            <a:ext cx="3013075" cy="3587750"/>
          </a:xfrm>
          <a:custGeom>
            <a:avLst/>
            <a:gdLst>
              <a:gd name="T0" fmla="*/ 76 w 1898"/>
              <a:gd name="T1" fmla="*/ 1232 h 2260"/>
              <a:gd name="T2" fmla="*/ 575 w 1898"/>
              <a:gd name="T3" fmla="*/ 597 h 2260"/>
              <a:gd name="T4" fmla="*/ 1073 w 1898"/>
              <a:gd name="T5" fmla="*/ 53 h 2260"/>
              <a:gd name="T6" fmla="*/ 1527 w 1898"/>
              <a:gd name="T7" fmla="*/ 280 h 2260"/>
              <a:gd name="T8" fmla="*/ 1845 w 1898"/>
              <a:gd name="T9" fmla="*/ 642 h 2260"/>
              <a:gd name="T10" fmla="*/ 1845 w 1898"/>
              <a:gd name="T11" fmla="*/ 915 h 2260"/>
              <a:gd name="T12" fmla="*/ 1618 w 1898"/>
              <a:gd name="T13" fmla="*/ 1141 h 2260"/>
              <a:gd name="T14" fmla="*/ 1436 w 1898"/>
              <a:gd name="T15" fmla="*/ 2094 h 2260"/>
              <a:gd name="T16" fmla="*/ 1028 w 1898"/>
              <a:gd name="T17" fmla="*/ 2139 h 2260"/>
              <a:gd name="T18" fmla="*/ 983 w 1898"/>
              <a:gd name="T19" fmla="*/ 1822 h 2260"/>
              <a:gd name="T20" fmla="*/ 937 w 1898"/>
              <a:gd name="T21" fmla="*/ 1277 h 2260"/>
              <a:gd name="T22" fmla="*/ 756 w 1898"/>
              <a:gd name="T23" fmla="*/ 1141 h 2260"/>
              <a:gd name="T24" fmla="*/ 393 w 1898"/>
              <a:gd name="T25" fmla="*/ 1504 h 2260"/>
              <a:gd name="T26" fmla="*/ 121 w 1898"/>
              <a:gd name="T27" fmla="*/ 1459 h 2260"/>
              <a:gd name="T28" fmla="*/ 76 w 1898"/>
              <a:gd name="T29" fmla="*/ 1232 h 2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98" h="2260">
                <a:moveTo>
                  <a:pt x="76" y="1232"/>
                </a:moveTo>
                <a:cubicBezTo>
                  <a:pt x="152" y="1088"/>
                  <a:pt x="409" y="793"/>
                  <a:pt x="575" y="597"/>
                </a:cubicBezTo>
                <a:cubicBezTo>
                  <a:pt x="741" y="401"/>
                  <a:pt x="914" y="106"/>
                  <a:pt x="1073" y="53"/>
                </a:cubicBezTo>
                <a:cubicBezTo>
                  <a:pt x="1232" y="0"/>
                  <a:pt x="1398" y="182"/>
                  <a:pt x="1527" y="280"/>
                </a:cubicBezTo>
                <a:cubicBezTo>
                  <a:pt x="1656" y="378"/>
                  <a:pt x="1792" y="536"/>
                  <a:pt x="1845" y="642"/>
                </a:cubicBezTo>
                <a:cubicBezTo>
                  <a:pt x="1898" y="748"/>
                  <a:pt x="1883" y="832"/>
                  <a:pt x="1845" y="915"/>
                </a:cubicBezTo>
                <a:cubicBezTo>
                  <a:pt x="1807" y="998"/>
                  <a:pt x="1686" y="945"/>
                  <a:pt x="1618" y="1141"/>
                </a:cubicBezTo>
                <a:cubicBezTo>
                  <a:pt x="1550" y="1337"/>
                  <a:pt x="1534" y="1928"/>
                  <a:pt x="1436" y="2094"/>
                </a:cubicBezTo>
                <a:cubicBezTo>
                  <a:pt x="1338" y="2260"/>
                  <a:pt x="1103" y="2184"/>
                  <a:pt x="1028" y="2139"/>
                </a:cubicBezTo>
                <a:cubicBezTo>
                  <a:pt x="953" y="2094"/>
                  <a:pt x="998" y="1966"/>
                  <a:pt x="983" y="1822"/>
                </a:cubicBezTo>
                <a:cubicBezTo>
                  <a:pt x="968" y="1678"/>
                  <a:pt x="975" y="1391"/>
                  <a:pt x="937" y="1277"/>
                </a:cubicBezTo>
                <a:cubicBezTo>
                  <a:pt x="899" y="1163"/>
                  <a:pt x="847" y="1103"/>
                  <a:pt x="756" y="1141"/>
                </a:cubicBezTo>
                <a:cubicBezTo>
                  <a:pt x="665" y="1179"/>
                  <a:pt x="499" y="1451"/>
                  <a:pt x="393" y="1504"/>
                </a:cubicBezTo>
                <a:cubicBezTo>
                  <a:pt x="287" y="1557"/>
                  <a:pt x="174" y="1504"/>
                  <a:pt x="121" y="1459"/>
                </a:cubicBezTo>
                <a:cubicBezTo>
                  <a:pt x="68" y="1414"/>
                  <a:pt x="0" y="1376"/>
                  <a:pt x="76" y="1232"/>
                </a:cubicBezTo>
                <a:close/>
              </a:path>
            </a:pathLst>
          </a:custGeom>
          <a:solidFill>
            <a:srgbClr val="339966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123" name="Oval 7"/>
          <p:cNvSpPr>
            <a:spLocks noChangeArrowheads="1"/>
          </p:cNvSpPr>
          <p:nvPr/>
        </p:nvSpPr>
        <p:spPr bwMode="auto">
          <a:xfrm>
            <a:off x="4572000" y="15113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4" name="Oval 8"/>
          <p:cNvSpPr>
            <a:spLocks noChangeArrowheads="1"/>
          </p:cNvSpPr>
          <p:nvPr/>
        </p:nvSpPr>
        <p:spPr bwMode="auto">
          <a:xfrm>
            <a:off x="5651500" y="15113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5" name="Oval 9"/>
          <p:cNvSpPr>
            <a:spLocks noChangeArrowheads="1"/>
          </p:cNvSpPr>
          <p:nvPr/>
        </p:nvSpPr>
        <p:spPr bwMode="auto">
          <a:xfrm>
            <a:off x="7092950" y="150971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6" name="Oval 13"/>
          <p:cNvSpPr>
            <a:spLocks noChangeArrowheads="1"/>
          </p:cNvSpPr>
          <p:nvPr/>
        </p:nvSpPr>
        <p:spPr bwMode="auto">
          <a:xfrm>
            <a:off x="3059113" y="15113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7" name="Oval 14"/>
          <p:cNvSpPr>
            <a:spLocks noChangeArrowheads="1"/>
          </p:cNvSpPr>
          <p:nvPr/>
        </p:nvSpPr>
        <p:spPr bwMode="auto">
          <a:xfrm>
            <a:off x="3851275" y="12223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8" name="Oval 16"/>
          <p:cNvSpPr>
            <a:spLocks noChangeArrowheads="1"/>
          </p:cNvSpPr>
          <p:nvPr/>
        </p:nvSpPr>
        <p:spPr bwMode="auto">
          <a:xfrm>
            <a:off x="3494088" y="309721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9" name="Text Box 17"/>
          <p:cNvSpPr txBox="1">
            <a:spLocks noChangeArrowheads="1"/>
          </p:cNvSpPr>
          <p:nvPr/>
        </p:nvSpPr>
        <p:spPr bwMode="auto">
          <a:xfrm>
            <a:off x="3349625" y="3255963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latin typeface="Courier New" pitchFamily="49" charset="0"/>
              </a:rPr>
              <a:t>sqrt</a:t>
            </a:r>
          </a:p>
        </p:txBody>
      </p:sp>
      <p:sp>
        <p:nvSpPr>
          <p:cNvPr id="130" name="Oval 18"/>
          <p:cNvSpPr>
            <a:spLocks noChangeArrowheads="1"/>
          </p:cNvSpPr>
          <p:nvPr/>
        </p:nvSpPr>
        <p:spPr bwMode="auto">
          <a:xfrm>
            <a:off x="6372225" y="226218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31" name="Text Box 19"/>
          <p:cNvSpPr txBox="1">
            <a:spLocks noChangeArrowheads="1"/>
          </p:cNvSpPr>
          <p:nvPr/>
        </p:nvSpPr>
        <p:spPr bwMode="auto">
          <a:xfrm>
            <a:off x="6396038" y="237807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132" name="AutoShape 20"/>
          <p:cNvSpPr>
            <a:spLocks noChangeArrowheads="1"/>
          </p:cNvSpPr>
          <p:nvPr/>
        </p:nvSpPr>
        <p:spPr bwMode="auto">
          <a:xfrm rot="2700000">
            <a:off x="6120607" y="208200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33" name="AutoShape 21"/>
          <p:cNvSpPr>
            <a:spLocks noChangeArrowheads="1"/>
          </p:cNvSpPr>
          <p:nvPr/>
        </p:nvSpPr>
        <p:spPr bwMode="auto">
          <a:xfrm rot="18900000" flipH="1">
            <a:off x="6839745" y="208200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34" name="Text Box 22"/>
          <p:cNvSpPr txBox="1">
            <a:spLocks noChangeArrowheads="1"/>
          </p:cNvSpPr>
          <p:nvPr/>
        </p:nvSpPr>
        <p:spPr bwMode="auto">
          <a:xfrm>
            <a:off x="5684838" y="16700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135" name="Text Box 23"/>
          <p:cNvSpPr txBox="1">
            <a:spLocks noChangeArrowheads="1"/>
          </p:cNvSpPr>
          <p:nvPr/>
        </p:nvSpPr>
        <p:spPr bwMode="auto">
          <a:xfrm>
            <a:off x="7124700" y="16700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c</a:t>
            </a:r>
          </a:p>
        </p:txBody>
      </p:sp>
      <p:sp>
        <p:nvSpPr>
          <p:cNvPr id="136" name="Oval 24"/>
          <p:cNvSpPr>
            <a:spLocks noChangeArrowheads="1"/>
          </p:cNvSpPr>
          <p:nvPr/>
        </p:nvSpPr>
        <p:spPr bwMode="auto">
          <a:xfrm>
            <a:off x="5292725" y="230505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37" name="Text Box 25"/>
          <p:cNvSpPr txBox="1">
            <a:spLocks noChangeArrowheads="1"/>
          </p:cNvSpPr>
          <p:nvPr/>
        </p:nvSpPr>
        <p:spPr bwMode="auto">
          <a:xfrm>
            <a:off x="5316538" y="242093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138" name="AutoShape 26"/>
          <p:cNvSpPr>
            <a:spLocks noChangeArrowheads="1"/>
          </p:cNvSpPr>
          <p:nvPr/>
        </p:nvSpPr>
        <p:spPr bwMode="auto">
          <a:xfrm rot="2700000">
            <a:off x="5041106" y="212486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39" name="Text Box 27"/>
          <p:cNvSpPr txBox="1">
            <a:spLocks noChangeArrowheads="1"/>
          </p:cNvSpPr>
          <p:nvPr/>
        </p:nvSpPr>
        <p:spPr bwMode="auto">
          <a:xfrm>
            <a:off x="4605338" y="16700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4</a:t>
            </a:r>
          </a:p>
        </p:txBody>
      </p:sp>
      <p:sp>
        <p:nvSpPr>
          <p:cNvPr id="140" name="Oval 28"/>
          <p:cNvSpPr>
            <a:spLocks noChangeArrowheads="1"/>
          </p:cNvSpPr>
          <p:nvPr/>
        </p:nvSpPr>
        <p:spPr bwMode="auto">
          <a:xfrm>
            <a:off x="3851275" y="23034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1" name="Text Box 29"/>
          <p:cNvSpPr txBox="1">
            <a:spLocks noChangeArrowheads="1"/>
          </p:cNvSpPr>
          <p:nvPr/>
        </p:nvSpPr>
        <p:spPr bwMode="auto">
          <a:xfrm>
            <a:off x="3875088" y="241935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142" name="Text Box 30"/>
          <p:cNvSpPr txBox="1">
            <a:spLocks noChangeArrowheads="1"/>
          </p:cNvSpPr>
          <p:nvPr/>
        </p:nvSpPr>
        <p:spPr bwMode="auto">
          <a:xfrm>
            <a:off x="3883025" y="138112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143" name="Oval 31"/>
          <p:cNvSpPr>
            <a:spLocks noChangeArrowheads="1"/>
          </p:cNvSpPr>
          <p:nvPr/>
        </p:nvSpPr>
        <p:spPr bwMode="auto">
          <a:xfrm>
            <a:off x="4575175" y="309721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4" name="Text Box 32"/>
          <p:cNvSpPr txBox="1">
            <a:spLocks noChangeArrowheads="1"/>
          </p:cNvSpPr>
          <p:nvPr/>
        </p:nvSpPr>
        <p:spPr bwMode="auto">
          <a:xfrm>
            <a:off x="4598988" y="321310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-</a:t>
            </a:r>
          </a:p>
        </p:txBody>
      </p:sp>
      <p:sp>
        <p:nvSpPr>
          <p:cNvPr id="145" name="AutoShape 33"/>
          <p:cNvSpPr>
            <a:spLocks noChangeArrowheads="1"/>
          </p:cNvSpPr>
          <p:nvPr/>
        </p:nvSpPr>
        <p:spPr bwMode="auto">
          <a:xfrm rot="2700000">
            <a:off x="4323557" y="291703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6" name="AutoShape 41"/>
          <p:cNvSpPr>
            <a:spLocks noChangeArrowheads="1"/>
          </p:cNvSpPr>
          <p:nvPr/>
        </p:nvSpPr>
        <p:spPr bwMode="auto">
          <a:xfrm rot="18900000" flipH="1">
            <a:off x="5544344" y="370919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7" name="Oval 42"/>
          <p:cNvSpPr>
            <a:spLocks noChangeArrowheads="1"/>
          </p:cNvSpPr>
          <p:nvPr/>
        </p:nvSpPr>
        <p:spPr bwMode="auto">
          <a:xfrm>
            <a:off x="5076825" y="388937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8" name="Text Box 43"/>
          <p:cNvSpPr txBox="1">
            <a:spLocks noChangeArrowheads="1"/>
          </p:cNvSpPr>
          <p:nvPr/>
        </p:nvSpPr>
        <p:spPr bwMode="auto">
          <a:xfrm>
            <a:off x="5100638" y="400526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+</a:t>
            </a:r>
          </a:p>
        </p:txBody>
      </p:sp>
      <p:sp>
        <p:nvSpPr>
          <p:cNvPr id="149" name="AutoShape 48"/>
          <p:cNvSpPr>
            <a:spLocks noChangeArrowheads="1"/>
          </p:cNvSpPr>
          <p:nvPr/>
        </p:nvSpPr>
        <p:spPr bwMode="auto">
          <a:xfrm rot="18900000" flipH="1">
            <a:off x="5041107" y="291703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0" name="AutoShape 49"/>
          <p:cNvSpPr>
            <a:spLocks noChangeArrowheads="1"/>
          </p:cNvSpPr>
          <p:nvPr/>
        </p:nvSpPr>
        <p:spPr bwMode="auto">
          <a:xfrm rot="16200000" flipH="1">
            <a:off x="3958431" y="19788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1" name="AutoShape 50"/>
          <p:cNvSpPr>
            <a:spLocks noChangeArrowheads="1"/>
          </p:cNvSpPr>
          <p:nvPr/>
        </p:nvSpPr>
        <p:spPr bwMode="auto">
          <a:xfrm flipH="1">
            <a:off x="4140200" y="3313113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2" name="Oval 51"/>
          <p:cNvSpPr>
            <a:spLocks noChangeArrowheads="1"/>
          </p:cNvSpPr>
          <p:nvPr/>
        </p:nvSpPr>
        <p:spPr bwMode="auto">
          <a:xfrm>
            <a:off x="5799138" y="46815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3" name="Text Box 52"/>
          <p:cNvSpPr txBox="1">
            <a:spLocks noChangeArrowheads="1"/>
          </p:cNvSpPr>
          <p:nvPr/>
        </p:nvSpPr>
        <p:spPr bwMode="auto">
          <a:xfrm>
            <a:off x="5822950" y="479742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/</a:t>
            </a:r>
          </a:p>
        </p:txBody>
      </p:sp>
      <p:sp>
        <p:nvSpPr>
          <p:cNvPr id="154" name="AutoShape 53"/>
          <p:cNvSpPr>
            <a:spLocks noChangeArrowheads="1"/>
          </p:cNvSpPr>
          <p:nvPr/>
        </p:nvSpPr>
        <p:spPr bwMode="auto">
          <a:xfrm rot="2700000">
            <a:off x="5547520" y="450135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5" name="AutoShape 54"/>
          <p:cNvSpPr>
            <a:spLocks noChangeArrowheads="1"/>
          </p:cNvSpPr>
          <p:nvPr/>
        </p:nvSpPr>
        <p:spPr bwMode="auto">
          <a:xfrm rot="18900000" flipH="1">
            <a:off x="6266657" y="450135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6" name="AutoShape 57"/>
          <p:cNvSpPr>
            <a:spLocks noChangeArrowheads="1"/>
          </p:cNvSpPr>
          <p:nvPr/>
        </p:nvSpPr>
        <p:spPr bwMode="auto">
          <a:xfrm rot="16200000" flipH="1">
            <a:off x="5906295" y="54379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7" name="AutoShape 62"/>
          <p:cNvSpPr>
            <a:spLocks noChangeArrowheads="1"/>
          </p:cNvSpPr>
          <p:nvPr/>
        </p:nvSpPr>
        <p:spPr bwMode="auto">
          <a:xfrm rot="2700000">
            <a:off x="3528219" y="215344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8" name="Text Box 63"/>
          <p:cNvSpPr txBox="1">
            <a:spLocks noChangeArrowheads="1"/>
          </p:cNvSpPr>
          <p:nvPr/>
        </p:nvSpPr>
        <p:spPr bwMode="auto">
          <a:xfrm>
            <a:off x="3092450" y="166846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159" name="AutoShape 64"/>
          <p:cNvSpPr>
            <a:spLocks noChangeArrowheads="1"/>
          </p:cNvSpPr>
          <p:nvPr/>
        </p:nvSpPr>
        <p:spPr bwMode="auto">
          <a:xfrm flipH="1">
            <a:off x="5938838" y="2549525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0" name="Oval 67"/>
          <p:cNvSpPr>
            <a:spLocks noChangeArrowheads="1"/>
          </p:cNvSpPr>
          <p:nvPr/>
        </p:nvSpPr>
        <p:spPr bwMode="auto">
          <a:xfrm>
            <a:off x="5799138" y="575945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1" name="Text Box 68"/>
          <p:cNvSpPr txBox="1">
            <a:spLocks noChangeArrowheads="1"/>
          </p:cNvSpPr>
          <p:nvPr/>
        </p:nvSpPr>
        <p:spPr bwMode="auto">
          <a:xfrm>
            <a:off x="5746750" y="5875338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Courier New" pitchFamily="49" charset="0"/>
              </a:rPr>
              <a:t>r2</a:t>
            </a:r>
          </a:p>
        </p:txBody>
      </p:sp>
      <p:sp>
        <p:nvSpPr>
          <p:cNvPr id="162" name="Oval 72"/>
          <p:cNvSpPr>
            <a:spLocks noChangeArrowheads="1"/>
          </p:cNvSpPr>
          <p:nvPr/>
        </p:nvSpPr>
        <p:spPr bwMode="auto">
          <a:xfrm>
            <a:off x="6518275" y="38862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3" name="Text Box 73"/>
          <p:cNvSpPr txBox="1">
            <a:spLocks noChangeArrowheads="1"/>
          </p:cNvSpPr>
          <p:nvPr/>
        </p:nvSpPr>
        <p:spPr bwMode="auto">
          <a:xfrm>
            <a:off x="6375400" y="4044950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CSE1</a:t>
            </a:r>
          </a:p>
        </p:txBody>
      </p:sp>
      <p:sp>
        <p:nvSpPr>
          <p:cNvPr id="164" name="AutoShape 82"/>
          <p:cNvSpPr>
            <a:spLocks noChangeArrowheads="1"/>
          </p:cNvSpPr>
          <p:nvPr/>
        </p:nvSpPr>
        <p:spPr bwMode="auto">
          <a:xfrm rot="8100000" flipH="1">
            <a:off x="4825207" y="44981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5" name="Oval 83"/>
          <p:cNvSpPr>
            <a:spLocks noChangeArrowheads="1"/>
          </p:cNvSpPr>
          <p:nvPr/>
        </p:nvSpPr>
        <p:spPr bwMode="auto">
          <a:xfrm>
            <a:off x="4356100" y="467836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6" name="Text Box 84"/>
          <p:cNvSpPr txBox="1">
            <a:spLocks noChangeArrowheads="1"/>
          </p:cNvSpPr>
          <p:nvPr/>
        </p:nvSpPr>
        <p:spPr bwMode="auto">
          <a:xfrm>
            <a:off x="4213225" y="4837113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CSE2</a:t>
            </a:r>
          </a:p>
        </p:txBody>
      </p:sp>
      <p:sp>
        <p:nvSpPr>
          <p:cNvPr id="167" name="AutoShape 88"/>
          <p:cNvSpPr>
            <a:spLocks noChangeArrowheads="1"/>
          </p:cNvSpPr>
          <p:nvPr/>
        </p:nvSpPr>
        <p:spPr bwMode="auto">
          <a:xfrm rot="16200000" flipH="1">
            <a:off x="3599657" y="385048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8" name="Oval 89"/>
          <p:cNvSpPr>
            <a:spLocks noChangeArrowheads="1"/>
          </p:cNvSpPr>
          <p:nvPr/>
        </p:nvSpPr>
        <p:spPr bwMode="auto">
          <a:xfrm>
            <a:off x="3492500" y="41735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9" name="Text Box 90"/>
          <p:cNvSpPr txBox="1">
            <a:spLocks noChangeArrowheads="1"/>
          </p:cNvSpPr>
          <p:nvPr/>
        </p:nvSpPr>
        <p:spPr bwMode="auto">
          <a:xfrm>
            <a:off x="3349625" y="4332288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CSE3</a:t>
            </a:r>
          </a:p>
        </p:txBody>
      </p:sp>
      <p:sp>
        <p:nvSpPr>
          <p:cNvPr id="170" name="Oval 91"/>
          <p:cNvSpPr>
            <a:spLocks noChangeArrowheads="1"/>
          </p:cNvSpPr>
          <p:nvPr/>
        </p:nvSpPr>
        <p:spPr bwMode="auto">
          <a:xfrm>
            <a:off x="5797550" y="309403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71" name="Text Box 92"/>
          <p:cNvSpPr txBox="1">
            <a:spLocks noChangeArrowheads="1"/>
          </p:cNvSpPr>
          <p:nvPr/>
        </p:nvSpPr>
        <p:spPr bwMode="auto">
          <a:xfrm>
            <a:off x="5654675" y="3252788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i="1" dirty="0">
                <a:solidFill>
                  <a:srgbClr val="008000"/>
                </a:solidFill>
                <a:latin typeface="Courier New" pitchFamily="49" charset="0"/>
              </a:rPr>
              <a:t>CSE3</a:t>
            </a:r>
          </a:p>
        </p:txBody>
      </p:sp>
    </p:spTree>
    <p:extLst>
      <p:ext uri="{BB962C8B-B14F-4D97-AF65-F5344CB8AC3E}">
        <p14:creationId xmlns:p14="http://schemas.microsoft.com/office/powerpoint/2010/main" val="304959145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1D6CB49-1CDE-4C6C-AC22-EE86505DD62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Cover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Definition (Tree-Covering by an Operation Sequence):</a:t>
            </a:r>
          </a:p>
          <a:p>
            <a:pPr marL="0" indent="0">
              <a:lnSpc>
                <a:spcPct val="100000"/>
              </a:lnSpc>
              <a:buFont typeface="Arial" charset="0"/>
              <a:buNone/>
            </a:pPr>
            <a:r>
              <a:rPr lang="en-US" dirty="0"/>
              <a:t>Let </a:t>
            </a:r>
            <a:r>
              <a:rPr lang="en-US" i="1" dirty="0"/>
              <a:t>T</a:t>
            </a:r>
            <a:r>
              <a:rPr lang="en-US" dirty="0"/>
              <a:t> = (</a:t>
            </a:r>
            <a:r>
              <a:rPr lang="en-US" i="1" dirty="0"/>
              <a:t>V</a:t>
            </a:r>
            <a:r>
              <a:rPr lang="en-US" dirty="0"/>
              <a:t>, </a:t>
            </a:r>
            <a:r>
              <a:rPr lang="en-US" i="1" dirty="0"/>
              <a:t>E</a:t>
            </a:r>
            <a:r>
              <a:rPr lang="en-US" dirty="0"/>
              <a:t>) be a DFT, </a:t>
            </a:r>
            <a:r>
              <a:rPr lang="en-US" i="1" dirty="0"/>
              <a:t>S</a:t>
            </a:r>
            <a:r>
              <a:rPr lang="en-US" dirty="0"/>
              <a:t> = (</a:t>
            </a:r>
            <a:r>
              <a:rPr lang="en-US" i="1" dirty="0"/>
              <a:t>o</a:t>
            </a:r>
            <a:r>
              <a:rPr lang="en-US" baseline="-25000" dirty="0"/>
              <a:t>1</a:t>
            </a:r>
            <a:r>
              <a:rPr lang="en-US" dirty="0"/>
              <a:t>, ..., </a:t>
            </a:r>
            <a:r>
              <a:rPr lang="en-US" i="1" dirty="0"/>
              <a:t>o</a:t>
            </a:r>
            <a:r>
              <a:rPr lang="en-US" i="1" baseline="-25000" dirty="0"/>
              <a:t>N</a:t>
            </a:r>
            <a:r>
              <a:rPr lang="en-US" dirty="0"/>
              <a:t>) be a sequence of machine operations. The last operation </a:t>
            </a:r>
            <a:r>
              <a:rPr lang="en-US" i="1" dirty="0"/>
              <a:t>o</a:t>
            </a:r>
            <a:r>
              <a:rPr lang="en-US" i="1" baseline="-25000" dirty="0"/>
              <a:t>N</a:t>
            </a:r>
            <a:r>
              <a:rPr lang="en-US" dirty="0"/>
              <a:t> shall have the format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d</a:t>
            </a:r>
            <a:r>
              <a:rPr lang="en-US" dirty="0"/>
              <a:t> </a:t>
            </a:r>
            <a:r>
              <a:rPr lang="en-US" b="1" dirty="0"/>
              <a:t>←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op(s</a:t>
            </a:r>
            <a:r>
              <a:rPr lang="en-US" baseline="-25000" dirty="0"/>
              <a:t>1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dirty="0"/>
              <a:t> ...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s</a:t>
            </a:r>
            <a:r>
              <a:rPr lang="en-US" i="1" baseline="-25000" dirty="0"/>
              <a:t>n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)</a:t>
            </a:r>
            <a:r>
              <a:rPr lang="en-US" dirty="0"/>
              <a:t>. Let </a:t>
            </a:r>
            <a:r>
              <a:rPr lang="en-US" i="1" dirty="0"/>
              <a:t>S’</a:t>
            </a:r>
            <a:r>
              <a:rPr lang="en-US" baseline="-25000" dirty="0"/>
              <a:t>1</a:t>
            </a:r>
            <a:r>
              <a:rPr lang="en-US" dirty="0"/>
              <a:t>, ..., </a:t>
            </a:r>
            <a:r>
              <a:rPr lang="en-US" i="1" dirty="0"/>
              <a:t>S’</a:t>
            </a:r>
            <a:r>
              <a:rPr lang="en-US" i="1" baseline="-25000" dirty="0"/>
              <a:t>n</a:t>
            </a:r>
            <a:r>
              <a:rPr lang="en-US" dirty="0"/>
              <a:t> denote those sub-sequences of </a:t>
            </a:r>
            <a:r>
              <a:rPr lang="en-US" i="1" dirty="0"/>
              <a:t>S</a:t>
            </a:r>
            <a:r>
              <a:rPr lang="en-US" dirty="0"/>
              <a:t> that compute the operands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s</a:t>
            </a:r>
            <a:r>
              <a:rPr lang="en-US" baseline="-25000" dirty="0"/>
              <a:t>1</a:t>
            </a:r>
            <a:r>
              <a:rPr lang="en-US" dirty="0"/>
              <a:t>, ...,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s</a:t>
            </a:r>
            <a:r>
              <a:rPr lang="en-US" i="1" baseline="-25000" dirty="0"/>
              <a:t>n</a:t>
            </a:r>
            <a:r>
              <a:rPr lang="en-US" dirty="0"/>
              <a:t> of </a:t>
            </a:r>
            <a:r>
              <a:rPr lang="en-US" i="1" dirty="0"/>
              <a:t>o</a:t>
            </a:r>
            <a:r>
              <a:rPr lang="en-US" i="1" baseline="-25000" dirty="0"/>
              <a:t>N</a:t>
            </a:r>
            <a:r>
              <a:rPr lang="en-US" dirty="0"/>
              <a:t>, respectively.</a:t>
            </a:r>
          </a:p>
          <a:p>
            <a:pPr marL="0" indent="0">
              <a:lnSpc>
                <a:spcPct val="100000"/>
              </a:lnSpc>
              <a:buFont typeface="Arial" charset="0"/>
              <a:buNone/>
            </a:pPr>
            <a:r>
              <a:rPr lang="en-US" i="1" dirty="0"/>
              <a:t>S</a:t>
            </a:r>
            <a:r>
              <a:rPr lang="en-US" dirty="0"/>
              <a:t> covers </a:t>
            </a:r>
            <a:r>
              <a:rPr lang="en-US" i="1" dirty="0"/>
              <a:t>T</a:t>
            </a:r>
            <a:r>
              <a:rPr lang="en-US" dirty="0"/>
              <a:t> iff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 operator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op</a:t>
            </a:r>
            <a:r>
              <a:rPr lang="en-US" dirty="0"/>
              <a:t> corresponds to the root of </a:t>
            </a:r>
            <a:r>
              <a:rPr lang="en-US" i="1" dirty="0"/>
              <a:t>T</a:t>
            </a:r>
            <a:r>
              <a:rPr lang="en-US" dirty="0"/>
              <a:t>, i.e., </a:t>
            </a:r>
            <a:r>
              <a:rPr lang="en-US" i="1" dirty="0"/>
              <a:t>T</a:t>
            </a:r>
            <a:r>
              <a:rPr lang="en-US" dirty="0"/>
              <a:t> can be depicted as follows: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and if each </a:t>
            </a:r>
            <a:r>
              <a:rPr lang="en-US" i="1" dirty="0"/>
              <a:t>S’</a:t>
            </a:r>
            <a:r>
              <a:rPr lang="en-US" i="1" baseline="-25000" dirty="0"/>
              <a:t>i</a:t>
            </a:r>
            <a:r>
              <a:rPr lang="en-US" dirty="0"/>
              <a:t> by itself also covers </a:t>
            </a:r>
            <a:r>
              <a:rPr lang="en-US" i="1" dirty="0"/>
              <a:t>T’</a:t>
            </a:r>
            <a:r>
              <a:rPr lang="en-US" i="1" baseline="-25000" dirty="0"/>
              <a:t>i</a:t>
            </a:r>
            <a:r>
              <a:rPr lang="en-US" dirty="0"/>
              <a:t>, respectively (1 ≤ </a:t>
            </a:r>
            <a:r>
              <a:rPr lang="en-US" i="1" dirty="0"/>
              <a:t>i</a:t>
            </a:r>
            <a:r>
              <a:rPr lang="en-US" dirty="0"/>
              <a:t> ≤ </a:t>
            </a:r>
            <a:r>
              <a:rPr lang="en-US" i="1" dirty="0"/>
              <a:t>n</a:t>
            </a:r>
            <a:r>
              <a:rPr lang="en-US" dirty="0"/>
              <a:t>).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393679" y="4372794"/>
            <a:ext cx="430213" cy="4556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471467" y="4483919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600" b="1" dirty="0">
                <a:latin typeface="Courier New" pitchFamily="49" charset="0"/>
              </a:rPr>
              <a:t>op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4068242" y="4544244"/>
            <a:ext cx="285750" cy="107950"/>
          </a:xfrm>
          <a:prstGeom prst="notchedRightArrow">
            <a:avLst>
              <a:gd name="adj1" fmla="val 50000"/>
              <a:gd name="adj2" fmla="val 6617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 flipH="1">
            <a:off x="4861992" y="4545831"/>
            <a:ext cx="285750" cy="106363"/>
          </a:xfrm>
          <a:prstGeom prst="notchedRightArrow">
            <a:avLst>
              <a:gd name="adj1" fmla="val 50000"/>
              <a:gd name="adj2" fmla="val 67164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 rot="16200000" flipH="1">
            <a:off x="4464323" y="4949850"/>
            <a:ext cx="285750" cy="106362"/>
          </a:xfrm>
          <a:prstGeom prst="notchedRightArrow">
            <a:avLst>
              <a:gd name="adj1" fmla="val 50000"/>
              <a:gd name="adj2" fmla="val 67164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4527029" y="5201469"/>
            <a:ext cx="161925" cy="1714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3711054" y="3906148"/>
            <a:ext cx="360363" cy="630079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3784079" y="4437881"/>
            <a:ext cx="212725" cy="2159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549129" y="3947344"/>
            <a:ext cx="4540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600" b="1" i="1" dirty="0">
                <a:latin typeface="Courier New" pitchFamily="49" charset="0"/>
              </a:rPr>
              <a:t>T</a:t>
            </a:r>
            <a:r>
              <a:rPr lang="en-US" sz="1600" b="1" i="1" dirty="0"/>
              <a:t>’</a:t>
            </a:r>
            <a:r>
              <a:rPr lang="en-US" sz="1600" b="1" baseline="-25000" dirty="0">
                <a:latin typeface="Courier New" pitchFamily="49" charset="0"/>
              </a:rPr>
              <a:t>1</a:t>
            </a:r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5147742" y="3906148"/>
            <a:ext cx="360362" cy="630079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5173142" y="3945756"/>
            <a:ext cx="2635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600" b="1" i="1" dirty="0">
                <a:latin typeface="Courier New" pitchFamily="49" charset="0"/>
              </a:rPr>
              <a:t>T</a:t>
            </a:r>
            <a:r>
              <a:rPr lang="en-US" sz="1600" b="1" i="1" dirty="0"/>
              <a:t>’</a:t>
            </a:r>
            <a:r>
              <a:rPr lang="en-US" sz="1600" b="1" i="1" baseline="-25000" dirty="0">
                <a:latin typeface="Courier New" pitchFamily="49" charset="0"/>
              </a:rPr>
              <a:t>n</a:t>
            </a: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5220767" y="4437881"/>
            <a:ext cx="215900" cy="2159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 rot="2700000">
            <a:off x="4211117" y="4221981"/>
            <a:ext cx="285750" cy="107950"/>
          </a:xfrm>
          <a:prstGeom prst="notchedRightArrow">
            <a:avLst>
              <a:gd name="adj1" fmla="val 50000"/>
              <a:gd name="adj2" fmla="val 6617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 rot="18900000" flipH="1">
            <a:off x="4733404" y="4241031"/>
            <a:ext cx="285750" cy="107950"/>
          </a:xfrm>
          <a:prstGeom prst="notchedRightArrow">
            <a:avLst>
              <a:gd name="adj1" fmla="val 50000"/>
              <a:gd name="adj2" fmla="val 6617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4427017" y="4006081"/>
            <a:ext cx="73025" cy="71438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4569892" y="4006081"/>
            <a:ext cx="73025" cy="71438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4714354" y="4006081"/>
            <a:ext cx="73025" cy="71438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3068168" y="4365104"/>
            <a:ext cx="42306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200" i="1" dirty="0"/>
              <a:t>T:</a:t>
            </a:r>
          </a:p>
        </p:txBody>
      </p:sp>
    </p:spTree>
    <p:extLst>
      <p:ext uri="{BB962C8B-B14F-4D97-AF65-F5344CB8AC3E}">
        <p14:creationId xmlns:p14="http://schemas.microsoft.com/office/powerpoint/2010/main" val="22808150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7B396F4-DAC8-42FF-A5E4-4D35FC23438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for Covers</a:t>
            </a:r>
            <a:endParaRPr lang="en-US" i="1" dirty="0"/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0000"/>
              </a:lnSpc>
            </a:pPr>
            <a:r>
              <a:rPr lang="en-US" b="1" dirty="0"/>
              <a:t>TriCore Instruction Set:</a:t>
            </a:r>
          </a:p>
          <a:p>
            <a:pPr marL="0" indent="0">
              <a:lnSpc>
                <a:spcPct val="120000"/>
              </a:lnSpc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add  Dc,</a:t>
            </a:r>
            <a:r>
              <a:rPr lang="en-US" b="1" dirty="0">
                <a:cs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Da,</a:t>
            </a:r>
            <a:r>
              <a:rPr lang="en-US" b="1" dirty="0">
                <a:cs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Db</a:t>
            </a:r>
            <a:r>
              <a:rPr lang="en-US" dirty="0">
                <a:cs typeface="Courier New" pitchFamily="49" charset="0"/>
              </a:rPr>
              <a:t>	 </a:t>
            </a:r>
            <a:r>
              <a:rPr lang="en-US" i="1" dirty="0">
                <a:cs typeface="Courier New" pitchFamily="49" charset="0"/>
              </a:rPr>
              <a:t>(Dc = Da + Db)</a:t>
            </a:r>
          </a:p>
          <a:p>
            <a:pPr marL="0" indent="0">
              <a:lnSpc>
                <a:spcPct val="120000"/>
              </a:lnSpc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mul  Dc,</a:t>
            </a:r>
            <a:r>
              <a:rPr lang="en-US" b="1" dirty="0">
                <a:cs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Da,</a:t>
            </a:r>
            <a:r>
              <a:rPr lang="en-US" b="1" dirty="0">
                <a:cs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Db</a:t>
            </a:r>
            <a:r>
              <a:rPr lang="en-US" dirty="0">
                <a:cs typeface="Courier New" pitchFamily="49" charset="0"/>
              </a:rPr>
              <a:t>	 </a:t>
            </a:r>
            <a:r>
              <a:rPr lang="en-US" i="1" dirty="0">
                <a:cs typeface="Courier New" pitchFamily="49" charset="0"/>
              </a:rPr>
              <a:t>(Dc = Da * Db)</a:t>
            </a:r>
          </a:p>
          <a:p>
            <a:pPr marL="0" indent="0">
              <a:lnSpc>
                <a:spcPct val="120000"/>
              </a:lnSpc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madd Dc,</a:t>
            </a:r>
            <a:r>
              <a:rPr lang="en-US" b="1" dirty="0">
                <a:cs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Dd,</a:t>
            </a:r>
            <a:r>
              <a:rPr lang="en-US" b="1" dirty="0">
                <a:cs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Da,</a:t>
            </a:r>
            <a:r>
              <a:rPr lang="en-US" b="1" dirty="0">
                <a:cs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Db</a:t>
            </a:r>
            <a:r>
              <a:rPr lang="en-US" dirty="0">
                <a:cs typeface="Courier New" pitchFamily="49" charset="0"/>
              </a:rPr>
              <a:t>  </a:t>
            </a:r>
            <a:r>
              <a:rPr lang="en-US" i="1" dirty="0">
                <a:cs typeface="Courier New" pitchFamily="49" charset="0"/>
              </a:rPr>
              <a:t>(Dc = Dd + Da * Db)</a:t>
            </a:r>
          </a:p>
          <a:p>
            <a:pPr marL="0" indent="0">
              <a:lnSpc>
                <a:spcPct val="120000"/>
              </a:lnSpc>
            </a:pPr>
            <a:endParaRPr lang="en-US" sz="1200" i="1" dirty="0">
              <a:cs typeface="Courier New" pitchFamily="49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Operation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add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%d4,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%d8,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%d9</a:t>
            </a:r>
            <a:r>
              <a:rPr lang="en-US" dirty="0"/>
              <a:t> covers </a:t>
            </a:r>
            <a:r>
              <a:rPr lang="en-US" i="1" dirty="0"/>
              <a:t>T1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Operation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mul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%d10,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%d11,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%d12</a:t>
            </a:r>
            <a:r>
              <a:rPr lang="en-US" dirty="0"/>
              <a:t> covers </a:t>
            </a:r>
            <a:r>
              <a:rPr lang="en-US" i="1" dirty="0"/>
              <a:t>T2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endParaRPr lang="en-US" dirty="0"/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i="1" u="sng" dirty="0"/>
              <a:t>Also evident:</a:t>
            </a:r>
            <a:r>
              <a:rPr lang="en-US" dirty="0"/>
              <a:t> Operation sequence</a:t>
            </a:r>
            <a:br>
              <a:rPr lang="en-US" dirty="0"/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mul</a:t>
            </a:r>
            <a:r>
              <a:rPr lang="en-US" b="1" dirty="0">
                <a:cs typeface="Courier New" pitchFamily="49" charset="0"/>
              </a:rPr>
              <a:t> 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%d10,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%d11,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%d12</a:t>
            </a:r>
            <a:br>
              <a:rPr lang="en-US" dirty="0"/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add</a:t>
            </a:r>
            <a:r>
              <a:rPr lang="en-US" dirty="0"/>
              <a:t> 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%d4,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%d8,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%d10</a:t>
            </a:r>
            <a:r>
              <a:rPr lang="en-US" dirty="0"/>
              <a:t> covers </a:t>
            </a:r>
            <a:r>
              <a:rPr lang="en-US" i="1" dirty="0"/>
              <a:t>T3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i="1" u="sng" dirty="0"/>
              <a:t>Additionally:</a:t>
            </a:r>
            <a:r>
              <a:rPr lang="en-US" dirty="0"/>
              <a:t> Singleton sequence</a:t>
            </a:r>
            <a:br>
              <a:rPr lang="en-US" dirty="0"/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madd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%d4,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%d8,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%d11,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%d12</a:t>
            </a:r>
            <a:r>
              <a:rPr lang="en-US" dirty="0"/>
              <a:t> also covers </a:t>
            </a:r>
            <a:r>
              <a:rPr lang="en-US" i="1" dirty="0"/>
              <a:t>T3</a:t>
            </a:r>
            <a:r>
              <a:rPr lang="en-US" dirty="0"/>
              <a:t>.</a:t>
            </a:r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7596633" y="1844824"/>
            <a:ext cx="215900" cy="217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8030021" y="2309961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8053833" y="2425849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auto">
          <a:xfrm rot="2700000">
            <a:off x="7778402" y="2129780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" name="AutoShape 14"/>
          <p:cNvSpPr>
            <a:spLocks noChangeArrowheads="1"/>
          </p:cNvSpPr>
          <p:nvPr/>
        </p:nvSpPr>
        <p:spPr bwMode="auto">
          <a:xfrm rot="18900000" flipH="1">
            <a:off x="8497539" y="2129780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 rot="16200000" flipH="1">
            <a:off x="8135589" y="3034655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" name="Oval 16"/>
          <p:cNvSpPr>
            <a:spLocks noChangeArrowheads="1"/>
          </p:cNvSpPr>
          <p:nvPr/>
        </p:nvSpPr>
        <p:spPr bwMode="auto">
          <a:xfrm>
            <a:off x="8820596" y="1844824"/>
            <a:ext cx="215900" cy="217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3" name="Oval 17"/>
          <p:cNvSpPr>
            <a:spLocks noChangeArrowheads="1"/>
          </p:cNvSpPr>
          <p:nvPr/>
        </p:nvSpPr>
        <p:spPr bwMode="auto">
          <a:xfrm>
            <a:off x="8207821" y="3356124"/>
            <a:ext cx="215900" cy="217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Oval 19"/>
          <p:cNvSpPr>
            <a:spLocks noChangeArrowheads="1"/>
          </p:cNvSpPr>
          <p:nvPr/>
        </p:nvSpPr>
        <p:spPr bwMode="auto">
          <a:xfrm>
            <a:off x="5869433" y="1846411"/>
            <a:ext cx="215900" cy="2174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" name="Oval 20"/>
          <p:cNvSpPr>
            <a:spLocks noChangeArrowheads="1"/>
          </p:cNvSpPr>
          <p:nvPr/>
        </p:nvSpPr>
        <p:spPr bwMode="auto">
          <a:xfrm>
            <a:off x="6302821" y="2311549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6326633" y="2427436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+</a:t>
            </a:r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 rot="2700000">
            <a:off x="6051203" y="2131367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8" name="AutoShape 23"/>
          <p:cNvSpPr>
            <a:spLocks noChangeArrowheads="1"/>
          </p:cNvSpPr>
          <p:nvPr/>
        </p:nvSpPr>
        <p:spPr bwMode="auto">
          <a:xfrm rot="18900000" flipH="1">
            <a:off x="6770340" y="2131367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9" name="AutoShape 24"/>
          <p:cNvSpPr>
            <a:spLocks noChangeArrowheads="1"/>
          </p:cNvSpPr>
          <p:nvPr/>
        </p:nvSpPr>
        <p:spPr bwMode="auto">
          <a:xfrm rot="16200000" flipH="1">
            <a:off x="6408390" y="3036242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0" name="Oval 25"/>
          <p:cNvSpPr>
            <a:spLocks noChangeArrowheads="1"/>
          </p:cNvSpPr>
          <p:nvPr/>
        </p:nvSpPr>
        <p:spPr bwMode="auto">
          <a:xfrm>
            <a:off x="7093396" y="1846411"/>
            <a:ext cx="215900" cy="2174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1" name="Oval 26"/>
          <p:cNvSpPr>
            <a:spLocks noChangeArrowheads="1"/>
          </p:cNvSpPr>
          <p:nvPr/>
        </p:nvSpPr>
        <p:spPr bwMode="auto">
          <a:xfrm>
            <a:off x="6480621" y="3357711"/>
            <a:ext cx="215900" cy="2174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5665529" y="2448074"/>
            <a:ext cx="56265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/>
              <a:t>T1:</a:t>
            </a:r>
          </a:p>
        </p:txBody>
      </p:sp>
      <p:sp>
        <p:nvSpPr>
          <p:cNvPr id="23" name="Text Box 28"/>
          <p:cNvSpPr txBox="1">
            <a:spLocks noChangeArrowheads="1"/>
          </p:cNvSpPr>
          <p:nvPr/>
        </p:nvSpPr>
        <p:spPr bwMode="auto">
          <a:xfrm>
            <a:off x="7393721" y="2449661"/>
            <a:ext cx="56265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/>
              <a:t>T2:</a:t>
            </a:r>
          </a:p>
        </p:txBody>
      </p:sp>
      <p:sp>
        <p:nvSpPr>
          <p:cNvPr id="2" name="Textfeld 1"/>
          <p:cNvSpPr txBox="1"/>
          <p:nvPr/>
        </p:nvSpPr>
        <p:spPr bwMode="auto">
          <a:xfrm>
            <a:off x="5877026" y="1465039"/>
            <a:ext cx="203607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rtlCol="0"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+mn-lt"/>
              </a:rPr>
              <a:t>Data Flow Trees:</a:t>
            </a:r>
          </a:p>
        </p:txBody>
      </p:sp>
      <p:sp>
        <p:nvSpPr>
          <p:cNvPr id="25" name="Oval 32"/>
          <p:cNvSpPr>
            <a:spLocks noChangeArrowheads="1"/>
          </p:cNvSpPr>
          <p:nvPr/>
        </p:nvSpPr>
        <p:spPr bwMode="auto">
          <a:xfrm>
            <a:off x="7596634" y="4293096"/>
            <a:ext cx="215900" cy="217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6" name="Oval 33"/>
          <p:cNvSpPr>
            <a:spLocks noChangeArrowheads="1"/>
          </p:cNvSpPr>
          <p:nvPr/>
        </p:nvSpPr>
        <p:spPr bwMode="auto">
          <a:xfrm>
            <a:off x="8030021" y="4758233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7" name="Text Box 34"/>
          <p:cNvSpPr txBox="1">
            <a:spLocks noChangeArrowheads="1"/>
          </p:cNvSpPr>
          <p:nvPr/>
        </p:nvSpPr>
        <p:spPr bwMode="auto">
          <a:xfrm>
            <a:off x="8053834" y="4874121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28" name="AutoShape 35"/>
          <p:cNvSpPr>
            <a:spLocks noChangeArrowheads="1"/>
          </p:cNvSpPr>
          <p:nvPr/>
        </p:nvSpPr>
        <p:spPr bwMode="auto">
          <a:xfrm rot="2700000">
            <a:off x="7778402" y="4578052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9" name="AutoShape 36"/>
          <p:cNvSpPr>
            <a:spLocks noChangeArrowheads="1"/>
          </p:cNvSpPr>
          <p:nvPr/>
        </p:nvSpPr>
        <p:spPr bwMode="auto">
          <a:xfrm rot="18900000" flipH="1">
            <a:off x="8497540" y="4578052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0" name="Oval 37"/>
          <p:cNvSpPr>
            <a:spLocks noChangeArrowheads="1"/>
          </p:cNvSpPr>
          <p:nvPr/>
        </p:nvSpPr>
        <p:spPr bwMode="auto">
          <a:xfrm>
            <a:off x="8820596" y="4293096"/>
            <a:ext cx="215900" cy="217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1" name="Oval 38"/>
          <p:cNvSpPr>
            <a:spLocks noChangeArrowheads="1"/>
          </p:cNvSpPr>
          <p:nvPr/>
        </p:nvSpPr>
        <p:spPr bwMode="auto">
          <a:xfrm>
            <a:off x="6536184" y="4293096"/>
            <a:ext cx="215900" cy="217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2" name="Oval 39"/>
          <p:cNvSpPr>
            <a:spLocks noChangeArrowheads="1"/>
          </p:cNvSpPr>
          <p:nvPr/>
        </p:nvSpPr>
        <p:spPr bwMode="auto">
          <a:xfrm>
            <a:off x="6969571" y="4758233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3" name="Text Box 40"/>
          <p:cNvSpPr txBox="1">
            <a:spLocks noChangeArrowheads="1"/>
          </p:cNvSpPr>
          <p:nvPr/>
        </p:nvSpPr>
        <p:spPr bwMode="auto">
          <a:xfrm>
            <a:off x="6993384" y="4874121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+</a:t>
            </a:r>
          </a:p>
        </p:txBody>
      </p:sp>
      <p:sp>
        <p:nvSpPr>
          <p:cNvPr id="34" name="AutoShape 41"/>
          <p:cNvSpPr>
            <a:spLocks noChangeArrowheads="1"/>
          </p:cNvSpPr>
          <p:nvPr/>
        </p:nvSpPr>
        <p:spPr bwMode="auto">
          <a:xfrm rot="2700000">
            <a:off x="6717952" y="4578052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5" name="AutoShape 42"/>
          <p:cNvSpPr>
            <a:spLocks noChangeArrowheads="1"/>
          </p:cNvSpPr>
          <p:nvPr/>
        </p:nvSpPr>
        <p:spPr bwMode="auto">
          <a:xfrm rot="16200000" flipH="1">
            <a:off x="7075140" y="5482927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6" name="Oval 43"/>
          <p:cNvSpPr>
            <a:spLocks noChangeArrowheads="1"/>
          </p:cNvSpPr>
          <p:nvPr/>
        </p:nvSpPr>
        <p:spPr bwMode="auto">
          <a:xfrm>
            <a:off x="7147371" y="5804396"/>
            <a:ext cx="215900" cy="217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7" name="Text Box 44"/>
          <p:cNvSpPr txBox="1">
            <a:spLocks noChangeArrowheads="1"/>
          </p:cNvSpPr>
          <p:nvPr/>
        </p:nvSpPr>
        <p:spPr bwMode="auto">
          <a:xfrm>
            <a:off x="6304863" y="4894758"/>
            <a:ext cx="56265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/>
              <a:t>T3:</a:t>
            </a:r>
          </a:p>
        </p:txBody>
      </p:sp>
      <p:sp>
        <p:nvSpPr>
          <p:cNvPr id="38" name="AutoShape 45"/>
          <p:cNvSpPr>
            <a:spLocks noChangeArrowheads="1"/>
          </p:cNvSpPr>
          <p:nvPr/>
        </p:nvSpPr>
        <p:spPr bwMode="auto">
          <a:xfrm flipH="1">
            <a:off x="7590284" y="496937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14545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" grpId="0"/>
      <p:bldP spid="25" grpId="0" animBg="1"/>
      <p:bldP spid="26" grpId="0" animBg="1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 animBg="1"/>
      <p:bldP spid="35" grpId="0" animBg="1"/>
      <p:bldP spid="36" grpId="0" animBg="1"/>
      <p:bldP spid="37" grpId="0"/>
      <p:bldP spid="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132EF5C-7286-4CE4-ACE0-D8CA6D9DCEE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Pattern Matching Algorithm (1)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Given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DFT </a:t>
            </a:r>
            <a:r>
              <a:rPr lang="en-US" i="1" dirty="0"/>
              <a:t>T</a:t>
            </a:r>
            <a:r>
              <a:rPr lang="en-US" dirty="0"/>
              <a:t> = (</a:t>
            </a:r>
            <a:r>
              <a:rPr lang="en-US" i="1" dirty="0"/>
              <a:t>V</a:t>
            </a:r>
            <a:r>
              <a:rPr lang="en-US" dirty="0"/>
              <a:t>, </a:t>
            </a:r>
            <a:r>
              <a:rPr lang="en-US" i="1" dirty="0"/>
              <a:t>E</a:t>
            </a:r>
            <a:r>
              <a:rPr lang="en-US" dirty="0"/>
              <a:t>), let node </a:t>
            </a:r>
            <a:r>
              <a:rPr lang="en-US" i="1" dirty="0"/>
              <a:t>v</a:t>
            </a:r>
            <a:r>
              <a:rPr lang="en-US" baseline="-25000" dirty="0"/>
              <a:t>0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/>
              <a:t> be output (i.e. root) of </a:t>
            </a:r>
            <a:r>
              <a:rPr lang="en-US" i="1" dirty="0"/>
              <a:t>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Set </a:t>
            </a:r>
            <a:r>
              <a:rPr lang="en-US" i="1" dirty="0"/>
              <a:t>O</a:t>
            </a:r>
            <a:r>
              <a:rPr lang="en-US" dirty="0"/>
              <a:t> of all machine operations </a:t>
            </a:r>
            <a:r>
              <a:rPr lang="en-US" i="1" dirty="0"/>
              <a:t>o</a:t>
            </a:r>
            <a:r>
              <a:rPr lang="en-US" dirty="0"/>
              <a:t> of the target processor’s instruction set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Cost function </a:t>
            </a:r>
            <a:r>
              <a:rPr lang="en-US" i="1" dirty="0"/>
              <a:t>c</a:t>
            </a:r>
            <a:r>
              <a:rPr lang="en-US" dirty="0"/>
              <a:t>: </a:t>
            </a:r>
            <a:r>
              <a:rPr lang="en-US" i="1" dirty="0"/>
              <a:t>O</a:t>
            </a:r>
            <a:r>
              <a:rPr lang="en-US" dirty="0"/>
              <a:t> → </a:t>
            </a:r>
            <a:r>
              <a:rPr lang="en-US" i="1" dirty="0">
                <a:latin typeface="OpenSymbol"/>
                <a:ea typeface="OpenSymbol"/>
              </a:rPr>
              <a:t>ℕ</a:t>
            </a:r>
            <a:r>
              <a:rPr lang="en-US" dirty="0"/>
              <a:t> (e.g., size of each operation in bytes)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Number </a:t>
            </a:r>
            <a:r>
              <a:rPr lang="en-US" i="1" dirty="0"/>
              <a:t>K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>
                <a:sym typeface="Symbol"/>
              </a:rPr>
              <a:t> </a:t>
            </a:r>
            <a:r>
              <a:rPr lang="en-US" i="1" dirty="0">
                <a:latin typeface="OpenSymbol"/>
                <a:ea typeface="OpenSymbol"/>
                <a:sym typeface="Symbol"/>
              </a:rPr>
              <a:t>ℕ</a:t>
            </a:r>
            <a:r>
              <a:rPr lang="en-US" dirty="0"/>
              <a:t> of all registers of the target processor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Data Structures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Array            </a:t>
            </a:r>
            <a:r>
              <a:rPr lang="en-US" sz="1200" dirty="0"/>
              <a:t> </a:t>
            </a:r>
            <a:r>
              <a:rPr lang="en-US" dirty="0"/>
              <a:t>: Holds the minimal costs per node </a:t>
            </a:r>
            <a:r>
              <a:rPr lang="en-US" i="1" dirty="0"/>
              <a:t>v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/>
              <a:t> according to cost</a:t>
            </a:r>
            <a:br>
              <a:rPr lang="en-US" dirty="0"/>
            </a:br>
            <a:r>
              <a:rPr lang="en-US" dirty="0"/>
              <a:t>		  function </a:t>
            </a:r>
            <a:r>
              <a:rPr lang="en-US" i="1" dirty="0"/>
              <a:t>c</a:t>
            </a:r>
            <a:r>
              <a:rPr lang="en-US" dirty="0"/>
              <a:t>, if a total of </a:t>
            </a:r>
            <a:r>
              <a:rPr lang="en-US" i="1" dirty="0"/>
              <a:t>j</a:t>
            </a:r>
            <a:r>
              <a:rPr lang="en-US" dirty="0"/>
              <a:t> registers is available to compute 		  that sub-tree of </a:t>
            </a:r>
            <a:r>
              <a:rPr lang="en-US" i="1" dirty="0"/>
              <a:t>T</a:t>
            </a:r>
            <a:r>
              <a:rPr lang="en-US" dirty="0"/>
              <a:t> with root </a:t>
            </a:r>
            <a:r>
              <a:rPr lang="en-US" i="1" dirty="0"/>
              <a:t>v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Array            </a:t>
            </a:r>
            <a:r>
              <a:rPr lang="en-US" sz="1200" dirty="0"/>
              <a:t> </a:t>
            </a:r>
            <a:r>
              <a:rPr lang="en-US" dirty="0"/>
              <a:t>: Holds the cost-optimal machine operation from </a:t>
            </a:r>
            <a:r>
              <a:rPr lang="en-US" i="1" dirty="0"/>
              <a:t>O</a:t>
            </a:r>
            <a:r>
              <a:rPr lang="en-US" dirty="0"/>
              <a:t> and the 		  optimal operand order per node </a:t>
            </a:r>
            <a:r>
              <a:rPr lang="en-US" i="1" dirty="0"/>
              <a:t>v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/>
              <a:t>, if a total of </a:t>
            </a:r>
            <a:r>
              <a:rPr lang="en-US" i="1" dirty="0"/>
              <a:t>j</a:t>
            </a:r>
            <a:r>
              <a:rPr lang="en-US" dirty="0"/>
              <a:t> 			  registers is available.</a:t>
            </a:r>
          </a:p>
        </p:txBody>
      </p:sp>
      <p:pic>
        <p:nvPicPr>
          <p:cNvPr id="2" name="Grafik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761" y="3733200"/>
            <a:ext cx="760666" cy="28079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831200"/>
            <a:ext cx="842391" cy="28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8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65E0FC59-771A-440C-BA66-54A1E3291DF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Pattern Matching Algorithm (2)</a:t>
            </a:r>
            <a:endParaRPr lang="en-US" i="1" dirty="0"/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Workflow –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TPM( </a:t>
            </a:r>
            <a:r>
              <a:rPr lang="en-US" b="1" i="1" dirty="0">
                <a:latin typeface="Courier New" pitchFamily="49" charset="0"/>
                <a:cs typeface="Courier New" pitchFamily="49" charset="0"/>
              </a:rPr>
              <a:t>DFT </a:t>
            </a:r>
            <a:r>
              <a:rPr lang="en-US" i="1" dirty="0">
                <a:cs typeface="Courier New" pitchFamily="49" charset="0"/>
              </a:rPr>
              <a:t>T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)</a:t>
            </a:r>
            <a:r>
              <a:rPr lang="en-US" b="1" dirty="0"/>
              <a:t>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initialize( </a:t>
            </a:r>
            <a:r>
              <a:rPr lang="en-US" i="1" dirty="0"/>
              <a:t>T</a:t>
            </a:r>
            <a:r>
              <a:rPr lang="en-US" dirty="0"/>
              <a:t> );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computeCosts( </a:t>
            </a:r>
            <a:r>
              <a:rPr lang="en-US" i="1" dirty="0"/>
              <a:t>T</a:t>
            </a:r>
            <a:r>
              <a:rPr lang="en-US" dirty="0"/>
              <a:t> );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generateCode( </a:t>
            </a:r>
            <a:r>
              <a:rPr lang="en-US" i="1" dirty="0"/>
              <a:t>T</a:t>
            </a:r>
            <a:r>
              <a:rPr lang="en-US" dirty="0"/>
              <a:t>, </a:t>
            </a:r>
            <a:r>
              <a:rPr lang="en-US" i="1" dirty="0"/>
              <a:t>K</a:t>
            </a:r>
            <a:r>
              <a:rPr lang="en-US" dirty="0"/>
              <a:t> );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Phase 1 –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initialize( </a:t>
            </a:r>
            <a:r>
              <a:rPr lang="en-US" b="1" i="1" dirty="0">
                <a:latin typeface="Courier New" pitchFamily="49" charset="0"/>
                <a:cs typeface="Courier New" pitchFamily="49" charset="0"/>
              </a:rPr>
              <a:t>DFT </a:t>
            </a:r>
            <a:r>
              <a:rPr lang="en-US" i="1" dirty="0">
                <a:cs typeface="Courier New" pitchFamily="49" charset="0"/>
              </a:rPr>
              <a:t>T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)</a:t>
            </a:r>
            <a:r>
              <a:rPr lang="en-US" b="1" dirty="0"/>
              <a:t>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all possible register numbers 1 ≤ </a:t>
            </a:r>
            <a:r>
              <a:rPr lang="en-US" i="1" dirty="0"/>
              <a:t>j</a:t>
            </a:r>
            <a:r>
              <a:rPr lang="en-US" dirty="0"/>
              <a:t> ≤ </a:t>
            </a:r>
            <a:r>
              <a:rPr lang="en-US" i="1" dirty="0"/>
              <a:t>K</a:t>
            </a:r>
            <a:r>
              <a:rPr lang="en-US" dirty="0"/>
              <a:t> and for all nodes </a:t>
            </a:r>
            <a:r>
              <a:rPr lang="en-US" i="1" dirty="0"/>
              <a:t>v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/>
              <a:t>: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all possible register numbers 1 ≤ </a:t>
            </a:r>
            <a:r>
              <a:rPr lang="en-US" i="1" dirty="0"/>
              <a:t>j</a:t>
            </a:r>
            <a:r>
              <a:rPr lang="en-US" dirty="0"/>
              <a:t> ≤ </a:t>
            </a:r>
            <a:r>
              <a:rPr lang="en-US" i="1" dirty="0"/>
              <a:t>K</a:t>
            </a:r>
            <a:r>
              <a:rPr lang="en-US" dirty="0"/>
              <a:t> and for all nodes </a:t>
            </a:r>
            <a:r>
              <a:rPr lang="en-US" i="1" dirty="0"/>
              <a:t>v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/>
              <a:t>:</a:t>
            </a:r>
            <a:br>
              <a:rPr lang="en-US" dirty="0"/>
            </a:br>
            <a:endParaRPr lang="en-US" dirty="0"/>
          </a:p>
        </p:txBody>
      </p:sp>
      <p:pic>
        <p:nvPicPr>
          <p:cNvPr id="3" name="Grafik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5517232"/>
            <a:ext cx="1668780" cy="25908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933056"/>
            <a:ext cx="4727448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93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D70D66C-B6A2-42A6-874B-D459A7E4573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Pattern Matching Algorithm (3)</a:t>
            </a:r>
            <a:endParaRPr lang="en-US" i="1" dirty="0"/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512" y="1387475"/>
            <a:ext cx="8785225" cy="49942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Phase 2 –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computeCosts( </a:t>
            </a:r>
            <a:r>
              <a:rPr lang="en-US" b="1" i="1" dirty="0">
                <a:latin typeface="Courier New" pitchFamily="49" charset="0"/>
                <a:cs typeface="Courier New" pitchFamily="49" charset="0"/>
              </a:rPr>
              <a:t>DFT </a:t>
            </a:r>
            <a:r>
              <a:rPr lang="en-US" i="1" dirty="0">
                <a:cs typeface="Courier New" pitchFamily="49" charset="0"/>
              </a:rPr>
              <a:t>T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)</a:t>
            </a:r>
            <a:r>
              <a:rPr lang="en-US" b="1" dirty="0"/>
              <a:t>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all nodes </a:t>
            </a:r>
            <a:r>
              <a:rPr lang="en-US" i="1" dirty="0"/>
              <a:t>v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/>
              <a:t> in post-order sequence starting at root node </a:t>
            </a:r>
            <a:r>
              <a:rPr lang="en-US" i="1" dirty="0"/>
              <a:t>v</a:t>
            </a:r>
            <a:r>
              <a:rPr lang="en-US" baseline="-25000" dirty="0"/>
              <a:t>0</a:t>
            </a:r>
            <a:r>
              <a:rPr lang="en-US" dirty="0"/>
              <a:t>: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Let </a:t>
            </a:r>
            <a:r>
              <a:rPr lang="en-US" i="1" dirty="0"/>
              <a:t>T’</a:t>
            </a:r>
            <a:r>
              <a:rPr lang="en-US" dirty="0"/>
              <a:t> be that sub-tree of </a:t>
            </a:r>
            <a:r>
              <a:rPr lang="en-US" i="1" dirty="0"/>
              <a:t>T</a:t>
            </a:r>
            <a:r>
              <a:rPr lang="en-US" dirty="0"/>
              <a:t> with current node </a:t>
            </a:r>
            <a:r>
              <a:rPr lang="en-US" i="1" dirty="0"/>
              <a:t>v</a:t>
            </a:r>
            <a:r>
              <a:rPr lang="en-US" dirty="0"/>
              <a:t> as root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all operations </a:t>
            </a:r>
            <a:r>
              <a:rPr lang="en-US" i="1" dirty="0"/>
              <a:t>o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O</a:t>
            </a:r>
            <a:r>
              <a:rPr lang="en-US" dirty="0"/>
              <a:t> that cover </a:t>
            </a:r>
            <a:r>
              <a:rPr lang="en-US" i="1" dirty="0"/>
              <a:t>v</a:t>
            </a:r>
            <a:r>
              <a:rPr lang="en-US" dirty="0"/>
              <a:t>:</a:t>
            </a:r>
          </a:p>
          <a:p>
            <a:pPr lvl="2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Use </a:t>
            </a:r>
            <a:r>
              <a:rPr lang="en-US" sz="2000" i="1" dirty="0"/>
              <a:t>o</a:t>
            </a:r>
            <a:r>
              <a:rPr lang="en-US" sz="2000" dirty="0"/>
              <a:t> and partition </a:t>
            </a:r>
            <a:r>
              <a:rPr lang="en-US" sz="2000" i="1" dirty="0"/>
              <a:t>T’</a:t>
            </a:r>
            <a:r>
              <a:rPr lang="en-US" sz="2000" dirty="0"/>
              <a:t> into sub-trees </a:t>
            </a:r>
            <a:r>
              <a:rPr lang="en-US" sz="2000" i="1" dirty="0"/>
              <a:t>T’</a:t>
            </a:r>
            <a:r>
              <a:rPr lang="en-US" sz="2000" baseline="-25000" dirty="0"/>
              <a:t>1</a:t>
            </a:r>
            <a:r>
              <a:rPr lang="en-US" sz="2000" dirty="0"/>
              <a:t>, ..., </a:t>
            </a:r>
            <a:r>
              <a:rPr lang="en-US" sz="2000" i="1" dirty="0"/>
              <a:t>T’</a:t>
            </a:r>
            <a:r>
              <a:rPr lang="en-US" sz="2000" i="1" baseline="-25000" dirty="0"/>
              <a:t>n</a:t>
            </a:r>
            <a:r>
              <a:rPr lang="en-US" sz="2000" dirty="0"/>
              <a:t> with roots  </a:t>
            </a:r>
            <a:r>
              <a:rPr lang="en-US" sz="2000" i="1" dirty="0"/>
              <a:t>v’</a:t>
            </a:r>
            <a:r>
              <a:rPr lang="en-US" sz="2000" baseline="-25000" dirty="0"/>
              <a:t>1</a:t>
            </a:r>
            <a:r>
              <a:rPr lang="en-US" sz="2000" dirty="0"/>
              <a:t>, ..., </a:t>
            </a:r>
            <a:r>
              <a:rPr lang="en-US" sz="2000" i="1" dirty="0"/>
              <a:t>v’</a:t>
            </a:r>
            <a:r>
              <a:rPr lang="en-US" sz="2000" i="1" baseline="-25000" dirty="0"/>
              <a:t>n</a:t>
            </a:r>
            <a:r>
              <a:rPr lang="en-US" sz="2000" dirty="0"/>
              <a:t>, respectively, according to Tree Cover-Definition </a:t>
            </a:r>
            <a:r>
              <a:rPr lang="en-US" sz="2000" i="1" dirty="0"/>
              <a:t>(</a:t>
            </a:r>
            <a:r>
              <a:rPr lang="en-US" sz="2000" i="1" dirty="0">
                <a:sym typeface="Wingdings"/>
              </a:rPr>
              <a:t></a:t>
            </a:r>
            <a:r>
              <a:rPr lang="en-US" sz="2000" i="1" dirty="0"/>
              <a:t> </a:t>
            </a:r>
            <a:r>
              <a:rPr lang="en-US" sz="2000" i="1" dirty="0">
                <a:hlinkClick r:id="rId6" action="ppaction://hlinksldjump"/>
              </a:rPr>
              <a:t>Slide 20</a:t>
            </a:r>
            <a:r>
              <a:rPr lang="en-US" sz="2000" i="1" dirty="0"/>
              <a:t>)</a:t>
            </a:r>
          </a:p>
          <a:p>
            <a:pPr lvl="2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For each 1 ≤ </a:t>
            </a:r>
            <a:r>
              <a:rPr lang="en-US" sz="2000" i="1" dirty="0"/>
              <a:t>j</a:t>
            </a:r>
            <a:r>
              <a:rPr lang="en-US" sz="2000" dirty="0"/>
              <a:t> ≤ </a:t>
            </a:r>
            <a:r>
              <a:rPr lang="en-US" sz="2000" i="1" dirty="0"/>
              <a:t>K</a:t>
            </a:r>
            <a:r>
              <a:rPr lang="en-US" sz="2000" dirty="0"/>
              <a:t> and all permutations </a:t>
            </a:r>
            <a:r>
              <a:rPr lang="en-US" sz="2000" dirty="0">
                <a:sym typeface="Symbol" pitchFamily="18" charset="2"/>
              </a:rPr>
              <a:t></a:t>
            </a:r>
            <a:r>
              <a:rPr lang="en-US" sz="2000" dirty="0"/>
              <a:t> over (1, ..., </a:t>
            </a:r>
            <a:r>
              <a:rPr lang="en-US" sz="2000" i="1" dirty="0"/>
              <a:t>n</a:t>
            </a:r>
            <a:r>
              <a:rPr lang="en-US" sz="2000" dirty="0"/>
              <a:t>):</a:t>
            </a:r>
          </a:p>
          <a:p>
            <a:pPr lvl="3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Compute the minimal costs for node </a:t>
            </a:r>
            <a:r>
              <a:rPr lang="en-US" sz="2000" i="1" dirty="0"/>
              <a:t>v</a:t>
            </a:r>
            <a:r>
              <a:rPr lang="en-US" sz="2000" dirty="0"/>
              <a:t>: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		That pair (</a:t>
            </a:r>
            <a:r>
              <a:rPr lang="en-US" sz="2000" i="1" dirty="0"/>
              <a:t>o</a:t>
            </a:r>
            <a:r>
              <a:rPr lang="en-US" sz="2000" dirty="0"/>
              <a:t>, </a:t>
            </a:r>
            <a:r>
              <a:rPr lang="en-US" sz="2000" dirty="0">
                <a:sym typeface="Symbol" pitchFamily="18" charset="2"/>
              </a:rPr>
              <a:t></a:t>
            </a:r>
            <a:r>
              <a:rPr lang="en-US" sz="2000" dirty="0"/>
              <a:t>) that leads to the minimal costs</a:t>
            </a:r>
          </a:p>
        </p:txBody>
      </p:sp>
      <p:pic>
        <p:nvPicPr>
          <p:cNvPr id="8" name="Grafik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605883"/>
            <a:ext cx="5562600" cy="69532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00" y="5734800"/>
            <a:ext cx="1047750" cy="25527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800" y="5738400"/>
            <a:ext cx="760666" cy="28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1239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A6DBC1C-B19F-409B-A511-4DC3A4F169A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Pattern Matching Algorithm (4)</a:t>
            </a:r>
            <a:endParaRPr lang="en-US" i="1" dirty="0"/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512" y="1387475"/>
            <a:ext cx="8785225" cy="49942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Phase 3 –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generateCode( </a:t>
            </a:r>
            <a:r>
              <a:rPr lang="en-US" b="1" i="1" dirty="0">
                <a:latin typeface="Courier New" pitchFamily="49" charset="0"/>
                <a:cs typeface="Courier New" pitchFamily="49" charset="0"/>
              </a:rPr>
              <a:t>DFT </a:t>
            </a:r>
            <a:r>
              <a:rPr lang="en-US" i="1" dirty="0">
                <a:cs typeface="Courier New" pitchFamily="49" charset="0"/>
              </a:rPr>
              <a:t>T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, int </a:t>
            </a:r>
            <a:r>
              <a:rPr lang="en-US" i="1" dirty="0">
                <a:cs typeface="Courier New" pitchFamily="49" charset="0"/>
              </a:rPr>
              <a:t>j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)</a:t>
            </a:r>
            <a:r>
              <a:rPr lang="en-US" b="1" dirty="0"/>
              <a:t>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Let </a:t>
            </a:r>
            <a:r>
              <a:rPr lang="en-US" i="1" dirty="0"/>
              <a:t>v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/>
              <a:t> be the root of </a:t>
            </a:r>
            <a:r>
              <a:rPr lang="en-US" i="1" dirty="0"/>
              <a:t>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Operation </a:t>
            </a:r>
            <a:r>
              <a:rPr lang="en-US" i="1" dirty="0"/>
              <a:t>o</a:t>
            </a:r>
            <a:r>
              <a:rPr lang="en-US" dirty="0"/>
              <a:t> = first element of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Permutation </a:t>
            </a:r>
            <a:r>
              <a:rPr lang="en-US" dirty="0">
                <a:sym typeface="Symbol" pitchFamily="18" charset="2"/>
              </a:rPr>
              <a:t> = second element of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Use </a:t>
            </a:r>
            <a:r>
              <a:rPr lang="en-US" i="1" dirty="0"/>
              <a:t>o</a:t>
            </a:r>
            <a:r>
              <a:rPr lang="en-US" dirty="0"/>
              <a:t> and partition </a:t>
            </a:r>
            <a:r>
              <a:rPr lang="en-US" i="1" dirty="0"/>
              <a:t>T</a:t>
            </a:r>
            <a:r>
              <a:rPr lang="en-US" dirty="0"/>
              <a:t> into sub-trees </a:t>
            </a:r>
            <a:r>
              <a:rPr lang="en-US" i="1" dirty="0"/>
              <a:t>T</a:t>
            </a:r>
            <a:r>
              <a:rPr lang="en-US" baseline="-25000" dirty="0"/>
              <a:t>1</a:t>
            </a:r>
            <a:r>
              <a:rPr lang="en-US" dirty="0"/>
              <a:t>, ..., </a:t>
            </a:r>
            <a:r>
              <a:rPr lang="en-US" i="1" dirty="0"/>
              <a:t>T</a:t>
            </a:r>
            <a:r>
              <a:rPr lang="en-US" i="1" baseline="-25000" dirty="0"/>
              <a:t>n</a:t>
            </a:r>
            <a:r>
              <a:rPr lang="en-US" dirty="0"/>
              <a:t> according to Tree Cover-Definition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each </a:t>
            </a:r>
            <a:r>
              <a:rPr lang="en-US" i="1" dirty="0"/>
              <a:t>i</a:t>
            </a:r>
            <a:r>
              <a:rPr lang="en-US" dirty="0"/>
              <a:t> = 1, ..., </a:t>
            </a:r>
            <a:r>
              <a:rPr lang="en-US" i="1" dirty="0"/>
              <a:t>n</a:t>
            </a:r>
            <a:r>
              <a:rPr lang="en-US" dirty="0"/>
              <a:t>: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generateCode( </a:t>
            </a:r>
            <a:r>
              <a:rPr lang="en-US" i="1" dirty="0"/>
              <a:t>T</a:t>
            </a:r>
            <a:r>
              <a:rPr lang="en-US" baseline="-25000" dirty="0">
                <a:sym typeface="Symbol" pitchFamily="18" charset="2"/>
              </a:rPr>
              <a:t>(</a:t>
            </a:r>
            <a:r>
              <a:rPr lang="en-US" i="1" baseline="-25000" dirty="0">
                <a:sym typeface="Symbol" pitchFamily="18" charset="2"/>
              </a:rPr>
              <a:t>i</a:t>
            </a:r>
            <a:r>
              <a:rPr lang="en-US" baseline="-25000" dirty="0">
                <a:sym typeface="Symbol" pitchFamily="18" charset="2"/>
              </a:rPr>
              <a:t>)</a:t>
            </a:r>
            <a:r>
              <a:rPr lang="en-US" dirty="0"/>
              <a:t>,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i="1" dirty="0"/>
              <a:t>j</a:t>
            </a:r>
            <a:r>
              <a:rPr lang="en-US" dirty="0"/>
              <a:t> – </a:t>
            </a:r>
            <a:r>
              <a:rPr lang="en-US" i="1" dirty="0"/>
              <a:t>i</a:t>
            </a:r>
            <a:r>
              <a:rPr lang="en-US" dirty="0"/>
              <a:t> + 1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Generate machine code for operation </a:t>
            </a:r>
            <a:r>
              <a:rPr lang="en-US" i="1" dirty="0"/>
              <a:t>o</a:t>
            </a:r>
          </a:p>
        </p:txBody>
      </p:sp>
      <p:pic>
        <p:nvPicPr>
          <p:cNvPr id="2" name="Grafik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160000"/>
            <a:ext cx="765810" cy="25527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520000"/>
            <a:ext cx="765810" cy="255270"/>
          </a:xfrm>
          <a:prstGeom prst="rect">
            <a:avLst/>
          </a:prstGeom>
        </p:spPr>
      </p:pic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51520" y="4644425"/>
            <a:ext cx="6552728" cy="584775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i="1" dirty="0">
                <a:ea typeface="ヒラギノ角ゴ Pro W3" pitchFamily="96" charset="-128"/>
              </a:rPr>
              <a:t>[</a:t>
            </a:r>
            <a:r>
              <a:rPr lang="en-US" sz="1600" b="1" i="1" dirty="0"/>
              <a:t>A. Aho, S. Johnson.</a:t>
            </a:r>
            <a:r>
              <a:rPr lang="en-US" sz="1600" i="1" dirty="0"/>
              <a:t> Optimal Code Generation for Expression Trees. Journal of the ACM 23(3), Jul 1976</a:t>
            </a:r>
            <a:r>
              <a:rPr lang="en-US" sz="1600" i="1" dirty="0">
                <a:ea typeface="ヒラギノ角ゴ Pro W3" pitchFamily="96" charset="-128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2674577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6C0DB9D1-CD01-4016-8ACA-C4532C602D7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Remarks (1)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Post-order traversal:</a:t>
            </a:r>
            <a:r>
              <a:rPr lang="en-US" dirty="0"/>
              <a:t> For the root </a:t>
            </a:r>
            <a:r>
              <a:rPr lang="en-US" i="1" dirty="0"/>
              <a:t>v</a:t>
            </a:r>
            <a:r>
              <a:rPr lang="en-US" dirty="0"/>
              <a:t> of </a:t>
            </a:r>
            <a:r>
              <a:rPr lang="en-US" i="1" dirty="0"/>
              <a:t>T</a:t>
            </a:r>
            <a:r>
              <a:rPr lang="en-US" dirty="0"/>
              <a:t>, visit at first the children</a:t>
            </a:r>
            <a:br>
              <a:rPr lang="en-US" dirty="0"/>
            </a:br>
            <a:r>
              <a:rPr lang="en-US" i="1" dirty="0"/>
              <a:t>v</a:t>
            </a:r>
            <a:r>
              <a:rPr lang="en-US" baseline="-25000" dirty="0"/>
              <a:t>1</a:t>
            </a:r>
            <a:r>
              <a:rPr lang="en-US" dirty="0"/>
              <a:t>, ..., </a:t>
            </a:r>
            <a:r>
              <a:rPr lang="en-US" i="1" dirty="0"/>
              <a:t>v</a:t>
            </a:r>
            <a:r>
              <a:rPr lang="en-US" i="1" baseline="-25000" dirty="0"/>
              <a:t>n</a:t>
            </a:r>
            <a:r>
              <a:rPr lang="en-US" dirty="0"/>
              <a:t> in post-order sequence, then finally visit </a:t>
            </a:r>
            <a:r>
              <a:rPr lang="en-US" i="1" dirty="0"/>
              <a:t>v</a:t>
            </a:r>
            <a:r>
              <a:rPr lang="en-US" dirty="0"/>
              <a:t> itself.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Permutation </a:t>
            </a:r>
            <a:r>
              <a:rPr lang="en-US" dirty="0">
                <a:sym typeface="Symbol" pitchFamily="18" charset="2"/>
              </a:rPr>
              <a:t></a:t>
            </a:r>
            <a:r>
              <a:rPr lang="en-US" i="1" dirty="0">
                <a:sym typeface="Symbol" pitchFamily="18" charset="2"/>
              </a:rPr>
              <a:t>:</a:t>
            </a:r>
            <a:r>
              <a:rPr lang="en-US" dirty="0">
                <a:sym typeface="Symbol" pitchFamily="18" charset="2"/>
              </a:rPr>
              <a:t> For the current node </a:t>
            </a:r>
            <a:r>
              <a:rPr lang="en-US" i="1" dirty="0">
                <a:sym typeface="Symbol" pitchFamily="18" charset="2"/>
              </a:rPr>
              <a:t>v</a:t>
            </a:r>
            <a:r>
              <a:rPr lang="en-US" dirty="0">
                <a:sym typeface="Symbol" pitchFamily="18" charset="2"/>
              </a:rPr>
              <a:t> and sub-trees </a:t>
            </a:r>
            <a:r>
              <a:rPr lang="en-US" i="1" dirty="0">
                <a:sym typeface="Symbol" pitchFamily="18" charset="2"/>
              </a:rPr>
              <a:t>T’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, ..., </a:t>
            </a:r>
            <a:r>
              <a:rPr lang="en-US" i="1" dirty="0">
                <a:sym typeface="Symbol" pitchFamily="18" charset="2"/>
              </a:rPr>
              <a:t>T’</a:t>
            </a:r>
            <a:r>
              <a:rPr lang="en-US" i="1" baseline="-25000" dirty="0">
                <a:sym typeface="Symbol" pitchFamily="18" charset="2"/>
              </a:rPr>
              <a:t>n</a:t>
            </a:r>
            <a:r>
              <a:rPr lang="en-US" dirty="0">
                <a:sym typeface="Symbol" pitchFamily="18" charset="2"/>
              </a:rPr>
              <a:t> with roots </a:t>
            </a:r>
            <a:r>
              <a:rPr lang="en-US" i="1" dirty="0">
                <a:sym typeface="Symbol" pitchFamily="18" charset="2"/>
              </a:rPr>
              <a:t>v’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, ..., </a:t>
            </a:r>
            <a:r>
              <a:rPr lang="en-US" i="1" dirty="0">
                <a:sym typeface="Symbol" pitchFamily="18" charset="2"/>
              </a:rPr>
              <a:t>v’</a:t>
            </a:r>
            <a:r>
              <a:rPr lang="en-US" i="1" baseline="-25000" dirty="0">
                <a:sym typeface="Symbol" pitchFamily="18" charset="2"/>
              </a:rPr>
              <a:t>n</a:t>
            </a:r>
            <a:r>
              <a:rPr lang="en-US" dirty="0">
                <a:sym typeface="Symbol" pitchFamily="18" charset="2"/>
              </a:rPr>
              <a:t>, a permutation  describes one possible order in which the sub-trees can be evaluated.</a:t>
            </a:r>
            <a:br>
              <a:rPr lang="en-US" dirty="0">
                <a:sym typeface="Symbol" pitchFamily="18" charset="2"/>
              </a:rPr>
            </a:br>
            <a:r>
              <a:rPr lang="en-US" dirty="0">
                <a:sym typeface="Symbol" pitchFamily="18" charset="2"/>
              </a:rPr>
              <a:t>E.g.,  = (2, 3, 1) states that sub-tree 2 is evaluated first, then sub-tree 3, and finally sub-tree 1.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>
                <a:latin typeface="Courier New" pitchFamily="49" charset="0"/>
                <a:cs typeface="Courier New" pitchFamily="49" charset="0"/>
                <a:sym typeface="Symbol" pitchFamily="18" charset="2"/>
              </a:rPr>
              <a:t>computeCosts</a:t>
            </a:r>
            <a:r>
              <a:rPr lang="en-US" dirty="0">
                <a:sym typeface="Symbol" pitchFamily="18" charset="2"/>
              </a:rPr>
              <a:t> computes the minimal costs for each node </a:t>
            </a:r>
            <a:r>
              <a:rPr lang="en-US" i="1" dirty="0">
                <a:sym typeface="Symbol" pitchFamily="18" charset="2"/>
              </a:rPr>
              <a:t>v</a:t>
            </a:r>
            <a:r>
              <a:rPr lang="en-US" dirty="0">
                <a:sym typeface="Symbol" pitchFamily="18" charset="2"/>
              </a:rPr>
              <a:t> under consideration of </a:t>
            </a:r>
            <a:r>
              <a:rPr lang="en-US" i="1" u="sng" dirty="0">
                <a:sym typeface="Symbol" pitchFamily="18" charset="2"/>
              </a:rPr>
              <a:t>all</a:t>
            </a:r>
            <a:r>
              <a:rPr lang="en-US" dirty="0">
                <a:sym typeface="Symbol" pitchFamily="18" charset="2"/>
              </a:rPr>
              <a:t> possible evaluation orders of </a:t>
            </a:r>
            <a:r>
              <a:rPr lang="en-US" i="1" dirty="0">
                <a:sym typeface="Symbol" pitchFamily="18" charset="2"/>
              </a:rPr>
              <a:t>v</a:t>
            </a:r>
            <a:r>
              <a:rPr lang="en-US" dirty="0">
                <a:sym typeface="Symbol" pitchFamily="18" charset="2"/>
              </a:rPr>
              <a:t>’s children (i.e., all permutations ) and </a:t>
            </a:r>
            <a:r>
              <a:rPr lang="en-US" i="1" u="sng" dirty="0">
                <a:sym typeface="Symbol" pitchFamily="18" charset="2"/>
              </a:rPr>
              <a:t>all</a:t>
            </a:r>
            <a:r>
              <a:rPr lang="en-US" dirty="0">
                <a:sym typeface="Symbol" pitchFamily="18" charset="2"/>
              </a:rPr>
              <a:t> possible amounts of free registers (i.e., all values </a:t>
            </a:r>
            <a:r>
              <a:rPr lang="en-US" i="1" dirty="0">
                <a:sym typeface="Symbol" pitchFamily="18" charset="2"/>
              </a:rPr>
              <a:t>j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>
                <a:sym typeface="Symbol" pitchFamily="18" charset="2"/>
              </a:rPr>
              <a:t> [1, </a:t>
            </a:r>
            <a:r>
              <a:rPr lang="en-US" i="1" dirty="0">
                <a:sym typeface="Symbol" pitchFamily="18" charset="2"/>
              </a:rPr>
              <a:t>K</a:t>
            </a:r>
            <a:r>
              <a:rPr lang="en-US" dirty="0">
                <a:sym typeface="Symbol" pitchFamily="18" charset="2"/>
              </a:rPr>
              <a:t>]).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898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9F4A563-E0A2-4B2C-ACE0-46487C092E6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Remarks (2)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each tree </a:t>
            </a:r>
            <a:r>
              <a:rPr lang="en-US" i="1" dirty="0"/>
              <a:t>T</a:t>
            </a:r>
            <a:r>
              <a:rPr lang="en-US" dirty="0"/>
              <a:t>, the TPM algorithm always tracks how many of the </a:t>
            </a:r>
            <a:r>
              <a:rPr lang="en-US" i="1" dirty="0"/>
              <a:t>K</a:t>
            </a:r>
            <a:r>
              <a:rPr lang="en-US" dirty="0"/>
              <a:t> registers of the processor are still free, i.e., it does not work with an infinite amount of available virtual registers.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Accordingly, costs are computed in dependence of the number </a:t>
            </a:r>
            <a:r>
              <a:rPr lang="en-US" i="1" dirty="0"/>
              <a:t>j</a:t>
            </a:r>
            <a:r>
              <a:rPr lang="en-US" dirty="0"/>
              <a:t> of available registers.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>
                <a:sym typeface="Symbol" pitchFamily="18" charset="2"/>
              </a:rPr>
              <a:t>For some nodes </a:t>
            </a:r>
            <a:r>
              <a:rPr lang="en-US" i="1" dirty="0">
                <a:sym typeface="Symbol" pitchFamily="18" charset="2"/>
              </a:rPr>
              <a:t>v’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, ..., </a:t>
            </a:r>
            <a:r>
              <a:rPr lang="en-US" i="1" dirty="0">
                <a:sym typeface="Symbol" pitchFamily="18" charset="2"/>
              </a:rPr>
              <a:t>v’</a:t>
            </a:r>
            <a:r>
              <a:rPr lang="en-US" i="1" baseline="-25000" dirty="0">
                <a:sym typeface="Symbol" pitchFamily="18" charset="2"/>
              </a:rPr>
              <a:t>n</a:t>
            </a:r>
            <a:r>
              <a:rPr lang="en-US" dirty="0">
                <a:sym typeface="Symbol" pitchFamily="18" charset="2"/>
              </a:rPr>
              <a:t> and a given value of </a:t>
            </a:r>
            <a:r>
              <a:rPr lang="en-US" i="1" dirty="0">
                <a:sym typeface="Symbol" pitchFamily="18" charset="2"/>
              </a:rPr>
              <a:t>j</a:t>
            </a:r>
            <a:r>
              <a:rPr lang="en-US" dirty="0">
                <a:sym typeface="Symbol" pitchFamily="18" charset="2"/>
              </a:rPr>
              <a:t>, the costs can vary, depending on the permutation !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2514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0B64230-215E-4D3F-9A7E-F34EF75C56B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Remarks (3)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</a:pPr>
            <a:r>
              <a:rPr lang="en-US" b="1" dirty="0"/>
              <a:t>Example:</a:t>
            </a:r>
            <a:r>
              <a:rPr lang="en-US" dirty="0"/>
              <a:t> Assume that </a:t>
            </a:r>
            <a:r>
              <a:rPr lang="en-US" i="1" dirty="0"/>
              <a:t>j</a:t>
            </a:r>
            <a:r>
              <a:rPr lang="en-US" dirty="0"/>
              <a:t> = 3 registers are available to evaluate the current node </a:t>
            </a:r>
            <a:r>
              <a:rPr lang="en-US" i="1" dirty="0"/>
              <a:t>v</a:t>
            </a:r>
            <a:r>
              <a:rPr lang="en-US" dirty="0"/>
              <a:t>. The evaluation of sub-tree </a:t>
            </a:r>
            <a:r>
              <a:rPr lang="en-US" i="1" dirty="0"/>
              <a:t>T’</a:t>
            </a:r>
            <a:r>
              <a:rPr lang="en-US" baseline="-25000" dirty="0"/>
              <a:t>1</a:t>
            </a:r>
            <a:r>
              <a:rPr lang="en-US" dirty="0"/>
              <a:t> requires 2 free registers, but that of </a:t>
            </a:r>
            <a:r>
              <a:rPr lang="en-US" i="1" dirty="0"/>
              <a:t>T’</a:t>
            </a:r>
            <a:r>
              <a:rPr lang="en-US" baseline="-25000" dirty="0"/>
              <a:t>2</a:t>
            </a:r>
            <a:r>
              <a:rPr lang="en-US" dirty="0"/>
              <a:t> 3 registers.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>
                <a:sym typeface="Symbol" pitchFamily="18" charset="2"/>
              </a:rPr>
              <a:t> = (1, 2): If </a:t>
            </a:r>
            <a:r>
              <a:rPr lang="en-US" i="1" dirty="0">
                <a:sym typeface="Symbol" pitchFamily="18" charset="2"/>
              </a:rPr>
              <a:t>T’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 were evaluated first, 2 registers are occupied meanwhile and the result of </a:t>
            </a:r>
            <a:r>
              <a:rPr lang="en-US" i="1" dirty="0">
                <a:sym typeface="Symbol" pitchFamily="18" charset="2"/>
              </a:rPr>
              <a:t>T’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 is stored permanently in one of the 3 free registers afterwards. Thus, only 2 registers are available to evaluate </a:t>
            </a:r>
            <a:r>
              <a:rPr lang="en-US" i="1" dirty="0">
                <a:sym typeface="Symbol" pitchFamily="18" charset="2"/>
              </a:rPr>
              <a:t>T’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>
                <a:sym typeface="Symbol" pitchFamily="18" charset="2"/>
              </a:rPr>
              <a:t>.</a:t>
            </a:r>
            <a:br>
              <a:rPr lang="en-US" dirty="0">
                <a:sym typeface="Symbol" pitchFamily="18" charset="2"/>
              </a:rPr>
            </a:br>
            <a:r>
              <a:rPr lang="en-US" dirty="0">
                <a:sym typeface="Symbol" pitchFamily="18" charset="2"/>
              </a:rPr>
              <a:t>But since </a:t>
            </a:r>
            <a:r>
              <a:rPr lang="en-US" i="1" dirty="0">
                <a:sym typeface="Symbol" pitchFamily="18" charset="2"/>
              </a:rPr>
              <a:t>T’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>
                <a:sym typeface="Symbol" pitchFamily="18" charset="2"/>
              </a:rPr>
              <a:t> requires 3 registers, additional memory transfer instructions need to be generated to evaluate </a:t>
            </a:r>
            <a:r>
              <a:rPr lang="en-US" i="1" dirty="0">
                <a:sym typeface="Symbol" pitchFamily="18" charset="2"/>
              </a:rPr>
              <a:t>T’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>
                <a:sym typeface="Symbol" pitchFamily="18" charset="2"/>
              </a:rPr>
              <a:t> which consequently increase costs.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>
                <a:sym typeface="Symbol" pitchFamily="18" charset="2"/>
              </a:rPr>
              <a:t> = (2, 1): During its evaluation, </a:t>
            </a:r>
            <a:r>
              <a:rPr lang="en-US" i="1" dirty="0">
                <a:sym typeface="Symbol" pitchFamily="18" charset="2"/>
              </a:rPr>
              <a:t>T’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>
                <a:sym typeface="Symbol" pitchFamily="18" charset="2"/>
              </a:rPr>
              <a:t> occupies all 3 available registers, the result of </a:t>
            </a:r>
            <a:r>
              <a:rPr lang="en-US" i="1" dirty="0">
                <a:sym typeface="Symbol" pitchFamily="18" charset="2"/>
              </a:rPr>
              <a:t>T’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>
                <a:sym typeface="Symbol" pitchFamily="18" charset="2"/>
              </a:rPr>
              <a:t> is permanently stored in one if the 3 free registers afterwards. Thus, only 2 registers are available to evaluate </a:t>
            </a:r>
            <a:r>
              <a:rPr lang="en-US" i="1" dirty="0">
                <a:sym typeface="Symbol" pitchFamily="18" charset="2"/>
              </a:rPr>
              <a:t>T’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. But since </a:t>
            </a:r>
            <a:r>
              <a:rPr lang="en-US" i="1" dirty="0">
                <a:sym typeface="Symbol" pitchFamily="18" charset="2"/>
              </a:rPr>
              <a:t>T’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 only needs 2 registers for its evaluation, no additional memory transfer instructions are required, thus leading to minimal costs.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2244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0FC507A-0593-4A9B-842E-85719B3F746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Run-Time Complexity of TPM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Assumptions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 processor’s instruction set is given and is fixed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 size of the set </a:t>
            </a:r>
            <a:r>
              <a:rPr lang="en-US" i="1" dirty="0"/>
              <a:t>O</a:t>
            </a:r>
            <a:r>
              <a:rPr lang="en-US" dirty="0"/>
              <a:t> of machine operations is constant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 number of possible permutations </a:t>
            </a:r>
            <a:r>
              <a:rPr lang="en-US" dirty="0">
                <a:sym typeface="Symbol" pitchFamily="18" charset="2"/>
              </a:rPr>
              <a:t> is constant, too, since the number of operands per machine operation in the instruction set is also constant</a:t>
            </a:r>
            <a:br>
              <a:rPr lang="en-US" dirty="0">
                <a:sym typeface="Symbol" pitchFamily="18" charset="2"/>
              </a:rPr>
            </a:br>
            <a:r>
              <a:rPr lang="en-US" dirty="0">
                <a:sym typeface="Symbol" pitchFamily="18" charset="2"/>
              </a:rPr>
              <a:t>(typically 2 or 3 operands per operation)</a:t>
            </a:r>
            <a:endParaRPr lang="en-US" dirty="0"/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Cost Computation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Since the algorithm’s loops over all machine operations </a:t>
            </a:r>
            <a:r>
              <a:rPr lang="en-US" i="1" dirty="0"/>
              <a:t>o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O</a:t>
            </a:r>
            <a:r>
              <a:rPr lang="en-US" dirty="0"/>
              <a:t> and over all permutations </a:t>
            </a:r>
            <a:r>
              <a:rPr lang="en-US" dirty="0">
                <a:sym typeface="Symbol" pitchFamily="18" charset="2"/>
              </a:rPr>
              <a:t> only contribute a constant factor: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>
                <a:sym typeface="Symbol" pitchFamily="18" charset="2"/>
              </a:rPr>
              <a:t>Linear complexity in terms of the size of </a:t>
            </a:r>
            <a:r>
              <a:rPr lang="en-US" i="1" dirty="0">
                <a:sym typeface="Symbol" pitchFamily="18" charset="2"/>
              </a:rPr>
              <a:t>T</a:t>
            </a:r>
            <a:r>
              <a:rPr lang="en-US" dirty="0">
                <a:sym typeface="Symbol" pitchFamily="18" charset="2"/>
              </a:rPr>
              <a:t>: </a:t>
            </a:r>
            <a:r>
              <a:rPr lang="en-US" i="1" dirty="0">
                <a:sym typeface="Symbol" pitchFamily="18" charset="2"/>
              </a:rPr>
              <a:t>O</a:t>
            </a:r>
            <a:r>
              <a:rPr lang="en-US" dirty="0">
                <a:sym typeface="Symbol" pitchFamily="18" charset="2"/>
              </a:rPr>
              <a:t>( |</a:t>
            </a:r>
            <a:r>
              <a:rPr lang="en-US" i="1" dirty="0">
                <a:sym typeface="Symbol" pitchFamily="18" charset="2"/>
              </a:rPr>
              <a:t>V</a:t>
            </a:r>
            <a:r>
              <a:rPr lang="en-US" dirty="0">
                <a:sym typeface="Symbol" pitchFamily="18" charset="2"/>
              </a:rPr>
              <a:t>| )</a:t>
            </a:r>
            <a:endParaRPr lang="en-US" dirty="0"/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Code Generation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Obviously, also linear complexity in terms of the size of </a:t>
            </a:r>
            <a:r>
              <a:rPr lang="en-US" i="1" dirty="0"/>
              <a:t>T</a:t>
            </a:r>
            <a:r>
              <a:rPr lang="en-US" dirty="0"/>
              <a:t>: </a:t>
            </a:r>
            <a:r>
              <a:rPr lang="en-US" i="1" dirty="0"/>
              <a:t>O</a:t>
            </a:r>
            <a:r>
              <a:rPr lang="en-US" dirty="0"/>
              <a:t>( |</a:t>
            </a:r>
            <a:r>
              <a:rPr lang="en-US" i="1" dirty="0"/>
              <a:t>V</a:t>
            </a:r>
            <a:r>
              <a:rPr lang="en-US" dirty="0"/>
              <a:t>| )</a:t>
            </a:r>
          </a:p>
        </p:txBody>
      </p:sp>
    </p:spTree>
    <p:extLst>
      <p:ext uri="{BB962C8B-B14F-4D97-AF65-F5344CB8AC3E}">
        <p14:creationId xmlns:p14="http://schemas.microsoft.com/office/powerpoint/2010/main" val="4084524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F165E3E-7BF1-42E1-8A02-3F4815720AD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Issues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TPM Algorithm as presented here formulated generically.</a:t>
            </a:r>
            <a:endParaRPr lang="en-US" b="1" i="1" dirty="0"/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b="1" i="1" dirty="0"/>
              <a:t>How is this algorithm adapted for some actual processor architecture?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Details to be clarified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How is the matching of a machine operation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op</a:t>
            </a:r>
            <a:r>
              <a:rPr lang="en-US" dirty="0"/>
              <a:t> with the root of </a:t>
            </a:r>
            <a:r>
              <a:rPr lang="en-US" i="1" dirty="0"/>
              <a:t>T</a:t>
            </a:r>
            <a:r>
              <a:rPr lang="en-US" dirty="0"/>
              <a:t> realized (cf. Tree Cover-Definition)?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 which format are the set </a:t>
            </a:r>
            <a:r>
              <a:rPr lang="en-US" i="1" dirty="0"/>
              <a:t>O</a:t>
            </a:r>
            <a:r>
              <a:rPr lang="en-US" dirty="0"/>
              <a:t> of all machine operations and the cost function </a:t>
            </a:r>
            <a:r>
              <a:rPr lang="en-US" i="1" dirty="0"/>
              <a:t>C</a:t>
            </a:r>
            <a:r>
              <a:rPr lang="en-US" dirty="0"/>
              <a:t> specified for the TPM algorithm?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How does TPM handle the storage of the optimal machine operation </a:t>
            </a:r>
            <a:r>
              <a:rPr lang="en-US" i="1" dirty="0"/>
              <a:t>o</a:t>
            </a:r>
            <a:r>
              <a:rPr lang="en-US" dirty="0"/>
              <a:t> in </a:t>
            </a:r>
            <a:r>
              <a:rPr lang="en-US" i="1" dirty="0"/>
              <a:t>M</a:t>
            </a:r>
            <a:r>
              <a:rPr lang="en-US" dirty="0"/>
              <a:t> and how is the actual code generation for </a:t>
            </a:r>
            <a:r>
              <a:rPr lang="en-US" i="1" dirty="0"/>
              <a:t>o</a:t>
            </a:r>
            <a:r>
              <a:rPr lang="en-US" dirty="0"/>
              <a:t> done?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r>
              <a:rPr lang="en-US" i="1" u="sng" dirty="0"/>
              <a:t>In the following:</a:t>
            </a:r>
            <a:r>
              <a:rPr lang="en-US" dirty="0"/>
              <a:t> Assumption of an infinite amount of virtual registers</a:t>
            </a:r>
          </a:p>
        </p:txBody>
      </p:sp>
    </p:spTree>
    <p:extLst>
      <p:ext uri="{BB962C8B-B14F-4D97-AF65-F5344CB8AC3E}">
        <p14:creationId xmlns:p14="http://schemas.microsoft.com/office/powerpoint/2010/main" val="2887722802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Line 30"/>
          <p:cNvSpPr>
            <a:spLocks noChangeShapeType="1"/>
          </p:cNvSpPr>
          <p:nvPr/>
        </p:nvSpPr>
        <p:spPr bwMode="auto">
          <a:xfrm flipV="1">
            <a:off x="395536" y="3250158"/>
            <a:ext cx="0" cy="2051050"/>
          </a:xfrm>
          <a:prstGeom prst="line">
            <a:avLst/>
          </a:prstGeom>
          <a:noFill/>
          <a:ln w="31750">
            <a:solidFill>
              <a:srgbClr val="C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673E902D-2A6E-4C37-98BC-E0EAB6A5064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Processor Description per Tree Grammar</a:t>
            </a:r>
            <a:endParaRPr lang="en-US" i="1" dirty="0"/>
          </a:p>
        </p:txBody>
      </p:sp>
      <p:grpSp>
        <p:nvGrpSpPr>
          <p:cNvPr id="40" name="Group 33"/>
          <p:cNvGrpSpPr>
            <a:grpSpLocks/>
          </p:cNvGrpSpPr>
          <p:nvPr/>
        </p:nvGrpSpPr>
        <p:grpSpPr bwMode="auto">
          <a:xfrm>
            <a:off x="7452000" y="1195868"/>
            <a:ext cx="1152525" cy="865187"/>
            <a:chOff x="4694" y="2273"/>
            <a:chExt cx="726" cy="545"/>
          </a:xfrm>
        </p:grpSpPr>
        <p:grpSp>
          <p:nvGrpSpPr>
            <p:cNvPr id="41" name="Group 6"/>
            <p:cNvGrpSpPr>
              <a:grpSpLocks/>
            </p:cNvGrpSpPr>
            <p:nvPr/>
          </p:nvGrpSpPr>
          <p:grpSpPr bwMode="auto">
            <a:xfrm>
              <a:off x="4694" y="2273"/>
              <a:ext cx="726" cy="545"/>
              <a:chOff x="3742" y="3430"/>
              <a:chExt cx="726" cy="545"/>
            </a:xfrm>
          </p:grpSpPr>
          <p:sp>
            <p:nvSpPr>
              <p:cNvPr id="43" name="AutoShape 7"/>
              <p:cNvSpPr>
                <a:spLocks noChangeArrowheads="1"/>
              </p:cNvSpPr>
              <p:nvPr/>
            </p:nvSpPr>
            <p:spPr bwMode="auto">
              <a:xfrm rot="10800000">
                <a:off x="3742" y="3612"/>
                <a:ext cx="681" cy="363"/>
              </a:xfrm>
              <a:prstGeom prst="cloudCallout">
                <a:avLst>
                  <a:gd name="adj1" fmla="val -43685"/>
                  <a:gd name="adj2" fmla="val 95181"/>
                </a:avLst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lIns="0" tIns="0" rIns="0" bIns="0"/>
              <a:lstStyle/>
              <a:p>
                <a:pPr marL="647700" indent="-457200" algn="ctr"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de-DE" sz="2000" dirty="0">
                  <a:solidFill>
                    <a:schemeClr val="tx1"/>
                  </a:solidFill>
                  <a:latin typeface="MetaKorrespondenz" pitchFamily="34" charset="0"/>
                </a:endParaRPr>
              </a:p>
            </p:txBody>
          </p:sp>
          <p:sp>
            <p:nvSpPr>
              <p:cNvPr id="44" name="Rectangle 8"/>
              <p:cNvSpPr>
                <a:spLocks noChangeArrowheads="1"/>
              </p:cNvSpPr>
              <p:nvPr/>
            </p:nvSpPr>
            <p:spPr bwMode="auto">
              <a:xfrm>
                <a:off x="4195" y="3430"/>
                <a:ext cx="273" cy="1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</p:grpSp>
        <p:sp>
          <p:nvSpPr>
            <p:cNvPr id="42" name="Text Box 14"/>
            <p:cNvSpPr txBox="1">
              <a:spLocks noChangeArrowheads="1"/>
            </p:cNvSpPr>
            <p:nvPr/>
          </p:nvSpPr>
          <p:spPr bwMode="auto">
            <a:xfrm>
              <a:off x="4995" y="2553"/>
              <a:ext cx="145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800" i="1" dirty="0"/>
                <a:t>IR</a:t>
              </a:r>
            </a:p>
          </p:txBody>
        </p:sp>
      </p:grp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179388" y="1387475"/>
            <a:ext cx="8785225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Grammar </a:t>
            </a:r>
            <a:r>
              <a:rPr lang="en-US" i="1" dirty="0"/>
              <a:t>G</a:t>
            </a:r>
            <a:r>
              <a:rPr lang="en-US" dirty="0"/>
              <a:t> that generates machine operations for all sub-trees of a DFT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 single rule in </a:t>
            </a:r>
            <a:r>
              <a:rPr lang="en-US" i="1" dirty="0"/>
              <a:t>G</a:t>
            </a:r>
            <a:r>
              <a:rPr lang="en-US" dirty="0"/>
              <a:t> realizes one possible covering of a DFT node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By applying grammar rules, code is thus derived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Each individual derivation/rule produces costs</a:t>
            </a:r>
          </a:p>
        </p:txBody>
      </p:sp>
      <p:sp>
        <p:nvSpPr>
          <p:cNvPr id="56" name="Line 56"/>
          <p:cNvSpPr>
            <a:spLocks noChangeShapeType="1"/>
          </p:cNvSpPr>
          <p:nvPr/>
        </p:nvSpPr>
        <p:spPr bwMode="auto">
          <a:xfrm rot="16200000">
            <a:off x="593974" y="5102770"/>
            <a:ext cx="0" cy="396875"/>
          </a:xfrm>
          <a:prstGeom prst="line">
            <a:avLst/>
          </a:prstGeom>
          <a:noFill/>
          <a:ln w="31750">
            <a:solidFill>
              <a:srgbClr val="C00000"/>
            </a:solidFill>
            <a:prstDash val="sysDot"/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8" name="Line 2"/>
          <p:cNvSpPr>
            <a:spLocks noChangeShapeType="1"/>
          </p:cNvSpPr>
          <p:nvPr/>
        </p:nvSpPr>
        <p:spPr bwMode="auto">
          <a:xfrm rot="16200000">
            <a:off x="3563938" y="2494043"/>
            <a:ext cx="0" cy="431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 rot="16200000">
            <a:off x="1837532" y="2567862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1981200" y="2351168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1" name="Text Box 12"/>
          <p:cNvSpPr txBox="1">
            <a:spLocks noChangeArrowheads="1"/>
          </p:cNvSpPr>
          <p:nvPr/>
        </p:nvSpPr>
        <p:spPr bwMode="auto">
          <a:xfrm>
            <a:off x="2265363" y="2548018"/>
            <a:ext cx="768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/>
              <a:t>CGG</a:t>
            </a:r>
          </a:p>
        </p:txBody>
      </p:sp>
      <p:sp>
        <p:nvSpPr>
          <p:cNvPr id="32" name="AutoShape 13"/>
          <p:cNvSpPr>
            <a:spLocks noChangeArrowheads="1"/>
          </p:cNvSpPr>
          <p:nvPr/>
        </p:nvSpPr>
        <p:spPr bwMode="auto">
          <a:xfrm>
            <a:off x="241300" y="2133681"/>
            <a:ext cx="1487488" cy="1152525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dirty="0">
              <a:solidFill>
                <a:schemeClr val="tx1"/>
              </a:solidFill>
              <a:latin typeface="MetaKorrespondenz" pitchFamily="34" charset="0"/>
            </a:endParaRPr>
          </a:p>
        </p:txBody>
      </p:sp>
      <p:sp>
        <p:nvSpPr>
          <p:cNvPr id="33" name="Line 15"/>
          <p:cNvSpPr>
            <a:spLocks noChangeShapeType="1"/>
          </p:cNvSpPr>
          <p:nvPr/>
        </p:nvSpPr>
        <p:spPr bwMode="auto">
          <a:xfrm rot="16200000">
            <a:off x="5293519" y="2566274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4" name="AutoShape 16"/>
          <p:cNvSpPr>
            <a:spLocks noChangeArrowheads="1"/>
          </p:cNvSpPr>
          <p:nvPr/>
        </p:nvSpPr>
        <p:spPr bwMode="auto">
          <a:xfrm>
            <a:off x="3781425" y="2278143"/>
            <a:ext cx="1368425" cy="935038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dirty="0">
              <a:solidFill>
                <a:schemeClr val="tx1"/>
              </a:solidFill>
              <a:latin typeface="MetaKorrespondenz" pitchFamily="34" charset="0"/>
            </a:endParaRPr>
          </a:p>
        </p:txBody>
      </p:sp>
      <p:sp>
        <p:nvSpPr>
          <p:cNvPr id="35" name="Text Box 17"/>
          <p:cNvSpPr txBox="1">
            <a:spLocks noChangeArrowheads="1"/>
          </p:cNvSpPr>
          <p:nvPr/>
        </p:nvSpPr>
        <p:spPr bwMode="auto">
          <a:xfrm>
            <a:off x="3609884" y="2494043"/>
            <a:ext cx="13320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Src. 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for CG</a:t>
            </a:r>
          </a:p>
        </p:txBody>
      </p:sp>
      <p:sp>
        <p:nvSpPr>
          <p:cNvPr id="36" name="Rectangle 18"/>
          <p:cNvSpPr>
            <a:spLocks noChangeArrowheads="1"/>
          </p:cNvSpPr>
          <p:nvPr/>
        </p:nvSpPr>
        <p:spPr bwMode="auto">
          <a:xfrm>
            <a:off x="5462588" y="2349581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7" name="Text Box 19"/>
          <p:cNvSpPr txBox="1">
            <a:spLocks noChangeArrowheads="1"/>
          </p:cNvSpPr>
          <p:nvPr/>
        </p:nvSpPr>
        <p:spPr bwMode="auto">
          <a:xfrm>
            <a:off x="5478511" y="2417843"/>
            <a:ext cx="130324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/>
              <a:t>Host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/>
              <a:t>Compiler</a:t>
            </a:r>
          </a:p>
        </p:txBody>
      </p:sp>
      <p:sp>
        <p:nvSpPr>
          <p:cNvPr id="38" name="Line 20"/>
          <p:cNvSpPr>
            <a:spLocks noChangeShapeType="1"/>
          </p:cNvSpPr>
          <p:nvPr/>
        </p:nvSpPr>
        <p:spPr bwMode="auto">
          <a:xfrm rot="16200000">
            <a:off x="7093744" y="2566274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9" name="Text Box 24"/>
          <p:cNvSpPr txBox="1">
            <a:spLocks noChangeArrowheads="1"/>
          </p:cNvSpPr>
          <p:nvPr/>
        </p:nvSpPr>
        <p:spPr bwMode="auto">
          <a:xfrm>
            <a:off x="107950" y="2349581"/>
            <a:ext cx="1346522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Descr. of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Processor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/>
              <a:t>Proc        </a:t>
            </a:r>
          </a:p>
        </p:txBody>
      </p:sp>
      <p:sp>
        <p:nvSpPr>
          <p:cNvPr id="45" name="Line 22"/>
          <p:cNvSpPr>
            <a:spLocks noChangeShapeType="1"/>
          </p:cNvSpPr>
          <p:nvPr/>
        </p:nvSpPr>
        <p:spPr bwMode="auto">
          <a:xfrm>
            <a:off x="8028000" y="3071468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46" name="Line 23"/>
          <p:cNvSpPr>
            <a:spLocks noChangeShapeType="1"/>
          </p:cNvSpPr>
          <p:nvPr/>
        </p:nvSpPr>
        <p:spPr bwMode="auto">
          <a:xfrm>
            <a:off x="8028000" y="2063468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grpSp>
        <p:nvGrpSpPr>
          <p:cNvPr id="47" name="Group 34"/>
          <p:cNvGrpSpPr>
            <a:grpSpLocks/>
          </p:cNvGrpSpPr>
          <p:nvPr/>
        </p:nvGrpSpPr>
        <p:grpSpPr bwMode="auto">
          <a:xfrm>
            <a:off x="7452000" y="3067868"/>
            <a:ext cx="1152525" cy="865188"/>
            <a:chOff x="4695" y="3452"/>
            <a:chExt cx="726" cy="545"/>
          </a:xfrm>
        </p:grpSpPr>
        <p:grpSp>
          <p:nvGrpSpPr>
            <p:cNvPr id="48" name="Group 3"/>
            <p:cNvGrpSpPr>
              <a:grpSpLocks/>
            </p:cNvGrpSpPr>
            <p:nvPr/>
          </p:nvGrpSpPr>
          <p:grpSpPr bwMode="auto">
            <a:xfrm>
              <a:off x="4695" y="3452"/>
              <a:ext cx="726" cy="545"/>
              <a:chOff x="3742" y="3430"/>
              <a:chExt cx="726" cy="545"/>
            </a:xfrm>
          </p:grpSpPr>
          <p:sp>
            <p:nvSpPr>
              <p:cNvPr id="50" name="AutoShape 4"/>
              <p:cNvSpPr>
                <a:spLocks noChangeArrowheads="1"/>
              </p:cNvSpPr>
              <p:nvPr/>
            </p:nvSpPr>
            <p:spPr bwMode="auto">
              <a:xfrm rot="10800000">
                <a:off x="3742" y="3612"/>
                <a:ext cx="681" cy="363"/>
              </a:xfrm>
              <a:prstGeom prst="cloudCallout">
                <a:avLst>
                  <a:gd name="adj1" fmla="val -43685"/>
                  <a:gd name="adj2" fmla="val 95181"/>
                </a:avLst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lIns="0" tIns="0" rIns="0" bIns="0"/>
              <a:lstStyle/>
              <a:p>
                <a:pPr marL="647700" indent="-457200" algn="ctr"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de-DE" sz="2000" dirty="0">
                  <a:solidFill>
                    <a:schemeClr val="tx1"/>
                  </a:solidFill>
                  <a:latin typeface="MetaKorrespondenz" pitchFamily="34" charset="0"/>
                </a:endParaRPr>
              </a:p>
            </p:txBody>
          </p:sp>
          <p:sp>
            <p:nvSpPr>
              <p:cNvPr id="51" name="Rectangle 5"/>
              <p:cNvSpPr>
                <a:spLocks noChangeArrowheads="1"/>
              </p:cNvSpPr>
              <p:nvPr/>
            </p:nvSpPr>
            <p:spPr bwMode="auto">
              <a:xfrm>
                <a:off x="4195" y="3430"/>
                <a:ext cx="273" cy="1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</p:grpSp>
        <p:sp>
          <p:nvSpPr>
            <p:cNvPr id="49" name="Text Box 26"/>
            <p:cNvSpPr txBox="1">
              <a:spLocks noChangeArrowheads="1"/>
            </p:cNvSpPr>
            <p:nvPr/>
          </p:nvSpPr>
          <p:spPr bwMode="auto">
            <a:xfrm>
              <a:off x="4771" y="3732"/>
              <a:ext cx="46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800" i="1" dirty="0"/>
                <a:t>P(IR)</a:t>
              </a:r>
            </a:p>
          </p:txBody>
        </p:sp>
      </p:grpSp>
      <p:sp>
        <p:nvSpPr>
          <p:cNvPr id="52" name="Rectangle 21"/>
          <p:cNvSpPr>
            <a:spLocks noChangeArrowheads="1"/>
          </p:cNvSpPr>
          <p:nvPr/>
        </p:nvSpPr>
        <p:spPr bwMode="auto">
          <a:xfrm>
            <a:off x="7262813" y="2349581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3" name="Text Box 25"/>
          <p:cNvSpPr txBox="1">
            <a:spLocks noChangeArrowheads="1"/>
          </p:cNvSpPr>
          <p:nvPr/>
        </p:nvSpPr>
        <p:spPr bwMode="auto">
          <a:xfrm>
            <a:off x="7458055" y="2421018"/>
            <a:ext cx="9890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/>
              <a:t>CG for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i="1" dirty="0"/>
              <a:t>Proc</a:t>
            </a:r>
          </a:p>
        </p:txBody>
      </p:sp>
    </p:spTree>
    <p:extLst>
      <p:ext uri="{BB962C8B-B14F-4D97-AF65-F5344CB8AC3E}">
        <p14:creationId xmlns:p14="http://schemas.microsoft.com/office/powerpoint/2010/main" val="277218755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88C9C5B-5454-4B3B-BC75-DDF4FDBE488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Tree Grammar (1)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Based on Code Generator Generator </a:t>
            </a:r>
            <a:r>
              <a:rPr lang="en-US" b="1" i="1" dirty="0"/>
              <a:t>icd-cg</a:t>
            </a:r>
            <a:r>
              <a:rPr lang="en-US" b="1" dirty="0"/>
              <a:t>: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Tree grammar </a:t>
            </a:r>
            <a:r>
              <a:rPr lang="en-US" i="1" dirty="0"/>
              <a:t>G</a:t>
            </a:r>
            <a:r>
              <a:rPr lang="en-US" dirty="0"/>
              <a:t> consists of rules </a:t>
            </a:r>
            <a:r>
              <a:rPr lang="en-US" i="1" dirty="0"/>
              <a:t>R</a:t>
            </a:r>
            <a:r>
              <a:rPr lang="en-US" baseline="-25000" dirty="0"/>
              <a:t>1</a:t>
            </a:r>
            <a:r>
              <a:rPr lang="en-US" dirty="0"/>
              <a:t>, ..., </a:t>
            </a:r>
            <a:r>
              <a:rPr lang="en-US" i="1" dirty="0"/>
              <a:t>R</a:t>
            </a:r>
            <a:r>
              <a:rPr lang="en-US" i="1" baseline="-25000" dirty="0"/>
              <a:t>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Each rule </a:t>
            </a:r>
            <a:r>
              <a:rPr lang="en-US" i="1" dirty="0"/>
              <a:t>R</a:t>
            </a:r>
            <a:r>
              <a:rPr lang="en-US" i="1" baseline="-25000" dirty="0"/>
              <a:t>i</a:t>
            </a:r>
            <a:r>
              <a:rPr lang="en-US" dirty="0"/>
              <a:t> has a signature consisting of terminal and non-terminal symbols: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rgbClr val="83B53D"/>
                </a:solidFill>
              </a:rPr>
              <a:t>&lt;nonterminal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,0</a:t>
            </a:r>
            <a:r>
              <a:rPr lang="en-US" dirty="0">
                <a:solidFill>
                  <a:srgbClr val="83B53D"/>
                </a:solidFill>
              </a:rPr>
              <a:t>&gt;</a:t>
            </a:r>
            <a:r>
              <a:rPr lang="en-US" b="1" dirty="0">
                <a:latin typeface="Courier New" pitchFamily="49" charset="0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&lt;terminal</a:t>
            </a:r>
            <a:r>
              <a:rPr lang="en-US" b="1" i="1" baseline="-25000" dirty="0">
                <a:solidFill>
                  <a:srgbClr val="0000FF"/>
                </a:solidFill>
              </a:rPr>
              <a:t>i</a:t>
            </a:r>
            <a:r>
              <a:rPr lang="en-US" b="1" baseline="-25000" dirty="0">
                <a:solidFill>
                  <a:srgbClr val="0000FF"/>
                </a:solidFill>
                <a:latin typeface="Courier New" pitchFamily="49" charset="0"/>
              </a:rPr>
              <a:t>,1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&gt;</a:t>
            </a:r>
            <a:r>
              <a:rPr lang="en-US" b="1" dirty="0">
                <a:latin typeface="Courier New" pitchFamily="49" charset="0"/>
              </a:rPr>
              <a:t>( </a:t>
            </a:r>
            <a:r>
              <a:rPr lang="en-US" dirty="0">
                <a:solidFill>
                  <a:srgbClr val="83B53D"/>
                </a:solidFill>
              </a:rPr>
              <a:t>&lt;nonterminal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,2</a:t>
            </a:r>
            <a:r>
              <a:rPr lang="en-US" dirty="0">
                <a:solidFill>
                  <a:srgbClr val="83B53D"/>
                </a:solidFill>
              </a:rPr>
              <a:t>&gt;</a:t>
            </a:r>
            <a:r>
              <a:rPr lang="en-US" b="1" dirty="0">
                <a:latin typeface="Courier New" pitchFamily="49" charset="0"/>
              </a:rPr>
              <a:t>, …,</a:t>
            </a:r>
            <a:br>
              <a:rPr lang="en-US" dirty="0"/>
            </a:br>
            <a:r>
              <a:rPr lang="en-US" dirty="0"/>
              <a:t>					       </a:t>
            </a:r>
            <a:r>
              <a:rPr lang="en-US" sz="900" dirty="0"/>
              <a:t> </a:t>
            </a:r>
            <a:r>
              <a:rPr lang="en-US" dirty="0">
                <a:solidFill>
                  <a:srgbClr val="83B53D"/>
                </a:solidFill>
              </a:rPr>
              <a:t>&lt;nonterminal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</a:t>
            </a:r>
            <a:r>
              <a:rPr lang="en-US" i="1" baseline="-25000" dirty="0">
                <a:solidFill>
                  <a:srgbClr val="83B53D"/>
                </a:solidFill>
              </a:rPr>
              <a:t>n</a:t>
            </a:r>
            <a:r>
              <a:rPr lang="en-US" dirty="0">
                <a:solidFill>
                  <a:srgbClr val="83B53D"/>
                </a:solidFill>
              </a:rPr>
              <a:t>&gt;</a:t>
            </a:r>
            <a:r>
              <a:rPr lang="en-US" b="1" dirty="0">
                <a:latin typeface="Courier New" pitchFamily="49" charset="0"/>
              </a:rPr>
              <a:t> )</a:t>
            </a:r>
            <a:br>
              <a:rPr lang="en-US" dirty="0"/>
            </a:br>
            <a:r>
              <a:rPr lang="en-US" i="1" dirty="0"/>
              <a:t>(Specification of non-terminals in (...) optional)</a:t>
            </a:r>
            <a:br>
              <a:rPr lang="en-US" dirty="0"/>
            </a:br>
            <a:r>
              <a:rPr lang="en-US" i="1" dirty="0"/>
              <a:t>(So-called chain-rules </a:t>
            </a:r>
            <a:r>
              <a:rPr lang="en-US" dirty="0">
                <a:solidFill>
                  <a:srgbClr val="83B53D"/>
                </a:solidFill>
              </a:rPr>
              <a:t>&lt;nonterminal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,0</a:t>
            </a:r>
            <a:r>
              <a:rPr lang="en-US" dirty="0">
                <a:solidFill>
                  <a:srgbClr val="83B53D"/>
                </a:solidFill>
              </a:rPr>
              <a:t>&gt;</a:t>
            </a:r>
            <a:r>
              <a:rPr lang="en-US" b="1" dirty="0">
                <a:latin typeface="Courier New" pitchFamily="49" charset="0"/>
              </a:rPr>
              <a:t>: </a:t>
            </a:r>
            <a:r>
              <a:rPr lang="en-US" dirty="0">
                <a:solidFill>
                  <a:srgbClr val="83B53D"/>
                </a:solidFill>
              </a:rPr>
              <a:t>&lt;nonterminal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,1</a:t>
            </a:r>
            <a:r>
              <a:rPr lang="en-US" dirty="0">
                <a:solidFill>
                  <a:srgbClr val="83B53D"/>
                </a:solidFill>
              </a:rPr>
              <a:t>&gt;</a:t>
            </a:r>
            <a:r>
              <a:rPr lang="en-US" i="1" dirty="0"/>
              <a:t> also valid)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Terminals: Possible nodes in a DFT </a:t>
            </a:r>
            <a:r>
              <a:rPr lang="en-US" i="1" dirty="0"/>
              <a:t>T</a:t>
            </a:r>
            <a:br>
              <a:rPr lang="en-US" dirty="0"/>
            </a:br>
            <a:r>
              <a:rPr lang="en-US" i="1" dirty="0"/>
              <a:t>(e.g.,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tpm_BinaryExpPLUS</a:t>
            </a:r>
            <a:r>
              <a:rPr lang="en-US" i="1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tpm_BinaryExpMULT</a:t>
            </a:r>
            <a:r>
              <a:rPr lang="en-US" i="1" dirty="0"/>
              <a:t>, ... in ICD-C)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Non-terminals: Usually processor-specific classes of memories where source and target operands of operations can be stored</a:t>
            </a:r>
            <a:br>
              <a:rPr lang="en-US" dirty="0"/>
            </a:br>
            <a:r>
              <a:rPr lang="en-US" i="1" dirty="0"/>
              <a:t>(e.g., data &amp; address registers, constant immediate values, ...)</a:t>
            </a:r>
          </a:p>
        </p:txBody>
      </p:sp>
    </p:spTree>
    <p:extLst>
      <p:ext uri="{BB962C8B-B14F-4D97-AF65-F5344CB8AC3E}">
        <p14:creationId xmlns:p14="http://schemas.microsoft.com/office/powerpoint/2010/main" val="6937935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F7193C1-4ADD-4E24-ADBE-D7DB6441CDF9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Tree Grammar (2)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Example </a:t>
            </a:r>
            <a:r>
              <a:rPr lang="en-US" b="1" i="1" dirty="0"/>
              <a:t>(based on ICD-C &amp; TriCore 1.3)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Rule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rgbClr val="83B53D"/>
                </a:solidFill>
              </a:rPr>
              <a:t>dreg</a:t>
            </a:r>
            <a:r>
              <a:rPr lang="en-US" b="1" dirty="0">
                <a:latin typeface="Courier New" pitchFamily="49" charset="0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tpm_BinaryExpPLUS</a:t>
            </a:r>
            <a:r>
              <a:rPr lang="en-US" b="1" dirty="0">
                <a:latin typeface="Courier New" pitchFamily="49" charset="0"/>
              </a:rPr>
              <a:t>( </a:t>
            </a:r>
            <a:r>
              <a:rPr lang="en-US" dirty="0">
                <a:solidFill>
                  <a:srgbClr val="83B53D"/>
                </a:solidFill>
              </a:rPr>
              <a:t>dreg</a:t>
            </a:r>
            <a:r>
              <a:rPr lang="en-US" b="1" dirty="0">
                <a:latin typeface="Courier New" pitchFamily="49" charset="0"/>
              </a:rPr>
              <a:t>, </a:t>
            </a:r>
            <a:r>
              <a:rPr lang="en-US" dirty="0">
                <a:solidFill>
                  <a:srgbClr val="83B53D"/>
                </a:solidFill>
              </a:rPr>
              <a:t>dreg</a:t>
            </a:r>
            <a:r>
              <a:rPr lang="en-US" b="1" dirty="0">
                <a:latin typeface="Courier New" pitchFamily="49" charset="0"/>
              </a:rPr>
              <a:t> )</a:t>
            </a:r>
            <a:br>
              <a:rPr lang="en-US" dirty="0"/>
            </a:br>
            <a:r>
              <a:rPr lang="en-US" dirty="0"/>
              <a:t>responsible to cover the binary operator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+</a:t>
            </a:r>
            <a:r>
              <a:rPr lang="en-US" dirty="0"/>
              <a:t> of ANSI-C where both summands reside in data registers and the sum also stays in a data register.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Rule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rgbClr val="83B53D"/>
                </a:solidFill>
              </a:rPr>
              <a:t>dreg</a:t>
            </a:r>
            <a:r>
              <a:rPr lang="en-US" b="1" dirty="0">
                <a:latin typeface="Courier New" pitchFamily="49" charset="0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tpm_BinaryExpMULT</a:t>
            </a:r>
            <a:r>
              <a:rPr lang="en-US" dirty="0"/>
              <a:t> ( </a:t>
            </a:r>
            <a:r>
              <a:rPr lang="en-US" dirty="0">
                <a:solidFill>
                  <a:srgbClr val="83B53D"/>
                </a:solidFill>
              </a:rPr>
              <a:t>dreg</a:t>
            </a:r>
            <a:r>
              <a:rPr lang="en-US" dirty="0"/>
              <a:t>, </a:t>
            </a:r>
            <a:r>
              <a:rPr lang="en-US" dirty="0">
                <a:solidFill>
                  <a:srgbClr val="83B53D"/>
                </a:solidFill>
              </a:rPr>
              <a:t>const9</a:t>
            </a:r>
            <a:r>
              <a:rPr lang="en-US" dirty="0"/>
              <a:t> )</a:t>
            </a:r>
            <a:br>
              <a:rPr lang="en-US" dirty="0"/>
            </a:br>
            <a:r>
              <a:rPr lang="en-US" dirty="0"/>
              <a:t>responsible to cover the binary operator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dirty="0"/>
              <a:t> of ANSI-C with the first factor in a data register, the second one given as signed 9-bit immediate value, and the product residing in a data register.</a:t>
            </a:r>
          </a:p>
        </p:txBody>
      </p:sp>
    </p:spTree>
    <p:extLst>
      <p:ext uri="{BB962C8B-B14F-4D97-AF65-F5344CB8AC3E}">
        <p14:creationId xmlns:p14="http://schemas.microsoft.com/office/powerpoint/2010/main" val="2300118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6904F9A-5B3A-48F3-8740-36A4D33B2F67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Tree Grammar (3)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Based on Code Generator Generator </a:t>
            </a:r>
            <a:r>
              <a:rPr lang="en-US" b="1" i="1" dirty="0"/>
              <a:t>icd-cg</a:t>
            </a:r>
            <a:r>
              <a:rPr lang="en-US" b="1" dirty="0"/>
              <a:t>: </a:t>
            </a:r>
            <a:r>
              <a:rPr lang="en-US" b="1" i="1" dirty="0"/>
              <a:t>(ctd.)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Terminal and non-terminal symbols must be declared in tree grammar </a:t>
            </a:r>
            <a:r>
              <a:rPr lang="en-US" i="1" dirty="0"/>
              <a:t>G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Overall structure of a file for a tree grammar </a:t>
            </a:r>
            <a:r>
              <a:rPr lang="en-US" i="1" dirty="0"/>
              <a:t>G</a:t>
            </a:r>
            <a:r>
              <a:rPr lang="en-US" dirty="0"/>
              <a:t>:</a:t>
            </a:r>
            <a:br>
              <a:rPr lang="en-US" dirty="0"/>
            </a:br>
            <a:br>
              <a:rPr lang="en-US" dirty="0"/>
            </a:br>
            <a:r>
              <a:rPr lang="en-US" b="1" dirty="0">
                <a:latin typeface="Courier New" pitchFamily="49" charset="0"/>
              </a:rPr>
              <a:t>%{		</a:t>
            </a:r>
            <a:r>
              <a:rPr lang="en-US" b="1" i="1" dirty="0">
                <a:solidFill>
                  <a:schemeClr val="bg2"/>
                </a:solidFill>
                <a:latin typeface="Courier New" pitchFamily="49" charset="0"/>
              </a:rPr>
              <a:t>// Preamble</a:t>
            </a:r>
            <a:r>
              <a:rPr lang="en-US" b="1" dirty="0">
                <a:latin typeface="Courier New" pitchFamily="49" charset="0"/>
              </a:rPr>
              <a:t>		     %declare </a:t>
            </a:r>
            <a:r>
              <a:rPr lang="en-US" dirty="0">
                <a:solidFill>
                  <a:srgbClr val="83B53D"/>
                </a:solidFill>
              </a:rPr>
              <a:t>&lt;nonterminal</a:t>
            </a:r>
            <a:r>
              <a:rPr lang="en-US" baseline="-25000" dirty="0">
                <a:solidFill>
                  <a:srgbClr val="83B53D"/>
                </a:solidFill>
              </a:rPr>
              <a:t>1</a:t>
            </a:r>
            <a:r>
              <a:rPr lang="en-US" dirty="0">
                <a:solidFill>
                  <a:srgbClr val="83B53D"/>
                </a:solidFill>
              </a:rPr>
              <a:t>&gt;</a:t>
            </a:r>
            <a:r>
              <a:rPr lang="en-US" b="1" dirty="0">
                <a:latin typeface="Courier New" pitchFamily="49" charset="0"/>
              </a:rPr>
              <a:t>;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%}					     ...</a:t>
            </a:r>
            <a:br>
              <a:rPr lang="en-US" b="1" dirty="0">
                <a:latin typeface="Courier New" pitchFamily="49" charset="0"/>
              </a:rPr>
            </a:b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%term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&lt;terminal</a:t>
            </a:r>
            <a:r>
              <a:rPr lang="en-US" b="1" baseline="-25000" dirty="0">
                <a:solidFill>
                  <a:srgbClr val="0000FF"/>
                </a:solidFill>
                <a:latin typeface="Courier New" pitchFamily="49" charset="0"/>
              </a:rPr>
              <a:t>1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&gt;</a:t>
            </a:r>
            <a:r>
              <a:rPr lang="en-US" b="1" dirty="0">
                <a:latin typeface="Courier New" pitchFamily="49" charset="0"/>
              </a:rPr>
              <a:t>		     %%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%term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&lt;terminal</a:t>
            </a:r>
            <a:r>
              <a:rPr lang="en-US" b="1" baseline="-25000" dirty="0">
                <a:solidFill>
                  <a:srgbClr val="0000FF"/>
                </a:solidFill>
                <a:latin typeface="Courier New" pitchFamily="49" charset="0"/>
              </a:rPr>
              <a:t>2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&gt;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...					     </a:t>
            </a:r>
            <a:r>
              <a:rPr lang="en-US" i="1" dirty="0"/>
              <a:t>Rule</a:t>
            </a:r>
            <a:r>
              <a:rPr lang="en-US" i="1" baseline="-25000" dirty="0"/>
              <a:t>1</a:t>
            </a:r>
            <a:r>
              <a:rPr lang="en-US" b="1" dirty="0">
                <a:latin typeface="Courier New" pitchFamily="49" charset="0"/>
              </a:rPr>
              <a:t>;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					     </a:t>
            </a:r>
            <a:r>
              <a:rPr lang="en-US" i="1" dirty="0"/>
              <a:t>Rule</a:t>
            </a:r>
            <a:r>
              <a:rPr lang="en-US" i="1" baseline="-25000" dirty="0"/>
              <a:t>2</a:t>
            </a:r>
            <a:r>
              <a:rPr lang="en-US" b="1" dirty="0">
                <a:latin typeface="Courier New" pitchFamily="49" charset="0"/>
              </a:rPr>
              <a:t>;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%declare </a:t>
            </a:r>
            <a:r>
              <a:rPr lang="en-US" dirty="0">
                <a:solidFill>
                  <a:srgbClr val="83B53D"/>
                </a:solidFill>
              </a:rPr>
              <a:t>&lt;nonterminal</a:t>
            </a:r>
            <a:r>
              <a:rPr lang="en-US" baseline="-25000" dirty="0">
                <a:solidFill>
                  <a:srgbClr val="83B53D"/>
                </a:solidFill>
              </a:rPr>
              <a:t>0</a:t>
            </a:r>
            <a:r>
              <a:rPr lang="en-US" dirty="0">
                <a:solidFill>
                  <a:srgbClr val="83B53D"/>
                </a:solidFill>
              </a:rPr>
              <a:t>&gt;</a:t>
            </a:r>
            <a:r>
              <a:rPr lang="en-US" b="1" dirty="0">
                <a:latin typeface="Courier New" pitchFamily="49" charset="0"/>
              </a:rPr>
              <a:t>;		     ...</a:t>
            </a:r>
            <a:br>
              <a:rPr lang="en-US" b="1" dirty="0">
                <a:latin typeface="Courier New" pitchFamily="49" charset="0"/>
              </a:rPr>
            </a:b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					     %%</a:t>
            </a:r>
            <a:endParaRPr lang="en-US" b="1" i="1" dirty="0">
              <a:latin typeface="Courier New" pitchFamily="49" charset="0"/>
            </a:endParaRP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2124075" y="3020629"/>
            <a:ext cx="3409950" cy="2965834"/>
          </a:xfrm>
          <a:custGeom>
            <a:avLst/>
            <a:gdLst>
              <a:gd name="T0" fmla="*/ 0 w 2148"/>
              <a:gd name="T1" fmla="*/ 1462 h 1644"/>
              <a:gd name="T2" fmla="*/ 0 w 2148"/>
              <a:gd name="T3" fmla="*/ 1644 h 1644"/>
              <a:gd name="T4" fmla="*/ 1633 w 2148"/>
              <a:gd name="T5" fmla="*/ 1644 h 1644"/>
              <a:gd name="T6" fmla="*/ 1623 w 2148"/>
              <a:gd name="T7" fmla="*/ 0 h 1644"/>
              <a:gd name="T8" fmla="*/ 2148 w 2148"/>
              <a:gd name="T9" fmla="*/ 0 h 1644"/>
              <a:gd name="connsiteX0" fmla="*/ 0 w 10000"/>
              <a:gd name="connsiteY0" fmla="*/ 10257 h 11364"/>
              <a:gd name="connsiteX1" fmla="*/ 0 w 10000"/>
              <a:gd name="connsiteY1" fmla="*/ 11364 h 11364"/>
              <a:gd name="connsiteX2" fmla="*/ 7602 w 10000"/>
              <a:gd name="connsiteY2" fmla="*/ 11364 h 11364"/>
              <a:gd name="connsiteX3" fmla="*/ 7556 w 10000"/>
              <a:gd name="connsiteY3" fmla="*/ 1364 h 11364"/>
              <a:gd name="connsiteX4" fmla="*/ 10000 w 10000"/>
              <a:gd name="connsiteY4" fmla="*/ 0 h 11364"/>
              <a:gd name="connsiteX0" fmla="*/ 0 w 10000"/>
              <a:gd name="connsiteY0" fmla="*/ 10257 h 11364"/>
              <a:gd name="connsiteX1" fmla="*/ 0 w 10000"/>
              <a:gd name="connsiteY1" fmla="*/ 11364 h 11364"/>
              <a:gd name="connsiteX2" fmla="*/ 7602 w 10000"/>
              <a:gd name="connsiteY2" fmla="*/ 11364 h 11364"/>
              <a:gd name="connsiteX3" fmla="*/ 7556 w 10000"/>
              <a:gd name="connsiteY3" fmla="*/ 31 h 11364"/>
              <a:gd name="connsiteX4" fmla="*/ 10000 w 10000"/>
              <a:gd name="connsiteY4" fmla="*/ 0 h 11364"/>
              <a:gd name="connsiteX0" fmla="*/ 0 w 10000"/>
              <a:gd name="connsiteY0" fmla="*/ 10257 h 11364"/>
              <a:gd name="connsiteX1" fmla="*/ 0 w 10000"/>
              <a:gd name="connsiteY1" fmla="*/ 11364 h 11364"/>
              <a:gd name="connsiteX2" fmla="*/ 7602 w 10000"/>
              <a:gd name="connsiteY2" fmla="*/ 11364 h 11364"/>
              <a:gd name="connsiteX3" fmla="*/ 7579 w 10000"/>
              <a:gd name="connsiteY3" fmla="*/ 21 h 11364"/>
              <a:gd name="connsiteX4" fmla="*/ 10000 w 10000"/>
              <a:gd name="connsiteY4" fmla="*/ 0 h 11364"/>
              <a:gd name="connsiteX0" fmla="*/ 0 w 10000"/>
              <a:gd name="connsiteY0" fmla="*/ 10257 h 11364"/>
              <a:gd name="connsiteX1" fmla="*/ 0 w 10000"/>
              <a:gd name="connsiteY1" fmla="*/ 11364 h 11364"/>
              <a:gd name="connsiteX2" fmla="*/ 7602 w 10000"/>
              <a:gd name="connsiteY2" fmla="*/ 11364 h 11364"/>
              <a:gd name="connsiteX3" fmla="*/ 7609 w 10000"/>
              <a:gd name="connsiteY3" fmla="*/ 11 h 11364"/>
              <a:gd name="connsiteX4" fmla="*/ 10000 w 10000"/>
              <a:gd name="connsiteY4" fmla="*/ 0 h 11364"/>
              <a:gd name="connsiteX0" fmla="*/ 0 w 10000"/>
              <a:gd name="connsiteY0" fmla="*/ 10257 h 11364"/>
              <a:gd name="connsiteX1" fmla="*/ 0 w 10000"/>
              <a:gd name="connsiteY1" fmla="*/ 11364 h 11364"/>
              <a:gd name="connsiteX2" fmla="*/ 7602 w 10000"/>
              <a:gd name="connsiteY2" fmla="*/ 11364 h 11364"/>
              <a:gd name="connsiteX3" fmla="*/ 7586 w 10000"/>
              <a:gd name="connsiteY3" fmla="*/ 11 h 11364"/>
              <a:gd name="connsiteX4" fmla="*/ 10000 w 10000"/>
              <a:gd name="connsiteY4" fmla="*/ 0 h 1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364">
                <a:moveTo>
                  <a:pt x="0" y="10257"/>
                </a:moveTo>
                <a:lnTo>
                  <a:pt x="0" y="11364"/>
                </a:lnTo>
                <a:lnTo>
                  <a:pt x="7602" y="11364"/>
                </a:lnTo>
                <a:cubicBezTo>
                  <a:pt x="7587" y="8031"/>
                  <a:pt x="7601" y="3344"/>
                  <a:pt x="7586" y="11"/>
                </a:cubicBezTo>
                <a:lnTo>
                  <a:pt x="10000" y="0"/>
                </a:lnTo>
              </a:path>
            </a:pathLst>
          </a:custGeom>
          <a:noFill/>
          <a:ln w="25400" cap="flat" cmpd="sng">
            <a:solidFill>
              <a:srgbClr val="C00000"/>
            </a:solidFill>
            <a:prstDash val="dash"/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8703463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41B4218-A8FD-4611-B5E6-C8F2BA5B9E3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Tree Grammar (4)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Based on Code Generator Generator </a:t>
            </a:r>
            <a:r>
              <a:rPr lang="en-US" b="1" i="1" dirty="0"/>
              <a:t>icd-cg</a:t>
            </a:r>
            <a:r>
              <a:rPr lang="en-US" b="1" dirty="0"/>
              <a:t>: </a:t>
            </a:r>
            <a:r>
              <a:rPr lang="en-US" b="1" i="1" dirty="0"/>
              <a:t>(ctd.)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 specification of each rule </a:t>
            </a:r>
            <a:r>
              <a:rPr lang="en-US" i="1" dirty="0"/>
              <a:t>R</a:t>
            </a:r>
            <a:r>
              <a:rPr lang="en-US" i="1" baseline="-25000" dirty="0"/>
              <a:t>i</a:t>
            </a:r>
            <a:r>
              <a:rPr lang="en-US" dirty="0"/>
              <a:t> of the tree grammar consists of signature, cost part and action part: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rgbClr val="83B53D"/>
                </a:solidFill>
              </a:rPr>
              <a:t>&lt;nonterminal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,0</a:t>
            </a:r>
            <a:r>
              <a:rPr lang="en-US" dirty="0">
                <a:solidFill>
                  <a:srgbClr val="83B53D"/>
                </a:solidFill>
              </a:rPr>
              <a:t>&gt;</a:t>
            </a:r>
            <a:r>
              <a:rPr lang="en-US" b="1" dirty="0">
                <a:latin typeface="Courier New" pitchFamily="49" charset="0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&lt;terminal</a:t>
            </a:r>
            <a:r>
              <a:rPr lang="en-US" i="1" baseline="-25000" dirty="0">
                <a:solidFill>
                  <a:srgbClr val="0000FF"/>
                </a:solidFill>
              </a:rPr>
              <a:t>i</a:t>
            </a:r>
            <a:r>
              <a:rPr lang="en-US" b="1" baseline="-25000" dirty="0">
                <a:solidFill>
                  <a:srgbClr val="0000FF"/>
                </a:solidFill>
                <a:latin typeface="Courier New" pitchFamily="49" charset="0"/>
              </a:rPr>
              <a:t>,1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&gt;</a:t>
            </a:r>
            <a:r>
              <a:rPr lang="en-US" b="1" dirty="0">
                <a:latin typeface="Courier New" pitchFamily="49" charset="0"/>
              </a:rPr>
              <a:t>( </a:t>
            </a:r>
            <a:r>
              <a:rPr lang="en-US" dirty="0">
                <a:solidFill>
                  <a:srgbClr val="83B53D"/>
                </a:solidFill>
              </a:rPr>
              <a:t>&lt;nonterminal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,2</a:t>
            </a:r>
            <a:r>
              <a:rPr lang="en-US" dirty="0">
                <a:solidFill>
                  <a:srgbClr val="83B53D"/>
                </a:solidFill>
              </a:rPr>
              <a:t>&gt;</a:t>
            </a:r>
            <a:r>
              <a:rPr lang="en-US" b="1" dirty="0">
                <a:latin typeface="Courier New" pitchFamily="49" charset="0"/>
              </a:rPr>
              <a:t>, …,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					   </a:t>
            </a:r>
            <a:r>
              <a:rPr lang="en-US" sz="800" b="1" dirty="0">
                <a:latin typeface="Courier New" pitchFamily="49" charset="0"/>
              </a:rPr>
              <a:t> </a:t>
            </a:r>
            <a:r>
              <a:rPr lang="en-US" dirty="0">
                <a:solidFill>
                  <a:srgbClr val="83B53D"/>
                </a:solidFill>
              </a:rPr>
              <a:t>&lt;nonterminal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</a:t>
            </a:r>
            <a:r>
              <a:rPr lang="en-US" i="1" baseline="-25000" dirty="0">
                <a:solidFill>
                  <a:srgbClr val="83B53D"/>
                </a:solidFill>
              </a:rPr>
              <a:t>n</a:t>
            </a:r>
            <a:r>
              <a:rPr lang="en-US" dirty="0">
                <a:solidFill>
                  <a:srgbClr val="83B53D"/>
                </a:solidFill>
              </a:rPr>
              <a:t>&gt;</a:t>
            </a:r>
            <a:r>
              <a:rPr lang="en-US" b="1" dirty="0">
                <a:latin typeface="Courier New" pitchFamily="49" charset="0"/>
              </a:rPr>
              <a:t> )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	{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	  </a:t>
            </a:r>
            <a:r>
              <a:rPr lang="en-US" b="1" i="1" dirty="0">
                <a:solidFill>
                  <a:schemeClr val="bg2"/>
                </a:solidFill>
                <a:latin typeface="Courier New" pitchFamily="49" charset="0"/>
              </a:rPr>
              <a:t>// Code for cost computation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	}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	=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	{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	  </a:t>
            </a:r>
            <a:r>
              <a:rPr lang="en-US" b="1" i="1" dirty="0">
                <a:solidFill>
                  <a:schemeClr val="bg2"/>
                </a:solidFill>
                <a:latin typeface="Courier New" pitchFamily="49" charset="0"/>
              </a:rPr>
              <a:t>// Code for action part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	};</a:t>
            </a:r>
          </a:p>
          <a:p>
            <a:pPr marL="0" indent="0">
              <a:lnSpc>
                <a:spcPct val="120000"/>
              </a:lnSpc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00518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508904E-0BE6-4129-A647-A9B184F2488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Tree Grammar (5)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Based on Code Generator Generator </a:t>
            </a:r>
            <a:r>
              <a:rPr lang="en-US" b="1" i="1" dirty="0"/>
              <a:t>icd-cg</a:t>
            </a:r>
            <a:r>
              <a:rPr lang="en-US" b="1" dirty="0"/>
              <a:t>: </a:t>
            </a:r>
            <a:r>
              <a:rPr lang="en-US" b="1" i="1" dirty="0"/>
              <a:t>(ctd.)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Cost part of </a:t>
            </a:r>
            <a:r>
              <a:rPr lang="en-US" i="1" dirty="0"/>
              <a:t>R</a:t>
            </a:r>
            <a:r>
              <a:rPr lang="en-US" i="1" baseline="-25000" dirty="0"/>
              <a:t>i</a:t>
            </a:r>
            <a:r>
              <a:rPr lang="en-US" dirty="0"/>
              <a:t> assigns costs to </a:t>
            </a:r>
            <a:r>
              <a:rPr lang="en-US" dirty="0">
                <a:solidFill>
                  <a:srgbClr val="83B53D"/>
                </a:solidFill>
              </a:rPr>
              <a:t>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,0</a:t>
            </a:r>
            <a:r>
              <a:rPr lang="en-US" dirty="0"/>
              <a:t> that arise if </a:t>
            </a:r>
            <a:r>
              <a:rPr lang="en-US" i="1" dirty="0"/>
              <a:t>R</a:t>
            </a:r>
            <a:r>
              <a:rPr lang="en-US" i="1" baseline="-25000" dirty="0"/>
              <a:t>i</a:t>
            </a:r>
            <a:r>
              <a:rPr lang="en-US" dirty="0"/>
              <a:t> is used to cover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terminal</a:t>
            </a:r>
            <a:r>
              <a:rPr lang="en-US" i="1" baseline="-25000" dirty="0">
                <a:solidFill>
                  <a:srgbClr val="0000FF"/>
                </a:solidFill>
              </a:rPr>
              <a:t>i</a:t>
            </a:r>
            <a:r>
              <a:rPr lang="en-US" b="1" baseline="-25000" dirty="0">
                <a:solidFill>
                  <a:srgbClr val="0000FF"/>
                </a:solidFill>
                <a:latin typeface="Courier New" pitchFamily="49" charset="0"/>
              </a:rPr>
              <a:t>,1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Cost part can contain any arbitrary, user-specified C/C++-Code for cost computation.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Costs can represent, e.g., the number of generated machine operations, code size, ...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Costs of a rule </a:t>
            </a:r>
            <a:r>
              <a:rPr lang="en-US" i="1" dirty="0"/>
              <a:t>R</a:t>
            </a:r>
            <a:r>
              <a:rPr lang="en-US" i="1" baseline="-25000" dirty="0"/>
              <a:t>i</a:t>
            </a:r>
            <a:r>
              <a:rPr lang="en-US" dirty="0"/>
              <a:t> can be set to </a:t>
            </a:r>
            <a:r>
              <a:rPr lang="en-US" b="1" dirty="0">
                <a:latin typeface="OpenSymbol"/>
                <a:ea typeface="OpenSymbol"/>
              </a:rPr>
              <a:t>∞</a:t>
            </a:r>
            <a:r>
              <a:rPr lang="en-US" dirty="0"/>
              <a:t> explicitly if </a:t>
            </a:r>
            <a:r>
              <a:rPr lang="en-US" i="1" dirty="0"/>
              <a:t>R</a:t>
            </a:r>
            <a:r>
              <a:rPr lang="en-US" i="1" baseline="-25000" dirty="0"/>
              <a:t>i</a:t>
            </a:r>
            <a:r>
              <a:rPr lang="en-US" dirty="0"/>
              <a:t> shall not be used at all for a tree cover in particular situations.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C/C++ data type for costs, a feasible “less than” comparison operator, and values for zero and infinite costs need to be declared in the preamble of </a:t>
            </a:r>
            <a:r>
              <a:rPr lang="en-US" i="1" dirty="0"/>
              <a:t>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2483719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62F9A8D2-DDF4-4CD5-8332-4E2ED89D463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Tree Grammar (6)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Example </a:t>
            </a:r>
            <a:r>
              <a:rPr lang="en-US" b="1" i="1" dirty="0"/>
              <a:t>(based on ICD-C &amp; TriCore 1.3)</a:t>
            </a:r>
          </a:p>
          <a:p>
            <a:pPr>
              <a:lnSpc>
                <a:spcPct val="120000"/>
              </a:lnSpc>
            </a:pPr>
            <a:endParaRPr lang="en-US" sz="1200" b="1" i="1" dirty="0"/>
          </a:p>
          <a:p>
            <a:pPr>
              <a:lnSpc>
                <a:spcPct val="120000"/>
              </a:lnSpc>
            </a:pPr>
            <a:r>
              <a:rPr lang="en-US" b="1" i="1" dirty="0"/>
              <a:t>	</a:t>
            </a:r>
            <a:r>
              <a:rPr lang="en-US" b="1" i="1" dirty="0">
                <a:solidFill>
                  <a:schemeClr val="bg2"/>
                </a:solidFill>
                <a:latin typeface="Courier New" pitchFamily="49" charset="0"/>
                <a:sym typeface="Wingdings" pitchFamily="2" charset="2"/>
              </a:rPr>
              <a:t>// Preamble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typedef int COST;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#define DEFAULT_COST 0;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#define COST_LESS(x, y) ( x &lt; y )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COST COST_INFINITY = INT_MAX;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COST COST_ZERO = 0;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...</a:t>
            </a:r>
            <a:endParaRPr lang="en-US" b="1" dirty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Declaration of a simple cost measure – identically with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/>
              <a:t> here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Comparison of costs using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dirty="0"/>
              <a:t> operator for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int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Default, zero and </a:t>
            </a:r>
            <a:r>
              <a:rPr lang="en-US" b="1" dirty="0">
                <a:latin typeface="OpenSymbol"/>
                <a:ea typeface="OpenSymbol"/>
              </a:rPr>
              <a:t>∞ </a:t>
            </a:r>
            <a:r>
              <a:rPr lang="en-US" dirty="0"/>
              <a:t>costs set to 0 and maximal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/>
              <a:t> value, resp.</a:t>
            </a:r>
          </a:p>
        </p:txBody>
      </p:sp>
    </p:spTree>
    <p:extLst>
      <p:ext uri="{BB962C8B-B14F-4D97-AF65-F5344CB8AC3E}">
        <p14:creationId xmlns:p14="http://schemas.microsoft.com/office/powerpoint/2010/main" val="1280945452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E0CD295-E068-499E-B948-C81C67EE4FD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Tree Grammar (7)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Example </a:t>
            </a:r>
            <a:r>
              <a:rPr lang="en-US" b="1" i="1" dirty="0"/>
              <a:t>(based on ICD-C &amp; TriCore 1.3)</a:t>
            </a:r>
          </a:p>
          <a:p>
            <a:pPr>
              <a:lnSpc>
                <a:spcPct val="120000"/>
              </a:lnSpc>
            </a:pPr>
            <a:endParaRPr lang="en-US" sz="1200" b="1" i="1" dirty="0"/>
          </a:p>
          <a:p>
            <a:pPr>
              <a:lnSpc>
                <a:spcPct val="120000"/>
              </a:lnSpc>
            </a:pPr>
            <a:r>
              <a:rPr lang="en-US" b="1" i="1" dirty="0"/>
              <a:t>	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tpm_BinaryExpPLUS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(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)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{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$cost[0] = $cost[2] + $cost[3] + 1;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} = {};</a:t>
            </a:r>
            <a:endParaRPr lang="en-US" b="1" dirty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Use of the pre-defined keyword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$cost[</a:t>
            </a:r>
            <a:r>
              <a:rPr lang="en-US" b="1" i="1" dirty="0">
                <a:latin typeface="Courier New" pitchFamily="49" charset="0"/>
                <a:cs typeface="Courier New" pitchFamily="49" charset="0"/>
              </a:rPr>
              <a:t>j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]</a:t>
            </a:r>
            <a:r>
              <a:rPr lang="en-US" dirty="0"/>
              <a:t> to access the costs of </a:t>
            </a:r>
            <a:r>
              <a:rPr lang="en-US" dirty="0">
                <a:solidFill>
                  <a:srgbClr val="83B53D"/>
                </a:solidFill>
              </a:rPr>
              <a:t>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</a:t>
            </a:r>
            <a:r>
              <a:rPr lang="en-US" i="1" baseline="-25000" dirty="0">
                <a:solidFill>
                  <a:srgbClr val="83B53D"/>
                </a:solidFill>
              </a:rPr>
              <a:t>j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Costs of binary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+</a:t>
            </a:r>
            <a:r>
              <a:rPr lang="en-US" dirty="0"/>
              <a:t> with both summands in data registers 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$cost[0]</a:t>
            </a:r>
            <a:r>
              <a:rPr lang="en-US" dirty="0"/>
              <a:t>) are equal to costs for the first summand 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$cost[2]</a:t>
            </a:r>
            <a:r>
              <a:rPr lang="en-US" dirty="0"/>
              <a:t>) plus costs for the second summand 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$cost[3]</a:t>
            </a:r>
            <a:r>
              <a:rPr lang="en-US" dirty="0"/>
              <a:t>), plus one additional operation 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ADD</a:t>
            </a:r>
            <a:r>
              <a:rPr lang="en-US" dirty="0"/>
              <a:t>)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272497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7037562-4A19-4411-8CBC-83F2DC3E55C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Tree Grammar (8)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Based on Code Generator Generator </a:t>
            </a:r>
            <a:r>
              <a:rPr lang="en-US" b="1" i="1" dirty="0"/>
              <a:t>icd-cg</a:t>
            </a:r>
            <a:r>
              <a:rPr lang="en-US" b="1" dirty="0"/>
              <a:t>: </a:t>
            </a:r>
            <a:r>
              <a:rPr lang="en-US" b="1" i="1" dirty="0"/>
              <a:t>(ctd.)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Action part of </a:t>
            </a:r>
            <a:r>
              <a:rPr lang="en-US" i="1" dirty="0"/>
              <a:t>R</a:t>
            </a:r>
            <a:r>
              <a:rPr lang="en-US" i="1" baseline="-25000" dirty="0"/>
              <a:t>i</a:t>
            </a:r>
            <a:r>
              <a:rPr lang="en-US" dirty="0"/>
              <a:t> is executed if </a:t>
            </a:r>
            <a:r>
              <a:rPr lang="en-US" i="1" dirty="0"/>
              <a:t>R</a:t>
            </a:r>
            <a:r>
              <a:rPr lang="en-US" i="1" baseline="-25000" dirty="0"/>
              <a:t>i</a:t>
            </a:r>
            <a:r>
              <a:rPr lang="en-US" dirty="0"/>
              <a:t> is that rule with the minimal costs that covers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terminal</a:t>
            </a:r>
            <a:r>
              <a:rPr lang="en-US" i="1" baseline="-25000" dirty="0">
                <a:solidFill>
                  <a:srgbClr val="0000FF"/>
                </a:solidFill>
              </a:rPr>
              <a:t>i</a:t>
            </a:r>
            <a:r>
              <a:rPr lang="en-US" b="1" baseline="-25000" dirty="0">
                <a:solidFill>
                  <a:srgbClr val="0000FF"/>
                </a:solidFill>
                <a:latin typeface="Courier New" pitchFamily="49" charset="0"/>
              </a:rPr>
              <a:t>,1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Action part can contain any arbitrary, user-specified C/C++-Code for code generation.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Use of the pre-defined keyword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$action[</a:t>
            </a:r>
            <a:r>
              <a:rPr lang="en-US" b="1" i="1" dirty="0">
                <a:latin typeface="Courier New" pitchFamily="49" charset="0"/>
                <a:cs typeface="Courier New" pitchFamily="49" charset="0"/>
              </a:rPr>
              <a:t>j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]</a:t>
            </a:r>
            <a:r>
              <a:rPr lang="en-US" dirty="0"/>
              <a:t> to execute the action part of an operand </a:t>
            </a:r>
            <a:r>
              <a:rPr lang="en-US" dirty="0">
                <a:solidFill>
                  <a:srgbClr val="83B53D"/>
                </a:solidFill>
              </a:rPr>
              <a:t>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</a:t>
            </a:r>
            <a:r>
              <a:rPr lang="en-US" i="1" baseline="-25000" dirty="0">
                <a:solidFill>
                  <a:srgbClr val="83B53D"/>
                </a:solidFill>
              </a:rPr>
              <a:t>j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Non-terminal symbols can be declared in </a:t>
            </a:r>
            <a:r>
              <a:rPr lang="en-US" i="1" dirty="0"/>
              <a:t>G</a:t>
            </a:r>
            <a:r>
              <a:rPr lang="en-US" dirty="0"/>
              <a:t> to have parameters and return values in order to pass information between action parts of different rules.</a:t>
            </a:r>
          </a:p>
        </p:txBody>
      </p:sp>
    </p:spTree>
    <p:extLst>
      <p:ext uri="{BB962C8B-B14F-4D97-AF65-F5344CB8AC3E}">
        <p14:creationId xmlns:p14="http://schemas.microsoft.com/office/powerpoint/2010/main" val="220381292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167C05A-B60C-4597-9DBC-69127A5FDF3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Tree Grammar (9)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Example </a:t>
            </a:r>
            <a:r>
              <a:rPr lang="en-US" b="1" i="1" dirty="0"/>
              <a:t>(based on ICD-C &amp; TriCore 1.3)</a:t>
            </a:r>
          </a:p>
          <a:p>
            <a:pPr>
              <a:lnSpc>
                <a:spcPct val="120000"/>
              </a:lnSpc>
            </a:pPr>
            <a:endParaRPr lang="en-US" sz="1200" b="1" i="1" dirty="0"/>
          </a:p>
          <a:p>
            <a:pPr>
              <a:lnSpc>
                <a:spcPct val="120000"/>
              </a:lnSpc>
            </a:pPr>
            <a:r>
              <a:rPr lang="en-US" b="1" i="1" dirty="0"/>
              <a:t>	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tpm_BinaryExpPLUS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(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) {}={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if (target.empty()) target = getNewRegister();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string r1($action[2](</a:t>
            </a:r>
            <a:r>
              <a:rPr lang="en-US" b="1" dirty="0">
                <a:latin typeface="Courier New" pitchFamily="49" charset="0"/>
              </a:rPr>
              <a:t>""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)), r2($action[3](</a:t>
            </a:r>
            <a:r>
              <a:rPr lang="en-US" b="1" dirty="0">
                <a:latin typeface="Courier New" pitchFamily="49" charset="0"/>
              </a:rPr>
              <a:t>""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));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cout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ADD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target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r1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    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r2 &lt;&lt; endl;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return target;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};</a:t>
            </a:r>
          </a:p>
          <a:p>
            <a:pPr>
              <a:lnSpc>
                <a:spcPct val="90000"/>
              </a:lnSpc>
            </a:pP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First, determine register where to store the target operand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Next, invocation of code generation for both source operands via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$action[2]()</a:t>
            </a:r>
            <a:r>
              <a:rPr lang="en-US" dirty="0"/>
              <a:t> and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$action[3]()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Finally, code generation for the addition itself</a:t>
            </a:r>
          </a:p>
        </p:txBody>
      </p:sp>
    </p:spTree>
    <p:extLst>
      <p:ext uri="{BB962C8B-B14F-4D97-AF65-F5344CB8AC3E}">
        <p14:creationId xmlns:p14="http://schemas.microsoft.com/office/powerpoint/2010/main" val="1070133105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44CB287-BDCD-4B0A-BDC7-C183C02C90B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Tree Grammar (10)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Example </a:t>
            </a:r>
            <a:r>
              <a:rPr lang="en-US" b="1" i="1" dirty="0"/>
              <a:t>(based on ICD-C &amp; TriCore 1.3)</a:t>
            </a:r>
          </a:p>
          <a:p>
            <a:pPr>
              <a:lnSpc>
                <a:spcPct val="120000"/>
              </a:lnSpc>
            </a:pPr>
            <a:endParaRPr lang="en-US" sz="1200" b="1" i="1" dirty="0"/>
          </a:p>
          <a:p>
            <a:pPr>
              <a:lnSpc>
                <a:spcPct val="120000"/>
              </a:lnSpc>
            </a:pPr>
            <a:r>
              <a:rPr lang="en-US" b="1" i="1" dirty="0"/>
              <a:t>	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tpm_BinaryExpPLUS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(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) {}={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if (target.empty()) target = getNewRegister();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string r1($action[2](</a:t>
            </a:r>
            <a:r>
              <a:rPr lang="en-US" b="1" dirty="0">
                <a:latin typeface="Courier New" pitchFamily="49" charset="0"/>
              </a:rPr>
              <a:t>""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)), r2($action[3](</a:t>
            </a:r>
            <a:r>
              <a:rPr lang="en-US" b="1" dirty="0">
                <a:latin typeface="Courier New" pitchFamily="49" charset="0"/>
              </a:rPr>
              <a:t>""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));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cout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ADD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target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r1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    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r2 &lt;&lt; endl;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return target;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};</a:t>
            </a:r>
          </a:p>
          <a:p>
            <a:pPr>
              <a:lnSpc>
                <a:spcPct val="90000"/>
              </a:lnSpc>
            </a:pP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 order to generate code for the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ADD</a:t>
            </a:r>
            <a:r>
              <a:rPr lang="en-US" dirty="0"/>
              <a:t> operation, the above rule must know in which data registers the two summands actually reside.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 code for the summands is, however, produced by some completely different rules of the grammar.</a:t>
            </a:r>
          </a:p>
        </p:txBody>
      </p:sp>
    </p:spTree>
    <p:extLst>
      <p:ext uri="{BB962C8B-B14F-4D97-AF65-F5344CB8AC3E}">
        <p14:creationId xmlns:p14="http://schemas.microsoft.com/office/powerpoint/2010/main" val="549004466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70DDEBA-FB12-4D0D-9965-829CA9A55CB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Tree Grammar (11)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Example </a:t>
            </a:r>
            <a:r>
              <a:rPr lang="en-US" b="1" i="1" dirty="0"/>
              <a:t>(based on ICD-C &amp; TriCore 1.3)</a:t>
            </a:r>
          </a:p>
          <a:p>
            <a:pPr>
              <a:lnSpc>
                <a:spcPct val="120000"/>
              </a:lnSpc>
            </a:pPr>
            <a:endParaRPr lang="en-US" sz="1200" b="1" i="1" dirty="0"/>
          </a:p>
          <a:p>
            <a:pPr>
              <a:lnSpc>
                <a:spcPct val="120000"/>
              </a:lnSpc>
            </a:pPr>
            <a:r>
              <a:rPr lang="en-US" b="1" i="1" dirty="0"/>
              <a:t>	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tpm_BinaryExpPLUS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(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) {}={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if (target.empty()) target = getNewRegister();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string r1($action[2](</a:t>
            </a:r>
            <a:r>
              <a:rPr lang="en-US" b="1" dirty="0">
                <a:latin typeface="Courier New" pitchFamily="49" charset="0"/>
              </a:rPr>
              <a:t>""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)), r2($action[3](</a:t>
            </a:r>
            <a:r>
              <a:rPr lang="en-US" b="1" dirty="0">
                <a:latin typeface="Courier New" pitchFamily="49" charset="0"/>
              </a:rPr>
              <a:t>""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));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cout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ADD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target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r1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    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r2 &lt;&lt; endl;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return target;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};</a:t>
            </a:r>
          </a:p>
          <a:p>
            <a:pPr>
              <a:lnSpc>
                <a:spcPct val="90000"/>
              </a:lnSpc>
            </a:pP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 action parts of the summands’ rules return the name of exactly this register (here naively as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dirty="0"/>
              <a:t>) as result after their respective invocation via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$action[2]()</a:t>
            </a:r>
            <a:r>
              <a:rPr lang="en-US" dirty="0"/>
              <a:t> or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$action[3]()</a:t>
            </a:r>
            <a:r>
              <a:rPr lang="en-US" dirty="0"/>
              <a:t>.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934209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F04D32B-D3C2-4832-B220-EE45F5B0DDC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Tree Grammar (12)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Example </a:t>
            </a:r>
            <a:r>
              <a:rPr lang="en-US" b="1" i="1" dirty="0"/>
              <a:t>(based on ICD-C &amp; TriCore 1.3)</a:t>
            </a:r>
          </a:p>
          <a:p>
            <a:pPr>
              <a:lnSpc>
                <a:spcPct val="120000"/>
              </a:lnSpc>
            </a:pPr>
            <a:endParaRPr lang="en-US" sz="1200" b="1" i="1" dirty="0"/>
          </a:p>
          <a:p>
            <a:pPr>
              <a:lnSpc>
                <a:spcPct val="120000"/>
              </a:lnSpc>
            </a:pPr>
            <a:r>
              <a:rPr lang="en-US" b="1" i="1" dirty="0"/>
              <a:t>	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%declare&lt;string&gt;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&lt;string target&gt;;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Declaration of a non-terminal symbol for virtual data registers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An action part can return a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string</a:t>
            </a:r>
            <a:r>
              <a:rPr lang="en-US" dirty="0"/>
              <a:t> that denotes that data register in which the action part has actually stored its target operand.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string</a:t>
            </a:r>
            <a:r>
              <a:rPr lang="en-US" dirty="0"/>
              <a:t> can be passed as parameter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target</a:t>
            </a:r>
            <a:r>
              <a:rPr lang="en-US" dirty="0"/>
              <a:t> to action parts of rules producing a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dirty="0"/>
              <a:t> in order to force these action parts to use a specific data register where the target operand shall be stored.</a:t>
            </a:r>
          </a:p>
        </p:txBody>
      </p:sp>
    </p:spTree>
    <p:extLst>
      <p:ext uri="{BB962C8B-B14F-4D97-AF65-F5344CB8AC3E}">
        <p14:creationId xmlns:p14="http://schemas.microsoft.com/office/powerpoint/2010/main" val="1824813885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B552814-3C78-45A0-A4EC-F02EF05EEDD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Tree Grammar (13)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Example </a:t>
            </a:r>
            <a:r>
              <a:rPr lang="en-US" b="1" i="1" dirty="0"/>
              <a:t>(based on ICD-C &amp; TriCore 1.3)</a:t>
            </a:r>
          </a:p>
          <a:p>
            <a:pPr>
              <a:lnSpc>
                <a:spcPct val="120000"/>
              </a:lnSpc>
            </a:pPr>
            <a:endParaRPr lang="en-US" sz="1200" b="1" i="1" dirty="0"/>
          </a:p>
          <a:p>
            <a:pPr>
              <a:lnSpc>
                <a:spcPct val="120000"/>
              </a:lnSpc>
            </a:pPr>
            <a:r>
              <a:rPr lang="en-US" b="1" i="1" dirty="0"/>
              <a:t>	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tpm_BinaryExpPLUS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(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) {}={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if (target.empty()) target = getNewRegister();</a:t>
            </a:r>
          </a:p>
          <a:p>
            <a:pPr>
              <a:lnSpc>
                <a:spcPct val="120000"/>
              </a:lnSpc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	  $action[2](</a:t>
            </a:r>
            <a:r>
              <a:rPr lang="en-US" b="1" dirty="0">
                <a:latin typeface="Courier New" pitchFamily="49" charset="0"/>
              </a:rPr>
              <a:t>"D15");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string r2($action[3](</a:t>
            </a:r>
            <a:r>
              <a:rPr lang="en-US" b="1" dirty="0">
                <a:latin typeface="Courier New" pitchFamily="49" charset="0"/>
              </a:rPr>
              <a:t>""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));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cout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ADD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target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D15,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r2 &lt;&lt; endl;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  return target;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};</a:t>
            </a:r>
          </a:p>
          <a:p>
            <a:pPr>
              <a:lnSpc>
                <a:spcPct val="90000"/>
              </a:lnSpc>
            </a:pP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 above rule generates a specialized variant of the TriCore’s addition where the first summand must mandatorily reside in data register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D15</a:t>
            </a:r>
            <a:r>
              <a:rPr lang="en-US" dirty="0"/>
              <a:t>.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392639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E4D25F1-CF3C-4AF7-9CF8-521B638B4BE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Covers and Tree Grammars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Tree Covers</a:t>
            </a:r>
            <a:endParaRPr lang="en-US" b="1" i="1" dirty="0"/>
          </a:p>
          <a:p>
            <a:pPr>
              <a:lnSpc>
                <a:spcPct val="120000"/>
              </a:lnSpc>
            </a:pPr>
            <a:endParaRPr lang="en-US" sz="1200" b="1" i="1" dirty="0"/>
          </a:p>
          <a:p>
            <a:pPr>
              <a:lnSpc>
                <a:spcPct val="120000"/>
              </a:lnSpc>
            </a:pPr>
            <a:r>
              <a:rPr lang="en-US" dirty="0"/>
              <a:t>A rule </a:t>
            </a:r>
            <a:r>
              <a:rPr lang="en-US" i="1" dirty="0"/>
              <a:t>R</a:t>
            </a:r>
            <a:r>
              <a:rPr lang="en-US" i="1" baseline="-25000" dirty="0"/>
              <a:t>i</a:t>
            </a:r>
            <a:r>
              <a:rPr lang="en-US" dirty="0"/>
              <a:t> from </a:t>
            </a:r>
            <a:r>
              <a:rPr lang="en-US" i="1" dirty="0"/>
              <a:t>G</a:t>
            </a:r>
            <a:r>
              <a:rPr lang="en-US" dirty="0"/>
              <a:t> with signature</a:t>
            </a:r>
            <a:br>
              <a:rPr lang="en-US" dirty="0"/>
            </a:br>
            <a:r>
              <a:rPr lang="en-US" dirty="0">
                <a:solidFill>
                  <a:srgbClr val="83B53D"/>
                </a:solidFill>
              </a:rPr>
              <a:t>&lt;nonterminal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,0</a:t>
            </a:r>
            <a:r>
              <a:rPr lang="en-US" dirty="0">
                <a:solidFill>
                  <a:srgbClr val="83B53D"/>
                </a:solidFill>
              </a:rPr>
              <a:t>&gt;</a:t>
            </a:r>
            <a:r>
              <a:rPr lang="en-US" b="1" dirty="0">
                <a:latin typeface="Courier New" pitchFamily="49" charset="0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&lt;terminal</a:t>
            </a:r>
            <a:r>
              <a:rPr lang="en-US" b="1" i="1" baseline="-25000" dirty="0">
                <a:solidFill>
                  <a:srgbClr val="0000FF"/>
                </a:solidFill>
              </a:rPr>
              <a:t>i</a:t>
            </a:r>
            <a:r>
              <a:rPr lang="en-US" b="1" baseline="-25000" dirty="0">
                <a:solidFill>
                  <a:srgbClr val="0000FF"/>
                </a:solidFill>
                <a:latin typeface="Courier New" pitchFamily="49" charset="0"/>
              </a:rPr>
              <a:t>,1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&gt;</a:t>
            </a:r>
            <a:r>
              <a:rPr lang="en-US" b="1" dirty="0">
                <a:latin typeface="Courier New" pitchFamily="49" charset="0"/>
              </a:rPr>
              <a:t>( </a:t>
            </a:r>
            <a:r>
              <a:rPr lang="en-US" dirty="0">
                <a:solidFill>
                  <a:srgbClr val="83B53D"/>
                </a:solidFill>
              </a:rPr>
              <a:t>&lt;nonterminal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,2</a:t>
            </a:r>
            <a:r>
              <a:rPr lang="en-US" dirty="0">
                <a:solidFill>
                  <a:srgbClr val="83B53D"/>
                </a:solidFill>
              </a:rPr>
              <a:t>&gt;</a:t>
            </a:r>
            <a:r>
              <a:rPr lang="en-US" b="1" dirty="0">
                <a:latin typeface="Courier New" pitchFamily="49" charset="0"/>
              </a:rPr>
              <a:t>, …,</a:t>
            </a:r>
            <a:br>
              <a:rPr lang="en-US" b="1" dirty="0">
                <a:latin typeface="Courier New" pitchFamily="49" charset="0"/>
              </a:rPr>
            </a:br>
            <a:r>
              <a:rPr lang="en-US" dirty="0"/>
              <a:t>				            </a:t>
            </a:r>
            <a:r>
              <a:rPr lang="en-US" sz="600" dirty="0"/>
              <a:t> </a:t>
            </a:r>
            <a:r>
              <a:rPr lang="en-US" dirty="0">
                <a:solidFill>
                  <a:srgbClr val="83B53D"/>
                </a:solidFill>
              </a:rPr>
              <a:t>&lt;nonterminal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</a:t>
            </a:r>
            <a:r>
              <a:rPr lang="en-US" i="1" baseline="-25000" dirty="0">
                <a:solidFill>
                  <a:srgbClr val="83B53D"/>
                </a:solidFill>
              </a:rPr>
              <a:t>n</a:t>
            </a:r>
            <a:r>
              <a:rPr lang="en-US" dirty="0">
                <a:solidFill>
                  <a:srgbClr val="83B53D"/>
                </a:solidFill>
              </a:rPr>
              <a:t>&gt;</a:t>
            </a:r>
            <a:r>
              <a:rPr lang="en-US" b="1" dirty="0">
                <a:latin typeface="Courier New" pitchFamily="49" charset="0"/>
              </a:rPr>
              <a:t> )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covers a DFT </a:t>
            </a:r>
            <a:r>
              <a:rPr lang="en-US" i="1" dirty="0"/>
              <a:t>T</a:t>
            </a:r>
            <a:r>
              <a:rPr lang="en-US" dirty="0"/>
              <a:t> iff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 terminal symbol of </a:t>
            </a:r>
            <a:r>
              <a:rPr lang="en-US" i="1" dirty="0"/>
              <a:t>R</a:t>
            </a:r>
            <a:r>
              <a:rPr lang="en-US" i="1" baseline="-25000" dirty="0"/>
              <a:t>i  </a:t>
            </a:r>
            <a:r>
              <a:rPr lang="en-US" dirty="0"/>
              <a:t>corresponds to the current DFT node, and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 costs of </a:t>
            </a:r>
            <a:r>
              <a:rPr lang="en-US" i="1" dirty="0"/>
              <a:t>R</a:t>
            </a:r>
            <a:r>
              <a:rPr lang="en-US" i="1" baseline="-25000" dirty="0"/>
              <a:t>i </a:t>
            </a:r>
            <a:r>
              <a:rPr lang="en-US" dirty="0"/>
              <a:t> if applied to the current DFT node are less than </a:t>
            </a:r>
            <a:r>
              <a:rPr lang="en-US" b="1" dirty="0">
                <a:latin typeface="OpenSymbol"/>
                <a:ea typeface="OpenSymbol"/>
              </a:rPr>
              <a:t>∞</a:t>
            </a:r>
            <a:r>
              <a:rPr lang="en-US" dirty="0"/>
              <a:t>, and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there are rules in </a:t>
            </a:r>
            <a:r>
              <a:rPr lang="en-US" i="1" dirty="0"/>
              <a:t>G</a:t>
            </a:r>
            <a:r>
              <a:rPr lang="en-US" dirty="0"/>
              <a:t> that by themselves cover sub-tree </a:t>
            </a:r>
            <a:r>
              <a:rPr lang="en-US" i="1" dirty="0"/>
              <a:t>T’</a:t>
            </a:r>
            <a:r>
              <a:rPr lang="en-US" i="1" baseline="-25000" dirty="0"/>
              <a:t>j</a:t>
            </a:r>
            <a:r>
              <a:rPr lang="en-US" dirty="0"/>
              <a:t> and that produce a non-terminal symbol of class </a:t>
            </a:r>
            <a:r>
              <a:rPr lang="en-US" dirty="0">
                <a:solidFill>
                  <a:srgbClr val="83B53D"/>
                </a:solidFill>
              </a:rPr>
              <a:t>&lt;nonterminal</a:t>
            </a:r>
            <a:r>
              <a:rPr lang="en-US" i="1" baseline="-25000" dirty="0">
                <a:solidFill>
                  <a:srgbClr val="83B53D"/>
                </a:solidFill>
              </a:rPr>
              <a:t>i</a:t>
            </a:r>
            <a:r>
              <a:rPr lang="en-US" baseline="-25000" dirty="0">
                <a:solidFill>
                  <a:srgbClr val="83B53D"/>
                </a:solidFill>
              </a:rPr>
              <a:t>,</a:t>
            </a:r>
            <a:r>
              <a:rPr lang="en-US" i="1" baseline="-25000" dirty="0">
                <a:solidFill>
                  <a:srgbClr val="83B53D"/>
                </a:solidFill>
              </a:rPr>
              <a:t>j</a:t>
            </a:r>
            <a:r>
              <a:rPr lang="en-US" dirty="0">
                <a:solidFill>
                  <a:srgbClr val="83B53D"/>
                </a:solidFill>
              </a:rPr>
              <a:t>&gt;</a:t>
            </a:r>
            <a:r>
              <a:rPr lang="en-US" dirty="0"/>
              <a:t>, respectively (2 ≤ </a:t>
            </a:r>
            <a:r>
              <a:rPr lang="en-US" i="1" dirty="0"/>
              <a:t>j</a:t>
            </a:r>
            <a:r>
              <a:rPr lang="en-US" dirty="0"/>
              <a:t> ≤ </a:t>
            </a:r>
            <a:r>
              <a:rPr lang="en-US" i="1" dirty="0"/>
              <a:t>n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044889633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5494047-4769-4095-9A44-3F2F37EBADC9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TPM Algorithm for Tree Grammars</a:t>
            </a:r>
            <a:endParaRPr lang="en-US" i="1" dirty="0"/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Phase 1 – Initialization: Unchanged</a:t>
            </a:r>
          </a:p>
          <a:p>
            <a:pPr>
              <a:lnSpc>
                <a:spcPct val="90000"/>
              </a:lnSpc>
            </a:pPr>
            <a:endParaRPr lang="en-US" sz="1200" b="1" dirty="0"/>
          </a:p>
          <a:p>
            <a:pPr>
              <a:lnSpc>
                <a:spcPct val="90000"/>
              </a:lnSpc>
            </a:pPr>
            <a:r>
              <a:rPr lang="en-US" b="1" dirty="0"/>
              <a:t>Phase 2 – Cost Computation: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Instead of determining all operations </a:t>
            </a:r>
            <a:r>
              <a:rPr lang="en-US" i="1" dirty="0"/>
              <a:t>o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O</a:t>
            </a:r>
            <a:r>
              <a:rPr lang="en-US" dirty="0"/>
              <a:t> that cover sub-trees </a:t>
            </a:r>
            <a:r>
              <a:rPr lang="en-US" i="1" dirty="0"/>
              <a:t>T’</a:t>
            </a:r>
            <a:r>
              <a:rPr lang="en-US" dirty="0"/>
              <a:t>: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Determine set </a:t>
            </a:r>
            <a:r>
              <a:rPr lang="en-US" i="1" dirty="0"/>
              <a:t>R’</a:t>
            </a:r>
            <a:r>
              <a:rPr lang="en-US" dirty="0"/>
              <a:t> of all rules </a:t>
            </a:r>
            <a:r>
              <a:rPr lang="en-US" i="1" dirty="0"/>
              <a:t>R</a:t>
            </a:r>
            <a:r>
              <a:rPr lang="en-US" i="1" baseline="-25000" dirty="0"/>
              <a:t>i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G</a:t>
            </a:r>
            <a:r>
              <a:rPr lang="en-US" dirty="0"/>
              <a:t> that cover </a:t>
            </a:r>
            <a:r>
              <a:rPr lang="en-US" i="1" dirty="0"/>
              <a:t>T’</a:t>
            </a:r>
            <a:endParaRPr lang="en-US" dirty="0"/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Compute </a:t>
            </a: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sz="1200" dirty="0"/>
              <a:t> </a:t>
            </a:r>
            <a:r>
              <a:rPr lang="en-US" i="1" dirty="0"/>
              <a:t>v</a:t>
            </a:r>
            <a:r>
              <a:rPr lang="en-US" sz="1200" dirty="0"/>
              <a:t> </a:t>
            </a:r>
            <a:r>
              <a:rPr lang="en-US" dirty="0"/>
              <a:t>] as before, but now only by executing the code of the cost parts of all rules from </a:t>
            </a:r>
            <a:r>
              <a:rPr lang="en-US" i="1" dirty="0"/>
              <a:t>R’</a:t>
            </a:r>
            <a:endParaRPr lang="en-US" dirty="0"/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Store that rule </a:t>
            </a:r>
            <a:r>
              <a:rPr lang="en-US" i="1" dirty="0"/>
              <a:t>R</a:t>
            </a:r>
            <a:r>
              <a:rPr lang="en-US" i="1" baseline="30000" dirty="0"/>
              <a:t>opt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R’</a:t>
            </a:r>
            <a:r>
              <a:rPr lang="en-US" dirty="0"/>
              <a:t> with minimal costs </a:t>
            </a: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sz="1200" dirty="0"/>
              <a:t> </a:t>
            </a:r>
            <a:r>
              <a:rPr lang="en-US" i="1" dirty="0"/>
              <a:t>v</a:t>
            </a:r>
            <a:r>
              <a:rPr lang="en-US" sz="1200" dirty="0"/>
              <a:t> </a:t>
            </a:r>
            <a:r>
              <a:rPr lang="en-US" dirty="0"/>
              <a:t>] in </a:t>
            </a:r>
            <a:r>
              <a:rPr lang="en-US" i="1" dirty="0"/>
              <a:t>M</a:t>
            </a:r>
            <a:r>
              <a:rPr lang="en-US" dirty="0"/>
              <a:t>[</a:t>
            </a:r>
            <a:r>
              <a:rPr lang="en-US" sz="1200" dirty="0"/>
              <a:t> </a:t>
            </a:r>
            <a:r>
              <a:rPr lang="en-US" i="1" dirty="0"/>
              <a:t>v</a:t>
            </a:r>
            <a:r>
              <a:rPr lang="en-US" sz="1200" dirty="0"/>
              <a:t> </a:t>
            </a:r>
            <a:r>
              <a:rPr lang="en-US" dirty="0"/>
              <a:t>]</a:t>
            </a:r>
          </a:p>
          <a:p>
            <a:pPr>
              <a:lnSpc>
                <a:spcPct val="90000"/>
              </a:lnSpc>
            </a:pPr>
            <a:endParaRPr lang="en-US" sz="1200" b="1" dirty="0"/>
          </a:p>
          <a:p>
            <a:pPr>
              <a:lnSpc>
                <a:spcPct val="90000"/>
              </a:lnSpc>
            </a:pPr>
            <a:r>
              <a:rPr lang="en-US" b="1" dirty="0"/>
              <a:t>Phase 3 – Code Generation: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the root </a:t>
            </a:r>
            <a:r>
              <a:rPr lang="en-US" i="1" dirty="0"/>
              <a:t>v</a:t>
            </a:r>
            <a:r>
              <a:rPr lang="en-US" baseline="-25000" dirty="0"/>
              <a:t>0</a:t>
            </a:r>
            <a:r>
              <a:rPr lang="en-US" dirty="0"/>
              <a:t> </a:t>
            </a:r>
            <a:r>
              <a:rPr lang="en-US" b="1" dirty="0">
                <a:sym typeface="Symbol"/>
              </a:rPr>
              <a:t></a:t>
            </a:r>
            <a:r>
              <a:rPr lang="en-US" dirty="0"/>
              <a:t> </a:t>
            </a:r>
            <a:r>
              <a:rPr lang="en-US" i="1" dirty="0"/>
              <a:t>T</a:t>
            </a:r>
            <a:r>
              <a:rPr lang="en-US" dirty="0"/>
              <a:t>: Invoke action part</a:t>
            </a:r>
            <a:r>
              <a:rPr lang="en-US" i="1" dirty="0"/>
              <a:t> </a:t>
            </a:r>
            <a:r>
              <a:rPr lang="en-US" dirty="0"/>
              <a:t>of the optimal rule </a:t>
            </a:r>
            <a:r>
              <a:rPr lang="en-US" i="1" dirty="0"/>
              <a:t>M</a:t>
            </a:r>
            <a:r>
              <a:rPr lang="en-US" dirty="0"/>
              <a:t>[</a:t>
            </a:r>
            <a:r>
              <a:rPr lang="en-US" sz="1200" dirty="0"/>
              <a:t> </a:t>
            </a:r>
            <a:r>
              <a:rPr lang="en-US" i="1" dirty="0"/>
              <a:t>v</a:t>
            </a:r>
            <a:r>
              <a:rPr lang="en-US" baseline="-25000" dirty="0"/>
              <a:t>0</a:t>
            </a:r>
            <a:r>
              <a:rPr lang="en-US" sz="1200" dirty="0"/>
              <a:t> </a:t>
            </a:r>
            <a:r>
              <a:rPr lang="en-US" dirty="0"/>
              <a:t>]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$action[]</a:t>
            </a:r>
            <a:r>
              <a:rPr lang="en-US" dirty="0"/>
              <a:t> calls embedded in another rule’s action parts always refer to the action parts of the cost-optimal rule </a:t>
            </a:r>
            <a:r>
              <a:rPr lang="en-US" i="1" dirty="0"/>
              <a:t>R</a:t>
            </a:r>
            <a:r>
              <a:rPr lang="en-US" i="1" baseline="30000" dirty="0"/>
              <a:t>opt</a:t>
            </a:r>
          </a:p>
        </p:txBody>
      </p:sp>
    </p:spTree>
    <p:extLst>
      <p:ext uri="{BB962C8B-B14F-4D97-AF65-F5344CB8AC3E}">
        <p14:creationId xmlns:p14="http://schemas.microsoft.com/office/powerpoint/2010/main" val="242677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393D61B-0950-4AFF-89EF-4AC076E52E69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Example (1)</a:t>
            </a:r>
            <a:endParaRPr lang="en-US" i="1" dirty="0"/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tpm_BinaryExpPLUS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(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) {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$cost[0] = $cost[2] + $cost[3] + 1;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}={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if ( target.empty() ) target = getNewRegister();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string r1( $action[2](</a:t>
            </a:r>
            <a:r>
              <a:rPr lang="en-US" b="1" dirty="0">
                <a:latin typeface="Courier New" pitchFamily="49" charset="0"/>
              </a:rPr>
              <a:t>""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) ), r2( $action[3](</a:t>
            </a:r>
            <a:r>
              <a:rPr lang="en-US" b="1" dirty="0">
                <a:latin typeface="Courier New" pitchFamily="49" charset="0"/>
              </a:rPr>
              <a:t>""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) );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cout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ADD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target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r1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r2 &lt;&lt; endl; return target;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};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endParaRPr lang="en-US" b="1" dirty="0">
              <a:latin typeface="Courier New" pitchFamily="49" charset="0"/>
              <a:sym typeface="Wingdings" pitchFamily="2" charset="2"/>
            </a:endParaRP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tpm_BinaryExpMULT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(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) {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$cost[0] = $cost[2] + $cost[3] + 1;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}={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if ( target.empty() ) target = getNewRegister();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string r1( $action[2](</a:t>
            </a:r>
            <a:r>
              <a:rPr lang="en-US" b="1" dirty="0">
                <a:latin typeface="Courier New" pitchFamily="49" charset="0"/>
              </a:rPr>
              <a:t>""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) ), r2( $action[3](</a:t>
            </a:r>
            <a:r>
              <a:rPr lang="en-US" b="1" dirty="0">
                <a:latin typeface="Courier New" pitchFamily="49" charset="0"/>
              </a:rPr>
              <a:t>""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) );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b="1" dirty="0">
                <a:latin typeface="Courier New" pitchFamily="49" charset="0"/>
                <a:sym typeface="Wingdings" pitchFamily="2" charset="2"/>
              </a:rPr>
              <a:t>cout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MUL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target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r1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r2 &lt;&lt; endl; return target;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};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endParaRPr lang="en-US" b="1" dirty="0">
              <a:latin typeface="Courier New" pitchFamily="49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61798109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C24DF9B-1AB0-447B-962C-208ED0E07A9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Example (2)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tpm_SymbolEXP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{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$cost[0] = $1-&gt;getExp()-&gt;getSymbol().isGlobal() ?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  COST_INFINITY : COST_ZERO;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}={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target =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r_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+ $1-&gt;getExp()-&gt;getSymbol().getName();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return target;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};</a:t>
            </a:r>
          </a:p>
          <a:p>
            <a:pPr>
              <a:lnSpc>
                <a:spcPct val="90000"/>
              </a:lnSpc>
            </a:pP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Rule assigns a virtual register to local variables used inside DFT </a:t>
            </a:r>
            <a:r>
              <a:rPr lang="en-US" i="1" dirty="0"/>
              <a:t>T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$1</a:t>
            </a:r>
            <a:r>
              <a:rPr lang="en-US" dirty="0"/>
              <a:t> is the node of the DFT </a:t>
            </a:r>
            <a:r>
              <a:rPr lang="en-US" i="1" dirty="0"/>
              <a:t>T</a:t>
            </a:r>
            <a:r>
              <a:rPr lang="en-US" dirty="0"/>
              <a:t> that is to be covered by the terminal symbol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$1-&gt;getExp()-&gt;getSymbol()</a:t>
            </a:r>
            <a:r>
              <a:rPr lang="en-US" dirty="0"/>
              <a:t> returns the symbol / the local variable of the IR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 case of a global variable, this rule produces costs </a:t>
            </a:r>
            <a:r>
              <a:rPr lang="en-US" dirty="0">
                <a:latin typeface="OpenSymbol"/>
                <a:ea typeface="OpenSymbol"/>
              </a:rPr>
              <a:t>∞</a:t>
            </a:r>
            <a:r>
              <a:rPr lang="en-US" dirty="0"/>
              <a:t> so that it is not used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local variables: Costs 0 since no actual code is generated</a:t>
            </a:r>
          </a:p>
        </p:txBody>
      </p:sp>
    </p:spTree>
    <p:extLst>
      <p:ext uri="{BB962C8B-B14F-4D97-AF65-F5344CB8AC3E}">
        <p14:creationId xmlns:p14="http://schemas.microsoft.com/office/powerpoint/2010/main" val="2596970855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BC60014E-511D-4206-AC97-3CCDC52C24C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Example (3)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 snippet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 + (b * c)</a:t>
            </a:r>
            <a:r>
              <a:rPr lang="en-US" dirty="0"/>
              <a:t> with DFT </a:t>
            </a:r>
            <a:r>
              <a:rPr lang="en-US" i="1" dirty="0"/>
              <a:t>T</a:t>
            </a:r>
            <a:br>
              <a:rPr lang="en-US" dirty="0"/>
            </a:br>
            <a:r>
              <a:rPr lang="en-US" dirty="0"/>
              <a:t>is covered by rules</a:t>
            </a:r>
            <a:br>
              <a:rPr lang="en-US" dirty="0"/>
            </a:b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tpm_SymbolExp</a:t>
            </a:r>
            <a:b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</a:b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tpm_BinaryExpPLUS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(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)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tpm_BinaryExpMULT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(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)</a:t>
            </a:r>
            <a:br>
              <a:rPr lang="en-US" dirty="0"/>
            </a:b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Costs for </a:t>
            </a:r>
            <a:r>
              <a:rPr lang="en-US" i="1" dirty="0"/>
              <a:t>T</a:t>
            </a:r>
            <a:r>
              <a:rPr lang="en-US" dirty="0"/>
              <a:t>:</a:t>
            </a:r>
            <a:br>
              <a:rPr lang="en-US" dirty="0"/>
            </a:b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+</a:t>
            </a:r>
            <a:r>
              <a:rPr lang="en-US" dirty="0"/>
              <a:t>] = </a:t>
            </a: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dirty="0"/>
              <a:t>] + </a:t>
            </a: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dirty="0"/>
              <a:t>] + 1 = </a:t>
            </a: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dirty="0"/>
              <a:t>] + (</a:t>
            </a: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b</a:t>
            </a:r>
            <a:r>
              <a:rPr lang="en-US" dirty="0"/>
              <a:t>] + </a:t>
            </a: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c</a:t>
            </a:r>
            <a:r>
              <a:rPr lang="en-US" dirty="0"/>
              <a:t>] + 1) + 1 = 2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Code generated for </a:t>
            </a:r>
            <a:r>
              <a:rPr lang="en-US" i="1" dirty="0"/>
              <a:t>T</a:t>
            </a:r>
            <a:r>
              <a:rPr lang="en-US" dirty="0"/>
              <a:t>:</a:t>
            </a:r>
            <a:br>
              <a:rPr lang="en-US" dirty="0"/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MUL r_0, r_b, r_c</a:t>
            </a:r>
            <a:br>
              <a:rPr lang="en-US" b="1" dirty="0">
                <a:latin typeface="Courier New" pitchFamily="49" charset="0"/>
                <a:cs typeface="Courier New" pitchFamily="49" charset="0"/>
              </a:rPr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ADD r_1, r_a, r_0</a:t>
            </a: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7677150" y="2310284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700963" y="2426171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 rot="2700000">
            <a:off x="7425532" y="2130102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 rot="18900000" flipH="1">
            <a:off x="8144670" y="2130102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6616700" y="2310284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6640513" y="2426171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+</a:t>
            </a: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 rot="2700000">
            <a:off x="6365082" y="2130102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 rot="16200000" flipH="1">
            <a:off x="6722270" y="3034977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6794500" y="3356446"/>
            <a:ext cx="215900" cy="2174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5653486" y="2061046"/>
            <a:ext cx="42306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200" i="1" dirty="0"/>
              <a:t>T:</a:t>
            </a:r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 flipH="1">
            <a:off x="7237413" y="252142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5948363" y="1486371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5972175" y="1602259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7027863" y="1484784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7051675" y="1600671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8318500" y="1484784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8342313" y="1600671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7649663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5B5307D-8A68-4090-B8EA-526EA018049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Example (4)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typedef pair&lt;string, string&gt; regpair;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%declare&lt;regpair&gt;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virtmul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;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83B73D"/>
              </a:buClr>
            </a:pP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virtmul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tpm_BinaryExpMULT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(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) {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$cost[0] = $cost[2] + $cost[3];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}={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string r1( $action[2](</a:t>
            </a:r>
            <a:r>
              <a:rPr lang="en-US" b="1" dirty="0">
                <a:latin typeface="Courier New" pitchFamily="49" charset="0"/>
              </a:rPr>
              <a:t>""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) ), r2( $action[3](</a:t>
            </a:r>
            <a:r>
              <a:rPr lang="en-US" b="1" dirty="0">
                <a:latin typeface="Courier New" pitchFamily="49" charset="0"/>
              </a:rPr>
              <a:t>""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) );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return make_pair( r1, r2 );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};</a:t>
            </a:r>
          </a:p>
          <a:p>
            <a:pPr>
              <a:lnSpc>
                <a:spcPct val="90000"/>
              </a:lnSpc>
            </a:pP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Novel non-terminal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virtmul </a:t>
            </a:r>
            <a:r>
              <a:rPr lang="en-US" dirty="0"/>
              <a:t>represents a multiplication in </a:t>
            </a:r>
            <a:r>
              <a:rPr lang="en-US" i="1" dirty="0"/>
              <a:t>T</a:t>
            </a:r>
            <a:r>
              <a:rPr lang="en-US" dirty="0"/>
              <a:t> for which, however, no code shall be generated directly by a rule.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Instead, a rule producing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virtmul</a:t>
            </a:r>
            <a:r>
              <a:rPr lang="en-US" dirty="0"/>
              <a:t> simply returns a pair of registers that stores where the operands of the multiplication reside.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lack of generated code: </a:t>
            </a: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sz="1200" dirty="0"/>
              <a:t> </a:t>
            </a:r>
            <a:r>
              <a:rPr lang="en-US" i="1" dirty="0"/>
              <a:t>v</a:t>
            </a:r>
            <a:r>
              <a:rPr lang="en-US" sz="1200" dirty="0"/>
              <a:t> </a:t>
            </a:r>
            <a:r>
              <a:rPr lang="en-US" dirty="0"/>
              <a:t>] = Sum of the costs of the operands</a:t>
            </a:r>
          </a:p>
        </p:txBody>
      </p:sp>
    </p:spTree>
    <p:extLst>
      <p:ext uri="{BB962C8B-B14F-4D97-AF65-F5344CB8AC3E}">
        <p14:creationId xmlns:p14="http://schemas.microsoft.com/office/powerpoint/2010/main" val="42775723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96E64C2-E31B-48F3-A490-05F2461E966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Example (5)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83B73D"/>
              </a:buClr>
            </a:pP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tpm_BinaryExpPLUS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(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virtmul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) {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$cost[0] = $cost[2] + $cost[3] + 1;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}={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if ( target.empty() ) target = getNewRegister();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string r1( $action[2](</a:t>
            </a:r>
            <a:r>
              <a:rPr lang="en-US" b="1" dirty="0">
                <a:latin typeface="Courier New" pitchFamily="49" charset="0"/>
              </a:rPr>
              <a:t>""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) );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regpair rp( $action[3]() );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cout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MADD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target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r1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</a:t>
            </a:r>
            <a:r>
              <a:rPr lang="en-US" b="1" dirty="0">
                <a:latin typeface="Courier New" pitchFamily="49" charset="0"/>
              </a:rPr>
              <a:t>"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     &lt;&lt; rp.first &lt;&lt; 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</a:t>
            </a:r>
            <a:r>
              <a:rPr lang="en-US" b="1" dirty="0">
                <a:latin typeface="Courier New" pitchFamily="49" charset="0"/>
              </a:rPr>
              <a:t>"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&lt;&lt; rp.second &lt;&lt; endl;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  return target;</a:t>
            </a:r>
          </a:p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};</a:t>
            </a:r>
          </a:p>
          <a:p>
            <a:pPr>
              <a:lnSpc>
                <a:spcPct val="90000"/>
              </a:lnSpc>
            </a:pP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This rule becomes active, i.e., can be used to cover a tree, if the second summand is such a virtual multiplication from the previous slide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Then: Get register pair of non-terminal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virtmul</a:t>
            </a:r>
            <a:r>
              <a:rPr lang="en-US" dirty="0"/>
              <a:t> and generate a Multiply-Accumulate operation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MADD</a:t>
            </a:r>
            <a:r>
              <a:rPr lang="en-US" dirty="0"/>
              <a:t> </a:t>
            </a:r>
            <a:r>
              <a:rPr lang="en-US" i="1" dirty="0"/>
              <a:t>(</a:t>
            </a:r>
            <a:r>
              <a:rPr lang="en-US" i="1" dirty="0">
                <a:sym typeface="Wingdings"/>
              </a:rPr>
              <a:t></a:t>
            </a:r>
            <a:r>
              <a:rPr lang="en-US" i="1" dirty="0"/>
              <a:t> chapter 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241970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463EBA4-5079-48CF-8845-5360E685AC7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Example (6)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 snippet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 + (b * c)</a:t>
            </a:r>
            <a:r>
              <a:rPr lang="en-US" dirty="0"/>
              <a:t> with DFT </a:t>
            </a:r>
            <a:r>
              <a:rPr lang="en-US" i="1" dirty="0"/>
              <a:t>T</a:t>
            </a:r>
            <a:br>
              <a:rPr lang="en-US" dirty="0"/>
            </a:br>
            <a:r>
              <a:rPr lang="en-US" dirty="0"/>
              <a:t>is now </a:t>
            </a:r>
            <a:r>
              <a:rPr lang="en-US" i="1" u="sng" dirty="0"/>
              <a:t>additionally</a:t>
            </a:r>
            <a:r>
              <a:rPr lang="en-US" dirty="0"/>
              <a:t> covered by rules</a:t>
            </a:r>
            <a:br>
              <a:rPr lang="en-US" dirty="0"/>
            </a:b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tpm_SymbolExp</a:t>
            </a:r>
            <a:b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</a:b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tpm_BinaryExpPLUS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(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virtmul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)</a:t>
            </a:r>
            <a:br>
              <a:rPr lang="en-US" b="1" dirty="0">
                <a:latin typeface="Courier New" pitchFamily="49" charset="0"/>
                <a:sym typeface="Wingdings" pitchFamily="2" charset="2"/>
              </a:rPr>
            </a:b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virtmul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sym typeface="Wingdings" pitchFamily="2" charset="2"/>
              </a:rPr>
              <a:t>tpm_BinaryExpMULT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(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,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 )</a:t>
            </a:r>
            <a:br>
              <a:rPr lang="en-US" dirty="0"/>
            </a:b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Costs for </a:t>
            </a:r>
            <a:r>
              <a:rPr lang="en-US" i="1" dirty="0"/>
              <a:t>T</a:t>
            </a:r>
            <a:r>
              <a:rPr lang="en-US" dirty="0"/>
              <a:t>:</a:t>
            </a:r>
            <a:br>
              <a:rPr lang="en-US" dirty="0"/>
            </a:b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+</a:t>
            </a:r>
            <a:r>
              <a:rPr lang="en-US" dirty="0"/>
              <a:t>] = </a:t>
            </a: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dirty="0"/>
              <a:t>] + </a:t>
            </a: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dirty="0"/>
              <a:t>] + 1 = </a:t>
            </a: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dirty="0"/>
              <a:t>] + (</a:t>
            </a: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b</a:t>
            </a:r>
            <a:r>
              <a:rPr lang="en-US" dirty="0"/>
              <a:t>] + </a:t>
            </a:r>
            <a:r>
              <a:rPr lang="en-US" i="1" dirty="0"/>
              <a:t>C</a:t>
            </a:r>
            <a:r>
              <a:rPr lang="en-US" dirty="0"/>
              <a:t>[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c</a:t>
            </a:r>
            <a:r>
              <a:rPr lang="en-US" dirty="0"/>
              <a:t>]) + 1 = 1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Code generated for </a:t>
            </a:r>
            <a:r>
              <a:rPr lang="en-US" i="1" dirty="0"/>
              <a:t>T</a:t>
            </a:r>
            <a:r>
              <a:rPr lang="en-US" dirty="0"/>
              <a:t>:</a:t>
            </a:r>
            <a:br>
              <a:rPr lang="en-US" dirty="0"/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MADD r_0, r_a, r_b, r_c</a:t>
            </a: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7677150" y="2310284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700963" y="2426171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 rot="2700000">
            <a:off x="7425532" y="2130102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 rot="18900000" flipH="1">
            <a:off x="8144670" y="2130102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6616700" y="2310284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6640513" y="2426171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+</a:t>
            </a: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 rot="2700000">
            <a:off x="6365082" y="2130102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 rot="16200000" flipH="1">
            <a:off x="6722270" y="3034977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6794500" y="3356446"/>
            <a:ext cx="215900" cy="2174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5653486" y="2061046"/>
            <a:ext cx="42306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200" i="1" dirty="0"/>
              <a:t>T:</a:t>
            </a:r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 flipH="1">
            <a:off x="7237413" y="252142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5948363" y="1486371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5972175" y="1602259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7027863" y="1484784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7051675" y="1600671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8318500" y="1484784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8342313" y="1600671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8891154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A921AEE-26E6-4C48-80EB-5F37C7A099A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Invocation of Action Parts with Parameters</a:t>
            </a:r>
            <a:endParaRPr lang="en-US" i="1" dirty="0"/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20000"/>
              </a:spcBef>
              <a:buClr>
                <a:srgbClr val="83B73D"/>
              </a:buClr>
            </a:pPr>
            <a:r>
              <a:rPr lang="en-US" b="1" dirty="0">
                <a:latin typeface="Courier New" pitchFamily="49" charset="0"/>
                <a:sym typeface="Wingdings" pitchFamily="2" charset="2"/>
              </a:rPr>
              <a:t>%declare&lt;string&gt;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&lt;string target&gt;;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string</a:t>
            </a:r>
            <a:r>
              <a:rPr lang="en-US" dirty="0"/>
              <a:t> can be passed as parameter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target</a:t>
            </a:r>
            <a:r>
              <a:rPr lang="en-US" dirty="0"/>
              <a:t> to action parts of rules producing a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dirty="0"/>
              <a:t> in order to force these action parts to use a specific data register where the target operand shall be stored.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 marL="0" indent="0">
              <a:lnSpc>
                <a:spcPct val="120000"/>
              </a:lnSpc>
            </a:pPr>
            <a:r>
              <a:rPr lang="en-US" dirty="0"/>
              <a:t>C snippet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(b &lt; 10) ? 21 : 42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 result of the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?</a:t>
            </a:r>
            <a:r>
              <a:rPr lang="en-US" dirty="0"/>
              <a:t> operator must</a:t>
            </a:r>
            <a:br>
              <a:rPr lang="en-US" dirty="0"/>
            </a:br>
            <a:r>
              <a:rPr lang="en-US" dirty="0"/>
              <a:t>lie in a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Both sub-trees left and right of the “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:</a:t>
            </a:r>
            <a:r>
              <a:rPr lang="en-US" dirty="0"/>
              <a:t>”</a:t>
            </a:r>
            <a:br>
              <a:rPr lang="en-US" dirty="0"/>
            </a:br>
            <a:r>
              <a:rPr lang="en-US" dirty="0"/>
              <a:t>must be evaluated into the same </a:t>
            </a:r>
            <a:r>
              <a:rPr lang="en-US" dirty="0">
                <a:solidFill>
                  <a:srgbClr val="83B53D"/>
                </a:solidFill>
                <a:sym typeface="Wingdings" pitchFamily="2" charset="2"/>
              </a:rPr>
              <a:t>dreg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The rule for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?</a:t>
            </a:r>
            <a:r>
              <a:rPr lang="en-US" dirty="0"/>
              <a:t> must force both sub-trees</a:t>
            </a:r>
            <a:br>
              <a:rPr lang="en-US" dirty="0"/>
            </a:br>
            <a:r>
              <a:rPr lang="en-US" dirty="0"/>
              <a:t>to use the very same target register!</a:t>
            </a:r>
          </a:p>
        </p:txBody>
      </p:sp>
      <p:sp>
        <p:nvSpPr>
          <p:cNvPr id="6" name="Rectangle 30"/>
          <p:cNvSpPr>
            <a:spLocks noChangeArrowheads="1"/>
          </p:cNvSpPr>
          <p:nvPr/>
        </p:nvSpPr>
        <p:spPr bwMode="auto">
          <a:xfrm>
            <a:off x="5437188" y="5337175"/>
            <a:ext cx="3635375" cy="104457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7718425" y="40386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742238" y="41544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?</a:t>
            </a: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 rot="2700000">
            <a:off x="7466806" y="38584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 rot="18900000" flipH="1">
            <a:off x="8185944" y="38584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6657975" y="40386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6681788" y="4154488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&lt;</a:t>
            </a:r>
          </a:p>
        </p:txBody>
      </p:sp>
      <p:sp>
        <p:nvSpPr>
          <p:cNvPr id="13" name="AutoShape 10"/>
          <p:cNvSpPr>
            <a:spLocks noChangeArrowheads="1"/>
          </p:cNvSpPr>
          <p:nvPr/>
        </p:nvSpPr>
        <p:spPr bwMode="auto">
          <a:xfrm rot="2700000">
            <a:off x="6406356" y="385841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 rot="16200000" flipH="1">
            <a:off x="7812881" y="476329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7885113" y="5084763"/>
            <a:ext cx="215900" cy="217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>
            <a:off x="7307263" y="4249738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5989638" y="321468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5937250" y="3330575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10</a:t>
            </a: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7069138" y="32131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7016750" y="3328988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21</a:t>
            </a: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8359775" y="321310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8307388" y="3328988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42</a:t>
            </a:r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616575" y="4048125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5640388" y="4164013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25" name="AutoShape 25"/>
          <p:cNvSpPr>
            <a:spLocks noChangeArrowheads="1"/>
          </p:cNvSpPr>
          <p:nvPr/>
        </p:nvSpPr>
        <p:spPr bwMode="auto">
          <a:xfrm>
            <a:off x="6265863" y="4259263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5400675" y="5318125"/>
            <a:ext cx="39243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sym typeface="Wingdings" pitchFamily="2" charset="2"/>
              </a:rPr>
              <a:t>target = getNewRegister();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sym typeface="Wingdings" pitchFamily="2" charset="2"/>
              </a:rPr>
              <a:t>$action[3](</a:t>
            </a:r>
            <a:r>
              <a:rPr lang="de-DE" sz="1800" b="1" dirty="0">
                <a:solidFill>
                  <a:schemeClr val="tx1"/>
                </a:solidFill>
                <a:latin typeface="Courier New" pitchFamily="49" charset="0"/>
              </a:rPr>
              <a:t>target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sym typeface="Wingdings" pitchFamily="2" charset="2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sym typeface="Wingdings" pitchFamily="2" charset="2"/>
              </a:rPr>
              <a:t>$action[4](</a:t>
            </a:r>
            <a:r>
              <a:rPr lang="de-DE" sz="1800" b="1" dirty="0">
                <a:solidFill>
                  <a:schemeClr val="tx1"/>
                </a:solidFill>
                <a:latin typeface="Courier New" pitchFamily="49" charset="0"/>
              </a:rPr>
              <a:t>target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sym typeface="Wingdings" pitchFamily="2" charset="2"/>
              </a:rPr>
              <a:t>);</a:t>
            </a:r>
          </a:p>
        </p:txBody>
      </p:sp>
      <p:sp>
        <p:nvSpPr>
          <p:cNvPr id="27" name="Freeform 31"/>
          <p:cNvSpPr>
            <a:spLocks/>
          </p:cNvSpPr>
          <p:nvPr/>
        </p:nvSpPr>
        <p:spPr bwMode="auto">
          <a:xfrm>
            <a:off x="6119813" y="4581525"/>
            <a:ext cx="1692275" cy="827088"/>
          </a:xfrm>
          <a:custGeom>
            <a:avLst/>
            <a:gdLst>
              <a:gd name="T0" fmla="*/ 0 w 1066"/>
              <a:gd name="T1" fmla="*/ 499 h 521"/>
              <a:gd name="T2" fmla="*/ 1066 w 1066"/>
              <a:gd name="T3" fmla="*/ 0 h 521"/>
              <a:gd name="T4" fmla="*/ 499 w 1066"/>
              <a:gd name="T5" fmla="*/ 521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66" h="521">
                <a:moveTo>
                  <a:pt x="0" y="499"/>
                </a:moveTo>
                <a:lnTo>
                  <a:pt x="1066" y="0"/>
                </a:lnTo>
                <a:lnTo>
                  <a:pt x="499" y="521"/>
                </a:lnTo>
              </a:path>
            </a:pathLst>
          </a:cu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0959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10" grpId="0" animBg="1"/>
      <p:bldP spid="11" grpId="0" animBg="1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37523" y="4834800"/>
            <a:ext cx="7164388" cy="3556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BA85E96-CBCF-443D-935F-02CFFCE0B89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6"/>
            </a:pPr>
            <a:r>
              <a:rPr lang="en-US" b="1" dirty="0"/>
              <a:t>Code Generation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Introduction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Role of Code Generation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Data Flow Graphs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Code Generator Generators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Tree Covers using Dynamic Programming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Partitioning of Data Flow Graphs into Data Flow Trees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Tree Covering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Tree Pattern Matching Algorithm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Tree Grammars for Rule-based Derivation of Code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26143148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6A9AA75-A238-4B76-8D5E-9845F85F60B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Tree Pattern Matching (1)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Partitioning of DFGs into DFTs yields Sub-Optimal Code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Example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 + (b * c)</a:t>
            </a:r>
            <a:r>
              <a:rPr lang="en-US" dirty="0"/>
              <a:t> from previous slides is optimally covered by TPM using the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MADD</a:t>
            </a:r>
            <a:r>
              <a:rPr lang="en-US" dirty="0"/>
              <a:t> operation.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But what happens for, e.g.,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e = a * b; ... (c + e) + e ...</a:t>
            </a:r>
            <a:r>
              <a:rPr lang="en-US" dirty="0"/>
              <a:t> ?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571750" y="396646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595563" y="408235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 rot="2700000">
            <a:off x="2320132" y="378628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 rot="18900000" flipH="1">
            <a:off x="3039270" y="378628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1295400" y="396646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319213" y="408235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+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092325" y="5374580"/>
            <a:ext cx="215900" cy="647700"/>
            <a:chOff x="1429" y="3386"/>
            <a:chExt cx="136" cy="408"/>
          </a:xfrm>
        </p:grpSpPr>
        <p:sp>
          <p:nvSpPr>
            <p:cNvPr id="13" name="AutoShape 12"/>
            <p:cNvSpPr>
              <a:spLocks noChangeArrowheads="1"/>
            </p:cNvSpPr>
            <p:nvPr/>
          </p:nvSpPr>
          <p:spPr bwMode="auto">
            <a:xfrm rot="16200000" flipH="1">
              <a:off x="1383" y="3455"/>
              <a:ext cx="227" cy="90"/>
            </a:xfrm>
            <a:prstGeom prst="notchedRightArrow">
              <a:avLst>
                <a:gd name="adj1" fmla="val 50000"/>
                <a:gd name="adj2" fmla="val 6305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429" y="3657"/>
              <a:ext cx="136" cy="13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</p:grp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38991" y="4102993"/>
            <a:ext cx="4905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200" i="1" dirty="0"/>
              <a:t>G:</a:t>
            </a:r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 flipH="1">
            <a:off x="1914525" y="4177605"/>
            <a:ext cx="577850" cy="115888"/>
          </a:xfrm>
          <a:prstGeom prst="notchedRightArrow">
            <a:avLst>
              <a:gd name="adj1" fmla="val 50000"/>
              <a:gd name="adj2" fmla="val 124657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1922463" y="314096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1946275" y="325685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3213100" y="314096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3236913" y="325685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 rot="2700000">
            <a:off x="1086645" y="378311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684213" y="314096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708025" y="325685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c</a:t>
            </a:r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 rot="18900000" flipH="1">
            <a:off x="2310606" y="454669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 rot="2700000">
            <a:off x="1734344" y="454669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1914525" y="472529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auto">
          <a:xfrm>
            <a:off x="1938338" y="484118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+</a:t>
            </a: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4803775" y="396646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29" name="Text Box 28"/>
          <p:cNvSpPr txBox="1">
            <a:spLocks noChangeArrowheads="1"/>
          </p:cNvSpPr>
          <p:nvPr/>
        </p:nvSpPr>
        <p:spPr bwMode="auto">
          <a:xfrm>
            <a:off x="4827588" y="408235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*</a:t>
            </a:r>
          </a:p>
        </p:txBody>
      </p:sp>
      <p:sp>
        <p:nvSpPr>
          <p:cNvPr id="30" name="AutoShape 29"/>
          <p:cNvSpPr>
            <a:spLocks noChangeArrowheads="1"/>
          </p:cNvSpPr>
          <p:nvPr/>
        </p:nvSpPr>
        <p:spPr bwMode="auto">
          <a:xfrm rot="2700000">
            <a:off x="4552157" y="378628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1" name="AutoShape 30"/>
          <p:cNvSpPr>
            <a:spLocks noChangeArrowheads="1"/>
          </p:cNvSpPr>
          <p:nvPr/>
        </p:nvSpPr>
        <p:spPr bwMode="auto">
          <a:xfrm rot="18900000" flipH="1">
            <a:off x="5271295" y="3786286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2" name="AutoShape 31"/>
          <p:cNvSpPr>
            <a:spLocks noChangeArrowheads="1"/>
          </p:cNvSpPr>
          <p:nvPr/>
        </p:nvSpPr>
        <p:spPr bwMode="auto">
          <a:xfrm rot="16200000" flipH="1">
            <a:off x="4909344" y="468957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3" name="Oval 32"/>
          <p:cNvSpPr>
            <a:spLocks noChangeArrowheads="1"/>
          </p:cNvSpPr>
          <p:nvPr/>
        </p:nvSpPr>
        <p:spPr bwMode="auto">
          <a:xfrm>
            <a:off x="4154488" y="314096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4" name="Text Box 33"/>
          <p:cNvSpPr txBox="1">
            <a:spLocks noChangeArrowheads="1"/>
          </p:cNvSpPr>
          <p:nvPr/>
        </p:nvSpPr>
        <p:spPr bwMode="auto">
          <a:xfrm>
            <a:off x="4178300" y="325685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a</a:t>
            </a:r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5445125" y="314096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6" name="Text Box 35"/>
          <p:cNvSpPr txBox="1">
            <a:spLocks noChangeArrowheads="1"/>
          </p:cNvSpPr>
          <p:nvPr/>
        </p:nvSpPr>
        <p:spPr bwMode="auto">
          <a:xfrm>
            <a:off x="5468938" y="325685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b</a:t>
            </a:r>
          </a:p>
        </p:txBody>
      </p:sp>
      <p:sp>
        <p:nvSpPr>
          <p:cNvPr id="37" name="Oval 36"/>
          <p:cNvSpPr>
            <a:spLocks noChangeArrowheads="1"/>
          </p:cNvSpPr>
          <p:nvPr/>
        </p:nvSpPr>
        <p:spPr bwMode="auto">
          <a:xfrm>
            <a:off x="4797425" y="5012630"/>
            <a:ext cx="574675" cy="5762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4654550" y="5157093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600" b="1" i="1" dirty="0">
                <a:latin typeface="Bitstream Vera Sans Mono" pitchFamily="49" charset="0"/>
              </a:rPr>
              <a:t>CSE1</a:t>
            </a:r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6761163" y="396646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6784975" y="408235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+</a:t>
            </a:r>
          </a:p>
        </p:txBody>
      </p: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7558088" y="5374580"/>
            <a:ext cx="215900" cy="647700"/>
            <a:chOff x="1429" y="3386"/>
            <a:chExt cx="136" cy="408"/>
          </a:xfrm>
        </p:grpSpPr>
        <p:sp>
          <p:nvSpPr>
            <p:cNvPr id="42" name="AutoShape 41"/>
            <p:cNvSpPr>
              <a:spLocks noChangeArrowheads="1"/>
            </p:cNvSpPr>
            <p:nvPr/>
          </p:nvSpPr>
          <p:spPr bwMode="auto">
            <a:xfrm rot="16200000" flipH="1">
              <a:off x="1383" y="3455"/>
              <a:ext cx="227" cy="90"/>
            </a:xfrm>
            <a:prstGeom prst="notchedRightArrow">
              <a:avLst>
                <a:gd name="adj1" fmla="val 50000"/>
                <a:gd name="adj2" fmla="val 63056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1429" y="3657"/>
              <a:ext cx="136" cy="13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</p:grpSp>
      <p:sp>
        <p:nvSpPr>
          <p:cNvPr id="44" name="AutoShape 43"/>
          <p:cNvSpPr>
            <a:spLocks noChangeArrowheads="1"/>
          </p:cNvSpPr>
          <p:nvPr/>
        </p:nvSpPr>
        <p:spPr bwMode="auto">
          <a:xfrm rot="2700000">
            <a:off x="6552407" y="3783111"/>
            <a:ext cx="360362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5" name="Oval 44"/>
          <p:cNvSpPr>
            <a:spLocks noChangeArrowheads="1"/>
          </p:cNvSpPr>
          <p:nvPr/>
        </p:nvSpPr>
        <p:spPr bwMode="auto">
          <a:xfrm>
            <a:off x="6149975" y="314096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>
            <a:off x="6173788" y="3256855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c</a:t>
            </a:r>
          </a:p>
        </p:txBody>
      </p:sp>
      <p:sp>
        <p:nvSpPr>
          <p:cNvPr id="47" name="AutoShape 46"/>
          <p:cNvSpPr>
            <a:spLocks noChangeArrowheads="1"/>
          </p:cNvSpPr>
          <p:nvPr/>
        </p:nvSpPr>
        <p:spPr bwMode="auto">
          <a:xfrm rot="18900000" flipH="1">
            <a:off x="7776369" y="454669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8" name="AutoShape 47"/>
          <p:cNvSpPr>
            <a:spLocks noChangeArrowheads="1"/>
          </p:cNvSpPr>
          <p:nvPr/>
        </p:nvSpPr>
        <p:spPr bwMode="auto">
          <a:xfrm rot="2700000">
            <a:off x="7200106" y="4546699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9" name="Oval 48"/>
          <p:cNvSpPr>
            <a:spLocks noChangeArrowheads="1"/>
          </p:cNvSpPr>
          <p:nvPr/>
        </p:nvSpPr>
        <p:spPr bwMode="auto">
          <a:xfrm>
            <a:off x="7380288" y="4725293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0" name="Text Box 49"/>
          <p:cNvSpPr txBox="1">
            <a:spLocks noChangeArrowheads="1"/>
          </p:cNvSpPr>
          <p:nvPr/>
        </p:nvSpPr>
        <p:spPr bwMode="auto">
          <a:xfrm>
            <a:off x="7404100" y="4841180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</a:rPr>
              <a:t>+</a:t>
            </a:r>
          </a:p>
        </p:txBody>
      </p:sp>
      <p:sp>
        <p:nvSpPr>
          <p:cNvPr id="51" name="Oval 50"/>
          <p:cNvSpPr>
            <a:spLocks noChangeArrowheads="1"/>
          </p:cNvSpPr>
          <p:nvPr/>
        </p:nvSpPr>
        <p:spPr bwMode="auto">
          <a:xfrm>
            <a:off x="7378700" y="314096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2" name="Text Box 51"/>
          <p:cNvSpPr txBox="1">
            <a:spLocks noChangeArrowheads="1"/>
          </p:cNvSpPr>
          <p:nvPr/>
        </p:nvSpPr>
        <p:spPr bwMode="auto">
          <a:xfrm>
            <a:off x="7235825" y="3285430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600" b="1" i="1" dirty="0">
                <a:latin typeface="Bitstream Vera Sans Mono" pitchFamily="49" charset="0"/>
              </a:rPr>
              <a:t>CSE1</a:t>
            </a:r>
          </a:p>
        </p:txBody>
      </p:sp>
      <p:sp>
        <p:nvSpPr>
          <p:cNvPr id="53" name="AutoShape 52"/>
          <p:cNvSpPr>
            <a:spLocks noChangeArrowheads="1"/>
          </p:cNvSpPr>
          <p:nvPr/>
        </p:nvSpPr>
        <p:spPr bwMode="auto">
          <a:xfrm rot="18900000" flipH="1">
            <a:off x="7200106" y="3781524"/>
            <a:ext cx="360363" cy="142875"/>
          </a:xfrm>
          <a:prstGeom prst="notchedRightArrow">
            <a:avLst>
              <a:gd name="adj1" fmla="val 50000"/>
              <a:gd name="adj2" fmla="val 63056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4" name="Oval 53"/>
          <p:cNvSpPr>
            <a:spLocks noChangeArrowheads="1"/>
          </p:cNvSpPr>
          <p:nvPr/>
        </p:nvSpPr>
        <p:spPr bwMode="auto">
          <a:xfrm>
            <a:off x="8029575" y="3966468"/>
            <a:ext cx="574675" cy="5762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5" name="Text Box 54"/>
          <p:cNvSpPr txBox="1">
            <a:spLocks noChangeArrowheads="1"/>
          </p:cNvSpPr>
          <p:nvPr/>
        </p:nvSpPr>
        <p:spPr bwMode="auto">
          <a:xfrm>
            <a:off x="7888288" y="4112518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600" b="1" i="1" dirty="0">
                <a:latin typeface="Bitstream Vera Sans Mono" pitchFamily="49" charset="0"/>
              </a:rPr>
              <a:t>CSE1</a:t>
            </a:r>
          </a:p>
        </p:txBody>
      </p:sp>
      <p:sp>
        <p:nvSpPr>
          <p:cNvPr id="56" name="Text Box 55"/>
          <p:cNvSpPr txBox="1">
            <a:spLocks noChangeArrowheads="1"/>
          </p:cNvSpPr>
          <p:nvPr/>
        </p:nvSpPr>
        <p:spPr bwMode="auto">
          <a:xfrm>
            <a:off x="4138881" y="4102993"/>
            <a:ext cx="60112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200" i="1" dirty="0"/>
              <a:t>T1:</a:t>
            </a:r>
          </a:p>
        </p:txBody>
      </p:sp>
      <p:sp>
        <p:nvSpPr>
          <p:cNvPr id="57" name="Text Box 56"/>
          <p:cNvSpPr txBox="1">
            <a:spLocks noChangeArrowheads="1"/>
          </p:cNvSpPr>
          <p:nvPr/>
        </p:nvSpPr>
        <p:spPr bwMode="auto">
          <a:xfrm>
            <a:off x="6075631" y="4102993"/>
            <a:ext cx="60112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200" i="1" dirty="0"/>
              <a:t>T2:</a:t>
            </a:r>
          </a:p>
        </p:txBody>
      </p:sp>
      <p:sp>
        <p:nvSpPr>
          <p:cNvPr id="58" name="AutoShape 58"/>
          <p:cNvSpPr>
            <a:spLocks noChangeArrowheads="1"/>
          </p:cNvSpPr>
          <p:nvPr/>
        </p:nvSpPr>
        <p:spPr bwMode="auto">
          <a:xfrm>
            <a:off x="3492500" y="4507805"/>
            <a:ext cx="827088" cy="25241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100000">
                <a:srgbClr val="FF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521180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  <p:bldP spid="10" grpId="0" animBg="1"/>
      <p:bldP spid="11" grpId="0"/>
      <p:bldP spid="15" grpId="0"/>
      <p:bldP spid="16" grpId="0" animBg="1"/>
      <p:bldP spid="17" grpId="0" animBg="1"/>
      <p:bldP spid="18" grpId="0"/>
      <p:bldP spid="19" grpId="0" animBg="1"/>
      <p:bldP spid="20" grpId="0"/>
      <p:bldP spid="21" grpId="0" animBg="1"/>
      <p:bldP spid="22" grpId="0" animBg="1"/>
      <p:bldP spid="23" grpId="0"/>
      <p:bldP spid="24" grpId="0" animBg="1"/>
      <p:bldP spid="25" grpId="0" animBg="1"/>
      <p:bldP spid="26" grpId="0" animBg="1"/>
      <p:bldP spid="27" grpId="0"/>
      <p:bldP spid="28" grpId="0" animBg="1"/>
      <p:bldP spid="29" grpId="0"/>
      <p:bldP spid="30" grpId="0" animBg="1"/>
      <p:bldP spid="31" grpId="0" animBg="1"/>
      <p:bldP spid="32" grpId="0" animBg="1"/>
      <p:bldP spid="33" grpId="0" animBg="1"/>
      <p:bldP spid="34" grpId="0"/>
      <p:bldP spid="35" grpId="0" animBg="1"/>
      <p:bldP spid="36" grpId="0"/>
      <p:bldP spid="37" grpId="0" animBg="1"/>
      <p:bldP spid="38" grpId="0"/>
      <p:bldP spid="39" grpId="0" animBg="1"/>
      <p:bldP spid="40" grpId="0"/>
      <p:bldP spid="44" grpId="0" animBg="1"/>
      <p:bldP spid="45" grpId="0" animBg="1"/>
      <p:bldP spid="46" grpId="0"/>
      <p:bldP spid="47" grpId="0" animBg="1"/>
      <p:bldP spid="48" grpId="0" animBg="1"/>
      <p:bldP spid="49" grpId="0" animBg="1"/>
      <p:bldP spid="50" grpId="0"/>
      <p:bldP spid="51" grpId="0" animBg="1"/>
      <p:bldP spid="52" grpId="0"/>
      <p:bldP spid="53" grpId="0" animBg="1"/>
      <p:bldP spid="54" grpId="0" animBg="1"/>
      <p:bldP spid="55" grpId="0"/>
      <p:bldP spid="56" grpId="0"/>
      <p:bldP spid="57" grpId="0"/>
      <p:bldP spid="5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A422DF6-374B-4CD0-9191-3485A7F4180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Tree Pattern Matching (2)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Optimal Tree Cover of </a:t>
            </a:r>
            <a:r>
              <a:rPr lang="en-US" b="1" i="1" dirty="0"/>
              <a:t>T1</a:t>
            </a:r>
            <a:r>
              <a:rPr lang="en-US" b="1" dirty="0"/>
              <a:t> and </a:t>
            </a:r>
            <a:r>
              <a:rPr lang="en-US" b="1" i="1" dirty="0"/>
              <a:t>T2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Would result in a total of </a:t>
            </a:r>
            <a:r>
              <a:rPr lang="en-US" i="1" dirty="0"/>
              <a:t>three</a:t>
            </a:r>
            <a:r>
              <a:rPr lang="en-US" dirty="0"/>
              <a:t> machine operations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1 multiplication to cover </a:t>
            </a:r>
            <a:r>
              <a:rPr lang="en-US" i="1" dirty="0"/>
              <a:t>T1</a:t>
            </a:r>
            <a:r>
              <a:rPr lang="en-US" dirty="0"/>
              <a:t>, 2 additions for </a:t>
            </a:r>
            <a:r>
              <a:rPr lang="en-US" i="1" dirty="0"/>
              <a:t>T2</a:t>
            </a:r>
            <a:br>
              <a:rPr lang="en-US" dirty="0"/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MUL r_0, r_a, r_b</a:t>
            </a:r>
            <a:br>
              <a:rPr lang="en-US" b="1" dirty="0">
                <a:latin typeface="Courier New" pitchFamily="49" charset="0"/>
                <a:cs typeface="Courier New" pitchFamily="49" charset="0"/>
              </a:rPr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ADD r_1, r_c, r_0</a:t>
            </a:r>
            <a:br>
              <a:rPr lang="en-US" b="1" dirty="0">
                <a:latin typeface="Courier New" pitchFamily="49" charset="0"/>
                <a:cs typeface="Courier New" pitchFamily="49" charset="0"/>
              </a:rPr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ADD r_2, r_1, r_0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Optimal Graph Cover of </a:t>
            </a:r>
            <a:r>
              <a:rPr lang="en-US" b="1" i="1" dirty="0"/>
              <a:t>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Would result in a total of only </a:t>
            </a:r>
            <a:r>
              <a:rPr lang="en-US" i="1" dirty="0"/>
              <a:t>two</a:t>
            </a:r>
            <a:r>
              <a:rPr lang="en-US" dirty="0"/>
              <a:t> machine operations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2 multiply-accumulate operations for </a:t>
            </a:r>
            <a:r>
              <a:rPr lang="en-US" i="1" dirty="0"/>
              <a:t>G</a:t>
            </a:r>
            <a:br>
              <a:rPr lang="en-US" dirty="0"/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MADD r_0, r_c, r_a, r_b</a:t>
            </a:r>
            <a:br>
              <a:rPr lang="en-US" b="1" dirty="0">
                <a:latin typeface="Courier New" pitchFamily="49" charset="0"/>
                <a:cs typeface="Courier New" pitchFamily="49" charset="0"/>
              </a:rPr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MADD r_1, r_0, r_a, r_b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274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80A91F1-1957-4B9B-BFE2-D933F744968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of Tree Pattern Matching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Pros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Linear run-time complexity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Optimality for data flow trees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“Simple” realization using tree grammars and code generator generators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b="1" dirty="0"/>
              <a:t>Cons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TPM only poorly suited for processors with very heterogeneous register files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TPM inappropriate for processors with parallel processing of instructions</a:t>
            </a:r>
          </a:p>
        </p:txBody>
      </p:sp>
    </p:spTree>
    <p:extLst>
      <p:ext uri="{BB962C8B-B14F-4D97-AF65-F5344CB8AC3E}">
        <p14:creationId xmlns:p14="http://schemas.microsoft.com/office/powerpoint/2010/main" val="22427221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6262A8D0-8E16-4FE3-BB96-71B070DEC51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Pattern Matching and Heterogeneous Register Files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Partitioning of DFGs into DFTs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Let </a:t>
            </a:r>
            <a:r>
              <a:rPr lang="en-US" i="1" dirty="0"/>
              <a:t>T</a:t>
            </a:r>
            <a:r>
              <a:rPr lang="en-US" dirty="0"/>
              <a:t> be a DFT that computes a CSE </a:t>
            </a:r>
            <a:r>
              <a:rPr lang="en-US" i="1" dirty="0"/>
              <a:t>C</a:t>
            </a:r>
            <a:r>
              <a:rPr lang="en-US" dirty="0"/>
              <a:t>; let </a:t>
            </a:r>
            <a:r>
              <a:rPr lang="en-US" i="1" dirty="0"/>
              <a:t>T’</a:t>
            </a:r>
            <a:r>
              <a:rPr lang="en-US" dirty="0"/>
              <a:t> be the DFTs that use </a:t>
            </a:r>
            <a:r>
              <a:rPr lang="en-US" i="1" dirty="0"/>
              <a:t>C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After covering </a:t>
            </a:r>
            <a:r>
              <a:rPr lang="en-US" i="1" dirty="0"/>
              <a:t>T</a:t>
            </a:r>
            <a:r>
              <a:rPr lang="en-US" dirty="0"/>
              <a:t>, the code generated for </a:t>
            </a:r>
            <a:r>
              <a:rPr lang="en-US" i="1" dirty="0"/>
              <a:t>T</a:t>
            </a:r>
            <a:r>
              <a:rPr lang="en-US" dirty="0"/>
              <a:t> must store the value of </a:t>
            </a:r>
            <a:r>
              <a:rPr lang="en-US" i="1" dirty="0"/>
              <a:t>C</a:t>
            </a:r>
            <a:r>
              <a:rPr lang="en-US" dirty="0"/>
              <a:t> somewhere, and all </a:t>
            </a:r>
            <a:r>
              <a:rPr lang="en-US" i="1" dirty="0"/>
              <a:t>T’</a:t>
            </a:r>
            <a:r>
              <a:rPr lang="en-US" dirty="0"/>
              <a:t> must load this value of </a:t>
            </a:r>
            <a:r>
              <a:rPr lang="en-US" i="1" dirty="0"/>
              <a:t>C</a:t>
            </a:r>
            <a:r>
              <a:rPr lang="en-US" dirty="0"/>
              <a:t> from this location.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Since </a:t>
            </a:r>
            <a:r>
              <a:rPr lang="en-US" i="1" dirty="0"/>
              <a:t>T</a:t>
            </a:r>
            <a:r>
              <a:rPr lang="en-US" dirty="0"/>
              <a:t> and </a:t>
            </a:r>
            <a:r>
              <a:rPr lang="en-US" i="1" dirty="0"/>
              <a:t>T’</a:t>
            </a:r>
            <a:r>
              <a:rPr lang="en-US" dirty="0"/>
              <a:t> are covered completely independently from each other, the code generation phase for </a:t>
            </a:r>
            <a:r>
              <a:rPr lang="en-US" i="1" dirty="0"/>
              <a:t>T</a:t>
            </a:r>
            <a:r>
              <a:rPr lang="en-US" dirty="0"/>
              <a:t> cannot consider where all the </a:t>
            </a:r>
            <a:r>
              <a:rPr lang="en-US" i="1" dirty="0"/>
              <a:t>T’</a:t>
            </a:r>
            <a:r>
              <a:rPr lang="en-US" dirty="0"/>
              <a:t> would optimally expect </a:t>
            </a:r>
            <a:r>
              <a:rPr lang="en-US" i="1" dirty="0"/>
              <a:t>C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If </a:t>
            </a:r>
            <a:r>
              <a:rPr lang="en-US" i="1" dirty="0"/>
              <a:t>T</a:t>
            </a:r>
            <a:r>
              <a:rPr lang="en-US" dirty="0"/>
              <a:t> stores the value of </a:t>
            </a:r>
            <a:r>
              <a:rPr lang="en-US" i="1" dirty="0"/>
              <a:t>C</a:t>
            </a:r>
            <a:r>
              <a:rPr lang="en-US" dirty="0"/>
              <a:t> in some part of a heterogeneous register file, but </a:t>
            </a:r>
            <a:r>
              <a:rPr lang="en-US" i="1" dirty="0"/>
              <a:t>T’</a:t>
            </a:r>
            <a:r>
              <a:rPr lang="en-US" dirty="0"/>
              <a:t> expects the value of </a:t>
            </a:r>
            <a:r>
              <a:rPr lang="en-US" i="1" dirty="0"/>
              <a:t>C</a:t>
            </a:r>
            <a:r>
              <a:rPr lang="en-US" dirty="0"/>
              <a:t> in some different part, additional costly register transfers are necessary!</a:t>
            </a:r>
          </a:p>
        </p:txBody>
      </p:sp>
    </p:spTree>
    <p:extLst>
      <p:ext uri="{BB962C8B-B14F-4D97-AF65-F5344CB8AC3E}">
        <p14:creationId xmlns:p14="http://schemas.microsoft.com/office/powerpoint/2010/main" val="40766341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161AC6D-8B6C-4B0A-82C6-C6B79468C3E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Pattern Matching and Parallel Processors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Additive Cost Measure of Tree Pattern Matching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Costs of a DFTs </a:t>
            </a:r>
            <a:r>
              <a:rPr lang="en-US" i="1" dirty="0"/>
              <a:t>T</a:t>
            </a:r>
            <a:r>
              <a:rPr lang="en-US" dirty="0"/>
              <a:t> with root </a:t>
            </a:r>
            <a:r>
              <a:rPr lang="en-US" i="1" dirty="0"/>
              <a:t>v</a:t>
            </a:r>
            <a:r>
              <a:rPr lang="en-US" dirty="0"/>
              <a:t> are sum of the children’s costs plus the costs for </a:t>
            </a:r>
            <a:r>
              <a:rPr lang="en-US" i="1" dirty="0"/>
              <a:t>v</a:t>
            </a:r>
            <a:r>
              <a:rPr lang="en-US" dirty="0"/>
              <a:t> itself.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Action part for </a:t>
            </a:r>
            <a:r>
              <a:rPr lang="en-US" i="1" dirty="0"/>
              <a:t>T</a:t>
            </a:r>
            <a:r>
              <a:rPr lang="en-US" dirty="0"/>
              <a:t> usually generates one machine operation.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Recall:</a:t>
            </a:r>
            <a:r>
              <a:rPr lang="en-US" dirty="0"/>
              <a:t> Parallel processors execute several machine operations that are grouped into one machine instruction, in parallel.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An additive TPM cost measure that models execution time implicitly assumes that all generated operations are executed purely sequentially!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Since TPM’s cost computation is unaware of parallel execution and does not consider that operations can be grouped to instructions, the generated code is likely to have a poor parallel performance!</a:t>
            </a:r>
          </a:p>
        </p:txBody>
      </p:sp>
    </p:spTree>
    <p:extLst>
      <p:ext uri="{BB962C8B-B14F-4D97-AF65-F5344CB8AC3E}">
        <p14:creationId xmlns:p14="http://schemas.microsoft.com/office/powerpoint/2010/main" val="2669240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770E8C2-BDC9-4AAA-BBB3-78659F4D8C7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Tree Pattern Matching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A. Aho, S. Johnson. </a:t>
            </a:r>
            <a:r>
              <a:rPr lang="en-US" i="1" dirty="0"/>
              <a:t>Optimal Code Generation for Expression Trees</a:t>
            </a:r>
            <a:r>
              <a:rPr lang="en-US" dirty="0"/>
              <a:t>. Journal of the ACM 23(3), 1976.</a:t>
            </a:r>
            <a:endParaRPr lang="en-US" i="1" u="sng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A. Aho, M. Ganapathi, S. Tjiang. </a:t>
            </a:r>
            <a:r>
              <a:rPr lang="en-US" i="1" dirty="0"/>
              <a:t>Code Generation Using Tree Matching &amp; Dynamic Programming</a:t>
            </a:r>
            <a:r>
              <a:rPr lang="en-US" dirty="0"/>
              <a:t>. ACM ToPLaS 11(4), 1989.</a:t>
            </a:r>
          </a:p>
          <a:p>
            <a:pPr>
              <a:lnSpc>
                <a:spcPct val="90000"/>
              </a:lnSpc>
            </a:pPr>
            <a:endParaRPr lang="en-US" sz="1200" b="1" i="1" dirty="0"/>
          </a:p>
          <a:p>
            <a:pPr>
              <a:lnSpc>
                <a:spcPct val="90000"/>
              </a:lnSpc>
            </a:pPr>
            <a:r>
              <a:rPr lang="en-US" b="1" dirty="0"/>
              <a:t>Code Generator Generators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ICD-CG code generator generator</a:t>
            </a:r>
            <a:r>
              <a:rPr lang="en-US" dirty="0"/>
              <a:t>,</a:t>
            </a:r>
            <a:br>
              <a:rPr lang="en-US" dirty="0"/>
            </a:br>
            <a:r>
              <a:rPr lang="en-US" b="1" dirty="0">
                <a:latin typeface="Courier New" pitchFamily="49" charset="0"/>
                <a:cs typeface="Courier New" pitchFamily="49" charset="0"/>
                <a:hlinkClick r:id="rId3"/>
              </a:rPr>
              <a:t>http://www.icd.de/en/es/icd-c-compiler/icd-cg</a:t>
            </a:r>
            <a:r>
              <a:rPr lang="en-US" dirty="0"/>
              <a:t>, 2017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iburg. A Tree Parser Generator</a:t>
            </a:r>
            <a:r>
              <a:rPr lang="en-US" dirty="0"/>
              <a:t>,</a:t>
            </a:r>
            <a:br>
              <a:rPr lang="en-US" dirty="0"/>
            </a:br>
            <a:r>
              <a:rPr lang="en-US" b="1" dirty="0">
                <a:latin typeface="Courier New" pitchFamily="49" charset="0"/>
                <a:cs typeface="Courier New" pitchFamily="49" charset="0"/>
                <a:hlinkClick r:id="rId4"/>
              </a:rPr>
              <a:t>https://github.com/drh/iburg</a:t>
            </a:r>
            <a:r>
              <a:rPr lang="en-US" dirty="0"/>
              <a:t>, 2017. incl.</a:t>
            </a:r>
            <a:br>
              <a:rPr lang="en-US" dirty="0"/>
            </a:br>
            <a:r>
              <a:rPr lang="en-US" dirty="0"/>
              <a:t>C. W. Fraser, D. R. Hanson, T. A. Proebsting. </a:t>
            </a:r>
            <a:r>
              <a:rPr lang="en-US" i="1" dirty="0"/>
              <a:t>Engineering a Simple, Efficient Code Generator Generator</a:t>
            </a:r>
            <a:r>
              <a:rPr lang="en-US" dirty="0"/>
              <a:t>. ACM Letters on Programming Languages and Systems 1(3), 1992.</a:t>
            </a:r>
          </a:p>
        </p:txBody>
      </p:sp>
    </p:spTree>
    <p:extLst>
      <p:ext uri="{BB962C8B-B14F-4D97-AF65-F5344CB8AC3E}">
        <p14:creationId xmlns:p14="http://schemas.microsoft.com/office/powerpoint/2010/main" val="1729137250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F0089F6-D34D-46FE-B881-96C6CF1C0C3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6 - Code Generation</a:t>
            </a:r>
          </a:p>
        </p:txBody>
      </p:sp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Code Generation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Translation of a DFG into an implementation in the target language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Code generator generators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sz="1200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Tree Pattern Matching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Partitioning of into data flow trees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Linear-time algorithm for optimal DFT covers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Format and structure of tree grammars</a:t>
            </a:r>
            <a:endParaRPr lang="en-US" baseline="-25000" dirty="0"/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sz="1200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Discussion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Tree Pattern Matching well-suited only for regular processors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Disadvantageous for architectures with heterogeneous register files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Disadvantageous for processors with instruction-level parallelism</a:t>
            </a:r>
          </a:p>
        </p:txBody>
      </p:sp>
    </p:spTree>
    <p:extLst>
      <p:ext uri="{BB962C8B-B14F-4D97-AF65-F5344CB8AC3E}">
        <p14:creationId xmlns:p14="http://schemas.microsoft.com/office/powerpoint/2010/main" val="396041001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4.1.2"/>
  <p:tag name="PPTVERSION" val="14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C[j][v]&#10;\]&#10;&#10;\end{document}"/>
  <p:tag name="IGUANATEXSIZE" val="2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M[j][v]&#10;\]&#10;&#10;\end{document}"/>
  <p:tag name="IGUANATEXSIZE" val="2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\[&#10;M[j][v] = (\emptyset, \emptyset)&#10;\]&#10;&#10;\end{document}"/>
  <p:tag name="IGUANATEXSIZE" val="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C[j][v] = \left\{&#10;\begin{array}{ll}&#10;0 &amp; \mathrm{if\ } v\ \mathrm{is\ input/leaf\ of\ } T \\&#10;\infty &amp; \mathrm{otherwise} \\&#10;\end{array} \nonumber&#10;\right. \nonumber \\&#10;\]&#10;&#10;\end{document}"/>
  <p:tag name="IGUANATEXSIZE" val="2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\[&#10;C[j][v] = \min( C[j][v], \sum_{i=1}^n C[j-i+1][v'_{\pi(i)}] + c(o))&#10;\]&#10;&#10;\end{document}"/>
  <p:tag name="IGUANATEXSIZE" val="2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\[&#10;M[j][v] =\]&#10;&#10;\end{document}"/>
  <p:tag name="IGUANATEXSIZE" val="2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C[j][v]&#10;\]&#10;&#10;\end{document}"/>
  <p:tag name="IGUANATEXSIZE" val="2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\[&#10;M[j][v]&#10;\]&#10;&#10;\end{document}"/>
  <p:tag name="IGUANATEXSIZE" val="2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\[&#10;M[j][v]&#10;\]&#10;&#10;\end{document}"/>
  <p:tag name="IGUANATEXSIZE" val="20"/>
</p:tagLst>
</file>

<file path=ppt/theme/theme1.xml><?xml version="1.0" encoding="utf-8"?>
<a:theme xmlns:a="http://schemas.openxmlformats.org/drawingml/2006/main" name="TUHH US-English">
  <a:themeElements>
    <a:clrScheme name="Leere Präsentation 1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32638"/>
      </a:hlink>
      <a:folHlink>
        <a:srgbClr val="A32638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 lIns="0" tIns="0" rIns="0" bIns="0" rtlCol="0">
        <a:spAutoFit/>
      </a:bodyPr>
      <a:lstStyle>
        <a:defPPr eaLnBrk="1" hangingPunct="1">
          <a:spcBef>
            <a:spcPct val="20000"/>
          </a:spcBef>
          <a:buClr>
            <a:srgbClr val="FF0007"/>
          </a:buClr>
          <a:defRPr sz="2000" dirty="0" smtClean="0">
            <a:latin typeface="+mn-lt"/>
          </a:defRPr>
        </a:defPPr>
      </a:lstStyle>
    </a:tx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A3263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6662</Words>
  <Application>Microsoft Office PowerPoint</Application>
  <PresentationFormat>Bildschirmpräsentation (4:3)</PresentationFormat>
  <Paragraphs>950</Paragraphs>
  <Slides>61</Slides>
  <Notes>59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61</vt:i4>
      </vt:variant>
    </vt:vector>
  </HeadingPairs>
  <TitlesOfParts>
    <vt:vector size="71" baseType="lpstr">
      <vt:lpstr>Arial</vt:lpstr>
      <vt:lpstr>Bitstream Vera Sans Mono</vt:lpstr>
      <vt:lpstr>Courier New</vt:lpstr>
      <vt:lpstr>MetaKorrespondenz</vt:lpstr>
      <vt:lpstr>OpenSymbol</vt:lpstr>
      <vt:lpstr>Symbol</vt:lpstr>
      <vt:lpstr>Times</vt:lpstr>
      <vt:lpstr>Wingdings</vt:lpstr>
      <vt:lpstr>ヒラギノ角ゴ Pro W3</vt:lpstr>
      <vt:lpstr>TUHH US-English</vt:lpstr>
      <vt:lpstr>Compilers for Embedded Systems</vt:lpstr>
      <vt:lpstr>Chapter 6  Code Generation</vt:lpstr>
      <vt:lpstr>Outline</vt:lpstr>
      <vt:lpstr>Chapter Contents</vt:lpstr>
      <vt:lpstr>Role of the Instruction Selection</vt:lpstr>
      <vt:lpstr>Goals</vt:lpstr>
      <vt:lpstr>Data Flow Graphs</vt:lpstr>
      <vt:lpstr>Example</vt:lpstr>
      <vt:lpstr>Code Generation</vt:lpstr>
      <vt:lpstr>Code Generator Generators</vt:lpstr>
      <vt:lpstr>Chapter Contents</vt:lpstr>
      <vt:lpstr>Tree Pattern Matching (TPM)</vt:lpstr>
      <vt:lpstr>Workflow of Tree Pattern Matching</vt:lpstr>
      <vt:lpstr>Partitioning of DFGs into DFTs</vt:lpstr>
      <vt:lpstr>Example (1)</vt:lpstr>
      <vt:lpstr>Example (2)</vt:lpstr>
      <vt:lpstr>Example (3)</vt:lpstr>
      <vt:lpstr>Example (4)</vt:lpstr>
      <vt:lpstr>Example (5)</vt:lpstr>
      <vt:lpstr>Tree Cover</vt:lpstr>
      <vt:lpstr>Examples for Covers</vt:lpstr>
      <vt:lpstr>Tree Pattern Matching Algorithm (1)</vt:lpstr>
      <vt:lpstr>Tree Pattern Matching Algorithm (2)</vt:lpstr>
      <vt:lpstr>Tree Pattern Matching Algorithm (3)</vt:lpstr>
      <vt:lpstr>Tree Pattern Matching Algorithm (4)</vt:lpstr>
      <vt:lpstr>Remarks (1)</vt:lpstr>
      <vt:lpstr>Remarks (2)</vt:lpstr>
      <vt:lpstr>Remarks (3)</vt:lpstr>
      <vt:lpstr>Run-Time Complexity of TPM</vt:lpstr>
      <vt:lpstr>Open Issues</vt:lpstr>
      <vt:lpstr>Processor Description per Tree Grammar</vt:lpstr>
      <vt:lpstr>Structure of a Tree Grammar (1)</vt:lpstr>
      <vt:lpstr>Structure of a Tree Grammar (2)</vt:lpstr>
      <vt:lpstr>Structure of a Tree Grammar (3)</vt:lpstr>
      <vt:lpstr>Structure of a Tree Grammar (4)</vt:lpstr>
      <vt:lpstr>Structure of a Tree Grammar (5)</vt:lpstr>
      <vt:lpstr>Structure of a Tree Grammar (6)</vt:lpstr>
      <vt:lpstr>Structure of a Tree Grammar (7)</vt:lpstr>
      <vt:lpstr>Structure of a Tree Grammar (8)</vt:lpstr>
      <vt:lpstr>Structure of a Tree Grammar (9)</vt:lpstr>
      <vt:lpstr>Structure of a Tree Grammar (10)</vt:lpstr>
      <vt:lpstr>Structure of a Tree Grammar (11)</vt:lpstr>
      <vt:lpstr>Structure of a Tree Grammar (12)</vt:lpstr>
      <vt:lpstr>Structure of a Tree Grammar (13)</vt:lpstr>
      <vt:lpstr>Tree Covers and Tree Grammars</vt:lpstr>
      <vt:lpstr>TPM Algorithm for Tree Grammars</vt:lpstr>
      <vt:lpstr>Complex Example (1)</vt:lpstr>
      <vt:lpstr>Complex Example (2)</vt:lpstr>
      <vt:lpstr>Complex Example (3)</vt:lpstr>
      <vt:lpstr>Complex Example (4)</vt:lpstr>
      <vt:lpstr>Complex Example (5)</vt:lpstr>
      <vt:lpstr>Complex Example (6)</vt:lpstr>
      <vt:lpstr>Invocation of Action Parts with Parameters</vt:lpstr>
      <vt:lpstr>Chapter Contents</vt:lpstr>
      <vt:lpstr>Limitations of Tree Pattern Matching (1)</vt:lpstr>
      <vt:lpstr>Limitations of Tree Pattern Matching (2)</vt:lpstr>
      <vt:lpstr>Discussion of Tree Pattern Matching</vt:lpstr>
      <vt:lpstr>Tree Pattern Matching and Heterogeneous Register Files</vt:lpstr>
      <vt:lpstr>Tree Pattern Matching and Parallel Processors</vt:lpstr>
      <vt:lpstr>References</vt:lpstr>
      <vt:lpstr>Summary</vt:lpstr>
    </vt:vector>
  </TitlesOfParts>
  <Company>TUHH, Institute of Embedded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Compilers for Embedded Systems (SoSe22)</dc:title>
  <dc:subject>Chapter 6 - Code Generation</dc:subject>
  <dc:creator>Heiko Falk</dc:creator>
  <cp:lastModifiedBy>Heiko Falk</cp:lastModifiedBy>
  <cp:revision>1905</cp:revision>
  <cp:lastPrinted>2012-04-17T14:26:14Z</cp:lastPrinted>
  <dcterms:modified xsi:type="dcterms:W3CDTF">2022-01-27T15:08:54Z</dcterms:modified>
</cp:coreProperties>
</file>