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5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5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6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70.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7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77.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86.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87.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93.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94.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08"/>
  </p:notesMasterIdLst>
  <p:handoutMasterIdLst>
    <p:handoutMasterId r:id="rId109"/>
  </p:handoutMasterIdLst>
  <p:sldIdLst>
    <p:sldId id="570" r:id="rId2"/>
    <p:sldId id="475" r:id="rId3"/>
    <p:sldId id="767" r:id="rId4"/>
    <p:sldId id="572" r:id="rId5"/>
    <p:sldId id="535" r:id="rId6"/>
    <p:sldId id="537" r:id="rId7"/>
    <p:sldId id="611" r:id="rId8"/>
    <p:sldId id="677" r:id="rId9"/>
    <p:sldId id="678" r:id="rId10"/>
    <p:sldId id="679" r:id="rId11"/>
    <p:sldId id="680" r:id="rId12"/>
    <p:sldId id="681" r:id="rId13"/>
    <p:sldId id="682" r:id="rId14"/>
    <p:sldId id="612" r:id="rId15"/>
    <p:sldId id="683" r:id="rId16"/>
    <p:sldId id="684" r:id="rId17"/>
    <p:sldId id="685" r:id="rId18"/>
    <p:sldId id="686" r:id="rId19"/>
    <p:sldId id="687" r:id="rId20"/>
    <p:sldId id="688" r:id="rId21"/>
    <p:sldId id="689" r:id="rId22"/>
    <p:sldId id="690" r:id="rId23"/>
    <p:sldId id="691" r:id="rId24"/>
    <p:sldId id="692" r:id="rId25"/>
    <p:sldId id="693" r:id="rId26"/>
    <p:sldId id="694" r:id="rId27"/>
    <p:sldId id="695" r:id="rId28"/>
    <p:sldId id="696" r:id="rId29"/>
    <p:sldId id="697" r:id="rId30"/>
    <p:sldId id="698" r:id="rId31"/>
    <p:sldId id="699" r:id="rId32"/>
    <p:sldId id="700" r:id="rId33"/>
    <p:sldId id="701" r:id="rId34"/>
    <p:sldId id="702" r:id="rId35"/>
    <p:sldId id="703" r:id="rId36"/>
    <p:sldId id="704" r:id="rId37"/>
    <p:sldId id="705" r:id="rId38"/>
    <p:sldId id="706" r:id="rId39"/>
    <p:sldId id="707" r:id="rId40"/>
    <p:sldId id="708" r:id="rId41"/>
    <p:sldId id="709" r:id="rId42"/>
    <p:sldId id="710" r:id="rId43"/>
    <p:sldId id="768" r:id="rId44"/>
    <p:sldId id="576" r:id="rId45"/>
    <p:sldId id="712" r:id="rId46"/>
    <p:sldId id="713" r:id="rId47"/>
    <p:sldId id="714" r:id="rId48"/>
    <p:sldId id="715" r:id="rId49"/>
    <p:sldId id="577" r:id="rId50"/>
    <p:sldId id="580" r:id="rId51"/>
    <p:sldId id="619" r:id="rId52"/>
    <p:sldId id="716" r:id="rId53"/>
    <p:sldId id="717" r:id="rId54"/>
    <p:sldId id="718" r:id="rId55"/>
    <p:sldId id="719" r:id="rId56"/>
    <p:sldId id="587" r:id="rId57"/>
    <p:sldId id="645" r:id="rId58"/>
    <p:sldId id="720" r:id="rId59"/>
    <p:sldId id="721" r:id="rId60"/>
    <p:sldId id="722" r:id="rId61"/>
    <p:sldId id="723" r:id="rId62"/>
    <p:sldId id="724" r:id="rId63"/>
    <p:sldId id="725" r:id="rId64"/>
    <p:sldId id="726" r:id="rId65"/>
    <p:sldId id="727" r:id="rId66"/>
    <p:sldId id="728" r:id="rId67"/>
    <p:sldId id="729" r:id="rId68"/>
    <p:sldId id="730" r:id="rId69"/>
    <p:sldId id="766" r:id="rId70"/>
    <p:sldId id="732" r:id="rId71"/>
    <p:sldId id="733" r:id="rId72"/>
    <p:sldId id="734" r:id="rId73"/>
    <p:sldId id="735" r:id="rId74"/>
    <p:sldId id="736" r:id="rId75"/>
    <p:sldId id="737" r:id="rId76"/>
    <p:sldId id="738" r:id="rId77"/>
    <p:sldId id="739" r:id="rId78"/>
    <p:sldId id="602" r:id="rId79"/>
    <p:sldId id="740" r:id="rId80"/>
    <p:sldId id="741" r:id="rId81"/>
    <p:sldId id="633" r:id="rId82"/>
    <p:sldId id="742" r:id="rId83"/>
    <p:sldId id="743"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6" r:id="rId97"/>
    <p:sldId id="757" r:id="rId98"/>
    <p:sldId id="758" r:id="rId99"/>
    <p:sldId id="759" r:id="rId100"/>
    <p:sldId id="760" r:id="rId101"/>
    <p:sldId id="761" r:id="rId102"/>
    <p:sldId id="762" r:id="rId103"/>
    <p:sldId id="763" r:id="rId104"/>
    <p:sldId id="637" r:id="rId105"/>
    <p:sldId id="764" r:id="rId106"/>
    <p:sldId id="609" r:id="rId107"/>
  </p:sldIdLst>
  <p:sldSz cx="9144000" cy="6858000" type="screen4x3"/>
  <p:notesSz cx="6858000" cy="9144000"/>
  <p:custDataLst>
    <p:tags r:id="rId110"/>
  </p:custDataLst>
  <p:defaultTextStyle>
    <a:defPPr>
      <a:defRPr lang="de-DE"/>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531">
          <p15:clr>
            <a:srgbClr val="A4A3A4"/>
          </p15:clr>
        </p15:guide>
        <p15:guide id="4"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0C0C0"/>
    <a:srgbClr val="008000"/>
    <a:srgbClr val="BBB5A4"/>
    <a:srgbClr val="AAA28D"/>
    <a:srgbClr val="57AA1C"/>
    <a:srgbClr val="FFFFFF"/>
    <a:srgbClr val="7D9AA9"/>
    <a:srgbClr val="A32638"/>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3" autoAdjust="0"/>
    <p:restoredTop sz="94372" autoAdjust="0"/>
  </p:normalViewPr>
  <p:slideViewPr>
    <p:cSldViewPr>
      <p:cViewPr varScale="1">
        <p:scale>
          <a:sx n="109" d="100"/>
          <a:sy n="109" d="100"/>
        </p:scale>
        <p:origin x="1458" y="108"/>
      </p:cViewPr>
      <p:guideLst>
        <p:guide orient="horz" pos="2160"/>
        <p:guide pos="2880"/>
        <p:guide pos="5531"/>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6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57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58573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58573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58573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574A601F-D51A-4541-8A52-3E7F3BEB66F6}" type="slidenum">
              <a:rPr lang="de-DE"/>
              <a:pPr/>
              <a:t>‹Nr.›</a:t>
            </a:fld>
            <a:endParaRPr lang="de-DE" dirty="0"/>
          </a:p>
        </p:txBody>
      </p:sp>
    </p:spTree>
    <p:extLst>
      <p:ext uri="{BB962C8B-B14F-4D97-AF65-F5344CB8AC3E}">
        <p14:creationId xmlns:p14="http://schemas.microsoft.com/office/powerpoint/2010/main" val="3871579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de-DE" dirty="0"/>
          </a:p>
        </p:txBody>
      </p:sp>
      <p:sp>
        <p:nvSpPr>
          <p:cNvPr id="276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de-DE" dirty="0"/>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de-DE"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FA6D070E-CE62-4770-8CFD-1E20EC2913D3}" type="slidenum">
              <a:rPr lang="de-DE"/>
              <a:pPr/>
              <a:t>‹Nr.›</a:t>
            </a:fld>
            <a:endParaRPr lang="de-DE" dirty="0"/>
          </a:p>
        </p:txBody>
      </p:sp>
    </p:spTree>
    <p:extLst>
      <p:ext uri="{BB962C8B-B14F-4D97-AF65-F5344CB8AC3E}">
        <p14:creationId xmlns:p14="http://schemas.microsoft.com/office/powerpoint/2010/main" val="7317525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3</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4</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77A49-FDE2-43DD-B87D-146ABC92839E}" type="slidenum">
              <a:rPr lang="de-DE"/>
              <a:pPr/>
              <a:t>5</a:t>
            </a:fld>
            <a:endParaRPr lang="de-DE" dirty="0"/>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13</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14</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15</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19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23</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24</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25</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29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33</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34</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35</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36</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37</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38</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39</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40</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41</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7F7AB1-8AFD-4A0A-88F6-24986ECAB2C7}" type="slidenum">
              <a:rPr lang="de-DE"/>
              <a:pPr/>
              <a:t>42</a:t>
            </a:fld>
            <a:endParaRPr lang="de-DE"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90883-EA82-4011-A84E-C39D1000A411}" type="slidenum">
              <a:rPr lang="de-DE"/>
              <a:pPr/>
              <a:t>43</a:t>
            </a:fld>
            <a:endParaRPr lang="de-DE" dirty="0"/>
          </a:p>
        </p:txBody>
      </p:sp>
      <p:sp>
        <p:nvSpPr>
          <p:cNvPr id="656386" name="Rectangle 2"/>
          <p:cNvSpPr>
            <a:spLocks noGrp="1" noRot="1" noChangeAspect="1"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48</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49</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50</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58</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59</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60</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68</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69</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70</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77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78</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79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80</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81</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82</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83</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b="0"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84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85</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86</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87</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88</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89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90</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91</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92</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93</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B6318-EB34-42CE-8D52-3C3C72637FA1}" type="slidenum">
              <a:rPr lang="de-DE"/>
              <a:pPr/>
              <a:t>94</a:t>
            </a:fld>
            <a:endParaRPr lang="de-DE"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de-DE" b="0" i="0"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95</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96</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97</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98</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99</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100</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101</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102</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103</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104</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E1FA6-3D34-4D07-81CA-9BC3FF2F707B}" type="slidenum">
              <a:rPr lang="de-DE"/>
              <a:pPr/>
              <a:t>105</a:t>
            </a:fld>
            <a:endParaRPr lang="de-DE" dirty="0"/>
          </a:p>
        </p:txBody>
      </p:sp>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FC92F-96FB-4ED9-81D8-8CA7B3ECAA4E}" type="slidenum">
              <a:rPr lang="de-DE"/>
              <a:pPr/>
              <a:t>106</a:t>
            </a:fld>
            <a:endParaRPr lang="de-DE"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de-DE" b="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0659" name="Rectangle 3"/>
          <p:cNvSpPr>
            <a:spLocks noGrp="1" noChangeArrowheads="1"/>
          </p:cNvSpPr>
          <p:nvPr>
            <p:ph type="subTitle" idx="1"/>
          </p:nvPr>
        </p:nvSpPr>
        <p:spPr>
          <a:xfrm>
            <a:off x="1371600" y="3886200"/>
            <a:ext cx="6400800" cy="519113"/>
          </a:xfrm>
        </p:spPr>
        <p:txBody>
          <a:bodyPr>
            <a:spAutoFit/>
          </a:bodyPr>
          <a:lstStyle>
            <a:lvl1pPr marL="0" indent="0" algn="ctr">
              <a:lnSpc>
                <a:spcPct val="100000"/>
              </a:lnSpc>
              <a:defRPr sz="2800"/>
            </a:lvl1pPr>
          </a:lstStyle>
          <a:p>
            <a:pPr lvl="0"/>
            <a:r>
              <a:rPr lang="en-US" noProof="0" dirty="0"/>
              <a:t>Master-</a:t>
            </a:r>
            <a:r>
              <a:rPr lang="en-US" noProof="0" dirty="0" err="1"/>
              <a:t>Untertitelformat</a:t>
            </a:r>
            <a:r>
              <a:rPr lang="en-US" noProof="0" dirty="0"/>
              <a:t> </a:t>
            </a:r>
            <a:r>
              <a:rPr lang="en-US" noProof="0" dirty="0" err="1"/>
              <a:t>bearbeiten</a:t>
            </a:r>
            <a:endParaRPr lang="en-US" noProof="0" dirty="0"/>
          </a:p>
        </p:txBody>
      </p:sp>
      <p:sp>
        <p:nvSpPr>
          <p:cNvPr id="70660" name="Rectangle 4"/>
          <p:cNvSpPr>
            <a:spLocks noGrp="1" noChangeArrowheads="1"/>
          </p:cNvSpPr>
          <p:nvPr>
            <p:ph type="dt" sz="half" idx="2"/>
          </p:nvPr>
        </p:nvSpPr>
        <p:spPr>
          <a:xfrm>
            <a:off x="457200" y="6265863"/>
            <a:ext cx="2133600" cy="476250"/>
          </a:xfrm>
        </p:spPr>
        <p:txBody>
          <a:bodyPr/>
          <a:lstStyle>
            <a:lvl1pPr>
              <a:defRPr sz="600">
                <a:solidFill>
                  <a:schemeClr val="tx1"/>
                </a:solidFill>
              </a:defRPr>
            </a:lvl1pPr>
          </a:lstStyle>
          <a:p>
            <a:fld id="{13559FAD-238A-4C9D-B764-16FB39601774}" type="datetime1">
              <a:rPr lang="de-DE" noProof="0" smtClean="0"/>
              <a:t>27.01.2022</a:t>
            </a:fld>
            <a:endParaRPr lang="en-US" noProof="0" dirty="0"/>
          </a:p>
        </p:txBody>
      </p:sp>
      <p:sp>
        <p:nvSpPr>
          <p:cNvPr id="70661" name="Rectangle 5"/>
          <p:cNvSpPr>
            <a:spLocks noGrp="1" noChangeArrowheads="1"/>
          </p:cNvSpPr>
          <p:nvPr>
            <p:ph type="ftr" sz="quarter" idx="3"/>
          </p:nvPr>
        </p:nvSpPr>
        <p:spPr>
          <a:xfrm>
            <a:off x="3124200" y="6245225"/>
            <a:ext cx="2895600" cy="476250"/>
          </a:xfrm>
        </p:spPr>
        <p:txBody>
          <a:bodyPr/>
          <a:lstStyle>
            <a:lvl1pPr>
              <a:defRPr sz="600" b="0">
                <a:solidFill>
                  <a:schemeClr val="tx1"/>
                </a:solidFill>
              </a:defRPr>
            </a:lvl1pPr>
          </a:lstStyle>
          <a:p>
            <a:r>
              <a:rPr lang="en-US" noProof="0" dirty="0"/>
              <a:t>7 - LIR Optimizations and Transformations</a:t>
            </a:r>
          </a:p>
        </p:txBody>
      </p:sp>
      <p:sp>
        <p:nvSpPr>
          <p:cNvPr id="70662" name="Rectangle 6"/>
          <p:cNvSpPr>
            <a:spLocks noGrp="1" noChangeArrowheads="1"/>
          </p:cNvSpPr>
          <p:nvPr>
            <p:ph type="sldNum" sz="quarter" idx="4"/>
          </p:nvPr>
        </p:nvSpPr>
        <p:spPr>
          <a:xfrm>
            <a:off x="6553200" y="6245225"/>
            <a:ext cx="2133600" cy="476250"/>
          </a:xfrm>
        </p:spPr>
        <p:txBody>
          <a:bodyPr/>
          <a:lstStyle>
            <a:lvl1pPr>
              <a:defRPr sz="600">
                <a:solidFill>
                  <a:schemeClr val="tx1"/>
                </a:solidFill>
              </a:defRPr>
            </a:lvl1pPr>
          </a:lstStyle>
          <a:p>
            <a:fld id="{8437607D-CB53-46C2-9D7C-B2635CE5EB29}" type="slidenum">
              <a:rPr lang="en-US" noProof="0" smtClean="0"/>
              <a:pPr/>
              <a:t>‹Nr.›</a:t>
            </a:fld>
            <a:endParaRPr lang="en-US" noProof="0" dirty="0"/>
          </a:p>
        </p:txBody>
      </p:sp>
      <p:sp>
        <p:nvSpPr>
          <p:cNvPr id="70673" name="Rectangle 17"/>
          <p:cNvSpPr>
            <a:spLocks noGrp="1" noChangeArrowheads="1"/>
          </p:cNvSpPr>
          <p:nvPr>
            <p:ph type="ctrTitle" sz="quarter"/>
          </p:nvPr>
        </p:nvSpPr>
        <p:spPr>
          <a:xfrm>
            <a:off x="685800" y="1836738"/>
            <a:ext cx="7772400" cy="1409700"/>
          </a:xfrm>
        </p:spPr>
        <p:txBody>
          <a:bodyPr>
            <a:spAutoFit/>
          </a:bodyPr>
          <a:lstStyle>
            <a:lvl1pPr algn="ctr">
              <a:lnSpc>
                <a:spcPct val="120000"/>
              </a:lnSpc>
              <a:defRPr sz="3600"/>
            </a:lvl1pPr>
          </a:lstStyle>
          <a:p>
            <a:pPr lvl="0"/>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278" y="205735"/>
            <a:ext cx="1294210" cy="731126"/>
          </a:xfrm>
          <a:prstGeom prst="rect">
            <a:avLst/>
          </a:prstGeom>
        </p:spPr>
      </p:pic>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234000"/>
            <a:ext cx="1969200" cy="634453"/>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p:txBody>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61C6F167-CDFF-48F2-8685-C52F9534C668}"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7 - LIR Optimizations and Transformations</a:t>
            </a:r>
          </a:p>
        </p:txBody>
      </p:sp>
      <p:sp>
        <p:nvSpPr>
          <p:cNvPr id="6" name="Foliennummernplatzhalter 5"/>
          <p:cNvSpPr>
            <a:spLocks noGrp="1"/>
          </p:cNvSpPr>
          <p:nvPr>
            <p:ph type="sldNum" sz="quarter" idx="12"/>
          </p:nvPr>
        </p:nvSpPr>
        <p:spPr/>
        <p:txBody>
          <a:bodyPr/>
          <a:lstStyle>
            <a:lvl1pPr>
              <a:defRPr/>
            </a:lvl1pPr>
          </a:lstStyle>
          <a:p>
            <a:fld id="{2ADA1F6B-EF20-4FFC-82A7-CD7EBC9F0046}" type="slidenum">
              <a:rPr lang="en-US" noProof="0" smtClean="0"/>
              <a:pPr/>
              <a:t>‹Nr.›</a:t>
            </a:fld>
            <a:endParaRPr lang="en-US" noProof="0" dirty="0"/>
          </a:p>
        </p:txBody>
      </p:sp>
    </p:spTree>
    <p:extLst>
      <p:ext uri="{BB962C8B-B14F-4D97-AF65-F5344CB8AC3E}">
        <p14:creationId xmlns:p14="http://schemas.microsoft.com/office/powerpoint/2010/main" val="14180286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err="1"/>
              <a:t>Textmasterformat</a:t>
            </a:r>
            <a:r>
              <a:rPr lang="en-US" noProof="0" dirty="0"/>
              <a:t> </a:t>
            </a:r>
            <a:r>
              <a:rPr lang="en-US" noProof="0" dirty="0" err="1"/>
              <a:t>bearbeiten</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2A0C562F-56BF-4D19-9E52-3F564F364BEE}"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7 - LIR Optimizations and Transformations</a:t>
            </a:r>
          </a:p>
        </p:txBody>
      </p:sp>
      <p:sp>
        <p:nvSpPr>
          <p:cNvPr id="6" name="Foliennummernplatzhalter 5"/>
          <p:cNvSpPr>
            <a:spLocks noGrp="1"/>
          </p:cNvSpPr>
          <p:nvPr>
            <p:ph type="sldNum" sz="quarter" idx="12"/>
          </p:nvPr>
        </p:nvSpPr>
        <p:spPr/>
        <p:txBody>
          <a:bodyPr/>
          <a:lstStyle>
            <a:lvl1pPr>
              <a:defRPr/>
            </a:lvl1pPr>
          </a:lstStyle>
          <a:p>
            <a:fld id="{191F9291-5A89-4F8F-8D32-21A7EE642310}" type="slidenum">
              <a:rPr lang="en-US" noProof="0" smtClean="0"/>
              <a:pPr/>
              <a:t>‹Nr.›</a:t>
            </a:fld>
            <a:endParaRPr lang="en-US" noProof="0" dirty="0"/>
          </a:p>
        </p:txBody>
      </p:sp>
    </p:spTree>
    <p:extLst>
      <p:ext uri="{BB962C8B-B14F-4D97-AF65-F5344CB8AC3E}">
        <p14:creationId xmlns:p14="http://schemas.microsoft.com/office/powerpoint/2010/main" val="24462905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sz="half" idx="1"/>
          </p:nvPr>
        </p:nvSpPr>
        <p:spPr>
          <a:xfrm>
            <a:off x="179388" y="1387475"/>
            <a:ext cx="4316412"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Inhaltsplatzhalter 3"/>
          <p:cNvSpPr>
            <a:spLocks noGrp="1"/>
          </p:cNvSpPr>
          <p:nvPr>
            <p:ph sz="half" idx="2"/>
          </p:nvPr>
        </p:nvSpPr>
        <p:spPr>
          <a:xfrm>
            <a:off x="4648200" y="1387475"/>
            <a:ext cx="4316413" cy="499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041130DB-C65D-43C6-AEE0-92183CCABE7F}"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7 - LIR Optimizations and Transformations</a:t>
            </a:r>
          </a:p>
        </p:txBody>
      </p:sp>
      <p:sp>
        <p:nvSpPr>
          <p:cNvPr id="7" name="Foliennummernplatzhalter 6"/>
          <p:cNvSpPr>
            <a:spLocks noGrp="1"/>
          </p:cNvSpPr>
          <p:nvPr>
            <p:ph type="sldNum" sz="quarter" idx="12"/>
          </p:nvPr>
        </p:nvSpPr>
        <p:spPr/>
        <p:txBody>
          <a:bodyPr/>
          <a:lstStyle>
            <a:lvl1pPr>
              <a:defRPr/>
            </a:lvl1pPr>
          </a:lstStyle>
          <a:p>
            <a:fld id="{96E58DA0-C521-46B2-A49E-0B4F9353C383}" type="slidenum">
              <a:rPr lang="en-US" noProof="0" smtClean="0"/>
              <a:pPr/>
              <a:t>‹Nr.›</a:t>
            </a:fld>
            <a:endParaRPr lang="en-US" noProof="0" dirty="0"/>
          </a:p>
        </p:txBody>
      </p:sp>
    </p:spTree>
    <p:extLst>
      <p:ext uri="{BB962C8B-B14F-4D97-AF65-F5344CB8AC3E}">
        <p14:creationId xmlns:p14="http://schemas.microsoft.com/office/powerpoint/2010/main" val="108239146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err="1"/>
              <a:t>Textmasterformat</a:t>
            </a:r>
            <a:r>
              <a:rPr lang="en-US" noProof="0" dirty="0"/>
              <a:t> </a:t>
            </a:r>
            <a:r>
              <a:rPr lang="en-US" noProof="0" dirty="0" err="1"/>
              <a:t>bearbeiten</a:t>
            </a:r>
            <a:endParaRPr lang="en-US" noProof="0" dirty="0"/>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7" name="Datumsplatzhalter 6"/>
          <p:cNvSpPr>
            <a:spLocks noGrp="1"/>
          </p:cNvSpPr>
          <p:nvPr>
            <p:ph type="dt" sz="half" idx="10"/>
          </p:nvPr>
        </p:nvSpPr>
        <p:spPr/>
        <p:txBody>
          <a:bodyPr/>
          <a:lstStyle>
            <a:lvl1pPr>
              <a:defRPr/>
            </a:lvl1pPr>
          </a:lstStyle>
          <a:p>
            <a:r>
              <a:rPr lang="en-US" noProof="0" dirty="0"/>
              <a:t>© H. Falk | </a:t>
            </a:r>
            <a:fld id="{769153A2-BE92-45D7-A36A-D6D85B279A49}" type="datetime1">
              <a:rPr lang="de-DE" noProof="0" smtClean="0"/>
              <a:t>27.01.2022</a:t>
            </a:fld>
            <a:endParaRPr lang="en-US" noProof="0" dirty="0"/>
          </a:p>
        </p:txBody>
      </p:sp>
      <p:sp>
        <p:nvSpPr>
          <p:cNvPr id="8" name="Fußzeilenplatzhalter 7"/>
          <p:cNvSpPr>
            <a:spLocks noGrp="1"/>
          </p:cNvSpPr>
          <p:nvPr>
            <p:ph type="ftr" sz="quarter" idx="11"/>
          </p:nvPr>
        </p:nvSpPr>
        <p:spPr/>
        <p:txBody>
          <a:bodyPr/>
          <a:lstStyle>
            <a:lvl1pPr>
              <a:defRPr/>
            </a:lvl1pPr>
          </a:lstStyle>
          <a:p>
            <a:r>
              <a:rPr lang="en-US" noProof="0" dirty="0"/>
              <a:t>7 - LIR Optimizations and Transformations</a:t>
            </a:r>
          </a:p>
        </p:txBody>
      </p:sp>
      <p:sp>
        <p:nvSpPr>
          <p:cNvPr id="9" name="Foliennummernplatzhalter 8"/>
          <p:cNvSpPr>
            <a:spLocks noGrp="1"/>
          </p:cNvSpPr>
          <p:nvPr>
            <p:ph type="sldNum" sz="quarter" idx="12"/>
          </p:nvPr>
        </p:nvSpPr>
        <p:spPr/>
        <p:txBody>
          <a:bodyPr/>
          <a:lstStyle>
            <a:lvl1pPr>
              <a:defRPr/>
            </a:lvl1pPr>
          </a:lstStyle>
          <a:p>
            <a:fld id="{5D855EA4-DD8C-4D60-B0B7-AB9A7B507B82}" type="slidenum">
              <a:rPr lang="en-US" noProof="0" smtClean="0"/>
              <a:pPr/>
              <a:t>‹Nr.›</a:t>
            </a:fld>
            <a:endParaRPr lang="en-US" noProof="0" dirty="0"/>
          </a:p>
        </p:txBody>
      </p:sp>
    </p:spTree>
    <p:extLst>
      <p:ext uri="{BB962C8B-B14F-4D97-AF65-F5344CB8AC3E}">
        <p14:creationId xmlns:p14="http://schemas.microsoft.com/office/powerpoint/2010/main" val="41046215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Datumsplatzhalter 2"/>
          <p:cNvSpPr>
            <a:spLocks noGrp="1"/>
          </p:cNvSpPr>
          <p:nvPr>
            <p:ph type="dt" sz="half" idx="10"/>
          </p:nvPr>
        </p:nvSpPr>
        <p:spPr/>
        <p:txBody>
          <a:bodyPr/>
          <a:lstStyle>
            <a:lvl1pPr>
              <a:defRPr/>
            </a:lvl1pPr>
          </a:lstStyle>
          <a:p>
            <a:r>
              <a:rPr lang="en-US" noProof="0" dirty="0"/>
              <a:t>© H. Falk | </a:t>
            </a:r>
            <a:fld id="{F6AFF42F-2698-4CDA-84B6-EA5322E3059A}" type="datetime1">
              <a:rPr lang="de-DE" noProof="0" smtClean="0"/>
              <a:t>27.01.2022</a:t>
            </a:fld>
            <a:endParaRPr lang="en-US" noProof="0" dirty="0"/>
          </a:p>
        </p:txBody>
      </p:sp>
      <p:sp>
        <p:nvSpPr>
          <p:cNvPr id="4" name="Fußzeilenplatzhalter 3"/>
          <p:cNvSpPr>
            <a:spLocks noGrp="1"/>
          </p:cNvSpPr>
          <p:nvPr>
            <p:ph type="ftr" sz="quarter" idx="11"/>
          </p:nvPr>
        </p:nvSpPr>
        <p:spPr/>
        <p:txBody>
          <a:bodyPr/>
          <a:lstStyle>
            <a:lvl1pPr>
              <a:defRPr/>
            </a:lvl1pPr>
          </a:lstStyle>
          <a:p>
            <a:r>
              <a:rPr lang="en-US" noProof="0" dirty="0"/>
              <a:t>7 - LIR Optimizations and Transformations</a:t>
            </a:r>
          </a:p>
        </p:txBody>
      </p:sp>
      <p:sp>
        <p:nvSpPr>
          <p:cNvPr id="5" name="Foliennummernplatzhalter 4"/>
          <p:cNvSpPr>
            <a:spLocks noGrp="1"/>
          </p:cNvSpPr>
          <p:nvPr>
            <p:ph type="sldNum" sz="quarter" idx="12"/>
          </p:nvPr>
        </p:nvSpPr>
        <p:spPr/>
        <p:txBody>
          <a:bodyPr/>
          <a:lstStyle>
            <a:lvl1pPr>
              <a:defRPr/>
            </a:lvl1pPr>
          </a:lstStyle>
          <a:p>
            <a:fld id="{0F2DA2EC-231D-4114-A0A9-877ADABA9833}" type="slidenum">
              <a:rPr lang="en-US" noProof="0" smtClean="0"/>
              <a:pPr/>
              <a:t>‹Nr.›</a:t>
            </a:fld>
            <a:endParaRPr lang="en-US" noProof="0" dirty="0"/>
          </a:p>
        </p:txBody>
      </p:sp>
    </p:spTree>
    <p:extLst>
      <p:ext uri="{BB962C8B-B14F-4D97-AF65-F5344CB8AC3E}">
        <p14:creationId xmlns:p14="http://schemas.microsoft.com/office/powerpoint/2010/main" val="3955629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r>
              <a:rPr lang="en-US" noProof="0" dirty="0"/>
              <a:t>© H. Falk | </a:t>
            </a:r>
            <a:fld id="{88C3C8C7-8079-4D6D-9F41-056C643C5BAA}" type="datetime1">
              <a:rPr lang="de-DE" noProof="0" smtClean="0"/>
              <a:t>27.01.2022</a:t>
            </a:fld>
            <a:endParaRPr lang="en-US" noProof="0" dirty="0"/>
          </a:p>
        </p:txBody>
      </p:sp>
      <p:sp>
        <p:nvSpPr>
          <p:cNvPr id="3" name="Fußzeilenplatzhalter 2"/>
          <p:cNvSpPr>
            <a:spLocks noGrp="1"/>
          </p:cNvSpPr>
          <p:nvPr>
            <p:ph type="ftr" sz="quarter" idx="11"/>
          </p:nvPr>
        </p:nvSpPr>
        <p:spPr/>
        <p:txBody>
          <a:bodyPr/>
          <a:lstStyle>
            <a:lvl1pPr>
              <a:defRPr/>
            </a:lvl1pPr>
          </a:lstStyle>
          <a:p>
            <a:r>
              <a:rPr lang="en-US" noProof="0" dirty="0"/>
              <a:t>7 - LIR Optimizations and Transformations</a:t>
            </a:r>
          </a:p>
        </p:txBody>
      </p:sp>
      <p:sp>
        <p:nvSpPr>
          <p:cNvPr id="4" name="Foliennummernplatzhalter 3"/>
          <p:cNvSpPr>
            <a:spLocks noGrp="1"/>
          </p:cNvSpPr>
          <p:nvPr>
            <p:ph type="sldNum" sz="quarter" idx="12"/>
          </p:nvPr>
        </p:nvSpPr>
        <p:spPr/>
        <p:txBody>
          <a:bodyPr/>
          <a:lstStyle>
            <a:lvl1pPr>
              <a:defRPr/>
            </a:lvl1pPr>
          </a:lstStyle>
          <a:p>
            <a:fld id="{06A55296-0A08-4F26-958E-7BEC21772C0E}" type="slidenum">
              <a:rPr lang="en-US" noProof="0" smtClean="0"/>
              <a:pPr/>
              <a:t>‹Nr.›</a:t>
            </a:fld>
            <a:endParaRPr lang="en-US" noProof="0" dirty="0"/>
          </a:p>
        </p:txBody>
      </p:sp>
    </p:spTree>
    <p:extLst>
      <p:ext uri="{BB962C8B-B14F-4D97-AF65-F5344CB8AC3E}">
        <p14:creationId xmlns:p14="http://schemas.microsoft.com/office/powerpoint/2010/main" val="41053009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09CED2BC-F22E-4D17-80EE-45D3A5E20A54}"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7 - LIR Optimizations and Transformations</a:t>
            </a:r>
          </a:p>
        </p:txBody>
      </p:sp>
      <p:sp>
        <p:nvSpPr>
          <p:cNvPr id="7" name="Foliennummernplatzhalter 6"/>
          <p:cNvSpPr>
            <a:spLocks noGrp="1"/>
          </p:cNvSpPr>
          <p:nvPr>
            <p:ph type="sldNum" sz="quarter" idx="12"/>
          </p:nvPr>
        </p:nvSpPr>
        <p:spPr/>
        <p:txBody>
          <a:bodyPr/>
          <a:lstStyle>
            <a:lvl1pPr>
              <a:defRPr/>
            </a:lvl1pPr>
          </a:lstStyle>
          <a:p>
            <a:fld id="{1B00D05C-E729-4426-B208-488630B3CD51}" type="slidenum">
              <a:rPr lang="en-US" noProof="0" smtClean="0"/>
              <a:pPr/>
              <a:t>‹Nr.›</a:t>
            </a:fld>
            <a:endParaRPr lang="en-US" noProof="0" dirty="0"/>
          </a:p>
        </p:txBody>
      </p:sp>
    </p:spTree>
    <p:extLst>
      <p:ext uri="{BB962C8B-B14F-4D97-AF65-F5344CB8AC3E}">
        <p14:creationId xmlns:p14="http://schemas.microsoft.com/office/powerpoint/2010/main" val="16347081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err="1"/>
              <a:t>Textmasterformat</a:t>
            </a:r>
            <a:r>
              <a:rPr lang="en-US" noProof="0" dirty="0"/>
              <a:t> </a:t>
            </a:r>
            <a:r>
              <a:rPr lang="en-US" noProof="0" dirty="0" err="1"/>
              <a:t>bearbeiten</a:t>
            </a:r>
            <a:endParaRPr lang="en-US" noProof="0" dirty="0"/>
          </a:p>
        </p:txBody>
      </p:sp>
      <p:sp>
        <p:nvSpPr>
          <p:cNvPr id="5" name="Datumsplatzhalter 4"/>
          <p:cNvSpPr>
            <a:spLocks noGrp="1"/>
          </p:cNvSpPr>
          <p:nvPr>
            <p:ph type="dt" sz="half" idx="10"/>
          </p:nvPr>
        </p:nvSpPr>
        <p:spPr/>
        <p:txBody>
          <a:bodyPr/>
          <a:lstStyle>
            <a:lvl1pPr>
              <a:defRPr/>
            </a:lvl1pPr>
          </a:lstStyle>
          <a:p>
            <a:r>
              <a:rPr lang="en-US" noProof="0" dirty="0"/>
              <a:t>© H. Falk | </a:t>
            </a:r>
            <a:fld id="{283C1503-5AD4-4654-AE21-30D12EF78CF6}" type="datetime1">
              <a:rPr lang="de-DE" noProof="0" smtClean="0"/>
              <a:t>27.01.2022</a:t>
            </a:fld>
            <a:endParaRPr lang="en-US" noProof="0" dirty="0"/>
          </a:p>
        </p:txBody>
      </p:sp>
      <p:sp>
        <p:nvSpPr>
          <p:cNvPr id="6" name="Fußzeilenplatzhalter 5"/>
          <p:cNvSpPr>
            <a:spLocks noGrp="1"/>
          </p:cNvSpPr>
          <p:nvPr>
            <p:ph type="ftr" sz="quarter" idx="11"/>
          </p:nvPr>
        </p:nvSpPr>
        <p:spPr/>
        <p:txBody>
          <a:bodyPr/>
          <a:lstStyle>
            <a:lvl1pPr>
              <a:defRPr/>
            </a:lvl1pPr>
          </a:lstStyle>
          <a:p>
            <a:r>
              <a:rPr lang="en-US" noProof="0" dirty="0"/>
              <a:t>7 - LIR Optimizations and Transformations</a:t>
            </a:r>
          </a:p>
        </p:txBody>
      </p:sp>
      <p:sp>
        <p:nvSpPr>
          <p:cNvPr id="7" name="Foliennummernplatzhalter 6"/>
          <p:cNvSpPr>
            <a:spLocks noGrp="1"/>
          </p:cNvSpPr>
          <p:nvPr>
            <p:ph type="sldNum" sz="quarter" idx="12"/>
          </p:nvPr>
        </p:nvSpPr>
        <p:spPr/>
        <p:txBody>
          <a:bodyPr/>
          <a:lstStyle>
            <a:lvl1pPr>
              <a:defRPr/>
            </a:lvl1pPr>
          </a:lstStyle>
          <a:p>
            <a:fld id="{221858DB-9180-4A39-A0DC-B7E18A4846EB}" type="slidenum">
              <a:rPr lang="en-US" noProof="0" smtClean="0"/>
              <a:pPr/>
              <a:t>‹Nr.›</a:t>
            </a:fld>
            <a:endParaRPr lang="en-US" noProof="0" dirty="0"/>
          </a:p>
        </p:txBody>
      </p:sp>
    </p:spTree>
    <p:extLst>
      <p:ext uri="{BB962C8B-B14F-4D97-AF65-F5344CB8AC3E}">
        <p14:creationId xmlns:p14="http://schemas.microsoft.com/office/powerpoint/2010/main" val="11753168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4117C4E4-C874-47CF-A50B-EDCC05CE1D90}"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7 - LIR Optimizations and Transformations</a:t>
            </a:r>
          </a:p>
        </p:txBody>
      </p:sp>
      <p:sp>
        <p:nvSpPr>
          <p:cNvPr id="6" name="Foliennummernplatzhalter 5"/>
          <p:cNvSpPr>
            <a:spLocks noGrp="1"/>
          </p:cNvSpPr>
          <p:nvPr>
            <p:ph type="sldNum" sz="quarter" idx="12"/>
          </p:nvPr>
        </p:nvSpPr>
        <p:spPr/>
        <p:txBody>
          <a:bodyPr/>
          <a:lstStyle>
            <a:lvl1pPr>
              <a:defRPr/>
            </a:lvl1pPr>
          </a:lstStyle>
          <a:p>
            <a:fld id="{6B39DCB2-4B99-446D-B07A-65B7A4595D4D}" type="slidenum">
              <a:rPr lang="en-US" noProof="0" smtClean="0"/>
              <a:pPr/>
              <a:t>‹Nr.›</a:t>
            </a:fld>
            <a:endParaRPr lang="en-US" noProof="0" dirty="0"/>
          </a:p>
        </p:txBody>
      </p:sp>
    </p:spTree>
    <p:extLst>
      <p:ext uri="{BB962C8B-B14F-4D97-AF65-F5344CB8AC3E}">
        <p14:creationId xmlns:p14="http://schemas.microsoft.com/office/powerpoint/2010/main" val="4099894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549275"/>
            <a:ext cx="2195513" cy="5832475"/>
          </a:xfrm>
        </p:spPr>
        <p:txBody>
          <a:bodyPr vert="eaVert"/>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Vertikaler Textplatzhalter 2"/>
          <p:cNvSpPr>
            <a:spLocks noGrp="1"/>
          </p:cNvSpPr>
          <p:nvPr>
            <p:ph type="body" orient="vert" idx="1"/>
          </p:nvPr>
        </p:nvSpPr>
        <p:spPr>
          <a:xfrm>
            <a:off x="179388" y="549275"/>
            <a:ext cx="6437312" cy="5832475"/>
          </a:xfrm>
        </p:spPr>
        <p:txBody>
          <a:bodyPr vert="eaVert"/>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Datumsplatzhalter 3"/>
          <p:cNvSpPr>
            <a:spLocks noGrp="1"/>
          </p:cNvSpPr>
          <p:nvPr>
            <p:ph type="dt" sz="half" idx="10"/>
          </p:nvPr>
        </p:nvSpPr>
        <p:spPr/>
        <p:txBody>
          <a:bodyPr/>
          <a:lstStyle>
            <a:lvl1pPr>
              <a:defRPr/>
            </a:lvl1pPr>
          </a:lstStyle>
          <a:p>
            <a:r>
              <a:rPr lang="en-US" noProof="0" dirty="0"/>
              <a:t>© H. Falk | </a:t>
            </a:r>
            <a:fld id="{102A3D9F-4CEE-43F2-9F2C-9F15CB64CB42}" type="datetime1">
              <a:rPr lang="de-DE" noProof="0" smtClean="0"/>
              <a:t>27.01.2022</a:t>
            </a:fld>
            <a:endParaRPr lang="en-US" noProof="0" dirty="0"/>
          </a:p>
        </p:txBody>
      </p:sp>
      <p:sp>
        <p:nvSpPr>
          <p:cNvPr id="5" name="Fußzeilenplatzhalter 4"/>
          <p:cNvSpPr>
            <a:spLocks noGrp="1"/>
          </p:cNvSpPr>
          <p:nvPr>
            <p:ph type="ftr" sz="quarter" idx="11"/>
          </p:nvPr>
        </p:nvSpPr>
        <p:spPr/>
        <p:txBody>
          <a:bodyPr/>
          <a:lstStyle>
            <a:lvl1pPr>
              <a:defRPr/>
            </a:lvl1pPr>
          </a:lstStyle>
          <a:p>
            <a:r>
              <a:rPr lang="en-US" noProof="0" dirty="0"/>
              <a:t>7 - LIR Optimizations and Transformations</a:t>
            </a:r>
          </a:p>
        </p:txBody>
      </p:sp>
      <p:sp>
        <p:nvSpPr>
          <p:cNvPr id="6" name="Foliennummernplatzhalter 5"/>
          <p:cNvSpPr>
            <a:spLocks noGrp="1"/>
          </p:cNvSpPr>
          <p:nvPr>
            <p:ph type="sldNum" sz="quarter" idx="12"/>
          </p:nvPr>
        </p:nvSpPr>
        <p:spPr/>
        <p:txBody>
          <a:bodyPr/>
          <a:lstStyle>
            <a:lvl1pPr>
              <a:defRPr/>
            </a:lvl1pPr>
          </a:lstStyle>
          <a:p>
            <a:fld id="{D0D058B0-E30B-4B00-A73B-71607DD4D0E3}" type="slidenum">
              <a:rPr lang="en-US" noProof="0" smtClean="0"/>
              <a:pPr/>
              <a:t>‹Nr.›</a:t>
            </a:fld>
            <a:endParaRPr lang="en-US" noProof="0" dirty="0"/>
          </a:p>
        </p:txBody>
      </p:sp>
    </p:spTree>
    <p:extLst>
      <p:ext uri="{BB962C8B-B14F-4D97-AF65-F5344CB8AC3E}">
        <p14:creationId xmlns:p14="http://schemas.microsoft.com/office/powerpoint/2010/main" val="35568351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388" y="549275"/>
            <a:ext cx="87852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dirty="0" err="1"/>
              <a:t>Mastertitelformat</a:t>
            </a:r>
            <a:r>
              <a:rPr lang="en-US" noProof="0" dirty="0"/>
              <a:t> </a:t>
            </a:r>
            <a:r>
              <a:rPr lang="en-US" noProof="0" dirty="0" err="1"/>
              <a:t>bearbeiten</a:t>
            </a:r>
            <a:endParaRPr lang="en-US" noProof="0" dirty="0"/>
          </a:p>
        </p:txBody>
      </p:sp>
      <p:sp>
        <p:nvSpPr>
          <p:cNvPr id="1027" name="Rectangle 3"/>
          <p:cNvSpPr>
            <a:spLocks noGrp="1" noChangeArrowheads="1"/>
          </p:cNvSpPr>
          <p:nvPr>
            <p:ph type="body" idx="1"/>
          </p:nvPr>
        </p:nvSpPr>
        <p:spPr bwMode="auto">
          <a:xfrm>
            <a:off x="179388" y="1387475"/>
            <a:ext cx="8785225"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1028" name="Rectangle 4"/>
          <p:cNvSpPr>
            <a:spLocks noGrp="1" noChangeArrowheads="1"/>
          </p:cNvSpPr>
          <p:nvPr>
            <p:ph type="dt" sz="half" idx="2"/>
          </p:nvPr>
        </p:nvSpPr>
        <p:spPr bwMode="auto">
          <a:xfrm>
            <a:off x="179388" y="6500813"/>
            <a:ext cx="2016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A32638"/>
                </a:solidFill>
              </a:defRPr>
            </a:lvl1pPr>
          </a:lstStyle>
          <a:p>
            <a:r>
              <a:rPr lang="en-US" noProof="0" dirty="0"/>
              <a:t>© H. Falk | </a:t>
            </a:r>
            <a:fld id="{FCE21755-AAB1-4C70-9D53-BDCAC4BAF1B8}" type="datetime1">
              <a:rPr lang="de-DE" noProof="0" smtClean="0"/>
              <a:t>27.01.2022</a:t>
            </a:fld>
            <a:endParaRPr lang="en-US" noProof="0" dirty="0"/>
          </a:p>
        </p:txBody>
      </p:sp>
      <p:sp>
        <p:nvSpPr>
          <p:cNvPr id="1029" name="Rectangle 5"/>
          <p:cNvSpPr>
            <a:spLocks noGrp="1" noChangeArrowheads="1"/>
          </p:cNvSpPr>
          <p:nvPr>
            <p:ph type="ftr" sz="quarter" idx="3"/>
          </p:nvPr>
        </p:nvSpPr>
        <p:spPr bwMode="auto">
          <a:xfrm>
            <a:off x="1835150" y="6500813"/>
            <a:ext cx="554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1">
                <a:solidFill>
                  <a:srgbClr val="A32638"/>
                </a:solidFill>
              </a:defRPr>
            </a:lvl1pPr>
          </a:lstStyle>
          <a:p>
            <a:r>
              <a:rPr lang="en-US" noProof="0" dirty="0"/>
              <a:t>7 - LIR Optimizations and Transformations</a:t>
            </a:r>
          </a:p>
        </p:txBody>
      </p:sp>
      <p:sp>
        <p:nvSpPr>
          <p:cNvPr id="1030" name="Rectangle 6"/>
          <p:cNvSpPr>
            <a:spLocks noGrp="1" noChangeArrowheads="1"/>
          </p:cNvSpPr>
          <p:nvPr>
            <p:ph type="sldNum" sz="quarter" idx="4"/>
          </p:nvPr>
        </p:nvSpPr>
        <p:spPr bwMode="auto">
          <a:xfrm>
            <a:off x="7524750" y="6500813"/>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A32638"/>
                </a:solidFill>
              </a:defRPr>
            </a:lvl1pPr>
          </a:lstStyle>
          <a:p>
            <a:fld id="{2B80C0CB-EA08-4898-A64C-FC7924F444F2}" type="slidenum">
              <a:rPr lang="en-US" noProof="0" smtClean="0"/>
              <a:pPr/>
              <a:t>‹Nr.›</a:t>
            </a:fld>
            <a:endParaRPr lang="en-US" noProof="0" dirty="0"/>
          </a:p>
        </p:txBody>
      </p:sp>
      <p:sp>
        <p:nvSpPr>
          <p:cNvPr id="1044" name="Line 20"/>
          <p:cNvSpPr>
            <a:spLocks noChangeShapeType="1"/>
          </p:cNvSpPr>
          <p:nvPr/>
        </p:nvSpPr>
        <p:spPr bwMode="auto">
          <a:xfrm>
            <a:off x="0" y="182563"/>
            <a:ext cx="9144000" cy="0"/>
          </a:xfrm>
          <a:prstGeom prst="line">
            <a:avLst/>
          </a:prstGeom>
          <a:noFill/>
          <a:ln w="9525">
            <a:solidFill>
              <a:srgbClr val="A3263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47" name="Text Box 23"/>
          <p:cNvSpPr txBox="1">
            <a:spLocks noChangeArrowheads="1"/>
          </p:cNvSpPr>
          <p:nvPr/>
        </p:nvSpPr>
        <p:spPr bwMode="auto">
          <a:xfrm>
            <a:off x="900000" y="198438"/>
            <a:ext cx="603726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000" noProof="0" dirty="0">
                <a:solidFill>
                  <a:srgbClr val="A32638"/>
                </a:solidFill>
              </a:rPr>
              <a:t>Compilers for Embedded Systems (CfES) SoSe 2022</a:t>
            </a:r>
            <a:endParaRPr lang="en-US" sz="1000" b="1" noProof="0" dirty="0">
              <a:solidFill>
                <a:srgbClr val="A32638"/>
              </a:solidFill>
            </a:endParaRPr>
          </a:p>
        </p:txBody>
      </p:sp>
      <p:sp>
        <p:nvSpPr>
          <p:cNvPr id="1049" name="Text Box 25"/>
          <p:cNvSpPr txBox="1">
            <a:spLocks noChangeArrowheads="1"/>
          </p:cNvSpPr>
          <p:nvPr/>
        </p:nvSpPr>
        <p:spPr bwMode="auto">
          <a:xfrm>
            <a:off x="0" y="183600"/>
            <a:ext cx="827088" cy="152400"/>
          </a:xfrm>
          <a:prstGeom prst="rect">
            <a:avLst/>
          </a:prstGeom>
          <a:solidFill>
            <a:srgbClr val="A326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ctr">
              <a:spcBef>
                <a:spcPct val="50000"/>
              </a:spcBef>
            </a:pPr>
            <a:r>
              <a:rPr lang="en-US" sz="1000" noProof="0" dirty="0">
                <a:solidFill>
                  <a:schemeClr val="bg1"/>
                </a:solidFill>
              </a:rPr>
              <a:t>Slide </a:t>
            </a:r>
            <a:fld id="{AB810150-121A-4997-ACFB-0347660DEB2D}" type="slidenum">
              <a:rPr lang="en-US" sz="1000" noProof="0" smtClean="0">
                <a:solidFill>
                  <a:schemeClr val="bg1"/>
                </a:solidFill>
              </a:rPr>
              <a:pPr algn="ctr">
                <a:spcBef>
                  <a:spcPct val="50000"/>
                </a:spcBef>
              </a:pPr>
              <a:t>‹Nr.›</a:t>
            </a:fld>
            <a:r>
              <a:rPr lang="en-US" sz="1000" noProof="0" dirty="0">
                <a:solidFill>
                  <a:schemeClr val="bg1"/>
                </a:solidFill>
              </a:rPr>
              <a:t>/106</a:t>
            </a:r>
          </a:p>
        </p:txBody>
      </p:sp>
      <p:sp>
        <p:nvSpPr>
          <p:cNvPr id="1053" name="Line 29"/>
          <p:cNvSpPr>
            <a:spLocks noChangeShapeType="1"/>
          </p:cNvSpPr>
          <p:nvPr/>
        </p:nvSpPr>
        <p:spPr bwMode="auto">
          <a:xfrm>
            <a:off x="0" y="1751013"/>
            <a:ext cx="914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
        <p:nvSpPr>
          <p:cNvPr id="1054" name="Line 30"/>
          <p:cNvSpPr>
            <a:spLocks noChangeShapeType="1"/>
          </p:cNvSpPr>
          <p:nvPr/>
        </p:nvSpPr>
        <p:spPr bwMode="auto">
          <a:xfrm rot="-5400000">
            <a:off x="-2518569" y="3437732"/>
            <a:ext cx="68373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p:txStyles>
    <p:titleStyle>
      <a:lvl1pPr algn="l" rtl="0" fontAlgn="base">
        <a:lnSpc>
          <a:spcPts val="2400"/>
        </a:lnSpc>
        <a:spcBef>
          <a:spcPct val="0"/>
        </a:spcBef>
        <a:spcAft>
          <a:spcPct val="0"/>
        </a:spcAft>
        <a:defRPr sz="2400" b="1">
          <a:solidFill>
            <a:srgbClr val="A32638"/>
          </a:solidFill>
          <a:latin typeface="+mj-lt"/>
          <a:ea typeface="+mj-ea"/>
          <a:cs typeface="+mj-cs"/>
        </a:defRPr>
      </a:lvl1pPr>
      <a:lvl2pPr algn="l" rtl="0" fontAlgn="base">
        <a:lnSpc>
          <a:spcPts val="2400"/>
        </a:lnSpc>
        <a:spcBef>
          <a:spcPct val="0"/>
        </a:spcBef>
        <a:spcAft>
          <a:spcPct val="0"/>
        </a:spcAft>
        <a:defRPr sz="2400" b="1">
          <a:solidFill>
            <a:srgbClr val="A32638"/>
          </a:solidFill>
          <a:latin typeface="Arial" charset="0"/>
        </a:defRPr>
      </a:lvl2pPr>
      <a:lvl3pPr algn="l" rtl="0" fontAlgn="base">
        <a:lnSpc>
          <a:spcPts val="2400"/>
        </a:lnSpc>
        <a:spcBef>
          <a:spcPct val="0"/>
        </a:spcBef>
        <a:spcAft>
          <a:spcPct val="0"/>
        </a:spcAft>
        <a:defRPr sz="2400" b="1">
          <a:solidFill>
            <a:srgbClr val="A32638"/>
          </a:solidFill>
          <a:latin typeface="Arial" charset="0"/>
        </a:defRPr>
      </a:lvl3pPr>
      <a:lvl4pPr algn="l" rtl="0" fontAlgn="base">
        <a:lnSpc>
          <a:spcPts val="2400"/>
        </a:lnSpc>
        <a:spcBef>
          <a:spcPct val="0"/>
        </a:spcBef>
        <a:spcAft>
          <a:spcPct val="0"/>
        </a:spcAft>
        <a:defRPr sz="2400" b="1">
          <a:solidFill>
            <a:srgbClr val="A32638"/>
          </a:solidFill>
          <a:latin typeface="Arial" charset="0"/>
        </a:defRPr>
      </a:lvl4pPr>
      <a:lvl5pPr algn="l" rtl="0" fontAlgn="base">
        <a:lnSpc>
          <a:spcPts val="2400"/>
        </a:lnSpc>
        <a:spcBef>
          <a:spcPct val="0"/>
        </a:spcBef>
        <a:spcAft>
          <a:spcPct val="0"/>
        </a:spcAft>
        <a:defRPr sz="2400" b="1">
          <a:solidFill>
            <a:srgbClr val="A32638"/>
          </a:solidFill>
          <a:latin typeface="Arial" charset="0"/>
        </a:defRPr>
      </a:lvl5pPr>
      <a:lvl6pPr marL="457200" algn="l" rtl="0" fontAlgn="base">
        <a:lnSpc>
          <a:spcPts val="2400"/>
        </a:lnSpc>
        <a:spcBef>
          <a:spcPct val="0"/>
        </a:spcBef>
        <a:spcAft>
          <a:spcPct val="0"/>
        </a:spcAft>
        <a:defRPr sz="2400" b="1">
          <a:solidFill>
            <a:srgbClr val="A32638"/>
          </a:solidFill>
          <a:latin typeface="Arial" charset="0"/>
        </a:defRPr>
      </a:lvl6pPr>
      <a:lvl7pPr marL="914400" algn="l" rtl="0" fontAlgn="base">
        <a:lnSpc>
          <a:spcPts val="2400"/>
        </a:lnSpc>
        <a:spcBef>
          <a:spcPct val="0"/>
        </a:spcBef>
        <a:spcAft>
          <a:spcPct val="0"/>
        </a:spcAft>
        <a:defRPr sz="2400" b="1">
          <a:solidFill>
            <a:srgbClr val="A32638"/>
          </a:solidFill>
          <a:latin typeface="Arial" charset="0"/>
        </a:defRPr>
      </a:lvl7pPr>
      <a:lvl8pPr marL="1371600" algn="l" rtl="0" fontAlgn="base">
        <a:lnSpc>
          <a:spcPts val="2400"/>
        </a:lnSpc>
        <a:spcBef>
          <a:spcPct val="0"/>
        </a:spcBef>
        <a:spcAft>
          <a:spcPct val="0"/>
        </a:spcAft>
        <a:defRPr sz="2400" b="1">
          <a:solidFill>
            <a:srgbClr val="A32638"/>
          </a:solidFill>
          <a:latin typeface="Arial" charset="0"/>
        </a:defRPr>
      </a:lvl8pPr>
      <a:lvl9pPr marL="1828800" algn="l" rtl="0" fontAlgn="base">
        <a:lnSpc>
          <a:spcPts val="2400"/>
        </a:lnSpc>
        <a:spcBef>
          <a:spcPct val="0"/>
        </a:spcBef>
        <a:spcAft>
          <a:spcPct val="0"/>
        </a:spcAft>
        <a:defRPr sz="2400" b="1">
          <a:solidFill>
            <a:srgbClr val="A32638"/>
          </a:solidFill>
          <a:latin typeface="Arial" charset="0"/>
        </a:defRPr>
      </a:lvl9pPr>
    </p:titleStyle>
    <p:body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emf"/><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6.emf"/><Relationship Id="rId4" Type="http://schemas.openxmlformats.org/officeDocument/2006/relationships/oleObject" Target="../embeddings/oleObject3.bin"/></Relationships>
</file>

<file path=ppt/slides/_rels/slide4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5.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3.xml"/><Relationship Id="rId7" Type="http://schemas.openxmlformats.org/officeDocument/2006/relationships/image" Target="../media/image13.png"/><Relationship Id="rId2" Type="http://schemas.openxmlformats.org/officeDocument/2006/relationships/tags" Target="../tags/tag2.xml"/><Relationship Id="rId1" Type="http://schemas.openxmlformats.org/officeDocument/2006/relationships/vmlDrawing" Target="../drawings/vmlDrawing4.vml"/><Relationship Id="rId6" Type="http://schemas.openxmlformats.org/officeDocument/2006/relationships/image" Target="../media/image12.png"/><Relationship Id="rId5" Type="http://schemas.openxmlformats.org/officeDocument/2006/relationships/notesSlide" Target="../notesSlides/notesSlide51.xml"/><Relationship Id="rId4" Type="http://schemas.openxmlformats.org/officeDocument/2006/relationships/slideLayout" Target="../slideLayouts/slideLayout2.xml"/><Relationship Id="rId9" Type="http://schemas.openxmlformats.org/officeDocument/2006/relationships/image" Target="../media/image11.emf"/></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7.bin"/></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tags" Target="../tags/tag5.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notesSlide" Target="../notesSlides/notesSlide54.xml"/><Relationship Id="rId5" Type="http://schemas.openxmlformats.org/officeDocument/2006/relationships/tags" Target="../tags/tag8.xml"/><Relationship Id="rId15" Type="http://schemas.openxmlformats.org/officeDocument/2006/relationships/image" Target="../media/image19.png"/><Relationship Id="rId10" Type="http://schemas.openxmlformats.org/officeDocument/2006/relationships/slideLayout" Target="../slideLayouts/slideLayout2.xml"/><Relationship Id="rId19" Type="http://schemas.openxmlformats.org/officeDocument/2006/relationships/image" Target="../media/image23.pn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image" Target="../media/image1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tags" Target="../tags/tag15.xml"/><Relationship Id="rId21" Type="http://schemas.openxmlformats.org/officeDocument/2006/relationships/image" Target="../media/image33.png"/><Relationship Id="rId7" Type="http://schemas.openxmlformats.org/officeDocument/2006/relationships/tags" Target="../tags/tag19.xml"/><Relationship Id="rId12" Type="http://schemas.openxmlformats.org/officeDocument/2006/relationships/notesSlide" Target="../notesSlides/notesSlide56.xml"/><Relationship Id="rId17" Type="http://schemas.openxmlformats.org/officeDocument/2006/relationships/image" Target="../media/image29.png"/><Relationship Id="rId2" Type="http://schemas.openxmlformats.org/officeDocument/2006/relationships/tags" Target="../tags/tag14.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slideLayout" Target="../slideLayouts/slideLayout2.xml"/><Relationship Id="rId5" Type="http://schemas.openxmlformats.org/officeDocument/2006/relationships/tags" Target="../tags/tag17.xml"/><Relationship Id="rId15" Type="http://schemas.openxmlformats.org/officeDocument/2006/relationships/image" Target="../media/image27.png"/><Relationship Id="rId10" Type="http://schemas.openxmlformats.org/officeDocument/2006/relationships/tags" Target="../tags/tag22.xml"/><Relationship Id="rId19" Type="http://schemas.openxmlformats.org/officeDocument/2006/relationships/image" Target="../media/image31.png"/><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26.png"/></Relationships>
</file>

<file path=ppt/slides/_rels/slide59.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36.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35.png"/><Relationship Id="rId2" Type="http://schemas.openxmlformats.org/officeDocument/2006/relationships/tags" Target="../tags/tag24.xml"/><Relationship Id="rId16" Type="http://schemas.openxmlformats.org/officeDocument/2006/relationships/image" Target="../media/image38.pn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34.png"/><Relationship Id="rId5" Type="http://schemas.openxmlformats.org/officeDocument/2006/relationships/tags" Target="../tags/tag27.xml"/><Relationship Id="rId15" Type="http://schemas.openxmlformats.org/officeDocument/2006/relationships/image" Target="../media/image31.png"/><Relationship Id="rId10" Type="http://schemas.openxmlformats.org/officeDocument/2006/relationships/notesSlide" Target="../notesSlides/notesSlide57.xml"/><Relationship Id="rId4" Type="http://schemas.openxmlformats.org/officeDocument/2006/relationships/tags" Target="../tags/tag26.xml"/><Relationship Id="rId9" Type="http://schemas.openxmlformats.org/officeDocument/2006/relationships/slideLayout" Target="../slideLayouts/slideLayout2.xml"/><Relationship Id="rId14" Type="http://schemas.openxmlformats.org/officeDocument/2006/relationships/image" Target="../media/image37.png"/></Relationships>
</file>

<file path=ppt/slides/_rels/slide60.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27.png"/><Relationship Id="rId18" Type="http://schemas.openxmlformats.org/officeDocument/2006/relationships/image" Target="../media/image40.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26.png"/><Relationship Id="rId17" Type="http://schemas.openxmlformats.org/officeDocument/2006/relationships/image" Target="../media/image39.png"/><Relationship Id="rId2" Type="http://schemas.openxmlformats.org/officeDocument/2006/relationships/tags" Target="../tags/tag32.xml"/><Relationship Id="rId16" Type="http://schemas.openxmlformats.org/officeDocument/2006/relationships/image" Target="../media/image32.png"/><Relationship Id="rId20" Type="http://schemas.openxmlformats.org/officeDocument/2006/relationships/image" Target="../media/image41.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58.xml"/><Relationship Id="rId5" Type="http://schemas.openxmlformats.org/officeDocument/2006/relationships/tags" Target="../tags/tag35.xml"/><Relationship Id="rId15" Type="http://schemas.openxmlformats.org/officeDocument/2006/relationships/image" Target="../media/image28.png"/><Relationship Id="rId10" Type="http://schemas.openxmlformats.org/officeDocument/2006/relationships/slideLayout" Target="../slideLayouts/slideLayout2.xml"/><Relationship Id="rId19" Type="http://schemas.openxmlformats.org/officeDocument/2006/relationships/image" Target="../media/image31.png"/><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image" Target="../media/image33.png"/></Relationships>
</file>

<file path=ppt/slides/_rels/slide6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42.xml"/><Relationship Id="rId7" Type="http://schemas.openxmlformats.org/officeDocument/2006/relationships/image" Target="../media/image28.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34.png"/><Relationship Id="rId5" Type="http://schemas.openxmlformats.org/officeDocument/2006/relationships/notesSlide" Target="../notesSlides/notesSlide59.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47.xml"/><Relationship Id="rId7" Type="http://schemas.openxmlformats.org/officeDocument/2006/relationships/image" Target="../media/image45.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notesSlide" Target="../notesSlides/notesSlide67.xml"/><Relationship Id="rId5" Type="http://schemas.openxmlformats.org/officeDocument/2006/relationships/slideLayout" Target="../slideLayouts/slideLayout2.xml"/><Relationship Id="rId4" Type="http://schemas.openxmlformats.org/officeDocument/2006/relationships/tags" Target="../tags/tag48.xml"/><Relationship Id="rId9" Type="http://schemas.openxmlformats.org/officeDocument/2006/relationships/image" Target="../media/image4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50.pn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image" Target="../media/image29.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49.png"/><Relationship Id="rId5" Type="http://schemas.openxmlformats.org/officeDocument/2006/relationships/tags" Target="../tags/tag53.xml"/><Relationship Id="rId15" Type="http://schemas.openxmlformats.org/officeDocument/2006/relationships/image" Target="../media/image30.png"/><Relationship Id="rId10" Type="http://schemas.openxmlformats.org/officeDocument/2006/relationships/image" Target="../media/image48.png"/><Relationship Id="rId4" Type="http://schemas.openxmlformats.org/officeDocument/2006/relationships/tags" Target="../tags/tag52.xml"/><Relationship Id="rId9" Type="http://schemas.openxmlformats.org/officeDocument/2006/relationships/notesSlide" Target="../notesSlides/notesSlide69.xml"/><Relationship Id="rId14" Type="http://schemas.openxmlformats.org/officeDocument/2006/relationships/image" Target="../media/image51.png"/></Relationships>
</file>

<file path=ppt/slides/_rels/slide72.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18" Type="http://schemas.openxmlformats.org/officeDocument/2006/relationships/image" Target="../media/image32.png"/><Relationship Id="rId3" Type="http://schemas.openxmlformats.org/officeDocument/2006/relationships/tags" Target="../tags/tag58.xml"/><Relationship Id="rId21" Type="http://schemas.openxmlformats.org/officeDocument/2006/relationships/image" Target="../media/image52.png"/><Relationship Id="rId7" Type="http://schemas.openxmlformats.org/officeDocument/2006/relationships/tags" Target="../tags/tag62.xml"/><Relationship Id="rId12" Type="http://schemas.openxmlformats.org/officeDocument/2006/relationships/tags" Target="../tags/tag67.xml"/><Relationship Id="rId17" Type="http://schemas.openxmlformats.org/officeDocument/2006/relationships/image" Target="../media/image28.png"/><Relationship Id="rId2" Type="http://schemas.openxmlformats.org/officeDocument/2006/relationships/tags" Target="../tags/tag57.xml"/><Relationship Id="rId16" Type="http://schemas.openxmlformats.org/officeDocument/2006/relationships/image" Target="../media/image27.png"/><Relationship Id="rId20" Type="http://schemas.openxmlformats.org/officeDocument/2006/relationships/image" Target="../media/image33.png"/><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24" Type="http://schemas.openxmlformats.org/officeDocument/2006/relationships/image" Target="../media/image54.png"/><Relationship Id="rId5" Type="http://schemas.openxmlformats.org/officeDocument/2006/relationships/tags" Target="../tags/tag60.xml"/><Relationship Id="rId15" Type="http://schemas.openxmlformats.org/officeDocument/2006/relationships/notesSlide" Target="../notesSlides/notesSlide70.xml"/><Relationship Id="rId23" Type="http://schemas.openxmlformats.org/officeDocument/2006/relationships/image" Target="../media/image34.png"/><Relationship Id="rId10" Type="http://schemas.openxmlformats.org/officeDocument/2006/relationships/tags" Target="../tags/tag65.xml"/><Relationship Id="rId19" Type="http://schemas.openxmlformats.org/officeDocument/2006/relationships/image" Target="../media/image31.png"/><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slideLayout" Target="../slideLayouts/slideLayout2.xml"/><Relationship Id="rId22" Type="http://schemas.openxmlformats.org/officeDocument/2006/relationships/image" Target="../media/image53.png"/></Relationships>
</file>

<file path=ppt/slides/_rels/slide7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tags" Target="../tags/tag71.xml"/><Relationship Id="rId7" Type="http://schemas.openxmlformats.org/officeDocument/2006/relationships/notesSlide" Target="../notesSlides/notesSlide71.xml"/><Relationship Id="rId12" Type="http://schemas.openxmlformats.org/officeDocument/2006/relationships/image" Target="../media/image57.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2.xml"/><Relationship Id="rId11" Type="http://schemas.openxmlformats.org/officeDocument/2006/relationships/image" Target="../media/image56.png"/><Relationship Id="rId5" Type="http://schemas.openxmlformats.org/officeDocument/2006/relationships/tags" Target="../tags/tag73.xml"/><Relationship Id="rId10" Type="http://schemas.openxmlformats.org/officeDocument/2006/relationships/image" Target="../media/image55.png"/><Relationship Id="rId4" Type="http://schemas.openxmlformats.org/officeDocument/2006/relationships/tags" Target="../tags/tag72.xml"/><Relationship Id="rId9" Type="http://schemas.openxmlformats.org/officeDocument/2006/relationships/image" Target="../media/image43.png"/></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62.png"/><Relationship Id="rId5" Type="http://schemas.openxmlformats.org/officeDocument/2006/relationships/notesSlide" Target="../notesSlides/notesSlide76.xml"/><Relationship Id="rId4"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tags" Target="../tags/tag79.xml"/><Relationship Id="rId7" Type="http://schemas.openxmlformats.org/officeDocument/2006/relationships/notesSlide" Target="../notesSlides/notesSlide7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Layout" Target="../slideLayouts/slideLayout2.xml"/><Relationship Id="rId11" Type="http://schemas.openxmlformats.org/officeDocument/2006/relationships/image" Target="../media/image66.png"/><Relationship Id="rId5" Type="http://schemas.openxmlformats.org/officeDocument/2006/relationships/tags" Target="../tags/tag81.xml"/><Relationship Id="rId10" Type="http://schemas.openxmlformats.org/officeDocument/2006/relationships/image" Target="../media/image65.png"/><Relationship Id="rId4" Type="http://schemas.openxmlformats.org/officeDocument/2006/relationships/tags" Target="../tags/tag80.xml"/><Relationship Id="rId9" Type="http://schemas.openxmlformats.org/officeDocument/2006/relationships/image" Target="../media/image64.png"/></Relationships>
</file>

<file path=ppt/slides/_rels/slide8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tags" Target="../tags/tag84.xml"/><Relationship Id="rId7" Type="http://schemas.openxmlformats.org/officeDocument/2006/relationships/image" Target="../media/image67.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63.png"/><Relationship Id="rId5" Type="http://schemas.openxmlformats.org/officeDocument/2006/relationships/notesSlide" Target="../notesSlides/notesSlide78.xml"/><Relationship Id="rId4"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notesSlide" Target="../notesSlides/notesSlide81.xml"/><Relationship Id="rId18" Type="http://schemas.openxmlformats.org/officeDocument/2006/relationships/image" Target="../media/image74.png"/><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slideLayout" Target="../slideLayouts/slideLayout2.xml"/><Relationship Id="rId17" Type="http://schemas.openxmlformats.org/officeDocument/2006/relationships/image" Target="../media/image73.png"/><Relationship Id="rId2" Type="http://schemas.openxmlformats.org/officeDocument/2006/relationships/tags" Target="../tags/tag86.xml"/><Relationship Id="rId16" Type="http://schemas.openxmlformats.org/officeDocument/2006/relationships/image" Target="../media/image72.png"/><Relationship Id="rId20" Type="http://schemas.openxmlformats.org/officeDocument/2006/relationships/image" Target="../media/image76.png"/><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5" Type="http://schemas.openxmlformats.org/officeDocument/2006/relationships/tags" Target="../tags/tag89.xml"/><Relationship Id="rId15" Type="http://schemas.openxmlformats.org/officeDocument/2006/relationships/image" Target="../media/image71.png"/><Relationship Id="rId10" Type="http://schemas.openxmlformats.org/officeDocument/2006/relationships/tags" Target="../tags/tag94.xml"/><Relationship Id="rId19" Type="http://schemas.openxmlformats.org/officeDocument/2006/relationships/image" Target="../media/image75.png"/><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image" Target="../media/image70.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98.xml"/><Relationship Id="rId7" Type="http://schemas.openxmlformats.org/officeDocument/2006/relationships/notesSlide" Target="../notesSlides/notesSlide8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slideLayout" Target="../slideLayouts/slideLayout2.xml"/><Relationship Id="rId5" Type="http://schemas.openxmlformats.org/officeDocument/2006/relationships/tags" Target="../tags/tag100.xml"/><Relationship Id="rId4" Type="http://schemas.openxmlformats.org/officeDocument/2006/relationships/tags" Target="../tags/tag99.xml"/><Relationship Id="rId9" Type="http://schemas.openxmlformats.org/officeDocument/2006/relationships/image" Target="../media/image78.png"/></Relationships>
</file>

<file path=ppt/slides/_rels/slide8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tags" Target="../tags/tag103.xml"/><Relationship Id="rId7" Type="http://schemas.openxmlformats.org/officeDocument/2006/relationships/notesSlide" Target="../notesSlides/notesSlide8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slideLayout" Target="../slideLayouts/slideLayout2.xml"/><Relationship Id="rId11" Type="http://schemas.openxmlformats.org/officeDocument/2006/relationships/image" Target="../media/image82.png"/><Relationship Id="rId5" Type="http://schemas.openxmlformats.org/officeDocument/2006/relationships/tags" Target="../tags/tag105.xml"/><Relationship Id="rId10" Type="http://schemas.openxmlformats.org/officeDocument/2006/relationships/image" Target="../media/image81.png"/><Relationship Id="rId4" Type="http://schemas.openxmlformats.org/officeDocument/2006/relationships/tags" Target="../tags/tag104.xml"/><Relationship Id="rId9" Type="http://schemas.openxmlformats.org/officeDocument/2006/relationships/image" Target="../media/image80.png"/></Relationships>
</file>

<file path=ppt/slides/_rels/slide9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77.png"/><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image" Target="../media/image84.pn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79.png"/><Relationship Id="rId5" Type="http://schemas.openxmlformats.org/officeDocument/2006/relationships/tags" Target="../tags/tag110.xml"/><Relationship Id="rId10" Type="http://schemas.openxmlformats.org/officeDocument/2006/relationships/image" Target="../media/image83.png"/><Relationship Id="rId4" Type="http://schemas.openxmlformats.org/officeDocument/2006/relationships/tags" Target="../tags/tag109.xml"/><Relationship Id="rId9" Type="http://schemas.openxmlformats.org/officeDocument/2006/relationships/notesSlide" Target="../notesSlides/notesSlide8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85.png"/><Relationship Id="rId5" Type="http://schemas.openxmlformats.org/officeDocument/2006/relationships/notesSlide" Target="../notesSlides/notesSlide93.xml"/><Relationship Id="rId4"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notesSlide" Target="../notesSlides/notesSlide94.xml"/><Relationship Id="rId3" Type="http://schemas.openxmlformats.org/officeDocument/2006/relationships/tags" Target="../tags/tag118.xml"/><Relationship Id="rId7" Type="http://schemas.openxmlformats.org/officeDocument/2006/relationships/slideLayout" Target="../slideLayouts/slideLayout2.xml"/><Relationship Id="rId12" Type="http://schemas.openxmlformats.org/officeDocument/2006/relationships/image" Target="../media/image89.pn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image" Target="../media/image88.png"/><Relationship Id="rId5" Type="http://schemas.openxmlformats.org/officeDocument/2006/relationships/tags" Target="../tags/tag120.xml"/><Relationship Id="rId10" Type="http://schemas.openxmlformats.org/officeDocument/2006/relationships/image" Target="../media/image87.png"/><Relationship Id="rId4" Type="http://schemas.openxmlformats.org/officeDocument/2006/relationships/tags" Target="../tags/tag119.xml"/><Relationship Id="rId9" Type="http://schemas.openxmlformats.org/officeDocument/2006/relationships/image" Target="../media/image86.png"/></Relationships>
</file>

<file path=ppt/slides/_rels/slide9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tags" Target="../tags/tag124.xml"/><Relationship Id="rId7" Type="http://schemas.openxmlformats.org/officeDocument/2006/relationships/image" Target="../media/image90.png"/><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image" Target="../media/image86.png"/><Relationship Id="rId5" Type="http://schemas.openxmlformats.org/officeDocument/2006/relationships/notesSlide" Target="../notesSlides/notesSlide95.xml"/><Relationship Id="rId4"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image" Target="../media/image92.png"/><Relationship Id="rId18" Type="http://schemas.openxmlformats.org/officeDocument/2006/relationships/image" Target="../media/image97.png"/><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97.xml"/><Relationship Id="rId17" Type="http://schemas.openxmlformats.org/officeDocument/2006/relationships/image" Target="../media/image96.png"/><Relationship Id="rId2" Type="http://schemas.openxmlformats.org/officeDocument/2006/relationships/tags" Target="../tags/tag126.xml"/><Relationship Id="rId16" Type="http://schemas.openxmlformats.org/officeDocument/2006/relationships/image" Target="../media/image95.png"/><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2.xml"/><Relationship Id="rId5" Type="http://schemas.openxmlformats.org/officeDocument/2006/relationships/tags" Target="../tags/tag129.xml"/><Relationship Id="rId15" Type="http://schemas.openxmlformats.org/officeDocument/2006/relationships/image" Target="../media/image94.png"/><Relationship Id="rId10" Type="http://schemas.openxmlformats.org/officeDocument/2006/relationships/tags" Target="../tags/tag134.xml"/><Relationship Id="rId19" Type="http://schemas.openxmlformats.org/officeDocument/2006/relationships/image" Target="../media/image98.png"/><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image" Target="../media/image93.pn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99.emf"/><Relationship Id="rId4" Type="http://schemas.openxmlformats.org/officeDocument/2006/relationships/oleObject" Target="../embeddings/oleObject8.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99.emf"/><Relationship Id="rId4" Type="http://schemas.openxmlformats.org/officeDocument/2006/relationships/oleObject" Target="../embeddings/oleObject9.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99.emf"/><Relationship Id="rId4" Type="http://schemas.openxmlformats.org/officeDocument/2006/relationships/oleObject" Target="../embeddings/oleObject10.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9.emf"/><Relationship Id="rId4" Type="http://schemas.openxmlformats.org/officeDocument/2006/relationships/oleObject" Target="../embeddings/oleObject11.bin"/></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0" name="Rectangle 4"/>
          <p:cNvSpPr>
            <a:spLocks noGrp="1" noChangeArrowheads="1"/>
          </p:cNvSpPr>
          <p:nvPr>
            <p:ph type="ctrTitle"/>
          </p:nvPr>
        </p:nvSpPr>
        <p:spPr>
          <a:xfrm>
            <a:off x="611560" y="2194369"/>
            <a:ext cx="7920880" cy="696024"/>
          </a:xfrm>
        </p:spPr>
        <p:txBody>
          <a:bodyPr/>
          <a:lstStyle/>
          <a:p>
            <a:r>
              <a:rPr lang="en-US" dirty="0"/>
              <a:t>Compilers for Embedded Systems</a:t>
            </a:r>
            <a:endParaRPr lang="en-US" sz="2800" b="0" dirty="0"/>
          </a:p>
        </p:txBody>
      </p:sp>
      <p:sp>
        <p:nvSpPr>
          <p:cNvPr id="592901" name="Rectangle 5"/>
          <p:cNvSpPr>
            <a:spLocks noGrp="1" noChangeArrowheads="1"/>
          </p:cNvSpPr>
          <p:nvPr>
            <p:ph type="subTitle" idx="1"/>
          </p:nvPr>
        </p:nvSpPr>
        <p:spPr>
          <a:xfrm>
            <a:off x="1043608" y="3886200"/>
            <a:ext cx="7056784" cy="2492990"/>
          </a:xfrm>
        </p:spPr>
        <p:txBody>
          <a:bodyPr/>
          <a:lstStyle/>
          <a:p>
            <a:r>
              <a:rPr lang="en-US" dirty="0"/>
              <a:t>Summer Term 2022</a:t>
            </a:r>
          </a:p>
          <a:p>
            <a:endParaRPr lang="en-US" dirty="0"/>
          </a:p>
          <a:p>
            <a:r>
              <a:rPr lang="en-US" sz="2000" dirty="0"/>
              <a:t>Heiko Falk</a:t>
            </a:r>
          </a:p>
          <a:p>
            <a:endParaRPr lang="en-US" sz="2000" dirty="0"/>
          </a:p>
          <a:p>
            <a:r>
              <a:rPr lang="en-US" sz="2000" dirty="0"/>
              <a:t>Institute of Embedded Systems</a:t>
            </a:r>
          </a:p>
          <a:p>
            <a:r>
              <a:rPr lang="en-US" sz="2000" dirty="0"/>
              <a:t>Electrical Engineering, Computer Science and Mathematics</a:t>
            </a:r>
          </a:p>
          <a:p>
            <a:r>
              <a:rPr lang="en-US" sz="2000" dirty="0"/>
              <a:t>Hamburg University of Technology</a:t>
            </a:r>
          </a:p>
        </p:txBody>
      </p:sp>
    </p:spTree>
    <p:extLst>
      <p:ext uri="{BB962C8B-B14F-4D97-AF65-F5344CB8AC3E}">
        <p14:creationId xmlns:p14="http://schemas.microsoft.com/office/powerpoint/2010/main" val="104344539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ctrTitle"/>
          </p:nvPr>
        </p:nvSpPr>
        <p:spPr>
          <a:xfrm>
            <a:off x="685800" y="1841308"/>
            <a:ext cx="7772400" cy="2751522"/>
          </a:xfrm>
        </p:spPr>
        <p:txBody>
          <a:bodyPr/>
          <a:lstStyle/>
          <a:p>
            <a:r>
              <a:rPr lang="en-US" dirty="0"/>
              <a:t>Chapter 7</a:t>
            </a:r>
            <a:br>
              <a:rPr lang="en-US" dirty="0"/>
            </a:br>
            <a:br>
              <a:rPr lang="en-US" dirty="0"/>
            </a:br>
            <a:r>
              <a:rPr lang="en-US" dirty="0"/>
              <a:t>LIR Optimizations and Transformations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D314AF1-F80B-4B0E-9A7B-86C5FDF4FBE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655362" name="Rectangle 2"/>
          <p:cNvSpPr>
            <a:spLocks noGrp="1" noChangeArrowheads="1"/>
          </p:cNvSpPr>
          <p:nvPr>
            <p:ph type="title"/>
          </p:nvPr>
        </p:nvSpPr>
        <p:spPr/>
        <p:txBody>
          <a:bodyPr/>
          <a:lstStyle/>
          <a:p>
            <a:r>
              <a:rPr lang="en-US" dirty="0"/>
              <a:t>Outline</a:t>
            </a:r>
          </a:p>
        </p:txBody>
      </p:sp>
      <p:sp>
        <p:nvSpPr>
          <p:cNvPr id="655363" name="Rectangle 3"/>
          <p:cNvSpPr>
            <a:spLocks noGrp="1" noChangeArrowheads="1"/>
          </p:cNvSpPr>
          <p:nvPr>
            <p:ph type="body" idx="1"/>
          </p:nvPr>
        </p:nvSpPr>
        <p:spPr/>
        <p:txBody>
          <a:bodyPr/>
          <a:lstStyle/>
          <a:p>
            <a:pPr marL="381000" indent="-381000">
              <a:lnSpc>
                <a:spcPct val="120000"/>
              </a:lnSpc>
              <a:buFont typeface="Arial" charset="0"/>
              <a:buAutoNum type="arabicPeriod"/>
            </a:pPr>
            <a:r>
              <a:rPr lang="en-US" b="1" dirty="0">
                <a:solidFill>
                  <a:srgbClr val="7D91AA"/>
                </a:solidFill>
              </a:rPr>
              <a:t>Introduction &amp; Motivation</a:t>
            </a:r>
          </a:p>
          <a:p>
            <a:pPr marL="381000" indent="-381000">
              <a:lnSpc>
                <a:spcPct val="120000"/>
              </a:lnSpc>
              <a:buFont typeface="Arial" charset="0"/>
              <a:buAutoNum type="arabicPeriod"/>
            </a:pPr>
            <a:r>
              <a:rPr lang="en-US" b="1" dirty="0">
                <a:solidFill>
                  <a:srgbClr val="7D91AA"/>
                </a:solidFill>
              </a:rPr>
              <a:t>Compilers for Embedded Systems – Requirements &amp; Dependencies</a:t>
            </a:r>
          </a:p>
          <a:p>
            <a:pPr marL="381000" indent="-381000">
              <a:lnSpc>
                <a:spcPct val="120000"/>
              </a:lnSpc>
              <a:buFont typeface="Arial" charset="0"/>
              <a:buAutoNum type="arabicPeriod"/>
            </a:pPr>
            <a:r>
              <a:rPr lang="en-US" b="1" dirty="0">
                <a:solidFill>
                  <a:srgbClr val="7D91AA"/>
                </a:solidFill>
              </a:rPr>
              <a:t>Internal Structure of Compilers</a:t>
            </a:r>
          </a:p>
          <a:p>
            <a:pPr marL="381000" indent="-381000">
              <a:lnSpc>
                <a:spcPct val="120000"/>
              </a:lnSpc>
              <a:buFont typeface="Arial" charset="0"/>
              <a:buAutoNum type="arabicPeriod"/>
            </a:pPr>
            <a:r>
              <a:rPr lang="en-US" b="1" dirty="0">
                <a:solidFill>
                  <a:srgbClr val="7D91AA"/>
                </a:solidFill>
              </a:rPr>
              <a:t>Pre-Pass Optimizations</a:t>
            </a:r>
          </a:p>
          <a:p>
            <a:pPr marL="381000" indent="-381000">
              <a:lnSpc>
                <a:spcPct val="120000"/>
              </a:lnSpc>
              <a:buFont typeface="Arial" charset="0"/>
              <a:buAutoNum type="arabicPeriod"/>
            </a:pPr>
            <a:r>
              <a:rPr lang="en-US" b="1" dirty="0">
                <a:solidFill>
                  <a:srgbClr val="7D91AA"/>
                </a:solidFill>
              </a:rPr>
              <a:t>HIR Optimizations and Transformations</a:t>
            </a:r>
          </a:p>
          <a:p>
            <a:pPr marL="381000" indent="-381000">
              <a:lnSpc>
                <a:spcPct val="120000"/>
              </a:lnSpc>
              <a:buFont typeface="Arial" charset="0"/>
              <a:buAutoNum type="arabicPeriod"/>
            </a:pPr>
            <a:r>
              <a:rPr lang="en-US" b="1" dirty="0">
                <a:solidFill>
                  <a:srgbClr val="7D91AA"/>
                </a:solidFill>
              </a:rPr>
              <a:t>Code Generation</a:t>
            </a:r>
          </a:p>
          <a:p>
            <a:pPr marL="381000" indent="-381000">
              <a:lnSpc>
                <a:spcPct val="120000"/>
              </a:lnSpc>
              <a:buFont typeface="Arial" charset="0"/>
              <a:buAutoNum type="arabicPeriod"/>
            </a:pPr>
            <a:r>
              <a:rPr lang="en-US" b="1" dirty="0"/>
              <a:t>LIR Optimizations and Transformations</a:t>
            </a:r>
            <a:endParaRPr lang="en-US" b="1" dirty="0">
              <a:solidFill>
                <a:srgbClr val="7D91AA"/>
              </a:solidFill>
            </a:endParaRPr>
          </a:p>
          <a:p>
            <a:pPr marL="381000" indent="-381000">
              <a:lnSpc>
                <a:spcPct val="120000"/>
              </a:lnSpc>
              <a:buFont typeface="Arial" charset="0"/>
              <a:buAutoNum type="arabicPeriod"/>
            </a:pPr>
            <a:r>
              <a:rPr lang="en-US" b="1" dirty="0">
                <a:solidFill>
                  <a:srgbClr val="7D91AA"/>
                </a:solidFill>
              </a:rPr>
              <a:t>Register Allocation</a:t>
            </a:r>
          </a:p>
          <a:p>
            <a:pPr marL="381000" indent="-381000">
              <a:lnSpc>
                <a:spcPct val="120000"/>
              </a:lnSpc>
              <a:buFont typeface="Arial" charset="0"/>
              <a:buAutoNum type="arabicPeriod"/>
            </a:pPr>
            <a:r>
              <a:rPr lang="en-US" b="1" dirty="0">
                <a:solidFill>
                  <a:srgbClr val="7D91AA"/>
                </a:solidFill>
              </a:rPr>
              <a:t>WCET-Aware Compilation</a:t>
            </a:r>
          </a:p>
          <a:p>
            <a:pPr marL="381000" indent="-381000">
              <a:lnSpc>
                <a:spcPct val="120000"/>
              </a:lnSpc>
              <a:buFont typeface="Arial" charset="0"/>
              <a:buAutoNum type="arabicPeriod"/>
            </a:pPr>
            <a:r>
              <a:rPr lang="en-US" b="1" dirty="0">
                <a:solidFill>
                  <a:srgbClr val="7D91AA"/>
                </a:solidFill>
              </a:rPr>
              <a:t>Outlook</a:t>
            </a:r>
          </a:p>
        </p:txBody>
      </p:sp>
    </p:spTree>
    <p:extLst>
      <p:ext uri="{BB962C8B-B14F-4D97-AF65-F5344CB8AC3E}">
        <p14:creationId xmlns:p14="http://schemas.microsoft.com/office/powerpoint/2010/main" val="14575572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37523" y="1811134"/>
            <a:ext cx="7164388" cy="369332"/>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4" name="Datumsplatzhalter 3"/>
          <p:cNvSpPr>
            <a:spLocks noGrp="1"/>
          </p:cNvSpPr>
          <p:nvPr>
            <p:ph type="dt" sz="half" idx="10"/>
          </p:nvPr>
        </p:nvSpPr>
        <p:spPr/>
        <p:txBody>
          <a:bodyPr/>
          <a:lstStyle/>
          <a:p>
            <a:r>
              <a:rPr lang="en-US" dirty="0"/>
              <a:t>© H. Falk | </a:t>
            </a:r>
            <a:fld id="{119DBBA0-4246-438B-8F1F-0AE7B43C6A6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7"/>
            </a:pPr>
            <a:r>
              <a:rPr lang="en-US" b="1" dirty="0"/>
              <a:t>LIR Optimizations and Transformations</a:t>
            </a:r>
          </a:p>
          <a:p>
            <a:pPr marL="838200" lvl="1" indent="-381000">
              <a:lnSpc>
                <a:spcPct val="90000"/>
              </a:lnSpc>
              <a:buFont typeface="Arial" charset="0"/>
              <a:buChar char="–"/>
            </a:pPr>
            <a:r>
              <a:rPr lang="en-US" dirty="0"/>
              <a:t>Generation of Bit-Packet Operations for NPUs</a:t>
            </a:r>
          </a:p>
          <a:p>
            <a:pPr marL="1238250" lvl="2" indent="-381000">
              <a:lnSpc>
                <a:spcPct val="90000"/>
              </a:lnSpc>
              <a:buFont typeface="Arial" charset="0"/>
              <a:buChar char="–"/>
            </a:pPr>
            <a:r>
              <a:rPr lang="en-US" sz="2000" dirty="0"/>
              <a:t>Motivation of Bit-True Data and Value Flow Analyses</a:t>
            </a:r>
          </a:p>
          <a:p>
            <a:pPr marL="1238250" lvl="2" indent="-381000">
              <a:lnSpc>
                <a:spcPct val="90000"/>
              </a:lnSpc>
              <a:buFont typeface="Arial" charset="0"/>
              <a:buChar char="–"/>
            </a:pPr>
            <a:r>
              <a:rPr lang="en-US" sz="2000" dirty="0"/>
              <a:t>Partial Order </a:t>
            </a:r>
            <a:r>
              <a:rPr lang="en-US" sz="2000" dirty="0">
                <a:latin typeface="Monotype Corsiva" pitchFamily="66" charset="0"/>
                <a:sym typeface="Symbol" pitchFamily="18" charset="2"/>
              </a:rPr>
              <a:t>L</a:t>
            </a:r>
            <a:r>
              <a:rPr lang="en-US" sz="2000" baseline="-25000" dirty="0"/>
              <a:t>4</a:t>
            </a:r>
            <a:endParaRPr lang="en-US" sz="2000" dirty="0"/>
          </a:p>
          <a:p>
            <a:pPr marL="1238250" lvl="2" indent="-381000">
              <a:lnSpc>
                <a:spcPct val="90000"/>
              </a:lnSpc>
              <a:buFont typeface="Arial" charset="0"/>
              <a:buChar char="–"/>
            </a:pPr>
            <a:r>
              <a:rPr lang="en-US" sz="2000" dirty="0"/>
              <a:t>Bit-True Analysis: Forward and Backward Simulation</a:t>
            </a:r>
          </a:p>
          <a:p>
            <a:pPr marL="1238250" lvl="2" indent="-381000">
              <a:buFont typeface="Arial" charset="0"/>
              <a:buChar char="–"/>
            </a:pPr>
            <a:r>
              <a:rPr lang="en-US" sz="2000" dirty="0"/>
              <a:t>Bit-True Optimizations: Dead Code Elimination; Generation of insert/extract operations</a:t>
            </a:r>
          </a:p>
          <a:p>
            <a:pPr marL="838200" lvl="1" indent="-381000">
              <a:lnSpc>
                <a:spcPct val="90000"/>
              </a:lnSpc>
              <a:buFont typeface="Arial" charset="0"/>
              <a:buChar char="–"/>
            </a:pPr>
            <a:r>
              <a:rPr lang="en-US" dirty="0"/>
              <a:t>Scratchpad Memory Optimizations</a:t>
            </a:r>
          </a:p>
          <a:p>
            <a:pPr marL="1238250" lvl="2" indent="-381000">
              <a:lnSpc>
                <a:spcPct val="90000"/>
              </a:lnSpc>
              <a:buFont typeface="Arial" charset="0"/>
              <a:buChar char="–"/>
            </a:pPr>
            <a:r>
              <a:rPr lang="en-US" sz="2000" dirty="0"/>
              <a:t>Properties of Main Memories, Caches and Scratchpads</a:t>
            </a:r>
            <a:endParaRPr lang="en-US" sz="2000" i="1" dirty="0"/>
          </a:p>
          <a:p>
            <a:pPr marL="1238250" lvl="2" indent="-381000">
              <a:lnSpc>
                <a:spcPct val="90000"/>
              </a:lnSpc>
              <a:buFont typeface="Arial" charset="0"/>
              <a:buChar char="–"/>
            </a:pPr>
            <a:r>
              <a:rPr lang="en-US" sz="2000" dirty="0"/>
              <a:t>Fix SPM Allocation (Functions, global Variables)</a:t>
            </a:r>
          </a:p>
          <a:p>
            <a:pPr marL="1238250" lvl="2" indent="-381000">
              <a:lnSpc>
                <a:spcPct val="90000"/>
              </a:lnSpc>
              <a:buFont typeface="Arial" charset="0"/>
              <a:buChar char="–"/>
            </a:pPr>
            <a:r>
              <a:rPr lang="en-US" sz="2000" dirty="0"/>
              <a:t>Fix SPM Allocation (Functions, Basic Blocks, global Variables)</a:t>
            </a:r>
          </a:p>
          <a:p>
            <a:pPr marL="1238250" lvl="2" indent="-381000">
              <a:buFont typeface="Arial" charset="0"/>
              <a:buChar char="–"/>
            </a:pPr>
            <a:r>
              <a:rPr lang="en-US" sz="2000" dirty="0"/>
              <a:t>SPM Allocations for Multi-Process Applications (partitioned, exclusive, hybrid)</a:t>
            </a:r>
          </a:p>
        </p:txBody>
      </p:sp>
    </p:spTree>
    <p:extLst>
      <p:ext uri="{BB962C8B-B14F-4D97-AF65-F5344CB8AC3E}">
        <p14:creationId xmlns:p14="http://schemas.microsoft.com/office/powerpoint/2010/main" val="1098421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3F2740C-53A8-4C16-972A-B9BA63033F8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0594" name="Rectangle 2"/>
          <p:cNvSpPr>
            <a:spLocks noGrp="1" noChangeArrowheads="1"/>
          </p:cNvSpPr>
          <p:nvPr>
            <p:ph type="title"/>
          </p:nvPr>
        </p:nvSpPr>
        <p:spPr/>
        <p:txBody>
          <a:bodyPr/>
          <a:lstStyle/>
          <a:p>
            <a:r>
              <a:rPr lang="en-US" dirty="0"/>
              <a:t>Follow-Up: Data Flow Graphs</a:t>
            </a:r>
          </a:p>
        </p:txBody>
      </p:sp>
      <p:sp>
        <p:nvSpPr>
          <p:cNvPr id="750595" name="Rectangle 3"/>
          <p:cNvSpPr>
            <a:spLocks noGrp="1" noChangeArrowheads="1"/>
          </p:cNvSpPr>
          <p:nvPr>
            <p:ph type="body" idx="1"/>
          </p:nvPr>
        </p:nvSpPr>
        <p:spPr/>
        <p:txBody>
          <a:bodyPr/>
          <a:lstStyle/>
          <a:p>
            <a:pPr>
              <a:lnSpc>
                <a:spcPct val="120000"/>
              </a:lnSpc>
              <a:buFont typeface="Arial" charset="0"/>
              <a:buNone/>
            </a:pPr>
            <a:r>
              <a:rPr lang="en-US" b="1" dirty="0"/>
              <a:t>Data Flow Graph</a:t>
            </a:r>
          </a:p>
          <a:p>
            <a:pPr>
              <a:lnSpc>
                <a:spcPct val="120000"/>
              </a:lnSpc>
              <a:buFont typeface="Arial" charset="0"/>
              <a:buChar char="–"/>
            </a:pPr>
            <a:r>
              <a:rPr lang="en-US" dirty="0"/>
              <a:t>Node represents an operation</a:t>
            </a:r>
          </a:p>
          <a:p>
            <a:pPr>
              <a:lnSpc>
                <a:spcPct val="120000"/>
              </a:lnSpc>
              <a:buFont typeface="Arial" charset="0"/>
              <a:buChar char="–"/>
            </a:pPr>
            <a:r>
              <a:rPr lang="en-US" dirty="0"/>
              <a:t>Edges between nodes represent definitions </a:t>
            </a:r>
            <a:r>
              <a:rPr lang="en-US" i="1" dirty="0"/>
              <a:t>(DEFs)</a:t>
            </a:r>
            <a:r>
              <a:rPr lang="en-US" dirty="0"/>
              <a:t> and uses </a:t>
            </a:r>
            <a:r>
              <a:rPr lang="en-US" i="1" dirty="0"/>
              <a:t>(USEs)</a:t>
            </a:r>
            <a:r>
              <a:rPr lang="en-US" dirty="0"/>
              <a:t> of data</a:t>
            </a:r>
          </a:p>
          <a:p>
            <a:pPr marL="0" indent="0">
              <a:lnSpc>
                <a:spcPct val="120000"/>
              </a:lnSpc>
            </a:pPr>
            <a:endParaRPr lang="en-US" sz="1200" dirty="0"/>
          </a:p>
          <a:p>
            <a:pPr>
              <a:lnSpc>
                <a:spcPct val="120000"/>
              </a:lnSpc>
              <a:buFont typeface="Arial" charset="0"/>
              <a:buNone/>
            </a:pPr>
            <a:r>
              <a:rPr lang="en-US" b="1" dirty="0"/>
              <a:t>Accuracy of a DFG</a:t>
            </a:r>
            <a:endParaRPr lang="en-US" b="1" i="1" u="sng" dirty="0"/>
          </a:p>
          <a:p>
            <a:pPr>
              <a:lnSpc>
                <a:spcPct val="120000"/>
              </a:lnSpc>
              <a:buFont typeface="Arial" charset="0"/>
              <a:buChar char="–"/>
            </a:pPr>
            <a:r>
              <a:rPr lang="en-US" dirty="0"/>
              <a:t>At the LIR level, a DFG node denotes a single machine operation</a:t>
            </a:r>
            <a:endParaRPr lang="en-US" i="1" dirty="0"/>
          </a:p>
          <a:p>
            <a:pPr>
              <a:lnSpc>
                <a:spcPct val="120000"/>
              </a:lnSpc>
              <a:buFont typeface="Arial" charset="0"/>
              <a:buChar char="–"/>
            </a:pPr>
            <a:r>
              <a:rPr lang="en-US" dirty="0"/>
              <a:t>Since the operands of machine operations are usually processor registers, the edges thus represent the data flow through </a:t>
            </a:r>
            <a:r>
              <a:rPr lang="en-US" i="1" dirty="0"/>
              <a:t>entire</a:t>
            </a:r>
            <a:r>
              <a:rPr lang="en-US" dirty="0"/>
              <a:t> registers.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2939092-D06A-4C03-861C-ECBE5A9C9D0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DFGs &amp; Bit-Packets</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Bit-Packets</a:t>
            </a:r>
          </a:p>
          <a:p>
            <a:pPr>
              <a:lnSpc>
                <a:spcPct val="120000"/>
              </a:lnSpc>
              <a:buFont typeface="Arial" charset="0"/>
              <a:buChar char="–"/>
            </a:pPr>
            <a:r>
              <a:rPr lang="en-US" dirty="0"/>
              <a:t>Sequence of consecutive bits</a:t>
            </a:r>
          </a:p>
          <a:p>
            <a:pPr>
              <a:lnSpc>
                <a:spcPct val="120000"/>
              </a:lnSpc>
              <a:buFont typeface="Arial" charset="0"/>
              <a:buChar char="–"/>
            </a:pPr>
            <a:r>
              <a:rPr lang="en-US" dirty="0"/>
              <a:t>of arbitrary length</a:t>
            </a:r>
          </a:p>
          <a:p>
            <a:pPr>
              <a:lnSpc>
                <a:spcPct val="120000"/>
              </a:lnSpc>
              <a:buFont typeface="Arial" charset="0"/>
              <a:buChar char="–"/>
            </a:pPr>
            <a:r>
              <a:rPr lang="en-US" dirty="0"/>
              <a:t>starting at arbitrary positions</a:t>
            </a:r>
          </a:p>
          <a:p>
            <a:pPr>
              <a:lnSpc>
                <a:spcPct val="120000"/>
              </a:lnSpc>
              <a:buFont typeface="Arial" charset="0"/>
              <a:buChar char="–"/>
            </a:pPr>
            <a:r>
              <a:rPr lang="en-US" dirty="0"/>
              <a:t>and eventually crossing word-boundaries</a:t>
            </a:r>
          </a:p>
          <a:p>
            <a:pPr marL="0" indent="0">
              <a:lnSpc>
                <a:spcPct val="120000"/>
              </a:lnSpc>
            </a:pPr>
            <a:endParaRPr lang="en-US" sz="1200" dirty="0"/>
          </a:p>
          <a:p>
            <a:pPr>
              <a:lnSpc>
                <a:spcPct val="120000"/>
              </a:lnSpc>
              <a:buFont typeface="Arial" charset="0"/>
              <a:buNone/>
            </a:pPr>
            <a:r>
              <a:rPr lang="en-US" b="1" dirty="0"/>
              <a:t>DFGs and Bit-Packets</a:t>
            </a:r>
          </a:p>
          <a:p>
            <a:pPr>
              <a:lnSpc>
                <a:spcPct val="120000"/>
              </a:lnSpc>
              <a:buFont typeface="Arial" charset="0"/>
              <a:buChar char="–"/>
            </a:pPr>
            <a:r>
              <a:rPr lang="en-US" dirty="0"/>
              <a:t>DFGs model data flow based on atomic registers</a:t>
            </a:r>
          </a:p>
          <a:p>
            <a:pPr>
              <a:lnSpc>
                <a:spcPct val="120000"/>
              </a:lnSpc>
              <a:buFont typeface="Wingdings" pitchFamily="2" charset="2"/>
              <a:buChar char="F"/>
            </a:pPr>
            <a:r>
              <a:rPr lang="en-US" dirty="0"/>
              <a:t>Information about irregularly-structured portions of registers is not provided</a:t>
            </a:r>
          </a:p>
          <a:p>
            <a:pPr marL="0" indent="0">
              <a:lnSpc>
                <a:spcPct val="120000"/>
              </a:lnSpc>
            </a:pPr>
            <a:endParaRPr lang="en-US" sz="1200" dirty="0"/>
          </a:p>
          <a:p>
            <a:pPr>
              <a:lnSpc>
                <a:spcPct val="120000"/>
              </a:lnSpc>
              <a:buFont typeface="Wingdings" pitchFamily="2" charset="2"/>
              <a:buChar char="F"/>
            </a:pPr>
            <a:r>
              <a:rPr lang="en-US" b="1" i="1" dirty="0"/>
              <a:t>Classical DFG-based techniques are usually inappropriate to generate bit-packet operations!</a:t>
            </a:r>
          </a:p>
          <a:p>
            <a:pPr>
              <a:lnSpc>
                <a:spcPct val="120000"/>
              </a:lnSpc>
              <a:buFont typeface="Wingdings" pitchFamily="2" charset="2"/>
              <a:buChar char="F"/>
            </a:pPr>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9592F6D-CF3D-4611-9337-5C5F8543734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Example</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TPM and Bit-Packets</a:t>
            </a:r>
          </a:p>
          <a:p>
            <a:pPr>
              <a:lnSpc>
                <a:spcPct val="120000"/>
              </a:lnSpc>
              <a:buFont typeface="Arial" charset="0"/>
              <a:buChar char="–"/>
            </a:pPr>
            <a:r>
              <a:rPr lang="en-US" dirty="0"/>
              <a:t>Composed rule</a:t>
            </a:r>
            <a:br>
              <a:rPr lang="en-US" dirty="0"/>
            </a:br>
            <a:r>
              <a:rPr lang="en-US" dirty="0">
                <a:solidFill>
                  <a:srgbClr val="83B53D"/>
                </a:solidFill>
              </a:rPr>
              <a:t>dreg</a:t>
            </a:r>
            <a:r>
              <a:rPr lang="en-US" b="1" dirty="0">
                <a:latin typeface="Courier New" pitchFamily="49" charset="0"/>
              </a:rPr>
              <a:t>: </a:t>
            </a:r>
            <a:r>
              <a:rPr lang="en-US" b="1" dirty="0">
                <a:solidFill>
                  <a:srgbClr val="0000FF"/>
                </a:solidFill>
                <a:latin typeface="Courier New" pitchFamily="49" charset="0"/>
              </a:rPr>
              <a:t>tpm_BinaryExpAND</a:t>
            </a:r>
            <a:r>
              <a:rPr lang="en-US" b="1" dirty="0">
                <a:latin typeface="Courier New" pitchFamily="49" charset="0"/>
              </a:rPr>
              <a:t>( </a:t>
            </a:r>
            <a:r>
              <a:rPr lang="en-US" b="1" dirty="0">
                <a:solidFill>
                  <a:srgbClr val="0000FF"/>
                </a:solidFill>
                <a:latin typeface="Courier New" pitchFamily="49" charset="0"/>
              </a:rPr>
              <a:t>tpm_BinaryExpSHR</a:t>
            </a:r>
            <a:r>
              <a:rPr lang="en-US" b="1" dirty="0">
                <a:latin typeface="Courier New" pitchFamily="49" charset="0"/>
              </a:rPr>
              <a:t>(</a:t>
            </a:r>
            <a:br>
              <a:rPr lang="en-US" b="1" dirty="0">
                <a:latin typeface="Courier New" pitchFamily="49" charset="0"/>
              </a:rPr>
            </a:br>
            <a:r>
              <a:rPr lang="en-US" b="1" dirty="0">
                <a:latin typeface="Courier New" pitchFamily="49" charset="0"/>
              </a:rPr>
              <a:t>		</a:t>
            </a:r>
            <a:r>
              <a:rPr lang="en-US" dirty="0">
                <a:solidFill>
                  <a:srgbClr val="83B53D"/>
                </a:solidFill>
              </a:rPr>
              <a:t>dreg</a:t>
            </a:r>
            <a:r>
              <a:rPr lang="en-US" b="1" dirty="0">
                <a:latin typeface="Courier New" pitchFamily="49" charset="0"/>
              </a:rPr>
              <a:t>, </a:t>
            </a:r>
            <a:r>
              <a:rPr lang="en-US" dirty="0">
                <a:solidFill>
                  <a:srgbClr val="83B53D"/>
                </a:solidFill>
              </a:rPr>
              <a:t>const</a:t>
            </a:r>
            <a:r>
              <a:rPr lang="en-US" b="1" dirty="0">
                <a:latin typeface="Courier New" pitchFamily="49" charset="0"/>
              </a:rPr>
              <a:t> ), </a:t>
            </a:r>
            <a:r>
              <a:rPr lang="en-US" dirty="0">
                <a:solidFill>
                  <a:srgbClr val="83B53D"/>
                </a:solidFill>
              </a:rPr>
              <a:t>const</a:t>
            </a:r>
            <a:r>
              <a:rPr lang="en-US" b="1" dirty="0">
                <a:latin typeface="Courier New" pitchFamily="49" charset="0"/>
              </a:rPr>
              <a:t> )</a:t>
            </a:r>
            <a:br>
              <a:rPr lang="en-US" dirty="0"/>
            </a:br>
            <a:r>
              <a:rPr lang="en-US" dirty="0"/>
              <a:t>can cover the expression</a:t>
            </a:r>
            <a:r>
              <a:rPr lang="en-US" b="1" dirty="0">
                <a:latin typeface="Courier New" pitchFamily="49" charset="0"/>
                <a:cs typeface="Courier New" pitchFamily="49" charset="0"/>
              </a:rPr>
              <a:t>(c &gt;&gt; 4) &amp; 0x7</a:t>
            </a:r>
            <a:r>
              <a:rPr lang="en-US" dirty="0"/>
              <a:t> and generate the efficient operation </a:t>
            </a:r>
            <a:r>
              <a:rPr lang="en-US" b="1" dirty="0">
                <a:latin typeface="Courier New" pitchFamily="49" charset="0"/>
                <a:cs typeface="Courier New" pitchFamily="49" charset="0"/>
              </a:rPr>
              <a:t>EXTR.U d_0, d_c, 4, 3</a:t>
            </a:r>
            <a:endParaRPr lang="en-US" dirty="0"/>
          </a:p>
          <a:p>
            <a:pPr>
              <a:lnSpc>
                <a:spcPct val="120000"/>
              </a:lnSpc>
              <a:buFont typeface="Arial" charset="0"/>
              <a:buChar char="–"/>
            </a:pPr>
            <a:r>
              <a:rPr lang="en-US" i="1" u="sng" dirty="0"/>
              <a:t>But:</a:t>
            </a:r>
            <a:r>
              <a:rPr lang="en-US" dirty="0"/>
              <a:t> TPM reaches its limits for more complex code patterns to be covered</a:t>
            </a:r>
          </a:p>
          <a:p>
            <a:pPr lvl="1">
              <a:lnSpc>
                <a:spcPct val="120000"/>
              </a:lnSpc>
              <a:buFont typeface="Wingdings" pitchFamily="2" charset="2"/>
              <a:buChar char="D"/>
            </a:pPr>
            <a:r>
              <a:rPr lang="en-US" dirty="0"/>
              <a:t>What if numbers </a:t>
            </a:r>
            <a:r>
              <a:rPr lang="en-US" b="1" dirty="0">
                <a:latin typeface="Courier New" pitchFamily="49" charset="0"/>
                <a:cs typeface="Courier New" pitchFamily="49" charset="0"/>
              </a:rPr>
              <a:t>4</a:t>
            </a:r>
            <a:r>
              <a:rPr lang="en-US" dirty="0"/>
              <a:t> / </a:t>
            </a:r>
            <a:r>
              <a:rPr lang="en-US" b="1" dirty="0">
                <a:latin typeface="Courier New" pitchFamily="49" charset="0"/>
                <a:cs typeface="Courier New" pitchFamily="49" charset="0"/>
              </a:rPr>
              <a:t>0x7</a:t>
            </a:r>
            <a:r>
              <a:rPr lang="en-US" dirty="0"/>
              <a:t> are not given as constants, but as values of variables?</a:t>
            </a:r>
          </a:p>
          <a:p>
            <a:pPr lvl="1">
              <a:lnSpc>
                <a:spcPct val="120000"/>
              </a:lnSpc>
              <a:buFont typeface="Wingdings" pitchFamily="2" charset="2"/>
              <a:buChar char="D"/>
            </a:pPr>
            <a:r>
              <a:rPr lang="en-US" dirty="0"/>
              <a:t>What if other combinations of operators beyond </a:t>
            </a:r>
            <a:r>
              <a:rPr lang="en-US" b="1" dirty="0">
                <a:latin typeface="Courier New" pitchFamily="49" charset="0"/>
                <a:cs typeface="Courier New" pitchFamily="49" charset="0"/>
              </a:rPr>
              <a:t>&amp;</a:t>
            </a:r>
            <a:r>
              <a:rPr lang="en-US" dirty="0"/>
              <a:t> / </a:t>
            </a:r>
            <a:r>
              <a:rPr lang="en-US" b="1" dirty="0">
                <a:latin typeface="Courier New" pitchFamily="49" charset="0"/>
                <a:cs typeface="Courier New" pitchFamily="49" charset="0"/>
              </a:rPr>
              <a:t>&gt;&gt;</a:t>
            </a:r>
            <a:r>
              <a:rPr lang="en-US" dirty="0"/>
              <a:t> are used to extract and insert bit-packets in C?</a:t>
            </a:r>
          </a:p>
          <a:p>
            <a:pPr>
              <a:lnSpc>
                <a:spcPct val="120000"/>
              </a:lnSpc>
              <a:buFont typeface="Wingdings" pitchFamily="2" charset="2"/>
              <a:buChar char="F"/>
            </a:pPr>
            <a:r>
              <a:rPr lang="en-US" dirty="0"/>
              <a:t>Tree grammar would grow quickly and would still generate code of rather poor quality!</a:t>
            </a:r>
          </a:p>
        </p:txBody>
      </p:sp>
    </p:spTree>
    <p:extLst>
      <p:ext uri="{BB962C8B-B14F-4D97-AF65-F5344CB8AC3E}">
        <p14:creationId xmlns:p14="http://schemas.microsoft.com/office/powerpoint/2010/main" val="1677516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1720B6C-2397-4A23-959A-90062F8D1C66}" type="datetime1">
              <a:rPr lang="de-DE" smtClean="0"/>
              <a:pPr/>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Approach</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Application of a Conventional Code Selection</a:t>
            </a:r>
          </a:p>
          <a:p>
            <a:pPr>
              <a:lnSpc>
                <a:spcPct val="120000"/>
              </a:lnSpc>
              <a:buFont typeface="Arial" charset="0"/>
              <a:buChar char="–"/>
            </a:pPr>
            <a:r>
              <a:rPr lang="en-US" dirty="0"/>
              <a:t>Tree grammar produces LIR containing machine operations that use entire registers as operands</a:t>
            </a:r>
          </a:p>
          <a:p>
            <a:pPr>
              <a:lnSpc>
                <a:spcPct val="120000"/>
              </a:lnSpc>
              <a:buFont typeface="Arial" charset="0"/>
              <a:buChar char="–"/>
            </a:pPr>
            <a:r>
              <a:rPr lang="en-US" dirty="0"/>
              <a:t>Tree grammar produces </a:t>
            </a:r>
            <a:r>
              <a:rPr lang="en-US" i="1" u="sng" dirty="0"/>
              <a:t>no</a:t>
            </a:r>
            <a:r>
              <a:rPr lang="en-US" dirty="0"/>
              <a:t> bit-packet operations</a:t>
            </a:r>
          </a:p>
          <a:p>
            <a:pPr>
              <a:lnSpc>
                <a:spcPct val="120000"/>
              </a:lnSpc>
              <a:buFont typeface="Arial" charset="0"/>
              <a:buChar char="–"/>
            </a:pPr>
            <a:r>
              <a:rPr lang="en-US" dirty="0"/>
              <a:t>Using rules like, e.g.,</a:t>
            </a:r>
            <a:br>
              <a:rPr lang="en-US" dirty="0"/>
            </a:br>
            <a:r>
              <a:rPr lang="en-US" dirty="0">
                <a:solidFill>
                  <a:srgbClr val="83B53D"/>
                </a:solidFill>
              </a:rPr>
              <a:t>dreg</a:t>
            </a:r>
            <a:r>
              <a:rPr lang="en-US" b="1" dirty="0">
                <a:latin typeface="Courier New" pitchFamily="49" charset="0"/>
              </a:rPr>
              <a:t>: </a:t>
            </a:r>
            <a:r>
              <a:rPr lang="en-US" b="1" dirty="0">
                <a:solidFill>
                  <a:srgbClr val="0000FF"/>
                </a:solidFill>
                <a:latin typeface="Courier New" pitchFamily="49" charset="0"/>
              </a:rPr>
              <a:t>tpm_BinaryExpAND</a:t>
            </a:r>
            <a:r>
              <a:rPr lang="en-US" b="1" dirty="0">
                <a:latin typeface="Courier New" pitchFamily="49" charset="0"/>
              </a:rPr>
              <a:t>( </a:t>
            </a:r>
            <a:r>
              <a:rPr lang="en-US" dirty="0">
                <a:solidFill>
                  <a:srgbClr val="83B53D"/>
                </a:solidFill>
              </a:rPr>
              <a:t>dreg</a:t>
            </a:r>
            <a:r>
              <a:rPr lang="en-US" b="1" dirty="0">
                <a:latin typeface="Courier New" pitchFamily="49" charset="0"/>
              </a:rPr>
              <a:t>, </a:t>
            </a:r>
            <a:r>
              <a:rPr lang="en-US" dirty="0">
                <a:solidFill>
                  <a:srgbClr val="83B53D"/>
                </a:solidFill>
              </a:rPr>
              <a:t>const</a:t>
            </a:r>
            <a:r>
              <a:rPr lang="en-US" b="1" dirty="0">
                <a:latin typeface="Courier New" pitchFamily="49" charset="0"/>
              </a:rPr>
              <a:t> )</a:t>
            </a:r>
            <a:br>
              <a:rPr lang="en-US" b="1" dirty="0">
                <a:latin typeface="Courier New" pitchFamily="49" charset="0"/>
              </a:rPr>
            </a:br>
            <a:r>
              <a:rPr lang="en-US" dirty="0">
                <a:solidFill>
                  <a:srgbClr val="83B53D"/>
                </a:solidFill>
              </a:rPr>
              <a:t>dreg</a:t>
            </a:r>
            <a:r>
              <a:rPr lang="en-US" b="1" dirty="0">
                <a:latin typeface="Courier New" pitchFamily="49" charset="0"/>
              </a:rPr>
              <a:t>: </a:t>
            </a:r>
            <a:r>
              <a:rPr lang="en-US" b="1" dirty="0">
                <a:solidFill>
                  <a:srgbClr val="0000FF"/>
                </a:solidFill>
                <a:latin typeface="Courier New" pitchFamily="49" charset="0"/>
              </a:rPr>
              <a:t>tpm_BinaryExpSHR</a:t>
            </a:r>
            <a:r>
              <a:rPr lang="en-US" b="1" dirty="0">
                <a:latin typeface="Courier New" pitchFamily="49" charset="0"/>
              </a:rPr>
              <a:t>( </a:t>
            </a:r>
            <a:r>
              <a:rPr lang="en-US" dirty="0">
                <a:solidFill>
                  <a:srgbClr val="83B53D"/>
                </a:solidFill>
              </a:rPr>
              <a:t>dreg</a:t>
            </a:r>
            <a:r>
              <a:rPr lang="en-US" b="1" dirty="0">
                <a:latin typeface="Courier New" pitchFamily="49" charset="0"/>
              </a:rPr>
              <a:t>, </a:t>
            </a:r>
            <a:r>
              <a:rPr lang="en-US" dirty="0">
                <a:solidFill>
                  <a:srgbClr val="83B53D"/>
                </a:solidFill>
              </a:rPr>
              <a:t>const</a:t>
            </a:r>
            <a:r>
              <a:rPr lang="en-US" b="1" dirty="0">
                <a:latin typeface="Courier New" pitchFamily="49" charset="0"/>
              </a:rPr>
              <a:t> )</a:t>
            </a:r>
            <a:br>
              <a:rPr lang="en-US" dirty="0"/>
            </a:br>
            <a:r>
              <a:rPr lang="en-US" dirty="0"/>
              <a:t>the expression </a:t>
            </a:r>
            <a:r>
              <a:rPr lang="en-US" b="1" dirty="0">
                <a:latin typeface="Courier New" pitchFamily="49" charset="0"/>
                <a:cs typeface="Courier New" pitchFamily="49" charset="0"/>
              </a:rPr>
              <a:t>(c &gt;&gt; 4) &amp; 0x7</a:t>
            </a:r>
            <a:r>
              <a:rPr lang="en-US" dirty="0"/>
              <a:t> would naively be covered and translated into</a:t>
            </a:r>
            <a:br>
              <a:rPr lang="en-US" dirty="0"/>
            </a:br>
            <a:r>
              <a:rPr lang="en-US" b="1" dirty="0">
                <a:latin typeface="Courier New" pitchFamily="49" charset="0"/>
                <a:cs typeface="Courier New" pitchFamily="49" charset="0"/>
              </a:rPr>
              <a:t>SH d_0, d_c, -4; AND d_1, d_0, 7;</a:t>
            </a:r>
          </a:p>
          <a:p>
            <a:pPr>
              <a:lnSpc>
                <a:spcPct val="120000"/>
              </a:lnSpc>
              <a:buFont typeface="Arial" charset="0"/>
              <a:buNone/>
            </a:pPr>
            <a:endParaRPr lang="en-US" sz="1200" b="1" dirty="0"/>
          </a:p>
          <a:p>
            <a:pPr>
              <a:lnSpc>
                <a:spcPct val="120000"/>
              </a:lnSpc>
              <a:buFont typeface="Arial" charset="0"/>
              <a:buNone/>
            </a:pPr>
            <a:r>
              <a:rPr lang="en-US" b="1" dirty="0"/>
              <a:t>Subsequent LIR Optimization</a:t>
            </a:r>
          </a:p>
          <a:p>
            <a:pPr>
              <a:lnSpc>
                <a:spcPct val="120000"/>
              </a:lnSpc>
              <a:buFont typeface="Arial" charset="0"/>
              <a:buChar char="–"/>
            </a:pPr>
            <a:r>
              <a:rPr lang="en-US" dirty="0"/>
              <a:t>Detects operations that extract / insert bit-packets and creates corresponding </a:t>
            </a:r>
            <a:r>
              <a:rPr lang="en-US" b="1" dirty="0">
                <a:latin typeface="Courier New" pitchFamily="49" charset="0"/>
                <a:cs typeface="Courier New" pitchFamily="49" charset="0"/>
              </a:rPr>
              <a:t>extr</a:t>
            </a:r>
            <a:r>
              <a:rPr lang="en-US" dirty="0"/>
              <a:t> / </a:t>
            </a:r>
            <a:r>
              <a:rPr lang="en-US" b="1" dirty="0">
                <a:latin typeface="Courier New" pitchFamily="49" charset="0"/>
                <a:cs typeface="Courier New" pitchFamily="49" charset="0"/>
              </a:rPr>
              <a:t>insert</a:t>
            </a:r>
            <a:r>
              <a:rPr lang="en-US" dirty="0"/>
              <a:t> bit-packet operations.</a:t>
            </a:r>
          </a:p>
        </p:txBody>
      </p:sp>
    </p:spTree>
    <p:extLst>
      <p:ext uri="{BB962C8B-B14F-4D97-AF65-F5344CB8AC3E}">
        <p14:creationId xmlns:p14="http://schemas.microsoft.com/office/powerpoint/2010/main" val="37957438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6406343-2F18-48D3-9377-E3FDD6E718D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Classical Data Flow Analysis</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Problem</a:t>
            </a:r>
          </a:p>
          <a:p>
            <a:pPr>
              <a:lnSpc>
                <a:spcPct val="120000"/>
              </a:lnSpc>
              <a:buFont typeface="Arial" charset="0"/>
              <a:buChar char="–"/>
            </a:pPr>
            <a:r>
              <a:rPr lang="en-US" dirty="0"/>
              <a:t>Classical data flow analyses </a:t>
            </a:r>
            <a:r>
              <a:rPr lang="en-US" i="1" dirty="0"/>
              <a:t>(DFA)</a:t>
            </a:r>
            <a:r>
              <a:rPr lang="en-US" dirty="0"/>
              <a:t> allow reasoning about the </a:t>
            </a:r>
            <a:r>
              <a:rPr lang="en-US" i="1" dirty="0"/>
              <a:t>flow of information</a:t>
            </a:r>
            <a:r>
              <a:rPr lang="en-US" dirty="0"/>
              <a:t> at the register-level:</a:t>
            </a:r>
          </a:p>
          <a:p>
            <a:pPr lvl="1">
              <a:lnSpc>
                <a:spcPct val="120000"/>
              </a:lnSpc>
              <a:buClr>
                <a:srgbClr val="008000"/>
              </a:buClr>
              <a:buFont typeface="Wingdings" pitchFamily="2" charset="2"/>
              <a:buChar char="C"/>
            </a:pPr>
            <a:r>
              <a:rPr lang="en-US" dirty="0"/>
              <a:t>Which operation uses / defines a certain piece of data residing in a certain register?</a:t>
            </a:r>
          </a:p>
          <a:p>
            <a:pPr lvl="1">
              <a:lnSpc>
                <a:spcPct val="120000"/>
              </a:lnSpc>
              <a:buClr>
                <a:srgbClr val="008000"/>
              </a:buClr>
              <a:buFont typeface="Wingdings" pitchFamily="2" charset="2"/>
              <a:buChar char="C"/>
            </a:pPr>
            <a:r>
              <a:rPr lang="en-US" dirty="0"/>
              <a:t>Which operations are data flow-dependent?</a:t>
            </a:r>
          </a:p>
          <a:p>
            <a:pPr>
              <a:lnSpc>
                <a:spcPct val="120000"/>
              </a:lnSpc>
              <a:buFont typeface="Arial" charset="0"/>
              <a:buChar char="–"/>
            </a:pPr>
            <a:r>
              <a:rPr lang="en-US" dirty="0"/>
              <a:t>Classical data flow analyses allow </a:t>
            </a:r>
            <a:r>
              <a:rPr lang="en-US" i="1" u="sng" dirty="0"/>
              <a:t>no</a:t>
            </a:r>
            <a:r>
              <a:rPr lang="en-US" dirty="0"/>
              <a:t> statements about</a:t>
            </a:r>
          </a:p>
          <a:p>
            <a:pPr lvl="1">
              <a:lnSpc>
                <a:spcPct val="120000"/>
              </a:lnSpc>
              <a:buClr>
                <a:srgbClr val="C00000"/>
              </a:buClr>
              <a:buFont typeface="Wingdings" pitchFamily="2" charset="2"/>
              <a:buChar char="D"/>
            </a:pPr>
            <a:r>
              <a:rPr lang="en-US" dirty="0"/>
              <a:t>the </a:t>
            </a:r>
            <a:r>
              <a:rPr lang="en-US" i="1" dirty="0"/>
              <a:t>value of information</a:t>
            </a:r>
            <a:r>
              <a:rPr lang="en-US" dirty="0"/>
              <a:t>, i.e., the potential value that a register can have at a certain point of time, or about</a:t>
            </a:r>
          </a:p>
          <a:p>
            <a:pPr lvl="1">
              <a:lnSpc>
                <a:spcPct val="120000"/>
              </a:lnSpc>
              <a:buClr>
                <a:srgbClr val="C00000"/>
              </a:buClr>
              <a:buFont typeface="Wingdings" pitchFamily="2" charset="2"/>
              <a:buChar char="D"/>
            </a:pPr>
            <a:r>
              <a:rPr lang="en-US" dirty="0"/>
              <a:t>the potential value that a </a:t>
            </a:r>
            <a:r>
              <a:rPr lang="en-US" i="1" dirty="0"/>
              <a:t>part of a register</a:t>
            </a:r>
            <a:r>
              <a:rPr lang="en-US" dirty="0"/>
              <a:t> can have at a certain point of time.</a:t>
            </a:r>
          </a:p>
        </p:txBody>
      </p:sp>
    </p:spTree>
    <p:extLst>
      <p:ext uri="{BB962C8B-B14F-4D97-AF65-F5344CB8AC3E}">
        <p14:creationId xmlns:p14="http://schemas.microsoft.com/office/powerpoint/2010/main" val="1578133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813FA8B-9616-4129-87C9-0B3569D5BFE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Bit-True Value Flow Analysis</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Value Flow Analysis (VFA)</a:t>
            </a:r>
          </a:p>
          <a:p>
            <a:pPr>
              <a:lnSpc>
                <a:spcPct val="120000"/>
              </a:lnSpc>
              <a:buFont typeface="Arial" charset="0"/>
              <a:buChar char="–"/>
            </a:pPr>
            <a:r>
              <a:rPr lang="en-US" dirty="0"/>
              <a:t>Analyzes data flow, similar to DFA</a:t>
            </a:r>
          </a:p>
          <a:p>
            <a:pPr>
              <a:lnSpc>
                <a:spcPct val="120000"/>
              </a:lnSpc>
              <a:buFont typeface="Arial" charset="0"/>
              <a:buChar char="–"/>
            </a:pPr>
            <a:r>
              <a:rPr lang="en-US" dirty="0"/>
              <a:t>but performs additional estimations about the contents of the memory cells involved in the computations.</a:t>
            </a:r>
          </a:p>
          <a:p>
            <a:pPr>
              <a:lnSpc>
                <a:spcPct val="120000"/>
              </a:lnSpc>
              <a:buFont typeface="Arial" charset="0"/>
              <a:buNone/>
            </a:pPr>
            <a:endParaRPr lang="en-US" sz="1200" b="1" dirty="0"/>
          </a:p>
          <a:p>
            <a:pPr>
              <a:lnSpc>
                <a:spcPct val="120000"/>
              </a:lnSpc>
              <a:buFont typeface="Arial" charset="0"/>
              <a:buNone/>
            </a:pPr>
            <a:r>
              <a:rPr lang="en-US" b="1" dirty="0"/>
              <a:t>Bit-True Data and Value Flow Analysis (BDVFA)</a:t>
            </a:r>
          </a:p>
          <a:p>
            <a:pPr>
              <a:lnSpc>
                <a:spcPct val="120000"/>
              </a:lnSpc>
              <a:buFont typeface="Arial" charset="0"/>
              <a:buChar char="–"/>
            </a:pPr>
            <a:r>
              <a:rPr lang="en-US" dirty="0"/>
              <a:t>Value flow analysis is done for each individual bit of the involved memory cells.</a:t>
            </a:r>
          </a:p>
          <a:p>
            <a:pPr>
              <a:lnSpc>
                <a:spcPct val="120000"/>
              </a:lnSpc>
              <a:buFont typeface="Wingdings" pitchFamily="2" charset="2"/>
              <a:buChar char="F"/>
            </a:pPr>
            <a:r>
              <a:rPr lang="en-US" dirty="0"/>
              <a:t>Allows statements about the potential value of each bit of a memory cell at a certain point of time.</a:t>
            </a:r>
          </a:p>
          <a:p>
            <a:pPr marL="0" indent="0">
              <a:lnSpc>
                <a:spcPct val="120000"/>
              </a:lnSpc>
            </a:pPr>
            <a:endParaRPr lang="en-US" sz="1200" dirty="0"/>
          </a:p>
          <a:p>
            <a:pPr>
              <a:lnSpc>
                <a:spcPct val="120000"/>
              </a:lnSpc>
              <a:buFont typeface="Wingdings" pitchFamily="2" charset="2"/>
              <a:buChar char="F"/>
            </a:pPr>
            <a:r>
              <a:rPr lang="en-US" b="1" i="1" dirty="0"/>
              <a:t>In the following: Presentation of a BDVFA with multi-valued logic for registers as supported memory cells.</a:t>
            </a:r>
          </a:p>
          <a:p>
            <a:pPr>
              <a:lnSpc>
                <a:spcPct val="120000"/>
              </a:lnSpc>
              <a:buFont typeface="Arial" charset="0"/>
              <a:buChar char="–"/>
            </a:pPr>
            <a:endParaRPr lang="en-US" dirty="0"/>
          </a:p>
        </p:txBody>
      </p:sp>
    </p:spTree>
    <p:extLst>
      <p:ext uri="{BB962C8B-B14F-4D97-AF65-F5344CB8AC3E}">
        <p14:creationId xmlns:p14="http://schemas.microsoft.com/office/powerpoint/2010/main" val="1972195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B5AEACE-3F05-40B8-8FB2-8ED6217EEC4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Data and Value Flow Graph (DVFG)</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Definition </a:t>
            </a:r>
            <a:r>
              <a:rPr lang="en-US" b="1" i="1" dirty="0"/>
              <a:t>(Data and Value Flow Graph)</a:t>
            </a:r>
          </a:p>
          <a:p>
            <a:pPr marL="0" indent="0">
              <a:lnSpc>
                <a:spcPct val="120000"/>
              </a:lnSpc>
            </a:pPr>
            <a:r>
              <a:rPr lang="en-US" dirty="0"/>
              <a:t>Let </a:t>
            </a:r>
            <a:r>
              <a:rPr lang="en-US" i="1" dirty="0"/>
              <a:t>F</a:t>
            </a:r>
            <a:r>
              <a:rPr lang="en-US" dirty="0"/>
              <a:t> be an LIR function. The </a:t>
            </a:r>
            <a:r>
              <a:rPr lang="en-US" i="1" dirty="0"/>
              <a:t>Data and Value Flow Graph (DVFG)</a:t>
            </a:r>
            <a:r>
              <a:rPr lang="en-US" dirty="0"/>
              <a:t> of </a:t>
            </a:r>
            <a:r>
              <a:rPr lang="en-US" i="1" dirty="0"/>
              <a:t>F</a:t>
            </a:r>
            <a:r>
              <a:rPr lang="en-US" dirty="0"/>
              <a:t> is a directed graph </a:t>
            </a:r>
            <a:r>
              <a:rPr lang="en-US" i="1" dirty="0"/>
              <a:t>DVFG = (V, E, d, u)</a:t>
            </a:r>
            <a:r>
              <a:rPr lang="en-US" dirty="0"/>
              <a:t> with</a:t>
            </a:r>
          </a:p>
          <a:p>
            <a:pPr>
              <a:lnSpc>
                <a:spcPct val="120000"/>
              </a:lnSpc>
              <a:buFont typeface="Arial" charset="0"/>
              <a:buChar char="–"/>
            </a:pPr>
            <a:r>
              <a:rPr lang="en-US" dirty="0"/>
              <a:t>Node set </a:t>
            </a:r>
            <a:r>
              <a:rPr lang="en-US" i="1" dirty="0"/>
              <a:t>V</a:t>
            </a:r>
            <a:r>
              <a:rPr lang="en-US" dirty="0"/>
              <a:t> identical with that of classical DFGs </a:t>
            </a:r>
            <a:r>
              <a:rPr lang="en-US" i="1" dirty="0"/>
              <a:t>(</a:t>
            </a:r>
            <a:r>
              <a:rPr lang="en-US" i="1" dirty="0">
                <a:sym typeface="Wingdings"/>
              </a:rPr>
              <a:t></a:t>
            </a:r>
            <a:r>
              <a:rPr lang="en-US" i="1" dirty="0"/>
              <a:t> cf. chapter 6)</a:t>
            </a:r>
          </a:p>
          <a:p>
            <a:pPr>
              <a:lnSpc>
                <a:spcPct val="120000"/>
              </a:lnSpc>
              <a:buFont typeface="Arial" charset="0"/>
              <a:buChar char="–"/>
            </a:pPr>
            <a:r>
              <a:rPr lang="en-US" dirty="0"/>
              <a:t>Let </a:t>
            </a:r>
            <a:r>
              <a:rPr lang="en-US" i="1" dirty="0"/>
              <a:t>op</a:t>
            </a:r>
            <a:r>
              <a:rPr lang="en-US" i="1" baseline="-25000" dirty="0"/>
              <a:t>i</a:t>
            </a:r>
            <a:r>
              <a:rPr lang="en-US" dirty="0"/>
              <a:t>(</a:t>
            </a:r>
            <a:r>
              <a:rPr lang="en-US" i="1" dirty="0"/>
              <a:t>p</a:t>
            </a:r>
            <a:r>
              <a:rPr lang="en-US" i="1" baseline="-25000" dirty="0"/>
              <a:t>i</a:t>
            </a:r>
            <a:r>
              <a:rPr lang="en-US" baseline="-25000" dirty="0"/>
              <a:t>,1</a:t>
            </a:r>
            <a:r>
              <a:rPr lang="en-US" dirty="0"/>
              <a:t>, ..., </a:t>
            </a:r>
            <a:r>
              <a:rPr lang="en-US" i="1" dirty="0"/>
              <a:t>p</a:t>
            </a:r>
            <a:r>
              <a:rPr lang="en-US" i="1" baseline="-25000" dirty="0"/>
              <a:t>i</a:t>
            </a:r>
            <a:r>
              <a:rPr lang="en-US" baseline="-25000" dirty="0"/>
              <a:t>,</a:t>
            </a:r>
            <a:r>
              <a:rPr lang="en-US" i="1" baseline="-25000" dirty="0"/>
              <a:t>n</a:t>
            </a:r>
            <a:r>
              <a:rPr lang="en-US" dirty="0"/>
              <a:t>) and </a:t>
            </a:r>
            <a:r>
              <a:rPr lang="en-US" i="1" dirty="0"/>
              <a:t>op</a:t>
            </a:r>
            <a:r>
              <a:rPr lang="en-US" i="1" baseline="-25000" dirty="0"/>
              <a:t>j</a:t>
            </a:r>
            <a:r>
              <a:rPr lang="en-US" dirty="0"/>
              <a:t>(</a:t>
            </a:r>
            <a:r>
              <a:rPr lang="en-US" i="1" dirty="0"/>
              <a:t>p</a:t>
            </a:r>
            <a:r>
              <a:rPr lang="en-US" i="1" baseline="-25000" dirty="0"/>
              <a:t>j</a:t>
            </a:r>
            <a:r>
              <a:rPr lang="en-US" baseline="-25000" dirty="0"/>
              <a:t>,1</a:t>
            </a:r>
            <a:r>
              <a:rPr lang="en-US" dirty="0"/>
              <a:t>, ..., </a:t>
            </a:r>
            <a:r>
              <a:rPr lang="en-US" i="1" dirty="0"/>
              <a:t>p</a:t>
            </a:r>
            <a:r>
              <a:rPr lang="en-US" i="1" baseline="-25000" dirty="0"/>
              <a:t>j</a:t>
            </a:r>
            <a:r>
              <a:rPr lang="en-US" baseline="-25000" dirty="0"/>
              <a:t>,</a:t>
            </a:r>
            <a:r>
              <a:rPr lang="en-US" i="1" baseline="-25000" dirty="0"/>
              <a:t>m</a:t>
            </a:r>
            <a:r>
              <a:rPr lang="en-US" dirty="0"/>
              <a:t>) be two operations of </a:t>
            </a:r>
            <a:r>
              <a:rPr lang="en-US" i="1" dirty="0"/>
              <a:t>F</a:t>
            </a:r>
            <a:r>
              <a:rPr lang="en-US" dirty="0"/>
              <a:t> with parameters </a:t>
            </a:r>
            <a:r>
              <a:rPr lang="en-US" i="1" dirty="0"/>
              <a:t>p</a:t>
            </a:r>
            <a:r>
              <a:rPr lang="en-US" i="1" baseline="-25000" dirty="0"/>
              <a:t>i</a:t>
            </a:r>
            <a:r>
              <a:rPr lang="en-US" baseline="-25000" dirty="0"/>
              <a:t>,</a:t>
            </a:r>
            <a:r>
              <a:rPr lang="en-US" i="1" baseline="-25000" dirty="0"/>
              <a:t>x</a:t>
            </a:r>
            <a:r>
              <a:rPr lang="en-US" dirty="0"/>
              <a:t> and </a:t>
            </a:r>
            <a:r>
              <a:rPr lang="en-US" i="1" dirty="0"/>
              <a:t>p</a:t>
            </a:r>
            <a:r>
              <a:rPr lang="en-US" i="1" baseline="-25000" dirty="0"/>
              <a:t>j</a:t>
            </a:r>
            <a:r>
              <a:rPr lang="en-US" baseline="-25000" dirty="0"/>
              <a:t>,</a:t>
            </a:r>
            <a:r>
              <a:rPr lang="en-US" i="1" baseline="-25000" dirty="0"/>
              <a:t>y</a:t>
            </a:r>
            <a:r>
              <a:rPr lang="en-US" dirty="0"/>
              <a:t>, resp. Let </a:t>
            </a:r>
            <a:r>
              <a:rPr lang="en-US" i="1" dirty="0"/>
              <a:t>v</a:t>
            </a:r>
            <a:r>
              <a:rPr lang="en-US" i="1" baseline="-25000" dirty="0"/>
              <a:t>i</a:t>
            </a:r>
            <a:r>
              <a:rPr lang="en-US" dirty="0"/>
              <a:t> and </a:t>
            </a:r>
            <a:r>
              <a:rPr lang="en-US" i="1" dirty="0"/>
              <a:t>v</a:t>
            </a:r>
            <a:r>
              <a:rPr lang="en-US" i="1" baseline="-25000" dirty="0"/>
              <a:t>j</a:t>
            </a:r>
            <a:r>
              <a:rPr lang="en-US" dirty="0"/>
              <a:t> be the nodes representing </a:t>
            </a:r>
            <a:r>
              <a:rPr lang="en-US" i="1" dirty="0"/>
              <a:t>op</a:t>
            </a:r>
            <a:r>
              <a:rPr lang="en-US" i="1" baseline="-25000" dirty="0"/>
              <a:t>i</a:t>
            </a:r>
            <a:r>
              <a:rPr lang="en-US" dirty="0"/>
              <a:t> and </a:t>
            </a:r>
            <a:r>
              <a:rPr lang="en-US" i="1" dirty="0"/>
              <a:t>op</a:t>
            </a:r>
            <a:r>
              <a:rPr lang="en-US" i="1" baseline="-25000" dirty="0"/>
              <a:t>j</a:t>
            </a:r>
            <a:r>
              <a:rPr lang="en-US" dirty="0"/>
              <a:t>. For each use of a register </a:t>
            </a:r>
            <a:r>
              <a:rPr lang="en-US" i="1" dirty="0"/>
              <a:t>r</a:t>
            </a:r>
            <a:r>
              <a:rPr lang="en-US" dirty="0"/>
              <a:t> by </a:t>
            </a:r>
            <a:r>
              <a:rPr lang="en-US" i="1" dirty="0"/>
              <a:t>p</a:t>
            </a:r>
            <a:r>
              <a:rPr lang="en-US" i="1" baseline="-25000" dirty="0"/>
              <a:t>j</a:t>
            </a:r>
            <a:r>
              <a:rPr lang="en-US" baseline="-25000" dirty="0"/>
              <a:t>,</a:t>
            </a:r>
            <a:r>
              <a:rPr lang="en-US" i="1" baseline="-25000" dirty="0"/>
              <a:t>y</a:t>
            </a:r>
            <a:r>
              <a:rPr lang="en-US" dirty="0"/>
              <a:t> that is defined by </a:t>
            </a:r>
            <a:r>
              <a:rPr lang="en-US" i="1" dirty="0"/>
              <a:t>p</a:t>
            </a:r>
            <a:r>
              <a:rPr lang="en-US" i="1" baseline="-25000" dirty="0"/>
              <a:t>i</a:t>
            </a:r>
            <a:r>
              <a:rPr lang="en-US" baseline="-25000" dirty="0"/>
              <a:t>,</a:t>
            </a:r>
            <a:r>
              <a:rPr lang="en-US" i="1" baseline="-25000" dirty="0"/>
              <a:t>x</a:t>
            </a:r>
            <a:r>
              <a:rPr lang="en-US" dirty="0"/>
              <a:t>, the DVFG contains an edge </a:t>
            </a:r>
            <a:r>
              <a:rPr lang="en-US" i="1" dirty="0"/>
              <a:t>e</a:t>
            </a:r>
            <a:r>
              <a:rPr lang="en-US" dirty="0"/>
              <a:t> = (</a:t>
            </a:r>
            <a:r>
              <a:rPr lang="en-US" i="1" dirty="0"/>
              <a:t>v</a:t>
            </a:r>
            <a:r>
              <a:rPr lang="en-US" i="1" baseline="-25000" dirty="0"/>
              <a:t>i</a:t>
            </a:r>
            <a:r>
              <a:rPr lang="en-US" dirty="0"/>
              <a:t>, </a:t>
            </a:r>
            <a:r>
              <a:rPr lang="en-US" i="1" dirty="0"/>
              <a:t>v</a:t>
            </a:r>
            <a:r>
              <a:rPr lang="en-US" i="1" baseline="-25000" dirty="0"/>
              <a:t>j</a:t>
            </a:r>
            <a:r>
              <a:rPr lang="en-US" dirty="0"/>
              <a:t>) </a:t>
            </a:r>
            <a:r>
              <a:rPr lang="en-US" dirty="0">
                <a:latin typeface="OpenSymbol"/>
                <a:ea typeface="OpenSymbol"/>
              </a:rPr>
              <a:t>∈</a:t>
            </a:r>
            <a:r>
              <a:rPr lang="en-US" dirty="0"/>
              <a:t> </a:t>
            </a:r>
            <a:r>
              <a:rPr lang="en-US" i="1" dirty="0"/>
              <a:t>E</a:t>
            </a:r>
            <a:r>
              <a:rPr lang="en-US" dirty="0"/>
              <a:t>.</a:t>
            </a:r>
          </a:p>
          <a:p>
            <a:pPr>
              <a:lnSpc>
                <a:spcPct val="120000"/>
              </a:lnSpc>
              <a:buFont typeface="Arial" charset="0"/>
              <a:buChar char="–"/>
            </a:pPr>
            <a:r>
              <a:rPr lang="en-US" i="1" dirty="0"/>
              <a:t>d</a:t>
            </a:r>
            <a:r>
              <a:rPr lang="en-US" dirty="0"/>
              <a:t> and </a:t>
            </a:r>
            <a:r>
              <a:rPr lang="en-US" i="1" dirty="0"/>
              <a:t>u</a:t>
            </a:r>
            <a:r>
              <a:rPr lang="en-US" dirty="0"/>
              <a:t> provide bit-true value estimates for the edges </a:t>
            </a:r>
            <a:r>
              <a:rPr lang="en-US" i="1" dirty="0"/>
              <a:t>e</a:t>
            </a:r>
            <a:r>
              <a:rPr lang="en-US" dirty="0"/>
              <a:t> </a:t>
            </a:r>
            <a:r>
              <a:rPr lang="en-US" dirty="0">
                <a:latin typeface="OpenSymbol"/>
                <a:ea typeface="OpenSymbol"/>
              </a:rPr>
              <a:t>∈</a:t>
            </a:r>
            <a:r>
              <a:rPr lang="en-US" dirty="0">
                <a:ea typeface="OpenSymbol"/>
              </a:rPr>
              <a:t> </a:t>
            </a:r>
            <a:r>
              <a:rPr lang="en-US" i="1" dirty="0"/>
              <a:t>E</a:t>
            </a:r>
            <a:r>
              <a:rPr lang="en-US" dirty="0"/>
              <a:t> (</a:t>
            </a:r>
            <a:r>
              <a:rPr lang="en-US" i="1" dirty="0"/>
              <a:t>Down</a:t>
            </a:r>
            <a:r>
              <a:rPr lang="en-US" dirty="0"/>
              <a:t> and </a:t>
            </a:r>
            <a:r>
              <a:rPr lang="en-US" i="1" dirty="0"/>
              <a:t>Up </a:t>
            </a:r>
            <a:r>
              <a:rPr lang="en-US" dirty="0"/>
              <a:t>values). Let </a:t>
            </a:r>
            <a:r>
              <a:rPr lang="en-US" i="1" dirty="0"/>
              <a:t>r</a:t>
            </a:r>
            <a:r>
              <a:rPr lang="en-US" dirty="0"/>
              <a:t> be that register that is modeled by </a:t>
            </a:r>
            <a:r>
              <a:rPr lang="en-US" i="1" dirty="0"/>
              <a:t>e</a:t>
            </a:r>
            <a:r>
              <a:rPr lang="en-US" dirty="0"/>
              <a:t>, and let </a:t>
            </a:r>
            <a:r>
              <a:rPr lang="en-US" i="1" dirty="0"/>
              <a:t>r</a:t>
            </a:r>
            <a:r>
              <a:rPr lang="en-US" dirty="0"/>
              <a:t> have a width of </a:t>
            </a:r>
            <a:r>
              <a:rPr lang="en-US" i="1" dirty="0"/>
              <a:t>k</a:t>
            </a:r>
            <a:r>
              <a:rPr lang="en-US" dirty="0"/>
              <a:t> bits. Then, </a:t>
            </a:r>
            <a:r>
              <a:rPr lang="en-US" i="1" dirty="0"/>
              <a:t>d</a:t>
            </a:r>
            <a:r>
              <a:rPr lang="en-US" dirty="0"/>
              <a:t> and </a:t>
            </a:r>
            <a:r>
              <a:rPr lang="en-US" i="1" dirty="0"/>
              <a:t>u</a:t>
            </a:r>
            <a:r>
              <a:rPr lang="en-US" dirty="0"/>
              <a:t> are functions </a:t>
            </a:r>
            <a:r>
              <a:rPr lang="en-US" i="1" dirty="0"/>
              <a:t>d</a:t>
            </a:r>
            <a:r>
              <a:rPr lang="en-US" dirty="0"/>
              <a:t> | </a:t>
            </a:r>
            <a:r>
              <a:rPr lang="en-US" i="1" dirty="0"/>
              <a:t>u</a:t>
            </a:r>
            <a:r>
              <a:rPr lang="en-US" dirty="0"/>
              <a:t>: </a:t>
            </a:r>
            <a:r>
              <a:rPr lang="en-US" i="1" dirty="0"/>
              <a:t>E</a:t>
            </a:r>
            <a:r>
              <a:rPr lang="en-US" dirty="0"/>
              <a:t> → </a:t>
            </a:r>
            <a:r>
              <a:rPr lang="en-US" dirty="0">
                <a:latin typeface="Monotype Corsiva" pitchFamily="66" charset="0"/>
                <a:sym typeface="Symbol" pitchFamily="18" charset="2"/>
              </a:rPr>
              <a:t>L</a:t>
            </a:r>
            <a:r>
              <a:rPr lang="en-US" baseline="-25000" dirty="0"/>
              <a:t>4</a:t>
            </a:r>
            <a:r>
              <a:rPr lang="en-US" i="1" baseline="30000" dirty="0"/>
              <a:t>k</a:t>
            </a:r>
            <a:r>
              <a:rPr lang="en-US" dirty="0"/>
              <a:t> with </a:t>
            </a:r>
            <a:r>
              <a:rPr lang="en-US" dirty="0">
                <a:latin typeface="Monotype Corsiva" pitchFamily="66" charset="0"/>
                <a:sym typeface="Symbol" pitchFamily="18" charset="2"/>
              </a:rPr>
              <a:t>L</a:t>
            </a:r>
            <a:r>
              <a:rPr lang="en-US" baseline="-25000" dirty="0"/>
              <a:t>4</a:t>
            </a:r>
            <a:r>
              <a:rPr lang="en-US" dirty="0"/>
              <a:t> being a partial order representing the potential value of a single bit.</a:t>
            </a:r>
          </a:p>
        </p:txBody>
      </p:sp>
    </p:spTree>
    <p:extLst>
      <p:ext uri="{BB962C8B-B14F-4D97-AF65-F5344CB8AC3E}">
        <p14:creationId xmlns:p14="http://schemas.microsoft.com/office/powerpoint/2010/main" val="4183825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8B14B00-144C-4736-9BCF-7D313D95F6D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The Partial Order </a:t>
            </a:r>
            <a:r>
              <a:rPr lang="en-US" dirty="0">
                <a:latin typeface="Monotype Corsiva" pitchFamily="66" charset="0"/>
                <a:sym typeface="Symbol" pitchFamily="18" charset="2"/>
              </a:rPr>
              <a:t>L</a:t>
            </a:r>
            <a:r>
              <a:rPr lang="en-US" baseline="-25000" dirty="0"/>
              <a:t>4</a:t>
            </a:r>
            <a:r>
              <a:rPr lang="en-US" dirty="0"/>
              <a:t> (1)</a:t>
            </a:r>
          </a:p>
        </p:txBody>
      </p:sp>
      <p:sp>
        <p:nvSpPr>
          <p:cNvPr id="754691" name="Rectangle 3"/>
          <p:cNvSpPr>
            <a:spLocks noGrp="1" noChangeArrowheads="1"/>
          </p:cNvSpPr>
          <p:nvPr>
            <p:ph type="body" idx="1"/>
          </p:nvPr>
        </p:nvSpPr>
        <p:spPr>
          <a:xfrm>
            <a:off x="2843808" y="1387475"/>
            <a:ext cx="6120805" cy="4994275"/>
          </a:xfrm>
        </p:spPr>
        <p:txBody>
          <a:bodyPr/>
          <a:lstStyle/>
          <a:p>
            <a:pPr marL="0" indent="0">
              <a:lnSpc>
                <a:spcPct val="120000"/>
              </a:lnSpc>
            </a:pPr>
            <a:r>
              <a:rPr lang="en-US" dirty="0"/>
              <a:t>Per bit of a register, an element from </a:t>
            </a:r>
            <a:r>
              <a:rPr lang="en-US" dirty="0">
                <a:latin typeface="Monotype Corsiva" pitchFamily="66" charset="0"/>
                <a:sym typeface="Symbol" pitchFamily="18" charset="2"/>
              </a:rPr>
              <a:t>L</a:t>
            </a:r>
            <a:r>
              <a:rPr lang="en-US" baseline="-25000" dirty="0"/>
              <a:t>4</a:t>
            </a:r>
            <a:r>
              <a:rPr lang="en-US" dirty="0"/>
              <a:t> is used to model which value this bit can have:</a:t>
            </a:r>
          </a:p>
          <a:p>
            <a:pPr>
              <a:lnSpc>
                <a:spcPct val="120000"/>
              </a:lnSpc>
              <a:buFont typeface="Arial" charset="0"/>
              <a:buChar char="–"/>
            </a:pPr>
            <a:r>
              <a:rPr lang="en-US" b="1" dirty="0">
                <a:latin typeface="Courier New" pitchFamily="49" charset="0"/>
                <a:cs typeface="Courier New" pitchFamily="49" charset="0"/>
              </a:rPr>
              <a:t>0</a:t>
            </a:r>
            <a:r>
              <a:rPr lang="en-US" dirty="0"/>
              <a:t> – The considered bit has the value 0</a:t>
            </a:r>
          </a:p>
          <a:p>
            <a:pPr>
              <a:lnSpc>
                <a:spcPct val="120000"/>
              </a:lnSpc>
              <a:buFont typeface="Arial" charset="0"/>
              <a:buChar char="–"/>
            </a:pPr>
            <a:r>
              <a:rPr lang="en-US" b="1" dirty="0">
                <a:latin typeface="Courier New" pitchFamily="49" charset="0"/>
                <a:cs typeface="Courier New" pitchFamily="49" charset="0"/>
              </a:rPr>
              <a:t>1</a:t>
            </a:r>
            <a:r>
              <a:rPr lang="en-US" dirty="0"/>
              <a:t> – A bit has a value of 1</a:t>
            </a:r>
          </a:p>
          <a:p>
            <a:pPr>
              <a:lnSpc>
                <a:spcPct val="120000"/>
              </a:lnSpc>
              <a:buFont typeface="Arial" charset="0"/>
              <a:buChar char="–"/>
            </a:pPr>
            <a:r>
              <a:rPr lang="en-US" b="1" dirty="0">
                <a:latin typeface="Courier New" pitchFamily="49" charset="0"/>
                <a:cs typeface="Courier New" pitchFamily="49" charset="0"/>
              </a:rPr>
              <a:t>U</a:t>
            </a:r>
            <a:r>
              <a:rPr lang="en-US" dirty="0"/>
              <a:t> – A bit’s value is completely unknown</a:t>
            </a:r>
          </a:p>
          <a:p>
            <a:pPr>
              <a:lnSpc>
                <a:spcPct val="120000"/>
              </a:lnSpc>
              <a:buFont typeface="Arial" charset="0"/>
              <a:buChar char="–"/>
            </a:pPr>
            <a:r>
              <a:rPr lang="en-US" b="1" dirty="0">
                <a:latin typeface="Courier New" pitchFamily="49" charset="0"/>
                <a:cs typeface="Courier New" pitchFamily="49" charset="0"/>
              </a:rPr>
              <a:t>X</a:t>
            </a:r>
            <a:r>
              <a:rPr lang="en-US" dirty="0"/>
              <a:t> – The value of a bit is irrelevant </a:t>
            </a:r>
            <a:r>
              <a:rPr lang="en-US" i="1" dirty="0"/>
              <a:t>(don’t care)</a:t>
            </a:r>
          </a:p>
          <a:p>
            <a:pPr>
              <a:lnSpc>
                <a:spcPct val="120000"/>
              </a:lnSpc>
              <a:buFont typeface="Arial" charset="0"/>
              <a:buChar char="–"/>
            </a:pPr>
            <a:r>
              <a:rPr lang="en-US" b="1" dirty="0">
                <a:latin typeface="Courier New" pitchFamily="49" charset="0"/>
                <a:cs typeface="Courier New" pitchFamily="49" charset="0"/>
              </a:rPr>
              <a:t>L</a:t>
            </a:r>
            <a:r>
              <a:rPr lang="en-US" dirty="0"/>
              <a:t> – The value of a bit is unknown, but its provenience </a:t>
            </a:r>
            <a:r>
              <a:rPr lang="en-US" i="1" dirty="0"/>
              <a:t>(Location)</a:t>
            </a:r>
            <a:r>
              <a:rPr lang="en-US" dirty="0"/>
              <a:t> is known</a:t>
            </a:r>
          </a:p>
          <a:p>
            <a:pPr>
              <a:lnSpc>
                <a:spcPct val="120000"/>
              </a:lnSpc>
              <a:buFont typeface="Arial" charset="0"/>
              <a:buChar char="–"/>
            </a:pPr>
            <a:r>
              <a:rPr lang="en-US" b="1" dirty="0">
                <a:latin typeface="Courier New" pitchFamily="49" charset="0"/>
                <a:cs typeface="Courier New" pitchFamily="49" charset="0"/>
              </a:rPr>
              <a:t>N</a:t>
            </a:r>
            <a:r>
              <a:rPr lang="en-US" dirty="0"/>
              <a:t> – Like </a:t>
            </a:r>
            <a:r>
              <a:rPr lang="en-US" b="1" dirty="0">
                <a:latin typeface="Courier New" pitchFamily="49" charset="0"/>
                <a:cs typeface="Courier New" pitchFamily="49" charset="0"/>
              </a:rPr>
              <a:t>L</a:t>
            </a:r>
            <a:r>
              <a:rPr lang="en-US" dirty="0"/>
              <a:t>, but the bit with known provenience has been inverted once </a:t>
            </a:r>
            <a:r>
              <a:rPr lang="en-US" i="1" dirty="0"/>
              <a:t>(Negated location)</a:t>
            </a:r>
          </a:p>
        </p:txBody>
      </p:sp>
      <p:grpSp>
        <p:nvGrpSpPr>
          <p:cNvPr id="6" name="Group 4"/>
          <p:cNvGrpSpPr>
            <a:grpSpLocks/>
          </p:cNvGrpSpPr>
          <p:nvPr/>
        </p:nvGrpSpPr>
        <p:grpSpPr bwMode="auto">
          <a:xfrm>
            <a:off x="250825" y="3860800"/>
            <a:ext cx="574675" cy="576263"/>
            <a:chOff x="158" y="2432"/>
            <a:chExt cx="362" cy="363"/>
          </a:xfrm>
        </p:grpSpPr>
        <p:sp>
          <p:nvSpPr>
            <p:cNvPr id="7" name="Oval 5"/>
            <p:cNvSpPr>
              <a:spLocks noChangeArrowheads="1"/>
            </p:cNvSpPr>
            <p:nvPr/>
          </p:nvSpPr>
          <p:spPr bwMode="auto">
            <a:xfrm>
              <a:off x="158" y="2432"/>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Text Box 6"/>
            <p:cNvSpPr txBox="1">
              <a:spLocks noChangeArrowheads="1"/>
            </p:cNvSpPr>
            <p:nvPr/>
          </p:nvSpPr>
          <p:spPr bwMode="auto">
            <a:xfrm>
              <a:off x="173" y="2505"/>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L</a:t>
              </a:r>
            </a:p>
          </p:txBody>
        </p:sp>
      </p:grpSp>
      <p:grpSp>
        <p:nvGrpSpPr>
          <p:cNvPr id="9" name="Group 7"/>
          <p:cNvGrpSpPr>
            <a:grpSpLocks/>
          </p:cNvGrpSpPr>
          <p:nvPr/>
        </p:nvGrpSpPr>
        <p:grpSpPr bwMode="auto">
          <a:xfrm>
            <a:off x="1692275" y="3860800"/>
            <a:ext cx="574675" cy="576263"/>
            <a:chOff x="1066" y="2432"/>
            <a:chExt cx="362" cy="363"/>
          </a:xfrm>
        </p:grpSpPr>
        <p:sp>
          <p:nvSpPr>
            <p:cNvPr id="10" name="Oval 8"/>
            <p:cNvSpPr>
              <a:spLocks noChangeArrowheads="1"/>
            </p:cNvSpPr>
            <p:nvPr/>
          </p:nvSpPr>
          <p:spPr bwMode="auto">
            <a:xfrm>
              <a:off x="1066" y="2432"/>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9"/>
            <p:cNvSpPr txBox="1">
              <a:spLocks noChangeArrowheads="1"/>
            </p:cNvSpPr>
            <p:nvPr/>
          </p:nvSpPr>
          <p:spPr bwMode="auto">
            <a:xfrm>
              <a:off x="1081" y="2505"/>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N</a:t>
              </a:r>
            </a:p>
          </p:txBody>
        </p:sp>
      </p:grpSp>
      <p:grpSp>
        <p:nvGrpSpPr>
          <p:cNvPr id="12" name="Group 10"/>
          <p:cNvGrpSpPr>
            <a:grpSpLocks/>
          </p:cNvGrpSpPr>
          <p:nvPr/>
        </p:nvGrpSpPr>
        <p:grpSpPr bwMode="auto">
          <a:xfrm>
            <a:off x="971550" y="4652963"/>
            <a:ext cx="574675" cy="576262"/>
            <a:chOff x="612" y="2931"/>
            <a:chExt cx="362" cy="363"/>
          </a:xfrm>
        </p:grpSpPr>
        <p:sp>
          <p:nvSpPr>
            <p:cNvPr id="13" name="Oval 11"/>
            <p:cNvSpPr>
              <a:spLocks noChangeArrowheads="1"/>
            </p:cNvSpPr>
            <p:nvPr/>
          </p:nvSpPr>
          <p:spPr bwMode="auto">
            <a:xfrm>
              <a:off x="612" y="2931"/>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 name="Text Box 12"/>
            <p:cNvSpPr txBox="1">
              <a:spLocks noChangeArrowheads="1"/>
            </p:cNvSpPr>
            <p:nvPr/>
          </p:nvSpPr>
          <p:spPr bwMode="auto">
            <a:xfrm>
              <a:off x="627" y="3004"/>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U</a:t>
              </a:r>
            </a:p>
          </p:txBody>
        </p:sp>
      </p:grpSp>
      <p:grpSp>
        <p:nvGrpSpPr>
          <p:cNvPr id="15" name="Group 13"/>
          <p:cNvGrpSpPr>
            <a:grpSpLocks/>
          </p:cNvGrpSpPr>
          <p:nvPr/>
        </p:nvGrpSpPr>
        <p:grpSpPr bwMode="auto">
          <a:xfrm>
            <a:off x="974725" y="2128838"/>
            <a:ext cx="574675" cy="576262"/>
            <a:chOff x="614" y="1341"/>
            <a:chExt cx="362" cy="363"/>
          </a:xfrm>
        </p:grpSpPr>
        <p:sp>
          <p:nvSpPr>
            <p:cNvPr id="16" name="Oval 14"/>
            <p:cNvSpPr>
              <a:spLocks noChangeArrowheads="1"/>
            </p:cNvSpPr>
            <p:nvPr/>
          </p:nvSpPr>
          <p:spPr bwMode="auto">
            <a:xfrm>
              <a:off x="614" y="1341"/>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 name="Text Box 15"/>
            <p:cNvSpPr txBox="1">
              <a:spLocks noChangeArrowheads="1"/>
            </p:cNvSpPr>
            <p:nvPr/>
          </p:nvSpPr>
          <p:spPr bwMode="auto">
            <a:xfrm>
              <a:off x="629" y="1414"/>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X</a:t>
              </a:r>
            </a:p>
          </p:txBody>
        </p:sp>
      </p:grpSp>
      <p:grpSp>
        <p:nvGrpSpPr>
          <p:cNvPr id="18" name="Group 16"/>
          <p:cNvGrpSpPr>
            <a:grpSpLocks/>
          </p:cNvGrpSpPr>
          <p:nvPr/>
        </p:nvGrpSpPr>
        <p:grpSpPr bwMode="auto">
          <a:xfrm>
            <a:off x="250825" y="2921000"/>
            <a:ext cx="574675" cy="576263"/>
            <a:chOff x="158" y="1840"/>
            <a:chExt cx="362" cy="363"/>
          </a:xfrm>
        </p:grpSpPr>
        <p:sp>
          <p:nvSpPr>
            <p:cNvPr id="19" name="Oval 17"/>
            <p:cNvSpPr>
              <a:spLocks noChangeArrowheads="1"/>
            </p:cNvSpPr>
            <p:nvPr/>
          </p:nvSpPr>
          <p:spPr bwMode="auto">
            <a:xfrm>
              <a:off x="158" y="1840"/>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 name="Text Box 18"/>
            <p:cNvSpPr txBox="1">
              <a:spLocks noChangeArrowheads="1"/>
            </p:cNvSpPr>
            <p:nvPr/>
          </p:nvSpPr>
          <p:spPr bwMode="auto">
            <a:xfrm>
              <a:off x="173" y="1913"/>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0</a:t>
              </a:r>
            </a:p>
          </p:txBody>
        </p:sp>
      </p:grpSp>
      <p:grpSp>
        <p:nvGrpSpPr>
          <p:cNvPr id="21" name="Group 19"/>
          <p:cNvGrpSpPr>
            <a:grpSpLocks/>
          </p:cNvGrpSpPr>
          <p:nvPr/>
        </p:nvGrpSpPr>
        <p:grpSpPr bwMode="auto">
          <a:xfrm>
            <a:off x="1692275" y="2921000"/>
            <a:ext cx="574675" cy="576263"/>
            <a:chOff x="1066" y="1840"/>
            <a:chExt cx="362" cy="363"/>
          </a:xfrm>
        </p:grpSpPr>
        <p:sp>
          <p:nvSpPr>
            <p:cNvPr id="22" name="Oval 20"/>
            <p:cNvSpPr>
              <a:spLocks noChangeArrowheads="1"/>
            </p:cNvSpPr>
            <p:nvPr/>
          </p:nvSpPr>
          <p:spPr bwMode="auto">
            <a:xfrm>
              <a:off x="1066" y="1840"/>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 name="Text Box 21"/>
            <p:cNvSpPr txBox="1">
              <a:spLocks noChangeArrowheads="1"/>
            </p:cNvSpPr>
            <p:nvPr/>
          </p:nvSpPr>
          <p:spPr bwMode="auto">
            <a:xfrm>
              <a:off x="1081" y="1913"/>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1</a:t>
              </a:r>
            </a:p>
          </p:txBody>
        </p:sp>
      </p:grpSp>
    </p:spTree>
    <p:extLst>
      <p:ext uri="{BB962C8B-B14F-4D97-AF65-F5344CB8AC3E}">
        <p14:creationId xmlns:p14="http://schemas.microsoft.com/office/powerpoint/2010/main" val="12918760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469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54691">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54691">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Line 31"/>
          <p:cNvSpPr>
            <a:spLocks noChangeShapeType="1"/>
          </p:cNvSpPr>
          <p:nvPr/>
        </p:nvSpPr>
        <p:spPr bwMode="auto">
          <a:xfrm>
            <a:off x="71438" y="4941888"/>
            <a:ext cx="2339975" cy="0"/>
          </a:xfrm>
          <a:prstGeom prst="line">
            <a:avLst/>
          </a:prstGeom>
          <a:noFill/>
          <a:ln w="1587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3" name="Line 32"/>
          <p:cNvSpPr>
            <a:spLocks noChangeShapeType="1"/>
          </p:cNvSpPr>
          <p:nvPr/>
        </p:nvSpPr>
        <p:spPr bwMode="auto">
          <a:xfrm>
            <a:off x="71438" y="4149725"/>
            <a:ext cx="2339975" cy="0"/>
          </a:xfrm>
          <a:prstGeom prst="line">
            <a:avLst/>
          </a:prstGeom>
          <a:noFill/>
          <a:ln w="1587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4" name="Line 33"/>
          <p:cNvSpPr>
            <a:spLocks noChangeShapeType="1"/>
          </p:cNvSpPr>
          <p:nvPr/>
        </p:nvSpPr>
        <p:spPr bwMode="auto">
          <a:xfrm>
            <a:off x="71438" y="3213100"/>
            <a:ext cx="2339975" cy="0"/>
          </a:xfrm>
          <a:prstGeom prst="line">
            <a:avLst/>
          </a:prstGeom>
          <a:noFill/>
          <a:ln w="1587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5" name="Line 34"/>
          <p:cNvSpPr>
            <a:spLocks noChangeShapeType="1"/>
          </p:cNvSpPr>
          <p:nvPr/>
        </p:nvSpPr>
        <p:spPr bwMode="auto">
          <a:xfrm>
            <a:off x="71438" y="2420938"/>
            <a:ext cx="2339975" cy="0"/>
          </a:xfrm>
          <a:prstGeom prst="line">
            <a:avLst/>
          </a:prstGeom>
          <a:noFill/>
          <a:ln w="1587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4" name="Line 23"/>
          <p:cNvSpPr>
            <a:spLocks noChangeShapeType="1"/>
          </p:cNvSpPr>
          <p:nvPr/>
        </p:nvSpPr>
        <p:spPr bwMode="auto">
          <a:xfrm flipV="1">
            <a:off x="539750" y="2636838"/>
            <a:ext cx="503238" cy="573087"/>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5" name="Line 24"/>
          <p:cNvSpPr>
            <a:spLocks noChangeShapeType="1"/>
          </p:cNvSpPr>
          <p:nvPr/>
        </p:nvSpPr>
        <p:spPr bwMode="auto">
          <a:xfrm flipH="1" flipV="1">
            <a:off x="1476375" y="2636838"/>
            <a:ext cx="503238" cy="573087"/>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6" name="Line 25"/>
          <p:cNvSpPr>
            <a:spLocks noChangeShapeType="1"/>
          </p:cNvSpPr>
          <p:nvPr/>
        </p:nvSpPr>
        <p:spPr bwMode="auto">
          <a:xfrm flipV="1">
            <a:off x="1260475" y="4365625"/>
            <a:ext cx="503238" cy="571500"/>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7" name="Line 26"/>
          <p:cNvSpPr>
            <a:spLocks noChangeShapeType="1"/>
          </p:cNvSpPr>
          <p:nvPr/>
        </p:nvSpPr>
        <p:spPr bwMode="auto">
          <a:xfrm flipH="1" flipV="1">
            <a:off x="755650" y="4365625"/>
            <a:ext cx="503238" cy="573088"/>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8" name="Line 29"/>
          <p:cNvSpPr>
            <a:spLocks noChangeShapeType="1"/>
          </p:cNvSpPr>
          <p:nvPr/>
        </p:nvSpPr>
        <p:spPr bwMode="auto">
          <a:xfrm flipV="1">
            <a:off x="539750" y="3500438"/>
            <a:ext cx="0" cy="646112"/>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9" name="Line 30"/>
          <p:cNvSpPr>
            <a:spLocks noChangeShapeType="1"/>
          </p:cNvSpPr>
          <p:nvPr/>
        </p:nvSpPr>
        <p:spPr bwMode="auto">
          <a:xfrm flipV="1">
            <a:off x="1979613" y="3500438"/>
            <a:ext cx="0" cy="646112"/>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 name="Datumsplatzhalter 3"/>
          <p:cNvSpPr>
            <a:spLocks noGrp="1"/>
          </p:cNvSpPr>
          <p:nvPr>
            <p:ph type="dt" sz="half" idx="10"/>
          </p:nvPr>
        </p:nvSpPr>
        <p:spPr/>
        <p:txBody>
          <a:bodyPr/>
          <a:lstStyle/>
          <a:p>
            <a:r>
              <a:rPr lang="en-US" dirty="0"/>
              <a:t>© H. Falk | </a:t>
            </a:r>
            <a:fld id="{476F6396-20FA-4F19-815D-FA970D93841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The Partial Order </a:t>
            </a:r>
            <a:r>
              <a:rPr lang="en-US" dirty="0">
                <a:latin typeface="Monotype Corsiva" pitchFamily="66" charset="0"/>
                <a:sym typeface="Symbol" pitchFamily="18" charset="2"/>
              </a:rPr>
              <a:t>L</a:t>
            </a:r>
            <a:r>
              <a:rPr lang="en-US" baseline="-25000" dirty="0"/>
              <a:t>4</a:t>
            </a:r>
            <a:r>
              <a:rPr lang="en-US" dirty="0"/>
              <a:t> (1)</a:t>
            </a:r>
          </a:p>
        </p:txBody>
      </p:sp>
      <p:sp>
        <p:nvSpPr>
          <p:cNvPr id="754691" name="Rectangle 3"/>
          <p:cNvSpPr>
            <a:spLocks noGrp="1" noChangeArrowheads="1"/>
          </p:cNvSpPr>
          <p:nvPr>
            <p:ph type="body" idx="1"/>
          </p:nvPr>
        </p:nvSpPr>
        <p:spPr>
          <a:xfrm>
            <a:off x="2843808" y="1387475"/>
            <a:ext cx="6120805" cy="4994275"/>
          </a:xfrm>
        </p:spPr>
        <p:txBody>
          <a:bodyPr/>
          <a:lstStyle/>
          <a:p>
            <a:pPr marL="0" indent="0">
              <a:lnSpc>
                <a:spcPct val="120000"/>
              </a:lnSpc>
            </a:pPr>
            <a:r>
              <a:rPr lang="en-US" dirty="0">
                <a:latin typeface="Monotype Corsiva" pitchFamily="66" charset="0"/>
                <a:sym typeface="Symbol" pitchFamily="18" charset="2"/>
              </a:rPr>
              <a:t>L</a:t>
            </a:r>
            <a:r>
              <a:rPr lang="en-US" baseline="-25000" dirty="0"/>
              <a:t>4</a:t>
            </a:r>
            <a:r>
              <a:rPr lang="en-US" dirty="0"/>
              <a:t> is a partial order:</a:t>
            </a:r>
          </a:p>
          <a:p>
            <a:pPr>
              <a:lnSpc>
                <a:spcPct val="120000"/>
              </a:lnSpc>
              <a:buFont typeface="Arial" charset="0"/>
              <a:buChar char="–"/>
            </a:pPr>
            <a:r>
              <a:rPr lang="en-US" dirty="0"/>
              <a:t>A ‘&lt;‘ operator defines a less-than relation between elements from </a:t>
            </a:r>
            <a:r>
              <a:rPr lang="en-US" dirty="0">
                <a:latin typeface="Monotype Corsiva" pitchFamily="66" charset="0"/>
                <a:sym typeface="Symbol" pitchFamily="18" charset="2"/>
              </a:rPr>
              <a:t>L</a:t>
            </a:r>
            <a:r>
              <a:rPr lang="en-US" baseline="-25000" dirty="0"/>
              <a:t>4 </a:t>
            </a:r>
            <a:r>
              <a:rPr lang="en-US" dirty="0"/>
              <a:t> as shown by the directed edges in the Hasse chart</a:t>
            </a:r>
          </a:p>
          <a:p>
            <a:pPr>
              <a:lnSpc>
                <a:spcPct val="120000"/>
              </a:lnSpc>
              <a:buFont typeface="Arial" charset="0"/>
              <a:buChar char="–"/>
            </a:pPr>
            <a:r>
              <a:rPr lang="en-US" b="1" dirty="0">
                <a:latin typeface="Courier New" pitchFamily="49" charset="0"/>
                <a:cs typeface="Courier New" pitchFamily="49" charset="0"/>
              </a:rPr>
              <a:t>U</a:t>
            </a:r>
            <a:r>
              <a:rPr lang="en-US" dirty="0"/>
              <a:t> provides least information and is thus the smallest element according to the &lt; operator</a:t>
            </a:r>
          </a:p>
          <a:p>
            <a:pPr>
              <a:lnSpc>
                <a:spcPct val="120000"/>
              </a:lnSpc>
              <a:buFont typeface="Arial" charset="0"/>
              <a:buChar char="–"/>
            </a:pPr>
            <a:r>
              <a:rPr lang="en-US" b="1" dirty="0">
                <a:latin typeface="Courier New" pitchFamily="49" charset="0"/>
                <a:cs typeface="Courier New" pitchFamily="49" charset="0"/>
              </a:rPr>
              <a:t>X</a:t>
            </a:r>
            <a:r>
              <a:rPr lang="en-US" dirty="0"/>
              <a:t> provides most information and is thus the largest element according to the &lt; operator</a:t>
            </a:r>
          </a:p>
          <a:p>
            <a:pPr marL="0" indent="0">
              <a:lnSpc>
                <a:spcPct val="120000"/>
              </a:lnSpc>
            </a:pPr>
            <a:r>
              <a:rPr lang="en-US" dirty="0"/>
              <a:t>Hasse chart has four horizontal levels</a:t>
            </a:r>
          </a:p>
          <a:p>
            <a:pPr marL="0" indent="0">
              <a:lnSpc>
                <a:spcPct val="120000"/>
              </a:lnSpc>
            </a:pPr>
            <a:r>
              <a:rPr lang="en-US" dirty="0">
                <a:latin typeface="Monotype Corsiva" pitchFamily="66" charset="0"/>
                <a:sym typeface="Wingdings"/>
              </a:rPr>
              <a:t> </a:t>
            </a:r>
            <a:r>
              <a:rPr lang="en-US" dirty="0">
                <a:latin typeface="Monotype Corsiva" pitchFamily="66" charset="0"/>
                <a:sym typeface="Symbol" pitchFamily="18" charset="2"/>
              </a:rPr>
              <a:t>L</a:t>
            </a:r>
            <a:r>
              <a:rPr lang="en-US" baseline="-25000" dirty="0"/>
              <a:t>4</a:t>
            </a:r>
            <a:endParaRPr lang="en-US" dirty="0"/>
          </a:p>
        </p:txBody>
      </p:sp>
      <p:grpSp>
        <p:nvGrpSpPr>
          <p:cNvPr id="12" name="Group 10"/>
          <p:cNvGrpSpPr>
            <a:grpSpLocks/>
          </p:cNvGrpSpPr>
          <p:nvPr/>
        </p:nvGrpSpPr>
        <p:grpSpPr bwMode="auto">
          <a:xfrm>
            <a:off x="971550" y="4652963"/>
            <a:ext cx="574675" cy="576262"/>
            <a:chOff x="612" y="2931"/>
            <a:chExt cx="362" cy="363"/>
          </a:xfrm>
        </p:grpSpPr>
        <p:sp>
          <p:nvSpPr>
            <p:cNvPr id="13" name="Oval 11"/>
            <p:cNvSpPr>
              <a:spLocks noChangeArrowheads="1"/>
            </p:cNvSpPr>
            <p:nvPr/>
          </p:nvSpPr>
          <p:spPr bwMode="auto">
            <a:xfrm>
              <a:off x="612" y="2931"/>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 name="Text Box 12"/>
            <p:cNvSpPr txBox="1">
              <a:spLocks noChangeArrowheads="1"/>
            </p:cNvSpPr>
            <p:nvPr/>
          </p:nvSpPr>
          <p:spPr bwMode="auto">
            <a:xfrm>
              <a:off x="627" y="3004"/>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U</a:t>
              </a:r>
            </a:p>
          </p:txBody>
        </p:sp>
      </p:grpSp>
      <p:grpSp>
        <p:nvGrpSpPr>
          <p:cNvPr id="15" name="Group 13"/>
          <p:cNvGrpSpPr>
            <a:grpSpLocks/>
          </p:cNvGrpSpPr>
          <p:nvPr/>
        </p:nvGrpSpPr>
        <p:grpSpPr bwMode="auto">
          <a:xfrm>
            <a:off x="974725" y="2128838"/>
            <a:ext cx="574675" cy="576262"/>
            <a:chOff x="614" y="1341"/>
            <a:chExt cx="362" cy="363"/>
          </a:xfrm>
        </p:grpSpPr>
        <p:sp>
          <p:nvSpPr>
            <p:cNvPr id="16" name="Oval 14"/>
            <p:cNvSpPr>
              <a:spLocks noChangeArrowheads="1"/>
            </p:cNvSpPr>
            <p:nvPr/>
          </p:nvSpPr>
          <p:spPr bwMode="auto">
            <a:xfrm>
              <a:off x="614" y="1341"/>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 name="Text Box 15"/>
            <p:cNvSpPr txBox="1">
              <a:spLocks noChangeArrowheads="1"/>
            </p:cNvSpPr>
            <p:nvPr/>
          </p:nvSpPr>
          <p:spPr bwMode="auto">
            <a:xfrm>
              <a:off x="629" y="1414"/>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X</a:t>
              </a:r>
            </a:p>
          </p:txBody>
        </p:sp>
      </p:grpSp>
      <p:grpSp>
        <p:nvGrpSpPr>
          <p:cNvPr id="18" name="Group 16"/>
          <p:cNvGrpSpPr>
            <a:grpSpLocks/>
          </p:cNvGrpSpPr>
          <p:nvPr/>
        </p:nvGrpSpPr>
        <p:grpSpPr bwMode="auto">
          <a:xfrm>
            <a:off x="250825" y="2921000"/>
            <a:ext cx="574675" cy="576263"/>
            <a:chOff x="158" y="1840"/>
            <a:chExt cx="362" cy="363"/>
          </a:xfrm>
        </p:grpSpPr>
        <p:sp>
          <p:nvSpPr>
            <p:cNvPr id="19" name="Oval 17"/>
            <p:cNvSpPr>
              <a:spLocks noChangeArrowheads="1"/>
            </p:cNvSpPr>
            <p:nvPr/>
          </p:nvSpPr>
          <p:spPr bwMode="auto">
            <a:xfrm>
              <a:off x="158" y="1840"/>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 name="Text Box 18"/>
            <p:cNvSpPr txBox="1">
              <a:spLocks noChangeArrowheads="1"/>
            </p:cNvSpPr>
            <p:nvPr/>
          </p:nvSpPr>
          <p:spPr bwMode="auto">
            <a:xfrm>
              <a:off x="173" y="1913"/>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0</a:t>
              </a:r>
            </a:p>
          </p:txBody>
        </p:sp>
      </p:grpSp>
      <p:grpSp>
        <p:nvGrpSpPr>
          <p:cNvPr id="21" name="Group 19"/>
          <p:cNvGrpSpPr>
            <a:grpSpLocks/>
          </p:cNvGrpSpPr>
          <p:nvPr/>
        </p:nvGrpSpPr>
        <p:grpSpPr bwMode="auto">
          <a:xfrm>
            <a:off x="1692275" y="2921000"/>
            <a:ext cx="574675" cy="576263"/>
            <a:chOff x="1066" y="1840"/>
            <a:chExt cx="362" cy="363"/>
          </a:xfrm>
        </p:grpSpPr>
        <p:sp>
          <p:nvSpPr>
            <p:cNvPr id="22" name="Oval 20"/>
            <p:cNvSpPr>
              <a:spLocks noChangeArrowheads="1"/>
            </p:cNvSpPr>
            <p:nvPr/>
          </p:nvSpPr>
          <p:spPr bwMode="auto">
            <a:xfrm>
              <a:off x="1066" y="1840"/>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 name="Text Box 21"/>
            <p:cNvSpPr txBox="1">
              <a:spLocks noChangeArrowheads="1"/>
            </p:cNvSpPr>
            <p:nvPr/>
          </p:nvSpPr>
          <p:spPr bwMode="auto">
            <a:xfrm>
              <a:off x="1081" y="1913"/>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1</a:t>
              </a:r>
            </a:p>
          </p:txBody>
        </p:sp>
      </p:grpSp>
      <p:sp>
        <p:nvSpPr>
          <p:cNvPr id="30" name="Line 27"/>
          <p:cNvSpPr>
            <a:spLocks noChangeShapeType="1"/>
          </p:cNvSpPr>
          <p:nvPr/>
        </p:nvSpPr>
        <p:spPr bwMode="auto">
          <a:xfrm flipH="1" flipV="1">
            <a:off x="755650" y="3357563"/>
            <a:ext cx="1223963" cy="788987"/>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1" name="Line 28"/>
          <p:cNvSpPr>
            <a:spLocks noChangeShapeType="1"/>
          </p:cNvSpPr>
          <p:nvPr/>
        </p:nvSpPr>
        <p:spPr bwMode="auto">
          <a:xfrm flipV="1">
            <a:off x="539750" y="3357563"/>
            <a:ext cx="1223963" cy="788987"/>
          </a:xfrm>
          <a:prstGeom prst="line">
            <a:avLst/>
          </a:prstGeom>
          <a:noFill/>
          <a:ln w="2222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grpSp>
        <p:nvGrpSpPr>
          <p:cNvPr id="6" name="Group 4"/>
          <p:cNvGrpSpPr>
            <a:grpSpLocks/>
          </p:cNvGrpSpPr>
          <p:nvPr/>
        </p:nvGrpSpPr>
        <p:grpSpPr bwMode="auto">
          <a:xfrm>
            <a:off x="250825" y="3860800"/>
            <a:ext cx="574675" cy="576263"/>
            <a:chOff x="158" y="2432"/>
            <a:chExt cx="362" cy="363"/>
          </a:xfrm>
        </p:grpSpPr>
        <p:sp>
          <p:nvSpPr>
            <p:cNvPr id="7" name="Oval 5"/>
            <p:cNvSpPr>
              <a:spLocks noChangeArrowheads="1"/>
            </p:cNvSpPr>
            <p:nvPr/>
          </p:nvSpPr>
          <p:spPr bwMode="auto">
            <a:xfrm>
              <a:off x="158" y="2432"/>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 name="Text Box 6"/>
            <p:cNvSpPr txBox="1">
              <a:spLocks noChangeArrowheads="1"/>
            </p:cNvSpPr>
            <p:nvPr/>
          </p:nvSpPr>
          <p:spPr bwMode="auto">
            <a:xfrm>
              <a:off x="173" y="2505"/>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L</a:t>
              </a:r>
            </a:p>
          </p:txBody>
        </p:sp>
      </p:grpSp>
      <p:grpSp>
        <p:nvGrpSpPr>
          <p:cNvPr id="9" name="Group 7"/>
          <p:cNvGrpSpPr>
            <a:grpSpLocks/>
          </p:cNvGrpSpPr>
          <p:nvPr/>
        </p:nvGrpSpPr>
        <p:grpSpPr bwMode="auto">
          <a:xfrm>
            <a:off x="1692275" y="3860800"/>
            <a:ext cx="574675" cy="576263"/>
            <a:chOff x="1066" y="2432"/>
            <a:chExt cx="362" cy="363"/>
          </a:xfrm>
        </p:grpSpPr>
        <p:sp>
          <p:nvSpPr>
            <p:cNvPr id="10" name="Oval 8"/>
            <p:cNvSpPr>
              <a:spLocks noChangeArrowheads="1"/>
            </p:cNvSpPr>
            <p:nvPr/>
          </p:nvSpPr>
          <p:spPr bwMode="auto">
            <a:xfrm>
              <a:off x="1066" y="2432"/>
              <a:ext cx="362" cy="3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9"/>
            <p:cNvSpPr txBox="1">
              <a:spLocks noChangeArrowheads="1"/>
            </p:cNvSpPr>
            <p:nvPr/>
          </p:nvSpPr>
          <p:spPr bwMode="auto">
            <a:xfrm>
              <a:off x="1081" y="2505"/>
              <a:ext cx="2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latin typeface="Courier New" pitchFamily="49" charset="0"/>
                </a:rPr>
                <a:t>N</a:t>
              </a:r>
            </a:p>
          </p:txBody>
        </p:sp>
      </p:grpSp>
    </p:spTree>
    <p:extLst>
      <p:ext uri="{BB962C8B-B14F-4D97-AF65-F5344CB8AC3E}">
        <p14:creationId xmlns:p14="http://schemas.microsoft.com/office/powerpoint/2010/main" val="625809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95F337F-0DF3-4E56-9A9D-4348B9D869A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Examples for </a:t>
            </a:r>
            <a:r>
              <a:rPr lang="en-US" dirty="0">
                <a:latin typeface="Monotype Corsiva" pitchFamily="66" charset="0"/>
                <a:sym typeface="Symbol" pitchFamily="18" charset="2"/>
              </a:rPr>
              <a:t>L</a:t>
            </a:r>
            <a:r>
              <a:rPr lang="en-US" baseline="-25000" dirty="0"/>
              <a:t>4</a:t>
            </a:r>
            <a:r>
              <a:rPr lang="en-US" dirty="0"/>
              <a:t>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dirty="0"/>
              <a:t>For some edge </a:t>
            </a:r>
            <a:r>
              <a:rPr lang="en-US" i="1" dirty="0"/>
              <a:t>e</a:t>
            </a:r>
            <a:r>
              <a:rPr lang="en-US" dirty="0"/>
              <a:t>, let </a:t>
            </a:r>
            <a:r>
              <a:rPr lang="en-US" i="1" dirty="0"/>
              <a:t>r</a:t>
            </a:r>
            <a:r>
              <a:rPr lang="en-US" dirty="0"/>
              <a:t> be an 8-bit register that is modeled by </a:t>
            </a:r>
            <a:r>
              <a:rPr lang="en-US" i="1" dirty="0"/>
              <a:t>e</a:t>
            </a:r>
            <a:r>
              <a:rPr lang="en-US" dirty="0"/>
              <a:t>.</a:t>
            </a:r>
          </a:p>
          <a:p>
            <a:pPr>
              <a:lnSpc>
                <a:spcPct val="120000"/>
              </a:lnSpc>
              <a:buFont typeface="Arial" charset="0"/>
              <a:buNone/>
            </a:pPr>
            <a:r>
              <a:rPr lang="en-US" dirty="0"/>
              <a:t>Graphical notation:    represents up value,    down value</a:t>
            </a:r>
          </a:p>
          <a:p>
            <a:pPr>
              <a:lnSpc>
                <a:spcPct val="120000"/>
              </a:lnSpc>
              <a:buFont typeface="Arial" charset="0"/>
              <a:buNone/>
            </a:pPr>
            <a:endParaRPr lang="en-US" dirty="0"/>
          </a:p>
          <a:p>
            <a:pPr>
              <a:lnSpc>
                <a:spcPct val="120000"/>
              </a:lnSpc>
              <a:buFont typeface="Arial" charset="0"/>
              <a:buNone/>
            </a:pPr>
            <a:r>
              <a:rPr lang="en-US" dirty="0"/>
              <a:t>Exemplary labels for edge </a:t>
            </a:r>
            <a:r>
              <a:rPr lang="en-US" i="1" dirty="0"/>
              <a:t>e</a:t>
            </a:r>
            <a:r>
              <a:rPr lang="en-US" dirty="0"/>
              <a:t> and their interpretation:</a:t>
            </a:r>
          </a:p>
          <a:p>
            <a:pPr>
              <a:lnSpc>
                <a:spcPct val="120000"/>
              </a:lnSpc>
              <a:buFont typeface="Arial" charset="0"/>
              <a:buNone/>
            </a:pPr>
            <a:endParaRPr lang="en-US" dirty="0"/>
          </a:p>
          <a:p>
            <a:pPr>
              <a:lnSpc>
                <a:spcPct val="120000"/>
              </a:lnSpc>
              <a:buFont typeface="Arial" charset="0"/>
              <a:buNone/>
            </a:pPr>
            <a:r>
              <a:rPr lang="en-US" dirty="0"/>
              <a:t>			      The values of all bits of </a:t>
            </a:r>
            <a:r>
              <a:rPr lang="en-US" i="1" dirty="0"/>
              <a:t>r</a:t>
            </a:r>
            <a:r>
              <a:rPr lang="en-US" dirty="0"/>
              <a:t> are completely unknown.</a:t>
            </a:r>
          </a:p>
          <a:p>
            <a:pPr>
              <a:lnSpc>
                <a:spcPct val="120000"/>
              </a:lnSpc>
              <a:buFont typeface="Arial" charset="0"/>
              <a:buNone/>
            </a:pPr>
            <a:endParaRPr lang="en-US" dirty="0"/>
          </a:p>
          <a:p>
            <a:pPr>
              <a:lnSpc>
                <a:spcPct val="120000"/>
              </a:lnSpc>
              <a:buFont typeface="Arial" charset="0"/>
              <a:buNone/>
            </a:pPr>
            <a:r>
              <a:rPr lang="en-US" dirty="0"/>
              <a:t>			      The value of </a:t>
            </a:r>
            <a:r>
              <a:rPr lang="en-US" i="1" dirty="0"/>
              <a:t>r</a:t>
            </a:r>
            <a:r>
              <a:rPr lang="en-US" dirty="0"/>
              <a:t> is 42.</a:t>
            </a:r>
          </a:p>
          <a:p>
            <a:pPr>
              <a:lnSpc>
                <a:spcPct val="120000"/>
              </a:lnSpc>
              <a:buFont typeface="Arial" charset="0"/>
              <a:buNone/>
            </a:pPr>
            <a:endParaRPr lang="en-US" dirty="0"/>
          </a:p>
          <a:p>
            <a:pPr>
              <a:lnSpc>
                <a:spcPct val="120000"/>
              </a:lnSpc>
              <a:buFont typeface="Arial" charset="0"/>
              <a:buNone/>
            </a:pPr>
            <a:r>
              <a:rPr lang="en-US" dirty="0"/>
              <a:t>			      Bit 3 of </a:t>
            </a:r>
            <a:r>
              <a:rPr lang="en-US" i="1" dirty="0"/>
              <a:t>r</a:t>
            </a:r>
            <a:r>
              <a:rPr lang="en-US" dirty="0"/>
              <a:t> is irrelevant; </a:t>
            </a:r>
            <a:r>
              <a:rPr lang="en-US" i="1" dirty="0"/>
              <a:t>r</a:t>
            </a:r>
            <a:r>
              <a:rPr lang="en-US" dirty="0"/>
              <a:t> can be equal to 34 or 42.</a:t>
            </a:r>
          </a:p>
          <a:p>
            <a:pPr>
              <a:lnSpc>
                <a:spcPct val="120000"/>
              </a:lnSpc>
              <a:buFont typeface="Arial" charset="0"/>
              <a:buNone/>
            </a:pPr>
            <a:endParaRPr lang="en-US" dirty="0"/>
          </a:p>
          <a:p>
            <a:pPr>
              <a:lnSpc>
                <a:spcPct val="120000"/>
              </a:lnSpc>
              <a:buFont typeface="Arial" charset="0"/>
              <a:buNone/>
            </a:pPr>
            <a:r>
              <a:rPr lang="en-US" dirty="0"/>
              <a:t>			      </a:t>
            </a:r>
            <a:r>
              <a:rPr lang="en-US" i="1" dirty="0"/>
              <a:t>r</a:t>
            </a:r>
            <a:r>
              <a:rPr lang="en-US" dirty="0"/>
              <a:t> is completely irrelevant</a:t>
            </a:r>
          </a:p>
          <a:p>
            <a:pPr>
              <a:lnSpc>
                <a:spcPct val="120000"/>
              </a:lnSpc>
              <a:buFont typeface="Arial" charset="0"/>
              <a:buNone/>
            </a:pPr>
            <a:r>
              <a:rPr lang="en-US" dirty="0"/>
              <a:t>			      </a:t>
            </a:r>
            <a:r>
              <a:rPr lang="en-US" dirty="0">
                <a:sym typeface="Wingdings"/>
              </a:rPr>
              <a:t> </a:t>
            </a:r>
            <a:r>
              <a:rPr lang="en-US" i="1" dirty="0"/>
              <a:t>r</a:t>
            </a:r>
            <a:r>
              <a:rPr lang="en-US" dirty="0"/>
              <a:t> has no effect on the data flow at all</a:t>
            </a:r>
          </a:p>
        </p:txBody>
      </p:sp>
      <p:sp>
        <p:nvSpPr>
          <p:cNvPr id="43" name="AutoShape 5"/>
          <p:cNvSpPr>
            <a:spLocks noChangeArrowheads="1"/>
          </p:cNvSpPr>
          <p:nvPr/>
        </p:nvSpPr>
        <p:spPr bwMode="auto">
          <a:xfrm rot="5400000" flipH="1" flipV="1">
            <a:off x="2376165" y="188156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4" name="AutoShape 6"/>
          <p:cNvSpPr>
            <a:spLocks noChangeArrowheads="1"/>
          </p:cNvSpPr>
          <p:nvPr/>
        </p:nvSpPr>
        <p:spPr bwMode="auto">
          <a:xfrm rot="16200000" flipH="1">
            <a:off x="4968453" y="188156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5" name="Rectangle 7"/>
          <p:cNvSpPr>
            <a:spLocks noChangeArrowheads="1"/>
          </p:cNvSpPr>
          <p:nvPr/>
        </p:nvSpPr>
        <p:spPr bwMode="auto">
          <a:xfrm>
            <a:off x="466725" y="3284662"/>
            <a:ext cx="1511300" cy="3603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6" name="Text Box 8"/>
          <p:cNvSpPr txBox="1">
            <a:spLocks noChangeArrowheads="1"/>
          </p:cNvSpPr>
          <p:nvPr/>
        </p:nvSpPr>
        <p:spPr bwMode="auto">
          <a:xfrm>
            <a:off x="422275" y="3321174"/>
            <a:ext cx="1409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UUUUUUUU</a:t>
            </a:r>
          </a:p>
        </p:txBody>
      </p:sp>
      <p:sp>
        <p:nvSpPr>
          <p:cNvPr id="47" name="AutoShape 9"/>
          <p:cNvSpPr>
            <a:spLocks noChangeArrowheads="1"/>
          </p:cNvSpPr>
          <p:nvPr/>
        </p:nvSpPr>
        <p:spPr bwMode="auto">
          <a:xfrm rot="5400000" flipH="1" flipV="1">
            <a:off x="142082" y="3393405"/>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8" name="Rectangle 10"/>
          <p:cNvSpPr>
            <a:spLocks noChangeArrowheads="1"/>
          </p:cNvSpPr>
          <p:nvPr/>
        </p:nvSpPr>
        <p:spPr bwMode="auto">
          <a:xfrm>
            <a:off x="466725" y="4004741"/>
            <a:ext cx="1511300" cy="3603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9" name="Text Box 11"/>
          <p:cNvSpPr txBox="1">
            <a:spLocks noChangeArrowheads="1"/>
          </p:cNvSpPr>
          <p:nvPr/>
        </p:nvSpPr>
        <p:spPr bwMode="auto">
          <a:xfrm>
            <a:off x="422275" y="4041254"/>
            <a:ext cx="1409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00101010</a:t>
            </a:r>
          </a:p>
        </p:txBody>
      </p:sp>
      <p:sp>
        <p:nvSpPr>
          <p:cNvPr id="50" name="AutoShape 12"/>
          <p:cNvSpPr>
            <a:spLocks noChangeArrowheads="1"/>
          </p:cNvSpPr>
          <p:nvPr/>
        </p:nvSpPr>
        <p:spPr bwMode="auto">
          <a:xfrm rot="5400000" flipH="1" flipV="1">
            <a:off x="142081" y="411348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1" name="Rectangle 13"/>
          <p:cNvSpPr>
            <a:spLocks noChangeArrowheads="1"/>
          </p:cNvSpPr>
          <p:nvPr/>
        </p:nvSpPr>
        <p:spPr bwMode="auto">
          <a:xfrm>
            <a:off x="466725" y="4724822"/>
            <a:ext cx="1511300" cy="3603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2" name="Text Box 14"/>
          <p:cNvSpPr txBox="1">
            <a:spLocks noChangeArrowheads="1"/>
          </p:cNvSpPr>
          <p:nvPr/>
        </p:nvSpPr>
        <p:spPr bwMode="auto">
          <a:xfrm>
            <a:off x="422275" y="4761334"/>
            <a:ext cx="1409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0010X010</a:t>
            </a:r>
          </a:p>
        </p:txBody>
      </p:sp>
      <p:sp>
        <p:nvSpPr>
          <p:cNvPr id="53" name="AutoShape 15"/>
          <p:cNvSpPr>
            <a:spLocks noChangeArrowheads="1"/>
          </p:cNvSpPr>
          <p:nvPr/>
        </p:nvSpPr>
        <p:spPr bwMode="auto">
          <a:xfrm rot="5400000" flipH="1" flipV="1">
            <a:off x="142082" y="4833565"/>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4" name="Rectangle 16"/>
          <p:cNvSpPr>
            <a:spLocks noChangeArrowheads="1"/>
          </p:cNvSpPr>
          <p:nvPr/>
        </p:nvSpPr>
        <p:spPr bwMode="auto">
          <a:xfrm>
            <a:off x="487363" y="5444901"/>
            <a:ext cx="1511300" cy="3603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5" name="Text Box 17"/>
          <p:cNvSpPr txBox="1">
            <a:spLocks noChangeArrowheads="1"/>
          </p:cNvSpPr>
          <p:nvPr/>
        </p:nvSpPr>
        <p:spPr bwMode="auto">
          <a:xfrm>
            <a:off x="442913" y="5481414"/>
            <a:ext cx="1409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XXXXXXXX</a:t>
            </a:r>
          </a:p>
        </p:txBody>
      </p:sp>
      <p:sp>
        <p:nvSpPr>
          <p:cNvPr id="56" name="AutoShape 18"/>
          <p:cNvSpPr>
            <a:spLocks noChangeArrowheads="1"/>
          </p:cNvSpPr>
          <p:nvPr/>
        </p:nvSpPr>
        <p:spPr bwMode="auto">
          <a:xfrm rot="5400000" flipH="1" flipV="1">
            <a:off x="162719" y="555364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955258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54691">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4691">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4691">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animBg="1"/>
      <p:bldP spid="48" grpId="0" animBg="1"/>
      <p:bldP spid="49" grpId="0"/>
      <p:bldP spid="50" grpId="0" animBg="1"/>
      <p:bldP spid="51" grpId="0" animBg="1"/>
      <p:bldP spid="52" grpId="0"/>
      <p:bldP spid="53" grpId="0" animBg="1"/>
      <p:bldP spid="54" grpId="0" animBg="1"/>
      <p:bldP spid="55" grpId="0"/>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07E725E-052D-4C1F-98BD-DF2AEE1FA67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Examples for </a:t>
            </a:r>
            <a:r>
              <a:rPr lang="en-US" dirty="0">
                <a:latin typeface="Monotype Corsiva" pitchFamily="66" charset="0"/>
                <a:sym typeface="Symbol" pitchFamily="18" charset="2"/>
              </a:rPr>
              <a:t>L</a:t>
            </a:r>
            <a:r>
              <a:rPr lang="en-US" baseline="-25000" dirty="0"/>
              <a:t>4</a:t>
            </a:r>
            <a:r>
              <a:rPr lang="en-US" dirty="0"/>
              <a:t> (2)</a:t>
            </a:r>
          </a:p>
        </p:txBody>
      </p:sp>
      <p:sp>
        <p:nvSpPr>
          <p:cNvPr id="754691" name="Rectangle 3"/>
          <p:cNvSpPr>
            <a:spLocks noGrp="1" noChangeArrowheads="1"/>
          </p:cNvSpPr>
          <p:nvPr>
            <p:ph type="body" idx="1"/>
          </p:nvPr>
        </p:nvSpPr>
        <p:spPr/>
        <p:txBody>
          <a:bodyPr/>
          <a:lstStyle/>
          <a:p>
            <a:pPr marL="0">
              <a:lnSpc>
                <a:spcPct val="120000"/>
              </a:lnSpc>
              <a:buFont typeface="Arial" charset="0"/>
              <a:buNone/>
            </a:pPr>
            <a:r>
              <a:rPr lang="en-US" dirty="0"/>
              <a:t>In addition, </a:t>
            </a:r>
            <a:r>
              <a:rPr lang="en-US" i="1" dirty="0"/>
              <a:t>r’</a:t>
            </a:r>
            <a:r>
              <a:rPr lang="en-US" dirty="0"/>
              <a:t> is an 8-bit register that represents an input value for the considered LIR function </a:t>
            </a:r>
            <a:r>
              <a:rPr lang="en-US" i="1" dirty="0"/>
              <a:t>F</a:t>
            </a:r>
            <a:r>
              <a:rPr lang="en-US" dirty="0"/>
              <a:t> (e.g., a function parameter).</a:t>
            </a:r>
          </a:p>
          <a:p>
            <a:pPr>
              <a:lnSpc>
                <a:spcPct val="120000"/>
              </a:lnSpc>
              <a:buFont typeface="Arial" charset="0"/>
              <a:buNone/>
            </a:pPr>
            <a:endParaRPr lang="en-US" dirty="0"/>
          </a:p>
          <a:p>
            <a:pPr>
              <a:lnSpc>
                <a:spcPct val="120000"/>
              </a:lnSpc>
            </a:pPr>
            <a:r>
              <a:rPr lang="en-US" dirty="0"/>
              <a:t>Exemplary labels for edge </a:t>
            </a:r>
            <a:r>
              <a:rPr lang="en-US" i="1" dirty="0"/>
              <a:t>e</a:t>
            </a:r>
            <a:r>
              <a:rPr lang="en-US" dirty="0"/>
              <a:t> and their interpretation:</a:t>
            </a:r>
          </a:p>
          <a:p>
            <a:pPr>
              <a:lnSpc>
                <a:spcPct val="120000"/>
              </a:lnSpc>
              <a:buFont typeface="Arial" charset="0"/>
              <a:buNone/>
            </a:pPr>
            <a:endParaRPr lang="en-US" dirty="0"/>
          </a:p>
          <a:p>
            <a:pPr>
              <a:lnSpc>
                <a:spcPct val="120000"/>
              </a:lnSpc>
              <a:buFont typeface="Arial" charset="0"/>
              <a:buNone/>
            </a:pPr>
            <a:r>
              <a:rPr lang="en-US" dirty="0"/>
              <a:t>				The value of bit 5 of </a:t>
            </a:r>
            <a:r>
              <a:rPr lang="en-US" i="1" dirty="0"/>
              <a:t>r</a:t>
            </a:r>
            <a:r>
              <a:rPr lang="en-US" dirty="0"/>
              <a:t> is unknown. But it is identical</a:t>
            </a:r>
          </a:p>
          <a:p>
            <a:pPr>
              <a:lnSpc>
                <a:spcPct val="120000"/>
              </a:lnSpc>
              <a:buFont typeface="Arial" charset="0"/>
              <a:buNone/>
            </a:pPr>
            <a:r>
              <a:rPr lang="en-US" dirty="0"/>
              <a:t>				with the value of bit 2 of </a:t>
            </a:r>
            <a:r>
              <a:rPr lang="en-US" i="1" dirty="0"/>
              <a:t>r’</a:t>
            </a:r>
            <a:r>
              <a:rPr lang="en-US" dirty="0"/>
              <a:t>.</a:t>
            </a:r>
          </a:p>
          <a:p>
            <a:pPr>
              <a:lnSpc>
                <a:spcPct val="120000"/>
              </a:lnSpc>
              <a:buFont typeface="Arial" charset="0"/>
              <a:buNone/>
            </a:pPr>
            <a:endParaRPr lang="en-US" dirty="0"/>
          </a:p>
          <a:p>
            <a:pPr>
              <a:lnSpc>
                <a:spcPct val="120000"/>
              </a:lnSpc>
              <a:buFont typeface="Arial" charset="0"/>
              <a:buNone/>
            </a:pPr>
            <a:r>
              <a:rPr lang="en-US" dirty="0"/>
              <a:t>				The value of bit 5 of </a:t>
            </a:r>
            <a:r>
              <a:rPr lang="en-US" i="1" dirty="0"/>
              <a:t>r</a:t>
            </a:r>
            <a:r>
              <a:rPr lang="en-US" dirty="0"/>
              <a:t> is unknown. But it is identical</a:t>
            </a:r>
          </a:p>
          <a:p>
            <a:pPr>
              <a:lnSpc>
                <a:spcPct val="120000"/>
              </a:lnSpc>
              <a:buFont typeface="Arial" charset="0"/>
              <a:buNone/>
            </a:pPr>
            <a:r>
              <a:rPr lang="en-US" dirty="0"/>
              <a:t>				with the negated value of bit 4 of </a:t>
            </a:r>
            <a:r>
              <a:rPr lang="en-US" i="1" dirty="0"/>
              <a:t>r’</a:t>
            </a:r>
            <a:r>
              <a:rPr lang="en-US" dirty="0"/>
              <a:t>.</a:t>
            </a:r>
          </a:p>
          <a:p>
            <a:pPr>
              <a:lnSpc>
                <a:spcPct val="120000"/>
              </a:lnSpc>
              <a:buFont typeface="Arial" charset="0"/>
              <a:buNone/>
            </a:pPr>
            <a:endParaRPr lang="en-US" dirty="0"/>
          </a:p>
          <a:p>
            <a:pPr>
              <a:lnSpc>
                <a:spcPct val="120000"/>
              </a:lnSpc>
              <a:buFont typeface="Arial" charset="0"/>
              <a:buNone/>
            </a:pPr>
            <a:r>
              <a:rPr lang="en-US" dirty="0"/>
              <a:t>				</a:t>
            </a:r>
            <a:r>
              <a:rPr lang="en-US" i="1" dirty="0"/>
              <a:t>r</a:t>
            </a:r>
            <a:r>
              <a:rPr lang="en-US" dirty="0"/>
              <a:t> contains a bit-packet consisting of bits 2 to 0 of </a:t>
            </a:r>
            <a:r>
              <a:rPr lang="en-US" i="1" dirty="0"/>
              <a:t>r’</a:t>
            </a:r>
            <a:r>
              <a:rPr lang="en-US" dirty="0"/>
              <a:t>,</a:t>
            </a:r>
          </a:p>
          <a:p>
            <a:pPr>
              <a:lnSpc>
                <a:spcPct val="120000"/>
              </a:lnSpc>
              <a:buFont typeface="Arial" charset="0"/>
              <a:buNone/>
            </a:pPr>
            <a:r>
              <a:rPr lang="en-US" dirty="0"/>
              <a:t>				starting at bit position 3 inside </a:t>
            </a:r>
            <a:r>
              <a:rPr lang="en-US" i="1" dirty="0"/>
              <a:t>r</a:t>
            </a:r>
            <a:r>
              <a:rPr lang="en-US" dirty="0"/>
              <a:t>.</a:t>
            </a:r>
          </a:p>
        </p:txBody>
      </p:sp>
      <p:sp>
        <p:nvSpPr>
          <p:cNvPr id="20" name="Rectangle 5"/>
          <p:cNvSpPr>
            <a:spLocks noChangeArrowheads="1"/>
          </p:cNvSpPr>
          <p:nvPr/>
        </p:nvSpPr>
        <p:spPr bwMode="auto">
          <a:xfrm>
            <a:off x="466725" y="3280177"/>
            <a:ext cx="1692275" cy="36933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21" name="Text Box 6"/>
          <p:cNvSpPr txBox="1">
            <a:spLocks noChangeArrowheads="1"/>
          </p:cNvSpPr>
          <p:nvPr/>
        </p:nvSpPr>
        <p:spPr bwMode="auto">
          <a:xfrm>
            <a:off x="422275" y="3321174"/>
            <a:ext cx="166552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00L</a:t>
            </a:r>
            <a:r>
              <a:rPr lang="en-US" sz="2000" i="1" baseline="-25000" dirty="0"/>
              <a:t>r</a:t>
            </a:r>
            <a:r>
              <a:rPr lang="en-US" sz="2200" i="1" baseline="-25000" dirty="0"/>
              <a:t>’</a:t>
            </a:r>
            <a:r>
              <a:rPr lang="en-US" sz="2000" baseline="-25000" dirty="0"/>
              <a:t>,2</a:t>
            </a:r>
            <a:r>
              <a:rPr lang="en-US" sz="2000" b="1" dirty="0">
                <a:latin typeface="Courier New" pitchFamily="49" charset="0"/>
              </a:rPr>
              <a:t>00000</a:t>
            </a:r>
          </a:p>
        </p:txBody>
      </p:sp>
      <p:sp>
        <p:nvSpPr>
          <p:cNvPr id="22" name="AutoShape 7"/>
          <p:cNvSpPr>
            <a:spLocks noChangeArrowheads="1"/>
          </p:cNvSpPr>
          <p:nvPr/>
        </p:nvSpPr>
        <p:spPr bwMode="auto">
          <a:xfrm rot="5400000" flipH="1" flipV="1">
            <a:off x="142081" y="339340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3" name="AutoShape 8"/>
          <p:cNvSpPr>
            <a:spLocks noChangeArrowheads="1"/>
          </p:cNvSpPr>
          <p:nvPr/>
        </p:nvSpPr>
        <p:spPr bwMode="auto">
          <a:xfrm rot="5400000" flipH="1" flipV="1">
            <a:off x="142082" y="4473525"/>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4" name="Rectangle 10"/>
          <p:cNvSpPr>
            <a:spLocks noChangeArrowheads="1"/>
          </p:cNvSpPr>
          <p:nvPr/>
        </p:nvSpPr>
        <p:spPr bwMode="auto">
          <a:xfrm>
            <a:off x="468313" y="4360297"/>
            <a:ext cx="1692275" cy="36933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25" name="Text Box 11"/>
          <p:cNvSpPr txBox="1">
            <a:spLocks noChangeArrowheads="1"/>
          </p:cNvSpPr>
          <p:nvPr/>
        </p:nvSpPr>
        <p:spPr bwMode="auto">
          <a:xfrm>
            <a:off x="422275" y="4401294"/>
            <a:ext cx="166552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00N</a:t>
            </a:r>
            <a:r>
              <a:rPr lang="en-US" sz="2000" i="1" baseline="-25000" dirty="0"/>
              <a:t>r</a:t>
            </a:r>
            <a:r>
              <a:rPr lang="en-US" sz="2200" i="1" baseline="-25000" dirty="0"/>
              <a:t>’</a:t>
            </a:r>
            <a:r>
              <a:rPr lang="en-US" sz="2000" baseline="-25000" dirty="0"/>
              <a:t>,4</a:t>
            </a:r>
            <a:r>
              <a:rPr lang="en-US" sz="2000" b="1" dirty="0">
                <a:latin typeface="Courier New" pitchFamily="49" charset="0"/>
              </a:rPr>
              <a:t>00000</a:t>
            </a:r>
          </a:p>
        </p:txBody>
      </p:sp>
      <p:sp>
        <p:nvSpPr>
          <p:cNvPr id="26" name="AutoShape 13"/>
          <p:cNvSpPr>
            <a:spLocks noChangeArrowheads="1"/>
          </p:cNvSpPr>
          <p:nvPr/>
        </p:nvSpPr>
        <p:spPr bwMode="auto">
          <a:xfrm rot="5400000" flipH="1" flipV="1">
            <a:off x="142082" y="5553968"/>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7" name="Rectangle 14"/>
          <p:cNvSpPr>
            <a:spLocks noChangeArrowheads="1"/>
          </p:cNvSpPr>
          <p:nvPr/>
        </p:nvSpPr>
        <p:spPr bwMode="auto">
          <a:xfrm>
            <a:off x="468313" y="5440740"/>
            <a:ext cx="2159000" cy="36933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n-US" dirty="0"/>
          </a:p>
        </p:txBody>
      </p:sp>
      <p:sp>
        <p:nvSpPr>
          <p:cNvPr id="28" name="Text Box 15"/>
          <p:cNvSpPr txBox="1">
            <a:spLocks noChangeArrowheads="1"/>
          </p:cNvSpPr>
          <p:nvPr/>
        </p:nvSpPr>
        <p:spPr bwMode="auto">
          <a:xfrm>
            <a:off x="422275" y="5481737"/>
            <a:ext cx="21590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2000" b="1" dirty="0">
                <a:latin typeface="Courier New" pitchFamily="49" charset="0"/>
              </a:rPr>
              <a:t>00L</a:t>
            </a:r>
            <a:r>
              <a:rPr lang="en-US" sz="2000" i="1" baseline="-25000" dirty="0"/>
              <a:t>r’</a:t>
            </a:r>
            <a:r>
              <a:rPr lang="en-US" sz="2000" baseline="-25000" dirty="0"/>
              <a:t>,2</a:t>
            </a:r>
            <a:r>
              <a:rPr lang="en-US" sz="2000" b="1" dirty="0">
                <a:latin typeface="Courier New" pitchFamily="49" charset="0"/>
              </a:rPr>
              <a:t>L</a:t>
            </a:r>
            <a:r>
              <a:rPr lang="en-US" sz="2000" i="1" baseline="-25000" dirty="0"/>
              <a:t>r’</a:t>
            </a:r>
            <a:r>
              <a:rPr lang="en-US" sz="2000" baseline="-25000" dirty="0"/>
              <a:t>,1</a:t>
            </a:r>
            <a:r>
              <a:rPr lang="en-US" sz="2000" b="1" dirty="0">
                <a:latin typeface="Courier New" pitchFamily="49" charset="0"/>
              </a:rPr>
              <a:t>L</a:t>
            </a:r>
            <a:r>
              <a:rPr lang="en-US" sz="2000" i="1" baseline="-25000" dirty="0"/>
              <a:t>r’</a:t>
            </a:r>
            <a:r>
              <a:rPr lang="en-US" sz="2000" baseline="-25000" dirty="0"/>
              <a:t>,0</a:t>
            </a:r>
            <a:r>
              <a:rPr lang="en-US" sz="2000" b="1" dirty="0">
                <a:latin typeface="Courier New" pitchFamily="49" charset="0"/>
              </a:rPr>
              <a:t>000</a:t>
            </a:r>
          </a:p>
        </p:txBody>
      </p:sp>
    </p:spTree>
    <p:extLst>
      <p:ext uri="{BB962C8B-B14F-4D97-AF65-F5344CB8AC3E}">
        <p14:creationId xmlns:p14="http://schemas.microsoft.com/office/powerpoint/2010/main" val="3098301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5469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469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54691">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54691">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p:bldP spid="26" grpId="0" animBg="1"/>
      <p:bldP spid="27"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EA181A5-9551-48EB-BC6C-B24A8BAB4E3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Arithmetic in </a:t>
            </a:r>
            <a:r>
              <a:rPr lang="en-US" dirty="0">
                <a:latin typeface="Monotype Corsiva" pitchFamily="66" charset="0"/>
                <a:sym typeface="Symbol" pitchFamily="18" charset="2"/>
              </a:rPr>
              <a:t>L</a:t>
            </a:r>
            <a:r>
              <a:rPr lang="en-US" baseline="-25000" dirty="0"/>
              <a:t>4</a:t>
            </a:r>
            <a:r>
              <a:rPr lang="en-US" dirty="0"/>
              <a:t> – Conjunction</a:t>
            </a:r>
          </a:p>
        </p:txBody>
      </p:sp>
      <p:sp>
        <p:nvSpPr>
          <p:cNvPr id="754691" name="Rectangle 3"/>
          <p:cNvSpPr>
            <a:spLocks noGrp="1" noChangeArrowheads="1"/>
          </p:cNvSpPr>
          <p:nvPr>
            <p:ph type="body" idx="1"/>
          </p:nvPr>
        </p:nvSpPr>
        <p:spPr/>
        <p:txBody>
          <a:bodyPr/>
          <a:lstStyle/>
          <a:p>
            <a:pPr marL="0">
              <a:lnSpc>
                <a:spcPct val="120000"/>
              </a:lnSpc>
              <a:buFont typeface="Arial" charset="0"/>
              <a:buNone/>
            </a:pPr>
            <a:r>
              <a:rPr lang="en-US" dirty="0"/>
              <a:t>							</a:t>
            </a:r>
            <a:r>
              <a:rPr lang="en-US" b="1" i="1" u="sng" dirty="0"/>
              <a:t>Remark:</a:t>
            </a:r>
          </a:p>
          <a:p>
            <a:pPr marL="0">
              <a:lnSpc>
                <a:spcPct val="120000"/>
              </a:lnSpc>
              <a:buFont typeface="Arial" charset="0"/>
              <a:buNone/>
            </a:pPr>
            <a:r>
              <a:rPr lang="en-US" dirty="0"/>
              <a:t>							If </a:t>
            </a:r>
            <a:r>
              <a:rPr lang="en-US" b="1" dirty="0">
                <a:latin typeface="Courier New" pitchFamily="49" charset="0"/>
                <a:cs typeface="Courier New" pitchFamily="49" charset="0"/>
              </a:rPr>
              <a:t>L</a:t>
            </a:r>
            <a:r>
              <a:rPr lang="en-US" dirty="0"/>
              <a:t>/</a:t>
            </a:r>
            <a:r>
              <a:rPr lang="en-US" b="1" dirty="0">
                <a:latin typeface="Courier New" pitchFamily="49" charset="0"/>
                <a:cs typeface="Courier New" pitchFamily="49" charset="0"/>
              </a:rPr>
              <a:t>N</a:t>
            </a:r>
            <a:r>
              <a:rPr lang="en-US" dirty="0"/>
              <a:t> values with</a:t>
            </a:r>
          </a:p>
          <a:p>
            <a:pPr marL="0">
              <a:lnSpc>
                <a:spcPct val="120000"/>
              </a:lnSpc>
              <a:buFont typeface="Arial" charset="0"/>
              <a:buNone/>
            </a:pPr>
            <a:r>
              <a:rPr lang="en-US" dirty="0"/>
              <a:t>							different</a:t>
            </a:r>
          </a:p>
          <a:p>
            <a:pPr marL="0">
              <a:lnSpc>
                <a:spcPct val="120000"/>
              </a:lnSpc>
              <a:buFont typeface="Arial" charset="0"/>
              <a:buNone/>
            </a:pPr>
            <a:r>
              <a:rPr lang="en-US" dirty="0"/>
              <a:t>							provenience are</a:t>
            </a:r>
          </a:p>
          <a:p>
            <a:pPr marL="0">
              <a:lnSpc>
                <a:spcPct val="120000"/>
              </a:lnSpc>
              <a:buFont typeface="Arial" charset="0"/>
              <a:buNone/>
            </a:pPr>
            <a:r>
              <a:rPr lang="en-US" dirty="0"/>
              <a:t>							combined, the 								conjunction always 							produces </a:t>
            </a:r>
            <a:r>
              <a:rPr lang="en-US" b="1" dirty="0">
                <a:latin typeface="Courier New" pitchFamily="49" charset="0"/>
                <a:cs typeface="Courier New" pitchFamily="49" charset="0"/>
              </a:rPr>
              <a:t>U</a:t>
            </a:r>
            <a:r>
              <a:rPr lang="en-US" dirty="0"/>
              <a:t>.</a:t>
            </a:r>
          </a:p>
        </p:txBody>
      </p:sp>
      <p:graphicFrame>
        <p:nvGraphicFramePr>
          <p:cNvPr id="15" name="Group 3"/>
          <p:cNvGraphicFramePr>
            <a:graphicFrameLocks noGrp="1"/>
          </p:cNvGraphicFramePr>
          <p:nvPr>
            <p:extLst>
              <p:ext uri="{D42A27DB-BD31-4B8C-83A1-F6EECF244321}">
                <p14:modId xmlns:p14="http://schemas.microsoft.com/office/powerpoint/2010/main" val="4222703683"/>
              </p:ext>
            </p:extLst>
          </p:nvPr>
        </p:nvGraphicFramePr>
        <p:xfrm>
          <a:off x="107950" y="1484784"/>
          <a:ext cx="6072188" cy="4064001"/>
        </p:xfrm>
        <a:graphic>
          <a:graphicData uri="http://schemas.openxmlformats.org/drawingml/2006/table">
            <a:tbl>
              <a:tblPr/>
              <a:tblGrid>
                <a:gridCol w="84772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8">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7">
                  <a:extLst>
                    <a:ext uri="{9D8B030D-6E8A-4147-A177-3AD203B41FA5}">
                      <a16:colId xmlns:a16="http://schemas.microsoft.com/office/drawing/2014/main" val="20004"/>
                    </a:ext>
                  </a:extLst>
                </a:gridCol>
                <a:gridCol w="869950">
                  <a:extLst>
                    <a:ext uri="{9D8B030D-6E8A-4147-A177-3AD203B41FA5}">
                      <a16:colId xmlns:a16="http://schemas.microsoft.com/office/drawing/2014/main" val="20005"/>
                    </a:ext>
                  </a:extLst>
                </a:gridCol>
                <a:gridCol w="871538">
                  <a:extLst>
                    <a:ext uri="{9D8B030D-6E8A-4147-A177-3AD203B41FA5}">
                      <a16:colId xmlns:a16="http://schemas.microsoft.com/office/drawing/2014/main" val="20006"/>
                    </a:ext>
                  </a:extLst>
                </a:gridCol>
              </a:tblGrid>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4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2000" b="1" i="0" u="none" strike="noStrike" cap="none" normalizeH="0" baseline="0" dirty="0">
                          <a:ln>
                            <a:noFill/>
                          </a:ln>
                          <a:solidFill>
                            <a:schemeClr val="tx1"/>
                          </a:solidFill>
                          <a:effectLst/>
                          <a:latin typeface="Courier New" pitchFamily="49" charset="0"/>
                          <a:ea typeface="ヒラギノ角ゴ Pro W3" pitchFamily="96" charset="-128"/>
                          <a:sym typeface="Symbol" pitchFamily="18" charset="2"/>
                        </a:rPr>
                        <a:t></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143421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A6BF75A-585F-4583-882B-C4AB8D53EFB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Arithmetic in </a:t>
            </a:r>
            <a:r>
              <a:rPr lang="en-US" dirty="0">
                <a:latin typeface="Monotype Corsiva" pitchFamily="66" charset="0"/>
                <a:sym typeface="Symbol" pitchFamily="18" charset="2"/>
              </a:rPr>
              <a:t>L</a:t>
            </a:r>
            <a:r>
              <a:rPr lang="en-US" baseline="-25000" dirty="0"/>
              <a:t>4</a:t>
            </a:r>
            <a:r>
              <a:rPr lang="en-US" dirty="0"/>
              <a:t> – Disjunction</a:t>
            </a:r>
          </a:p>
        </p:txBody>
      </p:sp>
      <p:sp>
        <p:nvSpPr>
          <p:cNvPr id="754691" name="Rectangle 3"/>
          <p:cNvSpPr>
            <a:spLocks noGrp="1" noChangeArrowheads="1"/>
          </p:cNvSpPr>
          <p:nvPr>
            <p:ph type="body" idx="1"/>
          </p:nvPr>
        </p:nvSpPr>
        <p:spPr/>
        <p:txBody>
          <a:bodyPr/>
          <a:lstStyle/>
          <a:p>
            <a:pPr marL="0">
              <a:lnSpc>
                <a:spcPct val="120000"/>
              </a:lnSpc>
              <a:buFont typeface="Arial" charset="0"/>
              <a:buNone/>
            </a:pPr>
            <a:r>
              <a:rPr lang="en-US" dirty="0"/>
              <a:t>							</a:t>
            </a:r>
            <a:r>
              <a:rPr lang="en-US" b="1" i="1" u="sng" dirty="0"/>
              <a:t>Remark:</a:t>
            </a:r>
          </a:p>
          <a:p>
            <a:pPr marL="0">
              <a:lnSpc>
                <a:spcPct val="120000"/>
              </a:lnSpc>
              <a:buFont typeface="Arial" charset="0"/>
              <a:buNone/>
            </a:pPr>
            <a:r>
              <a:rPr lang="en-US" dirty="0"/>
              <a:t>							If </a:t>
            </a:r>
            <a:r>
              <a:rPr lang="en-US" b="1" dirty="0">
                <a:latin typeface="Courier New" pitchFamily="49" charset="0"/>
                <a:cs typeface="Courier New" pitchFamily="49" charset="0"/>
              </a:rPr>
              <a:t>L</a:t>
            </a:r>
            <a:r>
              <a:rPr lang="en-US" dirty="0"/>
              <a:t>/</a:t>
            </a:r>
            <a:r>
              <a:rPr lang="en-US" b="1" dirty="0">
                <a:latin typeface="Courier New" pitchFamily="49" charset="0"/>
                <a:cs typeface="Courier New" pitchFamily="49" charset="0"/>
              </a:rPr>
              <a:t>N</a:t>
            </a:r>
            <a:r>
              <a:rPr lang="en-US" dirty="0"/>
              <a:t> values with</a:t>
            </a:r>
          </a:p>
          <a:p>
            <a:pPr marL="0">
              <a:lnSpc>
                <a:spcPct val="120000"/>
              </a:lnSpc>
              <a:buFont typeface="Arial" charset="0"/>
              <a:buNone/>
            </a:pPr>
            <a:r>
              <a:rPr lang="en-US" dirty="0"/>
              <a:t>							different</a:t>
            </a:r>
          </a:p>
          <a:p>
            <a:pPr marL="0">
              <a:lnSpc>
                <a:spcPct val="120000"/>
              </a:lnSpc>
              <a:buFont typeface="Arial" charset="0"/>
              <a:buNone/>
            </a:pPr>
            <a:r>
              <a:rPr lang="en-US" dirty="0"/>
              <a:t>							provenience are</a:t>
            </a:r>
          </a:p>
          <a:p>
            <a:pPr marL="0">
              <a:lnSpc>
                <a:spcPct val="120000"/>
              </a:lnSpc>
              <a:buFont typeface="Arial" charset="0"/>
              <a:buNone/>
            </a:pPr>
            <a:r>
              <a:rPr lang="en-US" dirty="0"/>
              <a:t>							combined, the 								disjunction always 							produces </a:t>
            </a:r>
            <a:r>
              <a:rPr lang="en-US" b="1" dirty="0">
                <a:latin typeface="Courier New" pitchFamily="49" charset="0"/>
                <a:cs typeface="Courier New" pitchFamily="49" charset="0"/>
              </a:rPr>
              <a:t>U</a:t>
            </a:r>
            <a:r>
              <a:rPr lang="en-US" dirty="0"/>
              <a:t>.</a:t>
            </a:r>
          </a:p>
        </p:txBody>
      </p:sp>
      <p:graphicFrame>
        <p:nvGraphicFramePr>
          <p:cNvPr id="9" name="Group 3"/>
          <p:cNvGraphicFramePr>
            <a:graphicFrameLocks noGrp="1"/>
          </p:cNvGraphicFramePr>
          <p:nvPr>
            <p:extLst>
              <p:ext uri="{D42A27DB-BD31-4B8C-83A1-F6EECF244321}">
                <p14:modId xmlns:p14="http://schemas.microsoft.com/office/powerpoint/2010/main" val="1751023780"/>
              </p:ext>
            </p:extLst>
          </p:nvPr>
        </p:nvGraphicFramePr>
        <p:xfrm>
          <a:off x="107950" y="1484784"/>
          <a:ext cx="6072188" cy="4064001"/>
        </p:xfrm>
        <a:graphic>
          <a:graphicData uri="http://schemas.openxmlformats.org/drawingml/2006/table">
            <a:tbl>
              <a:tblPr/>
              <a:tblGrid>
                <a:gridCol w="84772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8">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7">
                  <a:extLst>
                    <a:ext uri="{9D8B030D-6E8A-4147-A177-3AD203B41FA5}">
                      <a16:colId xmlns:a16="http://schemas.microsoft.com/office/drawing/2014/main" val="20004"/>
                    </a:ext>
                  </a:extLst>
                </a:gridCol>
                <a:gridCol w="869950">
                  <a:extLst>
                    <a:ext uri="{9D8B030D-6E8A-4147-A177-3AD203B41FA5}">
                      <a16:colId xmlns:a16="http://schemas.microsoft.com/office/drawing/2014/main" val="20005"/>
                    </a:ext>
                  </a:extLst>
                </a:gridCol>
                <a:gridCol w="871538">
                  <a:extLst>
                    <a:ext uri="{9D8B030D-6E8A-4147-A177-3AD203B41FA5}">
                      <a16:colId xmlns:a16="http://schemas.microsoft.com/office/drawing/2014/main" val="20006"/>
                    </a:ext>
                  </a:extLst>
                </a:gridCol>
              </a:tblGrid>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4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2000" b="1" i="0" u="none" strike="noStrike" cap="none" normalizeH="0" baseline="0" dirty="0">
                          <a:ln>
                            <a:noFill/>
                          </a:ln>
                          <a:solidFill>
                            <a:schemeClr val="tx1"/>
                          </a:solidFill>
                          <a:effectLst/>
                          <a:latin typeface="Courier New" pitchFamily="49" charset="0"/>
                          <a:ea typeface="ヒラギノ角ゴ Pro W3" pitchFamily="96" charset="-128"/>
                          <a:sym typeface="Symbol" pitchFamily="18" charset="2"/>
                        </a:rPr>
                        <a:t></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1431859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7CC6714-BE09-4AEE-9CA2-FA06ADD94D4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Arithmetic in </a:t>
            </a:r>
            <a:r>
              <a:rPr lang="en-US" dirty="0">
                <a:latin typeface="Monotype Corsiva" pitchFamily="66" charset="0"/>
                <a:sym typeface="Symbol" pitchFamily="18" charset="2"/>
              </a:rPr>
              <a:t>L</a:t>
            </a:r>
            <a:r>
              <a:rPr lang="en-US" baseline="-25000" dirty="0"/>
              <a:t>4</a:t>
            </a:r>
            <a:r>
              <a:rPr lang="en-US" dirty="0"/>
              <a:t> – Negation</a:t>
            </a:r>
          </a:p>
        </p:txBody>
      </p:sp>
      <p:graphicFrame>
        <p:nvGraphicFramePr>
          <p:cNvPr id="8" name="Group 3"/>
          <p:cNvGraphicFramePr>
            <a:graphicFrameLocks noGrp="1"/>
          </p:cNvGraphicFramePr>
          <p:nvPr>
            <p:extLst>
              <p:ext uri="{D42A27DB-BD31-4B8C-83A1-F6EECF244321}">
                <p14:modId xmlns:p14="http://schemas.microsoft.com/office/powerpoint/2010/main" val="1515225242"/>
              </p:ext>
            </p:extLst>
          </p:nvPr>
        </p:nvGraphicFramePr>
        <p:xfrm>
          <a:off x="107950" y="1484784"/>
          <a:ext cx="6072188" cy="1160463"/>
        </p:xfrm>
        <a:graphic>
          <a:graphicData uri="http://schemas.openxmlformats.org/drawingml/2006/table">
            <a:tbl>
              <a:tblPr/>
              <a:tblGrid>
                <a:gridCol w="84772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8">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7">
                  <a:extLst>
                    <a:ext uri="{9D8B030D-6E8A-4147-A177-3AD203B41FA5}">
                      <a16:colId xmlns:a16="http://schemas.microsoft.com/office/drawing/2014/main" val="20004"/>
                    </a:ext>
                  </a:extLst>
                </a:gridCol>
                <a:gridCol w="869950">
                  <a:extLst>
                    <a:ext uri="{9D8B030D-6E8A-4147-A177-3AD203B41FA5}">
                      <a16:colId xmlns:a16="http://schemas.microsoft.com/office/drawing/2014/main" val="20005"/>
                    </a:ext>
                  </a:extLst>
                </a:gridCol>
                <a:gridCol w="871538">
                  <a:extLst>
                    <a:ext uri="{9D8B030D-6E8A-4147-A177-3AD203B41FA5}">
                      <a16:colId xmlns:a16="http://schemas.microsoft.com/office/drawing/2014/main" val="20006"/>
                    </a:ext>
                  </a:extLst>
                </a:gridCol>
              </a:tblGrid>
              <a:tr h="581025">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4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2000" b="1" i="0" u="none" strike="noStrike" cap="none" normalizeH="0" baseline="0" dirty="0">
                          <a:ln>
                            <a:noFill/>
                          </a:ln>
                          <a:solidFill>
                            <a:schemeClr val="tx1"/>
                          </a:solidFill>
                          <a:effectLst/>
                          <a:latin typeface="Courier New" pitchFamily="49" charset="0"/>
                          <a:ea typeface="ヒラギノ角ゴ Pro W3" pitchFamily="96" charset="-128"/>
                          <a:sym typeface="Symbol" pitchFamily="18" charset="2"/>
                        </a:rPr>
                        <a:t></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0</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N</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L</a:t>
                      </a:r>
                      <a:r>
                        <a:rPr kumimoji="0" lang="de-DE" sz="2000" b="1" i="0" u="none" strike="noStrike" cap="none" normalizeH="0" baseline="-25000" dirty="0">
                          <a:ln>
                            <a:noFill/>
                          </a:ln>
                          <a:solidFill>
                            <a:schemeClr val="tx1"/>
                          </a:solidFill>
                          <a:effectLst/>
                          <a:latin typeface="Courier New" pitchFamily="49" charset="0"/>
                          <a:ea typeface="ヒラギノ角ゴ Pro W3" pitchFamily="96" charset="-128"/>
                        </a:rPr>
                        <a:t>i</a:t>
                      </a:r>
                      <a:endParaRPr kumimoji="0" lang="de-DE" sz="1800" b="1" i="0" u="none" strike="noStrike" cap="none" normalizeH="0" baseline="0" dirty="0">
                        <a:ln>
                          <a:noFill/>
                        </a:ln>
                        <a:solidFill>
                          <a:schemeClr val="tx1"/>
                        </a:solidFill>
                        <a:effectLst/>
                        <a:latin typeface="Courier New" pitchFamily="49" charset="0"/>
                        <a:ea typeface="ヒラギノ角ゴ Pro W3" pitchFamily="96"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U</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endParaRPr kumimoji="0" lang="de-DE" sz="700" b="1" i="0" u="none" strike="noStrike" cap="none" normalizeH="0" baseline="0" dirty="0">
                        <a:ln>
                          <a:noFill/>
                        </a:ln>
                        <a:solidFill>
                          <a:schemeClr val="tx1"/>
                        </a:solidFill>
                        <a:effectLst/>
                        <a:latin typeface="Courier New" pitchFamily="49" charset="0"/>
                        <a:ea typeface="ヒラギノ角ゴ Pro W3" pitchFamily="96" charset="-128"/>
                      </a:endParaRPr>
                    </a:p>
                    <a:p>
                      <a:pPr marL="0" marR="0" lvl="0" indent="0" algn="ctr" defTabSz="914400" rtl="0" eaLnBrk="1" fontAlgn="base" latinLnBrk="0" hangingPunct="1">
                        <a:lnSpc>
                          <a:spcPct val="100000"/>
                        </a:lnSpc>
                        <a:spcBef>
                          <a:spcPct val="20000"/>
                        </a:spcBef>
                        <a:spcAft>
                          <a:spcPct val="0"/>
                        </a:spcAft>
                        <a:buClr>
                          <a:srgbClr val="83B73D"/>
                        </a:buClr>
                        <a:buSzTx/>
                        <a:buFont typeface="Wingdings" pitchFamily="2" charset="2"/>
                        <a:buNone/>
                        <a:tabLst/>
                      </a:pPr>
                      <a:r>
                        <a:rPr kumimoji="0" lang="de-DE" sz="1800" b="1" i="0" u="none" strike="noStrike" cap="none" normalizeH="0" baseline="0" dirty="0">
                          <a:ln>
                            <a:noFill/>
                          </a:ln>
                          <a:solidFill>
                            <a:schemeClr val="tx1"/>
                          </a:solidFill>
                          <a:effectLst/>
                          <a:latin typeface="Courier New" pitchFamily="49" charset="0"/>
                          <a:ea typeface="ヒラギノ角ゴ Pro W3" pitchFamily="96" charset="-128"/>
                        </a:rPr>
                        <a:t>X</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2377528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A6BC702-C1D7-4483-BB6F-4ADD8EC24DD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Workflow of the BDVFA</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Given</a:t>
            </a:r>
            <a:endParaRPr lang="en-US" b="1" i="1" dirty="0"/>
          </a:p>
          <a:p>
            <a:pPr>
              <a:lnSpc>
                <a:spcPct val="120000"/>
              </a:lnSpc>
              <a:buFont typeface="Arial" charset="0"/>
              <a:buChar char="–"/>
            </a:pPr>
            <a:r>
              <a:rPr lang="en-US" dirty="0"/>
              <a:t>A low-level intermediate representation </a:t>
            </a:r>
            <a:r>
              <a:rPr lang="en-US" i="1" dirty="0"/>
              <a:t>LIR </a:t>
            </a:r>
            <a:r>
              <a:rPr lang="en-US" dirty="0"/>
              <a:t>to be optimized</a:t>
            </a:r>
            <a:endParaRPr lang="en-US" i="1" dirty="0"/>
          </a:p>
          <a:p>
            <a:pPr>
              <a:lnSpc>
                <a:spcPct val="120000"/>
              </a:lnSpc>
              <a:buFont typeface="Arial" charset="0"/>
              <a:buNone/>
            </a:pPr>
            <a:endParaRPr lang="en-US" sz="1200" b="1" dirty="0"/>
          </a:p>
          <a:p>
            <a:pPr>
              <a:lnSpc>
                <a:spcPct val="120000"/>
              </a:lnSpc>
              <a:buFont typeface="Arial" charset="0"/>
              <a:buNone/>
            </a:pPr>
            <a:r>
              <a:rPr lang="en-US" b="1" dirty="0"/>
              <a:t>Two-Phased Approach</a:t>
            </a:r>
            <a:endParaRPr lang="en-US" b="1" i="1" dirty="0"/>
          </a:p>
          <a:p>
            <a:pPr>
              <a:lnSpc>
                <a:spcPct val="120000"/>
              </a:lnSpc>
              <a:buFont typeface="Arial" charset="0"/>
              <a:buChar char="–"/>
            </a:pPr>
            <a:r>
              <a:rPr lang="en-US" dirty="0"/>
              <a:t>For each function </a:t>
            </a:r>
            <a:r>
              <a:rPr lang="en-US" i="1" dirty="0"/>
              <a:t>F</a:t>
            </a:r>
            <a:r>
              <a:rPr lang="en-US" dirty="0"/>
              <a:t> of </a:t>
            </a:r>
            <a:r>
              <a:rPr lang="en-US" i="1" dirty="0"/>
              <a:t>LIR</a:t>
            </a:r>
            <a:r>
              <a:rPr lang="en-US" dirty="0"/>
              <a:t>:</a:t>
            </a:r>
          </a:p>
          <a:p>
            <a:pPr lvl="1">
              <a:lnSpc>
                <a:spcPct val="120000"/>
              </a:lnSpc>
              <a:buFont typeface="Arial" charset="0"/>
              <a:buChar char="–"/>
            </a:pPr>
            <a:r>
              <a:rPr lang="en-US" dirty="0"/>
              <a:t>Compute the initial data and value flow graph </a:t>
            </a:r>
            <a:r>
              <a:rPr lang="en-US" i="1" dirty="0"/>
              <a:t>D</a:t>
            </a:r>
            <a:r>
              <a:rPr lang="en-US" dirty="0"/>
              <a:t> = (</a:t>
            </a:r>
            <a:r>
              <a:rPr lang="en-US" i="1" dirty="0"/>
              <a:t>V</a:t>
            </a:r>
            <a:r>
              <a:rPr lang="en-US" dirty="0"/>
              <a:t>, </a:t>
            </a:r>
            <a:r>
              <a:rPr lang="en-US" i="1" dirty="0"/>
              <a:t>E</a:t>
            </a:r>
            <a:r>
              <a:rPr lang="en-US" dirty="0"/>
              <a:t>, Ø, Ø) of </a:t>
            </a:r>
            <a:r>
              <a:rPr lang="en-US" i="1" dirty="0"/>
              <a:t>F</a:t>
            </a:r>
            <a:r>
              <a:rPr lang="en-US" dirty="0"/>
              <a:t> with empty down and up functions </a:t>
            </a:r>
            <a:r>
              <a:rPr lang="en-US" i="1" dirty="0"/>
              <a:t>d</a:t>
            </a:r>
            <a:r>
              <a:rPr lang="en-US" dirty="0"/>
              <a:t> und </a:t>
            </a:r>
            <a:r>
              <a:rPr lang="en-US" i="1" dirty="0"/>
              <a:t>u</a:t>
            </a:r>
          </a:p>
          <a:p>
            <a:pPr lvl="1">
              <a:lnSpc>
                <a:spcPct val="120000"/>
              </a:lnSpc>
              <a:buFont typeface="Arial" charset="0"/>
              <a:buChar char="–"/>
            </a:pPr>
            <a:r>
              <a:rPr lang="en-US" dirty="0"/>
              <a:t>Determine down values </a:t>
            </a:r>
            <a:r>
              <a:rPr lang="en-US" i="1" dirty="0"/>
              <a:t>d</a:t>
            </a:r>
            <a:r>
              <a:rPr lang="en-US" dirty="0"/>
              <a:t>(</a:t>
            </a:r>
            <a:r>
              <a:rPr lang="en-US" i="1" dirty="0"/>
              <a:t>e</a:t>
            </a:r>
            <a:r>
              <a:rPr lang="en-US" dirty="0"/>
              <a:t>) of all edges by applying forward analysis</a:t>
            </a:r>
          </a:p>
          <a:p>
            <a:pPr lvl="1">
              <a:lnSpc>
                <a:spcPct val="120000"/>
              </a:lnSpc>
              <a:buFont typeface="Arial" charset="0"/>
              <a:buChar char="–"/>
            </a:pPr>
            <a:r>
              <a:rPr lang="en-US" dirty="0"/>
              <a:t>Determine up values </a:t>
            </a:r>
            <a:r>
              <a:rPr lang="en-US" i="1" dirty="0"/>
              <a:t>u</a:t>
            </a:r>
            <a:r>
              <a:rPr lang="en-US" dirty="0"/>
              <a:t>(</a:t>
            </a:r>
            <a:r>
              <a:rPr lang="en-US" i="1" dirty="0"/>
              <a:t>e</a:t>
            </a:r>
            <a:r>
              <a:rPr lang="en-US" dirty="0"/>
              <a:t>) of all edges by applying backward analysis</a:t>
            </a:r>
          </a:p>
        </p:txBody>
      </p:sp>
    </p:spTree>
    <p:extLst>
      <p:ext uri="{BB962C8B-B14F-4D97-AF65-F5344CB8AC3E}">
        <p14:creationId xmlns:p14="http://schemas.microsoft.com/office/powerpoint/2010/main" val="19838908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DC7825A-33E6-4A1F-A675-1921339B3BB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Forward Analysis</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Goal</a:t>
            </a:r>
            <a:endParaRPr lang="en-US" b="1" i="1" dirty="0"/>
          </a:p>
          <a:p>
            <a:pPr>
              <a:lnSpc>
                <a:spcPct val="120000"/>
              </a:lnSpc>
              <a:buFont typeface="Arial" charset="0"/>
              <a:buChar char="–"/>
            </a:pPr>
            <a:r>
              <a:rPr lang="en-US" dirty="0"/>
              <a:t>To compute only    values for </a:t>
            </a:r>
            <a:r>
              <a:rPr lang="en-US" i="1" dirty="0"/>
              <a:t>D</a:t>
            </a:r>
          </a:p>
          <a:p>
            <a:pPr>
              <a:lnSpc>
                <a:spcPct val="120000"/>
              </a:lnSpc>
              <a:buFont typeface="Arial" charset="0"/>
              <a:buChar char="–"/>
            </a:pPr>
            <a:r>
              <a:rPr lang="en-US" dirty="0"/>
              <a:t>   value </a:t>
            </a:r>
            <a:r>
              <a:rPr lang="en-US" i="1" dirty="0"/>
              <a:t>d</a:t>
            </a:r>
            <a:r>
              <a:rPr lang="en-US" dirty="0"/>
              <a:t>(</a:t>
            </a:r>
            <a:r>
              <a:rPr lang="en-US" i="1" dirty="0"/>
              <a:t>e</a:t>
            </a:r>
            <a:r>
              <a:rPr lang="en-US" dirty="0"/>
              <a:t>) represents the bit-true result of a node </a:t>
            </a:r>
            <a:r>
              <a:rPr lang="en-US" i="1" dirty="0"/>
              <a:t>v</a:t>
            </a:r>
            <a:r>
              <a:rPr lang="en-US" dirty="0"/>
              <a:t> </a:t>
            </a:r>
            <a:r>
              <a:rPr lang="en-US" dirty="0">
                <a:latin typeface="OpenSymbol"/>
                <a:ea typeface="OpenSymbol"/>
              </a:rPr>
              <a:t>∈</a:t>
            </a:r>
            <a:r>
              <a:rPr lang="en-US" dirty="0"/>
              <a:t> </a:t>
            </a:r>
            <a:r>
              <a:rPr lang="en-US" i="1" dirty="0"/>
              <a:t>V</a:t>
            </a:r>
            <a:r>
              <a:rPr lang="en-US" dirty="0"/>
              <a:t> (i.e., of an outgoing edge of </a:t>
            </a:r>
            <a:r>
              <a:rPr lang="en-US" i="1" dirty="0"/>
              <a:t>v</a:t>
            </a:r>
            <a:r>
              <a:rPr lang="en-US" dirty="0"/>
              <a:t>), if the operator of </a:t>
            </a:r>
            <a:r>
              <a:rPr lang="en-US" i="1" dirty="0"/>
              <a:t>v</a:t>
            </a:r>
            <a:r>
              <a:rPr lang="en-US" dirty="0"/>
              <a:t> is applied to all its operands (i.e., to the    values of incoming edges of </a:t>
            </a:r>
            <a:r>
              <a:rPr lang="en-US" i="1" dirty="0"/>
              <a:t>v</a:t>
            </a:r>
            <a:r>
              <a:rPr lang="en-US" dirty="0"/>
              <a:t>).</a:t>
            </a:r>
          </a:p>
          <a:p>
            <a:pPr>
              <a:lnSpc>
                <a:spcPct val="120000"/>
              </a:lnSpc>
              <a:buFont typeface="Arial" charset="0"/>
              <a:buNone/>
            </a:pPr>
            <a:endParaRPr lang="en-US" sz="1200" b="1" dirty="0"/>
          </a:p>
          <a:p>
            <a:pPr>
              <a:lnSpc>
                <a:spcPct val="120000"/>
              </a:lnSpc>
              <a:buFont typeface="Arial" charset="0"/>
              <a:buNone/>
            </a:pPr>
            <a:r>
              <a:rPr lang="en-US" b="1" dirty="0"/>
              <a:t>Approach</a:t>
            </a:r>
            <a:endParaRPr lang="en-US" b="1" i="1" dirty="0"/>
          </a:p>
          <a:p>
            <a:pPr>
              <a:lnSpc>
                <a:spcPct val="120000"/>
              </a:lnSpc>
              <a:buFont typeface="Arial" charset="0"/>
              <a:buChar char="–"/>
            </a:pPr>
            <a:r>
              <a:rPr lang="en-US" dirty="0"/>
              <a:t>(Repeated) traversal through </a:t>
            </a:r>
            <a:r>
              <a:rPr lang="en-US" i="1" dirty="0"/>
              <a:t>D</a:t>
            </a:r>
            <a:r>
              <a:rPr lang="en-US" dirty="0"/>
              <a:t> following the edges’ direction</a:t>
            </a:r>
            <a:br>
              <a:rPr lang="en-US" dirty="0"/>
            </a:br>
            <a:r>
              <a:rPr lang="en-US" dirty="0">
                <a:sym typeface="Wingdings"/>
              </a:rPr>
              <a:t> </a:t>
            </a:r>
            <a:r>
              <a:rPr lang="en-US" i="1" dirty="0">
                <a:sym typeface="Wingdings"/>
              </a:rPr>
              <a:t>“Forward”</a:t>
            </a:r>
            <a:r>
              <a:rPr lang="en-US" dirty="0">
                <a:sym typeface="Wingdings"/>
              </a:rPr>
              <a:t> Analysis</a:t>
            </a:r>
            <a:endParaRPr lang="en-US" dirty="0"/>
          </a:p>
          <a:p>
            <a:pPr>
              <a:lnSpc>
                <a:spcPct val="120000"/>
              </a:lnSpc>
              <a:buFont typeface="Arial" charset="0"/>
              <a:buChar char="–"/>
            </a:pPr>
            <a:r>
              <a:rPr lang="en-US" dirty="0"/>
              <a:t>For each currently visited node </a:t>
            </a:r>
            <a:r>
              <a:rPr lang="en-US" i="1" dirty="0"/>
              <a:t>v</a:t>
            </a:r>
            <a:r>
              <a:rPr lang="en-US" dirty="0"/>
              <a:t> </a:t>
            </a:r>
            <a:r>
              <a:rPr lang="en-US" dirty="0">
                <a:latin typeface="OpenSymbol"/>
                <a:ea typeface="OpenSymbol"/>
              </a:rPr>
              <a:t>∈</a:t>
            </a:r>
            <a:r>
              <a:rPr lang="en-US" dirty="0"/>
              <a:t> </a:t>
            </a:r>
            <a:r>
              <a:rPr lang="en-US" i="1" dirty="0"/>
              <a:t>V</a:t>
            </a:r>
            <a:r>
              <a:rPr lang="en-US" dirty="0"/>
              <a:t>:</a:t>
            </a:r>
          </a:p>
          <a:p>
            <a:pPr lvl="1">
              <a:lnSpc>
                <a:spcPct val="120000"/>
              </a:lnSpc>
              <a:buFont typeface="Arial" charset="0"/>
              <a:buChar char="–"/>
            </a:pPr>
            <a:r>
              <a:rPr lang="en-US" dirty="0"/>
              <a:t>Apply </a:t>
            </a:r>
            <a:r>
              <a:rPr lang="en-US" i="1" dirty="0"/>
              <a:t>Forward Simulation</a:t>
            </a:r>
            <a:r>
              <a:rPr lang="en-US" dirty="0"/>
              <a:t> of </a:t>
            </a:r>
            <a:r>
              <a:rPr lang="en-US" i="1" dirty="0"/>
              <a:t>v</a:t>
            </a:r>
            <a:r>
              <a:rPr lang="en-US" dirty="0"/>
              <a:t>’s operator to all    values of all incoming edges</a:t>
            </a:r>
            <a:endParaRPr lang="en-US" i="1" dirty="0"/>
          </a:p>
          <a:p>
            <a:pPr lvl="1">
              <a:lnSpc>
                <a:spcPct val="120000"/>
              </a:lnSpc>
              <a:buFont typeface="Arial" charset="0"/>
              <a:buChar char="–"/>
            </a:pPr>
            <a:r>
              <a:rPr lang="en-US" dirty="0"/>
              <a:t>Store new    values for the outgoing edges of </a:t>
            </a:r>
            <a:r>
              <a:rPr lang="en-US" i="1" dirty="0"/>
              <a:t>v</a:t>
            </a:r>
          </a:p>
        </p:txBody>
      </p:sp>
      <p:sp>
        <p:nvSpPr>
          <p:cNvPr id="6" name="AutoShape 5"/>
          <p:cNvSpPr>
            <a:spLocks noChangeArrowheads="1"/>
          </p:cNvSpPr>
          <p:nvPr/>
        </p:nvSpPr>
        <p:spPr bwMode="auto">
          <a:xfrm rot="16200000" flipH="1">
            <a:off x="502444" y="231328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7" name="AutoShape 6"/>
          <p:cNvSpPr>
            <a:spLocks noChangeArrowheads="1"/>
          </p:cNvSpPr>
          <p:nvPr/>
        </p:nvSpPr>
        <p:spPr bwMode="auto">
          <a:xfrm rot="16200000" flipH="1">
            <a:off x="2447032" y="195324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 name="AutoShape 7"/>
          <p:cNvSpPr>
            <a:spLocks noChangeArrowheads="1"/>
          </p:cNvSpPr>
          <p:nvPr/>
        </p:nvSpPr>
        <p:spPr bwMode="auto">
          <a:xfrm rot="16200000" flipH="1">
            <a:off x="1222897" y="3033365"/>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9" name="AutoShape 8"/>
          <p:cNvSpPr>
            <a:spLocks noChangeArrowheads="1"/>
          </p:cNvSpPr>
          <p:nvPr/>
        </p:nvSpPr>
        <p:spPr bwMode="auto">
          <a:xfrm rot="16200000" flipH="1">
            <a:off x="6156000" y="5121921"/>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0" name="AutoShape 9"/>
          <p:cNvSpPr>
            <a:spLocks noChangeArrowheads="1"/>
          </p:cNvSpPr>
          <p:nvPr/>
        </p:nvSpPr>
        <p:spPr bwMode="auto">
          <a:xfrm rot="16200000" flipH="1">
            <a:off x="2124000" y="591368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1310464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3D3C4E2-96B8-40E4-A603-7C0D0B4D4BC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Workflow of Forward Analysis (1)</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queue&lt;DVFG_node&gt; </a:t>
            </a:r>
            <a:r>
              <a:rPr lang="en-US" i="1" dirty="0"/>
              <a:t>q</a:t>
            </a:r>
            <a:r>
              <a:rPr lang="en-US" dirty="0"/>
              <a:t> = </a:t>
            </a:r>
            <a:r>
              <a:rPr lang="en-US" i="1" dirty="0"/>
              <a:t>&lt;set of all source nodes of D&gt;</a:t>
            </a:r>
            <a:r>
              <a:rPr lang="en-US" dirty="0"/>
              <a:t>;</a:t>
            </a:r>
            <a:br>
              <a:rPr lang="en-US" dirty="0"/>
            </a:br>
            <a:r>
              <a:rPr lang="en-US" i="1" dirty="0"/>
              <a:t>d</a:t>
            </a:r>
            <a:r>
              <a:rPr lang="en-US" dirty="0"/>
              <a:t>(</a:t>
            </a:r>
            <a:r>
              <a:rPr lang="en-US" i="1" dirty="0"/>
              <a:t>e</a:t>
            </a:r>
            <a:r>
              <a:rPr lang="en-US" dirty="0"/>
              <a:t>) = </a:t>
            </a:r>
            <a:r>
              <a:rPr lang="en-US" b="1" dirty="0">
                <a:latin typeface="Courier New" pitchFamily="49" charset="0"/>
                <a:cs typeface="Courier New" pitchFamily="49" charset="0"/>
              </a:rPr>
              <a:t>U</a:t>
            </a:r>
            <a:r>
              <a:rPr lang="en-US" dirty="0"/>
              <a:t>* for all edges </a:t>
            </a:r>
            <a:r>
              <a:rPr lang="en-US" i="1" dirty="0"/>
              <a:t>e</a:t>
            </a:r>
            <a:r>
              <a:rPr lang="en-US" dirty="0"/>
              <a:t> </a:t>
            </a:r>
            <a:r>
              <a:rPr lang="en-US" dirty="0">
                <a:latin typeface="OpenSymbol"/>
                <a:ea typeface="OpenSymbol"/>
              </a:rPr>
              <a:t>∈</a:t>
            </a:r>
            <a:r>
              <a:rPr lang="en-US" dirty="0"/>
              <a:t> </a:t>
            </a:r>
            <a:r>
              <a:rPr lang="en-US" i="1" dirty="0"/>
              <a:t>E</a:t>
            </a:r>
            <a:r>
              <a:rPr lang="en-US" dirty="0"/>
              <a:t>;</a:t>
            </a:r>
            <a:endParaRPr lang="en-US" i="1" dirty="0"/>
          </a:p>
          <a:p>
            <a:pPr>
              <a:lnSpc>
                <a:spcPct val="120000"/>
              </a:lnSpc>
              <a:buFont typeface="Arial" charset="0"/>
              <a:buChar char="–"/>
            </a:pPr>
            <a:r>
              <a:rPr lang="en-US" dirty="0"/>
              <a:t>while ( !</a:t>
            </a:r>
            <a:r>
              <a:rPr lang="en-US" i="1" dirty="0"/>
              <a:t>q</a:t>
            </a:r>
            <a:r>
              <a:rPr lang="en-US" dirty="0"/>
              <a:t>.empty() )</a:t>
            </a:r>
          </a:p>
          <a:p>
            <a:pPr lvl="1">
              <a:lnSpc>
                <a:spcPct val="120000"/>
              </a:lnSpc>
              <a:buFont typeface="Arial" charset="0"/>
              <a:buChar char="–"/>
            </a:pPr>
            <a:r>
              <a:rPr lang="en-US" dirty="0"/>
              <a:t>DVFG_node </a:t>
            </a:r>
            <a:r>
              <a:rPr lang="en-US" i="1" dirty="0"/>
              <a:t>v</a:t>
            </a:r>
            <a:r>
              <a:rPr lang="en-US" dirty="0"/>
              <a:t> = </a:t>
            </a:r>
            <a:r>
              <a:rPr lang="en-US" i="1" dirty="0"/>
              <a:t>&lt;first element of q&gt;</a:t>
            </a:r>
            <a:r>
              <a:rPr lang="en-US" dirty="0"/>
              <a:t>; </a:t>
            </a:r>
            <a:r>
              <a:rPr lang="en-US" i="1" dirty="0"/>
              <a:t>q</a:t>
            </a:r>
            <a:r>
              <a:rPr lang="en-US" dirty="0"/>
              <a:t>.remove( </a:t>
            </a:r>
            <a:r>
              <a:rPr lang="en-US" i="1" dirty="0"/>
              <a:t>v</a:t>
            </a:r>
            <a:r>
              <a:rPr lang="en-US" dirty="0"/>
              <a:t> );</a:t>
            </a:r>
            <a:br>
              <a:rPr lang="en-US" dirty="0"/>
            </a:br>
            <a:r>
              <a:rPr lang="en-US" i="1" dirty="0"/>
              <a:t>E</a:t>
            </a:r>
            <a:r>
              <a:rPr lang="en-US" i="1" baseline="-25000" dirty="0"/>
              <a:t>out</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dirty="0"/>
              <a:t>, </a:t>
            </a:r>
            <a:r>
              <a:rPr lang="en-US" i="1" dirty="0"/>
              <a:t>v</a:t>
            </a:r>
            <a:r>
              <a:rPr lang="en-US" i="1" baseline="-25000" dirty="0"/>
              <a:t>x</a:t>
            </a:r>
            <a:r>
              <a:rPr lang="en-US" dirty="0"/>
              <a:t>) }; </a:t>
            </a:r>
            <a:r>
              <a:rPr lang="en-US" i="1" dirty="0"/>
              <a:t>E</a:t>
            </a:r>
            <a:r>
              <a:rPr lang="en-US" i="1" baseline="-25000" dirty="0"/>
              <a:t>in</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i="1" baseline="-25000" dirty="0"/>
              <a:t>x</a:t>
            </a:r>
            <a:r>
              <a:rPr lang="en-US" dirty="0"/>
              <a:t>, </a:t>
            </a:r>
            <a:r>
              <a:rPr lang="en-US" i="1" dirty="0"/>
              <a:t>v</a:t>
            </a:r>
            <a:r>
              <a:rPr lang="en-US" dirty="0"/>
              <a:t>) };</a:t>
            </a:r>
          </a:p>
          <a:p>
            <a:pPr lvl="1">
              <a:lnSpc>
                <a:spcPct val="120000"/>
              </a:lnSpc>
              <a:buFont typeface="Arial" charset="0"/>
              <a:buChar char="–"/>
            </a:pPr>
            <a:r>
              <a:rPr lang="en-US" dirty="0"/>
              <a:t>if ( </a:t>
            </a:r>
            <a:r>
              <a:rPr lang="en-US" i="1" dirty="0"/>
              <a:t>&lt;v represents a constant number c&gt;</a:t>
            </a:r>
            <a:r>
              <a:rPr lang="en-US" dirty="0"/>
              <a:t> )</a:t>
            </a:r>
            <a:br>
              <a:rPr lang="en-US" dirty="0"/>
            </a:br>
            <a:r>
              <a:rPr lang="en-US" dirty="0"/>
              <a:t> </a:t>
            </a:r>
            <a:r>
              <a:rPr lang="en-US" i="1" dirty="0"/>
              <a:t>d’</a:t>
            </a:r>
            <a:r>
              <a:rPr lang="en-US" dirty="0"/>
              <a:t>(</a:t>
            </a:r>
            <a:r>
              <a:rPr lang="en-US" i="1" dirty="0"/>
              <a:t>e</a:t>
            </a:r>
            <a:r>
              <a:rPr lang="en-US" dirty="0"/>
              <a:t>) = {</a:t>
            </a:r>
            <a:r>
              <a:rPr lang="en-US" b="1" dirty="0">
                <a:latin typeface="Courier New" pitchFamily="49" charset="0"/>
                <a:cs typeface="Courier New" pitchFamily="49" charset="0"/>
              </a:rPr>
              <a:t>0</a:t>
            </a:r>
            <a:r>
              <a:rPr lang="en-US" dirty="0"/>
              <a:t>, </a:t>
            </a:r>
            <a:r>
              <a:rPr lang="en-US" b="1" dirty="0">
                <a:latin typeface="Courier New" pitchFamily="49" charset="0"/>
                <a:cs typeface="Courier New" pitchFamily="49" charset="0"/>
              </a:rPr>
              <a:t>1</a:t>
            </a:r>
            <a:r>
              <a:rPr lang="en-US" dirty="0"/>
              <a:t>}* = </a:t>
            </a:r>
            <a:r>
              <a:rPr lang="en-US" i="1" dirty="0"/>
              <a:t>&lt;binary representation of c&gt;</a:t>
            </a:r>
            <a:r>
              <a:rPr lang="en-US" dirty="0"/>
              <a:t> for all </a:t>
            </a:r>
            <a:r>
              <a:rPr lang="en-US" i="1" dirty="0"/>
              <a:t>e</a:t>
            </a:r>
            <a:r>
              <a:rPr lang="en-US" dirty="0"/>
              <a:t> </a:t>
            </a:r>
            <a:r>
              <a:rPr lang="en-US" dirty="0">
                <a:latin typeface="OpenSymbol"/>
                <a:ea typeface="OpenSymbol"/>
              </a:rPr>
              <a:t>∈</a:t>
            </a:r>
            <a:r>
              <a:rPr lang="en-US" dirty="0"/>
              <a:t> </a:t>
            </a:r>
            <a:r>
              <a:rPr lang="en-US" i="1" dirty="0"/>
              <a:t>E</a:t>
            </a:r>
            <a:r>
              <a:rPr lang="en-US" i="1" baseline="-25000" dirty="0"/>
              <a:t>out</a:t>
            </a:r>
            <a:r>
              <a:rPr lang="en-US" dirty="0"/>
              <a:t>;</a:t>
            </a:r>
          </a:p>
          <a:p>
            <a:pPr lvl="1">
              <a:lnSpc>
                <a:spcPct val="120000"/>
              </a:lnSpc>
              <a:buFont typeface="Arial" charset="0"/>
              <a:buChar char="–"/>
            </a:pPr>
            <a:r>
              <a:rPr lang="en-US" dirty="0"/>
              <a:t>else</a:t>
            </a:r>
            <a:br>
              <a:rPr lang="en-US" dirty="0"/>
            </a:br>
            <a:r>
              <a:rPr lang="en-US" dirty="0"/>
              <a:t>if ( </a:t>
            </a:r>
            <a:r>
              <a:rPr lang="en-US" i="1" dirty="0"/>
              <a:t>&lt;v represents an unknown input variable i of F&gt;</a:t>
            </a:r>
            <a:r>
              <a:rPr lang="en-US" dirty="0"/>
              <a:t> )</a:t>
            </a:r>
            <a:br>
              <a:rPr lang="en-US" dirty="0"/>
            </a:br>
            <a:r>
              <a:rPr lang="en-US" dirty="0"/>
              <a:t>  </a:t>
            </a:r>
            <a:r>
              <a:rPr lang="en-US" i="1" dirty="0"/>
              <a:t>d’</a:t>
            </a:r>
            <a:r>
              <a:rPr lang="en-US" dirty="0"/>
              <a:t>(</a:t>
            </a:r>
            <a:r>
              <a:rPr lang="en-US" i="1" dirty="0"/>
              <a:t>e</a:t>
            </a:r>
            <a:r>
              <a:rPr lang="en-US" dirty="0"/>
              <a:t>) = {</a:t>
            </a:r>
            <a:r>
              <a:rPr lang="en-US" b="1" dirty="0">
                <a:latin typeface="Courier New" pitchFamily="49" charset="0"/>
                <a:cs typeface="Courier New" pitchFamily="49" charset="0"/>
              </a:rPr>
              <a:t>L</a:t>
            </a:r>
            <a:r>
              <a:rPr lang="en-US" i="1" baseline="-25000" dirty="0"/>
              <a:t>i</a:t>
            </a:r>
            <a:r>
              <a:rPr lang="en-US" dirty="0"/>
              <a:t>}* = </a:t>
            </a:r>
            <a:r>
              <a:rPr lang="en-US" i="1" dirty="0"/>
              <a:t>&lt;bit locations of i&gt;</a:t>
            </a:r>
            <a:r>
              <a:rPr lang="en-US" dirty="0"/>
              <a:t> for all </a:t>
            </a:r>
            <a:r>
              <a:rPr lang="en-US" i="1" dirty="0"/>
              <a:t>e</a:t>
            </a:r>
            <a:r>
              <a:rPr lang="en-US" dirty="0"/>
              <a:t> </a:t>
            </a:r>
            <a:r>
              <a:rPr lang="en-US" dirty="0">
                <a:latin typeface="OpenSymbol"/>
                <a:ea typeface="OpenSymbol"/>
              </a:rPr>
              <a:t>∈</a:t>
            </a:r>
            <a:r>
              <a:rPr lang="en-US" dirty="0"/>
              <a:t> </a:t>
            </a:r>
            <a:r>
              <a:rPr lang="en-US" i="1" dirty="0"/>
              <a:t>E</a:t>
            </a:r>
            <a:r>
              <a:rPr lang="en-US" i="1" baseline="-25000" dirty="0"/>
              <a:t>out</a:t>
            </a:r>
            <a:r>
              <a:rPr lang="en-US" dirty="0"/>
              <a:t>;</a:t>
            </a:r>
          </a:p>
          <a:p>
            <a:pPr lvl="1">
              <a:lnSpc>
                <a:spcPct val="120000"/>
              </a:lnSpc>
              <a:buFont typeface="Arial" charset="0"/>
              <a:buChar char="–"/>
            </a:pPr>
            <a:r>
              <a:rPr lang="en-US" dirty="0"/>
              <a:t>else</a:t>
            </a:r>
            <a:br>
              <a:rPr lang="en-US" dirty="0"/>
            </a:br>
            <a:r>
              <a:rPr lang="en-US" dirty="0"/>
              <a:t>  </a:t>
            </a:r>
            <a:r>
              <a:rPr lang="en-US" i="1" dirty="0"/>
              <a:t>d’</a:t>
            </a:r>
            <a:r>
              <a:rPr lang="en-US" dirty="0"/>
              <a:t>(</a:t>
            </a:r>
            <a:r>
              <a:rPr lang="en-US" i="1" dirty="0"/>
              <a:t>e</a:t>
            </a:r>
            <a:r>
              <a:rPr lang="en-US" dirty="0"/>
              <a:t>) = </a:t>
            </a:r>
            <a:r>
              <a:rPr lang="en-US" i="1" dirty="0"/>
              <a:t>&lt;forward simulation of v&gt;</a:t>
            </a:r>
            <a:r>
              <a:rPr lang="en-US" dirty="0"/>
              <a:t> for all </a:t>
            </a:r>
            <a:r>
              <a:rPr lang="en-US" i="1" dirty="0"/>
              <a:t>e</a:t>
            </a:r>
            <a:r>
              <a:rPr lang="en-US" dirty="0"/>
              <a:t> </a:t>
            </a:r>
            <a:r>
              <a:rPr lang="en-US" dirty="0">
                <a:latin typeface="OpenSymbol"/>
                <a:ea typeface="OpenSymbol"/>
              </a:rPr>
              <a:t>∈</a:t>
            </a:r>
            <a:r>
              <a:rPr lang="en-US" dirty="0"/>
              <a:t> </a:t>
            </a:r>
            <a:r>
              <a:rPr lang="en-US" i="1" dirty="0"/>
              <a:t>E</a:t>
            </a:r>
            <a:r>
              <a:rPr lang="en-US" i="1" baseline="-25000" dirty="0"/>
              <a:t>out</a:t>
            </a:r>
            <a:r>
              <a:rPr lang="en-US" dirty="0"/>
              <a:t>;</a:t>
            </a:r>
          </a:p>
        </p:txBody>
      </p:sp>
    </p:spTree>
    <p:extLst>
      <p:ext uri="{BB962C8B-B14F-4D97-AF65-F5344CB8AC3E}">
        <p14:creationId xmlns:p14="http://schemas.microsoft.com/office/powerpoint/2010/main" val="4168860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9611B7C-87A0-42D0-90C1-92ECEFD8CFE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Workflow of Forward Analysis (2)</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while ( !</a:t>
            </a:r>
            <a:r>
              <a:rPr lang="en-US" i="1" dirty="0"/>
              <a:t>q</a:t>
            </a:r>
            <a:r>
              <a:rPr lang="en-US" dirty="0"/>
              <a:t>.empty() )</a:t>
            </a:r>
          </a:p>
          <a:p>
            <a:pPr lvl="1">
              <a:lnSpc>
                <a:spcPct val="120000"/>
              </a:lnSpc>
              <a:buFont typeface="Arial" charset="0"/>
              <a:buChar char="–"/>
            </a:pPr>
            <a:r>
              <a:rPr lang="en-US" dirty="0"/>
              <a:t>... </a:t>
            </a:r>
            <a:r>
              <a:rPr lang="en-US" i="1" dirty="0"/>
              <a:t>&lt;see previous slide&gt;</a:t>
            </a:r>
            <a:r>
              <a:rPr lang="en-US" dirty="0"/>
              <a:t>;</a:t>
            </a:r>
          </a:p>
          <a:p>
            <a:pPr lvl="1">
              <a:lnSpc>
                <a:spcPct val="120000"/>
              </a:lnSpc>
              <a:buFont typeface="Arial" charset="0"/>
              <a:buChar char="–"/>
            </a:pPr>
            <a:r>
              <a:rPr lang="en-US" dirty="0"/>
              <a:t>for ( </a:t>
            </a:r>
            <a:r>
              <a:rPr lang="en-US" i="1" dirty="0"/>
              <a:t>&lt;all edges e </a:t>
            </a:r>
            <a:r>
              <a:rPr lang="en-US" dirty="0"/>
              <a:t>=</a:t>
            </a:r>
            <a:r>
              <a:rPr lang="en-US" i="1" dirty="0"/>
              <a:t> </a:t>
            </a:r>
            <a:r>
              <a:rPr lang="en-US" dirty="0"/>
              <a:t>(</a:t>
            </a:r>
            <a:r>
              <a:rPr lang="en-US" i="1" dirty="0"/>
              <a:t>v, v</a:t>
            </a:r>
            <a:r>
              <a:rPr lang="en-US" i="1" baseline="-25000" dirty="0"/>
              <a:t>x</a:t>
            </a:r>
            <a:r>
              <a:rPr lang="en-US" dirty="0"/>
              <a:t>) </a:t>
            </a:r>
            <a:r>
              <a:rPr lang="en-US" dirty="0">
                <a:latin typeface="OpenSymbol"/>
                <a:ea typeface="OpenSymbol"/>
              </a:rPr>
              <a:t>∈</a:t>
            </a:r>
            <a:r>
              <a:rPr lang="en-US" i="1" dirty="0"/>
              <a:t> E</a:t>
            </a:r>
            <a:r>
              <a:rPr lang="en-US" i="1" baseline="-25000" dirty="0"/>
              <a:t>out</a:t>
            </a:r>
            <a:r>
              <a:rPr lang="en-US" i="1" dirty="0"/>
              <a:t>&gt;</a:t>
            </a:r>
            <a:r>
              <a:rPr lang="en-US" dirty="0"/>
              <a:t> )</a:t>
            </a:r>
          </a:p>
          <a:p>
            <a:pPr lvl="2">
              <a:lnSpc>
                <a:spcPct val="120000"/>
              </a:lnSpc>
              <a:buFont typeface="Arial" charset="0"/>
              <a:buChar char="–"/>
            </a:pPr>
            <a:r>
              <a:rPr lang="en-US" sz="2000" dirty="0"/>
              <a:t>if ( </a:t>
            </a:r>
            <a:r>
              <a:rPr lang="en-US" sz="2000" i="1" dirty="0"/>
              <a:t>&lt;current d</a:t>
            </a:r>
            <a:r>
              <a:rPr lang="en-US" sz="2000" dirty="0"/>
              <a:t>(</a:t>
            </a:r>
            <a:r>
              <a:rPr lang="en-US" sz="2000" i="1" dirty="0"/>
              <a:t>e</a:t>
            </a:r>
            <a:r>
              <a:rPr lang="en-US" sz="2000" dirty="0"/>
              <a:t>)</a:t>
            </a:r>
            <a:r>
              <a:rPr lang="en-US" sz="2000" i="1" dirty="0"/>
              <a:t> is bit-wise less than d’(e) according to &lt; operator</a:t>
            </a:r>
            <a:br>
              <a:rPr lang="en-US" sz="2000" i="1" dirty="0"/>
            </a:br>
            <a:r>
              <a:rPr lang="en-US" sz="2000" i="1" dirty="0"/>
              <a:t>       in </a:t>
            </a:r>
            <a:r>
              <a:rPr lang="en-US" sz="2000" i="1" dirty="0">
                <a:latin typeface="Monotype Corsiva" pitchFamily="66" charset="0"/>
                <a:sym typeface="Symbol" pitchFamily="18" charset="2"/>
              </a:rPr>
              <a:t>L</a:t>
            </a:r>
            <a:r>
              <a:rPr lang="en-US" sz="2000" i="1" baseline="-25000" dirty="0"/>
              <a:t>4</a:t>
            </a:r>
            <a:r>
              <a:rPr lang="en-US" sz="2000" i="1" dirty="0"/>
              <a:t>&gt;</a:t>
            </a:r>
            <a:r>
              <a:rPr lang="en-US" sz="2000" dirty="0"/>
              <a:t> )</a:t>
            </a:r>
          </a:p>
          <a:p>
            <a:pPr lvl="3">
              <a:lnSpc>
                <a:spcPct val="120000"/>
              </a:lnSpc>
              <a:buFont typeface="Arial" charset="0"/>
              <a:buChar char="–"/>
            </a:pPr>
            <a:r>
              <a:rPr lang="en-US" sz="2000" i="1" dirty="0"/>
              <a:t>d</a:t>
            </a:r>
            <a:r>
              <a:rPr lang="en-US" sz="2000" dirty="0"/>
              <a:t>(</a:t>
            </a:r>
            <a:r>
              <a:rPr lang="en-US" sz="2000" i="1" dirty="0"/>
              <a:t>e</a:t>
            </a:r>
            <a:r>
              <a:rPr lang="en-US" sz="2000" dirty="0"/>
              <a:t>) = </a:t>
            </a:r>
            <a:r>
              <a:rPr lang="en-US" sz="2000" i="1" dirty="0"/>
              <a:t>d’</a:t>
            </a:r>
            <a:r>
              <a:rPr lang="en-US" sz="2000" dirty="0"/>
              <a:t>(</a:t>
            </a:r>
            <a:r>
              <a:rPr lang="en-US" sz="2000" i="1" dirty="0"/>
              <a:t>e</a:t>
            </a:r>
            <a:r>
              <a:rPr lang="en-US" sz="2000" dirty="0"/>
              <a:t>);</a:t>
            </a:r>
          </a:p>
          <a:p>
            <a:pPr lvl="3">
              <a:lnSpc>
                <a:spcPct val="120000"/>
              </a:lnSpc>
              <a:buFont typeface="Arial" charset="0"/>
              <a:buChar char="–"/>
            </a:pPr>
            <a:r>
              <a:rPr lang="en-US" sz="2000" dirty="0"/>
              <a:t>if ( !</a:t>
            </a:r>
            <a:r>
              <a:rPr lang="en-US" sz="2000" i="1" dirty="0"/>
              <a:t>q</a:t>
            </a:r>
            <a:r>
              <a:rPr lang="en-US" sz="2000" dirty="0"/>
              <a:t>.contains( </a:t>
            </a:r>
            <a:r>
              <a:rPr lang="en-US" sz="2000" i="1" dirty="0"/>
              <a:t>v</a:t>
            </a:r>
            <a:r>
              <a:rPr lang="en-US" sz="2000" i="1" baseline="-25000" dirty="0"/>
              <a:t>x</a:t>
            </a:r>
            <a:r>
              <a:rPr lang="en-US" sz="2000" dirty="0"/>
              <a:t> ) )</a:t>
            </a:r>
            <a:br>
              <a:rPr lang="en-US" sz="2000" dirty="0"/>
            </a:br>
            <a:r>
              <a:rPr lang="en-US" sz="2000" dirty="0"/>
              <a:t>  </a:t>
            </a:r>
            <a:r>
              <a:rPr lang="en-US" sz="2000" i="1" dirty="0"/>
              <a:t>q</a:t>
            </a:r>
            <a:r>
              <a:rPr lang="en-US" sz="2000" dirty="0"/>
              <a:t>.insert( </a:t>
            </a:r>
            <a:r>
              <a:rPr lang="en-US" sz="2000" i="1" dirty="0"/>
              <a:t>v</a:t>
            </a:r>
            <a:r>
              <a:rPr lang="en-US" sz="2000" i="1" baseline="-25000" dirty="0"/>
              <a:t>x</a:t>
            </a:r>
            <a:r>
              <a:rPr lang="en-US" sz="2000" dirty="0"/>
              <a:t> );</a:t>
            </a:r>
          </a:p>
        </p:txBody>
      </p:sp>
    </p:spTree>
    <p:extLst>
      <p:ext uri="{BB962C8B-B14F-4D97-AF65-F5344CB8AC3E}">
        <p14:creationId xmlns:p14="http://schemas.microsoft.com/office/powerpoint/2010/main" val="120898271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ED29642-532E-4A92-953E-03CE1BB986E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Remarks</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Constants and input variables provide initial values for the     values of leaf nodes with elements </a:t>
            </a:r>
            <a:r>
              <a:rPr lang="en-US" b="1" dirty="0">
                <a:latin typeface="Courier New" pitchFamily="49" charset="0"/>
                <a:cs typeface="Courier New" pitchFamily="49" charset="0"/>
              </a:rPr>
              <a:t>0</a:t>
            </a:r>
            <a:r>
              <a:rPr lang="en-US" dirty="0"/>
              <a:t>, </a:t>
            </a:r>
            <a:r>
              <a:rPr lang="en-US" b="1" dirty="0">
                <a:latin typeface="Courier New" pitchFamily="49" charset="0"/>
                <a:cs typeface="Courier New" pitchFamily="49" charset="0"/>
              </a:rPr>
              <a:t>1</a:t>
            </a:r>
            <a:r>
              <a:rPr lang="en-US" dirty="0"/>
              <a:t> and </a:t>
            </a:r>
            <a:r>
              <a:rPr lang="en-US" b="1" dirty="0">
                <a:latin typeface="Courier New" pitchFamily="49" charset="0"/>
                <a:cs typeface="Courier New" pitchFamily="49" charset="0"/>
              </a:rPr>
              <a:t>L</a:t>
            </a:r>
            <a:r>
              <a:rPr lang="en-US" dirty="0"/>
              <a:t>.</a:t>
            </a:r>
          </a:p>
          <a:p>
            <a:pPr>
              <a:lnSpc>
                <a:spcPct val="120000"/>
              </a:lnSpc>
              <a:buFont typeface="Arial" charset="0"/>
              <a:buChar char="–"/>
            </a:pPr>
            <a:r>
              <a:rPr lang="en-US" dirty="0"/>
              <a:t>For a </a:t>
            </a:r>
            <a:r>
              <a:rPr lang="en-US" i="1" dirty="0"/>
              <a:t>k</a:t>
            </a:r>
            <a:r>
              <a:rPr lang="en-US" dirty="0"/>
              <a:t>-bit register </a:t>
            </a:r>
            <a:r>
              <a:rPr lang="en-US" i="1" dirty="0"/>
              <a:t>r</a:t>
            </a:r>
            <a:r>
              <a:rPr lang="en-US" dirty="0"/>
              <a:t> modeled by edge </a:t>
            </a:r>
            <a:r>
              <a:rPr lang="en-US" i="1" dirty="0"/>
              <a:t>e</a:t>
            </a:r>
            <a:r>
              <a:rPr lang="en-US" dirty="0"/>
              <a:t>, forward analysis firstly computes an intermediate    value </a:t>
            </a:r>
            <a:r>
              <a:rPr lang="en-US" i="1" dirty="0"/>
              <a:t>d’</a:t>
            </a:r>
            <a:r>
              <a:rPr lang="en-US" dirty="0"/>
              <a:t>(</a:t>
            </a:r>
            <a:r>
              <a:rPr lang="en-US" i="1" dirty="0"/>
              <a:t>e</a:t>
            </a:r>
            <a:r>
              <a:rPr lang="en-US" dirty="0"/>
              <a:t>).</a:t>
            </a:r>
          </a:p>
          <a:p>
            <a:pPr>
              <a:lnSpc>
                <a:spcPct val="120000"/>
              </a:lnSpc>
              <a:buFont typeface="Arial" charset="0"/>
              <a:buChar char="–"/>
            </a:pPr>
            <a:r>
              <a:rPr lang="en-US" i="1" dirty="0"/>
              <a:t>d</a:t>
            </a:r>
            <a:r>
              <a:rPr lang="en-US" dirty="0"/>
              <a:t>(</a:t>
            </a:r>
            <a:r>
              <a:rPr lang="en-US" i="1" dirty="0"/>
              <a:t>e</a:t>
            </a:r>
            <a:r>
              <a:rPr lang="en-US" dirty="0"/>
              <a:t>) </a:t>
            </a:r>
            <a:r>
              <a:rPr lang="en-US" dirty="0">
                <a:latin typeface="OpenSymbol"/>
                <a:ea typeface="OpenSymbol"/>
              </a:rPr>
              <a:t>∈</a:t>
            </a:r>
            <a:r>
              <a:rPr lang="en-US" dirty="0"/>
              <a:t> </a:t>
            </a:r>
            <a:r>
              <a:rPr lang="en-US" dirty="0">
                <a:latin typeface="Monotype Corsiva" pitchFamily="66" charset="0"/>
                <a:sym typeface="Symbol" pitchFamily="18" charset="2"/>
              </a:rPr>
              <a:t>L</a:t>
            </a:r>
            <a:r>
              <a:rPr lang="en-US" baseline="-25000" dirty="0"/>
              <a:t>4</a:t>
            </a:r>
            <a:r>
              <a:rPr lang="en-US" i="1" baseline="30000" dirty="0"/>
              <a:t>k</a:t>
            </a:r>
            <a:r>
              <a:rPr lang="en-US" dirty="0"/>
              <a:t> is only set to this intermediate value </a:t>
            </a:r>
            <a:r>
              <a:rPr lang="en-US" i="1" dirty="0"/>
              <a:t>d’</a:t>
            </a:r>
            <a:r>
              <a:rPr lang="en-US" dirty="0"/>
              <a:t>(</a:t>
            </a:r>
            <a:r>
              <a:rPr lang="en-US" i="1" dirty="0"/>
              <a:t>e</a:t>
            </a:r>
            <a:r>
              <a:rPr lang="en-US" dirty="0"/>
              <a:t>) </a:t>
            </a:r>
            <a:r>
              <a:rPr lang="en-US" dirty="0">
                <a:latin typeface="OpenSymbol"/>
                <a:ea typeface="OpenSymbol"/>
              </a:rPr>
              <a:t>∈</a:t>
            </a:r>
            <a:r>
              <a:rPr lang="en-US" dirty="0"/>
              <a:t> </a:t>
            </a:r>
            <a:r>
              <a:rPr lang="en-US" i="1" dirty="0">
                <a:latin typeface="Monotype Corsiva" pitchFamily="66" charset="0"/>
                <a:sym typeface="Symbol" pitchFamily="18" charset="2"/>
              </a:rPr>
              <a:t>L</a:t>
            </a:r>
            <a:r>
              <a:rPr lang="en-US" i="1" baseline="-25000" dirty="0"/>
              <a:t>4</a:t>
            </a:r>
            <a:r>
              <a:rPr lang="en-US" i="1" baseline="30000" dirty="0"/>
              <a:t>k</a:t>
            </a:r>
            <a:r>
              <a:rPr lang="en-US" i="1" baseline="-25000" dirty="0"/>
              <a:t> </a:t>
            </a:r>
            <a:r>
              <a:rPr lang="en-US" dirty="0"/>
              <a:t>if</a:t>
            </a:r>
          </a:p>
          <a:p>
            <a:pPr lvl="1">
              <a:lnSpc>
                <a:spcPct val="120000"/>
              </a:lnSpc>
              <a:buFont typeface="Arial" charset="0"/>
              <a:buChar char="–"/>
            </a:pPr>
            <a:r>
              <a:rPr lang="en-US" dirty="0"/>
              <a:t>for at least one bit position </a:t>
            </a:r>
            <a:r>
              <a:rPr lang="en-US" i="1" dirty="0"/>
              <a:t>i</a:t>
            </a:r>
            <a:r>
              <a:rPr lang="en-US" dirty="0"/>
              <a:t> (0 ≤ </a:t>
            </a:r>
            <a:r>
              <a:rPr lang="en-US" i="1" dirty="0"/>
              <a:t>i</a:t>
            </a:r>
            <a:r>
              <a:rPr lang="en-US" dirty="0"/>
              <a:t> ≤ </a:t>
            </a:r>
            <a:r>
              <a:rPr lang="en-US" i="1" dirty="0"/>
              <a:t>k</a:t>
            </a:r>
            <a:r>
              <a:rPr lang="en-US" dirty="0"/>
              <a:t>) </a:t>
            </a:r>
            <a:r>
              <a:rPr lang="en-US" i="1" dirty="0"/>
              <a:t>d</a:t>
            </a:r>
            <a:r>
              <a:rPr lang="en-US" i="1" baseline="-25000" dirty="0"/>
              <a:t>i</a:t>
            </a:r>
            <a:r>
              <a:rPr lang="en-US" dirty="0"/>
              <a:t>(</a:t>
            </a:r>
            <a:r>
              <a:rPr lang="en-US" i="1" dirty="0"/>
              <a:t>e</a:t>
            </a:r>
            <a:r>
              <a:rPr lang="en-US" dirty="0"/>
              <a:t>) &lt; </a:t>
            </a:r>
            <a:r>
              <a:rPr lang="en-US" i="1" dirty="0"/>
              <a:t>d’</a:t>
            </a:r>
            <a:r>
              <a:rPr lang="en-US" i="1" baseline="-25000" dirty="0"/>
              <a:t>i</a:t>
            </a:r>
            <a:r>
              <a:rPr lang="en-US" dirty="0"/>
              <a:t>(</a:t>
            </a:r>
            <a:r>
              <a:rPr lang="en-US" i="1" dirty="0"/>
              <a:t>e</a:t>
            </a:r>
            <a:r>
              <a:rPr lang="en-US" dirty="0"/>
              <a:t>) holds</a:t>
            </a:r>
            <a:br>
              <a:rPr lang="en-US" dirty="0"/>
            </a:br>
            <a:r>
              <a:rPr lang="en-US" dirty="0"/>
              <a:t>AND</a:t>
            </a:r>
          </a:p>
          <a:p>
            <a:pPr lvl="1">
              <a:lnSpc>
                <a:spcPct val="120000"/>
              </a:lnSpc>
              <a:buFont typeface="Arial" charset="0"/>
              <a:buChar char="–"/>
            </a:pPr>
            <a:r>
              <a:rPr lang="en-US" dirty="0"/>
              <a:t>for no bit position </a:t>
            </a:r>
            <a:r>
              <a:rPr lang="en-US" i="1" dirty="0"/>
              <a:t>i</a:t>
            </a:r>
            <a:r>
              <a:rPr lang="en-US" dirty="0"/>
              <a:t> (0 ≤ </a:t>
            </a:r>
            <a:r>
              <a:rPr lang="en-US" i="1" dirty="0"/>
              <a:t>i</a:t>
            </a:r>
            <a:r>
              <a:rPr lang="en-US" dirty="0"/>
              <a:t> ≤ </a:t>
            </a:r>
            <a:r>
              <a:rPr lang="en-US" i="1" dirty="0"/>
              <a:t>k</a:t>
            </a:r>
            <a:r>
              <a:rPr lang="en-US" dirty="0"/>
              <a:t>) </a:t>
            </a:r>
            <a:r>
              <a:rPr lang="en-US" i="1" dirty="0"/>
              <a:t>d’</a:t>
            </a:r>
            <a:r>
              <a:rPr lang="en-US" i="1" baseline="-25000" dirty="0"/>
              <a:t>i</a:t>
            </a:r>
            <a:r>
              <a:rPr lang="en-US" dirty="0"/>
              <a:t>(</a:t>
            </a:r>
            <a:r>
              <a:rPr lang="en-US" i="1" dirty="0"/>
              <a:t>e</a:t>
            </a:r>
            <a:r>
              <a:rPr lang="en-US" dirty="0"/>
              <a:t>) &lt; </a:t>
            </a:r>
            <a:r>
              <a:rPr lang="en-US" i="1" dirty="0"/>
              <a:t>d</a:t>
            </a:r>
            <a:r>
              <a:rPr lang="en-US" i="1" baseline="-25000" dirty="0"/>
              <a:t>i</a:t>
            </a:r>
            <a:r>
              <a:rPr lang="en-US" dirty="0"/>
              <a:t>(</a:t>
            </a:r>
            <a:r>
              <a:rPr lang="en-US" i="1" dirty="0"/>
              <a:t>e</a:t>
            </a:r>
            <a:r>
              <a:rPr lang="en-US" dirty="0"/>
              <a:t>) holds</a:t>
            </a:r>
          </a:p>
          <a:p>
            <a:pPr>
              <a:lnSpc>
                <a:spcPct val="120000"/>
              </a:lnSpc>
              <a:buFont typeface="Wingdings" pitchFamily="2" charset="2"/>
              <a:buChar char="F"/>
            </a:pPr>
            <a:r>
              <a:rPr lang="en-US" dirty="0"/>
              <a:t>Since only steadily increasing bit values are assigned to the    values in the course of the analysis, each node </a:t>
            </a:r>
            <a:r>
              <a:rPr lang="en-US" i="1" dirty="0"/>
              <a:t>v</a:t>
            </a:r>
            <a:r>
              <a:rPr lang="en-US" dirty="0"/>
              <a:t> </a:t>
            </a:r>
            <a:r>
              <a:rPr lang="en-US" dirty="0">
                <a:latin typeface="OpenSymbol"/>
                <a:ea typeface="OpenSymbol"/>
              </a:rPr>
              <a:t>∈</a:t>
            </a:r>
            <a:r>
              <a:rPr lang="en-US" dirty="0"/>
              <a:t> </a:t>
            </a:r>
            <a:r>
              <a:rPr lang="en-US" i="1" dirty="0"/>
              <a:t>V </a:t>
            </a:r>
            <a:r>
              <a:rPr lang="en-US" dirty="0"/>
              <a:t>is only added a finite number of times to the queue </a:t>
            </a:r>
            <a:r>
              <a:rPr lang="en-US" i="1" dirty="0"/>
              <a:t>q</a:t>
            </a:r>
            <a:r>
              <a:rPr lang="en-US" dirty="0"/>
              <a:t>.</a:t>
            </a:r>
          </a:p>
          <a:p>
            <a:pPr>
              <a:lnSpc>
                <a:spcPct val="120000"/>
              </a:lnSpc>
              <a:buFont typeface="Wingdings" pitchFamily="2" charset="2"/>
              <a:buChar char="F"/>
            </a:pPr>
            <a:r>
              <a:rPr lang="en-US" dirty="0"/>
              <a:t>Forward analysis terminates necessarily, run-time complexity is </a:t>
            </a:r>
            <a:r>
              <a:rPr lang="en-US" i="1" dirty="0"/>
              <a:t>O</a:t>
            </a:r>
            <a:r>
              <a:rPr lang="en-US" dirty="0"/>
              <a:t>( |</a:t>
            </a:r>
            <a:r>
              <a:rPr lang="en-US" i="1" dirty="0"/>
              <a:t>E</a:t>
            </a:r>
            <a:r>
              <a:rPr lang="en-US" dirty="0"/>
              <a:t>| ).</a:t>
            </a:r>
          </a:p>
        </p:txBody>
      </p:sp>
      <p:sp>
        <p:nvSpPr>
          <p:cNvPr id="11" name="AutoShape 5"/>
          <p:cNvSpPr>
            <a:spLocks noChangeArrowheads="1"/>
          </p:cNvSpPr>
          <p:nvPr/>
        </p:nvSpPr>
        <p:spPr bwMode="auto">
          <a:xfrm rot="16200000" flipH="1">
            <a:off x="7128693" y="1593528"/>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 name="AutoShape 6"/>
          <p:cNvSpPr>
            <a:spLocks noChangeArrowheads="1"/>
          </p:cNvSpPr>
          <p:nvPr/>
        </p:nvSpPr>
        <p:spPr bwMode="auto">
          <a:xfrm rot="16200000" flipH="1">
            <a:off x="2304157" y="2673649"/>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3" name="AutoShape 7"/>
          <p:cNvSpPr>
            <a:spLocks noChangeArrowheads="1"/>
          </p:cNvSpPr>
          <p:nvPr/>
        </p:nvSpPr>
        <p:spPr bwMode="auto">
          <a:xfrm rot="16200000" flipH="1">
            <a:off x="7271569" y="4617864"/>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25199550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E4D712D-E0A6-4D58-8751-ACA62B1C3F3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Forward Simulation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Goal</a:t>
            </a:r>
            <a:endParaRPr lang="en-US" b="1" i="1" dirty="0"/>
          </a:p>
          <a:p>
            <a:pPr>
              <a:lnSpc>
                <a:spcPct val="120000"/>
              </a:lnSpc>
              <a:buFont typeface="Arial" charset="0"/>
              <a:buChar char="–"/>
            </a:pPr>
            <a:r>
              <a:rPr lang="en-US" dirty="0"/>
              <a:t>For each node </a:t>
            </a:r>
            <a:r>
              <a:rPr lang="en-US" i="1" dirty="0"/>
              <a:t>v</a:t>
            </a:r>
            <a:r>
              <a:rPr lang="en-US" dirty="0"/>
              <a:t> </a:t>
            </a:r>
            <a:r>
              <a:rPr lang="en-US" dirty="0">
                <a:latin typeface="OpenSymbol"/>
                <a:ea typeface="OpenSymbol"/>
              </a:rPr>
              <a:t>∈</a:t>
            </a:r>
            <a:r>
              <a:rPr lang="en-US" dirty="0"/>
              <a:t> </a:t>
            </a:r>
            <a:r>
              <a:rPr lang="en-US" i="1" dirty="0"/>
              <a:t>V</a:t>
            </a:r>
            <a:r>
              <a:rPr lang="en-US" dirty="0"/>
              <a:t> that represents a machine operation </a:t>
            </a:r>
            <a:r>
              <a:rPr lang="en-US" i="1" dirty="0"/>
              <a:t>op</a:t>
            </a:r>
            <a:r>
              <a:rPr lang="en-US" dirty="0"/>
              <a:t> in the LIR of </a:t>
            </a:r>
            <a:r>
              <a:rPr lang="en-US" i="1" dirty="0"/>
              <a:t>F</a:t>
            </a:r>
            <a:r>
              <a:rPr lang="en-US" dirty="0"/>
              <a:t>, and for each outgoing edge </a:t>
            </a:r>
            <a:r>
              <a:rPr lang="en-US" i="1" dirty="0"/>
              <a:t>e</a:t>
            </a:r>
            <a:r>
              <a:rPr lang="en-US" dirty="0"/>
              <a:t> </a:t>
            </a:r>
            <a:r>
              <a:rPr lang="en-US" dirty="0">
                <a:latin typeface="OpenSymbol"/>
                <a:ea typeface="OpenSymbol"/>
              </a:rPr>
              <a:t>∈</a:t>
            </a:r>
            <a:r>
              <a:rPr lang="en-US" dirty="0"/>
              <a:t> </a:t>
            </a:r>
            <a:r>
              <a:rPr lang="en-US" i="1" dirty="0"/>
              <a:t>E</a:t>
            </a:r>
            <a:r>
              <a:rPr lang="en-US" i="1" baseline="-25000" dirty="0"/>
              <a:t>out</a:t>
            </a:r>
            <a:r>
              <a:rPr lang="en-US" dirty="0"/>
              <a:t>:</a:t>
            </a:r>
            <a:br>
              <a:rPr lang="en-US" dirty="0"/>
            </a:br>
            <a:r>
              <a:rPr lang="en-US" dirty="0"/>
              <a:t>Forward simulation computes the    value of </a:t>
            </a:r>
            <a:r>
              <a:rPr lang="en-US" i="1" dirty="0"/>
              <a:t>e</a:t>
            </a:r>
            <a:r>
              <a:rPr lang="en-US" dirty="0"/>
              <a:t> depending on the    values of all incoming edges </a:t>
            </a:r>
            <a:r>
              <a:rPr lang="en-US" i="1" dirty="0"/>
              <a:t>e</a:t>
            </a:r>
            <a:r>
              <a:rPr lang="en-US" i="1" baseline="-25000" dirty="0"/>
              <a:t>in</a:t>
            </a:r>
            <a:r>
              <a:rPr lang="en-US" baseline="-25000" dirty="0"/>
              <a:t>,1</a:t>
            </a:r>
            <a:r>
              <a:rPr lang="en-US" dirty="0"/>
              <a:t>, ..., </a:t>
            </a:r>
            <a:r>
              <a:rPr lang="en-US" i="1" dirty="0"/>
              <a:t>e</a:t>
            </a:r>
            <a:r>
              <a:rPr lang="en-US" i="1" baseline="-25000" dirty="0"/>
              <a:t>in</a:t>
            </a:r>
            <a:r>
              <a:rPr lang="en-US" baseline="-25000" dirty="0"/>
              <a:t>,</a:t>
            </a:r>
            <a:r>
              <a:rPr lang="en-US" i="1" baseline="-25000" dirty="0"/>
              <a:t>N</a:t>
            </a:r>
            <a:r>
              <a:rPr lang="en-US" dirty="0"/>
              <a:t> </a:t>
            </a:r>
            <a:r>
              <a:rPr lang="en-US" dirty="0">
                <a:latin typeface="OpenSymbol"/>
                <a:ea typeface="OpenSymbol"/>
              </a:rPr>
              <a:t>∈</a:t>
            </a:r>
            <a:r>
              <a:rPr lang="en-US" dirty="0"/>
              <a:t> </a:t>
            </a:r>
            <a:r>
              <a:rPr lang="en-US" i="1" dirty="0"/>
              <a:t>E</a:t>
            </a:r>
            <a:r>
              <a:rPr lang="en-US" i="1" baseline="-25000" dirty="0"/>
              <a:t>in</a:t>
            </a:r>
            <a:r>
              <a:rPr lang="en-US" dirty="0"/>
              <a:t>:</a:t>
            </a:r>
            <a:br>
              <a:rPr lang="en-US" dirty="0"/>
            </a:br>
            <a:r>
              <a:rPr lang="en-US" dirty="0"/>
              <a:t>	</a:t>
            </a:r>
            <a:r>
              <a:rPr lang="en-US" i="1" dirty="0"/>
              <a:t>d’</a:t>
            </a:r>
            <a:r>
              <a:rPr lang="en-US" dirty="0"/>
              <a:t>(</a:t>
            </a:r>
            <a:r>
              <a:rPr lang="en-US" i="1" dirty="0"/>
              <a:t>e</a:t>
            </a:r>
            <a:r>
              <a:rPr lang="en-US" dirty="0"/>
              <a:t>) = FS</a:t>
            </a:r>
            <a:r>
              <a:rPr lang="en-US" i="1" baseline="-25000" dirty="0"/>
              <a:t>op</a:t>
            </a:r>
            <a:r>
              <a:rPr lang="en-US" dirty="0"/>
              <a:t>( </a:t>
            </a:r>
            <a:r>
              <a:rPr lang="en-US" i="1" dirty="0"/>
              <a:t>d</a:t>
            </a:r>
            <a:r>
              <a:rPr lang="en-US" dirty="0"/>
              <a:t>(</a:t>
            </a:r>
            <a:r>
              <a:rPr lang="en-US" i="1" dirty="0"/>
              <a:t>e</a:t>
            </a:r>
            <a:r>
              <a:rPr lang="en-US" i="1" baseline="-25000" dirty="0"/>
              <a:t>in</a:t>
            </a:r>
            <a:r>
              <a:rPr lang="en-US" baseline="-25000" dirty="0"/>
              <a:t>,1</a:t>
            </a:r>
            <a:r>
              <a:rPr lang="en-US" dirty="0"/>
              <a:t>), ..., </a:t>
            </a:r>
            <a:r>
              <a:rPr lang="en-US" i="1" dirty="0"/>
              <a:t>d</a:t>
            </a:r>
            <a:r>
              <a:rPr lang="en-US" dirty="0"/>
              <a:t>(</a:t>
            </a:r>
            <a:r>
              <a:rPr lang="en-US" i="1" dirty="0"/>
              <a:t>e</a:t>
            </a:r>
            <a:r>
              <a:rPr lang="en-US" i="1" baseline="-25000" dirty="0"/>
              <a:t>in</a:t>
            </a:r>
            <a:r>
              <a:rPr lang="en-US" baseline="-25000" dirty="0"/>
              <a:t>,</a:t>
            </a:r>
            <a:r>
              <a:rPr lang="en-US" i="1" baseline="-25000" dirty="0"/>
              <a:t>N</a:t>
            </a:r>
            <a:r>
              <a:rPr lang="en-US" dirty="0"/>
              <a:t>) )</a:t>
            </a:r>
          </a:p>
          <a:p>
            <a:pPr>
              <a:lnSpc>
                <a:spcPct val="120000"/>
              </a:lnSpc>
              <a:buFont typeface="Arial" charset="0"/>
              <a:buNone/>
            </a:pPr>
            <a:endParaRPr lang="en-US" sz="1200" b="1" dirty="0"/>
          </a:p>
          <a:p>
            <a:pPr>
              <a:lnSpc>
                <a:spcPct val="120000"/>
              </a:lnSpc>
              <a:buFont typeface="Arial" charset="0"/>
              <a:buNone/>
            </a:pPr>
            <a:r>
              <a:rPr lang="en-US" b="1" dirty="0"/>
              <a:t>Challenge</a:t>
            </a:r>
            <a:endParaRPr lang="en-US" b="1" i="1" dirty="0"/>
          </a:p>
          <a:p>
            <a:pPr>
              <a:lnSpc>
                <a:spcPct val="120000"/>
              </a:lnSpc>
              <a:buFont typeface="Arial" charset="0"/>
              <a:buChar char="–"/>
            </a:pPr>
            <a:r>
              <a:rPr lang="en-US" dirty="0"/>
              <a:t>To provide a bit-true simulation function FS</a:t>
            </a:r>
            <a:r>
              <a:rPr lang="en-US" i="1" baseline="-25000" dirty="0"/>
              <a:t>op</a:t>
            </a:r>
            <a:r>
              <a:rPr lang="en-US" dirty="0"/>
              <a:t> for </a:t>
            </a:r>
            <a:r>
              <a:rPr lang="en-US" i="1" u="sng" dirty="0"/>
              <a:t>each</a:t>
            </a:r>
            <a:r>
              <a:rPr lang="en-US" dirty="0"/>
              <a:t> possible machine operation of LIR based on </a:t>
            </a:r>
            <a:r>
              <a:rPr lang="en-US" dirty="0">
                <a:latin typeface="Monotype Corsiva" pitchFamily="66" charset="0"/>
                <a:sym typeface="Symbol" pitchFamily="18" charset="2"/>
              </a:rPr>
              <a:t>L</a:t>
            </a:r>
            <a:r>
              <a:rPr lang="en-US" baseline="-25000" dirty="0"/>
              <a:t>4</a:t>
            </a:r>
            <a:r>
              <a:rPr lang="en-US" i="1" baseline="30000" dirty="0"/>
              <a:t>k</a:t>
            </a:r>
            <a:r>
              <a:rPr lang="en-US" dirty="0"/>
              <a:t>.</a:t>
            </a:r>
          </a:p>
          <a:p>
            <a:pPr>
              <a:lnSpc>
                <a:spcPct val="120000"/>
              </a:lnSpc>
              <a:buFont typeface="Arial" charset="0"/>
              <a:buChar char="–"/>
            </a:pPr>
            <a:r>
              <a:rPr lang="en-US" dirty="0"/>
              <a:t>FS</a:t>
            </a:r>
            <a:r>
              <a:rPr lang="en-US" i="1" baseline="-25000" dirty="0"/>
              <a:t>op</a:t>
            </a:r>
            <a:r>
              <a:rPr lang="en-US" dirty="0"/>
              <a:t> must model the behavior of </a:t>
            </a:r>
            <a:r>
              <a:rPr lang="en-US" i="1" dirty="0"/>
              <a:t>op</a:t>
            </a:r>
            <a:r>
              <a:rPr lang="en-US" dirty="0"/>
              <a:t> for the considered target processor </a:t>
            </a:r>
            <a:r>
              <a:rPr lang="en-US" i="1" u="sng" dirty="0"/>
              <a:t>exactly and bit-true</a:t>
            </a:r>
            <a:r>
              <a:rPr lang="en-US" dirty="0"/>
              <a:t>!</a:t>
            </a:r>
          </a:p>
        </p:txBody>
      </p:sp>
      <p:sp>
        <p:nvSpPr>
          <p:cNvPr id="11" name="AutoShape 5"/>
          <p:cNvSpPr>
            <a:spLocks noChangeArrowheads="1"/>
          </p:cNvSpPr>
          <p:nvPr/>
        </p:nvSpPr>
        <p:spPr bwMode="auto">
          <a:xfrm rot="16200000" flipH="1">
            <a:off x="7740000" y="2673648"/>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 name="AutoShape 6"/>
          <p:cNvSpPr>
            <a:spLocks noChangeArrowheads="1"/>
          </p:cNvSpPr>
          <p:nvPr/>
        </p:nvSpPr>
        <p:spPr bwMode="auto">
          <a:xfrm rot="16200000" flipH="1">
            <a:off x="4319241" y="2673648"/>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5960871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88DE52D-F8E9-4EA5-A7A1-89F661F78BA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Forward Simulation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Overall Approach</a:t>
            </a:r>
            <a:endParaRPr lang="en-US" b="1" i="1" dirty="0"/>
          </a:p>
          <a:p>
            <a:pPr>
              <a:lnSpc>
                <a:spcPct val="120000"/>
              </a:lnSpc>
              <a:buFont typeface="Arial" charset="0"/>
              <a:buChar char="–"/>
            </a:pPr>
            <a:r>
              <a:rPr lang="en-US" dirty="0"/>
              <a:t>Each and every machine operation </a:t>
            </a:r>
            <a:r>
              <a:rPr lang="en-US" i="1" dirty="0"/>
              <a:t>op</a:t>
            </a:r>
            <a:r>
              <a:rPr lang="en-US" dirty="0"/>
              <a:t> can in principle be described at the bit-level using the Boolean standard operators </a:t>
            </a:r>
            <a:r>
              <a:rPr lang="en-US" b="1" dirty="0">
                <a:latin typeface="Courier New" pitchFamily="49" charset="0"/>
                <a:ea typeface="ヒラギノ角ゴ Pro W3" pitchFamily="96" charset="-128"/>
                <a:sym typeface="Symbol" pitchFamily="18" charset="2"/>
              </a:rPr>
              <a:t></a:t>
            </a:r>
            <a:r>
              <a:rPr lang="en-US" dirty="0"/>
              <a:t>, </a:t>
            </a:r>
            <a:r>
              <a:rPr lang="en-US" b="1" dirty="0">
                <a:latin typeface="Courier New" pitchFamily="49" charset="0"/>
                <a:ea typeface="ヒラギノ角ゴ Pro W3" pitchFamily="96" charset="-128"/>
                <a:sym typeface="Symbol" pitchFamily="18" charset="2"/>
              </a:rPr>
              <a:t></a:t>
            </a:r>
            <a:r>
              <a:rPr lang="en-US" dirty="0"/>
              <a:t> and </a:t>
            </a:r>
            <a:r>
              <a:rPr lang="en-US" b="1" dirty="0">
                <a:latin typeface="Courier New" pitchFamily="49" charset="0"/>
                <a:ea typeface="ヒラギノ角ゴ Pro W3" pitchFamily="96" charset="-128"/>
                <a:sym typeface="Symbol" pitchFamily="18" charset="2"/>
              </a:rPr>
              <a:t></a:t>
            </a:r>
            <a:r>
              <a:rPr lang="en-US" dirty="0"/>
              <a:t>.</a:t>
            </a:r>
          </a:p>
          <a:p>
            <a:pPr>
              <a:lnSpc>
                <a:spcPct val="120000"/>
              </a:lnSpc>
              <a:buFont typeface="Wingdings" pitchFamily="2" charset="2"/>
              <a:buChar char="F"/>
            </a:pPr>
            <a:r>
              <a:rPr lang="en-US" dirty="0"/>
              <a:t>Describe FS</a:t>
            </a:r>
            <a:r>
              <a:rPr lang="en-US" i="1" baseline="-25000" dirty="0"/>
              <a:t>op</a:t>
            </a:r>
            <a:r>
              <a:rPr lang="en-US" dirty="0"/>
              <a:t> as formula over the operators </a:t>
            </a:r>
            <a:r>
              <a:rPr lang="en-US" b="1" dirty="0">
                <a:latin typeface="Courier New" pitchFamily="49" charset="0"/>
                <a:ea typeface="ヒラギノ角ゴ Pro W3" pitchFamily="96" charset="-128"/>
                <a:sym typeface="Symbol" pitchFamily="18" charset="2"/>
              </a:rPr>
              <a:t></a:t>
            </a:r>
            <a:r>
              <a:rPr lang="en-US" dirty="0"/>
              <a:t>, </a:t>
            </a:r>
            <a:r>
              <a:rPr lang="en-US" b="1" dirty="0">
                <a:latin typeface="Courier New" pitchFamily="49" charset="0"/>
                <a:ea typeface="ヒラギノ角ゴ Pro W3" pitchFamily="96" charset="-128"/>
                <a:sym typeface="Symbol" pitchFamily="18" charset="2"/>
              </a:rPr>
              <a:t></a:t>
            </a:r>
            <a:r>
              <a:rPr lang="en-US" dirty="0"/>
              <a:t> and </a:t>
            </a:r>
            <a:r>
              <a:rPr lang="en-US" b="1" dirty="0">
                <a:latin typeface="Courier New" pitchFamily="49" charset="0"/>
                <a:ea typeface="ヒラギノ角ゴ Pro W3" pitchFamily="96" charset="-128"/>
                <a:sym typeface="Symbol" pitchFamily="18" charset="2"/>
              </a:rPr>
              <a:t></a:t>
            </a:r>
            <a:r>
              <a:rPr lang="en-US" dirty="0"/>
              <a:t> of </a:t>
            </a:r>
            <a:r>
              <a:rPr lang="en-US" dirty="0">
                <a:latin typeface="Monotype Corsiva" pitchFamily="66" charset="0"/>
                <a:sym typeface="Symbol" pitchFamily="18" charset="2"/>
              </a:rPr>
              <a:t>L</a:t>
            </a:r>
            <a:r>
              <a:rPr lang="en-US" baseline="-25000" dirty="0"/>
              <a:t>4</a:t>
            </a:r>
            <a:r>
              <a:rPr lang="en-US" i="1" baseline="30000" dirty="0"/>
              <a:t>k</a:t>
            </a:r>
            <a:r>
              <a:rPr lang="en-US" dirty="0"/>
              <a:t>, in analogy to a Boolean description of </a:t>
            </a:r>
            <a:r>
              <a:rPr lang="en-US" i="1" dirty="0"/>
              <a:t>op</a:t>
            </a:r>
            <a:r>
              <a:rPr lang="en-US" dirty="0"/>
              <a:t>.</a:t>
            </a:r>
          </a:p>
          <a:p>
            <a:pPr>
              <a:lnSpc>
                <a:spcPct val="120000"/>
              </a:lnSpc>
              <a:buFont typeface="Arial" charset="0"/>
              <a:buNone/>
            </a:pPr>
            <a:endParaRPr lang="en-US" sz="1200" b="1" dirty="0"/>
          </a:p>
          <a:p>
            <a:pPr>
              <a:lnSpc>
                <a:spcPct val="120000"/>
              </a:lnSpc>
              <a:buFont typeface="Arial" charset="0"/>
              <a:buNone/>
            </a:pPr>
            <a:r>
              <a:rPr lang="en-US" b="1" dirty="0"/>
              <a:t>Bitwise Logical Operators</a:t>
            </a:r>
            <a:endParaRPr lang="en-US" b="1" i="1" dirty="0"/>
          </a:p>
          <a:p>
            <a:pPr>
              <a:lnSpc>
                <a:spcPct val="120000"/>
              </a:lnSpc>
              <a:buFont typeface="Arial" charset="0"/>
              <a:buChar char="–"/>
            </a:pPr>
            <a:r>
              <a:rPr lang="en-US" dirty="0"/>
              <a:t>Bitwise logical machine operations </a:t>
            </a:r>
            <a:r>
              <a:rPr lang="en-US" i="1" dirty="0"/>
              <a:t>op</a:t>
            </a:r>
            <a:r>
              <a:rPr lang="en-US" dirty="0"/>
              <a:t> (e.g., AND, OR, NOT, XOR, NOR, NAND, ...) can easily be modeled in </a:t>
            </a:r>
            <a:r>
              <a:rPr lang="en-US" dirty="0">
                <a:latin typeface="Monotype Corsiva" pitchFamily="66" charset="0"/>
                <a:sym typeface="Symbol" pitchFamily="18" charset="2"/>
              </a:rPr>
              <a:t>L</a:t>
            </a:r>
            <a:r>
              <a:rPr lang="en-US" baseline="-25000" dirty="0"/>
              <a:t>4</a:t>
            </a:r>
            <a:r>
              <a:rPr lang="en-US" i="1" baseline="30000" dirty="0"/>
              <a:t>k</a:t>
            </a:r>
            <a:r>
              <a:rPr lang="en-US" dirty="0"/>
              <a:t> using </a:t>
            </a:r>
            <a:r>
              <a:rPr lang="en-US" b="1" dirty="0">
                <a:latin typeface="Courier New" pitchFamily="49" charset="0"/>
                <a:ea typeface="ヒラギノ角ゴ Pro W3" pitchFamily="96" charset="-128"/>
                <a:sym typeface="Symbol" pitchFamily="18" charset="2"/>
              </a:rPr>
              <a:t></a:t>
            </a:r>
            <a:r>
              <a:rPr lang="en-US" dirty="0"/>
              <a:t>, </a:t>
            </a:r>
            <a:r>
              <a:rPr lang="en-US" b="1" dirty="0">
                <a:latin typeface="Courier New" pitchFamily="49" charset="0"/>
                <a:ea typeface="ヒラギノ角ゴ Pro W3" pitchFamily="96" charset="-128"/>
                <a:sym typeface="Symbol" pitchFamily="18" charset="2"/>
              </a:rPr>
              <a:t></a:t>
            </a:r>
            <a:r>
              <a:rPr lang="en-US" dirty="0"/>
              <a:t> and </a:t>
            </a:r>
            <a:r>
              <a:rPr lang="en-US" b="1" dirty="0">
                <a:latin typeface="Courier New" pitchFamily="49" charset="0"/>
                <a:ea typeface="ヒラギノ角ゴ Pro W3" pitchFamily="96" charset="-128"/>
                <a:sym typeface="Symbol" pitchFamily="18" charset="2"/>
              </a:rPr>
              <a:t></a:t>
            </a:r>
            <a:r>
              <a:rPr lang="en-US" dirty="0"/>
              <a:t>.</a:t>
            </a:r>
          </a:p>
          <a:p>
            <a:pPr>
              <a:lnSpc>
                <a:spcPct val="120000"/>
              </a:lnSpc>
              <a:buFont typeface="Wingdings" pitchFamily="2" charset="2"/>
              <a:buChar char="F"/>
            </a:pPr>
            <a:r>
              <a:rPr lang="en-US" dirty="0"/>
              <a:t>Approach clear.</a:t>
            </a:r>
          </a:p>
        </p:txBody>
      </p:sp>
    </p:spTree>
    <p:extLst>
      <p:ext uri="{BB962C8B-B14F-4D97-AF65-F5344CB8AC3E}">
        <p14:creationId xmlns:p14="http://schemas.microsoft.com/office/powerpoint/2010/main" val="733560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089D4F1-4A9C-43BB-B4FC-A1A9BDB30B4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Forward Simulation (3)</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Arithmetical Operations</a:t>
            </a:r>
            <a:endParaRPr lang="en-US" b="1" i="1" dirty="0"/>
          </a:p>
          <a:p>
            <a:pPr>
              <a:lnSpc>
                <a:spcPct val="120000"/>
              </a:lnSpc>
              <a:buFont typeface="Arial" charset="0"/>
              <a:buChar char="–"/>
            </a:pPr>
            <a:r>
              <a:rPr lang="en-US" dirty="0"/>
              <a:t>Derivation of a representation in </a:t>
            </a:r>
            <a:r>
              <a:rPr lang="en-US" dirty="0">
                <a:latin typeface="Monotype Corsiva" pitchFamily="66" charset="0"/>
                <a:sym typeface="Symbol" pitchFamily="18" charset="2"/>
              </a:rPr>
              <a:t>L</a:t>
            </a:r>
            <a:r>
              <a:rPr lang="en-US" baseline="-25000" dirty="0"/>
              <a:t>4</a:t>
            </a:r>
            <a:r>
              <a:rPr lang="en-US" i="1" baseline="30000" dirty="0"/>
              <a:t>k</a:t>
            </a:r>
            <a:r>
              <a:rPr lang="en-US" dirty="0"/>
              <a:t> for arithmetical machine operations </a:t>
            </a:r>
            <a:r>
              <a:rPr lang="en-US" i="1" dirty="0"/>
              <a:t>op</a:t>
            </a:r>
            <a:r>
              <a:rPr lang="en-US" dirty="0"/>
              <a:t> laborious, but doable.</a:t>
            </a:r>
          </a:p>
          <a:p>
            <a:pPr>
              <a:lnSpc>
                <a:spcPct val="120000"/>
              </a:lnSpc>
              <a:buFont typeface="Wingdings" pitchFamily="2" charset="2"/>
              <a:buChar char="F"/>
            </a:pPr>
            <a:r>
              <a:rPr lang="en-US" dirty="0"/>
              <a:t>Example addition:</a:t>
            </a:r>
          </a:p>
          <a:p>
            <a:pPr lvl="1">
              <a:lnSpc>
                <a:spcPct val="120000"/>
              </a:lnSpc>
              <a:spcBef>
                <a:spcPts val="0"/>
              </a:spcBef>
              <a:buFont typeface="Arial" charset="0"/>
              <a:buChar char="–"/>
            </a:pPr>
            <a:r>
              <a:rPr lang="en-US" dirty="0"/>
              <a:t>Half-adder: Adds bits </a:t>
            </a:r>
            <a:r>
              <a:rPr lang="en-US" i="1" dirty="0"/>
              <a:t>a</a:t>
            </a:r>
            <a:r>
              <a:rPr lang="en-US" dirty="0"/>
              <a:t>, </a:t>
            </a:r>
            <a:r>
              <a:rPr lang="en-US" i="1" dirty="0"/>
              <a:t>b</a:t>
            </a:r>
            <a:r>
              <a:rPr lang="en-US" dirty="0"/>
              <a:t> </a:t>
            </a:r>
            <a:r>
              <a:rPr lang="en-US" dirty="0">
                <a:latin typeface="OpenSymbol"/>
                <a:ea typeface="OpenSymbol"/>
              </a:rPr>
              <a:t>∈</a:t>
            </a:r>
            <a:r>
              <a:rPr lang="en-US" dirty="0"/>
              <a:t> </a:t>
            </a:r>
            <a:r>
              <a:rPr lang="en-US" dirty="0">
                <a:latin typeface="Monotype Corsiva" pitchFamily="66" charset="0"/>
                <a:sym typeface="Symbol" pitchFamily="18" charset="2"/>
              </a:rPr>
              <a:t>L</a:t>
            </a:r>
            <a:r>
              <a:rPr lang="en-US" baseline="-25000" dirty="0"/>
              <a:t>4</a:t>
            </a:r>
            <a:r>
              <a:rPr lang="en-US" dirty="0"/>
              <a:t>, produces bits </a:t>
            </a:r>
            <a:r>
              <a:rPr lang="en-US" i="1" dirty="0"/>
              <a:t>s</a:t>
            </a:r>
            <a:r>
              <a:rPr lang="en-US" dirty="0"/>
              <a:t>, </a:t>
            </a:r>
            <a:r>
              <a:rPr lang="en-US" i="1" dirty="0"/>
              <a:t>c</a:t>
            </a:r>
            <a:r>
              <a:rPr lang="en-US" dirty="0"/>
              <a:t> </a:t>
            </a:r>
            <a:r>
              <a:rPr lang="en-US" dirty="0">
                <a:latin typeface="OpenSymbol"/>
                <a:ea typeface="OpenSymbol"/>
              </a:rPr>
              <a:t>∈</a:t>
            </a:r>
            <a:r>
              <a:rPr lang="en-US" dirty="0"/>
              <a:t> </a:t>
            </a:r>
            <a:r>
              <a:rPr lang="en-US" dirty="0">
                <a:latin typeface="Monotype Corsiva" pitchFamily="66" charset="0"/>
                <a:sym typeface="Symbol" pitchFamily="18" charset="2"/>
              </a:rPr>
              <a:t>L</a:t>
            </a:r>
            <a:r>
              <a:rPr lang="en-US" baseline="-25000" dirty="0"/>
              <a:t>4</a:t>
            </a:r>
            <a:r>
              <a:rPr lang="en-US" dirty="0"/>
              <a:t>:</a:t>
            </a:r>
            <a:br>
              <a:rPr lang="en-US" dirty="0"/>
            </a:br>
            <a:r>
              <a:rPr lang="en-US" i="1" dirty="0"/>
              <a:t>s</a:t>
            </a:r>
            <a:r>
              <a:rPr lang="en-US" dirty="0"/>
              <a:t> = </a:t>
            </a:r>
            <a:r>
              <a:rPr lang="en-US" i="1" dirty="0"/>
              <a:t>a</a:t>
            </a:r>
            <a:r>
              <a:rPr lang="en-US" dirty="0"/>
              <a:t> </a:t>
            </a:r>
            <a:r>
              <a:rPr lang="en-US" dirty="0">
                <a:sym typeface="Symbol" pitchFamily="18" charset="2"/>
              </a:rPr>
              <a:t> </a:t>
            </a:r>
            <a:r>
              <a:rPr lang="en-US" i="1" dirty="0"/>
              <a:t>b</a:t>
            </a:r>
            <a:r>
              <a:rPr lang="en-US" dirty="0"/>
              <a:t> = (</a:t>
            </a:r>
            <a:r>
              <a:rPr lang="en-US" i="1" dirty="0"/>
              <a:t>a</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b="1" dirty="0">
                <a:latin typeface="Courier New" pitchFamily="49" charset="0"/>
                <a:ea typeface="ヒラギノ角ゴ Pro W3" pitchFamily="96" charset="-128"/>
                <a:sym typeface="Symbol" pitchFamily="18" charset="2"/>
              </a:rPr>
              <a:t></a:t>
            </a:r>
            <a:r>
              <a:rPr lang="en-US" i="1" dirty="0"/>
              <a:t>b</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dirty="0"/>
              <a:t>(</a:t>
            </a:r>
            <a:r>
              <a:rPr lang="en-US" b="1" dirty="0">
                <a:latin typeface="Courier New" pitchFamily="49" charset="0"/>
                <a:ea typeface="ヒラギノ角ゴ Pro W3" pitchFamily="96" charset="-128"/>
                <a:sym typeface="Symbol" pitchFamily="18" charset="2"/>
              </a:rPr>
              <a:t></a:t>
            </a:r>
            <a:r>
              <a:rPr lang="en-US" i="1" dirty="0"/>
              <a:t>a</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i="1" dirty="0"/>
              <a:t>b</a:t>
            </a:r>
            <a:r>
              <a:rPr lang="en-US" dirty="0"/>
              <a:t>); </a:t>
            </a:r>
            <a:r>
              <a:rPr lang="en-US" i="1" dirty="0"/>
              <a:t>c</a:t>
            </a:r>
            <a:r>
              <a:rPr lang="en-US" dirty="0"/>
              <a:t> = </a:t>
            </a:r>
            <a:r>
              <a:rPr lang="en-US" i="1" dirty="0"/>
              <a:t>a</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i="1" dirty="0"/>
              <a:t>b</a:t>
            </a:r>
            <a:r>
              <a:rPr lang="en-US" dirty="0"/>
              <a:t>;</a:t>
            </a:r>
          </a:p>
          <a:p>
            <a:pPr lvl="1">
              <a:lnSpc>
                <a:spcPct val="120000"/>
              </a:lnSpc>
              <a:buFont typeface="Arial" charset="0"/>
              <a:buChar char="–"/>
            </a:pPr>
            <a:r>
              <a:rPr lang="en-US" dirty="0"/>
              <a:t>Full-adder: Adds bits </a:t>
            </a:r>
            <a:r>
              <a:rPr lang="en-US" i="1" dirty="0"/>
              <a:t>a</a:t>
            </a:r>
            <a:r>
              <a:rPr lang="en-US" dirty="0"/>
              <a:t>, </a:t>
            </a:r>
            <a:r>
              <a:rPr lang="en-US" i="1" dirty="0"/>
              <a:t>b</a:t>
            </a:r>
            <a:r>
              <a:rPr lang="en-US" dirty="0"/>
              <a:t>, </a:t>
            </a:r>
            <a:r>
              <a:rPr lang="en-US" i="1" dirty="0"/>
              <a:t>c</a:t>
            </a:r>
            <a:r>
              <a:rPr lang="en-US" i="1" baseline="-25000" dirty="0"/>
              <a:t>in</a:t>
            </a:r>
            <a:r>
              <a:rPr lang="en-US" dirty="0"/>
              <a:t> </a:t>
            </a:r>
            <a:r>
              <a:rPr lang="en-US" dirty="0">
                <a:latin typeface="OpenSymbol"/>
                <a:ea typeface="OpenSymbol"/>
              </a:rPr>
              <a:t>∈</a:t>
            </a:r>
            <a:r>
              <a:rPr lang="en-US" dirty="0"/>
              <a:t> </a:t>
            </a:r>
            <a:r>
              <a:rPr lang="en-US" dirty="0">
                <a:latin typeface="Monotype Corsiva" pitchFamily="66" charset="0"/>
                <a:sym typeface="Symbol" pitchFamily="18" charset="2"/>
              </a:rPr>
              <a:t>L</a:t>
            </a:r>
            <a:r>
              <a:rPr lang="en-US" baseline="-25000" dirty="0"/>
              <a:t>4</a:t>
            </a:r>
            <a:r>
              <a:rPr lang="en-US" dirty="0"/>
              <a:t>, produces bits </a:t>
            </a:r>
            <a:r>
              <a:rPr lang="en-US" i="1" dirty="0"/>
              <a:t>s</a:t>
            </a:r>
            <a:r>
              <a:rPr lang="en-US" dirty="0"/>
              <a:t>, </a:t>
            </a:r>
            <a:r>
              <a:rPr lang="en-US" i="1" dirty="0"/>
              <a:t>c</a:t>
            </a:r>
            <a:r>
              <a:rPr lang="en-US" i="1" baseline="-25000" dirty="0"/>
              <a:t>out</a:t>
            </a:r>
            <a:r>
              <a:rPr lang="en-US" dirty="0"/>
              <a:t> </a:t>
            </a:r>
            <a:r>
              <a:rPr lang="en-US" dirty="0">
                <a:latin typeface="OpenSymbol"/>
                <a:ea typeface="OpenSymbol"/>
              </a:rPr>
              <a:t>∈</a:t>
            </a:r>
            <a:r>
              <a:rPr lang="en-US" dirty="0"/>
              <a:t> </a:t>
            </a:r>
            <a:r>
              <a:rPr lang="en-US" dirty="0">
                <a:latin typeface="Monotype Corsiva" pitchFamily="66" charset="0"/>
                <a:sym typeface="Symbol" pitchFamily="18" charset="2"/>
              </a:rPr>
              <a:t>L</a:t>
            </a:r>
            <a:r>
              <a:rPr lang="en-US" baseline="-25000" dirty="0"/>
              <a:t>4</a:t>
            </a:r>
            <a:r>
              <a:rPr lang="en-US" dirty="0"/>
              <a:t>:</a:t>
            </a:r>
            <a:br>
              <a:rPr lang="en-US" dirty="0"/>
            </a:br>
            <a:r>
              <a:rPr lang="en-US" i="1" dirty="0"/>
              <a:t>s</a:t>
            </a:r>
            <a:r>
              <a:rPr lang="en-US" dirty="0"/>
              <a:t> = (</a:t>
            </a:r>
            <a:r>
              <a:rPr lang="en-US" i="1" dirty="0"/>
              <a:t>a</a:t>
            </a:r>
            <a:r>
              <a:rPr lang="en-US" dirty="0"/>
              <a:t> </a:t>
            </a:r>
            <a:r>
              <a:rPr lang="en-US" dirty="0">
                <a:sym typeface="Symbol" pitchFamily="18" charset="2"/>
              </a:rPr>
              <a:t> </a:t>
            </a:r>
            <a:r>
              <a:rPr lang="en-US" i="1" dirty="0"/>
              <a:t>b</a:t>
            </a:r>
            <a:r>
              <a:rPr lang="en-US" dirty="0"/>
              <a:t>)</a:t>
            </a:r>
            <a:r>
              <a:rPr lang="en-US" dirty="0">
                <a:sym typeface="Symbol" pitchFamily="18" charset="2"/>
              </a:rPr>
              <a:t>  </a:t>
            </a:r>
            <a:r>
              <a:rPr lang="en-US" i="1" dirty="0"/>
              <a:t>c</a:t>
            </a:r>
            <a:r>
              <a:rPr lang="en-US" i="1" baseline="-25000" dirty="0"/>
              <a:t>in</a:t>
            </a:r>
            <a:r>
              <a:rPr lang="en-US" dirty="0"/>
              <a:t>; </a:t>
            </a:r>
            <a:r>
              <a:rPr lang="en-US" i="1" dirty="0"/>
              <a:t>c</a:t>
            </a:r>
            <a:r>
              <a:rPr lang="en-US" i="1" baseline="-25000" dirty="0"/>
              <a:t>out</a:t>
            </a:r>
            <a:r>
              <a:rPr lang="en-US" dirty="0"/>
              <a:t> = (</a:t>
            </a:r>
            <a:r>
              <a:rPr lang="en-US" i="1" dirty="0"/>
              <a:t>a</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i="1" dirty="0"/>
              <a:t>b</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dirty="0"/>
              <a:t>(</a:t>
            </a:r>
            <a:r>
              <a:rPr lang="en-US" i="1" dirty="0"/>
              <a:t>a</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i="1" dirty="0"/>
              <a:t>c</a:t>
            </a:r>
            <a:r>
              <a:rPr lang="en-US" i="1" baseline="-25000" dirty="0"/>
              <a:t>in</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dirty="0"/>
              <a:t>(</a:t>
            </a:r>
            <a:r>
              <a:rPr lang="en-US" i="1" dirty="0"/>
              <a:t>b</a:t>
            </a:r>
            <a:r>
              <a:rPr lang="en-US" dirty="0"/>
              <a:t> </a:t>
            </a:r>
            <a:r>
              <a:rPr lang="en-US" b="1" dirty="0">
                <a:latin typeface="Courier New" pitchFamily="49" charset="0"/>
                <a:ea typeface="ヒラギノ角ゴ Pro W3" pitchFamily="96" charset="-128"/>
                <a:sym typeface="Symbol" pitchFamily="18" charset="2"/>
              </a:rPr>
              <a:t></a:t>
            </a:r>
            <a:r>
              <a:rPr lang="en-US" dirty="0">
                <a:sym typeface="Symbol" pitchFamily="18" charset="2"/>
              </a:rPr>
              <a:t> </a:t>
            </a:r>
            <a:r>
              <a:rPr lang="en-US" i="1" dirty="0"/>
              <a:t>c</a:t>
            </a:r>
            <a:r>
              <a:rPr lang="en-US" i="1" baseline="-25000" dirty="0"/>
              <a:t>in</a:t>
            </a:r>
            <a:r>
              <a:rPr lang="en-US" dirty="0"/>
              <a:t>);</a:t>
            </a:r>
          </a:p>
          <a:p>
            <a:pPr lvl="1">
              <a:lnSpc>
                <a:spcPct val="120000"/>
              </a:lnSpc>
              <a:buFont typeface="Arial" charset="0"/>
              <a:buChar char="–"/>
            </a:pPr>
            <a:r>
              <a:rPr lang="en-US" i="1" dirty="0"/>
              <a:t>k</a:t>
            </a:r>
            <a:r>
              <a:rPr lang="en-US" dirty="0"/>
              <a:t>-bit addition in</a:t>
            </a:r>
            <a:r>
              <a:rPr lang="en-US" dirty="0">
                <a:latin typeface="Monotype Corsiva" pitchFamily="66" charset="0"/>
                <a:sym typeface="Symbol" pitchFamily="18" charset="2"/>
              </a:rPr>
              <a:t> L</a:t>
            </a:r>
            <a:r>
              <a:rPr lang="en-US" baseline="-25000" dirty="0"/>
              <a:t>4</a:t>
            </a:r>
            <a:r>
              <a:rPr lang="en-US" i="1" baseline="30000" dirty="0"/>
              <a:t>k</a:t>
            </a:r>
            <a:r>
              <a:rPr lang="en-US" dirty="0"/>
              <a:t>:</a:t>
            </a:r>
            <a:br>
              <a:rPr lang="en-US" dirty="0"/>
            </a:br>
            <a:r>
              <a:rPr lang="en-US" dirty="0"/>
              <a:t>Successively apply formulae of full-adder to bit positions 0, ..., </a:t>
            </a:r>
            <a:r>
              <a:rPr lang="en-US" i="1" dirty="0"/>
              <a:t>k</a:t>
            </a:r>
            <a:r>
              <a:rPr lang="en-US" dirty="0"/>
              <a:t> and compute bits of the resulting sum.</a:t>
            </a:r>
          </a:p>
          <a:p>
            <a:pPr lvl="1">
              <a:lnSpc>
                <a:spcPct val="120000"/>
              </a:lnSpc>
              <a:buFont typeface="Arial" charset="0"/>
              <a:buChar char="–"/>
            </a:pPr>
            <a:endParaRPr lang="en-US" dirty="0"/>
          </a:p>
        </p:txBody>
      </p:sp>
    </p:spTree>
    <p:extLst>
      <p:ext uri="{BB962C8B-B14F-4D97-AF65-F5344CB8AC3E}">
        <p14:creationId xmlns:p14="http://schemas.microsoft.com/office/powerpoint/2010/main" val="33863699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E4024E0-6F41-45CD-8A6A-1D101209A16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Forward Simulation (4)</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Register Transfer Operations</a:t>
            </a:r>
            <a:endParaRPr lang="en-US" b="1" i="1" dirty="0"/>
          </a:p>
          <a:p>
            <a:pPr>
              <a:lnSpc>
                <a:spcPct val="120000"/>
              </a:lnSpc>
              <a:buFont typeface="Arial" charset="0"/>
              <a:buChar char="–"/>
            </a:pPr>
            <a:r>
              <a:rPr lang="en-US" dirty="0"/>
              <a:t>Copying of register contents </a:t>
            </a:r>
            <a:r>
              <a:rPr lang="en-US" i="1" dirty="0"/>
              <a:t>(Register-Register-Moves)</a:t>
            </a:r>
            <a:r>
              <a:rPr lang="en-US" dirty="0"/>
              <a:t> is easily modeled in </a:t>
            </a:r>
            <a:r>
              <a:rPr lang="en-US" dirty="0">
                <a:latin typeface="Monotype Corsiva" pitchFamily="66" charset="0"/>
                <a:sym typeface="Symbol" pitchFamily="18" charset="2"/>
              </a:rPr>
              <a:t>L</a:t>
            </a:r>
            <a:r>
              <a:rPr lang="en-US" baseline="-25000" dirty="0"/>
              <a:t>4</a:t>
            </a:r>
            <a:r>
              <a:rPr lang="en-US" i="1" baseline="30000" dirty="0"/>
              <a:t>k</a:t>
            </a:r>
            <a:r>
              <a:rPr lang="en-US" dirty="0"/>
              <a:t> by copying of    values.</a:t>
            </a:r>
          </a:p>
          <a:p>
            <a:pPr>
              <a:lnSpc>
                <a:spcPct val="120000"/>
              </a:lnSpc>
              <a:buFont typeface="Arial" charset="0"/>
              <a:buNone/>
            </a:pPr>
            <a:endParaRPr lang="en-US" sz="1200" b="1" dirty="0"/>
          </a:p>
          <a:p>
            <a:pPr>
              <a:lnSpc>
                <a:spcPct val="120000"/>
              </a:lnSpc>
              <a:buFont typeface="Arial" charset="0"/>
              <a:buNone/>
            </a:pPr>
            <a:r>
              <a:rPr lang="en-US" b="1" dirty="0"/>
              <a:t>Memory Transfer Operations</a:t>
            </a:r>
            <a:endParaRPr lang="en-US" b="1" i="1" dirty="0"/>
          </a:p>
          <a:p>
            <a:pPr>
              <a:lnSpc>
                <a:spcPct val="120000"/>
              </a:lnSpc>
              <a:buFont typeface="Arial" charset="0"/>
              <a:buChar char="–"/>
            </a:pPr>
            <a:r>
              <a:rPr lang="en-US" dirty="0"/>
              <a:t>Since the BDVFA provides bit-true data and value flow information explicitly only for registers and NOT for external memories,</a:t>
            </a:r>
          </a:p>
          <a:p>
            <a:pPr lvl="1">
              <a:lnSpc>
                <a:spcPct val="120000"/>
              </a:lnSpc>
              <a:buFont typeface="Arial" charset="0"/>
              <a:buChar char="–"/>
            </a:pPr>
            <a:r>
              <a:rPr lang="en-US" dirty="0"/>
              <a:t>store-operations anyways do not generate any    values, since they are typically sinks in the DVFG,</a:t>
            </a:r>
          </a:p>
          <a:p>
            <a:pPr lvl="1">
              <a:lnSpc>
                <a:spcPct val="120000"/>
              </a:lnSpc>
              <a:buFont typeface="Arial" charset="0"/>
              <a:buChar char="–"/>
            </a:pPr>
            <a:r>
              <a:rPr lang="en-US" dirty="0"/>
              <a:t>load-operations only generate </a:t>
            </a:r>
            <a:r>
              <a:rPr lang="en-US" b="1" dirty="0">
                <a:latin typeface="Courier New" pitchFamily="49" charset="0"/>
                <a:cs typeface="Courier New" pitchFamily="49" charset="0"/>
              </a:rPr>
              <a:t>U</a:t>
            </a:r>
            <a:r>
              <a:rPr lang="en-US" dirty="0"/>
              <a:t>* as    values.</a:t>
            </a:r>
          </a:p>
          <a:p>
            <a:pPr>
              <a:lnSpc>
                <a:spcPct val="120000"/>
              </a:lnSpc>
              <a:buFont typeface="Arial" charset="0"/>
              <a:buNone/>
            </a:pPr>
            <a:endParaRPr lang="en-US" sz="1200" b="1" dirty="0"/>
          </a:p>
          <a:p>
            <a:pPr>
              <a:lnSpc>
                <a:spcPct val="120000"/>
              </a:lnSpc>
              <a:buFont typeface="Arial" charset="0"/>
              <a:buNone/>
            </a:pPr>
            <a:r>
              <a:rPr lang="en-US" b="1" dirty="0">
                <a:sym typeface="Wingdings"/>
              </a:rPr>
              <a:t> </a:t>
            </a:r>
            <a:r>
              <a:rPr lang="en-US" b="1" i="1" dirty="0"/>
              <a:t>Other classes of machine operations need to be modeled similarly.</a:t>
            </a:r>
          </a:p>
        </p:txBody>
      </p:sp>
      <p:sp>
        <p:nvSpPr>
          <p:cNvPr id="6" name="AutoShape 8"/>
          <p:cNvSpPr>
            <a:spLocks noChangeArrowheads="1"/>
          </p:cNvSpPr>
          <p:nvPr/>
        </p:nvSpPr>
        <p:spPr bwMode="auto">
          <a:xfrm rot="16200000" flipH="1">
            <a:off x="2736205" y="2313609"/>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7" name="AutoShape 9"/>
          <p:cNvSpPr>
            <a:spLocks noChangeArrowheads="1"/>
          </p:cNvSpPr>
          <p:nvPr/>
        </p:nvSpPr>
        <p:spPr bwMode="auto">
          <a:xfrm rot="16200000" flipH="1">
            <a:off x="6192589" y="404180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 name="AutoShape 10"/>
          <p:cNvSpPr>
            <a:spLocks noChangeArrowheads="1"/>
          </p:cNvSpPr>
          <p:nvPr/>
        </p:nvSpPr>
        <p:spPr bwMode="auto">
          <a:xfrm rot="16200000" flipH="1">
            <a:off x="5004000" y="4833889"/>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669304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469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4691">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a:t>
            </a:r>
            <a:r>
              <a:rPr lang="de-DE" dirty="0"/>
              <a:t> H. Falk | </a:t>
            </a:r>
            <a:fld id="{1C77C4FC-EEF0-4CCC-9005-27647B0643D1}" type="datetime1">
              <a:rPr lang="de-DE" smtClean="0"/>
              <a:t>27.01.2022</a:t>
            </a:fld>
            <a:endParaRPr lang="de-DE" dirty="0"/>
          </a:p>
        </p:txBody>
      </p:sp>
      <p:sp>
        <p:nvSpPr>
          <p:cNvPr id="5" name="Fußzeilenplatzhalter 4"/>
          <p:cNvSpPr>
            <a:spLocks noGrp="1"/>
          </p:cNvSpPr>
          <p:nvPr>
            <p:ph type="ftr" sz="quarter" idx="11"/>
          </p:nvPr>
        </p:nvSpPr>
        <p:spPr/>
        <p:txBody>
          <a:bodyPr/>
          <a:lstStyle/>
          <a:p>
            <a:r>
              <a:rPr lang="de-DE" dirty="0"/>
              <a:t>7 - LIR Optimizations and Transformations</a:t>
            </a:r>
          </a:p>
        </p:txBody>
      </p:sp>
      <p:sp>
        <p:nvSpPr>
          <p:cNvPr id="754690" name="Rectangle 2"/>
          <p:cNvSpPr>
            <a:spLocks noGrp="1" noChangeArrowheads="1"/>
          </p:cNvSpPr>
          <p:nvPr>
            <p:ph type="title"/>
          </p:nvPr>
        </p:nvSpPr>
        <p:spPr/>
        <p:txBody>
          <a:bodyPr/>
          <a:lstStyle/>
          <a:p>
            <a:r>
              <a:rPr lang="en-US" dirty="0"/>
              <a:t>Example Forward Simulation</a:t>
            </a:r>
          </a:p>
        </p:txBody>
      </p:sp>
      <p:sp>
        <p:nvSpPr>
          <p:cNvPr id="9" name="AutoShape 2"/>
          <p:cNvSpPr>
            <a:spLocks noChangeArrowheads="1"/>
          </p:cNvSpPr>
          <p:nvPr/>
        </p:nvSpPr>
        <p:spPr bwMode="auto">
          <a:xfrm rot="18900000" flipH="1">
            <a:off x="36726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0" name="Freeform 3"/>
          <p:cNvSpPr>
            <a:spLocks/>
          </p:cNvSpPr>
          <p:nvPr/>
        </p:nvSpPr>
        <p:spPr bwMode="auto">
          <a:xfrm>
            <a:off x="2198688" y="2016125"/>
            <a:ext cx="1725612" cy="2670175"/>
          </a:xfrm>
          <a:custGeom>
            <a:avLst/>
            <a:gdLst>
              <a:gd name="T0" fmla="*/ 569 w 1087"/>
              <a:gd name="T1" fmla="*/ 0 h 1682"/>
              <a:gd name="T2" fmla="*/ 112 w 1087"/>
              <a:gd name="T3" fmla="*/ 277 h 1682"/>
              <a:gd name="T4" fmla="*/ 15 w 1087"/>
              <a:gd name="T5" fmla="*/ 549 h 1682"/>
              <a:gd name="T6" fmla="*/ 179 w 1087"/>
              <a:gd name="T7" fmla="*/ 854 h 1682"/>
              <a:gd name="T8" fmla="*/ 1087 w 1087"/>
              <a:gd name="T9" fmla="*/ 1682 h 1682"/>
            </a:gdLst>
            <a:ahLst/>
            <a:cxnLst>
              <a:cxn ang="0">
                <a:pos x="T0" y="T1"/>
              </a:cxn>
              <a:cxn ang="0">
                <a:pos x="T2" y="T3"/>
              </a:cxn>
              <a:cxn ang="0">
                <a:pos x="T4" y="T5"/>
              </a:cxn>
              <a:cxn ang="0">
                <a:pos x="T6" y="T7"/>
              </a:cxn>
              <a:cxn ang="0">
                <a:pos x="T8" y="T9"/>
              </a:cxn>
            </a:cxnLst>
            <a:rect l="0" t="0" r="r" b="b"/>
            <a:pathLst>
              <a:path w="1087" h="1682">
                <a:moveTo>
                  <a:pt x="569" y="0"/>
                </a:moveTo>
                <a:cubicBezTo>
                  <a:pt x="493" y="47"/>
                  <a:pt x="204" y="186"/>
                  <a:pt x="112" y="277"/>
                </a:cubicBezTo>
                <a:cubicBezTo>
                  <a:pt x="20" y="368"/>
                  <a:pt x="4" y="453"/>
                  <a:pt x="15" y="549"/>
                </a:cubicBezTo>
                <a:cubicBezTo>
                  <a:pt x="26" y="645"/>
                  <a:pt x="0" y="665"/>
                  <a:pt x="179" y="854"/>
                </a:cubicBezTo>
                <a:cubicBezTo>
                  <a:pt x="358" y="1043"/>
                  <a:pt x="898" y="1510"/>
                  <a:pt x="1087" y="1682"/>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 name="Oval 5"/>
          <p:cNvSpPr>
            <a:spLocks noChangeArrowheads="1"/>
          </p:cNvSpPr>
          <p:nvPr/>
        </p:nvSpPr>
        <p:spPr bwMode="auto">
          <a:xfrm>
            <a:off x="323850" y="17367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Oval 6"/>
          <p:cNvSpPr>
            <a:spLocks noChangeArrowheads="1"/>
          </p:cNvSpPr>
          <p:nvPr/>
        </p:nvSpPr>
        <p:spPr bwMode="auto">
          <a:xfrm>
            <a:off x="1765300" y="173513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Oval 7"/>
          <p:cNvSpPr>
            <a:spLocks noChangeArrowheads="1"/>
          </p:cNvSpPr>
          <p:nvPr/>
        </p:nvSpPr>
        <p:spPr bwMode="auto">
          <a:xfrm>
            <a:off x="1044575" y="24876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 name="Text Box 8"/>
          <p:cNvSpPr txBox="1">
            <a:spLocks noChangeArrowheads="1"/>
          </p:cNvSpPr>
          <p:nvPr/>
        </p:nvSpPr>
        <p:spPr bwMode="auto">
          <a:xfrm>
            <a:off x="1076325" y="2625725"/>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15" name="AutoShape 9"/>
          <p:cNvSpPr>
            <a:spLocks noChangeArrowheads="1"/>
          </p:cNvSpPr>
          <p:nvPr/>
        </p:nvSpPr>
        <p:spPr bwMode="auto">
          <a:xfrm rot="2700000">
            <a:off x="792957"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6" name="AutoShape 10"/>
          <p:cNvSpPr>
            <a:spLocks noChangeArrowheads="1"/>
          </p:cNvSpPr>
          <p:nvPr/>
        </p:nvSpPr>
        <p:spPr bwMode="auto">
          <a:xfrm rot="18900000" flipH="1">
            <a:off x="1512095"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7" name="Text Box 11"/>
          <p:cNvSpPr txBox="1">
            <a:spLocks noChangeArrowheads="1"/>
          </p:cNvSpPr>
          <p:nvPr/>
        </p:nvSpPr>
        <p:spPr bwMode="auto">
          <a:xfrm>
            <a:off x="365125"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a:t>
            </a:r>
          </a:p>
        </p:txBody>
      </p:sp>
      <p:sp>
        <p:nvSpPr>
          <p:cNvPr id="18" name="Text Box 12"/>
          <p:cNvSpPr txBox="1">
            <a:spLocks noChangeArrowheads="1"/>
          </p:cNvSpPr>
          <p:nvPr/>
        </p:nvSpPr>
        <p:spPr bwMode="auto">
          <a:xfrm>
            <a:off x="1804988"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19" name="Oval 13"/>
          <p:cNvSpPr>
            <a:spLocks noChangeArrowheads="1"/>
          </p:cNvSpPr>
          <p:nvPr/>
        </p:nvSpPr>
        <p:spPr bwMode="auto">
          <a:xfrm>
            <a:off x="24828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 name="Oval 14"/>
          <p:cNvSpPr>
            <a:spLocks noChangeArrowheads="1"/>
          </p:cNvSpPr>
          <p:nvPr/>
        </p:nvSpPr>
        <p:spPr bwMode="auto">
          <a:xfrm>
            <a:off x="1762125" y="32480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 name="Text Box 15"/>
          <p:cNvSpPr txBox="1">
            <a:spLocks noChangeArrowheads="1"/>
          </p:cNvSpPr>
          <p:nvPr/>
        </p:nvSpPr>
        <p:spPr bwMode="auto">
          <a:xfrm>
            <a:off x="1725613" y="3386138"/>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22" name="AutoShape 16"/>
          <p:cNvSpPr>
            <a:spLocks noChangeArrowheads="1"/>
          </p:cNvSpPr>
          <p:nvPr/>
        </p:nvSpPr>
        <p:spPr bwMode="auto">
          <a:xfrm rot="2700000">
            <a:off x="1510506"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3" name="AutoShape 17"/>
          <p:cNvSpPr>
            <a:spLocks noChangeArrowheads="1"/>
          </p:cNvSpPr>
          <p:nvPr/>
        </p:nvSpPr>
        <p:spPr bwMode="auto">
          <a:xfrm rot="18900000" flipH="1">
            <a:off x="22296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4" name="Text Box 18"/>
          <p:cNvSpPr txBox="1">
            <a:spLocks noChangeArrowheads="1"/>
          </p:cNvSpPr>
          <p:nvPr/>
        </p:nvSpPr>
        <p:spPr bwMode="auto">
          <a:xfrm>
            <a:off x="25225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25" name="Oval 19"/>
          <p:cNvSpPr>
            <a:spLocks noChangeArrowheads="1"/>
          </p:cNvSpPr>
          <p:nvPr/>
        </p:nvSpPr>
        <p:spPr bwMode="auto">
          <a:xfrm>
            <a:off x="3168650" y="223996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 name="Oval 20"/>
          <p:cNvSpPr>
            <a:spLocks noChangeArrowheads="1"/>
          </p:cNvSpPr>
          <p:nvPr/>
        </p:nvSpPr>
        <p:spPr bwMode="auto">
          <a:xfrm>
            <a:off x="38163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AutoShape 21"/>
          <p:cNvSpPr>
            <a:spLocks noChangeArrowheads="1"/>
          </p:cNvSpPr>
          <p:nvPr/>
        </p:nvSpPr>
        <p:spPr bwMode="auto">
          <a:xfrm rot="18900000" flipH="1">
            <a:off x="35631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8" name="Text Box 22"/>
          <p:cNvSpPr txBox="1">
            <a:spLocks noChangeArrowheads="1"/>
          </p:cNvSpPr>
          <p:nvPr/>
        </p:nvSpPr>
        <p:spPr bwMode="auto">
          <a:xfrm>
            <a:off x="3209925" y="24209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29" name="Text Box 23"/>
          <p:cNvSpPr txBox="1">
            <a:spLocks noChangeArrowheads="1"/>
          </p:cNvSpPr>
          <p:nvPr/>
        </p:nvSpPr>
        <p:spPr bwMode="auto">
          <a:xfrm>
            <a:off x="38560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5</a:t>
            </a:r>
          </a:p>
        </p:txBody>
      </p:sp>
      <p:sp>
        <p:nvSpPr>
          <p:cNvPr id="30" name="Oval 24"/>
          <p:cNvSpPr>
            <a:spLocks noChangeArrowheads="1"/>
          </p:cNvSpPr>
          <p:nvPr/>
        </p:nvSpPr>
        <p:spPr bwMode="auto">
          <a:xfrm>
            <a:off x="248602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1" name="Text Box 25"/>
          <p:cNvSpPr txBox="1">
            <a:spLocks noChangeArrowheads="1"/>
          </p:cNvSpPr>
          <p:nvPr/>
        </p:nvSpPr>
        <p:spPr bwMode="auto">
          <a:xfrm>
            <a:off x="2517775"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32" name="AutoShape 26"/>
          <p:cNvSpPr>
            <a:spLocks noChangeArrowheads="1"/>
          </p:cNvSpPr>
          <p:nvPr/>
        </p:nvSpPr>
        <p:spPr bwMode="auto">
          <a:xfrm rot="2700000">
            <a:off x="2234407"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3" name="Oval 27"/>
          <p:cNvSpPr>
            <a:spLocks noChangeArrowheads="1"/>
          </p:cNvSpPr>
          <p:nvPr/>
        </p:nvSpPr>
        <p:spPr bwMode="auto">
          <a:xfrm>
            <a:off x="3160713"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 name="AutoShape 28"/>
          <p:cNvSpPr>
            <a:spLocks noChangeArrowheads="1"/>
          </p:cNvSpPr>
          <p:nvPr/>
        </p:nvSpPr>
        <p:spPr bwMode="auto">
          <a:xfrm rot="18900000" flipH="1">
            <a:off x="2915444" y="38615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5" name="Text Box 29"/>
          <p:cNvSpPr txBox="1">
            <a:spLocks noChangeArrowheads="1"/>
          </p:cNvSpPr>
          <p:nvPr/>
        </p:nvSpPr>
        <p:spPr bwMode="auto">
          <a:xfrm>
            <a:off x="3132138"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36" name="AutoShape 30"/>
          <p:cNvSpPr>
            <a:spLocks noChangeArrowheads="1"/>
          </p:cNvSpPr>
          <p:nvPr/>
        </p:nvSpPr>
        <p:spPr bwMode="auto">
          <a:xfrm rot="16200000" flipH="1">
            <a:off x="3275807" y="29995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7" name="Oval 31"/>
          <p:cNvSpPr>
            <a:spLocks noChangeArrowheads="1"/>
          </p:cNvSpPr>
          <p:nvPr/>
        </p:nvSpPr>
        <p:spPr bwMode="auto">
          <a:xfrm>
            <a:off x="3925888" y="40798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8" name="Oval 32"/>
          <p:cNvSpPr>
            <a:spLocks noChangeArrowheads="1"/>
          </p:cNvSpPr>
          <p:nvPr/>
        </p:nvSpPr>
        <p:spPr bwMode="auto">
          <a:xfrm>
            <a:off x="3205163"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9" name="Text Box 33"/>
          <p:cNvSpPr txBox="1">
            <a:spLocks noChangeArrowheads="1"/>
          </p:cNvSpPr>
          <p:nvPr/>
        </p:nvSpPr>
        <p:spPr bwMode="auto">
          <a:xfrm>
            <a:off x="3168650" y="4970463"/>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40" name="AutoShape 34"/>
          <p:cNvSpPr>
            <a:spLocks noChangeArrowheads="1"/>
          </p:cNvSpPr>
          <p:nvPr/>
        </p:nvSpPr>
        <p:spPr bwMode="auto">
          <a:xfrm rot="2700000">
            <a:off x="2953544"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1" name="Text Box 35"/>
          <p:cNvSpPr txBox="1">
            <a:spLocks noChangeArrowheads="1"/>
          </p:cNvSpPr>
          <p:nvPr/>
        </p:nvSpPr>
        <p:spPr bwMode="auto">
          <a:xfrm>
            <a:off x="3965575" y="42624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42" name="Oval 36"/>
          <p:cNvSpPr>
            <a:spLocks noChangeArrowheads="1"/>
          </p:cNvSpPr>
          <p:nvPr/>
        </p:nvSpPr>
        <p:spPr bwMode="auto">
          <a:xfrm>
            <a:off x="4286250"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3" name="Text Box 37"/>
          <p:cNvSpPr txBox="1">
            <a:spLocks noChangeArrowheads="1"/>
          </p:cNvSpPr>
          <p:nvPr/>
        </p:nvSpPr>
        <p:spPr bwMode="auto">
          <a:xfrm>
            <a:off x="4318000" y="497046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44" name="AutoShape 38"/>
          <p:cNvSpPr>
            <a:spLocks noChangeArrowheads="1"/>
          </p:cNvSpPr>
          <p:nvPr/>
        </p:nvSpPr>
        <p:spPr bwMode="auto">
          <a:xfrm rot="18900000" flipH="1">
            <a:off x="47521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5" name="Oval 39"/>
          <p:cNvSpPr>
            <a:spLocks noChangeArrowheads="1"/>
          </p:cNvSpPr>
          <p:nvPr/>
        </p:nvSpPr>
        <p:spPr bwMode="auto">
          <a:xfrm>
            <a:off x="5722938"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6" name="Oval 40"/>
          <p:cNvSpPr>
            <a:spLocks noChangeArrowheads="1"/>
          </p:cNvSpPr>
          <p:nvPr/>
        </p:nvSpPr>
        <p:spPr bwMode="auto">
          <a:xfrm>
            <a:off x="5002213"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7" name="Text Box 41"/>
          <p:cNvSpPr txBox="1">
            <a:spLocks noChangeArrowheads="1"/>
          </p:cNvSpPr>
          <p:nvPr/>
        </p:nvSpPr>
        <p:spPr bwMode="auto">
          <a:xfrm>
            <a:off x="50339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48" name="AutoShape 42"/>
          <p:cNvSpPr>
            <a:spLocks noChangeArrowheads="1"/>
          </p:cNvSpPr>
          <p:nvPr/>
        </p:nvSpPr>
        <p:spPr bwMode="auto">
          <a:xfrm rot="18900000" flipH="1">
            <a:off x="5469732"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9" name="Text Box 43"/>
          <p:cNvSpPr txBox="1">
            <a:spLocks noChangeArrowheads="1"/>
          </p:cNvSpPr>
          <p:nvPr/>
        </p:nvSpPr>
        <p:spPr bwMode="auto">
          <a:xfrm>
            <a:off x="5694363"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50" name="Oval 44"/>
          <p:cNvSpPr>
            <a:spLocks noChangeArrowheads="1"/>
          </p:cNvSpPr>
          <p:nvPr/>
        </p:nvSpPr>
        <p:spPr bwMode="auto">
          <a:xfrm>
            <a:off x="5003800" y="25685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1" name="Oval 45"/>
          <p:cNvSpPr>
            <a:spLocks noChangeArrowheads="1"/>
          </p:cNvSpPr>
          <p:nvPr/>
        </p:nvSpPr>
        <p:spPr bwMode="auto">
          <a:xfrm>
            <a:off x="6445250" y="25669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2" name="AutoShape 46"/>
          <p:cNvSpPr>
            <a:spLocks noChangeArrowheads="1"/>
          </p:cNvSpPr>
          <p:nvPr/>
        </p:nvSpPr>
        <p:spPr bwMode="auto">
          <a:xfrm rot="2700000">
            <a:off x="5472907"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3" name="AutoShape 47"/>
          <p:cNvSpPr>
            <a:spLocks noChangeArrowheads="1"/>
          </p:cNvSpPr>
          <p:nvPr/>
        </p:nvSpPr>
        <p:spPr bwMode="auto">
          <a:xfrm rot="18900000" flipH="1">
            <a:off x="6192045"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4" name="Text Box 48"/>
          <p:cNvSpPr txBox="1">
            <a:spLocks noChangeArrowheads="1"/>
          </p:cNvSpPr>
          <p:nvPr/>
        </p:nvSpPr>
        <p:spPr bwMode="auto">
          <a:xfrm>
            <a:off x="5045075"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55" name="Text Box 49"/>
          <p:cNvSpPr txBox="1">
            <a:spLocks noChangeArrowheads="1"/>
          </p:cNvSpPr>
          <p:nvPr/>
        </p:nvSpPr>
        <p:spPr bwMode="auto">
          <a:xfrm>
            <a:off x="6484938"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2</a:t>
            </a:r>
          </a:p>
        </p:txBody>
      </p:sp>
      <p:sp>
        <p:nvSpPr>
          <p:cNvPr id="56" name="Oval 50"/>
          <p:cNvSpPr>
            <a:spLocks noChangeArrowheads="1"/>
          </p:cNvSpPr>
          <p:nvPr/>
        </p:nvSpPr>
        <p:spPr bwMode="auto">
          <a:xfrm>
            <a:off x="604837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7" name="Text Box 51"/>
          <p:cNvSpPr txBox="1">
            <a:spLocks noChangeArrowheads="1"/>
          </p:cNvSpPr>
          <p:nvPr/>
        </p:nvSpPr>
        <p:spPr bwMode="auto">
          <a:xfrm>
            <a:off x="60880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7</a:t>
            </a:r>
          </a:p>
        </p:txBody>
      </p:sp>
      <p:sp>
        <p:nvSpPr>
          <p:cNvPr id="58" name="AutoShape 52"/>
          <p:cNvSpPr>
            <a:spLocks noChangeArrowheads="1"/>
          </p:cNvSpPr>
          <p:nvPr/>
        </p:nvSpPr>
        <p:spPr bwMode="auto">
          <a:xfrm flipH="1">
            <a:off x="5651500" y="4257675"/>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9" name="AutoShape 53"/>
          <p:cNvSpPr>
            <a:spLocks noChangeArrowheads="1"/>
          </p:cNvSpPr>
          <p:nvPr/>
        </p:nvSpPr>
        <p:spPr bwMode="auto">
          <a:xfrm>
            <a:off x="3851275" y="5048250"/>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0" name="Oval 54"/>
          <p:cNvSpPr>
            <a:spLocks noChangeArrowheads="1"/>
          </p:cNvSpPr>
          <p:nvPr/>
        </p:nvSpPr>
        <p:spPr bwMode="auto">
          <a:xfrm>
            <a:off x="4321175" y="58769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1" name="Text Box 55"/>
          <p:cNvSpPr txBox="1">
            <a:spLocks noChangeArrowheads="1"/>
          </p:cNvSpPr>
          <p:nvPr/>
        </p:nvSpPr>
        <p:spPr bwMode="auto">
          <a:xfrm>
            <a:off x="4356100" y="602138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r</a:t>
            </a:r>
          </a:p>
        </p:txBody>
      </p:sp>
      <p:sp>
        <p:nvSpPr>
          <p:cNvPr id="62" name="AutoShape 56"/>
          <p:cNvSpPr>
            <a:spLocks noChangeArrowheads="1"/>
          </p:cNvSpPr>
          <p:nvPr/>
        </p:nvSpPr>
        <p:spPr bwMode="auto">
          <a:xfrm rot="16200000" flipH="1">
            <a:off x="4393406" y="55887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3" name="Rectangle 57"/>
          <p:cNvSpPr>
            <a:spLocks noChangeArrowheads="1"/>
          </p:cNvSpPr>
          <p:nvPr/>
        </p:nvSpPr>
        <p:spPr bwMode="auto">
          <a:xfrm>
            <a:off x="0" y="1381125"/>
            <a:ext cx="3276600"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4" name="Text Box 58"/>
          <p:cNvSpPr txBox="1">
            <a:spLocks noChangeArrowheads="1"/>
          </p:cNvSpPr>
          <p:nvPr/>
        </p:nvSpPr>
        <p:spPr bwMode="auto">
          <a:xfrm>
            <a:off x="73025" y="137636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65" name="AutoShape 59"/>
          <p:cNvSpPr>
            <a:spLocks noChangeArrowheads="1"/>
          </p:cNvSpPr>
          <p:nvPr/>
        </p:nvSpPr>
        <p:spPr bwMode="auto">
          <a:xfrm rot="16200000" flipH="1">
            <a:off x="7937" y="1444626"/>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6" name="Rectangle 63"/>
          <p:cNvSpPr>
            <a:spLocks noChangeArrowheads="1"/>
          </p:cNvSpPr>
          <p:nvPr/>
        </p:nvSpPr>
        <p:spPr bwMode="auto">
          <a:xfrm>
            <a:off x="4284663" y="1679575"/>
            <a:ext cx="3276600"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7" name="Text Box 64"/>
          <p:cNvSpPr txBox="1">
            <a:spLocks noChangeArrowheads="1"/>
          </p:cNvSpPr>
          <p:nvPr/>
        </p:nvSpPr>
        <p:spPr bwMode="auto">
          <a:xfrm>
            <a:off x="4357688" y="1670050"/>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68" name="AutoShape 65"/>
          <p:cNvSpPr>
            <a:spLocks noChangeArrowheads="1"/>
          </p:cNvSpPr>
          <p:nvPr/>
        </p:nvSpPr>
        <p:spPr bwMode="auto">
          <a:xfrm rot="16200000" flipH="1">
            <a:off x="4292600" y="174307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9" name="Rectangle 66"/>
          <p:cNvSpPr>
            <a:spLocks noChangeArrowheads="1"/>
          </p:cNvSpPr>
          <p:nvPr/>
        </p:nvSpPr>
        <p:spPr bwMode="auto">
          <a:xfrm>
            <a:off x="6300788" y="4686300"/>
            <a:ext cx="1223962"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0" name="Text Box 67"/>
          <p:cNvSpPr txBox="1">
            <a:spLocks noChangeArrowheads="1"/>
          </p:cNvSpPr>
          <p:nvPr/>
        </p:nvSpPr>
        <p:spPr bwMode="auto">
          <a:xfrm>
            <a:off x="6356350" y="4705350"/>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00000111</a:t>
            </a:r>
            <a:endParaRPr lang="de-DE" sz="1600" b="1" baseline="-25000" dirty="0">
              <a:latin typeface="Courier New" pitchFamily="49" charset="0"/>
            </a:endParaRPr>
          </a:p>
        </p:txBody>
      </p:sp>
      <p:sp>
        <p:nvSpPr>
          <p:cNvPr id="71" name="AutoShape 68"/>
          <p:cNvSpPr>
            <a:spLocks noChangeArrowheads="1"/>
          </p:cNvSpPr>
          <p:nvPr/>
        </p:nvSpPr>
        <p:spPr bwMode="auto">
          <a:xfrm rot="16200000" flipH="1">
            <a:off x="6308725" y="4749800"/>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2" name="Rectangle 69"/>
          <p:cNvSpPr>
            <a:spLocks noChangeArrowheads="1"/>
          </p:cNvSpPr>
          <p:nvPr/>
        </p:nvSpPr>
        <p:spPr bwMode="auto">
          <a:xfrm>
            <a:off x="2736850" y="1752600"/>
            <a:ext cx="122396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3" name="Text Box 70"/>
          <p:cNvSpPr txBox="1">
            <a:spLocks noChangeArrowheads="1"/>
          </p:cNvSpPr>
          <p:nvPr/>
        </p:nvSpPr>
        <p:spPr bwMode="auto">
          <a:xfrm>
            <a:off x="2792413" y="1760538"/>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00000011</a:t>
            </a:r>
            <a:endParaRPr lang="de-DE" sz="1600" b="1" baseline="-25000" dirty="0">
              <a:latin typeface="Courier New" pitchFamily="49" charset="0"/>
            </a:endParaRPr>
          </a:p>
        </p:txBody>
      </p:sp>
      <p:sp>
        <p:nvSpPr>
          <p:cNvPr id="74" name="AutoShape 71"/>
          <p:cNvSpPr>
            <a:spLocks noChangeArrowheads="1"/>
          </p:cNvSpPr>
          <p:nvPr/>
        </p:nvSpPr>
        <p:spPr bwMode="auto">
          <a:xfrm rot="16200000" flipH="1">
            <a:off x="2744787" y="18161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5" name="Rectangle 72"/>
          <p:cNvSpPr>
            <a:spLocks noChangeArrowheads="1"/>
          </p:cNvSpPr>
          <p:nvPr/>
        </p:nvSpPr>
        <p:spPr bwMode="auto">
          <a:xfrm>
            <a:off x="4356100" y="2133600"/>
            <a:ext cx="122396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6" name="Text Box 73"/>
          <p:cNvSpPr txBox="1">
            <a:spLocks noChangeArrowheads="1"/>
          </p:cNvSpPr>
          <p:nvPr/>
        </p:nvSpPr>
        <p:spPr bwMode="auto">
          <a:xfrm>
            <a:off x="4411663" y="2155825"/>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00000101</a:t>
            </a:r>
            <a:endParaRPr lang="de-DE" sz="1600" b="1" baseline="-25000" dirty="0">
              <a:latin typeface="Courier New" pitchFamily="49" charset="0"/>
            </a:endParaRPr>
          </a:p>
        </p:txBody>
      </p:sp>
      <p:sp>
        <p:nvSpPr>
          <p:cNvPr id="77" name="AutoShape 74"/>
          <p:cNvSpPr>
            <a:spLocks noChangeArrowheads="1"/>
          </p:cNvSpPr>
          <p:nvPr/>
        </p:nvSpPr>
        <p:spPr bwMode="auto">
          <a:xfrm rot="16200000" flipH="1">
            <a:off x="4364037" y="21971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8" name="Rectangle 75"/>
          <p:cNvSpPr>
            <a:spLocks noChangeArrowheads="1"/>
          </p:cNvSpPr>
          <p:nvPr/>
        </p:nvSpPr>
        <p:spPr bwMode="auto">
          <a:xfrm>
            <a:off x="6337300" y="3695700"/>
            <a:ext cx="2771775"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9" name="Text Box 76"/>
          <p:cNvSpPr txBox="1">
            <a:spLocks noChangeArrowheads="1"/>
          </p:cNvSpPr>
          <p:nvPr/>
        </p:nvSpPr>
        <p:spPr bwMode="auto">
          <a:xfrm>
            <a:off x="6410325" y="3692525"/>
            <a:ext cx="26828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80" name="AutoShape 77"/>
          <p:cNvSpPr>
            <a:spLocks noChangeArrowheads="1"/>
          </p:cNvSpPr>
          <p:nvPr/>
        </p:nvSpPr>
        <p:spPr bwMode="auto">
          <a:xfrm rot="16200000" flipH="1">
            <a:off x="6345237" y="37592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1" name="Rectangle 78"/>
          <p:cNvSpPr>
            <a:spLocks noChangeArrowheads="1"/>
          </p:cNvSpPr>
          <p:nvPr/>
        </p:nvSpPr>
        <p:spPr bwMode="auto">
          <a:xfrm>
            <a:off x="5221288" y="5064125"/>
            <a:ext cx="2014537"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2" name="Text Box 79"/>
          <p:cNvSpPr txBox="1">
            <a:spLocks noChangeArrowheads="1"/>
          </p:cNvSpPr>
          <p:nvPr/>
        </p:nvSpPr>
        <p:spPr bwMode="auto">
          <a:xfrm>
            <a:off x="5294313" y="5070475"/>
            <a:ext cx="1925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83" name="AutoShape 80"/>
          <p:cNvSpPr>
            <a:spLocks noChangeArrowheads="1"/>
          </p:cNvSpPr>
          <p:nvPr/>
        </p:nvSpPr>
        <p:spPr bwMode="auto">
          <a:xfrm rot="16200000" flipH="1">
            <a:off x="5229225" y="512762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4" name="Rectangle 81"/>
          <p:cNvSpPr>
            <a:spLocks noChangeArrowheads="1"/>
          </p:cNvSpPr>
          <p:nvPr/>
        </p:nvSpPr>
        <p:spPr bwMode="auto">
          <a:xfrm>
            <a:off x="0" y="3697288"/>
            <a:ext cx="17637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5" name="Text Box 82"/>
          <p:cNvSpPr txBox="1">
            <a:spLocks noChangeArrowheads="1"/>
          </p:cNvSpPr>
          <p:nvPr/>
        </p:nvSpPr>
        <p:spPr bwMode="auto">
          <a:xfrm>
            <a:off x="71438" y="3714750"/>
            <a:ext cx="167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86" name="AutoShape 83"/>
          <p:cNvSpPr>
            <a:spLocks noChangeArrowheads="1"/>
          </p:cNvSpPr>
          <p:nvPr/>
        </p:nvSpPr>
        <p:spPr bwMode="auto">
          <a:xfrm rot="16200000" flipH="1">
            <a:off x="7938" y="3760788"/>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7" name="Rectangle 84"/>
          <p:cNvSpPr>
            <a:spLocks noChangeArrowheads="1"/>
          </p:cNvSpPr>
          <p:nvPr/>
        </p:nvSpPr>
        <p:spPr bwMode="auto">
          <a:xfrm>
            <a:off x="576263" y="4310063"/>
            <a:ext cx="176530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8" name="Text Box 85"/>
          <p:cNvSpPr txBox="1">
            <a:spLocks noChangeArrowheads="1"/>
          </p:cNvSpPr>
          <p:nvPr/>
        </p:nvSpPr>
        <p:spPr bwMode="auto">
          <a:xfrm>
            <a:off x="647700" y="4321175"/>
            <a:ext cx="167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000</a:t>
            </a:r>
          </a:p>
        </p:txBody>
      </p:sp>
      <p:sp>
        <p:nvSpPr>
          <p:cNvPr id="89" name="AutoShape 86"/>
          <p:cNvSpPr>
            <a:spLocks noChangeArrowheads="1"/>
          </p:cNvSpPr>
          <p:nvPr/>
        </p:nvSpPr>
        <p:spPr bwMode="auto">
          <a:xfrm rot="16200000" flipH="1">
            <a:off x="584201" y="437356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0" name="Rectangle 87"/>
          <p:cNvSpPr>
            <a:spLocks noChangeArrowheads="1"/>
          </p:cNvSpPr>
          <p:nvPr/>
        </p:nvSpPr>
        <p:spPr bwMode="auto">
          <a:xfrm>
            <a:off x="3779838" y="3392488"/>
            <a:ext cx="190817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1" name="Text Box 88"/>
          <p:cNvSpPr txBox="1">
            <a:spLocks noChangeArrowheads="1"/>
          </p:cNvSpPr>
          <p:nvPr/>
        </p:nvSpPr>
        <p:spPr bwMode="auto">
          <a:xfrm>
            <a:off x="3779838" y="3397250"/>
            <a:ext cx="1925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92" name="AutoShape 89"/>
          <p:cNvSpPr>
            <a:spLocks noChangeArrowheads="1"/>
          </p:cNvSpPr>
          <p:nvPr/>
        </p:nvSpPr>
        <p:spPr bwMode="auto">
          <a:xfrm rot="16200000" flipH="1">
            <a:off x="3752851" y="345598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3" name="Rectangle 90"/>
          <p:cNvSpPr>
            <a:spLocks noChangeArrowheads="1"/>
          </p:cNvSpPr>
          <p:nvPr/>
        </p:nvSpPr>
        <p:spPr bwMode="auto">
          <a:xfrm>
            <a:off x="611188" y="4919663"/>
            <a:ext cx="252095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4" name="Text Box 91"/>
          <p:cNvSpPr txBox="1">
            <a:spLocks noChangeArrowheads="1"/>
          </p:cNvSpPr>
          <p:nvPr/>
        </p:nvSpPr>
        <p:spPr bwMode="auto">
          <a:xfrm>
            <a:off x="665163" y="4933950"/>
            <a:ext cx="24304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95" name="AutoShape 92"/>
          <p:cNvSpPr>
            <a:spLocks noChangeArrowheads="1"/>
          </p:cNvSpPr>
          <p:nvPr/>
        </p:nvSpPr>
        <p:spPr bwMode="auto">
          <a:xfrm rot="16200000" flipH="1">
            <a:off x="619126" y="498316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6" name="Rectangle 93"/>
          <p:cNvSpPr>
            <a:spLocks noChangeArrowheads="1"/>
          </p:cNvSpPr>
          <p:nvPr/>
        </p:nvSpPr>
        <p:spPr bwMode="auto">
          <a:xfrm>
            <a:off x="1619250" y="5495925"/>
            <a:ext cx="2520950"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7" name="Text Box 94"/>
          <p:cNvSpPr txBox="1">
            <a:spLocks noChangeArrowheads="1"/>
          </p:cNvSpPr>
          <p:nvPr/>
        </p:nvSpPr>
        <p:spPr bwMode="auto">
          <a:xfrm>
            <a:off x="1690688" y="5510213"/>
            <a:ext cx="24304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000</a:t>
            </a:r>
          </a:p>
        </p:txBody>
      </p:sp>
      <p:sp>
        <p:nvSpPr>
          <p:cNvPr id="98" name="AutoShape 95"/>
          <p:cNvSpPr>
            <a:spLocks noChangeArrowheads="1"/>
          </p:cNvSpPr>
          <p:nvPr/>
        </p:nvSpPr>
        <p:spPr bwMode="auto">
          <a:xfrm rot="16200000" flipH="1">
            <a:off x="1627187" y="5559426"/>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9" name="Rectangle 96"/>
          <p:cNvSpPr>
            <a:spLocks noChangeArrowheads="1"/>
          </p:cNvSpPr>
          <p:nvPr/>
        </p:nvSpPr>
        <p:spPr bwMode="auto">
          <a:xfrm>
            <a:off x="5000625" y="5783263"/>
            <a:ext cx="327977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0" name="Text Box 97"/>
          <p:cNvSpPr txBox="1">
            <a:spLocks noChangeArrowheads="1"/>
          </p:cNvSpPr>
          <p:nvPr/>
        </p:nvSpPr>
        <p:spPr bwMode="auto">
          <a:xfrm>
            <a:off x="5072063" y="578326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101" name="AutoShape 98"/>
          <p:cNvSpPr>
            <a:spLocks noChangeArrowheads="1"/>
          </p:cNvSpPr>
          <p:nvPr/>
        </p:nvSpPr>
        <p:spPr bwMode="auto">
          <a:xfrm rot="16200000" flipH="1">
            <a:off x="5008563" y="5846763"/>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2" name="Freeform 99"/>
          <p:cNvSpPr>
            <a:spLocks/>
          </p:cNvSpPr>
          <p:nvPr/>
        </p:nvSpPr>
        <p:spPr bwMode="auto">
          <a:xfrm>
            <a:off x="1692275" y="2025650"/>
            <a:ext cx="1123950" cy="365125"/>
          </a:xfrm>
          <a:custGeom>
            <a:avLst/>
            <a:gdLst>
              <a:gd name="T0" fmla="*/ 708 w 708"/>
              <a:gd name="T1" fmla="*/ 0 h 230"/>
              <a:gd name="T2" fmla="*/ 386 w 708"/>
              <a:gd name="T3" fmla="*/ 192 h 230"/>
              <a:gd name="T4" fmla="*/ 0 w 708"/>
              <a:gd name="T5" fmla="*/ 225 h 230"/>
            </a:gdLst>
            <a:ahLst/>
            <a:cxnLst>
              <a:cxn ang="0">
                <a:pos x="T0" y="T1"/>
              </a:cxn>
              <a:cxn ang="0">
                <a:pos x="T2" y="T3"/>
              </a:cxn>
              <a:cxn ang="0">
                <a:pos x="T4" y="T5"/>
              </a:cxn>
            </a:cxnLst>
            <a:rect l="0" t="0" r="r" b="b"/>
            <a:pathLst>
              <a:path w="708" h="230">
                <a:moveTo>
                  <a:pt x="708" y="0"/>
                </a:moveTo>
                <a:cubicBezTo>
                  <a:pt x="654" y="32"/>
                  <a:pt x="504" y="154"/>
                  <a:pt x="386" y="192"/>
                </a:cubicBezTo>
                <a:cubicBezTo>
                  <a:pt x="268" y="230"/>
                  <a:pt x="80" y="218"/>
                  <a:pt x="0" y="225"/>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3" name="Freeform 100"/>
          <p:cNvSpPr>
            <a:spLocks/>
          </p:cNvSpPr>
          <p:nvPr/>
        </p:nvSpPr>
        <p:spPr bwMode="auto">
          <a:xfrm>
            <a:off x="2336800" y="2016125"/>
            <a:ext cx="962025"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4" name="Line 103"/>
          <p:cNvSpPr>
            <a:spLocks noChangeShapeType="1"/>
          </p:cNvSpPr>
          <p:nvPr/>
        </p:nvSpPr>
        <p:spPr bwMode="auto">
          <a:xfrm flipH="1" flipV="1">
            <a:off x="5797550" y="4327525"/>
            <a:ext cx="503238" cy="5032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5" name="Line 104"/>
          <p:cNvSpPr>
            <a:spLocks noChangeShapeType="1"/>
          </p:cNvSpPr>
          <p:nvPr/>
        </p:nvSpPr>
        <p:spPr bwMode="auto">
          <a:xfrm flipV="1">
            <a:off x="971550" y="1665288"/>
            <a:ext cx="504825" cy="71755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6" name="Freeform 105"/>
          <p:cNvSpPr>
            <a:spLocks/>
          </p:cNvSpPr>
          <p:nvPr/>
        </p:nvSpPr>
        <p:spPr bwMode="auto">
          <a:xfrm>
            <a:off x="5653088" y="1951038"/>
            <a:ext cx="71437" cy="1295400"/>
          </a:xfrm>
          <a:custGeom>
            <a:avLst/>
            <a:gdLst>
              <a:gd name="T0" fmla="*/ 0 w 45"/>
              <a:gd name="T1" fmla="*/ 0 h 771"/>
              <a:gd name="T2" fmla="*/ 45 w 45"/>
              <a:gd name="T3" fmla="*/ 499 h 771"/>
              <a:gd name="T4" fmla="*/ 0 w 45"/>
              <a:gd name="T5" fmla="*/ 771 h 771"/>
            </a:gdLst>
            <a:ahLst/>
            <a:cxnLst>
              <a:cxn ang="0">
                <a:pos x="T0" y="T1"/>
              </a:cxn>
              <a:cxn ang="0">
                <a:pos x="T2" y="T3"/>
              </a:cxn>
              <a:cxn ang="0">
                <a:pos x="T4" y="T5"/>
              </a:cxn>
            </a:cxnLst>
            <a:rect l="0" t="0" r="r" b="b"/>
            <a:pathLst>
              <a:path w="45" h="771">
                <a:moveTo>
                  <a:pt x="0" y="0"/>
                </a:moveTo>
                <a:cubicBezTo>
                  <a:pt x="22" y="185"/>
                  <a:pt x="45" y="371"/>
                  <a:pt x="45" y="499"/>
                </a:cubicBezTo>
                <a:cubicBezTo>
                  <a:pt x="45" y="627"/>
                  <a:pt x="22" y="699"/>
                  <a:pt x="0" y="771"/>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7" name="Freeform 106"/>
          <p:cNvSpPr>
            <a:spLocks/>
          </p:cNvSpPr>
          <p:nvPr/>
        </p:nvSpPr>
        <p:spPr bwMode="auto">
          <a:xfrm>
            <a:off x="3492500" y="1951038"/>
            <a:ext cx="1008063" cy="1079500"/>
          </a:xfrm>
          <a:custGeom>
            <a:avLst/>
            <a:gdLst>
              <a:gd name="T0" fmla="*/ 635 w 635"/>
              <a:gd name="T1" fmla="*/ 0 h 680"/>
              <a:gd name="T2" fmla="*/ 272 w 635"/>
              <a:gd name="T3" fmla="*/ 317 h 680"/>
              <a:gd name="T4" fmla="*/ 136 w 635"/>
              <a:gd name="T5" fmla="*/ 589 h 680"/>
              <a:gd name="T6" fmla="*/ 0 w 635"/>
              <a:gd name="T7" fmla="*/ 680 h 680"/>
            </a:gdLst>
            <a:ahLst/>
            <a:cxnLst>
              <a:cxn ang="0">
                <a:pos x="T0" y="T1"/>
              </a:cxn>
              <a:cxn ang="0">
                <a:pos x="T2" y="T3"/>
              </a:cxn>
              <a:cxn ang="0">
                <a:pos x="T4" y="T5"/>
              </a:cxn>
              <a:cxn ang="0">
                <a:pos x="T6" y="T7"/>
              </a:cxn>
            </a:cxnLst>
            <a:rect l="0" t="0" r="r" b="b"/>
            <a:pathLst>
              <a:path w="635" h="680">
                <a:moveTo>
                  <a:pt x="635" y="0"/>
                </a:moveTo>
                <a:cubicBezTo>
                  <a:pt x="495" y="109"/>
                  <a:pt x="355" y="219"/>
                  <a:pt x="272" y="317"/>
                </a:cubicBezTo>
                <a:cubicBezTo>
                  <a:pt x="189" y="415"/>
                  <a:pt x="181" y="529"/>
                  <a:pt x="136" y="589"/>
                </a:cubicBezTo>
                <a:cubicBezTo>
                  <a:pt x="91" y="649"/>
                  <a:pt x="45" y="664"/>
                  <a:pt x="0" y="68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8" name="Line 107"/>
          <p:cNvSpPr>
            <a:spLocks noChangeShapeType="1"/>
          </p:cNvSpPr>
          <p:nvPr/>
        </p:nvSpPr>
        <p:spPr bwMode="auto">
          <a:xfrm flipH="1">
            <a:off x="971550" y="3173413"/>
            <a:ext cx="720725" cy="50800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09" name="Line 108"/>
          <p:cNvSpPr>
            <a:spLocks noChangeShapeType="1"/>
          </p:cNvSpPr>
          <p:nvPr/>
        </p:nvSpPr>
        <p:spPr bwMode="auto">
          <a:xfrm flipH="1">
            <a:off x="1511300" y="3965575"/>
            <a:ext cx="901700" cy="3635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0" name="Freeform 109"/>
          <p:cNvSpPr>
            <a:spLocks/>
          </p:cNvSpPr>
          <p:nvPr/>
        </p:nvSpPr>
        <p:spPr bwMode="auto">
          <a:xfrm>
            <a:off x="3127375" y="3681413"/>
            <a:ext cx="1697038" cy="311150"/>
          </a:xfrm>
          <a:custGeom>
            <a:avLst/>
            <a:gdLst>
              <a:gd name="T0" fmla="*/ 1069 w 1069"/>
              <a:gd name="T1" fmla="*/ 0 h 196"/>
              <a:gd name="T2" fmla="*/ 642 w 1069"/>
              <a:gd name="T3" fmla="*/ 174 h 196"/>
              <a:gd name="T4" fmla="*/ 0 w 1069"/>
              <a:gd name="T5" fmla="*/ 134 h 196"/>
            </a:gdLst>
            <a:ahLst/>
            <a:cxnLst>
              <a:cxn ang="0">
                <a:pos x="T0" y="T1"/>
              </a:cxn>
              <a:cxn ang="0">
                <a:pos x="T2" y="T3"/>
              </a:cxn>
              <a:cxn ang="0">
                <a:pos x="T4" y="T5"/>
              </a:cxn>
            </a:cxnLst>
            <a:rect l="0" t="0" r="r" b="b"/>
            <a:pathLst>
              <a:path w="1069" h="196">
                <a:moveTo>
                  <a:pt x="1069" y="0"/>
                </a:moveTo>
                <a:cubicBezTo>
                  <a:pt x="945" y="80"/>
                  <a:pt x="820" y="152"/>
                  <a:pt x="642" y="174"/>
                </a:cubicBezTo>
                <a:cubicBezTo>
                  <a:pt x="464" y="196"/>
                  <a:pt x="134" y="142"/>
                  <a:pt x="0" y="134"/>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1" name="Line 110"/>
          <p:cNvSpPr>
            <a:spLocks noChangeShapeType="1"/>
          </p:cNvSpPr>
          <p:nvPr/>
        </p:nvSpPr>
        <p:spPr bwMode="auto">
          <a:xfrm flipH="1">
            <a:off x="2628900" y="4757738"/>
            <a:ext cx="503238"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2" name="Line 111"/>
          <p:cNvSpPr>
            <a:spLocks noChangeShapeType="1"/>
          </p:cNvSpPr>
          <p:nvPr/>
        </p:nvSpPr>
        <p:spPr bwMode="auto">
          <a:xfrm flipH="1">
            <a:off x="3708400" y="5118100"/>
            <a:ext cx="288925" cy="360363"/>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3" name="Freeform 112"/>
          <p:cNvSpPr>
            <a:spLocks/>
          </p:cNvSpPr>
          <p:nvPr/>
        </p:nvSpPr>
        <p:spPr bwMode="auto">
          <a:xfrm>
            <a:off x="5653088" y="3894138"/>
            <a:ext cx="647700" cy="73025"/>
          </a:xfrm>
          <a:custGeom>
            <a:avLst/>
            <a:gdLst>
              <a:gd name="T0" fmla="*/ 408 w 408"/>
              <a:gd name="T1" fmla="*/ 0 h 46"/>
              <a:gd name="T2" fmla="*/ 181 w 408"/>
              <a:gd name="T3" fmla="*/ 46 h 46"/>
              <a:gd name="T4" fmla="*/ 0 w 408"/>
              <a:gd name="T5" fmla="*/ 0 h 46"/>
            </a:gdLst>
            <a:ahLst/>
            <a:cxnLst>
              <a:cxn ang="0">
                <a:pos x="T0" y="T1"/>
              </a:cxn>
              <a:cxn ang="0">
                <a:pos x="T2" y="T3"/>
              </a:cxn>
              <a:cxn ang="0">
                <a:pos x="T4" y="T5"/>
              </a:cxn>
            </a:cxnLst>
            <a:rect l="0" t="0" r="r" b="b"/>
            <a:pathLst>
              <a:path w="408" h="46">
                <a:moveTo>
                  <a:pt x="408" y="0"/>
                </a:moveTo>
                <a:cubicBezTo>
                  <a:pt x="328" y="23"/>
                  <a:pt x="249" y="46"/>
                  <a:pt x="181" y="46"/>
                </a:cubicBezTo>
                <a:cubicBezTo>
                  <a:pt x="113" y="46"/>
                  <a:pt x="56" y="23"/>
                  <a:pt x="0" y="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4" name="Line 113"/>
          <p:cNvSpPr>
            <a:spLocks noChangeShapeType="1"/>
          </p:cNvSpPr>
          <p:nvPr/>
        </p:nvSpPr>
        <p:spPr bwMode="auto">
          <a:xfrm flipH="1" flipV="1">
            <a:off x="4932363" y="4687888"/>
            <a:ext cx="647700" cy="3587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5" name="Line 114"/>
          <p:cNvSpPr>
            <a:spLocks noChangeShapeType="1"/>
          </p:cNvSpPr>
          <p:nvPr/>
        </p:nvSpPr>
        <p:spPr bwMode="auto">
          <a:xfrm flipH="1" flipV="1">
            <a:off x="4572000" y="5624513"/>
            <a:ext cx="792163" cy="1428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16" name="Rectangle 117"/>
          <p:cNvSpPr>
            <a:spLocks noChangeArrowheads="1"/>
          </p:cNvSpPr>
          <p:nvPr/>
        </p:nvSpPr>
        <p:spPr bwMode="auto">
          <a:xfrm>
            <a:off x="6732588" y="3263900"/>
            <a:ext cx="1223962"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7" name="Text Box 118"/>
          <p:cNvSpPr txBox="1">
            <a:spLocks noChangeArrowheads="1"/>
          </p:cNvSpPr>
          <p:nvPr/>
        </p:nvSpPr>
        <p:spPr bwMode="auto">
          <a:xfrm>
            <a:off x="6788150" y="3279775"/>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00000010</a:t>
            </a:r>
            <a:endParaRPr lang="de-DE" sz="1600" b="1" baseline="-25000" dirty="0">
              <a:latin typeface="Courier New" pitchFamily="49" charset="0"/>
            </a:endParaRPr>
          </a:p>
        </p:txBody>
      </p:sp>
      <p:sp>
        <p:nvSpPr>
          <p:cNvPr id="118" name="AutoShape 119"/>
          <p:cNvSpPr>
            <a:spLocks noChangeArrowheads="1"/>
          </p:cNvSpPr>
          <p:nvPr/>
        </p:nvSpPr>
        <p:spPr bwMode="auto">
          <a:xfrm rot="16200000" flipH="1">
            <a:off x="6740525" y="3327400"/>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9" name="Line 120"/>
          <p:cNvSpPr>
            <a:spLocks noChangeShapeType="1"/>
          </p:cNvSpPr>
          <p:nvPr/>
        </p:nvSpPr>
        <p:spPr bwMode="auto">
          <a:xfrm flipH="1" flipV="1">
            <a:off x="6372225" y="3246438"/>
            <a:ext cx="360363"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20" name="Freeform 122"/>
          <p:cNvSpPr>
            <a:spLocks/>
          </p:cNvSpPr>
          <p:nvPr/>
        </p:nvSpPr>
        <p:spPr bwMode="auto">
          <a:xfrm rot="5125941" flipH="1">
            <a:off x="3977482" y="2231231"/>
            <a:ext cx="709612"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Tree>
    <p:extLst>
      <p:ext uri="{BB962C8B-B14F-4D97-AF65-F5344CB8AC3E}">
        <p14:creationId xmlns:p14="http://schemas.microsoft.com/office/powerpoint/2010/main" val="388454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fade">
                                      <p:cBhvr>
                                        <p:cTn id="16" dur="500"/>
                                        <p:tgtEl>
                                          <p:spTgt spid="10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500"/>
                                        <p:tgtEl>
                                          <p:spTgt spid="10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500"/>
                                        <p:tgtEl>
                                          <p:spTgt spid="7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500"/>
                                        <p:tgtEl>
                                          <p:spTgt spid="7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fade">
                                      <p:cBhvr>
                                        <p:cTn id="46" dur="500"/>
                                        <p:tgtEl>
                                          <p:spTgt spid="1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fade">
                                      <p:cBhvr>
                                        <p:cTn id="49" dur="500"/>
                                        <p:tgtEl>
                                          <p:spTgt spid="1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fade">
                                      <p:cBhvr>
                                        <p:cTn id="52" dur="500"/>
                                        <p:tgtEl>
                                          <p:spTgt spid="1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fade">
                                      <p:cBhvr>
                                        <p:cTn id="55" dur="500"/>
                                        <p:tgtEl>
                                          <p:spTgt spid="11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8"/>
                                        </p:tgtEl>
                                        <p:attrNameLst>
                                          <p:attrName>style.visibility</p:attrName>
                                        </p:attrNameLst>
                                      </p:cBhvr>
                                      <p:to>
                                        <p:strVal val="visible"/>
                                      </p:to>
                                    </p:set>
                                    <p:animEffect transition="in" filter="fade">
                                      <p:cBhvr>
                                        <p:cTn id="58" dur="500"/>
                                        <p:tgtEl>
                                          <p:spTgt spid="1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5"/>
                                        </p:tgtEl>
                                        <p:attrNameLst>
                                          <p:attrName>style.visibility</p:attrName>
                                        </p:attrNameLst>
                                      </p:cBhvr>
                                      <p:to>
                                        <p:strVal val="visible"/>
                                      </p:to>
                                    </p:set>
                                    <p:animEffect transition="in" filter="fade">
                                      <p:cBhvr>
                                        <p:cTn id="66" dur="500"/>
                                        <p:tgtEl>
                                          <p:spTgt spid="10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6"/>
                                        </p:tgtEl>
                                        <p:attrNameLst>
                                          <p:attrName>style.visibility</p:attrName>
                                        </p:attrNameLst>
                                      </p:cBhvr>
                                      <p:to>
                                        <p:strVal val="visible"/>
                                      </p:to>
                                    </p:set>
                                    <p:animEffect transition="in" filter="fade">
                                      <p:cBhvr>
                                        <p:cTn id="75" dur="500"/>
                                        <p:tgtEl>
                                          <p:spTgt spid="10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fade">
                                      <p:cBhvr>
                                        <p:cTn id="78" dur="500"/>
                                        <p:tgtEl>
                                          <p:spTgt spid="10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500"/>
                                        <p:tgtEl>
                                          <p:spTgt spid="6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fade">
                                      <p:cBhvr>
                                        <p:cTn id="84" dur="500"/>
                                        <p:tgtEl>
                                          <p:spTgt spid="6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fade">
                                      <p:cBhvr>
                                        <p:cTn id="87" dur="500"/>
                                        <p:tgtEl>
                                          <p:spTgt spid="6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4"/>
                                        </p:tgtEl>
                                        <p:attrNameLst>
                                          <p:attrName>style.visibility</p:attrName>
                                        </p:attrNameLst>
                                      </p:cBhvr>
                                      <p:to>
                                        <p:strVal val="visible"/>
                                      </p:to>
                                    </p:set>
                                    <p:animEffect transition="in" filter="fade">
                                      <p:cBhvr>
                                        <p:cTn id="95" dur="500"/>
                                        <p:tgtEl>
                                          <p:spTgt spid="8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fade">
                                      <p:cBhvr>
                                        <p:cTn id="98" dur="500"/>
                                        <p:tgtEl>
                                          <p:spTgt spid="8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6"/>
                                        </p:tgtEl>
                                        <p:attrNameLst>
                                          <p:attrName>style.visibility</p:attrName>
                                        </p:attrNameLst>
                                      </p:cBhvr>
                                      <p:to>
                                        <p:strVal val="visible"/>
                                      </p:to>
                                    </p:set>
                                    <p:animEffect transition="in" filter="fade">
                                      <p:cBhvr>
                                        <p:cTn id="101" dur="500"/>
                                        <p:tgtEl>
                                          <p:spTgt spid="86"/>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109"/>
                                        </p:tgtEl>
                                        <p:attrNameLst>
                                          <p:attrName>style.visibility</p:attrName>
                                        </p:attrNameLst>
                                      </p:cBhvr>
                                      <p:to>
                                        <p:strVal val="visible"/>
                                      </p:to>
                                    </p:set>
                                    <p:animEffect transition="in" filter="fade">
                                      <p:cBhvr>
                                        <p:cTn id="106" dur="500"/>
                                        <p:tgtEl>
                                          <p:spTgt spid="10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fade">
                                      <p:cBhvr>
                                        <p:cTn id="109" dur="500"/>
                                        <p:tgtEl>
                                          <p:spTgt spid="8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88"/>
                                        </p:tgtEl>
                                        <p:attrNameLst>
                                          <p:attrName>style.visibility</p:attrName>
                                        </p:attrNameLst>
                                      </p:cBhvr>
                                      <p:to>
                                        <p:strVal val="visible"/>
                                      </p:to>
                                    </p:set>
                                    <p:animEffect transition="in" filter="fade">
                                      <p:cBhvr>
                                        <p:cTn id="112" dur="500"/>
                                        <p:tgtEl>
                                          <p:spTgt spid="8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animEffect transition="in" filter="fade">
                                      <p:cBhvr>
                                        <p:cTn id="115" dur="500"/>
                                        <p:tgtEl>
                                          <p:spTgt spid="89"/>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110"/>
                                        </p:tgtEl>
                                        <p:attrNameLst>
                                          <p:attrName>style.visibility</p:attrName>
                                        </p:attrNameLst>
                                      </p:cBhvr>
                                      <p:to>
                                        <p:strVal val="visible"/>
                                      </p:to>
                                    </p:set>
                                    <p:animEffect transition="in" filter="fade">
                                      <p:cBhvr>
                                        <p:cTn id="120" dur="500"/>
                                        <p:tgtEl>
                                          <p:spTgt spid="110"/>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0"/>
                                        </p:tgtEl>
                                        <p:attrNameLst>
                                          <p:attrName>style.visibility</p:attrName>
                                        </p:attrNameLst>
                                      </p:cBhvr>
                                      <p:to>
                                        <p:strVal val="visible"/>
                                      </p:to>
                                    </p:set>
                                    <p:animEffect transition="in" filter="fade">
                                      <p:cBhvr>
                                        <p:cTn id="123" dur="500"/>
                                        <p:tgtEl>
                                          <p:spTgt spid="9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91"/>
                                        </p:tgtEl>
                                        <p:attrNameLst>
                                          <p:attrName>style.visibility</p:attrName>
                                        </p:attrNameLst>
                                      </p:cBhvr>
                                      <p:to>
                                        <p:strVal val="visible"/>
                                      </p:to>
                                    </p:set>
                                    <p:animEffect transition="in" filter="fade">
                                      <p:cBhvr>
                                        <p:cTn id="126" dur="500"/>
                                        <p:tgtEl>
                                          <p:spTgt spid="9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500"/>
                                        <p:tgtEl>
                                          <p:spTgt spid="92"/>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111"/>
                                        </p:tgtEl>
                                        <p:attrNameLst>
                                          <p:attrName>style.visibility</p:attrName>
                                        </p:attrNameLst>
                                      </p:cBhvr>
                                      <p:to>
                                        <p:strVal val="visible"/>
                                      </p:to>
                                    </p:set>
                                    <p:animEffect transition="in" filter="fade">
                                      <p:cBhvr>
                                        <p:cTn id="134" dur="500"/>
                                        <p:tgtEl>
                                          <p:spTgt spid="11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93"/>
                                        </p:tgtEl>
                                        <p:attrNameLst>
                                          <p:attrName>style.visibility</p:attrName>
                                        </p:attrNameLst>
                                      </p:cBhvr>
                                      <p:to>
                                        <p:strVal val="visible"/>
                                      </p:to>
                                    </p:set>
                                    <p:animEffect transition="in" filter="fade">
                                      <p:cBhvr>
                                        <p:cTn id="137" dur="500"/>
                                        <p:tgtEl>
                                          <p:spTgt spid="9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94"/>
                                        </p:tgtEl>
                                        <p:attrNameLst>
                                          <p:attrName>style.visibility</p:attrName>
                                        </p:attrNameLst>
                                      </p:cBhvr>
                                      <p:to>
                                        <p:strVal val="visible"/>
                                      </p:to>
                                    </p:set>
                                    <p:animEffect transition="in" filter="fade">
                                      <p:cBhvr>
                                        <p:cTn id="140" dur="500"/>
                                        <p:tgtEl>
                                          <p:spTgt spid="9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95"/>
                                        </p:tgtEl>
                                        <p:attrNameLst>
                                          <p:attrName>style.visibility</p:attrName>
                                        </p:attrNameLst>
                                      </p:cBhvr>
                                      <p:to>
                                        <p:strVal val="visible"/>
                                      </p:to>
                                    </p:set>
                                    <p:animEffect transition="in" filter="fade">
                                      <p:cBhvr>
                                        <p:cTn id="143" dur="500"/>
                                        <p:tgtEl>
                                          <p:spTgt spid="95"/>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112"/>
                                        </p:tgtEl>
                                        <p:attrNameLst>
                                          <p:attrName>style.visibility</p:attrName>
                                        </p:attrNameLst>
                                      </p:cBhvr>
                                      <p:to>
                                        <p:strVal val="visible"/>
                                      </p:to>
                                    </p:set>
                                    <p:animEffect transition="in" filter="fade">
                                      <p:cBhvr>
                                        <p:cTn id="148" dur="500"/>
                                        <p:tgtEl>
                                          <p:spTgt spid="11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96"/>
                                        </p:tgtEl>
                                        <p:attrNameLst>
                                          <p:attrName>style.visibility</p:attrName>
                                        </p:attrNameLst>
                                      </p:cBhvr>
                                      <p:to>
                                        <p:strVal val="visible"/>
                                      </p:to>
                                    </p:set>
                                    <p:animEffect transition="in" filter="fade">
                                      <p:cBhvr>
                                        <p:cTn id="151" dur="500"/>
                                        <p:tgtEl>
                                          <p:spTgt spid="96"/>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97"/>
                                        </p:tgtEl>
                                        <p:attrNameLst>
                                          <p:attrName>style.visibility</p:attrName>
                                        </p:attrNameLst>
                                      </p:cBhvr>
                                      <p:to>
                                        <p:strVal val="visible"/>
                                      </p:to>
                                    </p:set>
                                    <p:animEffect transition="in" filter="fade">
                                      <p:cBhvr>
                                        <p:cTn id="154" dur="500"/>
                                        <p:tgtEl>
                                          <p:spTgt spid="97"/>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98"/>
                                        </p:tgtEl>
                                        <p:attrNameLst>
                                          <p:attrName>style.visibility</p:attrName>
                                        </p:attrNameLst>
                                      </p:cBhvr>
                                      <p:to>
                                        <p:strVal val="visible"/>
                                      </p:to>
                                    </p:set>
                                    <p:animEffect transition="in" filter="fade">
                                      <p:cBhvr>
                                        <p:cTn id="157" dur="500"/>
                                        <p:tgtEl>
                                          <p:spTgt spid="98"/>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78"/>
                                        </p:tgtEl>
                                        <p:attrNameLst>
                                          <p:attrName>style.visibility</p:attrName>
                                        </p:attrNameLst>
                                      </p:cBhvr>
                                      <p:to>
                                        <p:strVal val="visible"/>
                                      </p:to>
                                    </p:set>
                                    <p:animEffect transition="in" filter="fade">
                                      <p:cBhvr>
                                        <p:cTn id="162" dur="500"/>
                                        <p:tgtEl>
                                          <p:spTgt spid="78"/>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79"/>
                                        </p:tgtEl>
                                        <p:attrNameLst>
                                          <p:attrName>style.visibility</p:attrName>
                                        </p:attrNameLst>
                                      </p:cBhvr>
                                      <p:to>
                                        <p:strVal val="visible"/>
                                      </p:to>
                                    </p:set>
                                    <p:animEffect transition="in" filter="fade">
                                      <p:cBhvr>
                                        <p:cTn id="165" dur="500"/>
                                        <p:tgtEl>
                                          <p:spTgt spid="79"/>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80"/>
                                        </p:tgtEl>
                                        <p:attrNameLst>
                                          <p:attrName>style.visibility</p:attrName>
                                        </p:attrNameLst>
                                      </p:cBhvr>
                                      <p:to>
                                        <p:strVal val="visible"/>
                                      </p:to>
                                    </p:set>
                                    <p:animEffect transition="in" filter="fade">
                                      <p:cBhvr>
                                        <p:cTn id="168" dur="500"/>
                                        <p:tgtEl>
                                          <p:spTgt spid="80"/>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13"/>
                                        </p:tgtEl>
                                        <p:attrNameLst>
                                          <p:attrName>style.visibility</p:attrName>
                                        </p:attrNameLst>
                                      </p:cBhvr>
                                      <p:to>
                                        <p:strVal val="visible"/>
                                      </p:to>
                                    </p:set>
                                    <p:animEffect transition="in" filter="fade">
                                      <p:cBhvr>
                                        <p:cTn id="171" dur="500"/>
                                        <p:tgtEl>
                                          <p:spTgt spid="113"/>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grpId="0" nodeType="clickEffect">
                                  <p:stCondLst>
                                    <p:cond delay="0"/>
                                  </p:stCondLst>
                                  <p:childTnLst>
                                    <p:set>
                                      <p:cBhvr>
                                        <p:cTn id="175" dur="1" fill="hold">
                                          <p:stCondLst>
                                            <p:cond delay="0"/>
                                          </p:stCondLst>
                                        </p:cTn>
                                        <p:tgtEl>
                                          <p:spTgt spid="114"/>
                                        </p:tgtEl>
                                        <p:attrNameLst>
                                          <p:attrName>style.visibility</p:attrName>
                                        </p:attrNameLst>
                                      </p:cBhvr>
                                      <p:to>
                                        <p:strVal val="visible"/>
                                      </p:to>
                                    </p:set>
                                    <p:animEffect transition="in" filter="fade">
                                      <p:cBhvr>
                                        <p:cTn id="176" dur="500"/>
                                        <p:tgtEl>
                                          <p:spTgt spid="114"/>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81"/>
                                        </p:tgtEl>
                                        <p:attrNameLst>
                                          <p:attrName>style.visibility</p:attrName>
                                        </p:attrNameLst>
                                      </p:cBhvr>
                                      <p:to>
                                        <p:strVal val="visible"/>
                                      </p:to>
                                    </p:set>
                                    <p:animEffect transition="in" filter="fade">
                                      <p:cBhvr>
                                        <p:cTn id="179" dur="500"/>
                                        <p:tgtEl>
                                          <p:spTgt spid="81"/>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82"/>
                                        </p:tgtEl>
                                        <p:attrNameLst>
                                          <p:attrName>style.visibility</p:attrName>
                                        </p:attrNameLst>
                                      </p:cBhvr>
                                      <p:to>
                                        <p:strVal val="visible"/>
                                      </p:to>
                                    </p:set>
                                    <p:animEffect transition="in" filter="fade">
                                      <p:cBhvr>
                                        <p:cTn id="182" dur="500"/>
                                        <p:tgtEl>
                                          <p:spTgt spid="82"/>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83"/>
                                        </p:tgtEl>
                                        <p:attrNameLst>
                                          <p:attrName>style.visibility</p:attrName>
                                        </p:attrNameLst>
                                      </p:cBhvr>
                                      <p:to>
                                        <p:strVal val="visible"/>
                                      </p:to>
                                    </p:set>
                                    <p:animEffect transition="in" filter="fade">
                                      <p:cBhvr>
                                        <p:cTn id="185" dur="500"/>
                                        <p:tgtEl>
                                          <p:spTgt spid="83"/>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grpId="0" nodeType="clickEffect">
                                  <p:stCondLst>
                                    <p:cond delay="0"/>
                                  </p:stCondLst>
                                  <p:childTnLst>
                                    <p:set>
                                      <p:cBhvr>
                                        <p:cTn id="189" dur="1" fill="hold">
                                          <p:stCondLst>
                                            <p:cond delay="0"/>
                                          </p:stCondLst>
                                        </p:cTn>
                                        <p:tgtEl>
                                          <p:spTgt spid="115"/>
                                        </p:tgtEl>
                                        <p:attrNameLst>
                                          <p:attrName>style.visibility</p:attrName>
                                        </p:attrNameLst>
                                      </p:cBhvr>
                                      <p:to>
                                        <p:strVal val="visible"/>
                                      </p:to>
                                    </p:set>
                                    <p:animEffect transition="in" filter="fade">
                                      <p:cBhvr>
                                        <p:cTn id="190" dur="500"/>
                                        <p:tgtEl>
                                          <p:spTgt spid="115"/>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99"/>
                                        </p:tgtEl>
                                        <p:attrNameLst>
                                          <p:attrName>style.visibility</p:attrName>
                                        </p:attrNameLst>
                                      </p:cBhvr>
                                      <p:to>
                                        <p:strVal val="visible"/>
                                      </p:to>
                                    </p:set>
                                    <p:animEffect transition="in" filter="fade">
                                      <p:cBhvr>
                                        <p:cTn id="193" dur="500"/>
                                        <p:tgtEl>
                                          <p:spTgt spid="99"/>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00"/>
                                        </p:tgtEl>
                                        <p:attrNameLst>
                                          <p:attrName>style.visibility</p:attrName>
                                        </p:attrNameLst>
                                      </p:cBhvr>
                                      <p:to>
                                        <p:strVal val="visible"/>
                                      </p:to>
                                    </p:set>
                                    <p:animEffect transition="in" filter="fade">
                                      <p:cBhvr>
                                        <p:cTn id="196" dur="500"/>
                                        <p:tgtEl>
                                          <p:spTgt spid="100"/>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01"/>
                                        </p:tgtEl>
                                        <p:attrNameLst>
                                          <p:attrName>style.visibility</p:attrName>
                                        </p:attrNameLst>
                                      </p:cBhvr>
                                      <p:to>
                                        <p:strVal val="visible"/>
                                      </p:to>
                                    </p:set>
                                    <p:animEffect transition="in" filter="fade">
                                      <p:cBhvr>
                                        <p:cTn id="19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3" grpId="0" animBg="1"/>
      <p:bldP spid="64" grpId="0"/>
      <p:bldP spid="65" grpId="0" animBg="1"/>
      <p:bldP spid="66" grpId="0" animBg="1"/>
      <p:bldP spid="67" grpId="0"/>
      <p:bldP spid="68" grpId="0" animBg="1"/>
      <p:bldP spid="69" grpId="0" animBg="1"/>
      <p:bldP spid="70" grpId="0"/>
      <p:bldP spid="71" grpId="0" animBg="1"/>
      <p:bldP spid="72" grpId="0" animBg="1"/>
      <p:bldP spid="73" grpId="0"/>
      <p:bldP spid="74" grpId="0" animBg="1"/>
      <p:bldP spid="75" grpId="0" animBg="1"/>
      <p:bldP spid="76" grpId="0"/>
      <p:bldP spid="77" grpId="0" animBg="1"/>
      <p:bldP spid="78" grpId="0" animBg="1"/>
      <p:bldP spid="79" grpId="0"/>
      <p:bldP spid="80" grpId="0" animBg="1"/>
      <p:bldP spid="81" grpId="0" animBg="1"/>
      <p:bldP spid="82" grpId="0"/>
      <p:bldP spid="83" grpId="0" animBg="1"/>
      <p:bldP spid="84" grpId="0" animBg="1"/>
      <p:bldP spid="85" grpId="0"/>
      <p:bldP spid="86" grpId="0" animBg="1"/>
      <p:bldP spid="87" grpId="0" animBg="1"/>
      <p:bldP spid="88" grpId="0"/>
      <p:bldP spid="89" grpId="0" animBg="1"/>
      <p:bldP spid="90" grpId="0" animBg="1"/>
      <p:bldP spid="91" grpId="0"/>
      <p:bldP spid="92" grpId="0" animBg="1"/>
      <p:bldP spid="93" grpId="0" animBg="1"/>
      <p:bldP spid="94" grpId="0"/>
      <p:bldP spid="95" grpId="0" animBg="1"/>
      <p:bldP spid="96" grpId="0" animBg="1"/>
      <p:bldP spid="97" grpId="0"/>
      <p:bldP spid="98" grpId="0" animBg="1"/>
      <p:bldP spid="99" grpId="0" animBg="1"/>
      <p:bldP spid="100" grpId="0"/>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p:bldP spid="118" grpId="0" animBg="1"/>
      <p:bldP spid="119" grpId="0" animBg="1"/>
      <p:bldP spid="1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937FACF-E9A5-4AB1-915E-A61D8A60999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Backward Analysis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Motivation and Goals</a:t>
            </a:r>
            <a:endParaRPr lang="en-US" b="1" i="1" dirty="0"/>
          </a:p>
          <a:p>
            <a:pPr>
              <a:lnSpc>
                <a:spcPct val="120000"/>
              </a:lnSpc>
              <a:buFont typeface="Arial" charset="0"/>
              <a:buChar char="–"/>
            </a:pPr>
            <a:r>
              <a:rPr lang="en-US" dirty="0"/>
              <a:t>Conjunction, disjunction and negation in </a:t>
            </a:r>
            <a:r>
              <a:rPr lang="en-US" dirty="0">
                <a:latin typeface="Monotype Corsiva" pitchFamily="66" charset="0"/>
                <a:sym typeface="Symbol" pitchFamily="18" charset="2"/>
              </a:rPr>
              <a:t>L</a:t>
            </a:r>
            <a:r>
              <a:rPr lang="en-US" baseline="-25000" dirty="0"/>
              <a:t>4</a:t>
            </a:r>
            <a:r>
              <a:rPr lang="en-US" dirty="0"/>
              <a:t> produce </a:t>
            </a:r>
            <a:r>
              <a:rPr lang="en-US" b="1" dirty="0">
                <a:latin typeface="Courier New" pitchFamily="49" charset="0"/>
                <a:cs typeface="Courier New" pitchFamily="49" charset="0"/>
              </a:rPr>
              <a:t>X</a:t>
            </a:r>
            <a:r>
              <a:rPr lang="en-US" dirty="0"/>
              <a:t> (don’t care) only if one of their operands is already </a:t>
            </a:r>
            <a:r>
              <a:rPr lang="en-US" b="1" dirty="0">
                <a:latin typeface="Courier New" pitchFamily="49" charset="0"/>
                <a:cs typeface="Courier New" pitchFamily="49" charset="0"/>
              </a:rPr>
              <a:t>X</a:t>
            </a:r>
            <a:r>
              <a:rPr lang="en-US" dirty="0"/>
              <a:t>.</a:t>
            </a:r>
          </a:p>
          <a:p>
            <a:pPr>
              <a:lnSpc>
                <a:spcPct val="120000"/>
              </a:lnSpc>
              <a:buFont typeface="Wingdings" pitchFamily="2" charset="2"/>
              <a:buChar char="F"/>
            </a:pPr>
            <a:r>
              <a:rPr lang="en-US" dirty="0"/>
              <a:t>Since the    values of source nodes of the DVFG only consist of </a:t>
            </a:r>
            <a:r>
              <a:rPr lang="en-US" b="1" dirty="0">
                <a:latin typeface="Courier New" pitchFamily="49" charset="0"/>
                <a:cs typeface="Courier New" pitchFamily="49" charset="0"/>
              </a:rPr>
              <a:t>0</a:t>
            </a:r>
            <a:r>
              <a:rPr lang="en-US" dirty="0"/>
              <a:t>, </a:t>
            </a:r>
            <a:r>
              <a:rPr lang="en-US" b="1" dirty="0">
                <a:latin typeface="Courier New" pitchFamily="49" charset="0"/>
                <a:cs typeface="Courier New" pitchFamily="49" charset="0"/>
              </a:rPr>
              <a:t>1</a:t>
            </a:r>
            <a:r>
              <a:rPr lang="en-US" dirty="0"/>
              <a:t> and </a:t>
            </a:r>
            <a:r>
              <a:rPr lang="en-US" b="1" dirty="0">
                <a:latin typeface="Courier New" pitchFamily="49" charset="0"/>
                <a:cs typeface="Courier New" pitchFamily="49" charset="0"/>
              </a:rPr>
              <a:t>L</a:t>
            </a:r>
            <a:r>
              <a:rPr lang="en-US" dirty="0"/>
              <a:t>, the forward analysis never generates </a:t>
            </a:r>
            <a:r>
              <a:rPr lang="en-US" b="1" dirty="0">
                <a:latin typeface="Courier New" pitchFamily="49" charset="0"/>
                <a:cs typeface="Courier New" pitchFamily="49" charset="0"/>
              </a:rPr>
              <a:t>X</a:t>
            </a:r>
            <a:r>
              <a:rPr lang="en-US" dirty="0"/>
              <a:t>.</a:t>
            </a:r>
          </a:p>
          <a:p>
            <a:pPr>
              <a:lnSpc>
                <a:spcPct val="120000"/>
              </a:lnSpc>
              <a:buFont typeface="Arial" charset="0"/>
              <a:buChar char="–"/>
            </a:pPr>
            <a:r>
              <a:rPr lang="en-US" dirty="0"/>
              <a:t>Goal of backward analysis is thus to generate </a:t>
            </a:r>
            <a:r>
              <a:rPr lang="en-US" b="1" dirty="0">
                <a:latin typeface="Courier New" pitchFamily="49" charset="0"/>
                <a:cs typeface="Courier New" pitchFamily="49" charset="0"/>
              </a:rPr>
              <a:t>X</a:t>
            </a:r>
            <a:r>
              <a:rPr lang="en-US" dirty="0"/>
              <a:t> for individual bit positions under consideration of the    values computed so far.</a:t>
            </a:r>
          </a:p>
        </p:txBody>
      </p:sp>
      <p:sp>
        <p:nvSpPr>
          <p:cNvPr id="6" name="AutoShape 8"/>
          <p:cNvSpPr>
            <a:spLocks noChangeArrowheads="1"/>
          </p:cNvSpPr>
          <p:nvPr/>
        </p:nvSpPr>
        <p:spPr bwMode="auto">
          <a:xfrm rot="16200000" flipH="1">
            <a:off x="1656085" y="267332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7" name="AutoShape 9"/>
          <p:cNvSpPr>
            <a:spLocks noChangeArrowheads="1"/>
          </p:cNvSpPr>
          <p:nvPr/>
        </p:nvSpPr>
        <p:spPr bwMode="auto">
          <a:xfrm rot="16200000" flipH="1">
            <a:off x="3527153" y="3753768"/>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927386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6157D50-D474-4857-81C2-D6131FE0C7C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Backward Analysis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Approach</a:t>
            </a:r>
            <a:endParaRPr lang="en-US" b="1" i="1" dirty="0"/>
          </a:p>
          <a:p>
            <a:pPr>
              <a:lnSpc>
                <a:spcPct val="120000"/>
              </a:lnSpc>
              <a:buFont typeface="Arial" charset="0"/>
              <a:buChar char="–"/>
            </a:pPr>
            <a:r>
              <a:rPr lang="en-US" dirty="0"/>
              <a:t>(Repeated) traversal through </a:t>
            </a:r>
            <a:r>
              <a:rPr lang="en-US" i="1" dirty="0"/>
              <a:t>D</a:t>
            </a:r>
            <a:r>
              <a:rPr lang="en-US" dirty="0"/>
              <a:t> in reverse direction of the edges</a:t>
            </a:r>
            <a:br>
              <a:rPr lang="en-US" dirty="0"/>
            </a:br>
            <a:r>
              <a:rPr lang="en-US" dirty="0">
                <a:sym typeface="Wingdings"/>
              </a:rPr>
              <a:t> </a:t>
            </a:r>
            <a:r>
              <a:rPr lang="en-US" i="1" dirty="0"/>
              <a:t>“Backward”</a:t>
            </a:r>
            <a:r>
              <a:rPr lang="en-US" dirty="0"/>
              <a:t> Analysis</a:t>
            </a:r>
          </a:p>
          <a:p>
            <a:pPr>
              <a:lnSpc>
                <a:spcPct val="120000"/>
              </a:lnSpc>
              <a:buFont typeface="Arial" charset="0"/>
              <a:buChar char="–"/>
            </a:pPr>
            <a:r>
              <a:rPr lang="en-US" dirty="0"/>
              <a:t>For each currently visited node </a:t>
            </a:r>
            <a:r>
              <a:rPr lang="en-US" i="1" dirty="0"/>
              <a:t>v</a:t>
            </a:r>
            <a:r>
              <a:rPr lang="en-US" dirty="0"/>
              <a:t> </a:t>
            </a:r>
            <a:r>
              <a:rPr lang="en-US" dirty="0">
                <a:latin typeface="OpenSymbol"/>
                <a:ea typeface="OpenSymbol"/>
              </a:rPr>
              <a:t>∈</a:t>
            </a:r>
            <a:r>
              <a:rPr lang="en-US" dirty="0"/>
              <a:t> </a:t>
            </a:r>
            <a:r>
              <a:rPr lang="en-US" i="1" dirty="0"/>
              <a:t>V</a:t>
            </a:r>
            <a:r>
              <a:rPr lang="en-US" dirty="0"/>
              <a:t>:</a:t>
            </a:r>
          </a:p>
          <a:p>
            <a:pPr lvl="1">
              <a:lnSpc>
                <a:spcPct val="120000"/>
              </a:lnSpc>
              <a:spcBef>
                <a:spcPts val="0"/>
              </a:spcBef>
              <a:buFont typeface="Arial" charset="0"/>
              <a:buChar char="–"/>
            </a:pPr>
            <a:r>
              <a:rPr lang="en-US" dirty="0"/>
              <a:t>Answering of the question which bits of the    values of incoming edges of </a:t>
            </a:r>
            <a:r>
              <a:rPr lang="en-US" i="1" dirty="0"/>
              <a:t>v</a:t>
            </a:r>
            <a:r>
              <a:rPr lang="en-US" dirty="0"/>
              <a:t> are irrelevant, so that still the exact    values of </a:t>
            </a:r>
            <a:r>
              <a:rPr lang="en-US" i="1" dirty="0"/>
              <a:t>v</a:t>
            </a:r>
            <a:r>
              <a:rPr lang="en-US" dirty="0"/>
              <a:t>’s outgoing edges are created.</a:t>
            </a:r>
          </a:p>
          <a:p>
            <a:pPr lvl="1">
              <a:lnSpc>
                <a:spcPct val="120000"/>
              </a:lnSpc>
              <a:buFont typeface="Arial" charset="0"/>
              <a:buChar char="–"/>
            </a:pPr>
            <a:r>
              <a:rPr lang="en-US" dirty="0"/>
              <a:t>Apply </a:t>
            </a:r>
            <a:r>
              <a:rPr lang="en-US" i="1" dirty="0"/>
              <a:t>Backward Simulation</a:t>
            </a:r>
            <a:r>
              <a:rPr lang="en-US" dirty="0"/>
              <a:t> of </a:t>
            </a:r>
            <a:r>
              <a:rPr lang="en-US" i="1" dirty="0"/>
              <a:t>v</a:t>
            </a:r>
            <a:r>
              <a:rPr lang="en-US" dirty="0"/>
              <a:t>’s operator to    values of the incoming and outgoing edges</a:t>
            </a:r>
            <a:endParaRPr lang="en-US" i="1" dirty="0"/>
          </a:p>
          <a:p>
            <a:pPr lvl="1">
              <a:lnSpc>
                <a:spcPct val="120000"/>
              </a:lnSpc>
              <a:buFont typeface="Arial" charset="0"/>
              <a:buChar char="–"/>
            </a:pPr>
            <a:r>
              <a:rPr lang="en-US" dirty="0"/>
              <a:t>Store new    values for the incoming edges of </a:t>
            </a:r>
            <a:r>
              <a:rPr lang="en-US" i="1" dirty="0"/>
              <a:t>v</a:t>
            </a:r>
          </a:p>
        </p:txBody>
      </p:sp>
      <p:sp>
        <p:nvSpPr>
          <p:cNvPr id="11" name="AutoShape 5"/>
          <p:cNvSpPr>
            <a:spLocks noChangeArrowheads="1"/>
          </p:cNvSpPr>
          <p:nvPr/>
        </p:nvSpPr>
        <p:spPr bwMode="auto">
          <a:xfrm rot="5400000" flipH="1" flipV="1">
            <a:off x="5796000" y="2961680"/>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 name="AutoShape 6"/>
          <p:cNvSpPr>
            <a:spLocks noChangeArrowheads="1"/>
          </p:cNvSpPr>
          <p:nvPr/>
        </p:nvSpPr>
        <p:spPr bwMode="auto">
          <a:xfrm rot="5400000" flipH="1" flipV="1">
            <a:off x="6156000" y="3393405"/>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3" name="AutoShape 7"/>
          <p:cNvSpPr>
            <a:spLocks noChangeArrowheads="1"/>
          </p:cNvSpPr>
          <p:nvPr/>
        </p:nvSpPr>
        <p:spPr bwMode="auto">
          <a:xfrm rot="5400000" flipH="1" flipV="1">
            <a:off x="6012000" y="4113808"/>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 name="AutoShape 8"/>
          <p:cNvSpPr>
            <a:spLocks noChangeArrowheads="1"/>
          </p:cNvSpPr>
          <p:nvPr/>
        </p:nvSpPr>
        <p:spPr bwMode="auto">
          <a:xfrm rot="5400000" flipH="1" flipV="1">
            <a:off x="2124000" y="4905896"/>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10113809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469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469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9F269C6B-948A-4BF2-97D1-7C61E2E72F8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Workflow of Backward Analysis</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queue&lt;DVFG_node&gt; </a:t>
            </a:r>
            <a:r>
              <a:rPr lang="en-US" i="1" dirty="0"/>
              <a:t>q</a:t>
            </a:r>
            <a:r>
              <a:rPr lang="en-US" dirty="0"/>
              <a:t> = </a:t>
            </a:r>
            <a:r>
              <a:rPr lang="en-US" i="1" dirty="0"/>
              <a:t>&lt;set of all sink nodes of D&gt;</a:t>
            </a:r>
            <a:r>
              <a:rPr lang="en-US" dirty="0"/>
              <a:t>;</a:t>
            </a:r>
            <a:br>
              <a:rPr lang="en-US" dirty="0"/>
            </a:br>
            <a:r>
              <a:rPr lang="en-US" i="1" dirty="0"/>
              <a:t>u</a:t>
            </a:r>
            <a:r>
              <a:rPr lang="en-US" dirty="0"/>
              <a:t>(</a:t>
            </a:r>
            <a:r>
              <a:rPr lang="en-US" i="1" dirty="0"/>
              <a:t>e</a:t>
            </a:r>
            <a:r>
              <a:rPr lang="en-US" dirty="0"/>
              <a:t>) = </a:t>
            </a:r>
            <a:r>
              <a:rPr lang="en-US" i="1" dirty="0"/>
              <a:t>d</a:t>
            </a:r>
            <a:r>
              <a:rPr lang="en-US" dirty="0"/>
              <a:t>(</a:t>
            </a:r>
            <a:r>
              <a:rPr lang="en-US" i="1" dirty="0"/>
              <a:t>e</a:t>
            </a:r>
            <a:r>
              <a:rPr lang="en-US" dirty="0"/>
              <a:t>) for all edges </a:t>
            </a:r>
            <a:r>
              <a:rPr lang="en-US" i="1" dirty="0"/>
              <a:t>e</a:t>
            </a:r>
            <a:r>
              <a:rPr lang="en-US" dirty="0"/>
              <a:t> </a:t>
            </a:r>
            <a:r>
              <a:rPr lang="en-US" dirty="0">
                <a:latin typeface="OpenSymbol"/>
                <a:ea typeface="OpenSymbol"/>
              </a:rPr>
              <a:t>∈</a:t>
            </a:r>
            <a:r>
              <a:rPr lang="en-US" dirty="0"/>
              <a:t> </a:t>
            </a:r>
            <a:r>
              <a:rPr lang="en-US" i="1" dirty="0"/>
              <a:t>E</a:t>
            </a:r>
            <a:r>
              <a:rPr lang="en-US" dirty="0"/>
              <a:t>;</a:t>
            </a:r>
            <a:endParaRPr lang="en-US" i="1" dirty="0"/>
          </a:p>
          <a:p>
            <a:pPr>
              <a:lnSpc>
                <a:spcPct val="120000"/>
              </a:lnSpc>
              <a:buFont typeface="Arial" charset="0"/>
              <a:buChar char="–"/>
            </a:pPr>
            <a:r>
              <a:rPr lang="en-US" dirty="0"/>
              <a:t>while ( !</a:t>
            </a:r>
            <a:r>
              <a:rPr lang="en-US" i="1" dirty="0"/>
              <a:t>q</a:t>
            </a:r>
            <a:r>
              <a:rPr lang="en-US" dirty="0"/>
              <a:t>.empty() )</a:t>
            </a:r>
          </a:p>
          <a:p>
            <a:pPr lvl="1">
              <a:lnSpc>
                <a:spcPct val="120000"/>
              </a:lnSpc>
              <a:buFont typeface="Arial" charset="0"/>
              <a:buChar char="–"/>
            </a:pPr>
            <a:r>
              <a:rPr lang="en-US" dirty="0"/>
              <a:t>DVFG_node </a:t>
            </a:r>
            <a:r>
              <a:rPr lang="en-US" i="1" dirty="0"/>
              <a:t>v</a:t>
            </a:r>
            <a:r>
              <a:rPr lang="en-US" dirty="0"/>
              <a:t> = </a:t>
            </a:r>
            <a:r>
              <a:rPr lang="en-US" i="1" dirty="0"/>
              <a:t>&lt;first element of q&gt;</a:t>
            </a:r>
            <a:r>
              <a:rPr lang="en-US" dirty="0"/>
              <a:t>; </a:t>
            </a:r>
            <a:r>
              <a:rPr lang="en-US" i="1" dirty="0"/>
              <a:t>q</a:t>
            </a:r>
            <a:r>
              <a:rPr lang="en-US" dirty="0"/>
              <a:t>.remove( </a:t>
            </a:r>
            <a:r>
              <a:rPr lang="en-US" i="1" dirty="0"/>
              <a:t>v</a:t>
            </a:r>
            <a:r>
              <a:rPr lang="en-US" dirty="0"/>
              <a:t> );</a:t>
            </a:r>
            <a:br>
              <a:rPr lang="en-US" dirty="0"/>
            </a:br>
            <a:r>
              <a:rPr lang="en-US" i="1" dirty="0"/>
              <a:t>E</a:t>
            </a:r>
            <a:r>
              <a:rPr lang="en-US" i="1" baseline="-25000" dirty="0"/>
              <a:t>out</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dirty="0"/>
              <a:t>, </a:t>
            </a:r>
            <a:r>
              <a:rPr lang="en-US" i="1" dirty="0"/>
              <a:t>v</a:t>
            </a:r>
            <a:r>
              <a:rPr lang="en-US" i="1" baseline="-25000" dirty="0"/>
              <a:t>x</a:t>
            </a:r>
            <a:r>
              <a:rPr lang="en-US" dirty="0"/>
              <a:t>) }; </a:t>
            </a:r>
            <a:r>
              <a:rPr lang="en-US" i="1" dirty="0"/>
              <a:t>E</a:t>
            </a:r>
            <a:r>
              <a:rPr lang="en-US" i="1" baseline="-25000" dirty="0"/>
              <a:t>in</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i="1" baseline="-25000" dirty="0"/>
              <a:t>x</a:t>
            </a:r>
            <a:r>
              <a:rPr lang="en-US" dirty="0"/>
              <a:t>, </a:t>
            </a:r>
            <a:r>
              <a:rPr lang="en-US" i="1" dirty="0"/>
              <a:t>v</a:t>
            </a:r>
            <a:r>
              <a:rPr lang="en-US" dirty="0"/>
              <a:t>) };</a:t>
            </a:r>
          </a:p>
          <a:p>
            <a:pPr lvl="1">
              <a:lnSpc>
                <a:spcPct val="120000"/>
              </a:lnSpc>
              <a:buFont typeface="Arial" charset="0"/>
              <a:buChar char="–"/>
            </a:pPr>
            <a:r>
              <a:rPr lang="en-US" dirty="0"/>
              <a:t>for ( </a:t>
            </a:r>
            <a:r>
              <a:rPr lang="en-US" i="1" dirty="0"/>
              <a:t>&lt;all edges e </a:t>
            </a:r>
            <a:r>
              <a:rPr lang="en-US" dirty="0"/>
              <a:t>=</a:t>
            </a:r>
            <a:r>
              <a:rPr lang="en-US" i="1" dirty="0"/>
              <a:t> </a:t>
            </a:r>
            <a:r>
              <a:rPr lang="en-US" dirty="0"/>
              <a:t>(</a:t>
            </a:r>
            <a:r>
              <a:rPr lang="en-US" i="1" dirty="0"/>
              <a:t>v</a:t>
            </a:r>
            <a:r>
              <a:rPr lang="en-US" i="1" baseline="-25000" dirty="0"/>
              <a:t>x</a:t>
            </a:r>
            <a:r>
              <a:rPr lang="en-US" i="1" dirty="0"/>
              <a:t>, v</a:t>
            </a:r>
            <a:r>
              <a:rPr lang="en-US" dirty="0"/>
              <a:t>) </a:t>
            </a:r>
            <a:r>
              <a:rPr lang="en-US" dirty="0">
                <a:latin typeface="OpenSymbol"/>
                <a:ea typeface="OpenSymbol"/>
              </a:rPr>
              <a:t>∈</a:t>
            </a:r>
            <a:r>
              <a:rPr lang="en-US" i="1" dirty="0"/>
              <a:t> E</a:t>
            </a:r>
            <a:r>
              <a:rPr lang="en-US" i="1" baseline="-25000" dirty="0"/>
              <a:t>in</a:t>
            </a:r>
            <a:r>
              <a:rPr lang="en-US" i="1" dirty="0"/>
              <a:t>&gt;</a:t>
            </a:r>
            <a:r>
              <a:rPr lang="en-US" dirty="0"/>
              <a:t> )</a:t>
            </a:r>
          </a:p>
          <a:p>
            <a:pPr lvl="2">
              <a:lnSpc>
                <a:spcPct val="120000"/>
              </a:lnSpc>
              <a:buFont typeface="Arial" charset="0"/>
              <a:buChar char="–"/>
            </a:pPr>
            <a:r>
              <a:rPr lang="en-US" sz="2000" i="1" dirty="0"/>
              <a:t>u’</a:t>
            </a:r>
            <a:r>
              <a:rPr lang="en-US" sz="2000" dirty="0"/>
              <a:t>(</a:t>
            </a:r>
            <a:r>
              <a:rPr lang="en-US" sz="2000" i="1" dirty="0"/>
              <a:t>e</a:t>
            </a:r>
            <a:r>
              <a:rPr lang="en-US" sz="2000" dirty="0"/>
              <a:t>) = </a:t>
            </a:r>
            <a:r>
              <a:rPr lang="en-US" sz="2000" i="1" dirty="0"/>
              <a:t>&lt;backward simulation of v using E</a:t>
            </a:r>
            <a:r>
              <a:rPr lang="en-US" sz="2000" i="1" baseline="-25000" dirty="0"/>
              <a:t>out</a:t>
            </a:r>
            <a:r>
              <a:rPr lang="en-US" sz="2000" i="1" dirty="0"/>
              <a:t> and E</a:t>
            </a:r>
            <a:r>
              <a:rPr lang="en-US" sz="2000" i="1" baseline="-25000" dirty="0"/>
              <a:t>in</a:t>
            </a:r>
            <a:r>
              <a:rPr lang="en-US" sz="2000" i="1" dirty="0"/>
              <a:t> </a:t>
            </a:r>
            <a:r>
              <a:rPr lang="en-US" sz="2000" dirty="0"/>
              <a:t>\</a:t>
            </a:r>
            <a:r>
              <a:rPr lang="en-US" sz="2000" i="1" dirty="0"/>
              <a:t> </a:t>
            </a:r>
            <a:r>
              <a:rPr lang="en-US" sz="2000" dirty="0"/>
              <a:t>{</a:t>
            </a:r>
            <a:r>
              <a:rPr lang="en-US" sz="2000" i="1" dirty="0"/>
              <a:t>e</a:t>
            </a:r>
            <a:r>
              <a:rPr lang="en-US" sz="2000" dirty="0"/>
              <a:t>}</a:t>
            </a:r>
            <a:r>
              <a:rPr lang="en-US" sz="2000" i="1" dirty="0"/>
              <a:t>&gt;</a:t>
            </a:r>
            <a:r>
              <a:rPr lang="en-US" sz="2000" dirty="0"/>
              <a:t>;</a:t>
            </a:r>
          </a:p>
          <a:p>
            <a:pPr lvl="2">
              <a:lnSpc>
                <a:spcPct val="120000"/>
              </a:lnSpc>
              <a:buFont typeface="Arial" charset="0"/>
              <a:buChar char="–"/>
            </a:pPr>
            <a:r>
              <a:rPr lang="en-US" sz="2000" dirty="0"/>
              <a:t>if ( </a:t>
            </a:r>
            <a:r>
              <a:rPr lang="en-US" sz="2000" i="1" dirty="0"/>
              <a:t>&lt;current u</a:t>
            </a:r>
            <a:r>
              <a:rPr lang="en-US" sz="2000" dirty="0"/>
              <a:t>(</a:t>
            </a:r>
            <a:r>
              <a:rPr lang="en-US" sz="2000" i="1" dirty="0"/>
              <a:t>e</a:t>
            </a:r>
            <a:r>
              <a:rPr lang="en-US" sz="2000" dirty="0"/>
              <a:t>)</a:t>
            </a:r>
            <a:r>
              <a:rPr lang="en-US" sz="2000" i="1" dirty="0"/>
              <a:t> is bit-wise less than u’</a:t>
            </a:r>
            <a:r>
              <a:rPr lang="en-US" sz="2000" dirty="0"/>
              <a:t>(</a:t>
            </a:r>
            <a:r>
              <a:rPr lang="en-US" sz="2000" i="1" dirty="0"/>
              <a:t>e</a:t>
            </a:r>
            <a:r>
              <a:rPr lang="en-US" sz="2000" dirty="0"/>
              <a:t>) </a:t>
            </a:r>
            <a:r>
              <a:rPr lang="en-US" sz="2000" i="1" dirty="0"/>
              <a:t>according to &lt; operator</a:t>
            </a:r>
            <a:br>
              <a:rPr lang="en-US" sz="2000" i="1" dirty="0"/>
            </a:br>
            <a:r>
              <a:rPr lang="en-US" sz="2000" i="1" dirty="0"/>
              <a:t>       in </a:t>
            </a:r>
            <a:r>
              <a:rPr lang="en-US" sz="2000" i="1" dirty="0">
                <a:latin typeface="Monotype Corsiva" pitchFamily="66" charset="0"/>
                <a:sym typeface="Symbol" pitchFamily="18" charset="2"/>
              </a:rPr>
              <a:t>L</a:t>
            </a:r>
            <a:r>
              <a:rPr lang="en-US" sz="2000" i="1" baseline="-25000" dirty="0"/>
              <a:t>4</a:t>
            </a:r>
            <a:r>
              <a:rPr lang="en-US" sz="2000" i="1" dirty="0"/>
              <a:t>&gt;</a:t>
            </a:r>
            <a:r>
              <a:rPr lang="en-US" sz="2000" dirty="0"/>
              <a:t> )</a:t>
            </a:r>
          </a:p>
          <a:p>
            <a:pPr lvl="3">
              <a:lnSpc>
                <a:spcPct val="120000"/>
              </a:lnSpc>
              <a:buFont typeface="Arial" charset="0"/>
              <a:buChar char="–"/>
            </a:pPr>
            <a:r>
              <a:rPr lang="en-US" sz="2000" i="1" dirty="0"/>
              <a:t>u</a:t>
            </a:r>
            <a:r>
              <a:rPr lang="en-US" sz="2000" dirty="0"/>
              <a:t>(</a:t>
            </a:r>
            <a:r>
              <a:rPr lang="en-US" sz="2000" i="1" dirty="0"/>
              <a:t>e</a:t>
            </a:r>
            <a:r>
              <a:rPr lang="en-US" sz="2000" dirty="0"/>
              <a:t>) = </a:t>
            </a:r>
            <a:r>
              <a:rPr lang="en-US" sz="2000" i="1" dirty="0"/>
              <a:t>u’</a:t>
            </a:r>
            <a:r>
              <a:rPr lang="en-US" sz="2000" dirty="0"/>
              <a:t>(</a:t>
            </a:r>
            <a:r>
              <a:rPr lang="en-US" sz="2000" i="1" dirty="0"/>
              <a:t>e</a:t>
            </a:r>
            <a:r>
              <a:rPr lang="en-US" sz="2000" dirty="0"/>
              <a:t>);</a:t>
            </a:r>
          </a:p>
          <a:p>
            <a:pPr lvl="3">
              <a:lnSpc>
                <a:spcPct val="120000"/>
              </a:lnSpc>
              <a:buFont typeface="Arial" charset="0"/>
              <a:buChar char="–"/>
            </a:pPr>
            <a:r>
              <a:rPr lang="en-US" sz="2000" dirty="0"/>
              <a:t>if ( !</a:t>
            </a:r>
            <a:r>
              <a:rPr lang="en-US" sz="2000" i="1" dirty="0"/>
              <a:t>q</a:t>
            </a:r>
            <a:r>
              <a:rPr lang="en-US" sz="2000" dirty="0"/>
              <a:t>.contains( </a:t>
            </a:r>
            <a:r>
              <a:rPr lang="en-US" sz="2000" i="1" dirty="0"/>
              <a:t>v</a:t>
            </a:r>
            <a:r>
              <a:rPr lang="en-US" sz="2000" i="1" baseline="-25000" dirty="0"/>
              <a:t>x</a:t>
            </a:r>
            <a:r>
              <a:rPr lang="en-US" sz="2000" dirty="0"/>
              <a:t> ) )</a:t>
            </a:r>
            <a:br>
              <a:rPr lang="en-US" sz="2000" dirty="0"/>
            </a:br>
            <a:r>
              <a:rPr lang="en-US" sz="2000" dirty="0"/>
              <a:t>  </a:t>
            </a:r>
            <a:r>
              <a:rPr lang="en-US" sz="2000" i="1" dirty="0"/>
              <a:t>q</a:t>
            </a:r>
            <a:r>
              <a:rPr lang="en-US" sz="2000" dirty="0"/>
              <a:t>.insert( </a:t>
            </a:r>
            <a:r>
              <a:rPr lang="en-US" sz="2000" i="1" dirty="0"/>
              <a:t>v</a:t>
            </a:r>
            <a:r>
              <a:rPr lang="en-US" sz="2000" i="1" baseline="-25000" dirty="0"/>
              <a:t>x</a:t>
            </a:r>
            <a:r>
              <a:rPr lang="en-US" sz="2000" dirty="0"/>
              <a:t> );</a:t>
            </a:r>
          </a:p>
        </p:txBody>
      </p:sp>
    </p:spTree>
    <p:extLst>
      <p:ext uri="{BB962C8B-B14F-4D97-AF65-F5344CB8AC3E}">
        <p14:creationId xmlns:p14="http://schemas.microsoft.com/office/powerpoint/2010/main" val="2041668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9AE7508-C695-47B9-9550-F9936CE04E3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Backward Simulation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Goal</a:t>
            </a:r>
            <a:endParaRPr lang="en-US" b="1" i="1" dirty="0"/>
          </a:p>
          <a:p>
            <a:pPr>
              <a:lnSpc>
                <a:spcPct val="120000"/>
              </a:lnSpc>
              <a:buFont typeface="Arial" charset="0"/>
              <a:buChar char="–"/>
            </a:pPr>
            <a:r>
              <a:rPr lang="en-US" dirty="0"/>
              <a:t>For each node </a:t>
            </a:r>
            <a:r>
              <a:rPr lang="en-US" i="1" dirty="0"/>
              <a:t>v</a:t>
            </a:r>
            <a:r>
              <a:rPr lang="en-US" dirty="0"/>
              <a:t> </a:t>
            </a:r>
            <a:r>
              <a:rPr lang="en-US" dirty="0">
                <a:latin typeface="OpenSymbol"/>
                <a:ea typeface="OpenSymbol"/>
              </a:rPr>
              <a:t>∈</a:t>
            </a:r>
            <a:r>
              <a:rPr lang="en-US" dirty="0"/>
              <a:t> </a:t>
            </a:r>
            <a:r>
              <a:rPr lang="en-US" i="1" dirty="0"/>
              <a:t>V</a:t>
            </a:r>
            <a:r>
              <a:rPr lang="en-US" dirty="0"/>
              <a:t> that represents a machine operation </a:t>
            </a:r>
            <a:r>
              <a:rPr lang="en-US" i="1" dirty="0"/>
              <a:t>op</a:t>
            </a:r>
            <a:r>
              <a:rPr lang="en-US" dirty="0"/>
              <a:t> in the LIR of </a:t>
            </a:r>
            <a:r>
              <a:rPr lang="en-US" i="1" dirty="0"/>
              <a:t>F</a:t>
            </a:r>
            <a:r>
              <a:rPr lang="en-US" dirty="0"/>
              <a:t>, and for each incoming edge </a:t>
            </a:r>
            <a:r>
              <a:rPr lang="en-US" i="1" dirty="0"/>
              <a:t>e</a:t>
            </a:r>
            <a:r>
              <a:rPr lang="en-US" dirty="0"/>
              <a:t> </a:t>
            </a:r>
            <a:r>
              <a:rPr lang="en-US" dirty="0">
                <a:latin typeface="OpenSymbol"/>
                <a:ea typeface="OpenSymbol"/>
              </a:rPr>
              <a:t>∈</a:t>
            </a:r>
            <a:r>
              <a:rPr lang="en-US" dirty="0"/>
              <a:t> </a:t>
            </a:r>
            <a:r>
              <a:rPr lang="en-US" i="1" dirty="0"/>
              <a:t>E</a:t>
            </a:r>
            <a:r>
              <a:rPr lang="en-US" i="1" baseline="-25000" dirty="0"/>
              <a:t>in</a:t>
            </a:r>
            <a:r>
              <a:rPr lang="en-US" dirty="0"/>
              <a:t>:</a:t>
            </a:r>
            <a:br>
              <a:rPr lang="en-US" dirty="0"/>
            </a:br>
            <a:r>
              <a:rPr lang="en-US" dirty="0"/>
              <a:t>Backward simulation computes the    value of </a:t>
            </a:r>
            <a:r>
              <a:rPr lang="en-US" i="1" dirty="0"/>
              <a:t>e</a:t>
            </a:r>
            <a:r>
              <a:rPr lang="en-US" dirty="0"/>
              <a:t> depending on the    values of all outgoing edges </a:t>
            </a:r>
            <a:r>
              <a:rPr lang="en-US" i="1" dirty="0"/>
              <a:t>e</a:t>
            </a:r>
            <a:r>
              <a:rPr lang="en-US" i="1" baseline="-25000" dirty="0"/>
              <a:t>out</a:t>
            </a:r>
            <a:r>
              <a:rPr lang="en-US" baseline="-25000" dirty="0"/>
              <a:t>,1</a:t>
            </a:r>
            <a:r>
              <a:rPr lang="en-US" dirty="0"/>
              <a:t>, ..., </a:t>
            </a:r>
            <a:r>
              <a:rPr lang="en-US" i="1" dirty="0"/>
              <a:t>e</a:t>
            </a:r>
            <a:r>
              <a:rPr lang="en-US" i="1" baseline="-25000" dirty="0"/>
              <a:t>out</a:t>
            </a:r>
            <a:r>
              <a:rPr lang="en-US" baseline="-25000" dirty="0"/>
              <a:t>,</a:t>
            </a:r>
            <a:r>
              <a:rPr lang="en-US" i="1" baseline="-25000" dirty="0"/>
              <a:t>N</a:t>
            </a:r>
            <a:r>
              <a:rPr lang="en-US" dirty="0"/>
              <a:t> </a:t>
            </a:r>
            <a:r>
              <a:rPr lang="en-US" dirty="0">
                <a:latin typeface="OpenSymbol"/>
                <a:ea typeface="OpenSymbol"/>
              </a:rPr>
              <a:t>∈</a:t>
            </a:r>
            <a:r>
              <a:rPr lang="en-US" dirty="0"/>
              <a:t> </a:t>
            </a:r>
            <a:r>
              <a:rPr lang="en-US" i="1" dirty="0"/>
              <a:t>E</a:t>
            </a:r>
            <a:r>
              <a:rPr lang="en-US" i="1" baseline="-25000" dirty="0"/>
              <a:t>out</a:t>
            </a:r>
            <a:r>
              <a:rPr lang="en-US" dirty="0"/>
              <a:t> </a:t>
            </a:r>
            <a:r>
              <a:rPr lang="en-US" i="1" u="sng" dirty="0"/>
              <a:t>and</a:t>
            </a:r>
            <a:r>
              <a:rPr lang="en-US" dirty="0"/>
              <a:t> of all incoming edges except </a:t>
            </a:r>
            <a:r>
              <a:rPr lang="en-US" i="1" dirty="0"/>
              <a:t>e</a:t>
            </a:r>
            <a:r>
              <a:rPr lang="en-US" dirty="0"/>
              <a:t> itself:</a:t>
            </a:r>
            <a:br>
              <a:rPr lang="en-US" dirty="0"/>
            </a:br>
            <a:r>
              <a:rPr lang="en-US" dirty="0"/>
              <a:t>	</a:t>
            </a:r>
            <a:r>
              <a:rPr lang="en-US" i="1" dirty="0"/>
              <a:t>u’</a:t>
            </a:r>
            <a:r>
              <a:rPr lang="en-US" dirty="0"/>
              <a:t>(</a:t>
            </a:r>
            <a:r>
              <a:rPr lang="en-US" i="1" dirty="0"/>
              <a:t>e</a:t>
            </a:r>
            <a:r>
              <a:rPr lang="en-US" dirty="0"/>
              <a:t>) = BS</a:t>
            </a:r>
            <a:r>
              <a:rPr lang="en-US" i="1" baseline="-25000" dirty="0"/>
              <a:t>op</a:t>
            </a:r>
            <a:r>
              <a:rPr lang="en-US" dirty="0"/>
              <a:t>( </a:t>
            </a:r>
            <a:r>
              <a:rPr lang="en-US" i="1" dirty="0"/>
              <a:t>u</a:t>
            </a:r>
            <a:r>
              <a:rPr lang="en-US" dirty="0"/>
              <a:t>(</a:t>
            </a:r>
            <a:r>
              <a:rPr lang="en-US" i="1" dirty="0"/>
              <a:t>e</a:t>
            </a:r>
            <a:r>
              <a:rPr lang="en-US" i="1" baseline="-25000" dirty="0"/>
              <a:t>out</a:t>
            </a:r>
            <a:r>
              <a:rPr lang="en-US" baseline="-25000" dirty="0"/>
              <a:t>,1</a:t>
            </a:r>
            <a:r>
              <a:rPr lang="en-US" dirty="0"/>
              <a:t>), ..., </a:t>
            </a:r>
            <a:r>
              <a:rPr lang="en-US" i="1" dirty="0"/>
              <a:t>u</a:t>
            </a:r>
            <a:r>
              <a:rPr lang="en-US" dirty="0"/>
              <a:t>(</a:t>
            </a:r>
            <a:r>
              <a:rPr lang="en-US" i="1" dirty="0"/>
              <a:t>e</a:t>
            </a:r>
            <a:r>
              <a:rPr lang="en-US" i="1" baseline="-25000" dirty="0"/>
              <a:t>out</a:t>
            </a:r>
            <a:r>
              <a:rPr lang="en-US" baseline="-25000" dirty="0"/>
              <a:t>,</a:t>
            </a:r>
            <a:r>
              <a:rPr lang="en-US" i="1" baseline="-25000" dirty="0"/>
              <a:t>N</a:t>
            </a:r>
            <a:r>
              <a:rPr lang="en-US" dirty="0"/>
              <a:t>), </a:t>
            </a:r>
            <a:r>
              <a:rPr lang="en-US" i="1" dirty="0"/>
              <a:t>u</a:t>
            </a:r>
            <a:r>
              <a:rPr lang="en-US" dirty="0"/>
              <a:t>( </a:t>
            </a:r>
            <a:r>
              <a:rPr lang="en-US" i="1" dirty="0"/>
              <a:t>e</a:t>
            </a:r>
            <a:r>
              <a:rPr lang="en-US" i="1" baseline="-25000" dirty="0"/>
              <a:t>in</a:t>
            </a:r>
            <a:r>
              <a:rPr lang="en-US" dirty="0"/>
              <a:t> </a:t>
            </a:r>
            <a:r>
              <a:rPr lang="en-US" dirty="0">
                <a:latin typeface="OpenSymbol"/>
                <a:ea typeface="OpenSymbol"/>
              </a:rPr>
              <a:t>∈</a:t>
            </a:r>
            <a:r>
              <a:rPr lang="en-US" dirty="0"/>
              <a:t> </a:t>
            </a:r>
            <a:r>
              <a:rPr lang="en-US" i="1" dirty="0"/>
              <a:t>E</a:t>
            </a:r>
            <a:r>
              <a:rPr lang="en-US" i="1" baseline="-25000" dirty="0"/>
              <a:t>in</a:t>
            </a:r>
            <a:r>
              <a:rPr lang="en-US" dirty="0"/>
              <a:t> \ {</a:t>
            </a:r>
            <a:r>
              <a:rPr lang="en-US" i="1" dirty="0"/>
              <a:t>e</a:t>
            </a:r>
            <a:r>
              <a:rPr lang="en-US" dirty="0"/>
              <a:t>} ) )</a:t>
            </a:r>
          </a:p>
          <a:p>
            <a:pPr>
              <a:lnSpc>
                <a:spcPct val="120000"/>
              </a:lnSpc>
              <a:buFont typeface="Arial" charset="0"/>
              <a:buNone/>
            </a:pPr>
            <a:endParaRPr lang="en-US" sz="1200" b="1" dirty="0"/>
          </a:p>
          <a:p>
            <a:pPr>
              <a:lnSpc>
                <a:spcPct val="120000"/>
              </a:lnSpc>
              <a:buFont typeface="Arial" charset="0"/>
              <a:buNone/>
            </a:pPr>
            <a:r>
              <a:rPr lang="en-US" b="1" dirty="0"/>
              <a:t>In Analogy to Forward Simulation</a:t>
            </a:r>
            <a:endParaRPr lang="en-US" b="1" i="1" dirty="0"/>
          </a:p>
          <a:p>
            <a:pPr>
              <a:lnSpc>
                <a:spcPct val="120000"/>
              </a:lnSpc>
              <a:buFont typeface="Arial" charset="0"/>
              <a:buChar char="–"/>
            </a:pPr>
            <a:r>
              <a:rPr lang="en-US" dirty="0"/>
              <a:t>A bit-true simulation function BS</a:t>
            </a:r>
            <a:r>
              <a:rPr lang="en-US" i="1" baseline="-25000" dirty="0"/>
              <a:t>op</a:t>
            </a:r>
            <a:r>
              <a:rPr lang="en-US" dirty="0"/>
              <a:t> must be provided for </a:t>
            </a:r>
            <a:r>
              <a:rPr lang="en-US" i="1" u="sng" dirty="0"/>
              <a:t>each</a:t>
            </a:r>
            <a:r>
              <a:rPr lang="en-US" dirty="0"/>
              <a:t> possible machine operation of LIR based on </a:t>
            </a:r>
            <a:r>
              <a:rPr lang="en-US" dirty="0">
                <a:latin typeface="Monotype Corsiva" pitchFamily="66" charset="0"/>
                <a:sym typeface="Symbol" pitchFamily="18" charset="2"/>
              </a:rPr>
              <a:t>L</a:t>
            </a:r>
            <a:r>
              <a:rPr lang="en-US" baseline="-25000" dirty="0"/>
              <a:t>4</a:t>
            </a:r>
            <a:r>
              <a:rPr lang="en-US" i="1" baseline="30000" dirty="0"/>
              <a:t>k</a:t>
            </a:r>
            <a:r>
              <a:rPr lang="en-US" dirty="0"/>
              <a:t>.</a:t>
            </a:r>
          </a:p>
        </p:txBody>
      </p:sp>
      <p:sp>
        <p:nvSpPr>
          <p:cNvPr id="8" name="AutoShape 5"/>
          <p:cNvSpPr>
            <a:spLocks noChangeArrowheads="1"/>
          </p:cNvSpPr>
          <p:nvPr/>
        </p:nvSpPr>
        <p:spPr bwMode="auto">
          <a:xfrm rot="5400000" flipH="1" flipV="1">
            <a:off x="4500000" y="262800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9" name="AutoShape 6"/>
          <p:cNvSpPr>
            <a:spLocks noChangeArrowheads="1"/>
          </p:cNvSpPr>
          <p:nvPr/>
        </p:nvSpPr>
        <p:spPr bwMode="auto">
          <a:xfrm rot="5400000" flipH="1" flipV="1">
            <a:off x="7956000" y="2628000"/>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708646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AF84826-735B-4BD5-93EF-BABEF029547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Backward Simulation (2)</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Overall Approach</a:t>
            </a:r>
            <a:endParaRPr lang="en-US" b="1" i="1" dirty="0"/>
          </a:p>
          <a:p>
            <a:pPr>
              <a:lnSpc>
                <a:spcPct val="120000"/>
              </a:lnSpc>
              <a:buFont typeface="Arial" charset="0"/>
              <a:buChar char="–"/>
            </a:pPr>
            <a:r>
              <a:rPr lang="en-US" dirty="0"/>
              <a:t>Exploitation of neutral elements and of zero elements of operators in order to identify don’t cares.</a:t>
            </a:r>
          </a:p>
          <a:p>
            <a:pPr>
              <a:lnSpc>
                <a:spcPct val="120000"/>
              </a:lnSpc>
              <a:buFont typeface="Arial" charset="0"/>
              <a:buNone/>
            </a:pPr>
            <a:endParaRPr lang="en-US" sz="1200" b="1" dirty="0"/>
          </a:p>
          <a:p>
            <a:pPr>
              <a:lnSpc>
                <a:spcPct val="120000"/>
              </a:lnSpc>
              <a:buFont typeface="Arial" charset="0"/>
              <a:buNone/>
            </a:pPr>
            <a:r>
              <a:rPr lang="en-US" b="1" dirty="0"/>
              <a:t>Bitwise Logical Operators</a:t>
            </a:r>
            <a:endParaRPr lang="en-US" b="1" i="1" dirty="0"/>
          </a:p>
          <a:p>
            <a:pPr>
              <a:lnSpc>
                <a:spcPct val="120000"/>
              </a:lnSpc>
              <a:buFont typeface="Arial" charset="0"/>
              <a:buChar char="–"/>
            </a:pPr>
            <a:r>
              <a:rPr lang="en-US" dirty="0"/>
              <a:t>Let </a:t>
            </a:r>
            <a:r>
              <a:rPr lang="en-US" i="1" dirty="0"/>
              <a:t>b</a:t>
            </a:r>
            <a:r>
              <a:rPr lang="en-US" baseline="-25000" dirty="0"/>
              <a:t>1,</a:t>
            </a:r>
            <a:r>
              <a:rPr lang="en-US" i="1" baseline="-25000" dirty="0"/>
              <a:t>k</a:t>
            </a:r>
            <a:r>
              <a:rPr lang="en-US" dirty="0"/>
              <a:t> and </a:t>
            </a:r>
            <a:r>
              <a:rPr lang="en-US" i="1" dirty="0"/>
              <a:t>b</a:t>
            </a:r>
            <a:r>
              <a:rPr lang="en-US" baseline="-25000" dirty="0"/>
              <a:t>2,</a:t>
            </a:r>
            <a:r>
              <a:rPr lang="en-US" i="1" baseline="-25000" dirty="0"/>
              <a:t>k</a:t>
            </a:r>
            <a:r>
              <a:rPr lang="en-US" dirty="0"/>
              <a:t> </a:t>
            </a:r>
            <a:r>
              <a:rPr lang="en-US" dirty="0">
                <a:latin typeface="OpenSymbol"/>
                <a:ea typeface="OpenSymbol"/>
              </a:rPr>
              <a:t>∈</a:t>
            </a:r>
            <a:r>
              <a:rPr lang="en-US" dirty="0">
                <a:sym typeface="Symbol" pitchFamily="18" charset="2"/>
              </a:rPr>
              <a:t> </a:t>
            </a:r>
            <a:r>
              <a:rPr lang="en-US" dirty="0">
                <a:latin typeface="Monotype Corsiva" pitchFamily="66" charset="0"/>
              </a:rPr>
              <a:t>L</a:t>
            </a:r>
            <a:r>
              <a:rPr lang="en-US" baseline="-25000" dirty="0"/>
              <a:t>4</a:t>
            </a:r>
            <a:r>
              <a:rPr lang="en-US" dirty="0"/>
              <a:t> be single bits at position </a:t>
            </a:r>
            <a:r>
              <a:rPr lang="en-US" i="1" dirty="0"/>
              <a:t>k</a:t>
            </a:r>
            <a:r>
              <a:rPr lang="en-US" dirty="0"/>
              <a:t> of the    value of the two operands of a logical operation and let </a:t>
            </a:r>
            <a:r>
              <a:rPr lang="en-US" i="1" dirty="0"/>
              <a:t>b</a:t>
            </a:r>
            <a:r>
              <a:rPr lang="en-US" baseline="-25000" dirty="0"/>
              <a:t>3,</a:t>
            </a:r>
            <a:r>
              <a:rPr lang="en-US" i="1" baseline="-25000" dirty="0"/>
              <a:t>k</a:t>
            </a:r>
            <a:r>
              <a:rPr lang="en-US" dirty="0"/>
              <a:t> be the </a:t>
            </a:r>
            <a:r>
              <a:rPr lang="en-US" i="1" dirty="0"/>
              <a:t>k</a:t>
            </a:r>
            <a:r>
              <a:rPr lang="en-US" dirty="0"/>
              <a:t>-th bit of the    value of the operation’s result.</a:t>
            </a:r>
          </a:p>
          <a:p>
            <a:pPr>
              <a:lnSpc>
                <a:spcPct val="120000"/>
              </a:lnSpc>
              <a:buFont typeface="Arial" charset="0"/>
              <a:buChar char="–"/>
            </a:pPr>
            <a:r>
              <a:rPr lang="en-US" dirty="0"/>
              <a:t>For </a:t>
            </a:r>
            <a:r>
              <a:rPr lang="en-US" i="1" dirty="0"/>
              <a:t>b</a:t>
            </a:r>
            <a:r>
              <a:rPr lang="en-US" baseline="-25000" dirty="0"/>
              <a:t>2,</a:t>
            </a:r>
            <a:r>
              <a:rPr lang="en-US" i="1" baseline="-25000" dirty="0"/>
              <a:t>k</a:t>
            </a:r>
            <a:r>
              <a:rPr lang="en-US" dirty="0"/>
              <a:t> = </a:t>
            </a:r>
            <a:r>
              <a:rPr lang="en-US" i="1" dirty="0"/>
              <a:t>b</a:t>
            </a:r>
            <a:r>
              <a:rPr lang="en-US" baseline="-25000" dirty="0"/>
              <a:t>3,</a:t>
            </a:r>
            <a:r>
              <a:rPr lang="en-US" i="1" baseline="-25000" dirty="0"/>
              <a:t>k</a:t>
            </a:r>
            <a:r>
              <a:rPr lang="en-US" dirty="0"/>
              <a:t> = </a:t>
            </a:r>
            <a:r>
              <a:rPr lang="en-US" b="1" dirty="0">
                <a:latin typeface="Courier New" pitchFamily="49" charset="0"/>
              </a:rPr>
              <a:t>0</a:t>
            </a:r>
            <a:r>
              <a:rPr lang="en-US" dirty="0"/>
              <a:t>:</a:t>
            </a:r>
            <a:br>
              <a:rPr lang="en-US" dirty="0"/>
            </a:br>
            <a:r>
              <a:rPr lang="en-US" i="1" dirty="0"/>
              <a:t>b</a:t>
            </a:r>
            <a:r>
              <a:rPr lang="en-US" baseline="-25000" dirty="0"/>
              <a:t>1,</a:t>
            </a:r>
            <a:r>
              <a:rPr lang="en-US" i="1" baseline="-25000" dirty="0"/>
              <a:t>k</a:t>
            </a:r>
            <a:r>
              <a:rPr lang="en-US" dirty="0"/>
              <a:t> AND </a:t>
            </a:r>
            <a:r>
              <a:rPr lang="en-US" i="1" dirty="0"/>
              <a:t>b</a:t>
            </a:r>
            <a:r>
              <a:rPr lang="en-US" baseline="-25000" dirty="0"/>
              <a:t>2,</a:t>
            </a:r>
            <a:r>
              <a:rPr lang="en-US" i="1" baseline="-25000" dirty="0"/>
              <a:t>k</a:t>
            </a:r>
            <a:r>
              <a:rPr lang="en-US" dirty="0"/>
              <a:t> = </a:t>
            </a:r>
            <a:r>
              <a:rPr lang="en-US" i="1" dirty="0"/>
              <a:t>b</a:t>
            </a:r>
            <a:r>
              <a:rPr lang="en-US" baseline="-25000" dirty="0"/>
              <a:t>3,</a:t>
            </a:r>
            <a:r>
              <a:rPr lang="en-US" i="1" baseline="-25000" dirty="0"/>
              <a:t>k</a:t>
            </a:r>
            <a:r>
              <a:rPr lang="en-US" dirty="0"/>
              <a:t>		</a:t>
            </a:r>
            <a:r>
              <a:rPr lang="en-US" dirty="0">
                <a:sym typeface="Symbol" pitchFamily="18" charset="2"/>
              </a:rPr>
              <a:t> </a:t>
            </a:r>
            <a:r>
              <a:rPr lang="en-US" i="1" dirty="0"/>
              <a:t>b</a:t>
            </a:r>
            <a:r>
              <a:rPr lang="en-US" baseline="-25000" dirty="0"/>
              <a:t>1,</a:t>
            </a:r>
            <a:r>
              <a:rPr lang="en-US" i="1" baseline="-25000" dirty="0"/>
              <a:t>k</a:t>
            </a:r>
            <a:r>
              <a:rPr lang="en-US" dirty="0"/>
              <a:t> AND </a:t>
            </a:r>
            <a:r>
              <a:rPr lang="en-US" b="1" dirty="0">
                <a:latin typeface="Courier New" pitchFamily="49" charset="0"/>
              </a:rPr>
              <a:t>0</a:t>
            </a:r>
            <a:r>
              <a:rPr lang="en-US" dirty="0"/>
              <a:t> = </a:t>
            </a:r>
            <a:r>
              <a:rPr lang="en-US" b="1" dirty="0">
                <a:latin typeface="Courier New" pitchFamily="49" charset="0"/>
              </a:rPr>
              <a:t>0</a:t>
            </a:r>
            <a:r>
              <a:rPr lang="en-US" dirty="0"/>
              <a:t>	</a:t>
            </a:r>
            <a:r>
              <a:rPr lang="en-US" dirty="0">
                <a:sym typeface="Symbol" pitchFamily="18" charset="2"/>
              </a:rPr>
              <a:t></a:t>
            </a:r>
            <a:r>
              <a:rPr lang="en-US" dirty="0"/>
              <a:t> </a:t>
            </a:r>
            <a:r>
              <a:rPr lang="en-US" b="1" dirty="0">
                <a:latin typeface="Courier New" pitchFamily="49" charset="0"/>
              </a:rPr>
              <a:t>X</a:t>
            </a:r>
            <a:r>
              <a:rPr lang="en-US" dirty="0"/>
              <a:t> AND </a:t>
            </a:r>
            <a:r>
              <a:rPr lang="en-US" b="1" dirty="0">
                <a:latin typeface="Courier New" pitchFamily="49" charset="0"/>
              </a:rPr>
              <a:t>0</a:t>
            </a:r>
            <a:r>
              <a:rPr lang="en-US" dirty="0"/>
              <a:t> = </a:t>
            </a:r>
            <a:r>
              <a:rPr lang="en-US" b="1" dirty="0">
                <a:latin typeface="Courier New" pitchFamily="49" charset="0"/>
              </a:rPr>
              <a:t>0</a:t>
            </a:r>
            <a:endParaRPr lang="en-US" dirty="0"/>
          </a:p>
          <a:p>
            <a:pPr>
              <a:lnSpc>
                <a:spcPct val="120000"/>
              </a:lnSpc>
              <a:buFont typeface="Arial" charset="0"/>
              <a:buChar char="–"/>
            </a:pPr>
            <a:r>
              <a:rPr lang="en-US" dirty="0"/>
              <a:t>Analogously for OR:		</a:t>
            </a:r>
            <a:r>
              <a:rPr lang="en-US" dirty="0">
                <a:sym typeface="Symbol" pitchFamily="18" charset="2"/>
              </a:rPr>
              <a:t>    </a:t>
            </a:r>
            <a:r>
              <a:rPr lang="en-US" sz="1200" dirty="0">
                <a:sym typeface="Symbol" pitchFamily="18" charset="2"/>
              </a:rPr>
              <a:t> </a:t>
            </a:r>
            <a:r>
              <a:rPr lang="en-US" i="1" dirty="0"/>
              <a:t>b</a:t>
            </a:r>
            <a:r>
              <a:rPr lang="en-US" baseline="-25000" dirty="0"/>
              <a:t>1,</a:t>
            </a:r>
            <a:r>
              <a:rPr lang="en-US" i="1" baseline="-25000" dirty="0"/>
              <a:t>k</a:t>
            </a:r>
            <a:r>
              <a:rPr lang="en-US" dirty="0"/>
              <a:t> OR </a:t>
            </a:r>
            <a:r>
              <a:rPr lang="en-US" b="1" dirty="0">
                <a:latin typeface="Courier New" pitchFamily="49" charset="0"/>
              </a:rPr>
              <a:t>1</a:t>
            </a:r>
            <a:r>
              <a:rPr lang="en-US" dirty="0"/>
              <a:t> = </a:t>
            </a:r>
            <a:r>
              <a:rPr lang="en-US" b="1" dirty="0">
                <a:latin typeface="Courier New" pitchFamily="49" charset="0"/>
              </a:rPr>
              <a:t>1</a:t>
            </a:r>
            <a:r>
              <a:rPr lang="en-US" dirty="0"/>
              <a:t>		</a:t>
            </a:r>
            <a:r>
              <a:rPr lang="en-US" dirty="0">
                <a:sym typeface="Symbol" pitchFamily="18" charset="2"/>
              </a:rPr>
              <a:t></a:t>
            </a:r>
            <a:r>
              <a:rPr lang="en-US" dirty="0"/>
              <a:t> </a:t>
            </a:r>
            <a:r>
              <a:rPr lang="en-US" b="1" dirty="0">
                <a:latin typeface="Courier New" pitchFamily="49" charset="0"/>
              </a:rPr>
              <a:t>X</a:t>
            </a:r>
            <a:r>
              <a:rPr lang="en-US" dirty="0"/>
              <a:t> OR </a:t>
            </a:r>
            <a:r>
              <a:rPr lang="en-US" b="1" dirty="0">
                <a:latin typeface="Courier New" pitchFamily="49" charset="0"/>
              </a:rPr>
              <a:t>1</a:t>
            </a:r>
            <a:r>
              <a:rPr lang="en-US" dirty="0"/>
              <a:t> = </a:t>
            </a:r>
            <a:r>
              <a:rPr lang="en-US" b="1" dirty="0">
                <a:latin typeface="Courier New" pitchFamily="49" charset="0"/>
              </a:rPr>
              <a:t>1</a:t>
            </a:r>
            <a:endParaRPr lang="en-US" dirty="0"/>
          </a:p>
          <a:p>
            <a:pPr>
              <a:lnSpc>
                <a:spcPct val="120000"/>
              </a:lnSpc>
              <a:buFont typeface="Wingdings" pitchFamily="2" charset="2"/>
              <a:buChar char="F"/>
            </a:pPr>
            <a:r>
              <a:rPr lang="en-US" dirty="0"/>
              <a:t>Approach for other logical operations similar.</a:t>
            </a:r>
          </a:p>
        </p:txBody>
      </p:sp>
      <p:sp>
        <p:nvSpPr>
          <p:cNvPr id="8" name="AutoShape 6"/>
          <p:cNvSpPr>
            <a:spLocks noChangeArrowheads="1"/>
          </p:cNvSpPr>
          <p:nvPr/>
        </p:nvSpPr>
        <p:spPr bwMode="auto">
          <a:xfrm rot="5400000" flipH="1" flipV="1">
            <a:off x="6552629" y="3249389"/>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9" name="AutoShape 6"/>
          <p:cNvSpPr>
            <a:spLocks noChangeArrowheads="1"/>
          </p:cNvSpPr>
          <p:nvPr/>
        </p:nvSpPr>
        <p:spPr bwMode="auto">
          <a:xfrm rot="5400000" flipH="1" flipV="1">
            <a:off x="7632749" y="3609429"/>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37144906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6B9835D-5EC1-4EE1-953D-0152617CC39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Backward Simulation (3)</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Arithmetical Operations</a:t>
            </a:r>
            <a:endParaRPr lang="en-US" b="1" i="1" dirty="0"/>
          </a:p>
          <a:p>
            <a:pPr>
              <a:lnSpc>
                <a:spcPct val="120000"/>
              </a:lnSpc>
              <a:buFont typeface="Arial" charset="0"/>
              <a:buChar char="–"/>
            </a:pPr>
            <a:r>
              <a:rPr lang="en-US" dirty="0"/>
              <a:t>Identification of irrelevant bits due to complexity of arithmetical operations often difficult.</a:t>
            </a:r>
          </a:p>
          <a:p>
            <a:pPr>
              <a:lnSpc>
                <a:spcPct val="120000"/>
              </a:lnSpc>
              <a:buFont typeface="Wingdings" pitchFamily="2" charset="2"/>
              <a:buChar char="F"/>
            </a:pPr>
            <a:r>
              <a:rPr lang="en-US" dirty="0"/>
              <a:t>Plain example – Shift operator:</a:t>
            </a:r>
          </a:p>
          <a:p>
            <a:pPr lvl="1">
              <a:lnSpc>
                <a:spcPct val="120000"/>
              </a:lnSpc>
              <a:buFont typeface="Arial" charset="0"/>
              <a:buChar char="–"/>
            </a:pPr>
            <a:r>
              <a:rPr lang="en-US" b="1" dirty="0">
                <a:latin typeface="Courier New" pitchFamily="49" charset="0"/>
                <a:cs typeface="Courier New" pitchFamily="49" charset="0"/>
              </a:rPr>
              <a:t>a &lt;&lt; 3</a:t>
            </a:r>
            <a:r>
              <a:rPr lang="en-US" dirty="0"/>
              <a:t>:	Shifts contents of </a:t>
            </a:r>
            <a:r>
              <a:rPr lang="en-US" b="1" dirty="0">
                <a:latin typeface="Courier New" pitchFamily="49" charset="0"/>
                <a:cs typeface="Courier New" pitchFamily="49" charset="0"/>
              </a:rPr>
              <a:t>a</a:t>
            </a:r>
            <a:r>
              <a:rPr lang="en-US" dirty="0"/>
              <a:t> left by 3 bits</a:t>
            </a:r>
            <a:br>
              <a:rPr lang="en-US" dirty="0"/>
            </a:br>
            <a:r>
              <a:rPr lang="en-US" dirty="0"/>
              <a:t>		Least-significant 3 bits are filled with </a:t>
            </a:r>
            <a:r>
              <a:rPr lang="en-US" b="1" dirty="0">
                <a:latin typeface="Courier New" pitchFamily="49" charset="0"/>
                <a:cs typeface="Courier New" pitchFamily="49" charset="0"/>
              </a:rPr>
              <a:t>0</a:t>
            </a:r>
            <a:r>
              <a:rPr lang="en-US" dirty="0"/>
              <a:t>,</a:t>
            </a:r>
            <a:br>
              <a:rPr lang="en-US" dirty="0"/>
            </a:br>
            <a:r>
              <a:rPr lang="en-US" dirty="0"/>
              <a:t>		Most-significant 3 bits are shifted out / truncated</a:t>
            </a:r>
            <a:br>
              <a:rPr lang="en-US" dirty="0"/>
            </a:br>
            <a:r>
              <a:rPr lang="en-US" dirty="0"/>
              <a:t>		</a:t>
            </a:r>
            <a:r>
              <a:rPr lang="en-US" dirty="0">
                <a:sym typeface="Wingdings"/>
              </a:rPr>
              <a:t></a:t>
            </a:r>
            <a:r>
              <a:rPr lang="en-US" dirty="0"/>
              <a:t> In the    value of </a:t>
            </a:r>
            <a:r>
              <a:rPr lang="en-US" b="1" dirty="0">
                <a:latin typeface="Courier New" pitchFamily="49" charset="0"/>
                <a:cs typeface="Courier New" pitchFamily="49" charset="0"/>
              </a:rPr>
              <a:t>a</a:t>
            </a:r>
            <a:r>
              <a:rPr lang="en-US" dirty="0"/>
              <a:t>, the 3 most-significant bits are </a:t>
            </a:r>
            <a:r>
              <a:rPr lang="en-US" b="1" dirty="0">
                <a:latin typeface="Courier New" pitchFamily="49" charset="0"/>
                <a:cs typeface="Courier New" pitchFamily="49" charset="0"/>
              </a:rPr>
              <a:t>X</a:t>
            </a:r>
          </a:p>
          <a:p>
            <a:pPr lvl="1">
              <a:lnSpc>
                <a:spcPct val="120000"/>
              </a:lnSpc>
              <a:buFont typeface="Arial" charset="0"/>
              <a:buChar char="–"/>
            </a:pPr>
            <a:r>
              <a:rPr lang="en-US" b="1" dirty="0">
                <a:latin typeface="Courier New" pitchFamily="49" charset="0"/>
                <a:cs typeface="Courier New" pitchFamily="49" charset="0"/>
              </a:rPr>
              <a:t>a &gt;&gt; 3</a:t>
            </a:r>
            <a:r>
              <a:rPr lang="en-US" dirty="0"/>
              <a:t>:	Analogously for least-significant 3 bits, under consideration</a:t>
            </a:r>
            <a:br>
              <a:rPr lang="en-US" dirty="0"/>
            </a:br>
            <a:r>
              <a:rPr lang="en-US" dirty="0"/>
              <a:t>		of arithmetical or logical shifting</a:t>
            </a:r>
          </a:p>
          <a:p>
            <a:pPr>
              <a:lnSpc>
                <a:spcPct val="120000"/>
              </a:lnSpc>
              <a:buFont typeface="Arial" charset="0"/>
              <a:buNone/>
            </a:pPr>
            <a:endParaRPr lang="en-US" sz="1200" b="1" dirty="0"/>
          </a:p>
          <a:p>
            <a:pPr>
              <a:lnSpc>
                <a:spcPct val="120000"/>
              </a:lnSpc>
              <a:buFont typeface="Arial" charset="0"/>
              <a:buNone/>
            </a:pPr>
            <a:r>
              <a:rPr lang="en-US" b="1" dirty="0">
                <a:sym typeface="Wingdings"/>
              </a:rPr>
              <a:t> </a:t>
            </a:r>
            <a:r>
              <a:rPr lang="en-US" b="1" i="1" dirty="0"/>
              <a:t>Other machine operations need to be analyzed carefully and must be modeled similarly.</a:t>
            </a:r>
          </a:p>
          <a:p>
            <a:pPr marL="0" indent="0">
              <a:lnSpc>
                <a:spcPct val="120000"/>
              </a:lnSpc>
            </a:pPr>
            <a:endParaRPr lang="en-US" dirty="0"/>
          </a:p>
        </p:txBody>
      </p:sp>
      <p:sp>
        <p:nvSpPr>
          <p:cNvPr id="6" name="AutoShape 6"/>
          <p:cNvSpPr>
            <a:spLocks noChangeArrowheads="1"/>
          </p:cNvSpPr>
          <p:nvPr/>
        </p:nvSpPr>
        <p:spPr bwMode="auto">
          <a:xfrm rot="5400000" flipH="1" flipV="1">
            <a:off x="3024237" y="4150800"/>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280007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a:t>
            </a:r>
            <a:r>
              <a:rPr lang="de-DE" dirty="0"/>
              <a:t> H. Falk | </a:t>
            </a:r>
            <a:fld id="{971723B6-2981-45A0-A0CB-DD42914FB13E}" type="datetime1">
              <a:rPr lang="de-DE" smtClean="0"/>
              <a:t>27.01.2022</a:t>
            </a:fld>
            <a:endParaRPr lang="de-DE" dirty="0"/>
          </a:p>
        </p:txBody>
      </p:sp>
      <p:sp>
        <p:nvSpPr>
          <p:cNvPr id="5" name="Fußzeilenplatzhalter 4"/>
          <p:cNvSpPr>
            <a:spLocks noGrp="1"/>
          </p:cNvSpPr>
          <p:nvPr>
            <p:ph type="ftr" sz="quarter" idx="11"/>
          </p:nvPr>
        </p:nvSpPr>
        <p:spPr/>
        <p:txBody>
          <a:bodyPr/>
          <a:lstStyle/>
          <a:p>
            <a:r>
              <a:rPr lang="de-DE" dirty="0"/>
              <a:t>7 - LIR Optimizations and Transformations</a:t>
            </a:r>
          </a:p>
        </p:txBody>
      </p:sp>
      <p:sp>
        <p:nvSpPr>
          <p:cNvPr id="754690" name="Rectangle 2"/>
          <p:cNvSpPr>
            <a:spLocks noGrp="1" noChangeArrowheads="1"/>
          </p:cNvSpPr>
          <p:nvPr>
            <p:ph type="title"/>
          </p:nvPr>
        </p:nvSpPr>
        <p:spPr/>
        <p:txBody>
          <a:bodyPr/>
          <a:lstStyle/>
          <a:p>
            <a:r>
              <a:rPr lang="en-US" dirty="0"/>
              <a:t>Example Backward Simulation (1)</a:t>
            </a:r>
          </a:p>
        </p:txBody>
      </p:sp>
      <p:sp>
        <p:nvSpPr>
          <p:cNvPr id="121" name="AutoShape 2"/>
          <p:cNvSpPr>
            <a:spLocks noChangeArrowheads="1"/>
          </p:cNvSpPr>
          <p:nvPr/>
        </p:nvSpPr>
        <p:spPr bwMode="auto">
          <a:xfrm rot="18900000" flipH="1">
            <a:off x="36726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2" name="Freeform 3"/>
          <p:cNvSpPr>
            <a:spLocks/>
          </p:cNvSpPr>
          <p:nvPr/>
        </p:nvSpPr>
        <p:spPr bwMode="auto">
          <a:xfrm>
            <a:off x="2198688" y="2016125"/>
            <a:ext cx="1725612" cy="2670175"/>
          </a:xfrm>
          <a:custGeom>
            <a:avLst/>
            <a:gdLst>
              <a:gd name="T0" fmla="*/ 569 w 1087"/>
              <a:gd name="T1" fmla="*/ 0 h 1682"/>
              <a:gd name="T2" fmla="*/ 112 w 1087"/>
              <a:gd name="T3" fmla="*/ 277 h 1682"/>
              <a:gd name="T4" fmla="*/ 15 w 1087"/>
              <a:gd name="T5" fmla="*/ 549 h 1682"/>
              <a:gd name="T6" fmla="*/ 179 w 1087"/>
              <a:gd name="T7" fmla="*/ 854 h 1682"/>
              <a:gd name="T8" fmla="*/ 1087 w 1087"/>
              <a:gd name="T9" fmla="*/ 1682 h 1682"/>
            </a:gdLst>
            <a:ahLst/>
            <a:cxnLst>
              <a:cxn ang="0">
                <a:pos x="T0" y="T1"/>
              </a:cxn>
              <a:cxn ang="0">
                <a:pos x="T2" y="T3"/>
              </a:cxn>
              <a:cxn ang="0">
                <a:pos x="T4" y="T5"/>
              </a:cxn>
              <a:cxn ang="0">
                <a:pos x="T6" y="T7"/>
              </a:cxn>
              <a:cxn ang="0">
                <a:pos x="T8" y="T9"/>
              </a:cxn>
            </a:cxnLst>
            <a:rect l="0" t="0" r="r" b="b"/>
            <a:pathLst>
              <a:path w="1087" h="1682">
                <a:moveTo>
                  <a:pt x="569" y="0"/>
                </a:moveTo>
                <a:cubicBezTo>
                  <a:pt x="493" y="47"/>
                  <a:pt x="204" y="186"/>
                  <a:pt x="112" y="277"/>
                </a:cubicBezTo>
                <a:cubicBezTo>
                  <a:pt x="20" y="368"/>
                  <a:pt x="4" y="453"/>
                  <a:pt x="15" y="549"/>
                </a:cubicBezTo>
                <a:cubicBezTo>
                  <a:pt x="26" y="645"/>
                  <a:pt x="0" y="665"/>
                  <a:pt x="179" y="854"/>
                </a:cubicBezTo>
                <a:cubicBezTo>
                  <a:pt x="358" y="1043"/>
                  <a:pt x="898" y="1510"/>
                  <a:pt x="1087" y="1682"/>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23" name="Oval 5"/>
          <p:cNvSpPr>
            <a:spLocks noChangeArrowheads="1"/>
          </p:cNvSpPr>
          <p:nvPr/>
        </p:nvSpPr>
        <p:spPr bwMode="auto">
          <a:xfrm>
            <a:off x="323850" y="17367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4" name="Oval 6"/>
          <p:cNvSpPr>
            <a:spLocks noChangeArrowheads="1"/>
          </p:cNvSpPr>
          <p:nvPr/>
        </p:nvSpPr>
        <p:spPr bwMode="auto">
          <a:xfrm>
            <a:off x="1765300" y="173513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5" name="Oval 7"/>
          <p:cNvSpPr>
            <a:spLocks noChangeArrowheads="1"/>
          </p:cNvSpPr>
          <p:nvPr/>
        </p:nvSpPr>
        <p:spPr bwMode="auto">
          <a:xfrm>
            <a:off x="1044575" y="24876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6" name="Text Box 8"/>
          <p:cNvSpPr txBox="1">
            <a:spLocks noChangeArrowheads="1"/>
          </p:cNvSpPr>
          <p:nvPr/>
        </p:nvSpPr>
        <p:spPr bwMode="auto">
          <a:xfrm>
            <a:off x="1076325" y="2625725"/>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127" name="AutoShape 9"/>
          <p:cNvSpPr>
            <a:spLocks noChangeArrowheads="1"/>
          </p:cNvSpPr>
          <p:nvPr/>
        </p:nvSpPr>
        <p:spPr bwMode="auto">
          <a:xfrm rot="2700000">
            <a:off x="792957"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8" name="AutoShape 10"/>
          <p:cNvSpPr>
            <a:spLocks noChangeArrowheads="1"/>
          </p:cNvSpPr>
          <p:nvPr/>
        </p:nvSpPr>
        <p:spPr bwMode="auto">
          <a:xfrm rot="18900000" flipH="1">
            <a:off x="1512095"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9" name="Text Box 11"/>
          <p:cNvSpPr txBox="1">
            <a:spLocks noChangeArrowheads="1"/>
          </p:cNvSpPr>
          <p:nvPr/>
        </p:nvSpPr>
        <p:spPr bwMode="auto">
          <a:xfrm>
            <a:off x="365125"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a:t>
            </a:r>
          </a:p>
        </p:txBody>
      </p:sp>
      <p:sp>
        <p:nvSpPr>
          <p:cNvPr id="130" name="Text Box 12"/>
          <p:cNvSpPr txBox="1">
            <a:spLocks noChangeArrowheads="1"/>
          </p:cNvSpPr>
          <p:nvPr/>
        </p:nvSpPr>
        <p:spPr bwMode="auto">
          <a:xfrm>
            <a:off x="1804988"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131" name="Oval 13"/>
          <p:cNvSpPr>
            <a:spLocks noChangeArrowheads="1"/>
          </p:cNvSpPr>
          <p:nvPr/>
        </p:nvSpPr>
        <p:spPr bwMode="auto">
          <a:xfrm>
            <a:off x="24828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2" name="Oval 14"/>
          <p:cNvSpPr>
            <a:spLocks noChangeArrowheads="1"/>
          </p:cNvSpPr>
          <p:nvPr/>
        </p:nvSpPr>
        <p:spPr bwMode="auto">
          <a:xfrm>
            <a:off x="1762125" y="32480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3" name="Text Box 15"/>
          <p:cNvSpPr txBox="1">
            <a:spLocks noChangeArrowheads="1"/>
          </p:cNvSpPr>
          <p:nvPr/>
        </p:nvSpPr>
        <p:spPr bwMode="auto">
          <a:xfrm>
            <a:off x="1725613" y="3386138"/>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134" name="AutoShape 16"/>
          <p:cNvSpPr>
            <a:spLocks noChangeArrowheads="1"/>
          </p:cNvSpPr>
          <p:nvPr/>
        </p:nvSpPr>
        <p:spPr bwMode="auto">
          <a:xfrm rot="2700000">
            <a:off x="1510506"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35" name="AutoShape 17"/>
          <p:cNvSpPr>
            <a:spLocks noChangeArrowheads="1"/>
          </p:cNvSpPr>
          <p:nvPr/>
        </p:nvSpPr>
        <p:spPr bwMode="auto">
          <a:xfrm rot="18900000" flipH="1">
            <a:off x="22296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36" name="Text Box 18"/>
          <p:cNvSpPr txBox="1">
            <a:spLocks noChangeArrowheads="1"/>
          </p:cNvSpPr>
          <p:nvPr/>
        </p:nvSpPr>
        <p:spPr bwMode="auto">
          <a:xfrm>
            <a:off x="25225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137" name="Oval 19"/>
          <p:cNvSpPr>
            <a:spLocks noChangeArrowheads="1"/>
          </p:cNvSpPr>
          <p:nvPr/>
        </p:nvSpPr>
        <p:spPr bwMode="auto">
          <a:xfrm>
            <a:off x="3168650" y="223996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8" name="Oval 20"/>
          <p:cNvSpPr>
            <a:spLocks noChangeArrowheads="1"/>
          </p:cNvSpPr>
          <p:nvPr/>
        </p:nvSpPr>
        <p:spPr bwMode="auto">
          <a:xfrm>
            <a:off x="38163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9" name="AutoShape 21"/>
          <p:cNvSpPr>
            <a:spLocks noChangeArrowheads="1"/>
          </p:cNvSpPr>
          <p:nvPr/>
        </p:nvSpPr>
        <p:spPr bwMode="auto">
          <a:xfrm rot="18900000" flipH="1">
            <a:off x="35631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0" name="Text Box 22"/>
          <p:cNvSpPr txBox="1">
            <a:spLocks noChangeArrowheads="1"/>
          </p:cNvSpPr>
          <p:nvPr/>
        </p:nvSpPr>
        <p:spPr bwMode="auto">
          <a:xfrm>
            <a:off x="3209925" y="24209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141" name="Text Box 23"/>
          <p:cNvSpPr txBox="1">
            <a:spLocks noChangeArrowheads="1"/>
          </p:cNvSpPr>
          <p:nvPr/>
        </p:nvSpPr>
        <p:spPr bwMode="auto">
          <a:xfrm>
            <a:off x="38560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5</a:t>
            </a:r>
          </a:p>
        </p:txBody>
      </p:sp>
      <p:sp>
        <p:nvSpPr>
          <p:cNvPr id="142" name="Oval 24"/>
          <p:cNvSpPr>
            <a:spLocks noChangeArrowheads="1"/>
          </p:cNvSpPr>
          <p:nvPr/>
        </p:nvSpPr>
        <p:spPr bwMode="auto">
          <a:xfrm>
            <a:off x="248602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3" name="Text Box 25"/>
          <p:cNvSpPr txBox="1">
            <a:spLocks noChangeArrowheads="1"/>
          </p:cNvSpPr>
          <p:nvPr/>
        </p:nvSpPr>
        <p:spPr bwMode="auto">
          <a:xfrm>
            <a:off x="2517775"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144" name="AutoShape 26"/>
          <p:cNvSpPr>
            <a:spLocks noChangeArrowheads="1"/>
          </p:cNvSpPr>
          <p:nvPr/>
        </p:nvSpPr>
        <p:spPr bwMode="auto">
          <a:xfrm rot="2700000">
            <a:off x="2234407"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5" name="Oval 27"/>
          <p:cNvSpPr>
            <a:spLocks noChangeArrowheads="1"/>
          </p:cNvSpPr>
          <p:nvPr/>
        </p:nvSpPr>
        <p:spPr bwMode="auto">
          <a:xfrm>
            <a:off x="3160713"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6" name="AutoShape 28"/>
          <p:cNvSpPr>
            <a:spLocks noChangeArrowheads="1"/>
          </p:cNvSpPr>
          <p:nvPr/>
        </p:nvSpPr>
        <p:spPr bwMode="auto">
          <a:xfrm rot="18900000" flipH="1">
            <a:off x="2915444" y="38615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7" name="Text Box 29"/>
          <p:cNvSpPr txBox="1">
            <a:spLocks noChangeArrowheads="1"/>
          </p:cNvSpPr>
          <p:nvPr/>
        </p:nvSpPr>
        <p:spPr bwMode="auto">
          <a:xfrm>
            <a:off x="3132138"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148" name="AutoShape 30"/>
          <p:cNvSpPr>
            <a:spLocks noChangeArrowheads="1"/>
          </p:cNvSpPr>
          <p:nvPr/>
        </p:nvSpPr>
        <p:spPr bwMode="auto">
          <a:xfrm rot="16200000" flipH="1">
            <a:off x="3275807" y="29995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49" name="Oval 31"/>
          <p:cNvSpPr>
            <a:spLocks noChangeArrowheads="1"/>
          </p:cNvSpPr>
          <p:nvPr/>
        </p:nvSpPr>
        <p:spPr bwMode="auto">
          <a:xfrm>
            <a:off x="3925888" y="40798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0" name="Oval 32"/>
          <p:cNvSpPr>
            <a:spLocks noChangeArrowheads="1"/>
          </p:cNvSpPr>
          <p:nvPr/>
        </p:nvSpPr>
        <p:spPr bwMode="auto">
          <a:xfrm>
            <a:off x="3205163"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1" name="Text Box 33"/>
          <p:cNvSpPr txBox="1">
            <a:spLocks noChangeArrowheads="1"/>
          </p:cNvSpPr>
          <p:nvPr/>
        </p:nvSpPr>
        <p:spPr bwMode="auto">
          <a:xfrm>
            <a:off x="3168650" y="4970463"/>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152" name="AutoShape 34"/>
          <p:cNvSpPr>
            <a:spLocks noChangeArrowheads="1"/>
          </p:cNvSpPr>
          <p:nvPr/>
        </p:nvSpPr>
        <p:spPr bwMode="auto">
          <a:xfrm rot="2700000">
            <a:off x="2953544"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53" name="Text Box 35"/>
          <p:cNvSpPr txBox="1">
            <a:spLocks noChangeArrowheads="1"/>
          </p:cNvSpPr>
          <p:nvPr/>
        </p:nvSpPr>
        <p:spPr bwMode="auto">
          <a:xfrm>
            <a:off x="3965575" y="42624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154" name="Oval 36"/>
          <p:cNvSpPr>
            <a:spLocks noChangeArrowheads="1"/>
          </p:cNvSpPr>
          <p:nvPr/>
        </p:nvSpPr>
        <p:spPr bwMode="auto">
          <a:xfrm>
            <a:off x="4286250"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5" name="Text Box 37"/>
          <p:cNvSpPr txBox="1">
            <a:spLocks noChangeArrowheads="1"/>
          </p:cNvSpPr>
          <p:nvPr/>
        </p:nvSpPr>
        <p:spPr bwMode="auto">
          <a:xfrm>
            <a:off x="4318000" y="497046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156" name="AutoShape 38"/>
          <p:cNvSpPr>
            <a:spLocks noChangeArrowheads="1"/>
          </p:cNvSpPr>
          <p:nvPr/>
        </p:nvSpPr>
        <p:spPr bwMode="auto">
          <a:xfrm rot="18900000" flipH="1">
            <a:off x="47521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57" name="Oval 39"/>
          <p:cNvSpPr>
            <a:spLocks noChangeArrowheads="1"/>
          </p:cNvSpPr>
          <p:nvPr/>
        </p:nvSpPr>
        <p:spPr bwMode="auto">
          <a:xfrm>
            <a:off x="5722938"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8" name="Oval 40"/>
          <p:cNvSpPr>
            <a:spLocks noChangeArrowheads="1"/>
          </p:cNvSpPr>
          <p:nvPr/>
        </p:nvSpPr>
        <p:spPr bwMode="auto">
          <a:xfrm>
            <a:off x="5002213"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9" name="Text Box 41"/>
          <p:cNvSpPr txBox="1">
            <a:spLocks noChangeArrowheads="1"/>
          </p:cNvSpPr>
          <p:nvPr/>
        </p:nvSpPr>
        <p:spPr bwMode="auto">
          <a:xfrm>
            <a:off x="50339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160" name="AutoShape 42"/>
          <p:cNvSpPr>
            <a:spLocks noChangeArrowheads="1"/>
          </p:cNvSpPr>
          <p:nvPr/>
        </p:nvSpPr>
        <p:spPr bwMode="auto">
          <a:xfrm rot="18900000" flipH="1">
            <a:off x="5469732"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61" name="Text Box 43"/>
          <p:cNvSpPr txBox="1">
            <a:spLocks noChangeArrowheads="1"/>
          </p:cNvSpPr>
          <p:nvPr/>
        </p:nvSpPr>
        <p:spPr bwMode="auto">
          <a:xfrm>
            <a:off x="5694363"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162" name="Oval 44"/>
          <p:cNvSpPr>
            <a:spLocks noChangeArrowheads="1"/>
          </p:cNvSpPr>
          <p:nvPr/>
        </p:nvSpPr>
        <p:spPr bwMode="auto">
          <a:xfrm>
            <a:off x="5003800" y="25685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3" name="Oval 45"/>
          <p:cNvSpPr>
            <a:spLocks noChangeArrowheads="1"/>
          </p:cNvSpPr>
          <p:nvPr/>
        </p:nvSpPr>
        <p:spPr bwMode="auto">
          <a:xfrm>
            <a:off x="6445250" y="25669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4" name="AutoShape 46"/>
          <p:cNvSpPr>
            <a:spLocks noChangeArrowheads="1"/>
          </p:cNvSpPr>
          <p:nvPr/>
        </p:nvSpPr>
        <p:spPr bwMode="auto">
          <a:xfrm rot="2700000">
            <a:off x="5472907"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65" name="AutoShape 47"/>
          <p:cNvSpPr>
            <a:spLocks noChangeArrowheads="1"/>
          </p:cNvSpPr>
          <p:nvPr/>
        </p:nvSpPr>
        <p:spPr bwMode="auto">
          <a:xfrm rot="18900000" flipH="1">
            <a:off x="6192045"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66" name="Text Box 48"/>
          <p:cNvSpPr txBox="1">
            <a:spLocks noChangeArrowheads="1"/>
          </p:cNvSpPr>
          <p:nvPr/>
        </p:nvSpPr>
        <p:spPr bwMode="auto">
          <a:xfrm>
            <a:off x="5045075"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167" name="Text Box 49"/>
          <p:cNvSpPr txBox="1">
            <a:spLocks noChangeArrowheads="1"/>
          </p:cNvSpPr>
          <p:nvPr/>
        </p:nvSpPr>
        <p:spPr bwMode="auto">
          <a:xfrm>
            <a:off x="6484938"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2</a:t>
            </a:r>
          </a:p>
        </p:txBody>
      </p:sp>
      <p:sp>
        <p:nvSpPr>
          <p:cNvPr id="168" name="Oval 50"/>
          <p:cNvSpPr>
            <a:spLocks noChangeArrowheads="1"/>
          </p:cNvSpPr>
          <p:nvPr/>
        </p:nvSpPr>
        <p:spPr bwMode="auto">
          <a:xfrm>
            <a:off x="604837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69" name="Text Box 51"/>
          <p:cNvSpPr txBox="1">
            <a:spLocks noChangeArrowheads="1"/>
          </p:cNvSpPr>
          <p:nvPr/>
        </p:nvSpPr>
        <p:spPr bwMode="auto">
          <a:xfrm>
            <a:off x="60880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7</a:t>
            </a:r>
          </a:p>
        </p:txBody>
      </p:sp>
      <p:sp>
        <p:nvSpPr>
          <p:cNvPr id="170" name="AutoShape 52"/>
          <p:cNvSpPr>
            <a:spLocks noChangeArrowheads="1"/>
          </p:cNvSpPr>
          <p:nvPr/>
        </p:nvSpPr>
        <p:spPr bwMode="auto">
          <a:xfrm flipH="1">
            <a:off x="5651500" y="4257675"/>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71" name="AutoShape 53"/>
          <p:cNvSpPr>
            <a:spLocks noChangeArrowheads="1"/>
          </p:cNvSpPr>
          <p:nvPr/>
        </p:nvSpPr>
        <p:spPr bwMode="auto">
          <a:xfrm>
            <a:off x="3851275" y="5048250"/>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72" name="Oval 54"/>
          <p:cNvSpPr>
            <a:spLocks noChangeArrowheads="1"/>
          </p:cNvSpPr>
          <p:nvPr/>
        </p:nvSpPr>
        <p:spPr bwMode="auto">
          <a:xfrm>
            <a:off x="4321175" y="58769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3" name="Text Box 55"/>
          <p:cNvSpPr txBox="1">
            <a:spLocks noChangeArrowheads="1"/>
          </p:cNvSpPr>
          <p:nvPr/>
        </p:nvSpPr>
        <p:spPr bwMode="auto">
          <a:xfrm>
            <a:off x="4356100" y="602138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r</a:t>
            </a:r>
          </a:p>
        </p:txBody>
      </p:sp>
      <p:sp>
        <p:nvSpPr>
          <p:cNvPr id="174" name="AutoShape 56"/>
          <p:cNvSpPr>
            <a:spLocks noChangeArrowheads="1"/>
          </p:cNvSpPr>
          <p:nvPr/>
        </p:nvSpPr>
        <p:spPr bwMode="auto">
          <a:xfrm rot="16200000" flipH="1">
            <a:off x="4393406" y="55887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75" name="Rectangle 57"/>
          <p:cNvSpPr>
            <a:spLocks noChangeArrowheads="1"/>
          </p:cNvSpPr>
          <p:nvPr/>
        </p:nvSpPr>
        <p:spPr bwMode="auto">
          <a:xfrm>
            <a:off x="0" y="1381125"/>
            <a:ext cx="3276600"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6" name="Text Box 58"/>
          <p:cNvSpPr txBox="1">
            <a:spLocks noChangeArrowheads="1"/>
          </p:cNvSpPr>
          <p:nvPr/>
        </p:nvSpPr>
        <p:spPr bwMode="auto">
          <a:xfrm>
            <a:off x="73025" y="137636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177" name="AutoShape 59"/>
          <p:cNvSpPr>
            <a:spLocks noChangeArrowheads="1"/>
          </p:cNvSpPr>
          <p:nvPr/>
        </p:nvSpPr>
        <p:spPr bwMode="auto">
          <a:xfrm rot="16200000" flipH="1">
            <a:off x="7937" y="1444626"/>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8" name="Rectangle 60"/>
          <p:cNvSpPr>
            <a:spLocks noChangeArrowheads="1"/>
          </p:cNvSpPr>
          <p:nvPr/>
        </p:nvSpPr>
        <p:spPr bwMode="auto">
          <a:xfrm>
            <a:off x="4284663" y="1392238"/>
            <a:ext cx="327660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9" name="Text Box 61"/>
          <p:cNvSpPr txBox="1">
            <a:spLocks noChangeArrowheads="1"/>
          </p:cNvSpPr>
          <p:nvPr/>
        </p:nvSpPr>
        <p:spPr bwMode="auto">
          <a:xfrm>
            <a:off x="4357688" y="138271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180" name="AutoShape 62"/>
          <p:cNvSpPr>
            <a:spLocks noChangeArrowheads="1"/>
          </p:cNvSpPr>
          <p:nvPr/>
        </p:nvSpPr>
        <p:spPr bwMode="auto">
          <a:xfrm rot="16200000" flipH="1">
            <a:off x="4292601" y="145573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1" name="Rectangle 63"/>
          <p:cNvSpPr>
            <a:spLocks noChangeArrowheads="1"/>
          </p:cNvSpPr>
          <p:nvPr/>
        </p:nvSpPr>
        <p:spPr bwMode="auto">
          <a:xfrm>
            <a:off x="6300788" y="4686300"/>
            <a:ext cx="1223962"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2" name="Text Box 64"/>
          <p:cNvSpPr txBox="1">
            <a:spLocks noChangeArrowheads="1"/>
          </p:cNvSpPr>
          <p:nvPr/>
        </p:nvSpPr>
        <p:spPr bwMode="auto">
          <a:xfrm>
            <a:off x="6356350" y="4705350"/>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00000111</a:t>
            </a:r>
            <a:endParaRPr lang="de-DE" sz="1600" b="1" baseline="-25000" dirty="0">
              <a:latin typeface="Courier New" pitchFamily="49" charset="0"/>
            </a:endParaRPr>
          </a:p>
        </p:txBody>
      </p:sp>
      <p:sp>
        <p:nvSpPr>
          <p:cNvPr id="183" name="AutoShape 65"/>
          <p:cNvSpPr>
            <a:spLocks noChangeArrowheads="1"/>
          </p:cNvSpPr>
          <p:nvPr/>
        </p:nvSpPr>
        <p:spPr bwMode="auto">
          <a:xfrm rot="16200000" flipH="1">
            <a:off x="6308725" y="4749800"/>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4" name="Rectangle 66"/>
          <p:cNvSpPr>
            <a:spLocks noChangeArrowheads="1"/>
          </p:cNvSpPr>
          <p:nvPr/>
        </p:nvSpPr>
        <p:spPr bwMode="auto">
          <a:xfrm>
            <a:off x="2736850" y="1752600"/>
            <a:ext cx="122396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5" name="Text Box 67"/>
          <p:cNvSpPr txBox="1">
            <a:spLocks noChangeArrowheads="1"/>
          </p:cNvSpPr>
          <p:nvPr/>
        </p:nvSpPr>
        <p:spPr bwMode="auto">
          <a:xfrm>
            <a:off x="2792413" y="1760538"/>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00000011</a:t>
            </a:r>
            <a:endParaRPr lang="de-DE" sz="1600" b="1" baseline="-25000" dirty="0">
              <a:latin typeface="Courier New" pitchFamily="49" charset="0"/>
            </a:endParaRPr>
          </a:p>
        </p:txBody>
      </p:sp>
      <p:sp>
        <p:nvSpPr>
          <p:cNvPr id="186" name="AutoShape 68"/>
          <p:cNvSpPr>
            <a:spLocks noChangeArrowheads="1"/>
          </p:cNvSpPr>
          <p:nvPr/>
        </p:nvSpPr>
        <p:spPr bwMode="auto">
          <a:xfrm rot="16200000" flipH="1">
            <a:off x="2744787" y="18161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7" name="Rectangle 69"/>
          <p:cNvSpPr>
            <a:spLocks noChangeArrowheads="1"/>
          </p:cNvSpPr>
          <p:nvPr/>
        </p:nvSpPr>
        <p:spPr bwMode="auto">
          <a:xfrm>
            <a:off x="4356100" y="2133600"/>
            <a:ext cx="122396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8" name="Text Box 70"/>
          <p:cNvSpPr txBox="1">
            <a:spLocks noChangeArrowheads="1"/>
          </p:cNvSpPr>
          <p:nvPr/>
        </p:nvSpPr>
        <p:spPr bwMode="auto">
          <a:xfrm>
            <a:off x="4411663" y="2155825"/>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00000101</a:t>
            </a:r>
            <a:endParaRPr lang="de-DE" sz="1600" b="1" baseline="-25000" dirty="0">
              <a:latin typeface="Courier New" pitchFamily="49" charset="0"/>
            </a:endParaRPr>
          </a:p>
        </p:txBody>
      </p:sp>
      <p:sp>
        <p:nvSpPr>
          <p:cNvPr id="189" name="AutoShape 71"/>
          <p:cNvSpPr>
            <a:spLocks noChangeArrowheads="1"/>
          </p:cNvSpPr>
          <p:nvPr/>
        </p:nvSpPr>
        <p:spPr bwMode="auto">
          <a:xfrm rot="16200000" flipH="1">
            <a:off x="4364037" y="21971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0" name="Rectangle 72"/>
          <p:cNvSpPr>
            <a:spLocks noChangeArrowheads="1"/>
          </p:cNvSpPr>
          <p:nvPr/>
        </p:nvSpPr>
        <p:spPr bwMode="auto">
          <a:xfrm>
            <a:off x="6337300" y="3695700"/>
            <a:ext cx="2771775"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1" name="Text Box 73"/>
          <p:cNvSpPr txBox="1">
            <a:spLocks noChangeArrowheads="1"/>
          </p:cNvSpPr>
          <p:nvPr/>
        </p:nvSpPr>
        <p:spPr bwMode="auto">
          <a:xfrm>
            <a:off x="6410325" y="3692525"/>
            <a:ext cx="26828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192" name="AutoShape 74"/>
          <p:cNvSpPr>
            <a:spLocks noChangeArrowheads="1"/>
          </p:cNvSpPr>
          <p:nvPr/>
        </p:nvSpPr>
        <p:spPr bwMode="auto">
          <a:xfrm rot="16200000" flipH="1">
            <a:off x="6345237" y="375920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3" name="Rectangle 75"/>
          <p:cNvSpPr>
            <a:spLocks noChangeArrowheads="1"/>
          </p:cNvSpPr>
          <p:nvPr/>
        </p:nvSpPr>
        <p:spPr bwMode="auto">
          <a:xfrm>
            <a:off x="5221288" y="5064125"/>
            <a:ext cx="2014537"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4" name="Text Box 76"/>
          <p:cNvSpPr txBox="1">
            <a:spLocks noChangeArrowheads="1"/>
          </p:cNvSpPr>
          <p:nvPr/>
        </p:nvSpPr>
        <p:spPr bwMode="auto">
          <a:xfrm>
            <a:off x="5294313" y="5070475"/>
            <a:ext cx="1925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195" name="AutoShape 77"/>
          <p:cNvSpPr>
            <a:spLocks noChangeArrowheads="1"/>
          </p:cNvSpPr>
          <p:nvPr/>
        </p:nvSpPr>
        <p:spPr bwMode="auto">
          <a:xfrm rot="16200000" flipH="1">
            <a:off x="5229225" y="512762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6" name="Rectangle 78"/>
          <p:cNvSpPr>
            <a:spLocks noChangeArrowheads="1"/>
          </p:cNvSpPr>
          <p:nvPr/>
        </p:nvSpPr>
        <p:spPr bwMode="auto">
          <a:xfrm>
            <a:off x="0" y="3697288"/>
            <a:ext cx="17637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7" name="Text Box 79"/>
          <p:cNvSpPr txBox="1">
            <a:spLocks noChangeArrowheads="1"/>
          </p:cNvSpPr>
          <p:nvPr/>
        </p:nvSpPr>
        <p:spPr bwMode="auto">
          <a:xfrm>
            <a:off x="71438" y="3714750"/>
            <a:ext cx="167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198" name="AutoShape 80"/>
          <p:cNvSpPr>
            <a:spLocks noChangeArrowheads="1"/>
          </p:cNvSpPr>
          <p:nvPr/>
        </p:nvSpPr>
        <p:spPr bwMode="auto">
          <a:xfrm rot="16200000" flipH="1">
            <a:off x="7938" y="3760788"/>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9" name="Rectangle 81"/>
          <p:cNvSpPr>
            <a:spLocks noChangeArrowheads="1"/>
          </p:cNvSpPr>
          <p:nvPr/>
        </p:nvSpPr>
        <p:spPr bwMode="auto">
          <a:xfrm>
            <a:off x="576263" y="4310063"/>
            <a:ext cx="176530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0" name="Text Box 82"/>
          <p:cNvSpPr txBox="1">
            <a:spLocks noChangeArrowheads="1"/>
          </p:cNvSpPr>
          <p:nvPr/>
        </p:nvSpPr>
        <p:spPr bwMode="auto">
          <a:xfrm>
            <a:off x="647700" y="4321175"/>
            <a:ext cx="167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000</a:t>
            </a:r>
          </a:p>
        </p:txBody>
      </p:sp>
      <p:sp>
        <p:nvSpPr>
          <p:cNvPr id="201" name="AutoShape 83"/>
          <p:cNvSpPr>
            <a:spLocks noChangeArrowheads="1"/>
          </p:cNvSpPr>
          <p:nvPr/>
        </p:nvSpPr>
        <p:spPr bwMode="auto">
          <a:xfrm rot="16200000" flipH="1">
            <a:off x="584201" y="437356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2" name="Rectangle 84"/>
          <p:cNvSpPr>
            <a:spLocks noChangeArrowheads="1"/>
          </p:cNvSpPr>
          <p:nvPr/>
        </p:nvSpPr>
        <p:spPr bwMode="auto">
          <a:xfrm>
            <a:off x="3779838" y="3392488"/>
            <a:ext cx="190817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3" name="Text Box 85"/>
          <p:cNvSpPr txBox="1">
            <a:spLocks noChangeArrowheads="1"/>
          </p:cNvSpPr>
          <p:nvPr/>
        </p:nvSpPr>
        <p:spPr bwMode="auto">
          <a:xfrm>
            <a:off x="3779838" y="3397250"/>
            <a:ext cx="1925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204" name="AutoShape 86"/>
          <p:cNvSpPr>
            <a:spLocks noChangeArrowheads="1"/>
          </p:cNvSpPr>
          <p:nvPr/>
        </p:nvSpPr>
        <p:spPr bwMode="auto">
          <a:xfrm rot="16200000" flipH="1">
            <a:off x="3752851" y="345598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5" name="Rectangle 87"/>
          <p:cNvSpPr>
            <a:spLocks noChangeArrowheads="1"/>
          </p:cNvSpPr>
          <p:nvPr/>
        </p:nvSpPr>
        <p:spPr bwMode="auto">
          <a:xfrm>
            <a:off x="611188" y="4919663"/>
            <a:ext cx="252095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6" name="Text Box 88"/>
          <p:cNvSpPr txBox="1">
            <a:spLocks noChangeArrowheads="1"/>
          </p:cNvSpPr>
          <p:nvPr/>
        </p:nvSpPr>
        <p:spPr bwMode="auto">
          <a:xfrm>
            <a:off x="665163" y="4933950"/>
            <a:ext cx="24304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207" name="AutoShape 89"/>
          <p:cNvSpPr>
            <a:spLocks noChangeArrowheads="1"/>
          </p:cNvSpPr>
          <p:nvPr/>
        </p:nvSpPr>
        <p:spPr bwMode="auto">
          <a:xfrm rot="16200000" flipH="1">
            <a:off x="619126" y="498316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8" name="Rectangle 90"/>
          <p:cNvSpPr>
            <a:spLocks noChangeArrowheads="1"/>
          </p:cNvSpPr>
          <p:nvPr/>
        </p:nvSpPr>
        <p:spPr bwMode="auto">
          <a:xfrm>
            <a:off x="1619250" y="5495925"/>
            <a:ext cx="2520950"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09" name="Text Box 91"/>
          <p:cNvSpPr txBox="1">
            <a:spLocks noChangeArrowheads="1"/>
          </p:cNvSpPr>
          <p:nvPr/>
        </p:nvSpPr>
        <p:spPr bwMode="auto">
          <a:xfrm>
            <a:off x="1690688" y="5510213"/>
            <a:ext cx="24304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000</a:t>
            </a:r>
          </a:p>
        </p:txBody>
      </p:sp>
      <p:sp>
        <p:nvSpPr>
          <p:cNvPr id="210" name="AutoShape 92"/>
          <p:cNvSpPr>
            <a:spLocks noChangeArrowheads="1"/>
          </p:cNvSpPr>
          <p:nvPr/>
        </p:nvSpPr>
        <p:spPr bwMode="auto">
          <a:xfrm rot="16200000" flipH="1">
            <a:off x="1627187" y="5559426"/>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1" name="Rectangle 93"/>
          <p:cNvSpPr>
            <a:spLocks noChangeArrowheads="1"/>
          </p:cNvSpPr>
          <p:nvPr/>
        </p:nvSpPr>
        <p:spPr bwMode="auto">
          <a:xfrm>
            <a:off x="5000625" y="5783263"/>
            <a:ext cx="327977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2" name="Text Box 94"/>
          <p:cNvSpPr txBox="1">
            <a:spLocks noChangeArrowheads="1"/>
          </p:cNvSpPr>
          <p:nvPr/>
        </p:nvSpPr>
        <p:spPr bwMode="auto">
          <a:xfrm>
            <a:off x="5072063" y="578326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213" name="AutoShape 95"/>
          <p:cNvSpPr>
            <a:spLocks noChangeArrowheads="1"/>
          </p:cNvSpPr>
          <p:nvPr/>
        </p:nvSpPr>
        <p:spPr bwMode="auto">
          <a:xfrm rot="16200000" flipH="1">
            <a:off x="5008563" y="5846763"/>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4" name="Freeform 96"/>
          <p:cNvSpPr>
            <a:spLocks/>
          </p:cNvSpPr>
          <p:nvPr/>
        </p:nvSpPr>
        <p:spPr bwMode="auto">
          <a:xfrm>
            <a:off x="1692275" y="2025650"/>
            <a:ext cx="1123950" cy="365125"/>
          </a:xfrm>
          <a:custGeom>
            <a:avLst/>
            <a:gdLst>
              <a:gd name="T0" fmla="*/ 708 w 708"/>
              <a:gd name="T1" fmla="*/ 0 h 230"/>
              <a:gd name="T2" fmla="*/ 386 w 708"/>
              <a:gd name="T3" fmla="*/ 192 h 230"/>
              <a:gd name="T4" fmla="*/ 0 w 708"/>
              <a:gd name="T5" fmla="*/ 225 h 230"/>
            </a:gdLst>
            <a:ahLst/>
            <a:cxnLst>
              <a:cxn ang="0">
                <a:pos x="T0" y="T1"/>
              </a:cxn>
              <a:cxn ang="0">
                <a:pos x="T2" y="T3"/>
              </a:cxn>
              <a:cxn ang="0">
                <a:pos x="T4" y="T5"/>
              </a:cxn>
            </a:cxnLst>
            <a:rect l="0" t="0" r="r" b="b"/>
            <a:pathLst>
              <a:path w="708" h="230">
                <a:moveTo>
                  <a:pt x="708" y="0"/>
                </a:moveTo>
                <a:cubicBezTo>
                  <a:pt x="654" y="32"/>
                  <a:pt x="504" y="154"/>
                  <a:pt x="386" y="192"/>
                </a:cubicBezTo>
                <a:cubicBezTo>
                  <a:pt x="268" y="230"/>
                  <a:pt x="80" y="218"/>
                  <a:pt x="0" y="225"/>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15" name="Freeform 97"/>
          <p:cNvSpPr>
            <a:spLocks/>
          </p:cNvSpPr>
          <p:nvPr/>
        </p:nvSpPr>
        <p:spPr bwMode="auto">
          <a:xfrm>
            <a:off x="2336800" y="2016125"/>
            <a:ext cx="962025"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16" name="Line 98"/>
          <p:cNvSpPr>
            <a:spLocks noChangeShapeType="1"/>
          </p:cNvSpPr>
          <p:nvPr/>
        </p:nvSpPr>
        <p:spPr bwMode="auto">
          <a:xfrm flipH="1" flipV="1">
            <a:off x="5797550" y="4327525"/>
            <a:ext cx="503238" cy="5032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17" name="Line 99"/>
          <p:cNvSpPr>
            <a:spLocks noChangeShapeType="1"/>
          </p:cNvSpPr>
          <p:nvPr/>
        </p:nvSpPr>
        <p:spPr bwMode="auto">
          <a:xfrm flipV="1">
            <a:off x="971550" y="1665288"/>
            <a:ext cx="504825" cy="71755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18" name="Freeform 100"/>
          <p:cNvSpPr>
            <a:spLocks/>
          </p:cNvSpPr>
          <p:nvPr/>
        </p:nvSpPr>
        <p:spPr bwMode="auto">
          <a:xfrm>
            <a:off x="5562600" y="2093913"/>
            <a:ext cx="1063625" cy="1152525"/>
          </a:xfrm>
          <a:custGeom>
            <a:avLst/>
            <a:gdLst>
              <a:gd name="T0" fmla="*/ 670 w 670"/>
              <a:gd name="T1" fmla="*/ 0 h 726"/>
              <a:gd name="T2" fmla="*/ 102 w 670"/>
              <a:gd name="T3" fmla="*/ 438 h 726"/>
              <a:gd name="T4" fmla="*/ 57 w 670"/>
              <a:gd name="T5" fmla="*/ 726 h 726"/>
            </a:gdLst>
            <a:ahLst/>
            <a:cxnLst>
              <a:cxn ang="0">
                <a:pos x="T0" y="T1"/>
              </a:cxn>
              <a:cxn ang="0">
                <a:pos x="T2" y="T3"/>
              </a:cxn>
              <a:cxn ang="0">
                <a:pos x="T4" y="T5"/>
              </a:cxn>
            </a:cxnLst>
            <a:rect l="0" t="0" r="r" b="b"/>
            <a:pathLst>
              <a:path w="670" h="726">
                <a:moveTo>
                  <a:pt x="670" y="0"/>
                </a:moveTo>
                <a:cubicBezTo>
                  <a:pt x="576" y="72"/>
                  <a:pt x="204" y="317"/>
                  <a:pt x="102" y="438"/>
                </a:cubicBezTo>
                <a:cubicBezTo>
                  <a:pt x="0" y="559"/>
                  <a:pt x="79" y="650"/>
                  <a:pt x="57" y="726"/>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19" name="Freeform 101"/>
          <p:cNvSpPr>
            <a:spLocks/>
          </p:cNvSpPr>
          <p:nvPr/>
        </p:nvSpPr>
        <p:spPr bwMode="auto">
          <a:xfrm>
            <a:off x="3492500" y="1662113"/>
            <a:ext cx="1344613" cy="1368425"/>
          </a:xfrm>
          <a:custGeom>
            <a:avLst/>
            <a:gdLst>
              <a:gd name="T0" fmla="*/ 847 w 847"/>
              <a:gd name="T1" fmla="*/ 0 h 862"/>
              <a:gd name="T2" fmla="*/ 272 w 847"/>
              <a:gd name="T3" fmla="*/ 499 h 862"/>
              <a:gd name="T4" fmla="*/ 136 w 847"/>
              <a:gd name="T5" fmla="*/ 771 h 862"/>
              <a:gd name="T6" fmla="*/ 0 w 847"/>
              <a:gd name="T7" fmla="*/ 862 h 862"/>
            </a:gdLst>
            <a:ahLst/>
            <a:cxnLst>
              <a:cxn ang="0">
                <a:pos x="T0" y="T1"/>
              </a:cxn>
              <a:cxn ang="0">
                <a:pos x="T2" y="T3"/>
              </a:cxn>
              <a:cxn ang="0">
                <a:pos x="T4" y="T5"/>
              </a:cxn>
              <a:cxn ang="0">
                <a:pos x="T6" y="T7"/>
              </a:cxn>
            </a:cxnLst>
            <a:rect l="0" t="0" r="r" b="b"/>
            <a:pathLst>
              <a:path w="847" h="862">
                <a:moveTo>
                  <a:pt x="847" y="0"/>
                </a:moveTo>
                <a:cubicBezTo>
                  <a:pt x="751" y="82"/>
                  <a:pt x="390" y="371"/>
                  <a:pt x="272" y="499"/>
                </a:cubicBezTo>
                <a:cubicBezTo>
                  <a:pt x="154" y="627"/>
                  <a:pt x="181" y="711"/>
                  <a:pt x="136" y="771"/>
                </a:cubicBezTo>
                <a:cubicBezTo>
                  <a:pt x="91" y="831"/>
                  <a:pt x="45" y="846"/>
                  <a:pt x="0" y="862"/>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0" name="Line 102"/>
          <p:cNvSpPr>
            <a:spLocks noChangeShapeType="1"/>
          </p:cNvSpPr>
          <p:nvPr/>
        </p:nvSpPr>
        <p:spPr bwMode="auto">
          <a:xfrm flipH="1">
            <a:off x="971550" y="3173413"/>
            <a:ext cx="720725" cy="50800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1" name="Line 103"/>
          <p:cNvSpPr>
            <a:spLocks noChangeShapeType="1"/>
          </p:cNvSpPr>
          <p:nvPr/>
        </p:nvSpPr>
        <p:spPr bwMode="auto">
          <a:xfrm flipH="1">
            <a:off x="1511300" y="3965575"/>
            <a:ext cx="901700" cy="3635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2" name="Freeform 104"/>
          <p:cNvSpPr>
            <a:spLocks/>
          </p:cNvSpPr>
          <p:nvPr/>
        </p:nvSpPr>
        <p:spPr bwMode="auto">
          <a:xfrm>
            <a:off x="3127375" y="3681413"/>
            <a:ext cx="1697038" cy="311150"/>
          </a:xfrm>
          <a:custGeom>
            <a:avLst/>
            <a:gdLst>
              <a:gd name="T0" fmla="*/ 1069 w 1069"/>
              <a:gd name="T1" fmla="*/ 0 h 196"/>
              <a:gd name="T2" fmla="*/ 642 w 1069"/>
              <a:gd name="T3" fmla="*/ 174 h 196"/>
              <a:gd name="T4" fmla="*/ 0 w 1069"/>
              <a:gd name="T5" fmla="*/ 134 h 196"/>
            </a:gdLst>
            <a:ahLst/>
            <a:cxnLst>
              <a:cxn ang="0">
                <a:pos x="T0" y="T1"/>
              </a:cxn>
              <a:cxn ang="0">
                <a:pos x="T2" y="T3"/>
              </a:cxn>
              <a:cxn ang="0">
                <a:pos x="T4" y="T5"/>
              </a:cxn>
            </a:cxnLst>
            <a:rect l="0" t="0" r="r" b="b"/>
            <a:pathLst>
              <a:path w="1069" h="196">
                <a:moveTo>
                  <a:pt x="1069" y="0"/>
                </a:moveTo>
                <a:cubicBezTo>
                  <a:pt x="945" y="80"/>
                  <a:pt x="820" y="152"/>
                  <a:pt x="642" y="174"/>
                </a:cubicBezTo>
                <a:cubicBezTo>
                  <a:pt x="464" y="196"/>
                  <a:pt x="134" y="142"/>
                  <a:pt x="0" y="134"/>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3" name="Line 105"/>
          <p:cNvSpPr>
            <a:spLocks noChangeShapeType="1"/>
          </p:cNvSpPr>
          <p:nvPr/>
        </p:nvSpPr>
        <p:spPr bwMode="auto">
          <a:xfrm flipH="1">
            <a:off x="2628900" y="4757738"/>
            <a:ext cx="503238"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4" name="Line 106"/>
          <p:cNvSpPr>
            <a:spLocks noChangeShapeType="1"/>
          </p:cNvSpPr>
          <p:nvPr/>
        </p:nvSpPr>
        <p:spPr bwMode="auto">
          <a:xfrm flipH="1">
            <a:off x="3708400" y="5118100"/>
            <a:ext cx="288925" cy="360363"/>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5" name="Freeform 107"/>
          <p:cNvSpPr>
            <a:spLocks/>
          </p:cNvSpPr>
          <p:nvPr/>
        </p:nvSpPr>
        <p:spPr bwMode="auto">
          <a:xfrm>
            <a:off x="5653088" y="3894138"/>
            <a:ext cx="647700" cy="73025"/>
          </a:xfrm>
          <a:custGeom>
            <a:avLst/>
            <a:gdLst>
              <a:gd name="T0" fmla="*/ 408 w 408"/>
              <a:gd name="T1" fmla="*/ 0 h 46"/>
              <a:gd name="T2" fmla="*/ 181 w 408"/>
              <a:gd name="T3" fmla="*/ 46 h 46"/>
              <a:gd name="T4" fmla="*/ 0 w 408"/>
              <a:gd name="T5" fmla="*/ 0 h 46"/>
            </a:gdLst>
            <a:ahLst/>
            <a:cxnLst>
              <a:cxn ang="0">
                <a:pos x="T0" y="T1"/>
              </a:cxn>
              <a:cxn ang="0">
                <a:pos x="T2" y="T3"/>
              </a:cxn>
              <a:cxn ang="0">
                <a:pos x="T4" y="T5"/>
              </a:cxn>
            </a:cxnLst>
            <a:rect l="0" t="0" r="r" b="b"/>
            <a:pathLst>
              <a:path w="408" h="46">
                <a:moveTo>
                  <a:pt x="408" y="0"/>
                </a:moveTo>
                <a:cubicBezTo>
                  <a:pt x="328" y="23"/>
                  <a:pt x="249" y="46"/>
                  <a:pt x="181" y="46"/>
                </a:cubicBezTo>
                <a:cubicBezTo>
                  <a:pt x="113" y="46"/>
                  <a:pt x="56" y="23"/>
                  <a:pt x="0" y="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6" name="Line 108"/>
          <p:cNvSpPr>
            <a:spLocks noChangeShapeType="1"/>
          </p:cNvSpPr>
          <p:nvPr/>
        </p:nvSpPr>
        <p:spPr bwMode="auto">
          <a:xfrm flipH="1" flipV="1">
            <a:off x="4932363" y="4687888"/>
            <a:ext cx="647700" cy="3587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7" name="Line 109"/>
          <p:cNvSpPr>
            <a:spLocks noChangeShapeType="1"/>
          </p:cNvSpPr>
          <p:nvPr/>
        </p:nvSpPr>
        <p:spPr bwMode="auto">
          <a:xfrm flipH="1" flipV="1">
            <a:off x="4572000" y="5624513"/>
            <a:ext cx="792163" cy="1428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28" name="Rectangle 110"/>
          <p:cNvSpPr>
            <a:spLocks noChangeArrowheads="1"/>
          </p:cNvSpPr>
          <p:nvPr/>
        </p:nvSpPr>
        <p:spPr bwMode="auto">
          <a:xfrm>
            <a:off x="6732588" y="3263900"/>
            <a:ext cx="1223962"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29" name="Text Box 111"/>
          <p:cNvSpPr txBox="1">
            <a:spLocks noChangeArrowheads="1"/>
          </p:cNvSpPr>
          <p:nvPr/>
        </p:nvSpPr>
        <p:spPr bwMode="auto">
          <a:xfrm>
            <a:off x="6788150" y="3279775"/>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00000010</a:t>
            </a:r>
            <a:endParaRPr lang="de-DE" sz="1600" b="1" baseline="-25000" dirty="0">
              <a:latin typeface="Courier New" pitchFamily="49" charset="0"/>
            </a:endParaRPr>
          </a:p>
        </p:txBody>
      </p:sp>
      <p:sp>
        <p:nvSpPr>
          <p:cNvPr id="230" name="AutoShape 112"/>
          <p:cNvSpPr>
            <a:spLocks noChangeArrowheads="1"/>
          </p:cNvSpPr>
          <p:nvPr/>
        </p:nvSpPr>
        <p:spPr bwMode="auto">
          <a:xfrm rot="16200000" flipH="1">
            <a:off x="6740525" y="3327400"/>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1" name="Line 113"/>
          <p:cNvSpPr>
            <a:spLocks noChangeShapeType="1"/>
          </p:cNvSpPr>
          <p:nvPr/>
        </p:nvSpPr>
        <p:spPr bwMode="auto">
          <a:xfrm flipH="1" flipV="1">
            <a:off x="6372225" y="3246438"/>
            <a:ext cx="360363"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32" name="Freeform 114"/>
          <p:cNvSpPr>
            <a:spLocks/>
          </p:cNvSpPr>
          <p:nvPr/>
        </p:nvSpPr>
        <p:spPr bwMode="auto">
          <a:xfrm rot="5125941" flipH="1">
            <a:off x="3977482" y="2231231"/>
            <a:ext cx="709612"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33" name="AutoShape 115"/>
          <p:cNvSpPr>
            <a:spLocks noChangeArrowheads="1"/>
          </p:cNvSpPr>
          <p:nvPr/>
        </p:nvSpPr>
        <p:spPr bwMode="auto">
          <a:xfrm rot="5400000" flipH="1" flipV="1">
            <a:off x="7938" y="1439863"/>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4" name="AutoShape 116"/>
          <p:cNvSpPr>
            <a:spLocks noChangeArrowheads="1"/>
          </p:cNvSpPr>
          <p:nvPr/>
        </p:nvSpPr>
        <p:spPr bwMode="auto">
          <a:xfrm rot="5400000" flipH="1" flipV="1">
            <a:off x="2743200" y="1816100"/>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5" name="AutoShape 117"/>
          <p:cNvSpPr>
            <a:spLocks noChangeArrowheads="1"/>
          </p:cNvSpPr>
          <p:nvPr/>
        </p:nvSpPr>
        <p:spPr bwMode="auto">
          <a:xfrm rot="5400000" flipH="1" flipV="1">
            <a:off x="4292600" y="145732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6" name="AutoShape 118"/>
          <p:cNvSpPr>
            <a:spLocks noChangeArrowheads="1"/>
          </p:cNvSpPr>
          <p:nvPr/>
        </p:nvSpPr>
        <p:spPr bwMode="auto">
          <a:xfrm rot="5400000" flipH="1" flipV="1">
            <a:off x="4364037" y="2212976"/>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7" name="AutoShape 119"/>
          <p:cNvSpPr>
            <a:spLocks noChangeArrowheads="1"/>
          </p:cNvSpPr>
          <p:nvPr/>
        </p:nvSpPr>
        <p:spPr bwMode="auto">
          <a:xfrm rot="5400000" flipH="1" flipV="1">
            <a:off x="3751263" y="3455988"/>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8" name="AutoShape 120"/>
          <p:cNvSpPr>
            <a:spLocks noChangeArrowheads="1"/>
          </p:cNvSpPr>
          <p:nvPr/>
        </p:nvSpPr>
        <p:spPr bwMode="auto">
          <a:xfrm rot="5400000" flipH="1" flipV="1">
            <a:off x="6343651" y="376078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9" name="AutoShape 121"/>
          <p:cNvSpPr>
            <a:spLocks noChangeArrowheads="1"/>
          </p:cNvSpPr>
          <p:nvPr/>
        </p:nvSpPr>
        <p:spPr bwMode="auto">
          <a:xfrm rot="5400000" flipH="1" flipV="1">
            <a:off x="6740526" y="331311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0" name="AutoShape 122"/>
          <p:cNvSpPr>
            <a:spLocks noChangeArrowheads="1"/>
          </p:cNvSpPr>
          <p:nvPr/>
        </p:nvSpPr>
        <p:spPr bwMode="auto">
          <a:xfrm rot="5400000" flipH="1" flipV="1">
            <a:off x="6308725" y="475297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1" name="AutoShape 123"/>
          <p:cNvSpPr>
            <a:spLocks noChangeArrowheads="1"/>
          </p:cNvSpPr>
          <p:nvPr/>
        </p:nvSpPr>
        <p:spPr bwMode="auto">
          <a:xfrm rot="5400000" flipH="1" flipV="1">
            <a:off x="5229226" y="512921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2" name="AutoShape 124"/>
          <p:cNvSpPr>
            <a:spLocks noChangeArrowheads="1"/>
          </p:cNvSpPr>
          <p:nvPr/>
        </p:nvSpPr>
        <p:spPr bwMode="auto">
          <a:xfrm rot="5400000" flipH="1" flipV="1">
            <a:off x="5011738" y="5849938"/>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3" name="AutoShape 125"/>
          <p:cNvSpPr>
            <a:spLocks noChangeArrowheads="1"/>
          </p:cNvSpPr>
          <p:nvPr/>
        </p:nvSpPr>
        <p:spPr bwMode="auto">
          <a:xfrm rot="5400000" flipH="1" flipV="1">
            <a:off x="1628776" y="554513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4" name="AutoShape 126"/>
          <p:cNvSpPr>
            <a:spLocks noChangeArrowheads="1"/>
          </p:cNvSpPr>
          <p:nvPr/>
        </p:nvSpPr>
        <p:spPr bwMode="auto">
          <a:xfrm rot="5400000" flipH="1" flipV="1">
            <a:off x="620712" y="4984751"/>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5" name="AutoShape 127"/>
          <p:cNvSpPr>
            <a:spLocks noChangeArrowheads="1"/>
          </p:cNvSpPr>
          <p:nvPr/>
        </p:nvSpPr>
        <p:spPr bwMode="auto">
          <a:xfrm rot="5400000" flipH="1" flipV="1">
            <a:off x="584201" y="4373562"/>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6" name="AutoShape 128"/>
          <p:cNvSpPr>
            <a:spLocks noChangeArrowheads="1"/>
          </p:cNvSpPr>
          <p:nvPr/>
        </p:nvSpPr>
        <p:spPr bwMode="auto">
          <a:xfrm rot="5400000" flipH="1" flipV="1">
            <a:off x="7938" y="3760788"/>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7" name="Rectangle 130"/>
          <p:cNvSpPr>
            <a:spLocks noChangeArrowheads="1"/>
          </p:cNvSpPr>
          <p:nvPr/>
        </p:nvSpPr>
        <p:spPr bwMode="auto">
          <a:xfrm>
            <a:off x="5688013" y="1824038"/>
            <a:ext cx="3276600"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8" name="Text Box 131"/>
          <p:cNvSpPr txBox="1">
            <a:spLocks noChangeArrowheads="1"/>
          </p:cNvSpPr>
          <p:nvPr/>
        </p:nvSpPr>
        <p:spPr bwMode="auto">
          <a:xfrm>
            <a:off x="5761038" y="1814513"/>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249" name="AutoShape 132"/>
          <p:cNvSpPr>
            <a:spLocks noChangeArrowheads="1"/>
          </p:cNvSpPr>
          <p:nvPr/>
        </p:nvSpPr>
        <p:spPr bwMode="auto">
          <a:xfrm rot="16200000" flipH="1">
            <a:off x="5695951" y="1887537"/>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0" name="AutoShape 133"/>
          <p:cNvSpPr>
            <a:spLocks noChangeArrowheads="1"/>
          </p:cNvSpPr>
          <p:nvPr/>
        </p:nvSpPr>
        <p:spPr bwMode="auto">
          <a:xfrm rot="5400000" flipH="1" flipV="1">
            <a:off x="5695950" y="188912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Tree>
    <p:extLst>
      <p:ext uri="{BB962C8B-B14F-4D97-AF65-F5344CB8AC3E}">
        <p14:creationId xmlns:p14="http://schemas.microsoft.com/office/powerpoint/2010/main" val="1260882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177"/>
                                        </p:tgtEl>
                                      </p:cBhvr>
                                    </p:animEffect>
                                    <p:set>
                                      <p:cBhvr>
                                        <p:cTn id="7" dur="1" fill="hold">
                                          <p:stCondLst>
                                            <p:cond delay="499"/>
                                          </p:stCondLst>
                                        </p:cTn>
                                        <p:tgtEl>
                                          <p:spTgt spid="177"/>
                                        </p:tgtEl>
                                        <p:attrNameLst>
                                          <p:attrName>style.visibility</p:attrName>
                                        </p:attrNameLst>
                                      </p:cBhvr>
                                      <p:to>
                                        <p:strVal val="hidden"/>
                                      </p:to>
                                    </p:set>
                                  </p:childTnLst>
                                </p:cTn>
                              </p:par>
                              <p:par>
                                <p:cTn id="8" presetID="10" presetClass="exit" presetSubtype="0" fill="hold" grpId="1" nodeType="withEffect">
                                  <p:stCondLst>
                                    <p:cond delay="0"/>
                                  </p:stCondLst>
                                  <p:childTnLst>
                                    <p:animEffect transition="out" filter="fade">
                                      <p:cBhvr>
                                        <p:cTn id="9" dur="500"/>
                                        <p:tgtEl>
                                          <p:spTgt spid="186"/>
                                        </p:tgtEl>
                                      </p:cBhvr>
                                    </p:animEffect>
                                    <p:set>
                                      <p:cBhvr>
                                        <p:cTn id="10" dur="1" fill="hold">
                                          <p:stCondLst>
                                            <p:cond delay="499"/>
                                          </p:stCondLst>
                                        </p:cTn>
                                        <p:tgtEl>
                                          <p:spTgt spid="186"/>
                                        </p:tgtEl>
                                        <p:attrNameLst>
                                          <p:attrName>style.visibility</p:attrName>
                                        </p:attrNameLst>
                                      </p:cBhvr>
                                      <p:to>
                                        <p:strVal val="hidden"/>
                                      </p:to>
                                    </p:set>
                                  </p:childTnLst>
                                </p:cTn>
                              </p:par>
                              <p:par>
                                <p:cTn id="11" presetID="10" presetClass="exit" presetSubtype="0" fill="hold" grpId="1" nodeType="withEffect">
                                  <p:stCondLst>
                                    <p:cond delay="0"/>
                                  </p:stCondLst>
                                  <p:childTnLst>
                                    <p:animEffect transition="out" filter="fade">
                                      <p:cBhvr>
                                        <p:cTn id="12" dur="500"/>
                                        <p:tgtEl>
                                          <p:spTgt spid="180"/>
                                        </p:tgtEl>
                                      </p:cBhvr>
                                    </p:animEffect>
                                    <p:set>
                                      <p:cBhvr>
                                        <p:cTn id="13" dur="1" fill="hold">
                                          <p:stCondLst>
                                            <p:cond delay="499"/>
                                          </p:stCondLst>
                                        </p:cTn>
                                        <p:tgtEl>
                                          <p:spTgt spid="180"/>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89"/>
                                        </p:tgtEl>
                                      </p:cBhvr>
                                    </p:animEffect>
                                    <p:set>
                                      <p:cBhvr>
                                        <p:cTn id="16" dur="1" fill="hold">
                                          <p:stCondLst>
                                            <p:cond delay="499"/>
                                          </p:stCondLst>
                                        </p:cTn>
                                        <p:tgtEl>
                                          <p:spTgt spid="189"/>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230"/>
                                        </p:tgtEl>
                                      </p:cBhvr>
                                    </p:animEffect>
                                    <p:set>
                                      <p:cBhvr>
                                        <p:cTn id="19" dur="1" fill="hold">
                                          <p:stCondLst>
                                            <p:cond delay="499"/>
                                          </p:stCondLst>
                                        </p:cTn>
                                        <p:tgtEl>
                                          <p:spTgt spid="230"/>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92"/>
                                        </p:tgtEl>
                                      </p:cBhvr>
                                    </p:animEffect>
                                    <p:set>
                                      <p:cBhvr>
                                        <p:cTn id="22" dur="1" fill="hold">
                                          <p:stCondLst>
                                            <p:cond delay="499"/>
                                          </p:stCondLst>
                                        </p:cTn>
                                        <p:tgtEl>
                                          <p:spTgt spid="192"/>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204"/>
                                        </p:tgtEl>
                                      </p:cBhvr>
                                    </p:animEffect>
                                    <p:set>
                                      <p:cBhvr>
                                        <p:cTn id="25" dur="1" fill="hold">
                                          <p:stCondLst>
                                            <p:cond delay="499"/>
                                          </p:stCondLst>
                                        </p:cTn>
                                        <p:tgtEl>
                                          <p:spTgt spid="204"/>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198"/>
                                        </p:tgtEl>
                                      </p:cBhvr>
                                    </p:animEffect>
                                    <p:set>
                                      <p:cBhvr>
                                        <p:cTn id="28" dur="1" fill="hold">
                                          <p:stCondLst>
                                            <p:cond delay="499"/>
                                          </p:stCondLst>
                                        </p:cTn>
                                        <p:tgtEl>
                                          <p:spTgt spid="198"/>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201"/>
                                        </p:tgtEl>
                                      </p:cBhvr>
                                    </p:animEffect>
                                    <p:set>
                                      <p:cBhvr>
                                        <p:cTn id="31" dur="1" fill="hold">
                                          <p:stCondLst>
                                            <p:cond delay="499"/>
                                          </p:stCondLst>
                                        </p:cTn>
                                        <p:tgtEl>
                                          <p:spTgt spid="201"/>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207"/>
                                        </p:tgtEl>
                                      </p:cBhvr>
                                    </p:animEffect>
                                    <p:set>
                                      <p:cBhvr>
                                        <p:cTn id="34" dur="1" fill="hold">
                                          <p:stCondLst>
                                            <p:cond delay="499"/>
                                          </p:stCondLst>
                                        </p:cTn>
                                        <p:tgtEl>
                                          <p:spTgt spid="207"/>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210"/>
                                        </p:tgtEl>
                                      </p:cBhvr>
                                    </p:animEffect>
                                    <p:set>
                                      <p:cBhvr>
                                        <p:cTn id="37" dur="1" fill="hold">
                                          <p:stCondLst>
                                            <p:cond delay="499"/>
                                          </p:stCondLst>
                                        </p:cTn>
                                        <p:tgtEl>
                                          <p:spTgt spid="210"/>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3"/>
                                        </p:tgtEl>
                                      </p:cBhvr>
                                    </p:animEffect>
                                    <p:set>
                                      <p:cBhvr>
                                        <p:cTn id="40" dur="1" fill="hold">
                                          <p:stCondLst>
                                            <p:cond delay="499"/>
                                          </p:stCondLst>
                                        </p:cTn>
                                        <p:tgtEl>
                                          <p:spTgt spid="213"/>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95"/>
                                        </p:tgtEl>
                                      </p:cBhvr>
                                    </p:animEffect>
                                    <p:set>
                                      <p:cBhvr>
                                        <p:cTn id="43" dur="1" fill="hold">
                                          <p:stCondLst>
                                            <p:cond delay="499"/>
                                          </p:stCondLst>
                                        </p:cTn>
                                        <p:tgtEl>
                                          <p:spTgt spid="195"/>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83"/>
                                        </p:tgtEl>
                                      </p:cBhvr>
                                    </p:animEffect>
                                    <p:set>
                                      <p:cBhvr>
                                        <p:cTn id="46" dur="1" fill="hold">
                                          <p:stCondLst>
                                            <p:cond delay="499"/>
                                          </p:stCondLst>
                                        </p:cTn>
                                        <p:tgtEl>
                                          <p:spTgt spid="183"/>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49"/>
                                        </p:tgtEl>
                                      </p:cBhvr>
                                    </p:animEffect>
                                    <p:set>
                                      <p:cBhvr>
                                        <p:cTn id="49" dur="1" fill="hold">
                                          <p:stCondLst>
                                            <p:cond delay="499"/>
                                          </p:stCondLst>
                                        </p:cTn>
                                        <p:tgtEl>
                                          <p:spTgt spid="249"/>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33"/>
                                        </p:tgtEl>
                                        <p:attrNameLst>
                                          <p:attrName>style.visibility</p:attrName>
                                        </p:attrNameLst>
                                      </p:cBhvr>
                                      <p:to>
                                        <p:strVal val="visible"/>
                                      </p:to>
                                    </p:set>
                                    <p:animEffect transition="in" filter="fade">
                                      <p:cBhvr>
                                        <p:cTn id="53" dur="500"/>
                                        <p:tgtEl>
                                          <p:spTgt spid="2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4"/>
                                        </p:tgtEl>
                                        <p:attrNameLst>
                                          <p:attrName>style.visibility</p:attrName>
                                        </p:attrNameLst>
                                      </p:cBhvr>
                                      <p:to>
                                        <p:strVal val="visible"/>
                                      </p:to>
                                    </p:set>
                                    <p:animEffect transition="in" filter="fade">
                                      <p:cBhvr>
                                        <p:cTn id="56" dur="500"/>
                                        <p:tgtEl>
                                          <p:spTgt spid="2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5"/>
                                        </p:tgtEl>
                                        <p:attrNameLst>
                                          <p:attrName>style.visibility</p:attrName>
                                        </p:attrNameLst>
                                      </p:cBhvr>
                                      <p:to>
                                        <p:strVal val="visible"/>
                                      </p:to>
                                    </p:set>
                                    <p:animEffect transition="in" filter="fade">
                                      <p:cBhvr>
                                        <p:cTn id="59" dur="500"/>
                                        <p:tgtEl>
                                          <p:spTgt spid="23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6"/>
                                        </p:tgtEl>
                                        <p:attrNameLst>
                                          <p:attrName>style.visibility</p:attrName>
                                        </p:attrNameLst>
                                      </p:cBhvr>
                                      <p:to>
                                        <p:strVal val="visible"/>
                                      </p:to>
                                    </p:set>
                                    <p:animEffect transition="in" filter="fade">
                                      <p:cBhvr>
                                        <p:cTn id="62" dur="500"/>
                                        <p:tgtEl>
                                          <p:spTgt spid="23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37"/>
                                        </p:tgtEl>
                                        <p:attrNameLst>
                                          <p:attrName>style.visibility</p:attrName>
                                        </p:attrNameLst>
                                      </p:cBhvr>
                                      <p:to>
                                        <p:strVal val="visible"/>
                                      </p:to>
                                    </p:set>
                                    <p:animEffect transition="in" filter="fade">
                                      <p:cBhvr>
                                        <p:cTn id="65" dur="500"/>
                                        <p:tgtEl>
                                          <p:spTgt spid="2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8"/>
                                        </p:tgtEl>
                                        <p:attrNameLst>
                                          <p:attrName>style.visibility</p:attrName>
                                        </p:attrNameLst>
                                      </p:cBhvr>
                                      <p:to>
                                        <p:strVal val="visible"/>
                                      </p:to>
                                    </p:set>
                                    <p:animEffect transition="in" filter="fade">
                                      <p:cBhvr>
                                        <p:cTn id="68" dur="500"/>
                                        <p:tgtEl>
                                          <p:spTgt spid="2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9"/>
                                        </p:tgtEl>
                                        <p:attrNameLst>
                                          <p:attrName>style.visibility</p:attrName>
                                        </p:attrNameLst>
                                      </p:cBhvr>
                                      <p:to>
                                        <p:strVal val="visible"/>
                                      </p:to>
                                    </p:set>
                                    <p:animEffect transition="in" filter="fade">
                                      <p:cBhvr>
                                        <p:cTn id="71" dur="500"/>
                                        <p:tgtEl>
                                          <p:spTgt spid="23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0"/>
                                        </p:tgtEl>
                                        <p:attrNameLst>
                                          <p:attrName>style.visibility</p:attrName>
                                        </p:attrNameLst>
                                      </p:cBhvr>
                                      <p:to>
                                        <p:strVal val="visible"/>
                                      </p:to>
                                    </p:set>
                                    <p:animEffect transition="in" filter="fade">
                                      <p:cBhvr>
                                        <p:cTn id="74" dur="500"/>
                                        <p:tgtEl>
                                          <p:spTgt spid="24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41"/>
                                        </p:tgtEl>
                                        <p:attrNameLst>
                                          <p:attrName>style.visibility</p:attrName>
                                        </p:attrNameLst>
                                      </p:cBhvr>
                                      <p:to>
                                        <p:strVal val="visible"/>
                                      </p:to>
                                    </p:set>
                                    <p:animEffect transition="in" filter="fade">
                                      <p:cBhvr>
                                        <p:cTn id="77" dur="500"/>
                                        <p:tgtEl>
                                          <p:spTgt spid="24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42"/>
                                        </p:tgtEl>
                                        <p:attrNameLst>
                                          <p:attrName>style.visibility</p:attrName>
                                        </p:attrNameLst>
                                      </p:cBhvr>
                                      <p:to>
                                        <p:strVal val="visible"/>
                                      </p:to>
                                    </p:set>
                                    <p:animEffect transition="in" filter="fade">
                                      <p:cBhvr>
                                        <p:cTn id="80" dur="500"/>
                                        <p:tgtEl>
                                          <p:spTgt spid="24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43"/>
                                        </p:tgtEl>
                                        <p:attrNameLst>
                                          <p:attrName>style.visibility</p:attrName>
                                        </p:attrNameLst>
                                      </p:cBhvr>
                                      <p:to>
                                        <p:strVal val="visible"/>
                                      </p:to>
                                    </p:set>
                                    <p:animEffect transition="in" filter="fade">
                                      <p:cBhvr>
                                        <p:cTn id="83" dur="500"/>
                                        <p:tgtEl>
                                          <p:spTgt spid="24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44"/>
                                        </p:tgtEl>
                                        <p:attrNameLst>
                                          <p:attrName>style.visibility</p:attrName>
                                        </p:attrNameLst>
                                      </p:cBhvr>
                                      <p:to>
                                        <p:strVal val="visible"/>
                                      </p:to>
                                    </p:set>
                                    <p:animEffect transition="in" filter="fade">
                                      <p:cBhvr>
                                        <p:cTn id="86" dur="500"/>
                                        <p:tgtEl>
                                          <p:spTgt spid="24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5"/>
                                        </p:tgtEl>
                                        <p:attrNameLst>
                                          <p:attrName>style.visibility</p:attrName>
                                        </p:attrNameLst>
                                      </p:cBhvr>
                                      <p:to>
                                        <p:strVal val="visible"/>
                                      </p:to>
                                    </p:set>
                                    <p:animEffect transition="in" filter="fade">
                                      <p:cBhvr>
                                        <p:cTn id="89" dur="500"/>
                                        <p:tgtEl>
                                          <p:spTgt spid="24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6"/>
                                        </p:tgtEl>
                                        <p:attrNameLst>
                                          <p:attrName>style.visibility</p:attrName>
                                        </p:attrNameLst>
                                      </p:cBhvr>
                                      <p:to>
                                        <p:strVal val="visible"/>
                                      </p:to>
                                    </p:set>
                                    <p:animEffect transition="in" filter="fade">
                                      <p:cBhvr>
                                        <p:cTn id="92" dur="500"/>
                                        <p:tgtEl>
                                          <p:spTgt spid="24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50"/>
                                        </p:tgtEl>
                                        <p:attrNameLst>
                                          <p:attrName>style.visibility</p:attrName>
                                        </p:attrNameLst>
                                      </p:cBhvr>
                                      <p:to>
                                        <p:strVal val="visible"/>
                                      </p:to>
                                    </p:set>
                                    <p:animEffect transition="in" filter="fade">
                                      <p:cBhvr>
                                        <p:cTn id="95" dur="5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1" animBg="1"/>
      <p:bldP spid="180" grpId="1" animBg="1"/>
      <p:bldP spid="183" grpId="1" animBg="1"/>
      <p:bldP spid="186" grpId="1" animBg="1"/>
      <p:bldP spid="189" grpId="1" animBg="1"/>
      <p:bldP spid="192" grpId="1" animBg="1"/>
      <p:bldP spid="195" grpId="1" animBg="1"/>
      <p:bldP spid="198" grpId="1" animBg="1"/>
      <p:bldP spid="201" grpId="1" animBg="1"/>
      <p:bldP spid="204" grpId="1" animBg="1"/>
      <p:bldP spid="207" grpId="1" animBg="1"/>
      <p:bldP spid="210" grpId="1" animBg="1"/>
      <p:bldP spid="213" grpId="1" animBg="1"/>
      <p:bldP spid="230" grpId="1"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9" grpId="1" animBg="1"/>
      <p:bldP spid="25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a:t>
            </a:r>
            <a:r>
              <a:rPr lang="de-DE" dirty="0"/>
              <a:t> H. Falk | </a:t>
            </a:r>
            <a:fld id="{8A126947-C26A-4BEE-90F9-149D56ACAE7E}" type="datetime1">
              <a:rPr lang="de-DE" smtClean="0"/>
              <a:t>27.01.2022</a:t>
            </a:fld>
            <a:endParaRPr lang="de-DE" dirty="0"/>
          </a:p>
        </p:txBody>
      </p:sp>
      <p:sp>
        <p:nvSpPr>
          <p:cNvPr id="5" name="Fußzeilenplatzhalter 4"/>
          <p:cNvSpPr>
            <a:spLocks noGrp="1"/>
          </p:cNvSpPr>
          <p:nvPr>
            <p:ph type="ftr" sz="quarter" idx="11"/>
          </p:nvPr>
        </p:nvSpPr>
        <p:spPr/>
        <p:txBody>
          <a:bodyPr/>
          <a:lstStyle/>
          <a:p>
            <a:r>
              <a:rPr lang="de-DE" dirty="0"/>
              <a:t>7 - LIR Optimizations and Transformations</a:t>
            </a:r>
          </a:p>
        </p:txBody>
      </p:sp>
      <p:sp>
        <p:nvSpPr>
          <p:cNvPr id="754690" name="Rectangle 2"/>
          <p:cNvSpPr>
            <a:spLocks noGrp="1" noChangeArrowheads="1"/>
          </p:cNvSpPr>
          <p:nvPr>
            <p:ph type="title"/>
          </p:nvPr>
        </p:nvSpPr>
        <p:spPr/>
        <p:txBody>
          <a:bodyPr/>
          <a:lstStyle/>
          <a:p>
            <a:r>
              <a:rPr lang="en-US" dirty="0"/>
              <a:t>Example Backward Simulation (2)</a:t>
            </a:r>
            <a:endParaRPr lang="de-DE" dirty="0"/>
          </a:p>
        </p:txBody>
      </p:sp>
      <p:sp>
        <p:nvSpPr>
          <p:cNvPr id="251" name="AutoShape 2"/>
          <p:cNvSpPr>
            <a:spLocks noChangeArrowheads="1"/>
          </p:cNvSpPr>
          <p:nvPr/>
        </p:nvSpPr>
        <p:spPr bwMode="auto">
          <a:xfrm rot="18900000" flipH="1">
            <a:off x="36726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52" name="Freeform 3"/>
          <p:cNvSpPr>
            <a:spLocks/>
          </p:cNvSpPr>
          <p:nvPr/>
        </p:nvSpPr>
        <p:spPr bwMode="auto">
          <a:xfrm>
            <a:off x="2198688" y="2016125"/>
            <a:ext cx="1725612" cy="2670175"/>
          </a:xfrm>
          <a:custGeom>
            <a:avLst/>
            <a:gdLst>
              <a:gd name="T0" fmla="*/ 569 w 1087"/>
              <a:gd name="T1" fmla="*/ 0 h 1682"/>
              <a:gd name="T2" fmla="*/ 112 w 1087"/>
              <a:gd name="T3" fmla="*/ 277 h 1682"/>
              <a:gd name="T4" fmla="*/ 15 w 1087"/>
              <a:gd name="T5" fmla="*/ 549 h 1682"/>
              <a:gd name="T6" fmla="*/ 179 w 1087"/>
              <a:gd name="T7" fmla="*/ 854 h 1682"/>
              <a:gd name="T8" fmla="*/ 1087 w 1087"/>
              <a:gd name="T9" fmla="*/ 1682 h 1682"/>
            </a:gdLst>
            <a:ahLst/>
            <a:cxnLst>
              <a:cxn ang="0">
                <a:pos x="T0" y="T1"/>
              </a:cxn>
              <a:cxn ang="0">
                <a:pos x="T2" y="T3"/>
              </a:cxn>
              <a:cxn ang="0">
                <a:pos x="T4" y="T5"/>
              </a:cxn>
              <a:cxn ang="0">
                <a:pos x="T6" y="T7"/>
              </a:cxn>
              <a:cxn ang="0">
                <a:pos x="T8" y="T9"/>
              </a:cxn>
            </a:cxnLst>
            <a:rect l="0" t="0" r="r" b="b"/>
            <a:pathLst>
              <a:path w="1087" h="1682">
                <a:moveTo>
                  <a:pt x="569" y="0"/>
                </a:moveTo>
                <a:cubicBezTo>
                  <a:pt x="493" y="47"/>
                  <a:pt x="204" y="186"/>
                  <a:pt x="112" y="277"/>
                </a:cubicBezTo>
                <a:cubicBezTo>
                  <a:pt x="20" y="368"/>
                  <a:pt x="4" y="453"/>
                  <a:pt x="15" y="549"/>
                </a:cubicBezTo>
                <a:cubicBezTo>
                  <a:pt x="26" y="645"/>
                  <a:pt x="0" y="665"/>
                  <a:pt x="179" y="854"/>
                </a:cubicBezTo>
                <a:cubicBezTo>
                  <a:pt x="358" y="1043"/>
                  <a:pt x="898" y="1510"/>
                  <a:pt x="1087" y="1682"/>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253" name="Oval 5"/>
          <p:cNvSpPr>
            <a:spLocks noChangeArrowheads="1"/>
          </p:cNvSpPr>
          <p:nvPr/>
        </p:nvSpPr>
        <p:spPr bwMode="auto">
          <a:xfrm>
            <a:off x="323850" y="17367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4" name="Oval 6"/>
          <p:cNvSpPr>
            <a:spLocks noChangeArrowheads="1"/>
          </p:cNvSpPr>
          <p:nvPr/>
        </p:nvSpPr>
        <p:spPr bwMode="auto">
          <a:xfrm>
            <a:off x="1765300" y="173513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5" name="Oval 7"/>
          <p:cNvSpPr>
            <a:spLocks noChangeArrowheads="1"/>
          </p:cNvSpPr>
          <p:nvPr/>
        </p:nvSpPr>
        <p:spPr bwMode="auto">
          <a:xfrm>
            <a:off x="1044575" y="24876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6" name="Text Box 8"/>
          <p:cNvSpPr txBox="1">
            <a:spLocks noChangeArrowheads="1"/>
          </p:cNvSpPr>
          <p:nvPr/>
        </p:nvSpPr>
        <p:spPr bwMode="auto">
          <a:xfrm>
            <a:off x="1076325" y="2625725"/>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257" name="AutoShape 9"/>
          <p:cNvSpPr>
            <a:spLocks noChangeArrowheads="1"/>
          </p:cNvSpPr>
          <p:nvPr/>
        </p:nvSpPr>
        <p:spPr bwMode="auto">
          <a:xfrm rot="2700000">
            <a:off x="792957"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58" name="AutoShape 10"/>
          <p:cNvSpPr>
            <a:spLocks noChangeArrowheads="1"/>
          </p:cNvSpPr>
          <p:nvPr/>
        </p:nvSpPr>
        <p:spPr bwMode="auto">
          <a:xfrm rot="18900000" flipH="1">
            <a:off x="1512095" y="230743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59" name="Text Box 11"/>
          <p:cNvSpPr txBox="1">
            <a:spLocks noChangeArrowheads="1"/>
          </p:cNvSpPr>
          <p:nvPr/>
        </p:nvSpPr>
        <p:spPr bwMode="auto">
          <a:xfrm>
            <a:off x="365125"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a:t>
            </a:r>
          </a:p>
        </p:txBody>
      </p:sp>
      <p:sp>
        <p:nvSpPr>
          <p:cNvPr id="260" name="Text Box 12"/>
          <p:cNvSpPr txBox="1">
            <a:spLocks noChangeArrowheads="1"/>
          </p:cNvSpPr>
          <p:nvPr/>
        </p:nvSpPr>
        <p:spPr bwMode="auto">
          <a:xfrm>
            <a:off x="1804988" y="19177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261" name="Oval 13"/>
          <p:cNvSpPr>
            <a:spLocks noChangeArrowheads="1"/>
          </p:cNvSpPr>
          <p:nvPr/>
        </p:nvSpPr>
        <p:spPr bwMode="auto">
          <a:xfrm>
            <a:off x="24828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2" name="Oval 14"/>
          <p:cNvSpPr>
            <a:spLocks noChangeArrowheads="1"/>
          </p:cNvSpPr>
          <p:nvPr/>
        </p:nvSpPr>
        <p:spPr bwMode="auto">
          <a:xfrm>
            <a:off x="1762125" y="32480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3" name="Text Box 15"/>
          <p:cNvSpPr txBox="1">
            <a:spLocks noChangeArrowheads="1"/>
          </p:cNvSpPr>
          <p:nvPr/>
        </p:nvSpPr>
        <p:spPr bwMode="auto">
          <a:xfrm>
            <a:off x="1725613" y="3386138"/>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264" name="AutoShape 16"/>
          <p:cNvSpPr>
            <a:spLocks noChangeArrowheads="1"/>
          </p:cNvSpPr>
          <p:nvPr/>
        </p:nvSpPr>
        <p:spPr bwMode="auto">
          <a:xfrm rot="2700000">
            <a:off x="1510506"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65" name="AutoShape 17"/>
          <p:cNvSpPr>
            <a:spLocks noChangeArrowheads="1"/>
          </p:cNvSpPr>
          <p:nvPr/>
        </p:nvSpPr>
        <p:spPr bwMode="auto">
          <a:xfrm rot="18900000" flipH="1">
            <a:off x="22296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66" name="Text Box 18"/>
          <p:cNvSpPr txBox="1">
            <a:spLocks noChangeArrowheads="1"/>
          </p:cNvSpPr>
          <p:nvPr/>
        </p:nvSpPr>
        <p:spPr bwMode="auto">
          <a:xfrm>
            <a:off x="25225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267" name="Oval 19"/>
          <p:cNvSpPr>
            <a:spLocks noChangeArrowheads="1"/>
          </p:cNvSpPr>
          <p:nvPr/>
        </p:nvSpPr>
        <p:spPr bwMode="auto">
          <a:xfrm>
            <a:off x="3168650" y="223996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8" name="Oval 20"/>
          <p:cNvSpPr>
            <a:spLocks noChangeArrowheads="1"/>
          </p:cNvSpPr>
          <p:nvPr/>
        </p:nvSpPr>
        <p:spPr bwMode="auto">
          <a:xfrm>
            <a:off x="3816350" y="24955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9" name="AutoShape 21"/>
          <p:cNvSpPr>
            <a:spLocks noChangeArrowheads="1"/>
          </p:cNvSpPr>
          <p:nvPr/>
        </p:nvSpPr>
        <p:spPr bwMode="auto">
          <a:xfrm rot="18900000" flipH="1">
            <a:off x="3563144" y="306784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70" name="Text Box 22"/>
          <p:cNvSpPr txBox="1">
            <a:spLocks noChangeArrowheads="1"/>
          </p:cNvSpPr>
          <p:nvPr/>
        </p:nvSpPr>
        <p:spPr bwMode="auto">
          <a:xfrm>
            <a:off x="3209925" y="24209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271" name="Text Box 23"/>
          <p:cNvSpPr txBox="1">
            <a:spLocks noChangeArrowheads="1"/>
          </p:cNvSpPr>
          <p:nvPr/>
        </p:nvSpPr>
        <p:spPr bwMode="auto">
          <a:xfrm>
            <a:off x="3856038" y="267811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5</a:t>
            </a:r>
          </a:p>
        </p:txBody>
      </p:sp>
      <p:sp>
        <p:nvSpPr>
          <p:cNvPr id="272" name="Oval 24"/>
          <p:cNvSpPr>
            <a:spLocks noChangeArrowheads="1"/>
          </p:cNvSpPr>
          <p:nvPr/>
        </p:nvSpPr>
        <p:spPr bwMode="auto">
          <a:xfrm>
            <a:off x="248602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3" name="Text Box 25"/>
          <p:cNvSpPr txBox="1">
            <a:spLocks noChangeArrowheads="1"/>
          </p:cNvSpPr>
          <p:nvPr/>
        </p:nvSpPr>
        <p:spPr bwMode="auto">
          <a:xfrm>
            <a:off x="2517775"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274" name="AutoShape 26"/>
          <p:cNvSpPr>
            <a:spLocks noChangeArrowheads="1"/>
          </p:cNvSpPr>
          <p:nvPr/>
        </p:nvSpPr>
        <p:spPr bwMode="auto">
          <a:xfrm rot="2700000">
            <a:off x="2234407"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75" name="Oval 27"/>
          <p:cNvSpPr>
            <a:spLocks noChangeArrowheads="1"/>
          </p:cNvSpPr>
          <p:nvPr/>
        </p:nvSpPr>
        <p:spPr bwMode="auto">
          <a:xfrm>
            <a:off x="3160713"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6" name="AutoShape 28"/>
          <p:cNvSpPr>
            <a:spLocks noChangeArrowheads="1"/>
          </p:cNvSpPr>
          <p:nvPr/>
        </p:nvSpPr>
        <p:spPr bwMode="auto">
          <a:xfrm rot="18900000" flipH="1">
            <a:off x="2915444" y="38615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77" name="Text Box 29"/>
          <p:cNvSpPr txBox="1">
            <a:spLocks noChangeArrowheads="1"/>
          </p:cNvSpPr>
          <p:nvPr/>
        </p:nvSpPr>
        <p:spPr bwMode="auto">
          <a:xfrm>
            <a:off x="3132138"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278" name="AutoShape 30"/>
          <p:cNvSpPr>
            <a:spLocks noChangeArrowheads="1"/>
          </p:cNvSpPr>
          <p:nvPr/>
        </p:nvSpPr>
        <p:spPr bwMode="auto">
          <a:xfrm rot="16200000" flipH="1">
            <a:off x="3275807" y="29995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79" name="Oval 31"/>
          <p:cNvSpPr>
            <a:spLocks noChangeArrowheads="1"/>
          </p:cNvSpPr>
          <p:nvPr/>
        </p:nvSpPr>
        <p:spPr bwMode="auto">
          <a:xfrm>
            <a:off x="3925888" y="40798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80" name="Oval 32"/>
          <p:cNvSpPr>
            <a:spLocks noChangeArrowheads="1"/>
          </p:cNvSpPr>
          <p:nvPr/>
        </p:nvSpPr>
        <p:spPr bwMode="auto">
          <a:xfrm>
            <a:off x="3205163"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81" name="Text Box 33"/>
          <p:cNvSpPr txBox="1">
            <a:spLocks noChangeArrowheads="1"/>
          </p:cNvSpPr>
          <p:nvPr/>
        </p:nvSpPr>
        <p:spPr bwMode="auto">
          <a:xfrm>
            <a:off x="3168650" y="4970463"/>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&lt;&lt;</a:t>
            </a:r>
          </a:p>
        </p:txBody>
      </p:sp>
      <p:sp>
        <p:nvSpPr>
          <p:cNvPr id="282" name="AutoShape 34"/>
          <p:cNvSpPr>
            <a:spLocks noChangeArrowheads="1"/>
          </p:cNvSpPr>
          <p:nvPr/>
        </p:nvSpPr>
        <p:spPr bwMode="auto">
          <a:xfrm rot="2700000">
            <a:off x="2953544"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83" name="Text Box 35"/>
          <p:cNvSpPr txBox="1">
            <a:spLocks noChangeArrowheads="1"/>
          </p:cNvSpPr>
          <p:nvPr/>
        </p:nvSpPr>
        <p:spPr bwMode="auto">
          <a:xfrm>
            <a:off x="3965575" y="426243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3</a:t>
            </a:r>
          </a:p>
        </p:txBody>
      </p:sp>
      <p:sp>
        <p:nvSpPr>
          <p:cNvPr id="284" name="Oval 36"/>
          <p:cNvSpPr>
            <a:spLocks noChangeArrowheads="1"/>
          </p:cNvSpPr>
          <p:nvPr/>
        </p:nvSpPr>
        <p:spPr bwMode="auto">
          <a:xfrm>
            <a:off x="4286250" y="4832350"/>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85" name="Text Box 37"/>
          <p:cNvSpPr txBox="1">
            <a:spLocks noChangeArrowheads="1"/>
          </p:cNvSpPr>
          <p:nvPr/>
        </p:nvSpPr>
        <p:spPr bwMode="auto">
          <a:xfrm>
            <a:off x="4318000" y="4970463"/>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t>
            </a:r>
          </a:p>
        </p:txBody>
      </p:sp>
      <p:sp>
        <p:nvSpPr>
          <p:cNvPr id="286" name="AutoShape 38"/>
          <p:cNvSpPr>
            <a:spLocks noChangeArrowheads="1"/>
          </p:cNvSpPr>
          <p:nvPr/>
        </p:nvSpPr>
        <p:spPr bwMode="auto">
          <a:xfrm rot="18900000" flipH="1">
            <a:off x="4752181" y="465216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87" name="Oval 39"/>
          <p:cNvSpPr>
            <a:spLocks noChangeArrowheads="1"/>
          </p:cNvSpPr>
          <p:nvPr/>
        </p:nvSpPr>
        <p:spPr bwMode="auto">
          <a:xfrm>
            <a:off x="5722938" y="3287713"/>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88" name="Oval 40"/>
          <p:cNvSpPr>
            <a:spLocks noChangeArrowheads="1"/>
          </p:cNvSpPr>
          <p:nvPr/>
        </p:nvSpPr>
        <p:spPr bwMode="auto">
          <a:xfrm>
            <a:off x="5002213"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89" name="Text Box 41"/>
          <p:cNvSpPr txBox="1">
            <a:spLocks noChangeArrowheads="1"/>
          </p:cNvSpPr>
          <p:nvPr/>
        </p:nvSpPr>
        <p:spPr bwMode="auto">
          <a:xfrm>
            <a:off x="50339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&amp;</a:t>
            </a:r>
          </a:p>
        </p:txBody>
      </p:sp>
      <p:sp>
        <p:nvSpPr>
          <p:cNvPr id="290" name="AutoShape 42"/>
          <p:cNvSpPr>
            <a:spLocks noChangeArrowheads="1"/>
          </p:cNvSpPr>
          <p:nvPr/>
        </p:nvSpPr>
        <p:spPr bwMode="auto">
          <a:xfrm rot="18900000" flipH="1">
            <a:off x="5469732" y="386000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91" name="Text Box 43"/>
          <p:cNvSpPr txBox="1">
            <a:spLocks noChangeArrowheads="1"/>
          </p:cNvSpPr>
          <p:nvPr/>
        </p:nvSpPr>
        <p:spPr bwMode="auto">
          <a:xfrm>
            <a:off x="5694363" y="3470275"/>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&gt;&gt;</a:t>
            </a:r>
          </a:p>
        </p:txBody>
      </p:sp>
      <p:sp>
        <p:nvSpPr>
          <p:cNvPr id="292" name="Oval 44"/>
          <p:cNvSpPr>
            <a:spLocks noChangeArrowheads="1"/>
          </p:cNvSpPr>
          <p:nvPr/>
        </p:nvSpPr>
        <p:spPr bwMode="auto">
          <a:xfrm>
            <a:off x="5003800" y="256857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3" name="Oval 45"/>
          <p:cNvSpPr>
            <a:spLocks noChangeArrowheads="1"/>
          </p:cNvSpPr>
          <p:nvPr/>
        </p:nvSpPr>
        <p:spPr bwMode="auto">
          <a:xfrm>
            <a:off x="6445250" y="25669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4" name="AutoShape 46"/>
          <p:cNvSpPr>
            <a:spLocks noChangeArrowheads="1"/>
          </p:cNvSpPr>
          <p:nvPr/>
        </p:nvSpPr>
        <p:spPr bwMode="auto">
          <a:xfrm rot="2700000">
            <a:off x="5472907"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95" name="AutoShape 47"/>
          <p:cNvSpPr>
            <a:spLocks noChangeArrowheads="1"/>
          </p:cNvSpPr>
          <p:nvPr/>
        </p:nvSpPr>
        <p:spPr bwMode="auto">
          <a:xfrm rot="18900000" flipH="1">
            <a:off x="6192045" y="3139281"/>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96" name="Text Box 48"/>
          <p:cNvSpPr txBox="1">
            <a:spLocks noChangeArrowheads="1"/>
          </p:cNvSpPr>
          <p:nvPr/>
        </p:nvSpPr>
        <p:spPr bwMode="auto">
          <a:xfrm>
            <a:off x="5045075"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b</a:t>
            </a:r>
          </a:p>
        </p:txBody>
      </p:sp>
      <p:sp>
        <p:nvSpPr>
          <p:cNvPr id="297" name="Text Box 49"/>
          <p:cNvSpPr txBox="1">
            <a:spLocks noChangeArrowheads="1"/>
          </p:cNvSpPr>
          <p:nvPr/>
        </p:nvSpPr>
        <p:spPr bwMode="auto">
          <a:xfrm>
            <a:off x="6484938" y="274955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2</a:t>
            </a:r>
          </a:p>
        </p:txBody>
      </p:sp>
      <p:sp>
        <p:nvSpPr>
          <p:cNvPr id="298" name="Oval 50"/>
          <p:cNvSpPr>
            <a:spLocks noChangeArrowheads="1"/>
          </p:cNvSpPr>
          <p:nvPr/>
        </p:nvSpPr>
        <p:spPr bwMode="auto">
          <a:xfrm>
            <a:off x="6048375" y="404018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9" name="Text Box 51"/>
          <p:cNvSpPr txBox="1">
            <a:spLocks noChangeArrowheads="1"/>
          </p:cNvSpPr>
          <p:nvPr/>
        </p:nvSpPr>
        <p:spPr bwMode="auto">
          <a:xfrm>
            <a:off x="6088063" y="4178300"/>
            <a:ext cx="327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7</a:t>
            </a:r>
          </a:p>
        </p:txBody>
      </p:sp>
      <p:sp>
        <p:nvSpPr>
          <p:cNvPr id="300" name="AutoShape 52"/>
          <p:cNvSpPr>
            <a:spLocks noChangeArrowheads="1"/>
          </p:cNvSpPr>
          <p:nvPr/>
        </p:nvSpPr>
        <p:spPr bwMode="auto">
          <a:xfrm flipH="1">
            <a:off x="5651500" y="4257675"/>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01" name="AutoShape 53"/>
          <p:cNvSpPr>
            <a:spLocks noChangeArrowheads="1"/>
          </p:cNvSpPr>
          <p:nvPr/>
        </p:nvSpPr>
        <p:spPr bwMode="auto">
          <a:xfrm>
            <a:off x="3851275" y="5048250"/>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02" name="Oval 54"/>
          <p:cNvSpPr>
            <a:spLocks noChangeArrowheads="1"/>
          </p:cNvSpPr>
          <p:nvPr/>
        </p:nvSpPr>
        <p:spPr bwMode="auto">
          <a:xfrm>
            <a:off x="4321175" y="5876925"/>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03" name="Text Box 55"/>
          <p:cNvSpPr txBox="1">
            <a:spLocks noChangeArrowheads="1"/>
          </p:cNvSpPr>
          <p:nvPr/>
        </p:nvSpPr>
        <p:spPr bwMode="auto">
          <a:xfrm>
            <a:off x="4356100" y="6021388"/>
            <a:ext cx="327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1800" b="1" dirty="0">
                <a:latin typeface="Courier New" pitchFamily="49" charset="0"/>
              </a:rPr>
              <a:t>r</a:t>
            </a:r>
          </a:p>
        </p:txBody>
      </p:sp>
      <p:sp>
        <p:nvSpPr>
          <p:cNvPr id="304" name="AutoShape 56"/>
          <p:cNvSpPr>
            <a:spLocks noChangeArrowheads="1"/>
          </p:cNvSpPr>
          <p:nvPr/>
        </p:nvSpPr>
        <p:spPr bwMode="auto">
          <a:xfrm rot="16200000" flipH="1">
            <a:off x="4393406" y="5588794"/>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05" name="Freeform 96"/>
          <p:cNvSpPr>
            <a:spLocks/>
          </p:cNvSpPr>
          <p:nvPr/>
        </p:nvSpPr>
        <p:spPr bwMode="auto">
          <a:xfrm>
            <a:off x="1692275" y="2025650"/>
            <a:ext cx="1123950" cy="365125"/>
          </a:xfrm>
          <a:custGeom>
            <a:avLst/>
            <a:gdLst>
              <a:gd name="T0" fmla="*/ 708 w 708"/>
              <a:gd name="T1" fmla="*/ 0 h 230"/>
              <a:gd name="T2" fmla="*/ 386 w 708"/>
              <a:gd name="T3" fmla="*/ 192 h 230"/>
              <a:gd name="T4" fmla="*/ 0 w 708"/>
              <a:gd name="T5" fmla="*/ 225 h 230"/>
            </a:gdLst>
            <a:ahLst/>
            <a:cxnLst>
              <a:cxn ang="0">
                <a:pos x="T0" y="T1"/>
              </a:cxn>
              <a:cxn ang="0">
                <a:pos x="T2" y="T3"/>
              </a:cxn>
              <a:cxn ang="0">
                <a:pos x="T4" y="T5"/>
              </a:cxn>
            </a:cxnLst>
            <a:rect l="0" t="0" r="r" b="b"/>
            <a:pathLst>
              <a:path w="708" h="230">
                <a:moveTo>
                  <a:pt x="708" y="0"/>
                </a:moveTo>
                <a:cubicBezTo>
                  <a:pt x="654" y="32"/>
                  <a:pt x="504" y="154"/>
                  <a:pt x="386" y="192"/>
                </a:cubicBezTo>
                <a:cubicBezTo>
                  <a:pt x="268" y="230"/>
                  <a:pt x="80" y="218"/>
                  <a:pt x="0" y="225"/>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06" name="Freeform 97"/>
          <p:cNvSpPr>
            <a:spLocks/>
          </p:cNvSpPr>
          <p:nvPr/>
        </p:nvSpPr>
        <p:spPr bwMode="auto">
          <a:xfrm>
            <a:off x="2336800" y="2016125"/>
            <a:ext cx="962025"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07" name="Line 98"/>
          <p:cNvSpPr>
            <a:spLocks noChangeShapeType="1"/>
          </p:cNvSpPr>
          <p:nvPr/>
        </p:nvSpPr>
        <p:spPr bwMode="auto">
          <a:xfrm flipH="1" flipV="1">
            <a:off x="5797550" y="4327525"/>
            <a:ext cx="503238" cy="5032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08" name="Line 99"/>
          <p:cNvSpPr>
            <a:spLocks noChangeShapeType="1"/>
          </p:cNvSpPr>
          <p:nvPr/>
        </p:nvSpPr>
        <p:spPr bwMode="auto">
          <a:xfrm flipV="1">
            <a:off x="971550" y="1665288"/>
            <a:ext cx="504825" cy="71755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09" name="Freeform 100"/>
          <p:cNvSpPr>
            <a:spLocks/>
          </p:cNvSpPr>
          <p:nvPr/>
        </p:nvSpPr>
        <p:spPr bwMode="auto">
          <a:xfrm>
            <a:off x="5562600" y="2093913"/>
            <a:ext cx="1063625" cy="1152525"/>
          </a:xfrm>
          <a:custGeom>
            <a:avLst/>
            <a:gdLst>
              <a:gd name="T0" fmla="*/ 670 w 670"/>
              <a:gd name="T1" fmla="*/ 0 h 726"/>
              <a:gd name="T2" fmla="*/ 102 w 670"/>
              <a:gd name="T3" fmla="*/ 438 h 726"/>
              <a:gd name="T4" fmla="*/ 57 w 670"/>
              <a:gd name="T5" fmla="*/ 726 h 726"/>
            </a:gdLst>
            <a:ahLst/>
            <a:cxnLst>
              <a:cxn ang="0">
                <a:pos x="T0" y="T1"/>
              </a:cxn>
              <a:cxn ang="0">
                <a:pos x="T2" y="T3"/>
              </a:cxn>
              <a:cxn ang="0">
                <a:pos x="T4" y="T5"/>
              </a:cxn>
            </a:cxnLst>
            <a:rect l="0" t="0" r="r" b="b"/>
            <a:pathLst>
              <a:path w="670" h="726">
                <a:moveTo>
                  <a:pt x="670" y="0"/>
                </a:moveTo>
                <a:cubicBezTo>
                  <a:pt x="576" y="72"/>
                  <a:pt x="204" y="317"/>
                  <a:pt x="102" y="438"/>
                </a:cubicBezTo>
                <a:cubicBezTo>
                  <a:pt x="0" y="559"/>
                  <a:pt x="79" y="650"/>
                  <a:pt x="57" y="726"/>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0" name="Freeform 101"/>
          <p:cNvSpPr>
            <a:spLocks/>
          </p:cNvSpPr>
          <p:nvPr/>
        </p:nvSpPr>
        <p:spPr bwMode="auto">
          <a:xfrm>
            <a:off x="3492500" y="1662113"/>
            <a:ext cx="1344613" cy="1368425"/>
          </a:xfrm>
          <a:custGeom>
            <a:avLst/>
            <a:gdLst>
              <a:gd name="T0" fmla="*/ 847 w 847"/>
              <a:gd name="T1" fmla="*/ 0 h 862"/>
              <a:gd name="T2" fmla="*/ 272 w 847"/>
              <a:gd name="T3" fmla="*/ 499 h 862"/>
              <a:gd name="T4" fmla="*/ 136 w 847"/>
              <a:gd name="T5" fmla="*/ 771 h 862"/>
              <a:gd name="T6" fmla="*/ 0 w 847"/>
              <a:gd name="T7" fmla="*/ 862 h 862"/>
            </a:gdLst>
            <a:ahLst/>
            <a:cxnLst>
              <a:cxn ang="0">
                <a:pos x="T0" y="T1"/>
              </a:cxn>
              <a:cxn ang="0">
                <a:pos x="T2" y="T3"/>
              </a:cxn>
              <a:cxn ang="0">
                <a:pos x="T4" y="T5"/>
              </a:cxn>
              <a:cxn ang="0">
                <a:pos x="T6" y="T7"/>
              </a:cxn>
            </a:cxnLst>
            <a:rect l="0" t="0" r="r" b="b"/>
            <a:pathLst>
              <a:path w="847" h="862">
                <a:moveTo>
                  <a:pt x="847" y="0"/>
                </a:moveTo>
                <a:cubicBezTo>
                  <a:pt x="751" y="82"/>
                  <a:pt x="390" y="371"/>
                  <a:pt x="272" y="499"/>
                </a:cubicBezTo>
                <a:cubicBezTo>
                  <a:pt x="154" y="627"/>
                  <a:pt x="181" y="711"/>
                  <a:pt x="136" y="771"/>
                </a:cubicBezTo>
                <a:cubicBezTo>
                  <a:pt x="91" y="831"/>
                  <a:pt x="45" y="846"/>
                  <a:pt x="0" y="862"/>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1" name="Line 102"/>
          <p:cNvSpPr>
            <a:spLocks noChangeShapeType="1"/>
          </p:cNvSpPr>
          <p:nvPr/>
        </p:nvSpPr>
        <p:spPr bwMode="auto">
          <a:xfrm flipH="1">
            <a:off x="971550" y="3173413"/>
            <a:ext cx="720725" cy="508000"/>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2" name="Line 103"/>
          <p:cNvSpPr>
            <a:spLocks noChangeShapeType="1"/>
          </p:cNvSpPr>
          <p:nvPr/>
        </p:nvSpPr>
        <p:spPr bwMode="auto">
          <a:xfrm flipH="1">
            <a:off x="1511300" y="3965575"/>
            <a:ext cx="901700" cy="363538"/>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3" name="Freeform 104"/>
          <p:cNvSpPr>
            <a:spLocks/>
          </p:cNvSpPr>
          <p:nvPr/>
        </p:nvSpPr>
        <p:spPr bwMode="auto">
          <a:xfrm>
            <a:off x="3127375" y="3681413"/>
            <a:ext cx="1697038" cy="311150"/>
          </a:xfrm>
          <a:custGeom>
            <a:avLst/>
            <a:gdLst>
              <a:gd name="T0" fmla="*/ 1069 w 1069"/>
              <a:gd name="T1" fmla="*/ 0 h 196"/>
              <a:gd name="T2" fmla="*/ 642 w 1069"/>
              <a:gd name="T3" fmla="*/ 174 h 196"/>
              <a:gd name="T4" fmla="*/ 0 w 1069"/>
              <a:gd name="T5" fmla="*/ 134 h 196"/>
            </a:gdLst>
            <a:ahLst/>
            <a:cxnLst>
              <a:cxn ang="0">
                <a:pos x="T0" y="T1"/>
              </a:cxn>
              <a:cxn ang="0">
                <a:pos x="T2" y="T3"/>
              </a:cxn>
              <a:cxn ang="0">
                <a:pos x="T4" y="T5"/>
              </a:cxn>
            </a:cxnLst>
            <a:rect l="0" t="0" r="r" b="b"/>
            <a:pathLst>
              <a:path w="1069" h="196">
                <a:moveTo>
                  <a:pt x="1069" y="0"/>
                </a:moveTo>
                <a:cubicBezTo>
                  <a:pt x="945" y="80"/>
                  <a:pt x="820" y="152"/>
                  <a:pt x="642" y="174"/>
                </a:cubicBezTo>
                <a:cubicBezTo>
                  <a:pt x="464" y="196"/>
                  <a:pt x="134" y="142"/>
                  <a:pt x="0" y="134"/>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4" name="Line 105"/>
          <p:cNvSpPr>
            <a:spLocks noChangeShapeType="1"/>
          </p:cNvSpPr>
          <p:nvPr/>
        </p:nvSpPr>
        <p:spPr bwMode="auto">
          <a:xfrm flipH="1">
            <a:off x="2628900" y="4757738"/>
            <a:ext cx="503238"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5" name="Line 106"/>
          <p:cNvSpPr>
            <a:spLocks noChangeShapeType="1"/>
          </p:cNvSpPr>
          <p:nvPr/>
        </p:nvSpPr>
        <p:spPr bwMode="auto">
          <a:xfrm flipH="1">
            <a:off x="3708400" y="5118100"/>
            <a:ext cx="288925" cy="360363"/>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6" name="Freeform 107"/>
          <p:cNvSpPr>
            <a:spLocks/>
          </p:cNvSpPr>
          <p:nvPr/>
        </p:nvSpPr>
        <p:spPr bwMode="auto">
          <a:xfrm>
            <a:off x="5653088" y="3894138"/>
            <a:ext cx="647700" cy="73025"/>
          </a:xfrm>
          <a:custGeom>
            <a:avLst/>
            <a:gdLst>
              <a:gd name="T0" fmla="*/ 408 w 408"/>
              <a:gd name="T1" fmla="*/ 0 h 46"/>
              <a:gd name="T2" fmla="*/ 181 w 408"/>
              <a:gd name="T3" fmla="*/ 46 h 46"/>
              <a:gd name="T4" fmla="*/ 0 w 408"/>
              <a:gd name="T5" fmla="*/ 0 h 46"/>
            </a:gdLst>
            <a:ahLst/>
            <a:cxnLst>
              <a:cxn ang="0">
                <a:pos x="T0" y="T1"/>
              </a:cxn>
              <a:cxn ang="0">
                <a:pos x="T2" y="T3"/>
              </a:cxn>
              <a:cxn ang="0">
                <a:pos x="T4" y="T5"/>
              </a:cxn>
            </a:cxnLst>
            <a:rect l="0" t="0" r="r" b="b"/>
            <a:pathLst>
              <a:path w="408" h="46">
                <a:moveTo>
                  <a:pt x="408" y="0"/>
                </a:moveTo>
                <a:cubicBezTo>
                  <a:pt x="328" y="23"/>
                  <a:pt x="249" y="46"/>
                  <a:pt x="181" y="46"/>
                </a:cubicBezTo>
                <a:cubicBezTo>
                  <a:pt x="113" y="46"/>
                  <a:pt x="56" y="23"/>
                  <a:pt x="0" y="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7" name="Line 108"/>
          <p:cNvSpPr>
            <a:spLocks noChangeShapeType="1"/>
          </p:cNvSpPr>
          <p:nvPr/>
        </p:nvSpPr>
        <p:spPr bwMode="auto">
          <a:xfrm flipH="1" flipV="1">
            <a:off x="4932363" y="4687888"/>
            <a:ext cx="647700" cy="3587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8" name="Line 109"/>
          <p:cNvSpPr>
            <a:spLocks noChangeShapeType="1"/>
          </p:cNvSpPr>
          <p:nvPr/>
        </p:nvSpPr>
        <p:spPr bwMode="auto">
          <a:xfrm flipH="1" flipV="1">
            <a:off x="4572000" y="5624513"/>
            <a:ext cx="792163" cy="142875"/>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19" name="Line 113"/>
          <p:cNvSpPr>
            <a:spLocks noChangeShapeType="1"/>
          </p:cNvSpPr>
          <p:nvPr/>
        </p:nvSpPr>
        <p:spPr bwMode="auto">
          <a:xfrm flipH="1" flipV="1">
            <a:off x="6372225" y="3246438"/>
            <a:ext cx="360363" cy="144462"/>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320" name="Freeform 114"/>
          <p:cNvSpPr>
            <a:spLocks/>
          </p:cNvSpPr>
          <p:nvPr/>
        </p:nvSpPr>
        <p:spPr bwMode="auto">
          <a:xfrm rot="5125941" flipH="1">
            <a:off x="3977482" y="2231231"/>
            <a:ext cx="709612" cy="1158875"/>
          </a:xfrm>
          <a:custGeom>
            <a:avLst/>
            <a:gdLst>
              <a:gd name="T0" fmla="*/ 606 w 606"/>
              <a:gd name="T1" fmla="*/ 0 h 730"/>
              <a:gd name="T2" fmla="*/ 93 w 606"/>
              <a:gd name="T3" fmla="*/ 343 h 730"/>
              <a:gd name="T4" fmla="*/ 48 w 606"/>
              <a:gd name="T5" fmla="*/ 730 h 730"/>
            </a:gdLst>
            <a:ahLst/>
            <a:cxnLst>
              <a:cxn ang="0">
                <a:pos x="T0" y="T1"/>
              </a:cxn>
              <a:cxn ang="0">
                <a:pos x="T2" y="T3"/>
              </a:cxn>
              <a:cxn ang="0">
                <a:pos x="T4" y="T5"/>
              </a:cxn>
            </a:cxnLst>
            <a:rect l="0" t="0" r="r" b="b"/>
            <a:pathLst>
              <a:path w="606" h="730">
                <a:moveTo>
                  <a:pt x="606" y="0"/>
                </a:moveTo>
                <a:cubicBezTo>
                  <a:pt x="522" y="57"/>
                  <a:pt x="186" y="221"/>
                  <a:pt x="93" y="343"/>
                </a:cubicBezTo>
                <a:cubicBezTo>
                  <a:pt x="0" y="465"/>
                  <a:pt x="36" y="597"/>
                  <a:pt x="48" y="73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grpSp>
        <p:nvGrpSpPr>
          <p:cNvPr id="321" name="Group 133"/>
          <p:cNvGrpSpPr>
            <a:grpSpLocks/>
          </p:cNvGrpSpPr>
          <p:nvPr/>
        </p:nvGrpSpPr>
        <p:grpSpPr bwMode="auto">
          <a:xfrm>
            <a:off x="0" y="1376363"/>
            <a:ext cx="3276600" cy="276225"/>
            <a:chOff x="0" y="867"/>
            <a:chExt cx="2064" cy="174"/>
          </a:xfrm>
        </p:grpSpPr>
        <p:sp>
          <p:nvSpPr>
            <p:cNvPr id="322" name="Rectangle 57"/>
            <p:cNvSpPr>
              <a:spLocks noChangeArrowheads="1"/>
            </p:cNvSpPr>
            <p:nvPr/>
          </p:nvSpPr>
          <p:spPr bwMode="auto">
            <a:xfrm>
              <a:off x="0" y="870"/>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3" name="Text Box 58"/>
            <p:cNvSpPr txBox="1">
              <a:spLocks noChangeArrowheads="1"/>
            </p:cNvSpPr>
            <p:nvPr/>
          </p:nvSpPr>
          <p:spPr bwMode="auto">
            <a:xfrm>
              <a:off x="46" y="867"/>
              <a:ext cx="200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324" name="AutoShape 115"/>
            <p:cNvSpPr>
              <a:spLocks noChangeArrowheads="1"/>
            </p:cNvSpPr>
            <p:nvPr/>
          </p:nvSpPr>
          <p:spPr bwMode="auto">
            <a:xfrm rot="-16200000" flipH="1" flipV="1">
              <a:off x="5" y="907"/>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25" name="Group 134"/>
          <p:cNvGrpSpPr>
            <a:grpSpLocks/>
          </p:cNvGrpSpPr>
          <p:nvPr/>
        </p:nvGrpSpPr>
        <p:grpSpPr bwMode="auto">
          <a:xfrm>
            <a:off x="2736850" y="1752600"/>
            <a:ext cx="1223963" cy="271463"/>
            <a:chOff x="1724" y="1104"/>
            <a:chExt cx="771" cy="171"/>
          </a:xfrm>
        </p:grpSpPr>
        <p:sp>
          <p:nvSpPr>
            <p:cNvPr id="326" name="Rectangle 66"/>
            <p:cNvSpPr>
              <a:spLocks noChangeArrowheads="1"/>
            </p:cNvSpPr>
            <p:nvPr/>
          </p:nvSpPr>
          <p:spPr bwMode="auto">
            <a:xfrm>
              <a:off x="1724" y="1104"/>
              <a:ext cx="77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7" name="Text Box 67"/>
            <p:cNvSpPr txBox="1">
              <a:spLocks noChangeArrowheads="1"/>
            </p:cNvSpPr>
            <p:nvPr/>
          </p:nvSpPr>
          <p:spPr bwMode="auto">
            <a:xfrm>
              <a:off x="1759" y="1109"/>
              <a:ext cx="73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00000011</a:t>
              </a:r>
              <a:endParaRPr lang="de-DE" sz="1600" b="1" baseline="-25000" dirty="0">
                <a:latin typeface="Courier New" pitchFamily="49" charset="0"/>
              </a:endParaRPr>
            </a:p>
          </p:txBody>
        </p:sp>
        <p:sp>
          <p:nvSpPr>
            <p:cNvPr id="328" name="AutoShape 116"/>
            <p:cNvSpPr>
              <a:spLocks noChangeArrowheads="1"/>
            </p:cNvSpPr>
            <p:nvPr/>
          </p:nvSpPr>
          <p:spPr bwMode="auto">
            <a:xfrm rot="-16200000" flipH="1" flipV="1">
              <a:off x="1728" y="1144"/>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29" name="Group 135"/>
          <p:cNvGrpSpPr>
            <a:grpSpLocks/>
          </p:cNvGrpSpPr>
          <p:nvPr/>
        </p:nvGrpSpPr>
        <p:grpSpPr bwMode="auto">
          <a:xfrm>
            <a:off x="4284663" y="1382713"/>
            <a:ext cx="3276600" cy="282575"/>
            <a:chOff x="2699" y="871"/>
            <a:chExt cx="2064" cy="178"/>
          </a:xfrm>
        </p:grpSpPr>
        <p:sp>
          <p:nvSpPr>
            <p:cNvPr id="330" name="Rectangle 60"/>
            <p:cNvSpPr>
              <a:spLocks noChangeArrowheads="1"/>
            </p:cNvSpPr>
            <p:nvPr/>
          </p:nvSpPr>
          <p:spPr bwMode="auto">
            <a:xfrm>
              <a:off x="2699" y="877"/>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1" name="Text Box 61"/>
            <p:cNvSpPr txBox="1">
              <a:spLocks noChangeArrowheads="1"/>
            </p:cNvSpPr>
            <p:nvPr/>
          </p:nvSpPr>
          <p:spPr bwMode="auto">
            <a:xfrm>
              <a:off x="2745" y="871"/>
              <a:ext cx="200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332" name="AutoShape 117"/>
            <p:cNvSpPr>
              <a:spLocks noChangeArrowheads="1"/>
            </p:cNvSpPr>
            <p:nvPr/>
          </p:nvSpPr>
          <p:spPr bwMode="auto">
            <a:xfrm rot="-16200000" flipH="1" flipV="1">
              <a:off x="2704" y="918"/>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33" name="Group 137"/>
          <p:cNvGrpSpPr>
            <a:grpSpLocks/>
          </p:cNvGrpSpPr>
          <p:nvPr/>
        </p:nvGrpSpPr>
        <p:grpSpPr bwMode="auto">
          <a:xfrm>
            <a:off x="4356100" y="2133600"/>
            <a:ext cx="1223963" cy="287338"/>
            <a:chOff x="2744" y="1344"/>
            <a:chExt cx="771" cy="181"/>
          </a:xfrm>
        </p:grpSpPr>
        <p:sp>
          <p:nvSpPr>
            <p:cNvPr id="334" name="Rectangle 69"/>
            <p:cNvSpPr>
              <a:spLocks noChangeArrowheads="1"/>
            </p:cNvSpPr>
            <p:nvPr/>
          </p:nvSpPr>
          <p:spPr bwMode="auto">
            <a:xfrm>
              <a:off x="2744" y="1344"/>
              <a:ext cx="77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5" name="Text Box 70"/>
            <p:cNvSpPr txBox="1">
              <a:spLocks noChangeArrowheads="1"/>
            </p:cNvSpPr>
            <p:nvPr/>
          </p:nvSpPr>
          <p:spPr bwMode="auto">
            <a:xfrm>
              <a:off x="2779" y="1358"/>
              <a:ext cx="73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00000101</a:t>
              </a:r>
              <a:endParaRPr lang="de-DE" sz="1600" b="1" baseline="-25000" dirty="0">
                <a:latin typeface="Courier New" pitchFamily="49" charset="0"/>
              </a:endParaRPr>
            </a:p>
          </p:txBody>
        </p:sp>
        <p:sp>
          <p:nvSpPr>
            <p:cNvPr id="336" name="AutoShape 118"/>
            <p:cNvSpPr>
              <a:spLocks noChangeArrowheads="1"/>
            </p:cNvSpPr>
            <p:nvPr/>
          </p:nvSpPr>
          <p:spPr bwMode="auto">
            <a:xfrm rot="-16200000" flipH="1" flipV="1">
              <a:off x="2749" y="1394"/>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37" name="Group 140"/>
          <p:cNvGrpSpPr>
            <a:grpSpLocks/>
          </p:cNvGrpSpPr>
          <p:nvPr/>
        </p:nvGrpSpPr>
        <p:grpSpPr bwMode="auto">
          <a:xfrm>
            <a:off x="3779838" y="3392488"/>
            <a:ext cx="1925637" cy="271462"/>
            <a:chOff x="2381" y="2137"/>
            <a:chExt cx="1213" cy="171"/>
          </a:xfrm>
        </p:grpSpPr>
        <p:sp>
          <p:nvSpPr>
            <p:cNvPr id="338" name="Rectangle 84"/>
            <p:cNvSpPr>
              <a:spLocks noChangeArrowheads="1"/>
            </p:cNvSpPr>
            <p:nvPr/>
          </p:nvSpPr>
          <p:spPr bwMode="auto">
            <a:xfrm>
              <a:off x="2381" y="2137"/>
              <a:ext cx="1202"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9" name="Text Box 85"/>
            <p:cNvSpPr txBox="1">
              <a:spLocks noChangeArrowheads="1"/>
            </p:cNvSpPr>
            <p:nvPr/>
          </p:nvSpPr>
          <p:spPr bwMode="auto">
            <a:xfrm>
              <a:off x="2381" y="2140"/>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340" name="AutoShape 119"/>
            <p:cNvSpPr>
              <a:spLocks noChangeArrowheads="1"/>
            </p:cNvSpPr>
            <p:nvPr/>
          </p:nvSpPr>
          <p:spPr bwMode="auto">
            <a:xfrm rot="-16200000" flipH="1" flipV="1">
              <a:off x="2363" y="2177"/>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41" name="Group 139"/>
          <p:cNvGrpSpPr>
            <a:grpSpLocks/>
          </p:cNvGrpSpPr>
          <p:nvPr/>
        </p:nvGrpSpPr>
        <p:grpSpPr bwMode="auto">
          <a:xfrm>
            <a:off x="6337300" y="3692525"/>
            <a:ext cx="2771775" cy="276225"/>
            <a:chOff x="3992" y="2326"/>
            <a:chExt cx="1746" cy="174"/>
          </a:xfrm>
        </p:grpSpPr>
        <p:sp>
          <p:nvSpPr>
            <p:cNvPr id="342" name="Rectangle 72"/>
            <p:cNvSpPr>
              <a:spLocks noChangeArrowheads="1"/>
            </p:cNvSpPr>
            <p:nvPr/>
          </p:nvSpPr>
          <p:spPr bwMode="auto">
            <a:xfrm>
              <a:off x="3992" y="2328"/>
              <a:ext cx="1746"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3" name="Text Box 73"/>
            <p:cNvSpPr txBox="1">
              <a:spLocks noChangeArrowheads="1"/>
            </p:cNvSpPr>
            <p:nvPr/>
          </p:nvSpPr>
          <p:spPr bwMode="auto">
            <a:xfrm>
              <a:off x="4038" y="2326"/>
              <a:ext cx="169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344" name="AutoShape 120"/>
            <p:cNvSpPr>
              <a:spLocks noChangeArrowheads="1"/>
            </p:cNvSpPr>
            <p:nvPr/>
          </p:nvSpPr>
          <p:spPr bwMode="auto">
            <a:xfrm rot="-16200000" flipH="1" flipV="1">
              <a:off x="3996" y="2369"/>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45" name="Group 138"/>
          <p:cNvGrpSpPr>
            <a:grpSpLocks/>
          </p:cNvGrpSpPr>
          <p:nvPr/>
        </p:nvGrpSpPr>
        <p:grpSpPr bwMode="auto">
          <a:xfrm>
            <a:off x="6732588" y="3249613"/>
            <a:ext cx="1223962" cy="285750"/>
            <a:chOff x="4241" y="2047"/>
            <a:chExt cx="771" cy="180"/>
          </a:xfrm>
        </p:grpSpPr>
        <p:sp>
          <p:nvSpPr>
            <p:cNvPr id="346" name="Rectangle 110"/>
            <p:cNvSpPr>
              <a:spLocks noChangeArrowheads="1"/>
            </p:cNvSpPr>
            <p:nvPr/>
          </p:nvSpPr>
          <p:spPr bwMode="auto">
            <a:xfrm>
              <a:off x="4241" y="2056"/>
              <a:ext cx="77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7" name="Text Box 111"/>
            <p:cNvSpPr txBox="1">
              <a:spLocks noChangeArrowheads="1"/>
            </p:cNvSpPr>
            <p:nvPr/>
          </p:nvSpPr>
          <p:spPr bwMode="auto">
            <a:xfrm>
              <a:off x="4276" y="2066"/>
              <a:ext cx="73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00000010</a:t>
              </a:r>
              <a:endParaRPr lang="de-DE" sz="1600" b="1" baseline="-25000" dirty="0">
                <a:latin typeface="Courier New" pitchFamily="49" charset="0"/>
              </a:endParaRPr>
            </a:p>
          </p:txBody>
        </p:sp>
        <p:sp>
          <p:nvSpPr>
            <p:cNvPr id="348" name="AutoShape 121"/>
            <p:cNvSpPr>
              <a:spLocks noChangeArrowheads="1"/>
            </p:cNvSpPr>
            <p:nvPr/>
          </p:nvSpPr>
          <p:spPr bwMode="auto">
            <a:xfrm rot="-16200000" flipH="1" flipV="1">
              <a:off x="4246" y="2087"/>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49" name="Group 141"/>
          <p:cNvGrpSpPr>
            <a:grpSpLocks/>
          </p:cNvGrpSpPr>
          <p:nvPr/>
        </p:nvGrpSpPr>
        <p:grpSpPr bwMode="auto">
          <a:xfrm>
            <a:off x="6300788" y="4686300"/>
            <a:ext cx="1223962" cy="274638"/>
            <a:chOff x="3969" y="2952"/>
            <a:chExt cx="771" cy="173"/>
          </a:xfrm>
        </p:grpSpPr>
        <p:sp>
          <p:nvSpPr>
            <p:cNvPr id="350" name="Rectangle 63"/>
            <p:cNvSpPr>
              <a:spLocks noChangeArrowheads="1"/>
            </p:cNvSpPr>
            <p:nvPr/>
          </p:nvSpPr>
          <p:spPr bwMode="auto">
            <a:xfrm>
              <a:off x="3969" y="2952"/>
              <a:ext cx="77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51" name="Text Box 64"/>
            <p:cNvSpPr txBox="1">
              <a:spLocks noChangeArrowheads="1"/>
            </p:cNvSpPr>
            <p:nvPr/>
          </p:nvSpPr>
          <p:spPr bwMode="auto">
            <a:xfrm>
              <a:off x="4004" y="2964"/>
              <a:ext cx="73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00000111</a:t>
              </a:r>
              <a:endParaRPr lang="de-DE" sz="1600" b="1" baseline="-25000" dirty="0">
                <a:latin typeface="Courier New" pitchFamily="49" charset="0"/>
              </a:endParaRPr>
            </a:p>
          </p:txBody>
        </p:sp>
        <p:sp>
          <p:nvSpPr>
            <p:cNvPr id="352" name="AutoShape 122"/>
            <p:cNvSpPr>
              <a:spLocks noChangeArrowheads="1"/>
            </p:cNvSpPr>
            <p:nvPr/>
          </p:nvSpPr>
          <p:spPr bwMode="auto">
            <a:xfrm rot="-16200000" flipH="1" flipV="1">
              <a:off x="3974" y="2994"/>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53" name="Group 142"/>
          <p:cNvGrpSpPr>
            <a:grpSpLocks/>
          </p:cNvGrpSpPr>
          <p:nvPr/>
        </p:nvGrpSpPr>
        <p:grpSpPr bwMode="auto">
          <a:xfrm>
            <a:off x="5221288" y="5064125"/>
            <a:ext cx="2014537" cy="273050"/>
            <a:chOff x="3289" y="3190"/>
            <a:chExt cx="1269" cy="172"/>
          </a:xfrm>
        </p:grpSpPr>
        <p:sp>
          <p:nvSpPr>
            <p:cNvPr id="354" name="Rectangle 75"/>
            <p:cNvSpPr>
              <a:spLocks noChangeArrowheads="1"/>
            </p:cNvSpPr>
            <p:nvPr/>
          </p:nvSpPr>
          <p:spPr bwMode="auto">
            <a:xfrm>
              <a:off x="3289" y="3190"/>
              <a:ext cx="1269"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55" name="Text Box 76"/>
            <p:cNvSpPr txBox="1">
              <a:spLocks noChangeArrowheads="1"/>
            </p:cNvSpPr>
            <p:nvPr/>
          </p:nvSpPr>
          <p:spPr bwMode="auto">
            <a:xfrm>
              <a:off x="3335" y="3194"/>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356" name="AutoShape 123"/>
            <p:cNvSpPr>
              <a:spLocks noChangeArrowheads="1"/>
            </p:cNvSpPr>
            <p:nvPr/>
          </p:nvSpPr>
          <p:spPr bwMode="auto">
            <a:xfrm rot="-16200000" flipH="1" flipV="1">
              <a:off x="3294" y="3231"/>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57" name="Group 143"/>
          <p:cNvGrpSpPr>
            <a:grpSpLocks/>
          </p:cNvGrpSpPr>
          <p:nvPr/>
        </p:nvGrpSpPr>
        <p:grpSpPr bwMode="auto">
          <a:xfrm>
            <a:off x="5000625" y="5783263"/>
            <a:ext cx="3279775" cy="274637"/>
            <a:chOff x="3150" y="3643"/>
            <a:chExt cx="2066" cy="173"/>
          </a:xfrm>
        </p:grpSpPr>
        <p:sp>
          <p:nvSpPr>
            <p:cNvPr id="358" name="Rectangle 93"/>
            <p:cNvSpPr>
              <a:spLocks noChangeArrowheads="1"/>
            </p:cNvSpPr>
            <p:nvPr/>
          </p:nvSpPr>
          <p:spPr bwMode="auto">
            <a:xfrm>
              <a:off x="3150" y="3643"/>
              <a:ext cx="2066"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59" name="Text Box 94"/>
            <p:cNvSpPr txBox="1">
              <a:spLocks noChangeArrowheads="1"/>
            </p:cNvSpPr>
            <p:nvPr/>
          </p:nvSpPr>
          <p:spPr bwMode="auto">
            <a:xfrm>
              <a:off x="3195" y="3643"/>
              <a:ext cx="200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360" name="AutoShape 124"/>
            <p:cNvSpPr>
              <a:spLocks noChangeArrowheads="1"/>
            </p:cNvSpPr>
            <p:nvPr/>
          </p:nvSpPr>
          <p:spPr bwMode="auto">
            <a:xfrm rot="-16200000" flipH="1" flipV="1">
              <a:off x="3157" y="3685"/>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61" name="Group 147"/>
          <p:cNvGrpSpPr>
            <a:grpSpLocks/>
          </p:cNvGrpSpPr>
          <p:nvPr/>
        </p:nvGrpSpPr>
        <p:grpSpPr bwMode="auto">
          <a:xfrm>
            <a:off x="1619250" y="5481638"/>
            <a:ext cx="2520950" cy="285750"/>
            <a:chOff x="1020" y="3453"/>
            <a:chExt cx="1588" cy="180"/>
          </a:xfrm>
        </p:grpSpPr>
        <p:sp>
          <p:nvSpPr>
            <p:cNvPr id="362" name="Rectangle 90"/>
            <p:cNvSpPr>
              <a:spLocks noChangeArrowheads="1"/>
            </p:cNvSpPr>
            <p:nvPr/>
          </p:nvSpPr>
          <p:spPr bwMode="auto">
            <a:xfrm>
              <a:off x="1020" y="3462"/>
              <a:ext cx="1588"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3" name="Text Box 91"/>
            <p:cNvSpPr txBox="1">
              <a:spLocks noChangeArrowheads="1"/>
            </p:cNvSpPr>
            <p:nvPr/>
          </p:nvSpPr>
          <p:spPr bwMode="auto">
            <a:xfrm>
              <a:off x="1065" y="3471"/>
              <a:ext cx="153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000</a:t>
              </a:r>
            </a:p>
          </p:txBody>
        </p:sp>
        <p:sp>
          <p:nvSpPr>
            <p:cNvPr id="364" name="AutoShape 125"/>
            <p:cNvSpPr>
              <a:spLocks noChangeArrowheads="1"/>
            </p:cNvSpPr>
            <p:nvPr/>
          </p:nvSpPr>
          <p:spPr bwMode="auto">
            <a:xfrm rot="-16200000" flipH="1" flipV="1">
              <a:off x="1026" y="3493"/>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65" name="Group 146"/>
          <p:cNvGrpSpPr>
            <a:grpSpLocks/>
          </p:cNvGrpSpPr>
          <p:nvPr/>
        </p:nvGrpSpPr>
        <p:grpSpPr bwMode="auto">
          <a:xfrm>
            <a:off x="611188" y="4919663"/>
            <a:ext cx="2520950" cy="273050"/>
            <a:chOff x="385" y="3099"/>
            <a:chExt cx="1588" cy="172"/>
          </a:xfrm>
        </p:grpSpPr>
        <p:sp>
          <p:nvSpPr>
            <p:cNvPr id="366" name="Rectangle 87"/>
            <p:cNvSpPr>
              <a:spLocks noChangeArrowheads="1"/>
            </p:cNvSpPr>
            <p:nvPr/>
          </p:nvSpPr>
          <p:spPr bwMode="auto">
            <a:xfrm>
              <a:off x="385" y="3099"/>
              <a:ext cx="1588"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7" name="Text Box 88"/>
            <p:cNvSpPr txBox="1">
              <a:spLocks noChangeArrowheads="1"/>
            </p:cNvSpPr>
            <p:nvPr/>
          </p:nvSpPr>
          <p:spPr bwMode="auto">
            <a:xfrm>
              <a:off x="419" y="3108"/>
              <a:ext cx="153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368" name="AutoShape 126"/>
            <p:cNvSpPr>
              <a:spLocks noChangeArrowheads="1"/>
            </p:cNvSpPr>
            <p:nvPr/>
          </p:nvSpPr>
          <p:spPr bwMode="auto">
            <a:xfrm rot="-16200000" flipH="1" flipV="1">
              <a:off x="391" y="3140"/>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69" name="Group 145"/>
          <p:cNvGrpSpPr>
            <a:grpSpLocks/>
          </p:cNvGrpSpPr>
          <p:nvPr/>
        </p:nvGrpSpPr>
        <p:grpSpPr bwMode="auto">
          <a:xfrm>
            <a:off x="576263" y="4310063"/>
            <a:ext cx="1765300" cy="271462"/>
            <a:chOff x="363" y="2715"/>
            <a:chExt cx="1112" cy="171"/>
          </a:xfrm>
        </p:grpSpPr>
        <p:sp>
          <p:nvSpPr>
            <p:cNvPr id="370" name="Rectangle 81"/>
            <p:cNvSpPr>
              <a:spLocks noChangeArrowheads="1"/>
            </p:cNvSpPr>
            <p:nvPr/>
          </p:nvSpPr>
          <p:spPr bwMode="auto">
            <a:xfrm>
              <a:off x="363" y="2715"/>
              <a:ext cx="1112"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71" name="Text Box 82"/>
            <p:cNvSpPr txBox="1">
              <a:spLocks noChangeArrowheads="1"/>
            </p:cNvSpPr>
            <p:nvPr/>
          </p:nvSpPr>
          <p:spPr bwMode="auto">
            <a:xfrm>
              <a:off x="408" y="2722"/>
              <a:ext cx="105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000</a:t>
              </a:r>
            </a:p>
          </p:txBody>
        </p:sp>
        <p:sp>
          <p:nvSpPr>
            <p:cNvPr id="372" name="AutoShape 127"/>
            <p:cNvSpPr>
              <a:spLocks noChangeArrowheads="1"/>
            </p:cNvSpPr>
            <p:nvPr/>
          </p:nvSpPr>
          <p:spPr bwMode="auto">
            <a:xfrm rot="-16200000" flipH="1" flipV="1">
              <a:off x="368" y="2755"/>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73" name="Group 144"/>
          <p:cNvGrpSpPr>
            <a:grpSpLocks/>
          </p:cNvGrpSpPr>
          <p:nvPr/>
        </p:nvGrpSpPr>
        <p:grpSpPr bwMode="auto">
          <a:xfrm>
            <a:off x="0" y="3697288"/>
            <a:ext cx="1763713" cy="271462"/>
            <a:chOff x="0" y="2329"/>
            <a:chExt cx="1111" cy="171"/>
          </a:xfrm>
        </p:grpSpPr>
        <p:sp>
          <p:nvSpPr>
            <p:cNvPr id="374" name="Rectangle 78"/>
            <p:cNvSpPr>
              <a:spLocks noChangeArrowheads="1"/>
            </p:cNvSpPr>
            <p:nvPr/>
          </p:nvSpPr>
          <p:spPr bwMode="auto">
            <a:xfrm>
              <a:off x="0" y="2329"/>
              <a:ext cx="111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75" name="Text Box 79"/>
            <p:cNvSpPr txBox="1">
              <a:spLocks noChangeArrowheads="1"/>
            </p:cNvSpPr>
            <p:nvPr/>
          </p:nvSpPr>
          <p:spPr bwMode="auto">
            <a:xfrm>
              <a:off x="45" y="2340"/>
              <a:ext cx="105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000000L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376" name="AutoShape 128"/>
            <p:cNvSpPr>
              <a:spLocks noChangeArrowheads="1"/>
            </p:cNvSpPr>
            <p:nvPr/>
          </p:nvSpPr>
          <p:spPr bwMode="auto">
            <a:xfrm rot="-16200000" flipH="1" flipV="1">
              <a:off x="5" y="2369"/>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77" name="Group 136"/>
          <p:cNvGrpSpPr>
            <a:grpSpLocks/>
          </p:cNvGrpSpPr>
          <p:nvPr/>
        </p:nvGrpSpPr>
        <p:grpSpPr bwMode="auto">
          <a:xfrm>
            <a:off x="5688013" y="1814513"/>
            <a:ext cx="3276600" cy="282575"/>
            <a:chOff x="3583" y="1143"/>
            <a:chExt cx="2064" cy="178"/>
          </a:xfrm>
        </p:grpSpPr>
        <p:sp>
          <p:nvSpPr>
            <p:cNvPr id="378" name="Rectangle 129"/>
            <p:cNvSpPr>
              <a:spLocks noChangeArrowheads="1"/>
            </p:cNvSpPr>
            <p:nvPr/>
          </p:nvSpPr>
          <p:spPr bwMode="auto">
            <a:xfrm>
              <a:off x="3583" y="1149"/>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79" name="Text Box 130"/>
            <p:cNvSpPr txBox="1">
              <a:spLocks noChangeArrowheads="1"/>
            </p:cNvSpPr>
            <p:nvPr/>
          </p:nvSpPr>
          <p:spPr bwMode="auto">
            <a:xfrm>
              <a:off x="3629" y="1143"/>
              <a:ext cx="200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380" name="AutoShape 132"/>
            <p:cNvSpPr>
              <a:spLocks noChangeArrowheads="1"/>
            </p:cNvSpPr>
            <p:nvPr/>
          </p:nvSpPr>
          <p:spPr bwMode="auto">
            <a:xfrm rot="-16200000" flipH="1" flipV="1">
              <a:off x="3588" y="1190"/>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81" name="Group 148"/>
          <p:cNvGrpSpPr>
            <a:grpSpLocks/>
          </p:cNvGrpSpPr>
          <p:nvPr/>
        </p:nvGrpSpPr>
        <p:grpSpPr bwMode="auto">
          <a:xfrm>
            <a:off x="6337300" y="3692525"/>
            <a:ext cx="2771775" cy="276225"/>
            <a:chOff x="3992" y="2326"/>
            <a:chExt cx="1746" cy="174"/>
          </a:xfrm>
        </p:grpSpPr>
        <p:sp>
          <p:nvSpPr>
            <p:cNvPr id="382" name="Rectangle 149"/>
            <p:cNvSpPr>
              <a:spLocks noChangeArrowheads="1"/>
            </p:cNvSpPr>
            <p:nvPr/>
          </p:nvSpPr>
          <p:spPr bwMode="auto">
            <a:xfrm>
              <a:off x="3992" y="2328"/>
              <a:ext cx="1746"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83" name="Text Box 150"/>
            <p:cNvSpPr txBox="1">
              <a:spLocks noChangeArrowheads="1"/>
            </p:cNvSpPr>
            <p:nvPr/>
          </p:nvSpPr>
          <p:spPr bwMode="auto">
            <a:xfrm>
              <a:off x="4038" y="2326"/>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XXXXX</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p>
          </p:txBody>
        </p:sp>
        <p:sp>
          <p:nvSpPr>
            <p:cNvPr id="384" name="AutoShape 151"/>
            <p:cNvSpPr>
              <a:spLocks noChangeArrowheads="1"/>
            </p:cNvSpPr>
            <p:nvPr/>
          </p:nvSpPr>
          <p:spPr bwMode="auto">
            <a:xfrm rot="-16200000" flipH="1" flipV="1">
              <a:off x="3996" y="2369"/>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85" name="Group 152"/>
          <p:cNvGrpSpPr>
            <a:grpSpLocks/>
          </p:cNvGrpSpPr>
          <p:nvPr/>
        </p:nvGrpSpPr>
        <p:grpSpPr bwMode="auto">
          <a:xfrm>
            <a:off x="5688013" y="1808163"/>
            <a:ext cx="3276600" cy="282575"/>
            <a:chOff x="3583" y="1143"/>
            <a:chExt cx="2064" cy="178"/>
          </a:xfrm>
        </p:grpSpPr>
        <p:sp>
          <p:nvSpPr>
            <p:cNvPr id="386" name="Rectangle 153"/>
            <p:cNvSpPr>
              <a:spLocks noChangeArrowheads="1"/>
            </p:cNvSpPr>
            <p:nvPr/>
          </p:nvSpPr>
          <p:spPr bwMode="auto">
            <a:xfrm>
              <a:off x="3583" y="1149"/>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87" name="Text Box 154"/>
            <p:cNvSpPr txBox="1">
              <a:spLocks noChangeArrowheads="1"/>
            </p:cNvSpPr>
            <p:nvPr/>
          </p:nvSpPr>
          <p:spPr bwMode="auto">
            <a:xfrm>
              <a:off x="3629" y="1143"/>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a:t>
              </a:r>
              <a:r>
                <a:rPr lang="de-DE" sz="1600" b="1" dirty="0">
                  <a:latin typeface="Courier New" pitchFamily="49" charset="0"/>
                </a:rPr>
                <a:t>L</a:t>
              </a:r>
              <a:r>
                <a:rPr lang="de-DE" sz="1600" b="1" baseline="-25000" dirty="0">
                  <a:latin typeface="Courier New" pitchFamily="49" charset="0"/>
                </a:rPr>
                <a:t>b,4</a:t>
              </a:r>
              <a:r>
                <a:rPr lang="de-DE" sz="1600" b="1" dirty="0">
                  <a:latin typeface="Courier New" pitchFamily="49" charset="0"/>
                </a:rPr>
                <a:t>L</a:t>
              </a:r>
              <a:r>
                <a:rPr lang="de-DE" sz="1600" b="1" baseline="-25000" dirty="0">
                  <a:latin typeface="Courier New" pitchFamily="49" charset="0"/>
                </a:rPr>
                <a:t>b,3</a:t>
              </a:r>
              <a:r>
                <a:rPr lang="de-DE" sz="1600" b="1" dirty="0">
                  <a:latin typeface="Courier New" pitchFamily="49" charset="0"/>
                </a:rPr>
                <a:t>L</a:t>
              </a:r>
              <a:r>
                <a:rPr lang="de-DE" sz="1600" b="1" baseline="-25000" dirty="0">
                  <a:latin typeface="Courier New" pitchFamily="49" charset="0"/>
                </a:rPr>
                <a:t>b,2</a:t>
              </a:r>
              <a:r>
                <a:rPr lang="de-DE" sz="1600" b="1" dirty="0">
                  <a:solidFill>
                    <a:srgbClr val="84B818"/>
                  </a:solidFill>
                  <a:latin typeface="Courier New" pitchFamily="49" charset="0"/>
                </a:rPr>
                <a:t>XX</a:t>
              </a:r>
              <a:endParaRPr lang="de-DE" sz="1600" b="1" baseline="-25000" dirty="0">
                <a:solidFill>
                  <a:srgbClr val="84B818"/>
                </a:solidFill>
                <a:latin typeface="Courier New" pitchFamily="49" charset="0"/>
              </a:endParaRPr>
            </a:p>
          </p:txBody>
        </p:sp>
        <p:sp>
          <p:nvSpPr>
            <p:cNvPr id="388" name="AutoShape 155"/>
            <p:cNvSpPr>
              <a:spLocks noChangeArrowheads="1"/>
            </p:cNvSpPr>
            <p:nvPr/>
          </p:nvSpPr>
          <p:spPr bwMode="auto">
            <a:xfrm rot="-16200000" flipH="1" flipV="1">
              <a:off x="3588" y="1190"/>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89" name="Group 160"/>
          <p:cNvGrpSpPr>
            <a:grpSpLocks/>
          </p:cNvGrpSpPr>
          <p:nvPr/>
        </p:nvGrpSpPr>
        <p:grpSpPr bwMode="auto">
          <a:xfrm>
            <a:off x="611188" y="4919663"/>
            <a:ext cx="2520950" cy="273050"/>
            <a:chOff x="385" y="3099"/>
            <a:chExt cx="1588" cy="172"/>
          </a:xfrm>
        </p:grpSpPr>
        <p:sp>
          <p:nvSpPr>
            <p:cNvPr id="390" name="Rectangle 161"/>
            <p:cNvSpPr>
              <a:spLocks noChangeArrowheads="1"/>
            </p:cNvSpPr>
            <p:nvPr/>
          </p:nvSpPr>
          <p:spPr bwMode="auto">
            <a:xfrm>
              <a:off x="385" y="3099"/>
              <a:ext cx="1588"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91" name="Text Box 162"/>
            <p:cNvSpPr txBox="1">
              <a:spLocks noChangeArrowheads="1"/>
            </p:cNvSpPr>
            <p:nvPr/>
          </p:nvSpPr>
          <p:spPr bwMode="auto">
            <a:xfrm>
              <a:off x="419" y="3108"/>
              <a:ext cx="153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392" name="AutoShape 163"/>
            <p:cNvSpPr>
              <a:spLocks noChangeArrowheads="1"/>
            </p:cNvSpPr>
            <p:nvPr/>
          </p:nvSpPr>
          <p:spPr bwMode="auto">
            <a:xfrm rot="-16200000" flipH="1" flipV="1">
              <a:off x="391" y="3140"/>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93" name="Group 164"/>
          <p:cNvGrpSpPr>
            <a:grpSpLocks/>
          </p:cNvGrpSpPr>
          <p:nvPr/>
        </p:nvGrpSpPr>
        <p:grpSpPr bwMode="auto">
          <a:xfrm>
            <a:off x="576263" y="4310063"/>
            <a:ext cx="1765300" cy="271462"/>
            <a:chOff x="363" y="2715"/>
            <a:chExt cx="1112" cy="171"/>
          </a:xfrm>
        </p:grpSpPr>
        <p:sp>
          <p:nvSpPr>
            <p:cNvPr id="394" name="Rectangle 165"/>
            <p:cNvSpPr>
              <a:spLocks noChangeArrowheads="1"/>
            </p:cNvSpPr>
            <p:nvPr/>
          </p:nvSpPr>
          <p:spPr bwMode="auto">
            <a:xfrm>
              <a:off x="363" y="2715"/>
              <a:ext cx="1112"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95" name="Text Box 166"/>
            <p:cNvSpPr txBox="1">
              <a:spLocks noChangeArrowheads="1"/>
            </p:cNvSpPr>
            <p:nvPr/>
          </p:nvSpPr>
          <p:spPr bwMode="auto">
            <a:xfrm>
              <a:off x="408" y="2722"/>
              <a:ext cx="105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000</a:t>
              </a:r>
            </a:p>
          </p:txBody>
        </p:sp>
        <p:sp>
          <p:nvSpPr>
            <p:cNvPr id="396" name="AutoShape 167"/>
            <p:cNvSpPr>
              <a:spLocks noChangeArrowheads="1"/>
            </p:cNvSpPr>
            <p:nvPr/>
          </p:nvSpPr>
          <p:spPr bwMode="auto">
            <a:xfrm rot="-16200000" flipH="1" flipV="1">
              <a:off x="368" y="2755"/>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397" name="Group 168"/>
          <p:cNvGrpSpPr>
            <a:grpSpLocks/>
          </p:cNvGrpSpPr>
          <p:nvPr/>
        </p:nvGrpSpPr>
        <p:grpSpPr bwMode="auto">
          <a:xfrm>
            <a:off x="3779838" y="3392488"/>
            <a:ext cx="1925637" cy="271462"/>
            <a:chOff x="2381" y="2137"/>
            <a:chExt cx="1213" cy="171"/>
          </a:xfrm>
        </p:grpSpPr>
        <p:sp>
          <p:nvSpPr>
            <p:cNvPr id="398" name="Rectangle 169"/>
            <p:cNvSpPr>
              <a:spLocks noChangeArrowheads="1"/>
            </p:cNvSpPr>
            <p:nvPr/>
          </p:nvSpPr>
          <p:spPr bwMode="auto">
            <a:xfrm>
              <a:off x="2381" y="2137"/>
              <a:ext cx="1202"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99" name="Text Box 170"/>
            <p:cNvSpPr txBox="1">
              <a:spLocks noChangeArrowheads="1"/>
            </p:cNvSpPr>
            <p:nvPr/>
          </p:nvSpPr>
          <p:spPr bwMode="auto">
            <a:xfrm>
              <a:off x="2381" y="2140"/>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a:t>
              </a:r>
              <a:r>
                <a:rPr lang="de-DE" sz="1600" b="1" dirty="0">
                  <a:latin typeface="Courier New" pitchFamily="49" charset="0"/>
                </a:rPr>
                <a:t>00L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p>
          </p:txBody>
        </p:sp>
        <p:sp>
          <p:nvSpPr>
            <p:cNvPr id="400" name="AutoShape 171"/>
            <p:cNvSpPr>
              <a:spLocks noChangeArrowheads="1"/>
            </p:cNvSpPr>
            <p:nvPr/>
          </p:nvSpPr>
          <p:spPr bwMode="auto">
            <a:xfrm rot="-16200000" flipH="1" flipV="1">
              <a:off x="2363" y="2177"/>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401" name="Group 172"/>
          <p:cNvGrpSpPr>
            <a:grpSpLocks/>
          </p:cNvGrpSpPr>
          <p:nvPr/>
        </p:nvGrpSpPr>
        <p:grpSpPr bwMode="auto">
          <a:xfrm>
            <a:off x="4284663" y="1376363"/>
            <a:ext cx="3276600" cy="282575"/>
            <a:chOff x="2699" y="871"/>
            <a:chExt cx="2064" cy="178"/>
          </a:xfrm>
        </p:grpSpPr>
        <p:sp>
          <p:nvSpPr>
            <p:cNvPr id="402" name="Rectangle 173"/>
            <p:cNvSpPr>
              <a:spLocks noChangeArrowheads="1"/>
            </p:cNvSpPr>
            <p:nvPr/>
          </p:nvSpPr>
          <p:spPr bwMode="auto">
            <a:xfrm>
              <a:off x="2699" y="877"/>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03" name="Text Box 174"/>
            <p:cNvSpPr txBox="1">
              <a:spLocks noChangeArrowheads="1"/>
            </p:cNvSpPr>
            <p:nvPr/>
          </p:nvSpPr>
          <p:spPr bwMode="auto">
            <a:xfrm>
              <a:off x="2745" y="871"/>
              <a:ext cx="121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b,5</a:t>
              </a:r>
              <a:r>
                <a:rPr lang="de-DE" sz="1600" b="1" dirty="0">
                  <a:solidFill>
                    <a:srgbClr val="84B818"/>
                  </a:solidFill>
                  <a:latin typeface="Courier New" pitchFamily="49" charset="0"/>
                </a:rPr>
                <a:t>XXXXX</a:t>
              </a:r>
              <a:endParaRPr lang="de-DE" sz="1600" b="1" baseline="-25000" dirty="0">
                <a:solidFill>
                  <a:srgbClr val="84B818"/>
                </a:solidFill>
                <a:latin typeface="Courier New" pitchFamily="49" charset="0"/>
              </a:endParaRPr>
            </a:p>
          </p:txBody>
        </p:sp>
        <p:sp>
          <p:nvSpPr>
            <p:cNvPr id="404" name="AutoShape 175"/>
            <p:cNvSpPr>
              <a:spLocks noChangeArrowheads="1"/>
            </p:cNvSpPr>
            <p:nvPr/>
          </p:nvSpPr>
          <p:spPr bwMode="auto">
            <a:xfrm rot="-16200000" flipH="1" flipV="1">
              <a:off x="2704" y="918"/>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405" name="Group 176"/>
          <p:cNvGrpSpPr>
            <a:grpSpLocks/>
          </p:cNvGrpSpPr>
          <p:nvPr/>
        </p:nvGrpSpPr>
        <p:grpSpPr bwMode="auto">
          <a:xfrm>
            <a:off x="0" y="3697288"/>
            <a:ext cx="1763713" cy="271462"/>
            <a:chOff x="0" y="2329"/>
            <a:chExt cx="1111" cy="171"/>
          </a:xfrm>
        </p:grpSpPr>
        <p:sp>
          <p:nvSpPr>
            <p:cNvPr id="406" name="Rectangle 177"/>
            <p:cNvSpPr>
              <a:spLocks noChangeArrowheads="1"/>
            </p:cNvSpPr>
            <p:nvPr/>
          </p:nvSpPr>
          <p:spPr bwMode="auto">
            <a:xfrm>
              <a:off x="0" y="2329"/>
              <a:ext cx="1111"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07" name="Text Box 178"/>
            <p:cNvSpPr txBox="1">
              <a:spLocks noChangeArrowheads="1"/>
            </p:cNvSpPr>
            <p:nvPr/>
          </p:nvSpPr>
          <p:spPr bwMode="auto">
            <a:xfrm>
              <a:off x="45" y="2340"/>
              <a:ext cx="105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XXXXXX</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408" name="AutoShape 179"/>
            <p:cNvSpPr>
              <a:spLocks noChangeArrowheads="1"/>
            </p:cNvSpPr>
            <p:nvPr/>
          </p:nvSpPr>
          <p:spPr bwMode="auto">
            <a:xfrm rot="-16200000" flipH="1" flipV="1">
              <a:off x="5" y="2369"/>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grpSp>
        <p:nvGrpSpPr>
          <p:cNvPr id="409" name="Group 180"/>
          <p:cNvGrpSpPr>
            <a:grpSpLocks/>
          </p:cNvGrpSpPr>
          <p:nvPr/>
        </p:nvGrpSpPr>
        <p:grpSpPr bwMode="auto">
          <a:xfrm>
            <a:off x="0" y="1376363"/>
            <a:ext cx="3276600" cy="276225"/>
            <a:chOff x="0" y="867"/>
            <a:chExt cx="2064" cy="174"/>
          </a:xfrm>
        </p:grpSpPr>
        <p:sp>
          <p:nvSpPr>
            <p:cNvPr id="410" name="Rectangle 181"/>
            <p:cNvSpPr>
              <a:spLocks noChangeArrowheads="1"/>
            </p:cNvSpPr>
            <p:nvPr/>
          </p:nvSpPr>
          <p:spPr bwMode="auto">
            <a:xfrm>
              <a:off x="0" y="870"/>
              <a:ext cx="2064" cy="171"/>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11" name="Text Box 182"/>
            <p:cNvSpPr txBox="1">
              <a:spLocks noChangeArrowheads="1"/>
            </p:cNvSpPr>
            <p:nvPr/>
          </p:nvSpPr>
          <p:spPr bwMode="auto">
            <a:xfrm>
              <a:off x="46" y="867"/>
              <a:ext cx="105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solidFill>
                    <a:srgbClr val="84B818"/>
                  </a:solidFill>
                  <a:latin typeface="Courier New" pitchFamily="49" charset="0"/>
                </a:rPr>
                <a:t>XXXXXX</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412" name="AutoShape 183"/>
            <p:cNvSpPr>
              <a:spLocks noChangeArrowheads="1"/>
            </p:cNvSpPr>
            <p:nvPr/>
          </p:nvSpPr>
          <p:spPr bwMode="auto">
            <a:xfrm rot="-16200000" flipH="1" flipV="1">
              <a:off x="5" y="907"/>
              <a:ext cx="171" cy="91"/>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grpSp>
    </p:spTree>
    <p:extLst>
      <p:ext uri="{BB962C8B-B14F-4D97-AF65-F5344CB8AC3E}">
        <p14:creationId xmlns:p14="http://schemas.microsoft.com/office/powerpoint/2010/main" val="20297493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1"/>
                                        </p:tgtEl>
                                        <p:attrNameLst>
                                          <p:attrName>style.visibility</p:attrName>
                                        </p:attrNameLst>
                                      </p:cBhvr>
                                      <p:to>
                                        <p:strVal val="visible"/>
                                      </p:to>
                                    </p:set>
                                    <p:animEffect transition="in" filter="fade">
                                      <p:cBhvr>
                                        <p:cTn id="7" dur="500"/>
                                        <p:tgtEl>
                                          <p:spTgt spid="3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5"/>
                                        </p:tgtEl>
                                        <p:attrNameLst>
                                          <p:attrName>style.visibility</p:attrName>
                                        </p:attrNameLst>
                                      </p:cBhvr>
                                      <p:to>
                                        <p:strVal val="visible"/>
                                      </p:to>
                                    </p:set>
                                    <p:animEffect transition="in" filter="fade">
                                      <p:cBhvr>
                                        <p:cTn id="12" dur="500"/>
                                        <p:tgtEl>
                                          <p:spTgt spid="3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9"/>
                                        </p:tgtEl>
                                        <p:attrNameLst>
                                          <p:attrName>style.visibility</p:attrName>
                                        </p:attrNameLst>
                                      </p:cBhvr>
                                      <p:to>
                                        <p:strVal val="visible"/>
                                      </p:to>
                                    </p:set>
                                    <p:animEffect transition="in" filter="fade">
                                      <p:cBhvr>
                                        <p:cTn id="17" dur="500"/>
                                        <p:tgtEl>
                                          <p:spTgt spid="3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3"/>
                                        </p:tgtEl>
                                        <p:attrNameLst>
                                          <p:attrName>style.visibility</p:attrName>
                                        </p:attrNameLst>
                                      </p:cBhvr>
                                      <p:to>
                                        <p:strVal val="visible"/>
                                      </p:to>
                                    </p:set>
                                    <p:animEffect transition="in" filter="fade">
                                      <p:cBhvr>
                                        <p:cTn id="22" dur="500"/>
                                        <p:tgtEl>
                                          <p:spTgt spid="39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7"/>
                                        </p:tgtEl>
                                        <p:attrNameLst>
                                          <p:attrName>style.visibility</p:attrName>
                                        </p:attrNameLst>
                                      </p:cBhvr>
                                      <p:to>
                                        <p:strVal val="visible"/>
                                      </p:to>
                                    </p:set>
                                    <p:animEffect transition="in" filter="fade">
                                      <p:cBhvr>
                                        <p:cTn id="27" dur="500"/>
                                        <p:tgtEl>
                                          <p:spTgt spid="39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1"/>
                                        </p:tgtEl>
                                        <p:attrNameLst>
                                          <p:attrName>style.visibility</p:attrName>
                                        </p:attrNameLst>
                                      </p:cBhvr>
                                      <p:to>
                                        <p:strVal val="visible"/>
                                      </p:to>
                                    </p:set>
                                    <p:animEffect transition="in" filter="fade">
                                      <p:cBhvr>
                                        <p:cTn id="32" dur="500"/>
                                        <p:tgtEl>
                                          <p:spTgt spid="40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5"/>
                                        </p:tgtEl>
                                        <p:attrNameLst>
                                          <p:attrName>style.visibility</p:attrName>
                                        </p:attrNameLst>
                                      </p:cBhvr>
                                      <p:to>
                                        <p:strVal val="visible"/>
                                      </p:to>
                                    </p:set>
                                    <p:animEffect transition="in" filter="fade">
                                      <p:cBhvr>
                                        <p:cTn id="37" dur="500"/>
                                        <p:tgtEl>
                                          <p:spTgt spid="40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9"/>
                                        </p:tgtEl>
                                        <p:attrNameLst>
                                          <p:attrName>style.visibility</p:attrName>
                                        </p:attrNameLst>
                                      </p:cBhvr>
                                      <p:to>
                                        <p:strVal val="visible"/>
                                      </p:to>
                                    </p:set>
                                    <p:animEffect transition="in" filter="fade">
                                      <p:cBhvr>
                                        <p:cTn id="42" dur="5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BB28930-1E60-4633-A350-F23DD41F7C8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Application of BDVFA: Dead Code Elimination (DCE)</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Definition </a:t>
            </a:r>
            <a:r>
              <a:rPr lang="en-US" b="1" i="1" dirty="0"/>
              <a:t>(Dead Code)</a:t>
            </a:r>
          </a:p>
          <a:p>
            <a:pPr marL="0" indent="0">
              <a:lnSpc>
                <a:spcPct val="120000"/>
              </a:lnSpc>
            </a:pPr>
            <a:r>
              <a:rPr lang="en-US" dirty="0"/>
              <a:t>(LIR-) Operations that compute only values that are not used on any executable path from the operation are called </a:t>
            </a:r>
            <a:r>
              <a:rPr lang="en-US" i="1" dirty="0"/>
              <a:t>Dead Code</a:t>
            </a:r>
            <a:r>
              <a:rPr lang="en-US" dirty="0"/>
              <a:t>.</a:t>
            </a:r>
          </a:p>
          <a:p>
            <a:pPr>
              <a:lnSpc>
                <a:spcPct val="120000"/>
              </a:lnSpc>
              <a:buFont typeface="Arial" charset="0"/>
              <a:buNone/>
            </a:pPr>
            <a:endParaRPr lang="en-US" sz="1200" b="1" dirty="0"/>
          </a:p>
          <a:p>
            <a:pPr>
              <a:lnSpc>
                <a:spcPct val="120000"/>
              </a:lnSpc>
              <a:buFont typeface="Arial" charset="0"/>
              <a:buNone/>
            </a:pPr>
            <a:r>
              <a:rPr lang="en-US" b="1" dirty="0"/>
              <a:t>Dead Code and BDVFA</a:t>
            </a:r>
            <a:endParaRPr lang="en-US" b="1" i="1" dirty="0"/>
          </a:p>
          <a:p>
            <a:pPr>
              <a:lnSpc>
                <a:spcPct val="120000"/>
              </a:lnSpc>
              <a:buFont typeface="Arial" charset="0"/>
              <a:buChar char="–"/>
            </a:pPr>
            <a:r>
              <a:rPr lang="en-US" dirty="0"/>
              <a:t>In the DVFG, individual bits that are completely irrelevant for subsequent computations are set to </a:t>
            </a:r>
            <a:r>
              <a:rPr lang="en-US" b="1" dirty="0">
                <a:latin typeface="Courier New" pitchFamily="49" charset="0"/>
                <a:cs typeface="Courier New" pitchFamily="49" charset="0"/>
              </a:rPr>
              <a:t>X</a:t>
            </a:r>
            <a:r>
              <a:rPr lang="en-US" dirty="0"/>
              <a:t> in the    values of edges.</a:t>
            </a:r>
          </a:p>
          <a:p>
            <a:pPr>
              <a:lnSpc>
                <a:spcPct val="120000"/>
              </a:lnSpc>
              <a:buFont typeface="Arial" charset="0"/>
              <a:buChar char="–"/>
            </a:pPr>
            <a:endParaRPr lang="en-US" dirty="0"/>
          </a:p>
          <a:p>
            <a:pPr>
              <a:lnSpc>
                <a:spcPct val="120000"/>
              </a:lnSpc>
              <a:buFont typeface="Wingdings" pitchFamily="2" charset="2"/>
              <a:buChar char="F"/>
            </a:pPr>
            <a:r>
              <a:rPr lang="en-US" i="1" dirty="0"/>
              <a:t>An LIR operation whose outgoing edges all</a:t>
            </a:r>
            <a:br>
              <a:rPr lang="en-US" i="1" dirty="0"/>
            </a:br>
            <a:r>
              <a:rPr lang="en-US" i="1" dirty="0"/>
              <a:t>carry only </a:t>
            </a:r>
            <a:r>
              <a:rPr lang="en-US" b="1" dirty="0">
                <a:latin typeface="Courier New" pitchFamily="49" charset="0"/>
                <a:cs typeface="Courier New" pitchFamily="49" charset="0"/>
              </a:rPr>
              <a:t>X</a:t>
            </a:r>
            <a:r>
              <a:rPr lang="en-US" dirty="0"/>
              <a:t>*</a:t>
            </a:r>
            <a:r>
              <a:rPr lang="en-US" i="1" dirty="0"/>
              <a:t> as    value is dead code.</a:t>
            </a:r>
          </a:p>
        </p:txBody>
      </p:sp>
      <p:sp>
        <p:nvSpPr>
          <p:cNvPr id="6" name="Oval 9"/>
          <p:cNvSpPr>
            <a:spLocks noChangeArrowheads="1"/>
          </p:cNvSpPr>
          <p:nvPr/>
        </p:nvSpPr>
        <p:spPr bwMode="auto">
          <a:xfrm>
            <a:off x="6586538" y="4363738"/>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 name="Text Box 10"/>
          <p:cNvSpPr txBox="1">
            <a:spLocks noChangeArrowheads="1"/>
          </p:cNvSpPr>
          <p:nvPr/>
        </p:nvSpPr>
        <p:spPr bwMode="auto">
          <a:xfrm>
            <a:off x="6550025" y="4501850"/>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800" b="1" dirty="0">
                <a:latin typeface="Courier New" pitchFamily="49" charset="0"/>
              </a:rPr>
              <a:t>DC</a:t>
            </a:r>
          </a:p>
        </p:txBody>
      </p:sp>
      <p:sp>
        <p:nvSpPr>
          <p:cNvPr id="8" name="AutoShape 11"/>
          <p:cNvSpPr>
            <a:spLocks noChangeArrowheads="1"/>
          </p:cNvSpPr>
          <p:nvPr/>
        </p:nvSpPr>
        <p:spPr bwMode="auto">
          <a:xfrm rot="2700000">
            <a:off x="6334920" y="418355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9" name="AutoShape 12"/>
          <p:cNvSpPr>
            <a:spLocks noChangeArrowheads="1"/>
          </p:cNvSpPr>
          <p:nvPr/>
        </p:nvSpPr>
        <p:spPr bwMode="auto">
          <a:xfrm rot="18900000" flipH="1">
            <a:off x="7054057" y="4183556"/>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0" name="AutoShape 13"/>
          <p:cNvSpPr>
            <a:spLocks noChangeArrowheads="1"/>
          </p:cNvSpPr>
          <p:nvPr/>
        </p:nvSpPr>
        <p:spPr bwMode="auto">
          <a:xfrm rot="18900000" flipH="1">
            <a:off x="6334919" y="497571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1" name="AutoShape 14"/>
          <p:cNvSpPr>
            <a:spLocks noChangeArrowheads="1"/>
          </p:cNvSpPr>
          <p:nvPr/>
        </p:nvSpPr>
        <p:spPr bwMode="auto">
          <a:xfrm rot="2700000">
            <a:off x="7057231" y="4975719"/>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2" name="Rectangle 15"/>
          <p:cNvSpPr>
            <a:spLocks noChangeArrowheads="1"/>
          </p:cNvSpPr>
          <p:nvPr/>
        </p:nvSpPr>
        <p:spPr bwMode="auto">
          <a:xfrm>
            <a:off x="7523163" y="4955875"/>
            <a:ext cx="1223962"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Text Box 16"/>
          <p:cNvSpPr txBox="1">
            <a:spLocks noChangeArrowheads="1"/>
          </p:cNvSpPr>
          <p:nvPr/>
        </p:nvSpPr>
        <p:spPr bwMode="auto">
          <a:xfrm>
            <a:off x="7578725" y="4986038"/>
            <a:ext cx="1168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XXXXXXXX</a:t>
            </a:r>
            <a:endParaRPr lang="de-DE" sz="1600" b="1" baseline="-25000" dirty="0">
              <a:latin typeface="Courier New" pitchFamily="49" charset="0"/>
            </a:endParaRPr>
          </a:p>
        </p:txBody>
      </p:sp>
      <p:sp>
        <p:nvSpPr>
          <p:cNvPr id="14" name="AutoShape 17"/>
          <p:cNvSpPr>
            <a:spLocks noChangeArrowheads="1"/>
          </p:cNvSpPr>
          <p:nvPr/>
        </p:nvSpPr>
        <p:spPr bwMode="auto">
          <a:xfrm rot="5400000" flipH="1" flipV="1">
            <a:off x="7531100" y="5019375"/>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 name="Text Box 18"/>
          <p:cNvSpPr txBox="1">
            <a:spLocks noChangeArrowheads="1"/>
          </p:cNvSpPr>
          <p:nvPr/>
        </p:nvSpPr>
        <p:spPr bwMode="auto">
          <a:xfrm>
            <a:off x="6588125" y="4940000"/>
            <a:ext cx="3524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MetaKorrespondenz" pitchFamily="34" charset="0"/>
              </a:rPr>
              <a:t>...</a:t>
            </a:r>
            <a:endParaRPr lang="de-DE" sz="1600" b="1" baseline="-25000" dirty="0">
              <a:latin typeface="MetaKorrespondenz" pitchFamily="34" charset="0"/>
            </a:endParaRPr>
          </a:p>
        </p:txBody>
      </p:sp>
      <p:sp>
        <p:nvSpPr>
          <p:cNvPr id="16" name="Freeform 19"/>
          <p:cNvSpPr>
            <a:spLocks/>
          </p:cNvSpPr>
          <p:nvPr/>
        </p:nvSpPr>
        <p:spPr bwMode="auto">
          <a:xfrm>
            <a:off x="6515100" y="5082875"/>
            <a:ext cx="1152525" cy="312738"/>
          </a:xfrm>
          <a:custGeom>
            <a:avLst/>
            <a:gdLst>
              <a:gd name="T0" fmla="*/ 726 w 726"/>
              <a:gd name="T1" fmla="*/ 91 h 197"/>
              <a:gd name="T2" fmla="*/ 227 w 726"/>
              <a:gd name="T3" fmla="*/ 182 h 197"/>
              <a:gd name="T4" fmla="*/ 0 w 726"/>
              <a:gd name="T5" fmla="*/ 0 h 197"/>
            </a:gdLst>
            <a:ahLst/>
            <a:cxnLst>
              <a:cxn ang="0">
                <a:pos x="T0" y="T1"/>
              </a:cxn>
              <a:cxn ang="0">
                <a:pos x="T2" y="T3"/>
              </a:cxn>
              <a:cxn ang="0">
                <a:pos x="T4" y="T5"/>
              </a:cxn>
            </a:cxnLst>
            <a:rect l="0" t="0" r="r" b="b"/>
            <a:pathLst>
              <a:path w="726" h="197">
                <a:moveTo>
                  <a:pt x="726" y="91"/>
                </a:moveTo>
                <a:cubicBezTo>
                  <a:pt x="537" y="144"/>
                  <a:pt x="348" y="197"/>
                  <a:pt x="227" y="182"/>
                </a:cubicBezTo>
                <a:cubicBezTo>
                  <a:pt x="106" y="167"/>
                  <a:pt x="53" y="83"/>
                  <a:pt x="0" y="0"/>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7" name="Freeform 20"/>
          <p:cNvSpPr>
            <a:spLocks/>
          </p:cNvSpPr>
          <p:nvPr/>
        </p:nvSpPr>
        <p:spPr bwMode="auto">
          <a:xfrm>
            <a:off x="7162800" y="4854275"/>
            <a:ext cx="649288" cy="157163"/>
          </a:xfrm>
          <a:custGeom>
            <a:avLst/>
            <a:gdLst>
              <a:gd name="T0" fmla="*/ 409 w 409"/>
              <a:gd name="T1" fmla="*/ 53 h 99"/>
              <a:gd name="T2" fmla="*/ 227 w 409"/>
              <a:gd name="T3" fmla="*/ 8 h 99"/>
              <a:gd name="T4" fmla="*/ 0 w 409"/>
              <a:gd name="T5" fmla="*/ 99 h 99"/>
            </a:gdLst>
            <a:ahLst/>
            <a:cxnLst>
              <a:cxn ang="0">
                <a:pos x="T0" y="T1"/>
              </a:cxn>
              <a:cxn ang="0">
                <a:pos x="T2" y="T3"/>
              </a:cxn>
              <a:cxn ang="0">
                <a:pos x="T4" y="T5"/>
              </a:cxn>
            </a:cxnLst>
            <a:rect l="0" t="0" r="r" b="b"/>
            <a:pathLst>
              <a:path w="409" h="99">
                <a:moveTo>
                  <a:pt x="409" y="53"/>
                </a:moveTo>
                <a:cubicBezTo>
                  <a:pt x="352" y="26"/>
                  <a:pt x="295" y="0"/>
                  <a:pt x="227" y="8"/>
                </a:cubicBezTo>
                <a:cubicBezTo>
                  <a:pt x="159" y="16"/>
                  <a:pt x="79" y="57"/>
                  <a:pt x="0" y="99"/>
                </a:cubicBezTo>
              </a:path>
            </a:pathLst>
          </a:custGeom>
          <a:noFill/>
          <a:ln w="15875" cap="flat" cmpd="sng">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de-DE" dirty="0"/>
          </a:p>
        </p:txBody>
      </p:sp>
      <p:sp>
        <p:nvSpPr>
          <p:cNvPr id="18" name="AutoShape 7"/>
          <p:cNvSpPr>
            <a:spLocks noChangeArrowheads="1"/>
          </p:cNvSpPr>
          <p:nvPr/>
        </p:nvSpPr>
        <p:spPr bwMode="auto">
          <a:xfrm rot="5400000" flipH="1" flipV="1">
            <a:off x="4104357" y="3609429"/>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9" name="AutoShape 8"/>
          <p:cNvSpPr>
            <a:spLocks noChangeArrowheads="1"/>
          </p:cNvSpPr>
          <p:nvPr/>
        </p:nvSpPr>
        <p:spPr bwMode="auto">
          <a:xfrm rot="5400000" flipH="1" flipV="1">
            <a:off x="2340000" y="4689872"/>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2964369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animBg="1"/>
      <p:bldP spid="11" grpId="0" animBg="1"/>
      <p:bldP spid="12" grpId="0" animBg="1"/>
      <p:bldP spid="13" grpId="0"/>
      <p:bldP spid="14" grpId="0" animBg="1"/>
      <p:bldP spid="15" grpId="0"/>
      <p:bldP spid="16" grpId="0" animBg="1"/>
      <p:bldP spid="17"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B1297EC-BCC3-4D18-9C7B-A0F89ADAE7F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Workflow of Bit-True Dead Code Elimination</a:t>
            </a:r>
          </a:p>
        </p:txBody>
      </p:sp>
      <p:sp>
        <p:nvSpPr>
          <p:cNvPr id="754691" name="Rectangle 3"/>
          <p:cNvSpPr>
            <a:spLocks noGrp="1" noChangeArrowheads="1"/>
          </p:cNvSpPr>
          <p:nvPr>
            <p:ph type="body" idx="1"/>
          </p:nvPr>
        </p:nvSpPr>
        <p:spPr/>
        <p:txBody>
          <a:bodyPr/>
          <a:lstStyle/>
          <a:p>
            <a:pPr>
              <a:lnSpc>
                <a:spcPct val="120000"/>
              </a:lnSpc>
              <a:buFont typeface="Arial" charset="0"/>
              <a:buChar char="–"/>
            </a:pPr>
            <a:r>
              <a:rPr lang="en-US" dirty="0"/>
              <a:t>queue&lt;DVFG_node&gt; </a:t>
            </a:r>
            <a:r>
              <a:rPr lang="en-US" i="1" dirty="0"/>
              <a:t>q</a:t>
            </a:r>
            <a:r>
              <a:rPr lang="en-US" dirty="0"/>
              <a:t>;</a:t>
            </a:r>
            <a:br>
              <a:rPr lang="en-US" dirty="0"/>
            </a:br>
            <a:r>
              <a:rPr lang="en-US" dirty="0"/>
              <a:t>for ( &lt;</a:t>
            </a:r>
            <a:r>
              <a:rPr lang="en-US" i="1" dirty="0"/>
              <a:t>all edges e = (v, w) </a:t>
            </a:r>
            <a:r>
              <a:rPr lang="en-US" i="1" dirty="0">
                <a:latin typeface="OpenSymbol"/>
                <a:ea typeface="OpenSymbol"/>
              </a:rPr>
              <a:t>∈</a:t>
            </a:r>
            <a:r>
              <a:rPr lang="en-US" i="1" dirty="0"/>
              <a:t> E with u(e) = </a:t>
            </a:r>
            <a:r>
              <a:rPr lang="en-US" b="1" dirty="0">
                <a:latin typeface="Courier New" pitchFamily="49" charset="0"/>
                <a:cs typeface="Courier New" pitchFamily="49" charset="0"/>
              </a:rPr>
              <a:t>X</a:t>
            </a:r>
            <a:r>
              <a:rPr lang="en-US" dirty="0"/>
              <a:t>*&gt; )</a:t>
            </a:r>
            <a:br>
              <a:rPr lang="en-US" dirty="0"/>
            </a:br>
            <a:r>
              <a:rPr lang="en-US" dirty="0"/>
              <a:t>   </a:t>
            </a:r>
            <a:r>
              <a:rPr lang="en-US" i="1" dirty="0"/>
              <a:t>q</a:t>
            </a:r>
            <a:r>
              <a:rPr lang="en-US" dirty="0"/>
              <a:t>.insert( </a:t>
            </a:r>
            <a:r>
              <a:rPr lang="en-US" i="1" dirty="0"/>
              <a:t>v</a:t>
            </a:r>
            <a:r>
              <a:rPr lang="en-US" dirty="0"/>
              <a:t> );</a:t>
            </a:r>
            <a:endParaRPr lang="en-US" i="1" dirty="0"/>
          </a:p>
          <a:p>
            <a:pPr>
              <a:lnSpc>
                <a:spcPct val="120000"/>
              </a:lnSpc>
              <a:buFont typeface="Arial" charset="0"/>
              <a:buChar char="–"/>
            </a:pPr>
            <a:r>
              <a:rPr lang="en-US" dirty="0"/>
              <a:t>while ( !</a:t>
            </a:r>
            <a:r>
              <a:rPr lang="en-US" i="1" dirty="0"/>
              <a:t>q</a:t>
            </a:r>
            <a:r>
              <a:rPr lang="en-US" dirty="0"/>
              <a:t>.empty() )</a:t>
            </a:r>
          </a:p>
          <a:p>
            <a:pPr lvl="1">
              <a:lnSpc>
                <a:spcPct val="120000"/>
              </a:lnSpc>
              <a:buFont typeface="Arial" charset="0"/>
              <a:buChar char="–"/>
            </a:pPr>
            <a:r>
              <a:rPr lang="en-US" dirty="0"/>
              <a:t>DVFG_node </a:t>
            </a:r>
            <a:r>
              <a:rPr lang="en-US" i="1" dirty="0"/>
              <a:t>v</a:t>
            </a:r>
            <a:r>
              <a:rPr lang="en-US" dirty="0"/>
              <a:t> = </a:t>
            </a:r>
            <a:r>
              <a:rPr lang="en-US" i="1" dirty="0"/>
              <a:t>&lt;first element of q&gt;</a:t>
            </a:r>
            <a:r>
              <a:rPr lang="en-US" dirty="0"/>
              <a:t>; </a:t>
            </a:r>
            <a:r>
              <a:rPr lang="en-US" i="1" dirty="0"/>
              <a:t>q</a:t>
            </a:r>
            <a:r>
              <a:rPr lang="en-US" dirty="0"/>
              <a:t>.remove( </a:t>
            </a:r>
            <a:r>
              <a:rPr lang="en-US" i="1" dirty="0"/>
              <a:t>v</a:t>
            </a:r>
            <a:r>
              <a:rPr lang="en-US" dirty="0"/>
              <a:t> );</a:t>
            </a:r>
            <a:br>
              <a:rPr lang="en-US" dirty="0"/>
            </a:br>
            <a:r>
              <a:rPr lang="en-US" i="1" dirty="0"/>
              <a:t>E</a:t>
            </a:r>
            <a:r>
              <a:rPr lang="en-US" i="1" baseline="-25000" dirty="0"/>
              <a:t>out</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dirty="0"/>
              <a:t>, </a:t>
            </a:r>
            <a:r>
              <a:rPr lang="en-US" i="1" dirty="0"/>
              <a:t>v</a:t>
            </a:r>
            <a:r>
              <a:rPr lang="en-US" i="1" baseline="-25000" dirty="0"/>
              <a:t>x</a:t>
            </a:r>
            <a:r>
              <a:rPr lang="en-US" dirty="0"/>
              <a:t>) }; </a:t>
            </a:r>
            <a:r>
              <a:rPr lang="en-US" i="1" dirty="0"/>
              <a:t>E</a:t>
            </a:r>
            <a:r>
              <a:rPr lang="en-US" i="1" baseline="-25000" dirty="0"/>
              <a:t>in</a:t>
            </a:r>
            <a:r>
              <a:rPr lang="en-US" dirty="0"/>
              <a:t> = { </a:t>
            </a:r>
            <a:r>
              <a:rPr lang="en-US" i="1" dirty="0"/>
              <a:t>e</a:t>
            </a:r>
            <a:r>
              <a:rPr lang="en-US" dirty="0"/>
              <a:t> </a:t>
            </a:r>
            <a:r>
              <a:rPr lang="en-US" dirty="0">
                <a:latin typeface="OpenSymbol"/>
                <a:ea typeface="OpenSymbol"/>
              </a:rPr>
              <a:t>∈</a:t>
            </a:r>
            <a:r>
              <a:rPr lang="en-US" dirty="0"/>
              <a:t> </a:t>
            </a:r>
            <a:r>
              <a:rPr lang="en-US" i="1" dirty="0"/>
              <a:t>E</a:t>
            </a:r>
            <a:r>
              <a:rPr lang="en-US" dirty="0"/>
              <a:t> | </a:t>
            </a:r>
            <a:r>
              <a:rPr lang="en-US" i="1" dirty="0"/>
              <a:t>e</a:t>
            </a:r>
            <a:r>
              <a:rPr lang="en-US" dirty="0"/>
              <a:t> = (</a:t>
            </a:r>
            <a:r>
              <a:rPr lang="en-US" i="1" dirty="0"/>
              <a:t>v</a:t>
            </a:r>
            <a:r>
              <a:rPr lang="en-US" i="1" baseline="-25000" dirty="0"/>
              <a:t>x</a:t>
            </a:r>
            <a:r>
              <a:rPr lang="en-US" dirty="0"/>
              <a:t>, </a:t>
            </a:r>
            <a:r>
              <a:rPr lang="en-US" i="1" dirty="0"/>
              <a:t>v</a:t>
            </a:r>
            <a:r>
              <a:rPr lang="en-US" dirty="0"/>
              <a:t>) };</a:t>
            </a:r>
          </a:p>
          <a:p>
            <a:pPr lvl="1">
              <a:lnSpc>
                <a:spcPct val="120000"/>
              </a:lnSpc>
              <a:buFont typeface="Arial" charset="0"/>
              <a:buChar char="–"/>
            </a:pPr>
            <a:r>
              <a:rPr lang="en-US" dirty="0"/>
              <a:t>if ( ( </a:t>
            </a:r>
            <a:r>
              <a:rPr lang="en-US" i="1" dirty="0"/>
              <a:t>u</a:t>
            </a:r>
            <a:r>
              <a:rPr lang="en-US" dirty="0"/>
              <a:t>(</a:t>
            </a:r>
            <a:r>
              <a:rPr lang="en-US" i="1" dirty="0"/>
              <a:t>e</a:t>
            </a:r>
            <a:r>
              <a:rPr lang="en-US" dirty="0"/>
              <a:t>) = </a:t>
            </a:r>
            <a:r>
              <a:rPr lang="en-US" b="1" dirty="0">
                <a:latin typeface="Courier New" pitchFamily="49" charset="0"/>
                <a:cs typeface="Courier New" pitchFamily="49" charset="0"/>
              </a:rPr>
              <a:t>X</a:t>
            </a:r>
            <a:r>
              <a:rPr lang="en-US" dirty="0"/>
              <a:t>* for all </a:t>
            </a:r>
            <a:r>
              <a:rPr lang="en-US" i="1" dirty="0"/>
              <a:t>e</a:t>
            </a:r>
            <a:r>
              <a:rPr lang="en-US" dirty="0"/>
              <a:t> </a:t>
            </a:r>
            <a:r>
              <a:rPr lang="en-US" dirty="0">
                <a:latin typeface="OpenSymbol"/>
                <a:ea typeface="OpenSymbol"/>
              </a:rPr>
              <a:t>∈</a:t>
            </a:r>
            <a:r>
              <a:rPr lang="en-US" dirty="0"/>
              <a:t> </a:t>
            </a:r>
            <a:r>
              <a:rPr lang="en-US" i="1" dirty="0"/>
              <a:t>E</a:t>
            </a:r>
            <a:r>
              <a:rPr lang="en-US" i="1" baseline="-25000" dirty="0"/>
              <a:t>out</a:t>
            </a:r>
            <a:r>
              <a:rPr lang="en-US" dirty="0"/>
              <a:t> ) &amp;&amp; ( </a:t>
            </a:r>
            <a:r>
              <a:rPr lang="en-US" i="1" dirty="0"/>
              <a:t>&lt;v has no side-effects&gt;</a:t>
            </a:r>
            <a:r>
              <a:rPr lang="en-US" dirty="0"/>
              <a:t> ) )</a:t>
            </a:r>
          </a:p>
          <a:p>
            <a:pPr lvl="2">
              <a:lnSpc>
                <a:spcPct val="120000"/>
              </a:lnSpc>
              <a:buFont typeface="Arial" charset="0"/>
              <a:buChar char="–"/>
            </a:pPr>
            <a:r>
              <a:rPr lang="en-US" sz="2000" dirty="0"/>
              <a:t>mark </a:t>
            </a:r>
            <a:r>
              <a:rPr lang="en-US" sz="2000" i="1" dirty="0"/>
              <a:t>v</a:t>
            </a:r>
            <a:r>
              <a:rPr lang="en-US" sz="2000" dirty="0"/>
              <a:t>;</a:t>
            </a:r>
          </a:p>
          <a:p>
            <a:pPr lvl="2">
              <a:lnSpc>
                <a:spcPct val="120000"/>
              </a:lnSpc>
              <a:buFont typeface="Arial" charset="0"/>
              <a:buChar char="–"/>
            </a:pPr>
            <a:r>
              <a:rPr lang="en-US" sz="2000" dirty="0"/>
              <a:t>for ( </a:t>
            </a:r>
            <a:r>
              <a:rPr lang="en-US" sz="2000" i="1" dirty="0"/>
              <a:t>&lt;all edges e </a:t>
            </a:r>
            <a:r>
              <a:rPr lang="en-US" sz="2000" dirty="0"/>
              <a:t>=</a:t>
            </a:r>
            <a:r>
              <a:rPr lang="en-US" sz="2000" i="1" dirty="0"/>
              <a:t> </a:t>
            </a:r>
            <a:r>
              <a:rPr lang="en-US" sz="2000" dirty="0"/>
              <a:t>(</a:t>
            </a:r>
            <a:r>
              <a:rPr lang="en-US" sz="2000" i="1" dirty="0"/>
              <a:t>v</a:t>
            </a:r>
            <a:r>
              <a:rPr lang="en-US" sz="2000" i="1" baseline="-25000" dirty="0"/>
              <a:t>x</a:t>
            </a:r>
            <a:r>
              <a:rPr lang="en-US" sz="2000" i="1" dirty="0"/>
              <a:t>, v</a:t>
            </a:r>
            <a:r>
              <a:rPr lang="en-US" sz="2000" dirty="0"/>
              <a:t>) </a:t>
            </a:r>
            <a:r>
              <a:rPr lang="en-US" sz="2000" dirty="0">
                <a:latin typeface="OpenSymbol"/>
                <a:ea typeface="OpenSymbol"/>
              </a:rPr>
              <a:t>∈</a:t>
            </a:r>
            <a:r>
              <a:rPr lang="en-US" sz="2000" i="1" dirty="0"/>
              <a:t> E</a:t>
            </a:r>
            <a:r>
              <a:rPr lang="en-US" sz="2000" i="1" baseline="-25000" dirty="0"/>
              <a:t>in</a:t>
            </a:r>
            <a:r>
              <a:rPr lang="en-US" sz="2000" i="1" dirty="0"/>
              <a:t>&gt;</a:t>
            </a:r>
            <a:r>
              <a:rPr lang="en-US" sz="2000" dirty="0"/>
              <a:t> )</a:t>
            </a:r>
          </a:p>
          <a:p>
            <a:pPr lvl="3">
              <a:lnSpc>
                <a:spcPct val="120000"/>
              </a:lnSpc>
              <a:buFont typeface="Arial" charset="0"/>
              <a:buChar char="–"/>
            </a:pPr>
            <a:r>
              <a:rPr lang="en-US" sz="2000" i="1" dirty="0"/>
              <a:t>u</a:t>
            </a:r>
            <a:r>
              <a:rPr lang="en-US" sz="2000" dirty="0"/>
              <a:t>(</a:t>
            </a:r>
            <a:r>
              <a:rPr lang="en-US" sz="2000" i="1" dirty="0"/>
              <a:t>e</a:t>
            </a:r>
            <a:r>
              <a:rPr lang="en-US" sz="2000" dirty="0"/>
              <a:t>) = </a:t>
            </a:r>
            <a:r>
              <a:rPr lang="en-US" sz="2000" b="1" dirty="0">
                <a:latin typeface="Courier New" pitchFamily="49" charset="0"/>
                <a:cs typeface="Courier New" pitchFamily="49" charset="0"/>
              </a:rPr>
              <a:t>X</a:t>
            </a:r>
            <a:r>
              <a:rPr lang="en-US" sz="2000" dirty="0"/>
              <a:t>*;</a:t>
            </a:r>
          </a:p>
          <a:p>
            <a:pPr lvl="3">
              <a:lnSpc>
                <a:spcPct val="120000"/>
              </a:lnSpc>
              <a:buFont typeface="Arial" charset="0"/>
              <a:buChar char="–"/>
            </a:pPr>
            <a:r>
              <a:rPr lang="en-US" sz="2000" dirty="0"/>
              <a:t>if ( &lt;</a:t>
            </a:r>
            <a:r>
              <a:rPr lang="en-US" sz="2000" i="1" dirty="0"/>
              <a:t>v</a:t>
            </a:r>
            <a:r>
              <a:rPr lang="en-US" sz="2000" i="1" baseline="-25000" dirty="0"/>
              <a:t>x</a:t>
            </a:r>
            <a:r>
              <a:rPr lang="en-US" sz="2000" i="1" dirty="0"/>
              <a:t> is not yet marked</a:t>
            </a:r>
            <a:r>
              <a:rPr lang="en-US" sz="2000" dirty="0"/>
              <a:t>&gt; ) </a:t>
            </a:r>
            <a:r>
              <a:rPr lang="en-US" sz="2000" i="1" dirty="0"/>
              <a:t>q</a:t>
            </a:r>
            <a:r>
              <a:rPr lang="en-US" sz="2000" dirty="0"/>
              <a:t>.insert( </a:t>
            </a:r>
            <a:r>
              <a:rPr lang="en-US" sz="2000" i="1" dirty="0"/>
              <a:t>v</a:t>
            </a:r>
            <a:r>
              <a:rPr lang="en-US" sz="2000" i="1" baseline="-25000" dirty="0"/>
              <a:t>x</a:t>
            </a:r>
            <a:r>
              <a:rPr lang="en-US" sz="2000" dirty="0"/>
              <a:t> );</a:t>
            </a:r>
          </a:p>
          <a:p>
            <a:pPr>
              <a:lnSpc>
                <a:spcPct val="120000"/>
              </a:lnSpc>
              <a:buFont typeface="Arial" charset="0"/>
              <a:buChar char="–"/>
            </a:pPr>
            <a:r>
              <a:rPr lang="en-US" dirty="0"/>
              <a:t>remove all LIR operations associated with marked nodes;</a:t>
            </a:r>
          </a:p>
        </p:txBody>
      </p:sp>
    </p:spTree>
    <p:extLst>
      <p:ext uri="{BB962C8B-B14F-4D97-AF65-F5344CB8AC3E}">
        <p14:creationId xmlns:p14="http://schemas.microsoft.com/office/powerpoint/2010/main" val="4213475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5469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469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469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7F709BF-29A1-458B-866F-CB6E6A715C9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Application of BDVFA: Bit-Packet Insert Operations (1)</a:t>
            </a:r>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Insert Operations and BDVFA</a:t>
            </a:r>
            <a:endParaRPr lang="en-US" b="1" i="1" dirty="0"/>
          </a:p>
          <a:p>
            <a:pPr>
              <a:lnSpc>
                <a:spcPct val="120000"/>
              </a:lnSpc>
              <a:buFont typeface="Arial" charset="0"/>
              <a:buChar char="–"/>
            </a:pPr>
            <a:r>
              <a:rPr lang="en-US" dirty="0"/>
              <a:t>Insertion of a bit-packet into a register by some arbitrary part of the DVFG directly visible from the    values: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r>
              <a:rPr lang="en-US" i="1" dirty="0"/>
              <a:t>An optimization has to partition the    value of an edge into disjoint bit-packets according to the edge’s </a:t>
            </a:r>
            <a:r>
              <a:rPr lang="en-US" b="1" dirty="0">
                <a:latin typeface="Courier New" pitchFamily="49" charset="0"/>
                <a:cs typeface="Courier New" pitchFamily="49" charset="0"/>
              </a:rPr>
              <a:t>L</a:t>
            </a:r>
            <a:r>
              <a:rPr lang="en-US" i="1" dirty="0"/>
              <a:t> values and needs to generate matching insert operations according to this partitioning.</a:t>
            </a:r>
          </a:p>
        </p:txBody>
      </p:sp>
      <p:sp>
        <p:nvSpPr>
          <p:cNvPr id="18" name="AutoShape 7"/>
          <p:cNvSpPr>
            <a:spLocks noChangeArrowheads="1"/>
          </p:cNvSpPr>
          <p:nvPr/>
        </p:nvSpPr>
        <p:spPr bwMode="auto">
          <a:xfrm rot="5400000" flipH="1" flipV="1">
            <a:off x="3168253" y="224160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9" name="AutoShape 8"/>
          <p:cNvSpPr>
            <a:spLocks noChangeArrowheads="1"/>
          </p:cNvSpPr>
          <p:nvPr/>
        </p:nvSpPr>
        <p:spPr bwMode="auto">
          <a:xfrm rot="5400000" flipH="1" flipV="1">
            <a:off x="4464397" y="5193605"/>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0" name="Oval 7"/>
          <p:cNvSpPr>
            <a:spLocks noChangeArrowheads="1"/>
          </p:cNvSpPr>
          <p:nvPr/>
        </p:nvSpPr>
        <p:spPr bwMode="auto">
          <a:xfrm>
            <a:off x="2769543" y="2708920"/>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1" name="Rectangle 8"/>
          <p:cNvSpPr>
            <a:spLocks noChangeArrowheads="1"/>
          </p:cNvSpPr>
          <p:nvPr/>
        </p:nvSpPr>
        <p:spPr bwMode="auto">
          <a:xfrm>
            <a:off x="683568" y="3302645"/>
            <a:ext cx="2268538"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2" name="Text Box 9"/>
          <p:cNvSpPr txBox="1">
            <a:spLocks noChangeArrowheads="1"/>
          </p:cNvSpPr>
          <p:nvPr/>
        </p:nvSpPr>
        <p:spPr bwMode="auto">
          <a:xfrm>
            <a:off x="737543" y="3332807"/>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XXXXL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23" name="AutoShape 10"/>
          <p:cNvSpPr>
            <a:spLocks noChangeArrowheads="1"/>
          </p:cNvSpPr>
          <p:nvPr/>
        </p:nvSpPr>
        <p:spPr bwMode="auto">
          <a:xfrm rot="5400000" flipH="1" flipV="1">
            <a:off x="691506" y="3366145"/>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4" name="AutoShape 11"/>
          <p:cNvSpPr>
            <a:spLocks noChangeArrowheads="1"/>
          </p:cNvSpPr>
          <p:nvPr/>
        </p:nvSpPr>
        <p:spPr bwMode="auto">
          <a:xfrm>
            <a:off x="2771131" y="3574107"/>
            <a:ext cx="1944687" cy="719138"/>
          </a:xfrm>
          <a:prstGeom prst="cloudCallout">
            <a:avLst>
              <a:gd name="adj1" fmla="val -58569"/>
              <a:gd name="adj2" fmla="val 110046"/>
            </a:avLst>
          </a:prstGeom>
          <a:gradFill rotWithShape="1">
            <a:gsLst>
              <a:gs pos="0">
                <a:schemeClr val="bg1"/>
              </a:gs>
              <a:gs pos="100000">
                <a:srgbClr val="DDDDDD"/>
              </a:gs>
            </a:gsLst>
            <a:path path="rect">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647700" indent="-457200">
              <a:buClr>
                <a:srgbClr val="FF0007"/>
              </a:buClr>
              <a:buFontTx/>
              <a:buNone/>
            </a:pPr>
            <a:endParaRPr lang="de-DE" sz="2000" b="1" dirty="0">
              <a:latin typeface="Courier New" pitchFamily="49" charset="0"/>
            </a:endParaRPr>
          </a:p>
        </p:txBody>
      </p:sp>
      <p:sp>
        <p:nvSpPr>
          <p:cNvPr id="25" name="AutoShape 12"/>
          <p:cNvSpPr>
            <a:spLocks noChangeArrowheads="1"/>
          </p:cNvSpPr>
          <p:nvPr/>
        </p:nvSpPr>
        <p:spPr bwMode="auto">
          <a:xfrm rot="2700000">
            <a:off x="3238650" y="3322488"/>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6" name="Oval 13"/>
          <p:cNvSpPr>
            <a:spLocks noChangeArrowheads="1"/>
          </p:cNvSpPr>
          <p:nvPr/>
        </p:nvSpPr>
        <p:spPr bwMode="auto">
          <a:xfrm>
            <a:off x="4210993" y="2710507"/>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AutoShape 14"/>
          <p:cNvSpPr>
            <a:spLocks noChangeArrowheads="1"/>
          </p:cNvSpPr>
          <p:nvPr/>
        </p:nvSpPr>
        <p:spPr bwMode="auto">
          <a:xfrm rot="18900000" flipH="1">
            <a:off x="3957788" y="3322488"/>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28" name="Text Box 15"/>
          <p:cNvSpPr txBox="1">
            <a:spLocks noChangeArrowheads="1"/>
          </p:cNvSpPr>
          <p:nvPr/>
        </p:nvSpPr>
        <p:spPr bwMode="auto">
          <a:xfrm>
            <a:off x="2920159" y="3770957"/>
            <a:ext cx="151804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Sub-Graph</a:t>
            </a:r>
          </a:p>
        </p:txBody>
      </p:sp>
      <p:sp>
        <p:nvSpPr>
          <p:cNvPr id="29" name="Rectangle 16"/>
          <p:cNvSpPr>
            <a:spLocks noChangeArrowheads="1"/>
          </p:cNvSpPr>
          <p:nvPr/>
        </p:nvSpPr>
        <p:spPr bwMode="auto">
          <a:xfrm>
            <a:off x="2483793" y="4293245"/>
            <a:ext cx="792163"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0" name="Rectangle 17"/>
          <p:cNvSpPr>
            <a:spLocks noChangeArrowheads="1"/>
          </p:cNvSpPr>
          <p:nvPr/>
        </p:nvSpPr>
        <p:spPr bwMode="auto">
          <a:xfrm>
            <a:off x="4715818" y="3302645"/>
            <a:ext cx="22336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1" name="Text Box 18"/>
          <p:cNvSpPr txBox="1">
            <a:spLocks noChangeArrowheads="1"/>
          </p:cNvSpPr>
          <p:nvPr/>
        </p:nvSpPr>
        <p:spPr bwMode="auto">
          <a:xfrm>
            <a:off x="4771381" y="3332807"/>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XXXXL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32" name="AutoShape 19"/>
          <p:cNvSpPr>
            <a:spLocks noChangeArrowheads="1"/>
          </p:cNvSpPr>
          <p:nvPr/>
        </p:nvSpPr>
        <p:spPr bwMode="auto">
          <a:xfrm rot="5400000" flipH="1" flipV="1">
            <a:off x="4723756" y="3366145"/>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 name="Rectangle 20"/>
          <p:cNvSpPr>
            <a:spLocks noChangeArrowheads="1"/>
          </p:cNvSpPr>
          <p:nvPr/>
        </p:nvSpPr>
        <p:spPr bwMode="auto">
          <a:xfrm>
            <a:off x="3998268" y="4364682"/>
            <a:ext cx="327501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 name="Text Box 21"/>
          <p:cNvSpPr txBox="1">
            <a:spLocks noChangeArrowheads="1"/>
          </p:cNvSpPr>
          <p:nvPr/>
        </p:nvSpPr>
        <p:spPr bwMode="auto">
          <a:xfrm>
            <a:off x="4053831" y="4394845"/>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35" name="AutoShape 22"/>
          <p:cNvSpPr>
            <a:spLocks noChangeArrowheads="1"/>
          </p:cNvSpPr>
          <p:nvPr/>
        </p:nvSpPr>
        <p:spPr bwMode="auto">
          <a:xfrm rot="5400000" flipH="1" flipV="1">
            <a:off x="4006205" y="4428183"/>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 name="AutoShape 23"/>
          <p:cNvSpPr>
            <a:spLocks noChangeArrowheads="1"/>
          </p:cNvSpPr>
          <p:nvPr/>
        </p:nvSpPr>
        <p:spPr bwMode="auto">
          <a:xfrm rot="16200000" flipH="1">
            <a:off x="3599012" y="4473426"/>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5248041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17B1F3D-8B25-4615-B013-6460292E12C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Application of BDVFA: Bit-Packet Insert Operations (2)</a:t>
            </a:r>
            <a:endParaRPr lang="en-US" i="1" dirty="0"/>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Insert Operations and BDVFA</a:t>
            </a:r>
            <a:r>
              <a:rPr lang="en-US" i="1" dirty="0"/>
              <a:t> (ctd.)</a:t>
            </a:r>
          </a:p>
          <a:p>
            <a:pPr>
              <a:lnSpc>
                <a:spcPct val="120000"/>
              </a:lnSpc>
              <a:buFont typeface="Arial" charset="0"/>
              <a:buChar char="–"/>
            </a:pPr>
            <a:r>
              <a:rPr lang="en-US" dirty="0"/>
              <a:t>Optimization of the example by generation of an insert operation and by adjustment of edges: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00000"/>
              </a:lnSpc>
              <a:buFont typeface="Wingdings" pitchFamily="2" charset="2"/>
              <a:buChar char="F"/>
            </a:pPr>
            <a:r>
              <a:rPr lang="en-US" i="1" dirty="0"/>
              <a:t>Provided that no further edges leave the sub-graph after adjustment of edges, the entire sub-graph will be removed by a subsequent DCE!</a:t>
            </a:r>
          </a:p>
        </p:txBody>
      </p:sp>
      <p:sp>
        <p:nvSpPr>
          <p:cNvPr id="37" name="Rectangle 44"/>
          <p:cNvSpPr>
            <a:spLocks noChangeArrowheads="1"/>
          </p:cNvSpPr>
          <p:nvPr/>
        </p:nvSpPr>
        <p:spPr bwMode="auto">
          <a:xfrm>
            <a:off x="682649" y="3302670"/>
            <a:ext cx="2268538"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8" name="Text Box 45"/>
          <p:cNvSpPr txBox="1">
            <a:spLocks noChangeArrowheads="1"/>
          </p:cNvSpPr>
          <p:nvPr/>
        </p:nvSpPr>
        <p:spPr bwMode="auto">
          <a:xfrm>
            <a:off x="736624" y="3332832"/>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XXXXL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39" name="AutoShape 46"/>
          <p:cNvSpPr>
            <a:spLocks noChangeArrowheads="1"/>
          </p:cNvSpPr>
          <p:nvPr/>
        </p:nvSpPr>
        <p:spPr bwMode="auto">
          <a:xfrm rot="5400000" flipH="1" flipV="1">
            <a:off x="690587" y="3366170"/>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0" name="Rectangle 47"/>
          <p:cNvSpPr>
            <a:spLocks noChangeArrowheads="1"/>
          </p:cNvSpPr>
          <p:nvPr/>
        </p:nvSpPr>
        <p:spPr bwMode="auto">
          <a:xfrm>
            <a:off x="4714899" y="3302670"/>
            <a:ext cx="22336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1" name="Text Box 48"/>
          <p:cNvSpPr txBox="1">
            <a:spLocks noChangeArrowheads="1"/>
          </p:cNvSpPr>
          <p:nvPr/>
        </p:nvSpPr>
        <p:spPr bwMode="auto">
          <a:xfrm>
            <a:off x="4770462" y="3332832"/>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XXXXL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42" name="AutoShape 49"/>
          <p:cNvSpPr>
            <a:spLocks noChangeArrowheads="1"/>
          </p:cNvSpPr>
          <p:nvPr/>
        </p:nvSpPr>
        <p:spPr bwMode="auto">
          <a:xfrm rot="5400000" flipH="1" flipV="1">
            <a:off x="4722837" y="3366170"/>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3" name="Rectangle 50"/>
          <p:cNvSpPr>
            <a:spLocks noChangeArrowheads="1"/>
          </p:cNvSpPr>
          <p:nvPr/>
        </p:nvSpPr>
        <p:spPr bwMode="auto">
          <a:xfrm>
            <a:off x="3997349" y="4364707"/>
            <a:ext cx="3275013"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4" name="Text Box 51"/>
          <p:cNvSpPr txBox="1">
            <a:spLocks noChangeArrowheads="1"/>
          </p:cNvSpPr>
          <p:nvPr/>
        </p:nvSpPr>
        <p:spPr bwMode="auto">
          <a:xfrm>
            <a:off x="4052912" y="4394870"/>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45" name="AutoShape 52"/>
          <p:cNvSpPr>
            <a:spLocks noChangeArrowheads="1"/>
          </p:cNvSpPr>
          <p:nvPr/>
        </p:nvSpPr>
        <p:spPr bwMode="auto">
          <a:xfrm rot="5400000" flipH="1" flipV="1">
            <a:off x="4005286" y="4428208"/>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6" name="Oval 5"/>
          <p:cNvSpPr>
            <a:spLocks noChangeArrowheads="1"/>
          </p:cNvSpPr>
          <p:nvPr/>
        </p:nvSpPr>
        <p:spPr bwMode="auto">
          <a:xfrm>
            <a:off x="2768624" y="2708945"/>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7" name="AutoShape 9"/>
          <p:cNvSpPr>
            <a:spLocks noChangeArrowheads="1"/>
          </p:cNvSpPr>
          <p:nvPr/>
        </p:nvSpPr>
        <p:spPr bwMode="auto">
          <a:xfrm>
            <a:off x="2770212" y="3574132"/>
            <a:ext cx="1944687" cy="719138"/>
          </a:xfrm>
          <a:prstGeom prst="cloudCallout">
            <a:avLst>
              <a:gd name="adj1" fmla="val -58569"/>
              <a:gd name="adj2" fmla="val 110046"/>
            </a:avLst>
          </a:prstGeom>
          <a:gradFill rotWithShape="1">
            <a:gsLst>
              <a:gs pos="0">
                <a:schemeClr val="bg1"/>
              </a:gs>
              <a:gs pos="100000">
                <a:srgbClr val="DDDDDD"/>
              </a:gs>
            </a:gsLst>
            <a:path path="rect">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647700" indent="-457200">
              <a:buClr>
                <a:srgbClr val="FF0007"/>
              </a:buClr>
              <a:buFontTx/>
              <a:buNone/>
            </a:pPr>
            <a:endParaRPr lang="de-DE" sz="2000" dirty="0">
              <a:latin typeface="Courier New" pitchFamily="49" charset="0"/>
            </a:endParaRPr>
          </a:p>
        </p:txBody>
      </p:sp>
      <p:sp>
        <p:nvSpPr>
          <p:cNvPr id="48" name="AutoShape 10"/>
          <p:cNvSpPr>
            <a:spLocks noChangeArrowheads="1"/>
          </p:cNvSpPr>
          <p:nvPr/>
        </p:nvSpPr>
        <p:spPr bwMode="auto">
          <a:xfrm rot="2700000">
            <a:off x="3237731" y="3322513"/>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9" name="Oval 11"/>
          <p:cNvSpPr>
            <a:spLocks noChangeArrowheads="1"/>
          </p:cNvSpPr>
          <p:nvPr/>
        </p:nvSpPr>
        <p:spPr bwMode="auto">
          <a:xfrm>
            <a:off x="4210074" y="2710532"/>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0" name="AutoShape 12"/>
          <p:cNvSpPr>
            <a:spLocks noChangeArrowheads="1"/>
          </p:cNvSpPr>
          <p:nvPr/>
        </p:nvSpPr>
        <p:spPr bwMode="auto">
          <a:xfrm rot="18900000" flipH="1">
            <a:off x="3956869" y="3322513"/>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1" name="Text Box 13"/>
          <p:cNvSpPr txBox="1">
            <a:spLocks noChangeArrowheads="1"/>
          </p:cNvSpPr>
          <p:nvPr/>
        </p:nvSpPr>
        <p:spPr bwMode="auto">
          <a:xfrm>
            <a:off x="2919241" y="3770982"/>
            <a:ext cx="151804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Sub-Graph</a:t>
            </a:r>
          </a:p>
        </p:txBody>
      </p:sp>
      <p:sp>
        <p:nvSpPr>
          <p:cNvPr id="52" name="Rectangle 14"/>
          <p:cNvSpPr>
            <a:spLocks noChangeArrowheads="1"/>
          </p:cNvSpPr>
          <p:nvPr/>
        </p:nvSpPr>
        <p:spPr bwMode="auto">
          <a:xfrm>
            <a:off x="2482874" y="4293270"/>
            <a:ext cx="792163"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3" name="AutoShape 21"/>
          <p:cNvSpPr>
            <a:spLocks noChangeArrowheads="1"/>
          </p:cNvSpPr>
          <p:nvPr/>
        </p:nvSpPr>
        <p:spPr bwMode="auto">
          <a:xfrm rot="16200000" flipH="1">
            <a:off x="3598093" y="4473451"/>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4" name="AutoShape 22"/>
          <p:cNvSpPr>
            <a:spLocks noChangeArrowheads="1"/>
          </p:cNvSpPr>
          <p:nvPr/>
        </p:nvSpPr>
        <p:spPr bwMode="auto">
          <a:xfrm rot="16200000" flipH="1">
            <a:off x="3599681" y="5265613"/>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5" name="Rectangle 23"/>
          <p:cNvSpPr>
            <a:spLocks noChangeArrowheads="1"/>
          </p:cNvSpPr>
          <p:nvPr/>
        </p:nvSpPr>
        <p:spPr bwMode="auto">
          <a:xfrm>
            <a:off x="3887812" y="5174332"/>
            <a:ext cx="3240087"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6" name="Text Box 24"/>
          <p:cNvSpPr txBox="1">
            <a:spLocks noChangeArrowheads="1"/>
          </p:cNvSpPr>
          <p:nvPr/>
        </p:nvSpPr>
        <p:spPr bwMode="auto">
          <a:xfrm>
            <a:off x="3943374" y="5191795"/>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57" name="AutoShape 25"/>
          <p:cNvSpPr>
            <a:spLocks noChangeArrowheads="1"/>
          </p:cNvSpPr>
          <p:nvPr/>
        </p:nvSpPr>
        <p:spPr bwMode="auto">
          <a:xfrm rot="5400000" flipH="1" flipV="1">
            <a:off x="3895749" y="5237832"/>
            <a:ext cx="271463"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8" name="Rectangle 26"/>
          <p:cNvSpPr>
            <a:spLocks noChangeArrowheads="1"/>
          </p:cNvSpPr>
          <p:nvPr/>
        </p:nvSpPr>
        <p:spPr bwMode="auto">
          <a:xfrm>
            <a:off x="3563962" y="4328195"/>
            <a:ext cx="3816350"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9" name="Oval 27"/>
          <p:cNvSpPr>
            <a:spLocks noChangeArrowheads="1"/>
          </p:cNvSpPr>
          <p:nvPr/>
        </p:nvSpPr>
        <p:spPr bwMode="auto">
          <a:xfrm>
            <a:off x="3492524" y="4509170"/>
            <a:ext cx="574675" cy="576262"/>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0" name="Text Box 28"/>
          <p:cNvSpPr txBox="1">
            <a:spLocks noChangeArrowheads="1"/>
          </p:cNvSpPr>
          <p:nvPr/>
        </p:nvSpPr>
        <p:spPr bwMode="auto">
          <a:xfrm>
            <a:off x="3249637" y="4667920"/>
            <a:ext cx="923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600" b="1" dirty="0">
                <a:latin typeface="Courier New" pitchFamily="49" charset="0"/>
              </a:rPr>
              <a:t>insert</a:t>
            </a:r>
          </a:p>
        </p:txBody>
      </p:sp>
      <p:sp>
        <p:nvSpPr>
          <p:cNvPr id="61" name="AutoShape 29"/>
          <p:cNvSpPr>
            <a:spLocks noChangeArrowheads="1"/>
          </p:cNvSpPr>
          <p:nvPr/>
        </p:nvSpPr>
        <p:spPr bwMode="auto">
          <a:xfrm rot="1670284">
            <a:off x="2055837" y="4159920"/>
            <a:ext cx="1546225" cy="180975"/>
          </a:xfrm>
          <a:prstGeom prst="notchedRightArrow">
            <a:avLst>
              <a:gd name="adj1" fmla="val 50000"/>
              <a:gd name="adj2" fmla="val 21359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2" name="Rectangle 30"/>
          <p:cNvSpPr>
            <a:spLocks noChangeArrowheads="1"/>
          </p:cNvSpPr>
          <p:nvPr/>
        </p:nvSpPr>
        <p:spPr bwMode="auto">
          <a:xfrm>
            <a:off x="574699" y="3283620"/>
            <a:ext cx="2413000" cy="3603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3" name="Rectangle 31"/>
          <p:cNvSpPr>
            <a:spLocks noChangeArrowheads="1"/>
          </p:cNvSpPr>
          <p:nvPr/>
        </p:nvSpPr>
        <p:spPr bwMode="auto">
          <a:xfrm>
            <a:off x="4643462" y="3283620"/>
            <a:ext cx="2376487" cy="3603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4" name="AutoShape 32"/>
          <p:cNvSpPr>
            <a:spLocks noChangeArrowheads="1"/>
          </p:cNvSpPr>
          <p:nvPr/>
        </p:nvSpPr>
        <p:spPr bwMode="auto">
          <a:xfrm rot="18900000" flipH="1">
            <a:off x="1668487" y="3672557"/>
            <a:ext cx="1371600" cy="177800"/>
          </a:xfrm>
          <a:prstGeom prst="notchedRightArrow">
            <a:avLst>
              <a:gd name="adj1" fmla="val 50000"/>
              <a:gd name="adj2" fmla="val 192857"/>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5" name="Rectangle 33"/>
          <p:cNvSpPr>
            <a:spLocks noChangeArrowheads="1"/>
          </p:cNvSpPr>
          <p:nvPr/>
        </p:nvSpPr>
        <p:spPr bwMode="auto">
          <a:xfrm>
            <a:off x="466749" y="3788445"/>
            <a:ext cx="223202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6" name="Text Box 34"/>
          <p:cNvSpPr txBox="1">
            <a:spLocks noChangeArrowheads="1"/>
          </p:cNvSpPr>
          <p:nvPr/>
        </p:nvSpPr>
        <p:spPr bwMode="auto">
          <a:xfrm>
            <a:off x="522312" y="3788445"/>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XXXXL</a:t>
            </a:r>
            <a:r>
              <a:rPr lang="de-DE" sz="1600" b="1" baseline="-25000" dirty="0">
                <a:latin typeface="Courier New" pitchFamily="49" charset="0"/>
              </a:rPr>
              <a:t>a,3</a:t>
            </a:r>
            <a:r>
              <a:rPr lang="de-DE" sz="1600" b="1" dirty="0">
                <a:latin typeface="Courier New" pitchFamily="49" charset="0"/>
              </a:rPr>
              <a:t>L</a:t>
            </a:r>
            <a:r>
              <a:rPr lang="de-DE" sz="1600" b="1" baseline="-25000" dirty="0">
                <a:latin typeface="Courier New" pitchFamily="49" charset="0"/>
              </a:rPr>
              <a:t>a,2</a:t>
            </a:r>
            <a:r>
              <a:rPr lang="de-DE" sz="1600" b="1" dirty="0">
                <a:latin typeface="Courier New" pitchFamily="49" charset="0"/>
              </a:rPr>
              <a:t>L</a:t>
            </a:r>
            <a:r>
              <a:rPr lang="de-DE" sz="1600" b="1" baseline="-25000" dirty="0">
                <a:latin typeface="Courier New" pitchFamily="49" charset="0"/>
              </a:rPr>
              <a:t>a,1</a:t>
            </a:r>
            <a:r>
              <a:rPr lang="de-DE" sz="1600" b="1" dirty="0">
                <a:latin typeface="Courier New" pitchFamily="49" charset="0"/>
              </a:rPr>
              <a:t>L</a:t>
            </a:r>
            <a:r>
              <a:rPr lang="de-DE" sz="1600" b="1" baseline="-25000" dirty="0">
                <a:latin typeface="Courier New" pitchFamily="49" charset="0"/>
              </a:rPr>
              <a:t>a,0</a:t>
            </a:r>
          </a:p>
        </p:txBody>
      </p:sp>
      <p:sp>
        <p:nvSpPr>
          <p:cNvPr id="67" name="AutoShape 35"/>
          <p:cNvSpPr>
            <a:spLocks noChangeArrowheads="1"/>
          </p:cNvSpPr>
          <p:nvPr/>
        </p:nvSpPr>
        <p:spPr bwMode="auto">
          <a:xfrm rot="5400000" flipH="1" flipV="1">
            <a:off x="474687" y="3851945"/>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8" name="Rectangle 36"/>
          <p:cNvSpPr>
            <a:spLocks noChangeArrowheads="1"/>
          </p:cNvSpPr>
          <p:nvPr/>
        </p:nvSpPr>
        <p:spPr bwMode="auto">
          <a:xfrm>
            <a:off x="1547837" y="4061495"/>
            <a:ext cx="720725" cy="3603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9" name="AutoShape 37"/>
          <p:cNvSpPr>
            <a:spLocks noChangeArrowheads="1"/>
          </p:cNvSpPr>
          <p:nvPr/>
        </p:nvSpPr>
        <p:spPr bwMode="auto">
          <a:xfrm rot="19929716" flipH="1">
            <a:off x="3962424" y="4163095"/>
            <a:ext cx="1546225" cy="180975"/>
          </a:xfrm>
          <a:prstGeom prst="notchedRightArrow">
            <a:avLst>
              <a:gd name="adj1" fmla="val 50000"/>
              <a:gd name="adj2" fmla="val 21359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0" name="AutoShape 38"/>
          <p:cNvSpPr>
            <a:spLocks noChangeArrowheads="1"/>
          </p:cNvSpPr>
          <p:nvPr/>
        </p:nvSpPr>
        <p:spPr bwMode="auto">
          <a:xfrm rot="2700000">
            <a:off x="4516462" y="3669382"/>
            <a:ext cx="1371600" cy="177800"/>
          </a:xfrm>
          <a:prstGeom prst="notchedRightArrow">
            <a:avLst>
              <a:gd name="adj1" fmla="val 50000"/>
              <a:gd name="adj2" fmla="val 192857"/>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1" name="Rectangle 39"/>
          <p:cNvSpPr>
            <a:spLocks noChangeArrowheads="1"/>
          </p:cNvSpPr>
          <p:nvPr/>
        </p:nvSpPr>
        <p:spPr bwMode="auto">
          <a:xfrm>
            <a:off x="5291162" y="4061495"/>
            <a:ext cx="720725" cy="3603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2" name="Rectangle 40"/>
          <p:cNvSpPr>
            <a:spLocks noChangeArrowheads="1"/>
          </p:cNvSpPr>
          <p:nvPr/>
        </p:nvSpPr>
        <p:spPr bwMode="auto">
          <a:xfrm>
            <a:off x="4787924" y="3788445"/>
            <a:ext cx="22336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3" name="Text Box 41"/>
          <p:cNvSpPr txBox="1">
            <a:spLocks noChangeArrowheads="1"/>
          </p:cNvSpPr>
          <p:nvPr/>
        </p:nvSpPr>
        <p:spPr bwMode="auto">
          <a:xfrm>
            <a:off x="4843487" y="3788445"/>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XXXXL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74" name="AutoShape 42"/>
          <p:cNvSpPr>
            <a:spLocks noChangeArrowheads="1"/>
          </p:cNvSpPr>
          <p:nvPr/>
        </p:nvSpPr>
        <p:spPr bwMode="auto">
          <a:xfrm rot="5400000" flipH="1" flipV="1">
            <a:off x="4795862" y="3851945"/>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Tree>
    <p:extLst>
      <p:ext uri="{BB962C8B-B14F-4D97-AF65-F5344CB8AC3E}">
        <p14:creationId xmlns:p14="http://schemas.microsoft.com/office/powerpoint/2010/main" val="680555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500"/>
                                        <p:tgtEl>
                                          <p:spTgt spid="6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500"/>
                                        <p:tgtEl>
                                          <p:spTgt spid="7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500"/>
                                        <p:tgtEl>
                                          <p:spTgt spid="7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75469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p:bldP spid="57" grpId="0" animBg="1"/>
      <p:bldP spid="58" grpId="0" animBg="1"/>
      <p:bldP spid="59" grpId="0" animBg="1"/>
      <p:bldP spid="60" grpId="0"/>
      <p:bldP spid="61" grpId="0" animBg="1"/>
      <p:bldP spid="62" grpId="0" animBg="1"/>
      <p:bldP spid="63" grpId="0" animBg="1"/>
      <p:bldP spid="64" grpId="0" animBg="1"/>
      <p:bldP spid="65" grpId="0" animBg="1"/>
      <p:bldP spid="66" grpId="0"/>
      <p:bldP spid="67" grpId="0" animBg="1"/>
      <p:bldP spid="68" grpId="0" animBg="1"/>
      <p:bldP spid="69" grpId="0" animBg="1"/>
      <p:bldP spid="70" grpId="0" animBg="1"/>
      <p:bldP spid="71" grpId="0" animBg="1"/>
      <p:bldP spid="72" grpId="0" animBg="1"/>
      <p:bldP spid="73" grpId="0"/>
      <p:bldP spid="7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A013DDD-72F3-41E6-8696-56F1D54CD23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Application of BDVFA: Bit-Packet Extract Operations (1)</a:t>
            </a:r>
            <a:endParaRPr lang="en-US" i="1" dirty="0"/>
          </a:p>
        </p:txBody>
      </p:sp>
      <p:sp>
        <p:nvSpPr>
          <p:cNvPr id="754691" name="Rectangle 3"/>
          <p:cNvSpPr>
            <a:spLocks noGrp="1" noChangeArrowheads="1"/>
          </p:cNvSpPr>
          <p:nvPr>
            <p:ph type="body" idx="1"/>
          </p:nvPr>
        </p:nvSpPr>
        <p:spPr/>
        <p:txBody>
          <a:bodyPr/>
          <a:lstStyle/>
          <a:p>
            <a:pPr>
              <a:lnSpc>
                <a:spcPct val="120000"/>
              </a:lnSpc>
            </a:pPr>
            <a:r>
              <a:rPr lang="en-US" b="1" dirty="0"/>
              <a:t>Extract Operations and BDVFA</a:t>
            </a:r>
            <a:endParaRPr lang="en-US" b="1" i="1" dirty="0"/>
          </a:p>
          <a:p>
            <a:pPr>
              <a:lnSpc>
                <a:spcPct val="120000"/>
              </a:lnSpc>
              <a:buFont typeface="Arial" charset="0"/>
              <a:buChar char="–"/>
            </a:pPr>
            <a:r>
              <a:rPr lang="en-US" dirty="0"/>
              <a:t>An extraction of a bit-packet by some arbitrary sub-graph of the DVFG is again visible from the    values:</a:t>
            </a:r>
          </a:p>
          <a:p>
            <a:pPr marL="0" indent="0">
              <a:lnSpc>
                <a:spcPct val="120000"/>
              </a:lnSpc>
            </a:pPr>
            <a:endParaRPr lang="en-US" dirty="0"/>
          </a:p>
        </p:txBody>
      </p:sp>
      <p:sp>
        <p:nvSpPr>
          <p:cNvPr id="18" name="AutoShape 7"/>
          <p:cNvSpPr>
            <a:spLocks noChangeArrowheads="1"/>
          </p:cNvSpPr>
          <p:nvPr/>
        </p:nvSpPr>
        <p:spPr bwMode="auto">
          <a:xfrm rot="5400000" flipH="1" flipV="1">
            <a:off x="2952229" y="2241600"/>
            <a:ext cx="360362" cy="142875"/>
          </a:xfrm>
          <a:prstGeom prst="notchedRightArrow">
            <a:avLst>
              <a:gd name="adj1" fmla="val 50000"/>
              <a:gd name="adj2" fmla="val 63055"/>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37" name="Oval 6"/>
          <p:cNvSpPr>
            <a:spLocks noChangeArrowheads="1"/>
          </p:cNvSpPr>
          <p:nvPr/>
        </p:nvSpPr>
        <p:spPr bwMode="auto">
          <a:xfrm>
            <a:off x="3413918" y="2780928"/>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8" name="AutoShape 7"/>
          <p:cNvSpPr>
            <a:spLocks noChangeArrowheads="1"/>
          </p:cNvSpPr>
          <p:nvPr/>
        </p:nvSpPr>
        <p:spPr bwMode="auto">
          <a:xfrm>
            <a:off x="3415506" y="3646116"/>
            <a:ext cx="1944687" cy="719137"/>
          </a:xfrm>
          <a:prstGeom prst="cloudCallout">
            <a:avLst>
              <a:gd name="adj1" fmla="val -60449"/>
              <a:gd name="adj2" fmla="val 110046"/>
            </a:avLst>
          </a:prstGeom>
          <a:gradFill rotWithShape="1">
            <a:gsLst>
              <a:gs pos="0">
                <a:schemeClr val="bg1"/>
              </a:gs>
              <a:gs pos="100000">
                <a:srgbClr val="DDDDDD"/>
              </a:gs>
            </a:gsLst>
            <a:path path="rect">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647700" indent="-457200">
              <a:buClr>
                <a:srgbClr val="FF0007"/>
              </a:buClr>
              <a:buFontTx/>
              <a:buNone/>
            </a:pPr>
            <a:endParaRPr lang="de-DE" sz="2000" dirty="0">
              <a:latin typeface="Courier New" pitchFamily="49" charset="0"/>
            </a:endParaRPr>
          </a:p>
        </p:txBody>
      </p:sp>
      <p:sp>
        <p:nvSpPr>
          <p:cNvPr id="39" name="AutoShape 8"/>
          <p:cNvSpPr>
            <a:spLocks noChangeArrowheads="1"/>
          </p:cNvSpPr>
          <p:nvPr/>
        </p:nvSpPr>
        <p:spPr bwMode="auto">
          <a:xfrm rot="2700000">
            <a:off x="3883024" y="3394497"/>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0" name="Text Box 9"/>
          <p:cNvSpPr txBox="1">
            <a:spLocks noChangeArrowheads="1"/>
          </p:cNvSpPr>
          <p:nvPr/>
        </p:nvSpPr>
        <p:spPr bwMode="auto">
          <a:xfrm>
            <a:off x="3564535" y="3842966"/>
            <a:ext cx="151804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Sub-Graph</a:t>
            </a:r>
          </a:p>
        </p:txBody>
      </p:sp>
      <p:sp>
        <p:nvSpPr>
          <p:cNvPr id="41" name="Rectangle 10"/>
          <p:cNvSpPr>
            <a:spLocks noChangeArrowheads="1"/>
          </p:cNvSpPr>
          <p:nvPr/>
        </p:nvSpPr>
        <p:spPr bwMode="auto">
          <a:xfrm>
            <a:off x="4642643" y="4436691"/>
            <a:ext cx="2230438"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2" name="Text Box 11"/>
          <p:cNvSpPr txBox="1">
            <a:spLocks noChangeArrowheads="1"/>
          </p:cNvSpPr>
          <p:nvPr/>
        </p:nvSpPr>
        <p:spPr bwMode="auto">
          <a:xfrm>
            <a:off x="4698206" y="4466853"/>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p>
        </p:txBody>
      </p:sp>
      <p:sp>
        <p:nvSpPr>
          <p:cNvPr id="43" name="AutoShape 12"/>
          <p:cNvSpPr>
            <a:spLocks noChangeArrowheads="1"/>
          </p:cNvSpPr>
          <p:nvPr/>
        </p:nvSpPr>
        <p:spPr bwMode="auto">
          <a:xfrm rot="5400000" flipH="1" flipV="1">
            <a:off x="4650581" y="4500191"/>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4" name="AutoShape 13"/>
          <p:cNvSpPr>
            <a:spLocks noChangeArrowheads="1"/>
          </p:cNvSpPr>
          <p:nvPr/>
        </p:nvSpPr>
        <p:spPr bwMode="auto">
          <a:xfrm rot="16200000" flipH="1">
            <a:off x="4243388" y="4545434"/>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5" name="Rectangle 14"/>
          <p:cNvSpPr>
            <a:spLocks noChangeArrowheads="1"/>
          </p:cNvSpPr>
          <p:nvPr/>
        </p:nvSpPr>
        <p:spPr bwMode="auto">
          <a:xfrm>
            <a:off x="572293" y="3373066"/>
            <a:ext cx="32750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6" name="Text Box 15"/>
          <p:cNvSpPr txBox="1">
            <a:spLocks noChangeArrowheads="1"/>
          </p:cNvSpPr>
          <p:nvPr/>
        </p:nvSpPr>
        <p:spPr bwMode="auto">
          <a:xfrm>
            <a:off x="627856" y="3403228"/>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47" name="AutoShape 16"/>
          <p:cNvSpPr>
            <a:spLocks noChangeArrowheads="1"/>
          </p:cNvSpPr>
          <p:nvPr/>
        </p:nvSpPr>
        <p:spPr bwMode="auto">
          <a:xfrm rot="5400000" flipH="1" flipV="1">
            <a:off x="580231" y="3436566"/>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8" name="Rectangle 17"/>
          <p:cNvSpPr>
            <a:spLocks noChangeArrowheads="1"/>
          </p:cNvSpPr>
          <p:nvPr/>
        </p:nvSpPr>
        <p:spPr bwMode="auto">
          <a:xfrm>
            <a:off x="3128168" y="4365253"/>
            <a:ext cx="792163"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86767220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C1CA004-6D31-4DBA-A9E6-56EEBCD4658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754690" name="Rectangle 2"/>
          <p:cNvSpPr>
            <a:spLocks noGrp="1" noChangeArrowheads="1"/>
          </p:cNvSpPr>
          <p:nvPr>
            <p:ph type="title"/>
          </p:nvPr>
        </p:nvSpPr>
        <p:spPr/>
        <p:txBody>
          <a:bodyPr/>
          <a:lstStyle/>
          <a:p>
            <a:r>
              <a:rPr lang="en-US" dirty="0"/>
              <a:t>Application of BDVFA: Bit-Packet Extract Operations (2)</a:t>
            </a:r>
            <a:endParaRPr lang="en-US" i="1" dirty="0"/>
          </a:p>
        </p:txBody>
      </p:sp>
      <p:sp>
        <p:nvSpPr>
          <p:cNvPr id="754691" name="Rectangle 3"/>
          <p:cNvSpPr>
            <a:spLocks noGrp="1" noChangeArrowheads="1"/>
          </p:cNvSpPr>
          <p:nvPr>
            <p:ph type="body" idx="1"/>
          </p:nvPr>
        </p:nvSpPr>
        <p:spPr/>
        <p:txBody>
          <a:bodyPr/>
          <a:lstStyle/>
          <a:p>
            <a:pPr>
              <a:lnSpc>
                <a:spcPct val="120000"/>
              </a:lnSpc>
              <a:buFont typeface="Arial" charset="0"/>
              <a:buNone/>
            </a:pPr>
            <a:r>
              <a:rPr lang="en-US" b="1" dirty="0"/>
              <a:t>Extract Operations and BDVFA</a:t>
            </a:r>
            <a:r>
              <a:rPr lang="en-US" i="1" dirty="0"/>
              <a:t> (ctd.)</a:t>
            </a:r>
          </a:p>
          <a:p>
            <a:pPr>
              <a:lnSpc>
                <a:spcPct val="120000"/>
              </a:lnSpc>
              <a:buFont typeface="Arial" charset="0"/>
              <a:buChar char="–"/>
            </a:pPr>
            <a:r>
              <a:rPr lang="en-US" dirty="0"/>
              <a:t>Optimization of the example by generation of an extract operation and by adjustment of edges: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20000"/>
              </a:lnSpc>
              <a:buFont typeface="Wingdings" pitchFamily="2" charset="2"/>
              <a:buChar char="F"/>
            </a:pPr>
            <a:endParaRPr lang="en-US" i="1" dirty="0"/>
          </a:p>
          <a:p>
            <a:pPr>
              <a:lnSpc>
                <a:spcPct val="100000"/>
              </a:lnSpc>
              <a:buFont typeface="Wingdings" pitchFamily="2" charset="2"/>
              <a:buChar char="F"/>
            </a:pPr>
            <a:r>
              <a:rPr lang="en-US" i="1" dirty="0"/>
              <a:t>Possibly, the sub-graph can again be removed by a DCE.</a:t>
            </a:r>
          </a:p>
        </p:txBody>
      </p:sp>
      <p:sp>
        <p:nvSpPr>
          <p:cNvPr id="75" name="Rectangle 36"/>
          <p:cNvSpPr>
            <a:spLocks noChangeArrowheads="1"/>
          </p:cNvSpPr>
          <p:nvPr/>
        </p:nvSpPr>
        <p:spPr bwMode="auto">
          <a:xfrm>
            <a:off x="4642643" y="4436691"/>
            <a:ext cx="2230438"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6" name="Text Box 37"/>
          <p:cNvSpPr txBox="1">
            <a:spLocks noChangeArrowheads="1"/>
          </p:cNvSpPr>
          <p:nvPr/>
        </p:nvSpPr>
        <p:spPr bwMode="auto">
          <a:xfrm>
            <a:off x="4698206" y="4466853"/>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p>
        </p:txBody>
      </p:sp>
      <p:sp>
        <p:nvSpPr>
          <p:cNvPr id="77" name="AutoShape 38"/>
          <p:cNvSpPr>
            <a:spLocks noChangeArrowheads="1"/>
          </p:cNvSpPr>
          <p:nvPr/>
        </p:nvSpPr>
        <p:spPr bwMode="auto">
          <a:xfrm rot="5400000" flipH="1" flipV="1">
            <a:off x="4650581" y="4500191"/>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8" name="Rectangle 33"/>
          <p:cNvSpPr>
            <a:spLocks noChangeArrowheads="1"/>
          </p:cNvSpPr>
          <p:nvPr/>
        </p:nvSpPr>
        <p:spPr bwMode="auto">
          <a:xfrm>
            <a:off x="574575" y="3373066"/>
            <a:ext cx="3275013"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9" name="Text Box 34"/>
          <p:cNvSpPr txBox="1">
            <a:spLocks noChangeArrowheads="1"/>
          </p:cNvSpPr>
          <p:nvPr/>
        </p:nvSpPr>
        <p:spPr bwMode="auto">
          <a:xfrm>
            <a:off x="630138" y="3403228"/>
            <a:ext cx="3187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L</a:t>
            </a:r>
            <a:r>
              <a:rPr lang="de-DE" sz="1600" b="1" baseline="-25000" dirty="0">
                <a:latin typeface="Courier New" pitchFamily="49" charset="0"/>
              </a:rPr>
              <a:t>b,7</a:t>
            </a:r>
            <a:r>
              <a:rPr lang="de-DE" sz="1600" b="1" dirty="0">
                <a:latin typeface="Courier New" pitchFamily="49" charset="0"/>
              </a:rPr>
              <a:t>L</a:t>
            </a:r>
            <a:r>
              <a:rPr lang="de-DE" sz="1600" b="1" baseline="-25000" dirty="0">
                <a:latin typeface="Courier New" pitchFamily="49" charset="0"/>
              </a:rPr>
              <a:t>b,6</a:t>
            </a:r>
            <a:r>
              <a:rPr lang="de-DE" sz="1600" b="1" dirty="0">
                <a:latin typeface="Courier New" pitchFamily="49" charset="0"/>
              </a:rPr>
              <a:t>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L</a:t>
            </a:r>
            <a:r>
              <a:rPr lang="de-DE" sz="1600" b="1" baseline="-25000" dirty="0">
                <a:latin typeface="Courier New" pitchFamily="49" charset="0"/>
              </a:rPr>
              <a:t>b,1</a:t>
            </a:r>
            <a:r>
              <a:rPr lang="de-DE" sz="1600" b="1" dirty="0">
                <a:latin typeface="Courier New" pitchFamily="49" charset="0"/>
              </a:rPr>
              <a:t>L</a:t>
            </a:r>
            <a:r>
              <a:rPr lang="de-DE" sz="1600" b="1" baseline="-25000" dirty="0">
                <a:latin typeface="Courier New" pitchFamily="49" charset="0"/>
              </a:rPr>
              <a:t>b,0</a:t>
            </a:r>
          </a:p>
        </p:txBody>
      </p:sp>
      <p:sp>
        <p:nvSpPr>
          <p:cNvPr id="80" name="AutoShape 35"/>
          <p:cNvSpPr>
            <a:spLocks noChangeArrowheads="1"/>
          </p:cNvSpPr>
          <p:nvPr/>
        </p:nvSpPr>
        <p:spPr bwMode="auto">
          <a:xfrm rot="5400000" flipH="1" flipV="1">
            <a:off x="582513" y="3436566"/>
            <a:ext cx="271462"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2" name="AutoShape 10"/>
          <p:cNvSpPr>
            <a:spLocks noChangeArrowheads="1"/>
          </p:cNvSpPr>
          <p:nvPr/>
        </p:nvSpPr>
        <p:spPr bwMode="auto">
          <a:xfrm rot="2700000">
            <a:off x="3885306" y="3394497"/>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3" name="Text Box 11"/>
          <p:cNvSpPr txBox="1">
            <a:spLocks noChangeArrowheads="1"/>
          </p:cNvSpPr>
          <p:nvPr/>
        </p:nvSpPr>
        <p:spPr bwMode="auto">
          <a:xfrm>
            <a:off x="3656806" y="3842966"/>
            <a:ext cx="1333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Teilgraph</a:t>
            </a:r>
          </a:p>
        </p:txBody>
      </p:sp>
      <p:sp>
        <p:nvSpPr>
          <p:cNvPr id="85" name="AutoShape 16"/>
          <p:cNvSpPr>
            <a:spLocks noChangeArrowheads="1"/>
          </p:cNvSpPr>
          <p:nvPr/>
        </p:nvSpPr>
        <p:spPr bwMode="auto">
          <a:xfrm rot="16200000" flipH="1">
            <a:off x="4243388" y="4545434"/>
            <a:ext cx="360362" cy="142875"/>
          </a:xfrm>
          <a:prstGeom prst="notchedRightArrow">
            <a:avLst>
              <a:gd name="adj1" fmla="val 50000"/>
              <a:gd name="adj2" fmla="val 63055"/>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6" name="AutoShape 17"/>
          <p:cNvSpPr>
            <a:spLocks noChangeArrowheads="1"/>
          </p:cNvSpPr>
          <p:nvPr/>
        </p:nvSpPr>
        <p:spPr bwMode="auto">
          <a:xfrm rot="16200000" flipH="1">
            <a:off x="4247256" y="5337597"/>
            <a:ext cx="360363" cy="142875"/>
          </a:xfrm>
          <a:prstGeom prst="notchedRightArrow">
            <a:avLst>
              <a:gd name="adj1" fmla="val 50000"/>
              <a:gd name="adj2" fmla="val 6305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7" name="Rectangle 18"/>
          <p:cNvSpPr>
            <a:spLocks noChangeArrowheads="1"/>
          </p:cNvSpPr>
          <p:nvPr/>
        </p:nvSpPr>
        <p:spPr bwMode="auto">
          <a:xfrm>
            <a:off x="4643338" y="5246316"/>
            <a:ext cx="2232025" cy="271462"/>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8" name="Text Box 19"/>
          <p:cNvSpPr txBox="1">
            <a:spLocks noChangeArrowheads="1"/>
          </p:cNvSpPr>
          <p:nvPr/>
        </p:nvSpPr>
        <p:spPr bwMode="auto">
          <a:xfrm>
            <a:off x="4698900" y="5276478"/>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0000L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p>
        </p:txBody>
      </p:sp>
      <p:sp>
        <p:nvSpPr>
          <p:cNvPr id="89" name="AutoShape 20"/>
          <p:cNvSpPr>
            <a:spLocks noChangeArrowheads="1"/>
          </p:cNvSpPr>
          <p:nvPr/>
        </p:nvSpPr>
        <p:spPr bwMode="auto">
          <a:xfrm rot="5400000" flipH="1" flipV="1">
            <a:off x="4651276" y="5309815"/>
            <a:ext cx="271462" cy="144463"/>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0" name="Rectangle 21"/>
          <p:cNvSpPr>
            <a:spLocks noChangeArrowheads="1"/>
          </p:cNvSpPr>
          <p:nvPr/>
        </p:nvSpPr>
        <p:spPr bwMode="auto">
          <a:xfrm>
            <a:off x="4282975" y="4400178"/>
            <a:ext cx="2881313"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1" name="Oval 22"/>
          <p:cNvSpPr>
            <a:spLocks noChangeArrowheads="1"/>
          </p:cNvSpPr>
          <p:nvPr/>
        </p:nvSpPr>
        <p:spPr bwMode="auto">
          <a:xfrm>
            <a:off x="4140100" y="4581153"/>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2" name="Text Box 23"/>
          <p:cNvSpPr txBox="1">
            <a:spLocks noChangeArrowheads="1"/>
          </p:cNvSpPr>
          <p:nvPr/>
        </p:nvSpPr>
        <p:spPr bwMode="auto">
          <a:xfrm>
            <a:off x="3834955" y="4739903"/>
            <a:ext cx="105637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600" b="1" dirty="0">
                <a:latin typeface="Courier New" pitchFamily="49" charset="0"/>
              </a:rPr>
              <a:t>extract</a:t>
            </a:r>
          </a:p>
        </p:txBody>
      </p:sp>
      <p:sp>
        <p:nvSpPr>
          <p:cNvPr id="94" name="Rectangle 25"/>
          <p:cNvSpPr>
            <a:spLocks noChangeArrowheads="1"/>
          </p:cNvSpPr>
          <p:nvPr/>
        </p:nvSpPr>
        <p:spPr bwMode="auto">
          <a:xfrm>
            <a:off x="539650" y="3357191"/>
            <a:ext cx="3384550" cy="3603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5" name="AutoShape 26"/>
          <p:cNvSpPr>
            <a:spLocks noChangeArrowheads="1"/>
          </p:cNvSpPr>
          <p:nvPr/>
        </p:nvSpPr>
        <p:spPr bwMode="auto">
          <a:xfrm rot="18900000" flipH="1">
            <a:off x="2316063" y="3744541"/>
            <a:ext cx="1371600" cy="177800"/>
          </a:xfrm>
          <a:prstGeom prst="notchedRightArrow">
            <a:avLst>
              <a:gd name="adj1" fmla="val 50000"/>
              <a:gd name="adj2" fmla="val 192857"/>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9" name="Rectangle 30"/>
          <p:cNvSpPr>
            <a:spLocks noChangeArrowheads="1"/>
          </p:cNvSpPr>
          <p:nvPr/>
        </p:nvSpPr>
        <p:spPr bwMode="auto">
          <a:xfrm>
            <a:off x="2193131" y="4143003"/>
            <a:ext cx="720725" cy="36036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00" name="Oval 8"/>
          <p:cNvSpPr>
            <a:spLocks noChangeArrowheads="1"/>
          </p:cNvSpPr>
          <p:nvPr/>
        </p:nvSpPr>
        <p:spPr bwMode="auto">
          <a:xfrm>
            <a:off x="3416200" y="2780928"/>
            <a:ext cx="574675" cy="576263"/>
          </a:xfrm>
          <a:prstGeom prst="ellipse">
            <a:avLst/>
          </a:prstGeom>
          <a:gradFill rotWithShape="1">
            <a:gsLst>
              <a:gs pos="0">
                <a:schemeClr val="bg1"/>
              </a:gs>
              <a:gs pos="100000">
                <a:schemeClr val="bg2"/>
              </a:gs>
            </a:gsLst>
            <a:lin ang="18900000" scaled="1"/>
          </a:gradFill>
          <a:ln w="952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1" name="AutoShape 9"/>
          <p:cNvSpPr>
            <a:spLocks noChangeArrowheads="1"/>
          </p:cNvSpPr>
          <p:nvPr/>
        </p:nvSpPr>
        <p:spPr bwMode="auto">
          <a:xfrm>
            <a:off x="3415506" y="3646116"/>
            <a:ext cx="1944687" cy="719137"/>
          </a:xfrm>
          <a:prstGeom prst="cloudCallout">
            <a:avLst>
              <a:gd name="adj1" fmla="val -58569"/>
              <a:gd name="adj2" fmla="val 110046"/>
            </a:avLst>
          </a:prstGeom>
          <a:gradFill rotWithShape="1">
            <a:gsLst>
              <a:gs pos="0">
                <a:schemeClr val="bg1"/>
              </a:gs>
              <a:gs pos="100000">
                <a:srgbClr val="DDDDDD"/>
              </a:gs>
            </a:gsLst>
            <a:path path="rect">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647700" indent="-457200">
              <a:buClr>
                <a:srgbClr val="FF0007"/>
              </a:buClr>
              <a:buFontTx/>
              <a:buNone/>
            </a:pPr>
            <a:endParaRPr lang="de-DE" sz="2000" dirty="0">
              <a:latin typeface="Courier New" pitchFamily="49" charset="0"/>
            </a:endParaRPr>
          </a:p>
        </p:txBody>
      </p:sp>
      <p:sp>
        <p:nvSpPr>
          <p:cNvPr id="84" name="Rectangle 12"/>
          <p:cNvSpPr>
            <a:spLocks noChangeArrowheads="1"/>
          </p:cNvSpPr>
          <p:nvPr/>
        </p:nvSpPr>
        <p:spPr bwMode="auto">
          <a:xfrm>
            <a:off x="3128168" y="4365253"/>
            <a:ext cx="792163" cy="5048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93" name="AutoShape 24"/>
          <p:cNvSpPr>
            <a:spLocks noChangeArrowheads="1"/>
          </p:cNvSpPr>
          <p:nvPr/>
        </p:nvSpPr>
        <p:spPr bwMode="auto">
          <a:xfrm rot="1670284">
            <a:off x="2701131" y="4231903"/>
            <a:ext cx="1546225" cy="180975"/>
          </a:xfrm>
          <a:prstGeom prst="notchedRightArrow">
            <a:avLst>
              <a:gd name="adj1" fmla="val 50000"/>
              <a:gd name="adj2" fmla="val 213596"/>
            </a:avLst>
          </a:prstGeom>
          <a:gradFill rotWithShape="1">
            <a:gsLst>
              <a:gs pos="0">
                <a:schemeClr val="bg1"/>
              </a:gs>
              <a:gs pos="100000">
                <a:schemeClr val="bg2"/>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6" name="Rectangle 27"/>
          <p:cNvSpPr>
            <a:spLocks noChangeArrowheads="1"/>
          </p:cNvSpPr>
          <p:nvPr/>
        </p:nvSpPr>
        <p:spPr bwMode="auto">
          <a:xfrm>
            <a:off x="971450" y="3860428"/>
            <a:ext cx="2268538" cy="271463"/>
          </a:xfrm>
          <a:prstGeom prst="rect">
            <a:avLst/>
          </a:prstGeom>
          <a:gradFill rotWithShape="1">
            <a:gsLst>
              <a:gs pos="0">
                <a:schemeClr val="bg1"/>
              </a:gs>
              <a:gs pos="100000">
                <a:srgbClr val="DDDDDD"/>
              </a:gs>
            </a:gsLst>
            <a:lin ang="0" scaled="1"/>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7" name="Text Box 28"/>
          <p:cNvSpPr txBox="1">
            <a:spLocks noChangeArrowheads="1"/>
          </p:cNvSpPr>
          <p:nvPr/>
        </p:nvSpPr>
        <p:spPr bwMode="auto">
          <a:xfrm>
            <a:off x="1027013" y="3890591"/>
            <a:ext cx="21780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de-DE" sz="1600" b="1" dirty="0">
                <a:latin typeface="Courier New" pitchFamily="49" charset="0"/>
              </a:rPr>
              <a:t>XXL</a:t>
            </a:r>
            <a:r>
              <a:rPr lang="de-DE" sz="1600" b="1" baseline="-25000" dirty="0">
                <a:latin typeface="Courier New" pitchFamily="49" charset="0"/>
              </a:rPr>
              <a:t>a,7</a:t>
            </a:r>
            <a:r>
              <a:rPr lang="de-DE" sz="1600" b="1" dirty="0">
                <a:latin typeface="Courier New" pitchFamily="49" charset="0"/>
              </a:rPr>
              <a:t>L</a:t>
            </a:r>
            <a:r>
              <a:rPr lang="de-DE" sz="1600" b="1" baseline="-25000" dirty="0">
                <a:latin typeface="Courier New" pitchFamily="49" charset="0"/>
              </a:rPr>
              <a:t>a,6</a:t>
            </a:r>
            <a:r>
              <a:rPr lang="de-DE" sz="1600" b="1" dirty="0">
                <a:latin typeface="Courier New" pitchFamily="49" charset="0"/>
              </a:rPr>
              <a:t>L</a:t>
            </a:r>
            <a:r>
              <a:rPr lang="de-DE" sz="1600" b="1" baseline="-25000" dirty="0">
                <a:latin typeface="Courier New" pitchFamily="49" charset="0"/>
              </a:rPr>
              <a:t>a,5</a:t>
            </a:r>
            <a:r>
              <a:rPr lang="de-DE" sz="1600" b="1" dirty="0">
                <a:latin typeface="Courier New" pitchFamily="49" charset="0"/>
              </a:rPr>
              <a:t>L</a:t>
            </a:r>
            <a:r>
              <a:rPr lang="de-DE" sz="1600" b="1" baseline="-25000" dirty="0">
                <a:latin typeface="Courier New" pitchFamily="49" charset="0"/>
              </a:rPr>
              <a:t>a,4</a:t>
            </a:r>
            <a:r>
              <a:rPr lang="de-DE" sz="1600" b="1" dirty="0">
                <a:latin typeface="Courier New" pitchFamily="49" charset="0"/>
              </a:rPr>
              <a:t>XX</a:t>
            </a:r>
          </a:p>
        </p:txBody>
      </p:sp>
      <p:sp>
        <p:nvSpPr>
          <p:cNvPr id="98" name="AutoShape 29"/>
          <p:cNvSpPr>
            <a:spLocks noChangeArrowheads="1"/>
          </p:cNvSpPr>
          <p:nvPr/>
        </p:nvSpPr>
        <p:spPr bwMode="auto">
          <a:xfrm rot="5400000" flipH="1" flipV="1">
            <a:off x="979387" y="3923929"/>
            <a:ext cx="271463" cy="144462"/>
          </a:xfrm>
          <a:prstGeom prst="notchedRightArrow">
            <a:avLst>
              <a:gd name="adj1" fmla="val 50000"/>
              <a:gd name="adj2" fmla="val 46978"/>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 name="Text Box 9"/>
          <p:cNvSpPr txBox="1">
            <a:spLocks noChangeArrowheads="1"/>
          </p:cNvSpPr>
          <p:nvPr/>
        </p:nvSpPr>
        <p:spPr bwMode="auto">
          <a:xfrm>
            <a:off x="3562253" y="3842966"/>
            <a:ext cx="151804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de-DE" sz="2000" b="1" dirty="0"/>
              <a:t>Sub-Graph</a:t>
            </a:r>
          </a:p>
        </p:txBody>
      </p:sp>
    </p:spTree>
    <p:extLst>
      <p:ext uri="{BB962C8B-B14F-4D97-AF65-F5344CB8AC3E}">
        <p14:creationId xmlns:p14="http://schemas.microsoft.com/office/powerpoint/2010/main" val="5886258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fade">
                                      <p:cBhvr>
                                        <p:cTn id="14" dur="500"/>
                                        <p:tgtEl>
                                          <p:spTgt spid="8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500"/>
                                        <p:tgtEl>
                                          <p:spTgt spid="9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animEffect transition="in" filter="fade">
                                      <p:cBhvr>
                                        <p:cTn id="41" dur="500"/>
                                        <p:tgtEl>
                                          <p:spTgt spid="9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fade">
                                      <p:cBhvr>
                                        <p:cTn id="47" dur="500"/>
                                        <p:tgtEl>
                                          <p:spTgt spid="9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5"/>
                                        </p:tgtEl>
                                        <p:attrNameLst>
                                          <p:attrName>style.visibility</p:attrName>
                                        </p:attrNameLst>
                                      </p:cBhvr>
                                      <p:to>
                                        <p:strVal val="visible"/>
                                      </p:to>
                                    </p:set>
                                    <p:animEffect transition="in" filter="fade">
                                      <p:cBhvr>
                                        <p:cTn id="50" dur="50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5469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p:bldP spid="89" grpId="0" animBg="1"/>
      <p:bldP spid="90" grpId="0" animBg="1"/>
      <p:bldP spid="91" grpId="0" animBg="1"/>
      <p:bldP spid="92" grpId="0"/>
      <p:bldP spid="94" grpId="0" animBg="1"/>
      <p:bldP spid="95" grpId="0" animBg="1"/>
      <p:bldP spid="99" grpId="0" animBg="1"/>
      <p:bldP spid="93" grpId="0" animBg="1"/>
      <p:bldP spid="96" grpId="0" animBg="1"/>
      <p:bldP spid="97" grpId="0"/>
      <p:bldP spid="9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37523" y="3816000"/>
            <a:ext cx="7164388" cy="355600"/>
          </a:xfrm>
          <a:prstGeom prst="rect">
            <a:avLst/>
          </a:prstGeom>
          <a:solidFill>
            <a:srgbClr val="AAA28D">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 name="Datumsplatzhalter 3"/>
          <p:cNvSpPr>
            <a:spLocks noGrp="1"/>
          </p:cNvSpPr>
          <p:nvPr>
            <p:ph type="dt" sz="half" idx="10"/>
          </p:nvPr>
        </p:nvSpPr>
        <p:spPr/>
        <p:txBody>
          <a:bodyPr/>
          <a:lstStyle/>
          <a:p>
            <a:r>
              <a:rPr lang="en-US" dirty="0"/>
              <a:t>© H. Falk | </a:t>
            </a:r>
            <a:fld id="{C8E279E1-A099-45E6-9DF7-8A289C92095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655362" name="Rectangle 2"/>
          <p:cNvSpPr>
            <a:spLocks noGrp="1" noChangeArrowheads="1"/>
          </p:cNvSpPr>
          <p:nvPr>
            <p:ph type="title"/>
          </p:nvPr>
        </p:nvSpPr>
        <p:spPr/>
        <p:txBody>
          <a:bodyPr/>
          <a:lstStyle/>
          <a:p>
            <a:r>
              <a:rPr lang="en-US" dirty="0"/>
              <a:t>Chapter Contents</a:t>
            </a:r>
          </a:p>
        </p:txBody>
      </p:sp>
      <p:sp>
        <p:nvSpPr>
          <p:cNvPr id="655363" name="Rectangle 3"/>
          <p:cNvSpPr>
            <a:spLocks noGrp="1" noChangeArrowheads="1"/>
          </p:cNvSpPr>
          <p:nvPr>
            <p:ph type="body" idx="1"/>
          </p:nvPr>
        </p:nvSpPr>
        <p:spPr/>
        <p:txBody>
          <a:bodyPr/>
          <a:lstStyle/>
          <a:p>
            <a:pPr marL="457200" indent="-457200">
              <a:lnSpc>
                <a:spcPct val="120000"/>
              </a:lnSpc>
              <a:buFont typeface="+mj-lt"/>
              <a:buAutoNum type="arabicPeriod" startAt="7"/>
            </a:pPr>
            <a:r>
              <a:rPr lang="en-US" b="1" dirty="0"/>
              <a:t>LIR Optimizations and Transformations</a:t>
            </a:r>
          </a:p>
          <a:p>
            <a:pPr marL="838200" lvl="1" indent="-381000">
              <a:lnSpc>
                <a:spcPct val="90000"/>
              </a:lnSpc>
              <a:buFont typeface="Arial" charset="0"/>
              <a:buChar char="–"/>
            </a:pPr>
            <a:r>
              <a:rPr lang="en-US" dirty="0"/>
              <a:t>Generation of Bit-Packet Operations for NPUs</a:t>
            </a:r>
          </a:p>
          <a:p>
            <a:pPr marL="1238250" lvl="2" indent="-381000">
              <a:lnSpc>
                <a:spcPct val="90000"/>
              </a:lnSpc>
              <a:buFont typeface="Arial" charset="0"/>
              <a:buChar char="–"/>
            </a:pPr>
            <a:r>
              <a:rPr lang="en-US" sz="2000" dirty="0"/>
              <a:t>Motivation of Bit-True Data and Value Flow Analyses</a:t>
            </a:r>
          </a:p>
          <a:p>
            <a:pPr marL="1238250" lvl="2" indent="-381000">
              <a:lnSpc>
                <a:spcPct val="90000"/>
              </a:lnSpc>
              <a:buFont typeface="Arial" charset="0"/>
              <a:buChar char="–"/>
            </a:pPr>
            <a:r>
              <a:rPr lang="en-US" sz="2000" dirty="0"/>
              <a:t>Partial Order </a:t>
            </a:r>
            <a:r>
              <a:rPr lang="en-US" sz="2000" dirty="0">
                <a:latin typeface="Monotype Corsiva" pitchFamily="66" charset="0"/>
                <a:sym typeface="Symbol" pitchFamily="18" charset="2"/>
              </a:rPr>
              <a:t>L</a:t>
            </a:r>
            <a:r>
              <a:rPr lang="en-US" sz="2000" baseline="-25000" dirty="0"/>
              <a:t>4</a:t>
            </a:r>
            <a:endParaRPr lang="en-US" sz="2000" dirty="0"/>
          </a:p>
          <a:p>
            <a:pPr marL="1238250" lvl="2" indent="-381000">
              <a:lnSpc>
                <a:spcPct val="90000"/>
              </a:lnSpc>
              <a:buFont typeface="Arial" charset="0"/>
              <a:buChar char="–"/>
            </a:pPr>
            <a:r>
              <a:rPr lang="en-US" sz="2000" dirty="0"/>
              <a:t>Bit-True Analysis: Forward and Backward Simulation</a:t>
            </a:r>
          </a:p>
          <a:p>
            <a:pPr marL="1238250" lvl="2" indent="-381000">
              <a:buFont typeface="Arial" charset="0"/>
              <a:buChar char="–"/>
            </a:pPr>
            <a:r>
              <a:rPr lang="en-US" sz="2000" dirty="0"/>
              <a:t>Bit-True Optimizations: Dead Code Elimination; Generation of insert/extract operations</a:t>
            </a:r>
          </a:p>
          <a:p>
            <a:pPr marL="838200" lvl="1" indent="-381000">
              <a:lnSpc>
                <a:spcPct val="90000"/>
              </a:lnSpc>
              <a:buFont typeface="Arial" charset="0"/>
              <a:buChar char="–"/>
            </a:pPr>
            <a:r>
              <a:rPr lang="en-US" dirty="0"/>
              <a:t>Scratchpad Memory Optimizations</a:t>
            </a:r>
          </a:p>
          <a:p>
            <a:pPr marL="1238250" lvl="2" indent="-381000">
              <a:lnSpc>
                <a:spcPct val="90000"/>
              </a:lnSpc>
              <a:buFont typeface="Arial" charset="0"/>
              <a:buChar char="–"/>
            </a:pPr>
            <a:r>
              <a:rPr lang="en-US" sz="2000" dirty="0"/>
              <a:t>Properties of Main Memories, Caches and Scratchpads</a:t>
            </a:r>
            <a:endParaRPr lang="en-US" sz="2000" i="1" dirty="0"/>
          </a:p>
          <a:p>
            <a:pPr marL="1238250" lvl="2" indent="-381000">
              <a:lnSpc>
                <a:spcPct val="90000"/>
              </a:lnSpc>
              <a:buFont typeface="Arial" charset="0"/>
              <a:buChar char="–"/>
            </a:pPr>
            <a:r>
              <a:rPr lang="en-US" sz="2000" dirty="0"/>
              <a:t>Fix SPM Allocation (Functions, global Variables)</a:t>
            </a:r>
          </a:p>
          <a:p>
            <a:pPr marL="1238250" lvl="2" indent="-381000">
              <a:lnSpc>
                <a:spcPct val="90000"/>
              </a:lnSpc>
              <a:buFont typeface="Arial" charset="0"/>
              <a:buChar char="–"/>
            </a:pPr>
            <a:r>
              <a:rPr lang="en-US" sz="2000" dirty="0"/>
              <a:t>Fix SPM Allocation (Functions, Basic Blocks, global Variables)</a:t>
            </a:r>
          </a:p>
          <a:p>
            <a:pPr marL="1238250" lvl="2" indent="-381000">
              <a:buFont typeface="Arial" charset="0"/>
              <a:buChar char="–"/>
            </a:pPr>
            <a:r>
              <a:rPr lang="en-US" sz="2000" dirty="0"/>
              <a:t>SPM Allocations for Multi-Process Applications (partitioned, exclusive, hybrid)</a:t>
            </a:r>
          </a:p>
        </p:txBody>
      </p:sp>
    </p:spTree>
    <p:extLst>
      <p:ext uri="{BB962C8B-B14F-4D97-AF65-F5344CB8AC3E}">
        <p14:creationId xmlns:p14="http://schemas.microsoft.com/office/powerpoint/2010/main" val="2314860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7577D92-49F2-4B33-9330-7026FDF6793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Today’s Memories (1)</a:t>
            </a:r>
          </a:p>
        </p:txBody>
      </p:sp>
      <p:sp>
        <p:nvSpPr>
          <p:cNvPr id="464901" name="Rectangle 5"/>
          <p:cNvSpPr>
            <a:spLocks noGrp="1" noChangeArrowheads="1"/>
          </p:cNvSpPr>
          <p:nvPr>
            <p:ph type="body" idx="1"/>
          </p:nvPr>
        </p:nvSpPr>
        <p:spPr>
          <a:xfrm>
            <a:off x="5076056" y="1387475"/>
            <a:ext cx="3888557" cy="4994275"/>
          </a:xfrm>
        </p:spPr>
        <p:txBody>
          <a:bodyPr/>
          <a:lstStyle/>
          <a:p>
            <a:pPr>
              <a:lnSpc>
                <a:spcPct val="120000"/>
              </a:lnSpc>
              <a:buFont typeface="Arial" charset="0"/>
              <a:buChar char="–"/>
            </a:pPr>
            <a:r>
              <a:rPr lang="en-US" dirty="0"/>
              <a:t>Speed gap between CPUs and DRAMs doubles every 2 years.</a:t>
            </a:r>
          </a:p>
          <a:p>
            <a:pPr>
              <a:lnSpc>
                <a:spcPct val="120000"/>
              </a:lnSpc>
              <a:buFont typeface="Arial" charset="0"/>
              <a:buChar char="–"/>
            </a:pPr>
            <a:r>
              <a:rPr lang="en-US" dirty="0"/>
              <a:t>Fast CPUs are massively slowed down by slow memories</a:t>
            </a:r>
          </a:p>
          <a:p>
            <a:pPr>
              <a:lnSpc>
                <a:spcPct val="120000"/>
              </a:lnSpc>
              <a:buFont typeface="Wingdings" pitchFamily="2" charset="2"/>
              <a:buChar char="F"/>
            </a:pPr>
            <a:r>
              <a:rPr lang="en-US" i="1" dirty="0"/>
              <a:t>”Memory Wall”</a:t>
            </a:r>
            <a:r>
              <a:rPr lang="en-US" dirty="0"/>
              <a:t> problem</a:t>
            </a:r>
          </a:p>
        </p:txBody>
      </p:sp>
      <p:sp>
        <p:nvSpPr>
          <p:cNvPr id="25" name="Text Box 12"/>
          <p:cNvSpPr txBox="1">
            <a:spLocks noChangeArrowheads="1"/>
          </p:cNvSpPr>
          <p:nvPr/>
        </p:nvSpPr>
        <p:spPr bwMode="auto">
          <a:xfrm>
            <a:off x="5148064" y="4875255"/>
            <a:ext cx="3888432" cy="830997"/>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P. Machanik.</a:t>
            </a:r>
            <a:r>
              <a:rPr lang="en-US" sz="1600" i="1" dirty="0"/>
              <a:t> Approaches to Addressing the Memory Wall. Technical Report, University of Brisbane, Nov 2003</a:t>
            </a:r>
            <a:r>
              <a:rPr lang="en-US" sz="1600" i="1" dirty="0">
                <a:ea typeface="ヒラギノ角ゴ Pro W3" pitchFamily="96" charset="-128"/>
              </a:rPr>
              <a:t>]</a:t>
            </a:r>
          </a:p>
        </p:txBody>
      </p:sp>
      <p:sp>
        <p:nvSpPr>
          <p:cNvPr id="16" name="Line 4"/>
          <p:cNvSpPr>
            <a:spLocks noChangeShapeType="1"/>
          </p:cNvSpPr>
          <p:nvPr/>
        </p:nvSpPr>
        <p:spPr bwMode="auto">
          <a:xfrm>
            <a:off x="624272" y="5802784"/>
            <a:ext cx="3657600" cy="0"/>
          </a:xfrm>
          <a:prstGeom prst="line">
            <a:avLst/>
          </a:prstGeom>
          <a:noFill/>
          <a:ln w="12700">
            <a:solidFill>
              <a:schemeClr val="tx1"/>
            </a:solidFill>
            <a:round/>
            <a:headEnd type="none" w="sm" len="sm"/>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 name="Line 5"/>
          <p:cNvSpPr>
            <a:spLocks noChangeShapeType="1"/>
          </p:cNvSpPr>
          <p:nvPr/>
        </p:nvSpPr>
        <p:spPr bwMode="auto">
          <a:xfrm flipV="1">
            <a:off x="624272" y="1916584"/>
            <a:ext cx="0" cy="3886200"/>
          </a:xfrm>
          <a:prstGeom prst="line">
            <a:avLst/>
          </a:prstGeom>
          <a:noFill/>
          <a:ln w="12700">
            <a:solidFill>
              <a:schemeClr val="tx1"/>
            </a:solidFill>
            <a:round/>
            <a:headEnd type="none" w="sm" len="sm"/>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 name="Line 6"/>
          <p:cNvSpPr>
            <a:spLocks noChangeShapeType="1"/>
          </p:cNvSpPr>
          <p:nvPr/>
        </p:nvSpPr>
        <p:spPr bwMode="auto">
          <a:xfrm>
            <a:off x="1843472" y="5802784"/>
            <a:ext cx="0" cy="76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 name="Line 7"/>
          <p:cNvSpPr>
            <a:spLocks noChangeShapeType="1"/>
          </p:cNvSpPr>
          <p:nvPr/>
        </p:nvSpPr>
        <p:spPr bwMode="auto">
          <a:xfrm>
            <a:off x="3062672" y="5802784"/>
            <a:ext cx="0" cy="76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 name="Line 8"/>
          <p:cNvSpPr>
            <a:spLocks noChangeShapeType="1"/>
          </p:cNvSpPr>
          <p:nvPr/>
        </p:nvSpPr>
        <p:spPr bwMode="auto">
          <a:xfrm>
            <a:off x="1233872" y="5802784"/>
            <a:ext cx="0" cy="76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1" name="Text Box 9"/>
          <p:cNvSpPr txBox="1">
            <a:spLocks noChangeArrowheads="1"/>
          </p:cNvSpPr>
          <p:nvPr/>
        </p:nvSpPr>
        <p:spPr bwMode="auto">
          <a:xfrm>
            <a:off x="243272" y="439943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2</a:t>
            </a:r>
          </a:p>
        </p:txBody>
      </p:sp>
      <p:sp>
        <p:nvSpPr>
          <p:cNvPr id="22" name="Text Box 10"/>
          <p:cNvSpPr txBox="1">
            <a:spLocks noChangeArrowheads="1"/>
          </p:cNvSpPr>
          <p:nvPr/>
        </p:nvSpPr>
        <p:spPr bwMode="auto">
          <a:xfrm>
            <a:off x="243272" y="32119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4</a:t>
            </a:r>
          </a:p>
        </p:txBody>
      </p:sp>
      <p:sp>
        <p:nvSpPr>
          <p:cNvPr id="23" name="Text Box 11"/>
          <p:cNvSpPr txBox="1">
            <a:spLocks noChangeArrowheads="1"/>
          </p:cNvSpPr>
          <p:nvPr/>
        </p:nvSpPr>
        <p:spPr bwMode="auto">
          <a:xfrm>
            <a:off x="243272" y="199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8</a:t>
            </a:r>
          </a:p>
        </p:txBody>
      </p:sp>
      <p:sp>
        <p:nvSpPr>
          <p:cNvPr id="24" name="Text Box 12"/>
          <p:cNvSpPr txBox="1">
            <a:spLocks noChangeArrowheads="1"/>
          </p:cNvSpPr>
          <p:nvPr/>
        </p:nvSpPr>
        <p:spPr bwMode="auto">
          <a:xfrm>
            <a:off x="16910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2</a:t>
            </a:r>
          </a:p>
        </p:txBody>
      </p:sp>
      <p:sp>
        <p:nvSpPr>
          <p:cNvPr id="35" name="Text Box 13"/>
          <p:cNvSpPr txBox="1">
            <a:spLocks noChangeArrowheads="1"/>
          </p:cNvSpPr>
          <p:nvPr/>
        </p:nvSpPr>
        <p:spPr bwMode="auto">
          <a:xfrm>
            <a:off x="29102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4</a:t>
            </a:r>
          </a:p>
        </p:txBody>
      </p:sp>
      <p:sp>
        <p:nvSpPr>
          <p:cNvPr id="36" name="Line 14"/>
          <p:cNvSpPr>
            <a:spLocks noChangeShapeType="1"/>
          </p:cNvSpPr>
          <p:nvPr/>
        </p:nvSpPr>
        <p:spPr bwMode="auto">
          <a:xfrm>
            <a:off x="3651634" y="5802784"/>
            <a:ext cx="0" cy="76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 name="Line 15"/>
          <p:cNvSpPr>
            <a:spLocks noChangeShapeType="1"/>
          </p:cNvSpPr>
          <p:nvPr/>
        </p:nvSpPr>
        <p:spPr bwMode="auto">
          <a:xfrm>
            <a:off x="548072" y="2145184"/>
            <a:ext cx="76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 name="Line 16"/>
          <p:cNvSpPr>
            <a:spLocks noChangeShapeType="1"/>
          </p:cNvSpPr>
          <p:nvPr/>
        </p:nvSpPr>
        <p:spPr bwMode="auto">
          <a:xfrm>
            <a:off x="548072" y="3364384"/>
            <a:ext cx="76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9" name="Line 17"/>
          <p:cNvSpPr>
            <a:spLocks noChangeShapeType="1"/>
          </p:cNvSpPr>
          <p:nvPr/>
        </p:nvSpPr>
        <p:spPr bwMode="auto">
          <a:xfrm>
            <a:off x="548072" y="4583584"/>
            <a:ext cx="76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0" name="Line 18"/>
          <p:cNvSpPr>
            <a:spLocks noChangeShapeType="1"/>
          </p:cNvSpPr>
          <p:nvPr/>
        </p:nvSpPr>
        <p:spPr bwMode="auto">
          <a:xfrm flipV="1">
            <a:off x="624272" y="2145184"/>
            <a:ext cx="1828800" cy="3657600"/>
          </a:xfrm>
          <a:prstGeom prst="line">
            <a:avLst/>
          </a:prstGeom>
          <a:noFill/>
          <a:ln w="12700">
            <a:solidFill>
              <a:schemeClr val="accent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1" name="Line 19"/>
          <p:cNvSpPr>
            <a:spLocks noChangeShapeType="1"/>
          </p:cNvSpPr>
          <p:nvPr/>
        </p:nvSpPr>
        <p:spPr bwMode="auto">
          <a:xfrm flipV="1">
            <a:off x="624272" y="5083646"/>
            <a:ext cx="3589337" cy="719138"/>
          </a:xfrm>
          <a:prstGeom prst="line">
            <a:avLst/>
          </a:prstGeom>
          <a:noFill/>
          <a:ln w="12700">
            <a:solidFill>
              <a:srgbClr val="00CC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 name="Line 20"/>
          <p:cNvSpPr>
            <a:spLocks noChangeShapeType="1"/>
          </p:cNvSpPr>
          <p:nvPr/>
        </p:nvSpPr>
        <p:spPr bwMode="auto">
          <a:xfrm>
            <a:off x="2453072" y="5802784"/>
            <a:ext cx="0" cy="76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 name="Text Box 21"/>
          <p:cNvSpPr txBox="1">
            <a:spLocks noChangeArrowheads="1"/>
          </p:cNvSpPr>
          <p:nvPr/>
        </p:nvSpPr>
        <p:spPr bwMode="auto">
          <a:xfrm>
            <a:off x="35198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5</a:t>
            </a:r>
          </a:p>
        </p:txBody>
      </p:sp>
      <p:sp>
        <p:nvSpPr>
          <p:cNvPr id="44" name="Text Box 22"/>
          <p:cNvSpPr txBox="1">
            <a:spLocks noChangeArrowheads="1"/>
          </p:cNvSpPr>
          <p:nvPr/>
        </p:nvSpPr>
        <p:spPr bwMode="auto">
          <a:xfrm>
            <a:off x="227397" y="1484784"/>
            <a:ext cx="17107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i="1" dirty="0"/>
              <a:t>Relative speed</a:t>
            </a:r>
          </a:p>
        </p:txBody>
      </p:sp>
      <p:sp>
        <p:nvSpPr>
          <p:cNvPr id="45" name="Text Box 23"/>
          <p:cNvSpPr txBox="1">
            <a:spLocks noChangeArrowheads="1"/>
          </p:cNvSpPr>
          <p:nvPr/>
        </p:nvSpPr>
        <p:spPr bwMode="auto">
          <a:xfrm>
            <a:off x="3884997" y="5763096"/>
            <a:ext cx="13773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i="1" dirty="0"/>
              <a:t>time [years]</a:t>
            </a:r>
          </a:p>
        </p:txBody>
      </p:sp>
      <p:sp>
        <p:nvSpPr>
          <p:cNvPr id="46" name="Text Box 24"/>
          <p:cNvSpPr txBox="1">
            <a:spLocks noChangeArrowheads="1"/>
          </p:cNvSpPr>
          <p:nvPr/>
        </p:nvSpPr>
        <p:spPr bwMode="auto">
          <a:xfrm rot="18780000">
            <a:off x="1067392" y="2986529"/>
            <a:ext cx="33714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2000" dirty="0">
                <a:solidFill>
                  <a:schemeClr val="accent2"/>
                </a:solidFill>
              </a:rPr>
              <a:t>CPUs (Factor 1.5 – 2  p.a.)</a:t>
            </a:r>
          </a:p>
        </p:txBody>
      </p:sp>
      <p:sp>
        <p:nvSpPr>
          <p:cNvPr id="47" name="Text Box 25"/>
          <p:cNvSpPr txBox="1">
            <a:spLocks noChangeArrowheads="1"/>
          </p:cNvSpPr>
          <p:nvPr/>
        </p:nvSpPr>
        <p:spPr bwMode="auto">
          <a:xfrm rot="20880000">
            <a:off x="1657315" y="4937567"/>
            <a:ext cx="31726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buClrTx/>
              <a:buFontTx/>
              <a:buNone/>
            </a:pPr>
            <a:r>
              <a:rPr lang="en-US" sz="2000" dirty="0">
                <a:solidFill>
                  <a:srgbClr val="33CC33"/>
                </a:solidFill>
              </a:rPr>
              <a:t>DRAMs (Factor 1.07 p.a.)</a:t>
            </a:r>
          </a:p>
        </p:txBody>
      </p:sp>
      <p:sp>
        <p:nvSpPr>
          <p:cNvPr id="48" name="Text Box 26"/>
          <p:cNvSpPr txBox="1">
            <a:spLocks noChangeArrowheads="1"/>
          </p:cNvSpPr>
          <p:nvPr/>
        </p:nvSpPr>
        <p:spPr bwMode="auto">
          <a:xfrm>
            <a:off x="23006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3</a:t>
            </a:r>
          </a:p>
        </p:txBody>
      </p:sp>
      <p:sp>
        <p:nvSpPr>
          <p:cNvPr id="49" name="Text Box 27"/>
          <p:cNvSpPr txBox="1">
            <a:spLocks noChangeArrowheads="1"/>
          </p:cNvSpPr>
          <p:nvPr/>
        </p:nvSpPr>
        <p:spPr bwMode="auto">
          <a:xfrm>
            <a:off x="10814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1</a:t>
            </a:r>
          </a:p>
        </p:txBody>
      </p:sp>
      <p:sp>
        <p:nvSpPr>
          <p:cNvPr id="50" name="Line 28"/>
          <p:cNvSpPr>
            <a:spLocks noChangeShapeType="1"/>
          </p:cNvSpPr>
          <p:nvPr/>
        </p:nvSpPr>
        <p:spPr bwMode="auto">
          <a:xfrm>
            <a:off x="1843472" y="4507384"/>
            <a:ext cx="0" cy="1066800"/>
          </a:xfrm>
          <a:prstGeom prst="line">
            <a:avLst/>
          </a:prstGeom>
          <a:noFill/>
          <a:ln w="127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 name="Text Box 29"/>
          <p:cNvSpPr txBox="1">
            <a:spLocks noChangeArrowheads="1"/>
          </p:cNvSpPr>
          <p:nvPr/>
        </p:nvSpPr>
        <p:spPr bwMode="auto">
          <a:xfrm>
            <a:off x="2387984" y="4020021"/>
            <a:ext cx="203292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2400" dirty="0">
                <a:solidFill>
                  <a:srgbClr val="FF0000"/>
                </a:solidFill>
                <a:sym typeface="Symbol" pitchFamily="18" charset="2"/>
              </a:rPr>
              <a:t></a:t>
            </a:r>
            <a:r>
              <a:rPr lang="en-US" sz="2400" dirty="0">
                <a:solidFill>
                  <a:srgbClr val="FF0000"/>
                </a:solidFill>
                <a:sym typeface="Wingdings" pitchFamily="2" charset="2"/>
              </a:rPr>
              <a:t> Factor 2</a:t>
            </a:r>
            <a:br>
              <a:rPr lang="en-US" sz="2400" dirty="0">
                <a:solidFill>
                  <a:srgbClr val="FF0000"/>
                </a:solidFill>
              </a:rPr>
            </a:br>
            <a:r>
              <a:rPr lang="en-US" sz="2400" dirty="0">
                <a:solidFill>
                  <a:srgbClr val="FF0000"/>
                </a:solidFill>
              </a:rPr>
              <a:t>every 2 years</a:t>
            </a:r>
          </a:p>
        </p:txBody>
      </p:sp>
      <p:sp>
        <p:nvSpPr>
          <p:cNvPr id="52" name="Line 30"/>
          <p:cNvSpPr>
            <a:spLocks noChangeShapeType="1"/>
          </p:cNvSpPr>
          <p:nvPr/>
        </p:nvSpPr>
        <p:spPr bwMode="auto">
          <a:xfrm flipV="1">
            <a:off x="624272" y="2373784"/>
            <a:ext cx="3200400" cy="3429000"/>
          </a:xfrm>
          <a:prstGeom prst="line">
            <a:avLst/>
          </a:prstGeom>
          <a:noFill/>
          <a:ln w="12700">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 name="Text Box 31"/>
          <p:cNvSpPr txBox="1">
            <a:spLocks noChangeArrowheads="1"/>
          </p:cNvSpPr>
          <p:nvPr/>
        </p:nvSpPr>
        <p:spPr bwMode="auto">
          <a:xfrm>
            <a:off x="227397" y="5534496"/>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1</a:t>
            </a:r>
          </a:p>
        </p:txBody>
      </p:sp>
      <p:sp>
        <p:nvSpPr>
          <p:cNvPr id="54" name="Text Box 33"/>
          <p:cNvSpPr txBox="1">
            <a:spLocks noChangeArrowheads="1"/>
          </p:cNvSpPr>
          <p:nvPr/>
        </p:nvSpPr>
        <p:spPr bwMode="auto">
          <a:xfrm>
            <a:off x="471872" y="580278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buClrTx/>
              <a:buFontTx/>
              <a:buNone/>
            </a:pPr>
            <a:r>
              <a:rPr lang="en-US" sz="1800" dirty="0"/>
              <a:t>0</a:t>
            </a:r>
          </a:p>
        </p:txBody>
      </p:sp>
      <p:sp>
        <p:nvSpPr>
          <p:cNvPr id="55" name="Line 34"/>
          <p:cNvSpPr>
            <a:spLocks noChangeShapeType="1"/>
          </p:cNvSpPr>
          <p:nvPr/>
        </p:nvSpPr>
        <p:spPr bwMode="auto">
          <a:xfrm>
            <a:off x="2453072" y="2145184"/>
            <a:ext cx="1371600" cy="228600"/>
          </a:xfrm>
          <a:prstGeom prst="line">
            <a:avLst/>
          </a:prstGeom>
          <a:noFill/>
          <a:ln w="12700">
            <a:solidFill>
              <a:schemeClr val="accent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2767858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464901">
                                            <p:txEl>
                                              <p:pRg st="0" end="0"/>
                                            </p:txEl>
                                          </p:spTgt>
                                        </p:tgtEl>
                                        <p:attrNameLst>
                                          <p:attrName>style.visibility</p:attrName>
                                        </p:attrNameLst>
                                      </p:cBhvr>
                                      <p:to>
                                        <p:strVal val="visible"/>
                                      </p:to>
                                    </p:set>
                                  </p:childTnLst>
                                </p:cTn>
                              </p:par>
                              <p:par>
                                <p:cTn id="95" presetID="10"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500"/>
                                        <p:tgtEl>
                                          <p:spTgt spid="5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fade">
                                      <p:cBhvr>
                                        <p:cTn id="100" dur="500"/>
                                        <p:tgtEl>
                                          <p:spTgt spid="51"/>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464901">
                                            <p:txEl>
                                              <p:pRg st="1" end="1"/>
                                            </p:txEl>
                                          </p:spTgt>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464901">
                                            <p:txEl>
                                              <p:pRg st="2" end="2"/>
                                            </p:txEl>
                                          </p:spTgt>
                                        </p:tgtEl>
                                        <p:attrNameLst>
                                          <p:attrName>style.visibility</p:attrName>
                                        </p:attrNameLst>
                                      </p:cBhvr>
                                      <p:to>
                                        <p:strVal val="visible"/>
                                      </p:to>
                                    </p:set>
                                  </p:childTnLst>
                                </p:cTn>
                              </p:par>
                            </p:childTnLst>
                          </p:cTn>
                        </p:par>
                        <p:par>
                          <p:cTn id="107" fill="hold">
                            <p:stCondLst>
                              <p:cond delay="0"/>
                            </p:stCondLst>
                            <p:childTnLst>
                              <p:par>
                                <p:cTn id="108" presetID="10" presetClass="entr" presetSubtype="0"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6" grpId="0" animBg="1"/>
      <p:bldP spid="17" grpId="0" animBg="1"/>
      <p:bldP spid="18" grpId="0" animBg="1"/>
      <p:bldP spid="19" grpId="0" animBg="1"/>
      <p:bldP spid="20" grpId="0" animBg="1"/>
      <p:bldP spid="21" grpId="0"/>
      <p:bldP spid="22" grpId="0"/>
      <p:bldP spid="23" grpId="0"/>
      <p:bldP spid="24" grpId="0"/>
      <p:bldP spid="35" grpId="0"/>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animBg="1"/>
      <p:bldP spid="51" grpId="0"/>
      <p:bldP spid="52" grpId="0" animBg="1"/>
      <p:bldP spid="53" grpId="0"/>
      <p:bldP spid="54" grpId="0"/>
      <p:bldP spid="5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7FBB872-A611-43B0-9A6A-376B79782EB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Today’s Memories (2)</a:t>
            </a:r>
          </a:p>
        </p:txBody>
      </p:sp>
      <p:sp>
        <p:nvSpPr>
          <p:cNvPr id="464901" name="Rectangle 5"/>
          <p:cNvSpPr>
            <a:spLocks noGrp="1" noChangeArrowheads="1"/>
          </p:cNvSpPr>
          <p:nvPr>
            <p:ph type="body" idx="1"/>
          </p:nvPr>
        </p:nvSpPr>
        <p:spPr>
          <a:xfrm>
            <a:off x="5076056" y="1387475"/>
            <a:ext cx="3888557" cy="4994275"/>
          </a:xfrm>
        </p:spPr>
        <p:txBody>
          <a:bodyPr/>
          <a:lstStyle/>
          <a:p>
            <a:pPr>
              <a:lnSpc>
                <a:spcPct val="120000"/>
              </a:lnSpc>
              <a:buFont typeface="Arial" charset="0"/>
              <a:buChar char="–"/>
            </a:pPr>
            <a:r>
              <a:rPr lang="en-US" dirty="0"/>
              <a:t>With increasing size of a memory, a single memory access consumes disproportionately high energy.</a:t>
            </a:r>
          </a:p>
          <a:p>
            <a:pPr>
              <a:lnSpc>
                <a:spcPct val="120000"/>
              </a:lnSpc>
              <a:buFont typeface="Arial" charset="0"/>
              <a:buChar char="–"/>
            </a:pPr>
            <a:r>
              <a:rPr lang="en-US" dirty="0"/>
              <a:t>With increasing size, memory accesses also take proportionally longer.</a:t>
            </a:r>
          </a:p>
          <a:p>
            <a:pPr>
              <a:lnSpc>
                <a:spcPct val="120000"/>
              </a:lnSpc>
              <a:buFont typeface="Wingdings" pitchFamily="2" charset="2"/>
              <a:buChar char="F"/>
            </a:pPr>
            <a:r>
              <a:rPr lang="en-US" i="1" dirty="0"/>
              <a:t>Fabrication technology of memories suggests to use small memories!</a:t>
            </a:r>
            <a:endParaRPr lang="en-US" dirty="0"/>
          </a:p>
        </p:txBody>
      </p:sp>
      <p:pic>
        <p:nvPicPr>
          <p:cNvPr id="56" name="Picture 3"/>
          <p:cNvPicPr>
            <a:picLocks noChangeAspect="1" noChangeArrowheads="1"/>
          </p:cNvPicPr>
          <p:nvPr/>
        </p:nvPicPr>
        <p:blipFill>
          <a:blip r:embed="rId3">
            <a:extLst>
              <a:ext uri="{28A0092B-C50C-407E-A947-70E740481C1C}">
                <a14:useLocalDpi xmlns:a14="http://schemas.microsoft.com/office/drawing/2010/main" val="0"/>
              </a:ext>
            </a:extLst>
          </a:blip>
          <a:srcRect l="1181" t="6645" r="28343" b="16611"/>
          <a:stretch>
            <a:fillRect/>
          </a:stretch>
        </p:blipFill>
        <p:spPr bwMode="auto">
          <a:xfrm>
            <a:off x="34925" y="1773238"/>
            <a:ext cx="4775200"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3244" t="40915" r="3239" b="51073"/>
          <a:stretch/>
        </p:blipFill>
        <p:spPr bwMode="auto">
          <a:xfrm>
            <a:off x="1835696" y="2276872"/>
            <a:ext cx="1593408" cy="43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27043633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6081F41-2DF2-4BFD-BCC3-5251484E744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Today’s Memories (3)</a:t>
            </a:r>
          </a:p>
        </p:txBody>
      </p:sp>
      <p:sp>
        <p:nvSpPr>
          <p:cNvPr id="464901" name="Rectangle 5"/>
          <p:cNvSpPr>
            <a:spLocks noGrp="1" noChangeArrowheads="1"/>
          </p:cNvSpPr>
          <p:nvPr>
            <p:ph type="body" idx="1"/>
          </p:nvPr>
        </p:nvSpPr>
        <p:spPr>
          <a:xfrm>
            <a:off x="5076056" y="1387475"/>
            <a:ext cx="3888557" cy="4994275"/>
          </a:xfrm>
        </p:spPr>
        <p:txBody>
          <a:bodyPr/>
          <a:lstStyle/>
          <a:p>
            <a:pPr>
              <a:lnSpc>
                <a:spcPct val="120000"/>
              </a:lnSpc>
              <a:buFont typeface="Arial" charset="0"/>
              <a:buChar char="–"/>
            </a:pPr>
            <a:r>
              <a:rPr lang="en-US" dirty="0"/>
              <a:t>Memory subsystem often consumes more than 50% of the entire system’s total energy budget.</a:t>
            </a:r>
          </a:p>
          <a:p>
            <a:pPr>
              <a:lnSpc>
                <a:spcPct val="120000"/>
              </a:lnSpc>
              <a:buFont typeface="Arial" charset="0"/>
              <a:buChar char="–"/>
            </a:pPr>
            <a:r>
              <a:rPr lang="en-US" dirty="0"/>
              <a:t>Pie charts show averages over more than 160 different energy measurements each.</a:t>
            </a:r>
          </a:p>
        </p:txBody>
      </p:sp>
      <p:graphicFrame>
        <p:nvGraphicFramePr>
          <p:cNvPr id="2" name="Objekt 1"/>
          <p:cNvGraphicFramePr>
            <a:graphicFrameLocks noChangeAspect="1"/>
          </p:cNvGraphicFramePr>
          <p:nvPr>
            <p:extLst>
              <p:ext uri="{D42A27DB-BD31-4B8C-83A1-F6EECF244321}">
                <p14:modId xmlns:p14="http://schemas.microsoft.com/office/powerpoint/2010/main" val="2533200871"/>
              </p:ext>
            </p:extLst>
          </p:nvPr>
        </p:nvGraphicFramePr>
        <p:xfrm>
          <a:off x="395288" y="1844824"/>
          <a:ext cx="4222750" cy="1703387"/>
        </p:xfrm>
        <a:graphic>
          <a:graphicData uri="http://schemas.openxmlformats.org/presentationml/2006/ole">
            <mc:AlternateContent xmlns:mc="http://schemas.openxmlformats.org/markup-compatibility/2006">
              <mc:Choice xmlns:v="urn:schemas-microsoft-com:vml" Requires="v">
                <p:oleObj spid="_x0000_s10708" name="Chart" r:id="rId4" imgW="6362611" imgH="2562411" progId="MSGraph.Chart.8">
                  <p:embed followColorScheme="full"/>
                </p:oleObj>
              </mc:Choice>
              <mc:Fallback>
                <p:oleObj name="Chart" r:id="rId4" imgW="6362611" imgH="2562411" progId="MSGraph.Chart.8">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844824"/>
                        <a:ext cx="4222750" cy="170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kt 2"/>
          <p:cNvGraphicFramePr>
            <a:graphicFrameLocks noChangeAspect="1"/>
          </p:cNvGraphicFramePr>
          <p:nvPr>
            <p:extLst>
              <p:ext uri="{D42A27DB-BD31-4B8C-83A1-F6EECF244321}">
                <p14:modId xmlns:p14="http://schemas.microsoft.com/office/powerpoint/2010/main" val="2149617655"/>
              </p:ext>
            </p:extLst>
          </p:nvPr>
        </p:nvGraphicFramePr>
        <p:xfrm>
          <a:off x="466725" y="4303713"/>
          <a:ext cx="4232275" cy="2257425"/>
        </p:xfrm>
        <a:graphic>
          <a:graphicData uri="http://schemas.openxmlformats.org/presentationml/2006/ole">
            <mc:AlternateContent xmlns:mc="http://schemas.openxmlformats.org/markup-compatibility/2006">
              <mc:Choice xmlns:v="urn:schemas-microsoft-com:vml" Requires="v">
                <p:oleObj spid="_x0000_s10709" name="Chart" r:id="rId6" imgW="6372094" imgH="3400596" progId="MSGraph.Chart.8">
                  <p:embed followColorScheme="full"/>
                </p:oleObj>
              </mc:Choice>
              <mc:Fallback>
                <p:oleObj name="Chart" r:id="rId6" imgW="6372094" imgH="3400596" progId="MSGraph.Chart.8">
                  <p:embed followColorScheme="full"/>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725" y="4303713"/>
                        <a:ext cx="4232275" cy="225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5"/>
          <p:cNvSpPr txBox="1">
            <a:spLocks noChangeArrowheads="1"/>
          </p:cNvSpPr>
          <p:nvPr/>
        </p:nvSpPr>
        <p:spPr bwMode="auto">
          <a:xfrm>
            <a:off x="179512" y="138705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ARM7 Mono-Core without Cache:</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dirty="0"/>
              <a:t>ARM7 Multi-Core with Caches:</a:t>
            </a:r>
          </a:p>
        </p:txBody>
      </p:sp>
      <p:sp>
        <p:nvSpPr>
          <p:cNvPr id="10" name="Text Box 12"/>
          <p:cNvSpPr txBox="1">
            <a:spLocks noChangeArrowheads="1"/>
          </p:cNvSpPr>
          <p:nvPr/>
        </p:nvSpPr>
        <p:spPr bwMode="auto">
          <a:xfrm>
            <a:off x="5148064" y="4875255"/>
            <a:ext cx="3888432" cy="1077218"/>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M. Verma, P. Marwedel.</a:t>
            </a:r>
            <a:r>
              <a:rPr lang="en-US" sz="1600" i="1" dirty="0"/>
              <a:t> Advanced Memory Optimization Techniques for Low-Power Embedded Processors. Springer, 2007</a:t>
            </a:r>
            <a:r>
              <a:rPr lang="en-US" sz="1600" i="1" dirty="0">
                <a:ea typeface="ヒラギノ角ゴ Pro W3" pitchFamily="96" charset="-128"/>
              </a:rPr>
              <a:t>]</a:t>
            </a:r>
          </a:p>
        </p:txBody>
      </p:sp>
    </p:spTree>
    <p:extLst>
      <p:ext uri="{BB962C8B-B14F-4D97-AF65-F5344CB8AC3E}">
        <p14:creationId xmlns:p14="http://schemas.microsoft.com/office/powerpoint/2010/main" val="1189877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4901">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4901">
                                            <p:txEl>
                                              <p:pRg st="1" end="1"/>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901" grpId="0" uiExpand="1" build="p"/>
      <p:bldOleChart spid="3" grpId="0"/>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D795542-966D-424F-AAB9-CD68AC5B379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Today’s Memories (4)</a:t>
            </a:r>
          </a:p>
        </p:txBody>
      </p:sp>
      <p:sp>
        <p:nvSpPr>
          <p:cNvPr id="464901" name="Rectangle 5"/>
          <p:cNvSpPr>
            <a:spLocks noGrp="1" noChangeArrowheads="1"/>
          </p:cNvSpPr>
          <p:nvPr>
            <p:ph type="body" idx="1"/>
          </p:nvPr>
        </p:nvSpPr>
        <p:spPr>
          <a:xfrm>
            <a:off x="5076056" y="2852936"/>
            <a:ext cx="3888557" cy="2401565"/>
          </a:xfrm>
        </p:spPr>
        <p:txBody>
          <a:bodyPr/>
          <a:lstStyle/>
          <a:p>
            <a:pPr>
              <a:lnSpc>
                <a:spcPct val="120000"/>
              </a:lnSpc>
              <a:buFont typeface="Arial" charset="0"/>
              <a:buChar char="–"/>
            </a:pPr>
            <a:r>
              <a:rPr lang="en-US" dirty="0"/>
              <a:t>Orders of magnitudes for energy consumption of memories also confirmed by other independent groups from industry and academia.</a:t>
            </a:r>
          </a:p>
        </p:txBody>
      </p:sp>
      <p:sp>
        <p:nvSpPr>
          <p:cNvPr id="10" name="Text Box 12"/>
          <p:cNvSpPr txBox="1">
            <a:spLocks noChangeArrowheads="1"/>
          </p:cNvSpPr>
          <p:nvPr/>
        </p:nvSpPr>
        <p:spPr bwMode="auto">
          <a:xfrm>
            <a:off x="5148064" y="5478323"/>
            <a:ext cx="3888432" cy="830997"/>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S. Segars </a:t>
            </a:r>
            <a:r>
              <a:rPr lang="en-US" sz="1600" i="1" dirty="0"/>
              <a:t>(ARM Ltd.)</a:t>
            </a:r>
            <a:r>
              <a:rPr lang="en-US" sz="1600" b="1" i="1" dirty="0"/>
              <a:t>.</a:t>
            </a:r>
            <a:r>
              <a:rPr lang="en-US" sz="1600" i="1" dirty="0"/>
              <a:t> Low power design techniques for microprocessors. ISSCC 2001</a:t>
            </a:r>
            <a:r>
              <a:rPr lang="en-US" sz="1600" i="1" dirty="0">
                <a:ea typeface="ヒラギノ角ゴ Pro W3" pitchFamily="96" charset="-128"/>
              </a:rPr>
              <a:t>]</a:t>
            </a:r>
          </a:p>
        </p:txBody>
      </p:sp>
      <p:graphicFrame>
        <p:nvGraphicFramePr>
          <p:cNvPr id="6" name="Objekt 5"/>
          <p:cNvGraphicFramePr>
            <a:graphicFrameLocks noChangeAspect="1"/>
          </p:cNvGraphicFramePr>
          <p:nvPr>
            <p:extLst>
              <p:ext uri="{D42A27DB-BD31-4B8C-83A1-F6EECF244321}">
                <p14:modId xmlns:p14="http://schemas.microsoft.com/office/powerpoint/2010/main" val="156479815"/>
              </p:ext>
            </p:extLst>
          </p:nvPr>
        </p:nvGraphicFramePr>
        <p:xfrm>
          <a:off x="392113" y="1700213"/>
          <a:ext cx="4232275" cy="2081212"/>
        </p:xfrm>
        <a:graphic>
          <a:graphicData uri="http://schemas.openxmlformats.org/presentationml/2006/ole">
            <mc:AlternateContent xmlns:mc="http://schemas.openxmlformats.org/markup-compatibility/2006">
              <mc:Choice xmlns:v="urn:schemas-microsoft-com:vml" Requires="v">
                <p:oleObj spid="_x0000_s11720" name="Chart" r:id="rId4" imgW="6372094" imgH="3133663" progId="MSGraph.Chart.8">
                  <p:embed followColorScheme="full"/>
                </p:oleObj>
              </mc:Choice>
              <mc:Fallback>
                <p:oleObj name="Chart" r:id="rId4" imgW="6372094" imgH="3133663" progId="MSGraph.Chart.8">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3" y="1700213"/>
                        <a:ext cx="4232275" cy="2081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kt 6"/>
          <p:cNvGraphicFramePr>
            <a:graphicFrameLocks noChangeAspect="1"/>
          </p:cNvGraphicFramePr>
          <p:nvPr>
            <p:extLst>
              <p:ext uri="{D42A27DB-BD31-4B8C-83A1-F6EECF244321}">
                <p14:modId xmlns:p14="http://schemas.microsoft.com/office/powerpoint/2010/main" val="347640874"/>
              </p:ext>
            </p:extLst>
          </p:nvPr>
        </p:nvGraphicFramePr>
        <p:xfrm>
          <a:off x="392113" y="4264025"/>
          <a:ext cx="4232275" cy="2081213"/>
        </p:xfrm>
        <a:graphic>
          <a:graphicData uri="http://schemas.openxmlformats.org/presentationml/2006/ole">
            <mc:AlternateContent xmlns:mc="http://schemas.openxmlformats.org/markup-compatibility/2006">
              <mc:Choice xmlns:v="urn:schemas-microsoft-com:vml" Requires="v">
                <p:oleObj spid="_x0000_s11721" name="Chart" r:id="rId6" imgW="6372094" imgH="3133663" progId="MSGraph.Chart.8">
                  <p:embed followColorScheme="full"/>
                </p:oleObj>
              </mc:Choice>
              <mc:Fallback>
                <p:oleObj name="Chart" r:id="rId6" imgW="6372094" imgH="3133663" progId="MSGraph.Chart.8">
                  <p:embed followColorScheme="full"/>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113" y="4264025"/>
                        <a:ext cx="4232275" cy="208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 Box 12"/>
          <p:cNvSpPr txBox="1">
            <a:spLocks noChangeArrowheads="1"/>
          </p:cNvSpPr>
          <p:nvPr/>
        </p:nvSpPr>
        <p:spPr bwMode="auto">
          <a:xfrm>
            <a:off x="5148064" y="1733907"/>
            <a:ext cx="3888432" cy="830997"/>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O. S. Unsal, I. Koren, C. M. Krishna, C. A. Moritz.</a:t>
            </a:r>
            <a:r>
              <a:rPr lang="en-US" sz="1600" i="1" dirty="0"/>
              <a:t> University of Massachusetts, Amherst, 2001</a:t>
            </a:r>
            <a:r>
              <a:rPr lang="en-US" sz="1600" i="1" dirty="0">
                <a:ea typeface="ヒラギノ角ゴ Pro W3" pitchFamily="96" charset="-128"/>
              </a:rPr>
              <a:t>]</a:t>
            </a:r>
          </a:p>
        </p:txBody>
      </p:sp>
    </p:spTree>
    <p:extLst>
      <p:ext uri="{BB962C8B-B14F-4D97-AF65-F5344CB8AC3E}">
        <p14:creationId xmlns:p14="http://schemas.microsoft.com/office/powerpoint/2010/main" val="39943172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6384EB1-415B-4AF9-AFE3-9E8C393F5CC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Today’s Memories (5)</a:t>
            </a:r>
          </a:p>
        </p:txBody>
      </p:sp>
      <p:sp>
        <p:nvSpPr>
          <p:cNvPr id="11" name="Rectangle 5"/>
          <p:cNvSpPr txBox="1">
            <a:spLocks noChangeArrowheads="1"/>
          </p:cNvSpPr>
          <p:nvPr/>
        </p:nvSpPr>
        <p:spPr bwMode="auto">
          <a:xfrm>
            <a:off x="179512" y="138705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Energy consumption of mobile devices</a:t>
            </a: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t="9523" b="5498"/>
          <a:stretch>
            <a:fillRect/>
          </a:stretch>
        </p:blipFill>
        <p:spPr bwMode="auto">
          <a:xfrm>
            <a:off x="539552" y="1772816"/>
            <a:ext cx="7056438"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Oval 5"/>
          <p:cNvSpPr>
            <a:spLocks noChangeArrowheads="1"/>
          </p:cNvSpPr>
          <p:nvPr/>
        </p:nvSpPr>
        <p:spPr bwMode="auto">
          <a:xfrm>
            <a:off x="1090415" y="4650263"/>
            <a:ext cx="1176337" cy="652255"/>
          </a:xfrm>
          <a:prstGeom prst="ellipse">
            <a:avLst/>
          </a:prstGeom>
          <a:noFill/>
          <a:ln w="28575">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pPr algn="l">
              <a:spcBef>
                <a:spcPct val="0"/>
              </a:spcBef>
              <a:buClrTx/>
              <a:buFontTx/>
              <a:buNone/>
            </a:pPr>
            <a:endParaRPr lang="en-US" sz="2400" dirty="0"/>
          </a:p>
        </p:txBody>
      </p:sp>
      <p:sp>
        <p:nvSpPr>
          <p:cNvPr id="10" name="Text Box 12"/>
          <p:cNvSpPr txBox="1">
            <a:spLocks noChangeArrowheads="1"/>
          </p:cNvSpPr>
          <p:nvPr/>
        </p:nvSpPr>
        <p:spPr bwMode="auto">
          <a:xfrm>
            <a:off x="2555776" y="5805264"/>
            <a:ext cx="6408712" cy="584775"/>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O. Vargas </a:t>
            </a:r>
            <a:r>
              <a:rPr lang="en-US" sz="1600" i="1" dirty="0"/>
              <a:t>(Infineon)</a:t>
            </a:r>
            <a:r>
              <a:rPr lang="en-US" sz="1600" b="1" i="1" dirty="0"/>
              <a:t>.</a:t>
            </a:r>
            <a:r>
              <a:rPr lang="en-US" sz="1600" i="1" dirty="0"/>
              <a:t> Minimum power consumption in mobile-phone memory subsystems. Pennwell Portable Design, Sep. 2005</a:t>
            </a:r>
            <a:r>
              <a:rPr lang="en-US" sz="1600" i="1" dirty="0">
                <a:ea typeface="ヒラギノ角ゴ Pro W3" pitchFamily="96" charset="-128"/>
              </a:rPr>
              <a:t>]</a:t>
            </a:r>
          </a:p>
        </p:txBody>
      </p:sp>
    </p:spTree>
    <p:extLst>
      <p:ext uri="{BB962C8B-B14F-4D97-AF65-F5344CB8AC3E}">
        <p14:creationId xmlns:p14="http://schemas.microsoft.com/office/powerpoint/2010/main" val="7589013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B8836E3-2B45-421C-934F-E4F2C6D210F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Scratchpad Memories</a:t>
            </a:r>
          </a:p>
        </p:txBody>
      </p:sp>
      <p:sp>
        <p:nvSpPr>
          <p:cNvPr id="464901" name="Rectangle 5"/>
          <p:cNvSpPr>
            <a:spLocks noGrp="1" noChangeArrowheads="1"/>
          </p:cNvSpPr>
          <p:nvPr>
            <p:ph type="body" idx="1"/>
          </p:nvPr>
        </p:nvSpPr>
        <p:spPr/>
        <p:txBody>
          <a:bodyPr/>
          <a:lstStyle/>
          <a:p>
            <a:pPr>
              <a:lnSpc>
                <a:spcPct val="90000"/>
              </a:lnSpc>
            </a:pPr>
            <a:r>
              <a:rPr lang="en-US" b="1" dirty="0"/>
              <a:t>Structure</a:t>
            </a:r>
          </a:p>
          <a:p>
            <a:pPr>
              <a:lnSpc>
                <a:spcPct val="120000"/>
              </a:lnSpc>
              <a:buFont typeface="Arial" charset="0"/>
              <a:buChar char="–"/>
            </a:pPr>
            <a:r>
              <a:rPr lang="en-US" dirty="0"/>
              <a:t>Scratchpads (SPMs) are small, physically separate memories</a:t>
            </a:r>
          </a:p>
          <a:p>
            <a:pPr>
              <a:lnSpc>
                <a:spcPct val="120000"/>
              </a:lnSpc>
              <a:buFont typeface="Arial" charset="0"/>
              <a:buChar char="–"/>
            </a:pPr>
            <a:r>
              <a:rPr lang="en-US" dirty="0"/>
              <a:t>They are mostly placed on the same chip as the processor (so-called </a:t>
            </a:r>
            <a:r>
              <a:rPr lang="en-US" i="1" dirty="0"/>
              <a:t>on-chip</a:t>
            </a:r>
            <a:r>
              <a:rPr lang="en-US" dirty="0"/>
              <a:t> memories)</a:t>
            </a:r>
          </a:p>
          <a:p>
            <a:pPr>
              <a:lnSpc>
                <a:spcPct val="120000"/>
              </a:lnSpc>
              <a:buFont typeface="Wingdings" pitchFamily="2" charset="2"/>
              <a:buChar char="F"/>
            </a:pPr>
            <a:r>
              <a:rPr lang="en-US" i="1" dirty="0"/>
              <a:t>Due to little size and on-chip placement: Extremely fast and energy-efficient memories</a:t>
            </a:r>
          </a:p>
          <a:p>
            <a:pPr>
              <a:lnSpc>
                <a:spcPct val="120000"/>
              </a:lnSpc>
              <a:buFont typeface="Arial" charset="0"/>
              <a:buChar char="–"/>
            </a:pPr>
            <a:r>
              <a:rPr lang="en-US" dirty="0"/>
              <a:t>Are seamlessly mapped into the</a:t>
            </a:r>
            <a:br>
              <a:rPr lang="en-US" dirty="0"/>
            </a:br>
            <a:r>
              <a:rPr lang="en-US" dirty="0"/>
              <a:t>processor’s address space:</a:t>
            </a:r>
          </a:p>
        </p:txBody>
      </p:sp>
      <p:sp>
        <p:nvSpPr>
          <p:cNvPr id="6" name="Rectangle 7"/>
          <p:cNvSpPr>
            <a:spLocks noChangeArrowheads="1"/>
          </p:cNvSpPr>
          <p:nvPr/>
        </p:nvSpPr>
        <p:spPr bwMode="auto">
          <a:xfrm>
            <a:off x="1666875" y="4500563"/>
            <a:ext cx="2514600" cy="1763712"/>
          </a:xfrm>
          <a:prstGeom prst="rect">
            <a:avLst/>
          </a:prstGeom>
          <a:solidFill>
            <a:srgbClr val="FFFF99"/>
          </a:solidFill>
          <a:ln w="12700">
            <a:solidFill>
              <a:schemeClr val="tx1"/>
            </a:solidFill>
            <a:miter lim="800000"/>
            <a:headEnd type="none" w="sm" len="sm"/>
            <a:tailEnd type="none" w="sm" len="sm"/>
          </a:ln>
        </p:spPr>
        <p:txBody>
          <a:bodyPr wrap="none" anchor="ctr"/>
          <a:lstStyle/>
          <a:p>
            <a:pPr>
              <a:spcBef>
                <a:spcPct val="0"/>
              </a:spcBef>
              <a:buClrTx/>
              <a:buFontTx/>
              <a:buNone/>
            </a:pPr>
            <a:endParaRPr lang="en-US" sz="2400" dirty="0"/>
          </a:p>
        </p:txBody>
      </p:sp>
      <p:sp>
        <p:nvSpPr>
          <p:cNvPr id="7" name="Text Box 10"/>
          <p:cNvSpPr txBox="1">
            <a:spLocks noChangeArrowheads="1"/>
          </p:cNvSpPr>
          <p:nvPr/>
        </p:nvSpPr>
        <p:spPr bwMode="auto">
          <a:xfrm>
            <a:off x="252413" y="4424363"/>
            <a:ext cx="1374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spcBef>
                <a:spcPct val="0"/>
              </a:spcBef>
              <a:defRPr sz="2400">
                <a:solidFill>
                  <a:schemeClr val="tx1"/>
                </a:solidFill>
                <a:latin typeface="Arial" charset="0"/>
                <a:ea typeface="ヒラギノ角ゴ Pro W3" pitchFamily="96" charset="-128"/>
              </a:defRPr>
            </a:lvl1pPr>
            <a:lvl2pPr marL="742950" indent="-285750" algn="l" eaLnBrk="0" hangingPunct="0">
              <a:spcBef>
                <a:spcPct val="0"/>
              </a:spcBef>
              <a:defRPr sz="2400">
                <a:solidFill>
                  <a:schemeClr val="tx1"/>
                </a:solidFill>
                <a:latin typeface="Arial" charset="0"/>
                <a:ea typeface="ヒラギノ角ゴ Pro W3" pitchFamily="96" charset="-128"/>
              </a:defRPr>
            </a:lvl2pPr>
            <a:lvl3pPr marL="1143000" indent="-228600" algn="l" eaLnBrk="0" hangingPunct="0">
              <a:spcBef>
                <a:spcPct val="0"/>
              </a:spcBef>
              <a:defRPr sz="2400">
                <a:solidFill>
                  <a:schemeClr val="tx1"/>
                </a:solidFill>
                <a:latin typeface="Arial" charset="0"/>
                <a:ea typeface="ヒラギノ角ゴ Pro W3" pitchFamily="96" charset="-128"/>
              </a:defRPr>
            </a:lvl3pPr>
            <a:lvl4pPr marL="1600200" indent="-228600" algn="l" eaLnBrk="0" hangingPunct="0">
              <a:spcBef>
                <a:spcPct val="0"/>
              </a:spcBef>
              <a:defRPr sz="2400">
                <a:solidFill>
                  <a:schemeClr val="tx1"/>
                </a:solidFill>
                <a:latin typeface="Arial" charset="0"/>
                <a:ea typeface="ヒラギノ角ゴ Pro W3" pitchFamily="96" charset="-128"/>
              </a:defRPr>
            </a:lvl4pPr>
            <a:lvl5pPr marL="2057400" indent="-228600" algn="l" eaLnBrk="0" hangingPunct="0">
              <a:spcBef>
                <a:spcPct val="0"/>
              </a:spcBef>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spcBef>
                <a:spcPct val="50000"/>
              </a:spcBef>
              <a:buClrTx/>
              <a:buFontTx/>
              <a:buNone/>
            </a:pPr>
            <a:r>
              <a:rPr lang="en-US" sz="2000" dirty="0"/>
              <a:t>0x000…</a:t>
            </a:r>
          </a:p>
        </p:txBody>
      </p:sp>
      <p:sp>
        <p:nvSpPr>
          <p:cNvPr id="8" name="Text Box 11"/>
          <p:cNvSpPr txBox="1">
            <a:spLocks noChangeArrowheads="1"/>
          </p:cNvSpPr>
          <p:nvPr/>
        </p:nvSpPr>
        <p:spPr bwMode="auto">
          <a:xfrm>
            <a:off x="396875" y="5948363"/>
            <a:ext cx="1222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spcBef>
                <a:spcPct val="0"/>
              </a:spcBef>
              <a:defRPr sz="2400">
                <a:solidFill>
                  <a:schemeClr val="tx1"/>
                </a:solidFill>
                <a:latin typeface="Arial" charset="0"/>
                <a:ea typeface="ヒラギノ角ゴ Pro W3" pitchFamily="96" charset="-128"/>
              </a:defRPr>
            </a:lvl1pPr>
            <a:lvl2pPr marL="742950" indent="-285750" algn="l" eaLnBrk="0" hangingPunct="0">
              <a:spcBef>
                <a:spcPct val="0"/>
              </a:spcBef>
              <a:defRPr sz="2400">
                <a:solidFill>
                  <a:schemeClr val="tx1"/>
                </a:solidFill>
                <a:latin typeface="Arial" charset="0"/>
                <a:ea typeface="ヒラギノ角ゴ Pro W3" pitchFamily="96" charset="-128"/>
              </a:defRPr>
            </a:lvl2pPr>
            <a:lvl3pPr marL="1143000" indent="-228600" algn="l" eaLnBrk="0" hangingPunct="0">
              <a:spcBef>
                <a:spcPct val="0"/>
              </a:spcBef>
              <a:defRPr sz="2400">
                <a:solidFill>
                  <a:schemeClr val="tx1"/>
                </a:solidFill>
                <a:latin typeface="Arial" charset="0"/>
                <a:ea typeface="ヒラギノ角ゴ Pro W3" pitchFamily="96" charset="-128"/>
              </a:defRPr>
            </a:lvl3pPr>
            <a:lvl4pPr marL="1600200" indent="-228600" algn="l" eaLnBrk="0" hangingPunct="0">
              <a:spcBef>
                <a:spcPct val="0"/>
              </a:spcBef>
              <a:defRPr sz="2400">
                <a:solidFill>
                  <a:schemeClr val="tx1"/>
                </a:solidFill>
                <a:latin typeface="Arial" charset="0"/>
                <a:ea typeface="ヒラギノ角ゴ Pro W3" pitchFamily="96" charset="-128"/>
              </a:defRPr>
            </a:lvl4pPr>
            <a:lvl5pPr marL="2057400" indent="-228600" algn="l" eaLnBrk="0" hangingPunct="0">
              <a:spcBef>
                <a:spcPct val="0"/>
              </a:spcBef>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r" eaLnBrk="1" hangingPunct="1">
              <a:buClrTx/>
              <a:buFontTx/>
              <a:buNone/>
            </a:pPr>
            <a:r>
              <a:rPr lang="en-US" sz="2000" dirty="0"/>
              <a:t>0xFFF…</a:t>
            </a:r>
          </a:p>
        </p:txBody>
      </p:sp>
      <p:sp>
        <p:nvSpPr>
          <p:cNvPr id="9" name="Line 12"/>
          <p:cNvSpPr>
            <a:spLocks noChangeShapeType="1"/>
          </p:cNvSpPr>
          <p:nvPr/>
        </p:nvSpPr>
        <p:spPr bwMode="auto">
          <a:xfrm>
            <a:off x="1666875" y="4957763"/>
            <a:ext cx="25146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sp>
        <p:nvSpPr>
          <p:cNvPr id="10" name="Line 13"/>
          <p:cNvSpPr>
            <a:spLocks noChangeShapeType="1"/>
          </p:cNvSpPr>
          <p:nvPr/>
        </p:nvSpPr>
        <p:spPr bwMode="auto">
          <a:xfrm>
            <a:off x="1666875" y="5338763"/>
            <a:ext cx="25146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sp>
        <p:nvSpPr>
          <p:cNvPr id="11" name="Text Box 8"/>
          <p:cNvSpPr txBox="1">
            <a:spLocks noChangeArrowheads="1"/>
          </p:cNvSpPr>
          <p:nvPr/>
        </p:nvSpPr>
        <p:spPr bwMode="auto">
          <a:xfrm>
            <a:off x="1833563" y="4957763"/>
            <a:ext cx="2347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lgn="l" eaLnBrk="0" hangingPunct="0">
              <a:spcBef>
                <a:spcPct val="0"/>
              </a:spcBef>
              <a:defRPr sz="2400">
                <a:solidFill>
                  <a:schemeClr val="tx1"/>
                </a:solidFill>
                <a:latin typeface="Arial" charset="0"/>
                <a:ea typeface="ヒラギノ角ゴ Pro W3" pitchFamily="96" charset="-128"/>
              </a:defRPr>
            </a:lvl1pPr>
            <a:lvl2pPr marL="742950" indent="-285750" algn="l" eaLnBrk="0" hangingPunct="0">
              <a:spcBef>
                <a:spcPct val="0"/>
              </a:spcBef>
              <a:defRPr sz="2400">
                <a:solidFill>
                  <a:schemeClr val="tx1"/>
                </a:solidFill>
                <a:latin typeface="Arial" charset="0"/>
                <a:ea typeface="ヒラギノ角ゴ Pro W3" pitchFamily="96" charset="-128"/>
              </a:defRPr>
            </a:lvl2pPr>
            <a:lvl3pPr marL="1143000" indent="-228600" algn="l" eaLnBrk="0" hangingPunct="0">
              <a:spcBef>
                <a:spcPct val="0"/>
              </a:spcBef>
              <a:defRPr sz="2400">
                <a:solidFill>
                  <a:schemeClr val="tx1"/>
                </a:solidFill>
                <a:latin typeface="Arial" charset="0"/>
                <a:ea typeface="ヒラギノ角ゴ Pro W3" pitchFamily="96" charset="-128"/>
              </a:defRPr>
            </a:lvl3pPr>
            <a:lvl4pPr marL="1600200" indent="-228600" algn="l" eaLnBrk="0" hangingPunct="0">
              <a:spcBef>
                <a:spcPct val="0"/>
              </a:spcBef>
              <a:defRPr sz="2400">
                <a:solidFill>
                  <a:schemeClr val="tx1"/>
                </a:solidFill>
                <a:latin typeface="Arial" charset="0"/>
                <a:ea typeface="ヒラギノ角ゴ Pro W3" pitchFamily="96" charset="-128"/>
              </a:defRPr>
            </a:lvl4pPr>
            <a:lvl5pPr marL="2057400" indent="-228600" algn="l" eaLnBrk="0" hangingPunct="0">
              <a:spcBef>
                <a:spcPct val="0"/>
              </a:spcBef>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50000"/>
              </a:spcBef>
              <a:buClrTx/>
              <a:buFontTx/>
              <a:buNone/>
            </a:pPr>
            <a:r>
              <a:rPr lang="en-US" sz="1800" i="1" dirty="0"/>
              <a:t>Scratchpad Memory</a:t>
            </a:r>
          </a:p>
        </p:txBody>
      </p:sp>
      <p:sp>
        <p:nvSpPr>
          <p:cNvPr id="12" name="Line 12"/>
          <p:cNvSpPr>
            <a:spLocks noChangeShapeType="1"/>
          </p:cNvSpPr>
          <p:nvPr/>
        </p:nvSpPr>
        <p:spPr bwMode="auto">
          <a:xfrm>
            <a:off x="5754688" y="5084763"/>
            <a:ext cx="0" cy="9366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13" name="Freeform 13"/>
          <p:cNvSpPr>
            <a:spLocks/>
          </p:cNvSpPr>
          <p:nvPr/>
        </p:nvSpPr>
        <p:spPr bwMode="auto">
          <a:xfrm>
            <a:off x="5902325" y="5013325"/>
            <a:ext cx="142875" cy="504825"/>
          </a:xfrm>
          <a:custGeom>
            <a:avLst/>
            <a:gdLst>
              <a:gd name="T0" fmla="*/ 0 w 90"/>
              <a:gd name="T1" fmla="*/ 91 h 318"/>
              <a:gd name="T2" fmla="*/ 90 w 90"/>
              <a:gd name="T3" fmla="*/ 0 h 318"/>
              <a:gd name="T4" fmla="*/ 90 w 90"/>
              <a:gd name="T5" fmla="*/ 318 h 318"/>
              <a:gd name="T6" fmla="*/ 0 w 90"/>
              <a:gd name="T7" fmla="*/ 227 h 318"/>
              <a:gd name="T8" fmla="*/ 0 w 90"/>
              <a:gd name="T9" fmla="*/ 91 h 318"/>
            </a:gdLst>
            <a:ahLst/>
            <a:cxnLst>
              <a:cxn ang="0">
                <a:pos x="T0" y="T1"/>
              </a:cxn>
              <a:cxn ang="0">
                <a:pos x="T2" y="T3"/>
              </a:cxn>
              <a:cxn ang="0">
                <a:pos x="T4" y="T5"/>
              </a:cxn>
              <a:cxn ang="0">
                <a:pos x="T6" y="T7"/>
              </a:cxn>
              <a:cxn ang="0">
                <a:pos x="T8" y="T9"/>
              </a:cxn>
            </a:cxnLst>
            <a:rect l="0" t="0" r="r" b="b"/>
            <a:pathLst>
              <a:path w="90" h="318">
                <a:moveTo>
                  <a:pt x="0" y="91"/>
                </a:moveTo>
                <a:lnTo>
                  <a:pt x="90" y="0"/>
                </a:lnTo>
                <a:lnTo>
                  <a:pt x="90" y="318"/>
                </a:lnTo>
                <a:lnTo>
                  <a:pt x="0" y="227"/>
                </a:lnTo>
                <a:lnTo>
                  <a:pt x="0" y="91"/>
                </a:lnTo>
                <a:close/>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grpSp>
        <p:nvGrpSpPr>
          <p:cNvPr id="14" name="Group 14"/>
          <p:cNvGrpSpPr>
            <a:grpSpLocks/>
          </p:cNvGrpSpPr>
          <p:nvPr/>
        </p:nvGrpSpPr>
        <p:grpSpPr bwMode="auto">
          <a:xfrm>
            <a:off x="6191250" y="5588000"/>
            <a:ext cx="782638" cy="504825"/>
            <a:chOff x="1335" y="3475"/>
            <a:chExt cx="493" cy="318"/>
          </a:xfrm>
        </p:grpSpPr>
        <p:sp>
          <p:nvSpPr>
            <p:cNvPr id="15" name="Freeform 15"/>
            <p:cNvSpPr>
              <a:spLocks/>
            </p:cNvSpPr>
            <p:nvPr/>
          </p:nvSpPr>
          <p:spPr bwMode="auto">
            <a:xfrm>
              <a:off x="1335" y="3475"/>
              <a:ext cx="90" cy="318"/>
            </a:xfrm>
            <a:custGeom>
              <a:avLst/>
              <a:gdLst>
                <a:gd name="T0" fmla="*/ 0 w 90"/>
                <a:gd name="T1" fmla="*/ 91 h 318"/>
                <a:gd name="T2" fmla="*/ 90 w 90"/>
                <a:gd name="T3" fmla="*/ 0 h 318"/>
                <a:gd name="T4" fmla="*/ 90 w 90"/>
                <a:gd name="T5" fmla="*/ 318 h 318"/>
                <a:gd name="T6" fmla="*/ 0 w 90"/>
                <a:gd name="T7" fmla="*/ 227 h 318"/>
                <a:gd name="T8" fmla="*/ 0 w 90"/>
                <a:gd name="T9" fmla="*/ 91 h 318"/>
              </a:gdLst>
              <a:ahLst/>
              <a:cxnLst>
                <a:cxn ang="0">
                  <a:pos x="T0" y="T1"/>
                </a:cxn>
                <a:cxn ang="0">
                  <a:pos x="T2" y="T3"/>
                </a:cxn>
                <a:cxn ang="0">
                  <a:pos x="T4" y="T5"/>
                </a:cxn>
                <a:cxn ang="0">
                  <a:pos x="T6" y="T7"/>
                </a:cxn>
                <a:cxn ang="0">
                  <a:pos x="T8" y="T9"/>
                </a:cxn>
              </a:cxnLst>
              <a:rect l="0" t="0" r="r" b="b"/>
              <a:pathLst>
                <a:path w="90" h="318">
                  <a:moveTo>
                    <a:pt x="0" y="91"/>
                  </a:moveTo>
                  <a:lnTo>
                    <a:pt x="90" y="0"/>
                  </a:lnTo>
                  <a:lnTo>
                    <a:pt x="90" y="318"/>
                  </a:lnTo>
                  <a:lnTo>
                    <a:pt x="0" y="227"/>
                  </a:lnTo>
                  <a:lnTo>
                    <a:pt x="0" y="91"/>
                  </a:lnTo>
                  <a:close/>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16" name="Rectangle 16"/>
            <p:cNvSpPr>
              <a:spLocks noChangeArrowheads="1"/>
            </p:cNvSpPr>
            <p:nvPr/>
          </p:nvSpPr>
          <p:spPr bwMode="auto">
            <a:xfrm>
              <a:off x="1429" y="3475"/>
              <a:ext cx="399" cy="318"/>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spcBef>
                  <a:spcPct val="0"/>
                </a:spcBef>
                <a:buClrTx/>
                <a:buFontTx/>
                <a:buNone/>
              </a:pPr>
              <a:r>
                <a:rPr lang="de-DE" sz="1600" b="1" i="1" dirty="0"/>
                <a:t>SPM</a:t>
              </a:r>
            </a:p>
          </p:txBody>
        </p:sp>
      </p:grpSp>
      <p:sp>
        <p:nvSpPr>
          <p:cNvPr id="17" name="Freeform 17"/>
          <p:cNvSpPr>
            <a:spLocks/>
          </p:cNvSpPr>
          <p:nvPr/>
        </p:nvSpPr>
        <p:spPr bwMode="auto">
          <a:xfrm>
            <a:off x="6046788" y="5300663"/>
            <a:ext cx="215900" cy="360362"/>
          </a:xfrm>
          <a:custGeom>
            <a:avLst/>
            <a:gdLst>
              <a:gd name="T0" fmla="*/ 0 w 181"/>
              <a:gd name="T1" fmla="*/ 0 h 182"/>
              <a:gd name="T2" fmla="*/ 181 w 181"/>
              <a:gd name="T3" fmla="*/ 0 h 182"/>
              <a:gd name="T4" fmla="*/ 181 w 181"/>
              <a:gd name="T5" fmla="*/ 182 h 182"/>
            </a:gdLst>
            <a:ahLst/>
            <a:cxnLst>
              <a:cxn ang="0">
                <a:pos x="T0" y="T1"/>
              </a:cxn>
              <a:cxn ang="0">
                <a:pos x="T2" y="T3"/>
              </a:cxn>
              <a:cxn ang="0">
                <a:pos x="T4" y="T5"/>
              </a:cxn>
            </a:cxnLst>
            <a:rect l="0" t="0" r="r" b="b"/>
            <a:pathLst>
              <a:path w="181" h="182">
                <a:moveTo>
                  <a:pt x="0" y="0"/>
                </a:moveTo>
                <a:lnTo>
                  <a:pt x="181" y="0"/>
                </a:lnTo>
                <a:lnTo>
                  <a:pt x="181" y="182"/>
                </a:ln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18" name="Line 18"/>
          <p:cNvSpPr>
            <a:spLocks noChangeShapeType="1"/>
          </p:cNvSpPr>
          <p:nvPr/>
        </p:nvSpPr>
        <p:spPr bwMode="auto">
          <a:xfrm>
            <a:off x="5759450" y="5299075"/>
            <a:ext cx="142875" cy="15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19" name="Line 19"/>
          <p:cNvSpPr>
            <a:spLocks noChangeShapeType="1"/>
          </p:cNvSpPr>
          <p:nvPr/>
        </p:nvSpPr>
        <p:spPr bwMode="auto">
          <a:xfrm>
            <a:off x="5759450" y="5803900"/>
            <a:ext cx="431800" cy="15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20" name="Line 20"/>
          <p:cNvSpPr>
            <a:spLocks noChangeShapeType="1"/>
          </p:cNvSpPr>
          <p:nvPr/>
        </p:nvSpPr>
        <p:spPr bwMode="auto">
          <a:xfrm>
            <a:off x="5614988" y="5084763"/>
            <a:ext cx="0" cy="12239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21" name="Freeform 21"/>
          <p:cNvSpPr>
            <a:spLocks/>
          </p:cNvSpPr>
          <p:nvPr/>
        </p:nvSpPr>
        <p:spPr bwMode="auto">
          <a:xfrm>
            <a:off x="5614988" y="6092825"/>
            <a:ext cx="863600" cy="144463"/>
          </a:xfrm>
          <a:custGeom>
            <a:avLst/>
            <a:gdLst>
              <a:gd name="T0" fmla="*/ 0 w 544"/>
              <a:gd name="T1" fmla="*/ 91 h 91"/>
              <a:gd name="T2" fmla="*/ 544 w 544"/>
              <a:gd name="T3" fmla="*/ 91 h 91"/>
              <a:gd name="T4" fmla="*/ 544 w 544"/>
              <a:gd name="T5" fmla="*/ 0 h 91"/>
            </a:gdLst>
            <a:ahLst/>
            <a:cxnLst>
              <a:cxn ang="0">
                <a:pos x="T0" y="T1"/>
              </a:cxn>
              <a:cxn ang="0">
                <a:pos x="T2" y="T3"/>
              </a:cxn>
              <a:cxn ang="0">
                <a:pos x="T4" y="T5"/>
              </a:cxn>
            </a:cxnLst>
            <a:rect l="0" t="0" r="r" b="b"/>
            <a:pathLst>
              <a:path w="544" h="91">
                <a:moveTo>
                  <a:pt x="0" y="91"/>
                </a:moveTo>
                <a:lnTo>
                  <a:pt x="544" y="91"/>
                </a:lnTo>
                <a:lnTo>
                  <a:pt x="544" y="0"/>
                </a:lnTo>
              </a:path>
            </a:pathLst>
          </a:custGeom>
          <a:noFill/>
          <a:ln w="127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de-DE" dirty="0"/>
          </a:p>
        </p:txBody>
      </p:sp>
      <p:sp>
        <p:nvSpPr>
          <p:cNvPr id="22" name="Text Box 22"/>
          <p:cNvSpPr txBox="1">
            <a:spLocks noChangeArrowheads="1"/>
          </p:cNvSpPr>
          <p:nvPr/>
        </p:nvSpPr>
        <p:spPr bwMode="auto">
          <a:xfrm>
            <a:off x="6253163" y="5083175"/>
            <a:ext cx="763648" cy="340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algn="l">
              <a:spcBef>
                <a:spcPct val="0"/>
              </a:spcBef>
              <a:buClrTx/>
              <a:buFontTx/>
              <a:buNone/>
            </a:pPr>
            <a:r>
              <a:rPr lang="en-US" sz="1600" b="1" dirty="0"/>
              <a:t>select</a:t>
            </a:r>
          </a:p>
        </p:txBody>
      </p:sp>
      <p:sp>
        <p:nvSpPr>
          <p:cNvPr id="23" name="Rectangle 5"/>
          <p:cNvSpPr txBox="1">
            <a:spLocks noChangeArrowheads="1"/>
          </p:cNvSpPr>
          <p:nvPr/>
        </p:nvSpPr>
        <p:spPr bwMode="auto">
          <a:xfrm>
            <a:off x="4716017" y="3501008"/>
            <a:ext cx="424847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20000"/>
              </a:lnSpc>
              <a:buFont typeface="Arial" charset="0"/>
              <a:buChar char="–"/>
            </a:pPr>
            <a:r>
              <a:rPr lang="en-US" dirty="0"/>
              <a:t>Access by a simple address decoder that recognizes addresses on the bus from the SPM’s address region:</a:t>
            </a:r>
          </a:p>
        </p:txBody>
      </p:sp>
    </p:spTree>
    <p:extLst>
      <p:ext uri="{BB962C8B-B14F-4D97-AF65-F5344CB8AC3E}">
        <p14:creationId xmlns:p14="http://schemas.microsoft.com/office/powerpoint/2010/main" val="1825464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animBg="1"/>
      <p:bldP spid="11" grpId="0"/>
      <p:bldP spid="12" grpId="0" animBg="1"/>
      <p:bldP spid="13" grpId="0" animBg="1"/>
      <p:bldP spid="17" grpId="0" animBg="1"/>
      <p:bldP spid="18" grpId="0" animBg="1"/>
      <p:bldP spid="19" grpId="0" animBg="1"/>
      <p:bldP spid="20" grpId="0" animBg="1"/>
      <p:bldP spid="21" grpId="0" animBg="1"/>
      <p:bldP spid="22" grpId="0"/>
      <p:bldP spid="2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8EDF412-D0E8-470A-89B8-5CC07307B6E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Recall: Structure of Set-Associative Caches</a:t>
            </a:r>
            <a:endParaRPr lang="en-US" i="1" dirty="0"/>
          </a:p>
        </p:txBody>
      </p:sp>
      <p:sp>
        <p:nvSpPr>
          <p:cNvPr id="6" name="Oval 3"/>
          <p:cNvSpPr>
            <a:spLocks noChangeArrowheads="1"/>
          </p:cNvSpPr>
          <p:nvPr/>
        </p:nvSpPr>
        <p:spPr bwMode="auto">
          <a:xfrm>
            <a:off x="2736850" y="5105996"/>
            <a:ext cx="360363" cy="360362"/>
          </a:xfrm>
          <a:prstGeom prst="ellipse">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 name="Rectangle 5"/>
          <p:cNvSpPr>
            <a:spLocks noChangeArrowheads="1"/>
          </p:cNvSpPr>
          <p:nvPr/>
        </p:nvSpPr>
        <p:spPr bwMode="auto">
          <a:xfrm>
            <a:off x="576263" y="2154833"/>
            <a:ext cx="7848600" cy="503238"/>
          </a:xfrm>
          <a:prstGeom prst="rect">
            <a:avLst/>
          </a:prstGeom>
          <a:gradFill rotWithShape="1">
            <a:gsLst>
              <a:gs pos="0">
                <a:schemeClr val="bg1"/>
              </a:gs>
              <a:gs pos="100000">
                <a:srgbClr val="DDDDDD"/>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 name="Text Box 6"/>
          <p:cNvSpPr txBox="1">
            <a:spLocks noChangeArrowheads="1"/>
          </p:cNvSpPr>
          <p:nvPr/>
        </p:nvSpPr>
        <p:spPr bwMode="auto">
          <a:xfrm>
            <a:off x="1982788" y="2227858"/>
            <a:ext cx="6286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Tag</a:t>
            </a:r>
          </a:p>
        </p:txBody>
      </p:sp>
      <p:sp>
        <p:nvSpPr>
          <p:cNvPr id="9" name="Line 7"/>
          <p:cNvSpPr>
            <a:spLocks noChangeShapeType="1"/>
          </p:cNvSpPr>
          <p:nvPr/>
        </p:nvSpPr>
        <p:spPr bwMode="auto">
          <a:xfrm>
            <a:off x="4176713" y="2154833"/>
            <a:ext cx="0" cy="503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0" name="Text Box 8"/>
          <p:cNvSpPr txBox="1">
            <a:spLocks noChangeArrowheads="1"/>
          </p:cNvSpPr>
          <p:nvPr/>
        </p:nvSpPr>
        <p:spPr bwMode="auto">
          <a:xfrm>
            <a:off x="5849152" y="2227858"/>
            <a:ext cx="81913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Index</a:t>
            </a:r>
          </a:p>
        </p:txBody>
      </p:sp>
      <p:sp>
        <p:nvSpPr>
          <p:cNvPr id="11" name="Text Box 9"/>
          <p:cNvSpPr txBox="1">
            <a:spLocks noChangeArrowheads="1"/>
          </p:cNvSpPr>
          <p:nvPr/>
        </p:nvSpPr>
        <p:spPr bwMode="auto">
          <a:xfrm>
            <a:off x="4077112" y="1700808"/>
            <a:ext cx="12279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200" dirty="0"/>
              <a:t>Address</a:t>
            </a:r>
          </a:p>
        </p:txBody>
      </p:sp>
      <p:sp>
        <p:nvSpPr>
          <p:cNvPr id="12" name="AutoShape 10"/>
          <p:cNvSpPr>
            <a:spLocks noChangeArrowheads="1"/>
          </p:cNvSpPr>
          <p:nvPr/>
        </p:nvSpPr>
        <p:spPr bwMode="auto">
          <a:xfrm rot="5400000">
            <a:off x="1441450" y="3883621"/>
            <a:ext cx="1368425" cy="35877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DDDDDD"/>
              </a:gs>
              <a:gs pos="100000">
                <a:schemeClr val="bg1"/>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3" name="Rectangle 11"/>
          <p:cNvSpPr>
            <a:spLocks noChangeArrowheads="1"/>
          </p:cNvSpPr>
          <p:nvPr/>
        </p:nvSpPr>
        <p:spPr bwMode="auto">
          <a:xfrm>
            <a:off x="2305050" y="3378796"/>
            <a:ext cx="1223963" cy="1368425"/>
          </a:xfrm>
          <a:prstGeom prst="rect">
            <a:avLst/>
          </a:prstGeom>
          <a:gradFill rotWithShape="1">
            <a:gsLst>
              <a:gs pos="0">
                <a:schemeClr val="bg1"/>
              </a:gs>
              <a:gs pos="100000">
                <a:srgbClr val="DDDDDD"/>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4" name="Rectangle 12"/>
          <p:cNvSpPr>
            <a:spLocks noChangeArrowheads="1"/>
          </p:cNvSpPr>
          <p:nvPr/>
        </p:nvSpPr>
        <p:spPr bwMode="auto">
          <a:xfrm>
            <a:off x="3529013" y="3378796"/>
            <a:ext cx="1800225" cy="1368425"/>
          </a:xfrm>
          <a:prstGeom prst="rect">
            <a:avLst/>
          </a:prstGeom>
          <a:gradFill rotWithShape="1">
            <a:gsLst>
              <a:gs pos="0">
                <a:schemeClr val="bg1"/>
              </a:gs>
              <a:gs pos="100000">
                <a:srgbClr val="DDDDDD"/>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 name="Text Box 13"/>
          <p:cNvSpPr txBox="1">
            <a:spLocks noChangeArrowheads="1"/>
          </p:cNvSpPr>
          <p:nvPr/>
        </p:nvSpPr>
        <p:spPr bwMode="auto">
          <a:xfrm>
            <a:off x="2257579" y="3740746"/>
            <a:ext cx="111729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Tag</a:t>
            </a:r>
          </a:p>
          <a:p>
            <a:pPr algn="ctr" eaLnBrk="1" hangingPunct="1">
              <a:spcBef>
                <a:spcPct val="20000"/>
              </a:spcBef>
              <a:buClr>
                <a:srgbClr val="FF0007"/>
              </a:buClr>
              <a:buFontTx/>
              <a:buNone/>
            </a:pPr>
            <a:r>
              <a:rPr lang="en-US" sz="2000" dirty="0"/>
              <a:t>Memory</a:t>
            </a:r>
          </a:p>
        </p:txBody>
      </p:sp>
      <p:sp>
        <p:nvSpPr>
          <p:cNvPr id="16" name="Text Box 14"/>
          <p:cNvSpPr txBox="1">
            <a:spLocks noChangeArrowheads="1"/>
          </p:cNvSpPr>
          <p:nvPr/>
        </p:nvSpPr>
        <p:spPr bwMode="auto">
          <a:xfrm>
            <a:off x="3779912" y="3740746"/>
            <a:ext cx="111729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Data</a:t>
            </a:r>
          </a:p>
          <a:p>
            <a:pPr algn="ctr" eaLnBrk="1" hangingPunct="1">
              <a:spcBef>
                <a:spcPct val="20000"/>
              </a:spcBef>
              <a:buClr>
                <a:srgbClr val="FF0007"/>
              </a:buClr>
              <a:buFontTx/>
              <a:buNone/>
            </a:pPr>
            <a:r>
              <a:rPr lang="en-US" sz="2000" dirty="0"/>
              <a:t>Memory</a:t>
            </a:r>
          </a:p>
        </p:txBody>
      </p:sp>
      <p:sp>
        <p:nvSpPr>
          <p:cNvPr id="17" name="Rectangle 15"/>
          <p:cNvSpPr>
            <a:spLocks noChangeArrowheads="1"/>
          </p:cNvSpPr>
          <p:nvPr/>
        </p:nvSpPr>
        <p:spPr bwMode="auto">
          <a:xfrm>
            <a:off x="5329238" y="3378796"/>
            <a:ext cx="1223962" cy="1368425"/>
          </a:xfrm>
          <a:prstGeom prst="rect">
            <a:avLst/>
          </a:prstGeom>
          <a:gradFill rotWithShape="1">
            <a:gsLst>
              <a:gs pos="0">
                <a:schemeClr val="bg1"/>
              </a:gs>
              <a:gs pos="100000">
                <a:srgbClr val="DDDDDD"/>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8" name="Rectangle 16"/>
          <p:cNvSpPr>
            <a:spLocks noChangeArrowheads="1"/>
          </p:cNvSpPr>
          <p:nvPr/>
        </p:nvSpPr>
        <p:spPr bwMode="auto">
          <a:xfrm>
            <a:off x="6553200" y="3378796"/>
            <a:ext cx="1800225" cy="1368425"/>
          </a:xfrm>
          <a:prstGeom prst="rect">
            <a:avLst/>
          </a:prstGeom>
          <a:gradFill rotWithShape="1">
            <a:gsLst>
              <a:gs pos="0">
                <a:schemeClr val="bg1"/>
              </a:gs>
              <a:gs pos="100000">
                <a:srgbClr val="DDDDDD"/>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 name="Text Box 17"/>
          <p:cNvSpPr txBox="1">
            <a:spLocks noChangeArrowheads="1"/>
          </p:cNvSpPr>
          <p:nvPr/>
        </p:nvSpPr>
        <p:spPr bwMode="auto">
          <a:xfrm>
            <a:off x="5281767" y="3740746"/>
            <a:ext cx="111729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Tag</a:t>
            </a:r>
          </a:p>
          <a:p>
            <a:pPr algn="ctr" eaLnBrk="1" hangingPunct="1">
              <a:spcBef>
                <a:spcPct val="20000"/>
              </a:spcBef>
              <a:buClr>
                <a:srgbClr val="FF0007"/>
              </a:buClr>
              <a:buFontTx/>
              <a:buNone/>
            </a:pPr>
            <a:r>
              <a:rPr lang="en-US" sz="2000" dirty="0"/>
              <a:t>Memory</a:t>
            </a:r>
          </a:p>
        </p:txBody>
      </p:sp>
      <p:sp>
        <p:nvSpPr>
          <p:cNvPr id="20" name="Text Box 18"/>
          <p:cNvSpPr txBox="1">
            <a:spLocks noChangeArrowheads="1"/>
          </p:cNvSpPr>
          <p:nvPr/>
        </p:nvSpPr>
        <p:spPr bwMode="auto">
          <a:xfrm>
            <a:off x="6876256" y="3740746"/>
            <a:ext cx="111729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dirty="0"/>
              <a:t>Data</a:t>
            </a:r>
          </a:p>
          <a:p>
            <a:pPr algn="ctr" eaLnBrk="1" hangingPunct="1">
              <a:spcBef>
                <a:spcPct val="20000"/>
              </a:spcBef>
              <a:buClr>
                <a:srgbClr val="FF0007"/>
              </a:buClr>
              <a:buFontTx/>
              <a:buNone/>
            </a:pPr>
            <a:r>
              <a:rPr lang="en-US" sz="2000" dirty="0"/>
              <a:t>Memory</a:t>
            </a:r>
          </a:p>
        </p:txBody>
      </p:sp>
      <p:sp>
        <p:nvSpPr>
          <p:cNvPr id="21" name="Line 19"/>
          <p:cNvSpPr>
            <a:spLocks noChangeShapeType="1"/>
          </p:cNvSpPr>
          <p:nvPr/>
        </p:nvSpPr>
        <p:spPr bwMode="auto">
          <a:xfrm>
            <a:off x="5329238" y="3378796"/>
            <a:ext cx="0" cy="13684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2" name="Line 20"/>
          <p:cNvSpPr>
            <a:spLocks noChangeShapeType="1"/>
          </p:cNvSpPr>
          <p:nvPr/>
        </p:nvSpPr>
        <p:spPr bwMode="auto">
          <a:xfrm>
            <a:off x="2305050" y="3378796"/>
            <a:ext cx="0" cy="13684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3" name="Text Box 21"/>
          <p:cNvSpPr txBox="1">
            <a:spLocks noChangeArrowheads="1"/>
          </p:cNvSpPr>
          <p:nvPr/>
        </p:nvSpPr>
        <p:spPr bwMode="auto">
          <a:xfrm>
            <a:off x="2246313" y="3045421"/>
            <a:ext cx="8382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800" dirty="0"/>
              <a:t>Way 0</a:t>
            </a:r>
          </a:p>
        </p:txBody>
      </p:sp>
      <p:sp>
        <p:nvSpPr>
          <p:cNvPr id="24" name="Text Box 22"/>
          <p:cNvSpPr txBox="1">
            <a:spLocks noChangeArrowheads="1"/>
          </p:cNvSpPr>
          <p:nvPr/>
        </p:nvSpPr>
        <p:spPr bwMode="auto">
          <a:xfrm>
            <a:off x="5230813" y="3032721"/>
            <a:ext cx="8382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1800" dirty="0"/>
              <a:t>Way 1</a:t>
            </a:r>
          </a:p>
        </p:txBody>
      </p:sp>
      <p:sp>
        <p:nvSpPr>
          <p:cNvPr id="25" name="Text Box 23"/>
          <p:cNvSpPr txBox="1">
            <a:spLocks noChangeArrowheads="1"/>
          </p:cNvSpPr>
          <p:nvPr/>
        </p:nvSpPr>
        <p:spPr bwMode="auto">
          <a:xfrm>
            <a:off x="2673287" y="5104408"/>
            <a:ext cx="341440"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a:t>
            </a:r>
          </a:p>
        </p:txBody>
      </p:sp>
      <p:sp>
        <p:nvSpPr>
          <p:cNvPr id="26" name="Oval 24"/>
          <p:cNvSpPr>
            <a:spLocks noChangeArrowheads="1"/>
          </p:cNvSpPr>
          <p:nvPr/>
        </p:nvSpPr>
        <p:spPr bwMode="auto">
          <a:xfrm>
            <a:off x="5832475" y="5105996"/>
            <a:ext cx="360363" cy="360362"/>
          </a:xfrm>
          <a:prstGeom prst="ellipse">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Text Box 25"/>
          <p:cNvSpPr txBox="1">
            <a:spLocks noChangeArrowheads="1"/>
          </p:cNvSpPr>
          <p:nvPr/>
        </p:nvSpPr>
        <p:spPr bwMode="auto">
          <a:xfrm>
            <a:off x="5768912" y="5104408"/>
            <a:ext cx="341440"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000" b="1" dirty="0"/>
              <a:t>=</a:t>
            </a:r>
          </a:p>
        </p:txBody>
      </p:sp>
      <p:sp>
        <p:nvSpPr>
          <p:cNvPr id="28" name="Line 26"/>
          <p:cNvSpPr>
            <a:spLocks noChangeShapeType="1"/>
          </p:cNvSpPr>
          <p:nvPr/>
        </p:nvSpPr>
        <p:spPr bwMode="auto">
          <a:xfrm>
            <a:off x="2927350" y="4747221"/>
            <a:ext cx="0" cy="358775"/>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9" name="Line 27"/>
          <p:cNvSpPr>
            <a:spLocks noChangeShapeType="1"/>
          </p:cNvSpPr>
          <p:nvPr/>
        </p:nvSpPr>
        <p:spPr bwMode="auto">
          <a:xfrm>
            <a:off x="6018213" y="4747221"/>
            <a:ext cx="0" cy="358775"/>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cxnSp>
        <p:nvCxnSpPr>
          <p:cNvPr id="30" name="AutoShape 28"/>
          <p:cNvCxnSpPr>
            <a:cxnSpLocks noChangeShapeType="1"/>
          </p:cNvCxnSpPr>
          <p:nvPr/>
        </p:nvCxnSpPr>
        <p:spPr bwMode="auto">
          <a:xfrm rot="5400000">
            <a:off x="2519363" y="2083396"/>
            <a:ext cx="1404937" cy="2554287"/>
          </a:xfrm>
          <a:prstGeom prst="bentConnector4">
            <a:avLst>
              <a:gd name="adj1" fmla="val 25648"/>
              <a:gd name="adj2" fmla="val 108949"/>
            </a:avLst>
          </a:prstGeom>
          <a:noFill/>
          <a:ln w="25400">
            <a:solidFill>
              <a:schemeClr val="tx1"/>
            </a:solidFill>
            <a:miter lim="800000"/>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Line 29"/>
          <p:cNvSpPr>
            <a:spLocks noChangeShapeType="1"/>
          </p:cNvSpPr>
          <p:nvPr/>
        </p:nvSpPr>
        <p:spPr bwMode="auto">
          <a:xfrm>
            <a:off x="4391025" y="4744046"/>
            <a:ext cx="0" cy="358775"/>
          </a:xfrm>
          <a:prstGeom prst="line">
            <a:avLst/>
          </a:prstGeom>
          <a:noFill/>
          <a:ln w="254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2" name="Line 30"/>
          <p:cNvSpPr>
            <a:spLocks noChangeShapeType="1"/>
          </p:cNvSpPr>
          <p:nvPr/>
        </p:nvSpPr>
        <p:spPr bwMode="auto">
          <a:xfrm>
            <a:off x="7488238" y="4747221"/>
            <a:ext cx="0" cy="358775"/>
          </a:xfrm>
          <a:prstGeom prst="line">
            <a:avLst/>
          </a:prstGeom>
          <a:noFill/>
          <a:ln w="254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3" name="Line 31"/>
          <p:cNvSpPr>
            <a:spLocks noChangeShapeType="1"/>
          </p:cNvSpPr>
          <p:nvPr/>
        </p:nvSpPr>
        <p:spPr bwMode="auto">
          <a:xfrm flipV="1">
            <a:off x="7488238" y="5323483"/>
            <a:ext cx="0" cy="358775"/>
          </a:xfrm>
          <a:prstGeom prst="line">
            <a:avLst/>
          </a:prstGeom>
          <a:noFill/>
          <a:ln w="25400">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4" name="Line 32"/>
          <p:cNvSpPr>
            <a:spLocks noChangeShapeType="1"/>
          </p:cNvSpPr>
          <p:nvPr/>
        </p:nvSpPr>
        <p:spPr bwMode="auto">
          <a:xfrm flipV="1">
            <a:off x="4392613" y="5323483"/>
            <a:ext cx="0" cy="358775"/>
          </a:xfrm>
          <a:prstGeom prst="line">
            <a:avLst/>
          </a:prstGeom>
          <a:noFill/>
          <a:ln w="254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5" name="Line 33"/>
          <p:cNvSpPr>
            <a:spLocks noChangeShapeType="1"/>
          </p:cNvSpPr>
          <p:nvPr/>
        </p:nvSpPr>
        <p:spPr bwMode="auto">
          <a:xfrm>
            <a:off x="4392613" y="5682258"/>
            <a:ext cx="3960812" cy="0"/>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6" name="Line 34"/>
          <p:cNvSpPr>
            <a:spLocks noChangeShapeType="1"/>
          </p:cNvSpPr>
          <p:nvPr/>
        </p:nvSpPr>
        <p:spPr bwMode="auto">
          <a:xfrm flipH="1">
            <a:off x="4248150" y="5107583"/>
            <a:ext cx="144463"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7" name="Line 35"/>
          <p:cNvSpPr>
            <a:spLocks noChangeShapeType="1"/>
          </p:cNvSpPr>
          <p:nvPr/>
        </p:nvSpPr>
        <p:spPr bwMode="auto">
          <a:xfrm flipH="1">
            <a:off x="7343775" y="5107583"/>
            <a:ext cx="144463" cy="21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8" name="Line 36"/>
          <p:cNvSpPr>
            <a:spLocks noChangeShapeType="1"/>
          </p:cNvSpPr>
          <p:nvPr/>
        </p:nvSpPr>
        <p:spPr bwMode="auto">
          <a:xfrm>
            <a:off x="3097213" y="5274271"/>
            <a:ext cx="1079500" cy="0"/>
          </a:xfrm>
          <a:prstGeom prst="line">
            <a:avLst/>
          </a:prstGeom>
          <a:noFill/>
          <a:ln w="25400">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39" name="Line 37"/>
          <p:cNvSpPr>
            <a:spLocks noChangeShapeType="1"/>
          </p:cNvSpPr>
          <p:nvPr/>
        </p:nvSpPr>
        <p:spPr bwMode="auto">
          <a:xfrm>
            <a:off x="6192838" y="5274271"/>
            <a:ext cx="1079500" cy="0"/>
          </a:xfrm>
          <a:prstGeom prst="line">
            <a:avLst/>
          </a:prstGeom>
          <a:noFill/>
          <a:ln w="25400">
            <a:solidFill>
              <a:schemeClr val="tx1"/>
            </a:solidFill>
            <a:prstDash val="sysDot"/>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0" name="Text Box 38"/>
          <p:cNvSpPr txBox="1">
            <a:spLocks noChangeArrowheads="1"/>
          </p:cNvSpPr>
          <p:nvPr/>
        </p:nvSpPr>
        <p:spPr bwMode="auto">
          <a:xfrm>
            <a:off x="7820180" y="5709246"/>
            <a:ext cx="78867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buFontTx/>
              <a:buNone/>
            </a:pPr>
            <a:r>
              <a:rPr lang="en-US" sz="2200" dirty="0"/>
              <a:t>Data</a:t>
            </a:r>
          </a:p>
        </p:txBody>
      </p:sp>
      <p:sp>
        <p:nvSpPr>
          <p:cNvPr id="41" name="Line 39"/>
          <p:cNvSpPr>
            <a:spLocks noChangeShapeType="1"/>
          </p:cNvSpPr>
          <p:nvPr/>
        </p:nvSpPr>
        <p:spPr bwMode="auto">
          <a:xfrm>
            <a:off x="936625" y="2658071"/>
            <a:ext cx="0" cy="33845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2" name="Line 40"/>
          <p:cNvSpPr>
            <a:spLocks noChangeShapeType="1"/>
          </p:cNvSpPr>
          <p:nvPr/>
        </p:nvSpPr>
        <p:spPr bwMode="auto">
          <a:xfrm>
            <a:off x="936625" y="6042621"/>
            <a:ext cx="51117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3" name="Line 41"/>
          <p:cNvSpPr>
            <a:spLocks noChangeShapeType="1"/>
          </p:cNvSpPr>
          <p:nvPr/>
        </p:nvSpPr>
        <p:spPr bwMode="auto">
          <a:xfrm flipV="1">
            <a:off x="6018213" y="5466358"/>
            <a:ext cx="0" cy="576263"/>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44" name="Line 42"/>
          <p:cNvSpPr>
            <a:spLocks noChangeShapeType="1"/>
          </p:cNvSpPr>
          <p:nvPr/>
        </p:nvSpPr>
        <p:spPr bwMode="auto">
          <a:xfrm flipV="1">
            <a:off x="2927350" y="5466358"/>
            <a:ext cx="0" cy="576263"/>
          </a:xfrm>
          <a:prstGeom prst="line">
            <a:avLst/>
          </a:prstGeom>
          <a:noFill/>
          <a:ln w="25400">
            <a:solidFill>
              <a:schemeClr val="tx1"/>
            </a:solidFill>
            <a:round/>
            <a:headEnd type="oval" w="med"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71818051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AE09018-1E12-47CB-8E1A-83C0335ED97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Scratchpad Memories (1)</a:t>
            </a:r>
            <a:endParaRPr lang="en-US" i="1" dirty="0"/>
          </a:p>
        </p:txBody>
      </p:sp>
      <p:sp>
        <p:nvSpPr>
          <p:cNvPr id="464901" name="Rectangle 5"/>
          <p:cNvSpPr>
            <a:spLocks noGrp="1" noChangeArrowheads="1"/>
          </p:cNvSpPr>
          <p:nvPr>
            <p:ph type="body" idx="1"/>
          </p:nvPr>
        </p:nvSpPr>
        <p:spPr/>
        <p:txBody>
          <a:bodyPr/>
          <a:lstStyle/>
          <a:p>
            <a:pPr>
              <a:lnSpc>
                <a:spcPct val="120000"/>
              </a:lnSpc>
              <a:buFont typeface="Arial" charset="0"/>
              <a:buNone/>
            </a:pPr>
            <a:r>
              <a:rPr lang="en-US" b="1" dirty="0"/>
              <a:t>Predictability</a:t>
            </a:r>
          </a:p>
          <a:p>
            <a:pPr>
              <a:lnSpc>
                <a:spcPct val="120000"/>
              </a:lnSpc>
              <a:buFont typeface="Arial" charset="0"/>
              <a:buChar char="–"/>
            </a:pPr>
            <a:r>
              <a:rPr lang="en-US" dirty="0"/>
              <a:t>Each SPM access takes only constant time, usually 1 clock cycle.</a:t>
            </a:r>
          </a:p>
          <a:p>
            <a:pPr>
              <a:lnSpc>
                <a:spcPct val="120000"/>
              </a:lnSpc>
              <a:buFont typeface="Arial" charset="0"/>
              <a:buChar char="–"/>
            </a:pPr>
            <a:r>
              <a:rPr lang="en-US" dirty="0"/>
              <a:t>In contrast to this: A cache access takes a variable time, depending on whether it results in a </a:t>
            </a:r>
            <a:r>
              <a:rPr lang="en-US" i="1" dirty="0"/>
              <a:t>cache hit</a:t>
            </a:r>
            <a:r>
              <a:rPr lang="en-US" dirty="0"/>
              <a:t> or </a:t>
            </a:r>
            <a:r>
              <a:rPr lang="en-US" i="1" dirty="0"/>
              <a:t>cache miss</a:t>
            </a:r>
            <a:r>
              <a:rPr lang="en-US" dirty="0"/>
              <a:t>.</a:t>
            </a:r>
          </a:p>
          <a:p>
            <a:pPr>
              <a:lnSpc>
                <a:spcPct val="120000"/>
              </a:lnSpc>
              <a:buFont typeface="Wingdings" pitchFamily="2" charset="2"/>
              <a:buChar char="F"/>
            </a:pPr>
            <a:r>
              <a:rPr lang="en-US" dirty="0"/>
              <a:t>Run-time behavior of scratchpads is 100% predictable while behavior of caches is difficult to impossible to predict.</a:t>
            </a:r>
          </a:p>
          <a:p>
            <a:pPr>
              <a:lnSpc>
                <a:spcPct val="120000"/>
              </a:lnSpc>
              <a:buFont typeface="Wingdings" pitchFamily="2" charset="2"/>
              <a:buChar char="F"/>
            </a:pPr>
            <a:r>
              <a:rPr lang="en-US" dirty="0"/>
              <a:t>Caches are severely limited regarding real-time capabilities while SPMs are frequently used in the domain of hard real-time systems.</a:t>
            </a:r>
          </a:p>
        </p:txBody>
      </p:sp>
    </p:spTree>
    <p:extLst>
      <p:ext uri="{BB962C8B-B14F-4D97-AF65-F5344CB8AC3E}">
        <p14:creationId xmlns:p14="http://schemas.microsoft.com/office/powerpoint/2010/main" val="228081505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D049AD3-24F9-4DAB-901F-A4DB3DFA460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Scratchpad Memories (2)</a:t>
            </a:r>
            <a:endParaRPr lang="en-US" i="1" dirty="0"/>
          </a:p>
        </p:txBody>
      </p:sp>
      <p:sp>
        <p:nvSpPr>
          <p:cNvPr id="464901" name="Rectangle 5"/>
          <p:cNvSpPr>
            <a:spLocks noGrp="1" noChangeArrowheads="1"/>
          </p:cNvSpPr>
          <p:nvPr>
            <p:ph type="body" idx="1"/>
          </p:nvPr>
        </p:nvSpPr>
        <p:spPr/>
        <p:txBody>
          <a:bodyPr/>
          <a:lstStyle/>
          <a:p>
            <a:pPr>
              <a:lnSpc>
                <a:spcPct val="120000"/>
              </a:lnSpc>
              <a:buFont typeface="Arial" charset="0"/>
              <a:buNone/>
            </a:pPr>
            <a:r>
              <a:rPr lang="en-US" b="1" dirty="0"/>
              <a:t>Current Drain Compared to Main Memories</a:t>
            </a:r>
          </a:p>
          <a:p>
            <a:pPr>
              <a:lnSpc>
                <a:spcPct val="120000"/>
              </a:lnSpc>
              <a:buFont typeface="Arial" charset="0"/>
              <a:buChar char="–"/>
            </a:pPr>
            <a:r>
              <a:rPr lang="en-US" dirty="0"/>
              <a:t>Measurements using real hardware (Atmel ARM7 evaluation board) show that, e.g., a load instruction draws a factor 3 less current if both the instruction and the data to be loaded reside in SPM instead of the off-chip main memory:</a:t>
            </a:r>
          </a:p>
        </p:txBody>
      </p:sp>
      <p:graphicFrame>
        <p:nvGraphicFramePr>
          <p:cNvPr id="6" name="Object 5"/>
          <p:cNvGraphicFramePr>
            <a:graphicFrameLocks noChangeAspect="1"/>
          </p:cNvGraphicFramePr>
          <p:nvPr>
            <p:extLst>
              <p:ext uri="{D42A27DB-BD31-4B8C-83A1-F6EECF244321}">
                <p14:modId xmlns:p14="http://schemas.microsoft.com/office/powerpoint/2010/main" val="3793520346"/>
              </p:ext>
            </p:extLst>
          </p:nvPr>
        </p:nvGraphicFramePr>
        <p:xfrm>
          <a:off x="323850" y="2917825"/>
          <a:ext cx="5788025" cy="2439988"/>
        </p:xfrm>
        <a:graphic>
          <a:graphicData uri="http://schemas.openxmlformats.org/presentationml/2006/ole">
            <mc:AlternateContent xmlns:mc="http://schemas.openxmlformats.org/markup-compatibility/2006">
              <mc:Choice xmlns:v="urn:schemas-microsoft-com:vml" Requires="v">
                <p:oleObj spid="_x0000_s3792" name="Arbeitsblatt" r:id="rId4" imgW="6229350" imgH="2629018" progId="Excel.Sheet.8">
                  <p:embed/>
                </p:oleObj>
              </mc:Choice>
              <mc:Fallback>
                <p:oleObj name="Arbeitsblatt" r:id="rId4" imgW="6229350" imgH="2629018" progId="Excel.Sheet.8">
                  <p:embed/>
                  <p:pic>
                    <p:nvPicPr>
                      <p:cNvPr id="0" name=""/>
                      <p:cNvPicPr>
                        <a:picLocks noRot="1" noChangeAspect="1" noChangeArrowheads="1"/>
                      </p:cNvPicPr>
                      <p:nvPr/>
                    </p:nvPicPr>
                    <p:blipFill>
                      <a:blip r:embed="rId5"/>
                      <a:srcRect/>
                      <a:stretch>
                        <a:fillRect/>
                      </a:stretch>
                    </p:blipFill>
                    <p:spPr bwMode="auto">
                      <a:xfrm>
                        <a:off x="323850" y="2917825"/>
                        <a:ext cx="5788025" cy="24399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3789834"/>
            <a:ext cx="2952750"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839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6B091F6-51E8-4BAA-8BE3-FA9BC7D56DA2}"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Scratchpad Memories (3)</a:t>
            </a:r>
            <a:endParaRPr lang="en-US" i="1" dirty="0"/>
          </a:p>
        </p:txBody>
      </p:sp>
      <p:sp>
        <p:nvSpPr>
          <p:cNvPr id="464901" name="Rectangle 5"/>
          <p:cNvSpPr>
            <a:spLocks noGrp="1" noChangeArrowheads="1"/>
          </p:cNvSpPr>
          <p:nvPr>
            <p:ph type="body" idx="1"/>
          </p:nvPr>
        </p:nvSpPr>
        <p:spPr/>
        <p:txBody>
          <a:bodyPr/>
          <a:lstStyle/>
          <a:p>
            <a:pPr>
              <a:lnSpc>
                <a:spcPct val="120000"/>
              </a:lnSpc>
              <a:buFont typeface="Arial" charset="0"/>
              <a:buNone/>
            </a:pPr>
            <a:r>
              <a:rPr lang="en-US" b="1" dirty="0"/>
              <a:t>Energy Consumption Compared to Main Memories</a:t>
            </a:r>
          </a:p>
          <a:p>
            <a:pPr>
              <a:lnSpc>
                <a:spcPct val="120000"/>
              </a:lnSpc>
              <a:buFont typeface="Arial" charset="0"/>
              <a:buChar char="–"/>
            </a:pPr>
            <a:r>
              <a:rPr lang="en-US" dirty="0"/>
              <a:t>Similar measurements using the same hardware reveal that energy consumption of the load instruction can be reduced by factor of 7:</a:t>
            </a:r>
          </a:p>
          <a:p>
            <a:pPr marL="0" indent="0">
              <a:lnSpc>
                <a:spcPct val="120000"/>
              </a:lnSpc>
            </a:pPr>
            <a:endParaRPr lang="en-US" dirty="0"/>
          </a:p>
          <a:p>
            <a:pPr marL="0" indent="0">
              <a:lnSpc>
                <a:spcPct val="120000"/>
              </a:lnSpc>
            </a:pPr>
            <a:r>
              <a:rPr lang="en-US" dirty="0"/>
              <a:t>						</a:t>
            </a:r>
            <a:r>
              <a:rPr lang="en-US" i="1" u="sng" dirty="0"/>
              <a:t>Recall:</a:t>
            </a:r>
          </a:p>
          <a:p>
            <a:pPr marL="0" indent="0">
              <a:lnSpc>
                <a:spcPct val="120000"/>
              </a:lnSpc>
            </a:pPr>
            <a:endParaRPr lang="en-US" dirty="0"/>
          </a:p>
          <a:p>
            <a:pPr marL="0" indent="0">
              <a:lnSpc>
                <a:spcPct val="120000"/>
              </a:lnSpc>
            </a:pPr>
            <a:endParaRPr lang="en-US" dirty="0"/>
          </a:p>
          <a:p>
            <a:pPr marL="0" indent="0">
              <a:lnSpc>
                <a:spcPct val="100000"/>
              </a:lnSpc>
            </a:pPr>
            <a:r>
              <a:rPr lang="en-US" dirty="0"/>
              <a:t>						</a:t>
            </a:r>
            <a:r>
              <a:rPr lang="en-US" i="1" u="sng" dirty="0"/>
              <a:t>Assumption:</a:t>
            </a:r>
            <a:r>
              <a:rPr lang="en-US" dirty="0"/>
              <a:t> Supply</a:t>
            </a:r>
            <a:br>
              <a:rPr lang="en-US" dirty="0"/>
            </a:br>
            <a:r>
              <a:rPr lang="en-US" dirty="0"/>
              <a:t>						voltage is constant and 							drawn current does not 							vary too much over time</a:t>
            </a:r>
          </a:p>
        </p:txBody>
      </p:sp>
      <p:pic>
        <p:nvPicPr>
          <p:cNvPr id="8" name="Grafik 7"/>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5764094" y="3297168"/>
            <a:ext cx="3007995" cy="563880"/>
          </a:xfrm>
          <a:prstGeom prst="rect">
            <a:avLst/>
          </a:prstGeom>
        </p:spPr>
      </p:pic>
      <p:pic>
        <p:nvPicPr>
          <p:cNvPr id="9" name="Grafik 8"/>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5763600" y="5313392"/>
            <a:ext cx="1426845" cy="180975"/>
          </a:xfrm>
          <a:prstGeom prst="rect">
            <a:avLst/>
          </a:prstGeom>
        </p:spPr>
      </p:pic>
      <p:graphicFrame>
        <p:nvGraphicFramePr>
          <p:cNvPr id="10" name="Objekt 9"/>
          <p:cNvGraphicFramePr>
            <a:graphicFrameLocks noChangeAspect="1"/>
          </p:cNvGraphicFramePr>
          <p:nvPr>
            <p:extLst>
              <p:ext uri="{D42A27DB-BD31-4B8C-83A1-F6EECF244321}">
                <p14:modId xmlns:p14="http://schemas.microsoft.com/office/powerpoint/2010/main" val="3394751715"/>
              </p:ext>
            </p:extLst>
          </p:nvPr>
        </p:nvGraphicFramePr>
        <p:xfrm>
          <a:off x="0" y="2276475"/>
          <a:ext cx="5692775" cy="3511550"/>
        </p:xfrm>
        <a:graphic>
          <a:graphicData uri="http://schemas.openxmlformats.org/presentationml/2006/ole">
            <mc:AlternateContent xmlns:mc="http://schemas.openxmlformats.org/markup-compatibility/2006">
              <mc:Choice xmlns:v="urn:schemas-microsoft-com:vml" Requires="v">
                <p:oleObj spid="_x0000_s4812" name="Arbeitsblatt" r:id="rId8" imgW="5629275" imgH="3467269" progId="Excel.Sheet.8">
                  <p:embed/>
                </p:oleObj>
              </mc:Choice>
              <mc:Fallback>
                <p:oleObj name="Arbeitsblatt" r:id="rId8" imgW="5629275" imgH="3467269" progId="Excel.Sheet.8">
                  <p:embed/>
                  <p:pic>
                    <p:nvPicPr>
                      <p:cNvPr id="0" name="Object 3"/>
                      <p:cNvPicPr>
                        <a:picLocks noChangeAspect="1" noChangeArrowheads="1"/>
                      </p:cNvPicPr>
                      <p:nvPr/>
                    </p:nvPicPr>
                    <p:blipFill>
                      <a:blip r:embed="rId9"/>
                      <a:srcRect/>
                      <a:stretch>
                        <a:fillRect/>
                      </a:stretch>
                    </p:blipFill>
                    <p:spPr bwMode="auto">
                      <a:xfrm>
                        <a:off x="0" y="2276475"/>
                        <a:ext cx="5692775"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4777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490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DF5BB5C-82E9-466F-A185-20A09C63363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Scratchpad Memories (4)</a:t>
            </a:r>
            <a:endParaRPr lang="en-US" i="1" dirty="0"/>
          </a:p>
        </p:txBody>
      </p:sp>
      <p:sp>
        <p:nvSpPr>
          <p:cNvPr id="464901" name="Rectangle 5"/>
          <p:cNvSpPr>
            <a:spLocks noGrp="1" noChangeArrowheads="1"/>
          </p:cNvSpPr>
          <p:nvPr>
            <p:ph type="body" idx="1"/>
          </p:nvPr>
        </p:nvSpPr>
        <p:spPr/>
        <p:txBody>
          <a:bodyPr/>
          <a:lstStyle/>
          <a:p>
            <a:pPr>
              <a:lnSpc>
                <a:spcPct val="120000"/>
              </a:lnSpc>
            </a:pPr>
            <a:r>
              <a:rPr lang="en-US" b="1" dirty="0"/>
              <a:t>Energy Consumption Compared to Caches</a:t>
            </a:r>
            <a:endParaRPr lang="en-US" b="1" i="1" dirty="0"/>
          </a:p>
          <a:p>
            <a:pPr>
              <a:lnSpc>
                <a:spcPct val="120000"/>
              </a:lnSpc>
              <a:buFont typeface="Arial" charset="0"/>
              <a:buChar char="–"/>
            </a:pPr>
            <a:r>
              <a:rPr lang="en-US" dirty="0"/>
              <a:t>Size and number of tag memories, comparators and multiplexors depends on the size of the cached memory region.</a:t>
            </a:r>
          </a:p>
          <a:p>
            <a:pPr>
              <a:lnSpc>
                <a:spcPct val="120000"/>
              </a:lnSpc>
              <a:buFont typeface="Arial" charset="0"/>
              <a:buChar char="–"/>
            </a:pPr>
            <a:r>
              <a:rPr lang="en-US" dirty="0"/>
              <a:t>Energy consumed by these hardware components considerable:</a:t>
            </a:r>
          </a:p>
        </p:txBody>
      </p:sp>
      <p:graphicFrame>
        <p:nvGraphicFramePr>
          <p:cNvPr id="2" name="Objekt 1"/>
          <p:cNvGraphicFramePr>
            <a:graphicFrameLocks noChangeAspect="1"/>
          </p:cNvGraphicFramePr>
          <p:nvPr>
            <p:extLst>
              <p:ext uri="{D42A27DB-BD31-4B8C-83A1-F6EECF244321}">
                <p14:modId xmlns:p14="http://schemas.microsoft.com/office/powerpoint/2010/main" val="895160562"/>
              </p:ext>
            </p:extLst>
          </p:nvPr>
        </p:nvGraphicFramePr>
        <p:xfrm>
          <a:off x="539750" y="3162300"/>
          <a:ext cx="7500938" cy="2919413"/>
        </p:xfrm>
        <a:graphic>
          <a:graphicData uri="http://schemas.openxmlformats.org/presentationml/2006/ole">
            <mc:AlternateContent xmlns:mc="http://schemas.openxmlformats.org/markup-compatibility/2006">
              <mc:Choice xmlns:v="urn:schemas-microsoft-com:vml" Requires="v">
                <p:oleObj spid="_x0000_s5828" name="Arbeitsblatt" r:id="rId4" imgW="8972550" imgH="3476754" progId="Excel.Sheet.8">
                  <p:embed/>
                </p:oleObj>
              </mc:Choice>
              <mc:Fallback>
                <p:oleObj name="Arbeitsblatt" r:id="rId4" imgW="8972550" imgH="3476754" progId="Excel.Sheet.8">
                  <p:embed/>
                  <p:pic>
                    <p:nvPicPr>
                      <p:cNvPr id="0" name="Object 3"/>
                      <p:cNvPicPr>
                        <a:picLocks noChangeAspect="1" noChangeArrowheads="1"/>
                      </p:cNvPicPr>
                      <p:nvPr/>
                    </p:nvPicPr>
                    <p:blipFill>
                      <a:blip r:embed="rId5"/>
                      <a:srcRect/>
                      <a:stretch>
                        <a:fillRect/>
                      </a:stretch>
                    </p:blipFill>
                    <p:spPr bwMode="auto">
                      <a:xfrm>
                        <a:off x="539750" y="3162300"/>
                        <a:ext cx="7500938" cy="291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 Box 12"/>
          <p:cNvSpPr txBox="1">
            <a:spLocks noChangeArrowheads="1"/>
          </p:cNvSpPr>
          <p:nvPr/>
        </p:nvSpPr>
        <p:spPr bwMode="auto">
          <a:xfrm>
            <a:off x="5868144" y="4941168"/>
            <a:ext cx="3168352" cy="1323439"/>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R. Banakar.</a:t>
            </a:r>
            <a:r>
              <a:rPr lang="en-US" sz="1600" i="1" dirty="0"/>
              <a:t> Comparison of Cache- and Scratch-Pad based Memory Systems... Technical Report #762, Universität Dortmund, Sep. 2001</a:t>
            </a:r>
            <a:r>
              <a:rPr lang="en-US" sz="1600" i="1" dirty="0">
                <a:ea typeface="ヒラギノ角ゴ Pro W3" pitchFamily="96" charset="-128"/>
              </a:rPr>
              <a:t>]</a:t>
            </a:r>
          </a:p>
        </p:txBody>
      </p:sp>
    </p:spTree>
    <p:extLst>
      <p:ext uri="{BB962C8B-B14F-4D97-AF65-F5344CB8AC3E}">
        <p14:creationId xmlns:p14="http://schemas.microsoft.com/office/powerpoint/2010/main" val="4129904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A0C28E8-625E-4347-836B-04B85975436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Properties of Scratchpad Memories (5)</a:t>
            </a:r>
            <a:endParaRPr lang="en-US" i="1" dirty="0"/>
          </a:p>
        </p:txBody>
      </p:sp>
      <p:sp>
        <p:nvSpPr>
          <p:cNvPr id="464901" name="Rectangle 5"/>
          <p:cNvSpPr>
            <a:spLocks noGrp="1" noChangeArrowheads="1"/>
          </p:cNvSpPr>
          <p:nvPr>
            <p:ph type="body" idx="1"/>
          </p:nvPr>
        </p:nvSpPr>
        <p:spPr/>
        <p:txBody>
          <a:bodyPr/>
          <a:lstStyle/>
          <a:p>
            <a:pPr>
              <a:lnSpc>
                <a:spcPct val="120000"/>
              </a:lnSpc>
              <a:buFont typeface="Arial" charset="0"/>
              <a:buNone/>
            </a:pPr>
            <a:r>
              <a:rPr lang="en-US" b="1" dirty="0"/>
              <a:t>Energy Consumption Compared to Caches</a:t>
            </a:r>
            <a:endParaRPr lang="en-US" b="1" i="1" dirty="0"/>
          </a:p>
          <a:p>
            <a:pPr>
              <a:lnSpc>
                <a:spcPct val="120000"/>
              </a:lnSpc>
              <a:buFont typeface="Arial" charset="0"/>
              <a:buChar char="–"/>
            </a:pPr>
            <a:r>
              <a:rPr lang="en-US" dirty="0"/>
              <a:t>Energy consumption of caches additionally depends heavily on the degree of associativity:</a:t>
            </a:r>
          </a:p>
          <a:p>
            <a:pPr>
              <a:lnSpc>
                <a:spcPct val="120000"/>
              </a:lnSpc>
              <a:buFont typeface="Arial" charset="0"/>
              <a:buChar char="–"/>
            </a:pPr>
            <a:endParaRPr lang="en-US" dirty="0"/>
          </a:p>
          <a:p>
            <a:pPr>
              <a:lnSpc>
                <a:spcPct val="120000"/>
              </a:lnSpc>
              <a:buFont typeface="Arial" charset="0"/>
              <a:buChar char="–"/>
            </a:pPr>
            <a:endParaRPr lang="en-US" dirty="0"/>
          </a:p>
          <a:p>
            <a:pPr marL="0" indent="0">
              <a:lnSpc>
                <a:spcPct val="120000"/>
              </a:lnSpc>
            </a:pPr>
            <a:r>
              <a:rPr lang="en-US" i="1" u="sng" dirty="0"/>
              <a:t>Caution:</a:t>
            </a:r>
            <a:r>
              <a:rPr lang="en-US" i="1" dirty="0"/>
              <a:t> Underlying</a:t>
            </a:r>
          </a:p>
          <a:p>
            <a:pPr marL="0" indent="0">
              <a:lnSpc>
                <a:spcPct val="120000"/>
              </a:lnSpc>
            </a:pPr>
            <a:r>
              <a:rPr lang="en-US" i="1" dirty="0"/>
              <a:t>technology for this diagram</a:t>
            </a:r>
          </a:p>
          <a:p>
            <a:pPr marL="0" indent="0">
              <a:lnSpc>
                <a:spcPct val="120000"/>
              </a:lnSpc>
            </a:pPr>
            <a:r>
              <a:rPr lang="en-US" i="1" dirty="0"/>
              <a:t>different to that from the</a:t>
            </a:r>
          </a:p>
          <a:p>
            <a:pPr marL="0" indent="0">
              <a:lnSpc>
                <a:spcPct val="120000"/>
              </a:lnSpc>
            </a:pPr>
            <a:r>
              <a:rPr lang="en-US" i="1" dirty="0"/>
              <a:t>previous slide.</a:t>
            </a:r>
          </a:p>
          <a:p>
            <a:pPr marL="0" indent="0">
              <a:lnSpc>
                <a:spcPct val="120000"/>
              </a:lnSpc>
            </a:pPr>
            <a:r>
              <a:rPr lang="en-US" i="1" dirty="0"/>
              <a:t>Thus, there are deviations in</a:t>
            </a:r>
          </a:p>
          <a:p>
            <a:pPr marL="0" indent="0">
              <a:lnSpc>
                <a:spcPct val="120000"/>
              </a:lnSpc>
            </a:pPr>
            <a:r>
              <a:rPr lang="en-US" i="1" dirty="0"/>
              <a:t>the absolute values shown</a:t>
            </a:r>
          </a:p>
          <a:p>
            <a:pPr marL="0" indent="0">
              <a:lnSpc>
                <a:spcPct val="120000"/>
              </a:lnSpc>
            </a:pPr>
            <a:r>
              <a:rPr lang="en-US" i="1" dirty="0"/>
              <a:t>here and on the previous</a:t>
            </a:r>
          </a:p>
          <a:p>
            <a:pPr marL="0" indent="0">
              <a:lnSpc>
                <a:spcPct val="120000"/>
              </a:lnSpc>
            </a:pPr>
            <a:r>
              <a:rPr lang="en-US" i="1" dirty="0"/>
              <a:t>slide!</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l="2953" t="8121" r="3543" b="12550"/>
          <a:stretch>
            <a:fillRect/>
          </a:stretch>
        </p:blipFill>
        <p:spPr bwMode="auto">
          <a:xfrm>
            <a:off x="3708275" y="2670175"/>
            <a:ext cx="5256213" cy="356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8884441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490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490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490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4901">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4901">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490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7B469D6-BC08-40ED-9D8C-1FBC782D34B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Integer-Linear Programming</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Technique to Model Linear Optimization Problems</a:t>
            </a:r>
          </a:p>
          <a:p>
            <a:pPr>
              <a:lnSpc>
                <a:spcPct val="120000"/>
              </a:lnSpc>
              <a:buFont typeface="Arial" charset="0"/>
              <a:buChar char="–"/>
            </a:pPr>
            <a:r>
              <a:rPr lang="en-US" dirty="0"/>
              <a:t>Optimization of an objective function    under consideration of constraints     </a:t>
            </a:r>
            <a:br>
              <a:rPr lang="en-US" dirty="0"/>
            </a:br>
            <a:r>
              <a:rPr lang="en-US" dirty="0"/>
              <a:t>    , ....,</a:t>
            </a:r>
          </a:p>
          <a:p>
            <a:pPr>
              <a:lnSpc>
                <a:spcPct val="120000"/>
              </a:lnSpc>
              <a:buFont typeface="Arial" charset="0"/>
              <a:buChar char="–"/>
            </a:pPr>
            <a:r>
              <a:rPr lang="en-US" dirty="0"/>
              <a:t>Objective function and constraints are linear expressions of the integer decision variables     , ..., </a:t>
            </a:r>
          </a:p>
          <a:p>
            <a:pPr>
              <a:lnSpc>
                <a:spcPct val="120000"/>
              </a:lnSpc>
              <a:buFont typeface="Arial" charset="0"/>
              <a:buChar char="–"/>
            </a:pPr>
            <a:endParaRPr lang="en-US" sz="1600" dirty="0"/>
          </a:p>
          <a:p>
            <a:pPr marL="0" indent="0">
              <a:lnSpc>
                <a:spcPct val="120000"/>
              </a:lnSpc>
            </a:pPr>
            <a:r>
              <a:rPr lang="en-US" dirty="0"/>
              <a:t>					</a:t>
            </a:r>
            <a:r>
              <a:rPr lang="en-US" dirty="0">
                <a:sym typeface="Symbol" pitchFamily="18" charset="2"/>
              </a:rPr>
              <a:t>  to be minimized or maximized</a:t>
            </a:r>
            <a:endParaRPr lang="en-US" dirty="0"/>
          </a:p>
          <a:p>
            <a:pPr>
              <a:lnSpc>
                <a:spcPct val="120000"/>
              </a:lnSpc>
              <a:buFont typeface="Arial" charset="0"/>
              <a:buChar char="–"/>
            </a:pPr>
            <a:endParaRPr lang="en-US" sz="2600" dirty="0"/>
          </a:p>
          <a:p>
            <a:pPr marL="0" indent="0">
              <a:lnSpc>
                <a:spcPct val="120000"/>
              </a:lnSpc>
            </a:pPr>
            <a:r>
              <a:rPr lang="en-US" dirty="0"/>
              <a:t>					Constants</a:t>
            </a:r>
          </a:p>
          <a:p>
            <a:pPr marL="0" indent="0">
              <a:lnSpc>
                <a:spcPct val="120000"/>
              </a:lnSpc>
            </a:pPr>
            <a:r>
              <a:rPr lang="en-US" dirty="0"/>
              <a:t>					Variables</a:t>
            </a:r>
          </a:p>
          <a:p>
            <a:pPr>
              <a:lnSpc>
                <a:spcPct val="120000"/>
              </a:lnSpc>
              <a:buFont typeface="Arial" charset="0"/>
              <a:buChar char="–"/>
            </a:pPr>
            <a:endParaRPr lang="en-US" sz="1200" dirty="0"/>
          </a:p>
          <a:p>
            <a:pPr>
              <a:lnSpc>
                <a:spcPct val="120000"/>
              </a:lnSpc>
              <a:buFont typeface="Arial" charset="0"/>
              <a:buChar char="–"/>
            </a:pPr>
            <a:r>
              <a:rPr lang="en-US" dirty="0"/>
              <a:t>Optimal resolution of so-called ILPs </a:t>
            </a:r>
            <a:r>
              <a:rPr lang="en-US" i="1" dirty="0"/>
              <a:t>(Integer Linear Programs)</a:t>
            </a:r>
            <a:r>
              <a:rPr lang="en-US" dirty="0"/>
              <a:t> using standard ILP </a:t>
            </a:r>
            <a:r>
              <a:rPr lang="en-US" i="1" dirty="0"/>
              <a:t>solvers</a:t>
            </a:r>
            <a:r>
              <a:rPr lang="en-US" dirty="0"/>
              <a:t> (e.g., </a:t>
            </a:r>
            <a:r>
              <a:rPr lang="en-US" b="1" dirty="0">
                <a:latin typeface="Courier New" panose="02070309020205020404" pitchFamily="49" charset="0"/>
                <a:cs typeface="Courier New" panose="02070309020205020404" pitchFamily="49" charset="0"/>
              </a:rPr>
              <a:t>lp_solve</a:t>
            </a:r>
            <a:r>
              <a:rPr lang="en-US" dirty="0"/>
              <a:t>, </a:t>
            </a:r>
            <a:r>
              <a:rPr lang="en-US" b="1" dirty="0">
                <a:latin typeface="Courier New" panose="02070309020205020404" pitchFamily="49" charset="0"/>
                <a:cs typeface="Courier New" panose="02070309020205020404" pitchFamily="49" charset="0"/>
              </a:rPr>
              <a:t>cplex</a:t>
            </a:r>
            <a:r>
              <a:rPr lang="en-US" dirty="0"/>
              <a:t>)</a:t>
            </a:r>
            <a:br>
              <a:rPr lang="en-US" dirty="0"/>
            </a:br>
            <a:r>
              <a:rPr lang="en-US" dirty="0"/>
              <a:t>Complexity: exponential in the worst case, but usually “OK”.</a:t>
            </a:r>
          </a:p>
        </p:txBody>
      </p:sp>
      <p:pic>
        <p:nvPicPr>
          <p:cNvPr id="6" name="Grafik 5"/>
          <p:cNvPicPr>
            <a:picLocks noChangeAspect="1"/>
          </p:cNvPicPr>
          <p:nvPr>
            <p:custDataLst>
              <p:tags r:id="rId1"/>
            </p:custDataLst>
          </p:nvPr>
        </p:nvPicPr>
        <p:blipFill>
          <a:blip r:embed="rId12" cstate="print">
            <a:extLst>
              <a:ext uri="{28A0092B-C50C-407E-A947-70E740481C1C}">
                <a14:useLocalDpi xmlns:a14="http://schemas.microsoft.com/office/drawing/2010/main" val="0"/>
              </a:ext>
            </a:extLst>
          </a:blip>
          <a:stretch>
            <a:fillRect/>
          </a:stretch>
        </p:blipFill>
        <p:spPr>
          <a:xfrm>
            <a:off x="1259632" y="3278206"/>
            <a:ext cx="1517142" cy="764857"/>
          </a:xfrm>
          <a:prstGeom prst="rect">
            <a:avLst/>
          </a:prstGeom>
        </p:spPr>
      </p:pic>
      <p:pic>
        <p:nvPicPr>
          <p:cNvPr id="7" name="Grafik 6"/>
          <p:cNvPicPr>
            <a:picLocks noChangeAspect="1"/>
          </p:cNvPicPr>
          <p:nvPr>
            <p:custDataLst>
              <p:tags r:id="rId2"/>
            </p:custDataLst>
          </p:nvPr>
        </p:nvPicPr>
        <p:blipFill>
          <a:blip r:embed="rId13" cstate="print">
            <a:extLst>
              <a:ext uri="{28A0092B-C50C-407E-A947-70E740481C1C}">
                <a14:useLocalDpi xmlns:a14="http://schemas.microsoft.com/office/drawing/2010/main" val="0"/>
              </a:ext>
            </a:extLst>
          </a:blip>
          <a:stretch>
            <a:fillRect/>
          </a:stretch>
        </p:blipFill>
        <p:spPr>
          <a:xfrm>
            <a:off x="1141200" y="4320327"/>
            <a:ext cx="2447544" cy="764857"/>
          </a:xfrm>
          <a:prstGeom prst="rect">
            <a:avLst/>
          </a:prstGeom>
        </p:spPr>
      </p:pic>
      <p:pic>
        <p:nvPicPr>
          <p:cNvPr id="8" name="Grafik 7"/>
          <p:cNvPicPr>
            <a:picLocks noChangeAspect="1"/>
          </p:cNvPicPr>
          <p:nvPr>
            <p:custDataLst>
              <p:tags r:id="rId3"/>
            </p:custDataLst>
          </p:nvPr>
        </p:nvPicPr>
        <p:blipFill>
          <a:blip r:embed="rId14" cstate="print">
            <a:extLst>
              <a:ext uri="{28A0092B-C50C-407E-A947-70E740481C1C}">
                <a14:useLocalDpi xmlns:a14="http://schemas.microsoft.com/office/drawing/2010/main" val="0"/>
              </a:ext>
            </a:extLst>
          </a:blip>
          <a:stretch>
            <a:fillRect/>
          </a:stretch>
        </p:blipFill>
        <p:spPr>
          <a:xfrm>
            <a:off x="4788000" y="1844824"/>
            <a:ext cx="119443" cy="125730"/>
          </a:xfrm>
          <a:prstGeom prst="rect">
            <a:avLst/>
          </a:prstGeom>
        </p:spPr>
      </p:pic>
      <p:pic>
        <p:nvPicPr>
          <p:cNvPr id="9" name="Grafik 8"/>
          <p:cNvPicPr>
            <a:picLocks noChangeAspect="1"/>
          </p:cNvPicPr>
          <p:nvPr>
            <p:custDataLst>
              <p:tags r:id="rId4"/>
            </p:custDataLst>
          </p:nvPr>
        </p:nvPicPr>
        <p:blipFill>
          <a:blip r:embed="rId15" cstate="print">
            <a:extLst>
              <a:ext uri="{28A0092B-C50C-407E-A947-70E740481C1C}">
                <a14:useLocalDpi xmlns:a14="http://schemas.microsoft.com/office/drawing/2010/main" val="0"/>
              </a:ext>
            </a:extLst>
          </a:blip>
          <a:stretch>
            <a:fillRect/>
          </a:stretch>
        </p:blipFill>
        <p:spPr>
          <a:xfrm>
            <a:off x="639361" y="2204864"/>
            <a:ext cx="253555" cy="165544"/>
          </a:xfrm>
          <a:prstGeom prst="rect">
            <a:avLst/>
          </a:prstGeom>
        </p:spPr>
      </p:pic>
      <p:pic>
        <p:nvPicPr>
          <p:cNvPr id="11" name="Grafik 10"/>
          <p:cNvPicPr>
            <a:picLocks noChangeAspect="1"/>
          </p:cNvPicPr>
          <p:nvPr>
            <p:custDataLst>
              <p:tags r:id="rId5"/>
            </p:custDataLst>
          </p:nvPr>
        </p:nvPicPr>
        <p:blipFill>
          <a:blip r:embed="rId16" cstate="print">
            <a:extLst>
              <a:ext uri="{28A0092B-C50C-407E-A947-70E740481C1C}">
                <a14:useLocalDpi xmlns:a14="http://schemas.microsoft.com/office/drawing/2010/main" val="0"/>
              </a:ext>
            </a:extLst>
          </a:blip>
          <a:stretch>
            <a:fillRect/>
          </a:stretch>
        </p:blipFill>
        <p:spPr>
          <a:xfrm>
            <a:off x="1413740" y="2204864"/>
            <a:ext cx="349948" cy="167640"/>
          </a:xfrm>
          <a:prstGeom prst="rect">
            <a:avLst/>
          </a:prstGeom>
        </p:spPr>
      </p:pic>
      <p:pic>
        <p:nvPicPr>
          <p:cNvPr id="13" name="Grafik 12"/>
          <p:cNvPicPr>
            <a:picLocks noChangeAspect="1"/>
          </p:cNvPicPr>
          <p:nvPr>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2699792" y="2962800"/>
            <a:ext cx="245173" cy="165544"/>
          </a:xfrm>
          <a:prstGeom prst="rect">
            <a:avLst/>
          </a:prstGeom>
        </p:spPr>
      </p:pic>
      <p:pic>
        <p:nvPicPr>
          <p:cNvPr id="15" name="Grafik 14"/>
          <p:cNvPicPr>
            <a:picLocks noChangeAspect="1"/>
          </p:cNvPicPr>
          <p:nvPr>
            <p:custDataLst>
              <p:tags r:id="rId7"/>
            </p:custDataLst>
          </p:nvPr>
        </p:nvPicPr>
        <p:blipFill>
          <a:blip r:embed="rId18" cstate="print">
            <a:extLst>
              <a:ext uri="{28A0092B-C50C-407E-A947-70E740481C1C}">
                <a14:useLocalDpi xmlns:a14="http://schemas.microsoft.com/office/drawing/2010/main" val="0"/>
              </a:ext>
            </a:extLst>
          </a:blip>
          <a:stretch>
            <a:fillRect/>
          </a:stretch>
        </p:blipFill>
        <p:spPr>
          <a:xfrm>
            <a:off x="3497020" y="2962800"/>
            <a:ext cx="282892" cy="167640"/>
          </a:xfrm>
          <a:prstGeom prst="rect">
            <a:avLst/>
          </a:prstGeom>
        </p:spPr>
      </p:pic>
      <p:pic>
        <p:nvPicPr>
          <p:cNvPr id="17" name="Grafik 16"/>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6012160" y="4762800"/>
            <a:ext cx="695325" cy="213360"/>
          </a:xfrm>
          <a:prstGeom prst="rect">
            <a:avLst/>
          </a:prstGeom>
        </p:spPr>
      </p:pic>
      <p:pic>
        <p:nvPicPr>
          <p:cNvPr id="19" name="Grafik 18"/>
          <p:cNvPicPr>
            <a:picLocks noChangeAspect="1"/>
          </p:cNvPicPr>
          <p:nvPr>
            <p:custDataLst>
              <p:tags r:id="rId9"/>
            </p:custDataLst>
          </p:nvPr>
        </p:nvPicPr>
        <p:blipFill>
          <a:blip r:embed="rId20" cstate="print">
            <a:extLst>
              <a:ext uri="{28A0092B-C50C-407E-A947-70E740481C1C}">
                <a14:useLocalDpi xmlns:a14="http://schemas.microsoft.com/office/drawing/2010/main" val="0"/>
              </a:ext>
            </a:extLst>
          </a:blip>
          <a:stretch>
            <a:fillRect/>
          </a:stretch>
        </p:blipFill>
        <p:spPr>
          <a:xfrm>
            <a:off x="6084168" y="4402800"/>
            <a:ext cx="1474470" cy="251460"/>
          </a:xfrm>
          <a:prstGeom prst="rect">
            <a:avLst/>
          </a:prstGeom>
        </p:spPr>
      </p:pic>
    </p:spTree>
    <p:extLst>
      <p:ext uri="{BB962C8B-B14F-4D97-AF65-F5344CB8AC3E}">
        <p14:creationId xmlns:p14="http://schemas.microsoft.com/office/powerpoint/2010/main" val="1458489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490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490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490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6DFE0B0-0319-4DF3-BBE0-83B7AF887B0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&amp; Global Variables (1)</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Goal</a:t>
            </a:r>
          </a:p>
          <a:p>
            <a:pPr>
              <a:lnSpc>
                <a:spcPct val="120000"/>
              </a:lnSpc>
              <a:buFont typeface="Arial" charset="0"/>
              <a:buChar char="–"/>
            </a:pPr>
            <a:r>
              <a:rPr lang="en-US" dirty="0"/>
              <a:t>Allocation of the code of complete LIR functions and of global variables onto the SPM</a:t>
            </a:r>
            <a:br>
              <a:rPr lang="en-US" dirty="0"/>
            </a:br>
            <a:r>
              <a:rPr lang="en-US" i="1" dirty="0"/>
              <a:t>(local variables usually lie on the stack and will not be considered here for this reason)</a:t>
            </a:r>
          </a:p>
          <a:p>
            <a:pPr>
              <a:lnSpc>
                <a:spcPct val="120000"/>
              </a:lnSpc>
              <a:buFont typeface="Arial" charset="0"/>
              <a:buChar char="–"/>
            </a:pPr>
            <a:r>
              <a:rPr lang="en-US" dirty="0"/>
              <a:t>Compiler determines at </a:t>
            </a:r>
            <a:r>
              <a:rPr lang="en-US" i="1" dirty="0"/>
              <a:t>compile-time</a:t>
            </a:r>
            <a:r>
              <a:rPr lang="en-US" dirty="0"/>
              <a:t> which functions and global variables occupy the SPM.</a:t>
            </a:r>
            <a:br>
              <a:rPr lang="en-US" dirty="0"/>
            </a:br>
            <a:r>
              <a:rPr lang="en-US" dirty="0"/>
              <a:t>This SPM allocation remains fix during run-time of the optimized program, i.e., the assignment of functions and variables to the SPM does not change at all during the entire run-time.</a:t>
            </a:r>
          </a:p>
        </p:txBody>
      </p:sp>
    </p:spTree>
    <p:extLst>
      <p:ext uri="{BB962C8B-B14F-4D97-AF65-F5344CB8AC3E}">
        <p14:creationId xmlns:p14="http://schemas.microsoft.com/office/powerpoint/2010/main" val="484193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767B54C-7A8A-428F-88CD-C7D48822637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&amp; Global Variables (2)</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Definitions</a:t>
            </a:r>
          </a:p>
          <a:p>
            <a:pPr>
              <a:lnSpc>
                <a:spcPct val="120000"/>
              </a:lnSpc>
              <a:buFont typeface="Arial" charset="0"/>
              <a:buChar char="–"/>
            </a:pPr>
            <a:endParaRPr lang="en-US" dirty="0"/>
          </a:p>
          <a:p>
            <a:pPr marL="0" indent="0">
              <a:lnSpc>
                <a:spcPct val="120000"/>
              </a:lnSpc>
            </a:pPr>
            <a:r>
              <a:rPr lang="en-US" i="1" dirty="0"/>
              <a:t>Notation:</a:t>
            </a:r>
            <a:r>
              <a:rPr lang="en-US" dirty="0"/>
              <a:t> Upper-case letters </a:t>
            </a:r>
            <a:r>
              <a:rPr lang="en-US" b="1" dirty="0">
                <a:sym typeface="Symbol" pitchFamily="18" charset="2"/>
              </a:rPr>
              <a:t></a:t>
            </a:r>
            <a:r>
              <a:rPr lang="en-US" dirty="0"/>
              <a:t> constants,</a:t>
            </a:r>
            <a:br>
              <a:rPr lang="en-US" dirty="0"/>
            </a:br>
            <a:r>
              <a:rPr lang="en-US" dirty="0"/>
              <a:t>	  </a:t>
            </a:r>
            <a:r>
              <a:rPr lang="en-US" sz="1000" dirty="0"/>
              <a:t> </a:t>
            </a:r>
            <a:r>
              <a:rPr lang="en-US" dirty="0"/>
              <a:t>lower-case letters </a:t>
            </a:r>
            <a:r>
              <a:rPr lang="en-US" b="1" dirty="0">
                <a:sym typeface="Symbol" pitchFamily="18" charset="2"/>
              </a:rPr>
              <a:t> </a:t>
            </a:r>
            <a:r>
              <a:rPr lang="en-US" dirty="0">
                <a:sym typeface="Symbol" pitchFamily="18" charset="2"/>
              </a:rPr>
              <a:t>v</a:t>
            </a:r>
            <a:r>
              <a:rPr lang="en-US" dirty="0"/>
              <a:t>ariables</a:t>
            </a:r>
          </a:p>
          <a:p>
            <a:pPr>
              <a:lnSpc>
                <a:spcPct val="90000"/>
              </a:lnSpc>
            </a:pPr>
            <a:endParaRPr lang="en-US" b="1" dirty="0"/>
          </a:p>
          <a:p>
            <a:pPr>
              <a:lnSpc>
                <a:spcPct val="120000"/>
              </a:lnSpc>
              <a:buFont typeface="Arial" charset="0"/>
              <a:buChar char="–"/>
            </a:pPr>
            <a:r>
              <a:rPr lang="en-US" dirty="0"/>
              <a:t> 				Set of all memory objects to be considered</a:t>
            </a:r>
            <a:br>
              <a:rPr lang="en-US" dirty="0"/>
            </a:br>
            <a:r>
              <a:rPr lang="en-US" dirty="0"/>
              <a:t>				for SPM allocation, i.e., functions    and</a:t>
            </a:r>
            <a:br>
              <a:rPr lang="en-US" dirty="0"/>
            </a:br>
            <a:r>
              <a:rPr lang="en-US" dirty="0"/>
              <a:t>				global variables   , resp.</a:t>
            </a:r>
          </a:p>
          <a:p>
            <a:pPr>
              <a:lnSpc>
                <a:spcPct val="120000"/>
              </a:lnSpc>
              <a:buFont typeface="Arial" charset="0"/>
              <a:buChar char="–"/>
            </a:pPr>
            <a:r>
              <a:rPr lang="en-US" dirty="0"/>
              <a:t> 				Size of the available SPM in bytes</a:t>
            </a:r>
          </a:p>
          <a:p>
            <a:pPr>
              <a:lnSpc>
                <a:spcPct val="120000"/>
              </a:lnSpc>
              <a:buFont typeface="Arial" charset="0"/>
              <a:buChar char="–"/>
            </a:pPr>
            <a:r>
              <a:rPr lang="en-US" dirty="0"/>
              <a:t> 				Size of memory object          in bytes</a:t>
            </a:r>
          </a:p>
          <a:p>
            <a:pPr>
              <a:lnSpc>
                <a:spcPct val="120000"/>
              </a:lnSpc>
              <a:buFont typeface="Arial" charset="0"/>
              <a:buChar char="–"/>
            </a:pPr>
            <a:r>
              <a:rPr lang="en-US" dirty="0"/>
              <a:t> 				Energy that is saved if          is moved from</a:t>
            </a:r>
            <a:br>
              <a:rPr lang="en-US" dirty="0"/>
            </a:br>
            <a:r>
              <a:rPr lang="en-US" dirty="0"/>
              <a:t>				main memory to SPM, per single execution</a:t>
            </a:r>
            <a:br>
              <a:rPr lang="en-US" dirty="0"/>
            </a:br>
            <a:r>
              <a:rPr lang="en-US" dirty="0"/>
              <a:t>				of                 or per single access to</a:t>
            </a:r>
            <a:br>
              <a:rPr lang="en-US" dirty="0"/>
            </a:br>
            <a:r>
              <a:rPr lang="en-US" dirty="0"/>
              <a:t>				              , resp.</a:t>
            </a:r>
          </a:p>
        </p:txBody>
      </p:sp>
      <p:pic>
        <p:nvPicPr>
          <p:cNvPr id="12" name="Grafik 11">
            <a:extLst>
              <a:ext uri="{FF2B5EF4-FFF2-40B4-BE49-F238E27FC236}">
                <a16:creationId xmlns:a16="http://schemas.microsoft.com/office/drawing/2014/main" id="{AD46184B-74D0-434C-A322-8AFA6549B59A}"/>
              </a:ext>
            </a:extLst>
          </p:cNvPr>
          <p:cNvPicPr>
            <a:picLocks noChangeAspect="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a:xfrm>
            <a:off x="611566" y="3178800"/>
            <a:ext cx="2925475" cy="501786"/>
          </a:xfrm>
          <a:prstGeom prst="rect">
            <a:avLst/>
          </a:prstGeom>
        </p:spPr>
      </p:pic>
      <p:pic>
        <p:nvPicPr>
          <p:cNvPr id="10" name="Grafik 9"/>
          <p:cNvPicPr>
            <a:picLocks noChangeAspect="1"/>
          </p:cNvPicPr>
          <p:nvPr>
            <p:custDataLst>
              <p:tags r:id="rId2"/>
            </p:custDataLst>
          </p:nvPr>
        </p:nvPicPr>
        <p:blipFill>
          <a:blip r:embed="rId14" cstate="print">
            <a:extLst>
              <a:ext uri="{28A0092B-C50C-407E-A947-70E740481C1C}">
                <a14:useLocalDpi xmlns:a14="http://schemas.microsoft.com/office/drawing/2010/main" val="0"/>
              </a:ext>
            </a:extLst>
          </a:blip>
          <a:stretch>
            <a:fillRect/>
          </a:stretch>
        </p:blipFill>
        <p:spPr>
          <a:xfrm>
            <a:off x="611560" y="4287600"/>
            <a:ext cx="152400" cy="184785"/>
          </a:xfrm>
          <a:prstGeom prst="rect">
            <a:avLst/>
          </a:prstGeom>
        </p:spPr>
      </p:pic>
      <p:pic>
        <p:nvPicPr>
          <p:cNvPr id="11" name="Grafik 10"/>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611560" y="4647600"/>
            <a:ext cx="205740" cy="219075"/>
          </a:xfrm>
          <a:prstGeom prst="rect">
            <a:avLst/>
          </a:prstGeom>
        </p:spPr>
      </p:pic>
      <p:pic>
        <p:nvPicPr>
          <p:cNvPr id="31" name="Grafik 30">
            <a:extLst>
              <a:ext uri="{FF2B5EF4-FFF2-40B4-BE49-F238E27FC236}">
                <a16:creationId xmlns:a16="http://schemas.microsoft.com/office/drawing/2014/main" id="{CFAB40A3-70A1-4930-B5AD-BFBA1E7139E1}"/>
              </a:ext>
            </a:extLst>
          </p:cNvPr>
          <p:cNvPicPr>
            <a:picLocks noChangeAspect="1"/>
          </p:cNvPicPr>
          <p:nvPr>
            <p:custDataLst>
              <p:tags r:id="rId4"/>
            </p:custDataLst>
          </p:nvPr>
        </p:nvPicPr>
        <p:blipFill>
          <a:blip r:embed="rId16" cstate="print">
            <a:extLst>
              <a:ext uri="{28A0092B-C50C-407E-A947-70E740481C1C}">
                <a14:useLocalDpi xmlns:a14="http://schemas.microsoft.com/office/drawing/2010/main" val="0"/>
              </a:ext>
            </a:extLst>
          </a:blip>
          <a:stretch>
            <a:fillRect/>
          </a:stretch>
        </p:blipFill>
        <p:spPr>
          <a:xfrm>
            <a:off x="611560" y="5007600"/>
            <a:ext cx="1011154" cy="258016"/>
          </a:xfrm>
          <a:prstGeom prst="rect">
            <a:avLst/>
          </a:prstGeom>
        </p:spPr>
      </p:pic>
      <p:pic>
        <p:nvPicPr>
          <p:cNvPr id="17" name="Grafik 16"/>
          <p:cNvPicPr>
            <a:picLocks noChangeAspect="1"/>
          </p:cNvPicPr>
          <p:nvPr>
            <p:custDataLst>
              <p:tags r:id="rId5"/>
            </p:custDataLst>
          </p:nvPr>
        </p:nvPicPr>
        <p:blipFill>
          <a:blip r:embed="rId17" cstate="print">
            <a:extLst>
              <a:ext uri="{28A0092B-C50C-407E-A947-70E740481C1C}">
                <a14:useLocalDpi xmlns:a14="http://schemas.microsoft.com/office/drawing/2010/main" val="0"/>
              </a:ext>
            </a:extLst>
          </a:blip>
          <a:stretch>
            <a:fillRect/>
          </a:stretch>
        </p:blipFill>
        <p:spPr>
          <a:xfrm>
            <a:off x="7668344" y="3546000"/>
            <a:ext cx="180975" cy="173355"/>
          </a:xfrm>
          <a:prstGeom prst="rect">
            <a:avLst/>
          </a:prstGeom>
        </p:spPr>
      </p:pic>
      <p:pic>
        <p:nvPicPr>
          <p:cNvPr id="18" name="Grafik 17"/>
          <p:cNvPicPr>
            <a:picLocks noChangeAspect="1"/>
          </p:cNvPicPr>
          <p:nvPr>
            <p:custDataLst>
              <p:tags r:id="rId6"/>
            </p:custDataLst>
          </p:nvPr>
        </p:nvPicPr>
        <p:blipFill>
          <a:blip r:embed="rId18" cstate="print">
            <a:extLst>
              <a:ext uri="{28A0092B-C50C-407E-A947-70E740481C1C}">
                <a14:useLocalDpi xmlns:a14="http://schemas.microsoft.com/office/drawing/2010/main" val="0"/>
              </a:ext>
            </a:extLst>
          </a:blip>
          <a:stretch>
            <a:fillRect/>
          </a:stretch>
        </p:blipFill>
        <p:spPr>
          <a:xfrm>
            <a:off x="5760000" y="3909600"/>
            <a:ext cx="182880" cy="180975"/>
          </a:xfrm>
          <a:prstGeom prst="rect">
            <a:avLst/>
          </a:prstGeom>
        </p:spPr>
      </p:pic>
      <p:pic>
        <p:nvPicPr>
          <p:cNvPr id="19" name="Grafik 18">
            <a:extLst>
              <a:ext uri="{FF2B5EF4-FFF2-40B4-BE49-F238E27FC236}">
                <a16:creationId xmlns:a16="http://schemas.microsoft.com/office/drawing/2014/main" id="{C0E3B19F-B834-49F6-90D2-87FE6B9C0922}"/>
              </a:ext>
            </a:extLst>
          </p:cNvPr>
          <p:cNvPicPr>
            <a:picLocks noChangeAspect="1"/>
          </p:cNvPicPr>
          <p:nvPr>
            <p:custDataLst>
              <p:tags r:id="rId7"/>
            </p:custDataLst>
          </p:nvPr>
        </p:nvPicPr>
        <p:blipFill>
          <a:blip r:embed="rId19" cstate="print">
            <a:extLst>
              <a:ext uri="{28A0092B-C50C-407E-A947-70E740481C1C}">
                <a14:useLocalDpi xmlns:a14="http://schemas.microsoft.com/office/drawing/2010/main" val="0"/>
              </a:ext>
            </a:extLst>
          </a:blip>
          <a:stretch>
            <a:fillRect/>
          </a:stretch>
        </p:blipFill>
        <p:spPr>
          <a:xfrm>
            <a:off x="6546309" y="4640143"/>
            <a:ext cx="519619" cy="217905"/>
          </a:xfrm>
          <a:prstGeom prst="rect">
            <a:avLst/>
          </a:prstGeom>
        </p:spPr>
      </p:pic>
      <p:pic>
        <p:nvPicPr>
          <p:cNvPr id="14" name="Grafik 13">
            <a:extLst>
              <a:ext uri="{FF2B5EF4-FFF2-40B4-BE49-F238E27FC236}">
                <a16:creationId xmlns:a16="http://schemas.microsoft.com/office/drawing/2014/main" id="{3B96BB22-6688-4ACE-9EF6-45A6598D3111}"/>
              </a:ext>
            </a:extLst>
          </p:cNvPr>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6516216" y="5014800"/>
            <a:ext cx="519619" cy="217905"/>
          </a:xfrm>
          <a:prstGeom prst="rect">
            <a:avLst/>
          </a:prstGeom>
        </p:spPr>
      </p:pic>
      <p:pic>
        <p:nvPicPr>
          <p:cNvPr id="23" name="Grafik 22">
            <a:extLst>
              <a:ext uri="{FF2B5EF4-FFF2-40B4-BE49-F238E27FC236}">
                <a16:creationId xmlns:a16="http://schemas.microsoft.com/office/drawing/2014/main" id="{65D3AEFF-8BF6-413F-BAC5-A0387A773AAA}"/>
              </a:ext>
            </a:extLst>
          </p:cNvPr>
          <p:cNvPicPr>
            <a:picLocks noChangeAspect="1"/>
          </p:cNvPicPr>
          <p:nvPr>
            <p:custDataLst>
              <p:tags r:id="rId9"/>
            </p:custDataLst>
          </p:nvPr>
        </p:nvPicPr>
        <p:blipFill>
          <a:blip r:embed="rId20" cstate="print">
            <a:extLst>
              <a:ext uri="{28A0092B-C50C-407E-A947-70E740481C1C}">
                <a14:useLocalDpi xmlns:a14="http://schemas.microsoft.com/office/drawing/2010/main" val="0"/>
              </a:ext>
            </a:extLst>
          </a:blip>
          <a:stretch>
            <a:fillRect/>
          </a:stretch>
        </p:blipFill>
        <p:spPr>
          <a:xfrm>
            <a:off x="4211960" y="5738400"/>
            <a:ext cx="1040762" cy="217905"/>
          </a:xfrm>
          <a:prstGeom prst="rect">
            <a:avLst/>
          </a:prstGeom>
        </p:spPr>
      </p:pic>
      <p:pic>
        <p:nvPicPr>
          <p:cNvPr id="27" name="Grafik 26">
            <a:extLst>
              <a:ext uri="{FF2B5EF4-FFF2-40B4-BE49-F238E27FC236}">
                <a16:creationId xmlns:a16="http://schemas.microsoft.com/office/drawing/2014/main" id="{AD9C79B2-F184-4EF1-A9D9-7B062D026020}"/>
              </a:ext>
            </a:extLst>
          </p:cNvPr>
          <p:cNvPicPr>
            <a:picLocks noChangeAspect="1"/>
          </p:cNvPicPr>
          <p:nvPr>
            <p:custDataLst>
              <p:tags r:id="rId10"/>
            </p:custDataLst>
          </p:nvPr>
        </p:nvPicPr>
        <p:blipFill>
          <a:blip r:embed="rId21" cstate="print">
            <a:extLst>
              <a:ext uri="{28A0092B-C50C-407E-A947-70E740481C1C}">
                <a14:useLocalDpi xmlns:a14="http://schemas.microsoft.com/office/drawing/2010/main" val="0"/>
              </a:ext>
            </a:extLst>
          </a:blip>
          <a:stretch>
            <a:fillRect/>
          </a:stretch>
        </p:blipFill>
        <p:spPr>
          <a:xfrm>
            <a:off x="3923928" y="6091415"/>
            <a:ext cx="1045333" cy="217905"/>
          </a:xfrm>
          <a:prstGeom prst="rect">
            <a:avLst/>
          </a:prstGeom>
        </p:spPr>
      </p:pic>
    </p:spTree>
    <p:extLst>
      <p:ext uri="{BB962C8B-B14F-4D97-AF65-F5344CB8AC3E}">
        <p14:creationId xmlns:p14="http://schemas.microsoft.com/office/powerpoint/2010/main" val="27773115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490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490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E3785A1-928D-4E00-B81A-F5F6545D2BE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&amp; Global Variables (3)</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Definitions</a:t>
            </a:r>
            <a:r>
              <a:rPr lang="en-US" i="1" dirty="0"/>
              <a:t> (ctd.)</a:t>
            </a:r>
          </a:p>
          <a:p>
            <a:pPr>
              <a:lnSpc>
                <a:spcPct val="120000"/>
              </a:lnSpc>
              <a:buFont typeface="Arial" charset="0"/>
              <a:buChar char="–"/>
            </a:pPr>
            <a:r>
              <a:rPr lang="en-US" dirty="0"/>
              <a:t> 				Total amount of accesses or of executions 				to</a:t>
            </a:r>
          </a:p>
          <a:p>
            <a:pPr>
              <a:lnSpc>
                <a:spcPct val="120000"/>
              </a:lnSpc>
              <a:buFont typeface="Arial" charset="0"/>
              <a:buChar char="–"/>
            </a:pPr>
            <a:r>
              <a:rPr lang="en-US" dirty="0"/>
              <a:t> 				Totally saved energy if          is moved from</a:t>
            </a:r>
            <a:br>
              <a:rPr lang="en-US" dirty="0"/>
            </a:br>
            <a:r>
              <a:rPr lang="en-US" dirty="0"/>
              <a:t>				main memory to SPM for the overall</a:t>
            </a:r>
            <a:br>
              <a:rPr lang="en-US" dirty="0"/>
            </a:br>
            <a:r>
              <a:rPr lang="en-US" dirty="0"/>
              <a:t>				execution of the program to be optimized</a:t>
            </a:r>
            <a:br>
              <a:rPr lang="en-US" dirty="0"/>
            </a:br>
            <a:endParaRPr lang="en-US" dirty="0"/>
          </a:p>
          <a:p>
            <a:pPr>
              <a:lnSpc>
                <a:spcPct val="120000"/>
              </a:lnSpc>
              <a:buFont typeface="Arial" charset="0"/>
              <a:buChar char="–"/>
            </a:pPr>
            <a:r>
              <a:rPr lang="en-US" dirty="0"/>
              <a:t> 				Binary decision variable for</a:t>
            </a:r>
            <a:br>
              <a:rPr lang="en-US" dirty="0"/>
            </a:br>
            <a:r>
              <a:rPr lang="en-US" dirty="0"/>
              <a:t>				                         is moved onto SPM</a:t>
            </a:r>
          </a:p>
        </p:txBody>
      </p:sp>
      <p:pic>
        <p:nvPicPr>
          <p:cNvPr id="37" name="Grafik 36">
            <a:extLst>
              <a:ext uri="{FF2B5EF4-FFF2-40B4-BE49-F238E27FC236}">
                <a16:creationId xmlns:a16="http://schemas.microsoft.com/office/drawing/2014/main" id="{462F09EC-E5C7-42C4-A971-52B737352645}"/>
              </a:ext>
            </a:extLst>
          </p:cNvPr>
          <p:cNvPicPr>
            <a:picLocks noChangeAspect="1"/>
          </p:cNvPicPr>
          <p:nvPr>
            <p:custDataLst>
              <p:tags r:id="rId1"/>
            </p:custDataLst>
          </p:nvPr>
        </p:nvPicPr>
        <p:blipFill>
          <a:blip r:embed="rId11" cstate="print">
            <a:extLst>
              <a:ext uri="{28A0092B-C50C-407E-A947-70E740481C1C}">
                <a14:useLocalDpi xmlns:a14="http://schemas.microsoft.com/office/drawing/2010/main" val="0"/>
              </a:ext>
            </a:extLst>
          </a:blip>
          <a:stretch>
            <a:fillRect/>
          </a:stretch>
        </p:blipFill>
        <p:spPr>
          <a:xfrm>
            <a:off x="611566" y="1836440"/>
            <a:ext cx="244929" cy="221456"/>
          </a:xfrm>
          <a:prstGeom prst="rect">
            <a:avLst/>
          </a:prstGeom>
        </p:spPr>
      </p:pic>
      <p:pic>
        <p:nvPicPr>
          <p:cNvPr id="8" name="Grafik 7"/>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tretch>
            <a:fillRect/>
          </a:stretch>
        </p:blipFill>
        <p:spPr>
          <a:xfrm>
            <a:off x="611560" y="4032000"/>
            <a:ext cx="201930" cy="152400"/>
          </a:xfrm>
          <a:prstGeom prst="rect">
            <a:avLst/>
          </a:prstGeom>
        </p:spPr>
      </p:pic>
      <p:pic>
        <p:nvPicPr>
          <p:cNvPr id="29" name="Grafik 28">
            <a:extLst>
              <a:ext uri="{FF2B5EF4-FFF2-40B4-BE49-F238E27FC236}">
                <a16:creationId xmlns:a16="http://schemas.microsoft.com/office/drawing/2014/main" id="{DD47F3EF-84D8-4865-9C15-1EC88E2D6243}"/>
              </a:ext>
            </a:extLst>
          </p:cNvPr>
          <p:cNvPicPr>
            <a:picLocks noChangeAspect="1"/>
          </p:cNvPicPr>
          <p:nvPr>
            <p:custDataLst>
              <p:tags r:id="rId3"/>
            </p:custDataLst>
          </p:nvPr>
        </p:nvPicPr>
        <p:blipFill>
          <a:blip r:embed="rId13" cstate="print">
            <a:extLst>
              <a:ext uri="{28A0092B-C50C-407E-A947-70E740481C1C}">
                <a14:useLocalDpi xmlns:a14="http://schemas.microsoft.com/office/drawing/2010/main" val="0"/>
              </a:ext>
            </a:extLst>
          </a:blip>
          <a:stretch>
            <a:fillRect/>
          </a:stretch>
        </p:blipFill>
        <p:spPr>
          <a:xfrm>
            <a:off x="611561" y="2523601"/>
            <a:ext cx="928391" cy="254953"/>
          </a:xfrm>
          <a:prstGeom prst="rect">
            <a:avLst/>
          </a:prstGeom>
        </p:spPr>
      </p:pic>
      <p:pic>
        <p:nvPicPr>
          <p:cNvPr id="39" name="Grafik 38">
            <a:extLst>
              <a:ext uri="{FF2B5EF4-FFF2-40B4-BE49-F238E27FC236}">
                <a16:creationId xmlns:a16="http://schemas.microsoft.com/office/drawing/2014/main" id="{81312379-3D49-478B-9DAF-E5655D05F78A}"/>
              </a:ext>
            </a:extLst>
          </p:cNvPr>
          <p:cNvPicPr>
            <a:picLocks noChangeAspect="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a:xfrm>
            <a:off x="3960001" y="3605778"/>
            <a:ext cx="2007447" cy="267120"/>
          </a:xfrm>
          <a:prstGeom prst="rect">
            <a:avLst/>
          </a:prstGeom>
        </p:spPr>
      </p:pic>
      <p:pic>
        <p:nvPicPr>
          <p:cNvPr id="10" name="Grafik 9">
            <a:extLst>
              <a:ext uri="{FF2B5EF4-FFF2-40B4-BE49-F238E27FC236}">
                <a16:creationId xmlns:a16="http://schemas.microsoft.com/office/drawing/2014/main" id="{A8880B9E-FFFC-45D0-ACAB-FA0FD13DFC85}"/>
              </a:ext>
            </a:extLst>
          </p:cNvPr>
          <p:cNvPicPr>
            <a:picLocks noChangeAspect="1"/>
          </p:cNvPicPr>
          <p:nvPr>
            <p:custDataLst>
              <p:tags r:id="rId5"/>
            </p:custDataLst>
          </p:nvPr>
        </p:nvPicPr>
        <p:blipFill>
          <a:blip r:embed="rId15" cstate="print">
            <a:extLst>
              <a:ext uri="{28A0092B-C50C-407E-A947-70E740481C1C}">
                <a14:useLocalDpi xmlns:a14="http://schemas.microsoft.com/office/drawing/2010/main" val="0"/>
              </a:ext>
            </a:extLst>
          </a:blip>
          <a:stretch>
            <a:fillRect/>
          </a:stretch>
        </p:blipFill>
        <p:spPr>
          <a:xfrm>
            <a:off x="4211960" y="2170800"/>
            <a:ext cx="519619" cy="217905"/>
          </a:xfrm>
          <a:prstGeom prst="rect">
            <a:avLst/>
          </a:prstGeom>
        </p:spPr>
      </p:pic>
      <p:pic>
        <p:nvPicPr>
          <p:cNvPr id="17" name="Grafik 16">
            <a:extLst>
              <a:ext uri="{FF2B5EF4-FFF2-40B4-BE49-F238E27FC236}">
                <a16:creationId xmlns:a16="http://schemas.microsoft.com/office/drawing/2014/main" id="{75508EA1-5EDA-4313-B19D-8A0022939BA0}"/>
              </a:ext>
            </a:extLst>
          </p:cNvPr>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tretch>
            <a:fillRect/>
          </a:stretch>
        </p:blipFill>
        <p:spPr>
          <a:xfrm>
            <a:off x="6546309" y="2527200"/>
            <a:ext cx="519619" cy="217905"/>
          </a:xfrm>
          <a:prstGeom prst="rect">
            <a:avLst/>
          </a:prstGeom>
        </p:spPr>
      </p:pic>
      <p:pic>
        <p:nvPicPr>
          <p:cNvPr id="24" name="Grafik 23">
            <a:extLst>
              <a:ext uri="{FF2B5EF4-FFF2-40B4-BE49-F238E27FC236}">
                <a16:creationId xmlns:a16="http://schemas.microsoft.com/office/drawing/2014/main" id="{CB556042-88C9-4C63-8856-8E060F7357DC}"/>
              </a:ext>
            </a:extLst>
          </p:cNvPr>
          <p:cNvPicPr>
            <a:picLocks noChangeAspect="1"/>
          </p:cNvPicPr>
          <p:nvPr>
            <p:custDataLst>
              <p:tags r:id="rId7"/>
            </p:custDataLst>
          </p:nvPr>
        </p:nvPicPr>
        <p:blipFill>
          <a:blip r:embed="rId15" cstate="print">
            <a:extLst>
              <a:ext uri="{28A0092B-C50C-407E-A947-70E740481C1C}">
                <a14:useLocalDpi xmlns:a14="http://schemas.microsoft.com/office/drawing/2010/main" val="0"/>
              </a:ext>
            </a:extLst>
          </a:blip>
          <a:stretch>
            <a:fillRect/>
          </a:stretch>
        </p:blipFill>
        <p:spPr>
          <a:xfrm>
            <a:off x="7050365" y="4005064"/>
            <a:ext cx="519619" cy="217905"/>
          </a:xfrm>
          <a:prstGeom prst="rect">
            <a:avLst/>
          </a:prstGeom>
        </p:spPr>
      </p:pic>
      <p:pic>
        <p:nvPicPr>
          <p:cNvPr id="27" name="Grafik 26">
            <a:extLst>
              <a:ext uri="{FF2B5EF4-FFF2-40B4-BE49-F238E27FC236}">
                <a16:creationId xmlns:a16="http://schemas.microsoft.com/office/drawing/2014/main" id="{AABA6ACB-91FE-4D90-8C66-C08D6CDA4A9A}"/>
              </a:ext>
            </a:extLst>
          </p:cNvPr>
          <p:cNvPicPr>
            <a:picLocks noChangeAspect="1"/>
          </p:cNvPicPr>
          <p:nvPr>
            <p:custDataLst>
              <p:tags r:id="rId8"/>
            </p:custDataLst>
          </p:nvPr>
        </p:nvPicPr>
        <p:blipFill>
          <a:blip r:embed="rId16" cstate="print">
            <a:extLst>
              <a:ext uri="{28A0092B-C50C-407E-A947-70E740481C1C}">
                <a14:useLocalDpi xmlns:a14="http://schemas.microsoft.com/office/drawing/2010/main" val="0"/>
              </a:ext>
            </a:extLst>
          </a:blip>
          <a:stretch>
            <a:fillRect/>
          </a:stretch>
        </p:blipFill>
        <p:spPr>
          <a:xfrm>
            <a:off x="3946386" y="4365104"/>
            <a:ext cx="1609143" cy="217905"/>
          </a:xfrm>
          <a:prstGeom prst="rect">
            <a:avLst/>
          </a:prstGeom>
        </p:spPr>
      </p:pic>
    </p:spTree>
    <p:extLst>
      <p:ext uri="{BB962C8B-B14F-4D97-AF65-F5344CB8AC3E}">
        <p14:creationId xmlns:p14="http://schemas.microsoft.com/office/powerpoint/2010/main" val="3391387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64901">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&amp; Global Variables (4)</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Determination of Parameter Values</a:t>
            </a:r>
            <a:endParaRPr lang="en-US" i="1" dirty="0"/>
          </a:p>
          <a:p>
            <a:pPr>
              <a:lnSpc>
                <a:spcPct val="120000"/>
              </a:lnSpc>
              <a:buFont typeface="Arial" charset="0"/>
              <a:buChar char="–"/>
            </a:pPr>
            <a:r>
              <a:rPr lang="en-US" dirty="0"/>
              <a:t>   : Provided by user, constant</a:t>
            </a:r>
          </a:p>
          <a:p>
            <a:pPr>
              <a:lnSpc>
                <a:spcPct val="120000"/>
              </a:lnSpc>
              <a:buFont typeface="Arial" charset="0"/>
              <a:buChar char="–"/>
            </a:pPr>
            <a:r>
              <a:rPr lang="en-US" dirty="0"/>
              <a:t>   : Easy to determine using an LIR: Either the sum of the sizes of all machine instructions of a function, or the sum of the sizes of all sub-variables (e.g. for composed types like arrays or structs)</a:t>
            </a:r>
          </a:p>
          <a:p>
            <a:pPr>
              <a:lnSpc>
                <a:spcPct val="120000"/>
              </a:lnSpc>
              <a:buFont typeface="Arial" charset="0"/>
              <a:buChar char="–"/>
            </a:pPr>
            <a:r>
              <a:rPr lang="en-US" dirty="0"/>
              <a:t>               : </a:t>
            </a:r>
            <a:br>
              <a:rPr lang="en-US" dirty="0"/>
            </a:br>
            <a:r>
              <a:rPr lang="en-US" dirty="0"/>
              <a:t>For                : Energy model </a:t>
            </a:r>
            <a:r>
              <a:rPr lang="en-US" i="1" dirty="0"/>
              <a:t>(</a:t>
            </a:r>
            <a:r>
              <a:rPr lang="en-US" i="1" dirty="0">
                <a:sym typeface="Wingdings"/>
              </a:rPr>
              <a:t> cf</a:t>
            </a:r>
            <a:r>
              <a:rPr lang="en-US" i="1" dirty="0"/>
              <a:t>. chapter 3)</a:t>
            </a:r>
            <a:r>
              <a:rPr lang="en-US" dirty="0"/>
              <a:t> provides difference</a:t>
            </a:r>
            <a:br>
              <a:rPr lang="en-US" dirty="0"/>
            </a:br>
            <a:r>
              <a:rPr lang="en-US" dirty="0"/>
              <a:t>		  </a:t>
            </a:r>
            <a:r>
              <a:rPr lang="en-US" sz="800" dirty="0"/>
              <a:t> </a:t>
            </a:r>
            <a:r>
              <a:rPr lang="en-US" dirty="0"/>
              <a:t>between access to main memory and SPM</a:t>
            </a:r>
            <a:br>
              <a:rPr lang="en-US" dirty="0"/>
            </a:br>
            <a:r>
              <a:rPr lang="en-US" dirty="0"/>
              <a:t>For                : Energy model provides difference               between</a:t>
            </a:r>
            <a:br>
              <a:rPr lang="en-US" dirty="0"/>
            </a:br>
            <a:r>
              <a:rPr lang="en-US" dirty="0"/>
              <a:t>		  </a:t>
            </a:r>
            <a:r>
              <a:rPr lang="en-US" sz="800" dirty="0"/>
              <a:t> </a:t>
            </a:r>
            <a:r>
              <a:rPr lang="en-US" dirty="0"/>
              <a:t>instruction fetch from main memory or from SPM.</a:t>
            </a:r>
            <a:br>
              <a:rPr lang="en-US" dirty="0"/>
            </a:br>
            <a:r>
              <a:rPr lang="en-US" dirty="0"/>
              <a:t>		  </a:t>
            </a:r>
            <a:r>
              <a:rPr lang="en-US" sz="800" dirty="0"/>
              <a:t> </a:t>
            </a:r>
            <a:r>
              <a:rPr lang="en-US" dirty="0"/>
              <a:t>Simulation of the program to be optimized yields</a:t>
            </a:r>
            <a:br>
              <a:rPr lang="en-US" dirty="0"/>
            </a:br>
            <a:r>
              <a:rPr lang="en-US" dirty="0"/>
              <a:t>		  </a:t>
            </a:r>
            <a:r>
              <a:rPr lang="en-US" sz="800" dirty="0"/>
              <a:t> </a:t>
            </a:r>
            <a:r>
              <a:rPr lang="en-US" dirty="0"/>
              <a:t>amount             of executed instructions for</a:t>
            </a:r>
          </a:p>
        </p:txBody>
      </p:sp>
      <p:pic>
        <p:nvPicPr>
          <p:cNvPr id="9" name="Grafik 8"/>
          <p:cNvPicPr>
            <a:picLocks noChangeAspect="1"/>
          </p:cNvPicPr>
          <p:nvPr>
            <p:custDataLst>
              <p:tags r:id="rId1"/>
            </p:custDataLst>
          </p:nvPr>
        </p:nvPicPr>
        <p:blipFill>
          <a:blip r:embed="rId12" cstate="print">
            <a:extLst>
              <a:ext uri="{28A0092B-C50C-407E-A947-70E740481C1C}">
                <a14:useLocalDpi xmlns:a14="http://schemas.microsoft.com/office/drawing/2010/main" val="0"/>
              </a:ext>
            </a:extLst>
          </a:blip>
          <a:stretch>
            <a:fillRect/>
          </a:stretch>
        </p:blipFill>
        <p:spPr>
          <a:xfrm>
            <a:off x="611565" y="1800000"/>
            <a:ext cx="152400" cy="184785"/>
          </a:xfrm>
          <a:prstGeom prst="rect">
            <a:avLst/>
          </a:prstGeom>
        </p:spPr>
      </p:pic>
      <p:pic>
        <p:nvPicPr>
          <p:cNvPr id="10" name="Grafik 9"/>
          <p:cNvPicPr>
            <a:picLocks noChangeAspect="1"/>
          </p:cNvPicPr>
          <p:nvPr>
            <p:custDataLst>
              <p:tags r:id="rId2"/>
            </p:custDataLst>
          </p:nvPr>
        </p:nvPicPr>
        <p:blipFill>
          <a:blip r:embed="rId13" cstate="print">
            <a:extLst>
              <a:ext uri="{28A0092B-C50C-407E-A947-70E740481C1C}">
                <a14:useLocalDpi xmlns:a14="http://schemas.microsoft.com/office/drawing/2010/main" val="0"/>
              </a:ext>
            </a:extLst>
          </a:blip>
          <a:stretch>
            <a:fillRect/>
          </a:stretch>
        </p:blipFill>
        <p:spPr>
          <a:xfrm>
            <a:off x="611560" y="2152800"/>
            <a:ext cx="205740" cy="219075"/>
          </a:xfrm>
          <a:prstGeom prst="rect">
            <a:avLst/>
          </a:prstGeom>
        </p:spPr>
      </p:pic>
      <p:pic>
        <p:nvPicPr>
          <p:cNvPr id="5" name="Grafik 4">
            <a:extLst>
              <a:ext uri="{FF2B5EF4-FFF2-40B4-BE49-F238E27FC236}">
                <a16:creationId xmlns:a16="http://schemas.microsoft.com/office/drawing/2014/main" id="{C503DB52-4E6B-4E4E-8B5C-78354070067E}"/>
              </a:ext>
            </a:extLst>
          </p:cNvPr>
          <p:cNvPicPr>
            <a:picLocks noChangeAspect="1"/>
          </p:cNvPicPr>
          <p:nvPr>
            <p:custDataLst>
              <p:tags r:id="rId3"/>
            </p:custDataLst>
          </p:nvPr>
        </p:nvPicPr>
        <p:blipFill>
          <a:blip r:embed="rId14" cstate="print">
            <a:extLst>
              <a:ext uri="{28A0092B-C50C-407E-A947-70E740481C1C}">
                <a14:useLocalDpi xmlns:a14="http://schemas.microsoft.com/office/drawing/2010/main" val="0"/>
              </a:ext>
            </a:extLst>
          </a:blip>
          <a:stretch>
            <a:fillRect/>
          </a:stretch>
        </p:blipFill>
        <p:spPr>
          <a:xfrm>
            <a:off x="1043608" y="3628840"/>
            <a:ext cx="1045333" cy="217905"/>
          </a:xfrm>
          <a:prstGeom prst="rect">
            <a:avLst/>
          </a:prstGeom>
        </p:spPr>
      </p:pic>
      <p:pic>
        <p:nvPicPr>
          <p:cNvPr id="27" name="Grafik 26">
            <a:extLst>
              <a:ext uri="{FF2B5EF4-FFF2-40B4-BE49-F238E27FC236}">
                <a16:creationId xmlns:a16="http://schemas.microsoft.com/office/drawing/2014/main" id="{58064C2E-E6A6-4956-85C0-F95CA5034DB7}"/>
              </a:ext>
            </a:extLst>
          </p:cNvPr>
          <p:cNvPicPr>
            <a:picLocks noChangeAspect="1"/>
          </p:cNvPicPr>
          <p:nvPr>
            <p:custDataLst>
              <p:tags r:id="rId4"/>
            </p:custDataLst>
          </p:nvPr>
        </p:nvPicPr>
        <p:blipFill>
          <a:blip r:embed="rId15" cstate="print">
            <a:extLst>
              <a:ext uri="{28A0092B-C50C-407E-A947-70E740481C1C}">
                <a14:useLocalDpi xmlns:a14="http://schemas.microsoft.com/office/drawing/2010/main" val="0"/>
              </a:ext>
            </a:extLst>
          </a:blip>
          <a:stretch>
            <a:fillRect/>
          </a:stretch>
        </p:blipFill>
        <p:spPr>
          <a:xfrm>
            <a:off x="611560" y="3284984"/>
            <a:ext cx="1011154" cy="258016"/>
          </a:xfrm>
          <a:prstGeom prst="rect">
            <a:avLst/>
          </a:prstGeom>
        </p:spPr>
      </p:pic>
      <p:pic>
        <p:nvPicPr>
          <p:cNvPr id="7" name="Grafik 6">
            <a:extLst>
              <a:ext uri="{FF2B5EF4-FFF2-40B4-BE49-F238E27FC236}">
                <a16:creationId xmlns:a16="http://schemas.microsoft.com/office/drawing/2014/main" id="{A2508971-0CA8-45BF-B19C-753C71368EE9}"/>
              </a:ext>
            </a:extLst>
          </p:cNvPr>
          <p:cNvPicPr>
            <a:picLocks noChangeAspect="1"/>
          </p:cNvPicPr>
          <p:nvPr>
            <p:custDataLst>
              <p:tags r:id="rId5"/>
            </p:custDataLst>
          </p:nvPr>
        </p:nvPicPr>
        <p:blipFill>
          <a:blip r:embed="rId16" cstate="print">
            <a:extLst>
              <a:ext uri="{28A0092B-C50C-407E-A947-70E740481C1C}">
                <a14:useLocalDpi xmlns:a14="http://schemas.microsoft.com/office/drawing/2010/main" val="0"/>
              </a:ext>
            </a:extLst>
          </a:blip>
          <a:stretch>
            <a:fillRect/>
          </a:stretch>
        </p:blipFill>
        <p:spPr>
          <a:xfrm>
            <a:off x="1043608" y="4356040"/>
            <a:ext cx="1040762" cy="217905"/>
          </a:xfrm>
          <a:prstGeom prst="rect">
            <a:avLst/>
          </a:prstGeom>
        </p:spPr>
      </p:pic>
      <p:pic>
        <p:nvPicPr>
          <p:cNvPr id="12" name="Grafik 11">
            <a:extLst>
              <a:ext uri="{FF2B5EF4-FFF2-40B4-BE49-F238E27FC236}">
                <a16:creationId xmlns:a16="http://schemas.microsoft.com/office/drawing/2014/main" id="{A6416D84-3E0E-4587-8A74-89C737C5933E}"/>
              </a:ext>
            </a:extLst>
          </p:cNvPr>
          <p:cNvPicPr>
            <a:picLocks noChangeAspect="1"/>
          </p:cNvPicPr>
          <p:nvPr>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6085299" y="4358243"/>
            <a:ext cx="932571" cy="220952"/>
          </a:xfrm>
          <a:prstGeom prst="rect">
            <a:avLst/>
          </a:prstGeom>
        </p:spPr>
      </p:pic>
      <p:pic>
        <p:nvPicPr>
          <p:cNvPr id="36" name="Grafik 35">
            <a:extLst>
              <a:ext uri="{FF2B5EF4-FFF2-40B4-BE49-F238E27FC236}">
                <a16:creationId xmlns:a16="http://schemas.microsoft.com/office/drawing/2014/main" id="{F3845B09-10DA-4377-8317-CA873B9FD30B}"/>
              </a:ext>
            </a:extLst>
          </p:cNvPr>
          <p:cNvPicPr>
            <a:picLocks noChangeAspect="1"/>
          </p:cNvPicPr>
          <p:nvPr>
            <p:custDataLst>
              <p:tags r:id="rId7"/>
            </p:custDataLst>
          </p:nvPr>
        </p:nvPicPr>
        <p:blipFill>
          <a:blip r:embed="rId18" cstate="print">
            <a:extLst>
              <a:ext uri="{28A0092B-C50C-407E-A947-70E740481C1C}">
                <a14:useLocalDpi xmlns:a14="http://schemas.microsoft.com/office/drawing/2010/main" val="0"/>
              </a:ext>
            </a:extLst>
          </a:blip>
          <a:stretch>
            <a:fillRect/>
          </a:stretch>
        </p:blipFill>
        <p:spPr>
          <a:xfrm>
            <a:off x="3197071" y="5454000"/>
            <a:ext cx="756331" cy="256034"/>
          </a:xfrm>
          <a:prstGeom prst="rect">
            <a:avLst/>
          </a:prstGeom>
        </p:spPr>
      </p:pic>
      <p:pic>
        <p:nvPicPr>
          <p:cNvPr id="21" name="Grafik 20">
            <a:extLst>
              <a:ext uri="{FF2B5EF4-FFF2-40B4-BE49-F238E27FC236}">
                <a16:creationId xmlns:a16="http://schemas.microsoft.com/office/drawing/2014/main" id="{CDB60DCC-97AE-480E-B49A-75D36516CAAD}"/>
              </a:ext>
            </a:extLst>
          </p:cNvPr>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7092280" y="5472000"/>
            <a:ext cx="519619" cy="217905"/>
          </a:xfrm>
          <a:prstGeom prst="rect">
            <a:avLst/>
          </a:prstGeom>
        </p:spPr>
      </p:pic>
      <p:pic>
        <p:nvPicPr>
          <p:cNvPr id="38" name="Grafik 37">
            <a:extLst>
              <a:ext uri="{FF2B5EF4-FFF2-40B4-BE49-F238E27FC236}">
                <a16:creationId xmlns:a16="http://schemas.microsoft.com/office/drawing/2014/main" id="{EEAEE706-E202-47E5-8426-3F7E57E4061A}"/>
              </a:ext>
            </a:extLst>
          </p:cNvPr>
          <p:cNvPicPr>
            <a:picLocks noChangeAspect="1"/>
          </p:cNvPicPr>
          <p:nvPr>
            <p:custDataLst>
              <p:tags r:id="rId9"/>
            </p:custDataLst>
          </p:nvPr>
        </p:nvPicPr>
        <p:blipFill>
          <a:blip r:embed="rId20" cstate="print">
            <a:extLst>
              <a:ext uri="{28A0092B-C50C-407E-A947-70E740481C1C}">
                <a14:useLocalDpi xmlns:a14="http://schemas.microsoft.com/office/drawing/2010/main" val="0"/>
              </a:ext>
            </a:extLst>
          </a:blip>
          <a:stretch>
            <a:fillRect/>
          </a:stretch>
        </p:blipFill>
        <p:spPr>
          <a:xfrm>
            <a:off x="2267744" y="5838024"/>
            <a:ext cx="3330990" cy="258016"/>
          </a:xfrm>
          <a:prstGeom prst="rect">
            <a:avLst/>
          </a:prstGeom>
        </p:spPr>
      </p:pic>
      <p:sp>
        <p:nvSpPr>
          <p:cNvPr id="24" name="Datumsplatzhalter 23"/>
          <p:cNvSpPr>
            <a:spLocks noGrp="1"/>
          </p:cNvSpPr>
          <p:nvPr>
            <p:ph type="dt" sz="half" idx="10"/>
          </p:nvPr>
        </p:nvSpPr>
        <p:spPr/>
        <p:txBody>
          <a:bodyPr/>
          <a:lstStyle/>
          <a:p>
            <a:r>
              <a:rPr lang="en-US" dirty="0"/>
              <a:t>© H. Falk | </a:t>
            </a:r>
            <a:fld id="{99899308-B309-4A67-8B49-7321D5E67D23}" type="datetime1">
              <a:rPr lang="de-DE" smtClean="0"/>
              <a:t>27.01.2022</a:t>
            </a:fld>
            <a:endParaRPr lang="en-US" dirty="0"/>
          </a:p>
        </p:txBody>
      </p:sp>
      <p:sp>
        <p:nvSpPr>
          <p:cNvPr id="28" name="Fußzeilenplatzhalter 27"/>
          <p:cNvSpPr>
            <a:spLocks noGrp="1"/>
          </p:cNvSpPr>
          <p:nvPr>
            <p:ph type="ftr" sz="quarter" idx="11"/>
          </p:nvPr>
        </p:nvSpPr>
        <p:spPr/>
        <p:txBody>
          <a:bodyPr/>
          <a:lstStyle/>
          <a:p>
            <a:r>
              <a:rPr lang="en-US" dirty="0"/>
              <a:t>7 - LIR Optimizations and Transformations</a:t>
            </a:r>
          </a:p>
        </p:txBody>
      </p:sp>
    </p:spTree>
    <p:extLst>
      <p:ext uri="{BB962C8B-B14F-4D97-AF65-F5344CB8AC3E}">
        <p14:creationId xmlns:p14="http://schemas.microsoft.com/office/powerpoint/2010/main" val="3100053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490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&amp; Global Variables (5)</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Determination of Parameter Values</a:t>
            </a:r>
            <a:r>
              <a:rPr lang="en-US" i="1" dirty="0"/>
              <a:t> (ctd.)</a:t>
            </a:r>
          </a:p>
          <a:p>
            <a:pPr>
              <a:lnSpc>
                <a:spcPct val="120000"/>
              </a:lnSpc>
              <a:buFont typeface="Arial" charset="0"/>
              <a:buChar char="–"/>
            </a:pPr>
            <a:r>
              <a:rPr lang="en-US" dirty="0"/>
              <a:t>     : Same simulation that provides                 can be used to obtain access and execution frequencies for</a:t>
            </a:r>
          </a:p>
          <a:p>
            <a:pPr>
              <a:lnSpc>
                <a:spcPct val="120000"/>
              </a:lnSpc>
              <a:buFont typeface="Wingdings" pitchFamily="2" charset="2"/>
              <a:buChar char="F"/>
            </a:pPr>
            <a:r>
              <a:rPr lang="en-US" dirty="0"/>
              <a:t>Prior to the scratchpad optimization of a program, a simulation run is performed in order to determine parameters required for the optimization</a:t>
            </a:r>
          </a:p>
          <a:p>
            <a:pPr>
              <a:lnSpc>
                <a:spcPct val="120000"/>
              </a:lnSpc>
              <a:buFont typeface="Wingdings" pitchFamily="2" charset="2"/>
              <a:buChar char="F"/>
            </a:pPr>
            <a:r>
              <a:rPr lang="en-US" dirty="0"/>
              <a:t>Such a simulation creates a run-time profile of the program to be optimized. Thus:</a:t>
            </a:r>
            <a:br>
              <a:rPr lang="en-US" dirty="0"/>
            </a:br>
            <a:r>
              <a:rPr lang="en-US" dirty="0"/>
              <a:t>This simulation phase before an optimization is called </a:t>
            </a:r>
            <a:r>
              <a:rPr lang="en-US" i="1" dirty="0"/>
              <a:t>Profiling</a:t>
            </a:r>
            <a:r>
              <a:rPr lang="en-US" dirty="0"/>
              <a:t>.</a:t>
            </a:r>
          </a:p>
        </p:txBody>
      </p:sp>
      <p:pic>
        <p:nvPicPr>
          <p:cNvPr id="15" name="Grafik 14">
            <a:extLst>
              <a:ext uri="{FF2B5EF4-FFF2-40B4-BE49-F238E27FC236}">
                <a16:creationId xmlns:a16="http://schemas.microsoft.com/office/drawing/2014/main" id="{D1926CB1-821D-4B29-A20F-8AA61A12ECCF}"/>
              </a:ext>
            </a:extLst>
          </p:cNvPr>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611565" y="1800001"/>
            <a:ext cx="289775" cy="221456"/>
          </a:xfrm>
          <a:prstGeom prst="rect">
            <a:avLst/>
          </a:prstGeom>
        </p:spPr>
      </p:pic>
      <p:pic>
        <p:nvPicPr>
          <p:cNvPr id="8" name="Grafik 7">
            <a:extLst>
              <a:ext uri="{FF2B5EF4-FFF2-40B4-BE49-F238E27FC236}">
                <a16:creationId xmlns:a16="http://schemas.microsoft.com/office/drawing/2014/main" id="{47B89550-C76B-4703-AD4F-33ADEF31C198}"/>
              </a:ext>
            </a:extLst>
          </p:cNvPr>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569826" y="1795009"/>
            <a:ext cx="1010286" cy="256000"/>
          </a:xfrm>
          <a:prstGeom prst="rect">
            <a:avLst/>
          </a:prstGeom>
        </p:spPr>
      </p:pic>
      <p:pic>
        <p:nvPicPr>
          <p:cNvPr id="10" name="Grafik 9">
            <a:extLst>
              <a:ext uri="{FF2B5EF4-FFF2-40B4-BE49-F238E27FC236}">
                <a16:creationId xmlns:a16="http://schemas.microsoft.com/office/drawing/2014/main" id="{08858260-BEDC-4679-B7BD-0E892A1E178D}"/>
              </a:ext>
            </a:extLst>
          </p:cNvPr>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4890125" y="2160000"/>
            <a:ext cx="519619" cy="217905"/>
          </a:xfrm>
          <a:prstGeom prst="rect">
            <a:avLst/>
          </a:prstGeom>
        </p:spPr>
      </p:pic>
      <p:sp>
        <p:nvSpPr>
          <p:cNvPr id="3" name="Datumsplatzhalter 2"/>
          <p:cNvSpPr>
            <a:spLocks noGrp="1"/>
          </p:cNvSpPr>
          <p:nvPr>
            <p:ph type="dt" sz="half" idx="10"/>
          </p:nvPr>
        </p:nvSpPr>
        <p:spPr/>
        <p:txBody>
          <a:bodyPr/>
          <a:lstStyle/>
          <a:p>
            <a:r>
              <a:rPr lang="en-US" dirty="0"/>
              <a:t>© H. Falk | </a:t>
            </a:r>
            <a:fld id="{AA996491-FC86-4F9E-A289-3D1FC751CAF1}" type="datetime1">
              <a:rPr lang="de-DE" smtClean="0"/>
              <a:t>27.01.2022</a:t>
            </a:fld>
            <a:endParaRPr lang="en-US" dirty="0"/>
          </a:p>
        </p:txBody>
      </p:sp>
      <p:sp>
        <p:nvSpPr>
          <p:cNvPr id="4" name="Fußzeilenplatzhalter 3"/>
          <p:cNvSpPr>
            <a:spLocks noGrp="1"/>
          </p:cNvSpPr>
          <p:nvPr>
            <p:ph type="ftr" sz="quarter" idx="11"/>
          </p:nvPr>
        </p:nvSpPr>
        <p:spPr/>
        <p:txBody>
          <a:bodyPr/>
          <a:lstStyle/>
          <a:p>
            <a:r>
              <a:rPr lang="en-US" dirty="0"/>
              <a:t>7 - LIR Optimizations and Transformations</a:t>
            </a:r>
          </a:p>
        </p:txBody>
      </p:sp>
    </p:spTree>
    <p:extLst>
      <p:ext uri="{BB962C8B-B14F-4D97-AF65-F5344CB8AC3E}">
        <p14:creationId xmlns:p14="http://schemas.microsoft.com/office/powerpoint/2010/main" val="385362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490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&amp; Global Variables (6)</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ILP Formulation</a:t>
            </a:r>
            <a:endParaRPr lang="en-US" i="1" dirty="0"/>
          </a:p>
          <a:p>
            <a:pPr>
              <a:lnSpc>
                <a:spcPct val="120000"/>
              </a:lnSpc>
              <a:buFont typeface="Arial" charset="0"/>
              <a:buChar char="–"/>
            </a:pPr>
            <a:r>
              <a:rPr lang="en-US" dirty="0"/>
              <a:t>Objective function: Maximize energy savings for the whole program</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dirty="0"/>
              <a:t>Constraint: The SPM’s capacity must not be exceeded</a:t>
            </a:r>
          </a:p>
        </p:txBody>
      </p:sp>
      <p:pic>
        <p:nvPicPr>
          <p:cNvPr id="7" name="Grafik 6">
            <a:extLst>
              <a:ext uri="{FF2B5EF4-FFF2-40B4-BE49-F238E27FC236}">
                <a16:creationId xmlns:a16="http://schemas.microsoft.com/office/drawing/2014/main" id="{8FA43536-8E60-4821-B11B-4F532E9AF214}"/>
              </a:ext>
            </a:extLst>
          </p:cNvPr>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729993" y="2160090"/>
            <a:ext cx="3429486" cy="811276"/>
          </a:xfrm>
          <a:prstGeom prst="rect">
            <a:avLst/>
          </a:prstGeom>
        </p:spPr>
      </p:pic>
      <p:pic>
        <p:nvPicPr>
          <p:cNvPr id="9" name="Grafik 8">
            <a:extLst>
              <a:ext uri="{FF2B5EF4-FFF2-40B4-BE49-F238E27FC236}">
                <a16:creationId xmlns:a16="http://schemas.microsoft.com/office/drawing/2014/main" id="{19C10C42-AC2D-405F-A8DF-FF3F78B9EAB8}"/>
              </a:ext>
            </a:extLst>
          </p:cNvP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611560" y="3600246"/>
            <a:ext cx="2294705" cy="811276"/>
          </a:xfrm>
          <a:prstGeom prst="rect">
            <a:avLst/>
          </a:prstGeom>
        </p:spPr>
      </p:pic>
      <p:sp>
        <p:nvSpPr>
          <p:cNvPr id="11" name="Text Box 12"/>
          <p:cNvSpPr txBox="1">
            <a:spLocks noChangeArrowheads="1"/>
          </p:cNvSpPr>
          <p:nvPr/>
        </p:nvSpPr>
        <p:spPr bwMode="auto">
          <a:xfrm>
            <a:off x="638662" y="5301208"/>
            <a:ext cx="7317714" cy="584775"/>
          </a:xfrm>
          <a:prstGeom prst="rect">
            <a:avLst/>
          </a:prstGeom>
          <a:solidFill>
            <a:srgbClr val="AAA28D">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i="1" dirty="0">
                <a:ea typeface="ヒラギノ角ゴ Pro W3" pitchFamily="96" charset="-128"/>
              </a:rPr>
              <a:t>[</a:t>
            </a:r>
            <a:r>
              <a:rPr lang="en-US" sz="1600" b="1" i="1" dirty="0"/>
              <a:t>S. Steinke.</a:t>
            </a:r>
            <a:r>
              <a:rPr lang="en-US" sz="1600" i="1" dirty="0"/>
              <a:t> </a:t>
            </a:r>
            <a:r>
              <a:rPr lang="de-DE" sz="1600" i="1" dirty="0"/>
              <a:t>Untersuchung des Energieeinsparungspotenzials in eingebetteten Systemen durch energieoptimierende Compilertechnik</a:t>
            </a:r>
            <a:r>
              <a:rPr lang="en-US" sz="1600" i="1" dirty="0"/>
              <a:t>. Dortmund 2002</a:t>
            </a:r>
            <a:r>
              <a:rPr lang="en-US" sz="1600" i="1" dirty="0">
                <a:ea typeface="ヒラギノ角ゴ Pro W3" pitchFamily="96" charset="-128"/>
              </a:rPr>
              <a:t>]</a:t>
            </a:r>
          </a:p>
        </p:txBody>
      </p:sp>
      <p:sp>
        <p:nvSpPr>
          <p:cNvPr id="15" name="Datumsplatzhalter 14"/>
          <p:cNvSpPr>
            <a:spLocks noGrp="1"/>
          </p:cNvSpPr>
          <p:nvPr>
            <p:ph type="dt" sz="half" idx="10"/>
          </p:nvPr>
        </p:nvSpPr>
        <p:spPr/>
        <p:txBody>
          <a:bodyPr/>
          <a:lstStyle/>
          <a:p>
            <a:r>
              <a:rPr lang="en-US" dirty="0"/>
              <a:t>© H. Falk | </a:t>
            </a:r>
            <a:fld id="{E6E27FD9-A243-4942-A3A2-02ACCA0E4262}" type="datetime1">
              <a:rPr lang="de-DE" smtClean="0"/>
              <a:t>27.01.2022</a:t>
            </a:fld>
            <a:endParaRPr lang="en-US" dirty="0"/>
          </a:p>
        </p:txBody>
      </p:sp>
      <p:sp>
        <p:nvSpPr>
          <p:cNvPr id="16" name="Fußzeilenplatzhalter 15"/>
          <p:cNvSpPr>
            <a:spLocks noGrp="1"/>
          </p:cNvSpPr>
          <p:nvPr>
            <p:ph type="ftr" sz="quarter" idx="11"/>
          </p:nvPr>
        </p:nvSpPr>
        <p:spPr/>
        <p:txBody>
          <a:bodyPr/>
          <a:lstStyle/>
          <a:p>
            <a:r>
              <a:rPr lang="en-US" dirty="0"/>
              <a:t>7 - LIR Optimizations and Transformations</a:t>
            </a:r>
          </a:p>
        </p:txBody>
      </p:sp>
    </p:spTree>
    <p:extLst>
      <p:ext uri="{BB962C8B-B14F-4D97-AF65-F5344CB8AC3E}">
        <p14:creationId xmlns:p14="http://schemas.microsoft.com/office/powerpoint/2010/main" val="258134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E7C01A1-069A-4749-91B2-EC19BD5DD25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&amp; Global Variables (7)</a:t>
            </a:r>
          </a:p>
        </p:txBody>
      </p:sp>
      <p:sp>
        <p:nvSpPr>
          <p:cNvPr id="9" name="Rectangle 5"/>
          <p:cNvSpPr txBox="1">
            <a:spLocks noChangeArrowheads="1"/>
          </p:cNvSpPr>
          <p:nvPr/>
        </p:nvSpPr>
        <p:spPr bwMode="auto">
          <a:xfrm>
            <a:off x="179512" y="138705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r>
              <a:rPr lang="en-US" b="1" dirty="0"/>
              <a:t>Results</a:t>
            </a:r>
            <a:r>
              <a:rPr lang="en-US" i="1" dirty="0"/>
              <a:t> (MultiSort Benchmark)</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l="8615" t="6645" r="2216" b="9598"/>
          <a:stretch>
            <a:fillRect/>
          </a:stretch>
        </p:blipFill>
        <p:spPr bwMode="auto">
          <a:xfrm>
            <a:off x="618110" y="2312988"/>
            <a:ext cx="5256212" cy="39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2" name="Text Box 5"/>
          <p:cNvSpPr txBox="1">
            <a:spLocks noChangeArrowheads="1"/>
          </p:cNvSpPr>
          <p:nvPr/>
        </p:nvSpPr>
        <p:spPr bwMode="auto">
          <a:xfrm rot="16200000">
            <a:off x="-1113853" y="3751263"/>
            <a:ext cx="28797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spcBef>
                <a:spcPct val="0"/>
              </a:spcBef>
              <a:defRPr sz="2400">
                <a:solidFill>
                  <a:schemeClr val="tx1"/>
                </a:solidFill>
                <a:latin typeface="Arial" charset="0"/>
                <a:ea typeface="ヒラギノ角ゴ Pro W3" pitchFamily="96" charset="-128"/>
              </a:defRPr>
            </a:lvl1pPr>
            <a:lvl2pPr marL="742950" indent="-285750" algn="l" eaLnBrk="0" hangingPunct="0">
              <a:spcBef>
                <a:spcPct val="0"/>
              </a:spcBef>
              <a:defRPr sz="2400">
                <a:solidFill>
                  <a:schemeClr val="tx1"/>
                </a:solidFill>
                <a:latin typeface="Arial" charset="0"/>
                <a:ea typeface="ヒラギノ角ゴ Pro W3" pitchFamily="96" charset="-128"/>
              </a:defRPr>
            </a:lvl2pPr>
            <a:lvl3pPr marL="1143000" indent="-228600" algn="l" eaLnBrk="0" hangingPunct="0">
              <a:spcBef>
                <a:spcPct val="0"/>
              </a:spcBef>
              <a:defRPr sz="2400">
                <a:solidFill>
                  <a:schemeClr val="tx1"/>
                </a:solidFill>
                <a:latin typeface="Arial" charset="0"/>
                <a:ea typeface="ヒラギノ角ゴ Pro W3" pitchFamily="96" charset="-128"/>
              </a:defRPr>
            </a:lvl3pPr>
            <a:lvl4pPr marL="1600200" indent="-228600" algn="l" eaLnBrk="0" hangingPunct="0">
              <a:spcBef>
                <a:spcPct val="0"/>
              </a:spcBef>
              <a:defRPr sz="2400">
                <a:solidFill>
                  <a:schemeClr val="tx1"/>
                </a:solidFill>
                <a:latin typeface="Arial" charset="0"/>
                <a:ea typeface="ヒラギノ角ゴ Pro W3" pitchFamily="96" charset="-128"/>
              </a:defRPr>
            </a:lvl4pPr>
            <a:lvl5pPr marL="2057400" indent="-228600" algn="l" eaLnBrk="0" hangingPunct="0">
              <a:spcBef>
                <a:spcPct val="0"/>
              </a:spcBef>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buClrTx/>
              <a:buFontTx/>
              <a:buNone/>
            </a:pPr>
            <a:r>
              <a:rPr lang="en-US" sz="1600" dirty="0"/>
              <a:t>Cycles </a:t>
            </a:r>
            <a:r>
              <a:rPr lang="en-US" sz="1600" i="1" dirty="0"/>
              <a:t>[x100]</a:t>
            </a:r>
          </a:p>
          <a:p>
            <a:pPr algn="ctr" eaLnBrk="1" hangingPunct="1">
              <a:buClrTx/>
              <a:buFontTx/>
              <a:buNone/>
            </a:pPr>
            <a:r>
              <a:rPr lang="en-US" sz="1600" dirty="0"/>
              <a:t> Energy (CPU + Memory) </a:t>
            </a:r>
            <a:r>
              <a:rPr lang="en-US" sz="1600" i="1" dirty="0"/>
              <a:t>[µJ]</a:t>
            </a:r>
          </a:p>
        </p:txBody>
      </p:sp>
      <p:sp>
        <p:nvSpPr>
          <p:cNvPr id="464901" name="Rectangle 5"/>
          <p:cNvSpPr>
            <a:spLocks noGrp="1" noChangeArrowheads="1"/>
          </p:cNvSpPr>
          <p:nvPr>
            <p:ph type="body" idx="1"/>
          </p:nvPr>
        </p:nvSpPr>
        <p:spPr>
          <a:xfrm>
            <a:off x="5436096" y="1387475"/>
            <a:ext cx="3528517" cy="4994275"/>
          </a:xfrm>
        </p:spPr>
        <p:txBody>
          <a:bodyPr/>
          <a:lstStyle/>
          <a:p>
            <a:pPr>
              <a:lnSpc>
                <a:spcPct val="100000"/>
              </a:lnSpc>
              <a:buFont typeface="Arial" charset="0"/>
              <a:buChar char="–"/>
            </a:pPr>
            <a:r>
              <a:rPr lang="en-US" dirty="0"/>
              <a:t>64b SPM too small to hold global variables/functions.</a:t>
            </a:r>
          </a:p>
          <a:p>
            <a:pPr>
              <a:lnSpc>
                <a:spcPct val="100000"/>
              </a:lnSpc>
              <a:buFont typeface="Arial" charset="0"/>
              <a:buChar char="–"/>
            </a:pPr>
            <a:r>
              <a:rPr lang="en-US" dirty="0"/>
              <a:t>Steady energy and run-time reductions until 1kB SPM due to allocation of more MOs to SPM.</a:t>
            </a:r>
          </a:p>
          <a:p>
            <a:pPr>
              <a:lnSpc>
                <a:spcPct val="100000"/>
              </a:lnSpc>
              <a:buFont typeface="Arial" charset="0"/>
              <a:buChar char="–"/>
            </a:pPr>
            <a:r>
              <a:rPr lang="en-US" dirty="0"/>
              <a:t>From 2kB onwards minor degradations w.r.t. energy consumption since no more MOs can be allocated (all MOs already reside on SPM) but the energy consumption of larger SPMs increases for technological reasons.</a:t>
            </a:r>
          </a:p>
        </p:txBody>
      </p:sp>
    </p:spTree>
    <p:extLst>
      <p:ext uri="{BB962C8B-B14F-4D97-AF65-F5344CB8AC3E}">
        <p14:creationId xmlns:p14="http://schemas.microsoft.com/office/powerpoint/2010/main" val="7209041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490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0FE259C-6906-4B75-87ED-AC918904EA4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(1)</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Motivation</a:t>
            </a:r>
          </a:p>
          <a:p>
            <a:pPr>
              <a:lnSpc>
                <a:spcPct val="120000"/>
              </a:lnSpc>
              <a:buFont typeface="Arial" charset="0"/>
              <a:buChar char="–"/>
            </a:pPr>
            <a:r>
              <a:rPr lang="en-US" dirty="0"/>
              <a:t>Allocation of entire functions possibly disadvantageous:</a:t>
            </a:r>
          </a:p>
          <a:p>
            <a:pPr>
              <a:lnSpc>
                <a:spcPct val="120000"/>
              </a:lnSpc>
              <a:buClr>
                <a:srgbClr val="C00000"/>
              </a:buClr>
              <a:buFont typeface="Wingdings" pitchFamily="2" charset="2"/>
              <a:buChar char="D"/>
            </a:pPr>
            <a:r>
              <a:rPr lang="en-US" dirty="0"/>
              <a:t>Entire functions contain lots of code and occupy large space in the SPM</a:t>
            </a:r>
          </a:p>
          <a:p>
            <a:pPr>
              <a:lnSpc>
                <a:spcPct val="120000"/>
              </a:lnSpc>
              <a:buClr>
                <a:srgbClr val="C00000"/>
              </a:buClr>
              <a:buFont typeface="Wingdings" pitchFamily="2" charset="2"/>
              <a:buChar char="D"/>
            </a:pPr>
            <a:r>
              <a:rPr lang="en-US" dirty="0"/>
              <a:t>Parts of a function’s code (e.g., code outside loops) are executed rarely. They thus produce only very small energy savings but, however, occupy costly SPM capacity.</a:t>
            </a:r>
          </a:p>
          <a:p>
            <a:pPr>
              <a:lnSpc>
                <a:spcPct val="120000"/>
              </a:lnSpc>
              <a:buFont typeface="Wingdings" pitchFamily="2" charset="2"/>
              <a:buChar char="F"/>
            </a:pPr>
            <a:r>
              <a:rPr lang="en-US" i="1" dirty="0"/>
              <a:t>(Scarce resource) SPM capacity exploited only in a sub-optimal way.</a:t>
            </a:r>
          </a:p>
          <a:p>
            <a:pPr marL="0" indent="0">
              <a:lnSpc>
                <a:spcPct val="120000"/>
              </a:lnSpc>
            </a:pPr>
            <a:endParaRPr lang="en-US" sz="1200" dirty="0"/>
          </a:p>
          <a:p>
            <a:pPr>
              <a:lnSpc>
                <a:spcPct val="90000"/>
              </a:lnSpc>
            </a:pPr>
            <a:r>
              <a:rPr lang="en-US" b="1" dirty="0"/>
              <a:t>Goal</a:t>
            </a:r>
          </a:p>
          <a:p>
            <a:pPr>
              <a:lnSpc>
                <a:spcPct val="120000"/>
              </a:lnSpc>
              <a:buFont typeface="Arial" charset="0"/>
              <a:buChar char="–"/>
            </a:pPr>
            <a:r>
              <a:rPr lang="en-US" dirty="0"/>
              <a:t>Allocation of the code of complete LIR functions, of individual </a:t>
            </a:r>
            <a:r>
              <a:rPr lang="en-US" i="1" dirty="0"/>
              <a:t>basic blocks</a:t>
            </a:r>
            <a:r>
              <a:rPr lang="en-US" dirty="0"/>
              <a:t> and of global variables onto the SPM.</a:t>
            </a:r>
          </a:p>
        </p:txBody>
      </p:sp>
    </p:spTree>
    <p:extLst>
      <p:ext uri="{BB962C8B-B14F-4D97-AF65-F5344CB8AC3E}">
        <p14:creationId xmlns:p14="http://schemas.microsoft.com/office/powerpoint/2010/main" val="335403205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8419D68-A514-4190-9E3B-692593591F8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(2)</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Problem when Moving Single Basic Blocks</a:t>
            </a:r>
          </a:p>
          <a:p>
            <a:pPr marL="0" indent="0">
              <a:lnSpc>
                <a:spcPct val="120000"/>
              </a:lnSpc>
            </a:pPr>
            <a:r>
              <a:rPr lang="en-US" i="1" dirty="0"/>
              <a:t>Remember:</a:t>
            </a:r>
            <a:r>
              <a:rPr lang="en-US" dirty="0"/>
              <a:t> A basic block </a:t>
            </a:r>
            <a:r>
              <a:rPr lang="en-US" i="1" dirty="0"/>
              <a:t>b</a:t>
            </a:r>
            <a:r>
              <a:rPr lang="en-US" dirty="0"/>
              <a:t> may contain a branch instruction only as very 	       last instruction</a:t>
            </a:r>
          </a:p>
          <a:p>
            <a:pPr>
              <a:lnSpc>
                <a:spcPct val="120000"/>
              </a:lnSpc>
              <a:buFont typeface="Arial" charset="0"/>
              <a:buChar char="–"/>
            </a:pPr>
            <a:r>
              <a:rPr lang="en-US" dirty="0"/>
              <a:t>If the branch at the end of </a:t>
            </a:r>
            <a:r>
              <a:rPr lang="en-US" i="1" dirty="0"/>
              <a:t>b</a:t>
            </a:r>
            <a:r>
              <a:rPr lang="en-US" dirty="0"/>
              <a:t> is conditional, </a:t>
            </a:r>
            <a:r>
              <a:rPr lang="en-US" i="1" dirty="0"/>
              <a:t>b</a:t>
            </a:r>
            <a:r>
              <a:rPr lang="en-US" dirty="0"/>
              <a:t> has two successors </a:t>
            </a:r>
            <a:r>
              <a:rPr lang="en-US" i="1" dirty="0"/>
              <a:t>b</a:t>
            </a:r>
            <a:r>
              <a:rPr lang="en-US" dirty="0"/>
              <a:t>1 and </a:t>
            </a:r>
            <a:r>
              <a:rPr lang="en-US" i="1" dirty="0"/>
              <a:t>b</a:t>
            </a:r>
            <a:r>
              <a:rPr lang="en-US" dirty="0"/>
              <a:t>2 in the CFG that are executed if the conditional branch is either taken or not taken:</a:t>
            </a:r>
          </a:p>
        </p:txBody>
      </p:sp>
      <p:sp>
        <p:nvSpPr>
          <p:cNvPr id="6" name="Rectangle 5"/>
          <p:cNvSpPr>
            <a:spLocks noChangeArrowheads="1"/>
          </p:cNvSpPr>
          <p:nvPr/>
        </p:nvSpPr>
        <p:spPr bwMode="auto">
          <a:xfrm>
            <a:off x="3132138" y="3933056"/>
            <a:ext cx="2447925" cy="720725"/>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 name="Text Box 6"/>
          <p:cNvSpPr txBox="1">
            <a:spLocks noChangeArrowheads="1"/>
          </p:cNvSpPr>
          <p:nvPr/>
        </p:nvSpPr>
        <p:spPr bwMode="auto">
          <a:xfrm>
            <a:off x="3087688" y="3993381"/>
            <a:ext cx="23749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  ...</a:t>
            </a:r>
          </a:p>
          <a:p>
            <a:pPr eaLnBrk="1" hangingPunct="1">
              <a:spcBef>
                <a:spcPct val="20000"/>
              </a:spcBef>
              <a:buClr>
                <a:srgbClr val="FF0007"/>
              </a:buClr>
              <a:buFontTx/>
              <a:buNone/>
            </a:pPr>
            <a:r>
              <a:rPr lang="en-US" sz="1800" b="1" dirty="0">
                <a:latin typeface="Courier New" pitchFamily="49" charset="0"/>
              </a:rPr>
              <a:t>    jnz %d_0, b2</a:t>
            </a:r>
          </a:p>
        </p:txBody>
      </p:sp>
      <p:sp>
        <p:nvSpPr>
          <p:cNvPr id="8" name="Rectangle 7"/>
          <p:cNvSpPr>
            <a:spLocks noChangeArrowheads="1"/>
          </p:cNvSpPr>
          <p:nvPr/>
        </p:nvSpPr>
        <p:spPr bwMode="auto">
          <a:xfrm>
            <a:off x="1592263" y="5014143"/>
            <a:ext cx="2474912"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Text Box 8"/>
          <p:cNvSpPr txBox="1">
            <a:spLocks noChangeArrowheads="1"/>
          </p:cNvSpPr>
          <p:nvPr/>
        </p:nvSpPr>
        <p:spPr bwMode="auto">
          <a:xfrm>
            <a:off x="1547813" y="5101456"/>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b1: ...</a:t>
            </a:r>
          </a:p>
        </p:txBody>
      </p:sp>
      <p:sp>
        <p:nvSpPr>
          <p:cNvPr id="10" name="Rectangle 9"/>
          <p:cNvSpPr>
            <a:spLocks noChangeArrowheads="1"/>
          </p:cNvSpPr>
          <p:nvPr/>
        </p:nvSpPr>
        <p:spPr bwMode="auto">
          <a:xfrm>
            <a:off x="4645025" y="5014143"/>
            <a:ext cx="2447925"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10"/>
          <p:cNvSpPr txBox="1">
            <a:spLocks noChangeArrowheads="1"/>
          </p:cNvSpPr>
          <p:nvPr/>
        </p:nvSpPr>
        <p:spPr bwMode="auto">
          <a:xfrm>
            <a:off x="4600575" y="5101456"/>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b2: ...</a:t>
            </a:r>
          </a:p>
        </p:txBody>
      </p:sp>
      <p:sp>
        <p:nvSpPr>
          <p:cNvPr id="12" name="Line 11"/>
          <p:cNvSpPr>
            <a:spLocks noChangeShapeType="1"/>
          </p:cNvSpPr>
          <p:nvPr/>
        </p:nvSpPr>
        <p:spPr bwMode="auto">
          <a:xfrm flipH="1">
            <a:off x="2843213" y="4653781"/>
            <a:ext cx="865187"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3" name="Line 12"/>
          <p:cNvSpPr>
            <a:spLocks noChangeShapeType="1"/>
          </p:cNvSpPr>
          <p:nvPr/>
        </p:nvSpPr>
        <p:spPr bwMode="auto">
          <a:xfrm>
            <a:off x="5003800" y="4653781"/>
            <a:ext cx="865188"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12571400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BBEB67F-EC93-4065-AE84-01166A656AC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(3)</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Problem when Moving Single Basic Blocks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marL="0" indent="0">
              <a:lnSpc>
                <a:spcPct val="120000"/>
              </a:lnSpc>
            </a:pPr>
            <a:endParaRPr lang="en-US" dirty="0"/>
          </a:p>
          <a:p>
            <a:pPr>
              <a:lnSpc>
                <a:spcPct val="120000"/>
              </a:lnSpc>
              <a:buFont typeface="Arial" charset="0"/>
              <a:buChar char="–"/>
            </a:pPr>
            <a:r>
              <a:rPr lang="en-US" i="1" dirty="0"/>
              <a:t>b</a:t>
            </a:r>
            <a:r>
              <a:rPr lang="en-US" dirty="0"/>
              <a:t>1 is reached from </a:t>
            </a:r>
            <a:r>
              <a:rPr lang="en-US" i="1" dirty="0"/>
              <a:t>b</a:t>
            </a:r>
            <a:r>
              <a:rPr lang="en-US" dirty="0"/>
              <a:t> implicitly if the conditional branch is not taken, since</a:t>
            </a:r>
          </a:p>
          <a:p>
            <a:pPr>
              <a:lnSpc>
                <a:spcPct val="120000"/>
              </a:lnSpc>
              <a:buFont typeface="Wingdings" pitchFamily="2" charset="2"/>
              <a:buChar char="C"/>
            </a:pPr>
            <a:r>
              <a:rPr lang="en-US" dirty="0"/>
              <a:t>the program counter is incremented after the non-taken branch and thus points to the next following instruction, and</a:t>
            </a:r>
          </a:p>
          <a:p>
            <a:pPr>
              <a:lnSpc>
                <a:spcPct val="120000"/>
              </a:lnSpc>
              <a:buFont typeface="Wingdings" pitchFamily="2" charset="2"/>
              <a:buChar char="C"/>
            </a:pPr>
            <a:r>
              <a:rPr lang="en-US" dirty="0"/>
              <a:t>the code of </a:t>
            </a:r>
            <a:r>
              <a:rPr lang="en-US" i="1" dirty="0"/>
              <a:t>b</a:t>
            </a:r>
            <a:r>
              <a:rPr lang="en-US" dirty="0"/>
              <a:t>1 directly follows that of </a:t>
            </a:r>
            <a:r>
              <a:rPr lang="en-US" i="1" dirty="0"/>
              <a:t>b</a:t>
            </a:r>
            <a:r>
              <a:rPr lang="en-US" dirty="0"/>
              <a:t> in memory.</a:t>
            </a:r>
          </a:p>
        </p:txBody>
      </p:sp>
      <p:sp>
        <p:nvSpPr>
          <p:cNvPr id="6" name="Rectangle 5"/>
          <p:cNvSpPr>
            <a:spLocks noChangeArrowheads="1"/>
          </p:cNvSpPr>
          <p:nvPr/>
        </p:nvSpPr>
        <p:spPr bwMode="auto">
          <a:xfrm>
            <a:off x="3132138" y="1988121"/>
            <a:ext cx="2447925" cy="720725"/>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 name="Text Box 6"/>
          <p:cNvSpPr txBox="1">
            <a:spLocks noChangeArrowheads="1"/>
          </p:cNvSpPr>
          <p:nvPr/>
        </p:nvSpPr>
        <p:spPr bwMode="auto">
          <a:xfrm>
            <a:off x="3087688" y="2048446"/>
            <a:ext cx="23749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  ...</a:t>
            </a:r>
          </a:p>
          <a:p>
            <a:pPr eaLnBrk="1" hangingPunct="1">
              <a:spcBef>
                <a:spcPct val="20000"/>
              </a:spcBef>
              <a:buClr>
                <a:srgbClr val="FF0007"/>
              </a:buClr>
              <a:buFontTx/>
              <a:buNone/>
            </a:pPr>
            <a:r>
              <a:rPr lang="en-US" sz="1800" b="1" dirty="0">
                <a:latin typeface="Courier New" pitchFamily="49" charset="0"/>
              </a:rPr>
              <a:t>    jnz %d_0, b2</a:t>
            </a:r>
          </a:p>
        </p:txBody>
      </p:sp>
      <p:sp>
        <p:nvSpPr>
          <p:cNvPr id="8" name="Rectangle 7"/>
          <p:cNvSpPr>
            <a:spLocks noChangeArrowheads="1"/>
          </p:cNvSpPr>
          <p:nvPr/>
        </p:nvSpPr>
        <p:spPr bwMode="auto">
          <a:xfrm>
            <a:off x="1592263" y="3069208"/>
            <a:ext cx="2474912"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Text Box 8"/>
          <p:cNvSpPr txBox="1">
            <a:spLocks noChangeArrowheads="1"/>
          </p:cNvSpPr>
          <p:nvPr/>
        </p:nvSpPr>
        <p:spPr bwMode="auto">
          <a:xfrm>
            <a:off x="1547813" y="3156521"/>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b1: ...</a:t>
            </a:r>
          </a:p>
        </p:txBody>
      </p:sp>
      <p:sp>
        <p:nvSpPr>
          <p:cNvPr id="10" name="Rectangle 9"/>
          <p:cNvSpPr>
            <a:spLocks noChangeArrowheads="1"/>
          </p:cNvSpPr>
          <p:nvPr/>
        </p:nvSpPr>
        <p:spPr bwMode="auto">
          <a:xfrm>
            <a:off x="4645025" y="3069208"/>
            <a:ext cx="2447925"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10"/>
          <p:cNvSpPr txBox="1">
            <a:spLocks noChangeArrowheads="1"/>
          </p:cNvSpPr>
          <p:nvPr/>
        </p:nvSpPr>
        <p:spPr bwMode="auto">
          <a:xfrm>
            <a:off x="4600575" y="3156521"/>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b2: ...</a:t>
            </a:r>
          </a:p>
        </p:txBody>
      </p:sp>
      <p:sp>
        <p:nvSpPr>
          <p:cNvPr id="12" name="Line 11"/>
          <p:cNvSpPr>
            <a:spLocks noChangeShapeType="1"/>
          </p:cNvSpPr>
          <p:nvPr/>
        </p:nvSpPr>
        <p:spPr bwMode="auto">
          <a:xfrm flipH="1">
            <a:off x="2843213" y="2708846"/>
            <a:ext cx="865187"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3" name="Line 12"/>
          <p:cNvSpPr>
            <a:spLocks noChangeShapeType="1"/>
          </p:cNvSpPr>
          <p:nvPr/>
        </p:nvSpPr>
        <p:spPr bwMode="auto">
          <a:xfrm>
            <a:off x="5003800" y="2708846"/>
            <a:ext cx="865188"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116001839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20FB763-DCD1-4641-A1FF-A67F402EB86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(4)</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Problem when Moving Single Basic Blocks</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marL="0" indent="0">
              <a:lnSpc>
                <a:spcPct val="120000"/>
              </a:lnSpc>
            </a:pPr>
            <a:endParaRPr lang="en-US" dirty="0"/>
          </a:p>
          <a:p>
            <a:pPr marL="0" indent="0">
              <a:lnSpc>
                <a:spcPct val="120000"/>
              </a:lnSpc>
            </a:pPr>
            <a:r>
              <a:rPr lang="en-US" b="1" i="1" dirty="0"/>
              <a:t>What if b resides in SPM but b1 not (or vice versa)?</a:t>
            </a:r>
          </a:p>
          <a:p>
            <a:pPr>
              <a:lnSpc>
                <a:spcPct val="120000"/>
              </a:lnSpc>
              <a:buFont typeface="Arial" charset="0"/>
              <a:buChar char="–"/>
            </a:pPr>
            <a:r>
              <a:rPr lang="en-US" dirty="0"/>
              <a:t>If the branch is not taken, the next instruction following </a:t>
            </a:r>
            <a:r>
              <a:rPr lang="en-US" i="1" dirty="0"/>
              <a:t>b</a:t>
            </a:r>
            <a:r>
              <a:rPr lang="en-US" dirty="0"/>
              <a:t> in the SPM will be executed.</a:t>
            </a:r>
          </a:p>
          <a:p>
            <a:pPr>
              <a:lnSpc>
                <a:spcPct val="120000"/>
              </a:lnSpc>
              <a:buFont typeface="Wingdings" pitchFamily="2" charset="2"/>
              <a:buChar char="F"/>
            </a:pPr>
            <a:r>
              <a:rPr lang="en-US" i="1" dirty="0"/>
              <a:t>Since b1 no longer follows b in the memory, incorrect code will be executed!</a:t>
            </a:r>
          </a:p>
        </p:txBody>
      </p:sp>
      <p:sp>
        <p:nvSpPr>
          <p:cNvPr id="6" name="Rectangle 5"/>
          <p:cNvSpPr>
            <a:spLocks noChangeArrowheads="1"/>
          </p:cNvSpPr>
          <p:nvPr/>
        </p:nvSpPr>
        <p:spPr bwMode="auto">
          <a:xfrm>
            <a:off x="3132138" y="1988121"/>
            <a:ext cx="2447925" cy="720725"/>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 name="Text Box 6"/>
          <p:cNvSpPr txBox="1">
            <a:spLocks noChangeArrowheads="1"/>
          </p:cNvSpPr>
          <p:nvPr/>
        </p:nvSpPr>
        <p:spPr bwMode="auto">
          <a:xfrm>
            <a:off x="3087688" y="2048446"/>
            <a:ext cx="23749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  ...</a:t>
            </a:r>
          </a:p>
          <a:p>
            <a:pPr eaLnBrk="1" hangingPunct="1">
              <a:spcBef>
                <a:spcPct val="20000"/>
              </a:spcBef>
              <a:buClr>
                <a:srgbClr val="FF0007"/>
              </a:buClr>
              <a:buFontTx/>
              <a:buNone/>
            </a:pPr>
            <a:r>
              <a:rPr lang="en-US" sz="1800" b="1" dirty="0">
                <a:latin typeface="Courier New" pitchFamily="49" charset="0"/>
              </a:rPr>
              <a:t>    jnz %d_0, b2</a:t>
            </a:r>
          </a:p>
        </p:txBody>
      </p:sp>
      <p:sp>
        <p:nvSpPr>
          <p:cNvPr id="8" name="Rectangle 7"/>
          <p:cNvSpPr>
            <a:spLocks noChangeArrowheads="1"/>
          </p:cNvSpPr>
          <p:nvPr/>
        </p:nvSpPr>
        <p:spPr bwMode="auto">
          <a:xfrm>
            <a:off x="1592263" y="3069208"/>
            <a:ext cx="2474912"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Text Box 8"/>
          <p:cNvSpPr txBox="1">
            <a:spLocks noChangeArrowheads="1"/>
          </p:cNvSpPr>
          <p:nvPr/>
        </p:nvSpPr>
        <p:spPr bwMode="auto">
          <a:xfrm>
            <a:off x="1547813" y="3156521"/>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b1: ...</a:t>
            </a:r>
          </a:p>
        </p:txBody>
      </p:sp>
      <p:sp>
        <p:nvSpPr>
          <p:cNvPr id="10" name="Rectangle 9"/>
          <p:cNvSpPr>
            <a:spLocks noChangeArrowheads="1"/>
          </p:cNvSpPr>
          <p:nvPr/>
        </p:nvSpPr>
        <p:spPr bwMode="auto">
          <a:xfrm>
            <a:off x="4645025" y="3069208"/>
            <a:ext cx="2447925"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1" name="Text Box 10"/>
          <p:cNvSpPr txBox="1">
            <a:spLocks noChangeArrowheads="1"/>
          </p:cNvSpPr>
          <p:nvPr/>
        </p:nvSpPr>
        <p:spPr bwMode="auto">
          <a:xfrm>
            <a:off x="4600575" y="3156521"/>
            <a:ext cx="1146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b2: ...</a:t>
            </a:r>
          </a:p>
        </p:txBody>
      </p:sp>
      <p:sp>
        <p:nvSpPr>
          <p:cNvPr id="12" name="Line 11"/>
          <p:cNvSpPr>
            <a:spLocks noChangeShapeType="1"/>
          </p:cNvSpPr>
          <p:nvPr/>
        </p:nvSpPr>
        <p:spPr bwMode="auto">
          <a:xfrm flipH="1">
            <a:off x="2843213" y="2708846"/>
            <a:ext cx="865187"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13" name="Line 12"/>
          <p:cNvSpPr>
            <a:spLocks noChangeShapeType="1"/>
          </p:cNvSpPr>
          <p:nvPr/>
        </p:nvSpPr>
        <p:spPr bwMode="auto">
          <a:xfrm>
            <a:off x="5003800" y="2708846"/>
            <a:ext cx="865188" cy="360362"/>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1972661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490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788B484D-F306-471D-B159-BD525085198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(5)</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A Naive Solution</a:t>
            </a:r>
          </a:p>
          <a:p>
            <a:pPr>
              <a:lnSpc>
                <a:spcPct val="120000"/>
              </a:lnSpc>
              <a:buFont typeface="Arial" charset="0"/>
              <a:buChar char="–"/>
            </a:pPr>
            <a:r>
              <a:rPr lang="en-US" dirty="0"/>
              <a:t>Extend all basic blocks </a:t>
            </a:r>
            <a:r>
              <a:rPr lang="en-US" i="1" dirty="0"/>
              <a:t>b</a:t>
            </a:r>
            <a:r>
              <a:rPr lang="en-US" dirty="0"/>
              <a:t> featuring such an implicit CFG edge by an unconditional branch to </a:t>
            </a:r>
            <a:r>
              <a:rPr lang="en-US" i="1" dirty="0"/>
              <a:t>b</a:t>
            </a:r>
            <a:r>
              <a:rPr lang="en-US" dirty="0"/>
              <a:t>1:</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marL="0" indent="0">
              <a:lnSpc>
                <a:spcPct val="120000"/>
              </a:lnSpc>
            </a:pPr>
            <a:endParaRPr lang="en-US" dirty="0"/>
          </a:p>
          <a:p>
            <a:pPr marL="0" indent="0">
              <a:lnSpc>
                <a:spcPct val="120000"/>
              </a:lnSpc>
            </a:pPr>
            <a:endParaRPr lang="en-US" dirty="0"/>
          </a:p>
          <a:p>
            <a:pPr marL="0" indent="0">
              <a:lnSpc>
                <a:spcPct val="120000"/>
              </a:lnSpc>
            </a:pPr>
            <a:r>
              <a:rPr lang="en-US" b="1" dirty="0"/>
              <a:t>Disadvantage</a:t>
            </a:r>
          </a:p>
          <a:p>
            <a:pPr>
              <a:lnSpc>
                <a:spcPct val="120000"/>
              </a:lnSpc>
              <a:buFont typeface="Arial" charset="0"/>
              <a:buChar char="–"/>
            </a:pPr>
            <a:r>
              <a:rPr lang="en-US" dirty="0"/>
              <a:t>Unconditional branch extremely inefficient (code size, run-time and energy consumption) if both </a:t>
            </a:r>
            <a:r>
              <a:rPr lang="en-US" i="1" dirty="0"/>
              <a:t>b</a:t>
            </a:r>
            <a:r>
              <a:rPr lang="en-US" dirty="0"/>
              <a:t> and </a:t>
            </a:r>
            <a:r>
              <a:rPr lang="en-US" i="1" dirty="0"/>
              <a:t>b</a:t>
            </a:r>
            <a:r>
              <a:rPr lang="en-US" dirty="0"/>
              <a:t>1 still reside in the same memory.</a:t>
            </a:r>
            <a:endParaRPr lang="en-US" i="1" dirty="0"/>
          </a:p>
        </p:txBody>
      </p:sp>
      <p:sp>
        <p:nvSpPr>
          <p:cNvPr id="14" name="Rectangle 5"/>
          <p:cNvSpPr>
            <a:spLocks noChangeArrowheads="1"/>
          </p:cNvSpPr>
          <p:nvPr/>
        </p:nvSpPr>
        <p:spPr bwMode="auto">
          <a:xfrm>
            <a:off x="3347492" y="2599804"/>
            <a:ext cx="2447925" cy="973137"/>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5" name="Text Box 6"/>
          <p:cNvSpPr txBox="1">
            <a:spLocks noChangeArrowheads="1"/>
          </p:cNvSpPr>
          <p:nvPr/>
        </p:nvSpPr>
        <p:spPr bwMode="auto">
          <a:xfrm>
            <a:off x="3303042" y="2599804"/>
            <a:ext cx="2374900"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  ...</a:t>
            </a:r>
          </a:p>
          <a:p>
            <a:pPr eaLnBrk="1" hangingPunct="1">
              <a:spcBef>
                <a:spcPct val="20000"/>
              </a:spcBef>
              <a:buClr>
                <a:srgbClr val="FF0007"/>
              </a:buClr>
              <a:buFontTx/>
              <a:buNone/>
            </a:pPr>
            <a:r>
              <a:rPr lang="en-US" sz="1800" b="1" dirty="0">
                <a:latin typeface="Courier New" pitchFamily="49" charset="0"/>
              </a:rPr>
              <a:t>    jnz %d_0, b2</a:t>
            </a:r>
          </a:p>
          <a:p>
            <a:pPr eaLnBrk="1" hangingPunct="1">
              <a:spcBef>
                <a:spcPct val="20000"/>
              </a:spcBef>
              <a:buClr>
                <a:srgbClr val="FF0007"/>
              </a:buClr>
              <a:buFontTx/>
              <a:buNone/>
            </a:pPr>
            <a:r>
              <a:rPr lang="en-US" sz="1800" b="1" dirty="0">
                <a:latin typeface="Courier New" pitchFamily="49" charset="0"/>
              </a:rPr>
              <a:t>    j   b1</a:t>
            </a:r>
          </a:p>
        </p:txBody>
      </p:sp>
      <p:sp>
        <p:nvSpPr>
          <p:cNvPr id="16" name="Rectangle 7"/>
          <p:cNvSpPr>
            <a:spLocks noChangeArrowheads="1"/>
          </p:cNvSpPr>
          <p:nvPr/>
        </p:nvSpPr>
        <p:spPr bwMode="auto">
          <a:xfrm>
            <a:off x="1807617" y="3933304"/>
            <a:ext cx="2474912"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7" name="Text Box 8"/>
          <p:cNvSpPr txBox="1">
            <a:spLocks noChangeArrowheads="1"/>
          </p:cNvSpPr>
          <p:nvPr/>
        </p:nvSpPr>
        <p:spPr bwMode="auto">
          <a:xfrm>
            <a:off x="1763167" y="4020616"/>
            <a:ext cx="1146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b1: ...</a:t>
            </a:r>
          </a:p>
        </p:txBody>
      </p:sp>
      <p:sp>
        <p:nvSpPr>
          <p:cNvPr id="18" name="Rectangle 9"/>
          <p:cNvSpPr>
            <a:spLocks noChangeArrowheads="1"/>
          </p:cNvSpPr>
          <p:nvPr/>
        </p:nvSpPr>
        <p:spPr bwMode="auto">
          <a:xfrm>
            <a:off x="4860379" y="3933304"/>
            <a:ext cx="2447925"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9" name="Text Box 10"/>
          <p:cNvSpPr txBox="1">
            <a:spLocks noChangeArrowheads="1"/>
          </p:cNvSpPr>
          <p:nvPr/>
        </p:nvSpPr>
        <p:spPr bwMode="auto">
          <a:xfrm>
            <a:off x="4815929" y="4020616"/>
            <a:ext cx="1146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b2: ...</a:t>
            </a:r>
          </a:p>
        </p:txBody>
      </p:sp>
      <p:sp>
        <p:nvSpPr>
          <p:cNvPr id="20" name="Line 11"/>
          <p:cNvSpPr>
            <a:spLocks noChangeShapeType="1"/>
          </p:cNvSpPr>
          <p:nvPr/>
        </p:nvSpPr>
        <p:spPr bwMode="auto">
          <a:xfrm flipH="1">
            <a:off x="3058567" y="3572941"/>
            <a:ext cx="865187" cy="360363"/>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1" name="Line 12"/>
          <p:cNvSpPr>
            <a:spLocks noChangeShapeType="1"/>
          </p:cNvSpPr>
          <p:nvPr/>
        </p:nvSpPr>
        <p:spPr bwMode="auto">
          <a:xfrm>
            <a:off x="5219154" y="3572941"/>
            <a:ext cx="865188" cy="360363"/>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1858495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3E89785-8408-49BE-B408-C847179E0E2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(6)</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A Better Approach</a:t>
            </a:r>
          </a:p>
          <a:p>
            <a:pPr>
              <a:lnSpc>
                <a:spcPct val="120000"/>
              </a:lnSpc>
              <a:buFont typeface="Arial" charset="0"/>
              <a:buChar char="–"/>
            </a:pPr>
            <a:r>
              <a:rPr lang="en-US" dirty="0"/>
              <a:t>Extension of a basic block </a:t>
            </a:r>
            <a:r>
              <a:rPr lang="en-US" i="1" dirty="0"/>
              <a:t>b</a:t>
            </a:r>
            <a:r>
              <a:rPr lang="en-US" dirty="0"/>
              <a:t> featuring such an implicit CFG edge by an unconditional branch only if </a:t>
            </a:r>
            <a:r>
              <a:rPr lang="en-US" i="1" dirty="0"/>
              <a:t>b</a:t>
            </a:r>
            <a:r>
              <a:rPr lang="en-US" dirty="0"/>
              <a:t> and </a:t>
            </a:r>
            <a:r>
              <a:rPr lang="en-US" i="1" dirty="0"/>
              <a:t>b</a:t>
            </a:r>
            <a:r>
              <a:rPr lang="en-US" dirty="0"/>
              <a:t>1 are actually allocated to different memories</a:t>
            </a:r>
          </a:p>
          <a:p>
            <a:pPr marL="0" indent="0">
              <a:lnSpc>
                <a:spcPct val="120000"/>
              </a:lnSpc>
            </a:pPr>
            <a:endParaRPr lang="en-US" sz="1200" dirty="0"/>
          </a:p>
          <a:p>
            <a:pPr marL="0" indent="0">
              <a:lnSpc>
                <a:spcPct val="120000"/>
              </a:lnSpc>
            </a:pPr>
            <a:r>
              <a:rPr lang="en-US" b="1" dirty="0"/>
              <a:t>Advantage</a:t>
            </a:r>
          </a:p>
          <a:p>
            <a:pPr>
              <a:lnSpc>
                <a:spcPct val="120000"/>
              </a:lnSpc>
              <a:buFont typeface="Arial" charset="0"/>
              <a:buChar char="–"/>
            </a:pPr>
            <a:r>
              <a:rPr lang="en-US" dirty="0"/>
              <a:t>Unconditional branches are generated additionally only there where it is really necessary</a:t>
            </a:r>
          </a:p>
          <a:p>
            <a:pPr marL="0" indent="0">
              <a:lnSpc>
                <a:spcPct val="120000"/>
              </a:lnSpc>
            </a:pPr>
            <a:endParaRPr lang="en-US" sz="1200" dirty="0"/>
          </a:p>
          <a:p>
            <a:pPr marL="0" indent="0">
              <a:lnSpc>
                <a:spcPct val="120000"/>
              </a:lnSpc>
            </a:pPr>
            <a:r>
              <a:rPr lang="en-US" b="1" dirty="0"/>
              <a:t>Problem</a:t>
            </a:r>
          </a:p>
          <a:p>
            <a:pPr>
              <a:lnSpc>
                <a:spcPct val="120000"/>
              </a:lnSpc>
              <a:buFont typeface="Arial" charset="0"/>
              <a:buChar char="–"/>
            </a:pPr>
            <a:r>
              <a:rPr lang="en-US" dirty="0"/>
              <a:t>Code size     of </a:t>
            </a:r>
            <a:r>
              <a:rPr lang="en-US" i="1" dirty="0"/>
              <a:t>b</a:t>
            </a:r>
            <a:r>
              <a:rPr lang="en-US" dirty="0"/>
              <a:t> now depends on the decision variables     and</a:t>
            </a:r>
            <a:br>
              <a:rPr lang="en-US" dirty="0"/>
            </a:br>
            <a:r>
              <a:rPr lang="en-US" dirty="0"/>
              <a:t>      that model the memory allocation of </a:t>
            </a:r>
            <a:r>
              <a:rPr lang="en-US" i="1" dirty="0"/>
              <a:t>b</a:t>
            </a:r>
            <a:r>
              <a:rPr lang="en-US" dirty="0"/>
              <a:t> in the ILP.</a:t>
            </a:r>
          </a:p>
          <a:p>
            <a:pPr>
              <a:lnSpc>
                <a:spcPct val="120000"/>
              </a:lnSpc>
              <a:buFont typeface="Wingdings" pitchFamily="2" charset="2"/>
              <a:buChar char="F"/>
            </a:pPr>
            <a:r>
              <a:rPr lang="en-US" i="1" dirty="0"/>
              <a:t>How to model a non-constant/variable parameter     in the ILP?</a:t>
            </a:r>
          </a:p>
          <a:p>
            <a:pPr>
              <a:lnSpc>
                <a:spcPct val="120000"/>
              </a:lnSpc>
              <a:buFont typeface="Arial" charset="0"/>
              <a:buChar char="–"/>
            </a:pPr>
            <a:endParaRPr lang="en-US" i="1" dirty="0"/>
          </a:p>
        </p:txBody>
      </p:sp>
      <p:pic>
        <p:nvPicPr>
          <p:cNvPr id="2" name="Grafik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1825025" y="4794101"/>
            <a:ext cx="226695" cy="219075"/>
          </a:xfrm>
          <a:prstGeom prst="rect">
            <a:avLst/>
          </a:prstGeom>
        </p:spPr>
      </p:pic>
      <p:pic>
        <p:nvPicPr>
          <p:cNvPr id="3" name="Grafik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7020272" y="4870800"/>
            <a:ext cx="222885" cy="152400"/>
          </a:xfrm>
          <a:prstGeom prst="rect">
            <a:avLst/>
          </a:prstGeom>
        </p:spPr>
      </p:pic>
      <p:pic>
        <p:nvPicPr>
          <p:cNvPr id="24" name="Grafik 23"/>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6156176" y="5533200"/>
            <a:ext cx="226695" cy="219075"/>
          </a:xfrm>
          <a:prstGeom prst="rect">
            <a:avLst/>
          </a:prstGeom>
        </p:spPr>
      </p:pic>
      <p:pic>
        <p:nvPicPr>
          <p:cNvPr id="6" name="Grafik 5"/>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a:off x="611560" y="5238000"/>
            <a:ext cx="312420" cy="152400"/>
          </a:xfrm>
          <a:prstGeom prst="rect">
            <a:avLst/>
          </a:prstGeom>
        </p:spPr>
      </p:pic>
    </p:spTree>
    <p:extLst>
      <p:ext uri="{BB962C8B-B14F-4D97-AF65-F5344CB8AC3E}">
        <p14:creationId xmlns:p14="http://schemas.microsoft.com/office/powerpoint/2010/main" val="1995293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490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4901">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490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B6B65A4-4204-4196-B44E-BFE24F93653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(7)</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Multi-Basic Blocks</a:t>
            </a:r>
          </a:p>
          <a:p>
            <a:pPr>
              <a:lnSpc>
                <a:spcPct val="120000"/>
              </a:lnSpc>
              <a:buFont typeface="Arial" charset="0"/>
              <a:buChar char="–"/>
            </a:pPr>
            <a:r>
              <a:rPr lang="en-US" dirty="0"/>
              <a:t>Sets of basic blocks that are connected in the CFG.</a:t>
            </a:r>
          </a:p>
          <a:p>
            <a:pPr>
              <a:lnSpc>
                <a:spcPct val="120000"/>
              </a:lnSpc>
              <a:buFont typeface="Arial" charset="0"/>
              <a:buChar char="–"/>
            </a:pPr>
            <a:r>
              <a:rPr lang="en-US" dirty="0"/>
              <a:t>Let </a:t>
            </a:r>
            <a:r>
              <a:rPr lang="en-US" i="1" dirty="0"/>
              <a:t>G</a:t>
            </a:r>
            <a:r>
              <a:rPr lang="en-US" dirty="0"/>
              <a:t> be the CFG of a function </a:t>
            </a:r>
            <a:r>
              <a:rPr lang="en-US" i="1" dirty="0"/>
              <a:t>f</a:t>
            </a:r>
            <a:r>
              <a:rPr lang="en-US" dirty="0"/>
              <a:t>, </a:t>
            </a:r>
            <a:r>
              <a:rPr lang="en-US" i="1" dirty="0"/>
              <a:t>G’</a:t>
            </a:r>
            <a:r>
              <a:rPr lang="en-US" dirty="0"/>
              <a:t> be a connected sub-graph of </a:t>
            </a:r>
            <a:r>
              <a:rPr lang="en-US" i="1" dirty="0"/>
              <a:t>G</a:t>
            </a:r>
            <a:r>
              <a:rPr lang="en-US" dirty="0"/>
              <a:t>. The set of all basic blocks of </a:t>
            </a:r>
            <a:r>
              <a:rPr lang="en-US" i="1" dirty="0"/>
              <a:t>G’</a:t>
            </a:r>
            <a:r>
              <a:rPr lang="en-US" dirty="0"/>
              <a:t> is a multi-basic block.</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dirty="0"/>
              <a:t>{</a:t>
            </a:r>
            <a:r>
              <a:rPr lang="en-US" i="1" dirty="0"/>
              <a:t>b</a:t>
            </a:r>
            <a:r>
              <a:rPr lang="en-US" dirty="0"/>
              <a:t>, </a:t>
            </a:r>
            <a:r>
              <a:rPr lang="en-US" i="1" dirty="0"/>
              <a:t>b</a:t>
            </a:r>
            <a:r>
              <a:rPr lang="en-US" dirty="0"/>
              <a:t>1}, {</a:t>
            </a:r>
            <a:r>
              <a:rPr lang="en-US" i="1" dirty="0"/>
              <a:t>b</a:t>
            </a:r>
            <a:r>
              <a:rPr lang="en-US" dirty="0"/>
              <a:t>, </a:t>
            </a:r>
            <a:r>
              <a:rPr lang="en-US" i="1" dirty="0"/>
              <a:t>b</a:t>
            </a:r>
            <a:r>
              <a:rPr lang="en-US" dirty="0"/>
              <a:t>2} and {</a:t>
            </a:r>
            <a:r>
              <a:rPr lang="en-US" i="1" dirty="0"/>
              <a:t>b</a:t>
            </a:r>
            <a:r>
              <a:rPr lang="en-US" dirty="0"/>
              <a:t>, </a:t>
            </a:r>
            <a:r>
              <a:rPr lang="en-US" i="1" dirty="0"/>
              <a:t>b</a:t>
            </a:r>
            <a:r>
              <a:rPr lang="en-US" dirty="0"/>
              <a:t>1, </a:t>
            </a:r>
            <a:r>
              <a:rPr lang="en-US" i="1" dirty="0"/>
              <a:t>b</a:t>
            </a:r>
            <a:r>
              <a:rPr lang="en-US" dirty="0"/>
              <a:t>2} are multi-basic blocks.</a:t>
            </a:r>
          </a:p>
          <a:p>
            <a:pPr>
              <a:lnSpc>
                <a:spcPct val="120000"/>
              </a:lnSpc>
              <a:buFont typeface="Arial" charset="0"/>
              <a:buChar char="–"/>
            </a:pPr>
            <a:r>
              <a:rPr lang="en-US" dirty="0"/>
              <a:t>{</a:t>
            </a:r>
            <a:r>
              <a:rPr lang="en-US" i="1" dirty="0"/>
              <a:t>b</a:t>
            </a:r>
            <a:r>
              <a:rPr lang="en-US" dirty="0"/>
              <a:t>1, </a:t>
            </a:r>
            <a:r>
              <a:rPr lang="en-US" i="1" dirty="0"/>
              <a:t>b</a:t>
            </a:r>
            <a:r>
              <a:rPr lang="en-US" dirty="0"/>
              <a:t>2} is no multi-basic block: Its associated </a:t>
            </a:r>
            <a:r>
              <a:rPr lang="en-US" i="1" dirty="0"/>
              <a:t>G’</a:t>
            </a:r>
            <a:r>
              <a:rPr lang="en-US" dirty="0"/>
              <a:t> is not connected.</a:t>
            </a:r>
          </a:p>
        </p:txBody>
      </p:sp>
      <p:sp>
        <p:nvSpPr>
          <p:cNvPr id="22" name="Rectangle 5"/>
          <p:cNvSpPr>
            <a:spLocks noChangeArrowheads="1"/>
          </p:cNvSpPr>
          <p:nvPr/>
        </p:nvSpPr>
        <p:spPr bwMode="auto">
          <a:xfrm>
            <a:off x="2095500" y="3861296"/>
            <a:ext cx="2474913"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3" name="Text Box 6"/>
          <p:cNvSpPr txBox="1">
            <a:spLocks noChangeArrowheads="1"/>
          </p:cNvSpPr>
          <p:nvPr/>
        </p:nvSpPr>
        <p:spPr bwMode="auto">
          <a:xfrm>
            <a:off x="2051050" y="3948608"/>
            <a:ext cx="1146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b1: ...</a:t>
            </a:r>
          </a:p>
        </p:txBody>
      </p:sp>
      <p:sp>
        <p:nvSpPr>
          <p:cNvPr id="24" name="Rectangle 7"/>
          <p:cNvSpPr>
            <a:spLocks noChangeArrowheads="1"/>
          </p:cNvSpPr>
          <p:nvPr/>
        </p:nvSpPr>
        <p:spPr bwMode="auto">
          <a:xfrm>
            <a:off x="5148263" y="3861296"/>
            <a:ext cx="2447925"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 name="Text Box 8"/>
          <p:cNvSpPr txBox="1">
            <a:spLocks noChangeArrowheads="1"/>
          </p:cNvSpPr>
          <p:nvPr/>
        </p:nvSpPr>
        <p:spPr bwMode="auto">
          <a:xfrm>
            <a:off x="5103813" y="3948608"/>
            <a:ext cx="1146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b2: ...</a:t>
            </a:r>
          </a:p>
        </p:txBody>
      </p:sp>
      <p:sp>
        <p:nvSpPr>
          <p:cNvPr id="26" name="Line 9"/>
          <p:cNvSpPr>
            <a:spLocks noChangeShapeType="1"/>
          </p:cNvSpPr>
          <p:nvPr/>
        </p:nvSpPr>
        <p:spPr bwMode="auto">
          <a:xfrm flipH="1">
            <a:off x="3346450" y="3500933"/>
            <a:ext cx="865188" cy="360363"/>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7" name="Line 10"/>
          <p:cNvSpPr>
            <a:spLocks noChangeShapeType="1"/>
          </p:cNvSpPr>
          <p:nvPr/>
        </p:nvSpPr>
        <p:spPr bwMode="auto">
          <a:xfrm>
            <a:off x="5507038" y="3500933"/>
            <a:ext cx="865187" cy="360363"/>
          </a:xfrm>
          <a:prstGeom prst="line">
            <a:avLst/>
          </a:prstGeom>
          <a:noFill/>
          <a:ln w="28575">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28" name="Rectangle 11"/>
          <p:cNvSpPr>
            <a:spLocks noChangeArrowheads="1"/>
          </p:cNvSpPr>
          <p:nvPr/>
        </p:nvSpPr>
        <p:spPr bwMode="auto">
          <a:xfrm>
            <a:off x="3608388" y="3069133"/>
            <a:ext cx="2474912" cy="431800"/>
          </a:xfrm>
          <a:prstGeom prst="rect">
            <a:avLst/>
          </a:prstGeom>
          <a:gradFill rotWithShape="1">
            <a:gsLst>
              <a:gs pos="0">
                <a:schemeClr val="bg1"/>
              </a:gs>
              <a:gs pos="100000">
                <a:srgbClr val="DDDDDD"/>
              </a:gs>
            </a:gsLst>
            <a:path path="shape">
              <a:fillToRect l="50000" t="50000" r="50000" b="50000"/>
            </a:path>
          </a:gra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9" name="Text Box 12"/>
          <p:cNvSpPr txBox="1">
            <a:spLocks noChangeArrowheads="1"/>
          </p:cNvSpPr>
          <p:nvPr/>
        </p:nvSpPr>
        <p:spPr bwMode="auto">
          <a:xfrm>
            <a:off x="3590925" y="3129458"/>
            <a:ext cx="1146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lgn="l" eaLnBrk="0" hangingPunct="0">
              <a:spcBef>
                <a:spcPct val="0"/>
              </a:spcBef>
              <a:defRPr sz="2400">
                <a:solidFill>
                  <a:schemeClr val="tx1"/>
                </a:solidFill>
                <a:latin typeface="Arial" charset="0"/>
                <a:ea typeface="ヒラギノ角ゴ Pro W3" pitchFamily="96" charset="-128"/>
              </a:defRPr>
            </a:lvl1pPr>
            <a:lvl2pPr algn="l" eaLnBrk="0" hangingPunct="0">
              <a:spcBef>
                <a:spcPct val="0"/>
              </a:spcBef>
              <a:defRPr sz="2400">
                <a:solidFill>
                  <a:schemeClr val="tx1"/>
                </a:solidFill>
                <a:latin typeface="Arial" charset="0"/>
                <a:ea typeface="ヒラギノ角ゴ Pro W3" pitchFamily="96" charset="-128"/>
              </a:defRPr>
            </a:lvl2pPr>
            <a:lvl3pPr algn="l" eaLnBrk="0" hangingPunct="0">
              <a:spcBef>
                <a:spcPct val="0"/>
              </a:spcBef>
              <a:defRPr sz="2400">
                <a:solidFill>
                  <a:schemeClr val="tx1"/>
                </a:solidFill>
                <a:latin typeface="Arial" charset="0"/>
                <a:ea typeface="ヒラギノ角ゴ Pro W3" pitchFamily="96" charset="-128"/>
              </a:defRPr>
            </a:lvl3pPr>
            <a:lvl4pPr algn="l" eaLnBrk="0" hangingPunct="0">
              <a:spcBef>
                <a:spcPct val="0"/>
              </a:spcBef>
              <a:defRPr sz="2400">
                <a:solidFill>
                  <a:schemeClr val="tx1"/>
                </a:solidFill>
                <a:latin typeface="Arial" charset="0"/>
                <a:ea typeface="ヒラギノ角ゴ Pro W3" pitchFamily="96" charset="-128"/>
              </a:defRPr>
            </a:lvl4pPr>
            <a:lvl5pPr algn="l" eaLnBrk="0" hangingPunct="0">
              <a:spcBef>
                <a:spcPct val="0"/>
              </a:spcBef>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buFontTx/>
              <a:buNone/>
            </a:pPr>
            <a:r>
              <a:rPr lang="en-US" sz="1800" b="1" dirty="0">
                <a:latin typeface="Courier New" pitchFamily="49" charset="0"/>
              </a:rPr>
              <a:t>b:  ...</a:t>
            </a:r>
          </a:p>
        </p:txBody>
      </p:sp>
    </p:spTree>
    <p:extLst>
      <p:ext uri="{BB962C8B-B14F-4D97-AF65-F5344CB8AC3E}">
        <p14:creationId xmlns:p14="http://schemas.microsoft.com/office/powerpoint/2010/main" val="467631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1">
                                            <p:txEl>
                                              <p:pRg st="9" end="9"/>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27" grpId="0" animBg="1"/>
      <p:bldP spid="28" grpId="0" animBg="1"/>
      <p:bldP spid="2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Basic Blocks &amp; Global Variables (8)</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(Multi-) Basic Blocks in the ILP Formulation</a:t>
            </a:r>
          </a:p>
          <a:p>
            <a:pPr>
              <a:lnSpc>
                <a:spcPct val="120000"/>
              </a:lnSpc>
              <a:buFont typeface="Arial" charset="0"/>
              <a:buChar char="–"/>
            </a:pPr>
            <a:r>
              <a:rPr lang="en-US" dirty="0"/>
              <a:t>ILP for SPM allocation optimizes memory objects from the sets of all functions    , of all single basic blocks   , of all multi-basic blocks       and of all global variables  .</a:t>
            </a:r>
          </a:p>
          <a:p>
            <a:pPr>
              <a:lnSpc>
                <a:spcPct val="120000"/>
              </a:lnSpc>
              <a:buFont typeface="Arial" charset="0"/>
              <a:buChar char="–"/>
            </a:pPr>
            <a:r>
              <a:rPr lang="en-US" dirty="0"/>
              <a:t>      is constructed by generating all possible connected sub-graphs </a:t>
            </a:r>
            <a:r>
              <a:rPr lang="en-US" i="1" dirty="0"/>
              <a:t>G’</a:t>
            </a:r>
            <a:r>
              <a:rPr lang="en-US" dirty="0"/>
              <a:t> of the CFG.</a:t>
            </a:r>
          </a:p>
          <a:p>
            <a:pPr marL="0" indent="0">
              <a:lnSpc>
                <a:spcPct val="120000"/>
              </a:lnSpc>
            </a:pPr>
            <a:br>
              <a:rPr lang="en-US" dirty="0"/>
            </a:br>
            <a:r>
              <a:rPr lang="en-US" b="1" dirty="0"/>
              <a:t>Definitions</a:t>
            </a:r>
          </a:p>
          <a:p>
            <a:pPr>
              <a:lnSpc>
                <a:spcPct val="120000"/>
              </a:lnSpc>
              <a:buFont typeface="Arial" charset="0"/>
              <a:buChar char="–"/>
            </a:pPr>
            <a:r>
              <a:rPr lang="en-US" dirty="0"/>
              <a:t> 				Set of all memory objects to be considered</a:t>
            </a:r>
            <a:br>
              <a:rPr lang="en-US" dirty="0"/>
            </a:br>
            <a:r>
              <a:rPr lang="en-US" dirty="0"/>
              <a:t>				for SPM allocation</a:t>
            </a:r>
            <a:endParaRPr lang="en-US" i="1" dirty="0"/>
          </a:p>
          <a:p>
            <a:pPr>
              <a:lnSpc>
                <a:spcPct val="120000"/>
              </a:lnSpc>
              <a:buFont typeface="Arial" charset="0"/>
              <a:buChar char="–"/>
            </a:pPr>
            <a:r>
              <a:rPr lang="en-US" dirty="0"/>
              <a:t>Meaning of all other terms (                              ) as before</a:t>
            </a:r>
          </a:p>
        </p:txBody>
      </p:sp>
      <p:pic>
        <p:nvPicPr>
          <p:cNvPr id="9" name="Grafik 8">
            <a:extLst>
              <a:ext uri="{FF2B5EF4-FFF2-40B4-BE49-F238E27FC236}">
                <a16:creationId xmlns:a16="http://schemas.microsoft.com/office/drawing/2014/main" id="{918BE783-11B5-4C68-8F3C-B92081D39F52}"/>
              </a:ext>
            </a:extLst>
          </p:cNvPr>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611565" y="4365104"/>
            <a:ext cx="2953143" cy="499809"/>
          </a:xfrm>
          <a:prstGeom prst="rect">
            <a:avLst/>
          </a:prstGeom>
        </p:spPr>
      </p:pic>
      <p:pic>
        <p:nvPicPr>
          <p:cNvPr id="4" name="Grafik 3">
            <a:extLst>
              <a:ext uri="{FF2B5EF4-FFF2-40B4-BE49-F238E27FC236}">
                <a16:creationId xmlns:a16="http://schemas.microsoft.com/office/drawing/2014/main" id="{021A7D38-240E-47A5-89F4-15B3AD44CCA1}"/>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3771138" y="5093999"/>
            <a:ext cx="1952990" cy="258500"/>
          </a:xfrm>
          <a:prstGeom prst="rect">
            <a:avLst/>
          </a:prstGeom>
        </p:spPr>
      </p:pic>
      <p:pic>
        <p:nvPicPr>
          <p:cNvPr id="17" name="Grafik 16"/>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1726729" y="2175525"/>
            <a:ext cx="180975" cy="173355"/>
          </a:xfrm>
          <a:prstGeom prst="rect">
            <a:avLst/>
          </a:prstGeom>
        </p:spPr>
      </p:pic>
      <p:pic>
        <p:nvPicPr>
          <p:cNvPr id="2" name="Grafik 1"/>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4821168" y="2173620"/>
            <a:ext cx="182880" cy="175260"/>
          </a:xfrm>
          <a:prstGeom prst="rect">
            <a:avLst/>
          </a:prstGeom>
        </p:spPr>
      </p:pic>
      <p:pic>
        <p:nvPicPr>
          <p:cNvPr id="6" name="Grafik 5"/>
          <p:cNvPicPr>
            <a:picLocks noChangeAspect="1"/>
          </p:cNvPicPr>
          <p:nvPr>
            <p:custDataLst>
              <p:tags r:id="rId5"/>
            </p:custDataLst>
          </p:nvPr>
        </p:nvPicPr>
        <p:blipFill>
          <a:blip r:embed="rId14" cstate="print">
            <a:extLst>
              <a:ext uri="{28A0092B-C50C-407E-A947-70E740481C1C}">
                <a14:useLocalDpi xmlns:a14="http://schemas.microsoft.com/office/drawing/2010/main" val="0"/>
              </a:ext>
            </a:extLst>
          </a:blip>
          <a:stretch>
            <a:fillRect/>
          </a:stretch>
        </p:blipFill>
        <p:spPr>
          <a:xfrm>
            <a:off x="7774255" y="2173620"/>
            <a:ext cx="398145" cy="175260"/>
          </a:xfrm>
          <a:prstGeom prst="rect">
            <a:avLst/>
          </a:prstGeom>
        </p:spPr>
      </p:pic>
      <p:pic>
        <p:nvPicPr>
          <p:cNvPr id="7" name="Grafik 6"/>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tretch>
            <a:fillRect/>
          </a:stretch>
        </p:blipFill>
        <p:spPr>
          <a:xfrm>
            <a:off x="3020968" y="2527945"/>
            <a:ext cx="182880" cy="180975"/>
          </a:xfrm>
          <a:prstGeom prst="rect">
            <a:avLst/>
          </a:prstGeom>
        </p:spPr>
      </p:pic>
      <p:pic>
        <p:nvPicPr>
          <p:cNvPr id="23" name="Grafik 22"/>
          <p:cNvPicPr>
            <a:picLocks noChangeAspect="1"/>
          </p:cNvPicPr>
          <p:nvPr>
            <p:custDataLst>
              <p:tags r:id="rId7"/>
            </p:custDataLst>
          </p:nvPr>
        </p:nvPicPr>
        <p:blipFill>
          <a:blip r:embed="rId14" cstate="print">
            <a:extLst>
              <a:ext uri="{28A0092B-C50C-407E-A947-70E740481C1C}">
                <a14:useLocalDpi xmlns:a14="http://schemas.microsoft.com/office/drawing/2010/main" val="0"/>
              </a:ext>
            </a:extLst>
          </a:blip>
          <a:stretch>
            <a:fillRect/>
          </a:stretch>
        </p:blipFill>
        <p:spPr>
          <a:xfrm>
            <a:off x="573455" y="2912400"/>
            <a:ext cx="398145" cy="175260"/>
          </a:xfrm>
          <a:prstGeom prst="rect">
            <a:avLst/>
          </a:prstGeom>
        </p:spPr>
      </p:pic>
      <p:sp>
        <p:nvSpPr>
          <p:cNvPr id="26" name="Datumsplatzhalter 25"/>
          <p:cNvSpPr>
            <a:spLocks noGrp="1"/>
          </p:cNvSpPr>
          <p:nvPr>
            <p:ph type="dt" sz="half" idx="10"/>
          </p:nvPr>
        </p:nvSpPr>
        <p:spPr/>
        <p:txBody>
          <a:bodyPr/>
          <a:lstStyle/>
          <a:p>
            <a:r>
              <a:rPr lang="en-US" dirty="0"/>
              <a:t>© H. Falk | </a:t>
            </a:r>
            <a:fld id="{EC5289AF-10D8-4EE8-9E15-4DFA8506EEA4}" type="datetime1">
              <a:rPr lang="de-DE" smtClean="0"/>
              <a:t>27.01.2022</a:t>
            </a:fld>
            <a:endParaRPr lang="en-US" dirty="0"/>
          </a:p>
        </p:txBody>
      </p:sp>
      <p:sp>
        <p:nvSpPr>
          <p:cNvPr id="27" name="Fußzeilenplatzhalter 26"/>
          <p:cNvSpPr>
            <a:spLocks noGrp="1"/>
          </p:cNvSpPr>
          <p:nvPr>
            <p:ph type="ftr" sz="quarter" idx="11"/>
          </p:nvPr>
        </p:nvSpPr>
        <p:spPr/>
        <p:txBody>
          <a:bodyPr/>
          <a:lstStyle/>
          <a:p>
            <a:r>
              <a:rPr lang="en-US" dirty="0"/>
              <a:t>7 - LIR Optimizations and Transformations</a:t>
            </a:r>
          </a:p>
        </p:txBody>
      </p:sp>
    </p:spTree>
    <p:extLst>
      <p:ext uri="{BB962C8B-B14F-4D97-AF65-F5344CB8AC3E}">
        <p14:creationId xmlns:p14="http://schemas.microsoft.com/office/powerpoint/2010/main" val="527422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Basic Blocks &amp; Global Variables (9)</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Determination of Parameter Values</a:t>
            </a:r>
            <a:endParaRPr lang="en-US" i="1" dirty="0"/>
          </a:p>
          <a:p>
            <a:pPr>
              <a:lnSpc>
                <a:spcPct val="120000"/>
              </a:lnSpc>
              <a:buFont typeface="Arial" charset="0"/>
              <a:buChar char="–"/>
            </a:pPr>
            <a:r>
              <a:rPr lang="en-US" dirty="0"/>
              <a:t>   : For                 or                 : as before;</a:t>
            </a:r>
            <a:br>
              <a:rPr lang="en-US" dirty="0"/>
            </a:br>
            <a:r>
              <a:rPr lang="en-US" dirty="0"/>
              <a:t>     For                : Size of all instructions of the basic block, plus the size</a:t>
            </a:r>
            <a:br>
              <a:rPr lang="en-US" dirty="0"/>
            </a:br>
            <a:r>
              <a:rPr lang="en-US" dirty="0"/>
              <a:t>		       </a:t>
            </a:r>
            <a:r>
              <a:rPr lang="en-US" sz="800" dirty="0"/>
              <a:t> </a:t>
            </a:r>
            <a:r>
              <a:rPr lang="en-US" dirty="0"/>
              <a:t>of an unconditional branch if          has an implicit</a:t>
            </a:r>
            <a:br>
              <a:rPr lang="en-US" dirty="0"/>
            </a:br>
            <a:r>
              <a:rPr lang="en-US" dirty="0"/>
              <a:t>		       </a:t>
            </a:r>
            <a:r>
              <a:rPr lang="en-US" sz="800" dirty="0"/>
              <a:t> </a:t>
            </a:r>
            <a:r>
              <a:rPr lang="en-US" dirty="0"/>
              <a:t>successor in the CFG;</a:t>
            </a:r>
            <a:br>
              <a:rPr lang="en-US" dirty="0"/>
            </a:br>
            <a:r>
              <a:rPr lang="en-US" dirty="0"/>
              <a:t>     For                    : Size of all instructions of all basic blocks included in</a:t>
            </a:r>
            <a:br>
              <a:rPr lang="en-US" dirty="0"/>
            </a:br>
            <a:r>
              <a:rPr lang="en-US" dirty="0"/>
              <a:t>		        </a:t>
            </a:r>
            <a:r>
              <a:rPr lang="en-US" sz="800" dirty="0"/>
              <a:t> </a:t>
            </a:r>
            <a:r>
              <a:rPr lang="en-US" dirty="0"/>
              <a:t>       , plus the size of </a:t>
            </a:r>
            <a:r>
              <a:rPr lang="en-US" i="1" dirty="0"/>
              <a:t>k</a:t>
            </a:r>
            <a:r>
              <a:rPr lang="en-US" dirty="0"/>
              <a:t> unconditional branches if</a:t>
            </a:r>
            <a:br>
              <a:rPr lang="en-US" dirty="0"/>
            </a:br>
            <a:r>
              <a:rPr lang="en-US" dirty="0"/>
              <a:t>		       </a:t>
            </a:r>
            <a:r>
              <a:rPr lang="en-US" sz="800" dirty="0"/>
              <a:t> </a:t>
            </a:r>
            <a:r>
              <a:rPr lang="en-US" dirty="0"/>
              <a:t>has </a:t>
            </a:r>
            <a:r>
              <a:rPr lang="en-US" i="1" dirty="0"/>
              <a:t>k</a:t>
            </a:r>
            <a:r>
              <a:rPr lang="en-US" dirty="0"/>
              <a:t> implicit successors outside         in the CFG.</a:t>
            </a:r>
          </a:p>
          <a:p>
            <a:pPr>
              <a:lnSpc>
                <a:spcPct val="120000"/>
              </a:lnSpc>
              <a:buFont typeface="Arial" charset="0"/>
              <a:buChar char="–"/>
            </a:pPr>
            <a:r>
              <a:rPr lang="en-US" dirty="0"/>
              <a:t>               : as before, but now just analogously to     under consideration</a:t>
            </a:r>
            <a:br>
              <a:rPr lang="en-US" dirty="0"/>
            </a:br>
            <a:r>
              <a:rPr lang="en-US" dirty="0"/>
              <a:t>		       </a:t>
            </a:r>
            <a:r>
              <a:rPr lang="en-US" sz="800" dirty="0"/>
              <a:t> </a:t>
            </a:r>
            <a:r>
              <a:rPr lang="en-US" dirty="0"/>
              <a:t>of the novel unconditional branches</a:t>
            </a:r>
          </a:p>
          <a:p>
            <a:pPr>
              <a:lnSpc>
                <a:spcPct val="120000"/>
              </a:lnSpc>
              <a:buFont typeface="Arial" charset="0"/>
              <a:buChar char="–"/>
            </a:pPr>
            <a:r>
              <a:rPr lang="en-US" dirty="0"/>
              <a:t>    : as before per profiling, now just also for all</a:t>
            </a:r>
          </a:p>
        </p:txBody>
      </p:sp>
      <p:pic>
        <p:nvPicPr>
          <p:cNvPr id="10" name="Grafik 9"/>
          <p:cNvPicPr>
            <a:picLocks noChangeAspect="1"/>
          </p:cNvPicPr>
          <p:nvPr>
            <p:custDataLst>
              <p:tags r:id="rId1"/>
            </p:custDataLst>
          </p:nvPr>
        </p:nvPicPr>
        <p:blipFill>
          <a:blip r:embed="rId16" cstate="print">
            <a:extLst>
              <a:ext uri="{28A0092B-C50C-407E-A947-70E740481C1C}">
                <a14:useLocalDpi xmlns:a14="http://schemas.microsoft.com/office/drawing/2010/main" val="0"/>
              </a:ext>
            </a:extLst>
          </a:blip>
          <a:stretch>
            <a:fillRect/>
          </a:stretch>
        </p:blipFill>
        <p:spPr>
          <a:xfrm>
            <a:off x="611560" y="1800000"/>
            <a:ext cx="205740" cy="219075"/>
          </a:xfrm>
          <a:prstGeom prst="rect">
            <a:avLst/>
          </a:prstGeom>
        </p:spPr>
      </p:pic>
      <p:pic>
        <p:nvPicPr>
          <p:cNvPr id="34" name="Grafik 33">
            <a:extLst>
              <a:ext uri="{FF2B5EF4-FFF2-40B4-BE49-F238E27FC236}">
                <a16:creationId xmlns:a16="http://schemas.microsoft.com/office/drawing/2014/main" id="{96C742AB-5CB6-42C0-B744-478AB934009F}"/>
              </a:ext>
            </a:extLst>
          </p:cNvPr>
          <p:cNvPicPr>
            <a:picLocks noChangeAspect="1"/>
          </p:cNvPicPr>
          <p:nvPr>
            <p:custDataLst>
              <p:tags r:id="rId2"/>
            </p:custDataLst>
          </p:nvPr>
        </p:nvPicPr>
        <p:blipFill>
          <a:blip r:embed="rId17" cstate="print">
            <a:extLst>
              <a:ext uri="{28A0092B-C50C-407E-A947-70E740481C1C}">
                <a14:useLocalDpi xmlns:a14="http://schemas.microsoft.com/office/drawing/2010/main" val="0"/>
              </a:ext>
            </a:extLst>
          </a:blip>
          <a:stretch>
            <a:fillRect/>
          </a:stretch>
        </p:blipFill>
        <p:spPr>
          <a:xfrm>
            <a:off x="611560" y="4365104"/>
            <a:ext cx="1010286" cy="256000"/>
          </a:xfrm>
          <a:prstGeom prst="rect">
            <a:avLst/>
          </a:prstGeom>
        </p:spPr>
      </p:pic>
      <p:pic>
        <p:nvPicPr>
          <p:cNvPr id="11" name="Grafik 10">
            <a:extLst>
              <a:ext uri="{FF2B5EF4-FFF2-40B4-BE49-F238E27FC236}">
                <a16:creationId xmlns:a16="http://schemas.microsoft.com/office/drawing/2014/main" id="{07695C56-E418-406B-94DA-4F6FF6002671}"/>
              </a:ext>
            </a:extLst>
          </p:cNvPr>
          <p:cNvPicPr>
            <a:picLocks noChangeAspect="1"/>
          </p:cNvPicPr>
          <p:nvPr>
            <p:custDataLst>
              <p:tags r:id="rId3"/>
            </p:custDataLst>
          </p:nvPr>
        </p:nvPicPr>
        <p:blipFill>
          <a:blip r:embed="rId18" cstate="print">
            <a:extLst>
              <a:ext uri="{28A0092B-C50C-407E-A947-70E740481C1C}">
                <a14:useLocalDpi xmlns:a14="http://schemas.microsoft.com/office/drawing/2010/main" val="0"/>
              </a:ext>
            </a:extLst>
          </a:blip>
          <a:stretch>
            <a:fillRect/>
          </a:stretch>
        </p:blipFill>
        <p:spPr>
          <a:xfrm>
            <a:off x="1403648" y="1800000"/>
            <a:ext cx="1040762" cy="217905"/>
          </a:xfrm>
          <a:prstGeom prst="rect">
            <a:avLst/>
          </a:prstGeom>
        </p:spPr>
      </p:pic>
      <p:pic>
        <p:nvPicPr>
          <p:cNvPr id="22" name="Grafik 21">
            <a:extLst>
              <a:ext uri="{FF2B5EF4-FFF2-40B4-BE49-F238E27FC236}">
                <a16:creationId xmlns:a16="http://schemas.microsoft.com/office/drawing/2014/main" id="{8D811392-A764-4AEA-9088-05996D16122B}"/>
              </a:ext>
            </a:extLst>
          </p:cNvPr>
          <p:cNvPicPr>
            <a:picLocks noChangeAspect="1"/>
          </p:cNvPicPr>
          <p:nvPr>
            <p:custDataLst>
              <p:tags r:id="rId4"/>
            </p:custDataLst>
          </p:nvPr>
        </p:nvPicPr>
        <p:blipFill>
          <a:blip r:embed="rId19" cstate="print">
            <a:extLst>
              <a:ext uri="{28A0092B-C50C-407E-A947-70E740481C1C}">
                <a14:useLocalDpi xmlns:a14="http://schemas.microsoft.com/office/drawing/2010/main" val="0"/>
              </a:ext>
            </a:extLst>
          </a:blip>
          <a:stretch>
            <a:fillRect/>
          </a:stretch>
        </p:blipFill>
        <p:spPr>
          <a:xfrm>
            <a:off x="5868144" y="2527200"/>
            <a:ext cx="519619" cy="217905"/>
          </a:xfrm>
          <a:prstGeom prst="rect">
            <a:avLst/>
          </a:prstGeom>
        </p:spPr>
      </p:pic>
      <p:pic>
        <p:nvPicPr>
          <p:cNvPr id="15" name="Grafik 14">
            <a:extLst>
              <a:ext uri="{FF2B5EF4-FFF2-40B4-BE49-F238E27FC236}">
                <a16:creationId xmlns:a16="http://schemas.microsoft.com/office/drawing/2014/main" id="{01CC8476-A500-410D-A7FC-6309F866ACB5}"/>
              </a:ext>
            </a:extLst>
          </p:cNvPr>
          <p:cNvPicPr>
            <a:picLocks noChangeAspect="1"/>
          </p:cNvPicPr>
          <p:nvPr>
            <p:custDataLst>
              <p:tags r:id="rId5"/>
            </p:custDataLst>
          </p:nvPr>
        </p:nvPicPr>
        <p:blipFill>
          <a:blip r:embed="rId20" cstate="print">
            <a:extLst>
              <a:ext uri="{28A0092B-C50C-407E-A947-70E740481C1C}">
                <a14:useLocalDpi xmlns:a14="http://schemas.microsoft.com/office/drawing/2010/main" val="0"/>
              </a:ext>
            </a:extLst>
          </a:blip>
          <a:stretch>
            <a:fillRect/>
          </a:stretch>
        </p:blipFill>
        <p:spPr>
          <a:xfrm>
            <a:off x="2852177" y="1800000"/>
            <a:ext cx="1045333" cy="217905"/>
          </a:xfrm>
          <a:prstGeom prst="rect">
            <a:avLst/>
          </a:prstGeom>
        </p:spPr>
      </p:pic>
      <p:pic>
        <p:nvPicPr>
          <p:cNvPr id="17" name="Grafik 16">
            <a:extLst>
              <a:ext uri="{FF2B5EF4-FFF2-40B4-BE49-F238E27FC236}">
                <a16:creationId xmlns:a16="http://schemas.microsoft.com/office/drawing/2014/main" id="{89687901-17A0-4ED6-8A43-8E83AB11E4B1}"/>
              </a:ext>
            </a:extLst>
          </p:cNvPr>
          <p:cNvPicPr>
            <a:picLocks noChangeAspect="1"/>
          </p:cNvPicPr>
          <p:nvPr>
            <p:custDataLst>
              <p:tags r:id="rId6"/>
            </p:custDataLst>
          </p:nvPr>
        </p:nvPicPr>
        <p:blipFill>
          <a:blip r:embed="rId21" cstate="print">
            <a:extLst>
              <a:ext uri="{28A0092B-C50C-407E-A947-70E740481C1C}">
                <a14:useLocalDpi xmlns:a14="http://schemas.microsoft.com/office/drawing/2010/main" val="0"/>
              </a:ext>
            </a:extLst>
          </a:blip>
          <a:stretch>
            <a:fillRect/>
          </a:stretch>
        </p:blipFill>
        <p:spPr>
          <a:xfrm>
            <a:off x="1403648" y="2170800"/>
            <a:ext cx="1040762" cy="217905"/>
          </a:xfrm>
          <a:prstGeom prst="rect">
            <a:avLst/>
          </a:prstGeom>
        </p:spPr>
      </p:pic>
      <p:pic>
        <p:nvPicPr>
          <p:cNvPr id="26" name="Grafik 25">
            <a:extLst>
              <a:ext uri="{FF2B5EF4-FFF2-40B4-BE49-F238E27FC236}">
                <a16:creationId xmlns:a16="http://schemas.microsoft.com/office/drawing/2014/main" id="{7C242CEB-EFC4-42F4-BC47-EE97CE7460AF}"/>
              </a:ext>
            </a:extLst>
          </p:cNvPr>
          <p:cNvPicPr>
            <a:picLocks noChangeAspect="1"/>
          </p:cNvPicPr>
          <p:nvPr>
            <p:custDataLst>
              <p:tags r:id="rId7"/>
            </p:custDataLst>
          </p:nvPr>
        </p:nvPicPr>
        <p:blipFill>
          <a:blip r:embed="rId22" cstate="print">
            <a:extLst>
              <a:ext uri="{28A0092B-C50C-407E-A947-70E740481C1C}">
                <a14:useLocalDpi xmlns:a14="http://schemas.microsoft.com/office/drawing/2010/main" val="0"/>
              </a:ext>
            </a:extLst>
          </a:blip>
          <a:stretch>
            <a:fillRect/>
          </a:stretch>
        </p:blipFill>
        <p:spPr>
          <a:xfrm>
            <a:off x="1403648" y="3268800"/>
            <a:ext cx="1263238" cy="217905"/>
          </a:xfrm>
          <a:prstGeom prst="rect">
            <a:avLst/>
          </a:prstGeom>
        </p:spPr>
      </p:pic>
      <p:pic>
        <p:nvPicPr>
          <p:cNvPr id="28" name="Grafik 27">
            <a:extLst>
              <a:ext uri="{FF2B5EF4-FFF2-40B4-BE49-F238E27FC236}">
                <a16:creationId xmlns:a16="http://schemas.microsoft.com/office/drawing/2014/main" id="{E502A51E-833A-43E3-9BDE-38E90EE7420A}"/>
              </a:ext>
            </a:extLst>
          </p:cNvPr>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2627784" y="3636000"/>
            <a:ext cx="519619" cy="217905"/>
          </a:xfrm>
          <a:prstGeom prst="rect">
            <a:avLst/>
          </a:prstGeom>
        </p:spPr>
      </p:pic>
      <p:pic>
        <p:nvPicPr>
          <p:cNvPr id="30" name="Grafik 29">
            <a:extLst>
              <a:ext uri="{FF2B5EF4-FFF2-40B4-BE49-F238E27FC236}">
                <a16:creationId xmlns:a16="http://schemas.microsoft.com/office/drawing/2014/main" id="{8A411146-399C-42B9-9739-D381C3A3908F}"/>
              </a:ext>
            </a:extLst>
          </p:cNvPr>
          <p:cNvPicPr>
            <a:picLocks noChangeAspect="1"/>
          </p:cNvPicPr>
          <p:nvPr>
            <p:custDataLst>
              <p:tags r:id="rId9"/>
            </p:custDataLst>
          </p:nvPr>
        </p:nvPicPr>
        <p:blipFill>
          <a:blip r:embed="rId19" cstate="print">
            <a:extLst>
              <a:ext uri="{28A0092B-C50C-407E-A947-70E740481C1C}">
                <a14:useLocalDpi xmlns:a14="http://schemas.microsoft.com/office/drawing/2010/main" val="0"/>
              </a:ext>
            </a:extLst>
          </a:blip>
          <a:stretch>
            <a:fillRect/>
          </a:stretch>
        </p:blipFill>
        <p:spPr>
          <a:xfrm>
            <a:off x="8156837" y="3636000"/>
            <a:ext cx="519619" cy="217905"/>
          </a:xfrm>
          <a:prstGeom prst="rect">
            <a:avLst/>
          </a:prstGeom>
        </p:spPr>
      </p:pic>
      <p:pic>
        <p:nvPicPr>
          <p:cNvPr id="24" name="Grafik 23"/>
          <p:cNvPicPr>
            <a:picLocks noChangeAspect="1"/>
          </p:cNvPicPr>
          <p:nvPr>
            <p:custDataLst>
              <p:tags r:id="rId10"/>
            </p:custDataLst>
          </p:nvPr>
        </p:nvPicPr>
        <p:blipFill>
          <a:blip r:embed="rId16" cstate="print">
            <a:extLst>
              <a:ext uri="{28A0092B-C50C-407E-A947-70E740481C1C}">
                <a14:useLocalDpi xmlns:a14="http://schemas.microsoft.com/office/drawing/2010/main" val="0"/>
              </a:ext>
            </a:extLst>
          </a:blip>
          <a:stretch>
            <a:fillRect/>
          </a:stretch>
        </p:blipFill>
        <p:spPr>
          <a:xfrm>
            <a:off x="6156176" y="4365104"/>
            <a:ext cx="205740" cy="219075"/>
          </a:xfrm>
          <a:prstGeom prst="rect">
            <a:avLst/>
          </a:prstGeom>
        </p:spPr>
      </p:pic>
      <p:pic>
        <p:nvPicPr>
          <p:cNvPr id="36" name="Grafik 35">
            <a:extLst>
              <a:ext uri="{FF2B5EF4-FFF2-40B4-BE49-F238E27FC236}">
                <a16:creationId xmlns:a16="http://schemas.microsoft.com/office/drawing/2014/main" id="{ED3713B6-FDFF-4F4C-802D-C2FA71A6E389}"/>
              </a:ext>
            </a:extLst>
          </p:cNvPr>
          <p:cNvPicPr>
            <a:picLocks noChangeAspect="1"/>
          </p:cNvPicPr>
          <p:nvPr>
            <p:custDataLst>
              <p:tags r:id="rId11"/>
            </p:custDataLst>
          </p:nvPr>
        </p:nvPicPr>
        <p:blipFill>
          <a:blip r:embed="rId23" cstate="print">
            <a:extLst>
              <a:ext uri="{28A0092B-C50C-407E-A947-70E740481C1C}">
                <a14:useLocalDpi xmlns:a14="http://schemas.microsoft.com/office/drawing/2010/main" val="0"/>
              </a:ext>
            </a:extLst>
          </a:blip>
          <a:stretch>
            <a:fillRect/>
          </a:stretch>
        </p:blipFill>
        <p:spPr>
          <a:xfrm>
            <a:off x="583774" y="5085184"/>
            <a:ext cx="243810" cy="220952"/>
          </a:xfrm>
          <a:prstGeom prst="rect">
            <a:avLst/>
          </a:prstGeom>
        </p:spPr>
      </p:pic>
      <p:pic>
        <p:nvPicPr>
          <p:cNvPr id="38" name="Grafik 37">
            <a:extLst>
              <a:ext uri="{FF2B5EF4-FFF2-40B4-BE49-F238E27FC236}">
                <a16:creationId xmlns:a16="http://schemas.microsoft.com/office/drawing/2014/main" id="{259705D5-EA1A-43FC-B03B-7CCAD5EEAD9E}"/>
              </a:ext>
            </a:extLst>
          </p:cNvPr>
          <p:cNvPicPr>
            <a:picLocks noChangeAspect="1"/>
          </p:cNvPicPr>
          <p:nvPr>
            <p:custDataLst>
              <p:tags r:id="rId12"/>
            </p:custDataLst>
          </p:nvPr>
        </p:nvPicPr>
        <p:blipFill>
          <a:blip r:embed="rId24" cstate="print">
            <a:extLst>
              <a:ext uri="{28A0092B-C50C-407E-A947-70E740481C1C}">
                <a14:useLocalDpi xmlns:a14="http://schemas.microsoft.com/office/drawing/2010/main" val="0"/>
              </a:ext>
            </a:extLst>
          </a:blip>
          <a:stretch>
            <a:fillRect/>
          </a:stretch>
        </p:blipFill>
        <p:spPr>
          <a:xfrm>
            <a:off x="5868144" y="5085184"/>
            <a:ext cx="1747809" cy="217905"/>
          </a:xfrm>
          <a:prstGeom prst="rect">
            <a:avLst/>
          </a:prstGeom>
        </p:spPr>
      </p:pic>
      <p:sp>
        <p:nvSpPr>
          <p:cNvPr id="7" name="Datumsplatzhalter 6"/>
          <p:cNvSpPr>
            <a:spLocks noGrp="1"/>
          </p:cNvSpPr>
          <p:nvPr>
            <p:ph type="dt" sz="half" idx="10"/>
          </p:nvPr>
        </p:nvSpPr>
        <p:spPr/>
        <p:txBody>
          <a:bodyPr/>
          <a:lstStyle/>
          <a:p>
            <a:r>
              <a:rPr lang="en-US" dirty="0"/>
              <a:t>© H. Falk | </a:t>
            </a:r>
            <a:fld id="{BD962D6A-208D-4D6A-80A1-E6157CBE6641}" type="datetime1">
              <a:rPr lang="de-DE" smtClean="0"/>
              <a:t>27.01.2022</a:t>
            </a:fld>
            <a:endParaRPr lang="en-US" dirty="0"/>
          </a:p>
        </p:txBody>
      </p:sp>
      <p:sp>
        <p:nvSpPr>
          <p:cNvPr id="8" name="Fußzeilenplatzhalter 7"/>
          <p:cNvSpPr>
            <a:spLocks noGrp="1"/>
          </p:cNvSpPr>
          <p:nvPr>
            <p:ph type="ftr" sz="quarter" idx="11"/>
          </p:nvPr>
        </p:nvSpPr>
        <p:spPr/>
        <p:txBody>
          <a:bodyPr/>
          <a:lstStyle/>
          <a:p>
            <a:r>
              <a:rPr lang="en-US" dirty="0"/>
              <a:t>7 - LIR Optimizations and Transformations</a:t>
            </a:r>
          </a:p>
        </p:txBody>
      </p:sp>
      <p:pic>
        <p:nvPicPr>
          <p:cNvPr id="32" name="Grafik 31">
            <a:extLst>
              <a:ext uri="{FF2B5EF4-FFF2-40B4-BE49-F238E27FC236}">
                <a16:creationId xmlns:a16="http://schemas.microsoft.com/office/drawing/2014/main" id="{DD93426E-F334-40DE-8C76-B98AFD509C6E}"/>
              </a:ext>
            </a:extLst>
          </p:cNvPr>
          <p:cNvPicPr>
            <a:picLocks noChangeAspect="1"/>
          </p:cNvPicPr>
          <p:nvPr>
            <p:custDataLst>
              <p:tags r:id="rId13"/>
            </p:custDataLst>
          </p:nvPr>
        </p:nvPicPr>
        <p:blipFill>
          <a:blip r:embed="rId19" cstate="print">
            <a:extLst>
              <a:ext uri="{28A0092B-C50C-407E-A947-70E740481C1C}">
                <a14:useLocalDpi xmlns:a14="http://schemas.microsoft.com/office/drawing/2010/main" val="0"/>
              </a:ext>
            </a:extLst>
          </a:blip>
          <a:stretch>
            <a:fillRect/>
          </a:stretch>
        </p:blipFill>
        <p:spPr>
          <a:xfrm>
            <a:off x="6356637" y="3996000"/>
            <a:ext cx="519619" cy="217905"/>
          </a:xfrm>
          <a:prstGeom prst="rect">
            <a:avLst/>
          </a:prstGeom>
        </p:spPr>
      </p:pic>
    </p:spTree>
    <p:extLst>
      <p:ext uri="{BB962C8B-B14F-4D97-AF65-F5344CB8AC3E}">
        <p14:creationId xmlns:p14="http://schemas.microsoft.com/office/powerpoint/2010/main" val="38835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490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Grp="1" noChangeArrowheads="1"/>
          </p:cNvSpPr>
          <p:nvPr>
            <p:ph type="title"/>
          </p:nvPr>
        </p:nvSpPr>
        <p:spPr/>
        <p:txBody>
          <a:bodyPr/>
          <a:lstStyle/>
          <a:p>
            <a:r>
              <a:rPr lang="en-US" dirty="0"/>
              <a:t>Fix SPM Allocation: Functions, Basic Blocks &amp; Global Variables (10)</a:t>
            </a:r>
            <a:endParaRPr lang="en-US" i="1" dirty="0"/>
          </a:p>
        </p:txBody>
      </p:sp>
      <p:sp>
        <p:nvSpPr>
          <p:cNvPr id="464901" name="Rectangle 5"/>
          <p:cNvSpPr>
            <a:spLocks noGrp="1" noChangeArrowheads="1"/>
          </p:cNvSpPr>
          <p:nvPr>
            <p:ph type="body" idx="1"/>
          </p:nvPr>
        </p:nvSpPr>
        <p:spPr/>
        <p:txBody>
          <a:bodyPr/>
          <a:lstStyle/>
          <a:p>
            <a:pPr>
              <a:lnSpc>
                <a:spcPct val="90000"/>
              </a:lnSpc>
            </a:pPr>
            <a:r>
              <a:rPr lang="en-US" b="1" dirty="0"/>
              <a:t>ILP Formulation</a:t>
            </a:r>
            <a:endParaRPr lang="en-US" i="1" dirty="0"/>
          </a:p>
          <a:p>
            <a:pPr>
              <a:lnSpc>
                <a:spcPct val="120000"/>
              </a:lnSpc>
              <a:buFont typeface="Arial" charset="0"/>
              <a:buChar char="–"/>
            </a:pPr>
            <a:r>
              <a:rPr lang="en-US" dirty="0"/>
              <a:t>Objective function: Maximize energy savings for the whole program</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dirty="0"/>
              <a:t>Constraint 1: The SPM’s capacity must not be exceeded</a:t>
            </a:r>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r>
              <a:rPr lang="en-US" dirty="0"/>
              <a:t>Additional constraint per                 :          may only be allocated to the SPM by at most one decision variable within the ILP (for </a:t>
            </a:r>
            <a:r>
              <a:rPr lang="en-US" i="1" dirty="0"/>
              <a:t>b</a:t>
            </a:r>
            <a:r>
              <a:rPr lang="en-US" dirty="0"/>
              <a:t> itself, for </a:t>
            </a:r>
            <a:r>
              <a:rPr lang="en-US" i="1" dirty="0"/>
              <a:t>b</a:t>
            </a:r>
            <a:r>
              <a:rPr lang="en-US" dirty="0"/>
              <a:t>´s function or for all multi-basic blocks that contain </a:t>
            </a:r>
            <a:r>
              <a:rPr lang="en-US" i="1" dirty="0"/>
              <a:t>b</a:t>
            </a:r>
            <a:r>
              <a:rPr lang="en-US" dirty="0"/>
              <a:t>)</a:t>
            </a:r>
          </a:p>
        </p:txBody>
      </p:sp>
      <p:pic>
        <p:nvPicPr>
          <p:cNvPr id="6" name="Grafik 5">
            <a:extLst>
              <a:ext uri="{FF2B5EF4-FFF2-40B4-BE49-F238E27FC236}">
                <a16:creationId xmlns:a16="http://schemas.microsoft.com/office/drawing/2014/main" id="{11A1A0AA-0311-43D6-ACD3-3598345D5CDD}"/>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729993" y="2160090"/>
            <a:ext cx="3429486" cy="811276"/>
          </a:xfrm>
          <a:prstGeom prst="rect">
            <a:avLst/>
          </a:prstGeom>
        </p:spPr>
      </p:pic>
      <p:pic>
        <p:nvPicPr>
          <p:cNvPr id="11" name="Grafik 10">
            <a:extLst>
              <a:ext uri="{FF2B5EF4-FFF2-40B4-BE49-F238E27FC236}">
                <a16:creationId xmlns:a16="http://schemas.microsoft.com/office/drawing/2014/main" id="{51F54D3F-82C6-43DE-8B3D-CB0DCA077827}"/>
              </a:ext>
            </a:extLst>
          </p:cNvPr>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611560" y="3600246"/>
            <a:ext cx="2294705" cy="811276"/>
          </a:xfrm>
          <a:prstGeom prst="rect">
            <a:avLst/>
          </a:prstGeom>
        </p:spPr>
      </p:pic>
      <p:pic>
        <p:nvPicPr>
          <p:cNvPr id="14" name="Grafik 13">
            <a:extLst>
              <a:ext uri="{FF2B5EF4-FFF2-40B4-BE49-F238E27FC236}">
                <a16:creationId xmlns:a16="http://schemas.microsoft.com/office/drawing/2014/main" id="{560788F7-0B2C-4916-AE99-E7FFCE284590}"/>
              </a:ext>
            </a:extLst>
          </p:cNvPr>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3385236" y="4734000"/>
            <a:ext cx="1059048" cy="217905"/>
          </a:xfrm>
          <a:prstGeom prst="rect">
            <a:avLst/>
          </a:prstGeom>
        </p:spPr>
      </p:pic>
      <p:pic>
        <p:nvPicPr>
          <p:cNvPr id="16" name="Grafik 15">
            <a:extLst>
              <a:ext uri="{FF2B5EF4-FFF2-40B4-BE49-F238E27FC236}">
                <a16:creationId xmlns:a16="http://schemas.microsoft.com/office/drawing/2014/main" id="{832000FB-F0AA-4791-9A4B-E2BFF8730729}"/>
              </a:ext>
            </a:extLst>
          </p:cNvPr>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tretch>
            <a:fillRect/>
          </a:stretch>
        </p:blipFill>
        <p:spPr>
          <a:xfrm>
            <a:off x="4653146" y="4734000"/>
            <a:ext cx="542476" cy="217905"/>
          </a:xfrm>
          <a:prstGeom prst="rect">
            <a:avLst/>
          </a:prstGeom>
        </p:spPr>
      </p:pic>
      <p:pic>
        <p:nvPicPr>
          <p:cNvPr id="18" name="Grafik 17">
            <a:extLst>
              <a:ext uri="{FF2B5EF4-FFF2-40B4-BE49-F238E27FC236}">
                <a16:creationId xmlns:a16="http://schemas.microsoft.com/office/drawing/2014/main" id="{00BE2D5E-66AF-4E49-9311-50C644E03563}"/>
              </a:ext>
            </a:extLst>
          </p:cNvPr>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611562" y="5760487"/>
            <a:ext cx="6248838" cy="653714"/>
          </a:xfrm>
          <a:prstGeom prst="rect">
            <a:avLst/>
          </a:prstGeom>
        </p:spPr>
      </p:pic>
      <p:sp>
        <p:nvSpPr>
          <p:cNvPr id="7" name="Datumsplatzhalter 6"/>
          <p:cNvSpPr>
            <a:spLocks noGrp="1"/>
          </p:cNvSpPr>
          <p:nvPr>
            <p:ph type="dt" sz="half" idx="10"/>
          </p:nvPr>
        </p:nvSpPr>
        <p:spPr/>
        <p:txBody>
          <a:bodyPr/>
          <a:lstStyle/>
          <a:p>
            <a:r>
              <a:rPr lang="en-US" dirty="0"/>
              <a:t>© H. Falk | </a:t>
            </a:r>
            <a:fld id="{7F735DE6-87E2-4171-816B-018E571736DC}" type="datetime1">
              <a:rPr lang="de-DE" smtClean="0"/>
              <a:t>27.01.2022</a:t>
            </a:fld>
            <a:endParaRPr lang="en-US" dirty="0"/>
          </a:p>
        </p:txBody>
      </p:sp>
      <p:sp>
        <p:nvSpPr>
          <p:cNvPr id="10" name="Fußzeilenplatzhalter 9"/>
          <p:cNvSpPr>
            <a:spLocks noGrp="1"/>
          </p:cNvSpPr>
          <p:nvPr>
            <p:ph type="ftr" sz="quarter" idx="11"/>
          </p:nvPr>
        </p:nvSpPr>
        <p:spPr/>
        <p:txBody>
          <a:bodyPr/>
          <a:lstStyle/>
          <a:p>
            <a:r>
              <a:rPr lang="en-US" dirty="0"/>
              <a:t>7 - LIR Optimizations and Transformations</a:t>
            </a:r>
          </a:p>
        </p:txBody>
      </p:sp>
    </p:spTree>
    <p:extLst>
      <p:ext uri="{BB962C8B-B14F-4D97-AF65-F5344CB8AC3E}">
        <p14:creationId xmlns:p14="http://schemas.microsoft.com/office/powerpoint/2010/main" val="1327005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4901">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41C51AE-76D0-4126-B31E-0D6BA2D9E56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(11)</a:t>
            </a:r>
          </a:p>
        </p:txBody>
      </p:sp>
      <p:sp>
        <p:nvSpPr>
          <p:cNvPr id="9" name="Rectangle 5"/>
          <p:cNvSpPr txBox="1">
            <a:spLocks noChangeArrowheads="1"/>
          </p:cNvSpPr>
          <p:nvPr/>
        </p:nvSpPr>
        <p:spPr bwMode="auto">
          <a:xfrm>
            <a:off x="179512" y="138705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r>
              <a:rPr lang="en-US" b="1" dirty="0"/>
              <a:t>Results</a:t>
            </a:r>
            <a:r>
              <a:rPr lang="en-US" i="1" dirty="0"/>
              <a:t> (MultiSort Benchmark)</a:t>
            </a:r>
          </a:p>
        </p:txBody>
      </p:sp>
      <p:sp>
        <p:nvSpPr>
          <p:cNvPr id="464901" name="Rectangle 5"/>
          <p:cNvSpPr>
            <a:spLocks noGrp="1" noChangeArrowheads="1"/>
          </p:cNvSpPr>
          <p:nvPr>
            <p:ph type="body" idx="1"/>
          </p:nvPr>
        </p:nvSpPr>
        <p:spPr>
          <a:xfrm>
            <a:off x="5436096" y="1387475"/>
            <a:ext cx="3528517" cy="4994275"/>
          </a:xfrm>
        </p:spPr>
        <p:txBody>
          <a:bodyPr/>
          <a:lstStyle/>
          <a:p>
            <a:pPr>
              <a:lnSpc>
                <a:spcPct val="100000"/>
              </a:lnSpc>
              <a:buFont typeface="Arial" charset="0"/>
              <a:buChar char="–"/>
            </a:pPr>
            <a:r>
              <a:rPr lang="en-US" dirty="0"/>
              <a:t>64b SPM are now successfully exploited for the allocation of pieces of code.</a:t>
            </a:r>
          </a:p>
          <a:p>
            <a:pPr>
              <a:lnSpc>
                <a:spcPct val="100000"/>
              </a:lnSpc>
              <a:buFont typeface="Arial" charset="0"/>
              <a:buChar char="–"/>
            </a:pPr>
            <a:r>
              <a:rPr lang="en-US" i="1" u="sng" dirty="0"/>
              <a:t>Caution:</a:t>
            </a:r>
            <a:r>
              <a:rPr lang="en-US" i="1" dirty="0"/>
              <a:t> The diagram here also features the allocation of the run-time stack onto the SPM. For this reason, this diagram cannot directly be compared with that from slide 63!</a:t>
            </a:r>
          </a:p>
        </p:txBody>
      </p:sp>
      <p:sp>
        <p:nvSpPr>
          <p:cNvPr id="10" name="Text Box 5"/>
          <p:cNvSpPr txBox="1">
            <a:spLocks noChangeArrowheads="1"/>
          </p:cNvSpPr>
          <p:nvPr/>
        </p:nvSpPr>
        <p:spPr bwMode="auto">
          <a:xfrm rot="16200000">
            <a:off x="-1113853" y="3749675"/>
            <a:ext cx="28797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spcBef>
                <a:spcPct val="0"/>
              </a:spcBef>
              <a:defRPr sz="2400">
                <a:solidFill>
                  <a:schemeClr val="tx1"/>
                </a:solidFill>
                <a:latin typeface="Arial" charset="0"/>
                <a:ea typeface="ヒラギノ角ゴ Pro W3" pitchFamily="96" charset="-128"/>
              </a:defRPr>
            </a:lvl1pPr>
            <a:lvl2pPr marL="742950" indent="-285750" algn="l" eaLnBrk="0" hangingPunct="0">
              <a:spcBef>
                <a:spcPct val="0"/>
              </a:spcBef>
              <a:defRPr sz="2400">
                <a:solidFill>
                  <a:schemeClr val="tx1"/>
                </a:solidFill>
                <a:latin typeface="Arial" charset="0"/>
                <a:ea typeface="ヒラギノ角ゴ Pro W3" pitchFamily="96" charset="-128"/>
              </a:defRPr>
            </a:lvl2pPr>
            <a:lvl3pPr marL="1143000" indent="-228600" algn="l" eaLnBrk="0" hangingPunct="0">
              <a:spcBef>
                <a:spcPct val="0"/>
              </a:spcBef>
              <a:defRPr sz="2400">
                <a:solidFill>
                  <a:schemeClr val="tx1"/>
                </a:solidFill>
                <a:latin typeface="Arial" charset="0"/>
                <a:ea typeface="ヒラギノ角ゴ Pro W3" pitchFamily="96" charset="-128"/>
              </a:defRPr>
            </a:lvl3pPr>
            <a:lvl4pPr marL="1600200" indent="-228600" algn="l" eaLnBrk="0" hangingPunct="0">
              <a:spcBef>
                <a:spcPct val="0"/>
              </a:spcBef>
              <a:defRPr sz="2400">
                <a:solidFill>
                  <a:schemeClr val="tx1"/>
                </a:solidFill>
                <a:latin typeface="Arial" charset="0"/>
                <a:ea typeface="ヒラギノ角ゴ Pro W3" pitchFamily="96" charset="-128"/>
              </a:defRPr>
            </a:lvl4pPr>
            <a:lvl5pPr marL="2057400" indent="-228600" algn="l" eaLnBrk="0" hangingPunct="0">
              <a:spcBef>
                <a:spcPct val="0"/>
              </a:spcBef>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buClrTx/>
              <a:buFontTx/>
              <a:buNone/>
            </a:pPr>
            <a:r>
              <a:rPr lang="en-US" sz="1600" dirty="0"/>
              <a:t>Cycles </a:t>
            </a:r>
            <a:r>
              <a:rPr lang="en-US" sz="1600" i="1" dirty="0"/>
              <a:t>[x100]</a:t>
            </a:r>
          </a:p>
          <a:p>
            <a:pPr algn="ctr" eaLnBrk="1" hangingPunct="1">
              <a:buClrTx/>
              <a:buFontTx/>
              <a:buNone/>
            </a:pPr>
            <a:r>
              <a:rPr lang="en-US" sz="1600" dirty="0"/>
              <a:t> Energy (CPU + Memory) </a:t>
            </a:r>
            <a:r>
              <a:rPr lang="en-US" sz="1600" i="1" dirty="0"/>
              <a:t>[µJ]</a:t>
            </a:r>
          </a:p>
        </p:txBody>
      </p:sp>
      <p:pic>
        <p:nvPicPr>
          <p:cNvPr id="1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448" t="8908" r="2262" b="3656"/>
          <a:stretch/>
        </p:blipFill>
        <p:spPr bwMode="auto">
          <a:xfrm>
            <a:off x="722885" y="2284413"/>
            <a:ext cx="4812067" cy="394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Oval 7"/>
          <p:cNvSpPr>
            <a:spLocks noChangeArrowheads="1"/>
          </p:cNvSpPr>
          <p:nvPr/>
        </p:nvSpPr>
        <p:spPr bwMode="auto">
          <a:xfrm rot="20592402">
            <a:off x="1378522" y="2276475"/>
            <a:ext cx="431800" cy="1439863"/>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Tree>
    <p:extLst>
      <p:ext uri="{BB962C8B-B14F-4D97-AF65-F5344CB8AC3E}">
        <p14:creationId xmlns:p14="http://schemas.microsoft.com/office/powerpoint/2010/main" val="29493694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90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065D70F3-3E19-4A27-A0A0-6EE7D3FF36A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(12)</a:t>
            </a:r>
          </a:p>
        </p:txBody>
      </p:sp>
      <p:sp>
        <p:nvSpPr>
          <p:cNvPr id="9" name="Rectangle 5"/>
          <p:cNvSpPr txBox="1">
            <a:spLocks noChangeArrowheads="1"/>
          </p:cNvSpPr>
          <p:nvPr/>
        </p:nvSpPr>
        <p:spPr bwMode="auto">
          <a:xfrm>
            <a:off x="179512" y="1387053"/>
            <a:ext cx="885698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r>
              <a:rPr lang="en-US" b="1" dirty="0"/>
              <a:t>Detailed Results only for Memory Subsystem</a:t>
            </a:r>
            <a:endParaRPr lang="en-US" i="1"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l="11075" t="21164" r="4060" b="14766"/>
          <a:stretch>
            <a:fillRect/>
          </a:stretch>
        </p:blipFill>
        <p:spPr bwMode="auto">
          <a:xfrm>
            <a:off x="905305" y="2276475"/>
            <a:ext cx="698182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0938479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8290ED1-5A96-40DD-9F2C-89344DF3B56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Fix SPM Allocation: Functions, Basic Blocks &amp; Global Variables (13)</a:t>
            </a:r>
          </a:p>
        </p:txBody>
      </p:sp>
      <p:sp>
        <p:nvSpPr>
          <p:cNvPr id="12" name="Rectangle 5"/>
          <p:cNvSpPr>
            <a:spLocks noGrp="1" noChangeArrowheads="1"/>
          </p:cNvSpPr>
          <p:nvPr>
            <p:ph idx="1"/>
          </p:nvPr>
        </p:nvSpPr>
        <p:spPr/>
        <p:txBody>
          <a:bodyPr/>
          <a:lstStyle/>
          <a:p>
            <a:pPr>
              <a:lnSpc>
                <a:spcPct val="90000"/>
              </a:lnSpc>
            </a:pPr>
            <a:r>
              <a:rPr lang="en-US" b="1" dirty="0"/>
              <a:t>Comparison of ACET and WCET</a:t>
            </a:r>
            <a:r>
              <a:rPr lang="en-US" b="1" baseline="-25000" dirty="0"/>
              <a:t>EST</a:t>
            </a:r>
            <a:r>
              <a:rPr lang="en-US" b="1" dirty="0"/>
              <a:t> for Scratchpads and Caches</a:t>
            </a: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marL="0" indent="0">
              <a:lnSpc>
                <a:spcPct val="120000"/>
              </a:lnSpc>
            </a:pPr>
            <a:endParaRPr lang="en-US" dirty="0"/>
          </a:p>
          <a:p>
            <a:pPr>
              <a:lnSpc>
                <a:spcPct val="120000"/>
              </a:lnSpc>
              <a:buFont typeface="Arial" charset="0"/>
              <a:buChar char="–"/>
            </a:pPr>
            <a:r>
              <a:rPr lang="en-US" dirty="0"/>
              <a:t>SPMs are, in contrast to caches, perfectly predictable: WCET</a:t>
            </a:r>
            <a:r>
              <a:rPr lang="en-US" baseline="-25000" dirty="0"/>
              <a:t>EST</a:t>
            </a:r>
            <a:r>
              <a:rPr lang="en-US" dirty="0"/>
              <a:t> scales nicely with ACETs</a:t>
            </a:r>
          </a:p>
          <a:p>
            <a:pPr>
              <a:lnSpc>
                <a:spcPct val="120000"/>
              </a:lnSpc>
              <a:buFont typeface="Arial" charset="0"/>
              <a:buChar char="–"/>
            </a:pPr>
            <a:r>
              <a:rPr lang="en-US" dirty="0"/>
              <a:t>Only for larger memory sizes (beyond 2kB), caches outperform SPMs in terms of ACET</a:t>
            </a:r>
          </a:p>
        </p:txBody>
      </p:sp>
      <p:pic>
        <p:nvPicPr>
          <p:cNvPr id="15" name="Picture 3" descr="G721_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844824"/>
            <a:ext cx="4252913"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721_cac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538" y="1860699"/>
            <a:ext cx="4283075"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819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3E082F0-A5C5-4C4D-96FA-5832A5CFADBC}"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Partitioned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246056"/>
            <a:ext cx="6372771" cy="1631216"/>
          </a:xfrm>
        </p:spPr>
        <p:txBody>
          <a:bodyPr wrap="square">
            <a:spAutoFit/>
          </a:bodyPr>
          <a:lstStyle/>
          <a:p>
            <a:pPr>
              <a:lnSpc>
                <a:spcPct val="100000"/>
              </a:lnSpc>
              <a:buFont typeface="Arial" charset="0"/>
              <a:buChar char="–"/>
            </a:pPr>
            <a:r>
              <a:rPr lang="en-US" dirty="0"/>
              <a:t>Available SPM capacity is partitioned into disjoint areas during compile-time</a:t>
            </a:r>
          </a:p>
          <a:p>
            <a:pPr>
              <a:lnSpc>
                <a:spcPct val="100000"/>
              </a:lnSpc>
              <a:buFont typeface="Arial" charset="0"/>
              <a:buChar char="–"/>
            </a:pPr>
            <a:r>
              <a:rPr lang="en-US" dirty="0"/>
              <a:t>Each process </a:t>
            </a:r>
            <a:r>
              <a:rPr lang="en-US" i="1" dirty="0"/>
              <a:t>P</a:t>
            </a:r>
            <a:r>
              <a:rPr lang="en-US" i="1" baseline="-25000" dirty="0"/>
              <a:t>i</a:t>
            </a:r>
            <a:r>
              <a:rPr lang="en-US" dirty="0"/>
              <a:t> obtains a dedicated SPM partition for functions, (multi-) BBs &amp; global variables of </a:t>
            </a:r>
            <a:r>
              <a:rPr lang="en-US" i="1" dirty="0"/>
              <a:t>P</a:t>
            </a:r>
            <a:r>
              <a:rPr lang="en-US" i="1" baseline="-25000" dirty="0"/>
              <a:t>i</a:t>
            </a:r>
          </a:p>
          <a:p>
            <a:pPr>
              <a:lnSpc>
                <a:spcPct val="100000"/>
              </a:lnSpc>
              <a:buFont typeface="Arial" charset="0"/>
              <a:buChar char="–"/>
            </a:pPr>
            <a:r>
              <a:rPr lang="en-US" i="1" dirty="0"/>
              <a:t>Expectation:</a:t>
            </a:r>
            <a:r>
              <a:rPr lang="en-US" dirty="0"/>
              <a:t> Good results for large SPMs</a:t>
            </a:r>
          </a:p>
        </p:txBody>
      </p:sp>
      <p:sp>
        <p:nvSpPr>
          <p:cNvPr id="11" name="Rectangle 2"/>
          <p:cNvSpPr>
            <a:spLocks noChangeArrowheads="1"/>
          </p:cNvSpPr>
          <p:nvPr/>
        </p:nvSpPr>
        <p:spPr bwMode="auto">
          <a:xfrm>
            <a:off x="3492500" y="2981648"/>
            <a:ext cx="792163"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Rectangle 3"/>
          <p:cNvSpPr>
            <a:spLocks noChangeArrowheads="1"/>
          </p:cNvSpPr>
          <p:nvPr/>
        </p:nvSpPr>
        <p:spPr bwMode="auto">
          <a:xfrm>
            <a:off x="179388" y="1517973"/>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15" name="Rectangle 5"/>
          <p:cNvSpPr>
            <a:spLocks noChangeArrowheads="1"/>
          </p:cNvSpPr>
          <p:nvPr/>
        </p:nvSpPr>
        <p:spPr bwMode="auto">
          <a:xfrm>
            <a:off x="323850" y="1619573"/>
            <a:ext cx="2120900" cy="966787"/>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16" name="Text Box 6"/>
          <p:cNvSpPr txBox="1">
            <a:spLocks noChangeArrowheads="1"/>
          </p:cNvSpPr>
          <p:nvPr/>
        </p:nvSpPr>
        <p:spPr bwMode="auto">
          <a:xfrm>
            <a:off x="569913" y="1905323"/>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17" name="Rectangle 8"/>
          <p:cNvSpPr>
            <a:spLocks noChangeArrowheads="1"/>
          </p:cNvSpPr>
          <p:nvPr/>
        </p:nvSpPr>
        <p:spPr bwMode="auto">
          <a:xfrm>
            <a:off x="323850" y="4448498"/>
            <a:ext cx="2119313" cy="939800"/>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18" name="Text Box 9"/>
          <p:cNvSpPr txBox="1">
            <a:spLocks noChangeArrowheads="1"/>
          </p:cNvSpPr>
          <p:nvPr/>
        </p:nvSpPr>
        <p:spPr bwMode="auto">
          <a:xfrm>
            <a:off x="542925" y="4708848"/>
            <a:ext cx="1665288"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19" name="Rectangle 11"/>
          <p:cNvSpPr>
            <a:spLocks noChangeArrowheads="1"/>
          </p:cNvSpPr>
          <p:nvPr/>
        </p:nvSpPr>
        <p:spPr bwMode="auto">
          <a:xfrm>
            <a:off x="323850" y="2787973"/>
            <a:ext cx="2120900" cy="1436687"/>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20" name="Text Box 12"/>
          <p:cNvSpPr txBox="1">
            <a:spLocks noChangeArrowheads="1"/>
          </p:cNvSpPr>
          <p:nvPr/>
        </p:nvSpPr>
        <p:spPr bwMode="auto">
          <a:xfrm>
            <a:off x="528638" y="3338835"/>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21" name="Text Box 13"/>
          <p:cNvSpPr txBox="1">
            <a:spLocks noChangeArrowheads="1"/>
          </p:cNvSpPr>
          <p:nvPr/>
        </p:nvSpPr>
        <p:spPr bwMode="auto">
          <a:xfrm>
            <a:off x="596900" y="5551810"/>
            <a:ext cx="1671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22" name="Line 24"/>
          <p:cNvSpPr>
            <a:spLocks noChangeShapeType="1"/>
          </p:cNvSpPr>
          <p:nvPr/>
        </p:nvSpPr>
        <p:spPr bwMode="auto">
          <a:xfrm>
            <a:off x="3492500" y="1627510"/>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3" name="Line 25"/>
          <p:cNvSpPr>
            <a:spLocks noChangeShapeType="1"/>
          </p:cNvSpPr>
          <p:nvPr/>
        </p:nvSpPr>
        <p:spPr bwMode="auto">
          <a:xfrm>
            <a:off x="3492500" y="3626173"/>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4" name="Line 26"/>
          <p:cNvSpPr>
            <a:spLocks noChangeShapeType="1"/>
          </p:cNvSpPr>
          <p:nvPr/>
        </p:nvSpPr>
        <p:spPr bwMode="auto">
          <a:xfrm>
            <a:off x="3492500" y="2978473"/>
            <a:ext cx="53101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5" name="Line 27"/>
          <p:cNvSpPr>
            <a:spLocks noChangeShapeType="1"/>
          </p:cNvSpPr>
          <p:nvPr/>
        </p:nvSpPr>
        <p:spPr bwMode="auto">
          <a:xfrm>
            <a:off x="3492500" y="2330773"/>
            <a:ext cx="53101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6" name="Text Box 33"/>
          <p:cNvSpPr txBox="1">
            <a:spLocks noChangeArrowheads="1"/>
          </p:cNvSpPr>
          <p:nvPr/>
        </p:nvSpPr>
        <p:spPr bwMode="auto">
          <a:xfrm>
            <a:off x="2916238" y="313087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27" name="Text Box 34"/>
          <p:cNvSpPr txBox="1">
            <a:spLocks noChangeArrowheads="1"/>
          </p:cNvSpPr>
          <p:nvPr/>
        </p:nvSpPr>
        <p:spPr bwMode="auto">
          <a:xfrm>
            <a:off x="2916238" y="2494285"/>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28" name="Text Box 35"/>
          <p:cNvSpPr txBox="1">
            <a:spLocks noChangeArrowheads="1"/>
          </p:cNvSpPr>
          <p:nvPr/>
        </p:nvSpPr>
        <p:spPr bwMode="auto">
          <a:xfrm>
            <a:off x="2916238" y="181959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29" name="Rectangle 19"/>
          <p:cNvSpPr>
            <a:spLocks noChangeArrowheads="1"/>
          </p:cNvSpPr>
          <p:nvPr/>
        </p:nvSpPr>
        <p:spPr bwMode="auto">
          <a:xfrm>
            <a:off x="4284663" y="2332360"/>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0" name="Rectangle 20"/>
          <p:cNvSpPr>
            <a:spLocks noChangeArrowheads="1"/>
          </p:cNvSpPr>
          <p:nvPr/>
        </p:nvSpPr>
        <p:spPr bwMode="auto">
          <a:xfrm>
            <a:off x="5076825" y="1683073"/>
            <a:ext cx="792163"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1" name="Rectangle 21"/>
          <p:cNvSpPr>
            <a:spLocks noChangeArrowheads="1"/>
          </p:cNvSpPr>
          <p:nvPr/>
        </p:nvSpPr>
        <p:spPr bwMode="auto">
          <a:xfrm>
            <a:off x="5868988" y="2981648"/>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 name="Rectangle 22"/>
          <p:cNvSpPr>
            <a:spLocks noChangeArrowheads="1"/>
          </p:cNvSpPr>
          <p:nvPr/>
        </p:nvSpPr>
        <p:spPr bwMode="auto">
          <a:xfrm>
            <a:off x="6661150" y="2332360"/>
            <a:ext cx="792163"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3" name="Rectangle 23"/>
          <p:cNvSpPr>
            <a:spLocks noChangeArrowheads="1"/>
          </p:cNvSpPr>
          <p:nvPr/>
        </p:nvSpPr>
        <p:spPr bwMode="auto">
          <a:xfrm>
            <a:off x="7453313" y="1683073"/>
            <a:ext cx="792162"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4" name="Text Box 33"/>
          <p:cNvSpPr txBox="1">
            <a:spLocks noChangeArrowheads="1"/>
          </p:cNvSpPr>
          <p:nvPr/>
        </p:nvSpPr>
        <p:spPr bwMode="auto">
          <a:xfrm>
            <a:off x="8316416" y="3643635"/>
            <a:ext cx="756147"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Tree>
    <p:extLst>
      <p:ext uri="{BB962C8B-B14F-4D97-AF65-F5344CB8AC3E}">
        <p14:creationId xmlns:p14="http://schemas.microsoft.com/office/powerpoint/2010/main" val="3543970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par>
                          <p:cTn id="29" fill="hold">
                            <p:stCondLst>
                              <p:cond delay="500"/>
                            </p:stCondLst>
                            <p:childTnLst>
                              <p:par>
                                <p:cTn id="30" presetID="10" presetClass="entr" presetSubtype="0" fill="hold" grpId="0" nodeType="after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 presetClass="emph" presetSubtype="2" fill="hold" nodeType="withEffect">
                                  <p:stCondLst>
                                    <p:cond delay="0"/>
                                  </p:stCondLst>
                                  <p:childTnLst>
                                    <p:animClr clrSpc="rgb" dir="cw">
                                      <p:cBhvr>
                                        <p:cTn id="34" dur="500" fill="hold"/>
                                        <p:tgtEl>
                                          <p:spTgt spid="15"/>
                                        </p:tgtEl>
                                        <p:attrNameLst>
                                          <p:attrName>fillcolor</p:attrName>
                                        </p:attrNameLst>
                                      </p:cBhvr>
                                      <p:to>
                                        <a:srgbClr val="3366FF"/>
                                      </p:to>
                                    </p:animClr>
                                    <p:set>
                                      <p:cBhvr>
                                        <p:cTn id="35" dur="500" fill="hold"/>
                                        <p:tgtEl>
                                          <p:spTgt spid="15"/>
                                        </p:tgtEl>
                                        <p:attrNameLst>
                                          <p:attrName>fill.type</p:attrName>
                                        </p:attrNameLst>
                                      </p:cBhvr>
                                      <p:to>
                                        <p:strVal val="solid"/>
                                      </p:to>
                                    </p:set>
                                    <p:set>
                                      <p:cBhvr>
                                        <p:cTn id="36" dur="500" fill="hold"/>
                                        <p:tgtEl>
                                          <p:spTgt spid="15"/>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 presetClass="emph" presetSubtype="2" fill="hold" nodeType="withEffect">
                                  <p:stCondLst>
                                    <p:cond delay="0"/>
                                  </p:stCondLst>
                                  <p:childTnLst>
                                    <p:animClr clrSpc="rgb" dir="cw">
                                      <p:cBhvr>
                                        <p:cTn id="43" dur="500" fill="hold"/>
                                        <p:tgtEl>
                                          <p:spTgt spid="15"/>
                                        </p:tgtEl>
                                        <p:attrNameLst>
                                          <p:attrName>fillcolor</p:attrName>
                                        </p:attrNameLst>
                                      </p:cBhvr>
                                      <p:to>
                                        <a:schemeClr val="accent2"/>
                                      </p:to>
                                    </p:animClr>
                                    <p:set>
                                      <p:cBhvr>
                                        <p:cTn id="44" dur="500" fill="hold"/>
                                        <p:tgtEl>
                                          <p:spTgt spid="15"/>
                                        </p:tgtEl>
                                        <p:attrNameLst>
                                          <p:attrName>fill.type</p:attrName>
                                        </p:attrNameLst>
                                      </p:cBhvr>
                                      <p:to>
                                        <p:strVal val="solid"/>
                                      </p:to>
                                    </p:set>
                                    <p:set>
                                      <p:cBhvr>
                                        <p:cTn id="45" dur="500" fill="hold"/>
                                        <p:tgtEl>
                                          <p:spTgt spid="15"/>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500" fill="hold"/>
                                        <p:tgtEl>
                                          <p:spTgt spid="19"/>
                                        </p:tgtEl>
                                        <p:attrNameLst>
                                          <p:attrName>fillcolor</p:attrName>
                                        </p:attrNameLst>
                                      </p:cBhvr>
                                      <p:to>
                                        <a:srgbClr val="FF33CC"/>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 presetClass="emph" presetSubtype="2" fill="hold" nodeType="withEffect">
                                  <p:stCondLst>
                                    <p:cond delay="0"/>
                                  </p:stCondLst>
                                  <p:childTnLst>
                                    <p:animClr clrSpc="rgb" dir="cw">
                                      <p:cBhvr>
                                        <p:cTn id="56" dur="500" fill="hold"/>
                                        <p:tgtEl>
                                          <p:spTgt spid="19"/>
                                        </p:tgtEl>
                                        <p:attrNameLst>
                                          <p:attrName>fillcolor</p:attrName>
                                        </p:attrNameLst>
                                      </p:cBhvr>
                                      <p:to>
                                        <a:srgbClr val="CC99FF"/>
                                      </p:to>
                                    </p:animClr>
                                    <p:set>
                                      <p:cBhvr>
                                        <p:cTn id="57" dur="500" fill="hold"/>
                                        <p:tgtEl>
                                          <p:spTgt spid="19"/>
                                        </p:tgtEl>
                                        <p:attrNameLst>
                                          <p:attrName>fill.type</p:attrName>
                                        </p:attrNameLst>
                                      </p:cBhvr>
                                      <p:to>
                                        <p:strVal val="solid"/>
                                      </p:to>
                                    </p:set>
                                    <p:set>
                                      <p:cBhvr>
                                        <p:cTn id="58" dur="500" fill="hold"/>
                                        <p:tgtEl>
                                          <p:spTgt spid="19"/>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500" fill="hold"/>
                                        <p:tgtEl>
                                          <p:spTgt spid="17"/>
                                        </p:tgtEl>
                                        <p:attrNameLst>
                                          <p:attrName>fillcolor</p:attrName>
                                        </p:attrNameLst>
                                      </p:cBhvr>
                                      <p:to>
                                        <a:srgbClr val="009900"/>
                                      </p:to>
                                    </p:animClr>
                                    <p:set>
                                      <p:cBhvr>
                                        <p:cTn id="61" dur="500" fill="hold"/>
                                        <p:tgtEl>
                                          <p:spTgt spid="17"/>
                                        </p:tgtEl>
                                        <p:attrNameLst>
                                          <p:attrName>fill.type</p:attrName>
                                        </p:attrNameLst>
                                      </p:cBhvr>
                                      <p:to>
                                        <p:strVal val="solid"/>
                                      </p:to>
                                    </p:set>
                                    <p:set>
                                      <p:cBhvr>
                                        <p:cTn id="62" dur="500" fill="hold"/>
                                        <p:tgtEl>
                                          <p:spTgt spid="17"/>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childTnLst>
                                </p:cTn>
                              </p:par>
                              <p:par>
                                <p:cTn id="68" presetID="1" presetClass="emph" presetSubtype="2" fill="hold" nodeType="withEffect">
                                  <p:stCondLst>
                                    <p:cond delay="0"/>
                                  </p:stCondLst>
                                  <p:childTnLst>
                                    <p:animClr clrSpc="rgb" dir="cw">
                                      <p:cBhvr>
                                        <p:cTn id="69" dur="1000" fill="hold"/>
                                        <p:tgtEl>
                                          <p:spTgt spid="17"/>
                                        </p:tgtEl>
                                        <p:attrNameLst>
                                          <p:attrName>fillcolor</p:attrName>
                                        </p:attrNameLst>
                                      </p:cBhvr>
                                      <p:to>
                                        <a:srgbClr val="339966"/>
                                      </p:to>
                                    </p:animClr>
                                    <p:set>
                                      <p:cBhvr>
                                        <p:cTn id="70" dur="1000" fill="hold"/>
                                        <p:tgtEl>
                                          <p:spTgt spid="17"/>
                                        </p:tgtEl>
                                        <p:attrNameLst>
                                          <p:attrName>fill.type</p:attrName>
                                        </p:attrNameLst>
                                      </p:cBhvr>
                                      <p:to>
                                        <p:strVal val="solid"/>
                                      </p:to>
                                    </p:set>
                                    <p:set>
                                      <p:cBhvr>
                                        <p:cTn id="71" dur="1000" fill="hold"/>
                                        <p:tgtEl>
                                          <p:spTgt spid="17"/>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1000" fill="hold"/>
                                        <p:tgtEl>
                                          <p:spTgt spid="15"/>
                                        </p:tgtEl>
                                        <p:attrNameLst>
                                          <p:attrName>fillcolor</p:attrName>
                                        </p:attrNameLst>
                                      </p:cBhvr>
                                      <p:to>
                                        <a:srgbClr val="3366FF"/>
                                      </p:to>
                                    </p:animClr>
                                    <p:set>
                                      <p:cBhvr>
                                        <p:cTn id="74" dur="1000" fill="hold"/>
                                        <p:tgtEl>
                                          <p:spTgt spid="15"/>
                                        </p:tgtEl>
                                        <p:attrNameLst>
                                          <p:attrName>fill.type</p:attrName>
                                        </p:attrNameLst>
                                      </p:cBhvr>
                                      <p:to>
                                        <p:strVal val="solid"/>
                                      </p:to>
                                    </p:set>
                                    <p:set>
                                      <p:cBhvr>
                                        <p:cTn id="75" dur="1000" fill="hold"/>
                                        <p:tgtEl>
                                          <p:spTgt spid="15"/>
                                        </p:tgtEl>
                                        <p:attrNameLst>
                                          <p:attrName>fill.on</p:attrName>
                                        </p:attrNameLst>
                                      </p:cBhvr>
                                      <p:to>
                                        <p:strVal val="true"/>
                                      </p:to>
                                    </p:set>
                                  </p:childTnLst>
                                </p:cTn>
                              </p:par>
                            </p:childTnLst>
                          </p:cTn>
                        </p:par>
                        <p:par>
                          <p:cTn id="76" fill="hold">
                            <p:stCondLst>
                              <p:cond delay="1000"/>
                            </p:stCondLst>
                            <p:childTnLst>
                              <p:par>
                                <p:cTn id="77" presetID="10" presetClass="entr" presetSubtype="0" fill="hold" grpId="0" nodeType="afterEffect">
                                  <p:stCondLst>
                                    <p:cond delay="50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1000"/>
                                        <p:tgtEl>
                                          <p:spTgt spid="32"/>
                                        </p:tgtEl>
                                      </p:cBhvr>
                                    </p:animEffect>
                                  </p:childTnLst>
                                </p:cTn>
                              </p:par>
                              <p:par>
                                <p:cTn id="80" presetID="1" presetClass="emph" presetSubtype="2" fill="hold" nodeType="withEffect">
                                  <p:stCondLst>
                                    <p:cond delay="0"/>
                                  </p:stCondLst>
                                  <p:childTnLst>
                                    <p:animClr clrSpc="rgb" dir="cw">
                                      <p:cBhvr>
                                        <p:cTn id="81" dur="1000" fill="hold"/>
                                        <p:tgtEl>
                                          <p:spTgt spid="15"/>
                                        </p:tgtEl>
                                        <p:attrNameLst>
                                          <p:attrName>fillcolor</p:attrName>
                                        </p:attrNameLst>
                                      </p:cBhvr>
                                      <p:to>
                                        <a:schemeClr val="accent2"/>
                                      </p:to>
                                    </p:animClr>
                                    <p:set>
                                      <p:cBhvr>
                                        <p:cTn id="82" dur="1000" fill="hold"/>
                                        <p:tgtEl>
                                          <p:spTgt spid="15"/>
                                        </p:tgtEl>
                                        <p:attrNameLst>
                                          <p:attrName>fill.type</p:attrName>
                                        </p:attrNameLst>
                                      </p:cBhvr>
                                      <p:to>
                                        <p:strVal val="solid"/>
                                      </p:to>
                                    </p:set>
                                    <p:set>
                                      <p:cBhvr>
                                        <p:cTn id="83" dur="1000" fill="hold"/>
                                        <p:tgtEl>
                                          <p:spTgt spid="15"/>
                                        </p:tgtEl>
                                        <p:attrNameLst>
                                          <p:attrName>fill.on</p:attrName>
                                        </p:attrNameLst>
                                      </p:cBhvr>
                                      <p:to>
                                        <p:strVal val="true"/>
                                      </p:to>
                                    </p:set>
                                  </p:childTnLst>
                                </p:cTn>
                              </p:par>
                              <p:par>
                                <p:cTn id="84" presetID="1" presetClass="emph" presetSubtype="2" fill="hold" nodeType="withEffect">
                                  <p:stCondLst>
                                    <p:cond delay="0"/>
                                  </p:stCondLst>
                                  <p:childTnLst>
                                    <p:animClr clrSpc="rgb" dir="cw">
                                      <p:cBhvr>
                                        <p:cTn id="85" dur="1000" fill="hold"/>
                                        <p:tgtEl>
                                          <p:spTgt spid="19"/>
                                        </p:tgtEl>
                                        <p:attrNameLst>
                                          <p:attrName>fillcolor</p:attrName>
                                        </p:attrNameLst>
                                      </p:cBhvr>
                                      <p:to>
                                        <a:srgbClr val="FF33CC"/>
                                      </p:to>
                                    </p:animClr>
                                    <p:set>
                                      <p:cBhvr>
                                        <p:cTn id="86" dur="1000" fill="hold"/>
                                        <p:tgtEl>
                                          <p:spTgt spid="19"/>
                                        </p:tgtEl>
                                        <p:attrNameLst>
                                          <p:attrName>fill.type</p:attrName>
                                        </p:attrNameLst>
                                      </p:cBhvr>
                                      <p:to>
                                        <p:strVal val="solid"/>
                                      </p:to>
                                    </p:set>
                                    <p:set>
                                      <p:cBhvr>
                                        <p:cTn id="87" dur="1000" fill="hold"/>
                                        <p:tgtEl>
                                          <p:spTgt spid="19"/>
                                        </p:tgtEl>
                                        <p:attrNameLst>
                                          <p:attrName>fill.on</p:attrName>
                                        </p:attrNameLst>
                                      </p:cBhvr>
                                      <p:to>
                                        <p:strVal val="true"/>
                                      </p:to>
                                    </p:set>
                                  </p:childTnLst>
                                </p:cTn>
                              </p:par>
                            </p:childTnLst>
                          </p:cTn>
                        </p:par>
                        <p:par>
                          <p:cTn id="88" fill="hold">
                            <p:stCondLst>
                              <p:cond delay="2500"/>
                            </p:stCondLst>
                            <p:childTnLst>
                              <p:par>
                                <p:cTn id="89" presetID="10" presetClass="entr" presetSubtype="0" fill="hold" grpId="0" nodeType="afterEffect">
                                  <p:stCondLst>
                                    <p:cond delay="50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1000"/>
                                        <p:tgtEl>
                                          <p:spTgt spid="33"/>
                                        </p:tgtEl>
                                      </p:cBhvr>
                                    </p:animEffect>
                                  </p:childTnLst>
                                </p:cTn>
                              </p:par>
                              <p:par>
                                <p:cTn id="92" presetID="1" presetClass="emph" presetSubtype="2" fill="hold" nodeType="withEffect">
                                  <p:stCondLst>
                                    <p:cond delay="0"/>
                                  </p:stCondLst>
                                  <p:childTnLst>
                                    <p:animClr clrSpc="rgb" dir="cw">
                                      <p:cBhvr>
                                        <p:cTn id="93" dur="1000" fill="hold"/>
                                        <p:tgtEl>
                                          <p:spTgt spid="19"/>
                                        </p:tgtEl>
                                        <p:attrNameLst>
                                          <p:attrName>fillcolor</p:attrName>
                                        </p:attrNameLst>
                                      </p:cBhvr>
                                      <p:to>
                                        <a:srgbClr val="CC99FF"/>
                                      </p:to>
                                    </p:animClr>
                                    <p:set>
                                      <p:cBhvr>
                                        <p:cTn id="94" dur="1000" fill="hold"/>
                                        <p:tgtEl>
                                          <p:spTgt spid="19"/>
                                        </p:tgtEl>
                                        <p:attrNameLst>
                                          <p:attrName>fill.type</p:attrName>
                                        </p:attrNameLst>
                                      </p:cBhvr>
                                      <p:to>
                                        <p:strVal val="solid"/>
                                      </p:to>
                                    </p:set>
                                    <p:set>
                                      <p:cBhvr>
                                        <p:cTn id="95" dur="1000" fill="hold"/>
                                        <p:tgtEl>
                                          <p:spTgt spid="19"/>
                                        </p:tgtEl>
                                        <p:attrNameLst>
                                          <p:attrName>fill.on</p:attrName>
                                        </p:attrNameLst>
                                      </p:cBhvr>
                                      <p:to>
                                        <p:strVal val="true"/>
                                      </p:to>
                                    </p:set>
                                  </p:childTnLst>
                                </p:cTn>
                              </p:par>
                              <p:par>
                                <p:cTn id="96" presetID="1" presetClass="emph" presetSubtype="2" fill="hold" nodeType="withEffect">
                                  <p:stCondLst>
                                    <p:cond delay="0"/>
                                  </p:stCondLst>
                                  <p:childTnLst>
                                    <p:animClr clrSpc="rgb" dir="cw">
                                      <p:cBhvr>
                                        <p:cTn id="97" dur="1000" fill="hold"/>
                                        <p:tgtEl>
                                          <p:spTgt spid="17"/>
                                        </p:tgtEl>
                                        <p:attrNameLst>
                                          <p:attrName>fillcolor</p:attrName>
                                        </p:attrNameLst>
                                      </p:cBhvr>
                                      <p:to>
                                        <a:srgbClr val="009900"/>
                                      </p:to>
                                    </p:animClr>
                                    <p:set>
                                      <p:cBhvr>
                                        <p:cTn id="98" dur="1000" fill="hold"/>
                                        <p:tgtEl>
                                          <p:spTgt spid="17"/>
                                        </p:tgtEl>
                                        <p:attrNameLst>
                                          <p:attrName>fill.type</p:attrName>
                                        </p:attrNameLst>
                                      </p:cBhvr>
                                      <p:to>
                                        <p:strVal val="solid"/>
                                      </p:to>
                                    </p:set>
                                    <p:set>
                                      <p:cBhvr>
                                        <p:cTn id="99" dur="1000" fill="hold"/>
                                        <p:tgtEl>
                                          <p:spTgt spid="17"/>
                                        </p:tgtEl>
                                        <p:attrNameLst>
                                          <p:attrName>fill.on</p:attrName>
                                        </p:attrNameLst>
                                      </p:cBhvr>
                                      <p:to>
                                        <p:strVal val="tru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animBg="1"/>
      <p:bldP spid="23" grpId="0" animBg="1"/>
      <p:bldP spid="24" grpId="0" animBg="1"/>
      <p:bldP spid="25" grpId="0" animBg="1"/>
      <p:bldP spid="26" grpId="0"/>
      <p:bldP spid="27" grpId="0"/>
      <p:bldP spid="28" grpId="0"/>
      <p:bldP spid="29" grpId="0" animBg="1"/>
      <p:bldP spid="30" grpId="0" animBg="1"/>
      <p:bldP spid="31" grpId="0" animBg="1"/>
      <p:bldP spid="32" grpId="0" animBg="1"/>
      <p:bldP spid="33" grpId="0" animBg="1"/>
      <p:bldP spid="3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4049107-FDAF-4D8D-8C81-E0E78057D21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(2)</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Energy Arrays of Single Processes</a:t>
            </a:r>
          </a:p>
          <a:p>
            <a:pPr>
              <a:lnSpc>
                <a:spcPct val="120000"/>
              </a:lnSpc>
              <a:buFont typeface="Arial" charset="0"/>
              <a:buChar char="–"/>
            </a:pPr>
            <a:r>
              <a:rPr lang="en-US" dirty="0"/>
              <a:t>Let </a:t>
            </a:r>
            <a:r>
              <a:rPr lang="en-US" i="1" dirty="0"/>
              <a:t>P</a:t>
            </a:r>
            <a:r>
              <a:rPr lang="en-US" baseline="-25000" dirty="0"/>
              <a:t>1</a:t>
            </a:r>
            <a:r>
              <a:rPr lang="en-US" dirty="0"/>
              <a:t>, ..., </a:t>
            </a:r>
            <a:r>
              <a:rPr lang="en-US" i="1" dirty="0"/>
              <a:t>P</a:t>
            </a:r>
            <a:r>
              <a:rPr lang="en-US" i="1" baseline="-25000" dirty="0"/>
              <a:t>N</a:t>
            </a:r>
            <a:r>
              <a:rPr lang="en-US" dirty="0"/>
              <a:t> be the processes of a multi-process application</a:t>
            </a:r>
          </a:p>
          <a:p>
            <a:pPr>
              <a:lnSpc>
                <a:spcPct val="120000"/>
              </a:lnSpc>
              <a:buFont typeface="Arial" charset="0"/>
              <a:buChar char="–"/>
            </a:pPr>
            <a:r>
              <a:rPr lang="en-US" i="1" dirty="0"/>
              <a:t>S</a:t>
            </a:r>
            <a:r>
              <a:rPr lang="en-US" dirty="0"/>
              <a:t> denotes the size of the available SPM capacity in bytes,</a:t>
            </a:r>
            <a:br>
              <a:rPr lang="en-US" dirty="0"/>
            </a:br>
            <a:r>
              <a:rPr lang="en-US" i="1" dirty="0"/>
              <a:t>S’</a:t>
            </a:r>
            <a:r>
              <a:rPr lang="en-US" dirty="0"/>
              <a:t> &lt; </a:t>
            </a:r>
            <a:r>
              <a:rPr lang="en-US" i="1" dirty="0"/>
              <a:t>S</a:t>
            </a:r>
            <a:r>
              <a:rPr lang="en-US" dirty="0"/>
              <a:t> is a user-provided parameter that cuts the SPM into slices of </a:t>
            </a:r>
            <a:r>
              <a:rPr lang="en-US" i="1" dirty="0"/>
              <a:t>S’</a:t>
            </a:r>
            <a:r>
              <a:rPr lang="en-US" dirty="0"/>
              <a:t> bytes size each</a:t>
            </a:r>
          </a:p>
          <a:p>
            <a:pPr>
              <a:lnSpc>
                <a:spcPct val="120000"/>
              </a:lnSpc>
              <a:buFont typeface="Arial" charset="0"/>
              <a:buChar char="–"/>
            </a:pPr>
            <a:r>
              <a:rPr lang="en-US" dirty="0"/>
              <a:t>For each process </a:t>
            </a:r>
            <a:r>
              <a:rPr lang="en-US" i="1" dirty="0"/>
              <a:t>P</a:t>
            </a:r>
            <a:r>
              <a:rPr lang="en-US" i="1" baseline="-25000" dirty="0"/>
              <a:t>i</a:t>
            </a:r>
            <a:r>
              <a:rPr lang="en-US" dirty="0"/>
              <a:t>, we will determine an energy array        .          denotes how much energy </a:t>
            </a:r>
            <a:r>
              <a:rPr lang="en-US" i="1" dirty="0"/>
              <a:t>P</a:t>
            </a:r>
            <a:r>
              <a:rPr lang="en-US" i="1" baseline="-25000" dirty="0"/>
              <a:t>i</a:t>
            </a:r>
            <a:r>
              <a:rPr lang="en-US" dirty="0"/>
              <a:t> consumes if </a:t>
            </a:r>
            <a:r>
              <a:rPr lang="en-US" i="1" dirty="0"/>
              <a:t>P</a:t>
            </a:r>
            <a:r>
              <a:rPr lang="en-US" i="1" baseline="-25000" dirty="0"/>
              <a:t>i</a:t>
            </a:r>
            <a:r>
              <a:rPr lang="en-US" dirty="0"/>
              <a:t> has </a:t>
            </a:r>
            <a:r>
              <a:rPr lang="en-US" i="1" dirty="0"/>
              <a:t>x</a:t>
            </a:r>
            <a:r>
              <a:rPr lang="en-US" dirty="0"/>
              <a:t> bytes of SPM at its disposal.</a:t>
            </a:r>
          </a:p>
          <a:p>
            <a:pPr>
              <a:lnSpc>
                <a:spcPct val="120000"/>
              </a:lnSpc>
              <a:buFont typeface="Arial" charset="0"/>
              <a:buChar char="–"/>
            </a:pPr>
            <a:r>
              <a:rPr lang="en-US" dirty="0"/>
              <a:t>        is pre-computed for all sizes </a:t>
            </a:r>
            <a:r>
              <a:rPr lang="en-US" i="1" dirty="0"/>
              <a:t>x</a:t>
            </a:r>
            <a:r>
              <a:rPr lang="en-US" dirty="0"/>
              <a:t> = </a:t>
            </a:r>
            <a:r>
              <a:rPr lang="en-US" i="1" dirty="0"/>
              <a:t>S’</a:t>
            </a:r>
            <a:r>
              <a:rPr lang="en-US" dirty="0"/>
              <a:t>, 2</a:t>
            </a:r>
            <a:r>
              <a:rPr lang="en-US" i="1" dirty="0"/>
              <a:t>S’</a:t>
            </a:r>
            <a:r>
              <a:rPr lang="en-US" dirty="0"/>
              <a:t>, 3</a:t>
            </a:r>
            <a:r>
              <a:rPr lang="en-US" i="1" dirty="0"/>
              <a:t>S’</a:t>
            </a:r>
            <a:r>
              <a:rPr lang="en-US" dirty="0"/>
              <a:t>, ... that are multiples of </a:t>
            </a:r>
            <a:r>
              <a:rPr lang="en-US" i="1" dirty="0"/>
              <a:t>S’</a:t>
            </a:r>
            <a:r>
              <a:rPr lang="en-US" dirty="0"/>
              <a:t>. This is achieved by repeated solution of the ILP for fix SPM allocation of functions, multi-BBs and global variables for each value of </a:t>
            </a:r>
            <a:r>
              <a:rPr lang="en-US" i="1" dirty="0"/>
              <a:t>x</a:t>
            </a:r>
            <a:r>
              <a:rPr lang="en-US" dirty="0"/>
              <a:t> above.</a:t>
            </a:r>
          </a:p>
        </p:txBody>
      </p:sp>
      <p:pic>
        <p:nvPicPr>
          <p:cNvPr id="2" name="Grafik 1"/>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7524328" y="3234308"/>
            <a:ext cx="464820" cy="266700"/>
          </a:xfrm>
          <a:prstGeom prst="rect">
            <a:avLst/>
          </a:prstGeom>
        </p:spPr>
      </p:pic>
      <p:pic>
        <p:nvPicPr>
          <p:cNvPr id="7" name="Grafik 6"/>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611560" y="4338000"/>
            <a:ext cx="464820" cy="266700"/>
          </a:xfrm>
          <a:prstGeom prst="rect">
            <a:avLst/>
          </a:prstGeom>
        </p:spPr>
      </p:pic>
      <p:pic>
        <p:nvPicPr>
          <p:cNvPr id="8" name="Grafik 7"/>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6843484" y="3232800"/>
            <a:ext cx="464820" cy="266700"/>
          </a:xfrm>
          <a:prstGeom prst="rect">
            <a:avLst/>
          </a:prstGeom>
        </p:spPr>
      </p:pic>
    </p:spTree>
    <p:extLst>
      <p:ext uri="{BB962C8B-B14F-4D97-AF65-F5344CB8AC3E}">
        <p14:creationId xmlns:p14="http://schemas.microsoft.com/office/powerpoint/2010/main" val="40845244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6785ECB-353B-4E8A-B6A8-952BCF7580B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(3)</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Energy Arrays for Multi-Process System and Partitioned SPM</a:t>
            </a:r>
          </a:p>
          <a:p>
            <a:pPr>
              <a:lnSpc>
                <a:spcPct val="120000"/>
              </a:lnSpc>
              <a:buFont typeface="Arial" charset="0"/>
              <a:buChar char="–"/>
            </a:pPr>
            <a:r>
              <a:rPr lang="en-US" dirty="0"/>
              <a:t>For a complete multi-process system consisting of processes </a:t>
            </a:r>
            <a:r>
              <a:rPr lang="en-US" i="1" dirty="0"/>
              <a:t>P</a:t>
            </a:r>
            <a:r>
              <a:rPr lang="en-US" baseline="-25000" dirty="0"/>
              <a:t>1</a:t>
            </a:r>
            <a:r>
              <a:rPr lang="en-US" dirty="0"/>
              <a:t>, ..., </a:t>
            </a:r>
            <a:r>
              <a:rPr lang="en-US" i="1" dirty="0"/>
              <a:t>P</a:t>
            </a:r>
            <a:r>
              <a:rPr lang="en-US" i="1" baseline="-25000" dirty="0"/>
              <a:t>N</a:t>
            </a:r>
            <a:r>
              <a:rPr lang="en-US" dirty="0"/>
              <a:t>, its energy array           has to be determined.           denotes how much energy the entire multi-process system consumes if it has </a:t>
            </a:r>
            <a:r>
              <a:rPr lang="en-US" i="1" dirty="0"/>
              <a:t>x</a:t>
            </a:r>
            <a:r>
              <a:rPr lang="en-US" dirty="0"/>
              <a:t> bytes of SPM at its disposal.</a:t>
            </a:r>
          </a:p>
          <a:p>
            <a:pPr>
              <a:lnSpc>
                <a:spcPct val="120000"/>
              </a:lnSpc>
              <a:buFont typeface="Arial" charset="0"/>
              <a:buChar char="–"/>
            </a:pPr>
            <a:br>
              <a:rPr lang="en-US" dirty="0"/>
            </a:br>
            <a:r>
              <a:rPr lang="en-US" dirty="0"/>
              <a:t>for all those values of </a:t>
            </a:r>
            <a:r>
              <a:rPr lang="en-US" i="1" dirty="0"/>
              <a:t>x</a:t>
            </a:r>
            <a:r>
              <a:rPr lang="en-US" dirty="0"/>
              <a:t>, </a:t>
            </a:r>
            <a:r>
              <a:rPr lang="en-US" i="1" dirty="0"/>
              <a:t>x</a:t>
            </a:r>
            <a:r>
              <a:rPr lang="en-US" baseline="-25000" dirty="0"/>
              <a:t>1</a:t>
            </a:r>
            <a:r>
              <a:rPr lang="en-US" dirty="0"/>
              <a:t>, ..., </a:t>
            </a:r>
            <a:r>
              <a:rPr lang="en-US" i="1" dirty="0"/>
              <a:t>x</a:t>
            </a:r>
            <a:r>
              <a:rPr lang="en-US" i="1" baseline="-25000" dirty="0"/>
              <a:t>N</a:t>
            </a:r>
            <a:r>
              <a:rPr lang="en-US" dirty="0"/>
              <a:t> for which the individual     are defined</a:t>
            </a:r>
          </a:p>
          <a:p>
            <a:pPr>
              <a:lnSpc>
                <a:spcPct val="120000"/>
              </a:lnSpc>
              <a:buFont typeface="Arial" charset="0"/>
              <a:buChar char="–"/>
            </a:pPr>
            <a:r>
              <a:rPr lang="en-US" dirty="0"/>
              <a:t>For a fixed available SPM size </a:t>
            </a:r>
            <a:r>
              <a:rPr lang="en-US" i="1" dirty="0"/>
              <a:t>S</a:t>
            </a:r>
            <a:r>
              <a:rPr lang="en-US" dirty="0"/>
              <a:t> and a multi-process system, an SPM allocation yielding the minimal           has to be determined.</a:t>
            </a:r>
          </a:p>
        </p:txBody>
      </p:sp>
      <p:pic>
        <p:nvPicPr>
          <p:cNvPr id="3" name="Grafik 2"/>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2483768" y="2132856"/>
            <a:ext cx="554355" cy="266700"/>
          </a:xfrm>
          <a:prstGeom prst="rect">
            <a:avLst/>
          </a:prstGeom>
        </p:spPr>
      </p:pic>
      <p:pic>
        <p:nvPicPr>
          <p:cNvPr id="10" name="Grafik 9"/>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652120" y="2132856"/>
            <a:ext cx="554355" cy="266700"/>
          </a:xfrm>
          <a:prstGeom prst="rect">
            <a:avLst/>
          </a:prstGeom>
        </p:spPr>
      </p:pic>
      <p:pic>
        <p:nvPicPr>
          <p:cNvPr id="12" name="Grafik 11"/>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611561" y="3234308"/>
            <a:ext cx="6320790" cy="266700"/>
          </a:xfrm>
          <a:prstGeom prst="rect">
            <a:avLst/>
          </a:prstGeom>
        </p:spPr>
      </p:pic>
      <p:pic>
        <p:nvPicPr>
          <p:cNvPr id="13" name="Grafik 12"/>
          <p:cNvPicPr>
            <a:picLocks noChangeAspect="1"/>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7020272" y="3594348"/>
            <a:ext cx="190500" cy="266700"/>
          </a:xfrm>
          <a:prstGeom prst="rect">
            <a:avLst/>
          </a:prstGeom>
        </p:spPr>
      </p:pic>
      <p:pic>
        <p:nvPicPr>
          <p:cNvPr id="14" name="Grafik 13"/>
          <p:cNvPicPr>
            <a:picLocks noChangeAspect="1"/>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4067944" y="4338000"/>
            <a:ext cx="581025" cy="266700"/>
          </a:xfrm>
          <a:prstGeom prst="rect">
            <a:avLst/>
          </a:prstGeom>
        </p:spPr>
      </p:pic>
    </p:spTree>
    <p:extLst>
      <p:ext uri="{BB962C8B-B14F-4D97-AF65-F5344CB8AC3E}">
        <p14:creationId xmlns:p14="http://schemas.microsoft.com/office/powerpoint/2010/main" val="793668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F94F26A-6D22-4B10-B478-FA6178DE819A}"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(4)</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The </a:t>
            </a:r>
            <a:r>
              <a:rPr lang="en-US" b="1" dirty="0">
                <a:latin typeface="Courier New" pitchFamily="49" charset="0"/>
                <a:cs typeface="Courier New" pitchFamily="49" charset="0"/>
              </a:rPr>
              <a:t>binmin</a:t>
            </a:r>
            <a:r>
              <a:rPr lang="en-US" b="1" dirty="0"/>
              <a:t> Function</a:t>
            </a:r>
            <a:endParaRPr lang="en-US" b="1" i="1" dirty="0"/>
          </a:p>
          <a:p>
            <a:pPr>
              <a:lnSpc>
                <a:spcPct val="120000"/>
              </a:lnSpc>
              <a:buFont typeface="Arial" charset="0"/>
              <a:buChar char="–"/>
            </a:pPr>
            <a:r>
              <a:rPr lang="en-US" i="1" u="sng" dirty="0"/>
              <a:t>Example:</a:t>
            </a:r>
            <a:r>
              <a:rPr lang="en-US" dirty="0"/>
              <a:t> A multi-process system consists of 3 processes </a:t>
            </a:r>
            <a:r>
              <a:rPr lang="en-US" i="1" dirty="0"/>
              <a:t>P</a:t>
            </a:r>
            <a:r>
              <a:rPr lang="en-US" baseline="-25000" dirty="0"/>
              <a:t>1</a:t>
            </a:r>
            <a:r>
              <a:rPr lang="en-US" dirty="0"/>
              <a:t>, </a:t>
            </a:r>
            <a:r>
              <a:rPr lang="en-US" i="1" dirty="0"/>
              <a:t>P</a:t>
            </a:r>
            <a:r>
              <a:rPr lang="en-US" baseline="-25000" dirty="0"/>
              <a:t>2</a:t>
            </a:r>
            <a:r>
              <a:rPr lang="en-US" dirty="0"/>
              <a:t> and </a:t>
            </a:r>
            <a:r>
              <a:rPr lang="en-US" i="1" dirty="0"/>
              <a:t>P</a:t>
            </a:r>
            <a:r>
              <a:rPr lang="en-US" baseline="-25000" dirty="0"/>
              <a:t>3</a:t>
            </a:r>
            <a:r>
              <a:rPr lang="en-US" dirty="0"/>
              <a:t>.</a:t>
            </a:r>
          </a:p>
          <a:p>
            <a:pPr>
              <a:lnSpc>
                <a:spcPct val="120000"/>
              </a:lnSpc>
              <a:buFont typeface="Arial" charset="0"/>
              <a:buChar char="–"/>
            </a:pPr>
            <a:br>
              <a:rPr lang="en-US" dirty="0"/>
            </a:br>
            <a:r>
              <a:rPr lang="en-US" dirty="0"/>
              <a:t> </a:t>
            </a:r>
            <a:endParaRPr lang="en-US" sz="1200" dirty="0"/>
          </a:p>
          <a:p>
            <a:pPr>
              <a:lnSpc>
                <a:spcPct val="120000"/>
              </a:lnSpc>
              <a:buFont typeface="Arial" charset="0"/>
              <a:buChar char="–"/>
            </a:pPr>
            <a:r>
              <a:rPr lang="en-US" b="1" dirty="0">
                <a:latin typeface="Courier New" pitchFamily="49" charset="0"/>
                <a:cs typeface="Courier New" pitchFamily="49" charset="0"/>
              </a:rPr>
              <a:t>binmin</a:t>
            </a:r>
            <a:r>
              <a:rPr lang="en-US" dirty="0"/>
              <a:t> is a binary function that combines </a:t>
            </a:r>
            <a:r>
              <a:rPr lang="en-US" i="1" dirty="0"/>
              <a:t>two</a:t>
            </a:r>
            <a:r>
              <a:rPr lang="en-US" dirty="0"/>
              <a:t> energy arrays </a:t>
            </a:r>
            <a:r>
              <a:rPr lang="en-US" i="1" dirty="0"/>
              <a:t>g</a:t>
            </a:r>
            <a:r>
              <a:rPr lang="en-US" dirty="0"/>
              <a:t> and </a:t>
            </a:r>
            <a:r>
              <a:rPr lang="en-US" i="1" dirty="0"/>
              <a:t>h</a:t>
            </a:r>
            <a:r>
              <a:rPr lang="en-US" dirty="0"/>
              <a:t> and again computes an energy array:</a:t>
            </a:r>
            <a:br>
              <a:rPr lang="en-US" dirty="0"/>
            </a:br>
            <a:endParaRPr lang="en-US" dirty="0"/>
          </a:p>
          <a:p>
            <a:pPr>
              <a:lnSpc>
                <a:spcPct val="120000"/>
              </a:lnSpc>
              <a:buFont typeface="Arial" charset="0"/>
              <a:buChar char="–"/>
            </a:pPr>
            <a:r>
              <a:rPr lang="en-US" dirty="0"/>
              <a:t>Due to its associativity, computing the minimum over an </a:t>
            </a:r>
            <a:r>
              <a:rPr lang="en-US" i="1" dirty="0"/>
              <a:t>N</a:t>
            </a:r>
            <a:r>
              <a:rPr lang="en-US" dirty="0"/>
              <a:t>-fold sum in</a:t>
            </a:r>
            <a:br>
              <a:rPr lang="en-US" dirty="0"/>
            </a:br>
            <a:r>
              <a:rPr lang="en-US" dirty="0"/>
              <a:t>          can be reduced to the binary </a:t>
            </a:r>
            <a:r>
              <a:rPr lang="en-US" b="1" dirty="0">
                <a:latin typeface="Courier New" pitchFamily="49" charset="0"/>
                <a:cs typeface="Courier New" pitchFamily="49" charset="0"/>
              </a:rPr>
              <a:t>min</a:t>
            </a:r>
            <a:r>
              <a:rPr lang="en-US" dirty="0"/>
              <a:t> in </a:t>
            </a:r>
            <a:r>
              <a:rPr lang="en-US" b="1" dirty="0">
                <a:latin typeface="Courier New" pitchFamily="49" charset="0"/>
                <a:cs typeface="Courier New" pitchFamily="49" charset="0"/>
              </a:rPr>
              <a:t>binmin</a:t>
            </a:r>
            <a:r>
              <a:rPr lang="en-US" dirty="0"/>
              <a:t>.</a:t>
            </a:r>
          </a:p>
        </p:txBody>
      </p:sp>
      <p:pic>
        <p:nvPicPr>
          <p:cNvPr id="3" name="Grafik 2"/>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633269" y="4336614"/>
            <a:ext cx="554355" cy="266700"/>
          </a:xfrm>
          <a:prstGeom prst="rect">
            <a:avLst/>
          </a:prstGeom>
        </p:spPr>
      </p:pic>
      <p:pic>
        <p:nvPicPr>
          <p:cNvPr id="7" name="Grafik 6"/>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611562" y="3605814"/>
            <a:ext cx="5899785" cy="255270"/>
          </a:xfrm>
          <a:prstGeom prst="rect">
            <a:avLst/>
          </a:prstGeom>
        </p:spPr>
      </p:pic>
      <p:pic>
        <p:nvPicPr>
          <p:cNvPr id="6" name="Grafik 5"/>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611567" y="2146945"/>
            <a:ext cx="6677025" cy="561975"/>
          </a:xfrm>
          <a:prstGeom prst="rect">
            <a:avLst/>
          </a:prstGeom>
        </p:spPr>
      </p:pic>
    </p:spTree>
    <p:extLst>
      <p:ext uri="{BB962C8B-B14F-4D97-AF65-F5344CB8AC3E}">
        <p14:creationId xmlns:p14="http://schemas.microsoft.com/office/powerpoint/2010/main" val="3093191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0589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8112D22-256F-4727-87DB-1F2582FB358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(5)</a:t>
            </a:r>
            <a:endParaRPr lang="en-US" i="1" dirty="0"/>
          </a:p>
        </p:txBody>
      </p:sp>
      <p:sp>
        <p:nvSpPr>
          <p:cNvPr id="54" name="Rectangle 3"/>
          <p:cNvSpPr txBox="1">
            <a:spLocks noChangeArrowheads="1"/>
          </p:cNvSpPr>
          <p:nvPr/>
        </p:nvSpPr>
        <p:spPr bwMode="auto">
          <a:xfrm>
            <a:off x="179389" y="1387475"/>
            <a:ext cx="28804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dirty="0"/>
          </a:p>
          <a:p>
            <a:pPr marL="0" indent="0">
              <a:lnSpc>
                <a:spcPct val="120000"/>
              </a:lnSpc>
            </a:pPr>
            <a:endParaRPr lang="en-US" dirty="0"/>
          </a:p>
          <a:p>
            <a:pPr marL="0" indent="0">
              <a:lnSpc>
                <a:spcPct val="120000"/>
              </a:lnSpc>
            </a:pPr>
            <a:endParaRPr lang="en-US" dirty="0"/>
          </a:p>
          <a:p>
            <a:pPr marL="0" indent="0">
              <a:lnSpc>
                <a:spcPct val="120000"/>
              </a:lnSpc>
            </a:pPr>
            <a:endParaRPr lang="en-US" dirty="0"/>
          </a:p>
          <a:p>
            <a:pPr marL="0" indent="0">
              <a:lnSpc>
                <a:spcPct val="120000"/>
              </a:lnSpc>
            </a:pPr>
            <a:r>
              <a:rPr lang="en-US" b="1" dirty="0"/>
              <a:t>Example:</a:t>
            </a:r>
            <a:br>
              <a:rPr lang="en-US" dirty="0"/>
            </a:br>
            <a:r>
              <a:rPr lang="en-US" dirty="0"/>
              <a:t>System with 3 processes (</a:t>
            </a:r>
            <a:r>
              <a:rPr lang="en-US" i="1" dirty="0"/>
              <a:t>receive</a:t>
            </a:r>
            <a:r>
              <a:rPr lang="en-US" dirty="0"/>
              <a:t>, </a:t>
            </a:r>
            <a:r>
              <a:rPr lang="en-US" i="1" dirty="0"/>
              <a:t>decode</a:t>
            </a:r>
            <a:r>
              <a:rPr lang="en-US" dirty="0"/>
              <a:t>, </a:t>
            </a:r>
            <a:r>
              <a:rPr lang="en-US" i="1" dirty="0"/>
              <a:t>ui</a:t>
            </a:r>
            <a:r>
              <a:rPr lang="en-US" dirty="0"/>
              <a:t>)</a:t>
            </a:r>
          </a:p>
        </p:txBody>
      </p:sp>
      <p:pic>
        <p:nvPicPr>
          <p:cNvPr id="57" name="Picture 5" descr="workflow_non_sav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588" y="1484784"/>
            <a:ext cx="5915025" cy="465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18755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2879DE9-23DB-46B1-ADC3-1D8CF4F48FE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(6)</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Algorithm to Compute </a:t>
            </a:r>
            <a:r>
              <a:rPr lang="en-US" b="1" dirty="0">
                <a:latin typeface="Courier New" pitchFamily="49" charset="0"/>
                <a:cs typeface="Courier New" pitchFamily="49" charset="0"/>
              </a:rPr>
              <a:t>binmin</a:t>
            </a:r>
            <a:r>
              <a:rPr lang="en-US" b="1" dirty="0"/>
              <a:t>( </a:t>
            </a:r>
            <a:r>
              <a:rPr lang="en-US" b="1" i="1" dirty="0"/>
              <a:t>g</a:t>
            </a:r>
            <a:r>
              <a:rPr lang="en-US" b="1" dirty="0"/>
              <a:t>, </a:t>
            </a:r>
            <a:r>
              <a:rPr lang="en-US" b="1" i="1" dirty="0"/>
              <a:t>h</a:t>
            </a:r>
            <a:r>
              <a:rPr lang="en-US" b="1" dirty="0"/>
              <a:t> )</a:t>
            </a:r>
            <a:endParaRPr lang="en-US" b="1" i="1" dirty="0"/>
          </a:p>
          <a:p>
            <a:pPr>
              <a:lnSpc>
                <a:spcPct val="120000"/>
              </a:lnSpc>
              <a:buFont typeface="Arial" charset="0"/>
              <a:buChar char="–"/>
            </a:pPr>
            <a:r>
              <a:rPr lang="en-US" dirty="0"/>
              <a:t>for ( </a:t>
            </a:r>
            <a:r>
              <a:rPr lang="en-US" i="1" dirty="0"/>
              <a:t>x</a:t>
            </a:r>
            <a:r>
              <a:rPr lang="en-US" dirty="0"/>
              <a:t> = 0; </a:t>
            </a:r>
            <a:r>
              <a:rPr lang="en-US" i="1" dirty="0"/>
              <a:t>x</a:t>
            </a:r>
            <a:r>
              <a:rPr lang="en-US" dirty="0"/>
              <a:t> &lt;= </a:t>
            </a:r>
            <a:r>
              <a:rPr lang="en-US" i="1" dirty="0"/>
              <a:t>S</a:t>
            </a:r>
            <a:r>
              <a:rPr lang="en-US" dirty="0"/>
              <a:t>; </a:t>
            </a:r>
            <a:r>
              <a:rPr lang="en-US" i="1" dirty="0"/>
              <a:t>x</a:t>
            </a:r>
            <a:r>
              <a:rPr lang="en-US" dirty="0"/>
              <a:t> += </a:t>
            </a:r>
            <a:r>
              <a:rPr lang="en-US" i="1" dirty="0"/>
              <a:t>S’</a:t>
            </a:r>
            <a:r>
              <a:rPr lang="en-US" dirty="0"/>
              <a:t> )</a:t>
            </a:r>
          </a:p>
          <a:p>
            <a:pPr lvl="1">
              <a:lnSpc>
                <a:spcPct val="120000"/>
              </a:lnSpc>
              <a:buFont typeface="Arial" charset="0"/>
              <a:buChar char="–"/>
            </a:pPr>
            <a:r>
              <a:rPr lang="en-US" dirty="0"/>
              <a:t>int </a:t>
            </a:r>
            <a:r>
              <a:rPr lang="en-US" i="1" dirty="0"/>
              <a:t>min</a:t>
            </a:r>
            <a:r>
              <a:rPr lang="en-US" dirty="0"/>
              <a:t> = </a:t>
            </a:r>
            <a:r>
              <a:rPr lang="en-US" dirty="0">
                <a:latin typeface="OpenSymbol"/>
                <a:ea typeface="OpenSymbol"/>
              </a:rPr>
              <a:t>∞</a:t>
            </a:r>
            <a:r>
              <a:rPr lang="en-US" dirty="0"/>
              <a:t>;</a:t>
            </a:r>
          </a:p>
          <a:p>
            <a:pPr lvl="1">
              <a:lnSpc>
                <a:spcPct val="120000"/>
              </a:lnSpc>
              <a:buFont typeface="Arial" charset="0"/>
              <a:buChar char="–"/>
            </a:pPr>
            <a:r>
              <a:rPr lang="en-US" dirty="0"/>
              <a:t>for ( </a:t>
            </a:r>
            <a:r>
              <a:rPr lang="en-US" i="1" dirty="0"/>
              <a:t>tmp</a:t>
            </a:r>
            <a:r>
              <a:rPr lang="en-US" dirty="0"/>
              <a:t> = 0; </a:t>
            </a:r>
            <a:r>
              <a:rPr lang="en-US" i="1" dirty="0"/>
              <a:t>tmp</a:t>
            </a:r>
            <a:r>
              <a:rPr lang="en-US" dirty="0"/>
              <a:t> &lt;= </a:t>
            </a:r>
            <a:r>
              <a:rPr lang="en-US" i="1" dirty="0"/>
              <a:t>x</a:t>
            </a:r>
            <a:r>
              <a:rPr lang="en-US" dirty="0"/>
              <a:t>; </a:t>
            </a:r>
            <a:r>
              <a:rPr lang="en-US" i="1" dirty="0"/>
              <a:t>tmp</a:t>
            </a:r>
            <a:r>
              <a:rPr lang="en-US" dirty="0"/>
              <a:t> += </a:t>
            </a:r>
            <a:r>
              <a:rPr lang="en-US" i="1" dirty="0"/>
              <a:t>S’</a:t>
            </a:r>
            <a:r>
              <a:rPr lang="en-US" dirty="0"/>
              <a:t> )</a:t>
            </a:r>
          </a:p>
          <a:p>
            <a:pPr lvl="2">
              <a:lnSpc>
                <a:spcPct val="120000"/>
              </a:lnSpc>
              <a:buFont typeface="Arial" charset="0"/>
              <a:buChar char="–"/>
            </a:pPr>
            <a:r>
              <a:rPr lang="en-US" sz="2000" dirty="0"/>
              <a:t>if ( </a:t>
            </a:r>
            <a:r>
              <a:rPr lang="en-US" sz="2000" i="1" dirty="0"/>
              <a:t>g</a:t>
            </a:r>
            <a:r>
              <a:rPr lang="en-US" sz="2000" dirty="0"/>
              <a:t>[ </a:t>
            </a:r>
            <a:r>
              <a:rPr lang="en-US" sz="2000" i="1" dirty="0"/>
              <a:t>tmp</a:t>
            </a:r>
            <a:r>
              <a:rPr lang="en-US" sz="2000" dirty="0"/>
              <a:t> ] + </a:t>
            </a:r>
            <a:r>
              <a:rPr lang="en-US" sz="2000" i="1" dirty="0"/>
              <a:t>h</a:t>
            </a:r>
            <a:r>
              <a:rPr lang="en-US" sz="2000" dirty="0"/>
              <a:t>[ </a:t>
            </a:r>
            <a:r>
              <a:rPr lang="en-US" sz="2000" i="1" dirty="0"/>
              <a:t>x</a:t>
            </a:r>
            <a:r>
              <a:rPr lang="en-US" sz="2000" dirty="0"/>
              <a:t> – </a:t>
            </a:r>
            <a:r>
              <a:rPr lang="en-US" sz="2000" i="1" dirty="0"/>
              <a:t>tmp</a:t>
            </a:r>
            <a:r>
              <a:rPr lang="en-US" sz="2000" dirty="0"/>
              <a:t> ] &lt; </a:t>
            </a:r>
            <a:r>
              <a:rPr lang="en-US" sz="2000" i="1" dirty="0"/>
              <a:t>min</a:t>
            </a:r>
            <a:r>
              <a:rPr lang="en-US" sz="2000" dirty="0"/>
              <a:t> )</a:t>
            </a:r>
            <a:br>
              <a:rPr lang="en-US" sz="2000" dirty="0"/>
            </a:br>
            <a:r>
              <a:rPr lang="en-US" sz="2000" dirty="0"/>
              <a:t>   </a:t>
            </a:r>
            <a:r>
              <a:rPr lang="en-US" sz="2000" i="1" dirty="0"/>
              <a:t>min</a:t>
            </a:r>
            <a:r>
              <a:rPr lang="en-US" sz="2000" dirty="0"/>
              <a:t> = </a:t>
            </a:r>
            <a:r>
              <a:rPr lang="en-US" sz="2000" i="1" dirty="0"/>
              <a:t>g</a:t>
            </a:r>
            <a:r>
              <a:rPr lang="en-US" sz="2000" dirty="0"/>
              <a:t>[ </a:t>
            </a:r>
            <a:r>
              <a:rPr lang="en-US" sz="2000" i="1" dirty="0"/>
              <a:t>tmp</a:t>
            </a:r>
            <a:r>
              <a:rPr lang="en-US" sz="2000" dirty="0"/>
              <a:t> ] + </a:t>
            </a:r>
            <a:r>
              <a:rPr lang="en-US" sz="2000" i="1" dirty="0"/>
              <a:t>h</a:t>
            </a:r>
            <a:r>
              <a:rPr lang="en-US" sz="2000" dirty="0"/>
              <a:t>[ </a:t>
            </a:r>
            <a:r>
              <a:rPr lang="en-US" sz="2000" i="1" dirty="0"/>
              <a:t>x</a:t>
            </a:r>
            <a:r>
              <a:rPr lang="en-US" sz="2000" dirty="0"/>
              <a:t> – </a:t>
            </a:r>
            <a:r>
              <a:rPr lang="en-US" sz="2000" i="1" dirty="0"/>
              <a:t>tmp</a:t>
            </a:r>
            <a:r>
              <a:rPr lang="en-US" sz="2000" dirty="0"/>
              <a:t> ];</a:t>
            </a:r>
          </a:p>
          <a:p>
            <a:pPr lvl="1">
              <a:lnSpc>
                <a:spcPct val="120000"/>
              </a:lnSpc>
              <a:buFont typeface="Arial" charset="0"/>
              <a:buChar char="–"/>
            </a:pPr>
            <a:r>
              <a:rPr lang="en-US" i="1" dirty="0"/>
              <a:t>b</a:t>
            </a:r>
            <a:r>
              <a:rPr lang="en-US" dirty="0"/>
              <a:t>[ </a:t>
            </a:r>
            <a:r>
              <a:rPr lang="en-US" i="1" dirty="0"/>
              <a:t>x</a:t>
            </a:r>
            <a:r>
              <a:rPr lang="en-US" dirty="0"/>
              <a:t> ] = </a:t>
            </a:r>
            <a:r>
              <a:rPr lang="en-US" i="1" dirty="0"/>
              <a:t>min</a:t>
            </a:r>
            <a:r>
              <a:rPr lang="en-US" dirty="0"/>
              <a:t>;</a:t>
            </a:r>
          </a:p>
          <a:p>
            <a:pPr>
              <a:lnSpc>
                <a:spcPct val="120000"/>
              </a:lnSpc>
              <a:buFont typeface="Arial" charset="0"/>
              <a:buChar char="–"/>
            </a:pPr>
            <a:r>
              <a:rPr lang="en-US" dirty="0"/>
              <a:t>return </a:t>
            </a:r>
            <a:r>
              <a:rPr lang="en-US" i="1" dirty="0"/>
              <a:t>b</a:t>
            </a:r>
            <a:r>
              <a:rPr lang="en-US" dirty="0"/>
              <a:t>;</a:t>
            </a:r>
          </a:p>
        </p:txBody>
      </p:sp>
    </p:spTree>
    <p:extLst>
      <p:ext uri="{BB962C8B-B14F-4D97-AF65-F5344CB8AC3E}">
        <p14:creationId xmlns:p14="http://schemas.microsoft.com/office/powerpoint/2010/main" val="407873997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8FD228A-08B5-4972-B3DB-E29A35DAB07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Partitioned SPM (7)</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Algorithm to Compute</a:t>
            </a:r>
            <a:endParaRPr lang="en-US" b="1" i="1" dirty="0"/>
          </a:p>
          <a:p>
            <a:pPr marL="0" indent="0">
              <a:lnSpc>
                <a:spcPct val="120000"/>
              </a:lnSpc>
            </a:pPr>
            <a:r>
              <a:rPr lang="en-US" b="1" dirty="0">
                <a:latin typeface="Courier New" pitchFamily="49" charset="0"/>
                <a:cs typeface="Courier New" pitchFamily="49" charset="0"/>
              </a:rPr>
              <a:t>PartitionedSPM</a:t>
            </a:r>
            <a:r>
              <a:rPr lang="en-US" dirty="0"/>
              <a:t>(                  )</a:t>
            </a:r>
          </a:p>
          <a:p>
            <a:pPr>
              <a:lnSpc>
                <a:spcPct val="120000"/>
              </a:lnSpc>
              <a:buFont typeface="Arial" charset="0"/>
              <a:buChar char="–"/>
            </a:pPr>
            <a:r>
              <a:rPr lang="en-US" dirty="0"/>
              <a:t>if ( </a:t>
            </a:r>
            <a:r>
              <a:rPr lang="en-US" i="1" dirty="0"/>
              <a:t>N</a:t>
            </a:r>
            <a:r>
              <a:rPr lang="en-US" dirty="0"/>
              <a:t> &gt; 2 )</a:t>
            </a:r>
          </a:p>
          <a:p>
            <a:pPr lvl="1">
              <a:lnSpc>
                <a:spcPct val="120000"/>
              </a:lnSpc>
              <a:buFont typeface="Arial" charset="0"/>
              <a:buChar char="–"/>
            </a:pPr>
            <a:r>
              <a:rPr lang="en-US" dirty="0"/>
              <a:t>         = </a:t>
            </a:r>
            <a:r>
              <a:rPr lang="en-US" b="1" dirty="0">
                <a:latin typeface="Courier New" pitchFamily="49" charset="0"/>
                <a:cs typeface="Courier New" pitchFamily="49" charset="0"/>
              </a:rPr>
              <a:t>PartitionedSPM</a:t>
            </a:r>
            <a:r>
              <a:rPr lang="en-US" dirty="0"/>
              <a:t>(                     );</a:t>
            </a:r>
          </a:p>
          <a:p>
            <a:pPr lvl="1">
              <a:lnSpc>
                <a:spcPct val="120000"/>
              </a:lnSpc>
              <a:buFont typeface="Arial" charset="0"/>
              <a:buChar char="–"/>
            </a:pPr>
            <a:r>
              <a:rPr lang="en-US" dirty="0"/>
              <a:t>      = </a:t>
            </a:r>
            <a:r>
              <a:rPr lang="en-US" b="1" dirty="0">
                <a:latin typeface="Courier New" pitchFamily="49" charset="0"/>
                <a:cs typeface="Courier New" pitchFamily="49" charset="0"/>
              </a:rPr>
              <a:t>binmin</a:t>
            </a:r>
            <a:r>
              <a:rPr lang="en-US" dirty="0"/>
              <a:t>(                );</a:t>
            </a:r>
          </a:p>
          <a:p>
            <a:pPr>
              <a:lnSpc>
                <a:spcPct val="120000"/>
              </a:lnSpc>
              <a:buFont typeface="Arial" charset="0"/>
              <a:buChar char="–"/>
            </a:pPr>
            <a:r>
              <a:rPr lang="en-US" dirty="0"/>
              <a:t>else</a:t>
            </a:r>
          </a:p>
          <a:p>
            <a:pPr lvl="1">
              <a:lnSpc>
                <a:spcPct val="120000"/>
              </a:lnSpc>
              <a:buFont typeface="Arial" charset="0"/>
              <a:buChar char="–"/>
            </a:pPr>
            <a:r>
              <a:rPr lang="en-US" dirty="0"/>
              <a:t>      = </a:t>
            </a:r>
            <a:r>
              <a:rPr lang="en-US" b="1" dirty="0">
                <a:latin typeface="Courier New" pitchFamily="49" charset="0"/>
                <a:cs typeface="Courier New" pitchFamily="49" charset="0"/>
              </a:rPr>
              <a:t>binmin</a:t>
            </a:r>
            <a:r>
              <a:rPr lang="en-US" dirty="0"/>
              <a:t>(    ,   </a:t>
            </a:r>
            <a:r>
              <a:rPr lang="en-US" i="1" dirty="0"/>
              <a:t> </a:t>
            </a:r>
            <a:r>
              <a:rPr lang="en-US" dirty="0"/>
              <a:t> );</a:t>
            </a:r>
          </a:p>
          <a:p>
            <a:pPr>
              <a:lnSpc>
                <a:spcPct val="120000"/>
              </a:lnSpc>
              <a:buFont typeface="Arial" charset="0"/>
              <a:buChar char="–"/>
            </a:pPr>
            <a:r>
              <a:rPr lang="en-US" dirty="0"/>
              <a:t>return     ;</a:t>
            </a:r>
          </a:p>
        </p:txBody>
      </p:sp>
      <p:pic>
        <p:nvPicPr>
          <p:cNvPr id="2" name="Grafik 1"/>
          <p:cNvPicPr>
            <a:picLocks noChangeAspect="1"/>
          </p:cNvPicPr>
          <p:nvPr>
            <p:custDataLst>
              <p:tags r:id="rId1"/>
            </p:custDataLst>
          </p:nvPr>
        </p:nvPicPr>
        <p:blipFill>
          <a:blip r:embed="rId14" cstate="print">
            <a:extLst>
              <a:ext uri="{28A0092B-C50C-407E-A947-70E740481C1C}">
                <a14:useLocalDpi xmlns:a14="http://schemas.microsoft.com/office/drawing/2010/main" val="0"/>
              </a:ext>
            </a:extLst>
          </a:blip>
          <a:stretch>
            <a:fillRect/>
          </a:stretch>
        </p:blipFill>
        <p:spPr>
          <a:xfrm>
            <a:off x="3059832" y="1436013"/>
            <a:ext cx="278130" cy="264795"/>
          </a:xfrm>
          <a:prstGeom prst="rect">
            <a:avLst/>
          </a:prstGeom>
        </p:spPr>
      </p:pic>
      <p:pic>
        <p:nvPicPr>
          <p:cNvPr id="3" name="Grafik 2"/>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a:xfrm>
            <a:off x="4140000" y="2564904"/>
            <a:ext cx="1331595" cy="264795"/>
          </a:xfrm>
          <a:prstGeom prst="rect">
            <a:avLst/>
          </a:prstGeom>
        </p:spPr>
      </p:pic>
      <p:pic>
        <p:nvPicPr>
          <p:cNvPr id="7" name="Grafik 6"/>
          <p:cNvPicPr>
            <a:picLocks noChangeAspect="1"/>
          </p:cNvPicPr>
          <p:nvPr>
            <p:custDataLst>
              <p:tags r:id="rId3"/>
            </p:custDataLst>
          </p:nvPr>
        </p:nvPicPr>
        <p:blipFill>
          <a:blip r:embed="rId16" cstate="print">
            <a:extLst>
              <a:ext uri="{28A0092B-C50C-407E-A947-70E740481C1C}">
                <a14:useLocalDpi xmlns:a14="http://schemas.microsoft.com/office/drawing/2010/main" val="0"/>
              </a:ext>
            </a:extLst>
          </a:blip>
          <a:stretch>
            <a:fillRect/>
          </a:stretch>
        </p:blipFill>
        <p:spPr>
          <a:xfrm>
            <a:off x="1043608" y="2564904"/>
            <a:ext cx="527685" cy="264795"/>
          </a:xfrm>
          <a:prstGeom prst="rect">
            <a:avLst/>
          </a:prstGeom>
        </p:spPr>
      </p:pic>
      <p:pic>
        <p:nvPicPr>
          <p:cNvPr id="9" name="Grafik 8"/>
          <p:cNvPicPr>
            <a:picLocks noChangeAspect="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a:xfrm>
            <a:off x="1043608" y="2996952"/>
            <a:ext cx="278130" cy="264795"/>
          </a:xfrm>
          <a:prstGeom prst="rect">
            <a:avLst/>
          </a:prstGeom>
        </p:spPr>
      </p:pic>
      <p:pic>
        <p:nvPicPr>
          <p:cNvPr id="11" name="Grafik 10"/>
          <p:cNvPicPr>
            <a:picLocks noChangeAspect="1"/>
          </p:cNvPicPr>
          <p:nvPr>
            <p:custDataLst>
              <p:tags r:id="rId5"/>
            </p:custDataLst>
          </p:nvPr>
        </p:nvPicPr>
        <p:blipFill>
          <a:blip r:embed="rId17" cstate="print">
            <a:extLst>
              <a:ext uri="{28A0092B-C50C-407E-A947-70E740481C1C}">
                <a14:useLocalDpi xmlns:a14="http://schemas.microsoft.com/office/drawing/2010/main" val="0"/>
              </a:ext>
            </a:extLst>
          </a:blip>
          <a:stretch>
            <a:fillRect/>
          </a:stretch>
        </p:blipFill>
        <p:spPr>
          <a:xfrm>
            <a:off x="2742069" y="2996952"/>
            <a:ext cx="965835" cy="264795"/>
          </a:xfrm>
          <a:prstGeom prst="rect">
            <a:avLst/>
          </a:prstGeom>
        </p:spPr>
      </p:pic>
      <p:pic>
        <p:nvPicPr>
          <p:cNvPr id="13" name="Grafik 12"/>
          <p:cNvPicPr>
            <a:picLocks noChangeAspect="1"/>
          </p:cNvPicPr>
          <p:nvPr>
            <p:custDataLst>
              <p:tags r:id="rId6"/>
            </p:custDataLst>
          </p:nvPr>
        </p:nvPicPr>
        <p:blipFill>
          <a:blip r:embed="rId18" cstate="print">
            <a:extLst>
              <a:ext uri="{28A0092B-C50C-407E-A947-70E740481C1C}">
                <a14:useLocalDpi xmlns:a14="http://schemas.microsoft.com/office/drawing/2010/main" val="0"/>
              </a:ext>
            </a:extLst>
          </a:blip>
          <a:stretch>
            <a:fillRect/>
          </a:stretch>
        </p:blipFill>
        <p:spPr>
          <a:xfrm>
            <a:off x="2588400" y="1772816"/>
            <a:ext cx="1082040" cy="264795"/>
          </a:xfrm>
          <a:prstGeom prst="rect">
            <a:avLst/>
          </a:prstGeom>
        </p:spPr>
      </p:pic>
      <p:pic>
        <p:nvPicPr>
          <p:cNvPr id="18" name="Grafik 17"/>
          <p:cNvPicPr>
            <a:picLocks noChangeAspect="1"/>
          </p:cNvPicPr>
          <p:nvPr>
            <p:custDataLst>
              <p:tags r:id="rId7"/>
            </p:custDataLst>
          </p:nvPr>
        </p:nvPicPr>
        <p:blipFill>
          <a:blip r:embed="rId14" cstate="print">
            <a:extLst>
              <a:ext uri="{28A0092B-C50C-407E-A947-70E740481C1C}">
                <a14:useLocalDpi xmlns:a14="http://schemas.microsoft.com/office/drawing/2010/main" val="0"/>
              </a:ext>
            </a:extLst>
          </a:blip>
          <a:stretch>
            <a:fillRect/>
          </a:stretch>
        </p:blipFill>
        <p:spPr>
          <a:xfrm>
            <a:off x="1043608" y="3789040"/>
            <a:ext cx="278130" cy="264795"/>
          </a:xfrm>
          <a:prstGeom prst="rect">
            <a:avLst/>
          </a:prstGeom>
        </p:spPr>
      </p:pic>
      <p:pic>
        <p:nvPicPr>
          <p:cNvPr id="15" name="Grafik 14"/>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2721506" y="3789040"/>
            <a:ext cx="194310" cy="264795"/>
          </a:xfrm>
          <a:prstGeom prst="rect">
            <a:avLst/>
          </a:prstGeom>
        </p:spPr>
      </p:pic>
      <p:pic>
        <p:nvPicPr>
          <p:cNvPr id="21" name="Grafik 20"/>
          <p:cNvPicPr>
            <a:picLocks noChangeAspect="1"/>
          </p:cNvPicPr>
          <p:nvPr>
            <p:custDataLst>
              <p:tags r:id="rId9"/>
            </p:custDataLst>
          </p:nvPr>
        </p:nvPicPr>
        <p:blipFill>
          <a:blip r:embed="rId14" cstate="print">
            <a:extLst>
              <a:ext uri="{28A0092B-C50C-407E-A947-70E740481C1C}">
                <a14:useLocalDpi xmlns:a14="http://schemas.microsoft.com/office/drawing/2010/main" val="0"/>
              </a:ext>
            </a:extLst>
          </a:blip>
          <a:stretch>
            <a:fillRect/>
          </a:stretch>
        </p:blipFill>
        <p:spPr>
          <a:xfrm>
            <a:off x="1341542" y="4149080"/>
            <a:ext cx="278130" cy="264795"/>
          </a:xfrm>
          <a:prstGeom prst="rect">
            <a:avLst/>
          </a:prstGeom>
        </p:spPr>
      </p:pic>
      <p:sp>
        <p:nvSpPr>
          <p:cNvPr id="22" name="Rectangle 5"/>
          <p:cNvSpPr txBox="1">
            <a:spLocks noChangeArrowheads="1"/>
          </p:cNvSpPr>
          <p:nvPr/>
        </p:nvSpPr>
        <p:spPr bwMode="auto">
          <a:xfrm>
            <a:off x="5886177" y="1412776"/>
            <a:ext cx="3186386"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b="1" dirty="0">
                <a:latin typeface="Courier New" pitchFamily="49" charset="0"/>
                <a:cs typeface="Courier New" pitchFamily="49" charset="0"/>
              </a:rPr>
              <a:t>binmin</a:t>
            </a:r>
            <a:r>
              <a:rPr lang="en-US" dirty="0"/>
              <a:t> can easily be adapted such that it not only returns array </a:t>
            </a:r>
            <a:r>
              <a:rPr lang="en-US" i="1" dirty="0"/>
              <a:t>b</a:t>
            </a:r>
            <a:r>
              <a:rPr lang="en-US" dirty="0"/>
              <a:t>[</a:t>
            </a:r>
            <a:r>
              <a:rPr lang="en-US" sz="1000" dirty="0"/>
              <a:t> </a:t>
            </a:r>
            <a:r>
              <a:rPr lang="en-US" dirty="0"/>
              <a:t>], but also that value of </a:t>
            </a:r>
            <a:r>
              <a:rPr lang="en-US" i="1" dirty="0"/>
              <a:t>tmp</a:t>
            </a:r>
            <a:r>
              <a:rPr lang="en-US" dirty="0"/>
              <a:t> for which </a:t>
            </a:r>
            <a:r>
              <a:rPr lang="en-US" i="1" dirty="0"/>
              <a:t>b</a:t>
            </a:r>
            <a:r>
              <a:rPr lang="en-US" dirty="0"/>
              <a:t>[ </a:t>
            </a:r>
            <a:r>
              <a:rPr lang="en-US" i="1" dirty="0"/>
              <a:t>x</a:t>
            </a:r>
            <a:r>
              <a:rPr lang="en-US" dirty="0"/>
              <a:t> ] is minimal.</a:t>
            </a:r>
          </a:p>
          <a:p>
            <a:pPr>
              <a:lnSpc>
                <a:spcPct val="100000"/>
              </a:lnSpc>
              <a:buFont typeface="Wingdings" pitchFamily="2" charset="2"/>
              <a:buChar char="F"/>
            </a:pPr>
            <a:r>
              <a:rPr lang="en-US" dirty="0"/>
              <a:t>This way, the algorithm not only computes</a:t>
            </a:r>
            <a:br>
              <a:rPr lang="en-US" dirty="0"/>
            </a:br>
            <a:r>
              <a:rPr lang="en-US" dirty="0"/>
              <a:t>but also the partition sizes </a:t>
            </a:r>
            <a:r>
              <a:rPr lang="en-US" i="1" dirty="0"/>
              <a:t>x</a:t>
            </a:r>
            <a:r>
              <a:rPr lang="en-US" i="1" baseline="-25000" dirty="0"/>
              <a:t>i</a:t>
            </a:r>
            <a:r>
              <a:rPr lang="en-US" dirty="0"/>
              <a:t> for all processes </a:t>
            </a:r>
            <a:r>
              <a:rPr lang="en-US" i="1" dirty="0"/>
              <a:t>P</a:t>
            </a:r>
            <a:r>
              <a:rPr lang="en-US" i="1" baseline="-25000" dirty="0"/>
              <a:t>i</a:t>
            </a:r>
            <a:r>
              <a:rPr lang="en-US" dirty="0"/>
              <a:t>.</a:t>
            </a:r>
          </a:p>
        </p:txBody>
      </p:sp>
      <p:pic>
        <p:nvPicPr>
          <p:cNvPr id="23" name="Grafik 22"/>
          <p:cNvPicPr>
            <a:picLocks noChangeAspect="1"/>
          </p:cNvPicPr>
          <p:nvPr>
            <p:custDataLst>
              <p:tags r:id="rId10"/>
            </p:custDataLst>
          </p:nvPr>
        </p:nvPicPr>
        <p:blipFill>
          <a:blip r:embed="rId14" cstate="print">
            <a:extLst>
              <a:ext uri="{28A0092B-C50C-407E-A947-70E740481C1C}">
                <a14:useLocalDpi xmlns:a14="http://schemas.microsoft.com/office/drawing/2010/main" val="0"/>
              </a:ext>
            </a:extLst>
          </a:blip>
          <a:stretch>
            <a:fillRect/>
          </a:stretch>
        </p:blipFill>
        <p:spPr>
          <a:xfrm>
            <a:off x="8470334" y="3618000"/>
            <a:ext cx="278130" cy="264795"/>
          </a:xfrm>
          <a:prstGeom prst="rect">
            <a:avLst/>
          </a:prstGeom>
        </p:spPr>
      </p:pic>
      <p:pic>
        <p:nvPicPr>
          <p:cNvPr id="6" name="Grafik 5"/>
          <p:cNvPicPr>
            <a:picLocks noChangeAspect="1"/>
          </p:cNvPicPr>
          <p:nvPr>
            <p:custDataLst>
              <p:tags r:id="rId11"/>
            </p:custDataLst>
          </p:nvPr>
        </p:nvPicPr>
        <p:blipFill>
          <a:blip r:embed="rId20" cstate="print">
            <a:extLst>
              <a:ext uri="{28A0092B-C50C-407E-A947-70E740481C1C}">
                <a14:useLocalDpi xmlns:a14="http://schemas.microsoft.com/office/drawing/2010/main" val="0"/>
              </a:ext>
            </a:extLst>
          </a:blip>
          <a:stretch>
            <a:fillRect/>
          </a:stretch>
        </p:blipFill>
        <p:spPr>
          <a:xfrm>
            <a:off x="3081546" y="3789040"/>
            <a:ext cx="200025" cy="264795"/>
          </a:xfrm>
          <a:prstGeom prst="rect">
            <a:avLst/>
          </a:prstGeom>
        </p:spPr>
      </p:pic>
    </p:spTree>
    <p:extLst>
      <p:ext uri="{BB962C8B-B14F-4D97-AF65-F5344CB8AC3E}">
        <p14:creationId xmlns:p14="http://schemas.microsoft.com/office/powerpoint/2010/main" val="362504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3114404-90E2-4562-9119-8698984EDDF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Exclusive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246056"/>
            <a:ext cx="6372771" cy="1631216"/>
          </a:xfrm>
        </p:spPr>
        <p:txBody>
          <a:bodyPr wrap="square">
            <a:spAutoFit/>
          </a:bodyPr>
          <a:lstStyle/>
          <a:p>
            <a:pPr>
              <a:lnSpc>
                <a:spcPct val="100000"/>
              </a:lnSpc>
              <a:buFont typeface="Arial" charset="0"/>
              <a:buChar char="–"/>
            </a:pPr>
            <a:r>
              <a:rPr lang="en-US" dirty="0"/>
              <a:t>Each process </a:t>
            </a:r>
            <a:r>
              <a:rPr lang="en-US" i="1" dirty="0"/>
              <a:t>P</a:t>
            </a:r>
            <a:r>
              <a:rPr lang="en-US" i="1" baseline="-25000" dirty="0"/>
              <a:t>i</a:t>
            </a:r>
            <a:r>
              <a:rPr lang="en-US" dirty="0"/>
              <a:t> can freely and exclusively use the complete SPM for its functions, (multi-) BBs &amp; global variables</a:t>
            </a:r>
          </a:p>
          <a:p>
            <a:pPr>
              <a:lnSpc>
                <a:spcPct val="100000"/>
              </a:lnSpc>
              <a:buFont typeface="Arial" charset="0"/>
              <a:buChar char="–"/>
            </a:pPr>
            <a:r>
              <a:rPr lang="en-US" dirty="0"/>
              <a:t>During context switches, the SPM content must be stored and reloaded</a:t>
            </a:r>
          </a:p>
        </p:txBody>
      </p:sp>
      <p:sp>
        <p:nvSpPr>
          <p:cNvPr id="35" name="Rectangle 2"/>
          <p:cNvSpPr>
            <a:spLocks noChangeArrowheads="1"/>
          </p:cNvSpPr>
          <p:nvPr/>
        </p:nvSpPr>
        <p:spPr bwMode="auto">
          <a:xfrm>
            <a:off x="3563938" y="2982242"/>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 name="Rectangle 3"/>
          <p:cNvSpPr>
            <a:spLocks noChangeArrowheads="1"/>
          </p:cNvSpPr>
          <p:nvPr/>
        </p:nvSpPr>
        <p:spPr bwMode="auto">
          <a:xfrm>
            <a:off x="250825" y="1518567"/>
            <a:ext cx="2422525" cy="4024313"/>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37" name="Rectangle 5"/>
          <p:cNvSpPr>
            <a:spLocks noChangeArrowheads="1"/>
          </p:cNvSpPr>
          <p:nvPr/>
        </p:nvSpPr>
        <p:spPr bwMode="auto">
          <a:xfrm>
            <a:off x="395288" y="1620167"/>
            <a:ext cx="2120900" cy="3176588"/>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38" name="Text Box 6"/>
          <p:cNvSpPr txBox="1">
            <a:spLocks noChangeArrowheads="1"/>
          </p:cNvSpPr>
          <p:nvPr/>
        </p:nvSpPr>
        <p:spPr bwMode="auto">
          <a:xfrm>
            <a:off x="641350" y="2886992"/>
            <a:ext cx="1666875" cy="396875"/>
          </a:xfrm>
          <a:prstGeom prst="rect">
            <a:avLst/>
          </a:prstGeom>
          <a:noFill/>
          <a:ln>
            <a:noFill/>
          </a:ln>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39"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40"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1" name="Line 25"/>
          <p:cNvSpPr>
            <a:spLocks noChangeShapeType="1"/>
          </p:cNvSpPr>
          <p:nvPr/>
        </p:nvSpPr>
        <p:spPr bwMode="auto">
          <a:xfrm>
            <a:off x="3563938" y="3626767"/>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2" name="Line 26"/>
          <p:cNvSpPr>
            <a:spLocks noChangeShapeType="1"/>
          </p:cNvSpPr>
          <p:nvPr/>
        </p:nvSpPr>
        <p:spPr bwMode="auto">
          <a:xfrm>
            <a:off x="3563938" y="2979067"/>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3" name="Line 27"/>
          <p:cNvSpPr>
            <a:spLocks noChangeShapeType="1"/>
          </p:cNvSpPr>
          <p:nvPr/>
        </p:nvSpPr>
        <p:spPr bwMode="auto">
          <a:xfrm>
            <a:off x="3563938" y="2331367"/>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4" name="Text Box 33"/>
          <p:cNvSpPr txBox="1">
            <a:spLocks noChangeArrowheads="1"/>
          </p:cNvSpPr>
          <p:nvPr/>
        </p:nvSpPr>
        <p:spPr bwMode="auto">
          <a:xfrm>
            <a:off x="2987675" y="3131467"/>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45"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46" name="Text Box 35"/>
          <p:cNvSpPr txBox="1">
            <a:spLocks noChangeArrowheads="1"/>
          </p:cNvSpPr>
          <p:nvPr/>
        </p:nvSpPr>
        <p:spPr bwMode="auto">
          <a:xfrm>
            <a:off x="2987675" y="1820192"/>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47" name="Text Box 33"/>
          <p:cNvSpPr txBox="1">
            <a:spLocks noChangeArrowheads="1"/>
          </p:cNvSpPr>
          <p:nvPr/>
        </p:nvSpPr>
        <p:spPr bwMode="auto">
          <a:xfrm>
            <a:off x="8388424" y="3644230"/>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48" name="Rectangle 17"/>
          <p:cNvSpPr>
            <a:spLocks noChangeArrowheads="1"/>
          </p:cNvSpPr>
          <p:nvPr/>
        </p:nvSpPr>
        <p:spPr bwMode="auto">
          <a:xfrm>
            <a:off x="4356100" y="2852067"/>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9" name="Text Box 18"/>
          <p:cNvSpPr txBox="1">
            <a:spLocks noChangeArrowheads="1"/>
          </p:cNvSpPr>
          <p:nvPr/>
        </p:nvSpPr>
        <p:spPr bwMode="auto">
          <a:xfrm>
            <a:off x="5053013" y="1451892"/>
            <a:ext cx="1931619" cy="6771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2000" b="1" i="1" dirty="0"/>
              <a:t>Reload of</a:t>
            </a:r>
          </a:p>
          <a:p>
            <a:pPr eaLnBrk="1" hangingPunct="1">
              <a:spcBef>
                <a:spcPct val="20000"/>
              </a:spcBef>
              <a:buClr>
                <a:srgbClr val="FF0007"/>
              </a:buClr>
            </a:pPr>
            <a:r>
              <a:rPr lang="en-US" sz="2000" b="1" i="1" dirty="0"/>
              <a:t>SPM Contents</a:t>
            </a:r>
          </a:p>
        </p:txBody>
      </p:sp>
      <p:sp>
        <p:nvSpPr>
          <p:cNvPr id="50" name="Line 19"/>
          <p:cNvSpPr>
            <a:spLocks noChangeShapeType="1"/>
          </p:cNvSpPr>
          <p:nvPr/>
        </p:nvSpPr>
        <p:spPr bwMode="auto">
          <a:xfrm flipH="1">
            <a:off x="4500563" y="2132930"/>
            <a:ext cx="719137" cy="719137"/>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Tree>
    <p:extLst>
      <p:ext uri="{BB962C8B-B14F-4D97-AF65-F5344CB8AC3E}">
        <p14:creationId xmlns:p14="http://schemas.microsoft.com/office/powerpoint/2010/main" val="548706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64901">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xit" presetSubtype="0" fill="hold" grpId="1" nodeType="withEffect">
                                  <p:stCondLst>
                                    <p:cond delay="0"/>
                                  </p:stCondLst>
                                  <p:childTnLst>
                                    <p:animEffect transition="out" filter="fade">
                                      <p:cBhvr>
                                        <p:cTn id="48" dur="500"/>
                                        <p:tgtEl>
                                          <p:spTgt spid="37"/>
                                        </p:tgtEl>
                                      </p:cBhvr>
                                    </p:animEffect>
                                    <p:set>
                                      <p:cBhvr>
                                        <p:cTn id="49" dur="1" fill="hold">
                                          <p:stCondLst>
                                            <p:cond delay="499"/>
                                          </p:stCondLst>
                                        </p:cTn>
                                        <p:tgtEl>
                                          <p:spTgt spid="37"/>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38"/>
                                        </p:tgtEl>
                                      </p:cBhvr>
                                    </p:animEffect>
                                    <p:set>
                                      <p:cBhvr>
                                        <p:cTn id="52" dur="1" fill="hold">
                                          <p:stCondLst>
                                            <p:cond delay="499"/>
                                          </p:stCondLst>
                                        </p:cTn>
                                        <p:tgtEl>
                                          <p:spTgt spid="38"/>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7" grpId="1" animBg="1"/>
      <p:bldP spid="38" grpId="0"/>
      <p:bldP spid="38" grpId="1"/>
      <p:bldP spid="40" grpId="0" animBg="1"/>
      <p:bldP spid="41" grpId="0" animBg="1"/>
      <p:bldP spid="42" grpId="0" animBg="1"/>
      <p:bldP spid="43" grpId="0" animBg="1"/>
      <p:bldP spid="44" grpId="0"/>
      <p:bldP spid="45" grpId="0"/>
      <p:bldP spid="46" grpId="0"/>
      <p:bldP spid="47" grpId="0"/>
      <p:bldP spid="48" grpId="0" animBg="1"/>
      <p:bldP spid="49" grpId="0"/>
      <p:bldP spid="5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218F990D-F988-4183-BF69-F657EA38E61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Exclusive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246056"/>
            <a:ext cx="6372771" cy="1631216"/>
          </a:xfrm>
        </p:spPr>
        <p:txBody>
          <a:bodyPr wrap="square">
            <a:spAutoFit/>
          </a:bodyPr>
          <a:lstStyle/>
          <a:p>
            <a:pPr>
              <a:lnSpc>
                <a:spcPct val="100000"/>
              </a:lnSpc>
              <a:buFont typeface="Arial" charset="0"/>
              <a:buChar char="–"/>
            </a:pPr>
            <a:r>
              <a:rPr lang="en-US" dirty="0"/>
              <a:t>Each process </a:t>
            </a:r>
            <a:r>
              <a:rPr lang="en-US" i="1" dirty="0"/>
              <a:t>P</a:t>
            </a:r>
            <a:r>
              <a:rPr lang="en-US" i="1" baseline="-25000" dirty="0"/>
              <a:t>i</a:t>
            </a:r>
            <a:r>
              <a:rPr lang="en-US" dirty="0"/>
              <a:t> can freely and exclusively use the complete SPM for its functions, (multi-) BBs &amp; global variables</a:t>
            </a:r>
          </a:p>
          <a:p>
            <a:pPr>
              <a:lnSpc>
                <a:spcPct val="100000"/>
              </a:lnSpc>
              <a:buFont typeface="Arial" charset="0"/>
              <a:buChar char="–"/>
            </a:pPr>
            <a:r>
              <a:rPr lang="en-US" dirty="0"/>
              <a:t>During context switches, the SPM content must be stored and reloaded</a:t>
            </a:r>
          </a:p>
        </p:txBody>
      </p:sp>
      <p:sp>
        <p:nvSpPr>
          <p:cNvPr id="24"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5"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26" name="Rectangle 11"/>
          <p:cNvSpPr>
            <a:spLocks noChangeArrowheads="1"/>
          </p:cNvSpPr>
          <p:nvPr/>
        </p:nvSpPr>
        <p:spPr bwMode="auto">
          <a:xfrm>
            <a:off x="395288" y="1628105"/>
            <a:ext cx="2120900" cy="1436688"/>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27" name="Text Box 12"/>
          <p:cNvSpPr txBox="1">
            <a:spLocks noChangeArrowheads="1"/>
          </p:cNvSpPr>
          <p:nvPr/>
        </p:nvSpPr>
        <p:spPr bwMode="auto">
          <a:xfrm>
            <a:off x="600075" y="2178968"/>
            <a:ext cx="1666875" cy="39687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28"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29"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0"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1"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2"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3"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34"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51"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52" name="Rectangle 15"/>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3" name="Text Box 33"/>
          <p:cNvSpPr txBox="1">
            <a:spLocks noChangeArrowheads="1"/>
          </p:cNvSpPr>
          <p:nvPr/>
        </p:nvSpPr>
        <p:spPr bwMode="auto">
          <a:xfrm>
            <a:off x="8388424" y="3634705"/>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54" name="Rectangle 18"/>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5" name="Rectangle 19"/>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451885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10" presetClass="exit" presetSubtype="0" fill="hold" grpId="1" nodeType="withEffect">
                                  <p:stCondLst>
                                    <p:cond delay="0"/>
                                  </p:stCondLst>
                                  <p:childTnLst>
                                    <p:animEffect transition="out" filter="fade">
                                      <p:cBhvr>
                                        <p:cTn id="20" dur="500"/>
                                        <p:tgtEl>
                                          <p:spTgt spid="27"/>
                                        </p:tgtEl>
                                      </p:cBhvr>
                                    </p:animEffect>
                                    <p:set>
                                      <p:cBhvr>
                                        <p:cTn id="21" dur="1" fill="hold">
                                          <p:stCondLst>
                                            <p:cond delay="499"/>
                                          </p:stCondLst>
                                        </p:cTn>
                                        <p:tgtEl>
                                          <p:spTgt spid="27"/>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p:bldP spid="27" grpId="1"/>
      <p:bldP spid="52" grpId="0" animBg="1"/>
      <p:bldP spid="5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5C3D33C6-AFC9-4455-BFF8-F27509A462E3}"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Exclusive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246056"/>
            <a:ext cx="6372771" cy="1631216"/>
          </a:xfrm>
        </p:spPr>
        <p:txBody>
          <a:bodyPr wrap="square">
            <a:spAutoFit/>
          </a:bodyPr>
          <a:lstStyle/>
          <a:p>
            <a:pPr>
              <a:lnSpc>
                <a:spcPct val="100000"/>
              </a:lnSpc>
              <a:buFont typeface="Arial" charset="0"/>
              <a:buChar char="–"/>
            </a:pPr>
            <a:r>
              <a:rPr lang="en-US" dirty="0"/>
              <a:t>Each process </a:t>
            </a:r>
            <a:r>
              <a:rPr lang="en-US" i="1" dirty="0"/>
              <a:t>P</a:t>
            </a:r>
            <a:r>
              <a:rPr lang="en-US" i="1" baseline="-25000" dirty="0"/>
              <a:t>i</a:t>
            </a:r>
            <a:r>
              <a:rPr lang="en-US" dirty="0"/>
              <a:t> can freely and exclusively use the complete SPM for its functions, (multi-) BBs &amp; global variables</a:t>
            </a:r>
          </a:p>
          <a:p>
            <a:pPr>
              <a:lnSpc>
                <a:spcPct val="100000"/>
              </a:lnSpc>
              <a:buFont typeface="Arial" charset="0"/>
              <a:buChar char="–"/>
            </a:pPr>
            <a:r>
              <a:rPr lang="en-US" dirty="0"/>
              <a:t>During context switches, the SPM content must be stored and reloaded</a:t>
            </a:r>
          </a:p>
        </p:txBody>
      </p:sp>
      <p:sp>
        <p:nvSpPr>
          <p:cNvPr id="35"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37" name="Rectangle 8"/>
          <p:cNvSpPr>
            <a:spLocks noChangeArrowheads="1"/>
          </p:cNvSpPr>
          <p:nvPr/>
        </p:nvSpPr>
        <p:spPr bwMode="auto">
          <a:xfrm>
            <a:off x="395288" y="1624930"/>
            <a:ext cx="2119312" cy="3748088"/>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38" name="Text Box 9"/>
          <p:cNvSpPr txBox="1">
            <a:spLocks noChangeArrowheads="1"/>
          </p:cNvSpPr>
          <p:nvPr/>
        </p:nvSpPr>
        <p:spPr bwMode="auto">
          <a:xfrm>
            <a:off x="614363" y="3247355"/>
            <a:ext cx="1665287" cy="396875"/>
          </a:xfrm>
          <a:prstGeom prst="rect">
            <a:avLst/>
          </a:prstGeom>
          <a:noFill/>
          <a:ln>
            <a:noFill/>
          </a:ln>
          <a:extLst>
            <a:ext uri="{909E8E84-426E-40DD-AFC4-6F175D3DCCD1}">
              <a14:hiddenFill xmlns:a14="http://schemas.microsoft.com/office/drawing/2010/main">
                <a:solidFill>
                  <a:srgbClr val="339966"/>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39"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40"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1"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2"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3"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4"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45"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46"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47" name="Rectangle 15"/>
          <p:cNvSpPr>
            <a:spLocks noChangeArrowheads="1"/>
          </p:cNvSpPr>
          <p:nvPr/>
        </p:nvSpPr>
        <p:spPr bwMode="auto">
          <a:xfrm>
            <a:off x="5292725" y="1683668"/>
            <a:ext cx="792163"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48" name="Text Box 33"/>
          <p:cNvSpPr txBox="1">
            <a:spLocks noChangeArrowheads="1"/>
          </p:cNvSpPr>
          <p:nvPr/>
        </p:nvSpPr>
        <p:spPr bwMode="auto">
          <a:xfrm>
            <a:off x="8388424" y="3634705"/>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49" name="Rectangle 18"/>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0" name="Rectangle 19"/>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6" name="Rectangle 20"/>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7" name="Rectangle 21"/>
          <p:cNvSpPr>
            <a:spLocks noChangeArrowheads="1"/>
          </p:cNvSpPr>
          <p:nvPr/>
        </p:nvSpPr>
        <p:spPr bwMode="auto">
          <a:xfrm>
            <a:off x="60848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8166948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500"/>
                                        <p:tgtEl>
                                          <p:spTgt spid="57"/>
                                        </p:tgtEl>
                                      </p:cBhvr>
                                    </p:animEffect>
                                  </p:childTnLst>
                                </p:cTn>
                              </p:par>
                              <p:par>
                                <p:cTn id="19" presetID="10" presetClass="exit" presetSubtype="0" fill="hold" grpId="1" nodeType="withEffect">
                                  <p:stCondLst>
                                    <p:cond delay="0"/>
                                  </p:stCondLst>
                                  <p:childTnLst>
                                    <p:animEffect transition="out" filter="fade">
                                      <p:cBhvr>
                                        <p:cTn id="20" dur="500"/>
                                        <p:tgtEl>
                                          <p:spTgt spid="37"/>
                                        </p:tgtEl>
                                      </p:cBhvr>
                                    </p:animEffect>
                                    <p:set>
                                      <p:cBhvr>
                                        <p:cTn id="21" dur="1" fill="hold">
                                          <p:stCondLst>
                                            <p:cond delay="499"/>
                                          </p:stCondLst>
                                        </p:cTn>
                                        <p:tgtEl>
                                          <p:spTgt spid="37"/>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38"/>
                                        </p:tgtEl>
                                      </p:cBhvr>
                                    </p:animEffect>
                                    <p:set>
                                      <p:cBhvr>
                                        <p:cTn id="24"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8" grpId="0"/>
      <p:bldP spid="38" grpId="1"/>
      <p:bldP spid="47" grpId="0" animBg="1"/>
      <p:bldP spid="5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4569242-B614-4684-B6BB-82294DA825D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Exclusive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246056"/>
            <a:ext cx="6372771" cy="1938992"/>
          </a:xfrm>
        </p:spPr>
        <p:txBody>
          <a:bodyPr wrap="square">
            <a:spAutoFit/>
          </a:bodyPr>
          <a:lstStyle/>
          <a:p>
            <a:pPr>
              <a:lnSpc>
                <a:spcPct val="100000"/>
              </a:lnSpc>
              <a:buFont typeface="Arial" charset="0"/>
              <a:buChar char="–"/>
            </a:pPr>
            <a:r>
              <a:rPr lang="en-US" dirty="0"/>
              <a:t>Each process </a:t>
            </a:r>
            <a:r>
              <a:rPr lang="en-US" i="1" dirty="0"/>
              <a:t>P</a:t>
            </a:r>
            <a:r>
              <a:rPr lang="en-US" i="1" baseline="-25000" dirty="0"/>
              <a:t>i</a:t>
            </a:r>
            <a:r>
              <a:rPr lang="en-US" dirty="0"/>
              <a:t> can freely and exclusively use the complete SPM for its functions, (multi-) BBs &amp; global variables</a:t>
            </a:r>
          </a:p>
          <a:p>
            <a:pPr>
              <a:lnSpc>
                <a:spcPct val="100000"/>
              </a:lnSpc>
              <a:buFont typeface="Arial" charset="0"/>
              <a:buChar char="–"/>
            </a:pPr>
            <a:r>
              <a:rPr lang="en-US" dirty="0"/>
              <a:t>During context switches, the SPM content must be stored and reloaded</a:t>
            </a:r>
          </a:p>
          <a:p>
            <a:pPr>
              <a:lnSpc>
                <a:spcPct val="100000"/>
              </a:lnSpc>
              <a:buFont typeface="Arial" charset="0"/>
              <a:buChar char="–"/>
            </a:pPr>
            <a:r>
              <a:rPr lang="en-US" i="1" dirty="0"/>
              <a:t>Expectation:</a:t>
            </a:r>
            <a:r>
              <a:rPr lang="en-US" dirty="0"/>
              <a:t> Good results for small SPMs</a:t>
            </a:r>
          </a:p>
        </p:txBody>
      </p:sp>
      <p:sp>
        <p:nvSpPr>
          <p:cNvPr id="26"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7"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28"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29"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0"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1"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2"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3"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34"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51"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52" name="Rectangle 13"/>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3" name="Rectangle 14"/>
          <p:cNvSpPr>
            <a:spLocks noChangeArrowheads="1"/>
          </p:cNvSpPr>
          <p:nvPr/>
        </p:nvSpPr>
        <p:spPr bwMode="auto">
          <a:xfrm>
            <a:off x="5292725" y="1683668"/>
            <a:ext cx="792163"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4" name="Rectangle 15"/>
          <p:cNvSpPr>
            <a:spLocks noChangeArrowheads="1"/>
          </p:cNvSpPr>
          <p:nvPr/>
        </p:nvSpPr>
        <p:spPr bwMode="auto">
          <a:xfrm>
            <a:off x="6156325" y="2982243"/>
            <a:ext cx="792163"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5" name="Rectangle 16"/>
          <p:cNvSpPr>
            <a:spLocks noChangeArrowheads="1"/>
          </p:cNvSpPr>
          <p:nvPr/>
        </p:nvSpPr>
        <p:spPr bwMode="auto">
          <a:xfrm>
            <a:off x="7019925" y="2332955"/>
            <a:ext cx="792163"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8" name="Rectangle 17"/>
          <p:cNvSpPr>
            <a:spLocks noChangeArrowheads="1"/>
          </p:cNvSpPr>
          <p:nvPr/>
        </p:nvSpPr>
        <p:spPr bwMode="auto">
          <a:xfrm>
            <a:off x="7885113" y="1683668"/>
            <a:ext cx="792162"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59" name="Text Box 33"/>
          <p:cNvSpPr txBox="1">
            <a:spLocks noChangeArrowheads="1"/>
          </p:cNvSpPr>
          <p:nvPr/>
        </p:nvSpPr>
        <p:spPr bwMode="auto">
          <a:xfrm>
            <a:off x="8388424" y="3634705"/>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60" name="Rectangle 20"/>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1" name="Rectangle 21"/>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2" name="Rectangle 22"/>
          <p:cNvSpPr>
            <a:spLocks noChangeArrowheads="1"/>
          </p:cNvSpPr>
          <p:nvPr/>
        </p:nvSpPr>
        <p:spPr bwMode="auto">
          <a:xfrm>
            <a:off x="60848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3" name="Rectangle 23"/>
          <p:cNvSpPr>
            <a:spLocks noChangeArrowheads="1"/>
          </p:cNvSpPr>
          <p:nvPr/>
        </p:nvSpPr>
        <p:spPr bwMode="auto">
          <a:xfrm>
            <a:off x="6948488" y="28520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4" name="Rectangle 24"/>
          <p:cNvSpPr>
            <a:spLocks noChangeArrowheads="1"/>
          </p:cNvSpPr>
          <p:nvPr/>
        </p:nvSpPr>
        <p:spPr bwMode="auto">
          <a:xfrm>
            <a:off x="7813675" y="22043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5" name="Rectangle 25"/>
          <p:cNvSpPr>
            <a:spLocks noChangeArrowheads="1"/>
          </p:cNvSpPr>
          <p:nvPr/>
        </p:nvSpPr>
        <p:spPr bwMode="auto">
          <a:xfrm>
            <a:off x="8677275" y="22043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6" name="Rectangle 5"/>
          <p:cNvSpPr>
            <a:spLocks noChangeArrowheads="1"/>
          </p:cNvSpPr>
          <p:nvPr/>
        </p:nvSpPr>
        <p:spPr bwMode="auto">
          <a:xfrm>
            <a:off x="395288" y="1620168"/>
            <a:ext cx="2120900" cy="3176587"/>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7" name="Text Box 6"/>
          <p:cNvSpPr txBox="1">
            <a:spLocks noChangeArrowheads="1"/>
          </p:cNvSpPr>
          <p:nvPr/>
        </p:nvSpPr>
        <p:spPr bwMode="auto">
          <a:xfrm>
            <a:off x="641598" y="2886993"/>
            <a:ext cx="1666875" cy="396875"/>
          </a:xfrm>
          <a:prstGeom prst="rect">
            <a:avLst/>
          </a:prstGeom>
          <a:noFill/>
          <a:ln>
            <a:noFill/>
          </a:ln>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68" name="Rectangle 11"/>
          <p:cNvSpPr>
            <a:spLocks noChangeArrowheads="1"/>
          </p:cNvSpPr>
          <p:nvPr/>
        </p:nvSpPr>
        <p:spPr bwMode="auto">
          <a:xfrm>
            <a:off x="395536" y="1628105"/>
            <a:ext cx="2120900" cy="1436688"/>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9" name="Text Box 12"/>
          <p:cNvSpPr txBox="1">
            <a:spLocks noChangeArrowheads="1"/>
          </p:cNvSpPr>
          <p:nvPr/>
        </p:nvSpPr>
        <p:spPr bwMode="auto">
          <a:xfrm>
            <a:off x="600323" y="2178968"/>
            <a:ext cx="1666875" cy="39687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70" name="Rectangle 8"/>
          <p:cNvSpPr>
            <a:spLocks noChangeArrowheads="1"/>
          </p:cNvSpPr>
          <p:nvPr/>
        </p:nvSpPr>
        <p:spPr bwMode="auto">
          <a:xfrm>
            <a:off x="395288" y="1624930"/>
            <a:ext cx="2119312" cy="3748088"/>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71" name="Text Box 9"/>
          <p:cNvSpPr txBox="1">
            <a:spLocks noChangeArrowheads="1"/>
          </p:cNvSpPr>
          <p:nvPr/>
        </p:nvSpPr>
        <p:spPr bwMode="auto">
          <a:xfrm>
            <a:off x="614363" y="3247355"/>
            <a:ext cx="1665287" cy="396875"/>
          </a:xfrm>
          <a:prstGeom prst="rect">
            <a:avLst/>
          </a:prstGeom>
          <a:noFill/>
          <a:ln>
            <a:noFill/>
          </a:ln>
          <a:extLst>
            <a:ext uri="{909E8E84-426E-40DD-AFC4-6F175D3DCCD1}">
              <a14:hiddenFill xmlns:a14="http://schemas.microsoft.com/office/drawing/2010/main">
                <a:solidFill>
                  <a:srgbClr val="339966"/>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Tree>
    <p:extLst>
      <p:ext uri="{BB962C8B-B14F-4D97-AF65-F5344CB8AC3E}">
        <p14:creationId xmlns:p14="http://schemas.microsoft.com/office/powerpoint/2010/main" val="755688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10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childTnLst>
                                </p:cTn>
                              </p:par>
                              <p:par>
                                <p:cTn id="18" presetID="10" presetClass="exit" presetSubtype="0" fill="hold" grpId="1" nodeType="withEffect">
                                  <p:stCondLst>
                                    <p:cond delay="0"/>
                                  </p:stCondLst>
                                  <p:childTnLst>
                                    <p:animEffect transition="out" filter="fade">
                                      <p:cBhvr>
                                        <p:cTn id="19" dur="1000"/>
                                        <p:tgtEl>
                                          <p:spTgt spid="66"/>
                                        </p:tgtEl>
                                      </p:cBhvr>
                                    </p:animEffect>
                                    <p:set>
                                      <p:cBhvr>
                                        <p:cTn id="20" dur="1" fill="hold">
                                          <p:stCondLst>
                                            <p:cond delay="999"/>
                                          </p:stCondLst>
                                        </p:cTn>
                                        <p:tgtEl>
                                          <p:spTgt spid="66"/>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1000"/>
                                        <p:tgtEl>
                                          <p:spTgt spid="67"/>
                                        </p:tgtEl>
                                      </p:cBhvr>
                                    </p:animEffect>
                                    <p:set>
                                      <p:cBhvr>
                                        <p:cTn id="23" dur="1" fill="hold">
                                          <p:stCondLst>
                                            <p:cond delay="999"/>
                                          </p:stCondLst>
                                        </p:cTn>
                                        <p:tgtEl>
                                          <p:spTgt spid="67"/>
                                        </p:tgtEl>
                                        <p:attrNameLst>
                                          <p:attrName>style.visibility</p:attrName>
                                        </p:attrNameLst>
                                      </p:cBhvr>
                                      <p:to>
                                        <p:strVal val="hidden"/>
                                      </p:to>
                                    </p:se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1000"/>
                                        <p:tgtEl>
                                          <p:spTgt spid="5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1000"/>
                                        <p:tgtEl>
                                          <p:spTgt spid="6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1000"/>
                                        <p:tgtEl>
                                          <p:spTgt spid="64"/>
                                        </p:tgtEl>
                                      </p:cBhvr>
                                    </p:animEffect>
                                  </p:childTnLst>
                                </p:cTn>
                              </p:par>
                              <p:par>
                                <p:cTn id="38" presetID="10" presetClass="exit" presetSubtype="0" fill="hold" grpId="1" nodeType="withEffect">
                                  <p:stCondLst>
                                    <p:cond delay="0"/>
                                  </p:stCondLst>
                                  <p:childTnLst>
                                    <p:animEffect transition="out" filter="fade">
                                      <p:cBhvr>
                                        <p:cTn id="39" dur="1000"/>
                                        <p:tgtEl>
                                          <p:spTgt spid="69"/>
                                        </p:tgtEl>
                                      </p:cBhvr>
                                    </p:animEffect>
                                    <p:set>
                                      <p:cBhvr>
                                        <p:cTn id="40" dur="1" fill="hold">
                                          <p:stCondLst>
                                            <p:cond delay="999"/>
                                          </p:stCondLst>
                                        </p:cTn>
                                        <p:tgtEl>
                                          <p:spTgt spid="69"/>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1000"/>
                                        <p:tgtEl>
                                          <p:spTgt spid="68"/>
                                        </p:tgtEl>
                                      </p:cBhvr>
                                    </p:animEffect>
                                    <p:set>
                                      <p:cBhvr>
                                        <p:cTn id="43" dur="1" fill="hold">
                                          <p:stCondLst>
                                            <p:cond delay="999"/>
                                          </p:stCondLst>
                                        </p:cTn>
                                        <p:tgtEl>
                                          <p:spTgt spid="68"/>
                                        </p:tgtEl>
                                        <p:attrNameLst>
                                          <p:attrName>style.visibility</p:attrName>
                                        </p:attrNameLst>
                                      </p:cBhvr>
                                      <p:to>
                                        <p:strVal val="hidden"/>
                                      </p:to>
                                    </p:se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1000"/>
                                        <p:tgtEl>
                                          <p:spTgt spid="7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1000"/>
                                        <p:tgtEl>
                                          <p:spTgt spid="65"/>
                                        </p:tgtEl>
                                      </p:cBhvr>
                                    </p:animEffect>
                                  </p:childTnLst>
                                </p:cTn>
                              </p:par>
                              <p:par>
                                <p:cTn id="58" presetID="10" presetClass="exit" presetSubtype="0" fill="hold" grpId="1" nodeType="withEffect">
                                  <p:stCondLst>
                                    <p:cond delay="0"/>
                                  </p:stCondLst>
                                  <p:childTnLst>
                                    <p:animEffect transition="out" filter="fade">
                                      <p:cBhvr>
                                        <p:cTn id="59" dur="1000"/>
                                        <p:tgtEl>
                                          <p:spTgt spid="70"/>
                                        </p:tgtEl>
                                      </p:cBhvr>
                                    </p:animEffect>
                                    <p:set>
                                      <p:cBhvr>
                                        <p:cTn id="60" dur="1" fill="hold">
                                          <p:stCondLst>
                                            <p:cond delay="999"/>
                                          </p:stCondLst>
                                        </p:cTn>
                                        <p:tgtEl>
                                          <p:spTgt spid="70"/>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1000"/>
                                        <p:tgtEl>
                                          <p:spTgt spid="71"/>
                                        </p:tgtEl>
                                      </p:cBhvr>
                                    </p:animEffect>
                                    <p:set>
                                      <p:cBhvr>
                                        <p:cTn id="63" dur="1" fill="hold">
                                          <p:stCondLst>
                                            <p:cond delay="999"/>
                                          </p:stCondLst>
                                        </p:cTn>
                                        <p:tgtEl>
                                          <p:spTgt spid="71"/>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animBg="1"/>
      <p:bldP spid="63" grpId="0" animBg="1"/>
      <p:bldP spid="64" grpId="0" animBg="1"/>
      <p:bldP spid="65" grpId="0" animBg="1"/>
      <p:bldP spid="66" grpId="0" animBg="1"/>
      <p:bldP spid="66" grpId="1" animBg="1"/>
      <p:bldP spid="67" grpId="0"/>
      <p:bldP spid="67" grpId="1"/>
      <p:bldP spid="68" grpId="0" animBg="1"/>
      <p:bldP spid="68" grpId="1" animBg="1"/>
      <p:bldP spid="69" grpId="0"/>
      <p:bldP spid="69" grpId="1"/>
      <p:bldP spid="70" grpId="0" animBg="1"/>
      <p:bldP spid="70" grpId="1" animBg="1"/>
      <p:bldP spid="71" grpId="0"/>
      <p:bldP spid="71" grpId="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8CD316E4-816C-42C7-86E8-4A56E0F4683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Exclusive SPM (2)</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Energy Arrays of Single Processes</a:t>
            </a:r>
          </a:p>
          <a:p>
            <a:pPr>
              <a:lnSpc>
                <a:spcPct val="120000"/>
              </a:lnSpc>
              <a:buFont typeface="Arial" charset="0"/>
              <a:buChar char="–"/>
            </a:pPr>
            <a:r>
              <a:rPr lang="en-US" dirty="0"/>
              <a:t>For each process </a:t>
            </a:r>
            <a:r>
              <a:rPr lang="en-US" i="1" dirty="0"/>
              <a:t>P</a:t>
            </a:r>
            <a:r>
              <a:rPr lang="en-US" baseline="-25000" dirty="0"/>
              <a:t>i</a:t>
            </a:r>
            <a:r>
              <a:rPr lang="en-US" dirty="0"/>
              <a:t>, </a:t>
            </a:r>
            <a:r>
              <a:rPr lang="en-US" i="1" dirty="0"/>
              <a:t>s</a:t>
            </a:r>
            <a:r>
              <a:rPr lang="en-US" i="1" baseline="-25000" dirty="0"/>
              <a:t>i</a:t>
            </a:r>
            <a:r>
              <a:rPr lang="en-US" dirty="0"/>
              <a:t> denotes its scheduling frequency. </a:t>
            </a:r>
            <a:r>
              <a:rPr lang="en-US" i="1" dirty="0"/>
              <a:t>s</a:t>
            </a:r>
            <a:r>
              <a:rPr lang="en-US" i="1" baseline="-25000" dirty="0"/>
              <a:t>i</a:t>
            </a:r>
            <a:r>
              <a:rPr lang="en-US" dirty="0"/>
              <a:t> is pre-computed using profiling.</a:t>
            </a:r>
          </a:p>
          <a:p>
            <a:pPr>
              <a:lnSpc>
                <a:spcPct val="120000"/>
              </a:lnSpc>
              <a:buFont typeface="Arial" charset="0"/>
              <a:buChar char="–"/>
            </a:pPr>
            <a:r>
              <a:rPr lang="en-US" dirty="0"/>
              <a:t>For each process </a:t>
            </a:r>
            <a:r>
              <a:rPr lang="en-US" i="1" dirty="0"/>
              <a:t>P</a:t>
            </a:r>
            <a:r>
              <a:rPr lang="en-US" i="1" baseline="-25000" dirty="0"/>
              <a:t>i</a:t>
            </a:r>
            <a:r>
              <a:rPr lang="en-US" dirty="0"/>
              <a:t>, we will determine an energy array        .          denotes how much energy </a:t>
            </a:r>
            <a:r>
              <a:rPr lang="en-US" i="1" dirty="0"/>
              <a:t>P</a:t>
            </a:r>
            <a:r>
              <a:rPr lang="en-US" i="1" baseline="-25000" dirty="0"/>
              <a:t>i</a:t>
            </a:r>
            <a:r>
              <a:rPr lang="en-US" dirty="0"/>
              <a:t> consumes if </a:t>
            </a:r>
            <a:r>
              <a:rPr lang="en-US" i="1" dirty="0"/>
              <a:t>P</a:t>
            </a:r>
            <a:r>
              <a:rPr lang="en-US" i="1" baseline="-25000" dirty="0"/>
              <a:t>i</a:t>
            </a:r>
            <a:r>
              <a:rPr lang="en-US" dirty="0"/>
              <a:t> has </a:t>
            </a:r>
            <a:r>
              <a:rPr lang="en-US" i="1" dirty="0"/>
              <a:t>x</a:t>
            </a:r>
            <a:r>
              <a:rPr lang="en-US" dirty="0"/>
              <a:t> bytes of SPM at its disposal that need to be stored and reloaded during context switches.</a:t>
            </a:r>
          </a:p>
          <a:p>
            <a:pPr>
              <a:lnSpc>
                <a:spcPct val="120000"/>
              </a:lnSpc>
              <a:buFont typeface="Arial" charset="0"/>
              <a:buChar char="–"/>
            </a:pPr>
            <a:r>
              <a:rPr lang="en-US" dirty="0"/>
              <a:t>         is pre-computed analogously for all sizes </a:t>
            </a:r>
            <a:r>
              <a:rPr lang="en-US" i="1" dirty="0"/>
              <a:t>x</a:t>
            </a:r>
            <a:r>
              <a:rPr lang="en-US" dirty="0"/>
              <a:t> = </a:t>
            </a:r>
            <a:r>
              <a:rPr lang="en-US" i="1" dirty="0"/>
              <a:t>S’</a:t>
            </a:r>
            <a:r>
              <a:rPr lang="en-US" dirty="0"/>
              <a:t>, 2</a:t>
            </a:r>
            <a:r>
              <a:rPr lang="en-US" i="1" dirty="0"/>
              <a:t>S’</a:t>
            </a:r>
            <a:r>
              <a:rPr lang="en-US" dirty="0"/>
              <a:t>, 3</a:t>
            </a:r>
            <a:r>
              <a:rPr lang="en-US" i="1" dirty="0"/>
              <a:t>S’</a:t>
            </a:r>
            <a:r>
              <a:rPr lang="en-US" dirty="0"/>
              <a:t>, ...:</a:t>
            </a:r>
            <a:br>
              <a:rPr lang="en-US" dirty="0"/>
            </a:br>
            <a:endParaRPr lang="en-US" dirty="0"/>
          </a:p>
          <a:p>
            <a:pPr>
              <a:lnSpc>
                <a:spcPct val="120000"/>
              </a:lnSpc>
              <a:buFont typeface="Arial" charset="0"/>
              <a:buChar char="–"/>
            </a:pPr>
            <a:r>
              <a:rPr lang="en-US" dirty="0"/>
              <a:t>         = Energy consumed during the execution of </a:t>
            </a:r>
            <a:r>
              <a:rPr lang="en-US" i="1" dirty="0"/>
              <a:t>P</a:t>
            </a:r>
            <a:r>
              <a:rPr lang="en-US" i="1" baseline="-25000" dirty="0"/>
              <a:t>i</a:t>
            </a:r>
            <a:r>
              <a:rPr lang="en-US" dirty="0"/>
              <a:t> using </a:t>
            </a:r>
            <a:r>
              <a:rPr lang="en-US" i="1" dirty="0"/>
              <a:t>x</a:t>
            </a:r>
            <a:r>
              <a:rPr lang="en-US" dirty="0"/>
              <a:t> Bytes SPM + additional energy used to copy </a:t>
            </a:r>
            <a:r>
              <a:rPr lang="en-US" i="1" dirty="0"/>
              <a:t>x</a:t>
            </a:r>
            <a:r>
              <a:rPr lang="en-US" dirty="0"/>
              <a:t> bytes from SPM to main memory and back </a:t>
            </a:r>
            <a:r>
              <a:rPr lang="en-US" i="1" dirty="0"/>
              <a:t>(copy energy CE)</a:t>
            </a:r>
            <a:r>
              <a:rPr lang="en-US" dirty="0"/>
              <a:t>, multiplied by the frequency of context switches for </a:t>
            </a:r>
            <a:r>
              <a:rPr lang="en-US" i="1" dirty="0"/>
              <a:t>P</a:t>
            </a:r>
            <a:r>
              <a:rPr lang="en-US" i="1" baseline="-25000" dirty="0"/>
              <a:t>i</a:t>
            </a:r>
            <a:r>
              <a:rPr lang="en-US" dirty="0"/>
              <a:t>.</a:t>
            </a:r>
          </a:p>
        </p:txBody>
      </p:sp>
      <p:pic>
        <p:nvPicPr>
          <p:cNvPr id="3" name="Grafik 2"/>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6804248" y="2512800"/>
            <a:ext cx="525780" cy="266700"/>
          </a:xfrm>
          <a:prstGeom prst="rect">
            <a:avLst/>
          </a:prstGeom>
        </p:spPr>
      </p:pic>
      <p:pic>
        <p:nvPicPr>
          <p:cNvPr id="10" name="Grafik 9"/>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7524328" y="2514228"/>
            <a:ext cx="525780" cy="266700"/>
          </a:xfrm>
          <a:prstGeom prst="rect">
            <a:avLst/>
          </a:prstGeom>
        </p:spPr>
      </p:pic>
      <p:pic>
        <p:nvPicPr>
          <p:cNvPr id="11" name="Grafik 10"/>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611560" y="3610800"/>
            <a:ext cx="525780" cy="266700"/>
          </a:xfrm>
          <a:prstGeom prst="rect">
            <a:avLst/>
          </a:prstGeom>
        </p:spPr>
      </p:pic>
      <p:pic>
        <p:nvPicPr>
          <p:cNvPr id="12" name="Grafik 11"/>
          <p:cNvPicPr>
            <a:picLocks noChangeAspect="1"/>
          </p:cNvPicPr>
          <p:nvPr>
            <p:custDataLst>
              <p:tags r:id="rId4"/>
            </p:custDataLst>
          </p:nvPr>
        </p:nvPicPr>
        <p:blipFill>
          <a:blip r:embed="rId8" cstate="print">
            <a:extLst>
              <a:ext uri="{28A0092B-C50C-407E-A947-70E740481C1C}">
                <a14:useLocalDpi xmlns:a14="http://schemas.microsoft.com/office/drawing/2010/main" val="0"/>
              </a:ext>
            </a:extLst>
          </a:blip>
          <a:stretch>
            <a:fillRect/>
          </a:stretch>
        </p:blipFill>
        <p:spPr>
          <a:xfrm>
            <a:off x="611560" y="4314428"/>
            <a:ext cx="525780" cy="266700"/>
          </a:xfrm>
          <a:prstGeom prst="rect">
            <a:avLst/>
          </a:prstGeom>
        </p:spPr>
      </p:pic>
      <p:pic>
        <p:nvPicPr>
          <p:cNvPr id="9" name="Grafik 8"/>
          <p:cNvPicPr>
            <a:picLocks noChangeAspect="1"/>
          </p:cNvPicPr>
          <p:nvPr>
            <p:custDataLst>
              <p:tags r:id="rId5"/>
            </p:custDataLst>
          </p:nvPr>
        </p:nvPicPr>
        <p:blipFill>
          <a:blip r:embed="rId9" cstate="print">
            <a:extLst>
              <a:ext uri="{28A0092B-C50C-407E-A947-70E740481C1C}">
                <a14:useLocalDpi xmlns:a14="http://schemas.microsoft.com/office/drawing/2010/main" val="0"/>
              </a:ext>
            </a:extLst>
          </a:blip>
          <a:stretch>
            <a:fillRect/>
          </a:stretch>
        </p:blipFill>
        <p:spPr>
          <a:xfrm>
            <a:off x="885790" y="3954388"/>
            <a:ext cx="6206490" cy="266700"/>
          </a:xfrm>
          <a:prstGeom prst="rect">
            <a:avLst/>
          </a:prstGeom>
        </p:spPr>
      </p:pic>
    </p:spTree>
    <p:extLst>
      <p:ext uri="{BB962C8B-B14F-4D97-AF65-F5344CB8AC3E}">
        <p14:creationId xmlns:p14="http://schemas.microsoft.com/office/powerpoint/2010/main" val="20309214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0589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589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15BAACF-D624-4B91-91B0-38EC3EE7736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Exclusive SPM (3)</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Energy Arrays for Multi-Process System and Exclusive SPM</a:t>
            </a:r>
            <a:endParaRPr lang="en-US" b="1" i="1" dirty="0"/>
          </a:p>
          <a:p>
            <a:pPr>
              <a:lnSpc>
                <a:spcPct val="120000"/>
              </a:lnSpc>
              <a:buFont typeface="Arial" charset="0"/>
              <a:buChar char="–"/>
            </a:pPr>
            <a:r>
              <a:rPr lang="en-US" dirty="0"/>
              <a:t>For a complete multi-process system consisting of processes </a:t>
            </a:r>
            <a:r>
              <a:rPr lang="en-US" i="1" dirty="0"/>
              <a:t>P</a:t>
            </a:r>
            <a:r>
              <a:rPr lang="en-US" baseline="-25000" dirty="0"/>
              <a:t>1</a:t>
            </a:r>
            <a:r>
              <a:rPr lang="en-US" dirty="0"/>
              <a:t>, ..., </a:t>
            </a:r>
            <a:r>
              <a:rPr lang="en-US" i="1" dirty="0"/>
              <a:t>P</a:t>
            </a:r>
            <a:r>
              <a:rPr lang="en-US" i="1" baseline="-25000" dirty="0"/>
              <a:t>N</a:t>
            </a:r>
            <a:r>
              <a:rPr lang="en-US" dirty="0"/>
              <a:t>, its energy array          has to be determined.          denotes how much energy the entire multi-process system consumes if it has </a:t>
            </a:r>
            <a:r>
              <a:rPr lang="en-US" i="1" dirty="0"/>
              <a:t>x</a:t>
            </a:r>
            <a:r>
              <a:rPr lang="en-US" dirty="0"/>
              <a:t> bytes of SPM at its disposal that (partially) need to be reloaded during context switches.</a:t>
            </a:r>
          </a:p>
          <a:p>
            <a:pPr>
              <a:lnSpc>
                <a:spcPct val="120000"/>
              </a:lnSpc>
              <a:buFont typeface="Arial" charset="0"/>
              <a:buChar char="–"/>
            </a:pPr>
            <a:br>
              <a:rPr lang="en-US" dirty="0"/>
            </a:br>
            <a:br>
              <a:rPr lang="en-US" sz="1600" dirty="0"/>
            </a:br>
            <a:r>
              <a:rPr lang="en-US" dirty="0"/>
              <a:t>for all those values of </a:t>
            </a:r>
            <a:r>
              <a:rPr lang="en-US" i="1" dirty="0"/>
              <a:t>x</a:t>
            </a:r>
            <a:r>
              <a:rPr lang="en-US" dirty="0"/>
              <a:t> and </a:t>
            </a:r>
            <a:r>
              <a:rPr lang="en-US" i="1" dirty="0"/>
              <a:t>x</a:t>
            </a:r>
            <a:r>
              <a:rPr lang="en-US" i="1" baseline="-25000" dirty="0"/>
              <a:t>j</a:t>
            </a:r>
            <a:r>
              <a:rPr lang="en-US" dirty="0"/>
              <a:t> for which the individual     are defined</a:t>
            </a:r>
          </a:p>
          <a:p>
            <a:pPr>
              <a:lnSpc>
                <a:spcPct val="120000"/>
              </a:lnSpc>
              <a:buFont typeface="Arial" charset="0"/>
              <a:buChar char="–"/>
            </a:pPr>
            <a:r>
              <a:rPr lang="en-US" dirty="0"/>
              <a:t>For a fixed available SPM size </a:t>
            </a:r>
            <a:r>
              <a:rPr lang="en-US" i="1" dirty="0"/>
              <a:t>S</a:t>
            </a:r>
            <a:r>
              <a:rPr lang="en-US" dirty="0"/>
              <a:t> and a multi-process system, an SPM allocation yielding the minimal           has to be determined.</a:t>
            </a:r>
          </a:p>
        </p:txBody>
      </p:sp>
      <p:pic>
        <p:nvPicPr>
          <p:cNvPr id="2" name="Grafik 1"/>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2433469" y="2132856"/>
            <a:ext cx="554355" cy="266700"/>
          </a:xfrm>
          <a:prstGeom prst="rect">
            <a:avLst/>
          </a:prstGeom>
        </p:spPr>
      </p:pic>
      <p:pic>
        <p:nvPicPr>
          <p:cNvPr id="6" name="Grafik 5"/>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580112" y="2132856"/>
            <a:ext cx="554355" cy="266700"/>
          </a:xfrm>
          <a:prstGeom prst="rect">
            <a:avLst/>
          </a:prstGeom>
        </p:spPr>
      </p:pic>
      <p:pic>
        <p:nvPicPr>
          <p:cNvPr id="7" name="Grafik 6"/>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611562" y="3234308"/>
            <a:ext cx="3800475" cy="571500"/>
          </a:xfrm>
          <a:prstGeom prst="rect">
            <a:avLst/>
          </a:prstGeom>
        </p:spPr>
      </p:pic>
      <p:pic>
        <p:nvPicPr>
          <p:cNvPr id="8" name="Grafik 7"/>
          <p:cNvPicPr>
            <a:picLocks noChangeAspect="1"/>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6624796" y="3882380"/>
            <a:ext cx="251460" cy="266700"/>
          </a:xfrm>
          <a:prstGeom prst="rect">
            <a:avLst/>
          </a:prstGeom>
        </p:spPr>
      </p:pic>
      <p:pic>
        <p:nvPicPr>
          <p:cNvPr id="9" name="Grafik 8"/>
          <p:cNvPicPr>
            <a:picLocks noChangeAspect="1"/>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4067944" y="4622400"/>
            <a:ext cx="581025" cy="266700"/>
          </a:xfrm>
          <a:prstGeom prst="rect">
            <a:avLst/>
          </a:prstGeom>
        </p:spPr>
      </p:pic>
    </p:spTree>
    <p:extLst>
      <p:ext uri="{BB962C8B-B14F-4D97-AF65-F5344CB8AC3E}">
        <p14:creationId xmlns:p14="http://schemas.microsoft.com/office/powerpoint/2010/main" val="1914248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3F5046FF-0933-470D-8A33-AE423FE0F99B}"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Exclusive SPM (4)</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Algorithm to Compute</a:t>
            </a:r>
            <a:endParaRPr lang="en-US" b="1" i="1" dirty="0"/>
          </a:p>
          <a:p>
            <a:pPr marL="0" indent="0">
              <a:lnSpc>
                <a:spcPct val="120000"/>
              </a:lnSpc>
            </a:pPr>
            <a:r>
              <a:rPr lang="en-US" b="1" dirty="0">
                <a:latin typeface="Courier New" pitchFamily="49" charset="0"/>
                <a:cs typeface="Courier New" pitchFamily="49" charset="0"/>
              </a:rPr>
              <a:t>ExclusiveSPM</a:t>
            </a:r>
            <a:r>
              <a:rPr lang="en-US" dirty="0"/>
              <a:t>(                  )</a:t>
            </a:r>
          </a:p>
          <a:p>
            <a:pPr>
              <a:lnSpc>
                <a:spcPct val="120000"/>
              </a:lnSpc>
              <a:buFont typeface="Arial" charset="0"/>
              <a:buChar char="–"/>
            </a:pPr>
            <a:r>
              <a:rPr lang="en-US" dirty="0"/>
              <a:t>for ( &lt;</a:t>
            </a:r>
            <a:r>
              <a:rPr lang="en-US" i="1" dirty="0"/>
              <a:t>all processes P</a:t>
            </a:r>
            <a:r>
              <a:rPr lang="en-US" i="1" baseline="-25000" dirty="0"/>
              <a:t>i</a:t>
            </a:r>
            <a:r>
              <a:rPr lang="en-US" dirty="0"/>
              <a:t>&gt; )</a:t>
            </a:r>
          </a:p>
          <a:p>
            <a:pPr lvl="1">
              <a:lnSpc>
                <a:spcPct val="120000"/>
              </a:lnSpc>
              <a:buFont typeface="Arial" charset="0"/>
              <a:buChar char="–"/>
            </a:pPr>
            <a:r>
              <a:rPr lang="en-US" i="1" dirty="0"/>
              <a:t>prev_min</a:t>
            </a:r>
            <a:r>
              <a:rPr lang="en-US" dirty="0"/>
              <a:t>[ </a:t>
            </a:r>
            <a:r>
              <a:rPr lang="en-US" i="1" dirty="0"/>
              <a:t>i</a:t>
            </a:r>
            <a:r>
              <a:rPr lang="en-US" dirty="0"/>
              <a:t> ] = </a:t>
            </a:r>
            <a:r>
              <a:rPr lang="en-US" dirty="0">
                <a:latin typeface="OpenSymbol"/>
                <a:ea typeface="OpenSymbol"/>
              </a:rPr>
              <a:t>∞</a:t>
            </a:r>
            <a:r>
              <a:rPr lang="en-US" dirty="0"/>
              <a:t>;</a:t>
            </a:r>
          </a:p>
          <a:p>
            <a:pPr>
              <a:lnSpc>
                <a:spcPct val="120000"/>
              </a:lnSpc>
              <a:buFont typeface="Arial" charset="0"/>
              <a:buChar char="–"/>
            </a:pPr>
            <a:r>
              <a:rPr lang="en-US" dirty="0"/>
              <a:t>for ( </a:t>
            </a:r>
            <a:r>
              <a:rPr lang="en-US" i="1" dirty="0"/>
              <a:t>x</a:t>
            </a:r>
            <a:r>
              <a:rPr lang="en-US" dirty="0"/>
              <a:t> = 0; </a:t>
            </a:r>
            <a:r>
              <a:rPr lang="en-US" i="1" dirty="0"/>
              <a:t>x</a:t>
            </a:r>
            <a:r>
              <a:rPr lang="en-US" dirty="0"/>
              <a:t> &lt;= </a:t>
            </a:r>
            <a:r>
              <a:rPr lang="en-US" i="1" dirty="0"/>
              <a:t>S</a:t>
            </a:r>
            <a:r>
              <a:rPr lang="en-US" dirty="0"/>
              <a:t>; </a:t>
            </a:r>
            <a:r>
              <a:rPr lang="en-US" i="1" dirty="0"/>
              <a:t>x</a:t>
            </a:r>
            <a:r>
              <a:rPr lang="en-US" dirty="0"/>
              <a:t> += </a:t>
            </a:r>
            <a:r>
              <a:rPr lang="en-US" i="1" dirty="0"/>
              <a:t>S’</a:t>
            </a:r>
            <a:r>
              <a:rPr lang="en-US" dirty="0"/>
              <a:t> )</a:t>
            </a:r>
          </a:p>
          <a:p>
            <a:pPr lvl="1">
              <a:lnSpc>
                <a:spcPct val="120000"/>
              </a:lnSpc>
              <a:buFont typeface="Arial" charset="0"/>
              <a:buChar char="–"/>
            </a:pPr>
            <a:r>
              <a:rPr lang="en-US" dirty="0"/>
              <a:t>          = 0;</a:t>
            </a:r>
          </a:p>
          <a:p>
            <a:pPr lvl="1">
              <a:lnSpc>
                <a:spcPct val="120000"/>
              </a:lnSpc>
              <a:buFont typeface="Arial" charset="0"/>
              <a:buChar char="–"/>
            </a:pPr>
            <a:r>
              <a:rPr lang="en-US" dirty="0"/>
              <a:t>for ( &lt;</a:t>
            </a:r>
            <a:r>
              <a:rPr lang="en-US" i="1" dirty="0"/>
              <a:t>all processes P</a:t>
            </a:r>
            <a:r>
              <a:rPr lang="en-US" i="1" baseline="-25000" dirty="0"/>
              <a:t>i</a:t>
            </a:r>
            <a:r>
              <a:rPr lang="en-US" dirty="0"/>
              <a:t>&gt; )</a:t>
            </a:r>
          </a:p>
          <a:p>
            <a:pPr lvl="2">
              <a:lnSpc>
                <a:spcPct val="120000"/>
              </a:lnSpc>
              <a:buFont typeface="Arial" charset="0"/>
              <a:buChar char="–"/>
            </a:pPr>
            <a:r>
              <a:rPr lang="en-US" sz="2000" i="1" dirty="0"/>
              <a:t>min</a:t>
            </a:r>
            <a:r>
              <a:rPr lang="en-US" sz="2000" dirty="0"/>
              <a:t>[ </a:t>
            </a:r>
            <a:r>
              <a:rPr lang="en-US" sz="2000" i="1" dirty="0"/>
              <a:t>i</a:t>
            </a:r>
            <a:r>
              <a:rPr lang="en-US" sz="2000" dirty="0"/>
              <a:t> ] = (           &lt; </a:t>
            </a:r>
            <a:r>
              <a:rPr lang="en-US" sz="2000" i="1" dirty="0"/>
              <a:t>prev_min</a:t>
            </a:r>
            <a:r>
              <a:rPr lang="en-US" sz="2000" dirty="0"/>
              <a:t>[ </a:t>
            </a:r>
            <a:r>
              <a:rPr lang="en-US" sz="2000" i="1" dirty="0"/>
              <a:t>i</a:t>
            </a:r>
            <a:r>
              <a:rPr lang="en-US" sz="2000" dirty="0"/>
              <a:t> ] ) ?          : </a:t>
            </a:r>
            <a:r>
              <a:rPr lang="en-US" sz="2000" i="1" dirty="0"/>
              <a:t>prev_min</a:t>
            </a:r>
            <a:r>
              <a:rPr lang="en-US" sz="2000" dirty="0"/>
              <a:t>[ </a:t>
            </a:r>
            <a:r>
              <a:rPr lang="en-US" sz="2000" i="1" dirty="0"/>
              <a:t>i</a:t>
            </a:r>
            <a:r>
              <a:rPr lang="en-US" sz="2000" dirty="0"/>
              <a:t> ];</a:t>
            </a:r>
          </a:p>
          <a:p>
            <a:pPr lvl="2">
              <a:lnSpc>
                <a:spcPct val="120000"/>
              </a:lnSpc>
              <a:buFont typeface="Arial" charset="0"/>
              <a:buChar char="–"/>
            </a:pPr>
            <a:r>
              <a:rPr lang="en-US" sz="2000" dirty="0"/>
              <a:t>         += </a:t>
            </a:r>
            <a:r>
              <a:rPr lang="en-US" sz="2000" i="1" dirty="0"/>
              <a:t>min</a:t>
            </a:r>
            <a:r>
              <a:rPr lang="en-US" sz="2000" dirty="0"/>
              <a:t>[ </a:t>
            </a:r>
            <a:r>
              <a:rPr lang="en-US" sz="2000" i="1" dirty="0"/>
              <a:t>i</a:t>
            </a:r>
            <a:r>
              <a:rPr lang="en-US" sz="2000" dirty="0"/>
              <a:t> ];</a:t>
            </a:r>
          </a:p>
          <a:p>
            <a:pPr lvl="2">
              <a:lnSpc>
                <a:spcPct val="120000"/>
              </a:lnSpc>
              <a:buFont typeface="Arial" charset="0"/>
              <a:buChar char="–"/>
            </a:pPr>
            <a:r>
              <a:rPr lang="en-US" sz="2000" i="1" dirty="0"/>
              <a:t>prev_min</a:t>
            </a:r>
            <a:r>
              <a:rPr lang="en-US" sz="2000" dirty="0"/>
              <a:t>[ </a:t>
            </a:r>
            <a:r>
              <a:rPr lang="en-US" sz="2000" i="1" dirty="0"/>
              <a:t>i</a:t>
            </a:r>
            <a:r>
              <a:rPr lang="en-US" sz="2000" dirty="0"/>
              <a:t> ] = </a:t>
            </a:r>
            <a:r>
              <a:rPr lang="en-US" sz="2000" i="1" dirty="0"/>
              <a:t>min</a:t>
            </a:r>
            <a:r>
              <a:rPr lang="en-US" sz="2000" dirty="0"/>
              <a:t>[ </a:t>
            </a:r>
            <a:r>
              <a:rPr lang="en-US" sz="2000" i="1" dirty="0"/>
              <a:t>i</a:t>
            </a:r>
            <a:r>
              <a:rPr lang="en-US" sz="2000" dirty="0"/>
              <a:t> ];</a:t>
            </a:r>
          </a:p>
          <a:p>
            <a:pPr>
              <a:lnSpc>
                <a:spcPct val="120000"/>
              </a:lnSpc>
              <a:buFont typeface="Arial" charset="0"/>
              <a:buChar char="–"/>
            </a:pPr>
            <a:r>
              <a:rPr lang="en-US" dirty="0"/>
              <a:t>return      ;</a:t>
            </a:r>
          </a:p>
        </p:txBody>
      </p:sp>
      <p:pic>
        <p:nvPicPr>
          <p:cNvPr id="6" name="Grafik 5"/>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3059832" y="1436013"/>
            <a:ext cx="278130" cy="264795"/>
          </a:xfrm>
          <a:prstGeom prst="rect">
            <a:avLst/>
          </a:prstGeom>
        </p:spPr>
      </p:pic>
      <p:pic>
        <p:nvPicPr>
          <p:cNvPr id="12" name="Grafik 11"/>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1043608" y="3356992"/>
            <a:ext cx="554355" cy="266700"/>
          </a:xfrm>
          <a:prstGeom prst="rect">
            <a:avLst/>
          </a:prstGeom>
        </p:spPr>
      </p:pic>
      <p:pic>
        <p:nvPicPr>
          <p:cNvPr id="8" name="Grafik 7"/>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2232000" y="1772816"/>
            <a:ext cx="1123950" cy="264795"/>
          </a:xfrm>
          <a:prstGeom prst="rect">
            <a:avLst/>
          </a:prstGeom>
        </p:spPr>
      </p:pic>
      <p:pic>
        <p:nvPicPr>
          <p:cNvPr id="14" name="Grafik 13"/>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2627784" y="4222800"/>
            <a:ext cx="525780" cy="266700"/>
          </a:xfrm>
          <a:prstGeom prst="rect">
            <a:avLst/>
          </a:prstGeom>
        </p:spPr>
      </p:pic>
      <p:pic>
        <p:nvPicPr>
          <p:cNvPr id="24" name="Grafik 23"/>
          <p:cNvPicPr>
            <a:picLocks noChangeAspect="1"/>
          </p:cNvPicPr>
          <p:nvPr>
            <p:custDataLst>
              <p:tags r:id="rId5"/>
            </p:custDataLst>
          </p:nvPr>
        </p:nvPicPr>
        <p:blipFill>
          <a:blip r:embed="rId13" cstate="print">
            <a:extLst>
              <a:ext uri="{28A0092B-C50C-407E-A947-70E740481C1C}">
                <a14:useLocalDpi xmlns:a14="http://schemas.microsoft.com/office/drawing/2010/main" val="0"/>
              </a:ext>
            </a:extLst>
          </a:blip>
          <a:stretch>
            <a:fillRect/>
          </a:stretch>
        </p:blipFill>
        <p:spPr>
          <a:xfrm>
            <a:off x="5342364" y="4221088"/>
            <a:ext cx="525780" cy="266700"/>
          </a:xfrm>
          <a:prstGeom prst="rect">
            <a:avLst/>
          </a:prstGeom>
        </p:spPr>
      </p:pic>
      <p:pic>
        <p:nvPicPr>
          <p:cNvPr id="25" name="Grafik 24"/>
          <p:cNvPicPr>
            <a:picLocks noChangeAspect="1"/>
          </p:cNvPicPr>
          <p:nvPr>
            <p:custDataLst>
              <p:tags r:id="rId6"/>
            </p:custDataLst>
          </p:nvPr>
        </p:nvPicPr>
        <p:blipFill>
          <a:blip r:embed="rId11" cstate="print">
            <a:extLst>
              <a:ext uri="{28A0092B-C50C-407E-A947-70E740481C1C}">
                <a14:useLocalDpi xmlns:a14="http://schemas.microsoft.com/office/drawing/2010/main" val="0"/>
              </a:ext>
            </a:extLst>
          </a:blip>
          <a:stretch>
            <a:fillRect/>
          </a:stretch>
        </p:blipFill>
        <p:spPr>
          <a:xfrm>
            <a:off x="1403648" y="4653136"/>
            <a:ext cx="554355" cy="266700"/>
          </a:xfrm>
          <a:prstGeom prst="rect">
            <a:avLst/>
          </a:prstGeom>
        </p:spPr>
      </p:pic>
      <p:pic>
        <p:nvPicPr>
          <p:cNvPr id="16" name="Grafik 15"/>
          <p:cNvPicPr>
            <a:picLocks noChangeAspect="1"/>
          </p:cNvPicPr>
          <p:nvPr>
            <p:custDataLst>
              <p:tags r:id="rId7"/>
            </p:custDataLst>
          </p:nvPr>
        </p:nvPicPr>
        <p:blipFill>
          <a:blip r:embed="rId10" cstate="print">
            <a:extLst>
              <a:ext uri="{28A0092B-C50C-407E-A947-70E740481C1C}">
                <a14:useLocalDpi xmlns:a14="http://schemas.microsoft.com/office/drawing/2010/main" val="0"/>
              </a:ext>
            </a:extLst>
          </a:blip>
          <a:stretch>
            <a:fillRect/>
          </a:stretch>
        </p:blipFill>
        <p:spPr>
          <a:xfrm>
            <a:off x="1403648" y="5445224"/>
            <a:ext cx="278130" cy="264795"/>
          </a:xfrm>
          <a:prstGeom prst="rect">
            <a:avLst/>
          </a:prstGeom>
        </p:spPr>
      </p:pic>
    </p:spTree>
    <p:extLst>
      <p:ext uri="{BB962C8B-B14F-4D97-AF65-F5344CB8AC3E}">
        <p14:creationId xmlns:p14="http://schemas.microsoft.com/office/powerpoint/2010/main" val="3872234203"/>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13D32D4E-647F-4A25-9F43-E6888E6C4C89}"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Hybrid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553833"/>
            <a:ext cx="6372771" cy="1323439"/>
          </a:xfrm>
        </p:spPr>
        <p:txBody>
          <a:bodyPr wrap="square">
            <a:spAutoFit/>
          </a:bodyPr>
          <a:lstStyle/>
          <a:p>
            <a:pPr>
              <a:lnSpc>
                <a:spcPct val="100000"/>
              </a:lnSpc>
              <a:buFont typeface="Arial" charset="0"/>
              <a:buChar char="–"/>
            </a:pPr>
            <a:r>
              <a:rPr lang="en-US" dirty="0"/>
              <a:t>SPM is grouped into a partitioned and an exclusive area.</a:t>
            </a:r>
          </a:p>
          <a:p>
            <a:pPr>
              <a:lnSpc>
                <a:spcPct val="100000"/>
              </a:lnSpc>
              <a:buFont typeface="Arial" charset="0"/>
              <a:buChar char="–"/>
            </a:pPr>
            <a:r>
              <a:rPr lang="en-US" dirty="0"/>
              <a:t>Each process </a:t>
            </a:r>
            <a:r>
              <a:rPr lang="en-US" i="1" dirty="0"/>
              <a:t>P</a:t>
            </a:r>
            <a:r>
              <a:rPr lang="en-US" i="1" baseline="-25000" dirty="0"/>
              <a:t>i</a:t>
            </a:r>
            <a:r>
              <a:rPr lang="en-US" dirty="0"/>
              <a:t> can make use of the exclusive area and of a dedicated part of the partitioned area.</a:t>
            </a:r>
          </a:p>
        </p:txBody>
      </p:sp>
      <p:sp>
        <p:nvSpPr>
          <p:cNvPr id="25"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26"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27"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8"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29"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0"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1"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32"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33"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34" name="Text Box 33"/>
          <p:cNvSpPr txBox="1">
            <a:spLocks noChangeArrowheads="1"/>
          </p:cNvSpPr>
          <p:nvPr/>
        </p:nvSpPr>
        <p:spPr bwMode="auto">
          <a:xfrm>
            <a:off x="8388424" y="3644230"/>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51" name="Rectangle 14"/>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2" name="Text Box 15"/>
          <p:cNvSpPr txBox="1">
            <a:spLocks noChangeArrowheads="1"/>
          </p:cNvSpPr>
          <p:nvPr/>
        </p:nvSpPr>
        <p:spPr bwMode="auto">
          <a:xfrm>
            <a:off x="5053013" y="1451893"/>
            <a:ext cx="2571217" cy="6771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eaLnBrk="1" hangingPunct="1">
              <a:spcBef>
                <a:spcPct val="20000"/>
              </a:spcBef>
              <a:buClr>
                <a:srgbClr val="FF0007"/>
              </a:buClr>
            </a:pPr>
            <a:r>
              <a:rPr lang="en-US" sz="2000" b="1" i="1" dirty="0"/>
              <a:t>Reload of the</a:t>
            </a:r>
          </a:p>
          <a:p>
            <a:pPr eaLnBrk="1" hangingPunct="1">
              <a:spcBef>
                <a:spcPct val="20000"/>
              </a:spcBef>
              <a:buClr>
                <a:srgbClr val="FF0007"/>
              </a:buClr>
            </a:pPr>
            <a:r>
              <a:rPr lang="en-US" sz="2000" b="1" i="1" dirty="0"/>
              <a:t>exclusive SPM area</a:t>
            </a:r>
          </a:p>
        </p:txBody>
      </p:sp>
      <p:sp>
        <p:nvSpPr>
          <p:cNvPr id="53" name="Line 16"/>
          <p:cNvSpPr>
            <a:spLocks noChangeShapeType="1"/>
          </p:cNvSpPr>
          <p:nvPr/>
        </p:nvSpPr>
        <p:spPr bwMode="auto">
          <a:xfrm flipH="1">
            <a:off x="4500563" y="2132930"/>
            <a:ext cx="719137" cy="719138"/>
          </a:xfrm>
          <a:prstGeom prst="line">
            <a:avLst/>
          </a:prstGeom>
          <a:noFill/>
          <a:ln w="25400">
            <a:solidFill>
              <a:schemeClr val="tx1"/>
            </a:solidFill>
            <a:round/>
            <a:headEn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54"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5" name="Rectangle 5"/>
          <p:cNvSpPr>
            <a:spLocks noChangeArrowheads="1"/>
          </p:cNvSpPr>
          <p:nvPr/>
        </p:nvSpPr>
        <p:spPr bwMode="auto">
          <a:xfrm>
            <a:off x="395288" y="1620168"/>
            <a:ext cx="2120900" cy="800100"/>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6" name="Text Box 6"/>
          <p:cNvSpPr txBox="1">
            <a:spLocks noChangeArrowheads="1"/>
          </p:cNvSpPr>
          <p:nvPr/>
        </p:nvSpPr>
        <p:spPr bwMode="auto">
          <a:xfrm>
            <a:off x="641350" y="1807493"/>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57" name="Rectangle 8"/>
          <p:cNvSpPr>
            <a:spLocks noChangeArrowheads="1"/>
          </p:cNvSpPr>
          <p:nvPr/>
        </p:nvSpPr>
        <p:spPr bwMode="auto">
          <a:xfrm>
            <a:off x="395288" y="3572793"/>
            <a:ext cx="2119312" cy="792162"/>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8" name="Text Box 9"/>
          <p:cNvSpPr txBox="1">
            <a:spLocks noChangeArrowheads="1"/>
          </p:cNvSpPr>
          <p:nvPr/>
        </p:nvSpPr>
        <p:spPr bwMode="auto">
          <a:xfrm>
            <a:off x="614363" y="3752180"/>
            <a:ext cx="1665287"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59" name="Rectangle 11"/>
          <p:cNvSpPr>
            <a:spLocks noChangeArrowheads="1"/>
          </p:cNvSpPr>
          <p:nvPr/>
        </p:nvSpPr>
        <p:spPr bwMode="auto">
          <a:xfrm>
            <a:off x="395288" y="2496468"/>
            <a:ext cx="2120900" cy="1003300"/>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0" name="Text Box 12"/>
          <p:cNvSpPr txBox="1">
            <a:spLocks noChangeArrowheads="1"/>
          </p:cNvSpPr>
          <p:nvPr/>
        </p:nvSpPr>
        <p:spPr bwMode="auto">
          <a:xfrm>
            <a:off x="600075" y="2780630"/>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61" name="Line 24"/>
          <p:cNvSpPr>
            <a:spLocks noChangeShapeType="1"/>
          </p:cNvSpPr>
          <p:nvPr/>
        </p:nvSpPr>
        <p:spPr bwMode="auto">
          <a:xfrm flipH="1">
            <a:off x="179388" y="4436393"/>
            <a:ext cx="2592387" cy="0"/>
          </a:xfrm>
          <a:prstGeom prst="line">
            <a:avLst/>
          </a:prstGeom>
          <a:noFill/>
          <a:ln w="508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62" name="Rectangle 5"/>
          <p:cNvSpPr>
            <a:spLocks noChangeArrowheads="1"/>
          </p:cNvSpPr>
          <p:nvPr/>
        </p:nvSpPr>
        <p:spPr bwMode="auto">
          <a:xfrm>
            <a:off x="395288" y="4499893"/>
            <a:ext cx="2120900" cy="944562"/>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3" name="Text Box 6"/>
          <p:cNvSpPr txBox="1">
            <a:spLocks noChangeArrowheads="1"/>
          </p:cNvSpPr>
          <p:nvPr/>
        </p:nvSpPr>
        <p:spPr bwMode="auto">
          <a:xfrm>
            <a:off x="611188" y="4796755"/>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Tree>
    <p:extLst>
      <p:ext uri="{BB962C8B-B14F-4D97-AF65-F5344CB8AC3E}">
        <p14:creationId xmlns:p14="http://schemas.microsoft.com/office/powerpoint/2010/main" val="3007139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 presetClass="entr" presetSubtype="0" fill="hold" nodeType="withEffect">
                                  <p:stCondLst>
                                    <p:cond delay="0"/>
                                  </p:stCondLst>
                                  <p:childTnLst>
                                    <p:set>
                                      <p:cBhvr>
                                        <p:cTn id="9" dur="1" fill="hold">
                                          <p:stCondLst>
                                            <p:cond delay="0"/>
                                          </p:stCondLst>
                                        </p:cTn>
                                        <p:tgtEl>
                                          <p:spTgt spid="464901">
                                            <p:txEl>
                                              <p:pRg st="1" end="1"/>
                                            </p:txEl>
                                          </p:spTgt>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 presetClass="emph" presetSubtype="2" fill="hold" nodeType="withEffect">
                                  <p:stCondLst>
                                    <p:cond delay="0"/>
                                  </p:stCondLst>
                                  <p:childTnLst>
                                    <p:animClr clrSpc="rgb" dir="cw">
                                      <p:cBhvr>
                                        <p:cTn id="56" dur="500" fill="hold"/>
                                        <p:tgtEl>
                                          <p:spTgt spid="55"/>
                                        </p:tgtEl>
                                        <p:attrNameLst>
                                          <p:attrName>fillcolor</p:attrName>
                                        </p:attrNameLst>
                                      </p:cBhvr>
                                      <p:to>
                                        <a:srgbClr val="3366FF"/>
                                      </p:to>
                                    </p:animClr>
                                    <p:set>
                                      <p:cBhvr>
                                        <p:cTn id="57" dur="500" fill="hold"/>
                                        <p:tgtEl>
                                          <p:spTgt spid="55"/>
                                        </p:tgtEl>
                                        <p:attrNameLst>
                                          <p:attrName>fill.type</p:attrName>
                                        </p:attrNameLst>
                                      </p:cBhvr>
                                      <p:to>
                                        <p:strVal val="solid"/>
                                      </p:to>
                                    </p:set>
                                    <p:set>
                                      <p:cBhvr>
                                        <p:cTn id="58" dur="500" fill="hold"/>
                                        <p:tgtEl>
                                          <p:spTgt spid="55"/>
                                        </p:tgtEl>
                                        <p:attrNameLst>
                                          <p:attrName>fill.on</p:attrName>
                                        </p:attrNameLst>
                                      </p:cBhvr>
                                      <p:to>
                                        <p:strVal val="true"/>
                                      </p:to>
                                    </p:set>
                                  </p:childTnLst>
                                </p:cTn>
                              </p:par>
                              <p:par>
                                <p:cTn id="59" presetID="10"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500"/>
                                        <p:tgtEl>
                                          <p:spTgt spid="5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par>
                                <p:cTn id="76" presetID="10" presetClass="exit" presetSubtype="0" fill="hold" grpId="1" nodeType="withEffect">
                                  <p:stCondLst>
                                    <p:cond delay="0"/>
                                  </p:stCondLst>
                                  <p:childTnLst>
                                    <p:animEffect transition="out" filter="fade">
                                      <p:cBhvr>
                                        <p:cTn id="77" dur="500"/>
                                        <p:tgtEl>
                                          <p:spTgt spid="63"/>
                                        </p:tgtEl>
                                      </p:cBhvr>
                                    </p:animEffect>
                                    <p:set>
                                      <p:cBhvr>
                                        <p:cTn id="78" dur="1" fill="hold">
                                          <p:stCondLst>
                                            <p:cond delay="499"/>
                                          </p:stCondLst>
                                        </p:cTn>
                                        <p:tgtEl>
                                          <p:spTgt spid="63"/>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62"/>
                                        </p:tgtEl>
                                      </p:cBhvr>
                                    </p:animEffect>
                                    <p:set>
                                      <p:cBhvr>
                                        <p:cTn id="81" dur="1" fill="hold">
                                          <p:stCondLst>
                                            <p:cond delay="499"/>
                                          </p:stCondLst>
                                        </p:cTn>
                                        <p:tgtEl>
                                          <p:spTgt spid="62"/>
                                        </p:tgtEl>
                                        <p:attrNameLst>
                                          <p:attrName>style.visibility</p:attrName>
                                        </p:attrNameLst>
                                      </p:cBhvr>
                                      <p:to>
                                        <p:strVal val="hidden"/>
                                      </p:to>
                                    </p:set>
                                  </p:childTnLst>
                                </p:cTn>
                              </p:par>
                              <p:par>
                                <p:cTn id="82" presetID="1" presetClass="emph" presetSubtype="2" fill="hold" nodeType="withEffect">
                                  <p:stCondLst>
                                    <p:cond delay="0"/>
                                  </p:stCondLst>
                                  <p:childTnLst>
                                    <p:animClr clrSpc="rgb" dir="cw">
                                      <p:cBhvr>
                                        <p:cTn id="83" dur="500" fill="hold"/>
                                        <p:tgtEl>
                                          <p:spTgt spid="55"/>
                                        </p:tgtEl>
                                        <p:attrNameLst>
                                          <p:attrName>fillcolor</p:attrName>
                                        </p:attrNameLst>
                                      </p:cBhvr>
                                      <p:to>
                                        <a:schemeClr val="accent2"/>
                                      </p:to>
                                    </p:animClr>
                                    <p:set>
                                      <p:cBhvr>
                                        <p:cTn id="84" dur="500" fill="hold"/>
                                        <p:tgtEl>
                                          <p:spTgt spid="55"/>
                                        </p:tgtEl>
                                        <p:attrNameLst>
                                          <p:attrName>fill.type</p:attrName>
                                        </p:attrNameLst>
                                      </p:cBhvr>
                                      <p:to>
                                        <p:strVal val="solid"/>
                                      </p:to>
                                    </p:set>
                                    <p:set>
                                      <p:cBhvr>
                                        <p:cTn id="85" dur="500" fill="hold"/>
                                        <p:tgtEl>
                                          <p:spTgt spid="5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P spid="30" grpId="0" animBg="1"/>
      <p:bldP spid="31" grpId="0"/>
      <p:bldP spid="32" grpId="0"/>
      <p:bldP spid="33" grpId="0"/>
      <p:bldP spid="34" grpId="0"/>
      <p:bldP spid="51" grpId="0" animBg="1"/>
      <p:bldP spid="52" grpId="0"/>
      <p:bldP spid="53" grpId="0" animBg="1"/>
      <p:bldP spid="55" grpId="0" animBg="1"/>
      <p:bldP spid="56" grpId="0" animBg="1"/>
      <p:bldP spid="57" grpId="0" animBg="1"/>
      <p:bldP spid="58" grpId="0" animBg="1"/>
      <p:bldP spid="59" grpId="0" animBg="1"/>
      <p:bldP spid="60" grpId="0" animBg="1"/>
      <p:bldP spid="62" grpId="0" animBg="1"/>
      <p:bldP spid="62" grpId="1" animBg="1"/>
      <p:bldP spid="63" grpId="0" animBg="1"/>
      <p:bldP spid="63"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73DC4FA-7A59-4BBB-9237-A35413C44D4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Hybrid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553833"/>
            <a:ext cx="6372771" cy="1323439"/>
          </a:xfrm>
        </p:spPr>
        <p:txBody>
          <a:bodyPr wrap="square">
            <a:spAutoFit/>
          </a:bodyPr>
          <a:lstStyle/>
          <a:p>
            <a:pPr>
              <a:lnSpc>
                <a:spcPct val="100000"/>
              </a:lnSpc>
              <a:buFont typeface="Arial" charset="0"/>
              <a:buChar char="–"/>
            </a:pPr>
            <a:r>
              <a:rPr lang="en-US" dirty="0"/>
              <a:t>SPM is grouped into a partitioned and an exclusive area.</a:t>
            </a:r>
          </a:p>
          <a:p>
            <a:pPr>
              <a:lnSpc>
                <a:spcPct val="100000"/>
              </a:lnSpc>
              <a:buFont typeface="Arial" charset="0"/>
              <a:buChar char="–"/>
            </a:pPr>
            <a:r>
              <a:rPr lang="en-US" dirty="0"/>
              <a:t>Each process </a:t>
            </a:r>
            <a:r>
              <a:rPr lang="en-US" i="1" dirty="0"/>
              <a:t>P</a:t>
            </a:r>
            <a:r>
              <a:rPr lang="en-US" i="1" baseline="-25000" dirty="0"/>
              <a:t>i</a:t>
            </a:r>
            <a:r>
              <a:rPr lang="en-US" dirty="0"/>
              <a:t> can make use of the exclusive area and of a dedicated part of the partitioned area.</a:t>
            </a:r>
          </a:p>
        </p:txBody>
      </p:sp>
      <p:sp>
        <p:nvSpPr>
          <p:cNvPr id="35"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37"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8"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9"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0"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1"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42"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43"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44" name="Text Box 33"/>
          <p:cNvSpPr txBox="1">
            <a:spLocks noChangeArrowheads="1"/>
          </p:cNvSpPr>
          <p:nvPr/>
        </p:nvSpPr>
        <p:spPr bwMode="auto">
          <a:xfrm>
            <a:off x="8388424" y="3644230"/>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45" name="Rectangle 14"/>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6"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47" name="Rectangle 5"/>
          <p:cNvSpPr>
            <a:spLocks noChangeArrowheads="1"/>
          </p:cNvSpPr>
          <p:nvPr/>
        </p:nvSpPr>
        <p:spPr bwMode="auto">
          <a:xfrm>
            <a:off x="395288" y="1620168"/>
            <a:ext cx="2120900" cy="800100"/>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48" name="Text Box 6"/>
          <p:cNvSpPr txBox="1">
            <a:spLocks noChangeArrowheads="1"/>
          </p:cNvSpPr>
          <p:nvPr/>
        </p:nvSpPr>
        <p:spPr bwMode="auto">
          <a:xfrm>
            <a:off x="641350" y="1807493"/>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49" name="Rectangle 8"/>
          <p:cNvSpPr>
            <a:spLocks noChangeArrowheads="1"/>
          </p:cNvSpPr>
          <p:nvPr/>
        </p:nvSpPr>
        <p:spPr bwMode="auto">
          <a:xfrm>
            <a:off x="395288" y="3572793"/>
            <a:ext cx="2119312" cy="792162"/>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0" name="Text Box 9"/>
          <p:cNvSpPr txBox="1">
            <a:spLocks noChangeArrowheads="1"/>
          </p:cNvSpPr>
          <p:nvPr/>
        </p:nvSpPr>
        <p:spPr bwMode="auto">
          <a:xfrm>
            <a:off x="614363" y="3752180"/>
            <a:ext cx="1665287"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64" name="Rectangle 11"/>
          <p:cNvSpPr>
            <a:spLocks noChangeArrowheads="1"/>
          </p:cNvSpPr>
          <p:nvPr/>
        </p:nvSpPr>
        <p:spPr bwMode="auto">
          <a:xfrm>
            <a:off x="395288" y="2496468"/>
            <a:ext cx="2120900" cy="1003300"/>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5" name="Text Box 12"/>
          <p:cNvSpPr txBox="1">
            <a:spLocks noChangeArrowheads="1"/>
          </p:cNvSpPr>
          <p:nvPr/>
        </p:nvSpPr>
        <p:spPr bwMode="auto">
          <a:xfrm>
            <a:off x="600075" y="2780630"/>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66" name="Line 22"/>
          <p:cNvSpPr>
            <a:spLocks noChangeShapeType="1"/>
          </p:cNvSpPr>
          <p:nvPr/>
        </p:nvSpPr>
        <p:spPr bwMode="auto">
          <a:xfrm flipH="1">
            <a:off x="179388" y="4436393"/>
            <a:ext cx="2592387" cy="0"/>
          </a:xfrm>
          <a:prstGeom prst="line">
            <a:avLst/>
          </a:prstGeom>
          <a:noFill/>
          <a:ln w="508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67" name="Rectangle 5"/>
          <p:cNvSpPr>
            <a:spLocks noChangeArrowheads="1"/>
          </p:cNvSpPr>
          <p:nvPr/>
        </p:nvSpPr>
        <p:spPr bwMode="auto">
          <a:xfrm>
            <a:off x="395288" y="4499893"/>
            <a:ext cx="2120900" cy="944562"/>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8" name="Text Box 6"/>
          <p:cNvSpPr txBox="1">
            <a:spLocks noChangeArrowheads="1"/>
          </p:cNvSpPr>
          <p:nvPr/>
        </p:nvSpPr>
        <p:spPr bwMode="auto">
          <a:xfrm>
            <a:off x="611188" y="4796755"/>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69" name="Rectangle 25"/>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0" name="Rectangle 26"/>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1265792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 presetClass="emph" presetSubtype="2" fill="hold" nodeType="withEffect">
                                  <p:stCondLst>
                                    <p:cond delay="0"/>
                                  </p:stCondLst>
                                  <p:childTnLst>
                                    <p:animClr clrSpc="rgb" dir="cw">
                                      <p:cBhvr>
                                        <p:cTn id="15" dur="500" fill="hold"/>
                                        <p:tgtEl>
                                          <p:spTgt spid="64"/>
                                        </p:tgtEl>
                                        <p:attrNameLst>
                                          <p:attrName>fillcolor</p:attrName>
                                        </p:attrNameLst>
                                      </p:cBhvr>
                                      <p:to>
                                        <a:srgbClr val="FF33CC"/>
                                      </p:to>
                                    </p:animClr>
                                    <p:set>
                                      <p:cBhvr>
                                        <p:cTn id="16" dur="500" fill="hold"/>
                                        <p:tgtEl>
                                          <p:spTgt spid="64"/>
                                        </p:tgtEl>
                                        <p:attrNameLst>
                                          <p:attrName>fill.type</p:attrName>
                                        </p:attrNameLst>
                                      </p:cBhvr>
                                      <p:to>
                                        <p:strVal val="solid"/>
                                      </p:to>
                                    </p:set>
                                    <p:set>
                                      <p:cBhvr>
                                        <p:cTn id="17" dur="500" fill="hold"/>
                                        <p:tgtEl>
                                          <p:spTgt spid="64"/>
                                        </p:tgtEl>
                                        <p:attrNameLst>
                                          <p:attrName>fill.on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10" presetClass="exit" presetSubtype="0" fill="hold" grpId="1" nodeType="withEffect">
                                  <p:stCondLst>
                                    <p:cond delay="0"/>
                                  </p:stCondLst>
                                  <p:childTnLst>
                                    <p:animEffect transition="out" filter="fade">
                                      <p:cBhvr>
                                        <p:cTn id="24" dur="500"/>
                                        <p:tgtEl>
                                          <p:spTgt spid="68"/>
                                        </p:tgtEl>
                                      </p:cBhvr>
                                    </p:animEffect>
                                    <p:set>
                                      <p:cBhvr>
                                        <p:cTn id="25" dur="1" fill="hold">
                                          <p:stCondLst>
                                            <p:cond delay="499"/>
                                          </p:stCondLst>
                                        </p:cTn>
                                        <p:tgtEl>
                                          <p:spTgt spid="68"/>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7"/>
                                        </p:tgtEl>
                                      </p:cBhvr>
                                    </p:animEffect>
                                    <p:set>
                                      <p:cBhvr>
                                        <p:cTn id="28" dur="1" fill="hold">
                                          <p:stCondLst>
                                            <p:cond delay="499"/>
                                          </p:stCondLst>
                                        </p:cTn>
                                        <p:tgtEl>
                                          <p:spTgt spid="67"/>
                                        </p:tgtEl>
                                        <p:attrNameLst>
                                          <p:attrName>style.visibility</p:attrName>
                                        </p:attrNameLst>
                                      </p:cBhvr>
                                      <p:to>
                                        <p:strVal val="hidden"/>
                                      </p:to>
                                    </p:set>
                                  </p:childTnLst>
                                </p:cTn>
                              </p:par>
                              <p:par>
                                <p:cTn id="29" presetID="1" presetClass="emph" presetSubtype="2" fill="hold" nodeType="withEffect">
                                  <p:stCondLst>
                                    <p:cond delay="0"/>
                                  </p:stCondLst>
                                  <p:childTnLst>
                                    <p:animClr clrSpc="rgb" dir="cw">
                                      <p:cBhvr>
                                        <p:cTn id="30" dur="500" fill="hold"/>
                                        <p:tgtEl>
                                          <p:spTgt spid="64"/>
                                        </p:tgtEl>
                                        <p:attrNameLst>
                                          <p:attrName>fillcolor</p:attrName>
                                        </p:attrNameLst>
                                      </p:cBhvr>
                                      <p:to>
                                        <a:srgbClr val="CC99FF"/>
                                      </p:to>
                                    </p:animClr>
                                    <p:set>
                                      <p:cBhvr>
                                        <p:cTn id="31" dur="500" fill="hold"/>
                                        <p:tgtEl>
                                          <p:spTgt spid="64"/>
                                        </p:tgtEl>
                                        <p:attrNameLst>
                                          <p:attrName>fill.type</p:attrName>
                                        </p:attrNameLst>
                                      </p:cBhvr>
                                      <p:to>
                                        <p:strVal val="solid"/>
                                      </p:to>
                                    </p:set>
                                    <p:set>
                                      <p:cBhvr>
                                        <p:cTn id="32" dur="500" fill="hold"/>
                                        <p:tgtEl>
                                          <p:spTgt spid="6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P spid="68" grpId="1" animBg="1"/>
      <p:bldP spid="69" grpId="0" animBg="1"/>
      <p:bldP spid="7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D8E6A601-CDD3-4FD4-9840-C4BEE2F157D6}"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Hybrid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553833"/>
            <a:ext cx="6372771" cy="1323439"/>
          </a:xfrm>
        </p:spPr>
        <p:txBody>
          <a:bodyPr wrap="square">
            <a:spAutoFit/>
          </a:bodyPr>
          <a:lstStyle/>
          <a:p>
            <a:pPr>
              <a:lnSpc>
                <a:spcPct val="100000"/>
              </a:lnSpc>
              <a:buFont typeface="Arial" charset="0"/>
              <a:buChar char="–"/>
            </a:pPr>
            <a:r>
              <a:rPr lang="en-US" dirty="0"/>
              <a:t>SPM is grouped into a partitioned and an exclusive area.</a:t>
            </a:r>
          </a:p>
          <a:p>
            <a:pPr>
              <a:lnSpc>
                <a:spcPct val="100000"/>
              </a:lnSpc>
              <a:buFont typeface="Arial" charset="0"/>
              <a:buChar char="–"/>
            </a:pPr>
            <a:r>
              <a:rPr lang="en-US" dirty="0"/>
              <a:t>Each process </a:t>
            </a:r>
            <a:r>
              <a:rPr lang="en-US" i="1" dirty="0"/>
              <a:t>P</a:t>
            </a:r>
            <a:r>
              <a:rPr lang="en-US" i="1" baseline="-25000" dirty="0"/>
              <a:t>i</a:t>
            </a:r>
            <a:r>
              <a:rPr lang="en-US" dirty="0"/>
              <a:t> can make use of the exclusive area and of a dedicated part of the partitioned area.</a:t>
            </a:r>
          </a:p>
        </p:txBody>
      </p:sp>
      <p:sp>
        <p:nvSpPr>
          <p:cNvPr id="31"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2"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33"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4"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51"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52"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53"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54"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55"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56" name="Text Box 33"/>
          <p:cNvSpPr txBox="1">
            <a:spLocks noChangeArrowheads="1"/>
          </p:cNvSpPr>
          <p:nvPr/>
        </p:nvSpPr>
        <p:spPr bwMode="auto">
          <a:xfrm>
            <a:off x="8388424" y="3644230"/>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57" name="Rectangle 14"/>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58"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9" name="Rectangle 5"/>
          <p:cNvSpPr>
            <a:spLocks noChangeArrowheads="1"/>
          </p:cNvSpPr>
          <p:nvPr/>
        </p:nvSpPr>
        <p:spPr bwMode="auto">
          <a:xfrm>
            <a:off x="395288" y="1620168"/>
            <a:ext cx="2120900" cy="800100"/>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0" name="Text Box 6"/>
          <p:cNvSpPr txBox="1">
            <a:spLocks noChangeArrowheads="1"/>
          </p:cNvSpPr>
          <p:nvPr/>
        </p:nvSpPr>
        <p:spPr bwMode="auto">
          <a:xfrm>
            <a:off x="641350" y="1807493"/>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61" name="Rectangle 8"/>
          <p:cNvSpPr>
            <a:spLocks noChangeArrowheads="1"/>
          </p:cNvSpPr>
          <p:nvPr/>
        </p:nvSpPr>
        <p:spPr bwMode="auto">
          <a:xfrm>
            <a:off x="395288" y="3572793"/>
            <a:ext cx="2119312" cy="792162"/>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2" name="Text Box 9"/>
          <p:cNvSpPr txBox="1">
            <a:spLocks noChangeArrowheads="1"/>
          </p:cNvSpPr>
          <p:nvPr/>
        </p:nvSpPr>
        <p:spPr bwMode="auto">
          <a:xfrm>
            <a:off x="614363" y="3752180"/>
            <a:ext cx="1665287"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63" name="Rectangle 11"/>
          <p:cNvSpPr>
            <a:spLocks noChangeArrowheads="1"/>
          </p:cNvSpPr>
          <p:nvPr/>
        </p:nvSpPr>
        <p:spPr bwMode="auto">
          <a:xfrm>
            <a:off x="395288" y="2496468"/>
            <a:ext cx="2120900" cy="1003300"/>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71" name="Text Box 12"/>
          <p:cNvSpPr txBox="1">
            <a:spLocks noChangeArrowheads="1"/>
          </p:cNvSpPr>
          <p:nvPr/>
        </p:nvSpPr>
        <p:spPr bwMode="auto">
          <a:xfrm>
            <a:off x="600075" y="2780630"/>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72" name="Line 22"/>
          <p:cNvSpPr>
            <a:spLocks noChangeShapeType="1"/>
          </p:cNvSpPr>
          <p:nvPr/>
        </p:nvSpPr>
        <p:spPr bwMode="auto">
          <a:xfrm flipH="1">
            <a:off x="179388" y="4436393"/>
            <a:ext cx="2592387" cy="0"/>
          </a:xfrm>
          <a:prstGeom prst="line">
            <a:avLst/>
          </a:prstGeom>
          <a:noFill/>
          <a:ln w="508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73" name="Rectangle 5"/>
          <p:cNvSpPr>
            <a:spLocks noChangeArrowheads="1"/>
          </p:cNvSpPr>
          <p:nvPr/>
        </p:nvSpPr>
        <p:spPr bwMode="auto">
          <a:xfrm>
            <a:off x="395288" y="4499893"/>
            <a:ext cx="2120900" cy="944562"/>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74" name="Text Box 6"/>
          <p:cNvSpPr txBox="1">
            <a:spLocks noChangeArrowheads="1"/>
          </p:cNvSpPr>
          <p:nvPr/>
        </p:nvSpPr>
        <p:spPr bwMode="auto">
          <a:xfrm>
            <a:off x="611188" y="4796755"/>
            <a:ext cx="1666875"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75" name="Rectangle 25"/>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6" name="Rectangle 26"/>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77" name="Rectangle 27"/>
          <p:cNvSpPr>
            <a:spLocks noChangeArrowheads="1"/>
          </p:cNvSpPr>
          <p:nvPr/>
        </p:nvSpPr>
        <p:spPr bwMode="auto">
          <a:xfrm>
            <a:off x="5292725" y="1683668"/>
            <a:ext cx="792163"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8" name="Rectangle 28"/>
          <p:cNvSpPr>
            <a:spLocks noChangeArrowheads="1"/>
          </p:cNvSpPr>
          <p:nvPr/>
        </p:nvSpPr>
        <p:spPr bwMode="auto">
          <a:xfrm>
            <a:off x="60848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2450473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fade">
                                      <p:cBhvr>
                                        <p:cTn id="13" dur="500"/>
                                        <p:tgtEl>
                                          <p:spTgt spid="73"/>
                                        </p:tgtEl>
                                      </p:cBhvr>
                                    </p:animEffect>
                                  </p:childTnLst>
                                </p:cTn>
                              </p:par>
                              <p:par>
                                <p:cTn id="14" presetID="1" presetClass="emph" presetSubtype="2" fill="hold" nodeType="withEffect">
                                  <p:stCondLst>
                                    <p:cond delay="0"/>
                                  </p:stCondLst>
                                  <p:childTnLst>
                                    <p:animClr clrSpc="rgb" dir="cw">
                                      <p:cBhvr>
                                        <p:cTn id="15" dur="500" fill="hold"/>
                                        <p:tgtEl>
                                          <p:spTgt spid="61"/>
                                        </p:tgtEl>
                                        <p:attrNameLst>
                                          <p:attrName>fillcolor</p:attrName>
                                        </p:attrNameLst>
                                      </p:cBhvr>
                                      <p:to>
                                        <a:srgbClr val="009900"/>
                                      </p:to>
                                    </p:animClr>
                                    <p:set>
                                      <p:cBhvr>
                                        <p:cTn id="16" dur="500" fill="hold"/>
                                        <p:tgtEl>
                                          <p:spTgt spid="61"/>
                                        </p:tgtEl>
                                        <p:attrNameLst>
                                          <p:attrName>fill.type</p:attrName>
                                        </p:attrNameLst>
                                      </p:cBhvr>
                                      <p:to>
                                        <p:strVal val="solid"/>
                                      </p:to>
                                    </p:set>
                                    <p:set>
                                      <p:cBhvr>
                                        <p:cTn id="17" dur="500" fill="hold"/>
                                        <p:tgtEl>
                                          <p:spTgt spid="61"/>
                                        </p:tgtEl>
                                        <p:attrNameLst>
                                          <p:attrName>fill.on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500"/>
                                        <p:tgtEl>
                                          <p:spTgt spid="78"/>
                                        </p:tgtEl>
                                      </p:cBhvr>
                                    </p:animEffect>
                                  </p:childTnLst>
                                </p:cTn>
                              </p:par>
                              <p:par>
                                <p:cTn id="23" presetID="10" presetClass="exit" presetSubtype="0" fill="hold" grpId="1" nodeType="withEffect">
                                  <p:stCondLst>
                                    <p:cond delay="0"/>
                                  </p:stCondLst>
                                  <p:childTnLst>
                                    <p:animEffect transition="out" filter="fade">
                                      <p:cBhvr>
                                        <p:cTn id="24" dur="500"/>
                                        <p:tgtEl>
                                          <p:spTgt spid="74"/>
                                        </p:tgtEl>
                                      </p:cBhvr>
                                    </p:animEffect>
                                    <p:set>
                                      <p:cBhvr>
                                        <p:cTn id="25" dur="1" fill="hold">
                                          <p:stCondLst>
                                            <p:cond delay="499"/>
                                          </p:stCondLst>
                                        </p:cTn>
                                        <p:tgtEl>
                                          <p:spTgt spid="74"/>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73"/>
                                        </p:tgtEl>
                                      </p:cBhvr>
                                    </p:animEffect>
                                    <p:set>
                                      <p:cBhvr>
                                        <p:cTn id="28" dur="1" fill="hold">
                                          <p:stCondLst>
                                            <p:cond delay="499"/>
                                          </p:stCondLst>
                                        </p:cTn>
                                        <p:tgtEl>
                                          <p:spTgt spid="73"/>
                                        </p:tgtEl>
                                        <p:attrNameLst>
                                          <p:attrName>style.visibility</p:attrName>
                                        </p:attrNameLst>
                                      </p:cBhvr>
                                      <p:to>
                                        <p:strVal val="hidden"/>
                                      </p:to>
                                    </p:set>
                                  </p:childTnLst>
                                </p:cTn>
                              </p:par>
                              <p:par>
                                <p:cTn id="29" presetID="1" presetClass="emph" presetSubtype="2" fill="hold" nodeType="withEffect">
                                  <p:stCondLst>
                                    <p:cond delay="0"/>
                                  </p:stCondLst>
                                  <p:childTnLst>
                                    <p:animClr clrSpc="rgb" dir="cw">
                                      <p:cBhvr>
                                        <p:cTn id="30" dur="500" fill="hold"/>
                                        <p:tgtEl>
                                          <p:spTgt spid="61"/>
                                        </p:tgtEl>
                                        <p:attrNameLst>
                                          <p:attrName>fillcolor</p:attrName>
                                        </p:attrNameLst>
                                      </p:cBhvr>
                                      <p:to>
                                        <a:srgbClr val="339966"/>
                                      </p:to>
                                    </p:animClr>
                                    <p:set>
                                      <p:cBhvr>
                                        <p:cTn id="31" dur="500" fill="hold"/>
                                        <p:tgtEl>
                                          <p:spTgt spid="61"/>
                                        </p:tgtEl>
                                        <p:attrNameLst>
                                          <p:attrName>fill.type</p:attrName>
                                        </p:attrNameLst>
                                      </p:cBhvr>
                                      <p:to>
                                        <p:strVal val="solid"/>
                                      </p:to>
                                    </p:set>
                                    <p:set>
                                      <p:cBhvr>
                                        <p:cTn id="32" dur="500" fill="hold"/>
                                        <p:tgtEl>
                                          <p:spTgt spid="6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3" grpId="1" animBg="1"/>
      <p:bldP spid="74" grpId="0" animBg="1"/>
      <p:bldP spid="74" grpId="1" animBg="1"/>
      <p:bldP spid="77" grpId="0" animBg="1"/>
      <p:bldP spid="7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E18A3761-5EC3-4D9D-9910-958FAFA92561}"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464900" name="Rectangle 4"/>
          <p:cNvSpPr>
            <a:spLocks noGrp="1" noChangeArrowheads="1"/>
          </p:cNvSpPr>
          <p:nvPr>
            <p:ph type="title"/>
          </p:nvPr>
        </p:nvSpPr>
        <p:spPr/>
        <p:txBody>
          <a:bodyPr/>
          <a:lstStyle/>
          <a:p>
            <a:r>
              <a:rPr lang="en-US" dirty="0"/>
              <a:t>Multi-Process SPM Allocation: Hybrid SPM (1)</a:t>
            </a:r>
          </a:p>
        </p:txBody>
      </p:sp>
      <p:sp>
        <p:nvSpPr>
          <p:cNvPr id="9" name="Rectangle 5"/>
          <p:cNvSpPr txBox="1">
            <a:spLocks noChangeArrowheads="1"/>
          </p:cNvSpPr>
          <p:nvPr/>
        </p:nvSpPr>
        <p:spPr bwMode="auto">
          <a:xfrm>
            <a:off x="179512" y="1027013"/>
            <a:ext cx="4896544" cy="499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nSpc>
                <a:spcPct val="120000"/>
              </a:lnSpc>
            </a:pPr>
            <a:endParaRPr lang="en-US" i="1" dirty="0"/>
          </a:p>
        </p:txBody>
      </p:sp>
      <p:sp>
        <p:nvSpPr>
          <p:cNvPr id="464901" name="Rectangle 5"/>
          <p:cNvSpPr>
            <a:spLocks noGrp="1" noChangeArrowheads="1"/>
          </p:cNvSpPr>
          <p:nvPr>
            <p:ph type="body" idx="1"/>
          </p:nvPr>
        </p:nvSpPr>
        <p:spPr>
          <a:xfrm>
            <a:off x="2699792" y="4553833"/>
            <a:ext cx="6372771" cy="1631216"/>
          </a:xfrm>
        </p:spPr>
        <p:txBody>
          <a:bodyPr wrap="square">
            <a:spAutoFit/>
          </a:bodyPr>
          <a:lstStyle/>
          <a:p>
            <a:pPr>
              <a:lnSpc>
                <a:spcPct val="100000"/>
              </a:lnSpc>
              <a:buFont typeface="Arial" charset="0"/>
              <a:buChar char="–"/>
            </a:pPr>
            <a:r>
              <a:rPr lang="en-US" dirty="0"/>
              <a:t>SPM is grouped into a partitioned and an exclusive area.</a:t>
            </a:r>
          </a:p>
          <a:p>
            <a:pPr>
              <a:lnSpc>
                <a:spcPct val="100000"/>
              </a:lnSpc>
              <a:buFont typeface="Arial" charset="0"/>
              <a:buChar char="–"/>
            </a:pPr>
            <a:r>
              <a:rPr lang="en-US" dirty="0"/>
              <a:t>Each process </a:t>
            </a:r>
            <a:r>
              <a:rPr lang="en-US" i="1" dirty="0"/>
              <a:t>P</a:t>
            </a:r>
            <a:r>
              <a:rPr lang="en-US" i="1" baseline="-25000" dirty="0"/>
              <a:t>i</a:t>
            </a:r>
            <a:r>
              <a:rPr lang="en-US" dirty="0"/>
              <a:t> can make use of the exclusive area and of a dedicated part of the partitioned area.</a:t>
            </a:r>
          </a:p>
          <a:p>
            <a:pPr>
              <a:lnSpc>
                <a:spcPct val="100000"/>
              </a:lnSpc>
              <a:buFont typeface="Arial" charset="0"/>
              <a:buChar char="–"/>
            </a:pPr>
            <a:r>
              <a:rPr lang="en-US" i="1" dirty="0"/>
              <a:t>Expectation:</a:t>
            </a:r>
            <a:r>
              <a:rPr lang="en-US" dirty="0"/>
              <a:t> Good results for all kinds of SPMs</a:t>
            </a:r>
          </a:p>
        </p:txBody>
      </p:sp>
      <p:sp>
        <p:nvSpPr>
          <p:cNvPr id="35" name="Rectangle 2"/>
          <p:cNvSpPr>
            <a:spLocks noChangeArrowheads="1"/>
          </p:cNvSpPr>
          <p:nvPr/>
        </p:nvSpPr>
        <p:spPr bwMode="auto">
          <a:xfrm>
            <a:off x="3563938" y="2982243"/>
            <a:ext cx="792162"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36" name="Text Box 13"/>
          <p:cNvSpPr txBox="1">
            <a:spLocks noChangeArrowheads="1"/>
          </p:cNvSpPr>
          <p:nvPr/>
        </p:nvSpPr>
        <p:spPr bwMode="auto">
          <a:xfrm>
            <a:off x="668338" y="5552405"/>
            <a:ext cx="1671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i="1" dirty="0"/>
              <a:t>Scratchpad</a:t>
            </a:r>
          </a:p>
        </p:txBody>
      </p:sp>
      <p:sp>
        <p:nvSpPr>
          <p:cNvPr id="37" name="Line 24"/>
          <p:cNvSpPr>
            <a:spLocks noChangeShapeType="1"/>
          </p:cNvSpPr>
          <p:nvPr/>
        </p:nvSpPr>
        <p:spPr bwMode="auto">
          <a:xfrm>
            <a:off x="3563938" y="1628105"/>
            <a:ext cx="0" cy="2016125"/>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8" name="Line 25"/>
          <p:cNvSpPr>
            <a:spLocks noChangeShapeType="1"/>
          </p:cNvSpPr>
          <p:nvPr/>
        </p:nvSpPr>
        <p:spPr bwMode="auto">
          <a:xfrm>
            <a:off x="3563938" y="3626768"/>
            <a:ext cx="5273675" cy="0"/>
          </a:xfrm>
          <a:prstGeom prst="line">
            <a:avLst/>
          </a:prstGeom>
          <a:noFill/>
          <a:ln w="31750">
            <a:solidFill>
              <a:schemeClr val="tx1"/>
            </a:solidFill>
            <a:round/>
            <a:headEnd/>
            <a:tailEnd type="stealth" w="lg" len="me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39" name="Line 26"/>
          <p:cNvSpPr>
            <a:spLocks noChangeShapeType="1"/>
          </p:cNvSpPr>
          <p:nvPr/>
        </p:nvSpPr>
        <p:spPr bwMode="auto">
          <a:xfrm>
            <a:off x="3563938" y="29790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0" name="Line 27"/>
          <p:cNvSpPr>
            <a:spLocks noChangeShapeType="1"/>
          </p:cNvSpPr>
          <p:nvPr/>
        </p:nvSpPr>
        <p:spPr bwMode="auto">
          <a:xfrm>
            <a:off x="3563938" y="2331368"/>
            <a:ext cx="53101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0000" tIns="46800" rIns="90000" bIns="46800" anchor="ctr">
            <a:spAutoFit/>
          </a:bodyPr>
          <a:lstStyle/>
          <a:p>
            <a:endParaRPr lang="en-US" dirty="0"/>
          </a:p>
        </p:txBody>
      </p:sp>
      <p:sp>
        <p:nvSpPr>
          <p:cNvPr id="41" name="Text Box 33"/>
          <p:cNvSpPr txBox="1">
            <a:spLocks noChangeArrowheads="1"/>
          </p:cNvSpPr>
          <p:nvPr/>
        </p:nvSpPr>
        <p:spPr bwMode="auto">
          <a:xfrm>
            <a:off x="2987675" y="3131468"/>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1</a:t>
            </a:r>
          </a:p>
        </p:txBody>
      </p:sp>
      <p:sp>
        <p:nvSpPr>
          <p:cNvPr id="42" name="Text Box 34"/>
          <p:cNvSpPr txBox="1">
            <a:spLocks noChangeArrowheads="1"/>
          </p:cNvSpPr>
          <p:nvPr/>
        </p:nvSpPr>
        <p:spPr bwMode="auto">
          <a:xfrm>
            <a:off x="2987675" y="2494880"/>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2</a:t>
            </a:r>
          </a:p>
        </p:txBody>
      </p:sp>
      <p:sp>
        <p:nvSpPr>
          <p:cNvPr id="43" name="Text Box 35"/>
          <p:cNvSpPr txBox="1">
            <a:spLocks noChangeArrowheads="1"/>
          </p:cNvSpPr>
          <p:nvPr/>
        </p:nvSpPr>
        <p:spPr bwMode="auto">
          <a:xfrm>
            <a:off x="2987675" y="1820193"/>
            <a:ext cx="584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P</a:t>
            </a:r>
            <a:r>
              <a:rPr lang="en-US" sz="1800" i="1" baseline="-25000" dirty="0"/>
              <a:t>3</a:t>
            </a:r>
          </a:p>
        </p:txBody>
      </p:sp>
      <p:sp>
        <p:nvSpPr>
          <p:cNvPr id="44" name="Text Box 33"/>
          <p:cNvSpPr txBox="1">
            <a:spLocks noChangeArrowheads="1"/>
          </p:cNvSpPr>
          <p:nvPr/>
        </p:nvSpPr>
        <p:spPr bwMode="auto">
          <a:xfrm>
            <a:off x="8388424" y="3644230"/>
            <a:ext cx="75557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wrap="square" lIns="90000" tIns="46800" rIns="90000" bIns="46800">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1800" i="1" dirty="0"/>
              <a:t>Time</a:t>
            </a:r>
          </a:p>
        </p:txBody>
      </p:sp>
      <p:sp>
        <p:nvSpPr>
          <p:cNvPr id="45" name="Rectangle 14"/>
          <p:cNvSpPr>
            <a:spLocks noChangeArrowheads="1"/>
          </p:cNvSpPr>
          <p:nvPr/>
        </p:nvSpPr>
        <p:spPr bwMode="auto">
          <a:xfrm>
            <a:off x="4356100" y="28520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46" name="Rectangle 3"/>
          <p:cNvSpPr>
            <a:spLocks noChangeArrowheads="1"/>
          </p:cNvSpPr>
          <p:nvPr/>
        </p:nvSpPr>
        <p:spPr bwMode="auto">
          <a:xfrm>
            <a:off x="250825" y="1518568"/>
            <a:ext cx="2422525" cy="4024312"/>
          </a:xfrm>
          <a:prstGeom prst="rect">
            <a:avLst/>
          </a:prstGeom>
          <a:solidFill>
            <a:srgbClr val="FFFFCC"/>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47" name="Rectangle 5"/>
          <p:cNvSpPr>
            <a:spLocks noChangeArrowheads="1"/>
          </p:cNvSpPr>
          <p:nvPr/>
        </p:nvSpPr>
        <p:spPr bwMode="auto">
          <a:xfrm>
            <a:off x="395288" y="1620168"/>
            <a:ext cx="2120900" cy="800100"/>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48" name="Text Box 6"/>
          <p:cNvSpPr txBox="1">
            <a:spLocks noChangeArrowheads="1"/>
          </p:cNvSpPr>
          <p:nvPr/>
        </p:nvSpPr>
        <p:spPr bwMode="auto">
          <a:xfrm>
            <a:off x="641350" y="1807493"/>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49" name="Rectangle 8"/>
          <p:cNvSpPr>
            <a:spLocks noChangeArrowheads="1"/>
          </p:cNvSpPr>
          <p:nvPr/>
        </p:nvSpPr>
        <p:spPr bwMode="auto">
          <a:xfrm>
            <a:off x="395288" y="3572793"/>
            <a:ext cx="2119312" cy="792162"/>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50" name="Text Box 9"/>
          <p:cNvSpPr txBox="1">
            <a:spLocks noChangeArrowheads="1"/>
          </p:cNvSpPr>
          <p:nvPr/>
        </p:nvSpPr>
        <p:spPr bwMode="auto">
          <a:xfrm>
            <a:off x="614363" y="3752180"/>
            <a:ext cx="1665287"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
        <p:nvSpPr>
          <p:cNvPr id="64" name="Rectangle 11"/>
          <p:cNvSpPr>
            <a:spLocks noChangeArrowheads="1"/>
          </p:cNvSpPr>
          <p:nvPr/>
        </p:nvSpPr>
        <p:spPr bwMode="auto">
          <a:xfrm>
            <a:off x="395288" y="2496468"/>
            <a:ext cx="2120900" cy="1003300"/>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65" name="Text Box 12"/>
          <p:cNvSpPr txBox="1">
            <a:spLocks noChangeArrowheads="1"/>
          </p:cNvSpPr>
          <p:nvPr/>
        </p:nvSpPr>
        <p:spPr bwMode="auto">
          <a:xfrm>
            <a:off x="600075" y="2780630"/>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66" name="Line 22"/>
          <p:cNvSpPr>
            <a:spLocks noChangeShapeType="1"/>
          </p:cNvSpPr>
          <p:nvPr/>
        </p:nvSpPr>
        <p:spPr bwMode="auto">
          <a:xfrm flipH="1">
            <a:off x="179388" y="4436393"/>
            <a:ext cx="2592387" cy="0"/>
          </a:xfrm>
          <a:prstGeom prst="line">
            <a:avLst/>
          </a:prstGeom>
          <a:noFill/>
          <a:ln w="508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dirty="0"/>
          </a:p>
        </p:txBody>
      </p:sp>
      <p:sp>
        <p:nvSpPr>
          <p:cNvPr id="67" name="Rectangle 23"/>
          <p:cNvSpPr>
            <a:spLocks noChangeArrowheads="1"/>
          </p:cNvSpPr>
          <p:nvPr/>
        </p:nvSpPr>
        <p:spPr bwMode="auto">
          <a:xfrm>
            <a:off x="4427538" y="2332955"/>
            <a:ext cx="792162"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68" name="Rectangle 24"/>
          <p:cNvSpPr>
            <a:spLocks noChangeArrowheads="1"/>
          </p:cNvSpPr>
          <p:nvPr/>
        </p:nvSpPr>
        <p:spPr bwMode="auto">
          <a:xfrm>
            <a:off x="52212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69" name="Rectangle 25"/>
          <p:cNvSpPr>
            <a:spLocks noChangeArrowheads="1"/>
          </p:cNvSpPr>
          <p:nvPr/>
        </p:nvSpPr>
        <p:spPr bwMode="auto">
          <a:xfrm>
            <a:off x="5292725" y="1683668"/>
            <a:ext cx="792163"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70" name="Rectangle 26"/>
          <p:cNvSpPr>
            <a:spLocks noChangeArrowheads="1"/>
          </p:cNvSpPr>
          <p:nvPr/>
        </p:nvSpPr>
        <p:spPr bwMode="auto">
          <a:xfrm>
            <a:off x="6084888" y="22043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79" name="Rectangle 27"/>
          <p:cNvSpPr>
            <a:spLocks noChangeArrowheads="1"/>
          </p:cNvSpPr>
          <p:nvPr/>
        </p:nvSpPr>
        <p:spPr bwMode="auto">
          <a:xfrm>
            <a:off x="6156325" y="2982243"/>
            <a:ext cx="792163" cy="647700"/>
          </a:xfrm>
          <a:prstGeom prst="rect">
            <a:avLst/>
          </a:prstGeom>
          <a:solidFill>
            <a:schemeClr val="accent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0" name="Rectangle 28"/>
          <p:cNvSpPr>
            <a:spLocks noChangeArrowheads="1"/>
          </p:cNvSpPr>
          <p:nvPr/>
        </p:nvSpPr>
        <p:spPr bwMode="auto">
          <a:xfrm>
            <a:off x="7019925" y="2332955"/>
            <a:ext cx="792163" cy="6477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1" name="Rectangle 29"/>
          <p:cNvSpPr>
            <a:spLocks noChangeArrowheads="1"/>
          </p:cNvSpPr>
          <p:nvPr/>
        </p:nvSpPr>
        <p:spPr bwMode="auto">
          <a:xfrm>
            <a:off x="7885113" y="1683668"/>
            <a:ext cx="792162" cy="647700"/>
          </a:xfrm>
          <a:prstGeom prst="rect">
            <a:avLst/>
          </a:prstGeom>
          <a:solidFill>
            <a:srgbClr val="3399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82" name="Rectangle 30"/>
          <p:cNvSpPr>
            <a:spLocks noChangeArrowheads="1"/>
          </p:cNvSpPr>
          <p:nvPr/>
        </p:nvSpPr>
        <p:spPr bwMode="auto">
          <a:xfrm>
            <a:off x="6948488" y="2852068"/>
            <a:ext cx="71437"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3" name="Rectangle 31"/>
          <p:cNvSpPr>
            <a:spLocks noChangeArrowheads="1"/>
          </p:cNvSpPr>
          <p:nvPr/>
        </p:nvSpPr>
        <p:spPr bwMode="auto">
          <a:xfrm>
            <a:off x="7813675" y="22043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4" name="Rectangle 32"/>
          <p:cNvSpPr>
            <a:spLocks noChangeArrowheads="1"/>
          </p:cNvSpPr>
          <p:nvPr/>
        </p:nvSpPr>
        <p:spPr bwMode="auto">
          <a:xfrm>
            <a:off x="8677275" y="2204368"/>
            <a:ext cx="71438" cy="288925"/>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5" name="Rectangle 5"/>
          <p:cNvSpPr>
            <a:spLocks noChangeArrowheads="1"/>
          </p:cNvSpPr>
          <p:nvPr/>
        </p:nvSpPr>
        <p:spPr bwMode="auto">
          <a:xfrm>
            <a:off x="395288" y="4499893"/>
            <a:ext cx="2120900" cy="944562"/>
          </a:xfrm>
          <a:prstGeom prst="rect">
            <a:avLst/>
          </a:prstGeom>
          <a:solidFill>
            <a:schemeClr val="accent2"/>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86" name="Text Box 6"/>
          <p:cNvSpPr txBox="1">
            <a:spLocks noChangeArrowheads="1"/>
          </p:cNvSpPr>
          <p:nvPr/>
        </p:nvSpPr>
        <p:spPr bwMode="auto">
          <a:xfrm>
            <a:off x="600869" y="4796755"/>
            <a:ext cx="1666875" cy="39687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1</a:t>
            </a:r>
          </a:p>
        </p:txBody>
      </p:sp>
      <p:sp>
        <p:nvSpPr>
          <p:cNvPr id="87" name="Rectangle 5"/>
          <p:cNvSpPr>
            <a:spLocks noChangeArrowheads="1"/>
          </p:cNvSpPr>
          <p:nvPr/>
        </p:nvSpPr>
        <p:spPr bwMode="auto">
          <a:xfrm>
            <a:off x="398463" y="4507830"/>
            <a:ext cx="2120900" cy="944563"/>
          </a:xfrm>
          <a:prstGeom prst="rect">
            <a:avLst/>
          </a:prstGeom>
          <a:solidFill>
            <a:srgbClr val="CC99FF"/>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88" name="Text Box 6"/>
          <p:cNvSpPr txBox="1">
            <a:spLocks noChangeArrowheads="1"/>
          </p:cNvSpPr>
          <p:nvPr/>
        </p:nvSpPr>
        <p:spPr bwMode="auto">
          <a:xfrm>
            <a:off x="600869" y="4804693"/>
            <a:ext cx="1666875" cy="396875"/>
          </a:xfrm>
          <a:prstGeom prst="rect">
            <a:avLst/>
          </a:prstGeom>
          <a:solidFill>
            <a:srgbClr val="CC99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2</a:t>
            </a:r>
          </a:p>
        </p:txBody>
      </p:sp>
      <p:sp>
        <p:nvSpPr>
          <p:cNvPr id="89" name="Rectangle 5"/>
          <p:cNvSpPr>
            <a:spLocks noChangeArrowheads="1"/>
          </p:cNvSpPr>
          <p:nvPr/>
        </p:nvSpPr>
        <p:spPr bwMode="auto">
          <a:xfrm>
            <a:off x="398463" y="4507830"/>
            <a:ext cx="2120900" cy="944563"/>
          </a:xfrm>
          <a:prstGeom prst="rect">
            <a:avLst/>
          </a:prstGeom>
          <a:solidFill>
            <a:srgbClr val="339966"/>
          </a:solidFill>
          <a:ln w="12700">
            <a:solidFill>
              <a:schemeClr val="tx1"/>
            </a:solidFill>
            <a:miter lim="800000"/>
            <a:headEnd type="none" w="sm" len="sm"/>
            <a:tailEnd type="none" w="sm" len="sm"/>
          </a:ln>
        </p:spPr>
        <p:txBody>
          <a:bodyPr wrap="none" anchor="ctr"/>
          <a:lstStyle/>
          <a:p>
            <a:pPr eaLnBrk="1" hangingPunct="1"/>
            <a:endParaRPr lang="en-US" sz="2400" dirty="0">
              <a:solidFill>
                <a:schemeClr val="tx1"/>
              </a:solidFill>
            </a:endParaRPr>
          </a:p>
        </p:txBody>
      </p:sp>
      <p:sp>
        <p:nvSpPr>
          <p:cNvPr id="90" name="Text Box 6"/>
          <p:cNvSpPr txBox="1">
            <a:spLocks noChangeArrowheads="1"/>
          </p:cNvSpPr>
          <p:nvPr/>
        </p:nvSpPr>
        <p:spPr bwMode="auto">
          <a:xfrm>
            <a:off x="600869" y="4804693"/>
            <a:ext cx="1666875" cy="396875"/>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ヒラギノ角ゴ Pro W3" pitchFamily="96" charset="-128"/>
              </a:defRPr>
            </a:lvl1pPr>
            <a:lvl2pPr marL="742950" indent="-285750">
              <a:defRPr sz="2400">
                <a:solidFill>
                  <a:schemeClr val="tx1"/>
                </a:solidFill>
                <a:latin typeface="Arial" charset="0"/>
                <a:ea typeface="ヒラギノ角ゴ Pro W3" pitchFamily="96" charset="-128"/>
              </a:defRPr>
            </a:lvl2pPr>
            <a:lvl3pPr marL="1143000" indent="-228600">
              <a:defRPr sz="2400">
                <a:solidFill>
                  <a:schemeClr val="tx1"/>
                </a:solidFill>
                <a:latin typeface="Arial" charset="0"/>
                <a:ea typeface="ヒラギノ角ゴ Pro W3" pitchFamily="96" charset="-128"/>
              </a:defRPr>
            </a:lvl3pPr>
            <a:lvl4pPr marL="1600200" indent="-228600">
              <a:defRPr sz="2400">
                <a:solidFill>
                  <a:schemeClr val="tx1"/>
                </a:solidFill>
                <a:latin typeface="Arial" charset="0"/>
                <a:ea typeface="ヒラギノ角ゴ Pro W3" pitchFamily="96" charset="-128"/>
              </a:defRPr>
            </a:lvl4pPr>
            <a:lvl5pPr marL="2057400" indent="-228600">
              <a:defRPr sz="2400">
                <a:solidFill>
                  <a:schemeClr val="tx1"/>
                </a:solidFill>
                <a:latin typeface="Arial" charset="0"/>
                <a:ea typeface="ヒラギノ角ゴ Pro W3" pitchFamily="9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9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9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9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50000"/>
              </a:spcBef>
            </a:pPr>
            <a:r>
              <a:rPr lang="en-US" sz="2000" dirty="0"/>
              <a:t>Process </a:t>
            </a:r>
            <a:r>
              <a:rPr lang="en-US" sz="2000" i="1" dirty="0"/>
              <a:t>P</a:t>
            </a:r>
            <a:r>
              <a:rPr lang="en-US" sz="2000" i="1" baseline="-25000" dirty="0"/>
              <a:t>3</a:t>
            </a:r>
          </a:p>
        </p:txBody>
      </p:sp>
    </p:spTree>
    <p:extLst>
      <p:ext uri="{BB962C8B-B14F-4D97-AF65-F5344CB8AC3E}">
        <p14:creationId xmlns:p14="http://schemas.microsoft.com/office/powerpoint/2010/main" val="1706970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fade">
                                      <p:cBhvr>
                                        <p:cTn id="10" dur="1000"/>
                                        <p:tgtEl>
                                          <p:spTgt spid="8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1000"/>
                                        <p:tgtEl>
                                          <p:spTgt spid="86"/>
                                        </p:tgtEl>
                                      </p:cBhvr>
                                    </p:animEffect>
                                  </p:childTnLst>
                                </p:cTn>
                              </p:par>
                              <p:par>
                                <p:cTn id="14" presetID="1" presetClass="emph" presetSubtype="2" fill="hold" nodeType="withEffect">
                                  <p:stCondLst>
                                    <p:cond delay="0"/>
                                  </p:stCondLst>
                                  <p:childTnLst>
                                    <p:animClr clrSpc="rgb" dir="cw">
                                      <p:cBhvr>
                                        <p:cTn id="15" dur="1000" fill="hold"/>
                                        <p:tgtEl>
                                          <p:spTgt spid="47"/>
                                        </p:tgtEl>
                                        <p:attrNameLst>
                                          <p:attrName>fillcolor</p:attrName>
                                        </p:attrNameLst>
                                      </p:cBhvr>
                                      <p:to>
                                        <a:srgbClr val="3366FF"/>
                                      </p:to>
                                    </p:animClr>
                                    <p:set>
                                      <p:cBhvr>
                                        <p:cTn id="16" dur="1000" fill="hold"/>
                                        <p:tgtEl>
                                          <p:spTgt spid="47"/>
                                        </p:tgtEl>
                                        <p:attrNameLst>
                                          <p:attrName>fill.type</p:attrName>
                                        </p:attrNameLst>
                                      </p:cBhvr>
                                      <p:to>
                                        <p:strVal val="solid"/>
                                      </p:to>
                                    </p:set>
                                    <p:set>
                                      <p:cBhvr>
                                        <p:cTn id="17" dur="1000" fill="hold"/>
                                        <p:tgtEl>
                                          <p:spTgt spid="47"/>
                                        </p:tgtEl>
                                        <p:attrNameLst>
                                          <p:attrName>fill.on</p:attrName>
                                        </p:attrNameLst>
                                      </p:cBhvr>
                                      <p:to>
                                        <p:strVal val="tru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1000"/>
                                        <p:tgtEl>
                                          <p:spTgt spid="82"/>
                                        </p:tgtEl>
                                      </p:cBhvr>
                                    </p:animEffect>
                                  </p:childTnLst>
                                </p:cTn>
                              </p:par>
                              <p:par>
                                <p:cTn id="22" presetID="10" presetClass="exit" presetSubtype="0" fill="hold" grpId="1" nodeType="withEffect">
                                  <p:stCondLst>
                                    <p:cond delay="0"/>
                                  </p:stCondLst>
                                  <p:childTnLst>
                                    <p:animEffect transition="out" filter="fade">
                                      <p:cBhvr>
                                        <p:cTn id="23" dur="1000"/>
                                        <p:tgtEl>
                                          <p:spTgt spid="86"/>
                                        </p:tgtEl>
                                      </p:cBhvr>
                                    </p:animEffect>
                                    <p:set>
                                      <p:cBhvr>
                                        <p:cTn id="24" dur="1" fill="hold">
                                          <p:stCondLst>
                                            <p:cond delay="999"/>
                                          </p:stCondLst>
                                        </p:cTn>
                                        <p:tgtEl>
                                          <p:spTgt spid="86"/>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1000"/>
                                        <p:tgtEl>
                                          <p:spTgt spid="85"/>
                                        </p:tgtEl>
                                      </p:cBhvr>
                                    </p:animEffect>
                                    <p:set>
                                      <p:cBhvr>
                                        <p:cTn id="27" dur="1" fill="hold">
                                          <p:stCondLst>
                                            <p:cond delay="999"/>
                                          </p:stCondLst>
                                        </p:cTn>
                                        <p:tgtEl>
                                          <p:spTgt spid="85"/>
                                        </p:tgtEl>
                                        <p:attrNameLst>
                                          <p:attrName>style.visibility</p:attrName>
                                        </p:attrNameLst>
                                      </p:cBhvr>
                                      <p:to>
                                        <p:strVal val="hidden"/>
                                      </p:to>
                                    </p:set>
                                  </p:childTnLst>
                                </p:cTn>
                              </p:par>
                              <p:par>
                                <p:cTn id="28" presetID="1" presetClass="emph" presetSubtype="2" fill="hold" nodeType="withEffect">
                                  <p:stCondLst>
                                    <p:cond delay="0"/>
                                  </p:stCondLst>
                                  <p:childTnLst>
                                    <p:animClr clrSpc="rgb" dir="cw">
                                      <p:cBhvr>
                                        <p:cTn id="29" dur="1000" fill="hold"/>
                                        <p:tgtEl>
                                          <p:spTgt spid="47"/>
                                        </p:tgtEl>
                                        <p:attrNameLst>
                                          <p:attrName>fillcolor</p:attrName>
                                        </p:attrNameLst>
                                      </p:cBhvr>
                                      <p:to>
                                        <a:schemeClr val="accent2"/>
                                      </p:to>
                                    </p:animClr>
                                    <p:set>
                                      <p:cBhvr>
                                        <p:cTn id="30" dur="1000" fill="hold"/>
                                        <p:tgtEl>
                                          <p:spTgt spid="47"/>
                                        </p:tgtEl>
                                        <p:attrNameLst>
                                          <p:attrName>fill.type</p:attrName>
                                        </p:attrNameLst>
                                      </p:cBhvr>
                                      <p:to>
                                        <p:strVal val="solid"/>
                                      </p:to>
                                    </p:set>
                                    <p:set>
                                      <p:cBhvr>
                                        <p:cTn id="31" dur="1000" fill="hold"/>
                                        <p:tgtEl>
                                          <p:spTgt spid="47"/>
                                        </p:tgtEl>
                                        <p:attrNameLst>
                                          <p:attrName>fill.on</p:attrName>
                                        </p:attrNameLst>
                                      </p:cBhvr>
                                      <p:to>
                                        <p:strVal val="tru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1000"/>
                                        <p:tgtEl>
                                          <p:spTgt spid="8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fade">
                                      <p:cBhvr>
                                        <p:cTn id="38" dur="1000"/>
                                        <p:tgtEl>
                                          <p:spTgt spid="8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7"/>
                                        </p:tgtEl>
                                        <p:attrNameLst>
                                          <p:attrName>style.visibility</p:attrName>
                                        </p:attrNameLst>
                                      </p:cBhvr>
                                      <p:to>
                                        <p:strVal val="visible"/>
                                      </p:to>
                                    </p:set>
                                    <p:animEffect transition="in" filter="fade">
                                      <p:cBhvr>
                                        <p:cTn id="41" dur="1000"/>
                                        <p:tgtEl>
                                          <p:spTgt spid="87"/>
                                        </p:tgtEl>
                                      </p:cBhvr>
                                    </p:animEffect>
                                  </p:childTnLst>
                                </p:cTn>
                              </p:par>
                              <p:par>
                                <p:cTn id="42" presetID="1" presetClass="emph" presetSubtype="2" fill="hold" nodeType="withEffect">
                                  <p:stCondLst>
                                    <p:cond delay="0"/>
                                  </p:stCondLst>
                                  <p:childTnLst>
                                    <p:animClr clrSpc="rgb" dir="cw">
                                      <p:cBhvr>
                                        <p:cTn id="43" dur="1000" fill="hold"/>
                                        <p:tgtEl>
                                          <p:spTgt spid="64"/>
                                        </p:tgtEl>
                                        <p:attrNameLst>
                                          <p:attrName>fillcolor</p:attrName>
                                        </p:attrNameLst>
                                      </p:cBhvr>
                                      <p:to>
                                        <a:srgbClr val="FF33CC"/>
                                      </p:to>
                                    </p:animClr>
                                    <p:set>
                                      <p:cBhvr>
                                        <p:cTn id="44" dur="1000" fill="hold"/>
                                        <p:tgtEl>
                                          <p:spTgt spid="64"/>
                                        </p:tgtEl>
                                        <p:attrNameLst>
                                          <p:attrName>fill.type</p:attrName>
                                        </p:attrNameLst>
                                      </p:cBhvr>
                                      <p:to>
                                        <p:strVal val="solid"/>
                                      </p:to>
                                    </p:set>
                                    <p:set>
                                      <p:cBhvr>
                                        <p:cTn id="45" dur="1000" fill="hold"/>
                                        <p:tgtEl>
                                          <p:spTgt spid="64"/>
                                        </p:tgtEl>
                                        <p:attrNameLst>
                                          <p:attrName>fill.on</p:attrName>
                                        </p:attrNameLst>
                                      </p:cBhvr>
                                      <p:to>
                                        <p:strVal val="true"/>
                                      </p:to>
                                    </p:se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1000"/>
                                        <p:tgtEl>
                                          <p:spTgt spid="83"/>
                                        </p:tgtEl>
                                      </p:cBhvr>
                                    </p:animEffect>
                                  </p:childTnLst>
                                </p:cTn>
                              </p:par>
                              <p:par>
                                <p:cTn id="50" presetID="10" presetClass="exit" presetSubtype="0" fill="hold" grpId="1" nodeType="withEffect">
                                  <p:stCondLst>
                                    <p:cond delay="0"/>
                                  </p:stCondLst>
                                  <p:childTnLst>
                                    <p:animEffect transition="out" filter="fade">
                                      <p:cBhvr>
                                        <p:cTn id="51" dur="1000"/>
                                        <p:tgtEl>
                                          <p:spTgt spid="88"/>
                                        </p:tgtEl>
                                      </p:cBhvr>
                                    </p:animEffect>
                                    <p:set>
                                      <p:cBhvr>
                                        <p:cTn id="52" dur="1" fill="hold">
                                          <p:stCondLst>
                                            <p:cond delay="999"/>
                                          </p:stCondLst>
                                        </p:cTn>
                                        <p:tgtEl>
                                          <p:spTgt spid="88"/>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1000"/>
                                        <p:tgtEl>
                                          <p:spTgt spid="87"/>
                                        </p:tgtEl>
                                      </p:cBhvr>
                                    </p:animEffect>
                                    <p:set>
                                      <p:cBhvr>
                                        <p:cTn id="55" dur="1" fill="hold">
                                          <p:stCondLst>
                                            <p:cond delay="999"/>
                                          </p:stCondLst>
                                        </p:cTn>
                                        <p:tgtEl>
                                          <p:spTgt spid="87"/>
                                        </p:tgtEl>
                                        <p:attrNameLst>
                                          <p:attrName>style.visibility</p:attrName>
                                        </p:attrNameLst>
                                      </p:cBhvr>
                                      <p:to>
                                        <p:strVal val="hidden"/>
                                      </p:to>
                                    </p:set>
                                  </p:childTnLst>
                                </p:cTn>
                              </p:par>
                              <p:par>
                                <p:cTn id="56" presetID="1" presetClass="emph" presetSubtype="2" fill="hold" nodeType="withEffect">
                                  <p:stCondLst>
                                    <p:cond delay="0"/>
                                  </p:stCondLst>
                                  <p:childTnLst>
                                    <p:animClr clrSpc="rgb" dir="cw">
                                      <p:cBhvr>
                                        <p:cTn id="57" dur="1000" fill="hold"/>
                                        <p:tgtEl>
                                          <p:spTgt spid="64"/>
                                        </p:tgtEl>
                                        <p:attrNameLst>
                                          <p:attrName>fillcolor</p:attrName>
                                        </p:attrNameLst>
                                      </p:cBhvr>
                                      <p:to>
                                        <a:srgbClr val="CC99FF"/>
                                      </p:to>
                                    </p:animClr>
                                    <p:set>
                                      <p:cBhvr>
                                        <p:cTn id="58" dur="1000" fill="hold"/>
                                        <p:tgtEl>
                                          <p:spTgt spid="64"/>
                                        </p:tgtEl>
                                        <p:attrNameLst>
                                          <p:attrName>fill.type</p:attrName>
                                        </p:attrNameLst>
                                      </p:cBhvr>
                                      <p:to>
                                        <p:strVal val="solid"/>
                                      </p:to>
                                    </p:set>
                                    <p:set>
                                      <p:cBhvr>
                                        <p:cTn id="59" dur="1000" fill="hold"/>
                                        <p:tgtEl>
                                          <p:spTgt spid="64"/>
                                        </p:tgtEl>
                                        <p:attrNameLst>
                                          <p:attrName>fill.on</p:attrName>
                                        </p:attrNameLst>
                                      </p:cBhvr>
                                      <p:to>
                                        <p:strVal val="tru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10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9"/>
                                        </p:tgtEl>
                                        <p:attrNameLst>
                                          <p:attrName>style.visibility</p:attrName>
                                        </p:attrNameLst>
                                      </p:cBhvr>
                                      <p:to>
                                        <p:strVal val="visible"/>
                                      </p:to>
                                    </p:set>
                                    <p:animEffect transition="in" filter="fade">
                                      <p:cBhvr>
                                        <p:cTn id="66" dur="1000"/>
                                        <p:tgtEl>
                                          <p:spTgt spid="8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1000"/>
                                        <p:tgtEl>
                                          <p:spTgt spid="90"/>
                                        </p:tgtEl>
                                      </p:cBhvr>
                                    </p:animEffect>
                                  </p:childTnLst>
                                </p:cTn>
                              </p:par>
                              <p:par>
                                <p:cTn id="70" presetID="1" presetClass="emph" presetSubtype="2" fill="hold" nodeType="withEffect">
                                  <p:stCondLst>
                                    <p:cond delay="0"/>
                                  </p:stCondLst>
                                  <p:childTnLst>
                                    <p:animClr clrSpc="rgb" dir="cw">
                                      <p:cBhvr>
                                        <p:cTn id="71" dur="1000" fill="hold"/>
                                        <p:tgtEl>
                                          <p:spTgt spid="49"/>
                                        </p:tgtEl>
                                        <p:attrNameLst>
                                          <p:attrName>fillcolor</p:attrName>
                                        </p:attrNameLst>
                                      </p:cBhvr>
                                      <p:to>
                                        <a:srgbClr val="009900"/>
                                      </p:to>
                                    </p:animClr>
                                    <p:set>
                                      <p:cBhvr>
                                        <p:cTn id="72" dur="1000" fill="hold"/>
                                        <p:tgtEl>
                                          <p:spTgt spid="49"/>
                                        </p:tgtEl>
                                        <p:attrNameLst>
                                          <p:attrName>fill.type</p:attrName>
                                        </p:attrNameLst>
                                      </p:cBhvr>
                                      <p:to>
                                        <p:strVal val="solid"/>
                                      </p:to>
                                    </p:set>
                                    <p:set>
                                      <p:cBhvr>
                                        <p:cTn id="73" dur="1000" fill="hold"/>
                                        <p:tgtEl>
                                          <p:spTgt spid="49"/>
                                        </p:tgtEl>
                                        <p:attrNameLst>
                                          <p:attrName>fill.on</p:attrName>
                                        </p:attrNameLst>
                                      </p:cBhvr>
                                      <p:to>
                                        <p:strVal val="true"/>
                                      </p:to>
                                    </p:se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84"/>
                                        </p:tgtEl>
                                        <p:attrNameLst>
                                          <p:attrName>style.visibility</p:attrName>
                                        </p:attrNameLst>
                                      </p:cBhvr>
                                      <p:to>
                                        <p:strVal val="visible"/>
                                      </p:to>
                                    </p:set>
                                    <p:animEffect transition="in" filter="fade">
                                      <p:cBhvr>
                                        <p:cTn id="77" dur="1000"/>
                                        <p:tgtEl>
                                          <p:spTgt spid="84"/>
                                        </p:tgtEl>
                                      </p:cBhvr>
                                    </p:animEffect>
                                  </p:childTnLst>
                                </p:cTn>
                              </p:par>
                              <p:par>
                                <p:cTn id="78" presetID="10" presetClass="exit" presetSubtype="0" fill="hold" grpId="1" nodeType="withEffect">
                                  <p:stCondLst>
                                    <p:cond delay="0"/>
                                  </p:stCondLst>
                                  <p:childTnLst>
                                    <p:animEffect transition="out" filter="fade">
                                      <p:cBhvr>
                                        <p:cTn id="79" dur="1000"/>
                                        <p:tgtEl>
                                          <p:spTgt spid="90"/>
                                        </p:tgtEl>
                                      </p:cBhvr>
                                    </p:animEffect>
                                    <p:set>
                                      <p:cBhvr>
                                        <p:cTn id="80" dur="1" fill="hold">
                                          <p:stCondLst>
                                            <p:cond delay="999"/>
                                          </p:stCondLst>
                                        </p:cTn>
                                        <p:tgtEl>
                                          <p:spTgt spid="9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1000"/>
                                        <p:tgtEl>
                                          <p:spTgt spid="89"/>
                                        </p:tgtEl>
                                      </p:cBhvr>
                                    </p:animEffect>
                                    <p:set>
                                      <p:cBhvr>
                                        <p:cTn id="83" dur="1" fill="hold">
                                          <p:stCondLst>
                                            <p:cond delay="999"/>
                                          </p:stCondLst>
                                        </p:cTn>
                                        <p:tgtEl>
                                          <p:spTgt spid="89"/>
                                        </p:tgtEl>
                                        <p:attrNameLst>
                                          <p:attrName>style.visibility</p:attrName>
                                        </p:attrNameLst>
                                      </p:cBhvr>
                                      <p:to>
                                        <p:strVal val="hidden"/>
                                      </p:to>
                                    </p:set>
                                  </p:childTnLst>
                                </p:cTn>
                              </p:par>
                              <p:par>
                                <p:cTn id="84" presetID="1" presetClass="emph" presetSubtype="2" fill="hold" nodeType="withEffect">
                                  <p:stCondLst>
                                    <p:cond delay="0"/>
                                  </p:stCondLst>
                                  <p:childTnLst>
                                    <p:animClr clrSpc="rgb" dir="cw">
                                      <p:cBhvr>
                                        <p:cTn id="85" dur="1000" fill="hold"/>
                                        <p:tgtEl>
                                          <p:spTgt spid="49"/>
                                        </p:tgtEl>
                                        <p:attrNameLst>
                                          <p:attrName>fillcolor</p:attrName>
                                        </p:attrNameLst>
                                      </p:cBhvr>
                                      <p:to>
                                        <a:srgbClr val="339966"/>
                                      </p:to>
                                    </p:animClr>
                                    <p:set>
                                      <p:cBhvr>
                                        <p:cTn id="86" dur="1000" fill="hold"/>
                                        <p:tgtEl>
                                          <p:spTgt spid="49"/>
                                        </p:tgtEl>
                                        <p:attrNameLst>
                                          <p:attrName>fill.type</p:attrName>
                                        </p:attrNameLst>
                                      </p:cBhvr>
                                      <p:to>
                                        <p:strVal val="solid"/>
                                      </p:to>
                                    </p:set>
                                    <p:set>
                                      <p:cBhvr>
                                        <p:cTn id="87" dur="1000" fill="hold"/>
                                        <p:tgtEl>
                                          <p:spTgt spid="49"/>
                                        </p:tgtEl>
                                        <p:attrNameLst>
                                          <p:attrName>fill.on</p:attrName>
                                        </p:attrNameLst>
                                      </p:cBhvr>
                                      <p:to>
                                        <p:strVal val="tru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4649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3" grpId="0" animBg="1"/>
      <p:bldP spid="84" grpId="0" animBg="1"/>
      <p:bldP spid="85" grpId="0" animBg="1"/>
      <p:bldP spid="85" grpId="1" animBg="1"/>
      <p:bldP spid="86" grpId="0" animBg="1"/>
      <p:bldP spid="86" grpId="1" animBg="1"/>
      <p:bldP spid="87" grpId="0" animBg="1"/>
      <p:bldP spid="87" grpId="1" animBg="1"/>
      <p:bldP spid="88" grpId="0" animBg="1"/>
      <p:bldP spid="88" grpId="1" animBg="1"/>
      <p:bldP spid="89" grpId="0" animBg="1" autoUpdateAnimBg="0"/>
      <p:bldP spid="89" grpId="1" animBg="1"/>
      <p:bldP spid="90" grpId="0" animBg="1" autoUpdateAnimBg="0"/>
      <p:bldP spid="90"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6989BEC-9F6B-466D-9C35-830E638B8F5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Hybrid SPM (2)</a:t>
            </a:r>
            <a:endParaRPr lang="en-US" i="1" dirty="0"/>
          </a:p>
        </p:txBody>
      </p:sp>
      <p:sp>
        <p:nvSpPr>
          <p:cNvPr id="805891" name="Rectangle 3"/>
          <p:cNvSpPr>
            <a:spLocks noGrp="1" noChangeArrowheads="1"/>
          </p:cNvSpPr>
          <p:nvPr>
            <p:ph type="body" idx="1"/>
          </p:nvPr>
        </p:nvSpPr>
        <p:spPr/>
        <p:txBody>
          <a:bodyPr/>
          <a:lstStyle/>
          <a:p>
            <a:pPr algn="just">
              <a:lnSpc>
                <a:spcPct val="90000"/>
              </a:lnSpc>
            </a:pPr>
            <a:r>
              <a:rPr lang="en-US" b="1" dirty="0"/>
              <a:t>Energy Arrays of Single Processes</a:t>
            </a:r>
          </a:p>
          <a:p>
            <a:pPr>
              <a:lnSpc>
                <a:spcPct val="120000"/>
              </a:lnSpc>
              <a:buFont typeface="Arial" charset="0"/>
              <a:buChar char="–"/>
            </a:pPr>
            <a:r>
              <a:rPr lang="en-US" dirty="0"/>
              <a:t>For each process </a:t>
            </a:r>
            <a:r>
              <a:rPr lang="en-US" i="1" dirty="0"/>
              <a:t>P</a:t>
            </a:r>
            <a:r>
              <a:rPr lang="en-US" i="1" baseline="-25000" dirty="0"/>
              <a:t>i</a:t>
            </a:r>
            <a:r>
              <a:rPr lang="en-US" dirty="0"/>
              <a:t>, we will determine an energy array             .              denotes how much energy </a:t>
            </a:r>
            <a:r>
              <a:rPr lang="en-US" i="1" dirty="0"/>
              <a:t>P</a:t>
            </a:r>
            <a:r>
              <a:rPr lang="en-US" i="1" baseline="-25000" dirty="0"/>
              <a:t>i</a:t>
            </a:r>
            <a:r>
              <a:rPr lang="en-US" dirty="0"/>
              <a:t> consumes if </a:t>
            </a:r>
            <a:r>
              <a:rPr lang="en-US" i="1" dirty="0"/>
              <a:t>P</a:t>
            </a:r>
            <a:r>
              <a:rPr lang="en-US" i="1" baseline="-25000" dirty="0"/>
              <a:t>i</a:t>
            </a:r>
            <a:r>
              <a:rPr lang="en-US" dirty="0"/>
              <a:t> has </a:t>
            </a:r>
            <a:r>
              <a:rPr lang="en-US" i="1" dirty="0"/>
              <a:t>x</a:t>
            </a:r>
            <a:r>
              <a:rPr lang="en-US" dirty="0"/>
              <a:t> bytes of partitioned and </a:t>
            </a:r>
            <a:r>
              <a:rPr lang="en-US" i="1" dirty="0"/>
              <a:t>y</a:t>
            </a:r>
            <a:r>
              <a:rPr lang="en-US" dirty="0"/>
              <a:t> bytes of exclusive SPM to be reloaded during context switches at its disposal.</a:t>
            </a:r>
          </a:p>
          <a:p>
            <a:pPr>
              <a:lnSpc>
                <a:spcPct val="120000"/>
              </a:lnSpc>
              <a:buFont typeface="Arial" charset="0"/>
              <a:buChar char="–"/>
            </a:pPr>
            <a:r>
              <a:rPr lang="en-US" dirty="0"/>
              <a:t>             is again pre-computed for all sizes of </a:t>
            </a:r>
            <a:r>
              <a:rPr lang="en-US" i="1" dirty="0"/>
              <a:t>x</a:t>
            </a:r>
            <a:r>
              <a:rPr lang="en-US" dirty="0"/>
              <a:t> and </a:t>
            </a:r>
            <a:r>
              <a:rPr lang="en-US" i="1" dirty="0"/>
              <a:t>y</a:t>
            </a:r>
            <a:r>
              <a:rPr lang="en-US" dirty="0"/>
              <a:t> = </a:t>
            </a:r>
            <a:r>
              <a:rPr lang="en-US" i="1" dirty="0"/>
              <a:t>S’</a:t>
            </a:r>
            <a:r>
              <a:rPr lang="en-US" dirty="0"/>
              <a:t>, 2</a:t>
            </a:r>
            <a:r>
              <a:rPr lang="en-US" i="1" dirty="0"/>
              <a:t>S’</a:t>
            </a:r>
            <a:r>
              <a:rPr lang="en-US" dirty="0"/>
              <a:t>, 3</a:t>
            </a:r>
            <a:r>
              <a:rPr lang="en-US" i="1" dirty="0"/>
              <a:t>S’</a:t>
            </a:r>
            <a:r>
              <a:rPr lang="en-US" dirty="0"/>
              <a:t>, ... This is achieved by solving a special variant of the ILP for fix SPM allocation (not shown here) that supports two different SPMs of sizes </a:t>
            </a:r>
            <a:r>
              <a:rPr lang="en-US" i="1" dirty="0"/>
              <a:t>x</a:t>
            </a:r>
            <a:r>
              <a:rPr lang="en-US" dirty="0"/>
              <a:t> and </a:t>
            </a:r>
            <a:r>
              <a:rPr lang="en-US" i="1" dirty="0"/>
              <a:t>y</a:t>
            </a:r>
            <a:r>
              <a:rPr lang="en-US" dirty="0"/>
              <a:t>.</a:t>
            </a:r>
            <a:br>
              <a:rPr lang="en-US" dirty="0"/>
            </a:br>
            <a:endParaRPr lang="en-US" dirty="0"/>
          </a:p>
        </p:txBody>
      </p:sp>
      <p:pic>
        <p:nvPicPr>
          <p:cNvPr id="7" name="Grafik 6"/>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7849686" y="1789200"/>
            <a:ext cx="826770" cy="266700"/>
          </a:xfrm>
          <a:prstGeom prst="rect">
            <a:avLst/>
          </a:prstGeom>
        </p:spPr>
      </p:pic>
      <p:pic>
        <p:nvPicPr>
          <p:cNvPr id="8" name="Grafik 7"/>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6841574" y="1789200"/>
            <a:ext cx="826770" cy="266700"/>
          </a:xfrm>
          <a:prstGeom prst="rect">
            <a:avLst/>
          </a:prstGeom>
        </p:spPr>
      </p:pic>
      <p:pic>
        <p:nvPicPr>
          <p:cNvPr id="15" name="Grafik 14"/>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576878" y="3234308"/>
            <a:ext cx="826770" cy="266700"/>
          </a:xfrm>
          <a:prstGeom prst="rect">
            <a:avLst/>
          </a:prstGeom>
        </p:spPr>
      </p:pic>
    </p:spTree>
    <p:extLst>
      <p:ext uri="{BB962C8B-B14F-4D97-AF65-F5344CB8AC3E}">
        <p14:creationId xmlns:p14="http://schemas.microsoft.com/office/powerpoint/2010/main" val="47953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8F787CC-4968-4276-A264-C3879DD4735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Hybrid SPM (3)</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Energy Arrays for Multi-Process System and Hybrid SPM</a:t>
            </a:r>
          </a:p>
          <a:p>
            <a:pPr>
              <a:lnSpc>
                <a:spcPct val="120000"/>
              </a:lnSpc>
              <a:buFont typeface="Arial" charset="0"/>
              <a:buChar char="–"/>
            </a:pPr>
            <a:r>
              <a:rPr lang="en-US" dirty="0"/>
              <a:t>For a complete multi-process system consisting of processes </a:t>
            </a:r>
            <a:r>
              <a:rPr lang="en-US" i="1" dirty="0"/>
              <a:t>P</a:t>
            </a:r>
            <a:r>
              <a:rPr lang="en-US" baseline="-25000" dirty="0"/>
              <a:t>1</a:t>
            </a:r>
            <a:r>
              <a:rPr lang="en-US" dirty="0"/>
              <a:t>, ..., </a:t>
            </a:r>
            <a:r>
              <a:rPr lang="en-US" i="1" dirty="0"/>
              <a:t>P</a:t>
            </a:r>
            <a:r>
              <a:rPr lang="en-US" i="1" baseline="-25000" dirty="0"/>
              <a:t>N</a:t>
            </a:r>
            <a:r>
              <a:rPr lang="en-US" dirty="0"/>
              <a:t>, its energy array              has to be determined.              denotes how much energy the entire multi-process system consumes if it has </a:t>
            </a:r>
            <a:r>
              <a:rPr lang="en-US" i="1" dirty="0"/>
              <a:t>x</a:t>
            </a:r>
            <a:r>
              <a:rPr lang="en-US" dirty="0"/>
              <a:t> bytes partitioned and </a:t>
            </a:r>
            <a:r>
              <a:rPr lang="en-US" i="1" dirty="0"/>
              <a:t>y</a:t>
            </a:r>
            <a:r>
              <a:rPr lang="en-US" dirty="0"/>
              <a:t> bytes exclusive SPM at its disposal.</a:t>
            </a:r>
          </a:p>
          <a:p>
            <a:pPr>
              <a:lnSpc>
                <a:spcPct val="120000"/>
              </a:lnSpc>
              <a:buFont typeface="Arial" charset="0"/>
              <a:buChar char="–"/>
            </a:pPr>
            <a:br>
              <a:rPr lang="en-US" dirty="0"/>
            </a:br>
            <a:br>
              <a:rPr lang="en-US" sz="1600" dirty="0"/>
            </a:br>
            <a:r>
              <a:rPr lang="en-US" dirty="0"/>
              <a:t>for all those values of </a:t>
            </a:r>
            <a:r>
              <a:rPr lang="en-US" i="1" dirty="0"/>
              <a:t>x</a:t>
            </a:r>
            <a:r>
              <a:rPr lang="en-US" baseline="-25000" dirty="0"/>
              <a:t>1</a:t>
            </a:r>
            <a:r>
              <a:rPr lang="en-US" dirty="0"/>
              <a:t>, ..., </a:t>
            </a:r>
            <a:r>
              <a:rPr lang="en-US" i="1" dirty="0"/>
              <a:t>x</a:t>
            </a:r>
            <a:r>
              <a:rPr lang="en-US" i="1" baseline="-25000" dirty="0"/>
              <a:t>N</a:t>
            </a:r>
            <a:r>
              <a:rPr lang="en-US" dirty="0"/>
              <a:t>, </a:t>
            </a:r>
            <a:r>
              <a:rPr lang="en-US" i="1" dirty="0"/>
              <a:t>y</a:t>
            </a:r>
            <a:r>
              <a:rPr lang="en-US" baseline="-25000" dirty="0"/>
              <a:t>1</a:t>
            </a:r>
            <a:r>
              <a:rPr lang="en-US" dirty="0"/>
              <a:t>, ..., </a:t>
            </a:r>
            <a:r>
              <a:rPr lang="en-US" i="1" dirty="0"/>
              <a:t>y</a:t>
            </a:r>
            <a:r>
              <a:rPr lang="en-US" i="1" baseline="-25000" dirty="0"/>
              <a:t>N</a:t>
            </a:r>
            <a:r>
              <a:rPr lang="en-US" dirty="0"/>
              <a:t>, for which the individual       are defined</a:t>
            </a:r>
          </a:p>
          <a:p>
            <a:pPr>
              <a:lnSpc>
                <a:spcPct val="120000"/>
              </a:lnSpc>
              <a:buFont typeface="Arial" charset="0"/>
              <a:buChar char="–"/>
            </a:pPr>
            <a:r>
              <a:rPr lang="en-US" dirty="0"/>
              <a:t>For a fixed available SPM size </a:t>
            </a:r>
            <a:r>
              <a:rPr lang="en-US" i="1" dirty="0"/>
              <a:t>S</a:t>
            </a:r>
            <a:r>
              <a:rPr lang="en-US" dirty="0"/>
              <a:t> and a multi-process system, an SPM allocation yielding the minimal              has to be determined such that</a:t>
            </a:r>
            <a:br>
              <a:rPr lang="en-US" dirty="0"/>
            </a:br>
            <a:r>
              <a:rPr lang="en-US" dirty="0"/>
              <a:t>                 holds.</a:t>
            </a:r>
          </a:p>
        </p:txBody>
      </p:sp>
      <p:pic>
        <p:nvPicPr>
          <p:cNvPr id="3" name="Grafik 2"/>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2473851" y="2132856"/>
            <a:ext cx="802005" cy="266700"/>
          </a:xfrm>
          <a:prstGeom prst="rect">
            <a:avLst/>
          </a:prstGeom>
        </p:spPr>
      </p:pic>
      <p:pic>
        <p:nvPicPr>
          <p:cNvPr id="10" name="Grafik 9"/>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5868144" y="2132856"/>
            <a:ext cx="802005" cy="266700"/>
          </a:xfrm>
          <a:prstGeom prst="rect">
            <a:avLst/>
          </a:prstGeom>
        </p:spPr>
      </p:pic>
      <p:pic>
        <p:nvPicPr>
          <p:cNvPr id="19" name="Grafik 18"/>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7935798" y="3882380"/>
            <a:ext cx="308610" cy="266700"/>
          </a:xfrm>
          <a:prstGeom prst="rect">
            <a:avLst/>
          </a:prstGeom>
        </p:spPr>
      </p:pic>
      <p:pic>
        <p:nvPicPr>
          <p:cNvPr id="21" name="Grafik 20"/>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a:off x="4067944" y="5000400"/>
            <a:ext cx="802005" cy="266700"/>
          </a:xfrm>
          <a:prstGeom prst="rect">
            <a:avLst/>
          </a:prstGeom>
        </p:spPr>
      </p:pic>
      <p:pic>
        <p:nvPicPr>
          <p:cNvPr id="2" name="Grafik 1"/>
          <p:cNvPicPr>
            <a:picLocks noChangeAspect="1"/>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611572" y="3230875"/>
            <a:ext cx="8033385" cy="558165"/>
          </a:xfrm>
          <a:prstGeom prst="rect">
            <a:avLst/>
          </a:prstGeom>
        </p:spPr>
      </p:pic>
      <p:pic>
        <p:nvPicPr>
          <p:cNvPr id="22" name="Grafik 21"/>
          <p:cNvPicPr>
            <a:picLocks noChangeAspect="1"/>
          </p:cNvPicPr>
          <p:nvPr>
            <p:custDataLst>
              <p:tags r:id="rId6"/>
            </p:custDataLst>
          </p:nvPr>
        </p:nvPicPr>
        <p:blipFill>
          <a:blip r:embed="rId12" cstate="print">
            <a:extLst>
              <a:ext uri="{28A0092B-C50C-407E-A947-70E740481C1C}">
                <a14:useLocalDpi xmlns:a14="http://schemas.microsoft.com/office/drawing/2010/main" val="0"/>
              </a:ext>
            </a:extLst>
          </a:blip>
          <a:stretch>
            <a:fillRect/>
          </a:stretch>
        </p:blipFill>
        <p:spPr>
          <a:xfrm>
            <a:off x="611560" y="5382000"/>
            <a:ext cx="1082040" cy="230505"/>
          </a:xfrm>
          <a:prstGeom prst="rect">
            <a:avLst/>
          </a:prstGeom>
        </p:spPr>
      </p:pic>
    </p:spTree>
    <p:extLst>
      <p:ext uri="{BB962C8B-B14F-4D97-AF65-F5344CB8AC3E}">
        <p14:creationId xmlns:p14="http://schemas.microsoft.com/office/powerpoint/2010/main" val="4045613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6A0EB3AB-2629-4AE9-877E-A483CEE80607}"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Hybrid SPM (4)</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The </a:t>
            </a:r>
            <a:r>
              <a:rPr lang="en-US" b="1" dirty="0">
                <a:latin typeface="Courier New" pitchFamily="49" charset="0"/>
                <a:cs typeface="Courier New" pitchFamily="49" charset="0"/>
              </a:rPr>
              <a:t>hybrid_binmin</a:t>
            </a:r>
            <a:r>
              <a:rPr lang="en-US" b="1" dirty="0"/>
              <a:t> Function</a:t>
            </a:r>
            <a:endParaRPr lang="en-US" b="1" i="1" dirty="0"/>
          </a:p>
          <a:p>
            <a:pPr>
              <a:lnSpc>
                <a:spcPct val="120000"/>
              </a:lnSpc>
              <a:buFont typeface="Arial" charset="0"/>
              <a:buChar char="–"/>
            </a:pPr>
            <a:r>
              <a:rPr lang="en-US" i="1" u="sng" dirty="0"/>
              <a:t>Example:</a:t>
            </a:r>
            <a:r>
              <a:rPr lang="en-US" dirty="0"/>
              <a:t> A multi-process system consists of 3 processes </a:t>
            </a:r>
            <a:r>
              <a:rPr lang="en-US" i="1" dirty="0"/>
              <a:t>P</a:t>
            </a:r>
            <a:r>
              <a:rPr lang="en-US" baseline="-25000" dirty="0"/>
              <a:t>1</a:t>
            </a:r>
            <a:r>
              <a:rPr lang="en-US" dirty="0"/>
              <a:t>, </a:t>
            </a:r>
            <a:r>
              <a:rPr lang="en-US" i="1" dirty="0"/>
              <a:t>P</a:t>
            </a:r>
            <a:r>
              <a:rPr lang="en-US" baseline="-25000" dirty="0"/>
              <a:t>2</a:t>
            </a:r>
            <a:r>
              <a:rPr lang="en-US" dirty="0"/>
              <a:t> and </a:t>
            </a:r>
            <a:r>
              <a:rPr lang="en-US" i="1" dirty="0"/>
              <a:t>P</a:t>
            </a:r>
            <a:r>
              <a:rPr lang="en-US" baseline="-25000" dirty="0"/>
              <a:t>3</a:t>
            </a:r>
            <a:r>
              <a:rPr lang="en-US" dirty="0"/>
              <a:t>.</a:t>
            </a:r>
          </a:p>
          <a:p>
            <a:pPr>
              <a:lnSpc>
                <a:spcPct val="120000"/>
              </a:lnSpc>
              <a:buFont typeface="Arial" charset="0"/>
              <a:buChar char="–"/>
            </a:pPr>
            <a:br>
              <a:rPr lang="en-US" dirty="0"/>
            </a:br>
            <a:r>
              <a:rPr lang="en-US" dirty="0"/>
              <a:t> </a:t>
            </a:r>
            <a:br>
              <a:rPr lang="en-US" dirty="0"/>
            </a:br>
            <a:endParaRPr lang="en-US" sz="1200" dirty="0"/>
          </a:p>
          <a:p>
            <a:pPr>
              <a:lnSpc>
                <a:spcPct val="120000"/>
              </a:lnSpc>
              <a:buFont typeface="Arial" charset="0"/>
              <a:buChar char="–"/>
            </a:pPr>
            <a:r>
              <a:rPr lang="en-US" b="1" dirty="0">
                <a:latin typeface="Courier New" pitchFamily="49" charset="0"/>
                <a:cs typeface="Courier New" pitchFamily="49" charset="0"/>
              </a:rPr>
              <a:t>hybrid_binmin</a:t>
            </a:r>
            <a:r>
              <a:rPr lang="en-US" dirty="0"/>
              <a:t> is a binary function that combines </a:t>
            </a:r>
            <a:r>
              <a:rPr lang="en-US" i="1" dirty="0"/>
              <a:t>two</a:t>
            </a:r>
            <a:r>
              <a:rPr lang="en-US" dirty="0"/>
              <a:t> energy arrays </a:t>
            </a:r>
            <a:r>
              <a:rPr lang="en-US" i="1" dirty="0"/>
              <a:t>g</a:t>
            </a:r>
            <a:r>
              <a:rPr lang="en-US" dirty="0"/>
              <a:t> and </a:t>
            </a:r>
            <a:r>
              <a:rPr lang="en-US" i="1" dirty="0"/>
              <a:t>h</a:t>
            </a:r>
            <a:r>
              <a:rPr lang="en-US" dirty="0"/>
              <a:t> and again computes an energy array:</a:t>
            </a:r>
            <a:br>
              <a:rPr lang="en-US" dirty="0"/>
            </a:br>
            <a:br>
              <a:rPr lang="en-US" dirty="0"/>
            </a:br>
            <a:endParaRPr lang="en-US" dirty="0"/>
          </a:p>
          <a:p>
            <a:pPr>
              <a:lnSpc>
                <a:spcPct val="120000"/>
              </a:lnSpc>
              <a:buFont typeface="Arial" charset="0"/>
              <a:buChar char="–"/>
            </a:pPr>
            <a:r>
              <a:rPr lang="en-US" dirty="0"/>
              <a:t>Due to its associativity, computing the minimum over an </a:t>
            </a:r>
            <a:r>
              <a:rPr lang="en-US" i="1" dirty="0"/>
              <a:t>N</a:t>
            </a:r>
            <a:r>
              <a:rPr lang="en-US" dirty="0"/>
              <a:t>-fold sum in</a:t>
            </a:r>
            <a:br>
              <a:rPr lang="en-US" dirty="0"/>
            </a:br>
            <a:r>
              <a:rPr lang="en-US" dirty="0"/>
              <a:t>              can be reduced to the binary </a:t>
            </a:r>
            <a:r>
              <a:rPr lang="en-US" b="1" dirty="0">
                <a:latin typeface="Courier New" pitchFamily="49" charset="0"/>
                <a:cs typeface="Courier New" pitchFamily="49" charset="0"/>
              </a:rPr>
              <a:t>min</a:t>
            </a:r>
            <a:r>
              <a:rPr lang="en-US" dirty="0"/>
              <a:t> in </a:t>
            </a:r>
            <a:r>
              <a:rPr lang="en-US" b="1" dirty="0">
                <a:latin typeface="Courier New" pitchFamily="49" charset="0"/>
                <a:cs typeface="Courier New" pitchFamily="49" charset="0"/>
              </a:rPr>
              <a:t>hybrid_binmin</a:t>
            </a:r>
            <a:r>
              <a:rPr lang="en-US" dirty="0"/>
              <a:t>.</a:t>
            </a:r>
          </a:p>
        </p:txBody>
      </p:sp>
      <p:pic>
        <p:nvPicPr>
          <p:cNvPr id="12" name="Grafik 11"/>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648000" y="4919813"/>
            <a:ext cx="802005" cy="266700"/>
          </a:xfrm>
          <a:prstGeom prst="rect">
            <a:avLst/>
          </a:prstGeom>
        </p:spPr>
      </p:pic>
      <p:pic>
        <p:nvPicPr>
          <p:cNvPr id="11" name="Grafik 10"/>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611564" y="3856101"/>
            <a:ext cx="7103745" cy="558165"/>
          </a:xfrm>
          <a:prstGeom prst="rect">
            <a:avLst/>
          </a:prstGeom>
        </p:spPr>
      </p:pic>
      <p:pic>
        <p:nvPicPr>
          <p:cNvPr id="8" name="Grafik 7"/>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611569" y="2132856"/>
            <a:ext cx="7408545" cy="866775"/>
          </a:xfrm>
          <a:prstGeom prst="rect">
            <a:avLst/>
          </a:prstGeom>
        </p:spPr>
      </p:pic>
    </p:spTree>
    <p:extLst>
      <p:ext uri="{BB962C8B-B14F-4D97-AF65-F5344CB8AC3E}">
        <p14:creationId xmlns:p14="http://schemas.microsoft.com/office/powerpoint/2010/main" val="3657277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0589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BED3B5B8-1073-458C-9AC9-202021BEC120}"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Hybrid SPM (5)</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Algorithm to Compute </a:t>
            </a:r>
            <a:r>
              <a:rPr lang="en-US" b="1" dirty="0">
                <a:latin typeface="Courier New" pitchFamily="49" charset="0"/>
                <a:cs typeface="Courier New" pitchFamily="49" charset="0"/>
              </a:rPr>
              <a:t>hybrid_binmin</a:t>
            </a:r>
            <a:r>
              <a:rPr lang="en-US" b="1" dirty="0"/>
              <a:t>( </a:t>
            </a:r>
            <a:r>
              <a:rPr lang="en-US" b="1" i="1" dirty="0"/>
              <a:t>g</a:t>
            </a:r>
            <a:r>
              <a:rPr lang="en-US" b="1" dirty="0"/>
              <a:t>, </a:t>
            </a:r>
            <a:r>
              <a:rPr lang="en-US" b="1" i="1" dirty="0"/>
              <a:t>h</a:t>
            </a:r>
            <a:r>
              <a:rPr lang="en-US" b="1" dirty="0"/>
              <a:t> )</a:t>
            </a:r>
            <a:endParaRPr lang="en-US" b="1" i="1" dirty="0"/>
          </a:p>
          <a:p>
            <a:pPr>
              <a:lnSpc>
                <a:spcPct val="120000"/>
              </a:lnSpc>
              <a:buFont typeface="Arial" charset="0"/>
              <a:buChar char="–"/>
            </a:pPr>
            <a:r>
              <a:rPr lang="en-US" dirty="0"/>
              <a:t>for ( </a:t>
            </a:r>
            <a:r>
              <a:rPr lang="en-US" i="1" dirty="0"/>
              <a:t>y</a:t>
            </a:r>
            <a:r>
              <a:rPr lang="en-US" dirty="0"/>
              <a:t> = 0; </a:t>
            </a:r>
            <a:r>
              <a:rPr lang="en-US" i="1" dirty="0"/>
              <a:t>y</a:t>
            </a:r>
            <a:r>
              <a:rPr lang="en-US" dirty="0"/>
              <a:t> &lt;= </a:t>
            </a:r>
            <a:r>
              <a:rPr lang="en-US" i="1" dirty="0"/>
              <a:t>S</a:t>
            </a:r>
            <a:r>
              <a:rPr lang="en-US" dirty="0"/>
              <a:t>; </a:t>
            </a:r>
            <a:r>
              <a:rPr lang="en-US" i="1" dirty="0"/>
              <a:t>y</a:t>
            </a:r>
            <a:r>
              <a:rPr lang="en-US" dirty="0"/>
              <a:t> += </a:t>
            </a:r>
            <a:r>
              <a:rPr lang="en-US" i="1" dirty="0"/>
              <a:t>S’</a:t>
            </a:r>
            <a:r>
              <a:rPr lang="en-US" dirty="0"/>
              <a:t> )</a:t>
            </a:r>
          </a:p>
          <a:p>
            <a:pPr lvl="1">
              <a:lnSpc>
                <a:spcPct val="120000"/>
              </a:lnSpc>
              <a:buFont typeface="Arial" charset="0"/>
              <a:buChar char="–"/>
            </a:pPr>
            <a:r>
              <a:rPr lang="en-US" dirty="0"/>
              <a:t>int </a:t>
            </a:r>
            <a:r>
              <a:rPr lang="en-US" i="1" dirty="0"/>
              <a:t>min</a:t>
            </a:r>
            <a:r>
              <a:rPr lang="en-US" dirty="0"/>
              <a:t> = </a:t>
            </a:r>
            <a:r>
              <a:rPr lang="en-US" dirty="0">
                <a:latin typeface="OpenSymbol"/>
                <a:ea typeface="OpenSymbol"/>
              </a:rPr>
              <a:t>∞</a:t>
            </a:r>
            <a:r>
              <a:rPr lang="en-US" dirty="0"/>
              <a:t>;</a:t>
            </a:r>
          </a:p>
          <a:p>
            <a:pPr lvl="1">
              <a:lnSpc>
                <a:spcPct val="120000"/>
              </a:lnSpc>
              <a:buFont typeface="Arial" charset="0"/>
              <a:buChar char="–"/>
            </a:pPr>
            <a:r>
              <a:rPr lang="en-US" dirty="0"/>
              <a:t>for ( </a:t>
            </a:r>
            <a:r>
              <a:rPr lang="en-US" i="1" dirty="0"/>
              <a:t>x</a:t>
            </a:r>
            <a:r>
              <a:rPr lang="en-US" dirty="0"/>
              <a:t> = 0; </a:t>
            </a:r>
            <a:r>
              <a:rPr lang="en-US" i="1" dirty="0"/>
              <a:t>x</a:t>
            </a:r>
            <a:r>
              <a:rPr lang="en-US" dirty="0"/>
              <a:t> &lt;= </a:t>
            </a:r>
            <a:r>
              <a:rPr lang="en-US" i="1" dirty="0"/>
              <a:t>S - y</a:t>
            </a:r>
            <a:r>
              <a:rPr lang="en-US" dirty="0"/>
              <a:t>; </a:t>
            </a:r>
            <a:r>
              <a:rPr lang="en-US" i="1" dirty="0"/>
              <a:t>x</a:t>
            </a:r>
            <a:r>
              <a:rPr lang="en-US" dirty="0"/>
              <a:t> += </a:t>
            </a:r>
            <a:r>
              <a:rPr lang="en-US" i="1" dirty="0"/>
              <a:t>S’</a:t>
            </a:r>
            <a:r>
              <a:rPr lang="en-US" dirty="0"/>
              <a:t> )</a:t>
            </a:r>
          </a:p>
          <a:p>
            <a:pPr lvl="2">
              <a:lnSpc>
                <a:spcPct val="120000"/>
              </a:lnSpc>
              <a:buFont typeface="Arial" charset="0"/>
              <a:buChar char="–"/>
            </a:pPr>
            <a:r>
              <a:rPr lang="en-US" sz="2000" dirty="0"/>
              <a:t>for ( </a:t>
            </a:r>
            <a:r>
              <a:rPr lang="en-US" sz="2000" i="1" dirty="0"/>
              <a:t>tmp</a:t>
            </a:r>
            <a:r>
              <a:rPr lang="en-US" sz="2000" dirty="0"/>
              <a:t> = 0; </a:t>
            </a:r>
            <a:r>
              <a:rPr lang="en-US" sz="2000" i="1" dirty="0"/>
              <a:t>tmp</a:t>
            </a:r>
            <a:r>
              <a:rPr lang="en-US" sz="2000" dirty="0"/>
              <a:t> &lt;= </a:t>
            </a:r>
            <a:r>
              <a:rPr lang="en-US" sz="2000" i="1" dirty="0"/>
              <a:t>x</a:t>
            </a:r>
            <a:r>
              <a:rPr lang="en-US" sz="2000" dirty="0"/>
              <a:t>; </a:t>
            </a:r>
            <a:r>
              <a:rPr lang="en-US" sz="2000" i="1" dirty="0"/>
              <a:t>tmp</a:t>
            </a:r>
            <a:r>
              <a:rPr lang="en-US" sz="2000" dirty="0"/>
              <a:t> += </a:t>
            </a:r>
            <a:r>
              <a:rPr lang="en-US" sz="2000" i="1" dirty="0"/>
              <a:t>S’</a:t>
            </a:r>
            <a:r>
              <a:rPr lang="en-US" sz="2000" dirty="0"/>
              <a:t> )</a:t>
            </a:r>
          </a:p>
          <a:p>
            <a:pPr lvl="3">
              <a:lnSpc>
                <a:spcPct val="120000"/>
              </a:lnSpc>
              <a:buFont typeface="Arial" charset="0"/>
              <a:buChar char="–"/>
            </a:pPr>
            <a:r>
              <a:rPr lang="en-US" sz="2000" dirty="0"/>
              <a:t>if ( </a:t>
            </a:r>
            <a:r>
              <a:rPr lang="en-US" sz="2000" i="1" dirty="0"/>
              <a:t>g</a:t>
            </a:r>
            <a:r>
              <a:rPr lang="en-US" sz="2000" dirty="0"/>
              <a:t>[ </a:t>
            </a:r>
            <a:r>
              <a:rPr lang="en-US" sz="2000" i="1" dirty="0"/>
              <a:t>tmp</a:t>
            </a:r>
            <a:r>
              <a:rPr lang="en-US" sz="2000" dirty="0"/>
              <a:t>, </a:t>
            </a:r>
            <a:r>
              <a:rPr lang="en-US" sz="2000" i="1" dirty="0"/>
              <a:t>y</a:t>
            </a:r>
            <a:r>
              <a:rPr lang="en-US" sz="2000" dirty="0"/>
              <a:t> ] + </a:t>
            </a:r>
            <a:r>
              <a:rPr lang="en-US" sz="2000" i="1" dirty="0"/>
              <a:t>h</a:t>
            </a:r>
            <a:r>
              <a:rPr lang="en-US" sz="2000" dirty="0"/>
              <a:t>[ </a:t>
            </a:r>
            <a:r>
              <a:rPr lang="en-US" sz="2000" i="1" dirty="0"/>
              <a:t>x</a:t>
            </a:r>
            <a:r>
              <a:rPr lang="en-US" sz="2000" dirty="0"/>
              <a:t> – </a:t>
            </a:r>
            <a:r>
              <a:rPr lang="en-US" sz="2000" i="1" dirty="0"/>
              <a:t>tmp</a:t>
            </a:r>
            <a:r>
              <a:rPr lang="en-US" sz="2000" dirty="0"/>
              <a:t>, </a:t>
            </a:r>
            <a:r>
              <a:rPr lang="en-US" sz="2000" i="1" dirty="0"/>
              <a:t>y</a:t>
            </a:r>
            <a:r>
              <a:rPr lang="en-US" sz="2000" dirty="0"/>
              <a:t> ] &lt; </a:t>
            </a:r>
            <a:r>
              <a:rPr lang="en-US" sz="2000" i="1" dirty="0"/>
              <a:t>min</a:t>
            </a:r>
            <a:r>
              <a:rPr lang="en-US" sz="2000" dirty="0"/>
              <a:t> )</a:t>
            </a:r>
            <a:br>
              <a:rPr lang="en-US" sz="2000" dirty="0"/>
            </a:br>
            <a:r>
              <a:rPr lang="en-US" sz="2000" dirty="0"/>
              <a:t>   </a:t>
            </a:r>
            <a:r>
              <a:rPr lang="en-US" sz="2000" i="1" dirty="0"/>
              <a:t>min</a:t>
            </a:r>
            <a:r>
              <a:rPr lang="en-US" sz="2000" dirty="0"/>
              <a:t> = </a:t>
            </a:r>
            <a:r>
              <a:rPr lang="en-US" sz="2000" i="1" dirty="0"/>
              <a:t>g</a:t>
            </a:r>
            <a:r>
              <a:rPr lang="en-US" sz="2000" dirty="0"/>
              <a:t>[ </a:t>
            </a:r>
            <a:r>
              <a:rPr lang="en-US" sz="2000" i="1" dirty="0"/>
              <a:t>tmp</a:t>
            </a:r>
            <a:r>
              <a:rPr lang="en-US" sz="2000" dirty="0"/>
              <a:t>, </a:t>
            </a:r>
            <a:r>
              <a:rPr lang="en-US" sz="2000" i="1" dirty="0"/>
              <a:t>y</a:t>
            </a:r>
            <a:r>
              <a:rPr lang="en-US" sz="2000" dirty="0"/>
              <a:t> ] + </a:t>
            </a:r>
            <a:r>
              <a:rPr lang="en-US" sz="2000" i="1" dirty="0"/>
              <a:t>h</a:t>
            </a:r>
            <a:r>
              <a:rPr lang="en-US" sz="2000" dirty="0"/>
              <a:t>[ </a:t>
            </a:r>
            <a:r>
              <a:rPr lang="en-US" sz="2000" i="1" dirty="0"/>
              <a:t>x</a:t>
            </a:r>
            <a:r>
              <a:rPr lang="en-US" sz="2000" dirty="0"/>
              <a:t> – </a:t>
            </a:r>
            <a:r>
              <a:rPr lang="en-US" sz="2000" i="1" dirty="0"/>
              <a:t>tmp</a:t>
            </a:r>
            <a:r>
              <a:rPr lang="en-US" sz="2000" dirty="0"/>
              <a:t>, </a:t>
            </a:r>
            <a:r>
              <a:rPr lang="en-US" sz="2000" i="1" dirty="0"/>
              <a:t>y</a:t>
            </a:r>
            <a:r>
              <a:rPr lang="en-US" sz="2000" dirty="0"/>
              <a:t> ];</a:t>
            </a:r>
          </a:p>
          <a:p>
            <a:pPr lvl="1">
              <a:lnSpc>
                <a:spcPct val="120000"/>
              </a:lnSpc>
              <a:buFont typeface="Arial" charset="0"/>
              <a:buChar char="–"/>
            </a:pPr>
            <a:r>
              <a:rPr lang="en-US" i="1" dirty="0"/>
              <a:t>b</a:t>
            </a:r>
            <a:r>
              <a:rPr lang="en-US" dirty="0"/>
              <a:t>[ </a:t>
            </a:r>
            <a:r>
              <a:rPr lang="en-US" i="1" dirty="0"/>
              <a:t>x</a:t>
            </a:r>
            <a:r>
              <a:rPr lang="en-US" dirty="0"/>
              <a:t>, </a:t>
            </a:r>
            <a:r>
              <a:rPr lang="en-US" i="1" dirty="0"/>
              <a:t>y</a:t>
            </a:r>
            <a:r>
              <a:rPr lang="en-US" dirty="0"/>
              <a:t> ] = </a:t>
            </a:r>
            <a:r>
              <a:rPr lang="en-US" i="1" dirty="0"/>
              <a:t>min</a:t>
            </a:r>
            <a:r>
              <a:rPr lang="en-US" dirty="0"/>
              <a:t>;</a:t>
            </a:r>
          </a:p>
          <a:p>
            <a:pPr>
              <a:lnSpc>
                <a:spcPct val="120000"/>
              </a:lnSpc>
              <a:buFont typeface="Arial" charset="0"/>
              <a:buChar char="–"/>
            </a:pPr>
            <a:r>
              <a:rPr lang="en-US" dirty="0"/>
              <a:t>return </a:t>
            </a:r>
            <a:r>
              <a:rPr lang="en-US" i="1" dirty="0"/>
              <a:t>b</a:t>
            </a:r>
            <a:r>
              <a:rPr lang="en-US" dirty="0"/>
              <a:t>;</a:t>
            </a:r>
          </a:p>
        </p:txBody>
      </p:sp>
    </p:spTree>
    <p:extLst>
      <p:ext uri="{BB962C8B-B14F-4D97-AF65-F5344CB8AC3E}">
        <p14:creationId xmlns:p14="http://schemas.microsoft.com/office/powerpoint/2010/main" val="2122447998"/>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F2BE6ECE-8F98-4585-8BBE-349CFE5F47C8}"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Hybrid SPM (6)</a:t>
            </a:r>
            <a:endParaRPr lang="en-US" i="1" dirty="0"/>
          </a:p>
        </p:txBody>
      </p:sp>
      <p:sp>
        <p:nvSpPr>
          <p:cNvPr id="805891" name="Rectangle 3"/>
          <p:cNvSpPr>
            <a:spLocks noGrp="1" noChangeArrowheads="1"/>
          </p:cNvSpPr>
          <p:nvPr>
            <p:ph type="body" idx="1"/>
          </p:nvPr>
        </p:nvSpPr>
        <p:spPr/>
        <p:txBody>
          <a:bodyPr/>
          <a:lstStyle/>
          <a:p>
            <a:pPr>
              <a:lnSpc>
                <a:spcPct val="90000"/>
              </a:lnSpc>
            </a:pPr>
            <a:r>
              <a:rPr lang="en-US" b="1" dirty="0"/>
              <a:t>Algorithm to Compute</a:t>
            </a:r>
            <a:endParaRPr lang="en-US" b="1" i="1" dirty="0"/>
          </a:p>
          <a:p>
            <a:pPr marL="0" indent="0">
              <a:lnSpc>
                <a:spcPct val="120000"/>
              </a:lnSpc>
            </a:pPr>
            <a:r>
              <a:rPr lang="en-US" b="1" dirty="0">
                <a:latin typeface="Courier New" pitchFamily="49" charset="0"/>
                <a:cs typeface="Courier New" pitchFamily="49" charset="0"/>
              </a:rPr>
              <a:t>HybridSPM</a:t>
            </a:r>
            <a:r>
              <a:rPr lang="en-US" dirty="0"/>
              <a:t>(                   )</a:t>
            </a:r>
          </a:p>
          <a:p>
            <a:pPr>
              <a:lnSpc>
                <a:spcPct val="120000"/>
              </a:lnSpc>
              <a:buFont typeface="Arial" charset="0"/>
              <a:buChar char="–"/>
            </a:pPr>
            <a:r>
              <a:rPr lang="en-US" dirty="0"/>
              <a:t>if ( </a:t>
            </a:r>
            <a:r>
              <a:rPr lang="en-US" i="1" dirty="0"/>
              <a:t>N</a:t>
            </a:r>
            <a:r>
              <a:rPr lang="en-US" dirty="0"/>
              <a:t> &gt; 2 )</a:t>
            </a:r>
          </a:p>
          <a:p>
            <a:pPr lvl="1">
              <a:lnSpc>
                <a:spcPct val="120000"/>
              </a:lnSpc>
              <a:buFont typeface="Arial" charset="0"/>
              <a:buChar char="–"/>
            </a:pPr>
            <a:r>
              <a:rPr lang="en-US" dirty="0"/>
              <a:t>         = </a:t>
            </a:r>
            <a:r>
              <a:rPr lang="en-US" b="1" dirty="0">
                <a:latin typeface="Courier New" pitchFamily="49" charset="0"/>
                <a:cs typeface="Courier New" pitchFamily="49" charset="0"/>
              </a:rPr>
              <a:t>HybridSPM</a:t>
            </a:r>
            <a:r>
              <a:rPr lang="en-US" dirty="0"/>
              <a:t>(                      );</a:t>
            </a:r>
          </a:p>
          <a:p>
            <a:pPr lvl="1">
              <a:lnSpc>
                <a:spcPct val="120000"/>
              </a:lnSpc>
              <a:buFont typeface="Arial" charset="0"/>
              <a:buChar char="–"/>
            </a:pPr>
            <a:r>
              <a:rPr lang="en-US" dirty="0"/>
              <a:t>      = </a:t>
            </a:r>
            <a:r>
              <a:rPr lang="en-US" b="1" dirty="0">
                <a:latin typeface="Courier New" pitchFamily="49" charset="0"/>
                <a:cs typeface="Courier New" pitchFamily="49" charset="0"/>
              </a:rPr>
              <a:t>hybrid_binmin</a:t>
            </a:r>
            <a:r>
              <a:rPr lang="en-US" dirty="0"/>
              <a:t>(                );</a:t>
            </a:r>
          </a:p>
          <a:p>
            <a:pPr>
              <a:lnSpc>
                <a:spcPct val="120000"/>
              </a:lnSpc>
              <a:buFont typeface="Arial" charset="0"/>
              <a:buChar char="–"/>
            </a:pPr>
            <a:r>
              <a:rPr lang="en-US" dirty="0"/>
              <a:t>else</a:t>
            </a:r>
          </a:p>
          <a:p>
            <a:pPr lvl="1">
              <a:lnSpc>
                <a:spcPct val="120000"/>
              </a:lnSpc>
              <a:buFont typeface="Arial" charset="0"/>
              <a:buChar char="–"/>
            </a:pPr>
            <a:r>
              <a:rPr lang="en-US" dirty="0"/>
              <a:t>      = </a:t>
            </a:r>
            <a:r>
              <a:rPr lang="en-US" b="1" dirty="0">
                <a:latin typeface="Courier New" pitchFamily="49" charset="0"/>
                <a:cs typeface="Courier New" pitchFamily="49" charset="0"/>
              </a:rPr>
              <a:t>hybrid_binmin</a:t>
            </a:r>
            <a:r>
              <a:rPr lang="en-US" dirty="0"/>
              <a:t>(     ,      );</a:t>
            </a:r>
          </a:p>
          <a:p>
            <a:pPr>
              <a:lnSpc>
                <a:spcPct val="120000"/>
              </a:lnSpc>
              <a:buFont typeface="Arial" charset="0"/>
              <a:buChar char="–"/>
            </a:pPr>
            <a:r>
              <a:rPr lang="en-US" dirty="0"/>
              <a:t>return     ;</a:t>
            </a:r>
          </a:p>
        </p:txBody>
      </p:sp>
      <p:pic>
        <p:nvPicPr>
          <p:cNvPr id="6" name="Grafik 5"/>
          <p:cNvPicPr>
            <a:picLocks noChangeAspect="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a:xfrm>
            <a:off x="3059832" y="1436013"/>
            <a:ext cx="278130" cy="264795"/>
          </a:xfrm>
          <a:prstGeom prst="rect">
            <a:avLst/>
          </a:prstGeom>
        </p:spPr>
      </p:pic>
      <p:pic>
        <p:nvPicPr>
          <p:cNvPr id="12" name="Grafik 11"/>
          <p:cNvPicPr>
            <a:picLocks noChangeAspect="1"/>
          </p:cNvPicPr>
          <p:nvPr>
            <p:custDataLst>
              <p:tags r:id="rId2"/>
            </p:custDataLst>
          </p:nvPr>
        </p:nvPicPr>
        <p:blipFill>
          <a:blip r:embed="rId14" cstate="print">
            <a:extLst>
              <a:ext uri="{28A0092B-C50C-407E-A947-70E740481C1C}">
                <a14:useLocalDpi xmlns:a14="http://schemas.microsoft.com/office/drawing/2010/main" val="0"/>
              </a:ext>
            </a:extLst>
          </a:blip>
          <a:stretch>
            <a:fillRect/>
          </a:stretch>
        </p:blipFill>
        <p:spPr>
          <a:xfrm>
            <a:off x="3347864" y="2564904"/>
            <a:ext cx="1434465" cy="264795"/>
          </a:xfrm>
          <a:prstGeom prst="rect">
            <a:avLst/>
          </a:prstGeom>
        </p:spPr>
      </p:pic>
      <p:pic>
        <p:nvPicPr>
          <p:cNvPr id="10" name="Grafik 9"/>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1043608" y="2564904"/>
            <a:ext cx="527685" cy="264795"/>
          </a:xfrm>
          <a:prstGeom prst="rect">
            <a:avLst/>
          </a:prstGeom>
        </p:spPr>
      </p:pic>
      <p:pic>
        <p:nvPicPr>
          <p:cNvPr id="14" name="Grafik 13"/>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1043608" y="2996952"/>
            <a:ext cx="278130" cy="264795"/>
          </a:xfrm>
          <a:prstGeom prst="rect">
            <a:avLst/>
          </a:prstGeom>
        </p:spPr>
      </p:pic>
      <p:pic>
        <p:nvPicPr>
          <p:cNvPr id="16" name="Grafik 15"/>
          <p:cNvPicPr>
            <a:picLocks noChangeAspect="1"/>
          </p:cNvPicPr>
          <p:nvPr>
            <p:custDataLst>
              <p:tags r:id="rId5"/>
            </p:custDataLst>
          </p:nvPr>
        </p:nvPicPr>
        <p:blipFill>
          <a:blip r:embed="rId16" cstate="print">
            <a:extLst>
              <a:ext uri="{28A0092B-C50C-407E-A947-70E740481C1C}">
                <a14:useLocalDpi xmlns:a14="http://schemas.microsoft.com/office/drawing/2010/main" val="0"/>
              </a:ext>
            </a:extLst>
          </a:blip>
          <a:stretch>
            <a:fillRect/>
          </a:stretch>
        </p:blipFill>
        <p:spPr>
          <a:xfrm>
            <a:off x="3795519" y="2996952"/>
            <a:ext cx="992505" cy="264795"/>
          </a:xfrm>
          <a:prstGeom prst="rect">
            <a:avLst/>
          </a:prstGeom>
        </p:spPr>
      </p:pic>
      <p:pic>
        <p:nvPicPr>
          <p:cNvPr id="8" name="Grafik 7"/>
          <p:cNvPicPr>
            <a:picLocks noChangeAspect="1"/>
          </p:cNvPicPr>
          <p:nvPr>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1763688" y="1772816"/>
            <a:ext cx="1211580" cy="264795"/>
          </a:xfrm>
          <a:prstGeom prst="rect">
            <a:avLst/>
          </a:prstGeom>
        </p:spPr>
      </p:pic>
      <p:pic>
        <p:nvPicPr>
          <p:cNvPr id="17" name="Grafik 16"/>
          <p:cNvPicPr>
            <a:picLocks noChangeAspect="1"/>
          </p:cNvPicPr>
          <p:nvPr>
            <p:custDataLst>
              <p:tags r:id="rId7"/>
            </p:custDataLst>
          </p:nvPr>
        </p:nvPicPr>
        <p:blipFill>
          <a:blip r:embed="rId13" cstate="print">
            <a:extLst>
              <a:ext uri="{28A0092B-C50C-407E-A947-70E740481C1C}">
                <a14:useLocalDpi xmlns:a14="http://schemas.microsoft.com/office/drawing/2010/main" val="0"/>
              </a:ext>
            </a:extLst>
          </a:blip>
          <a:stretch>
            <a:fillRect/>
          </a:stretch>
        </p:blipFill>
        <p:spPr>
          <a:xfrm>
            <a:off x="1043608" y="3789040"/>
            <a:ext cx="278130" cy="264795"/>
          </a:xfrm>
          <a:prstGeom prst="rect">
            <a:avLst/>
          </a:prstGeom>
        </p:spPr>
      </p:pic>
      <p:pic>
        <p:nvPicPr>
          <p:cNvPr id="19" name="Grafik 18"/>
          <p:cNvPicPr>
            <a:picLocks noChangeAspect="1"/>
          </p:cNvPicPr>
          <p:nvPr>
            <p:custDataLst>
              <p:tags r:id="rId8"/>
            </p:custDataLst>
          </p:nvPr>
        </p:nvPicPr>
        <p:blipFill>
          <a:blip r:embed="rId18" cstate="print">
            <a:extLst>
              <a:ext uri="{28A0092B-C50C-407E-A947-70E740481C1C}">
                <a14:useLocalDpi xmlns:a14="http://schemas.microsoft.com/office/drawing/2010/main" val="0"/>
              </a:ext>
            </a:extLst>
          </a:blip>
          <a:stretch>
            <a:fillRect/>
          </a:stretch>
        </p:blipFill>
        <p:spPr>
          <a:xfrm>
            <a:off x="3759334" y="3789040"/>
            <a:ext cx="308610" cy="264795"/>
          </a:xfrm>
          <a:prstGeom prst="rect">
            <a:avLst/>
          </a:prstGeom>
        </p:spPr>
      </p:pic>
      <p:pic>
        <p:nvPicPr>
          <p:cNvPr id="20" name="Grafik 19"/>
          <p:cNvPicPr>
            <a:picLocks noChangeAspect="1"/>
          </p:cNvPicPr>
          <p:nvPr>
            <p:custDataLst>
              <p:tags r:id="rId9"/>
            </p:custDataLst>
          </p:nvPr>
        </p:nvPicPr>
        <p:blipFill>
          <a:blip r:embed="rId13" cstate="print">
            <a:extLst>
              <a:ext uri="{28A0092B-C50C-407E-A947-70E740481C1C}">
                <a14:useLocalDpi xmlns:a14="http://schemas.microsoft.com/office/drawing/2010/main" val="0"/>
              </a:ext>
            </a:extLst>
          </a:blip>
          <a:stretch>
            <a:fillRect/>
          </a:stretch>
        </p:blipFill>
        <p:spPr>
          <a:xfrm>
            <a:off x="1341542" y="4149080"/>
            <a:ext cx="278130" cy="264795"/>
          </a:xfrm>
          <a:prstGeom prst="rect">
            <a:avLst/>
          </a:prstGeom>
        </p:spPr>
      </p:pic>
      <p:sp>
        <p:nvSpPr>
          <p:cNvPr id="22" name="Rectangle 5"/>
          <p:cNvSpPr txBox="1">
            <a:spLocks noChangeArrowheads="1"/>
          </p:cNvSpPr>
          <p:nvPr/>
        </p:nvSpPr>
        <p:spPr bwMode="auto">
          <a:xfrm>
            <a:off x="5886177" y="1412776"/>
            <a:ext cx="318638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lnSpc>
                <a:spcPts val="2000"/>
              </a:lnSpc>
              <a:spcBef>
                <a:spcPct val="0"/>
              </a:spcBef>
              <a:spcAft>
                <a:spcPct val="0"/>
              </a:spcAft>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a:lnSpc>
                <a:spcPct val="100000"/>
              </a:lnSpc>
              <a:buFont typeface="Arial" charset="0"/>
              <a:buChar char="–"/>
            </a:pPr>
            <a:r>
              <a:rPr lang="en-US" dirty="0"/>
              <a:t>Functionality in analogy to </a:t>
            </a:r>
            <a:r>
              <a:rPr lang="en-US" b="1" dirty="0">
                <a:latin typeface="Courier New" pitchFamily="49" charset="0"/>
                <a:cs typeface="Courier New" pitchFamily="49" charset="0"/>
              </a:rPr>
              <a:t>PartitionedSPM</a:t>
            </a:r>
            <a:r>
              <a:rPr lang="en-US" dirty="0"/>
              <a:t> </a:t>
            </a:r>
            <a:r>
              <a:rPr lang="en-US" i="1" dirty="0"/>
              <a:t>(</a:t>
            </a:r>
            <a:r>
              <a:rPr lang="en-US" i="1" dirty="0">
                <a:sym typeface="Wingdings"/>
              </a:rPr>
              <a:t></a:t>
            </a:r>
            <a:r>
              <a:rPr lang="en-US" i="1" dirty="0"/>
              <a:t> slide 83)</a:t>
            </a:r>
          </a:p>
        </p:txBody>
      </p:sp>
      <p:pic>
        <p:nvPicPr>
          <p:cNvPr id="2" name="Grafik 1"/>
          <p:cNvPicPr>
            <a:picLocks noChangeAspect="1"/>
          </p:cNvPicPr>
          <p:nvPr>
            <p:custDataLst>
              <p:tags r:id="rId10"/>
            </p:custDataLst>
          </p:nvPr>
        </p:nvPicPr>
        <p:blipFill>
          <a:blip r:embed="rId19" cstate="print">
            <a:extLst>
              <a:ext uri="{28A0092B-C50C-407E-A947-70E740481C1C}">
                <a14:useLocalDpi xmlns:a14="http://schemas.microsoft.com/office/drawing/2010/main" val="0"/>
              </a:ext>
            </a:extLst>
          </a:blip>
          <a:stretch>
            <a:fillRect/>
          </a:stretch>
        </p:blipFill>
        <p:spPr>
          <a:xfrm>
            <a:off x="4191382" y="3812277"/>
            <a:ext cx="308610" cy="264795"/>
          </a:xfrm>
          <a:prstGeom prst="rect">
            <a:avLst/>
          </a:prstGeom>
        </p:spPr>
      </p:pic>
    </p:spTree>
    <p:extLst>
      <p:ext uri="{BB962C8B-B14F-4D97-AF65-F5344CB8AC3E}">
        <p14:creationId xmlns:p14="http://schemas.microsoft.com/office/powerpoint/2010/main" val="381912758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4A0F4F71-BC98-4058-80EB-5188F5850854}"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Results (1)</a:t>
            </a:r>
            <a:endParaRPr lang="en-US" i="1" dirty="0"/>
          </a:p>
        </p:txBody>
      </p:sp>
      <p:sp>
        <p:nvSpPr>
          <p:cNvPr id="805891" name="Rectangle 3"/>
          <p:cNvSpPr>
            <a:spLocks noGrp="1" noChangeArrowheads="1"/>
          </p:cNvSpPr>
          <p:nvPr>
            <p:ph type="body" idx="1"/>
          </p:nvPr>
        </p:nvSpPr>
        <p:spPr/>
        <p:txBody>
          <a:bodyPr/>
          <a:lstStyle/>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sz="1600" dirty="0"/>
          </a:p>
          <a:p>
            <a:pPr>
              <a:lnSpc>
                <a:spcPct val="120000"/>
              </a:lnSpc>
              <a:buFont typeface="Arial" charset="0"/>
              <a:buChar char="–"/>
            </a:pPr>
            <a:r>
              <a:rPr lang="en-US" i="1" dirty="0"/>
              <a:t>Here:</a:t>
            </a:r>
            <a:r>
              <a:rPr lang="en-US" dirty="0"/>
              <a:t> Media application (processes adpcm, g721, mpeg4, edge detection)</a:t>
            </a:r>
          </a:p>
          <a:p>
            <a:pPr>
              <a:lnSpc>
                <a:spcPct val="120000"/>
              </a:lnSpc>
              <a:buFont typeface="Arial" charset="0"/>
              <a:buChar char="–"/>
            </a:pPr>
            <a:r>
              <a:rPr lang="en-US" i="1" dirty="0"/>
              <a:t>Energy (single-process):</a:t>
            </a:r>
            <a:r>
              <a:rPr lang="en-US" dirty="0"/>
              <a:t> SPM is completely assigned to that single process using fix SPM allocation that reduces energy consumption most.</a:t>
            </a:r>
          </a:p>
        </p:txBody>
      </p:sp>
      <p:graphicFrame>
        <p:nvGraphicFramePr>
          <p:cNvPr id="2" name="Objekt 1"/>
          <p:cNvGraphicFramePr>
            <a:graphicFrameLocks noChangeAspect="1"/>
          </p:cNvGraphicFramePr>
          <p:nvPr>
            <p:extLst>
              <p:ext uri="{D42A27DB-BD31-4B8C-83A1-F6EECF244321}">
                <p14:modId xmlns:p14="http://schemas.microsoft.com/office/powerpoint/2010/main" val="4130793218"/>
              </p:ext>
            </p:extLst>
          </p:nvPr>
        </p:nvGraphicFramePr>
        <p:xfrm>
          <a:off x="360363" y="1412875"/>
          <a:ext cx="8180387" cy="3457575"/>
        </p:xfrm>
        <a:graphic>
          <a:graphicData uri="http://schemas.openxmlformats.org/presentationml/2006/ole">
            <mc:AlternateContent xmlns:mc="http://schemas.openxmlformats.org/markup-compatibility/2006">
              <mc:Choice xmlns:v="urn:schemas-microsoft-com:vml" Requires="v">
                <p:oleObj spid="_x0000_s6511" name="Arbeitsblatt" r:id="rId4" imgW="6115050" imgH="2581144" progId="Excel.Sheet.8">
                  <p:embed/>
                </p:oleObj>
              </mc:Choice>
              <mc:Fallback>
                <p:oleObj name="Arbeitsblatt" r:id="rId4" imgW="6115050" imgH="2581144" progId="Excel.Sheet.8">
                  <p:embed/>
                  <p:pic>
                    <p:nvPicPr>
                      <p:cNvPr id="0" name="Object 3"/>
                      <p:cNvPicPr>
                        <a:picLocks noChangeAspect="1" noChangeArrowheads="1"/>
                      </p:cNvPicPr>
                      <p:nvPr/>
                    </p:nvPicPr>
                    <p:blipFill>
                      <a:blip r:embed="rId5"/>
                      <a:srcRect/>
                      <a:stretch>
                        <a:fillRect/>
                      </a:stretch>
                    </p:blipFill>
                    <p:spPr bwMode="gray">
                      <a:xfrm>
                        <a:off x="360363" y="1412875"/>
                        <a:ext cx="8180387"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0417227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extLst>
              <p:ext uri="{D42A27DB-BD31-4B8C-83A1-F6EECF244321}">
                <p14:modId xmlns:p14="http://schemas.microsoft.com/office/powerpoint/2010/main" val="3879025003"/>
              </p:ext>
            </p:extLst>
          </p:nvPr>
        </p:nvGraphicFramePr>
        <p:xfrm>
          <a:off x="360363" y="1412875"/>
          <a:ext cx="8180387" cy="3457575"/>
        </p:xfrm>
        <a:graphic>
          <a:graphicData uri="http://schemas.openxmlformats.org/presentationml/2006/ole">
            <mc:AlternateContent xmlns:mc="http://schemas.openxmlformats.org/markup-compatibility/2006">
              <mc:Choice xmlns:v="urn:schemas-microsoft-com:vml" Requires="v">
                <p:oleObj spid="_x0000_s7531" name="Arbeitsblatt" r:id="rId4" imgW="6115050" imgH="2581144" progId="Excel.Sheet.8">
                  <p:embed/>
                </p:oleObj>
              </mc:Choice>
              <mc:Fallback>
                <p:oleObj name="Arbeitsblatt" r:id="rId4" imgW="6115050" imgH="2581144" progId="Excel.Sheet.8">
                  <p:embed/>
                  <p:pic>
                    <p:nvPicPr>
                      <p:cNvPr id="0"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60363" y="1412875"/>
                        <a:ext cx="8180387"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atumsplatzhalter 3"/>
          <p:cNvSpPr>
            <a:spLocks noGrp="1"/>
          </p:cNvSpPr>
          <p:nvPr>
            <p:ph type="dt" sz="half" idx="10"/>
          </p:nvPr>
        </p:nvSpPr>
        <p:spPr/>
        <p:txBody>
          <a:bodyPr/>
          <a:lstStyle/>
          <a:p>
            <a:r>
              <a:rPr lang="en-US" dirty="0"/>
              <a:t>© H. Falk | </a:t>
            </a:r>
            <a:fld id="{73D323B1-4241-45C6-812E-AE6C2823957D}"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Results (2)</a:t>
            </a:r>
            <a:endParaRPr lang="en-US" i="1" dirty="0"/>
          </a:p>
        </p:txBody>
      </p:sp>
      <p:sp>
        <p:nvSpPr>
          <p:cNvPr id="805891" name="Rectangle 3"/>
          <p:cNvSpPr>
            <a:spLocks noGrp="1" noChangeArrowheads="1"/>
          </p:cNvSpPr>
          <p:nvPr>
            <p:ph type="body" idx="1"/>
          </p:nvPr>
        </p:nvSpPr>
        <p:spPr/>
        <p:txBody>
          <a:bodyPr/>
          <a:lstStyle/>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sz="1600" dirty="0"/>
          </a:p>
          <a:p>
            <a:pPr>
              <a:lnSpc>
                <a:spcPct val="120000"/>
              </a:lnSpc>
              <a:buFont typeface="Arial" charset="0"/>
              <a:buChar char="–"/>
            </a:pPr>
            <a:r>
              <a:rPr lang="en-US" i="1" dirty="0"/>
              <a:t>Partitioned SPM:</a:t>
            </a:r>
            <a:r>
              <a:rPr lang="en-US" dirty="0"/>
              <a:t> In fact beneficial for large memories</a:t>
            </a:r>
          </a:p>
          <a:p>
            <a:pPr>
              <a:lnSpc>
                <a:spcPct val="120000"/>
              </a:lnSpc>
              <a:buFont typeface="Arial" charset="0"/>
              <a:buChar char="–"/>
            </a:pPr>
            <a:r>
              <a:rPr lang="en-US" dirty="0"/>
              <a:t>Partitioning of the SPM outperforms exclusive SPM allocation from 1kB SPM size on</a:t>
            </a:r>
          </a:p>
        </p:txBody>
      </p:sp>
      <p:sp>
        <p:nvSpPr>
          <p:cNvPr id="7" name="Oval 5"/>
          <p:cNvSpPr>
            <a:spLocks noChangeArrowheads="1"/>
          </p:cNvSpPr>
          <p:nvPr/>
        </p:nvSpPr>
        <p:spPr bwMode="auto">
          <a:xfrm>
            <a:off x="5435600" y="3111622"/>
            <a:ext cx="649288"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8" name="Oval 6"/>
          <p:cNvSpPr>
            <a:spLocks noChangeArrowheads="1"/>
          </p:cNvSpPr>
          <p:nvPr/>
        </p:nvSpPr>
        <p:spPr bwMode="auto">
          <a:xfrm rot="19122394">
            <a:off x="6370638" y="3214250"/>
            <a:ext cx="793750"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9" name="Oval 7"/>
          <p:cNvSpPr>
            <a:spLocks noChangeArrowheads="1"/>
          </p:cNvSpPr>
          <p:nvPr/>
        </p:nvSpPr>
        <p:spPr bwMode="auto">
          <a:xfrm rot="17920829">
            <a:off x="7344569" y="3294418"/>
            <a:ext cx="865188"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Tree>
    <p:extLst>
      <p:ext uri="{BB962C8B-B14F-4D97-AF65-F5344CB8AC3E}">
        <p14:creationId xmlns:p14="http://schemas.microsoft.com/office/powerpoint/2010/main" val="1329691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11" end="1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extLst>
              <p:ext uri="{D42A27DB-BD31-4B8C-83A1-F6EECF244321}">
                <p14:modId xmlns:p14="http://schemas.microsoft.com/office/powerpoint/2010/main" val="2414785685"/>
              </p:ext>
            </p:extLst>
          </p:nvPr>
        </p:nvGraphicFramePr>
        <p:xfrm>
          <a:off x="360363" y="1412875"/>
          <a:ext cx="8180387" cy="3457575"/>
        </p:xfrm>
        <a:graphic>
          <a:graphicData uri="http://schemas.openxmlformats.org/presentationml/2006/ole">
            <mc:AlternateContent xmlns:mc="http://schemas.openxmlformats.org/markup-compatibility/2006">
              <mc:Choice xmlns:v="urn:schemas-microsoft-com:vml" Requires="v">
                <p:oleObj spid="_x0000_s8552" name="Arbeitsblatt" r:id="rId4" imgW="6115050" imgH="2581144" progId="Excel.Sheet.8">
                  <p:embed/>
                </p:oleObj>
              </mc:Choice>
              <mc:Fallback>
                <p:oleObj name="Arbeitsblatt" r:id="rId4" imgW="6115050" imgH="2581144" progId="Excel.Sheet.8">
                  <p:embed/>
                  <p:pic>
                    <p:nvPicPr>
                      <p:cNvPr id="0" name="Objek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60363" y="1412875"/>
                        <a:ext cx="8180387"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atumsplatzhalter 3"/>
          <p:cNvSpPr>
            <a:spLocks noGrp="1"/>
          </p:cNvSpPr>
          <p:nvPr>
            <p:ph type="dt" sz="half" idx="10"/>
          </p:nvPr>
        </p:nvSpPr>
        <p:spPr/>
        <p:txBody>
          <a:bodyPr/>
          <a:lstStyle/>
          <a:p>
            <a:r>
              <a:rPr lang="en-US" dirty="0"/>
              <a:t>© H. Falk | </a:t>
            </a:r>
            <a:fld id="{564A8B2B-B248-4BC8-A865-FF973C8E151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Results (3)</a:t>
            </a:r>
            <a:endParaRPr lang="en-US" i="1" dirty="0"/>
          </a:p>
        </p:txBody>
      </p:sp>
      <p:sp>
        <p:nvSpPr>
          <p:cNvPr id="805891" name="Rectangle 3"/>
          <p:cNvSpPr>
            <a:spLocks noGrp="1" noChangeArrowheads="1"/>
          </p:cNvSpPr>
          <p:nvPr>
            <p:ph type="body" idx="1"/>
          </p:nvPr>
        </p:nvSpPr>
        <p:spPr/>
        <p:txBody>
          <a:bodyPr/>
          <a:lstStyle/>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sz="1600" dirty="0"/>
          </a:p>
          <a:p>
            <a:pPr>
              <a:lnSpc>
                <a:spcPct val="120000"/>
              </a:lnSpc>
              <a:buFont typeface="Arial" charset="0"/>
              <a:buChar char="–"/>
            </a:pPr>
            <a:r>
              <a:rPr lang="en-US" i="1" dirty="0"/>
              <a:t>Exclusive SPM:</a:t>
            </a:r>
            <a:r>
              <a:rPr lang="en-US" dirty="0"/>
              <a:t> In fact beneficial for small memories</a:t>
            </a:r>
          </a:p>
          <a:p>
            <a:pPr>
              <a:lnSpc>
                <a:spcPct val="120000"/>
              </a:lnSpc>
              <a:buFont typeface="Arial" charset="0"/>
              <a:buChar char="–"/>
            </a:pPr>
            <a:r>
              <a:rPr lang="en-US" dirty="0"/>
              <a:t>Exclusive SPM allocation including reloading of SPM content outperforms partitioned SPMs up to 512 bytes SPM size</a:t>
            </a:r>
          </a:p>
        </p:txBody>
      </p:sp>
      <p:sp>
        <p:nvSpPr>
          <p:cNvPr id="10" name="Oval 8"/>
          <p:cNvSpPr>
            <a:spLocks noChangeArrowheads="1"/>
          </p:cNvSpPr>
          <p:nvPr/>
        </p:nvSpPr>
        <p:spPr bwMode="auto">
          <a:xfrm rot="1773699">
            <a:off x="4392613" y="2985362"/>
            <a:ext cx="649287"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1" name="Oval 9"/>
          <p:cNvSpPr>
            <a:spLocks noChangeArrowheads="1"/>
          </p:cNvSpPr>
          <p:nvPr/>
        </p:nvSpPr>
        <p:spPr bwMode="auto">
          <a:xfrm rot="2243798">
            <a:off x="3313113" y="2805975"/>
            <a:ext cx="793750"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
        <p:nvSpPr>
          <p:cNvPr id="12" name="Oval 10"/>
          <p:cNvSpPr>
            <a:spLocks noChangeArrowheads="1"/>
          </p:cNvSpPr>
          <p:nvPr/>
        </p:nvSpPr>
        <p:spPr bwMode="auto">
          <a:xfrm rot="1773699">
            <a:off x="2376488" y="2374175"/>
            <a:ext cx="649287"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3" name="Oval 11"/>
          <p:cNvSpPr>
            <a:spLocks noChangeArrowheads="1"/>
          </p:cNvSpPr>
          <p:nvPr/>
        </p:nvSpPr>
        <p:spPr bwMode="auto">
          <a:xfrm rot="2243798">
            <a:off x="1293813" y="1713936"/>
            <a:ext cx="793750" cy="358775"/>
          </a:xfrm>
          <a:prstGeom prst="ellipse">
            <a:avLst/>
          </a:prstGeom>
          <a:noFill/>
          <a:ln w="25400" algn="ctr">
            <a:solidFill>
              <a:srgbClr val="FF0000"/>
            </a:solidFill>
            <a:prstDash val="dash"/>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de-DE" dirty="0"/>
          </a:p>
        </p:txBody>
      </p:sp>
    </p:spTree>
    <p:extLst>
      <p:ext uri="{BB962C8B-B14F-4D97-AF65-F5344CB8AC3E}">
        <p14:creationId xmlns:p14="http://schemas.microsoft.com/office/powerpoint/2010/main" val="4142048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11" end="1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extLst>
              <p:ext uri="{D42A27DB-BD31-4B8C-83A1-F6EECF244321}">
                <p14:modId xmlns:p14="http://schemas.microsoft.com/office/powerpoint/2010/main" val="696101852"/>
              </p:ext>
            </p:extLst>
          </p:nvPr>
        </p:nvGraphicFramePr>
        <p:xfrm>
          <a:off x="360363" y="1412875"/>
          <a:ext cx="8180387" cy="3457575"/>
        </p:xfrm>
        <a:graphic>
          <a:graphicData uri="http://schemas.openxmlformats.org/presentationml/2006/ole">
            <mc:AlternateContent xmlns:mc="http://schemas.openxmlformats.org/markup-compatibility/2006">
              <mc:Choice xmlns:v="urn:schemas-microsoft-com:vml" Requires="v">
                <p:oleObj spid="_x0000_s9572" name="Arbeitsblatt" r:id="rId4" imgW="6115050" imgH="2581144" progId="Excel.Sheet.8">
                  <p:embed/>
                </p:oleObj>
              </mc:Choice>
              <mc:Fallback>
                <p:oleObj name="Arbeitsblatt" r:id="rId4" imgW="6115050" imgH="2581144" progId="Excel.Sheet.8">
                  <p:embed/>
                  <p:pic>
                    <p:nvPicPr>
                      <p:cNvPr id="0" name="Objek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60363" y="1412875"/>
                        <a:ext cx="8180387"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atumsplatzhalter 3"/>
          <p:cNvSpPr>
            <a:spLocks noGrp="1"/>
          </p:cNvSpPr>
          <p:nvPr>
            <p:ph type="dt" sz="half" idx="10"/>
          </p:nvPr>
        </p:nvSpPr>
        <p:spPr/>
        <p:txBody>
          <a:bodyPr/>
          <a:lstStyle/>
          <a:p>
            <a:r>
              <a:rPr lang="en-US" dirty="0"/>
              <a:t>© H. Falk | </a:t>
            </a:r>
            <a:fld id="{4B147EB9-1F7A-404A-AA78-C98B8412C40F}"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Multi-Process SPM Allocation: Results (4)</a:t>
            </a:r>
            <a:endParaRPr lang="en-US" i="1" dirty="0"/>
          </a:p>
        </p:txBody>
      </p:sp>
      <p:sp>
        <p:nvSpPr>
          <p:cNvPr id="805891" name="Rectangle 3"/>
          <p:cNvSpPr>
            <a:spLocks noGrp="1" noChangeArrowheads="1"/>
          </p:cNvSpPr>
          <p:nvPr>
            <p:ph type="body" idx="1"/>
          </p:nvPr>
        </p:nvSpPr>
        <p:spPr/>
        <p:txBody>
          <a:bodyPr/>
          <a:lstStyle/>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dirty="0"/>
          </a:p>
          <a:p>
            <a:pPr>
              <a:lnSpc>
                <a:spcPct val="120000"/>
              </a:lnSpc>
              <a:buFont typeface="Arial" charset="0"/>
              <a:buChar char="–"/>
            </a:pPr>
            <a:endParaRPr lang="en-US" sz="1600" dirty="0"/>
          </a:p>
          <a:p>
            <a:pPr>
              <a:lnSpc>
                <a:spcPct val="120000"/>
              </a:lnSpc>
              <a:buFont typeface="Arial" charset="0"/>
              <a:buChar char="–"/>
            </a:pPr>
            <a:r>
              <a:rPr lang="en-US" i="1" dirty="0"/>
              <a:t>Hybrid SPM:</a:t>
            </a:r>
            <a:r>
              <a:rPr lang="en-US" dirty="0"/>
              <a:t> Is in fact the best allocation scheme for all SPM sizes</a:t>
            </a:r>
          </a:p>
          <a:p>
            <a:pPr>
              <a:lnSpc>
                <a:spcPct val="120000"/>
              </a:lnSpc>
              <a:buFont typeface="Arial" charset="0"/>
              <a:buChar char="–"/>
            </a:pPr>
            <a:r>
              <a:rPr lang="en-US" dirty="0"/>
              <a:t>At 4kB SPM: 27% energy savings compared to bar “single-process”</a:t>
            </a:r>
          </a:p>
          <a:p>
            <a:pPr>
              <a:lnSpc>
                <a:spcPct val="120000"/>
              </a:lnSpc>
              <a:buFont typeface="Arial" charset="0"/>
              <a:buChar char="–"/>
            </a:pPr>
            <a:r>
              <a:rPr lang="en-US" dirty="0"/>
              <a:t>Similar results also for “Video Phone” and “DSP” multi-process systems</a:t>
            </a:r>
          </a:p>
        </p:txBody>
      </p:sp>
      <p:sp>
        <p:nvSpPr>
          <p:cNvPr id="14" name="AutoShape 9"/>
          <p:cNvSpPr>
            <a:spLocks/>
          </p:cNvSpPr>
          <p:nvPr/>
        </p:nvSpPr>
        <p:spPr bwMode="auto">
          <a:xfrm>
            <a:off x="8316913" y="2780928"/>
            <a:ext cx="142875" cy="1081087"/>
          </a:xfrm>
          <a:prstGeom prst="rightBrace">
            <a:avLst>
              <a:gd name="adj1" fmla="val 63056"/>
              <a:gd name="adj2" fmla="val 50000"/>
            </a:avLst>
          </a:prstGeom>
          <a:noFill/>
          <a:ln w="2540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
        <p:nvSpPr>
          <p:cNvPr id="15" name="Text Box 10"/>
          <p:cNvSpPr txBox="1">
            <a:spLocks noChangeArrowheads="1"/>
          </p:cNvSpPr>
          <p:nvPr/>
        </p:nvSpPr>
        <p:spPr bwMode="auto">
          <a:xfrm>
            <a:off x="8270875" y="3142878"/>
            <a:ext cx="6985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647700" indent="-457200">
              <a:defRPr sz="2400">
                <a:solidFill>
                  <a:schemeClr val="tx1"/>
                </a:solidFill>
                <a:latin typeface="Arial" charset="0"/>
                <a:ea typeface="ヒラギノ角ゴ Pro W3" pitchFamily="96" charset="-128"/>
              </a:defRPr>
            </a:lvl1pPr>
            <a:lvl2pPr>
              <a:defRPr sz="2400">
                <a:solidFill>
                  <a:schemeClr val="tx1"/>
                </a:solidFill>
                <a:latin typeface="Arial" charset="0"/>
                <a:ea typeface="ヒラギノ角ゴ Pro W3" pitchFamily="96" charset="-128"/>
              </a:defRPr>
            </a:lvl2pPr>
            <a:lvl3pPr>
              <a:defRPr sz="2400">
                <a:solidFill>
                  <a:schemeClr val="tx1"/>
                </a:solidFill>
                <a:latin typeface="Arial" charset="0"/>
                <a:ea typeface="ヒラギノ角ゴ Pro W3" pitchFamily="96" charset="-128"/>
              </a:defRPr>
            </a:lvl3pPr>
            <a:lvl4pPr>
              <a:defRPr sz="2400">
                <a:solidFill>
                  <a:schemeClr val="tx1"/>
                </a:solidFill>
                <a:latin typeface="Arial" charset="0"/>
                <a:ea typeface="ヒラギノ角ゴ Pro W3" pitchFamily="96" charset="-128"/>
              </a:defRPr>
            </a:lvl4pPr>
            <a:lvl5pPr>
              <a:defRPr sz="2400">
                <a:solidFill>
                  <a:schemeClr val="tx1"/>
                </a:solidFill>
                <a:latin typeface="Arial" charset="0"/>
                <a:ea typeface="ヒラギノ角ゴ Pro W3" pitchFamily="96" charset="-128"/>
              </a:defRPr>
            </a:lvl5pPr>
            <a:lvl6pPr eaLnBrk="0" fontAlgn="base" hangingPunct="0">
              <a:spcBef>
                <a:spcPct val="0"/>
              </a:spcBef>
              <a:spcAft>
                <a:spcPct val="0"/>
              </a:spcAft>
              <a:defRPr sz="2400">
                <a:solidFill>
                  <a:schemeClr val="tx1"/>
                </a:solidFill>
                <a:latin typeface="Arial" charset="0"/>
                <a:ea typeface="ヒラギノ角ゴ Pro W3" pitchFamily="96" charset="-128"/>
              </a:defRPr>
            </a:lvl6pPr>
            <a:lvl7pPr eaLnBrk="0" fontAlgn="base" hangingPunct="0">
              <a:spcBef>
                <a:spcPct val="0"/>
              </a:spcBef>
              <a:spcAft>
                <a:spcPct val="0"/>
              </a:spcAft>
              <a:defRPr sz="2400">
                <a:solidFill>
                  <a:schemeClr val="tx1"/>
                </a:solidFill>
                <a:latin typeface="Arial" charset="0"/>
                <a:ea typeface="ヒラギノ角ゴ Pro W3" pitchFamily="96" charset="-128"/>
              </a:defRPr>
            </a:lvl7pPr>
            <a:lvl8pPr eaLnBrk="0" fontAlgn="base" hangingPunct="0">
              <a:spcBef>
                <a:spcPct val="0"/>
              </a:spcBef>
              <a:spcAft>
                <a:spcPct val="0"/>
              </a:spcAft>
              <a:defRPr sz="2400">
                <a:solidFill>
                  <a:schemeClr val="tx1"/>
                </a:solidFill>
                <a:latin typeface="Arial" charset="0"/>
                <a:ea typeface="ヒラギノ角ゴ Pro W3" pitchFamily="96" charset="-128"/>
              </a:defRPr>
            </a:lvl8pPr>
            <a:lvl9pPr eaLnBrk="0" fontAlgn="base" hangingPunct="0">
              <a:spcBef>
                <a:spcPct val="0"/>
              </a:spcBef>
              <a:spcAft>
                <a:spcPct val="0"/>
              </a:spcAft>
              <a:defRPr sz="2400">
                <a:solidFill>
                  <a:schemeClr val="tx1"/>
                </a:solidFill>
                <a:latin typeface="Arial" charset="0"/>
                <a:ea typeface="ヒラギノ角ゴ Pro W3" pitchFamily="96" charset="-128"/>
              </a:defRPr>
            </a:lvl9pPr>
          </a:lstStyle>
          <a:p>
            <a:pPr algn="ctr" eaLnBrk="1" hangingPunct="1">
              <a:spcBef>
                <a:spcPct val="20000"/>
              </a:spcBef>
              <a:buClr>
                <a:srgbClr val="FF0007"/>
              </a:buClr>
            </a:pPr>
            <a:r>
              <a:rPr lang="en-US" sz="2000" dirty="0">
                <a:solidFill>
                  <a:srgbClr val="FF0000"/>
                </a:solidFill>
              </a:rPr>
              <a:t>27%</a:t>
            </a:r>
          </a:p>
        </p:txBody>
      </p:sp>
    </p:spTree>
    <p:extLst>
      <p:ext uri="{BB962C8B-B14F-4D97-AF65-F5344CB8AC3E}">
        <p14:creationId xmlns:p14="http://schemas.microsoft.com/office/powerpoint/2010/main" val="39806061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5891">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A3FA47C8-58F5-4F72-92D4-22240244D6EE}"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References (1)</a:t>
            </a:r>
          </a:p>
        </p:txBody>
      </p:sp>
      <p:sp>
        <p:nvSpPr>
          <p:cNvPr id="805891" name="Rectangle 3"/>
          <p:cNvSpPr>
            <a:spLocks noGrp="1" noChangeArrowheads="1"/>
          </p:cNvSpPr>
          <p:nvPr>
            <p:ph type="body" idx="1"/>
          </p:nvPr>
        </p:nvSpPr>
        <p:spPr/>
        <p:txBody>
          <a:bodyPr/>
          <a:lstStyle/>
          <a:p>
            <a:pPr>
              <a:lnSpc>
                <a:spcPct val="90000"/>
              </a:lnSpc>
            </a:pPr>
            <a:r>
              <a:rPr lang="en-US" b="1" dirty="0"/>
              <a:t>Code Generation for Network Processors</a:t>
            </a:r>
            <a:endParaRPr lang="en-US" b="1" i="1" dirty="0"/>
          </a:p>
          <a:p>
            <a:pPr>
              <a:lnSpc>
                <a:spcPct val="120000"/>
              </a:lnSpc>
              <a:buFont typeface="Arial" charset="0"/>
              <a:buChar char="–"/>
            </a:pPr>
            <a:r>
              <a:rPr lang="en-US" dirty="0"/>
              <a:t>J. Wagner. </a:t>
            </a:r>
            <a:r>
              <a:rPr lang="de-DE" i="1" dirty="0"/>
              <a:t>Retargierbare Ausnutzung von Spezialoperationen für Eingebettete Systeme mit Hilfe bitgenauer Wertflussanalyse</a:t>
            </a:r>
            <a:r>
              <a:rPr lang="en-US" dirty="0"/>
              <a:t>. Dissertation, Dortmund 2006.</a:t>
            </a:r>
            <a:endParaRPr lang="en-US" i="1" u="sng" dirty="0"/>
          </a:p>
        </p:txBody>
      </p:sp>
    </p:spTree>
    <p:extLst>
      <p:ext uri="{BB962C8B-B14F-4D97-AF65-F5344CB8AC3E}">
        <p14:creationId xmlns:p14="http://schemas.microsoft.com/office/powerpoint/2010/main" val="172913725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dirty="0"/>
              <a:t>© H. Falk | </a:t>
            </a:r>
            <a:fld id="{C0A5A1CB-32C7-42B8-A91C-8B82DA109265}" type="datetime1">
              <a:rPr lang="de-DE" smtClean="0"/>
              <a:t>27.01.2022</a:t>
            </a:fld>
            <a:endParaRPr lang="en-US" dirty="0"/>
          </a:p>
        </p:txBody>
      </p:sp>
      <p:sp>
        <p:nvSpPr>
          <p:cNvPr id="5" name="Fußzeilenplatzhalter 4"/>
          <p:cNvSpPr>
            <a:spLocks noGrp="1"/>
          </p:cNvSpPr>
          <p:nvPr>
            <p:ph type="ftr" sz="quarter" idx="11"/>
          </p:nvPr>
        </p:nvSpPr>
        <p:spPr/>
        <p:txBody>
          <a:bodyPr/>
          <a:lstStyle/>
          <a:p>
            <a:r>
              <a:rPr lang="en-US" dirty="0"/>
              <a:t>7 - LIR Optimizations and Transformations</a:t>
            </a:r>
          </a:p>
        </p:txBody>
      </p:sp>
      <p:sp>
        <p:nvSpPr>
          <p:cNvPr id="805890" name="Rectangle 2"/>
          <p:cNvSpPr>
            <a:spLocks noGrp="1" noChangeArrowheads="1"/>
          </p:cNvSpPr>
          <p:nvPr>
            <p:ph type="title"/>
          </p:nvPr>
        </p:nvSpPr>
        <p:spPr/>
        <p:txBody>
          <a:bodyPr/>
          <a:lstStyle/>
          <a:p>
            <a:r>
              <a:rPr lang="en-US" dirty="0"/>
              <a:t>References (2)</a:t>
            </a:r>
          </a:p>
        </p:txBody>
      </p:sp>
      <p:sp>
        <p:nvSpPr>
          <p:cNvPr id="805891" name="Rectangle 3"/>
          <p:cNvSpPr>
            <a:spLocks noGrp="1" noChangeArrowheads="1"/>
          </p:cNvSpPr>
          <p:nvPr>
            <p:ph type="body" idx="1"/>
          </p:nvPr>
        </p:nvSpPr>
        <p:spPr/>
        <p:txBody>
          <a:bodyPr/>
          <a:lstStyle/>
          <a:p>
            <a:pPr>
              <a:lnSpc>
                <a:spcPct val="90000"/>
              </a:lnSpc>
            </a:pPr>
            <a:r>
              <a:rPr lang="en-US" b="1" dirty="0"/>
              <a:t>Optimizations for Scratchpad Memories</a:t>
            </a:r>
          </a:p>
          <a:p>
            <a:pPr>
              <a:lnSpc>
                <a:spcPct val="120000"/>
              </a:lnSpc>
              <a:buFont typeface="Arial" charset="0"/>
              <a:buChar char="–"/>
            </a:pPr>
            <a:r>
              <a:rPr lang="en-US" dirty="0"/>
              <a:t>S. Steinke. </a:t>
            </a:r>
            <a:r>
              <a:rPr lang="de-DE" i="1" dirty="0"/>
              <a:t>Untersuchung des Energieeinsparungspotenzials in eingebetteten Systemen durch energieoptimierende Compilertechnik</a:t>
            </a:r>
            <a:r>
              <a:rPr lang="en-US" dirty="0"/>
              <a:t>. Dissertation, Dortmund 2002.</a:t>
            </a:r>
          </a:p>
          <a:p>
            <a:pPr>
              <a:lnSpc>
                <a:spcPct val="120000"/>
              </a:lnSpc>
              <a:buFont typeface="Arial" charset="0"/>
              <a:buChar char="–"/>
            </a:pPr>
            <a:r>
              <a:rPr lang="en-US" dirty="0"/>
              <a:t>M. Verma, P. Marwedel. </a:t>
            </a:r>
            <a:r>
              <a:rPr lang="en-US" i="1" dirty="0"/>
              <a:t>Advanced Memory Optimization Techniques for Low-Power Embedded Processors</a:t>
            </a:r>
            <a:r>
              <a:rPr lang="en-US" dirty="0"/>
              <a:t>. Springer, 2007.</a:t>
            </a:r>
          </a:p>
          <a:p>
            <a:pPr>
              <a:lnSpc>
                <a:spcPct val="120000"/>
              </a:lnSpc>
              <a:buFont typeface="Arial" charset="0"/>
              <a:buChar char="–"/>
            </a:pPr>
            <a:r>
              <a:rPr lang="en-US" dirty="0"/>
              <a:t>M. Verma, K. Petzold, L. Wehmeyer et al. </a:t>
            </a:r>
            <a:r>
              <a:rPr lang="en-US" i="1" dirty="0"/>
              <a:t>Scratchpad Sharing Strategies for Multiprocess Embedded Systems: A first Approach</a:t>
            </a:r>
            <a:r>
              <a:rPr lang="en-US" dirty="0"/>
              <a:t>. 3rd IEEE Workshop on Embedded Systems for Real-Time Multimedia (ESTIMedia), Jersey City, September 2005.</a:t>
            </a:r>
          </a:p>
        </p:txBody>
      </p:sp>
    </p:spTree>
    <p:extLst>
      <p:ext uri="{BB962C8B-B14F-4D97-AF65-F5344CB8AC3E}">
        <p14:creationId xmlns:p14="http://schemas.microsoft.com/office/powerpoint/2010/main" val="170994633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3"/>
          <p:cNvSpPr>
            <a:spLocks noGrp="1"/>
          </p:cNvSpPr>
          <p:nvPr>
            <p:ph type="dt" sz="half" idx="10"/>
          </p:nvPr>
        </p:nvSpPr>
        <p:spPr/>
        <p:txBody>
          <a:bodyPr/>
          <a:lstStyle/>
          <a:p>
            <a:r>
              <a:rPr lang="en-US" dirty="0"/>
              <a:t>© H. Falk | </a:t>
            </a:r>
            <a:fld id="{AAA069BB-567B-4F11-B94A-267C01A2743B}" type="datetime1">
              <a:rPr lang="de-DE" smtClean="0"/>
              <a:t>27.01.2022</a:t>
            </a:fld>
            <a:endParaRPr lang="en-US" dirty="0"/>
          </a:p>
        </p:txBody>
      </p:sp>
      <p:sp>
        <p:nvSpPr>
          <p:cNvPr id="6" name="Fußzeilenplatzhalter 4"/>
          <p:cNvSpPr>
            <a:spLocks noGrp="1"/>
          </p:cNvSpPr>
          <p:nvPr>
            <p:ph type="ftr" sz="quarter" idx="11"/>
          </p:nvPr>
        </p:nvSpPr>
        <p:spPr/>
        <p:txBody>
          <a:bodyPr/>
          <a:lstStyle/>
          <a:p>
            <a:r>
              <a:rPr lang="en-US" dirty="0"/>
              <a:t>7 - LIR Optimizations and Transformations</a:t>
            </a:r>
          </a:p>
        </p:txBody>
      </p:sp>
      <p:sp>
        <p:nvSpPr>
          <p:cNvPr id="601090" name="Rectangle 2"/>
          <p:cNvSpPr>
            <a:spLocks noGrp="1" noChangeArrowheads="1"/>
          </p:cNvSpPr>
          <p:nvPr>
            <p:ph type="title"/>
          </p:nvPr>
        </p:nvSpPr>
        <p:spPr/>
        <p:txBody>
          <a:bodyPr/>
          <a:lstStyle/>
          <a:p>
            <a:r>
              <a:rPr lang="en-US" dirty="0"/>
              <a:t>Summary</a:t>
            </a:r>
          </a:p>
        </p:txBody>
      </p:sp>
      <p:sp>
        <p:nvSpPr>
          <p:cNvPr id="601091" name="Rectangle 3"/>
          <p:cNvSpPr>
            <a:spLocks noGrp="1" noChangeArrowheads="1"/>
          </p:cNvSpPr>
          <p:nvPr>
            <p:ph type="body" idx="1"/>
          </p:nvPr>
        </p:nvSpPr>
        <p:spPr/>
        <p:txBody>
          <a:bodyPr/>
          <a:lstStyle/>
          <a:p>
            <a:pPr>
              <a:lnSpc>
                <a:spcPct val="120000"/>
              </a:lnSpc>
              <a:buFont typeface="Arial" charset="0"/>
              <a:buNone/>
            </a:pPr>
            <a:r>
              <a:rPr lang="en-US" b="1" dirty="0"/>
              <a:t>Generation of Bit-Packet Operations for NPUs</a:t>
            </a:r>
          </a:p>
          <a:p>
            <a:pPr>
              <a:lnSpc>
                <a:spcPct val="120000"/>
              </a:lnSpc>
              <a:buFont typeface="Arial" charset="0"/>
              <a:buChar char="–"/>
            </a:pPr>
            <a:r>
              <a:rPr lang="en-US" dirty="0"/>
              <a:t>Conventional data flow analysis are not bit-true</a:t>
            </a:r>
          </a:p>
          <a:p>
            <a:pPr>
              <a:lnSpc>
                <a:spcPct val="120000"/>
              </a:lnSpc>
              <a:buFont typeface="Arial" charset="0"/>
              <a:buChar char="–"/>
            </a:pPr>
            <a:r>
              <a:rPr lang="en-US" dirty="0"/>
              <a:t>Bit-true data and value flow analysis via forward and backward simulation</a:t>
            </a:r>
          </a:p>
          <a:p>
            <a:pPr>
              <a:lnSpc>
                <a:spcPct val="120000"/>
              </a:lnSpc>
              <a:buFont typeface="Arial" charset="0"/>
              <a:buChar char="–"/>
            </a:pPr>
            <a:r>
              <a:rPr lang="en-US" dirty="0"/>
              <a:t>Detection of bit-Packets using    values of the BDVFA</a:t>
            </a:r>
          </a:p>
          <a:p>
            <a:pPr>
              <a:lnSpc>
                <a:spcPct val="120000"/>
              </a:lnSpc>
              <a:buFont typeface="Arial" charset="0"/>
              <a:buNone/>
            </a:pPr>
            <a:endParaRPr lang="en-US" sz="1200" b="1" dirty="0"/>
          </a:p>
          <a:p>
            <a:pPr>
              <a:lnSpc>
                <a:spcPct val="120000"/>
              </a:lnSpc>
              <a:buFont typeface="Arial" charset="0"/>
              <a:buNone/>
            </a:pPr>
            <a:r>
              <a:rPr lang="en-US" b="1" dirty="0"/>
              <a:t>Optimizations for Scratchpad Memories</a:t>
            </a:r>
          </a:p>
          <a:p>
            <a:pPr>
              <a:lnSpc>
                <a:spcPct val="120000"/>
              </a:lnSpc>
              <a:buFont typeface="Arial" charset="0"/>
              <a:buChar char="–"/>
            </a:pPr>
            <a:r>
              <a:rPr lang="en-US" dirty="0"/>
              <a:t>Scratchpads extremely beneficial regarding energy consumption, run-time and WCET</a:t>
            </a:r>
            <a:r>
              <a:rPr lang="en-US" baseline="-25000" dirty="0"/>
              <a:t>EST</a:t>
            </a:r>
            <a:r>
              <a:rPr lang="en-US" dirty="0"/>
              <a:t>, as compared to caches and main memories</a:t>
            </a:r>
          </a:p>
          <a:p>
            <a:pPr>
              <a:lnSpc>
                <a:spcPct val="120000"/>
              </a:lnSpc>
              <a:buFont typeface="Arial" charset="0"/>
              <a:buChar char="–"/>
            </a:pPr>
            <a:r>
              <a:rPr lang="en-US" dirty="0"/>
              <a:t>Integer-linear programming (ILP) as optimization approach</a:t>
            </a:r>
          </a:p>
          <a:p>
            <a:pPr>
              <a:lnSpc>
                <a:spcPct val="120000"/>
              </a:lnSpc>
              <a:buFont typeface="Arial" charset="0"/>
              <a:buChar char="–"/>
            </a:pPr>
            <a:r>
              <a:rPr lang="en-US" dirty="0"/>
              <a:t>SPM contents: Functions, basic blocks and global variables</a:t>
            </a:r>
          </a:p>
          <a:p>
            <a:pPr>
              <a:lnSpc>
                <a:spcPct val="120000"/>
              </a:lnSpc>
              <a:buFont typeface="Arial" charset="0"/>
              <a:buChar char="–"/>
            </a:pPr>
            <a:r>
              <a:rPr lang="en-US" dirty="0"/>
              <a:t>SPM allocation for single- and multi-process systems</a:t>
            </a:r>
          </a:p>
          <a:p>
            <a:pPr>
              <a:lnSpc>
                <a:spcPct val="120000"/>
              </a:lnSpc>
              <a:buFont typeface="Arial" charset="0"/>
              <a:buChar char="–"/>
            </a:pPr>
            <a:endParaRPr lang="en-US" dirty="0"/>
          </a:p>
        </p:txBody>
      </p:sp>
      <p:sp>
        <p:nvSpPr>
          <p:cNvPr id="7" name="AutoShape 5"/>
          <p:cNvSpPr>
            <a:spLocks noChangeArrowheads="1"/>
          </p:cNvSpPr>
          <p:nvPr/>
        </p:nvSpPr>
        <p:spPr bwMode="auto">
          <a:xfrm rot="5400000" flipH="1" flipV="1">
            <a:off x="3959200" y="2638800"/>
            <a:ext cx="360363" cy="142875"/>
          </a:xfrm>
          <a:prstGeom prst="notchedRightArrow">
            <a:avLst>
              <a:gd name="adj1" fmla="val 50000"/>
              <a:gd name="adj2" fmla="val 63056"/>
            </a:avLst>
          </a:prstGeom>
          <a:gradFill rotWithShape="1">
            <a:gsLst>
              <a:gs pos="0">
                <a:schemeClr val="bg2"/>
              </a:gs>
              <a:gs pos="100000">
                <a:schemeClr val="bg1"/>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de-DE" dirty="0"/>
          </a:p>
        </p:txBody>
      </p:sp>
    </p:spTree>
    <p:extLst>
      <p:ext uri="{BB962C8B-B14F-4D97-AF65-F5344CB8AC3E}">
        <p14:creationId xmlns:p14="http://schemas.microsoft.com/office/powerpoint/2010/main" val="39604100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4.1.2"/>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 = \int P\ \textrm{d}t = \int (V \ast I)\ \textrm{d}t&#10;\]&#10;&#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 \approx V \ast I \ast t&#10;\]&#10;&#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z: \sum_{i=1}^n c_i \ast x_i&#10;\]&#10;&#10;\end{document}"/>
  <p:tag name="IGUANATEXSIZE" val="22"/>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_j: \sum_{i=1}^n a_{j,i} \ast x_i \leq b_j&#10;\]&#10;&#10;\end{document}"/>
  <p:tag name="IGUANATEXSIZE" val="22"/>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z&#10;\]&#10;&#10;\end{document}"/>
  <p:tag name="IGUANATEXSIZE" val="22"/>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_1&#10;\]&#10;&#10;\end{document}"/>
  <p:tag name="IGUANATEXSIZE" val="22"/>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_m&#10;\]&#10;&#10;\end{document}"/>
  <p:tag name="IGUANATEXSIZE" val="22"/>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_1&#10;\]&#10;&#10;\end{document}"/>
  <p:tag name="IGUANATEXSIZE" val="22"/>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_n&#10;\]&#10;&#10;\end{document}"/>
  <p:tag name="IGUANATEXSIZE" val="22"/>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x_i \in \mathbb{Z}&#10;\]&#10;&#10;&#10;\end{document}"/>
  <p:tag name="IGUANATEXSIZE" val="2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a_{j,i}, b_j, c_i \in \mathbb{R}&#10;\]&#10;&#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245,9692"/>
  <p:tag name="ORIGINALWIDTH" val="1439,07"/>
  <p:tag name="LATEXADDIN" val="\documentclass{article}&#10;\usepackage{amsmath,amsfonts}&#10;\pagestyle{empty}&#10;\begin{document}&#10;&#10;\[&#10;\begin{array}{rcl}&#10;\textit{MO} &amp; = &amp; \{\textit{MO}_1, ..., \textit{MO}_N\} \\&#10;            &amp; = &amp; F \cup V&#10;\end{array}&#10;\]&#10;&#10;&#10;\end{document}"/>
  <p:tag name="IGUANATEXSIZE" val="20"/>
  <p:tag name="IGUANATEXCURSOR" val="165"/>
  <p:tag name="TRANSPARENCY" val="Wahr"/>
  <p:tag name="FILENAME" val=""/>
  <p:tag name="LATEXENGINEID" val="0"/>
  <p:tag name="TEMPFOLDER" val="c:\temp\"/>
  <p:tag name="LATEXFORMHEIGHT" val="312"/>
  <p:tag name="LATEXFORMWIDTH" val="384"/>
  <p:tag name="LATEXFORMWRAP" val="Wahr"/>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10;\]&#10;&#10;&#10;\end{document}"/>
  <p:tag name="IGUANATEXSIZE" val="2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i&#10;\]&#10;&#10;&#10;\end{document}"/>
  <p:tag name="IGUANATEXSIZE" val="2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125,9843"/>
  <p:tag name="ORIGINALWIDTH" val="497,1879"/>
  <p:tag name="LATEXADDIN" val="\documentclass{article}&#10;\usepackage{amsmath,amsfonts}&#10;\pagestyle{empty}&#10;\begin{document}&#10;&#10;\[&#10;\Delta E_{i,\textrm{single}}&#10;\]&#10;&#10;&#10;\end{document}"/>
  <p:tag name="IGUANATEXSIZE" val="20"/>
  <p:tag name="IGUANATEXCURSOR" val="112"/>
  <p:tag name="TRANSPARENCY" val="Wahr"/>
  <p:tag name="FILENAME" val=""/>
  <p:tag name="LATEXENGINEID" val="0"/>
  <p:tag name="TEMPFOLDER" val="c:\temp\"/>
  <p:tag name="LATEXFORMHEIGHT" val="312"/>
  <p:tag name="LATEXFORMWIDTH" val="384"/>
  <p:tag name="LATEXFORMWRAP" val="Wahr"/>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F&#10;\]&#10;&#10;&#10;\end{document}"/>
  <p:tag name="IGUANATEXSIZE" val="2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V&#10;\]&#10;&#10;&#10;\end{document}"/>
  <p:tag name="IGUANATEXSIZE" val="2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2,186"/>
  <p:tag name="LATEXADDIN" val="\documentclass{article}&#10;\usepackage{amsmath,amsfonts}&#10;\pagestyle{empty}&#10;\begin{document}&#10;&#10;\[&#10;MO_i \in F&#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4,4357"/>
  <p:tag name="LATEXADDIN" val="\documentclass{article}&#10;\usepackage{amsmath,amsfonts}&#10;\pagestyle{empty}&#10;\begin{document}&#10;&#10;\[&#10;MO_i \in V&#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19,985"/>
  <p:tag name="LATEXADDIN" val="\documentclass{article}&#10;\usepackage{amsmath,amsfonts}&#10;\pagestyle{empty}&#10;\begin{document}&#10;&#10;\[&#10;A_i&#10;\]&#10;&#10;&#10;\end{document}"/>
  <p:tag name="IGUANATEXSIZE" val="20"/>
  <p:tag name="IGUANATEXCURSOR" val="94"/>
  <p:tag name="TRANSPARENCY" val="Wahr"/>
  <p:tag name="FILENAME" val=""/>
  <p:tag name="LATEXENGINEID" val="0"/>
  <p:tag name="TEMPFOLDER" val="c:\temp\"/>
  <p:tag name="LATEXFORMHEIGHT" val="312"/>
  <p:tag name="LATEXFORMWIDTH" val="384"/>
  <p:tag name="LATEXFORMWRAP" val="Wahr"/>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x_i&#10;\]&#10;&#10;&#10;\end{document}"/>
  <p:tag name="IGUANATEXSIZE" val="2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456,6929"/>
  <p:tag name="LATEXADDIN" val="\documentclass{article}&#10;\usepackage{amsmath,amsfonts}&#10;\pagestyle{empty}&#10;\begin{document}&#10;&#10;\[&#10;\Delta E_{i, \textrm{total}}&#10;\]&#10;&#10;&#10;\end{document}"/>
  <p:tag name="IGUANATEXSIZE" val="20"/>
  <p:tag name="IGUANATEXCURSOR" val="113"/>
  <p:tag name="TRANSPARENCY" val="Wahr"/>
  <p:tag name="FILENAME" val=""/>
  <p:tag name="LATEXENGINEID" val="0"/>
  <p:tag name="TEMPFOLDER" val="c:\temp\"/>
  <p:tag name="LATEXFORMHEIGHT" val="312"/>
  <p:tag name="LATEXFORMWIDTH" val="384"/>
  <p:tag name="LATEXFORMWRAP" val="Wahr"/>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30,4837"/>
  <p:tag name="ORIGINALWIDTH" val="967,379"/>
  <p:tag name="LATEXADDIN" val="\documentclass{article}&#10;\usepackage{amsmath,amsfonts}&#10;\pagestyle{empty}&#10;\begin{document}&#10;&#10;\[&#10;(= A_i \ast \Delta E_{i, \textrm{single}})&#10;\]&#10;&#10;&#10;\end{document}"/>
  <p:tag name="IGUANATEXSIZE" val="20"/>
  <p:tag name="IGUANATEXCURSOR" val="97"/>
  <p:tag name="TRANSPARENCY" val="Wahr"/>
  <p:tag name="FILENAME" val=""/>
  <p:tag name="LATEXENGINEID" val="0"/>
  <p:tag name="TEMPFOLDER" val="c:\temp\"/>
  <p:tag name="LATEXFORMHEIGHT" val="312"/>
  <p:tag name="LATEXFORMWIDTH" val="384"/>
  <p:tag name="LATEXFORMWRAP" val="Wahr"/>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791,901"/>
  <p:tag name="LATEXADDIN" val="\documentclass{article}&#10;\usepackage{amsmath,amsfonts}&#10;\pagestyle{empty}&#10;\begin{document}&#10;&#10;\[&#10;x_i = 1 \Leftrightarrow MO_i&#10;\]&#10;&#10;&#10;\end{document}"/>
  <p:tag name="IGUANATEXSIZE" val="20"/>
  <p:tag name="IGUANATEXCURSOR" val="119"/>
  <p:tag name="TRANSPARENCY" val="Wahr"/>
  <p:tag name="FILENAME" val=""/>
  <p:tag name="LATEXENGINEID" val="0"/>
  <p:tag name="TEMPFOLDER" val="c:\temp\"/>
  <p:tag name="LATEXFORMHEIGHT" val="312"/>
  <p:tag name="LATEXFORMWIDTH" val="384"/>
  <p:tag name="LATEXFORMWRAP" val="Wahr"/>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10;\]&#10;&#10;&#10;\end{document}"/>
  <p:tag name="IGUANATEXSIZE" val="20"/>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i&#10;\]&#10;&#10;&#10;\end{document}"/>
  <p:tag name="IGUANATEXSIZE" val="2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4,4357"/>
  <p:tag name="LATEXADDIN" val="\documentclass{article}&#10;\usepackage{amsmath,amsfonts}&#10;\pagestyle{empty}&#10;\begin{document}&#10;&#10;\[&#10;MO_i \in V&#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1200"/>
  <p:tag name="ORIGINALHEIGHT" val="125,9843"/>
  <p:tag name="ORIGINALWIDTH" val="497,1879"/>
  <p:tag name="LATEXADDIN" val="\documentclass{article}&#10;\usepackage{amsmath,amsfonts}&#10;\pagestyle{empty}&#10;\begin{document}&#10;&#10;\[&#10;\Delta E_{i, \textrm{single}}&#10;\]&#10;&#10;&#10;\end{document}"/>
  <p:tag name="IGUANATEXSIZE" val="20"/>
  <p:tag name="IGUANATEXCURSOR" val="113"/>
  <p:tag name="TRANSPARENCY" val="Wahr"/>
  <p:tag name="FILENAME" val=""/>
  <p:tag name="LATEXENGINEID" val="0"/>
  <p:tag name="TEMPFOLDER" val="c:\temp\"/>
  <p:tag name="LATEXFORMHEIGHT" val="312"/>
  <p:tag name="LATEXFORMWIDTH" val="384"/>
  <p:tag name="LATEXFORMWRAP" val="Wahr"/>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2,186"/>
  <p:tag name="LATEXADDIN" val="\documentclass{article}&#10;\usepackage{amsmath,amsfonts}&#10;\pagestyle{empty}&#10;\begin{document}&#10;&#10;\[&#10;MO_i \in F&#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458,9426"/>
  <p:tag name="LATEXADDIN" val="\documentclass{article}&#10;\usepackage{amsmath,amsfonts}&#10;\pagestyle{empty}&#10;\begin{document}&#10;&#10;\[&#10;\Delta E_\mathrm{IFetch}&#10;\]&#10;&#10;&#10;\end{document}"/>
  <p:tag name="IGUANATEXSIZE" val="20"/>
  <p:tag name="IGUANATEXCURSOR" val="101"/>
  <p:tag name="TRANSPARENCY" val="Wahr"/>
  <p:tag name="FILENAME" val=""/>
  <p:tag name="LATEXENGINEID" val="0"/>
  <p:tag name="TEMPFOLDER" val="c:\temp\"/>
  <p:tag name="LATEXFORMHEIGHT" val="312"/>
  <p:tag name="LATEXFORMWIDTH" val="384"/>
  <p:tag name="LATEXFORMWRAP" val="Wahr"/>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51,7061"/>
  <p:tag name="LATEXADDIN" val="\documentclass{article}&#10;\usepackage{amsmath,amsfonts}&#10;\pagestyle{empty}&#10;\begin{document}&#10;&#10;\[&#10;A_{i,\textrm{instr}}&#10;\]&#10;&#10;&#10;\end{document}"/>
  <p:tag name="IGUANATEXSIZE" val="20"/>
  <p:tag name="IGUANATEXCURSOR" val="94"/>
  <p:tag name="TRANSPARENCY" val="Wahr"/>
  <p:tag name="FILENAME" val=""/>
  <p:tag name="LATEXENGINEID" val="0"/>
  <p:tag name="TEMPFOLDER" val="c:\temp\"/>
  <p:tag name="LATEXFORMHEIGHT" val="312"/>
  <p:tag name="LATEXFORMWIDTH" val="384"/>
  <p:tag name="LATEXFORMWRAP" val="Wahr"/>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1200"/>
  <p:tag name="ORIGINALHEIGHT" val="125,9843"/>
  <p:tag name="ORIGINALWIDTH" val="1618,298"/>
  <p:tag name="LATEXADDIN" val="\documentclass{article}&#10;\usepackage{amsmath,amsfonts}&#10;\pagestyle{empty}&#10;\begin{document}&#10;&#10;\[&#10;\Delta E_{i, \textrm{single}} = A_{i,\textrm{instr}} \ast \Delta E_\mathrm{IFetch}&#10;\]&#10;&#10;&#10;\end{document}"/>
  <p:tag name="IGUANATEXSIZE" val="20"/>
  <p:tag name="IGUANATEXCURSOR" val="126"/>
  <p:tag name="TRANSPARENCY" val="Wahr"/>
  <p:tag name="FILENAME" val=""/>
  <p:tag name="LATEXENGINEID" val="0"/>
  <p:tag name="TEMPFOLDER" val="c:\temp\"/>
  <p:tag name="LATEXFORMHEIGHT" val="312"/>
  <p:tag name="LATEXFORMWIDTH" val="384"/>
  <p:tag name="LATEXFORMWRAP" val="Wahr"/>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19,985"/>
  <p:tag name="LATEXADDIN" val="\documentclass{article}&#10;\usepackage{amsmath,amsfonts}&#10;\pagestyle{empty}&#10;\begin{document}&#10;&#10;\[&#10;A_i&#10;\]&#10;&#10;&#10;\end{document}"/>
  <p:tag name="IGUANATEXSIZE" val="20"/>
  <p:tag name="IGUANATEXCURSOR" val="94"/>
  <p:tag name="TRANSPARENCY" val="Wahr"/>
  <p:tag name="FILENAME" val=""/>
  <p:tag name="LATEXENGINEID" val="0"/>
  <p:tag name="TEMPFOLDER" val="c:\temp\"/>
  <p:tag name="LATEXFORMHEIGHT" val="312"/>
  <p:tag name="LATEXFORMWIDTH" val="384"/>
  <p:tag name="LATEXFORMWRAP" val="Wahr"/>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1200"/>
  <p:tag name="ORIGINALHEIGHT" val="125,9843"/>
  <p:tag name="ORIGINALWIDTH" val="497,1879"/>
  <p:tag name="LATEXADDIN" val="\documentclass{article}&#10;\usepackage{amsmath,amsfonts}&#10;\pagestyle{empty}&#10;\begin{document}&#10;&#10;\[&#10;\Delta E_{i, \mathrm{single}}&#10;\]&#10;&#10;&#10;\end{document}"/>
  <p:tag name="IGUANATEXSIZE" val="20"/>
  <p:tag name="IGUANATEXCURSOR" val="122"/>
  <p:tag name="TRANSPARENCY" val="Wahr"/>
  <p:tag name="FILENAME" val=""/>
  <p:tag name="LATEXENGINEID" val="0"/>
  <p:tag name="TEMPFOLDER" val="c:\temp\"/>
  <p:tag name="LATEXFORMHEIGHT" val="312"/>
  <p:tag name="LATEXFORMWIDTH" val="384"/>
  <p:tag name="LATEXFORMWRAP" val="Wahr"/>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1200"/>
  <p:tag name="ORIGINALHEIGHT" val="362,9547"/>
  <p:tag name="ORIGINALWIDTH" val="1534,308"/>
  <p:tag name="LATEXADDIN" val="\documentclass{article}&#10;\usepackage{amsmath,latexsym}&#10;\pagestyle{empty}&#10;\begin{document}&#10;&#10;\[&#10;z: \sum_{i=1}^N \Delta E_{i, \mathrm{total}} \ast x_i \leadsto \max.&#10;\]&#10;&#10;\end{document}"/>
  <p:tag name="IGUANATEXSIZE" val="22"/>
  <p:tag name="IGUANATEXCURSOR" val="108"/>
  <p:tag name="TRANSPARENCY" val="Wahr"/>
  <p:tag name="FILENAME" val=""/>
  <p:tag name="LATEXENGINEID" val="0"/>
  <p:tag name="TEMPFOLDER" val="c:\temp\"/>
  <p:tag name="LATEXFORMHEIGHT" val="312"/>
  <p:tag name="LATEXFORMWIDTH" val="384"/>
  <p:tag name="LATEXFORMWRAP" val="Wahr"/>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1200"/>
  <p:tag name="ORIGINALHEIGHT" val="362,9547"/>
  <p:tag name="ORIGINALWIDTH" val="1026,622"/>
  <p:tag name="LATEXADDIN" val="\documentclass{article}&#10;\usepackage{amsmath}&#10;\pagestyle{empty}&#10;\begin{document}&#10;&#10;\[&#10;n_1: \sum_{i=1}^N S_i \ast x_i \leq S&#10;\]&#10;&#10;\end{document}"/>
  <p:tag name="IGUANATEXSIZE" val="22"/>
  <p:tag name="IGUANATEXCURSOR" val="101"/>
  <p:tag name="TRANSPARENCY" val="Wahr"/>
  <p:tag name="FILENAME" val=""/>
  <p:tag name="LATEXENGINEID" val="0"/>
  <p:tag name="TEMPFOLDER" val="c:\temp\"/>
  <p:tag name="LATEXFORMHEIGHT" val="312"/>
  <p:tag name="LATEXFORMWIDTH" val="384"/>
  <p:tag name="LATEXFORMWRAP" val="Wahr"/>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b&#10;\]&#10;&#10;&#10;\end{document}"/>
  <p:tag name="IGUANATEXSIZE" val="20"/>
</p:tagLst>
</file>

<file path=ppt/tags/tag46.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x_b&#10;\]&#10;&#10;&#10;\end{document}"/>
  <p:tag name="IGUANATEXSIZE" val="20"/>
</p:tagLst>
</file>

<file path=ppt/tags/tag47.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b&#10;\]&#10;&#10;&#10;\end{document}"/>
  <p:tag name="IGUANATEXSIZE" val="20"/>
</p:tagLst>
</file>

<file path=ppt/tags/tag48.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x_{b1}&#10;\]&#10;&#10;&#10;\end{document}"/>
  <p:tag name="IGUANATEXSIZE" val="20"/>
</p:tagLst>
</file>

<file path=ppt/tags/tag49.xml><?xml version="1.0" encoding="utf-8"?>
<p:tagLst xmlns:a="http://schemas.openxmlformats.org/drawingml/2006/main" xmlns:r="http://schemas.openxmlformats.org/officeDocument/2006/relationships" xmlns:p="http://schemas.openxmlformats.org/presentationml/2006/main">
  <p:tag name="OUTPUTDPI" val="1200"/>
  <p:tag name="ORIGINALHEIGHT" val="245,9692"/>
  <p:tag name="ORIGINALWIDTH" val="1453,318"/>
  <p:tag name="LATEXADDIN" val="\documentclass{article}&#10;\usepackage{amsmath,amsfonts}&#10;\pagestyle{empty}&#10;\begin{document}&#10;&#10;\[&#10;\begin{array}{rcl}&#10;\textit{MO} &amp; = &amp; \{\textit{MO}_1, ..., \textit{MO}_N\} \\&#10;            &amp; = &amp; F \cup B \cup \textit{MB} \cup V&#10;\end{array}&#10;\]&#10;&#10;&#10;\end{document}"/>
  <p:tag name="IGUANATEXSIZE" val="20"/>
  <p:tag name="IGUANATEXCURSOR" val="165"/>
  <p:tag name="TRANSPARENCY" val="Wahr"/>
  <p:tag name="FILENAME" val=""/>
  <p:tag name="LATEXENGINEID" val="0"/>
  <p:tag name="TEMPFOLDER" val="c:\temp\"/>
  <p:tag name="LATEXFORMHEIGHT" val="312"/>
  <p:tag name="LATEXFORMWIDTH" val="384"/>
  <p:tag name="LATEXFORMWRAP" val="Wahr"/>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960,6299"/>
  <p:tag name="LATEXADDIN" val="\documentclass{article}&#10;\usepackage{amsmath,amsfonts}&#10;\pagestyle{empty}&#10;\begin{document}&#10;&#10;\[&#10;S, S_i, \Delta E_{i, \mathrm{total}}, \dots&#10;\]&#10;&#10;&#10;\end{document}"/>
  <p:tag name="IGUANATEXSIZE" val="20"/>
  <p:tag name="IGUANATEXCURSOR" val="127"/>
  <p:tag name="TRANSPARENCY" val="Wahr"/>
  <p:tag name="FILENAME" val=""/>
  <p:tag name="LATEXENGINEID" val="0"/>
  <p:tag name="TEMPFOLDER" val="c:\temp\"/>
  <p:tag name="LATEXFORMHEIGHT" val="312"/>
  <p:tag name="LATEXFORMWIDTH" val="384"/>
  <p:tag name="LATEXFORMWRAP" val="Wahr"/>
  <p:tag name="BITMAPVECTOR" val="0"/>
</p:tagLst>
</file>

<file path=ppt/tags/tag51.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F&#10;\]&#10;&#10;&#10;\end{document}"/>
  <p:tag name="IGUANATEXSIZE" val="20"/>
</p:tagLst>
</file>

<file path=ppt/tags/tag52.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B&#10;\]&#10;&#10;&#10;\end{document}"/>
  <p:tag name="IGUANATEXSIZE" val="20"/>
</p:tagLst>
</file>

<file path=ppt/tags/tag53.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textit{MB}&#10;\]&#10;&#10;&#10;\end{document}"/>
  <p:tag name="IGUANATEXSIZE" val="20"/>
</p:tagLst>
</file>

<file path=ppt/tags/tag54.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V&#10;\]&#10;&#10;&#10;\end{document}"/>
  <p:tag name="IGUANATEXSIZE" val="20"/>
</p:tagLst>
</file>

<file path=ppt/tags/tag55.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textit{MB}&#10;\]&#10;&#10;&#10;\end{document}"/>
  <p:tag name="IGUANATEXSIZE" val="20"/>
</p:tagLst>
</file>

<file path=ppt/tags/tag56.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i&#10;\]&#10;&#10;&#10;\end{document}"/>
  <p:tag name="IGUANATEXSIZE" val="20"/>
</p:tagLst>
</file>

<file path=ppt/tags/tag57.xml><?xml version="1.0" encoding="utf-8"?>
<p:tagLst xmlns:a="http://schemas.openxmlformats.org/drawingml/2006/main" xmlns:r="http://schemas.openxmlformats.org/officeDocument/2006/relationships" xmlns:p="http://schemas.openxmlformats.org/presentationml/2006/main">
  <p:tag name="OUTPUTDPI" val="1200"/>
  <p:tag name="ORIGINALHEIGHT" val="125,9843"/>
  <p:tag name="ORIGINALWIDTH" val="497,1879"/>
  <p:tag name="LATEXADDIN" val="\documentclass{article}&#10;\usepackage{amsmath,amsfonts}&#10;\pagestyle{empty}&#10;\begin{document}&#10;&#10;\[&#10;\Delta E_{i, \mathrm{single}}&#10;\]&#10;&#10;&#10;\end{document}"/>
  <p:tag name="IGUANATEXSIZE" val="20"/>
  <p:tag name="IGUANATEXCURSOR" val="121"/>
  <p:tag name="TRANSPARENCY" val="Wahr"/>
  <p:tag name="FILENAME" val=""/>
  <p:tag name="LATEXENGINEID" val="0"/>
  <p:tag name="TEMPFOLDER" val="c:\temp\"/>
  <p:tag name="LATEXFORMHEIGHT" val="312"/>
  <p:tag name="LATEXFORMWIDTH" val="384"/>
  <p:tag name="LATEXFORMWRAP" val="Wahr"/>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2,186"/>
  <p:tag name="LATEXADDIN" val="\documentclass{article}&#10;\usepackage{amsmath,amsfonts}&#10;\pagestyle{empty}&#10;\begin{document}&#10;&#10;\[&#10;MO_i \in F&#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59.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0.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4,4357"/>
  <p:tag name="LATEXADDIN" val="\documentclass{article}&#10;\usepackage{amsmath,amsfonts}&#10;\pagestyle{empty}&#10;\begin{document}&#10;&#10;\[&#10;MO_i \in V&#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1.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12,186"/>
  <p:tag name="LATEXADDIN" val="\documentclass{article}&#10;\usepackage{amsmath,amsfonts}&#10;\pagestyle{empty}&#10;\begin{document}&#10;&#10;\[&#10;MO_i \in B&#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621,6723"/>
  <p:tag name="LATEXADDIN" val="\documentclass{article}&#10;\usepackage{amsmath,amsfonts}&#10;\pagestyle{empty}&#10;\begin{document}&#10;&#10;\[&#10;MO_i \in \textit{MB}&#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3.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4.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5.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S_i&#10;\]&#10;&#10;&#10;\end{document}"/>
  <p:tag name="IGUANATEXSIZE" val="20"/>
</p:tagLst>
</file>

<file path=ppt/tags/tag66.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19,985"/>
  <p:tag name="LATEXADDIN" val="\documentclass{article}&#10;\usepackage{amsmath,amsfonts}&#10;\pagestyle{empty}&#10;\begin{document}&#10;&#10;\[&#10;A_i&#10;\]&#10;&#10;&#10;\end{document}"/>
  <p:tag name="IGUANATEXSIZE" val="20"/>
  <p:tag name="IGUANATEXCURSOR" val="94"/>
  <p:tag name="TRANSPARENCY" val="Wahr"/>
  <p:tag name="FILENAME" val=""/>
  <p:tag name="LATEXENGINEID" val="0"/>
  <p:tag name="TEMPFOLDER" val="c:\temp\"/>
  <p:tag name="LATEXFORMHEIGHT" val="312"/>
  <p:tag name="LATEXFORMWIDTH" val="384"/>
  <p:tag name="LATEXFORMWRAP" val="Wahr"/>
  <p:tag name="BITMAPVECTOR" val="0"/>
</p:tagLst>
</file>

<file path=ppt/tags/tag67.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860,1425"/>
  <p:tag name="LATEXADDIN" val="\documentclass{article}&#10;\usepackage{amsmath,amsfonts}&#10;\pagestyle{empty}&#10;\begin{document}&#10;&#10;\[&#10;MO_i \in B \cup \textit{MB}&#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8.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55,718"/>
  <p:tag name="LATEXADDIN" val="\documentclass{article}&#10;\usepackage{amsmath,amsfonts}&#10;\pagestyle{empty}&#10;\begin{document}&#10;&#10;\[&#10;MO_i&#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69.xml><?xml version="1.0" encoding="utf-8"?>
<p:tagLst xmlns:a="http://schemas.openxmlformats.org/drawingml/2006/main" xmlns:r="http://schemas.openxmlformats.org/officeDocument/2006/relationships" xmlns:p="http://schemas.openxmlformats.org/presentationml/2006/main">
  <p:tag name="OUTPUTDPI" val="1200"/>
  <p:tag name="ORIGINALHEIGHT" val="362,9547"/>
  <p:tag name="ORIGINALWIDTH" val="1534,308"/>
  <p:tag name="LATEXADDIN" val="\documentclass{article}&#10;\usepackage{amsmath,latexsym}&#10;\pagestyle{empty}&#10;\begin{document}&#10;&#10;\[&#10;z: \sum_{i=1}^N \Delta E_{i, \mathrm{total}} \ast x_i \leadsto \max.&#10;\]&#10;&#10;\end{document}"/>
  <p:tag name="IGUANATEXSIZE" val="22"/>
  <p:tag name="IGUANATEXCURSOR" val="136"/>
  <p:tag name="TRANSPARENCY" val="Wahr"/>
  <p:tag name="FILENAME" val=""/>
  <p:tag name="LATEXENGINEID" val="0"/>
  <p:tag name="TEMPFOLDER" val="c:\temp\"/>
  <p:tag name="LATEXFORMHEIGHT" val="312"/>
  <p:tag name="LATEXFORMWIDTH" val="384"/>
  <p:tag name="LATEXFORMWRAP" val="Wahr"/>
  <p:tag name="BITMAPVECTOR" val="0"/>
</p:tagLst>
</file>

<file path=ppt/tags/tag70.xml><?xml version="1.0" encoding="utf-8"?>
<p:tagLst xmlns:a="http://schemas.openxmlformats.org/drawingml/2006/main" xmlns:r="http://schemas.openxmlformats.org/officeDocument/2006/relationships" xmlns:p="http://schemas.openxmlformats.org/presentationml/2006/main">
  <p:tag name="OUTPUTDPI" val="1200"/>
  <p:tag name="ORIGINALHEIGHT" val="362,9547"/>
  <p:tag name="ORIGINALWIDTH" val="1026,622"/>
  <p:tag name="LATEXADDIN" val="\documentclass{article}&#10;\usepackage{amsmath}&#10;\pagestyle{empty}&#10;\begin{document}&#10;&#10;\[&#10;n_1: \sum_{i=1}^N S_i \ast x_i \leq S&#10;\]&#10;&#10;\end{document}"/>
  <p:tag name="IGUANATEXSIZE" val="22"/>
  <p:tag name="IGUANATEXCURSOR" val="101"/>
  <p:tag name="TRANSPARENCY" val="Wahr"/>
  <p:tag name="FILENAME" val=""/>
  <p:tag name="LATEXENGINEID" val="0"/>
  <p:tag name="TEMPFOLDER" val="c:\temp\"/>
  <p:tag name="LATEXFORMHEIGHT" val="312"/>
  <p:tag name="LATEXFORMWIDTH" val="384"/>
  <p:tag name="LATEXFORMWRAP" val="Wahr"/>
  <p:tag name="BITMAPVECTOR" val="0"/>
</p:tagLst>
</file>

<file path=ppt/tags/tag71.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521,1849"/>
  <p:tag name="LATEXADDIN" val="\documentclass{article}&#10;\usepackage{amsmath,amsfonts}&#10;\pagestyle{empty}&#10;\begin{document}&#10;&#10;\[&#10;MO_b \in B&#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72.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266,9666"/>
  <p:tag name="LATEXADDIN" val="\documentclass{article}&#10;\usepackage{amsmath,amsfonts}&#10;\pagestyle{empty}&#10;\begin{document}&#10;&#10;\[&#10;MO_b&#10;\]&#10;&#10;&#10;\end{document}"/>
  <p:tag name="IGUANATEXSIZE" val="20"/>
  <p:tag name="IGUANATEXCURSOR" val="95"/>
  <p:tag name="TRANSPARENCY" val="Wahr"/>
  <p:tag name="FILENAME" val=""/>
  <p:tag name="LATEXENGINEID" val="0"/>
  <p:tag name="TEMPFOLDER" val="c:\temp\"/>
  <p:tag name="LATEXFORMHEIGHT" val="312"/>
  <p:tag name="LATEXFORMWIDTH" val="384"/>
  <p:tag name="LATEXFORMWRAP" val="Wahr"/>
  <p:tag name="BITMAPVECTOR" val="0"/>
</p:tagLst>
</file>

<file path=ppt/tags/tag73.xml><?xml version="1.0" encoding="utf-8"?>
<p:tagLst xmlns:a="http://schemas.openxmlformats.org/drawingml/2006/main" xmlns:r="http://schemas.openxmlformats.org/officeDocument/2006/relationships" xmlns:p="http://schemas.openxmlformats.org/presentationml/2006/main">
  <p:tag name="OUTPUTDPI" val="1200"/>
  <p:tag name="ORIGINALHEIGHT" val="292,4635"/>
  <p:tag name="ORIGINALWIDTH" val="2795,65"/>
  <p:tag name="LATEXADDIN" val="\documentclass{article}&#10;\usepackage{amsmath}&#10;\pagestyle{empty}&#10;\begin{document}&#10;&#10;\[&#10;\forall MO_b \in B: x_b + x_{f(b)} + \sum_{MO_j \in \textit{MB}:\ MO_b \in MO_j} x_j \leq 1&#10;\]&#10;&#10;\end{document}"/>
  <p:tag name="IGUANATEXSIZE" val="22"/>
  <p:tag name="IGUANATEXCURSOR" val="161"/>
  <p:tag name="TRANSPARENCY" val="Wahr"/>
  <p:tag name="FILENAME" val=""/>
  <p:tag name="LATEXENGINEID" val="0"/>
  <p:tag name="TEMPFOLDER" val="c:\temp\"/>
  <p:tag name="LATEXFORMHEIGHT" val="312"/>
  <p:tag name="LATEXFORMWIDTH" val="384"/>
  <p:tag name="LATEXFORMWRAP" val="Wahr"/>
  <p:tag name="BITMAPVECTOR" val="0"/>
</p:tagLst>
</file>

<file path=ppt/tags/tag7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7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7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7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7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7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 = \min\{\ f'_1[ x_1 ] + \dots + f'_N[ x_N ]\ \vert\ x_1 + \dots + x_N \leq x\ \}&#10;\]&#10;&#10;\end{document}"/>
  <p:tag name="IGUANATEXSIZE" val="20"/>
</p:tagLst>
</file>

<file path=ppt/tags/tag8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10;\]&#10;&#10;\end{document}"/>
  <p:tag name="IGUANATEXSIZE" val="20"/>
</p:tagLst>
</file>

<file path=ppt/tags/tag8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S ]&#10;\]&#10;&#10;\end{document}"/>
  <p:tag name="IGUANATEXSIZE" val="20"/>
</p:tagLst>
</file>

<file path=ppt/tags/tag8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8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textrm{binmin}(\ g, h\ )[x] = \min\{\ g[x_1] + h[x_2]\ \vert\ x_1 + x_2 \leq x\ \}&#10;\]&#10;&#10;\end{document}"/>
  <p:tag name="IGUANATEXSIZE" val="20"/>
</p:tagLst>
</file>

<file path=ppt/tags/tag84.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begin{array}{rcl}&#10;e'_3[x] &amp; = &amp; \min\{\ f'_1[x_1] + f'_2[x_2] + f'_3[x_3]\ \vert\ x_1 + x_2 + x_3 \leq x\ \} \\&#10;        &amp; = &amp; \textrm{binmin}(\ \textrm{binmin}(\ f'_1, f'_2\ ), f'_3\ )&#10;\end{array}&#10;\]&#10;&#10;&#10;\end{document}"/>
  <p:tag name="IGUANATEXSIZE" val="20"/>
</p:tagLst>
</file>

<file path=ppt/tags/tag8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8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 \dots, f'_{N-1}&#10;\]&#10;&#10;\end{document}"/>
  <p:tag name="IGUANATEXSIZE" val="20"/>
</p:tagLst>
</file>

<file path=ppt/tags/tag8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10;\]&#10;&#10;\end{document}"/>
  <p:tag name="IGUANATEXSIZE" val="20"/>
</p:tagLst>
</file>

<file path=ppt/tags/tag8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8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 f'_N&#10;\]&#10;&#10;\end{document}"/>
  <p:tag name="IGUANATEXSIZE" val="20"/>
</p:tagLst>
</file>

<file path=ppt/tags/tag9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 \dots, f'_N&#10;\]&#10;&#10;\end{document}"/>
  <p:tag name="IGUANATEXSIZE" val="20"/>
</p:tagLst>
</file>

<file path=ppt/tags/tag9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9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10;\]&#10;&#10;\end{document}"/>
  <p:tag name="IGUANATEXSIZE" val="20"/>
</p:tagLst>
</file>

<file path=ppt/tags/tag9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9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9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2&#10;\]&#10;&#10;\end{document}"/>
  <p:tag name="IGUANATEXSIZE" val="20"/>
</p:tagLst>
</file>

<file path=ppt/tags/tag9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9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9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9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10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 = f'_i[ x ] + s_i \ast (\ \textit{CE}_{\textrm{SPM}\rightarrow\textrm{MM}}( x ) + \textit{CE}_{\textrm{MM}\rightarrow\textrm{SPM}}( x )\ )&#10;\]&#10;&#10;\end{document}"/>
  <p:tag name="IGUANATEXSIZE" val="20"/>
</p:tagLst>
</file>

<file path=ppt/tags/tag10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10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10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 = \sum_{P_i}\min\{\ f''_i[ x_j ]\ \vert\ x_j \leq x\ \}&#10;\]&#10;&#10;\end{document}"/>
  <p:tag name="IGUANATEXSIZE" val="20"/>
</p:tagLst>
</file>

<file path=ppt/tags/tag10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10;\]&#10;&#10;\end{document}"/>
  <p:tag name="IGUANATEXSIZE" val="20"/>
</p:tagLst>
</file>

<file path=ppt/tags/tag10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S ]&#10;\]&#10;&#10;\end{document}"/>
  <p:tag name="IGUANATEXSIZE" val="20"/>
</p:tagLst>
</file>

<file path=ppt/tags/tag10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0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10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 \dots, f''_N&#10;\]&#10;&#10;\end{document}"/>
  <p:tag name="IGUANATEXSIZE" val="20"/>
</p:tagLst>
</file>

<file path=ppt/tags/tag10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1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10;\]&#10;&#10;\end{document}"/>
  <p:tag name="IGUANATEXSIZE" val="20"/>
</p:tagLst>
</file>

<file path=ppt/tags/tag1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10;\]&#10;&#10;\end{document}"/>
  <p:tag name="IGUANATEXSIZE" val="20"/>
</p:tagLst>
</file>

<file path=ppt/tags/tag1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y ]&#10;\]&#10;&#10;\end{document}"/>
  <p:tag name="IGUANATEXSIZE" val="20"/>
</p:tagLst>
</file>

<file path=ppt/tags/tag1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y ]&#10;\]&#10;&#10;\end{document}"/>
  <p:tag name="IGUANATEXSIZE" val="20"/>
</p:tagLst>
</file>

<file path=ppt/tags/tag1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 x, y ]&#10;\]&#10;&#10;\end{document}"/>
  <p:tag name="IGUANATEXSIZE" val="20"/>
</p:tagLst>
</file>

<file path=ppt/tags/tag1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y ]&#10;\]&#10;&#10;\end{document}"/>
  <p:tag name="IGUANATEXSIZE" val="20"/>
</p:tagLst>
</file>

<file path=ppt/tags/tag1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y ]&#10;\]&#10;&#10;\end{document}"/>
  <p:tag name="IGUANATEXSIZE" val="20"/>
</p:tagLst>
</file>

<file path=ppt/tags/tag1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i&#10;\]&#10;&#10;\end{document}"/>
  <p:tag name="IGUANATEXSIZE" val="20"/>
</p:tagLst>
</file>

<file path=ppt/tags/tag1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y ]&#10;\]&#10;&#10;\end{document}"/>
  <p:tag name="IGUANATEXSIZE" val="20"/>
</p:tagLst>
</file>

<file path=ppt/tags/tag120.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begin{array}{rcl}&#10;e'''_N[ x, y ] &amp; = &amp; \min\{\ f'''_1[ x_1, y_1 ] + \dots + f'''_N[ x_N, y_N ]\ \vert \\&#10;&amp;&amp; \qquad\ \ x_1 + \dots + x_N \leq x\ \textrm{and}\ y_i \leq y\ \textrm{for each}\ i = 1, \dots, N\ \} \\&#10;\end{array}&#10;\]&#10;&#10;&#10;\end{document}"/>
  <p:tag name="IGUANATEXSIZE" val="20"/>
</p:tagLst>
</file>

<file path=ppt/tags/tag1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x + y \leq S&#10;\]&#10;&#10;\end{document}"/>
  <p:tag name="IGUANATEXSIZE" val="20"/>
</p:tagLst>
</file>

<file path=ppt/tags/tag1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 x, y ]&#10;\]&#10;&#10;\end{document}"/>
  <p:tag name="IGUANATEXSIZE" val="20"/>
</p:tagLst>
</file>

<file path=ppt/tags/tag1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begin{array}{l}&#10;\textrm{hybrid\_binmin}(\ g, h\ )[ x, y ] = \\&#10;\qquad\min\{\ g[ x_1, y_1 ] + h[ x_2, y_2 ]\ \vert\ x_1 + x_2 \leq x\ \wedge\ y_1 \leq y \wedge y_2 \leq y\ \}&#10;\end{array}&#10;\]&#10;&#10;\end{document}"/>
  <p:tag name="IGUANATEXSIZE" val="20"/>
</p:tagLst>
</file>

<file path=ppt/tags/tag124.xml><?xml version="1.0" encoding="utf-8"?>
<p:tagLst xmlns:a="http://schemas.openxmlformats.org/drawingml/2006/main" xmlns:r="http://schemas.openxmlformats.org/officeDocument/2006/relationships" xmlns:p="http://schemas.openxmlformats.org/presentationml/2006/main">
  <p:tag name="LATEXADDIN" val="\documentclass{article}&#10;\usepackage{amsmath,amsfonts}&#10;\pagestyle{empty}&#10;\begin{document}&#10;&#10;\[&#10;\begin{array}{rcl}&#10;e'''_3[ x, y ] &amp; = &amp; \min\{\ f'''_1[ x_1, y_1 ] + f'''_2[ x_2, y_2 ] + f'''_3[ x_3, y_3 ]\ \vert \\&#10;               &amp;   &amp; \qquad\ \ x_1 + x_2 + x_3 \leq x\ \wedge\ y_1 \leq y \wedge y_2 \leq y \wedge y_3 \leq y\ \} \\&#10;               &amp; = &amp; \textrm{hybrid\_binmin}(\ \textrm{hybrid\_binmin}(\ f'''_1, f'''_2\ ), f'''_3\ )&#10;\end{array}&#10;\]&#10;&#10;&#10;\end{document}"/>
  <p:tag name="IGUANATEXSIZE" val="20"/>
</p:tagLst>
</file>

<file path=ppt/tags/tag1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 \dots, f'''_{N-1}&#10;\]&#10;&#10;\end{document}"/>
  <p:tag name="IGUANATEXSIZE" val="20"/>
</p:tagLst>
</file>

<file path=ppt/tags/tag1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10;\]&#10;&#10;\end{document}"/>
  <p:tag name="IGUANATEXSIZE" val="20"/>
</p:tagLst>
</file>

<file path=ppt/tags/tag1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 f'''_N&#10;\]&#10;&#10;\end{document}"/>
  <p:tag name="IGUANATEXSIZE" val="20"/>
</p:tagLst>
</file>

<file path=ppt/tags/tag1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 \dots, f'''_N&#10;\]&#10;&#10;\end{document}"/>
  <p:tag name="IGUANATEXSIZE" val="20"/>
</p:tagLst>
</file>

<file path=ppt/tags/tag1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1&#10;\]&#10;&#10;\end{document}"/>
  <p:tag name="IGUANATEXSIZE" val="20"/>
</p:tagLst>
</file>

<file path=ppt/tags/tag1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e'''_N&#10;\]&#10;&#10;\end{document}"/>
  <p:tag name="IGUANATEXSIZE" val="20"/>
</p:tagLst>
</file>

<file path=ppt/tags/tag1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f'''_2&#10;\]&#10;&#10;\end{document}"/>
  <p:tag name="IGUANATEXSIZE" val="20"/>
</p:tagLst>
</file>

<file path=ppt/theme/theme1.xml><?xml version="1.0" encoding="utf-8"?>
<a:theme xmlns:a="http://schemas.openxmlformats.org/drawingml/2006/main" name="TUHH US-English">
  <a:themeElements>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fontScheme name="Leere Präsenta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wrap="none" lIns="0" tIns="0" rIns="0" bIns="0" rtlCol="0">
        <a:spAutoFit/>
      </a:bodyPr>
      <a:lstStyle>
        <a:defPPr eaLnBrk="1" hangingPunct="1">
          <a:spcBef>
            <a:spcPct val="20000"/>
          </a:spcBef>
          <a:buClr>
            <a:srgbClr val="FF0007"/>
          </a:buClr>
          <a:defRPr sz="2000" dirty="0" smtClean="0">
            <a:latin typeface="+mn-lt"/>
          </a:defRPr>
        </a:defPPr>
      </a:lstStyle>
    </a:tx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eere Prä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C0C0C0"/>
        </a:folHlink>
      </a:clrScheme>
      <a:clrMap bg1="lt1" tx1="dk1" bg2="lt2" tx2="dk2" accent1="accent1" accent2="accent2" accent3="accent3" accent4="accent4" accent5="accent5" accent6="accent6" hlink="hlink" folHlink="folHlink"/>
    </a:extraClrScheme>
    <a:extraClrScheme>
      <a:clrScheme name="Leere Prä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32638"/>
        </a:hlink>
        <a:folHlink>
          <a:srgbClr val="A3263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10894</Words>
  <Application>Microsoft Office PowerPoint</Application>
  <PresentationFormat>Bildschirmpräsentation (4:3)</PresentationFormat>
  <Paragraphs>1590</Paragraphs>
  <Slides>106</Slides>
  <Notes>104</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2</vt:i4>
      </vt:variant>
      <vt:variant>
        <vt:lpstr>Folientitel</vt:lpstr>
      </vt:variant>
      <vt:variant>
        <vt:i4>106</vt:i4>
      </vt:variant>
    </vt:vector>
  </HeadingPairs>
  <TitlesOfParts>
    <vt:vector size="118" baseType="lpstr">
      <vt:lpstr>Arial</vt:lpstr>
      <vt:lpstr>Courier New</vt:lpstr>
      <vt:lpstr>MetaKorrespondenz</vt:lpstr>
      <vt:lpstr>Monotype Corsiva</vt:lpstr>
      <vt:lpstr>OpenSymbol</vt:lpstr>
      <vt:lpstr>Symbol</vt:lpstr>
      <vt:lpstr>Times</vt:lpstr>
      <vt:lpstr>Wingdings</vt:lpstr>
      <vt:lpstr>ヒラギノ角ゴ Pro W3</vt:lpstr>
      <vt:lpstr>TUHH US-English</vt:lpstr>
      <vt:lpstr>Chart</vt:lpstr>
      <vt:lpstr>Arbeitsblatt</vt:lpstr>
      <vt:lpstr>Compilers for Embedded Systems</vt:lpstr>
      <vt:lpstr>Chapter 7  LIR Optimizations and Transformations</vt:lpstr>
      <vt:lpstr>Outline</vt:lpstr>
      <vt:lpstr>Chapter Contents</vt:lpstr>
      <vt:lpstr>Follow-Up: Data Flow Graphs</vt:lpstr>
      <vt:lpstr>DFGs &amp; Bit-Packets</vt:lpstr>
      <vt:lpstr>Example</vt:lpstr>
      <vt:lpstr>Approach</vt:lpstr>
      <vt:lpstr>Classical Data Flow Analysis</vt:lpstr>
      <vt:lpstr>Bit-True Value Flow Analysis</vt:lpstr>
      <vt:lpstr>Data and Value Flow Graph (DVFG)</vt:lpstr>
      <vt:lpstr>The Partial Order L4 (1)</vt:lpstr>
      <vt:lpstr>The Partial Order L4 (1)</vt:lpstr>
      <vt:lpstr>Examples for L4 (1)</vt:lpstr>
      <vt:lpstr>Examples for L4 (2)</vt:lpstr>
      <vt:lpstr>Arithmetic in L4 – Conjunction</vt:lpstr>
      <vt:lpstr>Arithmetic in L4 – Disjunction</vt:lpstr>
      <vt:lpstr>Arithmetic in L4 – Negation</vt:lpstr>
      <vt:lpstr>Workflow of the BDVFA</vt:lpstr>
      <vt:lpstr>Forward Analysis</vt:lpstr>
      <vt:lpstr>Workflow of Forward Analysis (1)</vt:lpstr>
      <vt:lpstr>Workflow of Forward Analysis (2)</vt:lpstr>
      <vt:lpstr>Remarks</vt:lpstr>
      <vt:lpstr>Forward Simulation (1)</vt:lpstr>
      <vt:lpstr>Forward Simulation (2)</vt:lpstr>
      <vt:lpstr>Forward Simulation (3)</vt:lpstr>
      <vt:lpstr>Forward Simulation (4)</vt:lpstr>
      <vt:lpstr>Example Forward Simulation</vt:lpstr>
      <vt:lpstr>Backward Analysis (1)</vt:lpstr>
      <vt:lpstr>Backward Analysis (2)</vt:lpstr>
      <vt:lpstr>Workflow of Backward Analysis</vt:lpstr>
      <vt:lpstr>Backward Simulation (1)</vt:lpstr>
      <vt:lpstr>Backward Simulation (2)</vt:lpstr>
      <vt:lpstr>Backward Simulation (3)</vt:lpstr>
      <vt:lpstr>Example Backward Simulation (1)</vt:lpstr>
      <vt:lpstr>Example Backward Simulation (2)</vt:lpstr>
      <vt:lpstr>Application of BDVFA: Dead Code Elimination (DCE)</vt:lpstr>
      <vt:lpstr>Workflow of Bit-True Dead Code Elimination</vt:lpstr>
      <vt:lpstr>Application of BDVFA: Bit-Packet Insert Operations (1)</vt:lpstr>
      <vt:lpstr>Application of BDVFA: Bit-Packet Insert Operations (2)</vt:lpstr>
      <vt:lpstr>Application of BDVFA: Bit-Packet Extract Operations (1)</vt:lpstr>
      <vt:lpstr>Application of BDVFA: Bit-Packet Extract Operations (2)</vt:lpstr>
      <vt:lpstr>Chapter Contents</vt:lpstr>
      <vt:lpstr>Properties of Today’s Memories (1)</vt:lpstr>
      <vt:lpstr>Properties of Today’s Memories (2)</vt:lpstr>
      <vt:lpstr>Properties of Today’s Memories (3)</vt:lpstr>
      <vt:lpstr>Properties of Today’s Memories (4)</vt:lpstr>
      <vt:lpstr>Properties of Today’s Memories (5)</vt:lpstr>
      <vt:lpstr>Scratchpad Memories</vt:lpstr>
      <vt:lpstr>Recall: Structure of Set-Associative Caches</vt:lpstr>
      <vt:lpstr>Properties of Scratchpad Memories (1)</vt:lpstr>
      <vt:lpstr>Properties of Scratchpad Memories (2)</vt:lpstr>
      <vt:lpstr>Properties of Scratchpad Memories (3)</vt:lpstr>
      <vt:lpstr>Properties of Scratchpad Memories (4)</vt:lpstr>
      <vt:lpstr>Properties of Scratchpad Memories (5)</vt:lpstr>
      <vt:lpstr>Integer-Linear Programming</vt:lpstr>
      <vt:lpstr>Fix SPM Allocation: Functions &amp; Global Variables (1)</vt:lpstr>
      <vt:lpstr>Fix SPM Allocation: Functions &amp; Global Variables (2)</vt:lpstr>
      <vt:lpstr>Fix SPM Allocation: Functions &amp; Global Variables (3)</vt:lpstr>
      <vt:lpstr>Fix SPM Allocation: Functions &amp; Global Variables (4)</vt:lpstr>
      <vt:lpstr>Fix SPM Allocation: Functions &amp; Global Variables (5)</vt:lpstr>
      <vt:lpstr>Fix SPM Allocation: Functions &amp; Global Variables (6)</vt:lpstr>
      <vt:lpstr>Fix SPM Allocation: Functions &amp; Global Variables (7)</vt:lpstr>
      <vt:lpstr>Fix SPM Allocation: Functions, Basic Blocks &amp; Global Variables (1)</vt:lpstr>
      <vt:lpstr>Fix SPM Allocation: Functions, Basic Blocks &amp; Global Variables (2)</vt:lpstr>
      <vt:lpstr>Fix SPM Allocation: Functions, Basic Blocks &amp; Global Variables (3)</vt:lpstr>
      <vt:lpstr>Fix SPM Allocation: Functions, Basic Blocks &amp; Global Variables (4)</vt:lpstr>
      <vt:lpstr>Fix SPM Allocation: Functions, Basic Blocks &amp; Global Variables (5)</vt:lpstr>
      <vt:lpstr>Fix SPM Allocation: Functions, Basic Blocks &amp; Global Variables (6)</vt:lpstr>
      <vt:lpstr>Fix SPM Allocation: Functions, Basic Blocks &amp; Global Variables (7)</vt:lpstr>
      <vt:lpstr>Fix SPM Allocation: Functions, Basic Blocks &amp; Global Variables (8)</vt:lpstr>
      <vt:lpstr>Fix SPM Allocation: Functions, Basic Blocks &amp; Global Variables (9)</vt:lpstr>
      <vt:lpstr>Fix SPM Allocation: Functions, Basic Blocks &amp; Global Variables (10)</vt:lpstr>
      <vt:lpstr>Fix SPM Allocation: Functions, Basic Blocks &amp; Global Variables (11)</vt:lpstr>
      <vt:lpstr>Fix SPM Allocation: Functions, Basic Blocks &amp; Global Variables (12)</vt:lpstr>
      <vt:lpstr>Fix SPM Allocation: Functions, Basic Blocks &amp; Global Variables (13)</vt:lpstr>
      <vt:lpstr>Multi-Process SPM Allocation: Partitioned SPM (1)</vt:lpstr>
      <vt:lpstr>Multi-Process SPM Allocation: Partitioned SPM (2)</vt:lpstr>
      <vt:lpstr>Multi-Process SPM Allocation: Partitioned SPM (3)</vt:lpstr>
      <vt:lpstr>Multi-Process SPM Allocation: Partitioned SPM (4)</vt:lpstr>
      <vt:lpstr>Multi-Process SPM Allocation: Partitioned SPM (5)</vt:lpstr>
      <vt:lpstr>Multi-Process SPM Allocation: Partitioned SPM (6)</vt:lpstr>
      <vt:lpstr>Multi-Process SPM Allocation: Partitioned SPM (7)</vt:lpstr>
      <vt:lpstr>Multi-Process SPM Allocation: Exclusive SPM (1)</vt:lpstr>
      <vt:lpstr>Multi-Process SPM Allocation: Exclusive SPM (1)</vt:lpstr>
      <vt:lpstr>Multi-Process SPM Allocation: Exclusive SPM (1)</vt:lpstr>
      <vt:lpstr>Multi-Process SPM Allocation: Exclusive SPM (1)</vt:lpstr>
      <vt:lpstr>Multi-Process SPM Allocation: Exclusive SPM (2)</vt:lpstr>
      <vt:lpstr>Multi-Process SPM Allocation: Exclusive SPM (3)</vt:lpstr>
      <vt:lpstr>Multi-Process SPM Allocation: Exclusive SPM (4)</vt:lpstr>
      <vt:lpstr>Multi-Process SPM Allocation: Hybrid SPM (1)</vt:lpstr>
      <vt:lpstr>Multi-Process SPM Allocation: Hybrid SPM (1)</vt:lpstr>
      <vt:lpstr>Multi-Process SPM Allocation: Hybrid SPM (1)</vt:lpstr>
      <vt:lpstr>Multi-Process SPM Allocation: Hybrid SPM (1)</vt:lpstr>
      <vt:lpstr>Multi-Process SPM Allocation: Hybrid SPM (2)</vt:lpstr>
      <vt:lpstr>Multi-Process SPM Allocation: Hybrid SPM (3)</vt:lpstr>
      <vt:lpstr>Multi-Process SPM Allocation: Hybrid SPM (4)</vt:lpstr>
      <vt:lpstr>Multi-Process SPM Allocation: Hybrid SPM (5)</vt:lpstr>
      <vt:lpstr>Multi-Process SPM Allocation: Hybrid SPM (6)</vt:lpstr>
      <vt:lpstr>Multi-Process SPM Allocation: Results (1)</vt:lpstr>
      <vt:lpstr>Multi-Process SPM Allocation: Results (2)</vt:lpstr>
      <vt:lpstr>Multi-Process SPM Allocation: Results (3)</vt:lpstr>
      <vt:lpstr>Multi-Process SPM Allocation: Results (4)</vt:lpstr>
      <vt:lpstr>References (1)</vt:lpstr>
      <vt:lpstr>References (2)</vt:lpstr>
      <vt:lpstr>Summary</vt:lpstr>
    </vt:vector>
  </TitlesOfParts>
  <Company>TUHH, Institute of Embedded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Compilers for Embedded Systems (SoSe22)</dc:title>
  <dc:subject>Chapter 7 - LIR Optimizations and Transformations</dc:subject>
  <dc:creator>Heiko Falk</dc:creator>
  <cp:lastModifiedBy>Heiko Falk</cp:lastModifiedBy>
  <cp:revision>2761</cp:revision>
  <dcterms:modified xsi:type="dcterms:W3CDTF">2022-01-27T15:09:41Z</dcterms:modified>
</cp:coreProperties>
</file>