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5"/>
  </p:notesMasterIdLst>
  <p:handoutMasterIdLst>
    <p:handoutMasterId r:id="rId36"/>
  </p:handoutMasterIdLst>
  <p:sldIdLst>
    <p:sldId id="570" r:id="rId2"/>
    <p:sldId id="475" r:id="rId3"/>
    <p:sldId id="778" r:id="rId4"/>
    <p:sldId id="572" r:id="rId5"/>
    <p:sldId id="535" r:id="rId6"/>
    <p:sldId id="766" r:id="rId7"/>
    <p:sldId id="611" r:id="rId8"/>
    <p:sldId id="779" r:id="rId9"/>
    <p:sldId id="677" r:id="rId10"/>
    <p:sldId id="678" r:id="rId11"/>
    <p:sldId id="768" r:id="rId12"/>
    <p:sldId id="769" r:id="rId13"/>
    <p:sldId id="770" r:id="rId14"/>
    <p:sldId id="771" r:id="rId15"/>
    <p:sldId id="679" r:id="rId16"/>
    <p:sldId id="772" r:id="rId17"/>
    <p:sldId id="680" r:id="rId18"/>
    <p:sldId id="687" r:id="rId19"/>
    <p:sldId id="780" r:id="rId20"/>
    <p:sldId id="688" r:id="rId21"/>
    <p:sldId id="692" r:id="rId22"/>
    <p:sldId id="693" r:id="rId23"/>
    <p:sldId id="694" r:id="rId24"/>
    <p:sldId id="695" r:id="rId25"/>
    <p:sldId id="697" r:id="rId26"/>
    <p:sldId id="774" r:id="rId27"/>
    <p:sldId id="698" r:id="rId28"/>
    <p:sldId id="700" r:id="rId29"/>
    <p:sldId id="701" r:id="rId30"/>
    <p:sldId id="702" r:id="rId31"/>
    <p:sldId id="775" r:id="rId32"/>
    <p:sldId id="637" r:id="rId33"/>
    <p:sldId id="609" r:id="rId34"/>
  </p:sldIdLst>
  <p:sldSz cx="9144000" cy="6858000" type="screen4x3"/>
  <p:notesSz cx="6858000" cy="9144000"/>
  <p:custDataLst>
    <p:tags r:id="rId37"/>
  </p:custDataLst>
  <p:defaultTextStyle>
    <a:defPPr>
      <a:defRPr lang="de-DE"/>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531">
          <p15:clr>
            <a:srgbClr val="A4A3A4"/>
          </p15:clr>
        </p15:guide>
        <p15:guide id="4"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0C0C0"/>
    <a:srgbClr val="008000"/>
    <a:srgbClr val="BBB5A4"/>
    <a:srgbClr val="AAA28D"/>
    <a:srgbClr val="57AA1C"/>
    <a:srgbClr val="FFFFFF"/>
    <a:srgbClr val="7D9AA9"/>
    <a:srgbClr val="A32638"/>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3" autoAdjust="0"/>
    <p:restoredTop sz="94372" autoAdjust="0"/>
  </p:normalViewPr>
  <p:slideViewPr>
    <p:cSldViewPr>
      <p:cViewPr varScale="1">
        <p:scale>
          <a:sx n="109" d="100"/>
          <a:sy n="109" d="100"/>
        </p:scale>
        <p:origin x="1458" y="108"/>
      </p:cViewPr>
      <p:guideLst>
        <p:guide orient="horz" pos="2160"/>
        <p:guide pos="2880"/>
        <p:guide pos="5531"/>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57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de-DE" dirty="0"/>
          </a:p>
        </p:txBody>
      </p:sp>
      <p:sp>
        <p:nvSpPr>
          <p:cNvPr id="58573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de-DE" dirty="0"/>
          </a:p>
        </p:txBody>
      </p:sp>
      <p:sp>
        <p:nvSpPr>
          <p:cNvPr id="58573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de-DE" dirty="0"/>
          </a:p>
        </p:txBody>
      </p:sp>
      <p:sp>
        <p:nvSpPr>
          <p:cNvPr id="58573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574A601F-D51A-4541-8A52-3E7F3BEB66F6}" type="slidenum">
              <a:rPr lang="de-DE"/>
              <a:pPr/>
              <a:t>‹Nr.›</a:t>
            </a:fld>
            <a:endParaRPr lang="de-DE" dirty="0"/>
          </a:p>
        </p:txBody>
      </p:sp>
    </p:spTree>
    <p:extLst>
      <p:ext uri="{BB962C8B-B14F-4D97-AF65-F5344CB8AC3E}">
        <p14:creationId xmlns:p14="http://schemas.microsoft.com/office/powerpoint/2010/main" val="3871579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de-DE" dirty="0"/>
          </a:p>
        </p:txBody>
      </p:sp>
      <p:sp>
        <p:nvSpPr>
          <p:cNvPr id="276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de-DE" dirty="0"/>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de-DE" dirty="0"/>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FA6D070E-CE62-4770-8CFD-1E20EC2913D3}" type="slidenum">
              <a:rPr lang="de-DE"/>
              <a:pPr/>
              <a:t>‹Nr.›</a:t>
            </a:fld>
            <a:endParaRPr lang="de-DE" dirty="0"/>
          </a:p>
        </p:txBody>
      </p:sp>
    </p:spTree>
    <p:extLst>
      <p:ext uri="{BB962C8B-B14F-4D97-AF65-F5344CB8AC3E}">
        <p14:creationId xmlns:p14="http://schemas.microsoft.com/office/powerpoint/2010/main" val="7317525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3</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4</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77A49-FDE2-43DD-B87D-146ABC92839E}" type="slidenum">
              <a:rPr lang="de-DE"/>
              <a:pPr/>
              <a:t>5</a:t>
            </a:fld>
            <a:endParaRPr lang="de-DE" dirty="0"/>
          </a:p>
        </p:txBody>
      </p:sp>
      <p:sp>
        <p:nvSpPr>
          <p:cNvPr id="751618" name="Rectangle 2"/>
          <p:cNvSpPr>
            <a:spLocks noGrp="1" noRot="1" noChangeAspect="1" noChangeArrowheads="1" noTextEdit="1"/>
          </p:cNvSpPr>
          <p:nvPr>
            <p:ph type="sldImg"/>
          </p:nvPr>
        </p:nvSpPr>
        <p:spPr>
          <a:ln/>
        </p:spPr>
      </p:sp>
      <p:sp>
        <p:nvSpPr>
          <p:cNvPr id="751619"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CFC92F-96FB-4ED9-81D8-8CA7B3ECAA4E}" type="slidenum">
              <a:rPr lang="de-DE"/>
              <a:pPr/>
              <a:t>6</a:t>
            </a:fld>
            <a:endParaRPr lang="de-DE" dirty="0"/>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8</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9</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12</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13</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14</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15</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18</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19</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22</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23</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24</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25</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28</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29</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32</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CFC92F-96FB-4ED9-81D8-8CA7B3ECAA4E}" type="slidenum">
              <a:rPr lang="de-DE"/>
              <a:pPr/>
              <a:t>33</a:t>
            </a:fld>
            <a:endParaRPr lang="de-DE" dirty="0"/>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0659" name="Rectangle 3"/>
          <p:cNvSpPr>
            <a:spLocks noGrp="1" noChangeArrowheads="1"/>
          </p:cNvSpPr>
          <p:nvPr>
            <p:ph type="subTitle" idx="1"/>
          </p:nvPr>
        </p:nvSpPr>
        <p:spPr>
          <a:xfrm>
            <a:off x="1371600" y="3886200"/>
            <a:ext cx="6400800" cy="519113"/>
          </a:xfrm>
        </p:spPr>
        <p:txBody>
          <a:bodyPr>
            <a:spAutoFit/>
          </a:bodyPr>
          <a:lstStyle>
            <a:lvl1pPr marL="0" indent="0" algn="ctr">
              <a:lnSpc>
                <a:spcPct val="100000"/>
              </a:lnSpc>
              <a:defRPr sz="2800"/>
            </a:lvl1pPr>
          </a:lstStyle>
          <a:p>
            <a:pPr lvl="0"/>
            <a:r>
              <a:rPr lang="en-US" noProof="0" dirty="0"/>
              <a:t>Master-</a:t>
            </a:r>
            <a:r>
              <a:rPr lang="en-US" noProof="0" dirty="0" err="1"/>
              <a:t>Untertitelformat</a:t>
            </a:r>
            <a:r>
              <a:rPr lang="en-US" noProof="0" dirty="0"/>
              <a:t> </a:t>
            </a:r>
            <a:r>
              <a:rPr lang="en-US" noProof="0" dirty="0" err="1"/>
              <a:t>bearbeiten</a:t>
            </a:r>
            <a:endParaRPr lang="en-US" noProof="0" dirty="0"/>
          </a:p>
        </p:txBody>
      </p:sp>
      <p:sp>
        <p:nvSpPr>
          <p:cNvPr id="70660" name="Rectangle 4"/>
          <p:cNvSpPr>
            <a:spLocks noGrp="1" noChangeArrowheads="1"/>
          </p:cNvSpPr>
          <p:nvPr>
            <p:ph type="dt" sz="half" idx="2"/>
          </p:nvPr>
        </p:nvSpPr>
        <p:spPr>
          <a:xfrm>
            <a:off x="457200" y="6265863"/>
            <a:ext cx="2133600" cy="476250"/>
          </a:xfrm>
        </p:spPr>
        <p:txBody>
          <a:bodyPr/>
          <a:lstStyle>
            <a:lvl1pPr>
              <a:defRPr sz="600">
                <a:solidFill>
                  <a:schemeClr val="tx1"/>
                </a:solidFill>
              </a:defRPr>
            </a:lvl1pPr>
          </a:lstStyle>
          <a:p>
            <a:fld id="{64319A27-6BB7-4BFA-BEB7-D3CDFA707BD9}" type="datetime1">
              <a:rPr lang="de-DE" noProof="0" smtClean="0"/>
              <a:t>27.01.2022</a:t>
            </a:fld>
            <a:endParaRPr lang="en-US" noProof="0" dirty="0"/>
          </a:p>
        </p:txBody>
      </p:sp>
      <p:sp>
        <p:nvSpPr>
          <p:cNvPr id="70661" name="Rectangle 5"/>
          <p:cNvSpPr>
            <a:spLocks noGrp="1" noChangeArrowheads="1"/>
          </p:cNvSpPr>
          <p:nvPr>
            <p:ph type="ftr" sz="quarter" idx="3"/>
          </p:nvPr>
        </p:nvSpPr>
        <p:spPr>
          <a:xfrm>
            <a:off x="3124200" y="6245225"/>
            <a:ext cx="2895600" cy="476250"/>
          </a:xfrm>
        </p:spPr>
        <p:txBody>
          <a:bodyPr/>
          <a:lstStyle>
            <a:lvl1pPr>
              <a:defRPr sz="600" b="0">
                <a:solidFill>
                  <a:schemeClr val="tx1"/>
                </a:solidFill>
              </a:defRPr>
            </a:lvl1pPr>
          </a:lstStyle>
          <a:p>
            <a:r>
              <a:rPr lang="en-US" noProof="0" dirty="0"/>
              <a:t>8 - Register Allocation</a:t>
            </a:r>
          </a:p>
        </p:txBody>
      </p:sp>
      <p:sp>
        <p:nvSpPr>
          <p:cNvPr id="70662" name="Rectangle 6"/>
          <p:cNvSpPr>
            <a:spLocks noGrp="1" noChangeArrowheads="1"/>
          </p:cNvSpPr>
          <p:nvPr>
            <p:ph type="sldNum" sz="quarter" idx="4"/>
          </p:nvPr>
        </p:nvSpPr>
        <p:spPr>
          <a:xfrm>
            <a:off x="6553200" y="6245225"/>
            <a:ext cx="2133600" cy="476250"/>
          </a:xfrm>
        </p:spPr>
        <p:txBody>
          <a:bodyPr/>
          <a:lstStyle>
            <a:lvl1pPr>
              <a:defRPr sz="600">
                <a:solidFill>
                  <a:schemeClr val="tx1"/>
                </a:solidFill>
              </a:defRPr>
            </a:lvl1pPr>
          </a:lstStyle>
          <a:p>
            <a:fld id="{8437607D-CB53-46C2-9D7C-B2635CE5EB29}" type="slidenum">
              <a:rPr lang="en-US" noProof="0" smtClean="0"/>
              <a:pPr/>
              <a:t>‹Nr.›</a:t>
            </a:fld>
            <a:endParaRPr lang="en-US" noProof="0" dirty="0"/>
          </a:p>
        </p:txBody>
      </p:sp>
      <p:sp>
        <p:nvSpPr>
          <p:cNvPr id="70673" name="Rectangle 17"/>
          <p:cNvSpPr>
            <a:spLocks noGrp="1" noChangeArrowheads="1"/>
          </p:cNvSpPr>
          <p:nvPr>
            <p:ph type="ctrTitle" sz="quarter"/>
          </p:nvPr>
        </p:nvSpPr>
        <p:spPr>
          <a:xfrm>
            <a:off x="685800" y="1836738"/>
            <a:ext cx="7772400" cy="1409700"/>
          </a:xfrm>
        </p:spPr>
        <p:txBody>
          <a:bodyPr>
            <a:spAutoFit/>
          </a:bodyPr>
          <a:lstStyle>
            <a:lvl1pPr algn="ctr">
              <a:lnSpc>
                <a:spcPct val="120000"/>
              </a:lnSpc>
              <a:defRPr sz="3600"/>
            </a:lvl1pPr>
          </a:lstStyle>
          <a:p>
            <a:pPr lvl="0"/>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278" y="205735"/>
            <a:ext cx="1294210" cy="731126"/>
          </a:xfrm>
          <a:prstGeom prst="rect">
            <a:avLst/>
          </a:prstGeom>
        </p:spPr>
      </p:pic>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234000"/>
            <a:ext cx="1969200" cy="634453"/>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idx="1"/>
          </p:nvPr>
        </p:nvSpPr>
        <p:spPr/>
        <p:txBody>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374F2379-DB89-4298-B6F3-DD56403C6FF6}"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8 - Register Allocation</a:t>
            </a:r>
          </a:p>
        </p:txBody>
      </p:sp>
      <p:sp>
        <p:nvSpPr>
          <p:cNvPr id="6" name="Foliennummernplatzhalter 5"/>
          <p:cNvSpPr>
            <a:spLocks noGrp="1"/>
          </p:cNvSpPr>
          <p:nvPr>
            <p:ph type="sldNum" sz="quarter" idx="12"/>
          </p:nvPr>
        </p:nvSpPr>
        <p:spPr/>
        <p:txBody>
          <a:bodyPr/>
          <a:lstStyle>
            <a:lvl1pPr>
              <a:defRPr/>
            </a:lvl1pPr>
          </a:lstStyle>
          <a:p>
            <a:fld id="{2ADA1F6B-EF20-4FFC-82A7-CD7EBC9F0046}" type="slidenum">
              <a:rPr lang="en-US" noProof="0" smtClean="0"/>
              <a:pPr/>
              <a:t>‹Nr.›</a:t>
            </a:fld>
            <a:endParaRPr lang="en-US" noProof="0" dirty="0"/>
          </a:p>
        </p:txBody>
      </p:sp>
    </p:spTree>
    <p:extLst>
      <p:ext uri="{BB962C8B-B14F-4D97-AF65-F5344CB8AC3E}">
        <p14:creationId xmlns:p14="http://schemas.microsoft.com/office/powerpoint/2010/main" val="141802861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err="1"/>
              <a:t>Textmasterformat</a:t>
            </a:r>
            <a:r>
              <a:rPr lang="en-US" noProof="0" dirty="0"/>
              <a:t> </a:t>
            </a:r>
            <a:r>
              <a:rPr lang="en-US" noProof="0" dirty="0" err="1"/>
              <a:t>bearbeiten</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1C92CF42-F056-40A6-AB8D-E500FFED5392}"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8 - Register Allocation</a:t>
            </a:r>
          </a:p>
        </p:txBody>
      </p:sp>
      <p:sp>
        <p:nvSpPr>
          <p:cNvPr id="6" name="Foliennummernplatzhalter 5"/>
          <p:cNvSpPr>
            <a:spLocks noGrp="1"/>
          </p:cNvSpPr>
          <p:nvPr>
            <p:ph type="sldNum" sz="quarter" idx="12"/>
          </p:nvPr>
        </p:nvSpPr>
        <p:spPr/>
        <p:txBody>
          <a:bodyPr/>
          <a:lstStyle>
            <a:lvl1pPr>
              <a:defRPr/>
            </a:lvl1pPr>
          </a:lstStyle>
          <a:p>
            <a:fld id="{191F9291-5A89-4F8F-8D32-21A7EE642310}" type="slidenum">
              <a:rPr lang="en-US" noProof="0" smtClean="0"/>
              <a:pPr/>
              <a:t>‹Nr.›</a:t>
            </a:fld>
            <a:endParaRPr lang="en-US" noProof="0" dirty="0"/>
          </a:p>
        </p:txBody>
      </p:sp>
    </p:spTree>
    <p:extLst>
      <p:ext uri="{BB962C8B-B14F-4D97-AF65-F5344CB8AC3E}">
        <p14:creationId xmlns:p14="http://schemas.microsoft.com/office/powerpoint/2010/main" val="24462905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sz="half" idx="1"/>
          </p:nvPr>
        </p:nvSpPr>
        <p:spPr>
          <a:xfrm>
            <a:off x="179388" y="1387475"/>
            <a:ext cx="4316412" cy="499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Inhaltsplatzhalter 3"/>
          <p:cNvSpPr>
            <a:spLocks noGrp="1"/>
          </p:cNvSpPr>
          <p:nvPr>
            <p:ph sz="half" idx="2"/>
          </p:nvPr>
        </p:nvSpPr>
        <p:spPr>
          <a:xfrm>
            <a:off x="4648200" y="1387475"/>
            <a:ext cx="4316413" cy="499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3ED1D3A4-EC6B-4DD6-80C3-CE913F5DA811}"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8 - Register Allocation</a:t>
            </a:r>
          </a:p>
        </p:txBody>
      </p:sp>
      <p:sp>
        <p:nvSpPr>
          <p:cNvPr id="7" name="Foliennummernplatzhalter 6"/>
          <p:cNvSpPr>
            <a:spLocks noGrp="1"/>
          </p:cNvSpPr>
          <p:nvPr>
            <p:ph type="sldNum" sz="quarter" idx="12"/>
          </p:nvPr>
        </p:nvSpPr>
        <p:spPr/>
        <p:txBody>
          <a:bodyPr/>
          <a:lstStyle>
            <a:lvl1pPr>
              <a:defRPr/>
            </a:lvl1pPr>
          </a:lstStyle>
          <a:p>
            <a:fld id="{96E58DA0-C521-46B2-A49E-0B4F9353C383}" type="slidenum">
              <a:rPr lang="en-US" noProof="0" smtClean="0"/>
              <a:pPr/>
              <a:t>‹Nr.›</a:t>
            </a:fld>
            <a:endParaRPr lang="en-US" noProof="0" dirty="0"/>
          </a:p>
        </p:txBody>
      </p:sp>
    </p:spTree>
    <p:extLst>
      <p:ext uri="{BB962C8B-B14F-4D97-AF65-F5344CB8AC3E}">
        <p14:creationId xmlns:p14="http://schemas.microsoft.com/office/powerpoint/2010/main" val="108239146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err="1"/>
              <a:t>Textmasterformat</a:t>
            </a:r>
            <a:r>
              <a:rPr lang="en-US" noProof="0" dirty="0"/>
              <a:t> </a:t>
            </a:r>
            <a:r>
              <a:rPr lang="en-US" noProof="0" dirty="0" err="1"/>
              <a:t>bearbeiten</a:t>
            </a:r>
            <a:endParaRPr lang="en-US" noProof="0" dirty="0"/>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err="1"/>
              <a:t>Textmasterformat</a:t>
            </a:r>
            <a:r>
              <a:rPr lang="en-US" noProof="0" dirty="0"/>
              <a:t> </a:t>
            </a:r>
            <a:r>
              <a:rPr lang="en-US" noProof="0" dirty="0" err="1"/>
              <a:t>bearbeiten</a:t>
            </a:r>
            <a:endParaRPr lang="en-US" noProof="0" dirty="0"/>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7" name="Datumsplatzhalter 6"/>
          <p:cNvSpPr>
            <a:spLocks noGrp="1"/>
          </p:cNvSpPr>
          <p:nvPr>
            <p:ph type="dt" sz="half" idx="10"/>
          </p:nvPr>
        </p:nvSpPr>
        <p:spPr/>
        <p:txBody>
          <a:bodyPr/>
          <a:lstStyle>
            <a:lvl1pPr>
              <a:defRPr/>
            </a:lvl1pPr>
          </a:lstStyle>
          <a:p>
            <a:r>
              <a:rPr lang="en-US" noProof="0" dirty="0"/>
              <a:t>© H. Falk | </a:t>
            </a:r>
            <a:fld id="{D6C52E90-B2B5-47B1-AF55-3E47DE53ABF1}" type="datetime1">
              <a:rPr lang="de-DE" noProof="0" smtClean="0"/>
              <a:t>27.01.2022</a:t>
            </a:fld>
            <a:endParaRPr lang="en-US" noProof="0" dirty="0"/>
          </a:p>
        </p:txBody>
      </p:sp>
      <p:sp>
        <p:nvSpPr>
          <p:cNvPr id="8" name="Fußzeilenplatzhalter 7"/>
          <p:cNvSpPr>
            <a:spLocks noGrp="1"/>
          </p:cNvSpPr>
          <p:nvPr>
            <p:ph type="ftr" sz="quarter" idx="11"/>
          </p:nvPr>
        </p:nvSpPr>
        <p:spPr/>
        <p:txBody>
          <a:bodyPr/>
          <a:lstStyle>
            <a:lvl1pPr>
              <a:defRPr/>
            </a:lvl1pPr>
          </a:lstStyle>
          <a:p>
            <a:r>
              <a:rPr lang="en-US" noProof="0" dirty="0"/>
              <a:t>8 - Register Allocation</a:t>
            </a:r>
          </a:p>
        </p:txBody>
      </p:sp>
      <p:sp>
        <p:nvSpPr>
          <p:cNvPr id="9" name="Foliennummernplatzhalter 8"/>
          <p:cNvSpPr>
            <a:spLocks noGrp="1"/>
          </p:cNvSpPr>
          <p:nvPr>
            <p:ph type="sldNum" sz="quarter" idx="12"/>
          </p:nvPr>
        </p:nvSpPr>
        <p:spPr/>
        <p:txBody>
          <a:bodyPr/>
          <a:lstStyle>
            <a:lvl1pPr>
              <a:defRPr/>
            </a:lvl1pPr>
          </a:lstStyle>
          <a:p>
            <a:fld id="{5D855EA4-DD8C-4D60-B0B7-AB9A7B507B82}" type="slidenum">
              <a:rPr lang="en-US" noProof="0" smtClean="0"/>
              <a:pPr/>
              <a:t>‹Nr.›</a:t>
            </a:fld>
            <a:endParaRPr lang="en-US" noProof="0" dirty="0"/>
          </a:p>
        </p:txBody>
      </p:sp>
    </p:spTree>
    <p:extLst>
      <p:ext uri="{BB962C8B-B14F-4D97-AF65-F5344CB8AC3E}">
        <p14:creationId xmlns:p14="http://schemas.microsoft.com/office/powerpoint/2010/main" val="41046215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Datumsplatzhalter 2"/>
          <p:cNvSpPr>
            <a:spLocks noGrp="1"/>
          </p:cNvSpPr>
          <p:nvPr>
            <p:ph type="dt" sz="half" idx="10"/>
          </p:nvPr>
        </p:nvSpPr>
        <p:spPr/>
        <p:txBody>
          <a:bodyPr/>
          <a:lstStyle>
            <a:lvl1pPr>
              <a:defRPr/>
            </a:lvl1pPr>
          </a:lstStyle>
          <a:p>
            <a:r>
              <a:rPr lang="en-US" noProof="0" dirty="0"/>
              <a:t>© H. Falk | </a:t>
            </a:r>
            <a:fld id="{8AC75725-1EB5-41A4-B788-ECCC174FE0EA}" type="datetime1">
              <a:rPr lang="de-DE" noProof="0" smtClean="0"/>
              <a:t>27.01.2022</a:t>
            </a:fld>
            <a:endParaRPr lang="en-US" noProof="0" dirty="0"/>
          </a:p>
        </p:txBody>
      </p:sp>
      <p:sp>
        <p:nvSpPr>
          <p:cNvPr id="4" name="Fußzeilenplatzhalter 3"/>
          <p:cNvSpPr>
            <a:spLocks noGrp="1"/>
          </p:cNvSpPr>
          <p:nvPr>
            <p:ph type="ftr" sz="quarter" idx="11"/>
          </p:nvPr>
        </p:nvSpPr>
        <p:spPr/>
        <p:txBody>
          <a:bodyPr/>
          <a:lstStyle>
            <a:lvl1pPr>
              <a:defRPr/>
            </a:lvl1pPr>
          </a:lstStyle>
          <a:p>
            <a:r>
              <a:rPr lang="en-US" noProof="0" dirty="0"/>
              <a:t>8 - Register Allocation</a:t>
            </a:r>
          </a:p>
        </p:txBody>
      </p:sp>
      <p:sp>
        <p:nvSpPr>
          <p:cNvPr id="5" name="Foliennummernplatzhalter 4"/>
          <p:cNvSpPr>
            <a:spLocks noGrp="1"/>
          </p:cNvSpPr>
          <p:nvPr>
            <p:ph type="sldNum" sz="quarter" idx="12"/>
          </p:nvPr>
        </p:nvSpPr>
        <p:spPr/>
        <p:txBody>
          <a:bodyPr/>
          <a:lstStyle>
            <a:lvl1pPr>
              <a:defRPr/>
            </a:lvl1pPr>
          </a:lstStyle>
          <a:p>
            <a:fld id="{0F2DA2EC-231D-4114-A0A9-877ADABA9833}" type="slidenum">
              <a:rPr lang="en-US" noProof="0" smtClean="0"/>
              <a:pPr/>
              <a:t>‹Nr.›</a:t>
            </a:fld>
            <a:endParaRPr lang="en-US" noProof="0" dirty="0"/>
          </a:p>
        </p:txBody>
      </p:sp>
    </p:spTree>
    <p:extLst>
      <p:ext uri="{BB962C8B-B14F-4D97-AF65-F5344CB8AC3E}">
        <p14:creationId xmlns:p14="http://schemas.microsoft.com/office/powerpoint/2010/main" val="39556292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r>
              <a:rPr lang="en-US" noProof="0" dirty="0"/>
              <a:t>© H. Falk | </a:t>
            </a:r>
            <a:fld id="{6D4193D3-6D8B-40A9-9C08-7621634917FA}" type="datetime1">
              <a:rPr lang="de-DE" noProof="0" smtClean="0"/>
              <a:t>27.01.2022</a:t>
            </a:fld>
            <a:endParaRPr lang="en-US" noProof="0" dirty="0"/>
          </a:p>
        </p:txBody>
      </p:sp>
      <p:sp>
        <p:nvSpPr>
          <p:cNvPr id="3" name="Fußzeilenplatzhalter 2"/>
          <p:cNvSpPr>
            <a:spLocks noGrp="1"/>
          </p:cNvSpPr>
          <p:nvPr>
            <p:ph type="ftr" sz="quarter" idx="11"/>
          </p:nvPr>
        </p:nvSpPr>
        <p:spPr/>
        <p:txBody>
          <a:bodyPr/>
          <a:lstStyle>
            <a:lvl1pPr>
              <a:defRPr/>
            </a:lvl1pPr>
          </a:lstStyle>
          <a:p>
            <a:r>
              <a:rPr lang="en-US" noProof="0" dirty="0"/>
              <a:t>8 - Register Allocation</a:t>
            </a:r>
          </a:p>
        </p:txBody>
      </p:sp>
      <p:sp>
        <p:nvSpPr>
          <p:cNvPr id="4" name="Foliennummernplatzhalter 3"/>
          <p:cNvSpPr>
            <a:spLocks noGrp="1"/>
          </p:cNvSpPr>
          <p:nvPr>
            <p:ph type="sldNum" sz="quarter" idx="12"/>
          </p:nvPr>
        </p:nvSpPr>
        <p:spPr/>
        <p:txBody>
          <a:bodyPr/>
          <a:lstStyle>
            <a:lvl1pPr>
              <a:defRPr/>
            </a:lvl1pPr>
          </a:lstStyle>
          <a:p>
            <a:fld id="{06A55296-0A08-4F26-958E-7BEC21772C0E}" type="slidenum">
              <a:rPr lang="en-US" noProof="0" smtClean="0"/>
              <a:pPr/>
              <a:t>‹Nr.›</a:t>
            </a:fld>
            <a:endParaRPr lang="en-US" noProof="0" dirty="0"/>
          </a:p>
        </p:txBody>
      </p:sp>
    </p:spTree>
    <p:extLst>
      <p:ext uri="{BB962C8B-B14F-4D97-AF65-F5344CB8AC3E}">
        <p14:creationId xmlns:p14="http://schemas.microsoft.com/office/powerpoint/2010/main" val="410530092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err="1"/>
              <a:t>Textmasterformat</a:t>
            </a:r>
            <a:r>
              <a:rPr lang="en-US" noProof="0" dirty="0"/>
              <a:t> </a:t>
            </a:r>
            <a:r>
              <a:rPr lang="en-US" noProof="0" dirty="0" err="1"/>
              <a:t>bearbeiten</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FCD02555-3516-422D-B668-91F5A4C87543}"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8 - Register Allocation</a:t>
            </a:r>
          </a:p>
        </p:txBody>
      </p:sp>
      <p:sp>
        <p:nvSpPr>
          <p:cNvPr id="7" name="Foliennummernplatzhalter 6"/>
          <p:cNvSpPr>
            <a:spLocks noGrp="1"/>
          </p:cNvSpPr>
          <p:nvPr>
            <p:ph type="sldNum" sz="quarter" idx="12"/>
          </p:nvPr>
        </p:nvSpPr>
        <p:spPr/>
        <p:txBody>
          <a:bodyPr/>
          <a:lstStyle>
            <a:lvl1pPr>
              <a:defRPr/>
            </a:lvl1pPr>
          </a:lstStyle>
          <a:p>
            <a:fld id="{1B00D05C-E729-4426-B208-488630B3CD51}" type="slidenum">
              <a:rPr lang="en-US" noProof="0" smtClean="0"/>
              <a:pPr/>
              <a:t>‹Nr.›</a:t>
            </a:fld>
            <a:endParaRPr lang="en-US" noProof="0" dirty="0"/>
          </a:p>
        </p:txBody>
      </p:sp>
    </p:spTree>
    <p:extLst>
      <p:ext uri="{BB962C8B-B14F-4D97-AF65-F5344CB8AC3E}">
        <p14:creationId xmlns:p14="http://schemas.microsoft.com/office/powerpoint/2010/main" val="163470812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err="1"/>
              <a:t>Textmasterformat</a:t>
            </a:r>
            <a:r>
              <a:rPr lang="en-US" noProof="0" dirty="0"/>
              <a:t> </a:t>
            </a:r>
            <a:r>
              <a:rPr lang="en-US" noProof="0" dirty="0" err="1"/>
              <a:t>bearbeiten</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627AA617-73E9-4311-9D11-11207A5D0BD8}"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8 - Register Allocation</a:t>
            </a:r>
          </a:p>
        </p:txBody>
      </p:sp>
      <p:sp>
        <p:nvSpPr>
          <p:cNvPr id="7" name="Foliennummernplatzhalter 6"/>
          <p:cNvSpPr>
            <a:spLocks noGrp="1"/>
          </p:cNvSpPr>
          <p:nvPr>
            <p:ph type="sldNum" sz="quarter" idx="12"/>
          </p:nvPr>
        </p:nvSpPr>
        <p:spPr/>
        <p:txBody>
          <a:bodyPr/>
          <a:lstStyle>
            <a:lvl1pPr>
              <a:defRPr/>
            </a:lvl1pPr>
          </a:lstStyle>
          <a:p>
            <a:fld id="{221858DB-9180-4A39-A0DC-B7E18A4846EB}" type="slidenum">
              <a:rPr lang="en-US" noProof="0" smtClean="0"/>
              <a:pPr/>
              <a:t>‹Nr.›</a:t>
            </a:fld>
            <a:endParaRPr lang="en-US" noProof="0" dirty="0"/>
          </a:p>
        </p:txBody>
      </p:sp>
    </p:spTree>
    <p:extLst>
      <p:ext uri="{BB962C8B-B14F-4D97-AF65-F5344CB8AC3E}">
        <p14:creationId xmlns:p14="http://schemas.microsoft.com/office/powerpoint/2010/main" val="11753168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Vertikaler Textplatzhalter 2"/>
          <p:cNvSpPr>
            <a:spLocks noGrp="1"/>
          </p:cNvSpPr>
          <p:nvPr>
            <p:ph type="body" orient="vert" idx="1"/>
          </p:nvPr>
        </p:nvSpPr>
        <p:spPr/>
        <p:txBody>
          <a:bodyPr vert="eaVert"/>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DCB69D3D-124C-4028-94DA-CDFA0197997E}"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8 - Register Allocation</a:t>
            </a:r>
          </a:p>
        </p:txBody>
      </p:sp>
      <p:sp>
        <p:nvSpPr>
          <p:cNvPr id="6" name="Foliennummernplatzhalter 5"/>
          <p:cNvSpPr>
            <a:spLocks noGrp="1"/>
          </p:cNvSpPr>
          <p:nvPr>
            <p:ph type="sldNum" sz="quarter" idx="12"/>
          </p:nvPr>
        </p:nvSpPr>
        <p:spPr/>
        <p:txBody>
          <a:bodyPr/>
          <a:lstStyle>
            <a:lvl1pPr>
              <a:defRPr/>
            </a:lvl1pPr>
          </a:lstStyle>
          <a:p>
            <a:fld id="{6B39DCB2-4B99-446D-B07A-65B7A4595D4D}" type="slidenum">
              <a:rPr lang="en-US" noProof="0" smtClean="0"/>
              <a:pPr/>
              <a:t>‹Nr.›</a:t>
            </a:fld>
            <a:endParaRPr lang="en-US" noProof="0" dirty="0"/>
          </a:p>
        </p:txBody>
      </p:sp>
    </p:spTree>
    <p:extLst>
      <p:ext uri="{BB962C8B-B14F-4D97-AF65-F5344CB8AC3E}">
        <p14:creationId xmlns:p14="http://schemas.microsoft.com/office/powerpoint/2010/main" val="4099894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69100" y="549275"/>
            <a:ext cx="2195513" cy="5832475"/>
          </a:xfrm>
        </p:spPr>
        <p:txBody>
          <a:bodyPr vert="eaVert"/>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Vertikaler Textplatzhalter 2"/>
          <p:cNvSpPr>
            <a:spLocks noGrp="1"/>
          </p:cNvSpPr>
          <p:nvPr>
            <p:ph type="body" orient="vert" idx="1"/>
          </p:nvPr>
        </p:nvSpPr>
        <p:spPr>
          <a:xfrm>
            <a:off x="179388" y="549275"/>
            <a:ext cx="6437312" cy="5832475"/>
          </a:xfrm>
        </p:spPr>
        <p:txBody>
          <a:bodyPr vert="eaVert"/>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83D33670-67F2-4AB8-BFC8-7F2C6686476F}"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8 - Register Allocation</a:t>
            </a:r>
          </a:p>
        </p:txBody>
      </p:sp>
      <p:sp>
        <p:nvSpPr>
          <p:cNvPr id="6" name="Foliennummernplatzhalter 5"/>
          <p:cNvSpPr>
            <a:spLocks noGrp="1"/>
          </p:cNvSpPr>
          <p:nvPr>
            <p:ph type="sldNum" sz="quarter" idx="12"/>
          </p:nvPr>
        </p:nvSpPr>
        <p:spPr/>
        <p:txBody>
          <a:bodyPr/>
          <a:lstStyle>
            <a:lvl1pPr>
              <a:defRPr/>
            </a:lvl1pPr>
          </a:lstStyle>
          <a:p>
            <a:fld id="{D0D058B0-E30B-4B00-A73B-71607DD4D0E3}" type="slidenum">
              <a:rPr lang="en-US" noProof="0" smtClean="0"/>
              <a:pPr/>
              <a:t>‹Nr.›</a:t>
            </a:fld>
            <a:endParaRPr lang="en-US" noProof="0" dirty="0"/>
          </a:p>
        </p:txBody>
      </p:sp>
    </p:spTree>
    <p:extLst>
      <p:ext uri="{BB962C8B-B14F-4D97-AF65-F5344CB8AC3E}">
        <p14:creationId xmlns:p14="http://schemas.microsoft.com/office/powerpoint/2010/main" val="35568351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388" y="549275"/>
            <a:ext cx="87852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noProof="0" dirty="0" err="1"/>
              <a:t>Mastertitelformat</a:t>
            </a:r>
            <a:r>
              <a:rPr lang="en-US" noProof="0" dirty="0"/>
              <a:t> </a:t>
            </a:r>
            <a:r>
              <a:rPr lang="en-US" noProof="0" dirty="0" err="1"/>
              <a:t>bearbeiten</a:t>
            </a:r>
            <a:endParaRPr lang="en-US" noProof="0" dirty="0"/>
          </a:p>
        </p:txBody>
      </p:sp>
      <p:sp>
        <p:nvSpPr>
          <p:cNvPr id="1027" name="Rectangle 3"/>
          <p:cNvSpPr>
            <a:spLocks noGrp="1" noChangeArrowheads="1"/>
          </p:cNvSpPr>
          <p:nvPr>
            <p:ph type="body" idx="1"/>
          </p:nvPr>
        </p:nvSpPr>
        <p:spPr bwMode="auto">
          <a:xfrm>
            <a:off x="179388" y="1387475"/>
            <a:ext cx="8785225"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1028" name="Rectangle 4"/>
          <p:cNvSpPr>
            <a:spLocks noGrp="1" noChangeArrowheads="1"/>
          </p:cNvSpPr>
          <p:nvPr>
            <p:ph type="dt" sz="half" idx="2"/>
          </p:nvPr>
        </p:nvSpPr>
        <p:spPr bwMode="auto">
          <a:xfrm>
            <a:off x="179388" y="6500813"/>
            <a:ext cx="2016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A32638"/>
                </a:solidFill>
              </a:defRPr>
            </a:lvl1pPr>
          </a:lstStyle>
          <a:p>
            <a:r>
              <a:rPr lang="en-US" noProof="0" dirty="0"/>
              <a:t>© H. Falk | </a:t>
            </a:r>
            <a:fld id="{B8BFB3A2-D395-4005-B28E-047C881B2D13}" type="datetime1">
              <a:rPr lang="de-DE" noProof="0" smtClean="0"/>
              <a:t>27.01.2022</a:t>
            </a:fld>
            <a:endParaRPr lang="en-US" noProof="0" dirty="0"/>
          </a:p>
        </p:txBody>
      </p:sp>
      <p:sp>
        <p:nvSpPr>
          <p:cNvPr id="1029" name="Rectangle 5"/>
          <p:cNvSpPr>
            <a:spLocks noGrp="1" noChangeArrowheads="1"/>
          </p:cNvSpPr>
          <p:nvPr>
            <p:ph type="ftr" sz="quarter" idx="3"/>
          </p:nvPr>
        </p:nvSpPr>
        <p:spPr bwMode="auto">
          <a:xfrm>
            <a:off x="1835150" y="6500813"/>
            <a:ext cx="5545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1">
                <a:solidFill>
                  <a:srgbClr val="A32638"/>
                </a:solidFill>
              </a:defRPr>
            </a:lvl1pPr>
          </a:lstStyle>
          <a:p>
            <a:r>
              <a:rPr lang="en-US" noProof="0" dirty="0"/>
              <a:t>8 - Register Allocation</a:t>
            </a:r>
          </a:p>
        </p:txBody>
      </p:sp>
      <p:sp>
        <p:nvSpPr>
          <p:cNvPr id="1030" name="Rectangle 6"/>
          <p:cNvSpPr>
            <a:spLocks noGrp="1" noChangeArrowheads="1"/>
          </p:cNvSpPr>
          <p:nvPr>
            <p:ph type="sldNum" sz="quarter" idx="4"/>
          </p:nvPr>
        </p:nvSpPr>
        <p:spPr bwMode="auto">
          <a:xfrm>
            <a:off x="7524750" y="6500813"/>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A32638"/>
                </a:solidFill>
              </a:defRPr>
            </a:lvl1pPr>
          </a:lstStyle>
          <a:p>
            <a:fld id="{2B80C0CB-EA08-4898-A64C-FC7924F444F2}" type="slidenum">
              <a:rPr lang="en-US" noProof="0" smtClean="0"/>
              <a:pPr/>
              <a:t>‹Nr.›</a:t>
            </a:fld>
            <a:endParaRPr lang="en-US" noProof="0" dirty="0"/>
          </a:p>
        </p:txBody>
      </p:sp>
      <p:sp>
        <p:nvSpPr>
          <p:cNvPr id="1044" name="Line 20"/>
          <p:cNvSpPr>
            <a:spLocks noChangeShapeType="1"/>
          </p:cNvSpPr>
          <p:nvPr/>
        </p:nvSpPr>
        <p:spPr bwMode="auto">
          <a:xfrm>
            <a:off x="0" y="182563"/>
            <a:ext cx="9144000" cy="0"/>
          </a:xfrm>
          <a:prstGeom prst="line">
            <a:avLst/>
          </a:prstGeom>
          <a:noFill/>
          <a:ln w="9525">
            <a:solidFill>
              <a:srgbClr val="A3263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
        <p:nvSpPr>
          <p:cNvPr id="1047" name="Text Box 23"/>
          <p:cNvSpPr txBox="1">
            <a:spLocks noChangeArrowheads="1"/>
          </p:cNvSpPr>
          <p:nvPr/>
        </p:nvSpPr>
        <p:spPr bwMode="auto">
          <a:xfrm>
            <a:off x="900000" y="198438"/>
            <a:ext cx="603726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sz="1000" noProof="0" dirty="0">
                <a:solidFill>
                  <a:srgbClr val="A32638"/>
                </a:solidFill>
              </a:rPr>
              <a:t>Compilers for Embedded Systems (CfES) SoSe 2022</a:t>
            </a:r>
            <a:endParaRPr lang="en-US" sz="1000" b="1" noProof="0" dirty="0">
              <a:solidFill>
                <a:srgbClr val="A32638"/>
              </a:solidFill>
            </a:endParaRPr>
          </a:p>
        </p:txBody>
      </p:sp>
      <p:sp>
        <p:nvSpPr>
          <p:cNvPr id="1049" name="Text Box 25"/>
          <p:cNvSpPr txBox="1">
            <a:spLocks noChangeArrowheads="1"/>
          </p:cNvSpPr>
          <p:nvPr/>
        </p:nvSpPr>
        <p:spPr bwMode="auto">
          <a:xfrm>
            <a:off x="0" y="183600"/>
            <a:ext cx="827088" cy="152400"/>
          </a:xfrm>
          <a:prstGeom prst="rect">
            <a:avLst/>
          </a:prstGeom>
          <a:solidFill>
            <a:srgbClr val="A326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ctr">
              <a:spcBef>
                <a:spcPct val="50000"/>
              </a:spcBef>
            </a:pPr>
            <a:r>
              <a:rPr lang="en-US" sz="1000" noProof="0" dirty="0">
                <a:solidFill>
                  <a:schemeClr val="bg1"/>
                </a:solidFill>
              </a:rPr>
              <a:t>Slide </a:t>
            </a:r>
            <a:fld id="{AB810150-121A-4997-ACFB-0347660DEB2D}" type="slidenum">
              <a:rPr lang="en-US" sz="1000" noProof="0" smtClean="0">
                <a:solidFill>
                  <a:schemeClr val="bg1"/>
                </a:solidFill>
              </a:rPr>
              <a:pPr algn="ctr">
                <a:spcBef>
                  <a:spcPct val="50000"/>
                </a:spcBef>
              </a:pPr>
              <a:t>‹Nr.›</a:t>
            </a:fld>
            <a:r>
              <a:rPr lang="en-US" sz="1000" noProof="0" dirty="0">
                <a:solidFill>
                  <a:schemeClr val="bg1"/>
                </a:solidFill>
              </a:rPr>
              <a:t>/33</a:t>
            </a:r>
          </a:p>
        </p:txBody>
      </p:sp>
      <p:sp>
        <p:nvSpPr>
          <p:cNvPr id="1053" name="Line 29"/>
          <p:cNvSpPr>
            <a:spLocks noChangeShapeType="1"/>
          </p:cNvSpPr>
          <p:nvPr/>
        </p:nvSpPr>
        <p:spPr bwMode="auto">
          <a:xfrm>
            <a:off x="0" y="1751013"/>
            <a:ext cx="9144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
        <p:nvSpPr>
          <p:cNvPr id="1054" name="Line 30"/>
          <p:cNvSpPr>
            <a:spLocks noChangeShapeType="1"/>
          </p:cNvSpPr>
          <p:nvPr/>
        </p:nvSpPr>
        <p:spPr bwMode="auto">
          <a:xfrm rot="-5400000">
            <a:off x="-2518569" y="3437732"/>
            <a:ext cx="68373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p:txStyles>
    <p:titleStyle>
      <a:lvl1pPr algn="l" rtl="0" fontAlgn="base">
        <a:lnSpc>
          <a:spcPts val="2400"/>
        </a:lnSpc>
        <a:spcBef>
          <a:spcPct val="0"/>
        </a:spcBef>
        <a:spcAft>
          <a:spcPct val="0"/>
        </a:spcAft>
        <a:defRPr sz="2400" b="1">
          <a:solidFill>
            <a:srgbClr val="A32638"/>
          </a:solidFill>
          <a:latin typeface="+mj-lt"/>
          <a:ea typeface="+mj-ea"/>
          <a:cs typeface="+mj-cs"/>
        </a:defRPr>
      </a:lvl1pPr>
      <a:lvl2pPr algn="l" rtl="0" fontAlgn="base">
        <a:lnSpc>
          <a:spcPts val="2400"/>
        </a:lnSpc>
        <a:spcBef>
          <a:spcPct val="0"/>
        </a:spcBef>
        <a:spcAft>
          <a:spcPct val="0"/>
        </a:spcAft>
        <a:defRPr sz="2400" b="1">
          <a:solidFill>
            <a:srgbClr val="A32638"/>
          </a:solidFill>
          <a:latin typeface="Arial" charset="0"/>
        </a:defRPr>
      </a:lvl2pPr>
      <a:lvl3pPr algn="l" rtl="0" fontAlgn="base">
        <a:lnSpc>
          <a:spcPts val="2400"/>
        </a:lnSpc>
        <a:spcBef>
          <a:spcPct val="0"/>
        </a:spcBef>
        <a:spcAft>
          <a:spcPct val="0"/>
        </a:spcAft>
        <a:defRPr sz="2400" b="1">
          <a:solidFill>
            <a:srgbClr val="A32638"/>
          </a:solidFill>
          <a:latin typeface="Arial" charset="0"/>
        </a:defRPr>
      </a:lvl3pPr>
      <a:lvl4pPr algn="l" rtl="0" fontAlgn="base">
        <a:lnSpc>
          <a:spcPts val="2400"/>
        </a:lnSpc>
        <a:spcBef>
          <a:spcPct val="0"/>
        </a:spcBef>
        <a:spcAft>
          <a:spcPct val="0"/>
        </a:spcAft>
        <a:defRPr sz="2400" b="1">
          <a:solidFill>
            <a:srgbClr val="A32638"/>
          </a:solidFill>
          <a:latin typeface="Arial" charset="0"/>
        </a:defRPr>
      </a:lvl4pPr>
      <a:lvl5pPr algn="l" rtl="0" fontAlgn="base">
        <a:lnSpc>
          <a:spcPts val="2400"/>
        </a:lnSpc>
        <a:spcBef>
          <a:spcPct val="0"/>
        </a:spcBef>
        <a:spcAft>
          <a:spcPct val="0"/>
        </a:spcAft>
        <a:defRPr sz="2400" b="1">
          <a:solidFill>
            <a:srgbClr val="A32638"/>
          </a:solidFill>
          <a:latin typeface="Arial" charset="0"/>
        </a:defRPr>
      </a:lvl5pPr>
      <a:lvl6pPr marL="457200" algn="l" rtl="0" fontAlgn="base">
        <a:lnSpc>
          <a:spcPts val="2400"/>
        </a:lnSpc>
        <a:spcBef>
          <a:spcPct val="0"/>
        </a:spcBef>
        <a:spcAft>
          <a:spcPct val="0"/>
        </a:spcAft>
        <a:defRPr sz="2400" b="1">
          <a:solidFill>
            <a:srgbClr val="A32638"/>
          </a:solidFill>
          <a:latin typeface="Arial" charset="0"/>
        </a:defRPr>
      </a:lvl6pPr>
      <a:lvl7pPr marL="914400" algn="l" rtl="0" fontAlgn="base">
        <a:lnSpc>
          <a:spcPts val="2400"/>
        </a:lnSpc>
        <a:spcBef>
          <a:spcPct val="0"/>
        </a:spcBef>
        <a:spcAft>
          <a:spcPct val="0"/>
        </a:spcAft>
        <a:defRPr sz="2400" b="1">
          <a:solidFill>
            <a:srgbClr val="A32638"/>
          </a:solidFill>
          <a:latin typeface="Arial" charset="0"/>
        </a:defRPr>
      </a:lvl7pPr>
      <a:lvl8pPr marL="1371600" algn="l" rtl="0" fontAlgn="base">
        <a:lnSpc>
          <a:spcPts val="2400"/>
        </a:lnSpc>
        <a:spcBef>
          <a:spcPct val="0"/>
        </a:spcBef>
        <a:spcAft>
          <a:spcPct val="0"/>
        </a:spcAft>
        <a:defRPr sz="2400" b="1">
          <a:solidFill>
            <a:srgbClr val="A32638"/>
          </a:solidFill>
          <a:latin typeface="Arial" charset="0"/>
        </a:defRPr>
      </a:lvl8pPr>
      <a:lvl9pPr marL="1828800" algn="l" rtl="0" fontAlgn="base">
        <a:lnSpc>
          <a:spcPts val="2400"/>
        </a:lnSpc>
        <a:spcBef>
          <a:spcPct val="0"/>
        </a:spcBef>
        <a:spcAft>
          <a:spcPct val="0"/>
        </a:spcAft>
        <a:defRPr sz="2400" b="1">
          <a:solidFill>
            <a:srgbClr val="A32638"/>
          </a:solidFill>
          <a:latin typeface="Arial" charset="0"/>
        </a:defRPr>
      </a:lvl9pPr>
    </p:titleStyle>
    <p:body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4.xml"/><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tags" Target="../tags/tag5.xml"/><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5.xml"/><Relationship Id="rId13" Type="http://schemas.openxmlformats.org/officeDocument/2006/relationships/image" Target="../media/image6.png"/><Relationship Id="rId3" Type="http://schemas.openxmlformats.org/officeDocument/2006/relationships/tags" Target="../tags/tag8.xml"/><Relationship Id="rId7" Type="http://schemas.openxmlformats.org/officeDocument/2006/relationships/slideLayout" Target="../slideLayouts/slideLayout2.xml"/><Relationship Id="rId12" Type="http://schemas.openxmlformats.org/officeDocument/2006/relationships/image" Target="../media/image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9.png"/><Relationship Id="rId5" Type="http://schemas.openxmlformats.org/officeDocument/2006/relationships/tags" Target="../tags/tag10.xml"/><Relationship Id="rId10" Type="http://schemas.openxmlformats.org/officeDocument/2006/relationships/image" Target="../media/image8.png"/><Relationship Id="rId4" Type="http://schemas.openxmlformats.org/officeDocument/2006/relationships/tags" Target="../tags/tag9.xml"/><Relationship Id="rId9" Type="http://schemas.openxmlformats.org/officeDocument/2006/relationships/image" Target="../media/image7.png"/><Relationship Id="rId1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0" name="Rectangle 4"/>
          <p:cNvSpPr>
            <a:spLocks noGrp="1" noChangeArrowheads="1"/>
          </p:cNvSpPr>
          <p:nvPr>
            <p:ph type="ctrTitle"/>
          </p:nvPr>
        </p:nvSpPr>
        <p:spPr>
          <a:xfrm>
            <a:off x="611560" y="2194369"/>
            <a:ext cx="7920880" cy="696024"/>
          </a:xfrm>
        </p:spPr>
        <p:txBody>
          <a:bodyPr/>
          <a:lstStyle/>
          <a:p>
            <a:r>
              <a:rPr lang="en-US" dirty="0"/>
              <a:t>Compilers for Embedded Systems</a:t>
            </a:r>
            <a:endParaRPr lang="en-US" sz="2800" b="0" dirty="0"/>
          </a:p>
        </p:txBody>
      </p:sp>
      <p:sp>
        <p:nvSpPr>
          <p:cNvPr id="592901" name="Rectangle 5"/>
          <p:cNvSpPr>
            <a:spLocks noGrp="1" noChangeArrowheads="1"/>
          </p:cNvSpPr>
          <p:nvPr>
            <p:ph type="subTitle" idx="1"/>
          </p:nvPr>
        </p:nvSpPr>
        <p:spPr>
          <a:xfrm>
            <a:off x="1043608" y="3886200"/>
            <a:ext cx="7056784" cy="2492990"/>
          </a:xfrm>
        </p:spPr>
        <p:txBody>
          <a:bodyPr/>
          <a:lstStyle/>
          <a:p>
            <a:r>
              <a:rPr lang="en-US" dirty="0"/>
              <a:t>Summer Term 2022</a:t>
            </a:r>
          </a:p>
          <a:p>
            <a:endParaRPr lang="en-US" dirty="0"/>
          </a:p>
          <a:p>
            <a:r>
              <a:rPr lang="en-US" sz="2000" dirty="0"/>
              <a:t>Heiko Falk</a:t>
            </a:r>
          </a:p>
          <a:p>
            <a:endParaRPr lang="en-US" sz="2000" dirty="0"/>
          </a:p>
          <a:p>
            <a:r>
              <a:rPr lang="en-US" sz="2000" dirty="0"/>
              <a:t>Institute of Embedded Systems</a:t>
            </a:r>
          </a:p>
          <a:p>
            <a:r>
              <a:rPr lang="en-US" sz="2000" dirty="0"/>
              <a:t>Electrical Engineering, Computer Science and Mathematics</a:t>
            </a:r>
          </a:p>
          <a:p>
            <a:r>
              <a:rPr lang="en-US" sz="2000" dirty="0"/>
              <a:t>Hamburg University of Technology</a:t>
            </a:r>
          </a:p>
        </p:txBody>
      </p:sp>
    </p:spTree>
    <p:extLst>
      <p:ext uri="{BB962C8B-B14F-4D97-AF65-F5344CB8AC3E}">
        <p14:creationId xmlns:p14="http://schemas.microsoft.com/office/powerpoint/2010/main" val="104344539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ctrTitle"/>
          </p:nvPr>
        </p:nvSpPr>
        <p:spPr>
          <a:xfrm>
            <a:off x="685800" y="2173706"/>
            <a:ext cx="7772400" cy="2086725"/>
          </a:xfrm>
        </p:spPr>
        <p:txBody>
          <a:bodyPr/>
          <a:lstStyle/>
          <a:p>
            <a:r>
              <a:rPr lang="en-US" dirty="0"/>
              <a:t>Chapter 8</a:t>
            </a:r>
            <a:br>
              <a:rPr lang="en-US" dirty="0"/>
            </a:br>
            <a:br>
              <a:rPr lang="en-US" dirty="0"/>
            </a:br>
            <a:r>
              <a:rPr lang="en-US" dirty="0"/>
              <a:t>Register Allocation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E09F8B1-5256-4D91-B8D0-3E4645E0622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655362" name="Rectangle 2"/>
          <p:cNvSpPr>
            <a:spLocks noGrp="1" noChangeArrowheads="1"/>
          </p:cNvSpPr>
          <p:nvPr>
            <p:ph type="title"/>
          </p:nvPr>
        </p:nvSpPr>
        <p:spPr/>
        <p:txBody>
          <a:bodyPr/>
          <a:lstStyle/>
          <a:p>
            <a:r>
              <a:rPr lang="en-US" dirty="0"/>
              <a:t>Outline</a:t>
            </a:r>
          </a:p>
        </p:txBody>
      </p:sp>
      <p:sp>
        <p:nvSpPr>
          <p:cNvPr id="655363" name="Rectangle 3"/>
          <p:cNvSpPr>
            <a:spLocks noGrp="1" noChangeArrowheads="1"/>
          </p:cNvSpPr>
          <p:nvPr>
            <p:ph type="body" idx="1"/>
          </p:nvPr>
        </p:nvSpPr>
        <p:spPr/>
        <p:txBody>
          <a:bodyPr/>
          <a:lstStyle/>
          <a:p>
            <a:pPr marL="381000" indent="-381000">
              <a:lnSpc>
                <a:spcPct val="120000"/>
              </a:lnSpc>
              <a:buFont typeface="Arial" charset="0"/>
              <a:buAutoNum type="arabicPeriod"/>
            </a:pPr>
            <a:r>
              <a:rPr lang="en-US" b="1" dirty="0">
                <a:solidFill>
                  <a:srgbClr val="7D91AA"/>
                </a:solidFill>
              </a:rPr>
              <a:t>Introduction &amp; Motivation</a:t>
            </a:r>
          </a:p>
          <a:p>
            <a:pPr marL="381000" indent="-381000">
              <a:lnSpc>
                <a:spcPct val="120000"/>
              </a:lnSpc>
              <a:buFont typeface="Arial" charset="0"/>
              <a:buAutoNum type="arabicPeriod"/>
            </a:pPr>
            <a:r>
              <a:rPr lang="en-US" b="1" dirty="0">
                <a:solidFill>
                  <a:srgbClr val="7D91AA"/>
                </a:solidFill>
              </a:rPr>
              <a:t>Compilers for Embedded Systems – Requirements &amp; Dependencies</a:t>
            </a:r>
          </a:p>
          <a:p>
            <a:pPr marL="381000" indent="-381000">
              <a:lnSpc>
                <a:spcPct val="120000"/>
              </a:lnSpc>
              <a:buFont typeface="Arial" charset="0"/>
              <a:buAutoNum type="arabicPeriod"/>
            </a:pPr>
            <a:r>
              <a:rPr lang="en-US" b="1" dirty="0">
                <a:solidFill>
                  <a:srgbClr val="7D91AA"/>
                </a:solidFill>
              </a:rPr>
              <a:t>Internal Structure of Compilers</a:t>
            </a:r>
          </a:p>
          <a:p>
            <a:pPr marL="381000" indent="-381000">
              <a:lnSpc>
                <a:spcPct val="120000"/>
              </a:lnSpc>
              <a:buFont typeface="Arial" charset="0"/>
              <a:buAutoNum type="arabicPeriod"/>
            </a:pPr>
            <a:r>
              <a:rPr lang="en-US" b="1" dirty="0">
                <a:solidFill>
                  <a:srgbClr val="7D91AA"/>
                </a:solidFill>
              </a:rPr>
              <a:t>Pre-Pass Optimizations</a:t>
            </a:r>
          </a:p>
          <a:p>
            <a:pPr marL="381000" indent="-381000">
              <a:lnSpc>
                <a:spcPct val="120000"/>
              </a:lnSpc>
              <a:buFont typeface="Arial" charset="0"/>
              <a:buAutoNum type="arabicPeriod"/>
            </a:pPr>
            <a:r>
              <a:rPr lang="en-US" b="1" dirty="0">
                <a:solidFill>
                  <a:srgbClr val="7D91AA"/>
                </a:solidFill>
              </a:rPr>
              <a:t>HIR Optimizations and Transformations</a:t>
            </a:r>
          </a:p>
          <a:p>
            <a:pPr marL="381000" indent="-381000">
              <a:lnSpc>
                <a:spcPct val="120000"/>
              </a:lnSpc>
              <a:buFont typeface="Arial" charset="0"/>
              <a:buAutoNum type="arabicPeriod"/>
            </a:pPr>
            <a:r>
              <a:rPr lang="en-US" b="1" dirty="0">
                <a:solidFill>
                  <a:srgbClr val="7D91AA"/>
                </a:solidFill>
              </a:rPr>
              <a:t>Code Generation</a:t>
            </a:r>
          </a:p>
          <a:p>
            <a:pPr marL="381000" indent="-381000">
              <a:lnSpc>
                <a:spcPct val="120000"/>
              </a:lnSpc>
              <a:buFont typeface="Arial" charset="0"/>
              <a:buAutoNum type="arabicPeriod"/>
            </a:pPr>
            <a:r>
              <a:rPr lang="en-US" b="1" dirty="0">
                <a:solidFill>
                  <a:srgbClr val="7D91AA"/>
                </a:solidFill>
              </a:rPr>
              <a:t>LIR Optimizations and Transformations</a:t>
            </a:r>
          </a:p>
          <a:p>
            <a:pPr marL="381000" indent="-381000">
              <a:lnSpc>
                <a:spcPct val="120000"/>
              </a:lnSpc>
              <a:buFont typeface="Arial" charset="0"/>
              <a:buAutoNum type="arabicPeriod"/>
            </a:pPr>
            <a:r>
              <a:rPr lang="en-US" b="1" dirty="0"/>
              <a:t>Register Allocation</a:t>
            </a:r>
            <a:endParaRPr lang="en-US" b="1" dirty="0">
              <a:solidFill>
                <a:srgbClr val="7D91AA"/>
              </a:solidFill>
            </a:endParaRPr>
          </a:p>
          <a:p>
            <a:pPr marL="381000" indent="-381000">
              <a:lnSpc>
                <a:spcPct val="120000"/>
              </a:lnSpc>
              <a:buFont typeface="Arial" charset="0"/>
              <a:buAutoNum type="arabicPeriod"/>
            </a:pPr>
            <a:r>
              <a:rPr lang="en-US" b="1" dirty="0">
                <a:solidFill>
                  <a:srgbClr val="7D91AA"/>
                </a:solidFill>
              </a:rPr>
              <a:t>WCET-Aware Compilation</a:t>
            </a:r>
          </a:p>
          <a:p>
            <a:pPr marL="381000" indent="-381000">
              <a:lnSpc>
                <a:spcPct val="120000"/>
              </a:lnSpc>
              <a:buFont typeface="Arial" charset="0"/>
              <a:buAutoNum type="arabicPeriod"/>
            </a:pPr>
            <a:r>
              <a:rPr lang="en-US" b="1" dirty="0">
                <a:solidFill>
                  <a:srgbClr val="7D91AA"/>
                </a:solidFill>
              </a:rPr>
              <a:t>Outlook</a:t>
            </a:r>
          </a:p>
        </p:txBody>
      </p:sp>
    </p:spTree>
    <p:extLst>
      <p:ext uri="{BB962C8B-B14F-4D97-AF65-F5344CB8AC3E}">
        <p14:creationId xmlns:p14="http://schemas.microsoft.com/office/powerpoint/2010/main" val="20365303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37523" y="1811134"/>
            <a:ext cx="7164388" cy="369332"/>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4" name="Datumsplatzhalter 3"/>
          <p:cNvSpPr>
            <a:spLocks noGrp="1"/>
          </p:cNvSpPr>
          <p:nvPr>
            <p:ph type="dt" sz="half" idx="10"/>
          </p:nvPr>
        </p:nvSpPr>
        <p:spPr/>
        <p:txBody>
          <a:bodyPr/>
          <a:lstStyle/>
          <a:p>
            <a:r>
              <a:rPr lang="en-US" dirty="0"/>
              <a:t>© H. Falk | </a:t>
            </a:r>
            <a:fld id="{7F5B2F27-3AD5-4852-AA7D-2C2B8CCC8A9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8"/>
            </a:pPr>
            <a:r>
              <a:rPr lang="en-US" b="1" dirty="0"/>
              <a:t>Register Allocation</a:t>
            </a:r>
          </a:p>
          <a:p>
            <a:pPr marL="838200" lvl="1" indent="-381000">
              <a:lnSpc>
                <a:spcPct val="90000"/>
              </a:lnSpc>
              <a:buFont typeface="Arial" charset="0"/>
              <a:buChar char="–"/>
            </a:pPr>
            <a:r>
              <a:rPr lang="en-US" dirty="0"/>
              <a:t>Introduction</a:t>
            </a:r>
          </a:p>
          <a:p>
            <a:pPr marL="1238250" lvl="2" indent="-381000">
              <a:lnSpc>
                <a:spcPct val="90000"/>
              </a:lnSpc>
              <a:buFont typeface="Arial" charset="0"/>
              <a:buChar char="–"/>
            </a:pPr>
            <a:r>
              <a:rPr lang="en-US" sz="2000" dirty="0"/>
              <a:t>Registers in the Memory Hierarchy</a:t>
            </a:r>
          </a:p>
          <a:p>
            <a:pPr marL="1238250" lvl="2" indent="-381000">
              <a:lnSpc>
                <a:spcPct val="90000"/>
              </a:lnSpc>
              <a:buFont typeface="Arial" charset="0"/>
              <a:buChar char="–"/>
            </a:pPr>
            <a:r>
              <a:rPr lang="en-US" sz="2000" dirty="0"/>
              <a:t>Role of Register Allocation</a:t>
            </a:r>
          </a:p>
          <a:p>
            <a:pPr marL="838200" lvl="1" indent="-381000">
              <a:lnSpc>
                <a:spcPct val="90000"/>
              </a:lnSpc>
              <a:buFont typeface="Arial" charset="0"/>
              <a:buChar char="–"/>
            </a:pPr>
            <a:r>
              <a:rPr lang="en-US" dirty="0"/>
              <a:t>Life Time Analysis</a:t>
            </a:r>
          </a:p>
          <a:p>
            <a:pPr marL="1238250" lvl="2" indent="-381000">
              <a:lnSpc>
                <a:spcPct val="90000"/>
              </a:lnSpc>
              <a:buFont typeface="Arial" charset="0"/>
              <a:buChar char="–"/>
            </a:pPr>
            <a:r>
              <a:rPr lang="en-US" sz="2000" dirty="0"/>
              <a:t>Life Time of Registers</a:t>
            </a:r>
            <a:endParaRPr lang="en-US" sz="2000" i="1" dirty="0"/>
          </a:p>
          <a:p>
            <a:pPr marL="1238250" lvl="2" indent="-381000">
              <a:lnSpc>
                <a:spcPct val="90000"/>
              </a:lnSpc>
              <a:buFont typeface="Arial" charset="0"/>
              <a:buChar char="–"/>
            </a:pPr>
            <a:r>
              <a:rPr lang="en-US" sz="2000" dirty="0"/>
              <a:t>Approaches to Life Time Analysis</a:t>
            </a:r>
            <a:endParaRPr lang="en-US" sz="2000" i="1" dirty="0"/>
          </a:p>
          <a:p>
            <a:pPr marL="838200" lvl="1" indent="-381000">
              <a:lnSpc>
                <a:spcPct val="90000"/>
              </a:lnSpc>
              <a:buFont typeface="Arial" charset="0"/>
              <a:buChar char="–"/>
            </a:pPr>
            <a:r>
              <a:rPr lang="en-US" dirty="0"/>
              <a:t>Register Allocation by Graph Coloring</a:t>
            </a:r>
          </a:p>
          <a:p>
            <a:pPr marL="1238250" lvl="2" indent="-381000">
              <a:lnSpc>
                <a:spcPct val="90000"/>
              </a:lnSpc>
              <a:buFont typeface="Arial" charset="0"/>
              <a:buChar char="–"/>
            </a:pPr>
            <a:r>
              <a:rPr lang="en-US" sz="2000" dirty="0"/>
              <a:t>Interference Graphs</a:t>
            </a:r>
          </a:p>
          <a:p>
            <a:pPr marL="1238250" lvl="2" indent="-381000">
              <a:lnSpc>
                <a:spcPct val="90000"/>
              </a:lnSpc>
              <a:buFont typeface="Arial" charset="0"/>
              <a:buChar char="–"/>
            </a:pPr>
            <a:r>
              <a:rPr lang="en-US" sz="2000" dirty="0"/>
              <a:t>Approach of Graph Coloring</a:t>
            </a:r>
          </a:p>
          <a:p>
            <a:pPr marL="1238250" lvl="2" indent="-381000">
              <a:lnSpc>
                <a:spcPct val="90000"/>
              </a:lnSpc>
              <a:buFont typeface="Arial" charset="0"/>
              <a:buChar char="–"/>
            </a:pPr>
            <a:r>
              <a:rPr lang="en-US" sz="2000" dirty="0"/>
              <a:t>Safe Coalescing</a:t>
            </a:r>
            <a:endParaRPr lang="en-US" sz="2000" i="1" dirty="0"/>
          </a:p>
        </p:txBody>
      </p:sp>
    </p:spTree>
    <p:extLst>
      <p:ext uri="{BB962C8B-B14F-4D97-AF65-F5344CB8AC3E}">
        <p14:creationId xmlns:p14="http://schemas.microsoft.com/office/powerpoint/2010/main" val="1098421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D0D6322-B473-433A-8428-EE35C7ED816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0594" name="Rectangle 2"/>
          <p:cNvSpPr>
            <a:spLocks noGrp="1" noChangeArrowheads="1"/>
          </p:cNvSpPr>
          <p:nvPr>
            <p:ph type="title"/>
          </p:nvPr>
        </p:nvSpPr>
        <p:spPr/>
        <p:txBody>
          <a:bodyPr/>
          <a:lstStyle/>
          <a:p>
            <a:r>
              <a:rPr lang="en-US" dirty="0"/>
              <a:t>Motivation</a:t>
            </a:r>
          </a:p>
        </p:txBody>
      </p:sp>
      <p:sp>
        <p:nvSpPr>
          <p:cNvPr id="750595" name="Rectangle 3"/>
          <p:cNvSpPr>
            <a:spLocks noGrp="1" noChangeArrowheads="1"/>
          </p:cNvSpPr>
          <p:nvPr>
            <p:ph type="body" idx="1"/>
          </p:nvPr>
        </p:nvSpPr>
        <p:spPr/>
        <p:txBody>
          <a:bodyPr/>
          <a:lstStyle/>
          <a:p>
            <a:pPr>
              <a:lnSpc>
                <a:spcPct val="120000"/>
              </a:lnSpc>
              <a:buFont typeface="Arial" charset="0"/>
              <a:buNone/>
            </a:pPr>
            <a:r>
              <a:rPr lang="en-US" b="1" dirty="0"/>
              <a:t>Memory Hierarchies</a:t>
            </a:r>
            <a:r>
              <a:rPr lang="en-US" i="1" dirty="0"/>
              <a:t> (</a:t>
            </a:r>
            <a:r>
              <a:rPr lang="en-US" i="1" dirty="0">
                <a:sym typeface="Wingdings"/>
              </a:rPr>
              <a:t></a:t>
            </a:r>
            <a:r>
              <a:rPr lang="en-US" i="1" dirty="0"/>
              <a:t> Chapter 7 – Scratchpad Optimizations)</a:t>
            </a:r>
          </a:p>
          <a:p>
            <a:pPr marL="0" indent="0">
              <a:lnSpc>
                <a:spcPct val="120000"/>
              </a:lnSpc>
            </a:pPr>
            <a:r>
              <a:rPr lang="en-US" dirty="0"/>
              <a:t>Memories are the more efficient w.r.t. run-time and energy consumption ...</a:t>
            </a:r>
          </a:p>
          <a:p>
            <a:pPr>
              <a:lnSpc>
                <a:spcPct val="120000"/>
              </a:lnSpc>
              <a:buFont typeface="Arial" charset="0"/>
              <a:buChar char="–"/>
            </a:pPr>
            <a:r>
              <a:rPr lang="en-US" dirty="0"/>
              <a:t>... the smaller they are, and ...</a:t>
            </a:r>
          </a:p>
          <a:p>
            <a:pPr>
              <a:lnSpc>
                <a:spcPct val="120000"/>
              </a:lnSpc>
              <a:buFont typeface="Arial" charset="0"/>
              <a:buChar char="–"/>
            </a:pPr>
            <a:r>
              <a:rPr lang="en-US" dirty="0"/>
              <a:t>... the closer they are placed to the processor.</a:t>
            </a:r>
          </a:p>
          <a:p>
            <a:pPr marL="0" indent="0">
              <a:lnSpc>
                <a:spcPct val="120000"/>
              </a:lnSpc>
            </a:pPr>
            <a:endParaRPr lang="en-US" sz="1200" dirty="0"/>
          </a:p>
          <a:p>
            <a:pPr>
              <a:lnSpc>
                <a:spcPct val="120000"/>
              </a:lnSpc>
              <a:buFont typeface="Arial" charset="0"/>
              <a:buNone/>
            </a:pPr>
            <a:r>
              <a:rPr lang="en-US" b="1" dirty="0"/>
              <a:t>Registers</a:t>
            </a:r>
            <a:endParaRPr lang="en-US" b="1" i="1" u="sng" dirty="0"/>
          </a:p>
          <a:p>
            <a:pPr>
              <a:lnSpc>
                <a:spcPct val="120000"/>
              </a:lnSpc>
              <a:buFont typeface="Arial" charset="0"/>
              <a:buChar char="–"/>
            </a:pPr>
            <a:r>
              <a:rPr lang="en-US" dirty="0"/>
              <a:t>Memory hierarchies of computers are usually mentioned in the context of hard disks, main memories or caches (e.g., in advertisements)</a:t>
            </a:r>
            <a:endParaRPr lang="en-US" i="1" dirty="0"/>
          </a:p>
          <a:p>
            <a:pPr>
              <a:lnSpc>
                <a:spcPct val="120000"/>
              </a:lnSpc>
              <a:buFont typeface="Wingdings" pitchFamily="2" charset="2"/>
              <a:buChar char="F"/>
            </a:pPr>
            <a:r>
              <a:rPr lang="en-US" i="1" u="sng" dirty="0"/>
              <a:t>But:</a:t>
            </a:r>
            <a:r>
              <a:rPr lang="en-US" dirty="0"/>
              <a:t> Registers are those memories that, among all memories of a computer, are the smallest ones and that are placed directly </a:t>
            </a:r>
            <a:r>
              <a:rPr lang="en-US" i="1" u="sng" dirty="0"/>
              <a:t>inside</a:t>
            </a:r>
            <a:r>
              <a:rPr lang="en-US" dirty="0"/>
              <a:t> the processor.</a:t>
            </a:r>
          </a:p>
          <a:p>
            <a:pPr marL="0" indent="0">
              <a:lnSpc>
                <a:spcPct val="120000"/>
              </a:lnSpc>
            </a:pPr>
            <a:endParaRPr lang="en-US" sz="1200" dirty="0"/>
          </a:p>
          <a:p>
            <a:pPr>
              <a:lnSpc>
                <a:spcPct val="120000"/>
              </a:lnSpc>
              <a:buFont typeface="Arial" charset="0"/>
              <a:buNone/>
            </a:pPr>
            <a:r>
              <a:rPr lang="en-US" b="1" dirty="0">
                <a:sym typeface="Wingdings"/>
              </a:rPr>
              <a:t></a:t>
            </a:r>
            <a:r>
              <a:rPr lang="en-US" b="1" dirty="0"/>
              <a:t> </a:t>
            </a:r>
            <a:r>
              <a:rPr lang="en-US" b="1" i="1" dirty="0"/>
              <a:t>Registers are by far the most efficient memories of a computer.</a:t>
            </a:r>
            <a:endParaRPr lang="en-US" b="1" i="1" u="sng" dirty="0"/>
          </a:p>
          <a:p>
            <a:pPr marL="0" indent="0">
              <a:lnSpc>
                <a:spcPct val="120000"/>
              </a:lnSpc>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05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059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059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0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3"/>
          <p:cNvSpPr>
            <a:spLocks noGrp="1"/>
          </p:cNvSpPr>
          <p:nvPr>
            <p:ph type="dt" sz="half" idx="10"/>
          </p:nvPr>
        </p:nvSpPr>
        <p:spPr/>
        <p:txBody>
          <a:bodyPr/>
          <a:lstStyle/>
          <a:p>
            <a:r>
              <a:rPr lang="en-US" dirty="0"/>
              <a:t>© H. Falk | </a:t>
            </a:r>
            <a:fld id="{CFA6F212-D17E-4603-BB5C-C370E132396A}" type="datetime1">
              <a:rPr lang="de-DE" smtClean="0"/>
              <a:t>27.01.2022</a:t>
            </a:fld>
            <a:endParaRPr lang="en-US" dirty="0"/>
          </a:p>
        </p:txBody>
      </p:sp>
      <p:sp>
        <p:nvSpPr>
          <p:cNvPr id="6" name="Fußzeilenplatzhalter 4"/>
          <p:cNvSpPr>
            <a:spLocks noGrp="1"/>
          </p:cNvSpPr>
          <p:nvPr>
            <p:ph type="ftr" sz="quarter" idx="11"/>
          </p:nvPr>
        </p:nvSpPr>
        <p:spPr/>
        <p:txBody>
          <a:bodyPr/>
          <a:lstStyle/>
          <a:p>
            <a:r>
              <a:rPr lang="en-US" dirty="0"/>
              <a:t>8 - Register Allocation</a:t>
            </a:r>
          </a:p>
        </p:txBody>
      </p:sp>
      <p:sp>
        <p:nvSpPr>
          <p:cNvPr id="601090" name="Rectangle 2"/>
          <p:cNvSpPr>
            <a:spLocks noGrp="1" noChangeArrowheads="1"/>
          </p:cNvSpPr>
          <p:nvPr>
            <p:ph type="title"/>
          </p:nvPr>
        </p:nvSpPr>
        <p:spPr/>
        <p:txBody>
          <a:bodyPr/>
          <a:lstStyle/>
          <a:p>
            <a:r>
              <a:rPr lang="en-US" dirty="0"/>
              <a:t>Role of Register Allocation</a:t>
            </a:r>
          </a:p>
        </p:txBody>
      </p:sp>
      <p:sp>
        <p:nvSpPr>
          <p:cNvPr id="601091" name="Rectangle 3"/>
          <p:cNvSpPr>
            <a:spLocks noGrp="1" noChangeArrowheads="1"/>
          </p:cNvSpPr>
          <p:nvPr>
            <p:ph type="body" idx="1"/>
          </p:nvPr>
        </p:nvSpPr>
        <p:spPr/>
        <p:txBody>
          <a:bodyPr/>
          <a:lstStyle/>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sz="1200" b="1" dirty="0"/>
          </a:p>
          <a:p>
            <a:pPr>
              <a:lnSpc>
                <a:spcPct val="120000"/>
              </a:lnSpc>
              <a:buFont typeface="Arial" charset="0"/>
              <a:buNone/>
            </a:pPr>
            <a:r>
              <a:rPr lang="en-US" b="1" dirty="0"/>
              <a:t>Register Allocation</a:t>
            </a:r>
          </a:p>
          <a:p>
            <a:pPr>
              <a:lnSpc>
                <a:spcPct val="120000"/>
              </a:lnSpc>
              <a:buFont typeface="Arial" charset="0"/>
              <a:buChar char="–"/>
            </a:pPr>
            <a:r>
              <a:rPr lang="en-US" dirty="0"/>
              <a:t>Mapping of scalar data of an LIR to physical registers</a:t>
            </a:r>
          </a:p>
          <a:p>
            <a:pPr>
              <a:lnSpc>
                <a:spcPct val="120000"/>
              </a:lnSpc>
              <a:buFont typeface="Arial" charset="0"/>
              <a:buChar char="–"/>
            </a:pPr>
            <a:r>
              <a:rPr lang="en-US" dirty="0"/>
              <a:t>Best-possible exploitation of the (scarce) resource of processor registers</a:t>
            </a:r>
          </a:p>
          <a:p>
            <a:pPr>
              <a:lnSpc>
                <a:spcPct val="120000"/>
              </a:lnSpc>
              <a:buFont typeface="Wingdings" pitchFamily="2" charset="2"/>
              <a:buChar char="F"/>
            </a:pPr>
            <a:r>
              <a:rPr lang="en-US" i="1" dirty="0"/>
              <a:t>Is considered to be </a:t>
            </a:r>
            <a:r>
              <a:rPr lang="en-US" i="1" u="sng" dirty="0"/>
              <a:t>the</a:t>
            </a:r>
            <a:r>
              <a:rPr lang="en-US" i="1" dirty="0"/>
              <a:t> most important compiler optimization ever</a:t>
            </a:r>
          </a:p>
        </p:txBody>
      </p:sp>
      <p:sp>
        <p:nvSpPr>
          <p:cNvPr id="7" name="Line 4"/>
          <p:cNvSpPr>
            <a:spLocks noChangeShapeType="1"/>
          </p:cNvSpPr>
          <p:nvPr/>
        </p:nvSpPr>
        <p:spPr bwMode="auto">
          <a:xfrm rot="-5400000">
            <a:off x="5971382" y="3718197"/>
            <a:ext cx="0" cy="287337"/>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8" name="Line 5"/>
          <p:cNvSpPr>
            <a:spLocks noChangeShapeType="1"/>
          </p:cNvSpPr>
          <p:nvPr/>
        </p:nvSpPr>
        <p:spPr bwMode="auto">
          <a:xfrm rot="-5400000" flipH="1" flipV="1">
            <a:off x="3743325" y="3320529"/>
            <a:ext cx="1587" cy="1081088"/>
          </a:xfrm>
          <a:prstGeom prst="line">
            <a:avLst/>
          </a:prstGeom>
          <a:noFill/>
          <a:ln w="31750">
            <a:solidFill>
              <a:schemeClr val="tx1"/>
            </a:solidFill>
            <a:round/>
            <a:headEnd type="stealth" w="lg" len="me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9" name="Line 6"/>
          <p:cNvSpPr>
            <a:spLocks noChangeShapeType="1"/>
          </p:cNvSpPr>
          <p:nvPr/>
        </p:nvSpPr>
        <p:spPr bwMode="auto">
          <a:xfrm rot="-5400000">
            <a:off x="6270625" y="1525066"/>
            <a:ext cx="0" cy="920750"/>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0" name="Line 7"/>
          <p:cNvSpPr>
            <a:spLocks noChangeShapeType="1"/>
          </p:cNvSpPr>
          <p:nvPr/>
        </p:nvSpPr>
        <p:spPr bwMode="auto">
          <a:xfrm rot="-5400000">
            <a:off x="3786188" y="1525066"/>
            <a:ext cx="0" cy="920750"/>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1" name="Line 8"/>
          <p:cNvSpPr>
            <a:spLocks noChangeShapeType="1"/>
          </p:cNvSpPr>
          <p:nvPr/>
        </p:nvSpPr>
        <p:spPr bwMode="auto">
          <a:xfrm rot="5400000" flipH="1">
            <a:off x="6289675" y="2463279"/>
            <a:ext cx="0" cy="920750"/>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2" name="Line 9"/>
          <p:cNvSpPr>
            <a:spLocks noChangeShapeType="1"/>
          </p:cNvSpPr>
          <p:nvPr/>
        </p:nvSpPr>
        <p:spPr bwMode="auto">
          <a:xfrm rot="-5400000">
            <a:off x="1620044" y="1843360"/>
            <a:ext cx="0" cy="287338"/>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3" name="Rectangle 10"/>
          <p:cNvSpPr>
            <a:spLocks noChangeArrowheads="1"/>
          </p:cNvSpPr>
          <p:nvPr/>
        </p:nvSpPr>
        <p:spPr bwMode="auto">
          <a:xfrm>
            <a:off x="1763713" y="1626666"/>
            <a:ext cx="1584325"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 name="Text Box 11"/>
          <p:cNvSpPr txBox="1">
            <a:spLocks noChangeArrowheads="1"/>
          </p:cNvSpPr>
          <p:nvPr/>
        </p:nvSpPr>
        <p:spPr bwMode="auto">
          <a:xfrm>
            <a:off x="1837850" y="1694929"/>
            <a:ext cx="12471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Lexical</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Analysis</a:t>
            </a:r>
          </a:p>
        </p:txBody>
      </p:sp>
      <p:sp>
        <p:nvSpPr>
          <p:cNvPr id="15" name="AutoShape 12"/>
          <p:cNvSpPr>
            <a:spLocks noChangeArrowheads="1"/>
          </p:cNvSpPr>
          <p:nvPr/>
        </p:nvSpPr>
        <p:spPr bwMode="auto">
          <a:xfrm>
            <a:off x="254000" y="1555229"/>
            <a:ext cx="1222375" cy="935037"/>
          </a:xfrm>
          <a:prstGeom prst="flowChartMultidocument">
            <a:avLst/>
          </a:prstGeom>
          <a:gradFill rotWithShape="1">
            <a:gsLst>
              <a:gs pos="0">
                <a:schemeClr val="bg1"/>
              </a:gs>
              <a:gs pos="100000">
                <a:srgbClr val="C0C0C0"/>
              </a:gs>
            </a:gsLst>
            <a:path path="rect">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647700" indent="-457200" eaLnBrk="1" hangingPunct="1">
              <a:spcBef>
                <a:spcPct val="20000"/>
              </a:spcBef>
              <a:buClr>
                <a:srgbClr val="FF0007"/>
              </a:buClr>
            </a:pPr>
            <a:endParaRPr lang="en-US" sz="2200" dirty="0">
              <a:latin typeface="MetaKorrespondenz" pitchFamily="34" charset="0"/>
              <a:ea typeface="ヒラギノ角ゴ Pro W3" pitchFamily="96" charset="-128"/>
            </a:endParaRPr>
          </a:p>
        </p:txBody>
      </p:sp>
      <p:sp>
        <p:nvSpPr>
          <p:cNvPr id="16" name="Text Box 13"/>
          <p:cNvSpPr txBox="1">
            <a:spLocks noChangeArrowheads="1"/>
          </p:cNvSpPr>
          <p:nvPr/>
        </p:nvSpPr>
        <p:spPr bwMode="auto">
          <a:xfrm>
            <a:off x="179290" y="1771129"/>
            <a:ext cx="10050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dirty="0">
                <a:latin typeface="Arial" charset="0"/>
                <a:ea typeface="ヒラギノ角ゴ Pro W3" pitchFamily="96" charset="-128"/>
              </a:rPr>
              <a:t>Source</a:t>
            </a:r>
          </a:p>
          <a:p>
            <a:pPr algn="ctr" eaLnBrk="1" hangingPunct="1">
              <a:lnSpc>
                <a:spcPct val="70000"/>
              </a:lnSpc>
              <a:spcBef>
                <a:spcPct val="20000"/>
              </a:spcBef>
              <a:buClr>
                <a:srgbClr val="FF0007"/>
              </a:buClr>
            </a:pPr>
            <a:r>
              <a:rPr lang="en-US" sz="2000" dirty="0">
                <a:latin typeface="Arial" charset="0"/>
                <a:ea typeface="ヒラギノ角ゴ Pro W3" pitchFamily="96" charset="-128"/>
              </a:rPr>
              <a:t>Code</a:t>
            </a:r>
          </a:p>
        </p:txBody>
      </p:sp>
      <p:sp>
        <p:nvSpPr>
          <p:cNvPr id="18" name="Rectangle 15"/>
          <p:cNvSpPr>
            <a:spLocks noChangeArrowheads="1"/>
          </p:cNvSpPr>
          <p:nvPr/>
        </p:nvSpPr>
        <p:spPr bwMode="auto">
          <a:xfrm>
            <a:off x="4237038" y="1625079"/>
            <a:ext cx="1592262"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 name="Text Box 16"/>
          <p:cNvSpPr txBox="1">
            <a:spLocks noChangeArrowheads="1"/>
          </p:cNvSpPr>
          <p:nvPr/>
        </p:nvSpPr>
        <p:spPr bwMode="auto">
          <a:xfrm>
            <a:off x="4181148" y="1694929"/>
            <a:ext cx="15452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Syntactical</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Analysis</a:t>
            </a:r>
          </a:p>
        </p:txBody>
      </p:sp>
      <p:sp>
        <p:nvSpPr>
          <p:cNvPr id="20" name="Text Box 17"/>
          <p:cNvSpPr txBox="1">
            <a:spLocks noChangeArrowheads="1"/>
          </p:cNvSpPr>
          <p:nvPr/>
        </p:nvSpPr>
        <p:spPr bwMode="auto">
          <a:xfrm>
            <a:off x="5702722" y="1699691"/>
            <a:ext cx="89768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Syntax</a:t>
            </a:r>
          </a:p>
          <a:p>
            <a:pPr algn="ctr" eaLnBrk="1" hangingPunct="1">
              <a:lnSpc>
                <a:spcPct val="80000"/>
              </a:lnSpc>
              <a:spcBef>
                <a:spcPct val="20000"/>
              </a:spcBef>
              <a:buClr>
                <a:srgbClr val="FF0007"/>
              </a:buClr>
            </a:pPr>
            <a:r>
              <a:rPr lang="en-US" sz="1800" i="1" dirty="0">
                <a:latin typeface="Arial" charset="0"/>
                <a:ea typeface="ヒラギノ角ゴ Pro W3" pitchFamily="96" charset="-128"/>
              </a:rPr>
              <a:t>Tree</a:t>
            </a:r>
          </a:p>
        </p:txBody>
      </p:sp>
      <p:sp>
        <p:nvSpPr>
          <p:cNvPr id="21" name="Line 18"/>
          <p:cNvSpPr>
            <a:spLocks noChangeShapeType="1"/>
          </p:cNvSpPr>
          <p:nvPr/>
        </p:nvSpPr>
        <p:spPr bwMode="auto">
          <a:xfrm rot="-5400000">
            <a:off x="8536782" y="1779859"/>
            <a:ext cx="0" cy="417513"/>
          </a:xfrm>
          <a:prstGeom prst="line">
            <a:avLst/>
          </a:prstGeom>
          <a:noFill/>
          <a:ln w="31750">
            <a:solidFill>
              <a:schemeClr val="tx1"/>
            </a:solidFill>
            <a:round/>
            <a:headEn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Text Box 19"/>
          <p:cNvSpPr txBox="1">
            <a:spLocks noChangeArrowheads="1"/>
          </p:cNvSpPr>
          <p:nvPr/>
        </p:nvSpPr>
        <p:spPr bwMode="auto">
          <a:xfrm rot="-5400000">
            <a:off x="8219282" y="2206897"/>
            <a:ext cx="10287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High-</a:t>
            </a:r>
          </a:p>
          <a:p>
            <a:pPr algn="ctr" eaLnBrk="1" hangingPunct="1">
              <a:spcBef>
                <a:spcPct val="20000"/>
              </a:spcBef>
              <a:buClr>
                <a:srgbClr val="FF0007"/>
              </a:buClr>
            </a:pPr>
            <a:r>
              <a:rPr lang="en-US" sz="1800" i="1" dirty="0">
                <a:latin typeface="Arial" charset="0"/>
                <a:ea typeface="ヒラギノ角ゴ Pro W3" pitchFamily="96" charset="-128"/>
              </a:rPr>
              <a:t>Level IR</a:t>
            </a:r>
          </a:p>
        </p:txBody>
      </p:sp>
      <p:sp>
        <p:nvSpPr>
          <p:cNvPr id="23" name="Rectangle 20"/>
          <p:cNvSpPr>
            <a:spLocks noChangeArrowheads="1"/>
          </p:cNvSpPr>
          <p:nvPr/>
        </p:nvSpPr>
        <p:spPr bwMode="auto">
          <a:xfrm>
            <a:off x="4271963" y="2563291"/>
            <a:ext cx="1560512"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 name="Text Box 21"/>
          <p:cNvSpPr txBox="1">
            <a:spLocks noChangeArrowheads="1"/>
          </p:cNvSpPr>
          <p:nvPr/>
        </p:nvSpPr>
        <p:spPr bwMode="auto">
          <a:xfrm>
            <a:off x="4196228" y="2631554"/>
            <a:ext cx="154529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Code</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Generation</a:t>
            </a:r>
          </a:p>
        </p:txBody>
      </p:sp>
      <p:sp>
        <p:nvSpPr>
          <p:cNvPr id="25" name="Line 22"/>
          <p:cNvSpPr>
            <a:spLocks noChangeShapeType="1"/>
          </p:cNvSpPr>
          <p:nvPr/>
        </p:nvSpPr>
        <p:spPr bwMode="auto">
          <a:xfrm rot="-5400000">
            <a:off x="1554957" y="3651522"/>
            <a:ext cx="0" cy="417513"/>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6" name="Rectangle 23"/>
          <p:cNvSpPr>
            <a:spLocks noChangeArrowheads="1"/>
          </p:cNvSpPr>
          <p:nvPr/>
        </p:nvSpPr>
        <p:spPr bwMode="auto">
          <a:xfrm>
            <a:off x="1763713" y="3499916"/>
            <a:ext cx="1584325"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 name="Text Box 24"/>
          <p:cNvSpPr txBox="1">
            <a:spLocks noChangeArrowheads="1"/>
          </p:cNvSpPr>
          <p:nvPr/>
        </p:nvSpPr>
        <p:spPr bwMode="auto">
          <a:xfrm>
            <a:off x="1779016" y="3568179"/>
            <a:ext cx="143148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Register</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Allocation</a:t>
            </a:r>
          </a:p>
        </p:txBody>
      </p:sp>
      <p:sp>
        <p:nvSpPr>
          <p:cNvPr id="28" name="Rectangle 25"/>
          <p:cNvSpPr>
            <a:spLocks noChangeArrowheads="1"/>
          </p:cNvSpPr>
          <p:nvPr/>
        </p:nvSpPr>
        <p:spPr bwMode="auto">
          <a:xfrm>
            <a:off x="4270375" y="3499916"/>
            <a:ext cx="1562100"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9" name="Text Box 26"/>
          <p:cNvSpPr txBox="1">
            <a:spLocks noChangeArrowheads="1"/>
          </p:cNvSpPr>
          <p:nvPr/>
        </p:nvSpPr>
        <p:spPr bwMode="auto">
          <a:xfrm>
            <a:off x="4181000" y="3568179"/>
            <a:ext cx="15757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Instruction</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Scheduling</a:t>
            </a:r>
          </a:p>
        </p:txBody>
      </p:sp>
      <p:sp>
        <p:nvSpPr>
          <p:cNvPr id="30" name="AutoShape 27"/>
          <p:cNvSpPr>
            <a:spLocks noChangeArrowheads="1"/>
          </p:cNvSpPr>
          <p:nvPr/>
        </p:nvSpPr>
        <p:spPr bwMode="auto">
          <a:xfrm>
            <a:off x="6118225" y="3430066"/>
            <a:ext cx="1222375" cy="935038"/>
          </a:xfrm>
          <a:prstGeom prst="flowChartMultidocument">
            <a:avLst/>
          </a:prstGeom>
          <a:gradFill rotWithShape="1">
            <a:gsLst>
              <a:gs pos="0">
                <a:schemeClr val="bg1"/>
              </a:gs>
              <a:gs pos="100000">
                <a:srgbClr val="C0C0C0"/>
              </a:gs>
            </a:gsLst>
            <a:path path="rect">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647700" indent="-457200" eaLnBrk="1" hangingPunct="1">
              <a:spcBef>
                <a:spcPct val="20000"/>
              </a:spcBef>
              <a:buClr>
                <a:srgbClr val="FF0007"/>
              </a:buClr>
            </a:pPr>
            <a:endParaRPr lang="en-US" sz="2200" dirty="0">
              <a:latin typeface="MetaKorrespondenz" pitchFamily="34" charset="0"/>
              <a:ea typeface="ヒラギノ角ゴ Pro W3" pitchFamily="96" charset="-128"/>
            </a:endParaRPr>
          </a:p>
        </p:txBody>
      </p:sp>
      <p:sp>
        <p:nvSpPr>
          <p:cNvPr id="31" name="Text Box 28"/>
          <p:cNvSpPr txBox="1">
            <a:spLocks noChangeArrowheads="1"/>
          </p:cNvSpPr>
          <p:nvPr/>
        </p:nvSpPr>
        <p:spPr bwMode="auto">
          <a:xfrm>
            <a:off x="6142901" y="3645966"/>
            <a:ext cx="8063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dirty="0">
                <a:latin typeface="Arial" charset="0"/>
                <a:ea typeface="ヒラギノ角ゴ Pro W3" pitchFamily="96" charset="-128"/>
              </a:rPr>
              <a:t>ASM</a:t>
            </a:r>
          </a:p>
          <a:p>
            <a:pPr algn="ctr" eaLnBrk="1" hangingPunct="1">
              <a:lnSpc>
                <a:spcPct val="70000"/>
              </a:lnSpc>
              <a:spcBef>
                <a:spcPct val="20000"/>
              </a:spcBef>
              <a:buClr>
                <a:srgbClr val="FF0007"/>
              </a:buClr>
            </a:pPr>
            <a:r>
              <a:rPr lang="en-US" sz="2000" dirty="0">
                <a:latin typeface="Arial" charset="0"/>
                <a:ea typeface="ヒラギノ角ゴ Pro W3" pitchFamily="96" charset="-128"/>
              </a:rPr>
              <a:t>Code</a:t>
            </a:r>
          </a:p>
        </p:txBody>
      </p:sp>
      <p:sp>
        <p:nvSpPr>
          <p:cNvPr id="32" name="Line 29"/>
          <p:cNvSpPr>
            <a:spLocks noChangeShapeType="1"/>
          </p:cNvSpPr>
          <p:nvPr/>
        </p:nvSpPr>
        <p:spPr bwMode="auto">
          <a:xfrm>
            <a:off x="8745538" y="1988616"/>
            <a:ext cx="0" cy="935038"/>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3" name="Line 30"/>
          <p:cNvSpPr>
            <a:spLocks noChangeShapeType="1"/>
          </p:cNvSpPr>
          <p:nvPr/>
        </p:nvSpPr>
        <p:spPr bwMode="auto">
          <a:xfrm>
            <a:off x="1331913" y="2923654"/>
            <a:ext cx="0" cy="936625"/>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4" name="Rectangle 31"/>
          <p:cNvSpPr>
            <a:spLocks noChangeArrowheads="1"/>
          </p:cNvSpPr>
          <p:nvPr/>
        </p:nvSpPr>
        <p:spPr bwMode="auto">
          <a:xfrm>
            <a:off x="6719888" y="2563291"/>
            <a:ext cx="1631950"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5" name="Text Box 32"/>
          <p:cNvSpPr txBox="1">
            <a:spLocks noChangeArrowheads="1"/>
          </p:cNvSpPr>
          <p:nvPr/>
        </p:nvSpPr>
        <p:spPr bwMode="auto">
          <a:xfrm>
            <a:off x="6596369" y="2631554"/>
            <a:ext cx="174246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Code</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Optimization</a:t>
            </a:r>
          </a:p>
        </p:txBody>
      </p:sp>
      <p:sp>
        <p:nvSpPr>
          <p:cNvPr id="36" name="Line 33"/>
          <p:cNvSpPr>
            <a:spLocks noChangeShapeType="1"/>
          </p:cNvSpPr>
          <p:nvPr/>
        </p:nvSpPr>
        <p:spPr bwMode="auto">
          <a:xfrm rot="5400000" flipH="1">
            <a:off x="8522494" y="2714898"/>
            <a:ext cx="0" cy="417512"/>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7" name="Text Box 34"/>
          <p:cNvSpPr txBox="1">
            <a:spLocks noChangeArrowheads="1"/>
          </p:cNvSpPr>
          <p:nvPr/>
        </p:nvSpPr>
        <p:spPr bwMode="auto">
          <a:xfrm>
            <a:off x="5651500" y="2607741"/>
            <a:ext cx="10287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High-</a:t>
            </a:r>
          </a:p>
          <a:p>
            <a:pPr algn="ctr" eaLnBrk="1" hangingPunct="1">
              <a:spcBef>
                <a:spcPct val="20000"/>
              </a:spcBef>
              <a:buClr>
                <a:srgbClr val="FF0007"/>
              </a:buClr>
            </a:pPr>
            <a:r>
              <a:rPr lang="en-US" sz="1800" i="1" dirty="0">
                <a:latin typeface="Arial" charset="0"/>
                <a:ea typeface="ヒラギノ角ゴ Pro W3" pitchFamily="96" charset="-128"/>
              </a:rPr>
              <a:t>Level IR</a:t>
            </a:r>
          </a:p>
        </p:txBody>
      </p:sp>
      <p:sp>
        <p:nvSpPr>
          <p:cNvPr id="38" name="Line 35"/>
          <p:cNvSpPr>
            <a:spLocks noChangeShapeType="1"/>
          </p:cNvSpPr>
          <p:nvPr/>
        </p:nvSpPr>
        <p:spPr bwMode="auto">
          <a:xfrm rot="5400000" flipH="1">
            <a:off x="3808413" y="2463279"/>
            <a:ext cx="0" cy="920750"/>
          </a:xfrm>
          <a:prstGeom prst="line">
            <a:avLst/>
          </a:prstGeom>
          <a:noFill/>
          <a:ln w="3175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9" name="Text Box 36"/>
          <p:cNvSpPr txBox="1">
            <a:spLocks noChangeArrowheads="1"/>
          </p:cNvSpPr>
          <p:nvPr/>
        </p:nvSpPr>
        <p:spPr bwMode="auto">
          <a:xfrm>
            <a:off x="3208338" y="2607741"/>
            <a:ext cx="10287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Low-</a:t>
            </a:r>
          </a:p>
          <a:p>
            <a:pPr algn="ctr" eaLnBrk="1" hangingPunct="1">
              <a:spcBef>
                <a:spcPct val="20000"/>
              </a:spcBef>
              <a:buClr>
                <a:srgbClr val="FF0007"/>
              </a:buClr>
            </a:pPr>
            <a:r>
              <a:rPr lang="en-US" sz="1800" i="1" dirty="0">
                <a:latin typeface="Arial" charset="0"/>
                <a:ea typeface="ヒラギノ角ゴ Pro W3" pitchFamily="96" charset="-128"/>
              </a:rPr>
              <a:t>Level IR</a:t>
            </a:r>
          </a:p>
        </p:txBody>
      </p:sp>
      <p:sp>
        <p:nvSpPr>
          <p:cNvPr id="40" name="Rectangle 37"/>
          <p:cNvSpPr>
            <a:spLocks noChangeArrowheads="1"/>
          </p:cNvSpPr>
          <p:nvPr/>
        </p:nvSpPr>
        <p:spPr bwMode="auto">
          <a:xfrm>
            <a:off x="1763713" y="2563291"/>
            <a:ext cx="1584325"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1" name="Text Box 38"/>
          <p:cNvSpPr txBox="1">
            <a:spLocks noChangeArrowheads="1"/>
          </p:cNvSpPr>
          <p:nvPr/>
        </p:nvSpPr>
        <p:spPr bwMode="auto">
          <a:xfrm>
            <a:off x="1598919" y="2631554"/>
            <a:ext cx="174246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Code</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Optimization</a:t>
            </a:r>
          </a:p>
        </p:txBody>
      </p:sp>
      <p:sp>
        <p:nvSpPr>
          <p:cNvPr id="42" name="Line 39"/>
          <p:cNvSpPr>
            <a:spLocks noChangeShapeType="1"/>
          </p:cNvSpPr>
          <p:nvPr/>
        </p:nvSpPr>
        <p:spPr bwMode="auto">
          <a:xfrm rot="5400000" flipH="1">
            <a:off x="1547813" y="2707754"/>
            <a:ext cx="0" cy="431800"/>
          </a:xfrm>
          <a:prstGeom prst="line">
            <a:avLst/>
          </a:prstGeom>
          <a:noFill/>
          <a:ln w="31750">
            <a:solidFill>
              <a:schemeClr val="tx1"/>
            </a:solidFill>
            <a:round/>
            <a:headEn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3" name="Text Box 40"/>
          <p:cNvSpPr txBox="1">
            <a:spLocks noChangeArrowheads="1"/>
          </p:cNvSpPr>
          <p:nvPr/>
        </p:nvSpPr>
        <p:spPr bwMode="auto">
          <a:xfrm rot="-5400000">
            <a:off x="804069" y="3180035"/>
            <a:ext cx="10287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Low-</a:t>
            </a:r>
          </a:p>
          <a:p>
            <a:pPr algn="ctr" eaLnBrk="1" hangingPunct="1">
              <a:spcBef>
                <a:spcPct val="20000"/>
              </a:spcBef>
              <a:buClr>
                <a:srgbClr val="FF0007"/>
              </a:buClr>
            </a:pPr>
            <a:r>
              <a:rPr lang="en-US" sz="1800" i="1" dirty="0">
                <a:latin typeface="Arial" charset="0"/>
                <a:ea typeface="ヒラギノ角ゴ Pro W3" pitchFamily="96" charset="-128"/>
              </a:rPr>
              <a:t>Level IR</a:t>
            </a:r>
          </a:p>
        </p:txBody>
      </p:sp>
      <p:sp>
        <p:nvSpPr>
          <p:cNvPr id="44" name="Text Box 41"/>
          <p:cNvSpPr txBox="1">
            <a:spLocks noChangeArrowheads="1"/>
          </p:cNvSpPr>
          <p:nvPr/>
        </p:nvSpPr>
        <p:spPr bwMode="auto">
          <a:xfrm>
            <a:off x="3184525" y="3544366"/>
            <a:ext cx="10287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Low-</a:t>
            </a:r>
          </a:p>
          <a:p>
            <a:pPr algn="ctr" eaLnBrk="1" hangingPunct="1">
              <a:spcBef>
                <a:spcPct val="20000"/>
              </a:spcBef>
              <a:buClr>
                <a:srgbClr val="FF0007"/>
              </a:buClr>
            </a:pPr>
            <a:r>
              <a:rPr lang="en-US" sz="1800" i="1" dirty="0">
                <a:latin typeface="Arial" charset="0"/>
                <a:ea typeface="ヒラギノ角ゴ Pro W3" pitchFamily="96" charset="-128"/>
              </a:rPr>
              <a:t>Level IR</a:t>
            </a:r>
          </a:p>
        </p:txBody>
      </p:sp>
      <p:sp>
        <p:nvSpPr>
          <p:cNvPr id="45" name="Rectangle 42"/>
          <p:cNvSpPr>
            <a:spLocks noChangeArrowheads="1"/>
          </p:cNvSpPr>
          <p:nvPr/>
        </p:nvSpPr>
        <p:spPr bwMode="auto">
          <a:xfrm>
            <a:off x="6719888" y="1625079"/>
            <a:ext cx="1628775" cy="720725"/>
          </a:xfrm>
          <a:prstGeom prst="rect">
            <a:avLst/>
          </a:prstGeom>
          <a:gradFill rotWithShape="1">
            <a:gsLst>
              <a:gs pos="0">
                <a:schemeClr val="bg1"/>
              </a:gs>
              <a:gs pos="100000">
                <a:srgbClr val="C0C0C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6" name="Text Box 43"/>
          <p:cNvSpPr txBox="1">
            <a:spLocks noChangeArrowheads="1"/>
          </p:cNvSpPr>
          <p:nvPr/>
        </p:nvSpPr>
        <p:spPr bwMode="auto">
          <a:xfrm>
            <a:off x="6665584" y="1694929"/>
            <a:ext cx="15452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2000" b="1" dirty="0">
                <a:latin typeface="Arial" charset="0"/>
                <a:ea typeface="ヒラギノ角ゴ Pro W3" pitchFamily="96" charset="-128"/>
              </a:rPr>
              <a:t>Semantical</a:t>
            </a:r>
          </a:p>
          <a:p>
            <a:pPr algn="ctr" eaLnBrk="1" hangingPunct="1">
              <a:lnSpc>
                <a:spcPct val="70000"/>
              </a:lnSpc>
              <a:spcBef>
                <a:spcPct val="20000"/>
              </a:spcBef>
              <a:buClr>
                <a:srgbClr val="FF0007"/>
              </a:buClr>
            </a:pPr>
            <a:r>
              <a:rPr lang="en-US" sz="2000" b="1" dirty="0">
                <a:latin typeface="Arial" charset="0"/>
                <a:ea typeface="ヒラギノ角ゴ Pro W3" pitchFamily="96" charset="-128"/>
              </a:rPr>
              <a:t>Analysis</a:t>
            </a:r>
          </a:p>
        </p:txBody>
      </p:sp>
      <p:sp>
        <p:nvSpPr>
          <p:cNvPr id="17" name="Text Box 14"/>
          <p:cNvSpPr txBox="1">
            <a:spLocks noChangeArrowheads="1"/>
          </p:cNvSpPr>
          <p:nvPr/>
        </p:nvSpPr>
        <p:spPr bwMode="auto">
          <a:xfrm>
            <a:off x="3046810" y="1699691"/>
            <a:ext cx="1231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Times" pitchFamily="1" charset="0"/>
              </a:defRPr>
            </a:lvl1pPr>
            <a:lvl2pPr>
              <a:defRPr sz="2400">
                <a:solidFill>
                  <a:schemeClr val="tx1"/>
                </a:solidFill>
                <a:latin typeface="Times" pitchFamily="1" charset="0"/>
              </a:defRPr>
            </a:lvl2pPr>
            <a:lvl3pPr>
              <a:defRPr sz="2400">
                <a:solidFill>
                  <a:schemeClr val="tx1"/>
                </a:solidFill>
                <a:latin typeface="Times" pitchFamily="1" charset="0"/>
              </a:defRPr>
            </a:lvl3pPr>
            <a:lvl4pPr>
              <a:defRPr sz="2400">
                <a:solidFill>
                  <a:schemeClr val="tx1"/>
                </a:solidFill>
                <a:latin typeface="Times" pitchFamily="1" charset="0"/>
              </a:defRPr>
            </a:lvl4pPr>
            <a:lvl5pPr>
              <a:defRPr sz="2400">
                <a:solidFill>
                  <a:schemeClr val="tx1"/>
                </a:solidFill>
                <a:latin typeface="Times" pitchFamily="1" charset="0"/>
              </a:defRPr>
            </a:lvl5pPr>
            <a:lvl6pPr eaLnBrk="0" fontAlgn="base" hangingPunct="0">
              <a:spcBef>
                <a:spcPct val="0"/>
              </a:spcBef>
              <a:spcAft>
                <a:spcPct val="0"/>
              </a:spcAft>
              <a:defRPr sz="2400">
                <a:solidFill>
                  <a:schemeClr val="tx1"/>
                </a:solidFill>
                <a:latin typeface="Times" pitchFamily="1" charset="0"/>
              </a:defRPr>
            </a:lvl6pPr>
            <a:lvl7pPr eaLnBrk="0" fontAlgn="base" hangingPunct="0">
              <a:spcBef>
                <a:spcPct val="0"/>
              </a:spcBef>
              <a:spcAft>
                <a:spcPct val="0"/>
              </a:spcAft>
              <a:defRPr sz="2400">
                <a:solidFill>
                  <a:schemeClr val="tx1"/>
                </a:solidFill>
                <a:latin typeface="Times" pitchFamily="1" charset="0"/>
              </a:defRPr>
            </a:lvl7pPr>
            <a:lvl8pPr eaLnBrk="0" fontAlgn="base" hangingPunct="0">
              <a:spcBef>
                <a:spcPct val="0"/>
              </a:spcBef>
              <a:spcAft>
                <a:spcPct val="0"/>
              </a:spcAft>
              <a:defRPr sz="2400">
                <a:solidFill>
                  <a:schemeClr val="tx1"/>
                </a:solidFill>
                <a:latin typeface="Times" pitchFamily="1" charset="0"/>
              </a:defRPr>
            </a:lvl8pPr>
            <a:lvl9pPr eaLnBrk="0" fontAlgn="base" hangingPunct="0">
              <a:spcBef>
                <a:spcPct val="0"/>
              </a:spcBef>
              <a:spcAft>
                <a:spcPct val="0"/>
              </a:spcAft>
              <a:defRPr sz="2400">
                <a:solidFill>
                  <a:schemeClr val="tx1"/>
                </a:solidFill>
                <a:latin typeface="Times" pitchFamily="1" charset="0"/>
              </a:defRPr>
            </a:lvl9pPr>
          </a:lstStyle>
          <a:p>
            <a:pPr algn="ctr" eaLnBrk="1" hangingPunct="1">
              <a:spcBef>
                <a:spcPct val="20000"/>
              </a:spcBef>
              <a:buClr>
                <a:srgbClr val="FF0007"/>
              </a:buClr>
            </a:pPr>
            <a:r>
              <a:rPr lang="en-US" sz="1800" i="1" dirty="0">
                <a:latin typeface="Arial" charset="0"/>
                <a:ea typeface="ヒラギノ角ゴ Pro W3" pitchFamily="96" charset="-128"/>
              </a:rPr>
              <a:t>Token</a:t>
            </a:r>
          </a:p>
          <a:p>
            <a:pPr algn="ctr" eaLnBrk="1" hangingPunct="1">
              <a:lnSpc>
                <a:spcPct val="80000"/>
              </a:lnSpc>
              <a:spcBef>
                <a:spcPct val="20000"/>
              </a:spcBef>
              <a:buClr>
                <a:srgbClr val="FF0007"/>
              </a:buClr>
            </a:pPr>
            <a:r>
              <a:rPr lang="en-US" sz="1800" i="1" dirty="0">
                <a:latin typeface="Arial" charset="0"/>
                <a:ea typeface="ヒラギノ角ゴ Pro W3" pitchFamily="96" charset="-128"/>
              </a:rPr>
              <a:t>Sequence</a:t>
            </a:r>
          </a:p>
        </p:txBody>
      </p:sp>
    </p:spTree>
    <p:extLst>
      <p:ext uri="{BB962C8B-B14F-4D97-AF65-F5344CB8AC3E}">
        <p14:creationId xmlns:p14="http://schemas.microsoft.com/office/powerpoint/2010/main" val="52747664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70C8747-1A3B-47F2-8BAC-47070A83731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Interdependencies Register Allocation </a:t>
            </a:r>
            <a:r>
              <a:rPr lang="en-US" dirty="0">
                <a:sym typeface="Symbol" pitchFamily="18" charset="2"/>
              </a:rPr>
              <a:t></a:t>
            </a:r>
            <a:r>
              <a:rPr lang="en-US" dirty="0"/>
              <a:t> Code Generation</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Variant 1: </a:t>
            </a:r>
            <a:r>
              <a:rPr lang="en-US" b="1" i="1" dirty="0"/>
              <a:t>Code Generator Produces Virtual Code</a:t>
            </a:r>
          </a:p>
          <a:p>
            <a:pPr>
              <a:lnSpc>
                <a:spcPct val="120000"/>
              </a:lnSpc>
              <a:buFont typeface="Arial" charset="0"/>
              <a:buChar char="–"/>
            </a:pPr>
            <a:r>
              <a:rPr lang="en-US" dirty="0"/>
              <a:t>LIR uses infinite amount of virtual registers </a:t>
            </a:r>
            <a:r>
              <a:rPr lang="en-US" i="1" dirty="0"/>
              <a:t>(</a:t>
            </a:r>
            <a:r>
              <a:rPr lang="en-US" i="1" dirty="0">
                <a:sym typeface="Wingdings"/>
              </a:rPr>
              <a:t></a:t>
            </a:r>
            <a:r>
              <a:rPr lang="en-US" i="1" dirty="0"/>
              <a:t> chapter 3)</a:t>
            </a:r>
          </a:p>
          <a:p>
            <a:pPr>
              <a:lnSpc>
                <a:spcPct val="120000"/>
              </a:lnSpc>
              <a:buFont typeface="Wingdings" pitchFamily="2" charset="2"/>
              <a:buChar char="F"/>
            </a:pPr>
            <a:r>
              <a:rPr lang="en-US" dirty="0"/>
              <a:t>Register allocation has to map each individual (of the potentially many) virtual registers to a physical register.</a:t>
            </a:r>
          </a:p>
          <a:p>
            <a:pPr marL="0" indent="0">
              <a:lnSpc>
                <a:spcPct val="120000"/>
              </a:lnSpc>
            </a:pPr>
            <a:endParaRPr lang="en-US" sz="1200" dirty="0"/>
          </a:p>
          <a:p>
            <a:pPr>
              <a:lnSpc>
                <a:spcPct val="120000"/>
              </a:lnSpc>
              <a:buFont typeface="Arial" charset="0"/>
              <a:buNone/>
            </a:pPr>
            <a:r>
              <a:rPr lang="en-US" b="1" dirty="0"/>
              <a:t>Variant 2: </a:t>
            </a:r>
            <a:r>
              <a:rPr lang="en-US" b="1" i="1" dirty="0"/>
              <a:t>Code Generator Produces Stack Accesses</a:t>
            </a:r>
          </a:p>
          <a:p>
            <a:pPr>
              <a:lnSpc>
                <a:spcPct val="120000"/>
              </a:lnSpc>
              <a:buFont typeface="Arial" charset="0"/>
              <a:buChar char="–"/>
            </a:pPr>
            <a:r>
              <a:rPr lang="en-US" dirty="0"/>
              <a:t>Before each USE of an operand, the LIR contains a load instruction in order to fetch the operand from the stack</a:t>
            </a:r>
          </a:p>
          <a:p>
            <a:pPr>
              <a:lnSpc>
                <a:spcPct val="120000"/>
              </a:lnSpc>
              <a:buFont typeface="Arial" charset="0"/>
              <a:buChar char="–"/>
            </a:pPr>
            <a:r>
              <a:rPr lang="en-US" dirty="0"/>
              <a:t>Analogously: Each DEF of an LIR operand is followed by a store instruction</a:t>
            </a:r>
          </a:p>
          <a:p>
            <a:pPr>
              <a:lnSpc>
                <a:spcPct val="120000"/>
              </a:lnSpc>
              <a:buFont typeface="Wingdings" pitchFamily="2" charset="2"/>
              <a:buChar char="F"/>
            </a:pPr>
            <a:r>
              <a:rPr lang="en-US" dirty="0"/>
              <a:t>Register allocation has to map the LIR operands to processor registers such that all these load and store instructions can mostly be removed.</a:t>
            </a:r>
          </a:p>
          <a:p>
            <a:pPr marL="0" indent="0">
              <a:lnSpc>
                <a:spcPct val="120000"/>
              </a:lnSpc>
            </a:pPr>
            <a:endParaRPr lang="en-US" sz="1200" dirty="0"/>
          </a:p>
          <a:p>
            <a:pPr>
              <a:lnSpc>
                <a:spcPct val="120000"/>
              </a:lnSpc>
              <a:buFont typeface="Arial" charset="0"/>
              <a:buNone/>
            </a:pPr>
            <a:r>
              <a:rPr lang="en-US" b="1" i="1" dirty="0">
                <a:sym typeface="Wingdings"/>
              </a:rPr>
              <a:t></a:t>
            </a:r>
            <a:r>
              <a:rPr lang="en-US" b="1" i="1" dirty="0"/>
              <a:t> In the following: Assumption of virtual code (variant 1)</a:t>
            </a:r>
          </a:p>
        </p:txBody>
      </p:sp>
    </p:spTree>
    <p:extLst>
      <p:ext uri="{BB962C8B-B14F-4D97-AF65-F5344CB8AC3E}">
        <p14:creationId xmlns:p14="http://schemas.microsoft.com/office/powerpoint/2010/main" val="16775164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37523" y="2818800"/>
            <a:ext cx="7164388" cy="355600"/>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 name="Datumsplatzhalter 3"/>
          <p:cNvSpPr>
            <a:spLocks noGrp="1"/>
          </p:cNvSpPr>
          <p:nvPr>
            <p:ph type="dt" sz="half" idx="10"/>
          </p:nvPr>
        </p:nvSpPr>
        <p:spPr/>
        <p:txBody>
          <a:bodyPr/>
          <a:lstStyle/>
          <a:p>
            <a:r>
              <a:rPr lang="en-US" dirty="0"/>
              <a:t>© H. Falk | </a:t>
            </a:r>
            <a:fld id="{7CC7FD44-5220-49A5-9647-5CD786B0D29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8"/>
            </a:pPr>
            <a:r>
              <a:rPr lang="en-US" b="1" dirty="0"/>
              <a:t>Register Allocation</a:t>
            </a:r>
          </a:p>
          <a:p>
            <a:pPr marL="838200" lvl="1" indent="-381000">
              <a:lnSpc>
                <a:spcPct val="90000"/>
              </a:lnSpc>
              <a:buFont typeface="Arial" charset="0"/>
              <a:buChar char="–"/>
            </a:pPr>
            <a:r>
              <a:rPr lang="en-US" dirty="0"/>
              <a:t>Introduction</a:t>
            </a:r>
          </a:p>
          <a:p>
            <a:pPr marL="1238250" lvl="2" indent="-381000">
              <a:lnSpc>
                <a:spcPct val="90000"/>
              </a:lnSpc>
              <a:buFont typeface="Arial" charset="0"/>
              <a:buChar char="–"/>
            </a:pPr>
            <a:r>
              <a:rPr lang="en-US" sz="2000" dirty="0"/>
              <a:t>Registers in the Memory Hierarchy</a:t>
            </a:r>
          </a:p>
          <a:p>
            <a:pPr marL="1238250" lvl="2" indent="-381000">
              <a:lnSpc>
                <a:spcPct val="90000"/>
              </a:lnSpc>
              <a:buFont typeface="Arial" charset="0"/>
              <a:buChar char="–"/>
            </a:pPr>
            <a:r>
              <a:rPr lang="en-US" sz="2000" dirty="0"/>
              <a:t>Role of Register Allocation</a:t>
            </a:r>
          </a:p>
          <a:p>
            <a:pPr marL="838200" lvl="1" indent="-381000">
              <a:lnSpc>
                <a:spcPct val="90000"/>
              </a:lnSpc>
              <a:buFont typeface="Arial" charset="0"/>
              <a:buChar char="–"/>
            </a:pPr>
            <a:r>
              <a:rPr lang="en-US" dirty="0"/>
              <a:t>Life Time Analysis</a:t>
            </a:r>
          </a:p>
          <a:p>
            <a:pPr marL="1238250" lvl="2" indent="-381000">
              <a:lnSpc>
                <a:spcPct val="90000"/>
              </a:lnSpc>
              <a:buFont typeface="Arial" charset="0"/>
              <a:buChar char="–"/>
            </a:pPr>
            <a:r>
              <a:rPr lang="en-US" sz="2000" dirty="0"/>
              <a:t>Life Time of Registers</a:t>
            </a:r>
            <a:endParaRPr lang="en-US" sz="2000" i="1" dirty="0"/>
          </a:p>
          <a:p>
            <a:pPr marL="1238250" lvl="2" indent="-381000">
              <a:lnSpc>
                <a:spcPct val="90000"/>
              </a:lnSpc>
              <a:buFont typeface="Arial" charset="0"/>
              <a:buChar char="–"/>
            </a:pPr>
            <a:r>
              <a:rPr lang="en-US" sz="2000" dirty="0"/>
              <a:t>Approaches to Life Time Analysis</a:t>
            </a:r>
            <a:endParaRPr lang="en-US" sz="2000" i="1" dirty="0"/>
          </a:p>
          <a:p>
            <a:pPr marL="838200" lvl="1" indent="-381000">
              <a:lnSpc>
                <a:spcPct val="90000"/>
              </a:lnSpc>
              <a:buFont typeface="Arial" charset="0"/>
              <a:buChar char="–"/>
            </a:pPr>
            <a:r>
              <a:rPr lang="en-US" dirty="0"/>
              <a:t>Register Allocation by Graph Coloring</a:t>
            </a:r>
          </a:p>
          <a:p>
            <a:pPr marL="1238250" lvl="2" indent="-381000">
              <a:lnSpc>
                <a:spcPct val="90000"/>
              </a:lnSpc>
              <a:buFont typeface="Arial" charset="0"/>
              <a:buChar char="–"/>
            </a:pPr>
            <a:r>
              <a:rPr lang="en-US" sz="2000" dirty="0"/>
              <a:t>Interference Graphs</a:t>
            </a:r>
          </a:p>
          <a:p>
            <a:pPr marL="1238250" lvl="2" indent="-381000">
              <a:lnSpc>
                <a:spcPct val="90000"/>
              </a:lnSpc>
              <a:buFont typeface="Arial" charset="0"/>
              <a:buChar char="–"/>
            </a:pPr>
            <a:r>
              <a:rPr lang="en-US" sz="2000" dirty="0"/>
              <a:t>Approach of Graph Coloring</a:t>
            </a:r>
          </a:p>
          <a:p>
            <a:pPr marL="1238250" lvl="2" indent="-381000">
              <a:lnSpc>
                <a:spcPct val="90000"/>
              </a:lnSpc>
              <a:buFont typeface="Arial" charset="0"/>
              <a:buChar char="–"/>
            </a:pPr>
            <a:r>
              <a:rPr lang="en-US" sz="2000" dirty="0"/>
              <a:t>Safe Coalescing</a:t>
            </a:r>
            <a:endParaRPr lang="en-US" sz="2000" i="1" dirty="0"/>
          </a:p>
        </p:txBody>
      </p:sp>
    </p:spTree>
    <p:extLst>
      <p:ext uri="{BB962C8B-B14F-4D97-AF65-F5344CB8AC3E}">
        <p14:creationId xmlns:p14="http://schemas.microsoft.com/office/powerpoint/2010/main" val="2622883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3CD1853-F8A6-4A17-8982-AC49791157B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Motivation</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When is a Mapping of Virtual to Physical Registers valid?</a:t>
            </a:r>
          </a:p>
          <a:p>
            <a:pPr marL="0" indent="0">
              <a:lnSpc>
                <a:spcPct val="120000"/>
              </a:lnSpc>
            </a:pPr>
            <a:r>
              <a:rPr lang="en-US" dirty="0"/>
              <a:t>Two virtual registers </a:t>
            </a:r>
            <a:r>
              <a:rPr lang="en-US" i="1" dirty="0"/>
              <a:t>r</a:t>
            </a:r>
            <a:r>
              <a:rPr lang="en-US" baseline="-25000" dirty="0"/>
              <a:t>0</a:t>
            </a:r>
            <a:r>
              <a:rPr lang="en-US" dirty="0"/>
              <a:t> and </a:t>
            </a:r>
            <a:r>
              <a:rPr lang="en-US" i="1" dirty="0"/>
              <a:t>r</a:t>
            </a:r>
            <a:r>
              <a:rPr lang="en-US" baseline="-25000" dirty="0"/>
              <a:t>1</a:t>
            </a:r>
            <a:r>
              <a:rPr lang="en-US" dirty="0"/>
              <a:t> may be mapped to the same physical register if</a:t>
            </a:r>
          </a:p>
          <a:p>
            <a:pPr>
              <a:lnSpc>
                <a:spcPct val="120000"/>
              </a:lnSpc>
              <a:buFont typeface="Wingdings" pitchFamily="2" charset="2"/>
              <a:buChar char="C"/>
            </a:pPr>
            <a:r>
              <a:rPr lang="en-US" i="1" dirty="0"/>
              <a:t>r</a:t>
            </a:r>
            <a:r>
              <a:rPr lang="en-US" baseline="-25000" dirty="0"/>
              <a:t>0</a:t>
            </a:r>
            <a:r>
              <a:rPr lang="en-US" dirty="0"/>
              <a:t> and </a:t>
            </a:r>
            <a:r>
              <a:rPr lang="en-US" i="1" dirty="0"/>
              <a:t>r</a:t>
            </a:r>
            <a:r>
              <a:rPr lang="en-US" baseline="-25000" dirty="0"/>
              <a:t>1</a:t>
            </a:r>
            <a:r>
              <a:rPr lang="en-US" dirty="0"/>
              <a:t> are never “in use” simultaneously.</a:t>
            </a:r>
            <a:endParaRPr lang="en-US" b="1" dirty="0">
              <a:latin typeface="Courier New" pitchFamily="49" charset="0"/>
              <a:cs typeface="Courier New" pitchFamily="49" charset="0"/>
            </a:endParaRPr>
          </a:p>
          <a:p>
            <a:pPr>
              <a:lnSpc>
                <a:spcPct val="120000"/>
              </a:lnSpc>
              <a:buFont typeface="Arial" charset="0"/>
              <a:buNone/>
            </a:pPr>
            <a:endParaRPr lang="en-US" sz="1200" b="1" dirty="0"/>
          </a:p>
          <a:p>
            <a:pPr>
              <a:lnSpc>
                <a:spcPct val="120000"/>
              </a:lnSpc>
              <a:buFont typeface="Arial" charset="0"/>
              <a:buNone/>
            </a:pPr>
            <a:r>
              <a:rPr lang="en-US" b="1" dirty="0"/>
              <a:t>When is a Virtual Register “in Use”, and when not?</a:t>
            </a:r>
          </a:p>
          <a:p>
            <a:pPr>
              <a:lnSpc>
                <a:spcPct val="120000"/>
              </a:lnSpc>
              <a:buFont typeface="Arial" charset="0"/>
              <a:buChar char="–"/>
            </a:pPr>
            <a:r>
              <a:rPr lang="en-US" dirty="0"/>
              <a:t>Life Time Analysis (LTA) determines when the life times of virtual registers start and end</a:t>
            </a:r>
          </a:p>
          <a:p>
            <a:pPr>
              <a:lnSpc>
                <a:spcPct val="120000"/>
              </a:lnSpc>
              <a:buFont typeface="Arial" charset="0"/>
              <a:buChar char="–"/>
            </a:pPr>
            <a:r>
              <a:rPr lang="en-US" dirty="0"/>
              <a:t>A virtual register is live if it holds a value that could eventually be used in the future</a:t>
            </a:r>
          </a:p>
          <a:p>
            <a:pPr>
              <a:lnSpc>
                <a:spcPct val="120000"/>
              </a:lnSpc>
              <a:buFont typeface="Arial" charset="0"/>
              <a:buChar char="–"/>
            </a:pPr>
            <a:r>
              <a:rPr lang="en-US" dirty="0"/>
              <a:t>LTA bases on the control flow graph and DEF/USE information</a:t>
            </a:r>
          </a:p>
        </p:txBody>
      </p:sp>
    </p:spTree>
    <p:extLst>
      <p:ext uri="{BB962C8B-B14F-4D97-AF65-F5344CB8AC3E}">
        <p14:creationId xmlns:p14="http://schemas.microsoft.com/office/powerpoint/2010/main" val="37957438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A008C36-FB9B-4DC7-8F02-708CE834DE6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Example CFG</a:t>
            </a:r>
          </a:p>
        </p:txBody>
      </p:sp>
      <p:sp>
        <p:nvSpPr>
          <p:cNvPr id="754691" name="Rectangle 3"/>
          <p:cNvSpPr>
            <a:spLocks noGrp="1" noChangeArrowheads="1"/>
          </p:cNvSpPr>
          <p:nvPr>
            <p:ph type="body" idx="1"/>
          </p:nvPr>
        </p:nvSpPr>
        <p:spPr>
          <a:xfrm>
            <a:off x="179389" y="1387475"/>
            <a:ext cx="5904780" cy="4994275"/>
          </a:xfrm>
        </p:spPr>
        <p:txBody>
          <a:bodyPr/>
          <a:lstStyle/>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None/>
            </a:pPr>
            <a:endParaRPr lang="en-US" b="1" dirty="0"/>
          </a:p>
          <a:p>
            <a:pPr>
              <a:lnSpc>
                <a:spcPct val="120000"/>
              </a:lnSpc>
              <a:buFont typeface="Arial" charset="0"/>
              <a:buChar char="–"/>
            </a:pPr>
            <a:r>
              <a:rPr lang="en-US" i="1" dirty="0"/>
              <a:t>Note:</a:t>
            </a:r>
            <a:r>
              <a:rPr lang="en-US" dirty="0"/>
              <a:t> CFG nodes here represent single machine instructions instead of basic blocks</a:t>
            </a:r>
            <a:br>
              <a:rPr lang="en-US" dirty="0"/>
            </a:br>
            <a:r>
              <a:rPr lang="en-US" i="1" dirty="0"/>
              <a:t>(</a:t>
            </a:r>
            <a:r>
              <a:rPr lang="en-US" i="1" dirty="0">
                <a:sym typeface="Wingdings"/>
              </a:rPr>
              <a:t></a:t>
            </a:r>
            <a:r>
              <a:rPr lang="en-US" i="1" dirty="0"/>
              <a:t> cf. chapter 5)</a:t>
            </a:r>
          </a:p>
          <a:p>
            <a:pPr>
              <a:lnSpc>
                <a:spcPct val="120000"/>
              </a:lnSpc>
              <a:buFont typeface="Arial" charset="0"/>
              <a:buChar char="–"/>
            </a:pPr>
            <a:r>
              <a:rPr lang="en-US" dirty="0"/>
              <a:t>Code makes use of three virtual registers:</a:t>
            </a:r>
            <a:br>
              <a:rPr lang="en-US" dirty="0"/>
            </a:br>
            <a:r>
              <a:rPr lang="en-US" b="1" dirty="0">
                <a:latin typeface="Courier New" pitchFamily="49" charset="0"/>
                <a:cs typeface="Courier New" pitchFamily="49" charset="0"/>
              </a:rPr>
              <a:t>r_a</a:t>
            </a:r>
            <a:r>
              <a:rPr lang="en-US" dirty="0"/>
              <a:t>, </a:t>
            </a:r>
            <a:r>
              <a:rPr lang="en-US" b="1" dirty="0">
                <a:latin typeface="Courier New" pitchFamily="49" charset="0"/>
                <a:cs typeface="Courier New" pitchFamily="49" charset="0"/>
              </a:rPr>
              <a:t>r_b</a:t>
            </a:r>
            <a:r>
              <a:rPr lang="en-US" dirty="0"/>
              <a:t>, </a:t>
            </a:r>
            <a:r>
              <a:rPr lang="en-US" b="1" dirty="0">
                <a:latin typeface="Courier New" pitchFamily="49" charset="0"/>
                <a:cs typeface="Courier New" pitchFamily="49" charset="0"/>
              </a:rPr>
              <a:t>r_c</a:t>
            </a:r>
          </a:p>
        </p:txBody>
      </p:sp>
      <p:sp>
        <p:nvSpPr>
          <p:cNvPr id="6" name="Text Box 4"/>
          <p:cNvSpPr txBox="1">
            <a:spLocks noChangeArrowheads="1"/>
          </p:cNvSpPr>
          <p:nvPr/>
        </p:nvSpPr>
        <p:spPr bwMode="auto">
          <a:xfrm>
            <a:off x="250825" y="1340768"/>
            <a:ext cx="7742238" cy="2269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150000"/>
              </a:lnSpc>
              <a:spcBef>
                <a:spcPct val="50000"/>
              </a:spcBef>
              <a:buClr>
                <a:srgbClr val="FF0007"/>
              </a:buClr>
              <a:buFontTx/>
              <a:buNone/>
            </a:pPr>
            <a:r>
              <a:rPr lang="en-US" sz="2000" b="1" dirty="0">
                <a:latin typeface="Courier New" pitchFamily="49" charset="0"/>
              </a:rPr>
              <a:t>	MOV r_a,0;		</a:t>
            </a:r>
            <a:r>
              <a:rPr lang="en-US" sz="1600" b="1" i="1" dirty="0">
                <a:solidFill>
                  <a:schemeClr val="bg2"/>
                </a:solidFill>
                <a:latin typeface="Courier New" pitchFamily="49" charset="0"/>
              </a:rPr>
              <a:t># r_a = 0</a:t>
            </a:r>
          </a:p>
          <a:p>
            <a:pPr algn="l">
              <a:lnSpc>
                <a:spcPct val="50000"/>
              </a:lnSpc>
              <a:spcBef>
                <a:spcPct val="50000"/>
              </a:spcBef>
              <a:buClr>
                <a:srgbClr val="FF0007"/>
              </a:buClr>
              <a:buFontTx/>
              <a:buNone/>
            </a:pPr>
            <a:r>
              <a:rPr lang="en-US" sz="2000" b="1" dirty="0">
                <a:latin typeface="Courier New" pitchFamily="49" charset="0"/>
              </a:rPr>
              <a:t>L1:	ADD r_b,r_a,1;	</a:t>
            </a:r>
            <a:r>
              <a:rPr lang="en-US" sz="1600" b="1" i="1" dirty="0">
                <a:solidFill>
                  <a:schemeClr val="bg2"/>
                </a:solidFill>
                <a:latin typeface="Courier New" pitchFamily="49" charset="0"/>
              </a:rPr>
              <a:t># r_b = r_a+1</a:t>
            </a:r>
          </a:p>
          <a:p>
            <a:pPr lvl="2" algn="l">
              <a:lnSpc>
                <a:spcPct val="70000"/>
              </a:lnSpc>
              <a:spcBef>
                <a:spcPct val="50000"/>
              </a:spcBef>
              <a:buClr>
                <a:srgbClr val="FF0007"/>
              </a:buClr>
              <a:buFontTx/>
              <a:buNone/>
            </a:pPr>
            <a:r>
              <a:rPr lang="en-US" sz="2000" b="1" dirty="0">
                <a:latin typeface="Courier New" pitchFamily="49" charset="0"/>
              </a:rPr>
              <a:t>ADD r_c,r_c,r_b;	</a:t>
            </a:r>
            <a:r>
              <a:rPr lang="en-US" sz="1600" b="1" i="1" dirty="0">
                <a:solidFill>
                  <a:schemeClr val="bg2"/>
                </a:solidFill>
                <a:latin typeface="Courier New" pitchFamily="49" charset="0"/>
              </a:rPr>
              <a:t># r_c = r_c+r_b</a:t>
            </a:r>
          </a:p>
          <a:p>
            <a:pPr algn="l">
              <a:lnSpc>
                <a:spcPct val="70000"/>
              </a:lnSpc>
              <a:spcBef>
                <a:spcPct val="50000"/>
              </a:spcBef>
              <a:buClr>
                <a:srgbClr val="FF0007"/>
              </a:buClr>
              <a:buFontTx/>
              <a:buNone/>
            </a:pPr>
            <a:r>
              <a:rPr lang="en-US" sz="2000" b="1" dirty="0">
                <a:latin typeface="Courier New" pitchFamily="49" charset="0"/>
              </a:rPr>
              <a:t>	MUL r_a,r_b,2;	</a:t>
            </a:r>
            <a:r>
              <a:rPr lang="en-US" sz="1600" b="1" i="1" dirty="0">
                <a:solidFill>
                  <a:schemeClr val="bg2"/>
                </a:solidFill>
                <a:latin typeface="Courier New" pitchFamily="49" charset="0"/>
              </a:rPr>
              <a:t># r_a = r_b*2</a:t>
            </a:r>
          </a:p>
          <a:p>
            <a:pPr algn="l">
              <a:lnSpc>
                <a:spcPct val="70000"/>
              </a:lnSpc>
              <a:spcBef>
                <a:spcPct val="50000"/>
              </a:spcBef>
              <a:buClr>
                <a:srgbClr val="FF0007"/>
              </a:buClr>
              <a:buFontTx/>
              <a:buNone/>
            </a:pPr>
            <a:r>
              <a:rPr lang="en-US" sz="2000" b="1" dirty="0">
                <a:latin typeface="Courier New" pitchFamily="49" charset="0"/>
              </a:rPr>
              <a:t>	JLT r_a,</a:t>
            </a:r>
            <a:r>
              <a:rPr lang="en-US" sz="2000" b="1" i="1" dirty="0">
                <a:latin typeface="Courier New" pitchFamily="49" charset="0"/>
              </a:rPr>
              <a:t>N</a:t>
            </a:r>
            <a:r>
              <a:rPr lang="en-US" sz="2000" b="1" dirty="0">
                <a:latin typeface="Courier New" pitchFamily="49" charset="0"/>
              </a:rPr>
              <a:t>,L1;	</a:t>
            </a:r>
            <a:r>
              <a:rPr lang="en-US" sz="1600" b="1" i="1" dirty="0">
                <a:solidFill>
                  <a:schemeClr val="bg2"/>
                </a:solidFill>
                <a:latin typeface="Courier New" pitchFamily="49" charset="0"/>
              </a:rPr>
              <a:t># if r_a&lt;N goto L1</a:t>
            </a:r>
          </a:p>
          <a:p>
            <a:pPr algn="l">
              <a:lnSpc>
                <a:spcPct val="70000"/>
              </a:lnSpc>
              <a:spcBef>
                <a:spcPct val="50000"/>
              </a:spcBef>
              <a:buClr>
                <a:srgbClr val="FF0007"/>
              </a:buClr>
              <a:buFontTx/>
              <a:buNone/>
            </a:pPr>
            <a:r>
              <a:rPr lang="en-US" sz="2000" b="1" dirty="0">
                <a:latin typeface="Courier New" pitchFamily="49" charset="0"/>
              </a:rPr>
              <a:t>L2:	RET r_c;		</a:t>
            </a:r>
            <a:r>
              <a:rPr lang="en-US" sz="1600" b="1" i="1" dirty="0">
                <a:solidFill>
                  <a:schemeClr val="bg2"/>
                </a:solidFill>
                <a:latin typeface="Courier New" pitchFamily="49" charset="0"/>
              </a:rPr>
              <a:t># return r_c</a:t>
            </a:r>
          </a:p>
        </p:txBody>
      </p:sp>
      <p:sp>
        <p:nvSpPr>
          <p:cNvPr id="7" name="Rectangle 36"/>
          <p:cNvSpPr>
            <a:spLocks noChangeArrowheads="1"/>
          </p:cNvSpPr>
          <p:nvPr/>
        </p:nvSpPr>
        <p:spPr bwMode="auto">
          <a:xfrm>
            <a:off x="6430963" y="519363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Rectangle 35"/>
          <p:cNvSpPr>
            <a:spLocks noChangeArrowheads="1"/>
          </p:cNvSpPr>
          <p:nvPr/>
        </p:nvSpPr>
        <p:spPr bwMode="auto">
          <a:xfrm>
            <a:off x="6430963" y="447290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Rectangle 34"/>
          <p:cNvSpPr>
            <a:spLocks noChangeArrowheads="1"/>
          </p:cNvSpPr>
          <p:nvPr/>
        </p:nvSpPr>
        <p:spPr bwMode="auto">
          <a:xfrm>
            <a:off x="6430963" y="3752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 name="Rectangle 33"/>
          <p:cNvSpPr>
            <a:spLocks noChangeArrowheads="1"/>
          </p:cNvSpPr>
          <p:nvPr/>
        </p:nvSpPr>
        <p:spPr bwMode="auto">
          <a:xfrm>
            <a:off x="6430963" y="1593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Rectangle 32"/>
          <p:cNvSpPr>
            <a:spLocks noChangeArrowheads="1"/>
          </p:cNvSpPr>
          <p:nvPr/>
        </p:nvSpPr>
        <p:spPr bwMode="auto">
          <a:xfrm>
            <a:off x="6430963" y="2312318"/>
            <a:ext cx="2376487" cy="360363"/>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Rectangle 5"/>
          <p:cNvSpPr>
            <a:spLocks noChangeArrowheads="1"/>
          </p:cNvSpPr>
          <p:nvPr/>
        </p:nvSpPr>
        <p:spPr bwMode="auto">
          <a:xfrm>
            <a:off x="6430963" y="303145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6"/>
          <p:cNvSpPr txBox="1">
            <a:spLocks noChangeArrowheads="1"/>
          </p:cNvSpPr>
          <p:nvPr/>
        </p:nvSpPr>
        <p:spPr bwMode="auto">
          <a:xfrm>
            <a:off x="6300788" y="3045743"/>
            <a:ext cx="2476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r_c,r_c,r_b</a:t>
            </a:r>
          </a:p>
        </p:txBody>
      </p:sp>
      <p:sp>
        <p:nvSpPr>
          <p:cNvPr id="14" name="Text Box 8"/>
          <p:cNvSpPr txBox="1">
            <a:spLocks noChangeArrowheads="1"/>
          </p:cNvSpPr>
          <p:nvPr/>
        </p:nvSpPr>
        <p:spPr bwMode="auto">
          <a:xfrm>
            <a:off x="6459538" y="23329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r_b,r_a,1</a:t>
            </a:r>
          </a:p>
        </p:txBody>
      </p:sp>
      <p:sp>
        <p:nvSpPr>
          <p:cNvPr id="15" name="Text Box 10"/>
          <p:cNvSpPr txBox="1">
            <a:spLocks noChangeArrowheads="1"/>
          </p:cNvSpPr>
          <p:nvPr/>
        </p:nvSpPr>
        <p:spPr bwMode="auto">
          <a:xfrm>
            <a:off x="6764338" y="1610643"/>
            <a:ext cx="156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MOV r_a,0</a:t>
            </a:r>
          </a:p>
        </p:txBody>
      </p:sp>
      <p:sp>
        <p:nvSpPr>
          <p:cNvPr id="16" name="Text Box 12"/>
          <p:cNvSpPr txBox="1">
            <a:spLocks noChangeArrowheads="1"/>
          </p:cNvSpPr>
          <p:nvPr/>
        </p:nvSpPr>
        <p:spPr bwMode="auto">
          <a:xfrm>
            <a:off x="6462713" y="37680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MUL r_a,r_b,2</a:t>
            </a:r>
          </a:p>
        </p:txBody>
      </p:sp>
      <p:sp>
        <p:nvSpPr>
          <p:cNvPr id="17" name="Text Box 14"/>
          <p:cNvSpPr txBox="1">
            <a:spLocks noChangeArrowheads="1"/>
          </p:cNvSpPr>
          <p:nvPr/>
        </p:nvSpPr>
        <p:spPr bwMode="auto">
          <a:xfrm>
            <a:off x="6559550" y="4480843"/>
            <a:ext cx="201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JLT r_a,</a:t>
            </a:r>
            <a:r>
              <a:rPr lang="en-US" sz="2000" b="1" i="1" dirty="0">
                <a:latin typeface="Courier New" pitchFamily="49" charset="0"/>
              </a:rPr>
              <a:t>N</a:t>
            </a:r>
            <a:r>
              <a:rPr lang="en-US" sz="2000" b="1" dirty="0">
                <a:latin typeface="Courier New" pitchFamily="49" charset="0"/>
              </a:rPr>
              <a:t>,L1</a:t>
            </a:r>
          </a:p>
        </p:txBody>
      </p:sp>
      <p:sp>
        <p:nvSpPr>
          <p:cNvPr id="18" name="Text Box 16"/>
          <p:cNvSpPr txBox="1">
            <a:spLocks noChangeArrowheads="1"/>
          </p:cNvSpPr>
          <p:nvPr/>
        </p:nvSpPr>
        <p:spPr bwMode="auto">
          <a:xfrm>
            <a:off x="6932613" y="5203156"/>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RET r_c</a:t>
            </a:r>
          </a:p>
        </p:txBody>
      </p:sp>
      <p:sp>
        <p:nvSpPr>
          <p:cNvPr id="19" name="Line 17"/>
          <p:cNvSpPr>
            <a:spLocks noChangeShapeType="1"/>
          </p:cNvSpPr>
          <p:nvPr/>
        </p:nvSpPr>
        <p:spPr bwMode="auto">
          <a:xfrm>
            <a:off x="7678738" y="4833268"/>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0" name="Line 18"/>
          <p:cNvSpPr>
            <a:spLocks noChangeShapeType="1"/>
          </p:cNvSpPr>
          <p:nvPr/>
        </p:nvSpPr>
        <p:spPr bwMode="auto">
          <a:xfrm>
            <a:off x="7678738" y="4112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1" name="Line 19"/>
          <p:cNvSpPr>
            <a:spLocks noChangeShapeType="1"/>
          </p:cNvSpPr>
          <p:nvPr/>
        </p:nvSpPr>
        <p:spPr bwMode="auto">
          <a:xfrm>
            <a:off x="7678738" y="3393406"/>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Line 20"/>
          <p:cNvSpPr>
            <a:spLocks noChangeShapeType="1"/>
          </p:cNvSpPr>
          <p:nvPr/>
        </p:nvSpPr>
        <p:spPr bwMode="auto">
          <a:xfrm>
            <a:off x="7678738" y="2672681"/>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3" name="Line 21"/>
          <p:cNvSpPr>
            <a:spLocks noChangeShapeType="1"/>
          </p:cNvSpPr>
          <p:nvPr/>
        </p:nvSpPr>
        <p:spPr bwMode="auto">
          <a:xfrm>
            <a:off x="7678738" y="1953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24" name="AutoShape 22"/>
          <p:cNvCxnSpPr>
            <a:cxnSpLocks noChangeShapeType="1"/>
          </p:cNvCxnSpPr>
          <p:nvPr/>
        </p:nvCxnSpPr>
        <p:spPr bwMode="auto">
          <a:xfrm rot="16200000" flipV="1">
            <a:off x="6209506" y="3565650"/>
            <a:ext cx="2519363" cy="12700"/>
          </a:xfrm>
          <a:prstGeom prst="curvedConnector5">
            <a:avLst>
              <a:gd name="adj1" fmla="val -9074"/>
              <a:gd name="adj2" fmla="val 9550000"/>
              <a:gd name="adj3" fmla="val 109074"/>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 Box 24"/>
          <p:cNvSpPr txBox="1">
            <a:spLocks noChangeArrowheads="1"/>
          </p:cNvSpPr>
          <p:nvPr/>
        </p:nvSpPr>
        <p:spPr bwMode="auto">
          <a:xfrm>
            <a:off x="8701022" y="15931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1</a:t>
            </a:r>
          </a:p>
        </p:txBody>
      </p:sp>
      <p:sp>
        <p:nvSpPr>
          <p:cNvPr id="26" name="Text Box 25"/>
          <p:cNvSpPr txBox="1">
            <a:spLocks noChangeArrowheads="1"/>
          </p:cNvSpPr>
          <p:nvPr/>
        </p:nvSpPr>
        <p:spPr bwMode="auto">
          <a:xfrm>
            <a:off x="8701022" y="2296443"/>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2</a:t>
            </a:r>
          </a:p>
        </p:txBody>
      </p:sp>
      <p:sp>
        <p:nvSpPr>
          <p:cNvPr id="27" name="Text Box 26"/>
          <p:cNvSpPr txBox="1">
            <a:spLocks noChangeArrowheads="1"/>
          </p:cNvSpPr>
          <p:nvPr/>
        </p:nvSpPr>
        <p:spPr bwMode="auto">
          <a:xfrm>
            <a:off x="8701022" y="30155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3</a:t>
            </a:r>
          </a:p>
        </p:txBody>
      </p:sp>
      <p:sp>
        <p:nvSpPr>
          <p:cNvPr id="28" name="Text Box 27"/>
          <p:cNvSpPr txBox="1">
            <a:spLocks noChangeArrowheads="1"/>
          </p:cNvSpPr>
          <p:nvPr/>
        </p:nvSpPr>
        <p:spPr bwMode="auto">
          <a:xfrm>
            <a:off x="8702675" y="3736306"/>
            <a:ext cx="33337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4</a:t>
            </a:r>
          </a:p>
        </p:txBody>
      </p:sp>
      <p:sp>
        <p:nvSpPr>
          <p:cNvPr id="29" name="Text Box 28"/>
          <p:cNvSpPr txBox="1">
            <a:spLocks noChangeArrowheads="1"/>
          </p:cNvSpPr>
          <p:nvPr/>
        </p:nvSpPr>
        <p:spPr bwMode="auto">
          <a:xfrm>
            <a:off x="8701022" y="445703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5</a:t>
            </a:r>
          </a:p>
        </p:txBody>
      </p:sp>
      <p:sp>
        <p:nvSpPr>
          <p:cNvPr id="30" name="Text Box 29"/>
          <p:cNvSpPr txBox="1">
            <a:spLocks noChangeArrowheads="1"/>
          </p:cNvSpPr>
          <p:nvPr/>
        </p:nvSpPr>
        <p:spPr bwMode="auto">
          <a:xfrm>
            <a:off x="8701022" y="5176168"/>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6</a:t>
            </a:r>
          </a:p>
        </p:txBody>
      </p:sp>
    </p:spTree>
    <p:extLst>
      <p:ext uri="{BB962C8B-B14F-4D97-AF65-F5344CB8AC3E}">
        <p14:creationId xmlns:p14="http://schemas.microsoft.com/office/powerpoint/2010/main" val="1578133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754691">
                                            <p:txEl>
                                              <p:pRg st="8" end="8"/>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546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animBg="1"/>
      <p:bldP spid="20" grpId="0" animBg="1"/>
      <p:bldP spid="21" grpId="0" animBg="1"/>
      <p:bldP spid="22" grpId="0" animBg="1"/>
      <p:bldP spid="23" grpId="0" animBg="1"/>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72F4518-93AE-4A25-9B81-7770589EE2A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Example: Life Time of </a:t>
            </a:r>
            <a:r>
              <a:rPr lang="en-US" dirty="0">
                <a:latin typeface="Courier New" pitchFamily="49" charset="0"/>
                <a:cs typeface="Courier New" pitchFamily="49" charset="0"/>
              </a:rPr>
              <a:t>r_b</a:t>
            </a:r>
          </a:p>
        </p:txBody>
      </p:sp>
      <p:sp>
        <p:nvSpPr>
          <p:cNvPr id="754691" name="Rectangle 3"/>
          <p:cNvSpPr>
            <a:spLocks noGrp="1" noChangeArrowheads="1"/>
          </p:cNvSpPr>
          <p:nvPr>
            <p:ph type="body" idx="1"/>
          </p:nvPr>
        </p:nvSpPr>
        <p:spPr>
          <a:xfrm>
            <a:off x="179389" y="1387475"/>
            <a:ext cx="5904780" cy="4994275"/>
          </a:xfrm>
        </p:spPr>
        <p:txBody>
          <a:bodyPr/>
          <a:lstStyle/>
          <a:p>
            <a:pPr>
              <a:lnSpc>
                <a:spcPct val="120000"/>
              </a:lnSpc>
              <a:buFont typeface="Arial" charset="0"/>
              <a:buChar char="–"/>
            </a:pPr>
            <a:r>
              <a:rPr lang="en-US" dirty="0"/>
              <a:t>A register is live if it holds a value that could eventually be used in the future</a:t>
            </a:r>
            <a:endParaRPr lang="en-US" i="1" dirty="0"/>
          </a:p>
          <a:p>
            <a:pPr>
              <a:lnSpc>
                <a:spcPct val="120000"/>
              </a:lnSpc>
              <a:buFont typeface="Wingdings" pitchFamily="2" charset="2"/>
              <a:buChar char="F"/>
            </a:pPr>
            <a:r>
              <a:rPr lang="en-US" dirty="0"/>
              <a:t>LTA works “from the future” towards “the past”</a:t>
            </a:r>
          </a:p>
          <a:p>
            <a:pPr>
              <a:lnSpc>
                <a:spcPct val="120000"/>
              </a:lnSpc>
              <a:buFont typeface="Arial" charset="0"/>
              <a:buChar char="–"/>
            </a:pPr>
            <a:r>
              <a:rPr lang="en-US" dirty="0"/>
              <a:t>Last USE of </a:t>
            </a:r>
            <a:r>
              <a:rPr lang="en-US" b="1" dirty="0">
                <a:latin typeface="Courier New" pitchFamily="49" charset="0"/>
                <a:cs typeface="Courier New" pitchFamily="49" charset="0"/>
              </a:rPr>
              <a:t>r_b</a:t>
            </a:r>
            <a:r>
              <a:rPr lang="en-US" dirty="0"/>
              <a:t>: Node 4</a:t>
            </a:r>
          </a:p>
          <a:p>
            <a:pPr>
              <a:lnSpc>
                <a:spcPct val="120000"/>
              </a:lnSpc>
              <a:buFont typeface="Wingdings" pitchFamily="2" charset="2"/>
              <a:buChar char="F"/>
            </a:pPr>
            <a:r>
              <a:rPr lang="en-US" b="1" dirty="0">
                <a:latin typeface="Courier New" pitchFamily="49" charset="0"/>
                <a:cs typeface="Courier New" pitchFamily="49" charset="0"/>
              </a:rPr>
              <a:t>r_b</a:t>
            </a:r>
            <a:r>
              <a:rPr lang="en-US" dirty="0"/>
              <a:t> is live along edge (3, 4)</a:t>
            </a:r>
          </a:p>
          <a:p>
            <a:pPr>
              <a:lnSpc>
                <a:spcPct val="120000"/>
              </a:lnSpc>
              <a:buFont typeface="Arial" charset="0"/>
              <a:buChar char="–"/>
            </a:pPr>
            <a:r>
              <a:rPr lang="en-US" dirty="0"/>
              <a:t>Node 3 is not a DEF of </a:t>
            </a:r>
            <a:r>
              <a:rPr lang="en-US" b="1" dirty="0">
                <a:latin typeface="Courier New" pitchFamily="49" charset="0"/>
                <a:cs typeface="Courier New" pitchFamily="49" charset="0"/>
              </a:rPr>
              <a:t>r_b</a:t>
            </a:r>
          </a:p>
          <a:p>
            <a:pPr>
              <a:lnSpc>
                <a:spcPct val="120000"/>
              </a:lnSpc>
              <a:buFont typeface="Wingdings" pitchFamily="2" charset="2"/>
              <a:buChar char="F"/>
            </a:pPr>
            <a:r>
              <a:rPr lang="en-US" b="1" dirty="0">
                <a:latin typeface="Courier New" pitchFamily="49" charset="0"/>
                <a:cs typeface="Courier New" pitchFamily="49" charset="0"/>
              </a:rPr>
              <a:t>r_b</a:t>
            </a:r>
            <a:r>
              <a:rPr lang="en-US" dirty="0"/>
              <a:t> is live along edge (2, 3), too</a:t>
            </a:r>
          </a:p>
          <a:p>
            <a:pPr>
              <a:lnSpc>
                <a:spcPct val="120000"/>
              </a:lnSpc>
              <a:buFont typeface="Arial" charset="0"/>
              <a:buChar char="–"/>
            </a:pPr>
            <a:r>
              <a:rPr lang="en-US" dirty="0"/>
              <a:t>Node 2 defines </a:t>
            </a:r>
            <a:r>
              <a:rPr lang="en-US" b="1" dirty="0">
                <a:latin typeface="Courier New" pitchFamily="49" charset="0"/>
                <a:cs typeface="Courier New" pitchFamily="49" charset="0"/>
              </a:rPr>
              <a:t>r_b</a:t>
            </a:r>
            <a:r>
              <a:rPr lang="en-US" dirty="0"/>
              <a:t>:</a:t>
            </a:r>
          </a:p>
          <a:p>
            <a:pPr>
              <a:lnSpc>
                <a:spcPct val="120000"/>
              </a:lnSpc>
              <a:buFont typeface="Wingdings" pitchFamily="2" charset="2"/>
              <a:buChar char="F"/>
            </a:pPr>
            <a:r>
              <a:rPr lang="en-US" dirty="0"/>
              <a:t>Content of </a:t>
            </a:r>
            <a:r>
              <a:rPr lang="en-US" b="1" dirty="0">
                <a:latin typeface="Courier New" pitchFamily="49" charset="0"/>
                <a:cs typeface="Courier New" pitchFamily="49" charset="0"/>
              </a:rPr>
              <a:t>r_b</a:t>
            </a:r>
            <a:r>
              <a:rPr lang="en-US" dirty="0"/>
              <a:t> irrelevant for node 2</a:t>
            </a:r>
          </a:p>
          <a:p>
            <a:pPr>
              <a:lnSpc>
                <a:spcPct val="120000"/>
              </a:lnSpc>
              <a:buFont typeface="Wingdings" pitchFamily="2" charset="2"/>
              <a:buChar char="F"/>
            </a:pPr>
            <a:r>
              <a:rPr lang="en-US" b="1" dirty="0">
                <a:latin typeface="Courier New" pitchFamily="49" charset="0"/>
                <a:cs typeface="Courier New" pitchFamily="49" charset="0"/>
              </a:rPr>
              <a:t>r_b</a:t>
            </a:r>
            <a:r>
              <a:rPr lang="en-US" dirty="0"/>
              <a:t> is not live along edge (1, 2)</a:t>
            </a:r>
          </a:p>
        </p:txBody>
      </p:sp>
      <p:sp>
        <p:nvSpPr>
          <p:cNvPr id="7" name="Rectangle 36"/>
          <p:cNvSpPr>
            <a:spLocks noChangeArrowheads="1"/>
          </p:cNvSpPr>
          <p:nvPr/>
        </p:nvSpPr>
        <p:spPr bwMode="auto">
          <a:xfrm>
            <a:off x="6430963" y="519363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Rectangle 35"/>
          <p:cNvSpPr>
            <a:spLocks noChangeArrowheads="1"/>
          </p:cNvSpPr>
          <p:nvPr/>
        </p:nvSpPr>
        <p:spPr bwMode="auto">
          <a:xfrm>
            <a:off x="6430963" y="447290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Rectangle 34"/>
          <p:cNvSpPr>
            <a:spLocks noChangeArrowheads="1"/>
          </p:cNvSpPr>
          <p:nvPr/>
        </p:nvSpPr>
        <p:spPr bwMode="auto">
          <a:xfrm>
            <a:off x="6430963" y="3752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 name="Rectangle 33"/>
          <p:cNvSpPr>
            <a:spLocks noChangeArrowheads="1"/>
          </p:cNvSpPr>
          <p:nvPr/>
        </p:nvSpPr>
        <p:spPr bwMode="auto">
          <a:xfrm>
            <a:off x="6430963" y="1593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Rectangle 32"/>
          <p:cNvSpPr>
            <a:spLocks noChangeArrowheads="1"/>
          </p:cNvSpPr>
          <p:nvPr/>
        </p:nvSpPr>
        <p:spPr bwMode="auto">
          <a:xfrm>
            <a:off x="6430963" y="2312318"/>
            <a:ext cx="2376487" cy="360363"/>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Rectangle 5"/>
          <p:cNvSpPr>
            <a:spLocks noChangeArrowheads="1"/>
          </p:cNvSpPr>
          <p:nvPr/>
        </p:nvSpPr>
        <p:spPr bwMode="auto">
          <a:xfrm>
            <a:off x="6430963" y="303145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6"/>
          <p:cNvSpPr txBox="1">
            <a:spLocks noChangeArrowheads="1"/>
          </p:cNvSpPr>
          <p:nvPr/>
        </p:nvSpPr>
        <p:spPr bwMode="auto">
          <a:xfrm>
            <a:off x="6300788" y="3045743"/>
            <a:ext cx="2476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r_c,r_c,r_b</a:t>
            </a:r>
          </a:p>
        </p:txBody>
      </p:sp>
      <p:sp>
        <p:nvSpPr>
          <p:cNvPr id="14" name="Text Box 8"/>
          <p:cNvSpPr txBox="1">
            <a:spLocks noChangeArrowheads="1"/>
          </p:cNvSpPr>
          <p:nvPr/>
        </p:nvSpPr>
        <p:spPr bwMode="auto">
          <a:xfrm>
            <a:off x="6459538" y="23329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r_b,r_a,1</a:t>
            </a:r>
          </a:p>
        </p:txBody>
      </p:sp>
      <p:sp>
        <p:nvSpPr>
          <p:cNvPr id="15" name="Text Box 10"/>
          <p:cNvSpPr txBox="1">
            <a:spLocks noChangeArrowheads="1"/>
          </p:cNvSpPr>
          <p:nvPr/>
        </p:nvSpPr>
        <p:spPr bwMode="auto">
          <a:xfrm>
            <a:off x="6764338" y="1610643"/>
            <a:ext cx="156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MOV r_a,0</a:t>
            </a:r>
          </a:p>
        </p:txBody>
      </p:sp>
      <p:sp>
        <p:nvSpPr>
          <p:cNvPr id="16" name="Text Box 12"/>
          <p:cNvSpPr txBox="1">
            <a:spLocks noChangeArrowheads="1"/>
          </p:cNvSpPr>
          <p:nvPr/>
        </p:nvSpPr>
        <p:spPr bwMode="auto">
          <a:xfrm>
            <a:off x="6462713" y="37680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MUL r_a,r_b,2</a:t>
            </a:r>
          </a:p>
        </p:txBody>
      </p:sp>
      <p:sp>
        <p:nvSpPr>
          <p:cNvPr id="17" name="Text Box 14"/>
          <p:cNvSpPr txBox="1">
            <a:spLocks noChangeArrowheads="1"/>
          </p:cNvSpPr>
          <p:nvPr/>
        </p:nvSpPr>
        <p:spPr bwMode="auto">
          <a:xfrm>
            <a:off x="6559550" y="4480843"/>
            <a:ext cx="201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JLT r_a,</a:t>
            </a:r>
            <a:r>
              <a:rPr lang="en-US" sz="2000" b="1" i="1" dirty="0">
                <a:latin typeface="Courier New" pitchFamily="49" charset="0"/>
              </a:rPr>
              <a:t>N</a:t>
            </a:r>
            <a:r>
              <a:rPr lang="en-US" sz="2000" b="1" dirty="0">
                <a:latin typeface="Courier New" pitchFamily="49" charset="0"/>
              </a:rPr>
              <a:t>,L1</a:t>
            </a:r>
          </a:p>
        </p:txBody>
      </p:sp>
      <p:sp>
        <p:nvSpPr>
          <p:cNvPr id="18" name="Text Box 16"/>
          <p:cNvSpPr txBox="1">
            <a:spLocks noChangeArrowheads="1"/>
          </p:cNvSpPr>
          <p:nvPr/>
        </p:nvSpPr>
        <p:spPr bwMode="auto">
          <a:xfrm>
            <a:off x="6932613" y="5203156"/>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RET r_c</a:t>
            </a:r>
          </a:p>
        </p:txBody>
      </p:sp>
      <p:sp>
        <p:nvSpPr>
          <p:cNvPr id="19" name="Line 17"/>
          <p:cNvSpPr>
            <a:spLocks noChangeShapeType="1"/>
          </p:cNvSpPr>
          <p:nvPr/>
        </p:nvSpPr>
        <p:spPr bwMode="auto">
          <a:xfrm>
            <a:off x="7678738" y="4833268"/>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0" name="Line 18"/>
          <p:cNvSpPr>
            <a:spLocks noChangeShapeType="1"/>
          </p:cNvSpPr>
          <p:nvPr/>
        </p:nvSpPr>
        <p:spPr bwMode="auto">
          <a:xfrm>
            <a:off x="7678738" y="4112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1" name="Line 19"/>
          <p:cNvSpPr>
            <a:spLocks noChangeShapeType="1"/>
          </p:cNvSpPr>
          <p:nvPr/>
        </p:nvSpPr>
        <p:spPr bwMode="auto">
          <a:xfrm>
            <a:off x="7678738" y="3393406"/>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Line 20"/>
          <p:cNvSpPr>
            <a:spLocks noChangeShapeType="1"/>
          </p:cNvSpPr>
          <p:nvPr/>
        </p:nvSpPr>
        <p:spPr bwMode="auto">
          <a:xfrm>
            <a:off x="7678738" y="2672681"/>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3" name="Line 21"/>
          <p:cNvSpPr>
            <a:spLocks noChangeShapeType="1"/>
          </p:cNvSpPr>
          <p:nvPr/>
        </p:nvSpPr>
        <p:spPr bwMode="auto">
          <a:xfrm>
            <a:off x="7678738" y="1953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24" name="AutoShape 22"/>
          <p:cNvCxnSpPr>
            <a:cxnSpLocks noChangeShapeType="1"/>
          </p:cNvCxnSpPr>
          <p:nvPr/>
        </p:nvCxnSpPr>
        <p:spPr bwMode="auto">
          <a:xfrm rot="16200000" flipV="1">
            <a:off x="6209506" y="3565650"/>
            <a:ext cx="2519363" cy="12700"/>
          </a:xfrm>
          <a:prstGeom prst="curvedConnector5">
            <a:avLst>
              <a:gd name="adj1" fmla="val -9074"/>
              <a:gd name="adj2" fmla="val 9550000"/>
              <a:gd name="adj3" fmla="val 109074"/>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 Box 24"/>
          <p:cNvSpPr txBox="1">
            <a:spLocks noChangeArrowheads="1"/>
          </p:cNvSpPr>
          <p:nvPr/>
        </p:nvSpPr>
        <p:spPr bwMode="auto">
          <a:xfrm>
            <a:off x="8701022" y="15931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1</a:t>
            </a:r>
          </a:p>
        </p:txBody>
      </p:sp>
      <p:sp>
        <p:nvSpPr>
          <p:cNvPr id="26" name="Text Box 25"/>
          <p:cNvSpPr txBox="1">
            <a:spLocks noChangeArrowheads="1"/>
          </p:cNvSpPr>
          <p:nvPr/>
        </p:nvSpPr>
        <p:spPr bwMode="auto">
          <a:xfrm>
            <a:off x="8701022" y="2296443"/>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2</a:t>
            </a:r>
          </a:p>
        </p:txBody>
      </p:sp>
      <p:sp>
        <p:nvSpPr>
          <p:cNvPr id="27" name="Text Box 26"/>
          <p:cNvSpPr txBox="1">
            <a:spLocks noChangeArrowheads="1"/>
          </p:cNvSpPr>
          <p:nvPr/>
        </p:nvSpPr>
        <p:spPr bwMode="auto">
          <a:xfrm>
            <a:off x="8701022" y="30155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3</a:t>
            </a:r>
          </a:p>
        </p:txBody>
      </p:sp>
      <p:sp>
        <p:nvSpPr>
          <p:cNvPr id="28" name="Text Box 27"/>
          <p:cNvSpPr txBox="1">
            <a:spLocks noChangeArrowheads="1"/>
          </p:cNvSpPr>
          <p:nvPr/>
        </p:nvSpPr>
        <p:spPr bwMode="auto">
          <a:xfrm>
            <a:off x="8702675" y="3736306"/>
            <a:ext cx="33337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4</a:t>
            </a:r>
          </a:p>
        </p:txBody>
      </p:sp>
      <p:sp>
        <p:nvSpPr>
          <p:cNvPr id="29" name="Text Box 28"/>
          <p:cNvSpPr txBox="1">
            <a:spLocks noChangeArrowheads="1"/>
          </p:cNvSpPr>
          <p:nvPr/>
        </p:nvSpPr>
        <p:spPr bwMode="auto">
          <a:xfrm>
            <a:off x="8701022" y="445703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5</a:t>
            </a:r>
          </a:p>
        </p:txBody>
      </p:sp>
      <p:sp>
        <p:nvSpPr>
          <p:cNvPr id="30" name="Text Box 29"/>
          <p:cNvSpPr txBox="1">
            <a:spLocks noChangeArrowheads="1"/>
          </p:cNvSpPr>
          <p:nvPr/>
        </p:nvSpPr>
        <p:spPr bwMode="auto">
          <a:xfrm>
            <a:off x="8701022" y="5176168"/>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6</a:t>
            </a:r>
          </a:p>
        </p:txBody>
      </p:sp>
      <p:sp>
        <p:nvSpPr>
          <p:cNvPr id="31" name="Line 32"/>
          <p:cNvSpPr>
            <a:spLocks noChangeShapeType="1"/>
          </p:cNvSpPr>
          <p:nvPr/>
        </p:nvSpPr>
        <p:spPr bwMode="auto">
          <a:xfrm>
            <a:off x="7885113" y="3391200"/>
            <a:ext cx="0" cy="360362"/>
          </a:xfrm>
          <a:prstGeom prst="line">
            <a:avLst/>
          </a:prstGeom>
          <a:noFill/>
          <a:ln w="25400">
            <a:solidFill>
              <a:srgbClr val="6699FF"/>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2" name="Line 33"/>
          <p:cNvSpPr>
            <a:spLocks noChangeShapeType="1"/>
          </p:cNvSpPr>
          <p:nvPr/>
        </p:nvSpPr>
        <p:spPr bwMode="auto">
          <a:xfrm>
            <a:off x="7897813" y="2674800"/>
            <a:ext cx="0" cy="360362"/>
          </a:xfrm>
          <a:prstGeom prst="line">
            <a:avLst/>
          </a:prstGeom>
          <a:noFill/>
          <a:ln w="25400">
            <a:solidFill>
              <a:srgbClr val="6699FF"/>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966848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469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4691">
                                            <p:txEl>
                                              <p:pRg st="5" end="5"/>
                                            </p:txEl>
                                          </p:spTgt>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4691">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4691">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C817FEA7-2AC6-4501-8D17-40841183E8B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Example: Life Time of </a:t>
            </a:r>
            <a:r>
              <a:rPr lang="en-US" dirty="0">
                <a:latin typeface="Courier New" pitchFamily="49" charset="0"/>
                <a:cs typeface="Courier New" pitchFamily="49" charset="0"/>
              </a:rPr>
              <a:t>r_a</a:t>
            </a:r>
          </a:p>
        </p:txBody>
      </p:sp>
      <p:sp>
        <p:nvSpPr>
          <p:cNvPr id="754691" name="Rectangle 3"/>
          <p:cNvSpPr>
            <a:spLocks noGrp="1" noChangeArrowheads="1"/>
          </p:cNvSpPr>
          <p:nvPr>
            <p:ph type="body" idx="1"/>
          </p:nvPr>
        </p:nvSpPr>
        <p:spPr>
          <a:xfrm>
            <a:off x="179389" y="1387475"/>
            <a:ext cx="5904780" cy="4994275"/>
          </a:xfrm>
        </p:spPr>
        <p:txBody>
          <a:bodyPr/>
          <a:lstStyle/>
          <a:p>
            <a:pPr>
              <a:lnSpc>
                <a:spcPct val="120000"/>
              </a:lnSpc>
              <a:buFont typeface="Arial" charset="0"/>
              <a:buChar char="–"/>
            </a:pPr>
            <a:r>
              <a:rPr lang="en-US" dirty="0"/>
              <a:t>Last USE of </a:t>
            </a:r>
            <a:r>
              <a:rPr lang="en-US" b="1" dirty="0">
                <a:latin typeface="Courier New" pitchFamily="49" charset="0"/>
                <a:cs typeface="Courier New" pitchFamily="49" charset="0"/>
              </a:rPr>
              <a:t>r_a</a:t>
            </a:r>
            <a:r>
              <a:rPr lang="en-US" dirty="0"/>
              <a:t>: Node 5</a:t>
            </a:r>
          </a:p>
          <a:p>
            <a:pPr>
              <a:lnSpc>
                <a:spcPct val="120000"/>
              </a:lnSpc>
              <a:buFont typeface="Wingdings" pitchFamily="2" charset="2"/>
              <a:buChar char="F"/>
            </a:pPr>
            <a:r>
              <a:rPr lang="en-US" b="1" dirty="0">
                <a:latin typeface="Courier New" pitchFamily="49" charset="0"/>
                <a:cs typeface="Courier New" pitchFamily="49" charset="0"/>
              </a:rPr>
              <a:t>r_a</a:t>
            </a:r>
            <a:r>
              <a:rPr lang="en-US" dirty="0"/>
              <a:t> is live along edge (4, 5)</a:t>
            </a:r>
          </a:p>
          <a:p>
            <a:pPr>
              <a:lnSpc>
                <a:spcPct val="120000"/>
              </a:lnSpc>
              <a:buFont typeface="Arial" charset="0"/>
              <a:buChar char="–"/>
            </a:pPr>
            <a:r>
              <a:rPr lang="en-US" dirty="0"/>
              <a:t>Node 4 defines </a:t>
            </a:r>
            <a:r>
              <a:rPr lang="en-US" b="1" dirty="0">
                <a:latin typeface="Courier New" pitchFamily="49" charset="0"/>
                <a:cs typeface="Courier New" pitchFamily="49" charset="0"/>
              </a:rPr>
              <a:t>r_a</a:t>
            </a:r>
          </a:p>
          <a:p>
            <a:pPr>
              <a:lnSpc>
                <a:spcPct val="120000"/>
              </a:lnSpc>
              <a:buFont typeface="Wingdings" pitchFamily="2" charset="2"/>
              <a:buChar char="F"/>
            </a:pPr>
            <a:r>
              <a:rPr lang="en-US" b="1" dirty="0">
                <a:latin typeface="Courier New" pitchFamily="49" charset="0"/>
                <a:cs typeface="Courier New" pitchFamily="49" charset="0"/>
              </a:rPr>
              <a:t>r_a</a:t>
            </a:r>
            <a:r>
              <a:rPr lang="en-US" dirty="0"/>
              <a:t> is not alive along edge (3, 4)</a:t>
            </a:r>
          </a:p>
          <a:p>
            <a:pPr>
              <a:lnSpc>
                <a:spcPct val="120000"/>
              </a:lnSpc>
              <a:buFont typeface="Arial" charset="0"/>
              <a:buChar char="–"/>
            </a:pPr>
            <a:r>
              <a:rPr lang="en-US" dirty="0"/>
              <a:t>Node 2 is a USE of </a:t>
            </a:r>
            <a:r>
              <a:rPr lang="en-US" b="1" dirty="0">
                <a:latin typeface="Courier New" pitchFamily="49" charset="0"/>
                <a:cs typeface="Courier New" pitchFamily="49" charset="0"/>
              </a:rPr>
              <a:t>r_a</a:t>
            </a:r>
            <a:r>
              <a:rPr lang="en-US" dirty="0"/>
              <a:t>:</a:t>
            </a:r>
          </a:p>
          <a:p>
            <a:pPr>
              <a:lnSpc>
                <a:spcPct val="120000"/>
              </a:lnSpc>
              <a:buFont typeface="Wingdings" pitchFamily="2" charset="2"/>
              <a:buChar char="F"/>
            </a:pPr>
            <a:r>
              <a:rPr lang="en-US" b="1" dirty="0">
                <a:latin typeface="Courier New" pitchFamily="49" charset="0"/>
                <a:cs typeface="Courier New" pitchFamily="49" charset="0"/>
              </a:rPr>
              <a:t>r_a</a:t>
            </a:r>
            <a:r>
              <a:rPr lang="en-US" dirty="0"/>
              <a:t> is defined in node 1</a:t>
            </a:r>
          </a:p>
          <a:p>
            <a:pPr>
              <a:lnSpc>
                <a:spcPct val="120000"/>
              </a:lnSpc>
              <a:buFont typeface="Wingdings" pitchFamily="2" charset="2"/>
              <a:buChar char="F"/>
            </a:pPr>
            <a:r>
              <a:rPr lang="en-US" b="1" dirty="0">
                <a:latin typeface="Courier New" pitchFamily="49" charset="0"/>
                <a:cs typeface="Courier New" pitchFamily="49" charset="0"/>
              </a:rPr>
              <a:t>r_a</a:t>
            </a:r>
            <a:r>
              <a:rPr lang="en-US" dirty="0"/>
              <a:t> is live along edge (1, 2)</a:t>
            </a:r>
          </a:p>
          <a:p>
            <a:pPr>
              <a:lnSpc>
                <a:spcPct val="120000"/>
              </a:lnSpc>
              <a:buFont typeface="Wingdings" pitchFamily="2" charset="2"/>
              <a:buChar char="F"/>
            </a:pPr>
            <a:r>
              <a:rPr lang="en-US" b="1" dirty="0">
                <a:latin typeface="Courier New" pitchFamily="49" charset="0"/>
                <a:cs typeface="Courier New" pitchFamily="49" charset="0"/>
              </a:rPr>
              <a:t>r_a</a:t>
            </a:r>
            <a:r>
              <a:rPr lang="en-US" dirty="0"/>
              <a:t> is also live along edge (5, 2), since the DEF of </a:t>
            </a:r>
            <a:r>
              <a:rPr lang="en-US" b="1" dirty="0">
                <a:latin typeface="Courier New" pitchFamily="49" charset="0"/>
                <a:cs typeface="Courier New" pitchFamily="49" charset="0"/>
              </a:rPr>
              <a:t>r_a</a:t>
            </a:r>
            <a:r>
              <a:rPr lang="en-US" dirty="0"/>
              <a:t> in node 4 reaches node 2 via the loop’s back-edge</a:t>
            </a:r>
          </a:p>
        </p:txBody>
      </p:sp>
      <p:sp>
        <p:nvSpPr>
          <p:cNvPr id="7" name="Rectangle 36"/>
          <p:cNvSpPr>
            <a:spLocks noChangeArrowheads="1"/>
          </p:cNvSpPr>
          <p:nvPr/>
        </p:nvSpPr>
        <p:spPr bwMode="auto">
          <a:xfrm>
            <a:off x="6430963" y="519363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Rectangle 35"/>
          <p:cNvSpPr>
            <a:spLocks noChangeArrowheads="1"/>
          </p:cNvSpPr>
          <p:nvPr/>
        </p:nvSpPr>
        <p:spPr bwMode="auto">
          <a:xfrm>
            <a:off x="6430963" y="447290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Rectangle 34"/>
          <p:cNvSpPr>
            <a:spLocks noChangeArrowheads="1"/>
          </p:cNvSpPr>
          <p:nvPr/>
        </p:nvSpPr>
        <p:spPr bwMode="auto">
          <a:xfrm>
            <a:off x="6430963" y="3752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 name="Rectangle 33"/>
          <p:cNvSpPr>
            <a:spLocks noChangeArrowheads="1"/>
          </p:cNvSpPr>
          <p:nvPr/>
        </p:nvSpPr>
        <p:spPr bwMode="auto">
          <a:xfrm>
            <a:off x="6430963" y="1593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Rectangle 32"/>
          <p:cNvSpPr>
            <a:spLocks noChangeArrowheads="1"/>
          </p:cNvSpPr>
          <p:nvPr/>
        </p:nvSpPr>
        <p:spPr bwMode="auto">
          <a:xfrm>
            <a:off x="6430963" y="2312318"/>
            <a:ext cx="2376487" cy="360363"/>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Rectangle 5"/>
          <p:cNvSpPr>
            <a:spLocks noChangeArrowheads="1"/>
          </p:cNvSpPr>
          <p:nvPr/>
        </p:nvSpPr>
        <p:spPr bwMode="auto">
          <a:xfrm>
            <a:off x="6430963" y="303145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6"/>
          <p:cNvSpPr txBox="1">
            <a:spLocks noChangeArrowheads="1"/>
          </p:cNvSpPr>
          <p:nvPr/>
        </p:nvSpPr>
        <p:spPr bwMode="auto">
          <a:xfrm>
            <a:off x="6300788" y="3045743"/>
            <a:ext cx="2476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r_c,r_c,r_b</a:t>
            </a:r>
          </a:p>
        </p:txBody>
      </p:sp>
      <p:sp>
        <p:nvSpPr>
          <p:cNvPr id="14" name="Text Box 8"/>
          <p:cNvSpPr txBox="1">
            <a:spLocks noChangeArrowheads="1"/>
          </p:cNvSpPr>
          <p:nvPr/>
        </p:nvSpPr>
        <p:spPr bwMode="auto">
          <a:xfrm>
            <a:off x="6459538" y="23329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r_b,r_a,1</a:t>
            </a:r>
          </a:p>
        </p:txBody>
      </p:sp>
      <p:sp>
        <p:nvSpPr>
          <p:cNvPr id="15" name="Text Box 10"/>
          <p:cNvSpPr txBox="1">
            <a:spLocks noChangeArrowheads="1"/>
          </p:cNvSpPr>
          <p:nvPr/>
        </p:nvSpPr>
        <p:spPr bwMode="auto">
          <a:xfrm>
            <a:off x="6764338" y="1610643"/>
            <a:ext cx="156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MOV r_a,0</a:t>
            </a:r>
          </a:p>
        </p:txBody>
      </p:sp>
      <p:sp>
        <p:nvSpPr>
          <p:cNvPr id="16" name="Text Box 12"/>
          <p:cNvSpPr txBox="1">
            <a:spLocks noChangeArrowheads="1"/>
          </p:cNvSpPr>
          <p:nvPr/>
        </p:nvSpPr>
        <p:spPr bwMode="auto">
          <a:xfrm>
            <a:off x="6462713" y="37680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MUL r_a,r_b,2</a:t>
            </a:r>
          </a:p>
        </p:txBody>
      </p:sp>
      <p:sp>
        <p:nvSpPr>
          <p:cNvPr id="17" name="Text Box 14"/>
          <p:cNvSpPr txBox="1">
            <a:spLocks noChangeArrowheads="1"/>
          </p:cNvSpPr>
          <p:nvPr/>
        </p:nvSpPr>
        <p:spPr bwMode="auto">
          <a:xfrm>
            <a:off x="6559550" y="4480843"/>
            <a:ext cx="201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JLT r_a,</a:t>
            </a:r>
            <a:r>
              <a:rPr lang="en-US" sz="2000" b="1" i="1" dirty="0">
                <a:latin typeface="Courier New" pitchFamily="49" charset="0"/>
              </a:rPr>
              <a:t>N</a:t>
            </a:r>
            <a:r>
              <a:rPr lang="en-US" sz="2000" b="1" dirty="0">
                <a:latin typeface="Courier New" pitchFamily="49" charset="0"/>
              </a:rPr>
              <a:t>,L1</a:t>
            </a:r>
          </a:p>
        </p:txBody>
      </p:sp>
      <p:sp>
        <p:nvSpPr>
          <p:cNvPr id="18" name="Text Box 16"/>
          <p:cNvSpPr txBox="1">
            <a:spLocks noChangeArrowheads="1"/>
          </p:cNvSpPr>
          <p:nvPr/>
        </p:nvSpPr>
        <p:spPr bwMode="auto">
          <a:xfrm>
            <a:off x="6932613" y="5203156"/>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RET r_c</a:t>
            </a:r>
          </a:p>
        </p:txBody>
      </p:sp>
      <p:sp>
        <p:nvSpPr>
          <p:cNvPr id="19" name="Line 17"/>
          <p:cNvSpPr>
            <a:spLocks noChangeShapeType="1"/>
          </p:cNvSpPr>
          <p:nvPr/>
        </p:nvSpPr>
        <p:spPr bwMode="auto">
          <a:xfrm>
            <a:off x="7678738" y="4833268"/>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0" name="Line 18"/>
          <p:cNvSpPr>
            <a:spLocks noChangeShapeType="1"/>
          </p:cNvSpPr>
          <p:nvPr/>
        </p:nvSpPr>
        <p:spPr bwMode="auto">
          <a:xfrm>
            <a:off x="7678738" y="4112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1" name="Line 19"/>
          <p:cNvSpPr>
            <a:spLocks noChangeShapeType="1"/>
          </p:cNvSpPr>
          <p:nvPr/>
        </p:nvSpPr>
        <p:spPr bwMode="auto">
          <a:xfrm>
            <a:off x="7678738" y="3393406"/>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Line 20"/>
          <p:cNvSpPr>
            <a:spLocks noChangeShapeType="1"/>
          </p:cNvSpPr>
          <p:nvPr/>
        </p:nvSpPr>
        <p:spPr bwMode="auto">
          <a:xfrm>
            <a:off x="7678738" y="2672681"/>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3" name="Line 21"/>
          <p:cNvSpPr>
            <a:spLocks noChangeShapeType="1"/>
          </p:cNvSpPr>
          <p:nvPr/>
        </p:nvSpPr>
        <p:spPr bwMode="auto">
          <a:xfrm>
            <a:off x="7678738" y="1953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24" name="AutoShape 22"/>
          <p:cNvCxnSpPr>
            <a:cxnSpLocks noChangeShapeType="1"/>
          </p:cNvCxnSpPr>
          <p:nvPr/>
        </p:nvCxnSpPr>
        <p:spPr bwMode="auto">
          <a:xfrm rot="16200000" flipV="1">
            <a:off x="6209506" y="3565650"/>
            <a:ext cx="2519363" cy="12700"/>
          </a:xfrm>
          <a:prstGeom prst="curvedConnector5">
            <a:avLst>
              <a:gd name="adj1" fmla="val -9074"/>
              <a:gd name="adj2" fmla="val 9550000"/>
              <a:gd name="adj3" fmla="val 109074"/>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 Box 24"/>
          <p:cNvSpPr txBox="1">
            <a:spLocks noChangeArrowheads="1"/>
          </p:cNvSpPr>
          <p:nvPr/>
        </p:nvSpPr>
        <p:spPr bwMode="auto">
          <a:xfrm>
            <a:off x="8701022" y="15931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1</a:t>
            </a:r>
          </a:p>
        </p:txBody>
      </p:sp>
      <p:sp>
        <p:nvSpPr>
          <p:cNvPr id="26" name="Text Box 25"/>
          <p:cNvSpPr txBox="1">
            <a:spLocks noChangeArrowheads="1"/>
          </p:cNvSpPr>
          <p:nvPr/>
        </p:nvSpPr>
        <p:spPr bwMode="auto">
          <a:xfrm>
            <a:off x="8701022" y="2296443"/>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2</a:t>
            </a:r>
          </a:p>
        </p:txBody>
      </p:sp>
      <p:sp>
        <p:nvSpPr>
          <p:cNvPr id="27" name="Text Box 26"/>
          <p:cNvSpPr txBox="1">
            <a:spLocks noChangeArrowheads="1"/>
          </p:cNvSpPr>
          <p:nvPr/>
        </p:nvSpPr>
        <p:spPr bwMode="auto">
          <a:xfrm>
            <a:off x="8701022" y="30155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3</a:t>
            </a:r>
          </a:p>
        </p:txBody>
      </p:sp>
      <p:sp>
        <p:nvSpPr>
          <p:cNvPr id="28" name="Text Box 27"/>
          <p:cNvSpPr txBox="1">
            <a:spLocks noChangeArrowheads="1"/>
          </p:cNvSpPr>
          <p:nvPr/>
        </p:nvSpPr>
        <p:spPr bwMode="auto">
          <a:xfrm>
            <a:off x="8702675" y="3736306"/>
            <a:ext cx="33337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4</a:t>
            </a:r>
          </a:p>
        </p:txBody>
      </p:sp>
      <p:sp>
        <p:nvSpPr>
          <p:cNvPr id="29" name="Text Box 28"/>
          <p:cNvSpPr txBox="1">
            <a:spLocks noChangeArrowheads="1"/>
          </p:cNvSpPr>
          <p:nvPr/>
        </p:nvSpPr>
        <p:spPr bwMode="auto">
          <a:xfrm>
            <a:off x="8701022" y="445703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5</a:t>
            </a:r>
          </a:p>
        </p:txBody>
      </p:sp>
      <p:sp>
        <p:nvSpPr>
          <p:cNvPr id="30" name="Text Box 29"/>
          <p:cNvSpPr txBox="1">
            <a:spLocks noChangeArrowheads="1"/>
          </p:cNvSpPr>
          <p:nvPr/>
        </p:nvSpPr>
        <p:spPr bwMode="auto">
          <a:xfrm>
            <a:off x="8701022" y="5176168"/>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6</a:t>
            </a:r>
          </a:p>
        </p:txBody>
      </p:sp>
      <p:sp>
        <p:nvSpPr>
          <p:cNvPr id="33" name="Line 31"/>
          <p:cNvSpPr>
            <a:spLocks noChangeShapeType="1"/>
          </p:cNvSpPr>
          <p:nvPr/>
        </p:nvSpPr>
        <p:spPr bwMode="auto">
          <a:xfrm>
            <a:off x="7883525" y="4114800"/>
            <a:ext cx="0" cy="360363"/>
          </a:xfrm>
          <a:prstGeom prst="line">
            <a:avLst/>
          </a:prstGeom>
          <a:noFill/>
          <a:ln w="25400">
            <a:solidFill>
              <a:srgbClr val="FF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4" name="Line 32"/>
          <p:cNvSpPr>
            <a:spLocks noChangeShapeType="1"/>
          </p:cNvSpPr>
          <p:nvPr/>
        </p:nvSpPr>
        <p:spPr bwMode="auto">
          <a:xfrm>
            <a:off x="7896225" y="1954800"/>
            <a:ext cx="0" cy="360363"/>
          </a:xfrm>
          <a:prstGeom prst="line">
            <a:avLst/>
          </a:prstGeom>
          <a:noFill/>
          <a:ln w="25400">
            <a:solidFill>
              <a:srgbClr val="FF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35" name="AutoShape 33"/>
          <p:cNvCxnSpPr>
            <a:cxnSpLocks noChangeShapeType="1"/>
          </p:cNvCxnSpPr>
          <p:nvPr/>
        </p:nvCxnSpPr>
        <p:spPr bwMode="auto">
          <a:xfrm rot="16200000" flipV="1">
            <a:off x="6414293" y="3567600"/>
            <a:ext cx="2519363" cy="12700"/>
          </a:xfrm>
          <a:prstGeom prst="curvedConnector5">
            <a:avLst>
              <a:gd name="adj1" fmla="val -9074"/>
              <a:gd name="adj2" fmla="val 9550000"/>
              <a:gd name="adj3" fmla="val 109074"/>
            </a:avLst>
          </a:prstGeom>
          <a:noFill/>
          <a:ln w="25400">
            <a:solidFill>
              <a:srgbClr val="FF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371017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54691">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54691">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54691">
                                            <p:txEl>
                                              <p:pRg st="5" end="5"/>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54691">
                                            <p:txEl>
                                              <p:pRg st="6" end="6"/>
                                            </p:txEl>
                                          </p:spTgt>
                                        </p:tgtEl>
                                        <p:attrNameLst>
                                          <p:attrName>style.visibility</p:attrName>
                                        </p:attrNameLst>
                                      </p:cBhvr>
                                      <p:to>
                                        <p:strVal val="visible"/>
                                      </p:to>
                                    </p:set>
                                  </p:childTnLst>
                                </p:cTn>
                              </p:par>
                            </p:childTnLst>
                          </p:cTn>
                        </p:par>
                        <p:par>
                          <p:cTn id="22" fill="hold">
                            <p:stCondLst>
                              <p:cond delay="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54691">
                                            <p:txEl>
                                              <p:pRg st="7" end="7"/>
                                            </p:txEl>
                                          </p:spTgt>
                                        </p:tgtEl>
                                        <p:attrNameLst>
                                          <p:attrName>style.visibility</p:attrName>
                                        </p:attrNameLst>
                                      </p:cBhvr>
                                      <p:to>
                                        <p:strVal val="visible"/>
                                      </p:to>
                                    </p:set>
                                  </p:childTnLst>
                                </p:cTn>
                              </p:par>
                            </p:childTnLst>
                          </p:cTn>
                        </p:par>
                        <p:par>
                          <p:cTn id="30" fill="hold">
                            <p:stCondLst>
                              <p:cond delay="0"/>
                            </p:stCondLst>
                            <p:childTnLst>
                              <p:par>
                                <p:cTn id="31" presetID="10"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D66254D-B442-4416-B085-F6640398BD4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Example: Life Time of </a:t>
            </a:r>
            <a:r>
              <a:rPr lang="en-US" dirty="0">
                <a:latin typeface="Courier New" pitchFamily="49" charset="0"/>
                <a:cs typeface="Courier New" pitchFamily="49" charset="0"/>
              </a:rPr>
              <a:t>r_c</a:t>
            </a:r>
          </a:p>
        </p:txBody>
      </p:sp>
      <p:sp>
        <p:nvSpPr>
          <p:cNvPr id="754691" name="Rectangle 3"/>
          <p:cNvSpPr>
            <a:spLocks noGrp="1" noChangeArrowheads="1"/>
          </p:cNvSpPr>
          <p:nvPr>
            <p:ph type="body" idx="1"/>
          </p:nvPr>
        </p:nvSpPr>
        <p:spPr>
          <a:xfrm>
            <a:off x="179389" y="1387475"/>
            <a:ext cx="5904780" cy="4994275"/>
          </a:xfrm>
        </p:spPr>
        <p:txBody>
          <a:bodyPr/>
          <a:lstStyle/>
          <a:p>
            <a:pPr>
              <a:lnSpc>
                <a:spcPct val="120000"/>
              </a:lnSpc>
              <a:buFont typeface="Arial" charset="0"/>
              <a:buChar char="–"/>
            </a:pPr>
            <a:r>
              <a:rPr lang="en-US" dirty="0"/>
              <a:t>Last USE of </a:t>
            </a:r>
            <a:r>
              <a:rPr lang="en-US" b="1" dirty="0">
                <a:latin typeface="Courier New" pitchFamily="49" charset="0"/>
                <a:cs typeface="Courier New" pitchFamily="49" charset="0"/>
              </a:rPr>
              <a:t>r_c</a:t>
            </a:r>
            <a:r>
              <a:rPr lang="en-US" dirty="0"/>
              <a:t>: Node 6</a:t>
            </a:r>
          </a:p>
          <a:p>
            <a:pPr>
              <a:lnSpc>
                <a:spcPct val="120000"/>
              </a:lnSpc>
              <a:buFont typeface="Wingdings" pitchFamily="2" charset="2"/>
              <a:buChar char="F"/>
            </a:pPr>
            <a:r>
              <a:rPr lang="en-US" b="1" dirty="0">
                <a:latin typeface="Courier New" pitchFamily="49" charset="0"/>
                <a:cs typeface="Courier New" pitchFamily="49" charset="0"/>
              </a:rPr>
              <a:t>r_c</a:t>
            </a:r>
            <a:r>
              <a:rPr lang="en-US" dirty="0"/>
              <a:t> is live along edge (5, 6)</a:t>
            </a:r>
          </a:p>
          <a:p>
            <a:pPr>
              <a:lnSpc>
                <a:spcPct val="120000"/>
              </a:lnSpc>
              <a:buFont typeface="Wingdings" pitchFamily="2" charset="2"/>
              <a:buChar char="F"/>
            </a:pPr>
            <a:r>
              <a:rPr lang="en-US" b="1" dirty="0">
                <a:latin typeface="Courier New" pitchFamily="49" charset="0"/>
                <a:cs typeface="Courier New" pitchFamily="49" charset="0"/>
              </a:rPr>
              <a:t>r_c</a:t>
            </a:r>
            <a:r>
              <a:rPr lang="en-US" dirty="0"/>
              <a:t> is live along edges (4, 5) and (3, 4)</a:t>
            </a:r>
          </a:p>
          <a:p>
            <a:pPr>
              <a:lnSpc>
                <a:spcPct val="120000"/>
              </a:lnSpc>
              <a:buFont typeface="Arial" charset="0"/>
              <a:buChar char="–"/>
            </a:pPr>
            <a:r>
              <a:rPr lang="en-US" dirty="0"/>
              <a:t>Another USE of </a:t>
            </a:r>
            <a:r>
              <a:rPr lang="en-US" b="1" dirty="0">
                <a:latin typeface="Courier New" pitchFamily="49" charset="0"/>
                <a:cs typeface="Courier New" pitchFamily="49" charset="0"/>
              </a:rPr>
              <a:t>r_c</a:t>
            </a:r>
            <a:r>
              <a:rPr lang="en-US" dirty="0"/>
              <a:t>: Node 3</a:t>
            </a:r>
            <a:endParaRPr lang="en-US" b="1" dirty="0">
              <a:latin typeface="Courier New" pitchFamily="49" charset="0"/>
              <a:cs typeface="Courier New" pitchFamily="49" charset="0"/>
            </a:endParaRPr>
          </a:p>
          <a:p>
            <a:pPr>
              <a:lnSpc>
                <a:spcPct val="120000"/>
              </a:lnSpc>
              <a:buFont typeface="Wingdings" pitchFamily="2" charset="2"/>
              <a:buChar char="F"/>
            </a:pPr>
            <a:r>
              <a:rPr lang="en-US" dirty="0"/>
              <a:t>DEF of </a:t>
            </a:r>
            <a:r>
              <a:rPr lang="en-US" b="1" dirty="0">
                <a:latin typeface="Courier New" pitchFamily="49" charset="0"/>
                <a:cs typeface="Courier New" pitchFamily="49" charset="0"/>
              </a:rPr>
              <a:t>r_c</a:t>
            </a:r>
            <a:r>
              <a:rPr lang="en-US" dirty="0"/>
              <a:t> in node 3 reaches the USE in node 3 via the loop’s back-edge</a:t>
            </a:r>
          </a:p>
          <a:p>
            <a:pPr>
              <a:lnSpc>
                <a:spcPct val="120000"/>
              </a:lnSpc>
              <a:buFont typeface="Wingdings" pitchFamily="2" charset="2"/>
              <a:buChar char="F"/>
            </a:pPr>
            <a:r>
              <a:rPr lang="en-US" b="1" dirty="0">
                <a:latin typeface="Courier New" pitchFamily="49" charset="0"/>
                <a:cs typeface="Courier New" pitchFamily="49" charset="0"/>
              </a:rPr>
              <a:t>r_c</a:t>
            </a:r>
            <a:r>
              <a:rPr lang="en-US" dirty="0"/>
              <a:t> is also live along edges (2, 3) and (5, 2)</a:t>
            </a:r>
          </a:p>
          <a:p>
            <a:pPr>
              <a:lnSpc>
                <a:spcPct val="120000"/>
              </a:lnSpc>
              <a:buFont typeface="Arial" charset="0"/>
              <a:buChar char="–"/>
            </a:pPr>
            <a:r>
              <a:rPr lang="en-US" dirty="0"/>
              <a:t>Additionally:</a:t>
            </a:r>
          </a:p>
          <a:p>
            <a:pPr>
              <a:lnSpc>
                <a:spcPct val="120000"/>
              </a:lnSpc>
              <a:buFont typeface="Wingdings" pitchFamily="2" charset="2"/>
              <a:buChar char="F"/>
            </a:pPr>
            <a:r>
              <a:rPr lang="en-US" dirty="0"/>
              <a:t>Since </a:t>
            </a:r>
            <a:r>
              <a:rPr lang="en-US" b="1" dirty="0">
                <a:latin typeface="Courier New" pitchFamily="49" charset="0"/>
                <a:cs typeface="Courier New" pitchFamily="49" charset="0"/>
              </a:rPr>
              <a:t>r_c</a:t>
            </a:r>
            <a:r>
              <a:rPr lang="en-US" dirty="0"/>
              <a:t> is not properly initialized outside the loop: </a:t>
            </a:r>
            <a:r>
              <a:rPr lang="en-US" b="1" dirty="0">
                <a:latin typeface="Courier New" pitchFamily="49" charset="0"/>
                <a:cs typeface="Courier New" pitchFamily="49" charset="0"/>
              </a:rPr>
              <a:t>r_c</a:t>
            </a:r>
            <a:r>
              <a:rPr lang="en-US" dirty="0"/>
              <a:t> is also live along edge (1, 2)</a:t>
            </a:r>
          </a:p>
        </p:txBody>
      </p:sp>
      <p:sp>
        <p:nvSpPr>
          <p:cNvPr id="7" name="Rectangle 36"/>
          <p:cNvSpPr>
            <a:spLocks noChangeArrowheads="1"/>
          </p:cNvSpPr>
          <p:nvPr/>
        </p:nvSpPr>
        <p:spPr bwMode="auto">
          <a:xfrm>
            <a:off x="6430963" y="519363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Rectangle 35"/>
          <p:cNvSpPr>
            <a:spLocks noChangeArrowheads="1"/>
          </p:cNvSpPr>
          <p:nvPr/>
        </p:nvSpPr>
        <p:spPr bwMode="auto">
          <a:xfrm>
            <a:off x="6430963" y="447290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Rectangle 34"/>
          <p:cNvSpPr>
            <a:spLocks noChangeArrowheads="1"/>
          </p:cNvSpPr>
          <p:nvPr/>
        </p:nvSpPr>
        <p:spPr bwMode="auto">
          <a:xfrm>
            <a:off x="6430963" y="3752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 name="Rectangle 33"/>
          <p:cNvSpPr>
            <a:spLocks noChangeArrowheads="1"/>
          </p:cNvSpPr>
          <p:nvPr/>
        </p:nvSpPr>
        <p:spPr bwMode="auto">
          <a:xfrm>
            <a:off x="6430963" y="1593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Rectangle 32"/>
          <p:cNvSpPr>
            <a:spLocks noChangeArrowheads="1"/>
          </p:cNvSpPr>
          <p:nvPr/>
        </p:nvSpPr>
        <p:spPr bwMode="auto">
          <a:xfrm>
            <a:off x="6430963" y="2312318"/>
            <a:ext cx="2376487" cy="360363"/>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Rectangle 5"/>
          <p:cNvSpPr>
            <a:spLocks noChangeArrowheads="1"/>
          </p:cNvSpPr>
          <p:nvPr/>
        </p:nvSpPr>
        <p:spPr bwMode="auto">
          <a:xfrm>
            <a:off x="6430963" y="303145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6"/>
          <p:cNvSpPr txBox="1">
            <a:spLocks noChangeArrowheads="1"/>
          </p:cNvSpPr>
          <p:nvPr/>
        </p:nvSpPr>
        <p:spPr bwMode="auto">
          <a:xfrm>
            <a:off x="6300788" y="3045743"/>
            <a:ext cx="2476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r_c,r_c,r_b</a:t>
            </a:r>
          </a:p>
        </p:txBody>
      </p:sp>
      <p:sp>
        <p:nvSpPr>
          <p:cNvPr id="14" name="Text Box 8"/>
          <p:cNvSpPr txBox="1">
            <a:spLocks noChangeArrowheads="1"/>
          </p:cNvSpPr>
          <p:nvPr/>
        </p:nvSpPr>
        <p:spPr bwMode="auto">
          <a:xfrm>
            <a:off x="6459538" y="23329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r_b,r_a,1</a:t>
            </a:r>
          </a:p>
        </p:txBody>
      </p:sp>
      <p:sp>
        <p:nvSpPr>
          <p:cNvPr id="15" name="Text Box 10"/>
          <p:cNvSpPr txBox="1">
            <a:spLocks noChangeArrowheads="1"/>
          </p:cNvSpPr>
          <p:nvPr/>
        </p:nvSpPr>
        <p:spPr bwMode="auto">
          <a:xfrm>
            <a:off x="6764338" y="1610643"/>
            <a:ext cx="156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MOV r_a,0</a:t>
            </a:r>
          </a:p>
        </p:txBody>
      </p:sp>
      <p:sp>
        <p:nvSpPr>
          <p:cNvPr id="16" name="Text Box 12"/>
          <p:cNvSpPr txBox="1">
            <a:spLocks noChangeArrowheads="1"/>
          </p:cNvSpPr>
          <p:nvPr/>
        </p:nvSpPr>
        <p:spPr bwMode="auto">
          <a:xfrm>
            <a:off x="6462713" y="37680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MUL r_a,r_b,2</a:t>
            </a:r>
          </a:p>
        </p:txBody>
      </p:sp>
      <p:sp>
        <p:nvSpPr>
          <p:cNvPr id="17" name="Text Box 14"/>
          <p:cNvSpPr txBox="1">
            <a:spLocks noChangeArrowheads="1"/>
          </p:cNvSpPr>
          <p:nvPr/>
        </p:nvSpPr>
        <p:spPr bwMode="auto">
          <a:xfrm>
            <a:off x="6559550" y="4480843"/>
            <a:ext cx="201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JLT r_a,</a:t>
            </a:r>
            <a:r>
              <a:rPr lang="en-US" sz="2000" b="1" i="1" dirty="0">
                <a:latin typeface="Courier New" pitchFamily="49" charset="0"/>
              </a:rPr>
              <a:t>N</a:t>
            </a:r>
            <a:r>
              <a:rPr lang="en-US" sz="2000" b="1" dirty="0">
                <a:latin typeface="Courier New" pitchFamily="49" charset="0"/>
              </a:rPr>
              <a:t>,L1</a:t>
            </a:r>
          </a:p>
        </p:txBody>
      </p:sp>
      <p:sp>
        <p:nvSpPr>
          <p:cNvPr id="18" name="Text Box 16"/>
          <p:cNvSpPr txBox="1">
            <a:spLocks noChangeArrowheads="1"/>
          </p:cNvSpPr>
          <p:nvPr/>
        </p:nvSpPr>
        <p:spPr bwMode="auto">
          <a:xfrm>
            <a:off x="6932613" y="5203156"/>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RET r_c</a:t>
            </a:r>
          </a:p>
        </p:txBody>
      </p:sp>
      <p:sp>
        <p:nvSpPr>
          <p:cNvPr id="19" name="Line 17"/>
          <p:cNvSpPr>
            <a:spLocks noChangeShapeType="1"/>
          </p:cNvSpPr>
          <p:nvPr/>
        </p:nvSpPr>
        <p:spPr bwMode="auto">
          <a:xfrm>
            <a:off x="7678738" y="4833268"/>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0" name="Line 18"/>
          <p:cNvSpPr>
            <a:spLocks noChangeShapeType="1"/>
          </p:cNvSpPr>
          <p:nvPr/>
        </p:nvSpPr>
        <p:spPr bwMode="auto">
          <a:xfrm>
            <a:off x="7678738" y="4112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1" name="Line 19"/>
          <p:cNvSpPr>
            <a:spLocks noChangeShapeType="1"/>
          </p:cNvSpPr>
          <p:nvPr/>
        </p:nvSpPr>
        <p:spPr bwMode="auto">
          <a:xfrm>
            <a:off x="7678738" y="3393406"/>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Line 20"/>
          <p:cNvSpPr>
            <a:spLocks noChangeShapeType="1"/>
          </p:cNvSpPr>
          <p:nvPr/>
        </p:nvSpPr>
        <p:spPr bwMode="auto">
          <a:xfrm>
            <a:off x="7678738" y="2672681"/>
            <a:ext cx="0" cy="360362"/>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3" name="Line 21"/>
          <p:cNvSpPr>
            <a:spLocks noChangeShapeType="1"/>
          </p:cNvSpPr>
          <p:nvPr/>
        </p:nvSpPr>
        <p:spPr bwMode="auto">
          <a:xfrm>
            <a:off x="7678738" y="1953543"/>
            <a:ext cx="0" cy="3603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24" name="AutoShape 22"/>
          <p:cNvCxnSpPr>
            <a:cxnSpLocks noChangeShapeType="1"/>
          </p:cNvCxnSpPr>
          <p:nvPr/>
        </p:nvCxnSpPr>
        <p:spPr bwMode="auto">
          <a:xfrm rot="16200000" flipV="1">
            <a:off x="6209506" y="3565650"/>
            <a:ext cx="2519363" cy="12700"/>
          </a:xfrm>
          <a:prstGeom prst="curvedConnector5">
            <a:avLst>
              <a:gd name="adj1" fmla="val -9074"/>
              <a:gd name="adj2" fmla="val 9550000"/>
              <a:gd name="adj3" fmla="val 109074"/>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 Box 24"/>
          <p:cNvSpPr txBox="1">
            <a:spLocks noChangeArrowheads="1"/>
          </p:cNvSpPr>
          <p:nvPr/>
        </p:nvSpPr>
        <p:spPr bwMode="auto">
          <a:xfrm>
            <a:off x="8701022" y="15931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1</a:t>
            </a:r>
          </a:p>
        </p:txBody>
      </p:sp>
      <p:sp>
        <p:nvSpPr>
          <p:cNvPr id="26" name="Text Box 25"/>
          <p:cNvSpPr txBox="1">
            <a:spLocks noChangeArrowheads="1"/>
          </p:cNvSpPr>
          <p:nvPr/>
        </p:nvSpPr>
        <p:spPr bwMode="auto">
          <a:xfrm>
            <a:off x="8701022" y="2296443"/>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2</a:t>
            </a:r>
          </a:p>
        </p:txBody>
      </p:sp>
      <p:sp>
        <p:nvSpPr>
          <p:cNvPr id="27" name="Text Box 26"/>
          <p:cNvSpPr txBox="1">
            <a:spLocks noChangeArrowheads="1"/>
          </p:cNvSpPr>
          <p:nvPr/>
        </p:nvSpPr>
        <p:spPr bwMode="auto">
          <a:xfrm>
            <a:off x="8701022" y="30155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3</a:t>
            </a:r>
          </a:p>
        </p:txBody>
      </p:sp>
      <p:sp>
        <p:nvSpPr>
          <p:cNvPr id="28" name="Text Box 27"/>
          <p:cNvSpPr txBox="1">
            <a:spLocks noChangeArrowheads="1"/>
          </p:cNvSpPr>
          <p:nvPr/>
        </p:nvSpPr>
        <p:spPr bwMode="auto">
          <a:xfrm>
            <a:off x="8702675" y="3736306"/>
            <a:ext cx="33337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4</a:t>
            </a:r>
          </a:p>
        </p:txBody>
      </p:sp>
      <p:sp>
        <p:nvSpPr>
          <p:cNvPr id="29" name="Text Box 28"/>
          <p:cNvSpPr txBox="1">
            <a:spLocks noChangeArrowheads="1"/>
          </p:cNvSpPr>
          <p:nvPr/>
        </p:nvSpPr>
        <p:spPr bwMode="auto">
          <a:xfrm>
            <a:off x="8701022" y="445703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5</a:t>
            </a:r>
          </a:p>
        </p:txBody>
      </p:sp>
      <p:sp>
        <p:nvSpPr>
          <p:cNvPr id="30" name="Text Box 29"/>
          <p:cNvSpPr txBox="1">
            <a:spLocks noChangeArrowheads="1"/>
          </p:cNvSpPr>
          <p:nvPr/>
        </p:nvSpPr>
        <p:spPr bwMode="auto">
          <a:xfrm>
            <a:off x="8701022" y="5176168"/>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6</a:t>
            </a:r>
          </a:p>
        </p:txBody>
      </p:sp>
      <p:sp>
        <p:nvSpPr>
          <p:cNvPr id="36" name="Line 32"/>
          <p:cNvSpPr>
            <a:spLocks noChangeShapeType="1"/>
          </p:cNvSpPr>
          <p:nvPr/>
        </p:nvSpPr>
        <p:spPr bwMode="auto">
          <a:xfrm>
            <a:off x="8101013" y="4834800"/>
            <a:ext cx="0" cy="360363"/>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7" name="Line 33"/>
          <p:cNvSpPr>
            <a:spLocks noChangeShapeType="1"/>
          </p:cNvSpPr>
          <p:nvPr/>
        </p:nvSpPr>
        <p:spPr bwMode="auto">
          <a:xfrm>
            <a:off x="8101013" y="4111200"/>
            <a:ext cx="0" cy="360363"/>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8" name="Line 34"/>
          <p:cNvSpPr>
            <a:spLocks noChangeShapeType="1"/>
          </p:cNvSpPr>
          <p:nvPr/>
        </p:nvSpPr>
        <p:spPr bwMode="auto">
          <a:xfrm>
            <a:off x="8101013" y="3394800"/>
            <a:ext cx="0" cy="360362"/>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9" name="Line 35"/>
          <p:cNvSpPr>
            <a:spLocks noChangeShapeType="1"/>
          </p:cNvSpPr>
          <p:nvPr/>
        </p:nvSpPr>
        <p:spPr bwMode="auto">
          <a:xfrm>
            <a:off x="8101013" y="2674800"/>
            <a:ext cx="0" cy="360362"/>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40" name="AutoShape 36"/>
          <p:cNvCxnSpPr>
            <a:cxnSpLocks noChangeShapeType="1"/>
          </p:cNvCxnSpPr>
          <p:nvPr/>
        </p:nvCxnSpPr>
        <p:spPr bwMode="auto">
          <a:xfrm rot="16200000" flipV="1">
            <a:off x="5982493" y="3567600"/>
            <a:ext cx="2519363" cy="12700"/>
          </a:xfrm>
          <a:prstGeom prst="curvedConnector5">
            <a:avLst>
              <a:gd name="adj1" fmla="val -9074"/>
              <a:gd name="adj2" fmla="val 9550000"/>
              <a:gd name="adj3" fmla="val 109074"/>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Line 37"/>
          <p:cNvSpPr>
            <a:spLocks noChangeShapeType="1"/>
          </p:cNvSpPr>
          <p:nvPr/>
        </p:nvSpPr>
        <p:spPr bwMode="auto">
          <a:xfrm>
            <a:off x="8101013" y="1954800"/>
            <a:ext cx="0" cy="360363"/>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29010393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54691">
                                            <p:txEl>
                                              <p:pRg st="3" end="3"/>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54691">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54691">
                                            <p:txEl>
                                              <p:pRg st="5" end="5"/>
                                            </p:txEl>
                                          </p:spTgt>
                                        </p:tgtEl>
                                        <p:attrNameLst>
                                          <p:attrName>style.visibility</p:attrName>
                                        </p:attrNameLst>
                                      </p:cBhvr>
                                      <p:to>
                                        <p:strVal val="visible"/>
                                      </p:to>
                                    </p:set>
                                  </p:childTnLst>
                                </p:cTn>
                              </p:par>
                            </p:childTnLst>
                          </p:cTn>
                        </p:par>
                        <p:par>
                          <p:cTn id="24" fill="hold">
                            <p:stCondLst>
                              <p:cond delay="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754691">
                                            <p:txEl>
                                              <p:pRg st="6" end="6"/>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54691">
                                            <p:txEl>
                                              <p:pRg st="7" end="7"/>
                                            </p:txEl>
                                          </p:spTgt>
                                        </p:tgtEl>
                                        <p:attrNameLst>
                                          <p:attrName>style.visibility</p:attrName>
                                        </p:attrNameLst>
                                      </p:cBhvr>
                                      <p:to>
                                        <p:strVal val="visible"/>
                                      </p:to>
                                    </p:set>
                                  </p:childTnLst>
                                </p:cTn>
                              </p:par>
                            </p:childTnLst>
                          </p:cTn>
                        </p:par>
                        <p:par>
                          <p:cTn id="38" fill="hold">
                            <p:stCondLst>
                              <p:cond delay="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C1416913-EB0B-4768-AC53-2782D23171F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Example: Complete LTA</a:t>
            </a:r>
            <a:endParaRPr lang="en-US" dirty="0">
              <a:latin typeface="Courier New" pitchFamily="49" charset="0"/>
              <a:cs typeface="Courier New" pitchFamily="49" charset="0"/>
            </a:endParaRPr>
          </a:p>
        </p:txBody>
      </p:sp>
      <p:sp>
        <p:nvSpPr>
          <p:cNvPr id="754691" name="Rectangle 3"/>
          <p:cNvSpPr>
            <a:spLocks noGrp="1" noChangeArrowheads="1"/>
          </p:cNvSpPr>
          <p:nvPr>
            <p:ph type="body" idx="1"/>
          </p:nvPr>
        </p:nvSpPr>
        <p:spPr>
          <a:xfrm>
            <a:off x="179389" y="1387475"/>
            <a:ext cx="5904780" cy="4994275"/>
          </a:xfrm>
        </p:spPr>
        <p:txBody>
          <a:bodyPr/>
          <a:lstStyle/>
          <a:p>
            <a:pPr>
              <a:lnSpc>
                <a:spcPct val="120000"/>
              </a:lnSpc>
              <a:buFont typeface="Arial" charset="0"/>
              <a:buChar char="–"/>
            </a:pPr>
            <a:r>
              <a:rPr lang="en-US" dirty="0"/>
              <a:t>Life time of </a:t>
            </a:r>
            <a:r>
              <a:rPr lang="en-US" b="1" dirty="0">
                <a:latin typeface="Courier New" pitchFamily="49" charset="0"/>
                <a:cs typeface="Courier New" pitchFamily="49" charset="0"/>
              </a:rPr>
              <a:t>r_c</a:t>
            </a:r>
            <a:r>
              <a:rPr lang="en-US" dirty="0"/>
              <a:t> overlaps that of </a:t>
            </a:r>
            <a:r>
              <a:rPr lang="en-US" b="1" dirty="0">
                <a:latin typeface="Courier New" pitchFamily="49" charset="0"/>
                <a:cs typeface="Courier New" pitchFamily="49" charset="0"/>
              </a:rPr>
              <a:t>r_a</a:t>
            </a:r>
            <a:r>
              <a:rPr lang="en-US" dirty="0"/>
              <a:t> as well as that of </a:t>
            </a:r>
            <a:r>
              <a:rPr lang="en-US" b="1" dirty="0">
                <a:latin typeface="Courier New" pitchFamily="49" charset="0"/>
                <a:cs typeface="Courier New" pitchFamily="49" charset="0"/>
              </a:rPr>
              <a:t>r_b</a:t>
            </a:r>
          </a:p>
          <a:p>
            <a:pPr>
              <a:lnSpc>
                <a:spcPct val="120000"/>
              </a:lnSpc>
              <a:buFont typeface="Wingdings" pitchFamily="2" charset="2"/>
              <a:buChar char="D"/>
            </a:pPr>
            <a:r>
              <a:rPr lang="en-US" b="1" dirty="0">
                <a:latin typeface="Courier New" pitchFamily="49" charset="0"/>
                <a:cs typeface="Courier New" pitchFamily="49" charset="0"/>
              </a:rPr>
              <a:t>r_c</a:t>
            </a:r>
            <a:r>
              <a:rPr lang="en-US" dirty="0"/>
              <a:t> must not be allocated to the same physical register as </a:t>
            </a:r>
            <a:r>
              <a:rPr lang="en-US" b="1" dirty="0">
                <a:latin typeface="Courier New" pitchFamily="49" charset="0"/>
                <a:cs typeface="Courier New" pitchFamily="49" charset="0"/>
              </a:rPr>
              <a:t>r_a</a:t>
            </a:r>
            <a:endParaRPr lang="en-US" dirty="0"/>
          </a:p>
          <a:p>
            <a:pPr>
              <a:lnSpc>
                <a:spcPct val="120000"/>
              </a:lnSpc>
              <a:buFont typeface="Wingdings" pitchFamily="2" charset="2"/>
              <a:buChar char="D"/>
            </a:pPr>
            <a:r>
              <a:rPr lang="en-US" b="1" dirty="0">
                <a:latin typeface="Courier New" pitchFamily="49" charset="0"/>
                <a:cs typeface="Courier New" pitchFamily="49" charset="0"/>
              </a:rPr>
              <a:t>r_c</a:t>
            </a:r>
            <a:r>
              <a:rPr lang="en-US" dirty="0"/>
              <a:t> must not be allocated to the same physical register as </a:t>
            </a:r>
            <a:r>
              <a:rPr lang="en-US" b="1" dirty="0">
                <a:latin typeface="Courier New" pitchFamily="49" charset="0"/>
                <a:cs typeface="Courier New" pitchFamily="49" charset="0"/>
              </a:rPr>
              <a:t>r_b</a:t>
            </a:r>
            <a:endParaRPr lang="en-US" dirty="0"/>
          </a:p>
          <a:p>
            <a:pPr>
              <a:lnSpc>
                <a:spcPct val="120000"/>
              </a:lnSpc>
              <a:buFont typeface="Arial" charset="0"/>
              <a:buChar char="–"/>
            </a:pPr>
            <a:r>
              <a:rPr lang="en-US" dirty="0"/>
              <a:t>Life times of </a:t>
            </a:r>
            <a:r>
              <a:rPr lang="en-US" b="1" dirty="0">
                <a:latin typeface="Courier New" pitchFamily="49" charset="0"/>
                <a:cs typeface="Courier New" pitchFamily="49" charset="0"/>
              </a:rPr>
              <a:t>r_a</a:t>
            </a:r>
            <a:r>
              <a:rPr lang="en-US" dirty="0"/>
              <a:t> and </a:t>
            </a:r>
            <a:r>
              <a:rPr lang="en-US" b="1" dirty="0">
                <a:latin typeface="Courier New" pitchFamily="49" charset="0"/>
                <a:cs typeface="Courier New" pitchFamily="49" charset="0"/>
              </a:rPr>
              <a:t>r_b</a:t>
            </a:r>
            <a:r>
              <a:rPr lang="en-US" dirty="0"/>
              <a:t> are disjoint</a:t>
            </a:r>
            <a:endParaRPr lang="en-US" b="1" dirty="0">
              <a:latin typeface="Courier New" pitchFamily="49" charset="0"/>
              <a:cs typeface="Courier New" pitchFamily="49" charset="0"/>
            </a:endParaRPr>
          </a:p>
          <a:p>
            <a:pPr>
              <a:lnSpc>
                <a:spcPct val="120000"/>
              </a:lnSpc>
              <a:buFont typeface="Wingdings" pitchFamily="2" charset="2"/>
              <a:buChar char="C"/>
            </a:pPr>
            <a:r>
              <a:rPr lang="en-US" b="1" dirty="0">
                <a:latin typeface="Courier New" pitchFamily="49" charset="0"/>
                <a:cs typeface="Courier New" pitchFamily="49" charset="0"/>
              </a:rPr>
              <a:t>r_a</a:t>
            </a:r>
            <a:r>
              <a:rPr lang="en-US" dirty="0"/>
              <a:t> and </a:t>
            </a:r>
            <a:r>
              <a:rPr lang="en-US" b="1" dirty="0">
                <a:latin typeface="Courier New" pitchFamily="49" charset="0"/>
                <a:cs typeface="Courier New" pitchFamily="49" charset="0"/>
              </a:rPr>
              <a:t>r_b</a:t>
            </a:r>
            <a:r>
              <a:rPr lang="en-US" dirty="0"/>
              <a:t> may/should share the same physical register</a:t>
            </a:r>
          </a:p>
        </p:txBody>
      </p:sp>
      <p:sp>
        <p:nvSpPr>
          <p:cNvPr id="7" name="Rectangle 36"/>
          <p:cNvSpPr>
            <a:spLocks noChangeArrowheads="1"/>
          </p:cNvSpPr>
          <p:nvPr/>
        </p:nvSpPr>
        <p:spPr bwMode="auto">
          <a:xfrm>
            <a:off x="6430963" y="519363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Rectangle 35"/>
          <p:cNvSpPr>
            <a:spLocks noChangeArrowheads="1"/>
          </p:cNvSpPr>
          <p:nvPr/>
        </p:nvSpPr>
        <p:spPr bwMode="auto">
          <a:xfrm>
            <a:off x="6430963" y="447290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Rectangle 34"/>
          <p:cNvSpPr>
            <a:spLocks noChangeArrowheads="1"/>
          </p:cNvSpPr>
          <p:nvPr/>
        </p:nvSpPr>
        <p:spPr bwMode="auto">
          <a:xfrm>
            <a:off x="6430963" y="3752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 name="Rectangle 33"/>
          <p:cNvSpPr>
            <a:spLocks noChangeArrowheads="1"/>
          </p:cNvSpPr>
          <p:nvPr/>
        </p:nvSpPr>
        <p:spPr bwMode="auto">
          <a:xfrm>
            <a:off x="6430963" y="1593181"/>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Rectangle 32"/>
          <p:cNvSpPr>
            <a:spLocks noChangeArrowheads="1"/>
          </p:cNvSpPr>
          <p:nvPr/>
        </p:nvSpPr>
        <p:spPr bwMode="auto">
          <a:xfrm>
            <a:off x="6430963" y="2312318"/>
            <a:ext cx="2376487" cy="360363"/>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Rectangle 5"/>
          <p:cNvSpPr>
            <a:spLocks noChangeArrowheads="1"/>
          </p:cNvSpPr>
          <p:nvPr/>
        </p:nvSpPr>
        <p:spPr bwMode="auto">
          <a:xfrm>
            <a:off x="6430963" y="3031456"/>
            <a:ext cx="2376487" cy="360362"/>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6"/>
          <p:cNvSpPr txBox="1">
            <a:spLocks noChangeArrowheads="1"/>
          </p:cNvSpPr>
          <p:nvPr/>
        </p:nvSpPr>
        <p:spPr bwMode="auto">
          <a:xfrm>
            <a:off x="6300788" y="3045743"/>
            <a:ext cx="2476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r_c,r_c,r_b</a:t>
            </a:r>
          </a:p>
        </p:txBody>
      </p:sp>
      <p:sp>
        <p:nvSpPr>
          <p:cNvPr id="14" name="Text Box 8"/>
          <p:cNvSpPr txBox="1">
            <a:spLocks noChangeArrowheads="1"/>
          </p:cNvSpPr>
          <p:nvPr/>
        </p:nvSpPr>
        <p:spPr bwMode="auto">
          <a:xfrm>
            <a:off x="6459538" y="23329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ADD r_b,r_a,1</a:t>
            </a:r>
          </a:p>
        </p:txBody>
      </p:sp>
      <p:sp>
        <p:nvSpPr>
          <p:cNvPr id="15" name="Text Box 10"/>
          <p:cNvSpPr txBox="1">
            <a:spLocks noChangeArrowheads="1"/>
          </p:cNvSpPr>
          <p:nvPr/>
        </p:nvSpPr>
        <p:spPr bwMode="auto">
          <a:xfrm>
            <a:off x="6764338" y="1610643"/>
            <a:ext cx="156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MOV r_a,0</a:t>
            </a:r>
          </a:p>
        </p:txBody>
      </p:sp>
      <p:sp>
        <p:nvSpPr>
          <p:cNvPr id="16" name="Text Box 12"/>
          <p:cNvSpPr txBox="1">
            <a:spLocks noChangeArrowheads="1"/>
          </p:cNvSpPr>
          <p:nvPr/>
        </p:nvSpPr>
        <p:spPr bwMode="auto">
          <a:xfrm>
            <a:off x="6462713" y="3768056"/>
            <a:ext cx="2171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MUL r_a,r_b,2</a:t>
            </a:r>
          </a:p>
        </p:txBody>
      </p:sp>
      <p:sp>
        <p:nvSpPr>
          <p:cNvPr id="17" name="Text Box 14"/>
          <p:cNvSpPr txBox="1">
            <a:spLocks noChangeArrowheads="1"/>
          </p:cNvSpPr>
          <p:nvPr/>
        </p:nvSpPr>
        <p:spPr bwMode="auto">
          <a:xfrm>
            <a:off x="6559550" y="4480843"/>
            <a:ext cx="201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JLT r_a,</a:t>
            </a:r>
            <a:r>
              <a:rPr lang="en-US" sz="2000" b="1" i="1" dirty="0">
                <a:latin typeface="Courier New" pitchFamily="49" charset="0"/>
              </a:rPr>
              <a:t>N</a:t>
            </a:r>
            <a:r>
              <a:rPr lang="en-US" sz="2000" b="1" dirty="0">
                <a:latin typeface="Courier New" pitchFamily="49" charset="0"/>
              </a:rPr>
              <a:t>,L1</a:t>
            </a:r>
          </a:p>
        </p:txBody>
      </p:sp>
      <p:sp>
        <p:nvSpPr>
          <p:cNvPr id="18" name="Text Box 16"/>
          <p:cNvSpPr txBox="1">
            <a:spLocks noChangeArrowheads="1"/>
          </p:cNvSpPr>
          <p:nvPr/>
        </p:nvSpPr>
        <p:spPr bwMode="auto">
          <a:xfrm>
            <a:off x="6932613" y="5203156"/>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latin typeface="Courier New" pitchFamily="49" charset="0"/>
              </a:rPr>
              <a:t>RET r_c</a:t>
            </a:r>
          </a:p>
        </p:txBody>
      </p:sp>
      <p:sp>
        <p:nvSpPr>
          <p:cNvPr id="25" name="Text Box 24"/>
          <p:cNvSpPr txBox="1">
            <a:spLocks noChangeArrowheads="1"/>
          </p:cNvSpPr>
          <p:nvPr/>
        </p:nvSpPr>
        <p:spPr bwMode="auto">
          <a:xfrm>
            <a:off x="8701022" y="15931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1</a:t>
            </a:r>
          </a:p>
        </p:txBody>
      </p:sp>
      <p:sp>
        <p:nvSpPr>
          <p:cNvPr id="26" name="Text Box 25"/>
          <p:cNvSpPr txBox="1">
            <a:spLocks noChangeArrowheads="1"/>
          </p:cNvSpPr>
          <p:nvPr/>
        </p:nvSpPr>
        <p:spPr bwMode="auto">
          <a:xfrm>
            <a:off x="8701022" y="2296443"/>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2</a:t>
            </a:r>
          </a:p>
        </p:txBody>
      </p:sp>
      <p:sp>
        <p:nvSpPr>
          <p:cNvPr id="27" name="Text Box 26"/>
          <p:cNvSpPr txBox="1">
            <a:spLocks noChangeArrowheads="1"/>
          </p:cNvSpPr>
          <p:nvPr/>
        </p:nvSpPr>
        <p:spPr bwMode="auto">
          <a:xfrm>
            <a:off x="8701022" y="301558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3</a:t>
            </a:r>
          </a:p>
        </p:txBody>
      </p:sp>
      <p:sp>
        <p:nvSpPr>
          <p:cNvPr id="28" name="Text Box 27"/>
          <p:cNvSpPr txBox="1">
            <a:spLocks noChangeArrowheads="1"/>
          </p:cNvSpPr>
          <p:nvPr/>
        </p:nvSpPr>
        <p:spPr bwMode="auto">
          <a:xfrm>
            <a:off x="8702675" y="3736306"/>
            <a:ext cx="33337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4</a:t>
            </a:r>
          </a:p>
        </p:txBody>
      </p:sp>
      <p:sp>
        <p:nvSpPr>
          <p:cNvPr id="29" name="Text Box 28"/>
          <p:cNvSpPr txBox="1">
            <a:spLocks noChangeArrowheads="1"/>
          </p:cNvSpPr>
          <p:nvPr/>
        </p:nvSpPr>
        <p:spPr bwMode="auto">
          <a:xfrm>
            <a:off x="8701022" y="4457031"/>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5</a:t>
            </a:r>
          </a:p>
        </p:txBody>
      </p:sp>
      <p:sp>
        <p:nvSpPr>
          <p:cNvPr id="30" name="Text Box 29"/>
          <p:cNvSpPr txBox="1">
            <a:spLocks noChangeArrowheads="1"/>
          </p:cNvSpPr>
          <p:nvPr/>
        </p:nvSpPr>
        <p:spPr bwMode="auto">
          <a:xfrm>
            <a:off x="8701022" y="5176168"/>
            <a:ext cx="335028"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20000"/>
              </a:spcBef>
              <a:buClr>
                <a:srgbClr val="FF0007"/>
              </a:buClr>
              <a:buFontTx/>
              <a:buNone/>
            </a:pPr>
            <a:r>
              <a:rPr lang="en-US" sz="2000" dirty="0"/>
              <a:t>6</a:t>
            </a:r>
          </a:p>
        </p:txBody>
      </p:sp>
      <p:sp>
        <p:nvSpPr>
          <p:cNvPr id="36" name="Line 32"/>
          <p:cNvSpPr>
            <a:spLocks noChangeShapeType="1"/>
          </p:cNvSpPr>
          <p:nvPr/>
        </p:nvSpPr>
        <p:spPr bwMode="auto">
          <a:xfrm>
            <a:off x="8101013" y="4834800"/>
            <a:ext cx="0" cy="360363"/>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7" name="Line 33"/>
          <p:cNvSpPr>
            <a:spLocks noChangeShapeType="1"/>
          </p:cNvSpPr>
          <p:nvPr/>
        </p:nvSpPr>
        <p:spPr bwMode="auto">
          <a:xfrm>
            <a:off x="8101013" y="4111200"/>
            <a:ext cx="0" cy="360363"/>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8" name="Line 34"/>
          <p:cNvSpPr>
            <a:spLocks noChangeShapeType="1"/>
          </p:cNvSpPr>
          <p:nvPr/>
        </p:nvSpPr>
        <p:spPr bwMode="auto">
          <a:xfrm>
            <a:off x="8101013" y="3394800"/>
            <a:ext cx="0" cy="360362"/>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9" name="Line 35"/>
          <p:cNvSpPr>
            <a:spLocks noChangeShapeType="1"/>
          </p:cNvSpPr>
          <p:nvPr/>
        </p:nvSpPr>
        <p:spPr bwMode="auto">
          <a:xfrm>
            <a:off x="8101013" y="2674800"/>
            <a:ext cx="0" cy="360362"/>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40" name="AutoShape 36"/>
          <p:cNvCxnSpPr>
            <a:cxnSpLocks noChangeShapeType="1"/>
          </p:cNvCxnSpPr>
          <p:nvPr/>
        </p:nvCxnSpPr>
        <p:spPr bwMode="auto">
          <a:xfrm rot="16200000" flipV="1">
            <a:off x="5982493" y="3567600"/>
            <a:ext cx="2519363" cy="12700"/>
          </a:xfrm>
          <a:prstGeom prst="curvedConnector5">
            <a:avLst>
              <a:gd name="adj1" fmla="val -9074"/>
              <a:gd name="adj2" fmla="val 9550000"/>
              <a:gd name="adj3" fmla="val 109074"/>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Line 37"/>
          <p:cNvSpPr>
            <a:spLocks noChangeShapeType="1"/>
          </p:cNvSpPr>
          <p:nvPr/>
        </p:nvSpPr>
        <p:spPr bwMode="auto">
          <a:xfrm>
            <a:off x="8101013" y="1954800"/>
            <a:ext cx="0" cy="360363"/>
          </a:xfrm>
          <a:prstGeom prst="line">
            <a:avLst/>
          </a:prstGeom>
          <a:noFill/>
          <a:ln w="25400">
            <a:solidFill>
              <a:srgbClr val="00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2" name="Line 31"/>
          <p:cNvSpPr>
            <a:spLocks noChangeShapeType="1"/>
          </p:cNvSpPr>
          <p:nvPr/>
        </p:nvSpPr>
        <p:spPr bwMode="auto">
          <a:xfrm>
            <a:off x="7883525" y="4114800"/>
            <a:ext cx="0" cy="360363"/>
          </a:xfrm>
          <a:prstGeom prst="line">
            <a:avLst/>
          </a:prstGeom>
          <a:noFill/>
          <a:ln w="25400">
            <a:solidFill>
              <a:srgbClr val="FF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3" name="Line 32"/>
          <p:cNvSpPr>
            <a:spLocks noChangeShapeType="1"/>
          </p:cNvSpPr>
          <p:nvPr/>
        </p:nvSpPr>
        <p:spPr bwMode="auto">
          <a:xfrm>
            <a:off x="7896225" y="1954800"/>
            <a:ext cx="0" cy="360363"/>
          </a:xfrm>
          <a:prstGeom prst="line">
            <a:avLst/>
          </a:prstGeom>
          <a:noFill/>
          <a:ln w="25400">
            <a:solidFill>
              <a:srgbClr val="FF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44" name="AutoShape 33"/>
          <p:cNvCxnSpPr>
            <a:cxnSpLocks noChangeShapeType="1"/>
          </p:cNvCxnSpPr>
          <p:nvPr/>
        </p:nvCxnSpPr>
        <p:spPr bwMode="auto">
          <a:xfrm rot="16200000" flipV="1">
            <a:off x="6414293" y="3567600"/>
            <a:ext cx="2519363" cy="12700"/>
          </a:xfrm>
          <a:prstGeom prst="curvedConnector5">
            <a:avLst>
              <a:gd name="adj1" fmla="val -9074"/>
              <a:gd name="adj2" fmla="val 9550000"/>
              <a:gd name="adj3" fmla="val 109074"/>
            </a:avLst>
          </a:prstGeom>
          <a:noFill/>
          <a:ln w="25400">
            <a:solidFill>
              <a:srgbClr val="FF9900"/>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Line 32"/>
          <p:cNvSpPr>
            <a:spLocks noChangeShapeType="1"/>
          </p:cNvSpPr>
          <p:nvPr/>
        </p:nvSpPr>
        <p:spPr bwMode="auto">
          <a:xfrm>
            <a:off x="7885113" y="3391200"/>
            <a:ext cx="0" cy="360362"/>
          </a:xfrm>
          <a:prstGeom prst="line">
            <a:avLst/>
          </a:prstGeom>
          <a:noFill/>
          <a:ln w="25400">
            <a:solidFill>
              <a:srgbClr val="6699FF"/>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6" name="Line 33"/>
          <p:cNvSpPr>
            <a:spLocks noChangeShapeType="1"/>
          </p:cNvSpPr>
          <p:nvPr/>
        </p:nvSpPr>
        <p:spPr bwMode="auto">
          <a:xfrm>
            <a:off x="7897813" y="2674800"/>
            <a:ext cx="0" cy="360362"/>
          </a:xfrm>
          <a:prstGeom prst="line">
            <a:avLst/>
          </a:prstGeom>
          <a:noFill/>
          <a:ln w="25400">
            <a:solidFill>
              <a:srgbClr val="6699FF"/>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23743926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2CD2369-04E9-4552-A6E2-82C5A84E330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Definitions for LTA</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Let </a:t>
            </a:r>
            <a:r>
              <a:rPr lang="en-US" i="1" dirty="0"/>
              <a:t>v</a:t>
            </a:r>
            <a:r>
              <a:rPr lang="en-US" dirty="0"/>
              <a:t> be a node of the control flow graph</a:t>
            </a:r>
          </a:p>
          <a:p>
            <a:pPr lvl="1">
              <a:lnSpc>
                <a:spcPct val="120000"/>
              </a:lnSpc>
              <a:buFont typeface="Arial" charset="0"/>
              <a:buChar char="–"/>
            </a:pPr>
            <a:r>
              <a:rPr lang="en-US" i="1" dirty="0"/>
              <a:t>pred</a:t>
            </a:r>
            <a:r>
              <a:rPr lang="en-US" i="1" baseline="-25000" dirty="0"/>
              <a:t>v</a:t>
            </a:r>
            <a:r>
              <a:rPr lang="en-US" dirty="0"/>
              <a:t> / </a:t>
            </a:r>
            <a:r>
              <a:rPr lang="en-US" i="1" dirty="0"/>
              <a:t>succ</a:t>
            </a:r>
            <a:r>
              <a:rPr lang="en-US" i="1" baseline="-25000" dirty="0"/>
              <a:t>v</a:t>
            </a:r>
            <a:r>
              <a:rPr lang="en-US" dirty="0"/>
              <a:t>	Sets of all predecessors/successors of </a:t>
            </a:r>
            <a:r>
              <a:rPr lang="en-US" i="1" dirty="0"/>
              <a:t>v</a:t>
            </a:r>
            <a:r>
              <a:rPr lang="en-US" dirty="0"/>
              <a:t> in the CFG</a:t>
            </a:r>
            <a:endParaRPr lang="en-US" i="1" dirty="0"/>
          </a:p>
          <a:p>
            <a:pPr lvl="1">
              <a:lnSpc>
                <a:spcPct val="120000"/>
              </a:lnSpc>
              <a:buFont typeface="Arial" charset="0"/>
              <a:buChar char="–"/>
            </a:pPr>
            <a:r>
              <a:rPr lang="en-US" i="1" dirty="0"/>
              <a:t>def</a:t>
            </a:r>
            <a:r>
              <a:rPr lang="en-US" i="1" baseline="-25000" dirty="0"/>
              <a:t>v</a:t>
            </a:r>
            <a:r>
              <a:rPr lang="en-US" dirty="0"/>
              <a:t> / </a:t>
            </a:r>
            <a:r>
              <a:rPr lang="en-US" i="1" dirty="0"/>
              <a:t>use</a:t>
            </a:r>
            <a:r>
              <a:rPr lang="en-US" i="1" baseline="-25000" dirty="0"/>
              <a:t>v</a:t>
            </a:r>
            <a:r>
              <a:rPr lang="en-US" dirty="0"/>
              <a:t>	Sets of all virtual registers defined/used by </a:t>
            </a:r>
            <a:r>
              <a:rPr lang="en-US" i="1" dirty="0"/>
              <a:t>v</a:t>
            </a:r>
            <a:endParaRPr lang="en-US" dirty="0"/>
          </a:p>
          <a:p>
            <a:pPr>
              <a:lnSpc>
                <a:spcPct val="120000"/>
              </a:lnSpc>
              <a:buFont typeface="Arial" charset="0"/>
              <a:buChar char="–"/>
            </a:pPr>
            <a:r>
              <a:rPr lang="en-US" dirty="0"/>
              <a:t>A virtual register </a:t>
            </a:r>
            <a:r>
              <a:rPr lang="en-US" i="1" dirty="0"/>
              <a:t>r</a:t>
            </a:r>
            <a:r>
              <a:rPr lang="en-US" dirty="0"/>
              <a:t> is live along a CFG edge if there is a directed path in the CFG from that edge to some use of </a:t>
            </a:r>
            <a:r>
              <a:rPr lang="en-US" i="1" dirty="0"/>
              <a:t>r</a:t>
            </a:r>
            <a:r>
              <a:rPr lang="en-US" dirty="0"/>
              <a:t> that contains no other definition of </a:t>
            </a:r>
            <a:r>
              <a:rPr lang="en-US" i="1" dirty="0"/>
              <a:t>r</a:t>
            </a:r>
            <a:r>
              <a:rPr lang="en-US" dirty="0"/>
              <a:t>.</a:t>
            </a:r>
          </a:p>
          <a:p>
            <a:pPr lvl="1">
              <a:lnSpc>
                <a:spcPct val="120000"/>
              </a:lnSpc>
              <a:buFont typeface="Arial" charset="0"/>
              <a:buChar char="–"/>
            </a:pPr>
            <a:r>
              <a:rPr lang="en-US" dirty="0"/>
              <a:t>Register </a:t>
            </a:r>
            <a:r>
              <a:rPr lang="en-US" i="1" dirty="0"/>
              <a:t>r</a:t>
            </a:r>
            <a:r>
              <a:rPr lang="en-US" dirty="0"/>
              <a:t> is </a:t>
            </a:r>
            <a:r>
              <a:rPr lang="en-US" i="1" dirty="0"/>
              <a:t>live-in</a:t>
            </a:r>
            <a:r>
              <a:rPr lang="en-US" dirty="0"/>
              <a:t> at a CFG node </a:t>
            </a:r>
            <a:r>
              <a:rPr lang="en-US" i="1" dirty="0"/>
              <a:t>v</a:t>
            </a:r>
            <a:r>
              <a:rPr lang="en-US" dirty="0"/>
              <a:t> if </a:t>
            </a:r>
            <a:r>
              <a:rPr lang="en-US" i="1" dirty="0"/>
              <a:t>r</a:t>
            </a:r>
            <a:r>
              <a:rPr lang="en-US" dirty="0"/>
              <a:t> is live along some incoming edge of </a:t>
            </a:r>
            <a:r>
              <a:rPr lang="en-US" i="1" dirty="0"/>
              <a:t>v</a:t>
            </a:r>
            <a:r>
              <a:rPr lang="en-US" dirty="0"/>
              <a:t>.</a:t>
            </a:r>
          </a:p>
          <a:p>
            <a:pPr lvl="1">
              <a:lnSpc>
                <a:spcPct val="120000"/>
              </a:lnSpc>
              <a:buFont typeface="Arial" charset="0"/>
              <a:buChar char="–"/>
            </a:pPr>
            <a:r>
              <a:rPr lang="en-US" dirty="0"/>
              <a:t>Register </a:t>
            </a:r>
            <a:r>
              <a:rPr lang="en-US" i="1" dirty="0"/>
              <a:t>r</a:t>
            </a:r>
            <a:r>
              <a:rPr lang="en-US" dirty="0"/>
              <a:t> is </a:t>
            </a:r>
            <a:r>
              <a:rPr lang="en-US" i="1" dirty="0"/>
              <a:t>live-out</a:t>
            </a:r>
            <a:r>
              <a:rPr lang="en-US" dirty="0"/>
              <a:t> at </a:t>
            </a:r>
            <a:r>
              <a:rPr lang="en-US" i="1" dirty="0"/>
              <a:t>v</a:t>
            </a:r>
            <a:r>
              <a:rPr lang="en-US" dirty="0"/>
              <a:t> if </a:t>
            </a:r>
            <a:r>
              <a:rPr lang="en-US" i="1" dirty="0"/>
              <a:t>r</a:t>
            </a:r>
            <a:r>
              <a:rPr lang="en-US" dirty="0"/>
              <a:t> is live along some outgoing edge of </a:t>
            </a:r>
            <a:r>
              <a:rPr lang="en-US" i="1" dirty="0"/>
              <a:t>v</a:t>
            </a:r>
            <a:r>
              <a:rPr lang="en-US" dirty="0"/>
              <a:t>.</a:t>
            </a:r>
          </a:p>
        </p:txBody>
      </p:sp>
    </p:spTree>
    <p:extLst>
      <p:ext uri="{BB962C8B-B14F-4D97-AF65-F5344CB8AC3E}">
        <p14:creationId xmlns:p14="http://schemas.microsoft.com/office/powerpoint/2010/main" val="1972195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71A5610-50C5-4ACE-9B85-FD22F6394AB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Liveliness of Virtual Registers</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Let </a:t>
            </a:r>
            <a:r>
              <a:rPr lang="en-US" i="1" dirty="0"/>
              <a:t>v</a:t>
            </a:r>
            <a:r>
              <a:rPr lang="en-US" dirty="0"/>
              <a:t> be a CFG node, </a:t>
            </a:r>
            <a:r>
              <a:rPr lang="en-US" i="1" dirty="0"/>
              <a:t>r</a:t>
            </a:r>
            <a:r>
              <a:rPr lang="en-US" dirty="0"/>
              <a:t> a virtual register</a:t>
            </a:r>
          </a:p>
          <a:p>
            <a:pPr lvl="1">
              <a:lnSpc>
                <a:spcPct val="120000"/>
              </a:lnSpc>
              <a:buFont typeface="Arial" charset="0"/>
              <a:buChar char="–"/>
            </a:pPr>
            <a:r>
              <a:rPr lang="en-US" dirty="0"/>
              <a:t>If </a:t>
            </a:r>
            <a:r>
              <a:rPr lang="en-US" i="1" dirty="0"/>
              <a:t>r</a:t>
            </a:r>
            <a:r>
              <a:rPr lang="en-US" dirty="0"/>
              <a:t> </a:t>
            </a:r>
            <a:r>
              <a:rPr lang="en-US" dirty="0">
                <a:latin typeface="OpenSymbol"/>
                <a:ea typeface="OpenSymbol"/>
              </a:rPr>
              <a:t>∈</a:t>
            </a:r>
            <a:r>
              <a:rPr lang="en-US" dirty="0"/>
              <a:t> </a:t>
            </a:r>
            <a:r>
              <a:rPr lang="en-US" i="1" dirty="0"/>
              <a:t>use</a:t>
            </a:r>
            <a:r>
              <a:rPr lang="en-US" i="1" baseline="-25000" dirty="0"/>
              <a:t>v</a:t>
            </a:r>
            <a:r>
              <a:rPr lang="en-US" dirty="0"/>
              <a:t>:				</a:t>
            </a:r>
            <a:r>
              <a:rPr lang="en-US" i="1" dirty="0"/>
              <a:t>r</a:t>
            </a:r>
            <a:r>
              <a:rPr lang="en-US" dirty="0"/>
              <a:t> is live-in at </a:t>
            </a:r>
            <a:r>
              <a:rPr lang="en-US" i="1" dirty="0"/>
              <a:t>v</a:t>
            </a:r>
          </a:p>
          <a:p>
            <a:pPr lvl="1">
              <a:lnSpc>
                <a:spcPct val="120000"/>
              </a:lnSpc>
              <a:buFont typeface="Arial" charset="0"/>
              <a:buChar char="–"/>
            </a:pPr>
            <a:r>
              <a:rPr lang="en-US" dirty="0"/>
              <a:t>If </a:t>
            </a:r>
            <a:r>
              <a:rPr lang="en-US" i="1" dirty="0"/>
              <a:t>r</a:t>
            </a:r>
            <a:r>
              <a:rPr lang="en-US" dirty="0"/>
              <a:t> is live-in at </a:t>
            </a:r>
            <a:r>
              <a:rPr lang="en-US" i="1" dirty="0"/>
              <a:t>v</a:t>
            </a:r>
            <a:r>
              <a:rPr lang="en-US" dirty="0"/>
              <a:t>:				</a:t>
            </a:r>
            <a:r>
              <a:rPr lang="en-US" i="1" dirty="0"/>
              <a:t>r</a:t>
            </a:r>
            <a:r>
              <a:rPr lang="en-US" dirty="0"/>
              <a:t> is live-out at</a:t>
            </a:r>
            <a:br>
              <a:rPr lang="en-US" dirty="0"/>
            </a:br>
            <a:r>
              <a:rPr lang="en-US" dirty="0"/>
              <a:t>						all </a:t>
            </a:r>
            <a:r>
              <a:rPr lang="en-US" i="1" dirty="0"/>
              <a:t>w</a:t>
            </a:r>
            <a:r>
              <a:rPr lang="en-US" dirty="0"/>
              <a:t> </a:t>
            </a:r>
            <a:r>
              <a:rPr lang="en-US" dirty="0">
                <a:latin typeface="OpenSymbol"/>
                <a:ea typeface="OpenSymbol"/>
              </a:rPr>
              <a:t>∈</a:t>
            </a:r>
            <a:r>
              <a:rPr lang="en-US" dirty="0"/>
              <a:t> </a:t>
            </a:r>
            <a:r>
              <a:rPr lang="en-US" i="1" dirty="0"/>
              <a:t>pred</a:t>
            </a:r>
            <a:r>
              <a:rPr lang="en-US" i="1" baseline="-25000" dirty="0"/>
              <a:t>v</a:t>
            </a:r>
          </a:p>
          <a:p>
            <a:pPr lvl="1">
              <a:lnSpc>
                <a:spcPct val="120000"/>
              </a:lnSpc>
              <a:buFont typeface="Arial" charset="0"/>
              <a:buChar char="–"/>
            </a:pPr>
            <a:r>
              <a:rPr lang="en-US" dirty="0"/>
              <a:t>If </a:t>
            </a:r>
            <a:r>
              <a:rPr lang="en-US" i="1" dirty="0"/>
              <a:t>r</a:t>
            </a:r>
            <a:r>
              <a:rPr lang="en-US" dirty="0"/>
              <a:t> is live-out at </a:t>
            </a:r>
            <a:r>
              <a:rPr lang="en-US" i="1" dirty="0"/>
              <a:t>v</a:t>
            </a:r>
            <a:r>
              <a:rPr lang="en-US" dirty="0"/>
              <a:t> and </a:t>
            </a:r>
            <a:r>
              <a:rPr lang="en-US" i="1" dirty="0"/>
              <a:t>r</a:t>
            </a:r>
            <a:r>
              <a:rPr lang="en-US" dirty="0"/>
              <a:t> </a:t>
            </a:r>
            <a:r>
              <a:rPr lang="en-US" b="1" dirty="0">
                <a:sym typeface="Symbol" pitchFamily="18" charset="2"/>
              </a:rPr>
              <a:t></a:t>
            </a:r>
            <a:r>
              <a:rPr lang="en-US" dirty="0">
                <a:sym typeface="Symbol" pitchFamily="18" charset="2"/>
              </a:rPr>
              <a:t> </a:t>
            </a:r>
            <a:r>
              <a:rPr lang="en-US" i="1" dirty="0"/>
              <a:t>def</a:t>
            </a:r>
            <a:r>
              <a:rPr lang="en-US" i="1" baseline="-25000" dirty="0"/>
              <a:t>v</a:t>
            </a:r>
            <a:r>
              <a:rPr lang="en-US" dirty="0"/>
              <a:t>:		</a:t>
            </a:r>
            <a:r>
              <a:rPr lang="en-US" i="1" dirty="0"/>
              <a:t>r</a:t>
            </a:r>
            <a:r>
              <a:rPr lang="en-US" dirty="0"/>
              <a:t> is live-in at </a:t>
            </a:r>
            <a:r>
              <a:rPr lang="en-US" i="1" dirty="0"/>
              <a:t>v</a:t>
            </a:r>
          </a:p>
          <a:p>
            <a:pPr marL="457200" lvl="1" indent="0">
              <a:lnSpc>
                <a:spcPct val="120000"/>
              </a:lnSpc>
              <a:buNone/>
            </a:pPr>
            <a:endParaRPr lang="en-US" dirty="0"/>
          </a:p>
          <a:p>
            <a:pPr>
              <a:lnSpc>
                <a:spcPct val="120000"/>
              </a:lnSpc>
              <a:buFont typeface="Arial" charset="0"/>
              <a:buChar char="–"/>
            </a:pPr>
            <a:r>
              <a:rPr lang="en-US" dirty="0"/>
              <a:t>Data flow equations for life time analysis:</a:t>
            </a:r>
          </a:p>
          <a:p>
            <a:pPr lvl="1">
              <a:lnSpc>
                <a:spcPct val="120000"/>
              </a:lnSpc>
              <a:buFont typeface="Arial" charset="0"/>
              <a:buChar char="–"/>
            </a:pPr>
            <a:r>
              <a:rPr lang="en-US" dirty="0"/>
              <a:t>      = Set of all registers that are live-in at </a:t>
            </a:r>
            <a:r>
              <a:rPr lang="en-US" i="1" dirty="0"/>
              <a:t>v</a:t>
            </a:r>
            <a:r>
              <a:rPr lang="en-US" dirty="0"/>
              <a:t> (        analogously)</a:t>
            </a:r>
          </a:p>
          <a:p>
            <a:pPr lvl="1">
              <a:lnSpc>
                <a:spcPct val="120000"/>
              </a:lnSpc>
              <a:buFont typeface="Arial" charset="0"/>
              <a:buChar char="–"/>
            </a:pPr>
            <a:r>
              <a:rPr lang="en-US" dirty="0"/>
              <a:t> </a:t>
            </a:r>
          </a:p>
          <a:p>
            <a:pPr lvl="1">
              <a:lnSpc>
                <a:spcPct val="120000"/>
              </a:lnSpc>
              <a:buFont typeface="Arial" charset="0"/>
              <a:buChar char="–"/>
            </a:pPr>
            <a:r>
              <a:rPr lang="en-US" dirty="0"/>
              <a:t> </a:t>
            </a:r>
            <a:r>
              <a:rPr lang="en-US" sz="2200" dirty="0"/>
              <a:t> </a:t>
            </a:r>
          </a:p>
        </p:txBody>
      </p:sp>
      <p:pic>
        <p:nvPicPr>
          <p:cNvPr id="2" name="Grafik 1"/>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1038270" y="4410000"/>
            <a:ext cx="293370" cy="207645"/>
          </a:xfrm>
          <a:prstGeom prst="rect">
            <a:avLst/>
          </a:prstGeom>
        </p:spPr>
      </p:pic>
      <p:pic>
        <p:nvPicPr>
          <p:cNvPr id="3" name="Grafik 2"/>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6012160" y="4410000"/>
            <a:ext cx="417195" cy="200025"/>
          </a:xfrm>
          <a:prstGeom prst="rect">
            <a:avLst/>
          </a:prstGeom>
        </p:spPr>
      </p:pic>
      <p:pic>
        <p:nvPicPr>
          <p:cNvPr id="6" name="Grafik 5"/>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1043608" y="4805531"/>
            <a:ext cx="2689860" cy="253365"/>
          </a:xfrm>
          <a:prstGeom prst="rect">
            <a:avLst/>
          </a:prstGeom>
        </p:spPr>
      </p:pic>
      <p:pic>
        <p:nvPicPr>
          <p:cNvPr id="8" name="Grafik 7"/>
          <p:cNvPicPr>
            <a:picLocks noChangeAspect="1"/>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1043608" y="5191859"/>
            <a:ext cx="1847850" cy="560070"/>
          </a:xfrm>
          <a:prstGeom prst="rect">
            <a:avLst/>
          </a:prstGeom>
        </p:spPr>
      </p:pic>
    </p:spTree>
    <p:extLst>
      <p:ext uri="{BB962C8B-B14F-4D97-AF65-F5344CB8AC3E}">
        <p14:creationId xmlns:p14="http://schemas.microsoft.com/office/powerpoint/2010/main" val="30630356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469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4691">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368847A-6C66-470A-A734-0600C85FB65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Algorithm for LTA</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Given:</a:t>
            </a:r>
            <a:r>
              <a:rPr lang="en-US" dirty="0"/>
              <a:t> Control flow graph </a:t>
            </a:r>
            <a:r>
              <a:rPr lang="en-US" i="1" dirty="0"/>
              <a:t>G</a:t>
            </a:r>
            <a:r>
              <a:rPr lang="en-US" dirty="0"/>
              <a:t> = (</a:t>
            </a:r>
            <a:r>
              <a:rPr lang="en-US" i="1" dirty="0"/>
              <a:t>V</a:t>
            </a:r>
            <a:r>
              <a:rPr lang="en-US" dirty="0"/>
              <a:t>, </a:t>
            </a:r>
            <a:r>
              <a:rPr lang="en-US" i="1" dirty="0"/>
              <a:t>E</a:t>
            </a:r>
            <a:r>
              <a:rPr lang="en-US" dirty="0"/>
              <a:t>) at the level of machine instructions</a:t>
            </a:r>
          </a:p>
          <a:p>
            <a:pPr>
              <a:lnSpc>
                <a:spcPct val="120000"/>
              </a:lnSpc>
              <a:buFont typeface="Arial" charset="0"/>
              <a:buNone/>
            </a:pPr>
            <a:r>
              <a:rPr lang="en-US" b="1" dirty="0"/>
              <a:t>Approach:</a:t>
            </a:r>
            <a:r>
              <a:rPr lang="en-US" dirty="0"/>
              <a:t> Iterative resolution of data flow equations from previous slide</a:t>
            </a:r>
            <a:endParaRPr lang="en-US" i="1" dirty="0"/>
          </a:p>
          <a:p>
            <a:pPr>
              <a:lnSpc>
                <a:spcPct val="120000"/>
              </a:lnSpc>
              <a:buFont typeface="Arial" charset="0"/>
              <a:buChar char="–"/>
            </a:pPr>
            <a:r>
              <a:rPr lang="en-US" dirty="0"/>
              <a:t>for ( </a:t>
            </a:r>
            <a:r>
              <a:rPr lang="en-US" i="1" dirty="0"/>
              <a:t>&lt;all nodes v </a:t>
            </a:r>
            <a:r>
              <a:rPr lang="en-US" i="1" dirty="0">
                <a:latin typeface="OpenSymbol"/>
                <a:ea typeface="OpenSymbol"/>
              </a:rPr>
              <a:t>∈</a:t>
            </a:r>
            <a:r>
              <a:rPr lang="en-US" i="1" dirty="0"/>
              <a:t> V&gt;</a:t>
            </a:r>
            <a:r>
              <a:rPr lang="en-US" dirty="0"/>
              <a:t> )</a:t>
            </a:r>
            <a:br>
              <a:rPr lang="en-US" dirty="0"/>
            </a:br>
            <a:endParaRPr lang="en-US" i="1" dirty="0"/>
          </a:p>
          <a:p>
            <a:pPr>
              <a:lnSpc>
                <a:spcPct val="120000"/>
              </a:lnSpc>
              <a:buFont typeface="Arial" charset="0"/>
              <a:buChar char="–"/>
            </a:pPr>
            <a:r>
              <a:rPr lang="en-US" dirty="0"/>
              <a:t>do</a:t>
            </a:r>
          </a:p>
          <a:p>
            <a:pPr lvl="1">
              <a:lnSpc>
                <a:spcPct val="120000"/>
              </a:lnSpc>
              <a:buFont typeface="Arial" charset="0"/>
              <a:buChar char="–"/>
            </a:pPr>
            <a:r>
              <a:rPr lang="en-US" dirty="0"/>
              <a:t>for ( &lt;</a:t>
            </a:r>
            <a:r>
              <a:rPr lang="en-US" i="1" dirty="0"/>
              <a:t>all nodes v </a:t>
            </a:r>
            <a:r>
              <a:rPr lang="en-US" i="1" dirty="0">
                <a:latin typeface="OpenSymbol"/>
                <a:ea typeface="OpenSymbol"/>
              </a:rPr>
              <a:t>∈</a:t>
            </a:r>
            <a:r>
              <a:rPr lang="en-US" i="1" dirty="0"/>
              <a:t> V in reverse-topological order</a:t>
            </a:r>
            <a:r>
              <a:rPr lang="en-US" dirty="0"/>
              <a:t>&gt; )</a:t>
            </a:r>
          </a:p>
          <a:p>
            <a:pPr lvl="2">
              <a:lnSpc>
                <a:spcPct val="120000"/>
              </a:lnSpc>
              <a:buFont typeface="Arial" charset="0"/>
              <a:buChar char="–"/>
            </a:pPr>
            <a:r>
              <a:rPr lang="en-US" sz="2000" dirty="0"/>
              <a:t>               ;</a:t>
            </a:r>
          </a:p>
          <a:p>
            <a:pPr lvl="2">
              <a:lnSpc>
                <a:spcPct val="120000"/>
              </a:lnSpc>
              <a:buFont typeface="Arial" charset="0"/>
              <a:buChar char="–"/>
            </a:pPr>
            <a:r>
              <a:rPr lang="en-US" sz="2000" dirty="0"/>
              <a:t> </a:t>
            </a:r>
          </a:p>
          <a:p>
            <a:pPr lvl="2">
              <a:lnSpc>
                <a:spcPct val="120000"/>
              </a:lnSpc>
              <a:spcBef>
                <a:spcPts val="2000"/>
              </a:spcBef>
              <a:buFont typeface="Arial" charset="0"/>
              <a:buChar char="–"/>
            </a:pPr>
            <a:r>
              <a:rPr lang="en-US" sz="2000" dirty="0"/>
              <a:t> </a:t>
            </a:r>
            <a:r>
              <a:rPr lang="en-US" sz="2200" dirty="0"/>
              <a:t> </a:t>
            </a:r>
          </a:p>
          <a:p>
            <a:pPr marL="914400" lvl="2" indent="0">
              <a:lnSpc>
                <a:spcPct val="120000"/>
              </a:lnSpc>
              <a:buNone/>
            </a:pPr>
            <a:endParaRPr lang="en-US" sz="1400" dirty="0"/>
          </a:p>
          <a:p>
            <a:pPr>
              <a:lnSpc>
                <a:spcPct val="120000"/>
              </a:lnSpc>
              <a:buFont typeface="Arial" charset="0"/>
              <a:buChar char="–"/>
            </a:pPr>
            <a:r>
              <a:rPr lang="en-US" dirty="0"/>
              <a:t>while (                                          </a:t>
            </a:r>
            <a:r>
              <a:rPr lang="en-US" i="1" dirty="0"/>
              <a:t>for some arbitrary v </a:t>
            </a:r>
            <a:r>
              <a:rPr lang="en-US" i="1" dirty="0">
                <a:latin typeface="OpenSymbol"/>
                <a:ea typeface="OpenSymbol"/>
              </a:rPr>
              <a:t>∈</a:t>
            </a:r>
            <a:r>
              <a:rPr lang="en-US" i="1" dirty="0"/>
              <a:t> V</a:t>
            </a:r>
            <a:r>
              <a:rPr lang="en-US" dirty="0"/>
              <a:t> )</a:t>
            </a:r>
          </a:p>
        </p:txBody>
      </p:sp>
      <p:pic>
        <p:nvPicPr>
          <p:cNvPr id="2" name="Grafik 1"/>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683568" y="2616716"/>
            <a:ext cx="1579245" cy="236220"/>
          </a:xfrm>
          <a:prstGeom prst="rect">
            <a:avLst/>
          </a:prstGeom>
        </p:spPr>
      </p:pic>
      <p:pic>
        <p:nvPicPr>
          <p:cNvPr id="3" name="Grafik 2"/>
          <p:cNvPicPr>
            <a:picLocks noChangeAspect="1"/>
          </p:cNvPicPr>
          <p:nvPr>
            <p:custDataLst>
              <p:tags r:id="rId2"/>
            </p:custDataLst>
          </p:nvPr>
        </p:nvPicPr>
        <p:blipFill>
          <a:blip r:embed="rId10" cstate="print">
            <a:extLst>
              <a:ext uri="{28A0092B-C50C-407E-A947-70E740481C1C}">
                <a14:useLocalDpi xmlns:a14="http://schemas.microsoft.com/office/drawing/2010/main" val="0"/>
              </a:ext>
            </a:extLst>
          </a:blip>
          <a:stretch>
            <a:fillRect/>
          </a:stretch>
        </p:blipFill>
        <p:spPr>
          <a:xfrm>
            <a:off x="1480587" y="3810372"/>
            <a:ext cx="971550" cy="266700"/>
          </a:xfrm>
          <a:prstGeom prst="rect">
            <a:avLst/>
          </a:prstGeom>
        </p:spPr>
      </p:pic>
      <p:pic>
        <p:nvPicPr>
          <p:cNvPr id="7" name="Grafik 6"/>
          <p:cNvPicPr>
            <a:picLocks noChangeAspect="1"/>
          </p:cNvPicPr>
          <p:nvPr>
            <p:custDataLst>
              <p:tags r:id="rId3"/>
            </p:custDataLst>
          </p:nvPr>
        </p:nvPicPr>
        <p:blipFill>
          <a:blip r:embed="rId11" cstate="print">
            <a:extLst>
              <a:ext uri="{28A0092B-C50C-407E-A947-70E740481C1C}">
                <a14:useLocalDpi xmlns:a14="http://schemas.microsoft.com/office/drawing/2010/main" val="0"/>
              </a:ext>
            </a:extLst>
          </a:blip>
          <a:stretch>
            <a:fillRect/>
          </a:stretch>
        </p:blipFill>
        <p:spPr>
          <a:xfrm>
            <a:off x="2592338" y="3810372"/>
            <a:ext cx="1224915" cy="266700"/>
          </a:xfrm>
          <a:prstGeom prst="rect">
            <a:avLst/>
          </a:prstGeom>
        </p:spPr>
      </p:pic>
      <p:pic>
        <p:nvPicPr>
          <p:cNvPr id="12" name="Grafik 11"/>
          <p:cNvPicPr>
            <a:picLocks noChangeAspect="1"/>
          </p:cNvPicPr>
          <p:nvPr>
            <p:custDataLst>
              <p:tags r:id="rId4"/>
            </p:custDataLst>
          </p:nvPr>
        </p:nvPicPr>
        <p:blipFill>
          <a:blip r:embed="rId12" cstate="print">
            <a:extLst>
              <a:ext uri="{28A0092B-C50C-407E-A947-70E740481C1C}">
                <a14:useLocalDpi xmlns:a14="http://schemas.microsoft.com/office/drawing/2010/main" val="0"/>
              </a:ext>
            </a:extLst>
          </a:blip>
          <a:stretch>
            <a:fillRect/>
          </a:stretch>
        </p:blipFill>
        <p:spPr>
          <a:xfrm>
            <a:off x="1475656" y="4906800"/>
            <a:ext cx="2689860" cy="253365"/>
          </a:xfrm>
          <a:prstGeom prst="rect">
            <a:avLst/>
          </a:prstGeom>
        </p:spPr>
      </p:pic>
      <p:pic>
        <p:nvPicPr>
          <p:cNvPr id="13" name="Grafik 12"/>
          <p:cNvPicPr>
            <a:picLocks noChangeAspect="1"/>
          </p:cNvPicPr>
          <p:nvPr>
            <p:custDataLst>
              <p:tags r:id="rId5"/>
            </p:custDataLst>
          </p:nvPr>
        </p:nvPicPr>
        <p:blipFill>
          <a:blip r:embed="rId13" cstate="print">
            <a:extLst>
              <a:ext uri="{28A0092B-C50C-407E-A947-70E740481C1C}">
                <a14:useLocalDpi xmlns:a14="http://schemas.microsoft.com/office/drawing/2010/main" val="0"/>
              </a:ext>
            </a:extLst>
          </a:blip>
          <a:stretch>
            <a:fillRect/>
          </a:stretch>
        </p:blipFill>
        <p:spPr>
          <a:xfrm>
            <a:off x="1475656" y="4186800"/>
            <a:ext cx="1847850" cy="560070"/>
          </a:xfrm>
          <a:prstGeom prst="rect">
            <a:avLst/>
          </a:prstGeom>
        </p:spPr>
      </p:pic>
      <p:pic>
        <p:nvPicPr>
          <p:cNvPr id="9" name="Grafik 8"/>
          <p:cNvPicPr>
            <a:picLocks noChangeAspect="1"/>
          </p:cNvPicPr>
          <p:nvPr>
            <p:custDataLst>
              <p:tags r:id="rId6"/>
            </p:custDataLst>
          </p:nvPr>
        </p:nvPicPr>
        <p:blipFill>
          <a:blip r:embed="rId14" cstate="print">
            <a:extLst>
              <a:ext uri="{28A0092B-C50C-407E-A947-70E740481C1C}">
                <a14:useLocalDpi xmlns:a14="http://schemas.microsoft.com/office/drawing/2010/main" val="0"/>
              </a:ext>
            </a:extLst>
          </a:blip>
          <a:stretch>
            <a:fillRect/>
          </a:stretch>
        </p:blipFill>
        <p:spPr>
          <a:xfrm>
            <a:off x="1430660" y="5554800"/>
            <a:ext cx="2781300" cy="266700"/>
          </a:xfrm>
          <a:prstGeom prst="rect">
            <a:avLst/>
          </a:prstGeom>
        </p:spPr>
      </p:pic>
    </p:spTree>
    <p:extLst>
      <p:ext uri="{BB962C8B-B14F-4D97-AF65-F5344CB8AC3E}">
        <p14:creationId xmlns:p14="http://schemas.microsoft.com/office/powerpoint/2010/main" val="4183825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469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469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54691">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936D4B7-6073-4EC5-B2BB-A52FD93E911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Remarks</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Reverse-Topological Order</a:t>
            </a:r>
            <a:endParaRPr lang="en-US" b="1" i="1" dirty="0"/>
          </a:p>
          <a:p>
            <a:pPr>
              <a:lnSpc>
                <a:spcPct val="120000"/>
              </a:lnSpc>
              <a:buFont typeface="Arial" charset="0"/>
              <a:buChar char="–"/>
            </a:pPr>
            <a:r>
              <a:rPr lang="en-US" dirty="0"/>
              <a:t>Create graph </a:t>
            </a:r>
            <a:r>
              <a:rPr lang="en-US" i="1" dirty="0"/>
              <a:t>G’</a:t>
            </a:r>
            <a:r>
              <a:rPr lang="en-US" dirty="0"/>
              <a:t> from control flow graph </a:t>
            </a:r>
            <a:r>
              <a:rPr lang="en-US" i="1" dirty="0"/>
              <a:t>G</a:t>
            </a:r>
            <a:r>
              <a:rPr lang="en-US" dirty="0"/>
              <a:t>, by reverting the sense of all edges</a:t>
            </a:r>
          </a:p>
          <a:p>
            <a:pPr>
              <a:lnSpc>
                <a:spcPct val="120000"/>
              </a:lnSpc>
              <a:buFont typeface="Arial" charset="0"/>
              <a:buChar char="–"/>
            </a:pPr>
            <a:r>
              <a:rPr lang="en-US" dirty="0"/>
              <a:t>Perform a depth-first search (DFS) on </a:t>
            </a:r>
            <a:r>
              <a:rPr lang="en-US" i="1" dirty="0"/>
              <a:t>G’</a:t>
            </a:r>
            <a:r>
              <a:rPr lang="en-US" dirty="0"/>
              <a:t>, starting at the source nodes of </a:t>
            </a:r>
            <a:r>
              <a:rPr lang="en-US" i="1" dirty="0"/>
              <a:t>G’</a:t>
            </a:r>
            <a:r>
              <a:rPr lang="en-US" dirty="0"/>
              <a:t>, i.e., those nodes without incoming edges. During DFS, create the post-order sequence of visited nodes</a:t>
            </a:r>
          </a:p>
          <a:p>
            <a:pPr>
              <a:lnSpc>
                <a:spcPct val="120000"/>
              </a:lnSpc>
              <a:buFont typeface="Arial" charset="0"/>
              <a:buChar char="–"/>
            </a:pPr>
            <a:r>
              <a:rPr lang="en-US" dirty="0"/>
              <a:t>Revert the post-order in which the nodes of </a:t>
            </a:r>
            <a:r>
              <a:rPr lang="en-US" i="1" dirty="0"/>
              <a:t>G’</a:t>
            </a:r>
            <a:r>
              <a:rPr lang="en-US" dirty="0"/>
              <a:t> are visited during the DFG traversal</a:t>
            </a:r>
          </a:p>
          <a:p>
            <a:pPr>
              <a:lnSpc>
                <a:spcPct val="120000"/>
              </a:lnSpc>
              <a:buFont typeface="Arial" charset="0"/>
              <a:buNone/>
            </a:pPr>
            <a:endParaRPr lang="en-US" sz="1200" b="1" dirty="0"/>
          </a:p>
          <a:p>
            <a:pPr>
              <a:lnSpc>
                <a:spcPct val="120000"/>
              </a:lnSpc>
              <a:buFont typeface="Arial" charset="0"/>
              <a:buNone/>
            </a:pPr>
            <a:r>
              <a:rPr lang="en-US" b="1" dirty="0"/>
              <a:t>Example from Slide 10</a:t>
            </a:r>
            <a:endParaRPr lang="en-US" b="1" i="1" dirty="0"/>
          </a:p>
          <a:p>
            <a:pPr>
              <a:lnSpc>
                <a:spcPct val="120000"/>
              </a:lnSpc>
              <a:buFont typeface="Arial" charset="0"/>
              <a:buChar char="–"/>
            </a:pPr>
            <a:r>
              <a:rPr lang="en-US" dirty="0"/>
              <a:t>DFS post-order of the “reverted” graph: 1, 2, 3, 4, 5, 6</a:t>
            </a:r>
          </a:p>
          <a:p>
            <a:pPr>
              <a:lnSpc>
                <a:spcPct val="120000"/>
              </a:lnSpc>
              <a:buFont typeface="Arial" charset="0"/>
              <a:buChar char="–"/>
            </a:pPr>
            <a:r>
              <a:rPr lang="en-US" dirty="0"/>
              <a:t>Reverse-topological order: 6, 5, 4, 3, 2, 1</a:t>
            </a:r>
          </a:p>
        </p:txBody>
      </p:sp>
    </p:spTree>
    <p:extLst>
      <p:ext uri="{BB962C8B-B14F-4D97-AF65-F5344CB8AC3E}">
        <p14:creationId xmlns:p14="http://schemas.microsoft.com/office/powerpoint/2010/main" val="198389084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37523" y="3826800"/>
            <a:ext cx="7164388" cy="355600"/>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 name="Datumsplatzhalter 3"/>
          <p:cNvSpPr>
            <a:spLocks noGrp="1"/>
          </p:cNvSpPr>
          <p:nvPr>
            <p:ph type="dt" sz="half" idx="10"/>
          </p:nvPr>
        </p:nvSpPr>
        <p:spPr/>
        <p:txBody>
          <a:bodyPr/>
          <a:lstStyle/>
          <a:p>
            <a:r>
              <a:rPr lang="en-US" dirty="0"/>
              <a:t>© H. Falk | </a:t>
            </a:r>
            <a:fld id="{3724C5FF-FB45-4EE6-A6F5-DA8D58EC8DD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8"/>
            </a:pPr>
            <a:r>
              <a:rPr lang="en-US" b="1" dirty="0"/>
              <a:t>Register Allocation</a:t>
            </a:r>
          </a:p>
          <a:p>
            <a:pPr marL="838200" lvl="1" indent="-381000">
              <a:lnSpc>
                <a:spcPct val="90000"/>
              </a:lnSpc>
              <a:buFont typeface="Arial" charset="0"/>
              <a:buChar char="–"/>
            </a:pPr>
            <a:r>
              <a:rPr lang="en-US" dirty="0"/>
              <a:t>Introduction</a:t>
            </a:r>
          </a:p>
          <a:p>
            <a:pPr marL="1238250" lvl="2" indent="-381000">
              <a:lnSpc>
                <a:spcPct val="90000"/>
              </a:lnSpc>
              <a:buFont typeface="Arial" charset="0"/>
              <a:buChar char="–"/>
            </a:pPr>
            <a:r>
              <a:rPr lang="en-US" sz="2000" dirty="0"/>
              <a:t>Registers in the Memory Hierarchy</a:t>
            </a:r>
          </a:p>
          <a:p>
            <a:pPr marL="1238250" lvl="2" indent="-381000">
              <a:lnSpc>
                <a:spcPct val="90000"/>
              </a:lnSpc>
              <a:buFont typeface="Arial" charset="0"/>
              <a:buChar char="–"/>
            </a:pPr>
            <a:r>
              <a:rPr lang="en-US" sz="2000" dirty="0"/>
              <a:t>Role of Register Allocation</a:t>
            </a:r>
          </a:p>
          <a:p>
            <a:pPr marL="838200" lvl="1" indent="-381000">
              <a:lnSpc>
                <a:spcPct val="90000"/>
              </a:lnSpc>
              <a:buFont typeface="Arial" charset="0"/>
              <a:buChar char="–"/>
            </a:pPr>
            <a:r>
              <a:rPr lang="en-US" dirty="0"/>
              <a:t>Life Time Analysis</a:t>
            </a:r>
          </a:p>
          <a:p>
            <a:pPr marL="1238250" lvl="2" indent="-381000">
              <a:lnSpc>
                <a:spcPct val="90000"/>
              </a:lnSpc>
              <a:buFont typeface="Arial" charset="0"/>
              <a:buChar char="–"/>
            </a:pPr>
            <a:r>
              <a:rPr lang="en-US" sz="2000" dirty="0"/>
              <a:t>Life Time of Registers</a:t>
            </a:r>
            <a:endParaRPr lang="en-US" sz="2000" i="1" dirty="0"/>
          </a:p>
          <a:p>
            <a:pPr marL="1238250" lvl="2" indent="-381000">
              <a:lnSpc>
                <a:spcPct val="90000"/>
              </a:lnSpc>
              <a:buFont typeface="Arial" charset="0"/>
              <a:buChar char="–"/>
            </a:pPr>
            <a:r>
              <a:rPr lang="en-US" sz="2000" dirty="0"/>
              <a:t>Approaches to Life Time Analysis</a:t>
            </a:r>
            <a:endParaRPr lang="en-US" sz="2000" i="1" dirty="0"/>
          </a:p>
          <a:p>
            <a:pPr marL="838200" lvl="1" indent="-381000">
              <a:lnSpc>
                <a:spcPct val="90000"/>
              </a:lnSpc>
              <a:buFont typeface="Arial" charset="0"/>
              <a:buChar char="–"/>
            </a:pPr>
            <a:r>
              <a:rPr lang="en-US" dirty="0"/>
              <a:t>Register Allocation by Graph Coloring</a:t>
            </a:r>
          </a:p>
          <a:p>
            <a:pPr marL="1238250" lvl="2" indent="-381000">
              <a:lnSpc>
                <a:spcPct val="90000"/>
              </a:lnSpc>
              <a:buFont typeface="Arial" charset="0"/>
              <a:buChar char="–"/>
            </a:pPr>
            <a:r>
              <a:rPr lang="en-US" sz="2000" dirty="0"/>
              <a:t>Interference Graphs</a:t>
            </a:r>
          </a:p>
          <a:p>
            <a:pPr marL="1238250" lvl="2" indent="-381000">
              <a:lnSpc>
                <a:spcPct val="90000"/>
              </a:lnSpc>
              <a:buFont typeface="Arial" charset="0"/>
              <a:buChar char="–"/>
            </a:pPr>
            <a:r>
              <a:rPr lang="en-US" sz="2000" dirty="0"/>
              <a:t>Approach of Graph Coloring</a:t>
            </a:r>
          </a:p>
          <a:p>
            <a:pPr marL="1238250" lvl="2" indent="-381000">
              <a:lnSpc>
                <a:spcPct val="90000"/>
              </a:lnSpc>
              <a:buFont typeface="Arial" charset="0"/>
              <a:buChar char="–"/>
            </a:pPr>
            <a:r>
              <a:rPr lang="en-US" sz="2000" dirty="0"/>
              <a:t>Safe Coalescing</a:t>
            </a:r>
            <a:endParaRPr lang="en-US" sz="2000" i="1" dirty="0"/>
          </a:p>
        </p:txBody>
      </p:sp>
    </p:spTree>
    <p:extLst>
      <p:ext uri="{BB962C8B-B14F-4D97-AF65-F5344CB8AC3E}">
        <p14:creationId xmlns:p14="http://schemas.microsoft.com/office/powerpoint/2010/main" val="1596814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2C490BA-EF31-43A2-8663-51067B2A23A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Graph Coloring and Register Allocation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Definition</a:t>
            </a:r>
            <a:r>
              <a:rPr lang="en-US" i="1" dirty="0"/>
              <a:t> (Graph Coloring)</a:t>
            </a:r>
          </a:p>
          <a:p>
            <a:pPr marL="0" indent="0">
              <a:lnSpc>
                <a:spcPct val="120000"/>
              </a:lnSpc>
            </a:pPr>
            <a:r>
              <a:rPr lang="en-US" dirty="0"/>
              <a:t>Let </a:t>
            </a:r>
            <a:r>
              <a:rPr lang="en-US" i="1" dirty="0"/>
              <a:t>G</a:t>
            </a:r>
            <a:r>
              <a:rPr lang="en-US" dirty="0"/>
              <a:t> = (</a:t>
            </a:r>
            <a:r>
              <a:rPr lang="en-US" i="1" dirty="0"/>
              <a:t>V</a:t>
            </a:r>
            <a:r>
              <a:rPr lang="en-US" dirty="0"/>
              <a:t>, </a:t>
            </a:r>
            <a:r>
              <a:rPr lang="en-US" i="1" dirty="0"/>
              <a:t>E</a:t>
            </a:r>
            <a:r>
              <a:rPr lang="en-US" dirty="0"/>
              <a:t>) be an undirected graph, </a:t>
            </a:r>
            <a:r>
              <a:rPr lang="en-US" i="1" dirty="0"/>
              <a:t>K</a:t>
            </a:r>
            <a:r>
              <a:rPr lang="en-US" dirty="0">
                <a:sym typeface="Symbol" pitchFamily="18" charset="2"/>
              </a:rPr>
              <a:t>  </a:t>
            </a:r>
            <a:r>
              <a:rPr lang="en-US" dirty="0">
                <a:latin typeface="Arial Unicode MS" pitchFamily="34" charset="-128"/>
                <a:ea typeface="Arial Unicode MS" pitchFamily="34" charset="-128"/>
                <a:cs typeface="Arial Unicode MS" pitchFamily="34" charset="-128"/>
                <a:sym typeface="Symbol" pitchFamily="18" charset="2"/>
              </a:rPr>
              <a:t>ℕ</a:t>
            </a:r>
            <a:endParaRPr lang="en-US" dirty="0"/>
          </a:p>
          <a:p>
            <a:pPr marL="0" indent="0">
              <a:lnSpc>
                <a:spcPct val="120000"/>
              </a:lnSpc>
            </a:pPr>
            <a:r>
              <a:rPr lang="en-US" dirty="0"/>
              <a:t>Graph coloring denotes the problem to assign each node </a:t>
            </a:r>
            <a:r>
              <a:rPr lang="en-US" i="1" dirty="0"/>
              <a:t>v</a:t>
            </a:r>
            <a:r>
              <a:rPr lang="en-US" dirty="0"/>
              <a:t> </a:t>
            </a:r>
            <a:r>
              <a:rPr lang="en-US" dirty="0">
                <a:latin typeface="OpenSymbol"/>
                <a:ea typeface="OpenSymbol"/>
              </a:rPr>
              <a:t>∈</a:t>
            </a:r>
            <a:r>
              <a:rPr lang="en-US" dirty="0"/>
              <a:t> </a:t>
            </a:r>
            <a:r>
              <a:rPr lang="en-US" i="1" dirty="0"/>
              <a:t>V</a:t>
            </a:r>
            <a:r>
              <a:rPr lang="en-US" dirty="0"/>
              <a:t> one color</a:t>
            </a:r>
            <a:br>
              <a:rPr lang="en-US" dirty="0"/>
            </a:br>
            <a:r>
              <a:rPr lang="en-US" dirty="0"/>
              <a:t>                          such that:</a:t>
            </a:r>
            <a:br>
              <a:rPr lang="en-US" dirty="0"/>
            </a:br>
            <a:endParaRPr lang="en-US" dirty="0"/>
          </a:p>
          <a:p>
            <a:pPr marL="0" indent="0">
              <a:lnSpc>
                <a:spcPct val="120000"/>
              </a:lnSpc>
            </a:pPr>
            <a:r>
              <a:rPr lang="en-US" i="1" dirty="0"/>
              <a:t>(No two adjacent nodes may have the same color)</a:t>
            </a:r>
          </a:p>
          <a:p>
            <a:pPr>
              <a:lnSpc>
                <a:spcPct val="120000"/>
              </a:lnSpc>
              <a:buFont typeface="Arial" charset="0"/>
              <a:buNone/>
            </a:pPr>
            <a:endParaRPr lang="en-US" sz="1200" b="1" dirty="0"/>
          </a:p>
          <a:p>
            <a:pPr>
              <a:lnSpc>
                <a:spcPct val="120000"/>
              </a:lnSpc>
              <a:buFont typeface="Arial" charset="0"/>
              <a:buNone/>
            </a:pPr>
            <a:r>
              <a:rPr lang="en-US" b="1" dirty="0"/>
              <a:t>Idea of a Graph-Coloring Based Register Allocation</a:t>
            </a:r>
            <a:endParaRPr lang="en-US" b="1" i="1" dirty="0"/>
          </a:p>
          <a:p>
            <a:pPr>
              <a:lnSpc>
                <a:spcPct val="120000"/>
              </a:lnSpc>
              <a:buFont typeface="Arial" charset="0"/>
              <a:buChar char="–"/>
            </a:pPr>
            <a:r>
              <a:rPr lang="en-US" dirty="0"/>
              <a:t>Create graph </a:t>
            </a:r>
            <a:r>
              <a:rPr lang="en-US" i="1" dirty="0"/>
              <a:t>G</a:t>
            </a:r>
            <a:r>
              <a:rPr lang="en-US" dirty="0"/>
              <a:t> with one node </a:t>
            </a:r>
            <a:r>
              <a:rPr lang="en-US" i="1" dirty="0"/>
              <a:t>v</a:t>
            </a:r>
            <a:r>
              <a:rPr lang="en-US" dirty="0"/>
              <a:t> per virtual register</a:t>
            </a:r>
          </a:p>
          <a:p>
            <a:pPr>
              <a:lnSpc>
                <a:spcPct val="120000"/>
              </a:lnSpc>
              <a:buFont typeface="Arial" charset="0"/>
              <a:buChar char="–"/>
            </a:pPr>
            <a:r>
              <a:rPr lang="en-US" dirty="0"/>
              <a:t>Color </a:t>
            </a:r>
            <a:r>
              <a:rPr lang="en-US" i="1" dirty="0"/>
              <a:t>G</a:t>
            </a:r>
            <a:r>
              <a:rPr lang="en-US" dirty="0"/>
              <a:t> using </a:t>
            </a:r>
            <a:r>
              <a:rPr lang="en-US" i="1" dirty="0"/>
              <a:t>K</a:t>
            </a:r>
            <a:r>
              <a:rPr lang="en-US" dirty="0"/>
              <a:t> colors where the considered target processor has </a:t>
            </a:r>
            <a:r>
              <a:rPr lang="en-US" i="1" dirty="0"/>
              <a:t>K</a:t>
            </a:r>
            <a:r>
              <a:rPr lang="en-US" dirty="0"/>
              <a:t> physical registers</a:t>
            </a:r>
          </a:p>
          <a:p>
            <a:pPr>
              <a:lnSpc>
                <a:spcPct val="120000"/>
              </a:lnSpc>
              <a:buFont typeface="Arial" charset="0"/>
              <a:buChar char="–"/>
            </a:pPr>
            <a:r>
              <a:rPr lang="en-US" dirty="0"/>
              <a:t>The color </a:t>
            </a:r>
            <a:r>
              <a:rPr lang="en-US" i="1" dirty="0"/>
              <a:t>k</a:t>
            </a:r>
            <a:r>
              <a:rPr lang="en-US" i="1" baseline="-25000" dirty="0"/>
              <a:t>v</a:t>
            </a:r>
            <a:r>
              <a:rPr lang="en-US" dirty="0"/>
              <a:t> specifies to which physical register the virtual register associated with node </a:t>
            </a:r>
            <a:r>
              <a:rPr lang="en-US" i="1" dirty="0"/>
              <a:t>v</a:t>
            </a:r>
            <a:r>
              <a:rPr lang="en-US" dirty="0"/>
              <a:t> is allocated</a:t>
            </a:r>
            <a:endParaRPr lang="en-US" i="1" dirty="0"/>
          </a:p>
        </p:txBody>
      </p:sp>
      <p:pic>
        <p:nvPicPr>
          <p:cNvPr id="3" name="Grafik 2"/>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274737" y="2599571"/>
            <a:ext cx="1704975" cy="253365"/>
          </a:xfrm>
          <a:prstGeom prst="rect">
            <a:avLst/>
          </a:prstGeom>
        </p:spPr>
      </p:pic>
      <p:pic>
        <p:nvPicPr>
          <p:cNvPr id="11" name="Grafik 10"/>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611560" y="2959611"/>
            <a:ext cx="2863215" cy="253365"/>
          </a:xfrm>
          <a:prstGeom prst="rect">
            <a:avLst/>
          </a:prstGeom>
        </p:spPr>
      </p:pic>
    </p:spTree>
    <p:extLst>
      <p:ext uri="{BB962C8B-B14F-4D97-AF65-F5344CB8AC3E}">
        <p14:creationId xmlns:p14="http://schemas.microsoft.com/office/powerpoint/2010/main" val="1310464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7C2F17A-5CB3-4E18-A926-CFCE746D655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Graph Coloring and Register Allocation (2)</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Definition</a:t>
            </a:r>
            <a:r>
              <a:rPr lang="en-US" i="1" dirty="0"/>
              <a:t> (Interference Graph)</a:t>
            </a:r>
          </a:p>
          <a:p>
            <a:pPr marL="0" indent="0">
              <a:lnSpc>
                <a:spcPct val="120000"/>
              </a:lnSpc>
            </a:pPr>
            <a:r>
              <a:rPr lang="en-US" dirty="0"/>
              <a:t>Let </a:t>
            </a:r>
            <a:r>
              <a:rPr lang="en-US" i="1" dirty="0"/>
              <a:t>R</a:t>
            </a:r>
            <a:r>
              <a:rPr lang="en-US" i="1" baseline="-25000" dirty="0"/>
              <a:t>v</a:t>
            </a:r>
            <a:r>
              <a:rPr lang="en-US" dirty="0"/>
              <a:t> = {</a:t>
            </a:r>
            <a:r>
              <a:rPr lang="en-US" i="1" dirty="0"/>
              <a:t>r</a:t>
            </a:r>
            <a:r>
              <a:rPr lang="en-US" baseline="-25000" dirty="0"/>
              <a:t>1</a:t>
            </a:r>
            <a:r>
              <a:rPr lang="en-US" dirty="0"/>
              <a:t>, ..., </a:t>
            </a:r>
            <a:r>
              <a:rPr lang="en-US" i="1" dirty="0"/>
              <a:t>r</a:t>
            </a:r>
            <a:r>
              <a:rPr lang="en-US" i="1" baseline="-25000" dirty="0"/>
              <a:t>n</a:t>
            </a:r>
            <a:r>
              <a:rPr lang="en-US" dirty="0"/>
              <a:t>} be the set of all virtual registers occurring in an LIR, and let </a:t>
            </a:r>
            <a:r>
              <a:rPr lang="en-US" i="1" dirty="0"/>
              <a:t>R</a:t>
            </a:r>
            <a:r>
              <a:rPr lang="en-US" i="1" baseline="-25000" dirty="0"/>
              <a:t>p</a:t>
            </a:r>
            <a:r>
              <a:rPr lang="en-US" dirty="0"/>
              <a:t> = {</a:t>
            </a:r>
            <a:r>
              <a:rPr lang="en-US" i="1" dirty="0"/>
              <a:t>R</a:t>
            </a:r>
            <a:r>
              <a:rPr lang="en-US" baseline="-25000" dirty="0"/>
              <a:t>1</a:t>
            </a:r>
            <a:r>
              <a:rPr lang="en-US" dirty="0"/>
              <a:t>, ..., </a:t>
            </a:r>
            <a:r>
              <a:rPr lang="en-US" i="1" dirty="0"/>
              <a:t>R</a:t>
            </a:r>
            <a:r>
              <a:rPr lang="en-US" i="1" baseline="-25000" dirty="0"/>
              <a:t>K</a:t>
            </a:r>
            <a:r>
              <a:rPr lang="en-US" dirty="0"/>
              <a:t>} be the set of all physical registers.</a:t>
            </a:r>
          </a:p>
          <a:p>
            <a:pPr marL="0" indent="0">
              <a:lnSpc>
                <a:spcPct val="120000"/>
              </a:lnSpc>
            </a:pPr>
            <a:r>
              <a:rPr lang="en-US" dirty="0"/>
              <a:t>The interference graph is an undirected graph </a:t>
            </a:r>
            <a:r>
              <a:rPr lang="en-US" i="1" dirty="0"/>
              <a:t>G</a:t>
            </a:r>
            <a:r>
              <a:rPr lang="en-US" dirty="0"/>
              <a:t> = (</a:t>
            </a:r>
            <a:r>
              <a:rPr lang="en-US" i="1" dirty="0"/>
              <a:t>V</a:t>
            </a:r>
            <a:r>
              <a:rPr lang="en-US" dirty="0"/>
              <a:t>, </a:t>
            </a:r>
            <a:r>
              <a:rPr lang="en-US" i="1" dirty="0"/>
              <a:t>E</a:t>
            </a:r>
            <a:r>
              <a:rPr lang="en-US" dirty="0"/>
              <a:t>) with</a:t>
            </a:r>
          </a:p>
          <a:p>
            <a:pPr>
              <a:lnSpc>
                <a:spcPct val="120000"/>
              </a:lnSpc>
              <a:buFont typeface="Arial" charset="0"/>
              <a:buChar char="–"/>
            </a:pPr>
            <a:r>
              <a:rPr lang="en-US" i="1" dirty="0"/>
              <a:t>V</a:t>
            </a:r>
            <a:r>
              <a:rPr lang="en-US" dirty="0"/>
              <a:t> = </a:t>
            </a:r>
            <a:r>
              <a:rPr lang="en-US" i="1" dirty="0"/>
              <a:t>R</a:t>
            </a:r>
            <a:r>
              <a:rPr lang="en-US" i="1" baseline="-25000" dirty="0"/>
              <a:t>v</a:t>
            </a:r>
            <a:r>
              <a:rPr lang="en-US" dirty="0"/>
              <a:t> </a:t>
            </a:r>
            <a:r>
              <a:rPr lang="en-US" b="1" dirty="0">
                <a:sym typeface="Symbol" pitchFamily="18" charset="2"/>
              </a:rPr>
              <a:t></a:t>
            </a:r>
            <a:r>
              <a:rPr lang="en-US" dirty="0"/>
              <a:t> </a:t>
            </a:r>
            <a:r>
              <a:rPr lang="en-US" i="1" dirty="0"/>
              <a:t>R</a:t>
            </a:r>
            <a:r>
              <a:rPr lang="en-US" i="1" baseline="-25000" dirty="0"/>
              <a:t>p</a:t>
            </a:r>
            <a:r>
              <a:rPr lang="en-US" dirty="0"/>
              <a:t> and</a:t>
            </a:r>
          </a:p>
          <a:p>
            <a:pPr>
              <a:lnSpc>
                <a:spcPct val="120000"/>
              </a:lnSpc>
              <a:buFont typeface="Arial" charset="0"/>
              <a:buChar char="–"/>
            </a:pPr>
            <a:r>
              <a:rPr lang="en-US" i="1" dirty="0"/>
              <a:t>e</a:t>
            </a:r>
            <a:r>
              <a:rPr lang="en-US" dirty="0"/>
              <a:t> = {</a:t>
            </a:r>
            <a:r>
              <a:rPr lang="en-US" i="1" dirty="0"/>
              <a:t>v</a:t>
            </a:r>
            <a:r>
              <a:rPr lang="en-US" dirty="0"/>
              <a:t>, </a:t>
            </a:r>
            <a:r>
              <a:rPr lang="en-US" i="1" dirty="0"/>
              <a:t>w</a:t>
            </a:r>
            <a:r>
              <a:rPr lang="en-US" dirty="0"/>
              <a:t>} </a:t>
            </a:r>
            <a:r>
              <a:rPr lang="en-US" dirty="0">
                <a:latin typeface="OpenSymbol"/>
                <a:ea typeface="OpenSymbol"/>
              </a:rPr>
              <a:t>∈</a:t>
            </a:r>
            <a:r>
              <a:rPr lang="en-US" dirty="0"/>
              <a:t> </a:t>
            </a:r>
            <a:r>
              <a:rPr lang="en-US" i="1" dirty="0"/>
              <a:t>E</a:t>
            </a:r>
            <a:r>
              <a:rPr lang="en-US" dirty="0"/>
              <a:t> if </a:t>
            </a:r>
            <a:r>
              <a:rPr lang="en-US" i="1" dirty="0"/>
              <a:t>v</a:t>
            </a:r>
            <a:r>
              <a:rPr lang="en-US" dirty="0"/>
              <a:t> and </a:t>
            </a:r>
            <a:r>
              <a:rPr lang="en-US" i="1" dirty="0"/>
              <a:t>w</a:t>
            </a:r>
            <a:r>
              <a:rPr lang="en-US" dirty="0"/>
              <a:t> may never share the same physical register, i.e., if </a:t>
            </a:r>
            <a:r>
              <a:rPr lang="en-US" i="1" dirty="0"/>
              <a:t>v</a:t>
            </a:r>
            <a:r>
              <a:rPr lang="en-US" dirty="0"/>
              <a:t> and </a:t>
            </a:r>
            <a:r>
              <a:rPr lang="en-US" i="1" dirty="0"/>
              <a:t>w</a:t>
            </a:r>
            <a:r>
              <a:rPr lang="en-US" dirty="0"/>
              <a:t> interfere.</a:t>
            </a:r>
          </a:p>
          <a:p>
            <a:pPr>
              <a:lnSpc>
                <a:spcPct val="120000"/>
              </a:lnSpc>
              <a:buFont typeface="Arial" charset="0"/>
              <a:buNone/>
            </a:pPr>
            <a:endParaRPr lang="en-US" sz="1200" b="1" dirty="0"/>
          </a:p>
          <a:p>
            <a:pPr>
              <a:lnSpc>
                <a:spcPct val="120000"/>
              </a:lnSpc>
              <a:buFont typeface="Arial" charset="0"/>
              <a:buNone/>
            </a:pPr>
            <a:r>
              <a:rPr lang="en-US" b="1" dirty="0"/>
              <a:t>Register Interference:</a:t>
            </a:r>
            <a:r>
              <a:rPr lang="en-US" dirty="0"/>
              <a:t> A virtual register </a:t>
            </a:r>
            <a:r>
              <a:rPr lang="en-US" i="1" dirty="0"/>
              <a:t>r</a:t>
            </a:r>
            <a:r>
              <a:rPr lang="en-US" i="1" baseline="-25000" dirty="0"/>
              <a:t>i</a:t>
            </a:r>
            <a:r>
              <a:rPr lang="en-US" dirty="0"/>
              <a:t> and ...</a:t>
            </a:r>
            <a:endParaRPr lang="en-US" i="1" dirty="0"/>
          </a:p>
          <a:p>
            <a:pPr>
              <a:lnSpc>
                <a:spcPct val="120000"/>
              </a:lnSpc>
              <a:buFont typeface="Arial" charset="0"/>
              <a:buChar char="–"/>
            </a:pPr>
            <a:r>
              <a:rPr lang="en-US" dirty="0"/>
              <a:t>... a virtual register </a:t>
            </a:r>
            <a:r>
              <a:rPr lang="en-US" i="1" dirty="0"/>
              <a:t>r</a:t>
            </a:r>
            <a:r>
              <a:rPr lang="en-US" i="1" baseline="-25000" dirty="0"/>
              <a:t>j</a:t>
            </a:r>
            <a:r>
              <a:rPr lang="en-US" dirty="0"/>
              <a:t> interfere if their life times overlap.</a:t>
            </a:r>
          </a:p>
          <a:p>
            <a:pPr>
              <a:lnSpc>
                <a:spcPct val="120000"/>
              </a:lnSpc>
              <a:buFont typeface="Arial" charset="0"/>
              <a:buChar char="–"/>
            </a:pPr>
            <a:r>
              <a:rPr lang="en-US" dirty="0"/>
              <a:t>... a physical register </a:t>
            </a:r>
            <a:r>
              <a:rPr lang="en-US" i="1" dirty="0"/>
              <a:t>R</a:t>
            </a:r>
            <a:r>
              <a:rPr lang="en-US" i="1" baseline="-25000" dirty="0"/>
              <a:t>j</a:t>
            </a:r>
            <a:r>
              <a:rPr lang="en-US" dirty="0"/>
              <a:t> interfere if some LIR operation </a:t>
            </a:r>
            <a:r>
              <a:rPr lang="en-US" b="1" dirty="0">
                <a:latin typeface="Courier New" pitchFamily="49" charset="0"/>
                <a:cs typeface="Courier New" pitchFamily="49" charset="0"/>
              </a:rPr>
              <a:t>op</a:t>
            </a:r>
            <a:r>
              <a:rPr lang="en-US" dirty="0"/>
              <a:t> uses or defines </a:t>
            </a:r>
            <a:r>
              <a:rPr lang="en-US" i="1" dirty="0"/>
              <a:t>r</a:t>
            </a:r>
            <a:r>
              <a:rPr lang="en-US" i="1" baseline="-25000" dirty="0"/>
              <a:t>i</a:t>
            </a:r>
            <a:r>
              <a:rPr lang="en-US" dirty="0"/>
              <a:t>, but </a:t>
            </a:r>
            <a:r>
              <a:rPr lang="en-US" b="1" dirty="0">
                <a:latin typeface="Courier New" pitchFamily="49" charset="0"/>
                <a:cs typeface="Courier New" pitchFamily="49" charset="0"/>
              </a:rPr>
              <a:t>op</a:t>
            </a:r>
            <a:r>
              <a:rPr lang="en-US" dirty="0"/>
              <a:t> cannot address the physical register </a:t>
            </a:r>
            <a:r>
              <a:rPr lang="en-US" i="1" dirty="0"/>
              <a:t>R</a:t>
            </a:r>
            <a:r>
              <a:rPr lang="en-US" i="1" baseline="-25000" dirty="0"/>
              <a:t>j</a:t>
            </a:r>
            <a:r>
              <a:rPr lang="en-US" dirty="0"/>
              <a:t>.</a:t>
            </a:r>
          </a:p>
        </p:txBody>
      </p:sp>
    </p:spTree>
    <p:extLst>
      <p:ext uri="{BB962C8B-B14F-4D97-AF65-F5344CB8AC3E}">
        <p14:creationId xmlns:p14="http://schemas.microsoft.com/office/powerpoint/2010/main" val="5960871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D074EDA-28A7-4EA1-A6F1-0CCB9D09B1E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Graph Coloring and Register Allocation (3)</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Special Case: Register Moves</a:t>
            </a:r>
          </a:p>
          <a:p>
            <a:pPr>
              <a:lnSpc>
                <a:spcPct val="120000"/>
              </a:lnSpc>
              <a:buFont typeface="Arial" charset="0"/>
              <a:buNone/>
            </a:pPr>
            <a:endParaRPr lang="en-US" b="1" i="1" dirty="0"/>
          </a:p>
          <a:p>
            <a:pPr>
              <a:lnSpc>
                <a:spcPct val="120000"/>
              </a:lnSpc>
              <a:buFont typeface="Arial" charset="0"/>
              <a:buNone/>
            </a:pPr>
            <a:endParaRPr lang="en-US" b="1" i="1" dirty="0"/>
          </a:p>
          <a:p>
            <a:pPr>
              <a:lnSpc>
                <a:spcPct val="120000"/>
              </a:lnSpc>
              <a:buFont typeface="Arial" charset="0"/>
              <a:buNone/>
            </a:pPr>
            <a:endParaRPr lang="en-US" b="1" i="1" dirty="0"/>
          </a:p>
          <a:p>
            <a:pPr>
              <a:lnSpc>
                <a:spcPct val="120000"/>
              </a:lnSpc>
              <a:buFont typeface="Arial" charset="0"/>
              <a:buNone/>
            </a:pPr>
            <a:endParaRPr lang="en-US" b="1" i="1" dirty="0"/>
          </a:p>
          <a:p>
            <a:pPr>
              <a:lnSpc>
                <a:spcPct val="120000"/>
              </a:lnSpc>
              <a:buFont typeface="Arial" charset="0"/>
              <a:buNone/>
            </a:pPr>
            <a:endParaRPr lang="en-US" b="1" i="1" dirty="0"/>
          </a:p>
          <a:p>
            <a:pPr>
              <a:lnSpc>
                <a:spcPct val="120000"/>
              </a:lnSpc>
              <a:buFont typeface="Arial" charset="0"/>
              <a:buChar char="–"/>
            </a:pPr>
            <a:r>
              <a:rPr lang="en-US" dirty="0"/>
              <a:t>Lite times of </a:t>
            </a:r>
            <a:r>
              <a:rPr lang="en-US" b="1" dirty="0">
                <a:latin typeface="Courier New" pitchFamily="49" charset="0"/>
                <a:cs typeface="Courier New" pitchFamily="49" charset="0"/>
              </a:rPr>
              <a:t>r0</a:t>
            </a:r>
            <a:r>
              <a:rPr lang="en-US" dirty="0"/>
              <a:t> and </a:t>
            </a:r>
            <a:r>
              <a:rPr lang="en-US" b="1" dirty="0">
                <a:latin typeface="Courier New" pitchFamily="49" charset="0"/>
                <a:cs typeface="Courier New" pitchFamily="49" charset="0"/>
              </a:rPr>
              <a:t>r1</a:t>
            </a:r>
            <a:r>
              <a:rPr lang="en-US" dirty="0"/>
              <a:t> overlap: Strictly speaking, an edge {</a:t>
            </a:r>
            <a:r>
              <a:rPr lang="en-US" b="1" dirty="0">
                <a:latin typeface="Courier New" pitchFamily="49" charset="0"/>
                <a:cs typeface="Courier New" pitchFamily="49" charset="0"/>
              </a:rPr>
              <a:t>r0</a:t>
            </a:r>
            <a:r>
              <a:rPr lang="en-US" dirty="0"/>
              <a:t>, </a:t>
            </a:r>
            <a:r>
              <a:rPr lang="en-US" b="1" dirty="0">
                <a:latin typeface="Courier New" pitchFamily="49" charset="0"/>
                <a:cs typeface="Courier New" pitchFamily="49" charset="0"/>
              </a:rPr>
              <a:t>r1</a:t>
            </a:r>
            <a:r>
              <a:rPr lang="en-US" dirty="0"/>
              <a:t>} has to be inserted into </a:t>
            </a:r>
            <a:r>
              <a:rPr lang="en-US" i="1" dirty="0"/>
              <a:t>G</a:t>
            </a:r>
            <a:r>
              <a:rPr lang="en-US" dirty="0"/>
              <a:t>.</a:t>
            </a:r>
          </a:p>
          <a:p>
            <a:pPr>
              <a:lnSpc>
                <a:spcPct val="120000"/>
              </a:lnSpc>
              <a:buFont typeface="Arial" charset="0"/>
              <a:buChar char="–"/>
            </a:pPr>
            <a:r>
              <a:rPr lang="en-US" dirty="0"/>
              <a:t>But: The edge {</a:t>
            </a:r>
            <a:r>
              <a:rPr lang="en-US" b="1" dirty="0">
                <a:latin typeface="Courier New" pitchFamily="49" charset="0"/>
                <a:cs typeface="Courier New" pitchFamily="49" charset="0"/>
              </a:rPr>
              <a:t>r0</a:t>
            </a:r>
            <a:r>
              <a:rPr lang="en-US" dirty="0"/>
              <a:t>, </a:t>
            </a:r>
            <a:r>
              <a:rPr lang="en-US" b="1" dirty="0">
                <a:latin typeface="Courier New" pitchFamily="49" charset="0"/>
                <a:cs typeface="Courier New" pitchFamily="49" charset="0"/>
              </a:rPr>
              <a:t>r1</a:t>
            </a:r>
            <a:r>
              <a:rPr lang="en-US" dirty="0"/>
              <a:t>} is not necessary, since </a:t>
            </a:r>
            <a:r>
              <a:rPr lang="en-US" b="1" dirty="0">
                <a:latin typeface="Courier New" pitchFamily="49" charset="0"/>
                <a:cs typeface="Courier New" pitchFamily="49" charset="0"/>
              </a:rPr>
              <a:t>r0</a:t>
            </a:r>
            <a:r>
              <a:rPr lang="en-US" dirty="0"/>
              <a:t> and </a:t>
            </a:r>
            <a:r>
              <a:rPr lang="en-US" b="1" dirty="0">
                <a:latin typeface="Courier New" pitchFamily="49" charset="0"/>
                <a:cs typeface="Courier New" pitchFamily="49" charset="0"/>
              </a:rPr>
              <a:t>r1</a:t>
            </a:r>
            <a:r>
              <a:rPr lang="en-US" dirty="0"/>
              <a:t> carry the same value. </a:t>
            </a:r>
            <a:r>
              <a:rPr lang="en-US" b="1" dirty="0">
                <a:latin typeface="Courier New" pitchFamily="49" charset="0"/>
                <a:cs typeface="Courier New" pitchFamily="49" charset="0"/>
              </a:rPr>
              <a:t>r0</a:t>
            </a:r>
            <a:r>
              <a:rPr lang="en-US" dirty="0"/>
              <a:t> and </a:t>
            </a:r>
            <a:r>
              <a:rPr lang="en-US" b="1" dirty="0">
                <a:latin typeface="Courier New" pitchFamily="49" charset="0"/>
                <a:cs typeface="Courier New" pitchFamily="49" charset="0"/>
              </a:rPr>
              <a:t>r1</a:t>
            </a:r>
            <a:r>
              <a:rPr lang="en-US" dirty="0"/>
              <a:t> may share the same physical register in this situation.</a:t>
            </a:r>
          </a:p>
          <a:p>
            <a:pPr>
              <a:lnSpc>
                <a:spcPct val="120000"/>
              </a:lnSpc>
              <a:buFont typeface="Wingdings" pitchFamily="2" charset="2"/>
              <a:buChar char="F"/>
            </a:pPr>
            <a:r>
              <a:rPr lang="en-US" dirty="0"/>
              <a:t>In this particular case, </a:t>
            </a:r>
            <a:r>
              <a:rPr lang="en-US" i="1" dirty="0"/>
              <a:t>no</a:t>
            </a:r>
            <a:r>
              <a:rPr lang="en-US" dirty="0"/>
              <a:t> edge {</a:t>
            </a:r>
            <a:r>
              <a:rPr lang="en-US" b="1" dirty="0">
                <a:latin typeface="Courier New" pitchFamily="49" charset="0"/>
                <a:cs typeface="Courier New" pitchFamily="49" charset="0"/>
              </a:rPr>
              <a:t>r0</a:t>
            </a:r>
            <a:r>
              <a:rPr lang="en-US" dirty="0"/>
              <a:t>, </a:t>
            </a:r>
            <a:r>
              <a:rPr lang="en-US" b="1" dirty="0">
                <a:latin typeface="Courier New" pitchFamily="49" charset="0"/>
                <a:cs typeface="Courier New" pitchFamily="49" charset="0"/>
              </a:rPr>
              <a:t>r1</a:t>
            </a:r>
            <a:r>
              <a:rPr lang="en-US" dirty="0"/>
              <a:t>} is created</a:t>
            </a:r>
          </a:p>
          <a:p>
            <a:pPr>
              <a:lnSpc>
                <a:spcPct val="120000"/>
              </a:lnSpc>
              <a:buFont typeface="Wingdings" pitchFamily="2" charset="2"/>
              <a:buChar char="F"/>
            </a:pPr>
            <a:r>
              <a:rPr lang="en-US" dirty="0"/>
              <a:t>If </a:t>
            </a:r>
            <a:r>
              <a:rPr lang="en-US" b="1" dirty="0">
                <a:latin typeface="Courier New" pitchFamily="49" charset="0"/>
                <a:cs typeface="Courier New" pitchFamily="49" charset="0"/>
              </a:rPr>
              <a:t>r0</a:t>
            </a:r>
            <a:r>
              <a:rPr lang="en-US" dirty="0"/>
              <a:t> and </a:t>
            </a:r>
            <a:r>
              <a:rPr lang="en-US" b="1" dirty="0">
                <a:latin typeface="Courier New" pitchFamily="49" charset="0"/>
                <a:cs typeface="Courier New" pitchFamily="49" charset="0"/>
              </a:rPr>
              <a:t>r1</a:t>
            </a:r>
            <a:r>
              <a:rPr lang="en-US" dirty="0"/>
              <a:t> get the same color </a:t>
            </a:r>
            <a:r>
              <a:rPr lang="en-US" i="1" dirty="0"/>
              <a:t>k</a:t>
            </a:r>
            <a:r>
              <a:rPr lang="en-US" dirty="0"/>
              <a:t> later, the MOV operation is redundant and can simply be removed</a:t>
            </a:r>
          </a:p>
        </p:txBody>
      </p:sp>
      <p:sp>
        <p:nvSpPr>
          <p:cNvPr id="6" name="Text Box 7"/>
          <p:cNvSpPr txBox="1">
            <a:spLocks noChangeArrowheads="1"/>
          </p:cNvSpPr>
          <p:nvPr/>
        </p:nvSpPr>
        <p:spPr bwMode="auto">
          <a:xfrm>
            <a:off x="395536" y="1905570"/>
            <a:ext cx="7575550" cy="159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dirty="0">
                <a:latin typeface="Courier New" pitchFamily="49" charset="0"/>
              </a:rPr>
              <a:t>	</a:t>
            </a:r>
            <a:r>
              <a:rPr lang="en-US" sz="1800" b="1" dirty="0">
                <a:latin typeface="Courier New" pitchFamily="49" charset="0"/>
              </a:rPr>
              <a:t>MOV r0, r1;			</a:t>
            </a:r>
            <a:r>
              <a:rPr lang="en-US" sz="1800" b="1" i="1" dirty="0">
                <a:solidFill>
                  <a:srgbClr val="969696"/>
                </a:solidFill>
                <a:latin typeface="Courier New" pitchFamily="49" charset="0"/>
              </a:rPr>
              <a:t>/* DEF: r0, USE: r1 */</a:t>
            </a:r>
          </a:p>
          <a:p>
            <a:pPr eaLnBrk="1" hangingPunct="1">
              <a:spcBef>
                <a:spcPct val="20000"/>
              </a:spcBef>
              <a:buClr>
                <a:srgbClr val="FF0007"/>
              </a:buClr>
              <a:buFontTx/>
              <a:buNone/>
            </a:pPr>
            <a:r>
              <a:rPr lang="en-US" sz="1800" b="1" dirty="0">
                <a:latin typeface="Courier New" pitchFamily="49" charset="0"/>
              </a:rPr>
              <a:t>	...</a:t>
            </a:r>
          </a:p>
          <a:p>
            <a:pPr eaLnBrk="1" hangingPunct="1">
              <a:spcBef>
                <a:spcPct val="20000"/>
              </a:spcBef>
              <a:buClr>
                <a:srgbClr val="FF0007"/>
              </a:buClr>
              <a:buFontTx/>
              <a:buNone/>
            </a:pPr>
            <a:r>
              <a:rPr lang="en-US" sz="1800" b="1" dirty="0">
                <a:latin typeface="Courier New" pitchFamily="49" charset="0"/>
              </a:rPr>
              <a:t>	ADD ri, rj, r0;			</a:t>
            </a:r>
            <a:r>
              <a:rPr lang="en-US" sz="1800" b="1" i="1" dirty="0">
                <a:solidFill>
                  <a:srgbClr val="969696"/>
                </a:solidFill>
                <a:latin typeface="Courier New" pitchFamily="49" charset="0"/>
              </a:rPr>
              <a:t>/* USE: r0 */</a:t>
            </a:r>
          </a:p>
          <a:p>
            <a:pPr eaLnBrk="1" hangingPunct="1">
              <a:spcBef>
                <a:spcPct val="20000"/>
              </a:spcBef>
              <a:buClr>
                <a:srgbClr val="FF0007"/>
              </a:buClr>
              <a:buFontTx/>
              <a:buNone/>
            </a:pPr>
            <a:r>
              <a:rPr lang="en-US" sz="1800" b="1" dirty="0">
                <a:latin typeface="Courier New" pitchFamily="49" charset="0"/>
              </a:rPr>
              <a:t>	...</a:t>
            </a:r>
          </a:p>
          <a:p>
            <a:pPr eaLnBrk="1" hangingPunct="1">
              <a:spcBef>
                <a:spcPct val="20000"/>
              </a:spcBef>
              <a:buClr>
                <a:srgbClr val="FF0007"/>
              </a:buClr>
              <a:buFontTx/>
              <a:buNone/>
            </a:pPr>
            <a:r>
              <a:rPr lang="en-US" sz="1800" b="1" dirty="0">
                <a:latin typeface="Courier New" pitchFamily="49" charset="0"/>
              </a:rPr>
              <a:t>	MUL rk, rl, r1;			</a:t>
            </a:r>
            <a:r>
              <a:rPr lang="en-US" sz="1800" b="1" i="1" dirty="0">
                <a:solidFill>
                  <a:srgbClr val="969696"/>
                </a:solidFill>
                <a:latin typeface="Courier New" pitchFamily="49" charset="0"/>
              </a:rPr>
              <a:t>/* USE: r1 */</a:t>
            </a:r>
          </a:p>
        </p:txBody>
      </p:sp>
      <p:sp>
        <p:nvSpPr>
          <p:cNvPr id="7" name="Line 10"/>
          <p:cNvSpPr>
            <a:spLocks noChangeShapeType="1"/>
          </p:cNvSpPr>
          <p:nvPr/>
        </p:nvSpPr>
        <p:spPr bwMode="auto">
          <a:xfrm>
            <a:off x="719386" y="2121470"/>
            <a:ext cx="0" cy="504825"/>
          </a:xfrm>
          <a:prstGeom prst="line">
            <a:avLst/>
          </a:prstGeom>
          <a:noFill/>
          <a:ln w="2540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 name="Line 11"/>
          <p:cNvSpPr>
            <a:spLocks noChangeShapeType="1"/>
          </p:cNvSpPr>
          <p:nvPr/>
        </p:nvSpPr>
        <p:spPr bwMode="auto">
          <a:xfrm>
            <a:off x="863848" y="2121470"/>
            <a:ext cx="0" cy="1189038"/>
          </a:xfrm>
          <a:prstGeom prst="line">
            <a:avLst/>
          </a:prstGeom>
          <a:noFill/>
          <a:ln w="254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7335606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71925AE-1C5B-4FDD-9FA2-C1D706AAA7F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Creation of the Interference Graph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Given</a:t>
            </a:r>
            <a:endParaRPr lang="en-US" b="1" i="1" dirty="0"/>
          </a:p>
          <a:p>
            <a:pPr>
              <a:lnSpc>
                <a:spcPct val="120000"/>
              </a:lnSpc>
              <a:buFont typeface="Arial" charset="0"/>
              <a:buChar char="–"/>
            </a:pPr>
            <a:r>
              <a:rPr lang="en-US" dirty="0"/>
              <a:t>LIR </a:t>
            </a:r>
            <a:r>
              <a:rPr lang="en-US" i="1" dirty="0"/>
              <a:t>L</a:t>
            </a:r>
          </a:p>
          <a:p>
            <a:pPr>
              <a:lnSpc>
                <a:spcPct val="120000"/>
              </a:lnSpc>
              <a:buFont typeface="Arial" charset="0"/>
              <a:buChar char="–"/>
            </a:pPr>
            <a:r>
              <a:rPr lang="en-US" dirty="0"/>
              <a:t>Set </a:t>
            </a:r>
            <a:r>
              <a:rPr lang="en-US" i="1" dirty="0"/>
              <a:t>R</a:t>
            </a:r>
            <a:r>
              <a:rPr lang="en-US" i="1" baseline="-25000" dirty="0"/>
              <a:t>p</a:t>
            </a:r>
            <a:r>
              <a:rPr lang="en-US" dirty="0"/>
              <a:t> = {</a:t>
            </a:r>
            <a:r>
              <a:rPr lang="en-US" i="1" dirty="0"/>
              <a:t>R</a:t>
            </a:r>
            <a:r>
              <a:rPr lang="en-US" baseline="-25000" dirty="0"/>
              <a:t>1</a:t>
            </a:r>
            <a:r>
              <a:rPr lang="en-US" dirty="0"/>
              <a:t>, ..., </a:t>
            </a:r>
            <a:r>
              <a:rPr lang="en-US" i="1" dirty="0"/>
              <a:t>R</a:t>
            </a:r>
            <a:r>
              <a:rPr lang="en-US" i="1" baseline="-25000" dirty="0"/>
              <a:t>K</a:t>
            </a:r>
            <a:r>
              <a:rPr lang="en-US" dirty="0"/>
              <a:t>} of all physical registers</a:t>
            </a:r>
          </a:p>
          <a:p>
            <a:pPr marL="0" indent="0">
              <a:lnSpc>
                <a:spcPct val="120000"/>
              </a:lnSpc>
            </a:pPr>
            <a:endParaRPr lang="en-US" sz="1200" dirty="0"/>
          </a:p>
          <a:p>
            <a:pPr>
              <a:lnSpc>
                <a:spcPct val="120000"/>
              </a:lnSpc>
              <a:buFont typeface="Arial" charset="0"/>
              <a:buNone/>
            </a:pPr>
            <a:r>
              <a:rPr lang="en-US" b="1" dirty="0"/>
              <a:t>Base Algorithm</a:t>
            </a:r>
            <a:endParaRPr lang="en-US" b="1" i="1" dirty="0"/>
          </a:p>
          <a:p>
            <a:pPr>
              <a:lnSpc>
                <a:spcPct val="120000"/>
              </a:lnSpc>
              <a:buFont typeface="Arial" charset="0"/>
              <a:buChar char="–"/>
            </a:pPr>
            <a:r>
              <a:rPr lang="en-US" dirty="0"/>
              <a:t>                                         ;</a:t>
            </a:r>
          </a:p>
          <a:p>
            <a:pPr>
              <a:lnSpc>
                <a:spcPct val="120000"/>
              </a:lnSpc>
              <a:buFont typeface="Arial" charset="0"/>
              <a:buChar char="–"/>
            </a:pPr>
            <a:r>
              <a:rPr lang="en-US" dirty="0"/>
              <a:t>for ( &lt;</a:t>
            </a:r>
            <a:r>
              <a:rPr lang="en-US" i="1" dirty="0"/>
              <a:t>all functions f </a:t>
            </a:r>
            <a:r>
              <a:rPr lang="en-US" i="1" dirty="0">
                <a:latin typeface="OpenSymbol"/>
                <a:ea typeface="OpenSymbol"/>
              </a:rPr>
              <a:t>∈</a:t>
            </a:r>
            <a:r>
              <a:rPr lang="en-US" i="1" dirty="0"/>
              <a:t> L</a:t>
            </a:r>
            <a:r>
              <a:rPr lang="en-US" dirty="0"/>
              <a:t>&gt; )</a:t>
            </a:r>
          </a:p>
          <a:p>
            <a:pPr lvl="1">
              <a:lnSpc>
                <a:spcPct val="120000"/>
              </a:lnSpc>
              <a:buFont typeface="Arial" charset="0"/>
              <a:buChar char="–"/>
            </a:pPr>
            <a:r>
              <a:rPr lang="en-US" dirty="0"/>
              <a:t>for ( &lt;</a:t>
            </a:r>
            <a:r>
              <a:rPr lang="en-US" i="1" dirty="0"/>
              <a:t>all basic blocks b </a:t>
            </a:r>
            <a:r>
              <a:rPr lang="en-US" i="1" dirty="0">
                <a:latin typeface="OpenSymbol"/>
                <a:ea typeface="OpenSymbol"/>
              </a:rPr>
              <a:t>∈</a:t>
            </a:r>
            <a:r>
              <a:rPr lang="en-US" i="1" dirty="0"/>
              <a:t> f</a:t>
            </a:r>
            <a:r>
              <a:rPr lang="en-US" dirty="0"/>
              <a:t>&gt; )</a:t>
            </a:r>
          </a:p>
          <a:p>
            <a:pPr lvl="2">
              <a:lnSpc>
                <a:spcPct val="120000"/>
              </a:lnSpc>
              <a:buFont typeface="Arial" charset="0"/>
              <a:buChar char="–"/>
            </a:pPr>
            <a:r>
              <a:rPr lang="en-US" sz="2000" dirty="0"/>
              <a:t>for ( &lt;</a:t>
            </a:r>
            <a:r>
              <a:rPr lang="en-US" sz="2000" i="1" dirty="0"/>
              <a:t>all instructions i </a:t>
            </a:r>
            <a:r>
              <a:rPr lang="en-US" sz="2000" i="1" dirty="0">
                <a:latin typeface="OpenSymbol"/>
                <a:ea typeface="OpenSymbol"/>
              </a:rPr>
              <a:t>∈</a:t>
            </a:r>
            <a:r>
              <a:rPr lang="en-US" sz="2000" i="1" dirty="0"/>
              <a:t> b</a:t>
            </a:r>
            <a:r>
              <a:rPr lang="en-US" sz="2000" dirty="0"/>
              <a:t>&gt; )</a:t>
            </a:r>
          </a:p>
          <a:p>
            <a:pPr lvl="3">
              <a:lnSpc>
                <a:spcPct val="120000"/>
              </a:lnSpc>
              <a:buFont typeface="Arial" charset="0"/>
              <a:buChar char="–"/>
            </a:pPr>
            <a:r>
              <a:rPr lang="en-US" sz="2000" dirty="0"/>
              <a:t>                           ;</a:t>
            </a:r>
          </a:p>
          <a:p>
            <a:pPr lvl="3">
              <a:lnSpc>
                <a:spcPct val="120000"/>
              </a:lnSpc>
              <a:buFont typeface="Arial" charset="0"/>
              <a:buChar char="–"/>
            </a:pPr>
            <a:r>
              <a:rPr lang="en-US" sz="2000" dirty="0"/>
              <a:t>for ( &lt;</a:t>
            </a:r>
            <a:r>
              <a:rPr lang="en-US" sz="2000" i="1" dirty="0"/>
              <a:t>all pairs (r</a:t>
            </a:r>
            <a:r>
              <a:rPr lang="en-US" sz="2000" i="1" baseline="-25000" dirty="0"/>
              <a:t>j</a:t>
            </a:r>
            <a:r>
              <a:rPr lang="en-US" sz="2000" i="1" dirty="0"/>
              <a:t>, r</a:t>
            </a:r>
            <a:r>
              <a:rPr lang="en-US" sz="2000" i="1" baseline="-25000" dirty="0"/>
              <a:t>k</a:t>
            </a:r>
            <a:r>
              <a:rPr lang="en-US" sz="2000" i="1" dirty="0"/>
              <a:t>) with r</a:t>
            </a:r>
            <a:r>
              <a:rPr lang="en-US" sz="2000" i="1" baseline="-25000" dirty="0"/>
              <a:t>j</a:t>
            </a:r>
            <a:r>
              <a:rPr lang="en-US" sz="2000" i="1" dirty="0"/>
              <a:t> </a:t>
            </a:r>
            <a:r>
              <a:rPr lang="en-US" sz="2000" i="1" dirty="0">
                <a:latin typeface="OpenSymbol"/>
                <a:ea typeface="OpenSymbol"/>
              </a:rPr>
              <a:t>∈</a:t>
            </a:r>
            <a:r>
              <a:rPr lang="en-US" sz="2000" i="1" dirty="0"/>
              <a:t> def</a:t>
            </a:r>
            <a:r>
              <a:rPr lang="en-US" sz="2000" i="1" baseline="-25000" dirty="0"/>
              <a:t>i</a:t>
            </a:r>
            <a:r>
              <a:rPr lang="en-US" sz="2000" i="1" dirty="0"/>
              <a:t> and r</a:t>
            </a:r>
            <a:r>
              <a:rPr lang="en-US" sz="2000" i="1" baseline="-25000" dirty="0"/>
              <a:t>k</a:t>
            </a:r>
            <a:r>
              <a:rPr lang="en-US" sz="2000" i="1" dirty="0"/>
              <a:t> </a:t>
            </a:r>
            <a:r>
              <a:rPr lang="en-US" sz="2000" i="1" dirty="0">
                <a:latin typeface="OpenSymbol"/>
                <a:ea typeface="OpenSymbol"/>
              </a:rPr>
              <a:t>∈</a:t>
            </a:r>
            <a:r>
              <a:rPr lang="en-US" sz="2000" i="1" dirty="0"/>
              <a:t> live, j </a:t>
            </a:r>
            <a:r>
              <a:rPr lang="en-US" sz="2000" i="1" dirty="0">
                <a:latin typeface="OpenSymbol"/>
                <a:ea typeface="OpenSymbol"/>
              </a:rPr>
              <a:t>≠</a:t>
            </a:r>
            <a:r>
              <a:rPr lang="en-US" sz="2000" i="1" dirty="0"/>
              <a:t> k</a:t>
            </a:r>
            <a:r>
              <a:rPr lang="en-US" sz="2000" dirty="0"/>
              <a:t>&gt; )</a:t>
            </a:r>
          </a:p>
          <a:p>
            <a:pPr lvl="4">
              <a:lnSpc>
                <a:spcPct val="120000"/>
              </a:lnSpc>
              <a:buFont typeface="Arial" charset="0"/>
              <a:buChar char="–"/>
            </a:pPr>
            <a:r>
              <a:rPr lang="en-US" sz="2000" dirty="0"/>
              <a:t>if ( !isMOV( </a:t>
            </a:r>
            <a:r>
              <a:rPr lang="en-US" sz="2000" i="1" dirty="0"/>
              <a:t>i</a:t>
            </a:r>
            <a:r>
              <a:rPr lang="en-US" sz="2000" dirty="0"/>
              <a:t> ) || ( isMOV( </a:t>
            </a:r>
            <a:r>
              <a:rPr lang="en-US" sz="2000" i="1" dirty="0"/>
              <a:t>i</a:t>
            </a:r>
            <a:r>
              <a:rPr lang="en-US" sz="2000" dirty="0"/>
              <a:t> ) &amp;&amp; ( </a:t>
            </a:r>
            <a:r>
              <a:rPr lang="en-US" sz="2000" i="1" dirty="0"/>
              <a:t>r</a:t>
            </a:r>
            <a:r>
              <a:rPr lang="en-US" sz="2000" i="1" baseline="-25000" dirty="0"/>
              <a:t>k</a:t>
            </a:r>
            <a:r>
              <a:rPr lang="en-US" sz="2000" dirty="0"/>
              <a:t> </a:t>
            </a:r>
            <a:r>
              <a:rPr lang="en-US" sz="2000" dirty="0">
                <a:sym typeface="Symbol" pitchFamily="18" charset="2"/>
              </a:rPr>
              <a:t></a:t>
            </a:r>
            <a:r>
              <a:rPr lang="en-US" sz="2000" dirty="0"/>
              <a:t> </a:t>
            </a:r>
            <a:r>
              <a:rPr lang="en-US" sz="2000" i="1" dirty="0"/>
              <a:t>use</a:t>
            </a:r>
            <a:r>
              <a:rPr lang="en-US" sz="2000" i="1" baseline="-25000" dirty="0"/>
              <a:t>i</a:t>
            </a:r>
            <a:r>
              <a:rPr lang="en-US" sz="2000" dirty="0"/>
              <a:t> ) ) )</a:t>
            </a:r>
            <a:br>
              <a:rPr lang="en-US" sz="2000" dirty="0"/>
            </a:br>
            <a:r>
              <a:rPr lang="en-US" sz="2000" i="1" dirty="0"/>
              <a:t>E</a:t>
            </a:r>
            <a:r>
              <a:rPr lang="en-US" sz="2000" dirty="0"/>
              <a:t> = </a:t>
            </a:r>
            <a:r>
              <a:rPr lang="en-US" sz="2000" i="1" dirty="0"/>
              <a:t>E</a:t>
            </a:r>
            <a:r>
              <a:rPr lang="en-US" sz="2000" dirty="0"/>
              <a:t> </a:t>
            </a:r>
            <a:r>
              <a:rPr lang="en-US" sz="2000" b="1" dirty="0">
                <a:sym typeface="Symbol" pitchFamily="18" charset="2"/>
              </a:rPr>
              <a:t></a:t>
            </a:r>
            <a:r>
              <a:rPr lang="en-US" sz="2000" dirty="0"/>
              <a:t> {</a:t>
            </a:r>
            <a:r>
              <a:rPr lang="en-US" sz="2000" i="1" dirty="0"/>
              <a:t>r</a:t>
            </a:r>
            <a:r>
              <a:rPr lang="en-US" sz="2000" i="1" baseline="-25000" dirty="0"/>
              <a:t>j</a:t>
            </a:r>
            <a:r>
              <a:rPr lang="en-US" sz="2000" dirty="0"/>
              <a:t>, </a:t>
            </a:r>
            <a:r>
              <a:rPr lang="en-US" sz="2000" i="1" dirty="0"/>
              <a:t>r</a:t>
            </a:r>
            <a:r>
              <a:rPr lang="en-US" sz="2000" i="1" baseline="-25000" dirty="0"/>
              <a:t>k</a:t>
            </a:r>
            <a:r>
              <a:rPr lang="en-US" sz="2000" dirty="0"/>
              <a:t>};</a:t>
            </a:r>
          </a:p>
        </p:txBody>
      </p:sp>
      <p:pic>
        <p:nvPicPr>
          <p:cNvPr id="2" name="Grafik 1"/>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611560" y="3212976"/>
            <a:ext cx="2847975" cy="268605"/>
          </a:xfrm>
          <a:prstGeom prst="rect">
            <a:avLst/>
          </a:prstGeom>
        </p:spPr>
      </p:pic>
      <p:pic>
        <p:nvPicPr>
          <p:cNvPr id="3" name="Grafik 2"/>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1907704" y="4843249"/>
            <a:ext cx="1790700" cy="241935"/>
          </a:xfrm>
          <a:prstGeom prst="rect">
            <a:avLst/>
          </a:prstGeom>
        </p:spPr>
      </p:pic>
    </p:spTree>
    <p:extLst>
      <p:ext uri="{BB962C8B-B14F-4D97-AF65-F5344CB8AC3E}">
        <p14:creationId xmlns:p14="http://schemas.microsoft.com/office/powerpoint/2010/main" val="33863699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469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4691">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4691">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469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EF6604B-04B5-4A59-9451-9EE52E375D3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Creation of the Interference Graph (2)</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Extension of the Base Algorithm</a:t>
            </a:r>
            <a:endParaRPr lang="en-US" b="1" i="1" dirty="0"/>
          </a:p>
          <a:p>
            <a:pPr marL="0" indent="0">
              <a:lnSpc>
                <a:spcPct val="120000"/>
              </a:lnSpc>
            </a:pPr>
            <a:r>
              <a:rPr lang="en-US" dirty="0"/>
              <a:t>Processor-specific interferences have to be added to </a:t>
            </a:r>
            <a:r>
              <a:rPr lang="en-US" i="1" dirty="0"/>
              <a:t>G</a:t>
            </a:r>
            <a:r>
              <a:rPr lang="en-US" dirty="0"/>
              <a:t> explicitly after the base algorithm, e.g., if</a:t>
            </a:r>
          </a:p>
          <a:p>
            <a:pPr>
              <a:lnSpc>
                <a:spcPct val="120000"/>
              </a:lnSpc>
              <a:buFont typeface="Arial" charset="0"/>
              <a:buChar char="–"/>
            </a:pPr>
            <a:r>
              <a:rPr lang="en-US" dirty="0"/>
              <a:t>an LIR operation cannot access all physical registers</a:t>
            </a:r>
          </a:p>
          <a:p>
            <a:pPr>
              <a:lnSpc>
                <a:spcPct val="120000"/>
              </a:lnSpc>
              <a:buFont typeface="Arial" charset="0"/>
              <a:buChar char="–"/>
            </a:pPr>
            <a:r>
              <a:rPr lang="en-US" dirty="0"/>
              <a:t>conventions for calling functions and for returning from function calls enforce that parameter or return values must reside in specific physical registers (so-called </a:t>
            </a:r>
            <a:r>
              <a:rPr lang="en-US" i="1" dirty="0"/>
              <a:t>Calling Conventions</a:t>
            </a:r>
            <a:r>
              <a:rPr lang="en-US" dirty="0"/>
              <a:t>)</a:t>
            </a:r>
          </a:p>
          <a:p>
            <a:pPr>
              <a:lnSpc>
                <a:spcPct val="120000"/>
              </a:lnSpc>
              <a:buFont typeface="Arial" charset="0"/>
              <a:buChar char="–"/>
            </a:pPr>
            <a:r>
              <a:rPr lang="en-US" dirty="0"/>
              <a:t>the use of extended registers </a:t>
            </a:r>
            <a:r>
              <a:rPr lang="en-US" i="1" dirty="0"/>
              <a:t>(</a:t>
            </a:r>
            <a:r>
              <a:rPr lang="en-US" i="1" dirty="0">
                <a:sym typeface="Wingdings"/>
              </a:rPr>
              <a:t></a:t>
            </a:r>
            <a:r>
              <a:rPr lang="en-US" i="1" dirty="0"/>
              <a:t> chapter 2)</a:t>
            </a:r>
            <a:r>
              <a:rPr lang="en-US" dirty="0"/>
              <a:t> imposes additional restrictions on the register allocator: For a virtual extended register </a:t>
            </a:r>
            <a:r>
              <a:rPr lang="en-US" b="1" dirty="0">
                <a:latin typeface="Courier New" pitchFamily="49" charset="0"/>
                <a:cs typeface="Courier New" pitchFamily="49" charset="0"/>
              </a:rPr>
              <a:t>E_0</a:t>
            </a:r>
            <a:r>
              <a:rPr lang="en-US" dirty="0"/>
              <a:t> consisting of sub-registers </a:t>
            </a:r>
            <a:r>
              <a:rPr lang="en-US" b="1" dirty="0">
                <a:latin typeface="Courier New" pitchFamily="49" charset="0"/>
                <a:cs typeface="Courier New" pitchFamily="49" charset="0"/>
              </a:rPr>
              <a:t>d_0</a:t>
            </a:r>
            <a:r>
              <a:rPr lang="en-US" dirty="0"/>
              <a:t> and </a:t>
            </a:r>
            <a:r>
              <a:rPr lang="en-US" b="1" dirty="0">
                <a:latin typeface="Courier New" pitchFamily="49" charset="0"/>
                <a:cs typeface="Courier New" pitchFamily="49" charset="0"/>
              </a:rPr>
              <a:t>d_1</a:t>
            </a:r>
            <a:r>
              <a:rPr lang="en-US" dirty="0"/>
              <a:t>, it has to be ensured that, e.g., </a:t>
            </a:r>
            <a:r>
              <a:rPr lang="en-US" b="1" dirty="0">
                <a:latin typeface="Courier New" pitchFamily="49" charset="0"/>
                <a:cs typeface="Courier New" pitchFamily="49" charset="0"/>
              </a:rPr>
              <a:t>d_0</a:t>
            </a:r>
            <a:r>
              <a:rPr lang="en-US" dirty="0"/>
              <a:t> is always allocated to an “even” physical register, and </a:t>
            </a:r>
            <a:r>
              <a:rPr lang="en-US" b="1" dirty="0">
                <a:latin typeface="Courier New" pitchFamily="49" charset="0"/>
                <a:cs typeface="Courier New" pitchFamily="49" charset="0"/>
              </a:rPr>
              <a:t>d_1</a:t>
            </a:r>
            <a:r>
              <a:rPr lang="en-US" dirty="0"/>
              <a:t> to the next following “odd” physical register</a:t>
            </a:r>
          </a:p>
        </p:txBody>
      </p:sp>
    </p:spTree>
    <p:extLst>
      <p:ext uri="{BB962C8B-B14F-4D97-AF65-F5344CB8AC3E}">
        <p14:creationId xmlns:p14="http://schemas.microsoft.com/office/powerpoint/2010/main" val="669304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076616F-6B56-40AC-B322-2F5734E8295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Graph Coloring by Simplification (1)</a:t>
            </a:r>
          </a:p>
        </p:txBody>
      </p:sp>
      <p:sp>
        <p:nvSpPr>
          <p:cNvPr id="754691" name="Rectangle 3"/>
          <p:cNvSpPr>
            <a:spLocks noGrp="1" noChangeArrowheads="1"/>
          </p:cNvSpPr>
          <p:nvPr>
            <p:ph type="body" idx="1"/>
          </p:nvPr>
        </p:nvSpPr>
        <p:spPr/>
        <p:txBody>
          <a:bodyPr/>
          <a:lstStyle/>
          <a:p>
            <a:pPr marL="457200" indent="-457200">
              <a:lnSpc>
                <a:spcPct val="120000"/>
              </a:lnSpc>
              <a:buFont typeface="+mj-lt"/>
              <a:buAutoNum type="arabicPeriod"/>
            </a:pPr>
            <a:r>
              <a:rPr lang="en-US" b="1" dirty="0"/>
              <a:t>Build:</a:t>
            </a:r>
            <a:r>
              <a:rPr lang="en-US" dirty="0"/>
              <a:t> Creation of the interference graph </a:t>
            </a:r>
            <a:r>
              <a:rPr lang="en-US" i="1" dirty="0"/>
              <a:t>G</a:t>
            </a:r>
          </a:p>
          <a:p>
            <a:pPr marL="457200" indent="-457200">
              <a:lnSpc>
                <a:spcPct val="120000"/>
              </a:lnSpc>
              <a:buFont typeface="+mj-lt"/>
              <a:buAutoNum type="arabicPeriod"/>
            </a:pPr>
            <a:r>
              <a:rPr lang="en-US" b="1" dirty="0"/>
              <a:t>Simplify:</a:t>
            </a:r>
            <a:r>
              <a:rPr lang="en-US" dirty="0"/>
              <a:t> Repeatedly remove nodes </a:t>
            </a:r>
            <a:r>
              <a:rPr lang="en-US" i="1" dirty="0"/>
              <a:t>v</a:t>
            </a:r>
            <a:r>
              <a:rPr lang="en-US" dirty="0"/>
              <a:t> from </a:t>
            </a:r>
            <a:r>
              <a:rPr lang="en-US" i="1" dirty="0"/>
              <a:t>G</a:t>
            </a:r>
            <a:r>
              <a:rPr lang="en-US" dirty="0"/>
              <a:t> that have a degree less than </a:t>
            </a:r>
            <a:r>
              <a:rPr lang="en-US" i="1" dirty="0"/>
              <a:t>K</a:t>
            </a:r>
            <a:r>
              <a:rPr lang="en-US" dirty="0"/>
              <a:t>, i.e., that have at most </a:t>
            </a:r>
            <a:r>
              <a:rPr lang="en-US" i="1" dirty="0"/>
              <a:t>K</a:t>
            </a:r>
            <a:r>
              <a:rPr lang="en-US" dirty="0"/>
              <a:t>-1 neighbors in the graph. Push these nodes on some compiler-internal stack </a:t>
            </a:r>
            <a:r>
              <a:rPr lang="en-US" i="1" dirty="0"/>
              <a:t>S</a:t>
            </a:r>
            <a:r>
              <a:rPr lang="en-US" dirty="0"/>
              <a:t>.</a:t>
            </a:r>
            <a:br>
              <a:rPr lang="en-US" dirty="0"/>
            </a:br>
            <a:r>
              <a:rPr lang="en-US" i="1" dirty="0"/>
              <a:t>(</a:t>
            </a:r>
            <a:r>
              <a:rPr lang="en-US" i="1" dirty="0">
                <a:sym typeface="Wingdings"/>
              </a:rPr>
              <a:t></a:t>
            </a:r>
            <a:r>
              <a:rPr lang="en-US" i="1" dirty="0"/>
              <a:t> Such nodes v are a priori always K-colorable, since there must always be a free color for v that is not used in the neighborhood of v.)</a:t>
            </a:r>
          </a:p>
          <a:p>
            <a:pPr marL="457200" indent="-457200">
              <a:lnSpc>
                <a:spcPct val="120000"/>
              </a:lnSpc>
              <a:buFont typeface="+mj-lt"/>
              <a:buAutoNum type="arabicPeriod"/>
            </a:pPr>
            <a:r>
              <a:rPr lang="en-US" b="1" dirty="0"/>
              <a:t>Spill:</a:t>
            </a:r>
            <a:r>
              <a:rPr lang="en-US" dirty="0"/>
              <a:t> Step 2 stops if all remaining graph nodes have degree ≥ </a:t>
            </a:r>
            <a:r>
              <a:rPr lang="en-US" i="1" dirty="0"/>
              <a:t>K</a:t>
            </a:r>
            <a:r>
              <a:rPr lang="en-US" dirty="0"/>
              <a:t>. Then, </a:t>
            </a:r>
            <a:r>
              <a:rPr lang="en-US" i="1" dirty="0"/>
              <a:t>one</a:t>
            </a:r>
            <a:r>
              <a:rPr lang="en-US" dirty="0"/>
              <a:t> of these remaining high-degree nodes </a:t>
            </a:r>
            <a:r>
              <a:rPr lang="en-US" i="1" dirty="0"/>
              <a:t>v</a:t>
            </a:r>
            <a:r>
              <a:rPr lang="en-US" dirty="0"/>
              <a:t> is chosen, marked as </a:t>
            </a:r>
            <a:r>
              <a:rPr lang="en-US" i="1" dirty="0"/>
              <a:t>potential spill</a:t>
            </a:r>
            <a:r>
              <a:rPr lang="en-US" dirty="0"/>
              <a:t>, removed from </a:t>
            </a:r>
            <a:r>
              <a:rPr lang="en-US" i="1" dirty="0"/>
              <a:t>G</a:t>
            </a:r>
            <a:r>
              <a:rPr lang="en-US" dirty="0"/>
              <a:t> and pushed onto </a:t>
            </a:r>
            <a:r>
              <a:rPr lang="en-US" i="1" dirty="0"/>
              <a:t>S</a:t>
            </a:r>
            <a:r>
              <a:rPr lang="en-US" dirty="0"/>
              <a:t>.</a:t>
            </a:r>
            <a:br>
              <a:rPr lang="en-US" dirty="0"/>
            </a:br>
            <a:r>
              <a:rPr lang="en-US" i="1" dirty="0"/>
              <a:t>(</a:t>
            </a:r>
            <a:r>
              <a:rPr lang="en-US" i="1" dirty="0">
                <a:sym typeface="Wingdings"/>
              </a:rPr>
              <a:t></a:t>
            </a:r>
            <a:r>
              <a:rPr lang="en-US" i="1" dirty="0"/>
              <a:t> Spilling = Swapping in/out of a register v from/to the main memory if no physical register is available for v.)</a:t>
            </a:r>
          </a:p>
          <a:p>
            <a:pPr marL="457200" indent="-457200">
              <a:lnSpc>
                <a:spcPct val="120000"/>
              </a:lnSpc>
              <a:buFont typeface="+mj-lt"/>
              <a:buAutoNum type="arabicPeriod"/>
            </a:pPr>
            <a:r>
              <a:rPr lang="en-US" b="1" dirty="0"/>
              <a:t>Repeat</a:t>
            </a:r>
            <a:r>
              <a:rPr lang="en-US" dirty="0"/>
              <a:t> Simplify and Spill until </a:t>
            </a:r>
            <a:r>
              <a:rPr lang="en-US" i="1" dirty="0"/>
              <a:t>G</a:t>
            </a:r>
            <a:r>
              <a:rPr lang="en-US" dirty="0"/>
              <a:t> = Ø.</a:t>
            </a:r>
          </a:p>
        </p:txBody>
      </p:sp>
    </p:spTree>
    <p:extLst>
      <p:ext uri="{BB962C8B-B14F-4D97-AF65-F5344CB8AC3E}">
        <p14:creationId xmlns:p14="http://schemas.microsoft.com/office/powerpoint/2010/main" val="927386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FEB133F-0B42-4293-9865-009D781D752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Graph Coloring by Simplification (2)</a:t>
            </a:r>
          </a:p>
        </p:txBody>
      </p:sp>
      <p:sp>
        <p:nvSpPr>
          <p:cNvPr id="754691" name="Rectangle 3"/>
          <p:cNvSpPr>
            <a:spLocks noGrp="1" noChangeArrowheads="1"/>
          </p:cNvSpPr>
          <p:nvPr>
            <p:ph type="body" idx="1"/>
          </p:nvPr>
        </p:nvSpPr>
        <p:spPr/>
        <p:txBody>
          <a:bodyPr/>
          <a:lstStyle/>
          <a:p>
            <a:pPr marL="457200" indent="-457200">
              <a:lnSpc>
                <a:spcPct val="120000"/>
              </a:lnSpc>
              <a:buFont typeface="+mj-lt"/>
              <a:buAutoNum type="arabicPeriod" startAt="5"/>
            </a:pPr>
            <a:r>
              <a:rPr lang="en-US" b="1" dirty="0"/>
              <a:t>Select:</a:t>
            </a:r>
            <a:r>
              <a:rPr lang="en-US" dirty="0"/>
              <a:t> Repeatedly pop nodes </a:t>
            </a:r>
            <a:r>
              <a:rPr lang="en-US" i="1" dirty="0"/>
              <a:t>v</a:t>
            </a:r>
            <a:r>
              <a:rPr lang="en-US" dirty="0"/>
              <a:t> from the stack </a:t>
            </a:r>
            <a:r>
              <a:rPr lang="en-US" i="1" dirty="0"/>
              <a:t>S</a:t>
            </a:r>
            <a:r>
              <a:rPr lang="en-US" dirty="0"/>
              <a:t> and re-insert them into </a:t>
            </a:r>
            <a:r>
              <a:rPr lang="en-US" i="1" dirty="0"/>
              <a:t>G</a:t>
            </a:r>
            <a:r>
              <a:rPr lang="en-US" dirty="0"/>
              <a:t>. If </a:t>
            </a:r>
            <a:r>
              <a:rPr lang="en-US" i="1" dirty="0"/>
              <a:t>v</a:t>
            </a:r>
            <a:r>
              <a:rPr lang="en-US" dirty="0"/>
              <a:t> is not a potential spill, </a:t>
            </a:r>
            <a:r>
              <a:rPr lang="en-US" i="1" dirty="0"/>
              <a:t>v</a:t>
            </a:r>
            <a:r>
              <a:rPr lang="en-US" dirty="0"/>
              <a:t> </a:t>
            </a:r>
            <a:r>
              <a:rPr lang="en-US" i="1" u="sng" dirty="0"/>
              <a:t>must</a:t>
            </a:r>
            <a:r>
              <a:rPr lang="en-US" dirty="0"/>
              <a:t> be colorable. If </a:t>
            </a:r>
            <a:r>
              <a:rPr lang="en-US" i="1" dirty="0"/>
              <a:t>v</a:t>
            </a:r>
            <a:r>
              <a:rPr lang="en-US" dirty="0"/>
              <a:t> is a potential spill, </a:t>
            </a:r>
            <a:r>
              <a:rPr lang="en-US" i="1" dirty="0"/>
              <a:t>v</a:t>
            </a:r>
            <a:r>
              <a:rPr lang="en-US" dirty="0"/>
              <a:t> </a:t>
            </a:r>
            <a:r>
              <a:rPr lang="en-US" i="1" u="sng" dirty="0"/>
              <a:t>may</a:t>
            </a:r>
            <a:r>
              <a:rPr lang="en-US" dirty="0"/>
              <a:t> be colorable. In both cases, assign </a:t>
            </a:r>
            <a:r>
              <a:rPr lang="en-US" i="1" dirty="0"/>
              <a:t>v</a:t>
            </a:r>
            <a:r>
              <a:rPr lang="en-US" dirty="0"/>
              <a:t> a free color </a:t>
            </a:r>
            <a:r>
              <a:rPr lang="en-US" i="1" dirty="0"/>
              <a:t>k</a:t>
            </a:r>
            <a:r>
              <a:rPr lang="en-US" i="1" baseline="-25000" dirty="0"/>
              <a:t>v</a:t>
            </a:r>
            <a:r>
              <a:rPr lang="en-US" dirty="0"/>
              <a:t>. If a potential spill is not colorable, mark </a:t>
            </a:r>
            <a:r>
              <a:rPr lang="en-US" i="1" dirty="0"/>
              <a:t>v</a:t>
            </a:r>
            <a:r>
              <a:rPr lang="en-US" dirty="0"/>
              <a:t> as </a:t>
            </a:r>
            <a:r>
              <a:rPr lang="en-US" i="1" dirty="0"/>
              <a:t>actual spill</a:t>
            </a:r>
            <a:r>
              <a:rPr lang="en-US" dirty="0"/>
              <a:t>.</a:t>
            </a:r>
            <a:endParaRPr lang="en-US" i="1" dirty="0"/>
          </a:p>
          <a:p>
            <a:pPr marL="457200" indent="-457200">
              <a:lnSpc>
                <a:spcPct val="120000"/>
              </a:lnSpc>
              <a:buFont typeface="+mj-lt"/>
              <a:buAutoNum type="arabicPeriod" startAt="5"/>
            </a:pPr>
            <a:r>
              <a:rPr lang="en-US" b="1" dirty="0"/>
              <a:t>Spill Code Generation:</a:t>
            </a:r>
            <a:r>
              <a:rPr lang="en-US" dirty="0"/>
              <a:t> For each actual spill </a:t>
            </a:r>
            <a:r>
              <a:rPr lang="en-US" i="1" dirty="0"/>
              <a:t>v</a:t>
            </a:r>
            <a:r>
              <a:rPr lang="en-US" dirty="0"/>
              <a:t>, insert a load operation before each USE of </a:t>
            </a:r>
            <a:r>
              <a:rPr lang="en-US" i="1" dirty="0"/>
              <a:t>v</a:t>
            </a:r>
            <a:r>
              <a:rPr lang="en-US" dirty="0"/>
              <a:t> and a store operation after each DEF of </a:t>
            </a:r>
            <a:r>
              <a:rPr lang="en-US" i="1" dirty="0"/>
              <a:t>v</a:t>
            </a:r>
            <a:r>
              <a:rPr lang="en-US" dirty="0"/>
              <a:t>.</a:t>
            </a:r>
            <a:br>
              <a:rPr lang="en-US" dirty="0"/>
            </a:br>
            <a:r>
              <a:rPr lang="en-US" i="1" dirty="0"/>
              <a:t>(</a:t>
            </a:r>
            <a:r>
              <a:rPr lang="en-US" i="1" dirty="0">
                <a:sym typeface="Wingdings"/>
              </a:rPr>
              <a:t></a:t>
            </a:r>
            <a:r>
              <a:rPr lang="en-US" i="1" dirty="0"/>
              <a:t> This way, the life time of the virtual register v is split into many tiny intervals that are likely to be colored in the next round of the algorithm.)</a:t>
            </a:r>
          </a:p>
          <a:p>
            <a:pPr marL="457200" indent="-457200">
              <a:lnSpc>
                <a:spcPct val="120000"/>
              </a:lnSpc>
              <a:buFont typeface="+mj-lt"/>
              <a:buAutoNum type="arabicPeriod" startAt="5"/>
            </a:pPr>
            <a:r>
              <a:rPr lang="en-US" b="1" dirty="0"/>
              <a:t>Start Over:</a:t>
            </a:r>
            <a:r>
              <a:rPr lang="en-US" dirty="0"/>
              <a:t> If </a:t>
            </a:r>
            <a:r>
              <a:rPr lang="en-US" i="1" dirty="0"/>
              <a:t>G</a:t>
            </a:r>
            <a:r>
              <a:rPr lang="en-US" dirty="0"/>
              <a:t> still contains uncolored nodes, go to step 1.</a:t>
            </a:r>
            <a:endParaRPr lang="en-US" i="1" dirty="0"/>
          </a:p>
          <a:p>
            <a:pPr marL="457200" indent="-457200">
              <a:lnSpc>
                <a:spcPct val="120000"/>
              </a:lnSpc>
              <a:buFont typeface="+mj-lt"/>
              <a:buAutoNum type="arabicPeriod" startAt="5"/>
            </a:pPr>
            <a:r>
              <a:rPr lang="en-US" b="1" dirty="0"/>
              <a:t>MOV Operations</a:t>
            </a:r>
            <a:r>
              <a:rPr lang="en-US" dirty="0"/>
              <a:t> with source register = target register are removed.</a:t>
            </a:r>
          </a:p>
        </p:txBody>
      </p:sp>
    </p:spTree>
    <p:extLst>
      <p:ext uri="{BB962C8B-B14F-4D97-AF65-F5344CB8AC3E}">
        <p14:creationId xmlns:p14="http://schemas.microsoft.com/office/powerpoint/2010/main" val="3052839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4C72AE7-3307-42BE-A596-D4EFBBFCB86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Coalescing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Register Moves</a:t>
            </a:r>
            <a:endParaRPr lang="en-US" b="1" i="1" dirty="0"/>
          </a:p>
          <a:p>
            <a:pPr>
              <a:lnSpc>
                <a:spcPct val="120000"/>
              </a:lnSpc>
              <a:buFont typeface="Arial" charset="0"/>
              <a:buChar char="–"/>
            </a:pPr>
            <a:r>
              <a:rPr lang="en-US" dirty="0"/>
              <a:t>During creation of the interference graph, no artificial edges were inserted for MOV operations. This happened in the hope that source and target of the MOV are allocated to the same physical register.</a:t>
            </a:r>
          </a:p>
          <a:p>
            <a:pPr>
              <a:lnSpc>
                <a:spcPct val="120000"/>
              </a:lnSpc>
              <a:buFont typeface="Arial" charset="0"/>
              <a:buChar char="–"/>
            </a:pPr>
            <a:r>
              <a:rPr lang="en-US" i="1" u="sng" dirty="0"/>
              <a:t>But:</a:t>
            </a:r>
            <a:r>
              <a:rPr lang="en-US" dirty="0"/>
              <a:t> The graph coloring algorithm from slides 25 &amp; 26 does not actively enforce that source and target are actually allocated to the same physical register.</a:t>
            </a:r>
          </a:p>
          <a:p>
            <a:pPr marL="0" indent="0">
              <a:lnSpc>
                <a:spcPct val="120000"/>
              </a:lnSpc>
            </a:pPr>
            <a:endParaRPr lang="en-US" sz="1200" i="1" dirty="0"/>
          </a:p>
          <a:p>
            <a:pPr>
              <a:lnSpc>
                <a:spcPct val="120000"/>
              </a:lnSpc>
              <a:buFont typeface="Arial" charset="0"/>
              <a:buNone/>
            </a:pPr>
            <a:r>
              <a:rPr lang="en-US" b="1" dirty="0"/>
              <a:t>Register Coalescing</a:t>
            </a:r>
          </a:p>
          <a:p>
            <a:pPr>
              <a:lnSpc>
                <a:spcPct val="120000"/>
              </a:lnSpc>
              <a:buFont typeface="Arial" charset="0"/>
              <a:buChar char="–"/>
            </a:pPr>
            <a:r>
              <a:rPr lang="en-US" dirty="0"/>
              <a:t>For an operation </a:t>
            </a:r>
            <a:r>
              <a:rPr lang="en-US" b="1" dirty="0">
                <a:latin typeface="Courier New" pitchFamily="49" charset="0"/>
                <a:cs typeface="Courier New" pitchFamily="49" charset="0"/>
              </a:rPr>
              <a:t>MOV r0, r1</a:t>
            </a:r>
            <a:r>
              <a:rPr lang="en-US" dirty="0"/>
              <a:t> with non-interfering virtual source and target operands, </a:t>
            </a:r>
            <a:r>
              <a:rPr lang="en-US" i="1" dirty="0"/>
              <a:t>coalescing</a:t>
            </a:r>
            <a:r>
              <a:rPr lang="en-US" dirty="0"/>
              <a:t> merges the nodes of </a:t>
            </a:r>
            <a:r>
              <a:rPr lang="en-US" b="1" dirty="0">
                <a:latin typeface="Courier New" pitchFamily="49" charset="0"/>
                <a:cs typeface="Courier New" pitchFamily="49" charset="0"/>
              </a:rPr>
              <a:t>r0</a:t>
            </a:r>
            <a:r>
              <a:rPr lang="en-US" dirty="0"/>
              <a:t> and </a:t>
            </a:r>
            <a:r>
              <a:rPr lang="en-US" b="1" dirty="0">
                <a:latin typeface="Courier New" pitchFamily="49" charset="0"/>
                <a:cs typeface="Courier New" pitchFamily="49" charset="0"/>
              </a:rPr>
              <a:t>r1</a:t>
            </a:r>
            <a:r>
              <a:rPr lang="en-US" dirty="0"/>
              <a:t> in the interference graph to one single super-node so that it is enforced by construction that </a:t>
            </a:r>
            <a:r>
              <a:rPr lang="en-US" b="1" dirty="0">
                <a:latin typeface="Courier New" pitchFamily="49" charset="0"/>
                <a:cs typeface="Courier New" pitchFamily="49" charset="0"/>
              </a:rPr>
              <a:t>r0</a:t>
            </a:r>
            <a:r>
              <a:rPr lang="en-US" dirty="0"/>
              <a:t> and </a:t>
            </a:r>
            <a:r>
              <a:rPr lang="en-US" b="1" dirty="0">
                <a:latin typeface="Courier New" pitchFamily="49" charset="0"/>
                <a:cs typeface="Courier New" pitchFamily="49" charset="0"/>
              </a:rPr>
              <a:t>r1</a:t>
            </a:r>
            <a:r>
              <a:rPr lang="en-US" dirty="0"/>
              <a:t> are colored with the same color.</a:t>
            </a:r>
            <a:endParaRPr lang="en-US" i="1" dirty="0"/>
          </a:p>
        </p:txBody>
      </p:sp>
    </p:spTree>
    <p:extLst>
      <p:ext uri="{BB962C8B-B14F-4D97-AF65-F5344CB8AC3E}">
        <p14:creationId xmlns:p14="http://schemas.microsoft.com/office/powerpoint/2010/main" val="10113809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5B0149B-A1E7-414D-B96B-0FA1C5DFC57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Coalescing (2)</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Effects of Coalescing		</a:t>
            </a:r>
            <a:r>
              <a:rPr lang="en-US" b="1" dirty="0">
                <a:latin typeface="Courier New" pitchFamily="49" charset="0"/>
                <a:cs typeface="Courier New" pitchFamily="49" charset="0"/>
              </a:rPr>
              <a:t>MOV r0, r1;</a:t>
            </a:r>
            <a:endParaRPr lang="en-US" b="1" i="1" dirty="0">
              <a:latin typeface="Courier New" pitchFamily="49" charset="0"/>
              <a:cs typeface="Courier New" pitchFamily="49" charset="0"/>
            </a:endParaRP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r>
              <a:rPr lang="en-US" b="1" dirty="0"/>
              <a:t>Pros:</a:t>
            </a:r>
            <a:r>
              <a:rPr lang="en-US" dirty="0"/>
              <a:t> Lots of unnecessary register MOVes are removed, machine operations store their results directly in those registers where the results are effectively required, without the need to move results around.</a:t>
            </a:r>
          </a:p>
          <a:p>
            <a:pPr>
              <a:lnSpc>
                <a:spcPct val="120000"/>
              </a:lnSpc>
              <a:buFont typeface="Arial" charset="0"/>
              <a:buChar char="–"/>
            </a:pPr>
            <a:r>
              <a:rPr lang="en-US" b="1" dirty="0"/>
              <a:t>Cons:</a:t>
            </a:r>
            <a:r>
              <a:rPr lang="en-US" dirty="0"/>
              <a:t> A coalesced node can have a higher degree than the original nodes so that an originally </a:t>
            </a:r>
            <a:r>
              <a:rPr lang="en-US" i="1" dirty="0"/>
              <a:t>K</a:t>
            </a:r>
            <a:r>
              <a:rPr lang="en-US" dirty="0"/>
              <a:t>-colorable interference graph can become uncolorable after coalescing.</a:t>
            </a:r>
          </a:p>
        </p:txBody>
      </p:sp>
      <p:sp>
        <p:nvSpPr>
          <p:cNvPr id="10" name="Oval 6"/>
          <p:cNvSpPr>
            <a:spLocks noChangeArrowheads="1"/>
          </p:cNvSpPr>
          <p:nvPr/>
        </p:nvSpPr>
        <p:spPr bwMode="auto">
          <a:xfrm>
            <a:off x="1546225" y="263711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Text Box 7"/>
          <p:cNvSpPr txBox="1">
            <a:spLocks noChangeArrowheads="1"/>
          </p:cNvSpPr>
          <p:nvPr/>
        </p:nvSpPr>
        <p:spPr bwMode="auto">
          <a:xfrm>
            <a:off x="1533525" y="2781573"/>
            <a:ext cx="4349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600" b="1" dirty="0">
                <a:latin typeface="Courier New" pitchFamily="49" charset="0"/>
              </a:rPr>
              <a:t>r0</a:t>
            </a:r>
          </a:p>
        </p:txBody>
      </p:sp>
      <p:sp>
        <p:nvSpPr>
          <p:cNvPr id="12" name="Oval 8"/>
          <p:cNvSpPr>
            <a:spLocks noChangeArrowheads="1"/>
          </p:cNvSpPr>
          <p:nvPr/>
        </p:nvSpPr>
        <p:spPr bwMode="auto">
          <a:xfrm>
            <a:off x="2497138" y="263711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9"/>
          <p:cNvSpPr txBox="1">
            <a:spLocks noChangeArrowheads="1"/>
          </p:cNvSpPr>
          <p:nvPr/>
        </p:nvSpPr>
        <p:spPr bwMode="auto">
          <a:xfrm>
            <a:off x="2484438" y="2781573"/>
            <a:ext cx="4349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600" b="1" dirty="0">
                <a:latin typeface="Courier New" pitchFamily="49" charset="0"/>
              </a:rPr>
              <a:t>r1</a:t>
            </a:r>
          </a:p>
        </p:txBody>
      </p:sp>
      <p:sp>
        <p:nvSpPr>
          <p:cNvPr id="14" name="Oval 10"/>
          <p:cNvSpPr>
            <a:spLocks noChangeArrowheads="1"/>
          </p:cNvSpPr>
          <p:nvPr/>
        </p:nvSpPr>
        <p:spPr bwMode="auto">
          <a:xfrm>
            <a:off x="1042988" y="2060848"/>
            <a:ext cx="574675" cy="576262"/>
          </a:xfrm>
          <a:prstGeom prst="ellipse">
            <a:avLst/>
          </a:prstGeom>
          <a:gradFill rotWithShape="1">
            <a:gsLst>
              <a:gs pos="0">
                <a:schemeClr val="bg1"/>
              </a:gs>
              <a:gs pos="100000">
                <a:srgbClr val="3366FF"/>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 name="Oval 11"/>
          <p:cNvSpPr>
            <a:spLocks noChangeArrowheads="1"/>
          </p:cNvSpPr>
          <p:nvPr/>
        </p:nvSpPr>
        <p:spPr bwMode="auto">
          <a:xfrm>
            <a:off x="1042988" y="3213373"/>
            <a:ext cx="574675" cy="576262"/>
          </a:xfrm>
          <a:prstGeom prst="ellipse">
            <a:avLst/>
          </a:prstGeom>
          <a:gradFill rotWithShape="1">
            <a:gsLst>
              <a:gs pos="0">
                <a:schemeClr val="bg1"/>
              </a:gs>
              <a:gs pos="100000">
                <a:srgbClr val="3366FF"/>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Line 12"/>
          <p:cNvSpPr>
            <a:spLocks noChangeShapeType="1"/>
          </p:cNvSpPr>
          <p:nvPr/>
        </p:nvSpPr>
        <p:spPr bwMode="auto">
          <a:xfrm rot="16200000">
            <a:off x="1439863" y="2818085"/>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7" name="Oval 13"/>
          <p:cNvSpPr>
            <a:spLocks noChangeArrowheads="1"/>
          </p:cNvSpPr>
          <p:nvPr/>
        </p:nvSpPr>
        <p:spPr bwMode="auto">
          <a:xfrm>
            <a:off x="757238" y="2637110"/>
            <a:ext cx="574675" cy="576263"/>
          </a:xfrm>
          <a:prstGeom prst="ellipse">
            <a:avLst/>
          </a:prstGeom>
          <a:gradFill rotWithShape="1">
            <a:gsLst>
              <a:gs pos="0">
                <a:schemeClr val="bg1"/>
              </a:gs>
              <a:gs pos="100000">
                <a:srgbClr val="3366FF"/>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 name="Oval 14"/>
          <p:cNvSpPr>
            <a:spLocks noChangeArrowheads="1"/>
          </p:cNvSpPr>
          <p:nvPr/>
        </p:nvSpPr>
        <p:spPr bwMode="auto">
          <a:xfrm>
            <a:off x="3001963" y="2060848"/>
            <a:ext cx="574675" cy="576262"/>
          </a:xfrm>
          <a:prstGeom prst="ellipse">
            <a:avLst/>
          </a:prstGeom>
          <a:gradFill rotWithShape="1">
            <a:gsLst>
              <a:gs pos="0">
                <a:schemeClr val="bg1"/>
              </a:gs>
              <a:gs pos="100000">
                <a:srgbClr val="669900"/>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 name="Oval 15"/>
          <p:cNvSpPr>
            <a:spLocks noChangeArrowheads="1"/>
          </p:cNvSpPr>
          <p:nvPr/>
        </p:nvSpPr>
        <p:spPr bwMode="auto">
          <a:xfrm>
            <a:off x="3001963" y="3213373"/>
            <a:ext cx="574675" cy="576262"/>
          </a:xfrm>
          <a:prstGeom prst="ellipse">
            <a:avLst/>
          </a:prstGeom>
          <a:gradFill rotWithShape="1">
            <a:gsLst>
              <a:gs pos="0">
                <a:schemeClr val="bg1"/>
              </a:gs>
              <a:gs pos="100000">
                <a:srgbClr val="669900"/>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 name="Line 16"/>
          <p:cNvSpPr>
            <a:spLocks noChangeShapeType="1"/>
          </p:cNvSpPr>
          <p:nvPr/>
        </p:nvSpPr>
        <p:spPr bwMode="auto">
          <a:xfrm rot="18900000">
            <a:off x="3071813" y="3068910"/>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1" name="Line 17"/>
          <p:cNvSpPr>
            <a:spLocks noChangeShapeType="1"/>
          </p:cNvSpPr>
          <p:nvPr/>
        </p:nvSpPr>
        <p:spPr bwMode="auto">
          <a:xfrm rot="2700000">
            <a:off x="3036888" y="2529160"/>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Oval 18"/>
          <p:cNvSpPr>
            <a:spLocks noChangeArrowheads="1"/>
          </p:cNvSpPr>
          <p:nvPr/>
        </p:nvSpPr>
        <p:spPr bwMode="auto">
          <a:xfrm>
            <a:off x="3287713" y="2637110"/>
            <a:ext cx="574675" cy="576263"/>
          </a:xfrm>
          <a:prstGeom prst="ellipse">
            <a:avLst/>
          </a:prstGeom>
          <a:gradFill rotWithShape="1">
            <a:gsLst>
              <a:gs pos="0">
                <a:schemeClr val="bg1"/>
              </a:gs>
              <a:gs pos="100000">
                <a:srgbClr val="669900"/>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 name="Line 19"/>
          <p:cNvSpPr>
            <a:spLocks noChangeShapeType="1"/>
          </p:cNvSpPr>
          <p:nvPr/>
        </p:nvSpPr>
        <p:spPr bwMode="auto">
          <a:xfrm rot="16200000">
            <a:off x="3179763" y="2818085"/>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4" name="Line 20"/>
          <p:cNvSpPr>
            <a:spLocks noChangeShapeType="1"/>
          </p:cNvSpPr>
          <p:nvPr/>
        </p:nvSpPr>
        <p:spPr bwMode="auto">
          <a:xfrm rot="18900000">
            <a:off x="1619250" y="2492648"/>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5" name="Line 21"/>
          <p:cNvSpPr>
            <a:spLocks noChangeShapeType="1"/>
          </p:cNvSpPr>
          <p:nvPr/>
        </p:nvSpPr>
        <p:spPr bwMode="auto">
          <a:xfrm rot="2700000">
            <a:off x="1584325" y="3105423"/>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6" name="Oval 22"/>
          <p:cNvSpPr>
            <a:spLocks noChangeArrowheads="1"/>
          </p:cNvSpPr>
          <p:nvPr/>
        </p:nvSpPr>
        <p:spPr bwMode="auto">
          <a:xfrm>
            <a:off x="5927725" y="263711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 name="Text Box 23"/>
          <p:cNvSpPr txBox="1">
            <a:spLocks noChangeArrowheads="1"/>
          </p:cNvSpPr>
          <p:nvPr/>
        </p:nvSpPr>
        <p:spPr bwMode="auto">
          <a:xfrm>
            <a:off x="5854700" y="2745060"/>
            <a:ext cx="557213"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lnSpc>
                <a:spcPct val="80000"/>
              </a:lnSpc>
              <a:spcBef>
                <a:spcPct val="20000"/>
              </a:spcBef>
              <a:buClr>
                <a:srgbClr val="FF0007"/>
              </a:buClr>
              <a:buFontTx/>
              <a:buNone/>
            </a:pPr>
            <a:r>
              <a:rPr lang="en-US" sz="1600" b="1" dirty="0">
                <a:latin typeface="Courier New" pitchFamily="49" charset="0"/>
              </a:rPr>
              <a:t>r0/</a:t>
            </a:r>
          </a:p>
          <a:p>
            <a:pPr algn="ctr" eaLnBrk="1" hangingPunct="1">
              <a:lnSpc>
                <a:spcPct val="60000"/>
              </a:lnSpc>
              <a:spcBef>
                <a:spcPct val="20000"/>
              </a:spcBef>
              <a:buClr>
                <a:srgbClr val="FF0007"/>
              </a:buClr>
              <a:buFontTx/>
              <a:buNone/>
            </a:pPr>
            <a:r>
              <a:rPr lang="en-US" sz="1600" b="1" dirty="0">
                <a:latin typeface="Courier New" pitchFamily="49" charset="0"/>
              </a:rPr>
              <a:t>r1</a:t>
            </a:r>
          </a:p>
        </p:txBody>
      </p:sp>
      <p:sp>
        <p:nvSpPr>
          <p:cNvPr id="28" name="Oval 24"/>
          <p:cNvSpPr>
            <a:spLocks noChangeArrowheads="1"/>
          </p:cNvSpPr>
          <p:nvPr/>
        </p:nvSpPr>
        <p:spPr bwMode="auto">
          <a:xfrm>
            <a:off x="5424488" y="2060848"/>
            <a:ext cx="574675" cy="576262"/>
          </a:xfrm>
          <a:prstGeom prst="ellipse">
            <a:avLst/>
          </a:prstGeom>
          <a:gradFill rotWithShape="1">
            <a:gsLst>
              <a:gs pos="0">
                <a:schemeClr val="bg1"/>
              </a:gs>
              <a:gs pos="100000">
                <a:srgbClr val="3366FF"/>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9" name="Oval 25"/>
          <p:cNvSpPr>
            <a:spLocks noChangeArrowheads="1"/>
          </p:cNvSpPr>
          <p:nvPr/>
        </p:nvSpPr>
        <p:spPr bwMode="auto">
          <a:xfrm>
            <a:off x="5424488" y="3213373"/>
            <a:ext cx="574675" cy="576262"/>
          </a:xfrm>
          <a:prstGeom prst="ellipse">
            <a:avLst/>
          </a:prstGeom>
          <a:gradFill rotWithShape="1">
            <a:gsLst>
              <a:gs pos="0">
                <a:schemeClr val="bg1"/>
              </a:gs>
              <a:gs pos="100000">
                <a:srgbClr val="3366FF"/>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0" name="Line 26"/>
          <p:cNvSpPr>
            <a:spLocks noChangeShapeType="1"/>
          </p:cNvSpPr>
          <p:nvPr/>
        </p:nvSpPr>
        <p:spPr bwMode="auto">
          <a:xfrm rot="16200000">
            <a:off x="5821363" y="2818085"/>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1" name="Oval 27"/>
          <p:cNvSpPr>
            <a:spLocks noChangeArrowheads="1"/>
          </p:cNvSpPr>
          <p:nvPr/>
        </p:nvSpPr>
        <p:spPr bwMode="auto">
          <a:xfrm>
            <a:off x="5138738" y="2637110"/>
            <a:ext cx="574675" cy="576263"/>
          </a:xfrm>
          <a:prstGeom prst="ellipse">
            <a:avLst/>
          </a:prstGeom>
          <a:gradFill rotWithShape="1">
            <a:gsLst>
              <a:gs pos="0">
                <a:schemeClr val="bg1"/>
              </a:gs>
              <a:gs pos="100000">
                <a:srgbClr val="3366FF"/>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 name="Oval 28"/>
          <p:cNvSpPr>
            <a:spLocks noChangeArrowheads="1"/>
          </p:cNvSpPr>
          <p:nvPr/>
        </p:nvSpPr>
        <p:spPr bwMode="auto">
          <a:xfrm>
            <a:off x="6445250" y="2060848"/>
            <a:ext cx="574675" cy="576262"/>
          </a:xfrm>
          <a:prstGeom prst="ellipse">
            <a:avLst/>
          </a:prstGeom>
          <a:gradFill rotWithShape="1">
            <a:gsLst>
              <a:gs pos="0">
                <a:schemeClr val="bg1"/>
              </a:gs>
              <a:gs pos="100000">
                <a:srgbClr val="669900"/>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3" name="Oval 29"/>
          <p:cNvSpPr>
            <a:spLocks noChangeArrowheads="1"/>
          </p:cNvSpPr>
          <p:nvPr/>
        </p:nvSpPr>
        <p:spPr bwMode="auto">
          <a:xfrm>
            <a:off x="6445250" y="3213373"/>
            <a:ext cx="574675" cy="576262"/>
          </a:xfrm>
          <a:prstGeom prst="ellipse">
            <a:avLst/>
          </a:prstGeom>
          <a:gradFill rotWithShape="1">
            <a:gsLst>
              <a:gs pos="0">
                <a:schemeClr val="bg1"/>
              </a:gs>
              <a:gs pos="100000">
                <a:srgbClr val="669900"/>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4" name="Line 30"/>
          <p:cNvSpPr>
            <a:spLocks noChangeShapeType="1"/>
          </p:cNvSpPr>
          <p:nvPr/>
        </p:nvSpPr>
        <p:spPr bwMode="auto">
          <a:xfrm rot="18900000">
            <a:off x="6515100" y="3068910"/>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5" name="Line 31"/>
          <p:cNvSpPr>
            <a:spLocks noChangeShapeType="1"/>
          </p:cNvSpPr>
          <p:nvPr/>
        </p:nvSpPr>
        <p:spPr bwMode="auto">
          <a:xfrm rot="2700000">
            <a:off x="6480175" y="2529160"/>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6" name="Oval 32"/>
          <p:cNvSpPr>
            <a:spLocks noChangeArrowheads="1"/>
          </p:cNvSpPr>
          <p:nvPr/>
        </p:nvSpPr>
        <p:spPr bwMode="auto">
          <a:xfrm>
            <a:off x="6731000" y="2637110"/>
            <a:ext cx="574675" cy="576263"/>
          </a:xfrm>
          <a:prstGeom prst="ellipse">
            <a:avLst/>
          </a:prstGeom>
          <a:gradFill rotWithShape="1">
            <a:gsLst>
              <a:gs pos="0">
                <a:schemeClr val="bg1"/>
              </a:gs>
              <a:gs pos="100000">
                <a:srgbClr val="669900"/>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7" name="Line 33"/>
          <p:cNvSpPr>
            <a:spLocks noChangeShapeType="1"/>
          </p:cNvSpPr>
          <p:nvPr/>
        </p:nvSpPr>
        <p:spPr bwMode="auto">
          <a:xfrm rot="16200000">
            <a:off x="6623050" y="2818085"/>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8" name="Line 34"/>
          <p:cNvSpPr>
            <a:spLocks noChangeShapeType="1"/>
          </p:cNvSpPr>
          <p:nvPr/>
        </p:nvSpPr>
        <p:spPr bwMode="auto">
          <a:xfrm rot="18900000">
            <a:off x="6000750" y="2492648"/>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9" name="Line 35"/>
          <p:cNvSpPr>
            <a:spLocks noChangeShapeType="1"/>
          </p:cNvSpPr>
          <p:nvPr/>
        </p:nvSpPr>
        <p:spPr bwMode="auto">
          <a:xfrm rot="2700000">
            <a:off x="5965825" y="3105423"/>
            <a:ext cx="0"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0" name="AutoShape 37"/>
          <p:cNvSpPr>
            <a:spLocks noChangeArrowheads="1"/>
          </p:cNvSpPr>
          <p:nvPr/>
        </p:nvSpPr>
        <p:spPr bwMode="auto">
          <a:xfrm>
            <a:off x="4067175" y="2781573"/>
            <a:ext cx="827088" cy="25241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83B53D">
                  <a:gamma/>
                  <a:shade val="46275"/>
                  <a:invGamma/>
                </a:srgbClr>
              </a:gs>
              <a:gs pos="100000">
                <a:srgbClr val="83B53D"/>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708646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38C8BF8-EE7B-4130-80DC-781B5AD7E2A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Coalescing (3)</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Safe Coalescing</a:t>
            </a:r>
          </a:p>
          <a:p>
            <a:pPr>
              <a:lnSpc>
                <a:spcPct val="120000"/>
              </a:lnSpc>
              <a:buFont typeface="Arial" charset="0"/>
              <a:buChar char="–"/>
            </a:pPr>
            <a:r>
              <a:rPr lang="en-US" dirty="0"/>
              <a:t>Coalescing is called </a:t>
            </a:r>
            <a:r>
              <a:rPr lang="en-US" i="1" dirty="0"/>
              <a:t>safe</a:t>
            </a:r>
            <a:r>
              <a:rPr lang="en-US" dirty="0"/>
              <a:t> if it can never happen that a previously </a:t>
            </a:r>
            <a:r>
              <a:rPr lang="en-US" i="1" dirty="0"/>
              <a:t>K</a:t>
            </a:r>
            <a:r>
              <a:rPr lang="en-US" dirty="0"/>
              <a:t>-colorable interference graph becomes </a:t>
            </a:r>
            <a:r>
              <a:rPr lang="en-US" i="1" dirty="0"/>
              <a:t>K</a:t>
            </a:r>
            <a:r>
              <a:rPr lang="en-US" dirty="0"/>
              <a:t>-uncolorable after coalescing.</a:t>
            </a:r>
          </a:p>
          <a:p>
            <a:pPr>
              <a:lnSpc>
                <a:spcPct val="120000"/>
              </a:lnSpc>
              <a:buFont typeface="Wingdings" pitchFamily="2" charset="2"/>
              <a:buChar char="F"/>
            </a:pPr>
            <a:r>
              <a:rPr lang="en-US" dirty="0"/>
              <a:t>Safe coalescing thus does eventually not remove all possible register MOVes from the code.</a:t>
            </a:r>
          </a:p>
          <a:p>
            <a:pPr>
              <a:lnSpc>
                <a:spcPct val="120000"/>
              </a:lnSpc>
              <a:buFont typeface="Wingdings" pitchFamily="2" charset="2"/>
              <a:buChar char="F"/>
            </a:pPr>
            <a:r>
              <a:rPr lang="en-US" dirty="0"/>
              <a:t>But: The remaining MOV operations are still better and more acceptable than spill code that is generated for a </a:t>
            </a:r>
            <a:r>
              <a:rPr lang="en-US" i="1" dirty="0"/>
              <a:t>K</a:t>
            </a:r>
            <a:r>
              <a:rPr lang="en-US" dirty="0"/>
              <a:t>-uncolorable interference graph.</a:t>
            </a:r>
          </a:p>
          <a:p>
            <a:pPr>
              <a:lnSpc>
                <a:spcPct val="120000"/>
              </a:lnSpc>
              <a:buFont typeface="Arial" charset="0"/>
              <a:buNone/>
            </a:pPr>
            <a:endParaRPr lang="en-US" sz="1200" b="1" dirty="0"/>
          </a:p>
          <a:p>
            <a:pPr>
              <a:lnSpc>
                <a:spcPct val="120000"/>
              </a:lnSpc>
              <a:buFont typeface="Arial" charset="0"/>
              <a:buNone/>
            </a:pPr>
            <a:r>
              <a:rPr lang="en-US" b="1" dirty="0"/>
              <a:t>Workflow</a:t>
            </a:r>
            <a:endParaRPr lang="en-US" b="1" i="1" dirty="0"/>
          </a:p>
          <a:p>
            <a:pPr>
              <a:lnSpc>
                <a:spcPct val="120000"/>
              </a:lnSpc>
              <a:buFont typeface="Arial" charset="0"/>
              <a:buChar char="–"/>
            </a:pPr>
            <a:r>
              <a:rPr lang="en-US" dirty="0"/>
              <a:t>Coalescing is performed after step “Simplify” and before step “Spill”. If there are opportunities for coalescing, graph coloring continues with “Simplify” afterwards.</a:t>
            </a:r>
          </a:p>
          <a:p>
            <a:pPr>
              <a:lnSpc>
                <a:spcPct val="120000"/>
              </a:lnSpc>
              <a:buFont typeface="Arial" charset="0"/>
              <a:buChar char="–"/>
            </a:pPr>
            <a:r>
              <a:rPr lang="en-US" dirty="0"/>
              <a:t>“Simplify” only removes such nodes </a:t>
            </a:r>
            <a:r>
              <a:rPr lang="en-US" i="1" dirty="0"/>
              <a:t>v</a:t>
            </a:r>
            <a:r>
              <a:rPr lang="en-US" dirty="0"/>
              <a:t> from </a:t>
            </a:r>
            <a:r>
              <a:rPr lang="en-US" i="1" dirty="0"/>
              <a:t>G</a:t>
            </a:r>
            <a:r>
              <a:rPr lang="en-US" dirty="0"/>
              <a:t> that are neither source nor target of a MOV operation.</a:t>
            </a:r>
          </a:p>
        </p:txBody>
      </p:sp>
    </p:spTree>
    <p:extLst>
      <p:ext uri="{BB962C8B-B14F-4D97-AF65-F5344CB8AC3E}">
        <p14:creationId xmlns:p14="http://schemas.microsoft.com/office/powerpoint/2010/main" val="37144906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73414AD-75BF-43AA-80F0-C453244077D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Coalescing (4)</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Safe Coalescing According to Briggs</a:t>
            </a:r>
            <a:endParaRPr lang="en-US" b="1" i="1" dirty="0"/>
          </a:p>
          <a:p>
            <a:pPr>
              <a:lnSpc>
                <a:spcPct val="120000"/>
              </a:lnSpc>
              <a:buFont typeface="Arial" charset="0"/>
              <a:buChar char="–"/>
            </a:pPr>
            <a:r>
              <a:rPr lang="en-US" dirty="0"/>
              <a:t>Coalesce two nodes </a:t>
            </a:r>
            <a:r>
              <a:rPr lang="en-US" i="1" dirty="0"/>
              <a:t>v</a:t>
            </a:r>
            <a:r>
              <a:rPr lang="en-US" baseline="-25000" dirty="0"/>
              <a:t>0</a:t>
            </a:r>
            <a:r>
              <a:rPr lang="en-US" dirty="0"/>
              <a:t> and </a:t>
            </a:r>
            <a:r>
              <a:rPr lang="en-US" i="1" dirty="0"/>
              <a:t>v</a:t>
            </a:r>
            <a:r>
              <a:rPr lang="en-US" baseline="-25000" dirty="0"/>
              <a:t>1</a:t>
            </a:r>
            <a:r>
              <a:rPr lang="en-US" dirty="0"/>
              <a:t> only if the resulting coalesced node </a:t>
            </a:r>
            <a:r>
              <a:rPr lang="en-US" i="1" dirty="0"/>
              <a:t>v</a:t>
            </a:r>
            <a:r>
              <a:rPr lang="en-US" baseline="-25000" dirty="0"/>
              <a:t>0</a:t>
            </a:r>
            <a:r>
              <a:rPr lang="en-US" dirty="0"/>
              <a:t>/</a:t>
            </a:r>
            <a:r>
              <a:rPr lang="en-US" i="1" dirty="0"/>
              <a:t>v</a:t>
            </a:r>
            <a:r>
              <a:rPr lang="en-US" baseline="-25000" dirty="0"/>
              <a:t>1</a:t>
            </a:r>
            <a:r>
              <a:rPr lang="en-US" dirty="0"/>
              <a:t> has less than </a:t>
            </a:r>
            <a:r>
              <a:rPr lang="en-US" i="1" dirty="0"/>
              <a:t>K</a:t>
            </a:r>
            <a:r>
              <a:rPr lang="en-US" dirty="0"/>
              <a:t> neighbors with degree ≥ </a:t>
            </a:r>
            <a:r>
              <a:rPr lang="en-US" i="1" dirty="0"/>
              <a:t>K</a:t>
            </a:r>
            <a:r>
              <a:rPr lang="en-US" dirty="0"/>
              <a:t>.</a:t>
            </a:r>
          </a:p>
          <a:p>
            <a:pPr>
              <a:lnSpc>
                <a:spcPct val="120000"/>
              </a:lnSpc>
              <a:buFont typeface="Arial" charset="0"/>
              <a:buChar char="–"/>
            </a:pPr>
            <a:r>
              <a:rPr lang="en-US" dirty="0"/>
              <a:t>If </a:t>
            </a:r>
            <a:r>
              <a:rPr lang="en-US" i="1" dirty="0"/>
              <a:t>v</a:t>
            </a:r>
            <a:r>
              <a:rPr lang="en-US" baseline="-25000" dirty="0"/>
              <a:t>0</a:t>
            </a:r>
            <a:r>
              <a:rPr lang="en-US" dirty="0"/>
              <a:t>/</a:t>
            </a:r>
            <a:r>
              <a:rPr lang="en-US" i="1" dirty="0"/>
              <a:t>v</a:t>
            </a:r>
            <a:r>
              <a:rPr lang="en-US" baseline="-25000" dirty="0"/>
              <a:t>1</a:t>
            </a:r>
            <a:r>
              <a:rPr lang="en-US" dirty="0"/>
              <a:t> has less than </a:t>
            </a:r>
            <a:r>
              <a:rPr lang="en-US" i="1" dirty="0"/>
              <a:t>K</a:t>
            </a:r>
            <a:r>
              <a:rPr lang="en-US" dirty="0"/>
              <a:t> neighbors with degree ≥ </a:t>
            </a:r>
            <a:r>
              <a:rPr lang="en-US" i="1" dirty="0"/>
              <a:t>K</a:t>
            </a:r>
            <a:r>
              <a:rPr lang="en-US" dirty="0"/>
              <a:t> after coalescing, then each of the two nodes </a:t>
            </a:r>
            <a:r>
              <a:rPr lang="en-US" i="1" dirty="0"/>
              <a:t>v</a:t>
            </a:r>
            <a:r>
              <a:rPr lang="en-US" baseline="-25000" dirty="0"/>
              <a:t>0</a:t>
            </a:r>
            <a:r>
              <a:rPr lang="en-US" dirty="0"/>
              <a:t> and </a:t>
            </a:r>
            <a:r>
              <a:rPr lang="en-US" i="1" dirty="0"/>
              <a:t>v</a:t>
            </a:r>
            <a:r>
              <a:rPr lang="en-US" baseline="-25000" dirty="0"/>
              <a:t>1</a:t>
            </a:r>
            <a:r>
              <a:rPr lang="en-US" dirty="0"/>
              <a:t> must also have less than </a:t>
            </a:r>
            <a:r>
              <a:rPr lang="en-US" i="1" dirty="0"/>
              <a:t>K</a:t>
            </a:r>
            <a:r>
              <a:rPr lang="en-US" dirty="0"/>
              <a:t> neighbors with degree ≥ </a:t>
            </a:r>
            <a:r>
              <a:rPr lang="en-US" i="1" dirty="0"/>
              <a:t>K</a:t>
            </a:r>
            <a:r>
              <a:rPr lang="en-US" dirty="0"/>
              <a:t> before coalescing.</a:t>
            </a:r>
          </a:p>
          <a:p>
            <a:pPr>
              <a:lnSpc>
                <a:spcPct val="120000"/>
              </a:lnSpc>
              <a:buFont typeface="Arial" charset="0"/>
              <a:buChar char="–"/>
            </a:pPr>
            <a:r>
              <a:rPr lang="en-US" dirty="0"/>
              <a:t>If the interference graph is </a:t>
            </a:r>
            <a:r>
              <a:rPr lang="en-US" i="1" dirty="0"/>
              <a:t>K</a:t>
            </a:r>
            <a:r>
              <a:rPr lang="en-US" dirty="0"/>
              <a:t>-colorable before coalescing, it must also be K-colorable afterwards, since </a:t>
            </a:r>
            <a:r>
              <a:rPr lang="en-US" i="1" dirty="0"/>
              <a:t>v</a:t>
            </a:r>
            <a:r>
              <a:rPr lang="en-US" baseline="-25000" dirty="0"/>
              <a:t>0</a:t>
            </a:r>
            <a:r>
              <a:rPr lang="en-US" dirty="0"/>
              <a:t>/</a:t>
            </a:r>
            <a:r>
              <a:rPr lang="en-US" i="1" dirty="0"/>
              <a:t>v</a:t>
            </a:r>
            <a:r>
              <a:rPr lang="en-US" baseline="-25000" dirty="0"/>
              <a:t>1</a:t>
            </a:r>
            <a:r>
              <a:rPr lang="en-US" dirty="0"/>
              <a:t> will be removed during the following “Simplify” step.</a:t>
            </a:r>
          </a:p>
          <a:p>
            <a:pPr>
              <a:lnSpc>
                <a:spcPct val="120000"/>
              </a:lnSpc>
              <a:buFont typeface="Wingdings" pitchFamily="2" charset="2"/>
              <a:buChar char="F"/>
            </a:pPr>
            <a:r>
              <a:rPr lang="en-US" dirty="0"/>
              <a:t>Coalescing according to Briggs is safe.</a:t>
            </a:r>
          </a:p>
        </p:txBody>
      </p:sp>
    </p:spTree>
    <p:extLst>
      <p:ext uri="{BB962C8B-B14F-4D97-AF65-F5344CB8AC3E}">
        <p14:creationId xmlns:p14="http://schemas.microsoft.com/office/powerpoint/2010/main" val="280007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7B52D5F-33F4-43BB-9E2B-39A41629F62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754690" name="Rectangle 2"/>
          <p:cNvSpPr>
            <a:spLocks noGrp="1" noChangeArrowheads="1"/>
          </p:cNvSpPr>
          <p:nvPr>
            <p:ph type="title"/>
          </p:nvPr>
        </p:nvSpPr>
        <p:spPr/>
        <p:txBody>
          <a:bodyPr/>
          <a:lstStyle/>
          <a:p>
            <a:r>
              <a:rPr lang="en-US" dirty="0"/>
              <a:t>Coalescing (5)</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Safe Coalescing According to George</a:t>
            </a:r>
            <a:endParaRPr lang="en-US" b="1" i="1" dirty="0"/>
          </a:p>
          <a:p>
            <a:pPr>
              <a:lnSpc>
                <a:spcPct val="120000"/>
              </a:lnSpc>
              <a:buFont typeface="Arial" charset="0"/>
              <a:buChar char="–"/>
            </a:pPr>
            <a:r>
              <a:rPr lang="en-US" dirty="0"/>
              <a:t>Coalesce two nodes </a:t>
            </a:r>
            <a:r>
              <a:rPr lang="en-US" i="1" dirty="0"/>
              <a:t>v</a:t>
            </a:r>
            <a:r>
              <a:rPr lang="en-US" baseline="-25000" dirty="0"/>
              <a:t>0</a:t>
            </a:r>
            <a:r>
              <a:rPr lang="en-US" dirty="0"/>
              <a:t> and </a:t>
            </a:r>
            <a:r>
              <a:rPr lang="en-US" i="1" dirty="0"/>
              <a:t>v</a:t>
            </a:r>
            <a:r>
              <a:rPr lang="en-US" baseline="-25000" dirty="0"/>
              <a:t>1</a:t>
            </a:r>
            <a:r>
              <a:rPr lang="en-US" dirty="0"/>
              <a:t> only if for each neighbor </a:t>
            </a:r>
            <a:r>
              <a:rPr lang="en-US" i="1" dirty="0"/>
              <a:t>v</a:t>
            </a:r>
            <a:r>
              <a:rPr lang="en-US" i="1" baseline="-25000" dirty="0"/>
              <a:t>i</a:t>
            </a:r>
            <a:r>
              <a:rPr lang="en-US" dirty="0"/>
              <a:t> of </a:t>
            </a:r>
            <a:r>
              <a:rPr lang="en-US" i="1" dirty="0"/>
              <a:t>v</a:t>
            </a:r>
            <a:r>
              <a:rPr lang="en-US" baseline="-25000" dirty="0"/>
              <a:t>0</a:t>
            </a:r>
            <a:r>
              <a:rPr lang="en-US" dirty="0"/>
              <a:t> it holds: either </a:t>
            </a:r>
            <a:r>
              <a:rPr lang="en-US" i="1" dirty="0"/>
              <a:t>v</a:t>
            </a:r>
            <a:r>
              <a:rPr lang="en-US" i="1" baseline="-25000" dirty="0"/>
              <a:t>i</a:t>
            </a:r>
            <a:r>
              <a:rPr lang="en-US" dirty="0"/>
              <a:t> interferes with </a:t>
            </a:r>
            <a:r>
              <a:rPr lang="en-US" i="1" dirty="0"/>
              <a:t>v</a:t>
            </a:r>
            <a:r>
              <a:rPr lang="en-US" baseline="-25000" dirty="0"/>
              <a:t>1</a:t>
            </a:r>
            <a:r>
              <a:rPr lang="en-US" dirty="0"/>
              <a:t>, or </a:t>
            </a:r>
            <a:r>
              <a:rPr lang="en-US" i="1" dirty="0"/>
              <a:t>v</a:t>
            </a:r>
            <a:r>
              <a:rPr lang="en-US" i="1" baseline="-25000" dirty="0"/>
              <a:t>i</a:t>
            </a:r>
            <a:r>
              <a:rPr lang="en-US" dirty="0"/>
              <a:t> has degree less than </a:t>
            </a:r>
            <a:r>
              <a:rPr lang="en-US" i="1" dirty="0"/>
              <a:t>K</a:t>
            </a:r>
            <a:r>
              <a:rPr lang="en-US" dirty="0"/>
              <a:t>.</a:t>
            </a:r>
          </a:p>
          <a:p>
            <a:pPr>
              <a:lnSpc>
                <a:spcPct val="120000"/>
              </a:lnSpc>
              <a:buFont typeface="Arial" charset="0"/>
              <a:buChar char="–"/>
            </a:pPr>
            <a:r>
              <a:rPr lang="en-US" dirty="0"/>
              <a:t>Neighbors </a:t>
            </a:r>
            <a:r>
              <a:rPr lang="en-US" i="1" dirty="0"/>
              <a:t>v</a:t>
            </a:r>
            <a:r>
              <a:rPr lang="en-US" i="1" baseline="-25000" dirty="0"/>
              <a:t>i</a:t>
            </a:r>
            <a:r>
              <a:rPr lang="en-US" dirty="0"/>
              <a:t> with degree &lt; </a:t>
            </a:r>
            <a:r>
              <a:rPr lang="en-US" i="1" dirty="0"/>
              <a:t>K</a:t>
            </a:r>
            <a:r>
              <a:rPr lang="en-US" dirty="0"/>
              <a:t> also have degree &lt; </a:t>
            </a:r>
            <a:r>
              <a:rPr lang="en-US" i="1" dirty="0"/>
              <a:t>K</a:t>
            </a:r>
            <a:r>
              <a:rPr lang="en-US" dirty="0"/>
              <a:t> after coalescing and will thus be removed during the subsequent “Simplify” step.</a:t>
            </a:r>
          </a:p>
          <a:p>
            <a:pPr>
              <a:lnSpc>
                <a:spcPct val="120000"/>
              </a:lnSpc>
              <a:buFont typeface="Arial" charset="0"/>
              <a:buChar char="–"/>
            </a:pPr>
            <a:r>
              <a:rPr lang="en-US" dirty="0"/>
              <a:t>Other neighbors </a:t>
            </a:r>
            <a:r>
              <a:rPr lang="en-US" i="1" dirty="0"/>
              <a:t>v</a:t>
            </a:r>
            <a:r>
              <a:rPr lang="en-US" i="1" baseline="-25000" dirty="0"/>
              <a:t>i</a:t>
            </a:r>
            <a:r>
              <a:rPr lang="en-US" dirty="0"/>
              <a:t> that interfere with </a:t>
            </a:r>
            <a:r>
              <a:rPr lang="en-US" i="1" dirty="0"/>
              <a:t>v</a:t>
            </a:r>
            <a:r>
              <a:rPr lang="en-US" baseline="-25000" dirty="0"/>
              <a:t>1</a:t>
            </a:r>
            <a:r>
              <a:rPr lang="en-US" dirty="0"/>
              <a:t> before coalescing have by definition two edges {</a:t>
            </a:r>
            <a:r>
              <a:rPr lang="en-US" i="1" dirty="0"/>
              <a:t>v</a:t>
            </a:r>
            <a:r>
              <a:rPr lang="en-US" baseline="-25000" dirty="0"/>
              <a:t>i</a:t>
            </a:r>
            <a:r>
              <a:rPr lang="en-US" dirty="0"/>
              <a:t>, </a:t>
            </a:r>
            <a:r>
              <a:rPr lang="en-US" i="1" dirty="0"/>
              <a:t>v</a:t>
            </a:r>
            <a:r>
              <a:rPr lang="en-US" baseline="-25000" dirty="0"/>
              <a:t>0</a:t>
            </a:r>
            <a:r>
              <a:rPr lang="en-US" dirty="0"/>
              <a:t>} and {</a:t>
            </a:r>
            <a:r>
              <a:rPr lang="en-US" i="1" dirty="0"/>
              <a:t>v</a:t>
            </a:r>
            <a:r>
              <a:rPr lang="en-US" baseline="-25000" dirty="0"/>
              <a:t>i</a:t>
            </a:r>
            <a:r>
              <a:rPr lang="en-US" dirty="0"/>
              <a:t>, </a:t>
            </a:r>
            <a:r>
              <a:rPr lang="en-US" i="1" dirty="0"/>
              <a:t>v</a:t>
            </a:r>
            <a:r>
              <a:rPr lang="en-US" baseline="-25000" dirty="0"/>
              <a:t>1</a:t>
            </a:r>
            <a:r>
              <a:rPr lang="en-US" dirty="0"/>
              <a:t>}.</a:t>
            </a:r>
            <a:br>
              <a:rPr lang="en-US" dirty="0"/>
            </a:br>
            <a:r>
              <a:rPr lang="en-US" dirty="0"/>
              <a:t>After coalescing, these two edges collapse to one single edge</a:t>
            </a:r>
            <a:br>
              <a:rPr lang="en-US" dirty="0"/>
            </a:br>
            <a:r>
              <a:rPr lang="en-US" dirty="0"/>
              <a:t>{</a:t>
            </a:r>
            <a:r>
              <a:rPr lang="en-US" i="1" dirty="0"/>
              <a:t>v</a:t>
            </a:r>
            <a:r>
              <a:rPr lang="en-US" baseline="-25000" dirty="0"/>
              <a:t>i</a:t>
            </a:r>
            <a:r>
              <a:rPr lang="en-US" dirty="0"/>
              <a:t>, </a:t>
            </a:r>
            <a:r>
              <a:rPr lang="en-US" i="1" dirty="0"/>
              <a:t>v</a:t>
            </a:r>
            <a:r>
              <a:rPr lang="en-US" baseline="-25000" dirty="0"/>
              <a:t>0</a:t>
            </a:r>
            <a:r>
              <a:rPr lang="en-US" dirty="0"/>
              <a:t>/</a:t>
            </a:r>
            <a:r>
              <a:rPr lang="en-US" i="1" dirty="0"/>
              <a:t>v</a:t>
            </a:r>
            <a:r>
              <a:rPr lang="en-US" baseline="-25000" dirty="0"/>
              <a:t>1</a:t>
            </a:r>
            <a:r>
              <a:rPr lang="en-US" dirty="0"/>
              <a:t>} so that the degrees of the involved nodes can only become smaller.</a:t>
            </a:r>
          </a:p>
          <a:p>
            <a:pPr>
              <a:lnSpc>
                <a:spcPct val="120000"/>
              </a:lnSpc>
              <a:buFont typeface="Wingdings" pitchFamily="2" charset="2"/>
              <a:buChar char="F"/>
            </a:pPr>
            <a:r>
              <a:rPr lang="en-US" dirty="0"/>
              <a:t>Coalescing according to George is safe.</a:t>
            </a:r>
          </a:p>
        </p:txBody>
      </p:sp>
    </p:spTree>
    <p:extLst>
      <p:ext uri="{BB962C8B-B14F-4D97-AF65-F5344CB8AC3E}">
        <p14:creationId xmlns:p14="http://schemas.microsoft.com/office/powerpoint/2010/main" val="1534986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5414287-21A3-4194-BEB0-FC19DAC8AF3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8 - Register Allocation</a:t>
            </a:r>
          </a:p>
        </p:txBody>
      </p:sp>
      <p:sp>
        <p:nvSpPr>
          <p:cNvPr id="805890" name="Rectangle 2"/>
          <p:cNvSpPr>
            <a:spLocks noGrp="1" noChangeArrowheads="1"/>
          </p:cNvSpPr>
          <p:nvPr>
            <p:ph type="title"/>
          </p:nvPr>
        </p:nvSpPr>
        <p:spPr/>
        <p:txBody>
          <a:bodyPr/>
          <a:lstStyle/>
          <a:p>
            <a:r>
              <a:rPr lang="en-US" dirty="0"/>
              <a:t>References</a:t>
            </a:r>
          </a:p>
        </p:txBody>
      </p:sp>
      <p:sp>
        <p:nvSpPr>
          <p:cNvPr id="805891" name="Rectangle 3"/>
          <p:cNvSpPr>
            <a:spLocks noGrp="1" noChangeArrowheads="1"/>
          </p:cNvSpPr>
          <p:nvPr>
            <p:ph type="body" idx="1"/>
          </p:nvPr>
        </p:nvSpPr>
        <p:spPr/>
        <p:txBody>
          <a:bodyPr/>
          <a:lstStyle/>
          <a:p>
            <a:pPr>
              <a:lnSpc>
                <a:spcPct val="90000"/>
              </a:lnSpc>
            </a:pPr>
            <a:r>
              <a:rPr lang="en-US" b="1" dirty="0"/>
              <a:t>Life Time Analysis and Register Allocation</a:t>
            </a:r>
            <a:endParaRPr lang="en-US" b="1" i="1" dirty="0"/>
          </a:p>
          <a:p>
            <a:pPr>
              <a:lnSpc>
                <a:spcPct val="120000"/>
              </a:lnSpc>
              <a:buFont typeface="Arial" charset="0"/>
              <a:buChar char="–"/>
            </a:pPr>
            <a:r>
              <a:rPr lang="en-US" dirty="0"/>
              <a:t>Andrew W. Appel. </a:t>
            </a:r>
            <a:r>
              <a:rPr lang="en-US" i="1" dirty="0"/>
              <a:t>Modern compiler implementation in C</a:t>
            </a:r>
            <a:r>
              <a:rPr lang="en-US" dirty="0"/>
              <a:t>. Cambridge University Press, 2004.</a:t>
            </a:r>
            <a:br>
              <a:rPr lang="en-US" dirty="0"/>
            </a:br>
            <a:r>
              <a:rPr lang="en-US" dirty="0"/>
              <a:t>ISBN 0-521-60765-5</a:t>
            </a:r>
          </a:p>
        </p:txBody>
      </p:sp>
    </p:spTree>
    <p:extLst>
      <p:ext uri="{BB962C8B-B14F-4D97-AF65-F5344CB8AC3E}">
        <p14:creationId xmlns:p14="http://schemas.microsoft.com/office/powerpoint/2010/main" val="172913725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3"/>
          <p:cNvSpPr>
            <a:spLocks noGrp="1"/>
          </p:cNvSpPr>
          <p:nvPr>
            <p:ph type="dt" sz="half" idx="10"/>
          </p:nvPr>
        </p:nvSpPr>
        <p:spPr/>
        <p:txBody>
          <a:bodyPr/>
          <a:lstStyle/>
          <a:p>
            <a:r>
              <a:rPr lang="en-US" dirty="0"/>
              <a:t>© H. Falk | </a:t>
            </a:r>
            <a:fld id="{D2749D4D-7012-4AC6-9C0E-441CEB2CB00E}" type="datetime1">
              <a:rPr lang="de-DE" smtClean="0"/>
              <a:t>27.01.2022</a:t>
            </a:fld>
            <a:endParaRPr lang="en-US" dirty="0"/>
          </a:p>
        </p:txBody>
      </p:sp>
      <p:sp>
        <p:nvSpPr>
          <p:cNvPr id="6" name="Fußzeilenplatzhalter 4"/>
          <p:cNvSpPr>
            <a:spLocks noGrp="1"/>
          </p:cNvSpPr>
          <p:nvPr>
            <p:ph type="ftr" sz="quarter" idx="11"/>
          </p:nvPr>
        </p:nvSpPr>
        <p:spPr/>
        <p:txBody>
          <a:bodyPr/>
          <a:lstStyle/>
          <a:p>
            <a:r>
              <a:rPr lang="en-US" dirty="0"/>
              <a:t>8 - Register Allocation</a:t>
            </a:r>
          </a:p>
        </p:txBody>
      </p:sp>
      <p:sp>
        <p:nvSpPr>
          <p:cNvPr id="601090" name="Rectangle 2"/>
          <p:cNvSpPr>
            <a:spLocks noGrp="1" noChangeArrowheads="1"/>
          </p:cNvSpPr>
          <p:nvPr>
            <p:ph type="title"/>
          </p:nvPr>
        </p:nvSpPr>
        <p:spPr/>
        <p:txBody>
          <a:bodyPr/>
          <a:lstStyle/>
          <a:p>
            <a:r>
              <a:rPr lang="en-US" dirty="0"/>
              <a:t>Summary</a:t>
            </a:r>
          </a:p>
        </p:txBody>
      </p:sp>
      <p:sp>
        <p:nvSpPr>
          <p:cNvPr id="601091" name="Rectangle 3"/>
          <p:cNvSpPr>
            <a:spLocks noGrp="1" noChangeArrowheads="1"/>
          </p:cNvSpPr>
          <p:nvPr>
            <p:ph type="body" idx="1"/>
          </p:nvPr>
        </p:nvSpPr>
        <p:spPr/>
        <p:txBody>
          <a:bodyPr/>
          <a:lstStyle/>
          <a:p>
            <a:pPr>
              <a:lnSpc>
                <a:spcPct val="120000"/>
              </a:lnSpc>
              <a:buFont typeface="Arial" charset="0"/>
              <a:buNone/>
            </a:pPr>
            <a:r>
              <a:rPr lang="en-US" b="1" dirty="0"/>
              <a:t>Life Time Analysis</a:t>
            </a:r>
          </a:p>
          <a:p>
            <a:pPr>
              <a:lnSpc>
                <a:spcPct val="120000"/>
              </a:lnSpc>
              <a:buFont typeface="Arial" charset="0"/>
              <a:buChar char="–"/>
            </a:pPr>
            <a:r>
              <a:rPr lang="en-US" dirty="0"/>
              <a:t>Computation of the starts and ends of life times of registers</a:t>
            </a:r>
          </a:p>
          <a:p>
            <a:pPr>
              <a:lnSpc>
                <a:spcPct val="120000"/>
              </a:lnSpc>
              <a:buFont typeface="Arial" charset="0"/>
              <a:buChar char="–"/>
            </a:pPr>
            <a:r>
              <a:rPr lang="en-US" dirty="0"/>
              <a:t>Virtual registers may only share the same physical register if they are not simultaneously live</a:t>
            </a:r>
          </a:p>
          <a:p>
            <a:pPr>
              <a:lnSpc>
                <a:spcPct val="120000"/>
              </a:lnSpc>
              <a:buFont typeface="Arial" charset="0"/>
              <a:buChar char="–"/>
            </a:pPr>
            <a:r>
              <a:rPr lang="en-US" dirty="0"/>
              <a:t>Iterative solving of data flow equations</a:t>
            </a:r>
          </a:p>
          <a:p>
            <a:pPr>
              <a:lnSpc>
                <a:spcPct val="120000"/>
              </a:lnSpc>
              <a:buFont typeface="Arial" charset="0"/>
              <a:buNone/>
            </a:pPr>
            <a:endParaRPr lang="en-US" sz="1200" b="1" dirty="0"/>
          </a:p>
          <a:p>
            <a:pPr>
              <a:lnSpc>
                <a:spcPct val="120000"/>
              </a:lnSpc>
              <a:buFont typeface="Arial" charset="0"/>
              <a:buNone/>
            </a:pPr>
            <a:r>
              <a:rPr lang="en-US" b="1" dirty="0"/>
              <a:t>Register Allocation by Graph Coloring</a:t>
            </a:r>
          </a:p>
          <a:p>
            <a:pPr>
              <a:lnSpc>
                <a:spcPct val="120000"/>
              </a:lnSpc>
              <a:buFont typeface="Arial" charset="0"/>
              <a:buChar char="–"/>
            </a:pPr>
            <a:r>
              <a:rPr lang="en-US" dirty="0"/>
              <a:t>Interference graph </a:t>
            </a:r>
            <a:r>
              <a:rPr lang="en-US" i="1" dirty="0"/>
              <a:t>G</a:t>
            </a:r>
            <a:r>
              <a:rPr lang="en-US" dirty="0"/>
              <a:t> models overlapping life times of virtual registers, plus processor-specific allocation constraints</a:t>
            </a:r>
          </a:p>
          <a:p>
            <a:pPr>
              <a:lnSpc>
                <a:spcPct val="120000"/>
              </a:lnSpc>
              <a:buFont typeface="Arial" charset="0"/>
              <a:buChar char="–"/>
            </a:pPr>
            <a:r>
              <a:rPr lang="en-US" dirty="0"/>
              <a:t>Coloring of </a:t>
            </a:r>
            <a:r>
              <a:rPr lang="en-US" i="1" dirty="0"/>
              <a:t>G</a:t>
            </a:r>
            <a:r>
              <a:rPr lang="en-US" dirty="0"/>
              <a:t> represents a mapping of virtual to physical registers</a:t>
            </a:r>
          </a:p>
          <a:p>
            <a:pPr>
              <a:lnSpc>
                <a:spcPct val="120000"/>
              </a:lnSpc>
              <a:buFont typeface="Arial" charset="0"/>
              <a:buChar char="–"/>
            </a:pPr>
            <a:r>
              <a:rPr lang="en-US" dirty="0"/>
              <a:t>Graph coloring done by iterative simplification, spilling and coloring</a:t>
            </a:r>
          </a:p>
          <a:p>
            <a:pPr>
              <a:lnSpc>
                <a:spcPct val="120000"/>
              </a:lnSpc>
              <a:buFont typeface="Arial" charset="0"/>
              <a:buChar char="–"/>
            </a:pPr>
            <a:r>
              <a:rPr lang="en-US" dirty="0"/>
              <a:t>Safe Coalescing to remove redundant register MOVes</a:t>
            </a:r>
          </a:p>
          <a:p>
            <a:pPr>
              <a:lnSpc>
                <a:spcPct val="120000"/>
              </a:lnSpc>
              <a:buFont typeface="Arial" charset="0"/>
              <a:buChar char="–"/>
            </a:pPr>
            <a:endParaRPr lang="en-US" dirty="0"/>
          </a:p>
        </p:txBody>
      </p:sp>
    </p:spTree>
    <p:extLst>
      <p:ext uri="{BB962C8B-B14F-4D97-AF65-F5344CB8AC3E}">
        <p14:creationId xmlns:p14="http://schemas.microsoft.com/office/powerpoint/2010/main" val="396041001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4.1.2"/>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in}_v&#10;\]&#10;&#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out}_v&#10;\]&#10;&#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in}_v = \textit{use}_v \cup \{ \textit{out}_v \backslash \textit{def}_v \}&#10;\]&#10;&#10;\end{document}"/>
  <p:tag name="IGUANATEXSIZE" val="2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out}_v = \bigcup_{s \in \textit{succ}_v} \textit{in}_s&#10;\]&#10;&#10;\end{document}"/>
  <p:tag name="IGUANATEXSIZE" val="2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in}_v = \textit{out}_v = \emptyset&#10;\]&#10;&#10;\end{document}"/>
  <p:tag name="IGUANATEXSIZE" val="2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in}'_v = \textit{in}_v&#10;\]&#10;&#10;\end{document}"/>
  <p:tag name="IGUANATEXSIZE" val="2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out}'_v = \textit{out}_v&#10;\]&#10;&#10;\end{document}"/>
  <p:tag name="IGUANATEXSIZE" val="2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in}_v = \textit{use}_v \cup \{ \textit{out}_v \backslash \textit{def}_v \}&#10;\]&#10;&#10;\end{document}"/>
  <p:tag name="IGUANATEXSIZE" val="2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out}_v = \bigcup_{s \in \textit{succ}_v} \textit{in}_s&#10;\]&#10;&#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 \textit{in}_v \not= \textit{in}'_v ) \vert\vert ( \textit{out}_v \not= \textit{out}'_v )&#10;\]&#10;&#10;\end{document}"/>
  <p:tag name="IGUANATEXSIZE" val="2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k_v \in \{ 1, \dots, K \}&#10;\]&#10;&#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orall e = \{v, w\} \in E: k_v \not= k_w&#10;\]&#10;&#10;\end{document}"/>
  <p:tag name="IGUANATEXSIZE" val="2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G = (V, E) = (R_v \cup R_p, \emptyset)&#10;\]&#10;&#10;\end{document}"/>
  <p:tag name="IGUANATEXSIZE" val="2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it{live} = \textit{out}_i \cup \textit{def}_i&#10;\]&#10;&#10;\end{document}"/>
  <p:tag name="IGUANATEXSIZE" val="20"/>
</p:tagLst>
</file>

<file path=ppt/theme/theme1.xml><?xml version="1.0" encoding="utf-8"?>
<a:theme xmlns:a="http://schemas.openxmlformats.org/drawingml/2006/main" name="TUHH US-English">
  <a:themeElements>
    <a:clrScheme name="Leere Prä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A32638"/>
      </a:folHlink>
    </a:clrScheme>
    <a:fontScheme name="Leere Präsentatio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wrap="none" lIns="0" tIns="0" rIns="0" bIns="0" rtlCol="0">
        <a:spAutoFit/>
      </a:bodyPr>
      <a:lstStyle>
        <a:defPPr eaLnBrk="1" hangingPunct="1">
          <a:spcBef>
            <a:spcPct val="20000"/>
          </a:spcBef>
          <a:buClr>
            <a:srgbClr val="FF0007"/>
          </a:buClr>
          <a:defRPr sz="2000" dirty="0" smtClean="0">
            <a:latin typeface="+mn-lt"/>
          </a:defRPr>
        </a:defPPr>
      </a:lstStyle>
    </a:tx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Leere Prä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C0C0C0"/>
        </a:folHlink>
      </a:clrScheme>
      <a:clrMap bg1="lt1" tx1="dk1" bg2="lt2" tx2="dk2" accent1="accent1" accent2="accent2" accent3="accent3" accent4="accent4" accent5="accent5" accent6="accent6" hlink="hlink" folHlink="folHlink"/>
    </a:extraClrScheme>
    <a:extraClrScheme>
      <a:clrScheme name="Leere Prä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C0C0C0"/>
        </a:folHlink>
      </a:clrScheme>
      <a:clrMap bg1="lt1" tx1="dk1" bg2="lt2" tx2="dk2" accent1="accent1" accent2="accent2" accent3="accent3" accent4="accent4" accent5="accent5" accent6="accent6" hlink="hlink" folHlink="folHlink"/>
    </a:extraClrScheme>
    <a:extraClrScheme>
      <a:clrScheme name="Leere Prä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A3263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3871</Words>
  <Application>Microsoft Office PowerPoint</Application>
  <PresentationFormat>Bildschirmpräsentation (4:3)</PresentationFormat>
  <Paragraphs>497</Paragraphs>
  <Slides>33</Slides>
  <Notes>31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33</vt:i4>
      </vt:variant>
    </vt:vector>
  </HeadingPairs>
  <TitlesOfParts>
    <vt:vector size="43" baseType="lpstr">
      <vt:lpstr>Arial</vt:lpstr>
      <vt:lpstr>Arial Unicode MS</vt:lpstr>
      <vt:lpstr>Courier New</vt:lpstr>
      <vt:lpstr>MetaKorrespondenz</vt:lpstr>
      <vt:lpstr>OpenSymbol</vt:lpstr>
      <vt:lpstr>Symbol</vt:lpstr>
      <vt:lpstr>Times</vt:lpstr>
      <vt:lpstr>Wingdings</vt:lpstr>
      <vt:lpstr>ヒラギノ角ゴ Pro W3</vt:lpstr>
      <vt:lpstr>TUHH US-English</vt:lpstr>
      <vt:lpstr>Compilers for Embedded Systems</vt:lpstr>
      <vt:lpstr>Chapter 8  Register Allocation</vt:lpstr>
      <vt:lpstr>Outline</vt:lpstr>
      <vt:lpstr>Chapter Contents</vt:lpstr>
      <vt:lpstr>Motivation</vt:lpstr>
      <vt:lpstr>Role of Register Allocation</vt:lpstr>
      <vt:lpstr>Interdependencies Register Allocation  Code Generation</vt:lpstr>
      <vt:lpstr>Chapter Contents</vt:lpstr>
      <vt:lpstr>Motivation</vt:lpstr>
      <vt:lpstr>Example CFG</vt:lpstr>
      <vt:lpstr>Example: Life Time of r_b</vt:lpstr>
      <vt:lpstr>Example: Life Time of r_a</vt:lpstr>
      <vt:lpstr>Example: Life Time of r_c</vt:lpstr>
      <vt:lpstr>Example: Complete LTA</vt:lpstr>
      <vt:lpstr>Definitions for LTA</vt:lpstr>
      <vt:lpstr>Liveliness of Virtual Registers</vt:lpstr>
      <vt:lpstr>Algorithm for LTA</vt:lpstr>
      <vt:lpstr>Remarks</vt:lpstr>
      <vt:lpstr>Chapter Contents</vt:lpstr>
      <vt:lpstr>Graph Coloring and Register Allocation (1)</vt:lpstr>
      <vt:lpstr>Graph Coloring and Register Allocation (2)</vt:lpstr>
      <vt:lpstr>Graph Coloring and Register Allocation (3)</vt:lpstr>
      <vt:lpstr>Creation of the Interference Graph (1)</vt:lpstr>
      <vt:lpstr>Creation of the Interference Graph (2)</vt:lpstr>
      <vt:lpstr>Graph Coloring by Simplification (1)</vt:lpstr>
      <vt:lpstr>Graph Coloring by Simplification (2)</vt:lpstr>
      <vt:lpstr>Coalescing (1)</vt:lpstr>
      <vt:lpstr>Coalescing (2)</vt:lpstr>
      <vt:lpstr>Coalescing (3)</vt:lpstr>
      <vt:lpstr>Coalescing (4)</vt:lpstr>
      <vt:lpstr>Coalescing (5)</vt:lpstr>
      <vt:lpstr>References</vt:lpstr>
      <vt:lpstr>Summary</vt:lpstr>
    </vt:vector>
  </TitlesOfParts>
  <Company>TUHH, Institute of Embedded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Compilers for Embedded Systems (SoSe22)</dc:title>
  <dc:subject>Chapter 8 - Register Allocation</dc:subject>
  <dc:creator>Heiko Falk</dc:creator>
  <cp:lastModifiedBy>Heiko Falk</cp:lastModifiedBy>
  <cp:revision>2739</cp:revision>
  <dcterms:modified xsi:type="dcterms:W3CDTF">2022-01-27T15:10:13Z</dcterms:modified>
</cp:coreProperties>
</file>