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charts/chart3.xml" ContentType="application/vnd.openxmlformats-officedocument.drawingml.chart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charts/chart4.xml" ContentType="application/vnd.openxmlformats-officedocument.drawingml.chart+xml"/>
  <Override PartName="/ppt/notesSlides/notesSlide56.xml" ContentType="application/vnd.openxmlformats-officedocument.presentationml.notesSlide+xml"/>
  <Override PartName="/ppt/charts/chart5.xml" ContentType="application/vnd.openxmlformats-officedocument.drawingml.chart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6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66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charts/chart6.xml" ContentType="application/vnd.openxmlformats-officedocument.drawingml.chart+xml"/>
  <Override PartName="/ppt/notesSlides/notesSlide71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74.xml" ContentType="application/vnd.openxmlformats-officedocument.presentationml.notesSlide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75.xml" ContentType="application/vnd.openxmlformats-officedocument.presentationml.notesSlid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76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notesSlides/notesSlide77.xml" ContentType="application/vnd.openxmlformats-officedocument.presentationml.notesSlide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78.xml" ContentType="application/vnd.openxmlformats-officedocument.presentationml.notesSl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charts/chart7.xml" ContentType="application/vnd.openxmlformats-officedocument.drawingml.chart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90"/>
  </p:notesMasterIdLst>
  <p:handoutMasterIdLst>
    <p:handoutMasterId r:id="rId91"/>
  </p:handoutMasterIdLst>
  <p:sldIdLst>
    <p:sldId id="570" r:id="rId2"/>
    <p:sldId id="475" r:id="rId3"/>
    <p:sldId id="855" r:id="rId4"/>
    <p:sldId id="572" r:id="rId5"/>
    <p:sldId id="778" r:id="rId6"/>
    <p:sldId id="779" r:id="rId7"/>
    <p:sldId id="780" r:id="rId8"/>
    <p:sldId id="781" r:id="rId9"/>
    <p:sldId id="782" r:id="rId10"/>
    <p:sldId id="783" r:id="rId11"/>
    <p:sldId id="784" r:id="rId12"/>
    <p:sldId id="785" r:id="rId13"/>
    <p:sldId id="786" r:id="rId14"/>
    <p:sldId id="787" r:id="rId15"/>
    <p:sldId id="788" r:id="rId16"/>
    <p:sldId id="789" r:id="rId17"/>
    <p:sldId id="790" r:id="rId18"/>
    <p:sldId id="791" r:id="rId19"/>
    <p:sldId id="792" r:id="rId20"/>
    <p:sldId id="793" r:id="rId21"/>
    <p:sldId id="794" r:id="rId22"/>
    <p:sldId id="535" r:id="rId23"/>
    <p:sldId id="856" r:id="rId24"/>
    <p:sldId id="677" r:id="rId25"/>
    <p:sldId id="678" r:id="rId26"/>
    <p:sldId id="679" r:id="rId27"/>
    <p:sldId id="796" r:id="rId28"/>
    <p:sldId id="797" r:id="rId29"/>
    <p:sldId id="798" r:id="rId30"/>
    <p:sldId id="799" r:id="rId31"/>
    <p:sldId id="800" r:id="rId32"/>
    <p:sldId id="801" r:id="rId33"/>
    <p:sldId id="802" r:id="rId34"/>
    <p:sldId id="803" r:id="rId35"/>
    <p:sldId id="804" r:id="rId36"/>
    <p:sldId id="805" r:id="rId37"/>
    <p:sldId id="806" r:id="rId38"/>
    <p:sldId id="807" r:id="rId39"/>
    <p:sldId id="808" r:id="rId40"/>
    <p:sldId id="809" r:id="rId41"/>
    <p:sldId id="810" r:id="rId42"/>
    <p:sldId id="811" r:id="rId43"/>
    <p:sldId id="812" r:id="rId44"/>
    <p:sldId id="813" r:id="rId45"/>
    <p:sldId id="814" r:id="rId46"/>
    <p:sldId id="815" r:id="rId47"/>
    <p:sldId id="816" r:id="rId48"/>
    <p:sldId id="687" r:id="rId49"/>
    <p:sldId id="857" r:id="rId50"/>
    <p:sldId id="818" r:id="rId51"/>
    <p:sldId id="819" r:id="rId52"/>
    <p:sldId id="820" r:id="rId53"/>
    <p:sldId id="821" r:id="rId54"/>
    <p:sldId id="822" r:id="rId55"/>
    <p:sldId id="688" r:id="rId56"/>
    <p:sldId id="823" r:id="rId57"/>
    <p:sldId id="824" r:id="rId58"/>
    <p:sldId id="825" r:id="rId59"/>
    <p:sldId id="826" r:id="rId60"/>
    <p:sldId id="827" r:id="rId61"/>
    <p:sldId id="858" r:id="rId62"/>
    <p:sldId id="829" r:id="rId63"/>
    <p:sldId id="830" r:id="rId64"/>
    <p:sldId id="831" r:id="rId65"/>
    <p:sldId id="833" r:id="rId66"/>
    <p:sldId id="692" r:id="rId67"/>
    <p:sldId id="834" r:id="rId68"/>
    <p:sldId id="835" r:id="rId69"/>
    <p:sldId id="836" r:id="rId70"/>
    <p:sldId id="837" r:id="rId71"/>
    <p:sldId id="838" r:id="rId72"/>
    <p:sldId id="839" r:id="rId73"/>
    <p:sldId id="840" r:id="rId74"/>
    <p:sldId id="841" r:id="rId75"/>
    <p:sldId id="842" r:id="rId76"/>
    <p:sldId id="843" r:id="rId77"/>
    <p:sldId id="844" r:id="rId78"/>
    <p:sldId id="845" r:id="rId79"/>
    <p:sldId id="846" r:id="rId80"/>
    <p:sldId id="847" r:id="rId81"/>
    <p:sldId id="848" r:id="rId82"/>
    <p:sldId id="850" r:id="rId83"/>
    <p:sldId id="851" r:id="rId84"/>
    <p:sldId id="852" r:id="rId85"/>
    <p:sldId id="853" r:id="rId86"/>
    <p:sldId id="854" r:id="rId87"/>
    <p:sldId id="637" r:id="rId88"/>
    <p:sldId id="609" r:id="rId89"/>
  </p:sldIdLst>
  <p:sldSz cx="9144000" cy="6858000" type="screen4x3"/>
  <p:notesSz cx="6858000" cy="9144000"/>
  <p:custDataLst>
    <p:tags r:id="rId92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5531">
          <p15:clr>
            <a:srgbClr val="A4A3A4"/>
          </p15:clr>
        </p15:guide>
        <p15:guide id="4" pos="5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2638"/>
    <a:srgbClr val="0000FF"/>
    <a:srgbClr val="C0C0C0"/>
    <a:srgbClr val="008000"/>
    <a:srgbClr val="BBB5A4"/>
    <a:srgbClr val="AAA28D"/>
    <a:srgbClr val="57AA1C"/>
    <a:srgbClr val="FFFFFF"/>
    <a:srgbClr val="7D9AA9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3" autoAdjust="0"/>
    <p:restoredTop sz="94372" autoAdjust="0"/>
  </p:normalViewPr>
  <p:slideViewPr>
    <p:cSldViewPr>
      <p:cViewPr varScale="1">
        <p:scale>
          <a:sx n="109" d="100"/>
          <a:sy n="109" d="100"/>
        </p:scale>
        <p:origin x="1458" y="108"/>
      </p:cViewPr>
      <p:guideLst>
        <p:guide orient="horz" pos="2160"/>
        <p:guide pos="2880"/>
        <p:guide pos="5531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0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notesMaster" Target="notesMasters/notesMaster1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handoutMaster" Target="handoutMasters/handoutMaster1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gs" Target="tags/tag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348101265822786"/>
          <c:y val="4.9668874172185427E-2"/>
          <c:w val="0.84810126582278478"/>
          <c:h val="0.841059602649006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'Rel. WCETs'!$B$25</c:f>
              <c:strCache>
                <c:ptCount val="1"/>
                <c:pt idx="0">
                  <c:v>EPIC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23">
                    <a:gamma/>
                    <a:shade val="4627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808080" mc:Ignorable="a14" a14:legacySpreadsheetColorIndex="23"/>
                </a:gs>
              </a:gsLst>
              <a:lin ang="5400000" scaled="1"/>
            </a:gradFill>
            <a:ln w="10168">
              <a:solidFill>
                <a:srgbClr val="000000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'Rel. WCETs'!$A$26:$A$28</c:f>
              <c:strCache>
                <c:ptCount val="3"/>
                <c:pt idx="0">
                  <c:v>TriCore</c:v>
                </c:pt>
                <c:pt idx="1">
                  <c:v>ARM</c:v>
                </c:pt>
                <c:pt idx="2">
                  <c:v>Thumb</c:v>
                </c:pt>
              </c:strCache>
            </c:strRef>
          </c:cat>
          <c:val>
            <c:numRef>
              <c:f>'Rel. WCETs'!$B$26:$B$28</c:f>
              <c:numCache>
                <c:formatCode>0.00%</c:formatCode>
                <c:ptCount val="3"/>
                <c:pt idx="0">
                  <c:v>5.3900000000000003E-2</c:v>
                </c:pt>
                <c:pt idx="1">
                  <c:v>4.2799999999999998E-2</c:v>
                </c:pt>
                <c:pt idx="2">
                  <c:v>4.3499999999999997E-2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92-44A2-BE90-94D64E8AC4E8}"/>
            </c:ext>
          </c:extLst>
        </c:ser>
        <c:ser>
          <c:idx val="1"/>
          <c:order val="1"/>
          <c:tx>
            <c:strRef>
              <c:f>'Rel. WCETs'!$C$25</c:f>
              <c:strCache>
                <c:ptCount val="1"/>
                <c:pt idx="0">
                  <c:v>MPEG2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30588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5400000" scaled="1"/>
            </a:gradFill>
            <a:ln w="10168">
              <a:solidFill>
                <a:srgbClr val="000000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'Rel. WCETs'!$A$26:$A$28</c:f>
              <c:strCache>
                <c:ptCount val="3"/>
                <c:pt idx="0">
                  <c:v>TriCore</c:v>
                </c:pt>
                <c:pt idx="1">
                  <c:v>ARM</c:v>
                </c:pt>
                <c:pt idx="2">
                  <c:v>Thumb</c:v>
                </c:pt>
              </c:strCache>
            </c:strRef>
          </c:cat>
          <c:val>
            <c:numRef>
              <c:f>'Rel. WCETs'!$C$26:$C$28</c:f>
              <c:numCache>
                <c:formatCode>0.00%</c:formatCode>
                <c:ptCount val="3"/>
                <c:pt idx="0">
                  <c:v>0.70079999999999998</c:v>
                </c:pt>
                <c:pt idx="1">
                  <c:v>0.66749999999999998</c:v>
                </c:pt>
                <c:pt idx="2">
                  <c:v>0.66549999999999998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92-44A2-BE90-94D64E8AC4E8}"/>
            </c:ext>
          </c:extLst>
        </c:ser>
        <c:ser>
          <c:idx val="2"/>
          <c:order val="2"/>
          <c:tx>
            <c:strRef>
              <c:f>'Rel. WCETs'!$D$25</c:f>
              <c:strCache>
                <c:ptCount val="1"/>
                <c:pt idx="0">
                  <c:v>GSM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FEFEFE" mc:Ignorable="a14" a14:legacySpreadsheetColorIndex="54">
                    <a:gamma/>
                    <a:tint val="5372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666699" mc:Ignorable="a14" a14:legacySpreadsheetColorIndex="54"/>
                </a:gs>
              </a:gsLst>
              <a:lin ang="5400000" scaled="1"/>
            </a:gradFill>
            <a:ln w="10168">
              <a:solidFill>
                <a:srgbClr val="000000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'Rel. WCETs'!$A$26:$A$28</c:f>
              <c:strCache>
                <c:ptCount val="3"/>
                <c:pt idx="0">
                  <c:v>TriCore</c:v>
                </c:pt>
                <c:pt idx="1">
                  <c:v>ARM</c:v>
                </c:pt>
                <c:pt idx="2">
                  <c:v>Thumb</c:v>
                </c:pt>
              </c:strCache>
            </c:strRef>
          </c:cat>
          <c:val>
            <c:numRef>
              <c:f>'Rel. WCETs'!$D$26:$D$28</c:f>
              <c:numCache>
                <c:formatCode>0.00%</c:formatCode>
                <c:ptCount val="3"/>
                <c:pt idx="0">
                  <c:v>0.81859999999999999</c:v>
                </c:pt>
                <c:pt idx="1">
                  <c:v>0.87270000000000003</c:v>
                </c:pt>
                <c:pt idx="2">
                  <c:v>0.68969999999999998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92-44A2-BE90-94D64E8AC4E8}"/>
            </c:ext>
          </c:extLst>
        </c:ser>
        <c:ser>
          <c:idx val="3"/>
          <c:order val="3"/>
          <c:tx>
            <c:strRef>
              <c:f>'Rel. WCETs'!$E$25</c:f>
              <c:strCache>
                <c:ptCount val="1"/>
                <c:pt idx="0">
                  <c:v>Geo. Mean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50000">
                  <a:srgbClr xmlns:mc="http://schemas.openxmlformats.org/markup-compatibility/2006" xmlns:a14="http://schemas.microsoft.com/office/drawing/2010/main" val="808080" mc:Ignorable="a14" a14:legacySpreadsheetColorIndex="23"/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5400000" scaled="1"/>
            </a:gradFill>
            <a:ln w="10168">
              <a:solidFill>
                <a:srgbClr val="000000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'Rel. WCETs'!$A$26:$A$28</c:f>
              <c:strCache>
                <c:ptCount val="3"/>
                <c:pt idx="0">
                  <c:v>TriCore</c:v>
                </c:pt>
                <c:pt idx="1">
                  <c:v>ARM</c:v>
                </c:pt>
                <c:pt idx="2">
                  <c:v>Thumb</c:v>
                </c:pt>
              </c:strCache>
            </c:strRef>
          </c:cat>
          <c:val>
            <c:numRef>
              <c:f>'Rel. WCETs'!$E$26:$E$28</c:f>
              <c:numCache>
                <c:formatCode>0.00%</c:formatCode>
                <c:ptCount val="3"/>
                <c:pt idx="0">
                  <c:v>0.31387124703603103</c:v>
                </c:pt>
                <c:pt idx="1">
                  <c:v>0.29213707167765901</c:v>
                </c:pt>
                <c:pt idx="2">
                  <c:v>0.27128920585444766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92-44A2-BE90-94D64E8AC4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0"/>
        <c:axId val="128936960"/>
        <c:axId val="99798976"/>
      </c:barChart>
      <c:catAx>
        <c:axId val="1289369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54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61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9798976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99798976"/>
        <c:scaling>
          <c:orientation val="minMax"/>
          <c:max val="1.01"/>
          <c:min val="0"/>
        </c:scaling>
        <c:delete val="0"/>
        <c:axPos val="l"/>
        <c:majorGridlines>
          <c:spPr>
            <a:ln w="2542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901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 sz="901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Rel. WCET</a:t>
                </a:r>
                <a:r>
                  <a:rPr lang="de-DE" sz="901" b="1" i="0" u="none" strike="noStrike" baseline="-25000" dirty="0">
                    <a:solidFill>
                      <a:srgbClr val="000000"/>
                    </a:solidFill>
                    <a:latin typeface="Arial"/>
                    <a:cs typeface="Arial"/>
                  </a:rPr>
                  <a:t>EST</a:t>
                </a:r>
                <a:r>
                  <a:rPr lang="de-DE" sz="901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 [%]</a:t>
                </a:r>
              </a:p>
            </c:rich>
          </c:tx>
          <c:layout>
            <c:manualLayout>
              <c:xMode val="edge"/>
              <c:yMode val="edge"/>
              <c:x val="0"/>
              <c:y val="0.30132450331125826"/>
            </c:manualLayout>
          </c:layout>
          <c:overlay val="0"/>
          <c:spPr>
            <a:noFill/>
            <a:ln w="20336">
              <a:noFill/>
            </a:ln>
          </c:spPr>
        </c:title>
        <c:numFmt formatCode="0%" sourceLinked="0"/>
        <c:majorTickMark val="out"/>
        <c:minorTickMark val="none"/>
        <c:tickLblPos val="nextTo"/>
        <c:spPr>
          <a:ln w="254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61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28936960"/>
        <c:crosses val="autoZero"/>
        <c:crossBetween val="between"/>
        <c:majorUnit val="0.1"/>
        <c:minorUnit val="0.1"/>
      </c:valAx>
      <c:spPr>
        <a:solidFill>
          <a:srgbClr val="FFFFFF"/>
        </a:solidFill>
        <a:ln w="20336">
          <a:noFill/>
        </a:ln>
      </c:spPr>
    </c:plotArea>
    <c:legend>
      <c:legendPos val="r"/>
      <c:layout>
        <c:manualLayout>
          <c:xMode val="edge"/>
          <c:yMode val="edge"/>
          <c:x val="0.46835443037974683"/>
          <c:y val="5.9602649006622516E-2"/>
          <c:w val="0.53164556962025311"/>
          <c:h val="7.9470198675496692E-2"/>
        </c:manualLayout>
      </c:layout>
      <c:overlay val="0"/>
      <c:spPr>
        <a:noFill/>
        <a:ln w="20336">
          <a:noFill/>
        </a:ln>
      </c:spPr>
      <c:txPr>
        <a:bodyPr/>
        <a:lstStyle/>
        <a:p>
          <a:pPr>
            <a:defRPr sz="86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921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401294498381878"/>
          <c:y val="5.0847457627118647E-2"/>
          <c:w val="0.85760517799352753"/>
          <c:h val="0.837288135593220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'Rel. Code Sizes'!$B$25</c:f>
              <c:strCache>
                <c:ptCount val="1"/>
                <c:pt idx="0">
                  <c:v>EPIC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23">
                    <a:gamma/>
                    <a:shade val="4627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808080" mc:Ignorable="a14" a14:legacySpreadsheetColorIndex="23"/>
                </a:gs>
              </a:gsLst>
              <a:lin ang="5400000" scaled="1"/>
            </a:gradFill>
            <a:ln w="10152">
              <a:solidFill>
                <a:srgbClr val="000000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'Rel. Code Sizes'!$A$26:$A$28</c:f>
              <c:strCache>
                <c:ptCount val="3"/>
                <c:pt idx="0">
                  <c:v>TriCore</c:v>
                </c:pt>
                <c:pt idx="1">
                  <c:v>ARM</c:v>
                </c:pt>
                <c:pt idx="2">
                  <c:v>Thumb</c:v>
                </c:pt>
              </c:strCache>
            </c:strRef>
          </c:cat>
          <c:val>
            <c:numRef>
              <c:f>'Rel. Code Sizes'!$B$26:$B$28</c:f>
              <c:numCache>
                <c:formatCode>0.00%</c:formatCode>
                <c:ptCount val="3"/>
                <c:pt idx="0">
                  <c:v>3.2656999999999998</c:v>
                </c:pt>
                <c:pt idx="1">
                  <c:v>3.0505</c:v>
                </c:pt>
                <c:pt idx="2">
                  <c:v>3.2974999999999999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31-42B7-AF77-962EE2D33B7B}"/>
            </c:ext>
          </c:extLst>
        </c:ser>
        <c:ser>
          <c:idx val="1"/>
          <c:order val="1"/>
          <c:tx>
            <c:strRef>
              <c:f>'Rel. Code Sizes'!$C$25</c:f>
              <c:strCache>
                <c:ptCount val="1"/>
                <c:pt idx="0">
                  <c:v>MPEG2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30588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5400000" scaled="1"/>
            </a:gradFill>
            <a:ln w="10152">
              <a:solidFill>
                <a:srgbClr val="000000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'Rel. Code Sizes'!$A$26:$A$28</c:f>
              <c:strCache>
                <c:ptCount val="3"/>
                <c:pt idx="0">
                  <c:v>TriCore</c:v>
                </c:pt>
                <c:pt idx="1">
                  <c:v>ARM</c:v>
                </c:pt>
                <c:pt idx="2">
                  <c:v>Thumb</c:v>
                </c:pt>
              </c:strCache>
            </c:strRef>
          </c:cat>
          <c:val>
            <c:numRef>
              <c:f>'Rel. Code Sizes'!$C$26:$C$28</c:f>
              <c:numCache>
                <c:formatCode>0.00%</c:formatCode>
                <c:ptCount val="3"/>
                <c:pt idx="0">
                  <c:v>1.2894000000000001</c:v>
                </c:pt>
                <c:pt idx="1">
                  <c:v>1.2336</c:v>
                </c:pt>
                <c:pt idx="2">
                  <c:v>1.22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31-42B7-AF77-962EE2D33B7B}"/>
            </c:ext>
          </c:extLst>
        </c:ser>
        <c:ser>
          <c:idx val="2"/>
          <c:order val="2"/>
          <c:tx>
            <c:strRef>
              <c:f>'Rel. Code Sizes'!$D$25</c:f>
              <c:strCache>
                <c:ptCount val="1"/>
                <c:pt idx="0">
                  <c:v>GSM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FEFEFE" mc:Ignorable="a14" a14:legacySpreadsheetColorIndex="54">
                    <a:gamma/>
                    <a:tint val="5372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666699" mc:Ignorable="a14" a14:legacySpreadsheetColorIndex="54"/>
                </a:gs>
              </a:gsLst>
              <a:lin ang="5400000" scaled="1"/>
            </a:gradFill>
            <a:ln w="10152">
              <a:solidFill>
                <a:srgbClr val="000000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'Rel. Code Sizes'!$A$26:$A$28</c:f>
              <c:strCache>
                <c:ptCount val="3"/>
                <c:pt idx="0">
                  <c:v>TriCore</c:v>
                </c:pt>
                <c:pt idx="1">
                  <c:v>ARM</c:v>
                </c:pt>
                <c:pt idx="2">
                  <c:v>Thumb</c:v>
                </c:pt>
              </c:strCache>
            </c:strRef>
          </c:cat>
          <c:val>
            <c:numRef>
              <c:f>'Rel. Code Sizes'!$D$26:$D$28</c:f>
              <c:numCache>
                <c:formatCode>0.00%</c:formatCode>
                <c:ptCount val="3"/>
                <c:pt idx="0">
                  <c:v>1.0189999999999999</c:v>
                </c:pt>
                <c:pt idx="1">
                  <c:v>1.0327999999999999</c:v>
                </c:pt>
                <c:pt idx="2">
                  <c:v>1.0314000000000001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31-42B7-AF77-962EE2D33B7B}"/>
            </c:ext>
          </c:extLst>
        </c:ser>
        <c:ser>
          <c:idx val="3"/>
          <c:order val="3"/>
          <c:tx>
            <c:strRef>
              <c:f>'Rel. Code Sizes'!$E$25</c:f>
              <c:strCache>
                <c:ptCount val="1"/>
                <c:pt idx="0">
                  <c:v>Geo. Mean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50000">
                  <a:srgbClr xmlns:mc="http://schemas.openxmlformats.org/markup-compatibility/2006" xmlns:a14="http://schemas.microsoft.com/office/drawing/2010/main" val="808080" mc:Ignorable="a14" a14:legacySpreadsheetColorIndex="23"/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5400000" scaled="1"/>
            </a:gradFill>
            <a:ln w="10152">
              <a:solidFill>
                <a:srgbClr val="000000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'Rel. Code Sizes'!$A$26:$A$28</c:f>
              <c:strCache>
                <c:ptCount val="3"/>
                <c:pt idx="0">
                  <c:v>TriCore</c:v>
                </c:pt>
                <c:pt idx="1">
                  <c:v>ARM</c:v>
                </c:pt>
                <c:pt idx="2">
                  <c:v>Thumb</c:v>
                </c:pt>
              </c:strCache>
            </c:strRef>
          </c:cat>
          <c:val>
            <c:numRef>
              <c:f>'Rel. Code Sizes'!$E$26:$E$28</c:f>
              <c:numCache>
                <c:formatCode>0.00%</c:formatCode>
                <c:ptCount val="3"/>
                <c:pt idx="0">
                  <c:v>1.624972611201648</c:v>
                </c:pt>
                <c:pt idx="1">
                  <c:v>1.5722461493876221</c:v>
                </c:pt>
                <c:pt idx="2">
                  <c:v>1.6069064253591732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731-42B7-AF77-962EE2D33B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0"/>
        <c:axId val="128935936"/>
        <c:axId val="99800704"/>
      </c:barChart>
      <c:catAx>
        <c:axId val="128935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538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59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9800704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99800704"/>
        <c:scaling>
          <c:orientation val="minMax"/>
          <c:max val="3.51"/>
          <c:min val="0"/>
        </c:scaling>
        <c:delete val="0"/>
        <c:axPos val="l"/>
        <c:majorGridlines>
          <c:spPr>
            <a:ln w="2538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839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 dirty="0"/>
                  <a:t>Rel. Code Size [%]</a:t>
                </a:r>
              </a:p>
            </c:rich>
          </c:tx>
          <c:layout>
            <c:manualLayout>
              <c:xMode val="edge"/>
              <c:yMode val="edge"/>
              <c:x val="0"/>
              <c:y val="0.29152542372881357"/>
            </c:manualLayout>
          </c:layout>
          <c:overlay val="0"/>
          <c:spPr>
            <a:noFill/>
            <a:ln w="20305">
              <a:noFill/>
            </a:ln>
          </c:spPr>
        </c:title>
        <c:numFmt formatCode="0%" sourceLinked="0"/>
        <c:majorTickMark val="out"/>
        <c:minorTickMark val="none"/>
        <c:tickLblPos val="nextTo"/>
        <c:spPr>
          <a:ln w="2538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59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28935936"/>
        <c:crosses val="autoZero"/>
        <c:crossBetween val="between"/>
        <c:majorUnit val="0.25"/>
        <c:minorUnit val="0.1"/>
      </c:valAx>
      <c:spPr>
        <a:solidFill>
          <a:srgbClr val="FFFFFF"/>
        </a:solidFill>
        <a:ln w="20305">
          <a:noFill/>
        </a:ln>
      </c:spPr>
    </c:plotArea>
    <c:legend>
      <c:legendPos val="r"/>
      <c:layout>
        <c:manualLayout>
          <c:xMode val="edge"/>
          <c:yMode val="edge"/>
          <c:x val="0.4563106796116505"/>
          <c:y val="3.3898305084745763E-2"/>
          <c:w val="0.5436893203883495"/>
          <c:h val="8.1355932203389825E-2"/>
        </c:manualLayout>
      </c:layout>
      <c:overlay val="0"/>
      <c:spPr>
        <a:noFill/>
        <a:ln w="20305">
          <a:noFill/>
        </a:ln>
      </c:spPr>
      <c:txPr>
        <a:bodyPr/>
        <a:lstStyle/>
        <a:p>
          <a:pPr>
            <a:defRPr sz="863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899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189873417721519"/>
          <c:y val="5.1020408163265307E-2"/>
          <c:w val="0.84968354430379744"/>
          <c:h val="0.761904761904761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FSPC!$B$34</c:f>
              <c:strCache>
                <c:ptCount val="1"/>
                <c:pt idx="0">
                  <c:v>Cloning w/o Positioning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23">
                    <a:gamma/>
                    <a:shade val="4627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808080" mc:Ignorable="a14" a14:legacySpreadsheetColorIndex="23"/>
                </a:gs>
              </a:gsLst>
              <a:lin ang="5400000" scaled="1"/>
            </a:gradFill>
            <a:ln w="14427">
              <a:solidFill>
                <a:srgbClr val="000000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FSPC!$A$35:$A$41</c:f>
              <c:strCache>
                <c:ptCount val="7"/>
                <c:pt idx="0">
                  <c:v>expint</c:v>
                </c:pt>
                <c:pt idx="1">
                  <c:v>g721 enc.</c:v>
                </c:pt>
                <c:pt idx="2">
                  <c:v>g723 enc.</c:v>
                </c:pt>
                <c:pt idx="3">
                  <c:v>gsm dec.</c:v>
                </c:pt>
                <c:pt idx="4">
                  <c:v>gsm enc.</c:v>
                </c:pt>
                <c:pt idx="5">
                  <c:v>mpeg2</c:v>
                </c:pt>
                <c:pt idx="6">
                  <c:v>Geo. Mean</c:v>
                </c:pt>
              </c:strCache>
            </c:strRef>
          </c:cat>
          <c:val>
            <c:numRef>
              <c:f>FSPC!$B$35:$B$41</c:f>
              <c:numCache>
                <c:formatCode>0.00</c:formatCode>
                <c:ptCount val="7"/>
                <c:pt idx="0">
                  <c:v>0.40100000000000002</c:v>
                </c:pt>
                <c:pt idx="1">
                  <c:v>0.89400000000000002</c:v>
                </c:pt>
                <c:pt idx="2">
                  <c:v>1</c:v>
                </c:pt>
                <c:pt idx="3">
                  <c:v>0.35799999999999998</c:v>
                </c:pt>
                <c:pt idx="4">
                  <c:v>0.59199999999999997</c:v>
                </c:pt>
                <c:pt idx="5">
                  <c:v>0.55159999999999998</c:v>
                </c:pt>
                <c:pt idx="6">
                  <c:v>0.58936609346567026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B9-4727-B8D3-490A6192E6DF}"/>
            </c:ext>
          </c:extLst>
        </c:ser>
        <c:ser>
          <c:idx val="1"/>
          <c:order val="1"/>
          <c:tx>
            <c:strRef>
              <c:f>FSPC!$C$34</c:f>
              <c:strCache>
                <c:ptCount val="1"/>
                <c:pt idx="0">
                  <c:v>Cloning with Positioning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50000">
                  <a:srgbClr xmlns:mc="http://schemas.openxmlformats.org/markup-compatibility/2006" xmlns:a14="http://schemas.microsoft.com/office/drawing/2010/main" val="FFFFFF" mc:Ignorable="a14" a14:legacySpreadsheetColorIndex="22">
                    <a:gamma/>
                    <a:tint val="30588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</a:gsLst>
              <a:lin ang="5400000" scaled="1"/>
            </a:gradFill>
            <a:ln w="14427">
              <a:solidFill>
                <a:srgbClr val="000000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FSPC!$A$35:$A$41</c:f>
              <c:strCache>
                <c:ptCount val="7"/>
                <c:pt idx="0">
                  <c:v>expint</c:v>
                </c:pt>
                <c:pt idx="1">
                  <c:v>g721 enc.</c:v>
                </c:pt>
                <c:pt idx="2">
                  <c:v>g723 enc.</c:v>
                </c:pt>
                <c:pt idx="3">
                  <c:v>gsm dec.</c:v>
                </c:pt>
                <c:pt idx="4">
                  <c:v>gsm enc.</c:v>
                </c:pt>
                <c:pt idx="5">
                  <c:v>mpeg2</c:v>
                </c:pt>
                <c:pt idx="6">
                  <c:v>Geo. Mean</c:v>
                </c:pt>
              </c:strCache>
            </c:strRef>
          </c:cat>
          <c:val>
            <c:numRef>
              <c:f>FSPC!$C$35:$C$41</c:f>
              <c:numCache>
                <c:formatCode>0.00</c:formatCode>
                <c:ptCount val="7"/>
                <c:pt idx="0">
                  <c:v>0.39900000000000002</c:v>
                </c:pt>
                <c:pt idx="1">
                  <c:v>0.81510000000000005</c:v>
                </c:pt>
                <c:pt idx="2">
                  <c:v>0.93200000000000005</c:v>
                </c:pt>
                <c:pt idx="3">
                  <c:v>0.35410000000000003</c:v>
                </c:pt>
                <c:pt idx="4">
                  <c:v>0.57830000000000004</c:v>
                </c:pt>
                <c:pt idx="5">
                  <c:v>0.4839</c:v>
                </c:pt>
                <c:pt idx="6">
                  <c:v>0.55753534799122562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B9-4727-B8D3-490A6192E6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0"/>
        <c:axId val="144670720"/>
        <c:axId val="99747520"/>
      </c:barChart>
      <c:catAx>
        <c:axId val="144670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607">
            <a:solidFill>
              <a:srgbClr val="000000"/>
            </a:solidFill>
            <a:prstDash val="solid"/>
          </a:ln>
        </c:spPr>
        <c:txPr>
          <a:bodyPr rot="-1500000" vert="horz"/>
          <a:lstStyle/>
          <a:p>
            <a:pPr>
              <a:defRPr sz="1363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9747520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99747520"/>
        <c:scaling>
          <c:orientation val="minMax"/>
          <c:max val="1.1100000000000001"/>
          <c:min val="0"/>
        </c:scaling>
        <c:delete val="0"/>
        <c:axPos val="l"/>
        <c:majorGridlines>
          <c:spPr>
            <a:ln w="3607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306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 sz="1306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Relative WCET </a:t>
                </a:r>
                <a:r>
                  <a:rPr lang="de-DE" sz="1306" b="1" i="1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[%]</a:t>
                </a:r>
              </a:p>
            </c:rich>
          </c:tx>
          <c:layout>
            <c:manualLayout>
              <c:xMode val="edge"/>
              <c:yMode val="edge"/>
              <c:x val="4.7468354430379748E-3"/>
              <c:y val="0.24149659863945577"/>
            </c:manualLayout>
          </c:layout>
          <c:overlay val="0"/>
          <c:spPr>
            <a:noFill/>
            <a:ln w="28854">
              <a:noFill/>
            </a:ln>
          </c:spPr>
        </c:title>
        <c:numFmt formatCode="0%" sourceLinked="0"/>
        <c:majorTickMark val="out"/>
        <c:minorTickMark val="none"/>
        <c:tickLblPos val="nextTo"/>
        <c:spPr>
          <a:ln w="360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363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44670720"/>
        <c:crosses val="autoZero"/>
        <c:crossBetween val="between"/>
        <c:majorUnit val="0.1"/>
        <c:minorUnit val="0.1"/>
      </c:valAx>
      <c:spPr>
        <a:solidFill>
          <a:srgbClr val="FFFFFF"/>
        </a:solidFill>
        <a:ln w="28854">
          <a:noFill/>
        </a:ln>
      </c:spPr>
    </c:plotArea>
    <c:legend>
      <c:legendPos val="r"/>
      <c:layout>
        <c:manualLayout>
          <c:xMode val="edge"/>
          <c:yMode val="edge"/>
          <c:x val="0.2848101265822785"/>
          <c:y val="5.7823129251700682E-2"/>
          <c:w val="0.71360759493670889"/>
          <c:h val="6.8027210884353748E-2"/>
        </c:manualLayout>
      </c:layout>
      <c:overlay val="0"/>
      <c:spPr>
        <a:noFill/>
        <a:ln w="28854">
          <a:noFill/>
        </a:ln>
      </c:spPr>
      <c:txPr>
        <a:bodyPr/>
        <a:lstStyle/>
        <a:p>
          <a:pPr>
            <a:defRPr sz="1227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1278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52353794325228"/>
          <c:y val="3.1298952371491669E-2"/>
          <c:w val="0.89200365667655435"/>
          <c:h val="0.818467604514507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'[Diagramm in Microsoft PowerPoint]WCET 86374 (07.05.2009)'!$F$45</c:f>
              <c:strCache>
                <c:ptCount val="1"/>
                <c:pt idx="0">
                  <c:v>Relative WCET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FEFEFE" mc:Ignorable="a14" a14:legacySpreadsheetColorIndex="54">
                    <a:gamma/>
                    <a:tint val="52941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666699" mc:Ignorable="a14" a14:legacySpreadsheetColorIndex="54"/>
                </a:gs>
              </a:gsLst>
              <a:lin ang="5400000" scaled="1"/>
            </a:gradFill>
            <a:ln w="12700">
              <a:solidFill>
                <a:srgbClr val="000000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'[Diagramm in Microsoft PowerPoint]WCET 86374 (07.05.2009)'!$E$48:$E$49;'[Diagramm in Microsoft PowerPoint]WCET 86374 (07.05.2009)'!$E$51:$E$60;'[Diagramm in Microsoft PowerPoint]WCET 86374 (07.05.2009)'!$E$63:$E$66;'[Diagramm in Microsoft PowerPoint]WCET 86374 (07.05.2009)'!$E$68:$E$80;'[Diagramm in Microsoft PowerPoint]WCET 86374 (07.05.2009)'!$E$84:$E$101</c:f>
              <c:strCache>
                <c:ptCount val="47"/>
                <c:pt idx="0">
                  <c:v>adpcm_verify</c:v>
                </c:pt>
                <c:pt idx="1">
                  <c:v>cjpeg_transupp</c:v>
                </c:pt>
                <c:pt idx="2">
                  <c:v>compress</c:v>
                </c:pt>
                <c:pt idx="3">
                  <c:v>crc</c:v>
                </c:pt>
                <c:pt idx="4">
                  <c:v>dijkstra</c:v>
                </c:pt>
                <c:pt idx="5">
                  <c:v>duff</c:v>
                </c:pt>
                <c:pt idx="6">
                  <c:v>edge_detect</c:v>
                </c:pt>
                <c:pt idx="7">
                  <c:v>edn</c:v>
                </c:pt>
                <c:pt idx="8">
                  <c:v>epic</c:v>
                </c:pt>
                <c:pt idx="9">
                  <c:v>expint</c:v>
                </c:pt>
                <c:pt idx="10">
                  <c:v>fdct</c:v>
                </c:pt>
                <c:pt idx="11">
                  <c:v>fft_1024</c:v>
                </c:pt>
                <c:pt idx="12">
                  <c:v>fft_256</c:v>
                </c:pt>
                <c:pt idx="13">
                  <c:v>fir</c:v>
                </c:pt>
                <c:pt idx="14">
                  <c:v>fir2dim</c:v>
                </c:pt>
                <c:pt idx="15">
                  <c:v>gsm</c:v>
                </c:pt>
                <c:pt idx="16">
                  <c:v>gsm_encode</c:v>
                </c:pt>
                <c:pt idx="17">
                  <c:v>h263</c:v>
                </c:pt>
                <c:pt idx="18">
                  <c:v>h264dec_block</c:v>
                </c:pt>
                <c:pt idx="19">
                  <c:v>h264dec_macro</c:v>
                </c:pt>
                <c:pt idx="20">
                  <c:v>iir_4_64</c:v>
                </c:pt>
                <c:pt idx="21">
                  <c:v>iir_biquad_N</c:v>
                </c:pt>
                <c:pt idx="22">
                  <c:v>jfdctint</c:v>
                </c:pt>
                <c:pt idx="23">
                  <c:v>latnrm_32_64</c:v>
                </c:pt>
                <c:pt idx="24">
                  <c:v>lmsfir_8_1</c:v>
                </c:pt>
                <c:pt idx="25">
                  <c:v>lmsfir_32_64</c:v>
                </c:pt>
                <c:pt idx="26">
                  <c:v>lpc</c:v>
                </c:pt>
                <c:pt idx="27">
                  <c:v>ludcmp</c:v>
                </c:pt>
                <c:pt idx="28">
                  <c:v>matmult</c:v>
                </c:pt>
                <c:pt idx="29">
                  <c:v>matrix2_fixed</c:v>
                </c:pt>
                <c:pt idx="30">
                  <c:v>matrix2_float</c:v>
                </c:pt>
                <c:pt idx="31">
                  <c:v>md5</c:v>
                </c:pt>
                <c:pt idx="32">
                  <c:v>minver</c:v>
                </c:pt>
                <c:pt idx="33">
                  <c:v>mult_10_10</c:v>
                </c:pt>
                <c:pt idx="34">
                  <c:v>mult_4_4</c:v>
                </c:pt>
                <c:pt idx="35">
                  <c:v>ndes</c:v>
                </c:pt>
                <c:pt idx="36">
                  <c:v>prime</c:v>
                </c:pt>
                <c:pt idx="37">
                  <c:v>qmf_receive</c:v>
                </c:pt>
                <c:pt idx="38">
                  <c:v>qmf_transmit</c:v>
                </c:pt>
                <c:pt idx="39">
                  <c:v>qurt</c:v>
                </c:pt>
                <c:pt idx="40">
                  <c:v>rijndael_enc</c:v>
                </c:pt>
                <c:pt idx="41">
                  <c:v>select</c:v>
                </c:pt>
                <c:pt idx="42">
                  <c:v>sha</c:v>
                </c:pt>
                <c:pt idx="43">
                  <c:v>spectral</c:v>
                </c:pt>
                <c:pt idx="44">
                  <c:v>startup</c:v>
                </c:pt>
                <c:pt idx="45">
                  <c:v>v32_benc</c:v>
                </c:pt>
                <c:pt idx="46">
                  <c:v>Geo. Mean</c:v>
                </c:pt>
              </c:strCache>
            </c:strRef>
          </c:cat>
          <c:val>
            <c:numRef>
              <c:f>'[Diagramm in Microsoft PowerPoint]WCET 86374 (07.05.2009)'!$F$48:$F$49;'[Diagramm in Microsoft PowerPoint]WCET 86374 (07.05.2009)'!$F$51:$F$60;'[Diagramm in Microsoft PowerPoint]WCET 86374 (07.05.2009)'!$F$63:$F$66;'[Diagramm in Microsoft PowerPoint]WCET 86374 (07.05.2009)'!$F$68:$F$80;'[Diagramm in Microsoft PowerPoint]WCET 86374 (07.05.2009)'!$F$84:$F$101</c:f>
              <c:numCache>
                <c:formatCode>0.00%</c:formatCode>
                <c:ptCount val="47"/>
                <c:pt idx="0">
                  <c:v>0.78810000000000002</c:v>
                </c:pt>
                <c:pt idx="1">
                  <c:v>0.58989999999999998</c:v>
                </c:pt>
                <c:pt idx="2">
                  <c:v>0.40020000000000006</c:v>
                </c:pt>
                <c:pt idx="3">
                  <c:v>0.86459999999999992</c:v>
                </c:pt>
                <c:pt idx="4">
                  <c:v>0.41789999999999999</c:v>
                </c:pt>
                <c:pt idx="5">
                  <c:v>0.48590000000000005</c:v>
                </c:pt>
                <c:pt idx="6">
                  <c:v>0.65010000000000001</c:v>
                </c:pt>
                <c:pt idx="7">
                  <c:v>0.92489999999999994</c:v>
                </c:pt>
                <c:pt idx="8">
                  <c:v>0.2712</c:v>
                </c:pt>
                <c:pt idx="9">
                  <c:v>0.69159999999999999</c:v>
                </c:pt>
                <c:pt idx="10">
                  <c:v>0.78959999999999997</c:v>
                </c:pt>
                <c:pt idx="11">
                  <c:v>0.54830000000000001</c:v>
                </c:pt>
                <c:pt idx="12">
                  <c:v>0.57650000000000001</c:v>
                </c:pt>
                <c:pt idx="13">
                  <c:v>0.69059999999999999</c:v>
                </c:pt>
                <c:pt idx="14">
                  <c:v>0.85680000000000012</c:v>
                </c:pt>
                <c:pt idx="15">
                  <c:v>0.48479999999999995</c:v>
                </c:pt>
                <c:pt idx="16">
                  <c:v>0.33799999999999997</c:v>
                </c:pt>
                <c:pt idx="17">
                  <c:v>0.79090000000000005</c:v>
                </c:pt>
                <c:pt idx="18">
                  <c:v>0.84530000000000005</c:v>
                </c:pt>
                <c:pt idx="19">
                  <c:v>0.74290000000000012</c:v>
                </c:pt>
                <c:pt idx="20">
                  <c:v>0.57889999999999997</c:v>
                </c:pt>
                <c:pt idx="21">
                  <c:v>0.88600000000000001</c:v>
                </c:pt>
                <c:pt idx="22">
                  <c:v>0.76939999999999997</c:v>
                </c:pt>
                <c:pt idx="23">
                  <c:v>0.84609999999999996</c:v>
                </c:pt>
                <c:pt idx="24">
                  <c:v>0.78680000000000005</c:v>
                </c:pt>
                <c:pt idx="25">
                  <c:v>0.77340000000000009</c:v>
                </c:pt>
                <c:pt idx="26">
                  <c:v>0.8506999999999999</c:v>
                </c:pt>
                <c:pt idx="27">
                  <c:v>0.66290000000000004</c:v>
                </c:pt>
                <c:pt idx="28">
                  <c:v>0.54410000000000003</c:v>
                </c:pt>
                <c:pt idx="29">
                  <c:v>0.70590000000000008</c:v>
                </c:pt>
                <c:pt idx="30">
                  <c:v>0.75980000000000003</c:v>
                </c:pt>
                <c:pt idx="31">
                  <c:v>0.65129999999999999</c:v>
                </c:pt>
                <c:pt idx="32">
                  <c:v>0.86620000000000008</c:v>
                </c:pt>
                <c:pt idx="33">
                  <c:v>0.6079</c:v>
                </c:pt>
                <c:pt idx="34">
                  <c:v>0.73780000000000001</c:v>
                </c:pt>
                <c:pt idx="35">
                  <c:v>0.77610000000000001</c:v>
                </c:pt>
                <c:pt idx="36">
                  <c:v>0.87580000000000002</c:v>
                </c:pt>
                <c:pt idx="37">
                  <c:v>0.62649999999999995</c:v>
                </c:pt>
                <c:pt idx="38">
                  <c:v>0.68180000000000007</c:v>
                </c:pt>
                <c:pt idx="39">
                  <c:v>0.93049999999999999</c:v>
                </c:pt>
                <c:pt idx="40">
                  <c:v>0.81599999999999995</c:v>
                </c:pt>
                <c:pt idx="41">
                  <c:v>0.6583</c:v>
                </c:pt>
                <c:pt idx="42">
                  <c:v>0.64219999999999999</c:v>
                </c:pt>
                <c:pt idx="43">
                  <c:v>0.24100000000000002</c:v>
                </c:pt>
                <c:pt idx="44">
                  <c:v>0.69400000000000006</c:v>
                </c:pt>
                <c:pt idx="45">
                  <c:v>0.92980000000000007</c:v>
                </c:pt>
                <c:pt idx="46">
                  <c:v>0.6611806620994275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BA-4232-ABE9-147AE3B78A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0"/>
        <c:axId val="146012160"/>
        <c:axId val="140100160"/>
      </c:barChart>
      <c:catAx>
        <c:axId val="146012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40100160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40100160"/>
        <c:scaling>
          <c:orientation val="minMax"/>
          <c:max val="1.1100000000000001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200" b="1" i="0" u="none" strike="noStrike" baseline="0" noProof="0" dirty="0">
                    <a:solidFill>
                      <a:srgbClr val="000000"/>
                    </a:solidFill>
                    <a:latin typeface="Arial"/>
                    <a:cs typeface="Arial"/>
                  </a:rPr>
                  <a:t>Relative WCET </a:t>
                </a:r>
                <a:r>
                  <a:rPr lang="en-US" sz="1200" b="1" i="1" u="none" strike="noStrike" baseline="0" noProof="0" dirty="0">
                    <a:solidFill>
                      <a:srgbClr val="000000"/>
                    </a:solidFill>
                    <a:latin typeface="Arial"/>
                    <a:cs typeface="Arial"/>
                  </a:rPr>
                  <a:t>[%]</a:t>
                </a:r>
              </a:p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200" b="1" i="0" u="none" strike="noStrike" baseline="0" noProof="0" dirty="0">
                    <a:solidFill>
                      <a:srgbClr val="000000"/>
                    </a:solidFill>
                    <a:latin typeface="Arial"/>
                    <a:cs typeface="Arial"/>
                  </a:rPr>
                  <a:t>(Optimization Level -O3)</a:t>
                </a:r>
              </a:p>
            </c:rich>
          </c:tx>
          <c:layout>
            <c:manualLayout>
              <c:xMode val="edge"/>
              <c:yMode val="edge"/>
              <c:x val="4.121996181210905E-3"/>
              <c:y val="0.16179810666198377"/>
            </c:manualLayout>
          </c:layout>
          <c:overlay val="0"/>
          <c:spPr>
            <a:noFill/>
            <a:ln w="25400">
              <a:noFill/>
            </a:ln>
          </c:spPr>
        </c:title>
        <c:numFmt formatCode="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46012160"/>
        <c:crosses val="autoZero"/>
        <c:crossBetween val="between"/>
        <c:majorUnit val="0.1"/>
        <c:minorUnit val="0.1"/>
      </c:valAx>
      <c:spPr>
        <a:solidFill>
          <a:srgbClr val="FFFFFF"/>
        </a:solidFill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24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52353794325228"/>
          <c:y val="3.1298952371491669E-2"/>
          <c:w val="0.89200365667655435"/>
          <c:h val="0.818467604514507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'[Diagramm in Microsoft PowerPoint]ACET 86374 (07.05.2009)'!$F$45</c:f>
              <c:strCache>
                <c:ptCount val="1"/>
                <c:pt idx="0">
                  <c:v>Relative ACET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FEFEFE" mc:Ignorable="a14" a14:legacySpreadsheetColorIndex="54">
                    <a:gamma/>
                    <a:tint val="52941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666699" mc:Ignorable="a14" a14:legacySpreadsheetColorIndex="54"/>
                </a:gs>
              </a:gsLst>
              <a:lin ang="5400000" scaled="1"/>
            </a:gradFill>
            <a:ln w="12700">
              <a:solidFill>
                <a:srgbClr val="000000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'[Diagramm in Microsoft PowerPoint]ACET 86374 (07.05.2009)'!$E$48:$E$49;'[Diagramm in Microsoft PowerPoint]ACET 86374 (07.05.2009)'!$E$51:$E$60;'[Diagramm in Microsoft PowerPoint]ACET 86374 (07.05.2009)'!$E$63:$E$66;'[Diagramm in Microsoft PowerPoint]ACET 86374 (07.05.2009)'!$E$68:$E$80;'[Diagramm in Microsoft PowerPoint]ACET 86374 (07.05.2009)'!$E$84:$E$101</c:f>
              <c:strCache>
                <c:ptCount val="47"/>
                <c:pt idx="0">
                  <c:v>adpcm_verify</c:v>
                </c:pt>
                <c:pt idx="1">
                  <c:v>cjpeg_transupp</c:v>
                </c:pt>
                <c:pt idx="2">
                  <c:v>compress</c:v>
                </c:pt>
                <c:pt idx="3">
                  <c:v>crc</c:v>
                </c:pt>
                <c:pt idx="4">
                  <c:v>dijkstra</c:v>
                </c:pt>
                <c:pt idx="5">
                  <c:v>duff</c:v>
                </c:pt>
                <c:pt idx="6">
                  <c:v>edge_detect</c:v>
                </c:pt>
                <c:pt idx="7">
                  <c:v>edn</c:v>
                </c:pt>
                <c:pt idx="8">
                  <c:v>epic</c:v>
                </c:pt>
                <c:pt idx="9">
                  <c:v>expint</c:v>
                </c:pt>
                <c:pt idx="10">
                  <c:v>fdct</c:v>
                </c:pt>
                <c:pt idx="11">
                  <c:v>fft_1024</c:v>
                </c:pt>
                <c:pt idx="12">
                  <c:v>fft_256</c:v>
                </c:pt>
                <c:pt idx="13">
                  <c:v>fir</c:v>
                </c:pt>
                <c:pt idx="14">
                  <c:v>fir2dim</c:v>
                </c:pt>
                <c:pt idx="15">
                  <c:v>gsm</c:v>
                </c:pt>
                <c:pt idx="16">
                  <c:v>gsm_encode</c:v>
                </c:pt>
                <c:pt idx="17">
                  <c:v>h263</c:v>
                </c:pt>
                <c:pt idx="18">
                  <c:v>h264dec_block</c:v>
                </c:pt>
                <c:pt idx="19">
                  <c:v>h264dec_macro</c:v>
                </c:pt>
                <c:pt idx="20">
                  <c:v>iir_4_64</c:v>
                </c:pt>
                <c:pt idx="21">
                  <c:v>iir_biquad_N</c:v>
                </c:pt>
                <c:pt idx="22">
                  <c:v>jfdctint</c:v>
                </c:pt>
                <c:pt idx="23">
                  <c:v>latnrm_32_64</c:v>
                </c:pt>
                <c:pt idx="24">
                  <c:v>lmsfir_8_1</c:v>
                </c:pt>
                <c:pt idx="25">
                  <c:v>lmsfir_32_64</c:v>
                </c:pt>
                <c:pt idx="26">
                  <c:v>lpc</c:v>
                </c:pt>
                <c:pt idx="27">
                  <c:v>ludcmp</c:v>
                </c:pt>
                <c:pt idx="28">
                  <c:v>matmult</c:v>
                </c:pt>
                <c:pt idx="29">
                  <c:v>matrix2_fixed</c:v>
                </c:pt>
                <c:pt idx="30">
                  <c:v>matrix2_float</c:v>
                </c:pt>
                <c:pt idx="31">
                  <c:v>md5</c:v>
                </c:pt>
                <c:pt idx="32">
                  <c:v>minver</c:v>
                </c:pt>
                <c:pt idx="33">
                  <c:v>mult_10_10</c:v>
                </c:pt>
                <c:pt idx="34">
                  <c:v>mult_4_4</c:v>
                </c:pt>
                <c:pt idx="35">
                  <c:v>ndes</c:v>
                </c:pt>
                <c:pt idx="36">
                  <c:v>prime</c:v>
                </c:pt>
                <c:pt idx="37">
                  <c:v>qmf_receive</c:v>
                </c:pt>
                <c:pt idx="38">
                  <c:v>qmf_transmit</c:v>
                </c:pt>
                <c:pt idx="39">
                  <c:v>qurt</c:v>
                </c:pt>
                <c:pt idx="40">
                  <c:v>rijndael_enc</c:v>
                </c:pt>
                <c:pt idx="41">
                  <c:v>select</c:v>
                </c:pt>
                <c:pt idx="42">
                  <c:v>sha</c:v>
                </c:pt>
                <c:pt idx="43">
                  <c:v>spectral</c:v>
                </c:pt>
                <c:pt idx="44">
                  <c:v>startup</c:v>
                </c:pt>
                <c:pt idx="45">
                  <c:v>v32_benc</c:v>
                </c:pt>
                <c:pt idx="46">
                  <c:v>Geo. Mean</c:v>
                </c:pt>
              </c:strCache>
            </c:strRef>
          </c:cat>
          <c:val>
            <c:numRef>
              <c:f>'[Diagramm in Microsoft PowerPoint]ACET 86374 (07.05.2009)'!$F$48:$F$49;'[Diagramm in Microsoft PowerPoint]ACET 86374 (07.05.2009)'!$F$51:$F$60;'[Diagramm in Microsoft PowerPoint]ACET 86374 (07.05.2009)'!$F$63:$F$66;'[Diagramm in Microsoft PowerPoint]ACET 86374 (07.05.2009)'!$F$68:$F$80;'[Diagramm in Microsoft PowerPoint]ACET 86374 (07.05.2009)'!$F$84:$F$101</c:f>
              <c:numCache>
                <c:formatCode>0.00%</c:formatCode>
                <c:ptCount val="47"/>
                <c:pt idx="0">
                  <c:v>0.90510000000000002</c:v>
                </c:pt>
                <c:pt idx="1">
                  <c:v>0.95810000000000006</c:v>
                </c:pt>
                <c:pt idx="2">
                  <c:v>0.7077</c:v>
                </c:pt>
                <c:pt idx="3">
                  <c:v>1.0740000000000001</c:v>
                </c:pt>
                <c:pt idx="4">
                  <c:v>0.98959999999999992</c:v>
                </c:pt>
                <c:pt idx="5">
                  <c:v>0.52129999999999999</c:v>
                </c:pt>
                <c:pt idx="6">
                  <c:v>0.77170000000000005</c:v>
                </c:pt>
                <c:pt idx="7">
                  <c:v>0.88930000000000009</c:v>
                </c:pt>
                <c:pt idx="8">
                  <c:v>0.94540000000000013</c:v>
                </c:pt>
                <c:pt idx="9">
                  <c:v>0.89180000000000004</c:v>
                </c:pt>
                <c:pt idx="10">
                  <c:v>1.1074999999999999</c:v>
                </c:pt>
                <c:pt idx="11">
                  <c:v>0.63290000000000002</c:v>
                </c:pt>
                <c:pt idx="12">
                  <c:v>0.66159999999999997</c:v>
                </c:pt>
                <c:pt idx="13">
                  <c:v>0.81079999999999997</c:v>
                </c:pt>
                <c:pt idx="14">
                  <c:v>0.90450000000000008</c:v>
                </c:pt>
                <c:pt idx="15">
                  <c:v>1.0680000000000001</c:v>
                </c:pt>
                <c:pt idx="16">
                  <c:v>1.127</c:v>
                </c:pt>
                <c:pt idx="17">
                  <c:v>1.0165999999999999</c:v>
                </c:pt>
                <c:pt idx="18">
                  <c:v>1.1063000000000001</c:v>
                </c:pt>
                <c:pt idx="19">
                  <c:v>0.92870000000000008</c:v>
                </c:pt>
                <c:pt idx="20">
                  <c:v>0.62880000000000003</c:v>
                </c:pt>
                <c:pt idx="21">
                  <c:v>0.87930000000000008</c:v>
                </c:pt>
                <c:pt idx="22">
                  <c:v>0.87769999999999992</c:v>
                </c:pt>
                <c:pt idx="23">
                  <c:v>0.85239999999999994</c:v>
                </c:pt>
                <c:pt idx="24">
                  <c:v>0.83220000000000005</c:v>
                </c:pt>
                <c:pt idx="25">
                  <c:v>0.82879999999999998</c:v>
                </c:pt>
                <c:pt idx="26">
                  <c:v>0.84629999999999994</c:v>
                </c:pt>
                <c:pt idx="27">
                  <c:v>0.75849999999999995</c:v>
                </c:pt>
                <c:pt idx="28">
                  <c:v>0.57899999999999996</c:v>
                </c:pt>
                <c:pt idx="29">
                  <c:v>0.79680000000000006</c:v>
                </c:pt>
                <c:pt idx="30">
                  <c:v>0.79560000000000008</c:v>
                </c:pt>
                <c:pt idx="31">
                  <c:v>0.75659999999999994</c:v>
                </c:pt>
                <c:pt idx="32">
                  <c:v>0.98680000000000012</c:v>
                </c:pt>
                <c:pt idx="33">
                  <c:v>0.59570000000000001</c:v>
                </c:pt>
                <c:pt idx="34">
                  <c:v>0.68890000000000007</c:v>
                </c:pt>
                <c:pt idx="35">
                  <c:v>0.87750000000000006</c:v>
                </c:pt>
                <c:pt idx="36">
                  <c:v>0.93290000000000006</c:v>
                </c:pt>
                <c:pt idx="37">
                  <c:v>0.64319999999999999</c:v>
                </c:pt>
                <c:pt idx="38">
                  <c:v>0.69489999999999996</c:v>
                </c:pt>
                <c:pt idx="39">
                  <c:v>1.0425</c:v>
                </c:pt>
                <c:pt idx="40">
                  <c:v>0.9002</c:v>
                </c:pt>
                <c:pt idx="41">
                  <c:v>1.0129000000000001</c:v>
                </c:pt>
                <c:pt idx="42">
                  <c:v>0.98140000000000005</c:v>
                </c:pt>
                <c:pt idx="43">
                  <c:v>0.96299999999999997</c:v>
                </c:pt>
                <c:pt idx="44">
                  <c:v>0.88500000000000001</c:v>
                </c:pt>
                <c:pt idx="45">
                  <c:v>0.98770000000000002</c:v>
                </c:pt>
                <c:pt idx="46">
                  <c:v>0.84761129170747151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88-49D8-B56A-8C113BAC28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0"/>
        <c:axId val="146275840"/>
        <c:axId val="140104768"/>
      </c:barChart>
      <c:catAx>
        <c:axId val="146275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40104768"/>
        <c:crosses val="autoZero"/>
        <c:auto val="1"/>
        <c:lblAlgn val="ctr"/>
        <c:lblOffset val="0"/>
        <c:tickLblSkip val="2"/>
        <c:tickMarkSkip val="1"/>
        <c:noMultiLvlLbl val="0"/>
      </c:catAx>
      <c:valAx>
        <c:axId val="140104768"/>
        <c:scaling>
          <c:orientation val="minMax"/>
          <c:max val="1.21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200" b="1" i="0" u="none" strike="noStrike" baseline="0" noProof="0" dirty="0">
                    <a:solidFill>
                      <a:srgbClr val="000000"/>
                    </a:solidFill>
                    <a:latin typeface="Arial"/>
                    <a:cs typeface="Arial"/>
                  </a:rPr>
                  <a:t>Relative ACET </a:t>
                </a:r>
                <a:r>
                  <a:rPr lang="en-US" sz="1200" b="1" i="1" u="none" strike="noStrike" baseline="0" noProof="0" dirty="0">
                    <a:solidFill>
                      <a:srgbClr val="000000"/>
                    </a:solidFill>
                    <a:latin typeface="Arial"/>
                    <a:cs typeface="Arial"/>
                  </a:rPr>
                  <a:t>[%]</a:t>
                </a:r>
              </a:p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200" b="1" i="0" u="none" strike="noStrike" baseline="0" noProof="0" dirty="0">
                    <a:solidFill>
                      <a:srgbClr val="000000"/>
                    </a:solidFill>
                    <a:latin typeface="Arial"/>
                    <a:cs typeface="Arial"/>
                  </a:rPr>
                  <a:t>(Optimization Level -O3)</a:t>
                </a:r>
              </a:p>
            </c:rich>
          </c:tx>
          <c:layout>
            <c:manualLayout>
              <c:xMode val="edge"/>
              <c:yMode val="edge"/>
              <c:x val="1.2068218315503967E-3"/>
              <c:y val="0.18771843500465943"/>
            </c:manualLayout>
          </c:layout>
          <c:overlay val="0"/>
          <c:spPr>
            <a:noFill/>
            <a:ln w="25400">
              <a:noFill/>
            </a:ln>
          </c:spPr>
        </c:title>
        <c:numFmt formatCode="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46275840"/>
        <c:crosses val="autoZero"/>
        <c:crossBetween val="between"/>
        <c:majorUnit val="0.1"/>
        <c:minorUnit val="0.1"/>
      </c:valAx>
      <c:spPr>
        <a:solidFill>
          <a:srgbClr val="FFFFFF"/>
        </a:solidFill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24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951612903225806"/>
          <c:y val="5.1369863013698627E-2"/>
          <c:w val="0.80040322580645162"/>
          <c:h val="0.636986301369863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'Felix Paper'!$B$22</c:f>
              <c:strCache>
                <c:ptCount val="1"/>
                <c:pt idx="0">
                  <c:v>D-SPM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23">
                    <a:gamma/>
                    <a:shade val="4627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808080" mc:Ignorable="a14" a14:legacySpreadsheetColorIndex="23"/>
                </a:gs>
              </a:gsLst>
              <a:lin ang="5400000" scaled="1"/>
            </a:gradFill>
            <a:ln w="12700">
              <a:solidFill>
                <a:srgbClr val="000000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numRef>
              <c:f>'Felix Paper'!$A$24:$A$37</c:f>
              <c:numCache>
                <c:formatCode>General</c:formatCode>
                <c:ptCount val="14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  <c:pt idx="9">
                  <c:v>4096</c:v>
                </c:pt>
                <c:pt idx="10">
                  <c:v>8192</c:v>
                </c:pt>
                <c:pt idx="11">
                  <c:v>16384</c:v>
                </c:pt>
                <c:pt idx="12">
                  <c:v>32768</c:v>
                </c:pt>
                <c:pt idx="13">
                  <c:v>40960</c:v>
                </c:pt>
              </c:numCache>
            </c:numRef>
          </c:cat>
          <c:val>
            <c:numRef>
              <c:f>'Felix Paper'!$B$24:$B$37</c:f>
              <c:numCache>
                <c:formatCode>0.00%</c:formatCode>
                <c:ptCount val="14"/>
                <c:pt idx="0">
                  <c:v>0.97414285714285731</c:v>
                </c:pt>
                <c:pt idx="1">
                  <c:v>0.97028571428571442</c:v>
                </c:pt>
                <c:pt idx="2">
                  <c:v>0.95604285714285719</c:v>
                </c:pt>
                <c:pt idx="3">
                  <c:v>0.93467857142857158</c:v>
                </c:pt>
                <c:pt idx="4">
                  <c:v>0.9136928571428572</c:v>
                </c:pt>
                <c:pt idx="5">
                  <c:v>0.89991428571428578</c:v>
                </c:pt>
                <c:pt idx="6">
                  <c:v>0.87723571428571445</c:v>
                </c:pt>
                <c:pt idx="7">
                  <c:v>0.87710714285714286</c:v>
                </c:pt>
                <c:pt idx="8">
                  <c:v>0.86722142857142881</c:v>
                </c:pt>
                <c:pt idx="9">
                  <c:v>0.85134285714285718</c:v>
                </c:pt>
                <c:pt idx="10">
                  <c:v>0.82529285714285716</c:v>
                </c:pt>
                <c:pt idx="11">
                  <c:v>0.81062857142857148</c:v>
                </c:pt>
                <c:pt idx="12">
                  <c:v>0.80467142857142859</c:v>
                </c:pt>
                <c:pt idx="13">
                  <c:v>0.79840714285714287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D3-47F0-AD4D-FA34F9B626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0"/>
        <c:axId val="147158528"/>
        <c:axId val="139406144"/>
      </c:barChart>
      <c:catAx>
        <c:axId val="1471585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SPM Size </a:t>
                </a:r>
                <a:r>
                  <a:rPr lang="de-DE" sz="1200" b="1" i="1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[bytes]</a:t>
                </a:r>
              </a:p>
            </c:rich>
          </c:tx>
          <c:layout>
            <c:manualLayout>
              <c:xMode val="edge"/>
              <c:yMode val="edge"/>
              <c:x val="0.44959677419354838"/>
              <c:y val="0.90068493150684936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39406144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39406144"/>
        <c:scaling>
          <c:orientation val="minMax"/>
          <c:max val="1.1100000000000001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 sz="10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Avg. Relative WCET</a:t>
                </a:r>
                <a:r>
                  <a:rPr lang="de-DE" sz="1000" b="1" i="0" u="none" strike="noStrike" baseline="-25000" dirty="0">
                    <a:solidFill>
                      <a:srgbClr val="000000"/>
                    </a:solidFill>
                    <a:latin typeface="Arial"/>
                    <a:cs typeface="Arial"/>
                  </a:rPr>
                  <a:t>EST</a:t>
                </a:r>
                <a:r>
                  <a:rPr lang="de-DE" sz="10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 </a:t>
                </a:r>
                <a:r>
                  <a:rPr lang="de-DE" sz="1000" b="1" i="1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[%]</a:t>
                </a:r>
              </a:p>
            </c:rich>
          </c:tx>
          <c:layout>
            <c:manualLayout>
              <c:xMode val="edge"/>
              <c:yMode val="edge"/>
              <c:x val="7.8380143696930114E-3"/>
              <c:y val="0.10030999117493339"/>
            </c:manualLayout>
          </c:layout>
          <c:overlay val="0"/>
          <c:spPr>
            <a:noFill/>
            <a:ln w="25400">
              <a:noFill/>
            </a:ln>
          </c:spPr>
        </c:title>
        <c:numFmt formatCode="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47158528"/>
        <c:crosses val="autoZero"/>
        <c:crossBetween val="between"/>
        <c:majorUnit val="0.1"/>
        <c:minorUnit val="0.1"/>
      </c:valAx>
      <c:spPr>
        <a:solidFill>
          <a:srgbClr val="FFFFFF"/>
        </a:solidFill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11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46347607052896"/>
          <c:y val="5.1369863013698627E-2"/>
          <c:w val="0.87279596977329976"/>
          <c:h val="0.702054794520547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Jan!$B$22</c:f>
              <c:strCache>
                <c:ptCount val="1"/>
                <c:pt idx="0">
                  <c:v>P-SPM Average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23">
                    <a:gamma/>
                    <a:shade val="46275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808080" mc:Ignorable="a14" a14:legacySpreadsheetColorIndex="23"/>
                </a:gs>
              </a:gsLst>
              <a:lin ang="5400000" scaled="1"/>
            </a:gradFill>
            <a:ln w="12700">
              <a:solidFill>
                <a:srgbClr val="000000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numRef>
              <c:f>Jan!$A$24:$A$33</c:f>
              <c:numCache>
                <c:formatCode>0%</c:formatCode>
                <c:ptCount val="10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0.6</c:v>
                </c:pt>
                <c:pt idx="6">
                  <c:v>0.7</c:v>
                </c:pt>
                <c:pt idx="7">
                  <c:v>0.8</c:v>
                </c:pt>
                <c:pt idx="8">
                  <c:v>0.9</c:v>
                </c:pt>
                <c:pt idx="9">
                  <c:v>1</c:v>
                </c:pt>
              </c:numCache>
            </c:numRef>
          </c:cat>
          <c:val>
            <c:numRef>
              <c:f>Jan!$B$24:$B$33</c:f>
              <c:numCache>
                <c:formatCode>0.00%</c:formatCode>
                <c:ptCount val="10"/>
                <c:pt idx="0">
                  <c:v>0.9140225431610971</c:v>
                </c:pt>
                <c:pt idx="1">
                  <c:v>0.85228664283577926</c:v>
                </c:pt>
                <c:pt idx="2">
                  <c:v>0.81928342387641218</c:v>
                </c:pt>
                <c:pt idx="3">
                  <c:v>0.80307320737872212</c:v>
                </c:pt>
                <c:pt idx="4">
                  <c:v>0.77248412921970722</c:v>
                </c:pt>
                <c:pt idx="5">
                  <c:v>0.72735877472438848</c:v>
                </c:pt>
                <c:pt idx="6">
                  <c:v>0.7137480406205714</c:v>
                </c:pt>
                <c:pt idx="7">
                  <c:v>0.6654659630250267</c:v>
                </c:pt>
                <c:pt idx="8">
                  <c:v>0.64196881818494633</c:v>
                </c:pt>
                <c:pt idx="9">
                  <c:v>0.58606749339383346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2B-4189-8D6B-2A382D6DCD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-20"/>
        <c:axId val="149209088"/>
        <c:axId val="143955008"/>
      </c:barChart>
      <c:catAx>
        <c:axId val="1492090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Relative SPM Size </a:t>
                </a:r>
                <a:r>
                  <a:rPr lang="de-DE" sz="1200" b="1" i="1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[%]</a:t>
                </a:r>
              </a:p>
            </c:rich>
          </c:tx>
          <c:layout>
            <c:manualLayout>
              <c:xMode val="edge"/>
              <c:yMode val="edge"/>
              <c:x val="0.45591939546599497"/>
              <c:y val="0.90068493150684936"/>
            </c:manualLayout>
          </c:layout>
          <c:overlay val="0"/>
          <c:spPr>
            <a:noFill/>
            <a:ln w="25400">
              <a:noFill/>
            </a:ln>
          </c:spPr>
        </c:title>
        <c:numFmt formatCode="0%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43955008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43955008"/>
        <c:scaling>
          <c:orientation val="minMax"/>
          <c:max val="1.1100000000000001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Avg. Relative WCET</a:t>
                </a:r>
                <a:r>
                  <a:rPr lang="de-DE" sz="1200" b="1" i="0" u="none" strike="noStrike" baseline="-25000" dirty="0">
                    <a:solidFill>
                      <a:srgbClr val="000000"/>
                    </a:solidFill>
                    <a:latin typeface="Arial"/>
                    <a:cs typeface="Arial"/>
                  </a:rPr>
                  <a:t>EST</a:t>
                </a:r>
                <a:r>
                  <a:rPr lang="de-DE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 </a:t>
                </a:r>
                <a:r>
                  <a:rPr lang="de-DE" sz="1200" b="1" i="1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[%]</a:t>
                </a:r>
              </a:p>
            </c:rich>
          </c:tx>
          <c:layout>
            <c:manualLayout>
              <c:xMode val="edge"/>
              <c:yMode val="edge"/>
              <c:x val="3.7783822320617503E-3"/>
              <c:y val="6.7936895900455499E-2"/>
            </c:manualLayout>
          </c:layout>
          <c:overlay val="0"/>
          <c:spPr>
            <a:noFill/>
            <a:ln w="25400">
              <a:noFill/>
            </a:ln>
          </c:spPr>
        </c:title>
        <c:numFmt formatCode="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149209088"/>
        <c:crosses val="autoZero"/>
        <c:crossBetween val="between"/>
        <c:majorUnit val="0.1"/>
        <c:minorUnit val="0.1"/>
      </c:valAx>
      <c:spPr>
        <a:solidFill>
          <a:srgbClr val="FFFFFF"/>
        </a:solidFill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11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5857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5857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5857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fld id="{574A601F-D51A-4541-8A52-3E7F3BEB66F6}" type="slidenum">
              <a:rPr lang="de-DE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715794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endParaRPr lang="de-DE" dirty="0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fld id="{FA6D070E-CE62-4770-8CFD-1E20EC2913D3}" type="slidenum">
              <a:rPr lang="de-DE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317525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090883-EA82-4011-A84E-C39D1000A411}" type="slidenum">
              <a:rPr lang="de-DE"/>
              <a:pPr/>
              <a:t>3</a:t>
            </a:fld>
            <a:endParaRPr lang="de-DE" dirty="0"/>
          </a:p>
        </p:txBody>
      </p:sp>
      <p:sp>
        <p:nvSpPr>
          <p:cNvPr id="65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090883-EA82-4011-A84E-C39D1000A411}" type="slidenum">
              <a:rPr lang="de-DE"/>
              <a:pPr/>
              <a:t>4</a:t>
            </a:fld>
            <a:endParaRPr lang="de-DE" dirty="0"/>
          </a:p>
        </p:txBody>
      </p:sp>
      <p:sp>
        <p:nvSpPr>
          <p:cNvPr id="65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C509FF-635B-4346-A83B-F1BE0AFE716A}" type="slidenum">
              <a:rPr lang="de-DE"/>
              <a:pPr/>
              <a:t>5</a:t>
            </a:fld>
            <a:endParaRPr lang="de-DE" dirty="0"/>
          </a:p>
        </p:txBody>
      </p:sp>
      <p:sp>
        <p:nvSpPr>
          <p:cNvPr id="80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C509FF-635B-4346-A83B-F1BE0AFE716A}" type="slidenum">
              <a:rPr lang="de-DE"/>
              <a:pPr/>
              <a:t>6</a:t>
            </a:fld>
            <a:endParaRPr lang="de-DE" dirty="0"/>
          </a:p>
        </p:txBody>
      </p:sp>
      <p:sp>
        <p:nvSpPr>
          <p:cNvPr id="80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C509FF-635B-4346-A83B-F1BE0AFE716A}" type="slidenum">
              <a:rPr lang="de-DE"/>
              <a:pPr/>
              <a:t>7</a:t>
            </a:fld>
            <a:endParaRPr lang="de-DE" dirty="0"/>
          </a:p>
        </p:txBody>
      </p:sp>
      <p:sp>
        <p:nvSpPr>
          <p:cNvPr id="80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C509FF-635B-4346-A83B-F1BE0AFE716A}" type="slidenum">
              <a:rPr lang="de-DE"/>
              <a:pPr/>
              <a:t>8</a:t>
            </a:fld>
            <a:endParaRPr lang="de-DE" dirty="0"/>
          </a:p>
        </p:txBody>
      </p:sp>
      <p:sp>
        <p:nvSpPr>
          <p:cNvPr id="80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A15E13-A04D-49E4-94D9-3F56377DD51E}" type="slidenum">
              <a:rPr lang="de-DE"/>
              <a:pPr/>
              <a:t>9</a:t>
            </a:fld>
            <a:endParaRPr lang="de-DE" dirty="0"/>
          </a:p>
        </p:txBody>
      </p:sp>
      <p:sp>
        <p:nvSpPr>
          <p:cNvPr id="598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8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A15E13-A04D-49E4-94D9-3F56377DD51E}" type="slidenum">
              <a:rPr lang="de-DE"/>
              <a:pPr/>
              <a:t>10</a:t>
            </a:fld>
            <a:endParaRPr lang="de-DE" dirty="0"/>
          </a:p>
        </p:txBody>
      </p:sp>
      <p:sp>
        <p:nvSpPr>
          <p:cNvPr id="598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8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A15E13-A04D-49E4-94D9-3F56377DD51E}" type="slidenum">
              <a:rPr lang="de-DE"/>
              <a:pPr/>
              <a:t>11</a:t>
            </a:fld>
            <a:endParaRPr lang="de-DE" dirty="0"/>
          </a:p>
        </p:txBody>
      </p:sp>
      <p:sp>
        <p:nvSpPr>
          <p:cNvPr id="598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8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A15E13-A04D-49E4-94D9-3F56377DD51E}" type="slidenum">
              <a:rPr lang="de-DE"/>
              <a:pPr/>
              <a:t>12</a:t>
            </a:fld>
            <a:endParaRPr lang="de-DE" dirty="0"/>
          </a:p>
        </p:txBody>
      </p:sp>
      <p:sp>
        <p:nvSpPr>
          <p:cNvPr id="598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8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A15E13-A04D-49E4-94D9-3F56377DD51E}" type="slidenum">
              <a:rPr lang="de-DE"/>
              <a:pPr/>
              <a:t>13</a:t>
            </a:fld>
            <a:endParaRPr lang="de-DE" dirty="0"/>
          </a:p>
        </p:txBody>
      </p:sp>
      <p:sp>
        <p:nvSpPr>
          <p:cNvPr id="598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8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A15E13-A04D-49E4-94D9-3F56377DD51E}" type="slidenum">
              <a:rPr lang="de-DE"/>
              <a:pPr/>
              <a:t>14</a:t>
            </a:fld>
            <a:endParaRPr lang="de-DE" dirty="0"/>
          </a:p>
        </p:txBody>
      </p:sp>
      <p:sp>
        <p:nvSpPr>
          <p:cNvPr id="598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8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A15E13-A04D-49E4-94D9-3F56377DD51E}" type="slidenum">
              <a:rPr lang="de-DE"/>
              <a:pPr/>
              <a:t>15</a:t>
            </a:fld>
            <a:endParaRPr lang="de-DE" dirty="0"/>
          </a:p>
        </p:txBody>
      </p:sp>
      <p:sp>
        <p:nvSpPr>
          <p:cNvPr id="598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8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A15E13-A04D-49E4-94D9-3F56377DD51E}" type="slidenum">
              <a:rPr lang="de-DE"/>
              <a:pPr/>
              <a:t>16</a:t>
            </a:fld>
            <a:endParaRPr lang="de-DE" dirty="0"/>
          </a:p>
        </p:txBody>
      </p:sp>
      <p:sp>
        <p:nvSpPr>
          <p:cNvPr id="598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8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C509FF-635B-4346-A83B-F1BE0AFE716A}" type="slidenum">
              <a:rPr lang="de-DE"/>
              <a:pPr/>
              <a:t>17</a:t>
            </a:fld>
            <a:endParaRPr lang="de-DE" dirty="0"/>
          </a:p>
        </p:txBody>
      </p:sp>
      <p:sp>
        <p:nvSpPr>
          <p:cNvPr id="80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3AE840-CC01-41AA-BC87-B62CB2B9377F}" type="slidenum">
              <a:rPr lang="de-DE"/>
              <a:pPr/>
              <a:t>18</a:t>
            </a:fld>
            <a:endParaRPr lang="de-DE" dirty="0"/>
          </a:p>
        </p:txBody>
      </p:sp>
      <p:sp>
        <p:nvSpPr>
          <p:cNvPr id="66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3AE840-CC01-41AA-BC87-B62CB2B9377F}" type="slidenum">
              <a:rPr lang="de-DE"/>
              <a:pPr/>
              <a:t>19</a:t>
            </a:fld>
            <a:endParaRPr lang="de-DE" dirty="0"/>
          </a:p>
        </p:txBody>
      </p:sp>
      <p:sp>
        <p:nvSpPr>
          <p:cNvPr id="66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3AE840-CC01-41AA-BC87-B62CB2B9377F}" type="slidenum">
              <a:rPr lang="de-DE"/>
              <a:pPr/>
              <a:t>20</a:t>
            </a:fld>
            <a:endParaRPr lang="de-DE" dirty="0"/>
          </a:p>
        </p:txBody>
      </p:sp>
      <p:sp>
        <p:nvSpPr>
          <p:cNvPr id="66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3AE840-CC01-41AA-BC87-B62CB2B9377F}" type="slidenum">
              <a:rPr lang="de-DE"/>
              <a:pPr/>
              <a:t>21</a:t>
            </a:fld>
            <a:endParaRPr lang="de-DE" dirty="0"/>
          </a:p>
        </p:txBody>
      </p:sp>
      <p:sp>
        <p:nvSpPr>
          <p:cNvPr id="66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277A49-FDE2-43DD-B87D-146ABC92839E}" type="slidenum">
              <a:rPr lang="de-DE"/>
              <a:pPr/>
              <a:t>22</a:t>
            </a:fld>
            <a:endParaRPr lang="de-DE" dirty="0"/>
          </a:p>
        </p:txBody>
      </p:sp>
      <p:sp>
        <p:nvSpPr>
          <p:cNvPr id="75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090883-EA82-4011-A84E-C39D1000A411}" type="slidenum">
              <a:rPr lang="de-DE"/>
              <a:pPr/>
              <a:t>23</a:t>
            </a:fld>
            <a:endParaRPr lang="de-DE" dirty="0"/>
          </a:p>
        </p:txBody>
      </p:sp>
      <p:sp>
        <p:nvSpPr>
          <p:cNvPr id="65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7F7AB1-8AFD-4A0A-88F6-24986ECAB2C7}" type="slidenum">
              <a:rPr lang="de-DE"/>
              <a:pPr/>
              <a:t>24</a:t>
            </a:fld>
            <a:endParaRPr lang="de-DE" dirty="0"/>
          </a:p>
        </p:txBody>
      </p:sp>
      <p:sp>
        <p:nvSpPr>
          <p:cNvPr id="75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7F7AB1-8AFD-4A0A-88F6-24986ECAB2C7}" type="slidenum">
              <a:rPr lang="de-DE"/>
              <a:pPr/>
              <a:t>25</a:t>
            </a:fld>
            <a:endParaRPr lang="de-DE" dirty="0"/>
          </a:p>
        </p:txBody>
      </p:sp>
      <p:sp>
        <p:nvSpPr>
          <p:cNvPr id="75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7F7AB1-8AFD-4A0A-88F6-24986ECAB2C7}" type="slidenum">
              <a:rPr lang="de-DE"/>
              <a:pPr/>
              <a:t>26</a:t>
            </a:fld>
            <a:endParaRPr lang="de-DE" dirty="0"/>
          </a:p>
        </p:txBody>
      </p:sp>
      <p:sp>
        <p:nvSpPr>
          <p:cNvPr id="75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3AE840-CC01-41AA-BC87-B62CB2B9377F}" type="slidenum">
              <a:rPr lang="de-DE"/>
              <a:pPr/>
              <a:t>27</a:t>
            </a:fld>
            <a:endParaRPr lang="de-DE" dirty="0"/>
          </a:p>
        </p:txBody>
      </p:sp>
      <p:sp>
        <p:nvSpPr>
          <p:cNvPr id="66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3AE840-CC01-41AA-BC87-B62CB2B9377F}" type="slidenum">
              <a:rPr lang="de-DE"/>
              <a:pPr/>
              <a:t>28</a:t>
            </a:fld>
            <a:endParaRPr lang="de-DE" dirty="0"/>
          </a:p>
        </p:txBody>
      </p:sp>
      <p:sp>
        <p:nvSpPr>
          <p:cNvPr id="66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3AE840-CC01-41AA-BC87-B62CB2B9377F}" type="slidenum">
              <a:rPr lang="de-DE"/>
              <a:pPr/>
              <a:t>29</a:t>
            </a:fld>
            <a:endParaRPr lang="de-DE" dirty="0"/>
          </a:p>
        </p:txBody>
      </p:sp>
      <p:sp>
        <p:nvSpPr>
          <p:cNvPr id="66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3AE840-CC01-41AA-BC87-B62CB2B9377F}" type="slidenum">
              <a:rPr lang="de-DE"/>
              <a:pPr/>
              <a:t>30</a:t>
            </a:fld>
            <a:endParaRPr lang="de-DE" dirty="0"/>
          </a:p>
        </p:txBody>
      </p:sp>
      <p:sp>
        <p:nvSpPr>
          <p:cNvPr id="66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3AE840-CC01-41AA-BC87-B62CB2B9377F}" type="slidenum">
              <a:rPr lang="de-DE"/>
              <a:pPr/>
              <a:t>31</a:t>
            </a:fld>
            <a:endParaRPr lang="de-DE" dirty="0"/>
          </a:p>
        </p:txBody>
      </p:sp>
      <p:sp>
        <p:nvSpPr>
          <p:cNvPr id="66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32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33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34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35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36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37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38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39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40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41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3AE840-CC01-41AA-BC87-B62CB2B9377F}" type="slidenum">
              <a:rPr lang="de-DE"/>
              <a:pPr/>
              <a:t>42</a:t>
            </a:fld>
            <a:endParaRPr lang="de-DE" dirty="0"/>
          </a:p>
        </p:txBody>
      </p:sp>
      <p:sp>
        <p:nvSpPr>
          <p:cNvPr id="66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3AE840-CC01-41AA-BC87-B62CB2B9377F}" type="slidenum">
              <a:rPr lang="de-DE"/>
              <a:pPr/>
              <a:t>43</a:t>
            </a:fld>
            <a:endParaRPr lang="de-DE" dirty="0"/>
          </a:p>
        </p:txBody>
      </p:sp>
      <p:sp>
        <p:nvSpPr>
          <p:cNvPr id="66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3AE840-CC01-41AA-BC87-B62CB2B9377F}" type="slidenum">
              <a:rPr lang="de-DE"/>
              <a:pPr/>
              <a:t>44</a:t>
            </a:fld>
            <a:endParaRPr lang="de-DE" dirty="0"/>
          </a:p>
        </p:txBody>
      </p:sp>
      <p:sp>
        <p:nvSpPr>
          <p:cNvPr id="66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45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46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3AE840-CC01-41AA-BC87-B62CB2B9377F}" type="slidenum">
              <a:rPr lang="de-DE"/>
              <a:pPr/>
              <a:t>47</a:t>
            </a:fld>
            <a:endParaRPr lang="de-DE" dirty="0"/>
          </a:p>
        </p:txBody>
      </p:sp>
      <p:sp>
        <p:nvSpPr>
          <p:cNvPr id="66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b="0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7F7AB1-8AFD-4A0A-88F6-24986ECAB2C7}" type="slidenum">
              <a:rPr lang="de-DE"/>
              <a:pPr/>
              <a:t>48</a:t>
            </a:fld>
            <a:endParaRPr lang="de-DE" dirty="0"/>
          </a:p>
        </p:txBody>
      </p:sp>
      <p:sp>
        <p:nvSpPr>
          <p:cNvPr id="75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090883-EA82-4011-A84E-C39D1000A411}" type="slidenum">
              <a:rPr lang="de-DE"/>
              <a:pPr/>
              <a:t>49</a:t>
            </a:fld>
            <a:endParaRPr lang="de-DE" dirty="0"/>
          </a:p>
        </p:txBody>
      </p:sp>
      <p:sp>
        <p:nvSpPr>
          <p:cNvPr id="65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7F7AB1-8AFD-4A0A-88F6-24986ECAB2C7}" type="slidenum">
              <a:rPr lang="de-DE"/>
              <a:pPr/>
              <a:t>50</a:t>
            </a:fld>
            <a:endParaRPr lang="de-DE" dirty="0"/>
          </a:p>
        </p:txBody>
      </p:sp>
      <p:sp>
        <p:nvSpPr>
          <p:cNvPr id="75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51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52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53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54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7F7AB1-8AFD-4A0A-88F6-24986ECAB2C7}" type="slidenum">
              <a:rPr lang="de-DE"/>
              <a:pPr/>
              <a:t>55</a:t>
            </a:fld>
            <a:endParaRPr lang="de-DE" dirty="0"/>
          </a:p>
        </p:txBody>
      </p:sp>
      <p:sp>
        <p:nvSpPr>
          <p:cNvPr id="75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7F7AB1-8AFD-4A0A-88F6-24986ECAB2C7}" type="slidenum">
              <a:rPr lang="de-DE"/>
              <a:pPr/>
              <a:t>56</a:t>
            </a:fld>
            <a:endParaRPr lang="de-DE" dirty="0"/>
          </a:p>
        </p:txBody>
      </p:sp>
      <p:sp>
        <p:nvSpPr>
          <p:cNvPr id="75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3AE840-CC01-41AA-BC87-B62CB2B9377F}" type="slidenum">
              <a:rPr lang="de-DE"/>
              <a:pPr/>
              <a:t>57</a:t>
            </a:fld>
            <a:endParaRPr lang="de-DE" dirty="0"/>
          </a:p>
        </p:txBody>
      </p:sp>
      <p:sp>
        <p:nvSpPr>
          <p:cNvPr id="66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3AE840-CC01-41AA-BC87-B62CB2B9377F}" type="slidenum">
              <a:rPr lang="de-DE"/>
              <a:pPr/>
              <a:t>58</a:t>
            </a:fld>
            <a:endParaRPr lang="de-DE" dirty="0"/>
          </a:p>
        </p:txBody>
      </p:sp>
      <p:sp>
        <p:nvSpPr>
          <p:cNvPr id="66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59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7F7AB1-8AFD-4A0A-88F6-24986ECAB2C7}" type="slidenum">
              <a:rPr lang="de-DE"/>
              <a:pPr/>
              <a:t>60</a:t>
            </a:fld>
            <a:endParaRPr lang="de-DE" dirty="0"/>
          </a:p>
        </p:txBody>
      </p:sp>
      <p:sp>
        <p:nvSpPr>
          <p:cNvPr id="75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090883-EA82-4011-A84E-C39D1000A411}" type="slidenum">
              <a:rPr lang="de-DE"/>
              <a:pPr/>
              <a:t>61</a:t>
            </a:fld>
            <a:endParaRPr lang="de-DE" dirty="0"/>
          </a:p>
        </p:txBody>
      </p:sp>
      <p:sp>
        <p:nvSpPr>
          <p:cNvPr id="65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3AE840-CC01-41AA-BC87-B62CB2B9377F}" type="slidenum">
              <a:rPr lang="de-DE"/>
              <a:pPr/>
              <a:t>62</a:t>
            </a:fld>
            <a:endParaRPr lang="de-DE" dirty="0"/>
          </a:p>
        </p:txBody>
      </p:sp>
      <p:sp>
        <p:nvSpPr>
          <p:cNvPr id="66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63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64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FEAF9B-950A-459C-9EA7-94399BE816F3}" type="slidenum">
              <a:rPr lang="de-DE"/>
              <a:pPr/>
              <a:t>65</a:t>
            </a:fld>
            <a:endParaRPr lang="de-DE" dirty="0"/>
          </a:p>
        </p:txBody>
      </p:sp>
      <p:sp>
        <p:nvSpPr>
          <p:cNvPr id="76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7F7AB1-8AFD-4A0A-88F6-24986ECAB2C7}" type="slidenum">
              <a:rPr lang="de-DE"/>
              <a:pPr/>
              <a:t>66</a:t>
            </a:fld>
            <a:endParaRPr lang="de-DE" dirty="0"/>
          </a:p>
        </p:txBody>
      </p:sp>
      <p:sp>
        <p:nvSpPr>
          <p:cNvPr id="75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7F7AB1-8AFD-4A0A-88F6-24986ECAB2C7}" type="slidenum">
              <a:rPr lang="de-DE"/>
              <a:pPr/>
              <a:t>67</a:t>
            </a:fld>
            <a:endParaRPr lang="de-DE" dirty="0"/>
          </a:p>
        </p:txBody>
      </p:sp>
      <p:sp>
        <p:nvSpPr>
          <p:cNvPr id="75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018690-829E-4659-9780-C239198E6F08}" type="slidenum">
              <a:rPr lang="de-DE"/>
              <a:pPr/>
              <a:t>68</a:t>
            </a:fld>
            <a:endParaRPr lang="de-DE" dirty="0"/>
          </a:p>
        </p:txBody>
      </p:sp>
      <p:sp>
        <p:nvSpPr>
          <p:cNvPr id="76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80CF56-69F4-400F-8275-0B27789ECE0C}" type="slidenum">
              <a:rPr lang="de-DE"/>
              <a:pPr/>
              <a:t>69</a:t>
            </a:fld>
            <a:endParaRPr lang="de-DE" dirty="0"/>
          </a:p>
        </p:txBody>
      </p:sp>
      <p:sp>
        <p:nvSpPr>
          <p:cNvPr id="76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3AE840-CC01-41AA-BC87-B62CB2B9377F}" type="slidenum">
              <a:rPr lang="de-DE"/>
              <a:pPr/>
              <a:t>70</a:t>
            </a:fld>
            <a:endParaRPr lang="de-DE" dirty="0"/>
          </a:p>
        </p:txBody>
      </p:sp>
      <p:sp>
        <p:nvSpPr>
          <p:cNvPr id="66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3AE840-CC01-41AA-BC87-B62CB2B9377F}" type="slidenum">
              <a:rPr lang="de-DE"/>
              <a:pPr/>
              <a:t>71</a:t>
            </a:fld>
            <a:endParaRPr lang="de-DE" dirty="0"/>
          </a:p>
        </p:txBody>
      </p:sp>
      <p:sp>
        <p:nvSpPr>
          <p:cNvPr id="66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3AE840-CC01-41AA-BC87-B62CB2B9377F}" type="slidenum">
              <a:rPr lang="de-DE"/>
              <a:pPr/>
              <a:t>72</a:t>
            </a:fld>
            <a:endParaRPr lang="de-DE" dirty="0"/>
          </a:p>
        </p:txBody>
      </p:sp>
      <p:sp>
        <p:nvSpPr>
          <p:cNvPr id="66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b="0" dirty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73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6318-EB34-42CE-8D52-3C3C72637FA1}" type="slidenum">
              <a:rPr lang="de-DE"/>
              <a:pPr/>
              <a:t>74</a:t>
            </a:fld>
            <a:endParaRPr lang="de-DE" dirty="0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FEAF9B-950A-459C-9EA7-94399BE816F3}" type="slidenum">
              <a:rPr lang="de-DE"/>
              <a:pPr/>
              <a:t>75</a:t>
            </a:fld>
            <a:endParaRPr lang="de-DE" dirty="0"/>
          </a:p>
        </p:txBody>
      </p:sp>
      <p:sp>
        <p:nvSpPr>
          <p:cNvPr id="76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FEAF9B-950A-459C-9EA7-94399BE816F3}" type="slidenum">
              <a:rPr lang="de-DE"/>
              <a:pPr/>
              <a:t>76</a:t>
            </a:fld>
            <a:endParaRPr lang="de-DE" dirty="0"/>
          </a:p>
        </p:txBody>
      </p:sp>
      <p:sp>
        <p:nvSpPr>
          <p:cNvPr id="76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018690-829E-4659-9780-C239198E6F08}" type="slidenum">
              <a:rPr lang="de-DE"/>
              <a:pPr/>
              <a:t>77</a:t>
            </a:fld>
            <a:endParaRPr lang="de-DE" dirty="0"/>
          </a:p>
        </p:txBody>
      </p:sp>
      <p:sp>
        <p:nvSpPr>
          <p:cNvPr id="76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018690-829E-4659-9780-C239198E6F08}" type="slidenum">
              <a:rPr lang="de-DE"/>
              <a:pPr/>
              <a:t>78</a:t>
            </a:fld>
            <a:endParaRPr lang="de-DE" dirty="0"/>
          </a:p>
        </p:txBody>
      </p:sp>
      <p:sp>
        <p:nvSpPr>
          <p:cNvPr id="76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80CF56-69F4-400F-8275-0B27789ECE0C}" type="slidenum">
              <a:rPr lang="de-DE"/>
              <a:pPr/>
              <a:t>79</a:t>
            </a:fld>
            <a:endParaRPr lang="de-DE" dirty="0"/>
          </a:p>
        </p:txBody>
      </p:sp>
      <p:sp>
        <p:nvSpPr>
          <p:cNvPr id="76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018690-829E-4659-9780-C239198E6F08}" type="slidenum">
              <a:rPr lang="de-DE"/>
              <a:pPr/>
              <a:t>80</a:t>
            </a:fld>
            <a:endParaRPr lang="de-DE" dirty="0"/>
          </a:p>
        </p:txBody>
      </p:sp>
      <p:sp>
        <p:nvSpPr>
          <p:cNvPr id="76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CFC92F-96FB-4ED9-81D8-8CA7B3ECAA4E}" type="slidenum">
              <a:rPr lang="de-DE"/>
              <a:pPr/>
              <a:t>81</a:t>
            </a:fld>
            <a:endParaRPr lang="de-DE" dirty="0"/>
          </a:p>
        </p:txBody>
      </p:sp>
      <p:sp>
        <p:nvSpPr>
          <p:cNvPr id="602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2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3AE840-CC01-41AA-BC87-B62CB2B9377F}" type="slidenum">
              <a:rPr lang="de-DE"/>
              <a:pPr/>
              <a:t>82</a:t>
            </a:fld>
            <a:endParaRPr lang="de-DE" dirty="0"/>
          </a:p>
        </p:txBody>
      </p:sp>
      <p:sp>
        <p:nvSpPr>
          <p:cNvPr id="66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3AE840-CC01-41AA-BC87-B62CB2B9377F}" type="slidenum">
              <a:rPr lang="de-DE"/>
              <a:pPr/>
              <a:t>83</a:t>
            </a:fld>
            <a:endParaRPr lang="de-DE" dirty="0"/>
          </a:p>
        </p:txBody>
      </p:sp>
      <p:sp>
        <p:nvSpPr>
          <p:cNvPr id="66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3AE840-CC01-41AA-BC87-B62CB2B9377F}" type="slidenum">
              <a:rPr lang="de-DE"/>
              <a:pPr/>
              <a:t>84</a:t>
            </a:fld>
            <a:endParaRPr lang="de-DE" dirty="0"/>
          </a:p>
        </p:txBody>
      </p:sp>
      <p:sp>
        <p:nvSpPr>
          <p:cNvPr id="66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3AE840-CC01-41AA-BC87-B62CB2B9377F}" type="slidenum">
              <a:rPr lang="de-DE"/>
              <a:pPr/>
              <a:t>85</a:t>
            </a:fld>
            <a:endParaRPr lang="de-DE" dirty="0"/>
          </a:p>
        </p:txBody>
      </p:sp>
      <p:sp>
        <p:nvSpPr>
          <p:cNvPr id="66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7F7AB1-8AFD-4A0A-88F6-24986ECAB2C7}" type="slidenum">
              <a:rPr lang="de-DE"/>
              <a:pPr/>
              <a:t>86</a:t>
            </a:fld>
            <a:endParaRPr lang="de-DE" dirty="0"/>
          </a:p>
        </p:txBody>
      </p:sp>
      <p:sp>
        <p:nvSpPr>
          <p:cNvPr id="75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E1FA6-3D34-4D07-81CA-9BC3FF2F707B}" type="slidenum">
              <a:rPr lang="de-DE"/>
              <a:pPr/>
              <a:t>87</a:t>
            </a:fld>
            <a:endParaRPr lang="de-DE" dirty="0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CFC92F-96FB-4ED9-81D8-8CA7B3ECAA4E}" type="slidenum">
              <a:rPr lang="de-DE"/>
              <a:pPr/>
              <a:t>88</a:t>
            </a:fld>
            <a:endParaRPr lang="de-DE" dirty="0"/>
          </a:p>
        </p:txBody>
      </p:sp>
      <p:sp>
        <p:nvSpPr>
          <p:cNvPr id="602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2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519113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defRPr sz="2800"/>
            </a:lvl1pPr>
          </a:lstStyle>
          <a:p>
            <a:pPr lvl="0"/>
            <a:r>
              <a:rPr lang="en-US" noProof="0" dirty="0"/>
              <a:t>Master-</a:t>
            </a:r>
            <a:r>
              <a:rPr lang="en-US" noProof="0" dirty="0" err="1"/>
              <a:t>Untertitelformat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65863"/>
            <a:ext cx="2133600" cy="476250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AD062D4B-B393-4886-8646-7EA3CF4CD4A7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z="600" b="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9 - WCET-Aware Compilation</a:t>
            </a:r>
          </a:p>
        </p:txBody>
      </p:sp>
      <p:sp>
        <p:nvSpPr>
          <p:cNvPr id="7066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8437607D-CB53-46C2-9D7C-B2635CE5EB29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70673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36738"/>
            <a:ext cx="7772400" cy="1409700"/>
          </a:xfrm>
        </p:spPr>
        <p:txBody>
          <a:bodyPr>
            <a:spAutoFit/>
          </a:bodyPr>
          <a:lstStyle>
            <a:lvl1pPr algn="ctr">
              <a:lnSpc>
                <a:spcPct val="120000"/>
              </a:lnSpc>
              <a:defRPr sz="3600"/>
            </a:lvl1pPr>
          </a:lstStyle>
          <a:p>
            <a:pPr lvl="0"/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278" y="205735"/>
            <a:ext cx="1294210" cy="731126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34000"/>
            <a:ext cx="1969200" cy="634453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2E2D02C-9382-42ED-BDC6-2019D61CDA08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9 - WCET-Aware Compilation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DA1F6B-EF20-4FFC-82A7-CD7EBC9F0046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1802861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B8C3C9-1E26-439A-8BDF-7E440F044627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9 - WCET-Aware Compilation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F9291-5A89-4F8F-8D32-21A7EE642310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4629052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79388" y="1387475"/>
            <a:ext cx="4316412" cy="499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87475"/>
            <a:ext cx="4316413" cy="499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4B621A-87CF-4EA8-B5B3-E320A6D5CE66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9 - WCET-Aware Compilation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E58DA0-C521-46B2-A49E-0B4F9353C383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8239146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C0B6B5F-219F-4107-A2F4-E34D921B34D1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9 - WCET-Aware Compilation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855EA4-DD8C-4D60-B0B7-AB9A7B507B82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0462156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A18EEF-0A99-4435-AC43-D6772CCE8C0F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9 - WCET-Aware Compilation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2DA2EC-231D-4114-A0A9-877ADABA9833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556292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5BB429-10E3-4B4D-8317-6940FFF055D2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9 - WCET-Aware Compilation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A55296-0A08-4F26-958E-7BEC21772C0E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0530092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9BDDB6-A3F5-47A4-BD49-EFEF32E09DA1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9 - WCET-Aware Compilation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00D05C-E729-4426-B208-488630B3CD51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3470812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FB822F-CE06-4A47-A174-F70E716C5370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9 - WCET-Aware Compilation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1858DB-9180-4A39-A0DC-B7E18A4846EB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7531689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4FD90-1B8B-4682-B8B3-33EFC3566BD9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9 - WCET-Aware Compilation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39DCB2-4B99-446D-B07A-65B7A4595D4D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99894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69100" y="549275"/>
            <a:ext cx="2195513" cy="5832475"/>
          </a:xfrm>
        </p:spPr>
        <p:txBody>
          <a:bodyPr vert="eaVert"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79388" y="549275"/>
            <a:ext cx="6437312" cy="5832475"/>
          </a:xfrm>
        </p:spPr>
        <p:txBody>
          <a:bodyPr vert="eaVert"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362397-1406-490C-B54A-1D8B286A07B3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9 - WCET-Aware Compilation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D058B0-E30B-4B00-A73B-71607DD4D0E3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5683513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549275"/>
            <a:ext cx="8785225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387475"/>
            <a:ext cx="8785225" cy="499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9388" y="6500813"/>
            <a:ext cx="2016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A32638"/>
                </a:solidFill>
              </a:defRPr>
            </a:lvl1pPr>
          </a:lstStyle>
          <a:p>
            <a:r>
              <a:rPr lang="en-US" noProof="0" dirty="0"/>
              <a:t>© H. Falk | </a:t>
            </a:r>
            <a:fld id="{1EB55B97-B9F9-4188-ACDF-97598DA95FA0}" type="datetime1">
              <a:rPr lang="de-DE" noProof="0" smtClean="0"/>
              <a:t>27.01.2022</a:t>
            </a:fld>
            <a:endParaRPr lang="en-US" noProof="0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35150" y="6500813"/>
            <a:ext cx="5545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rgbClr val="A32638"/>
                </a:solidFill>
              </a:defRPr>
            </a:lvl1pPr>
          </a:lstStyle>
          <a:p>
            <a:r>
              <a:rPr lang="en-US" noProof="0" dirty="0"/>
              <a:t>9 - WCET-Aware Compilation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24750" y="6500813"/>
            <a:ext cx="1439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A32638"/>
                </a:solidFill>
              </a:defRPr>
            </a:lvl1pPr>
          </a:lstStyle>
          <a:p>
            <a:fld id="{2B80C0CB-EA08-4898-A64C-FC7924F444F2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1044" name="Line 20"/>
          <p:cNvSpPr>
            <a:spLocks noChangeShapeType="1"/>
          </p:cNvSpPr>
          <p:nvPr/>
        </p:nvSpPr>
        <p:spPr bwMode="auto">
          <a:xfrm>
            <a:off x="0" y="182563"/>
            <a:ext cx="9144000" cy="0"/>
          </a:xfrm>
          <a:prstGeom prst="line">
            <a:avLst/>
          </a:prstGeom>
          <a:noFill/>
          <a:ln w="9525">
            <a:solidFill>
              <a:srgbClr val="A3263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noProof="0" dirty="0"/>
          </a:p>
        </p:txBody>
      </p:sp>
      <p:sp>
        <p:nvSpPr>
          <p:cNvPr id="1047" name="Text Box 23"/>
          <p:cNvSpPr txBox="1">
            <a:spLocks noChangeArrowheads="1"/>
          </p:cNvSpPr>
          <p:nvPr/>
        </p:nvSpPr>
        <p:spPr bwMode="auto">
          <a:xfrm>
            <a:off x="900000" y="198438"/>
            <a:ext cx="6037262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sz="1000" noProof="0" dirty="0">
                <a:solidFill>
                  <a:srgbClr val="A32638"/>
                </a:solidFill>
              </a:rPr>
              <a:t>Compilers for Embedded Systems (CfES) SoSe 2022</a:t>
            </a:r>
            <a:endParaRPr lang="en-US" sz="1000" b="1" noProof="0" dirty="0">
              <a:solidFill>
                <a:srgbClr val="A32638"/>
              </a:solidFill>
            </a:endParaRPr>
          </a:p>
        </p:txBody>
      </p:sp>
      <p:sp>
        <p:nvSpPr>
          <p:cNvPr id="1049" name="Text Box 25"/>
          <p:cNvSpPr txBox="1">
            <a:spLocks noChangeArrowheads="1"/>
          </p:cNvSpPr>
          <p:nvPr/>
        </p:nvSpPr>
        <p:spPr bwMode="auto">
          <a:xfrm>
            <a:off x="0" y="183600"/>
            <a:ext cx="827088" cy="152400"/>
          </a:xfrm>
          <a:prstGeom prst="rect">
            <a:avLst/>
          </a:prstGeom>
          <a:solidFill>
            <a:srgbClr val="A326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ctr">
              <a:spcBef>
                <a:spcPct val="50000"/>
              </a:spcBef>
            </a:pPr>
            <a:r>
              <a:rPr lang="en-US" sz="1000" noProof="0" dirty="0">
                <a:solidFill>
                  <a:schemeClr val="bg1"/>
                </a:solidFill>
              </a:rPr>
              <a:t>Slide </a:t>
            </a:r>
            <a:fld id="{AB810150-121A-4997-ACFB-0347660DEB2D}" type="slidenum">
              <a:rPr lang="en-US" sz="1000" noProof="0" smtClean="0">
                <a:solidFill>
                  <a:schemeClr val="bg1"/>
                </a:solidFill>
              </a:rPr>
              <a:pPr algn="ctr">
                <a:spcBef>
                  <a:spcPct val="50000"/>
                </a:spcBef>
              </a:pPr>
              <a:t>‹Nr.›</a:t>
            </a:fld>
            <a:r>
              <a:rPr lang="en-US" sz="1000" noProof="0" dirty="0">
                <a:solidFill>
                  <a:schemeClr val="bg1"/>
                </a:solidFill>
              </a:rPr>
              <a:t>/88</a:t>
            </a:r>
          </a:p>
        </p:txBody>
      </p:sp>
      <p:sp>
        <p:nvSpPr>
          <p:cNvPr id="1053" name="Line 29"/>
          <p:cNvSpPr>
            <a:spLocks noChangeShapeType="1"/>
          </p:cNvSpPr>
          <p:nvPr/>
        </p:nvSpPr>
        <p:spPr bwMode="auto">
          <a:xfrm>
            <a:off x="0" y="1751013"/>
            <a:ext cx="91440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noProof="0" dirty="0"/>
          </a:p>
        </p:txBody>
      </p:sp>
      <p:sp>
        <p:nvSpPr>
          <p:cNvPr id="1054" name="Line 30"/>
          <p:cNvSpPr>
            <a:spLocks noChangeShapeType="1"/>
          </p:cNvSpPr>
          <p:nvPr/>
        </p:nvSpPr>
        <p:spPr bwMode="auto">
          <a:xfrm rot="-5400000">
            <a:off x="-2518569" y="3437732"/>
            <a:ext cx="6837363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sldNum="0" hdr="0"/>
  <p:txStyles>
    <p:titleStyle>
      <a:lvl1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+mj-lt"/>
          <a:ea typeface="+mj-ea"/>
          <a:cs typeface="+mj-cs"/>
        </a:defRPr>
      </a:lvl1pPr>
      <a:lvl2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2pPr>
      <a:lvl3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3pPr>
      <a:lvl4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4pPr>
      <a:lvl5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5pPr>
      <a:lvl6pPr marL="4572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6pPr>
      <a:lvl7pPr marL="9144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7pPr>
      <a:lvl8pPr marL="13716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8pPr>
      <a:lvl9pPr marL="18288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9pPr>
    </p:titleStyle>
    <p:bodyStyle>
      <a:lvl1pPr marL="342900" indent="-342900" algn="l" rtl="0" fontAlgn="base">
        <a:lnSpc>
          <a:spcPts val="2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ls12-www.cs.tu-dortmund.de/research/activities/wcc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chart" Target="../charts/chart2.xml"/><Relationship Id="rId4" Type="http://schemas.openxmlformats.org/officeDocument/2006/relationships/image" Target="../media/image6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1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2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62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tags" Target="../tags/tag6.xml"/><Relationship Id="rId7" Type="http://schemas.openxmlformats.org/officeDocument/2006/relationships/tags" Target="../tags/tag10.xml"/><Relationship Id="rId12" Type="http://schemas.openxmlformats.org/officeDocument/2006/relationships/notesSlide" Target="../notesSlides/notesSlide63.xml"/><Relationship Id="rId17" Type="http://schemas.openxmlformats.org/officeDocument/2006/relationships/image" Target="../media/image19.png"/><Relationship Id="rId2" Type="http://schemas.openxmlformats.org/officeDocument/2006/relationships/tags" Target="../tags/tag5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8.xml"/><Relationship Id="rId15" Type="http://schemas.openxmlformats.org/officeDocument/2006/relationships/image" Target="../media/image17.png"/><Relationship Id="rId10" Type="http://schemas.openxmlformats.org/officeDocument/2006/relationships/tags" Target="../tags/tag13.xml"/><Relationship Id="rId19" Type="http://schemas.openxmlformats.org/officeDocument/2006/relationships/image" Target="../media/image21.png"/><Relationship Id="rId4" Type="http://schemas.openxmlformats.org/officeDocument/2006/relationships/tags" Target="../tags/tag7.xml"/><Relationship Id="rId9" Type="http://schemas.openxmlformats.org/officeDocument/2006/relationships/tags" Target="../tags/tag12.xml"/><Relationship Id="rId14" Type="http://schemas.openxmlformats.org/officeDocument/2006/relationships/image" Target="../media/image16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65.xml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tags" Target="../tags/tag26.xml"/><Relationship Id="rId18" Type="http://schemas.openxmlformats.org/officeDocument/2006/relationships/image" Target="../media/image23.png"/><Relationship Id="rId3" Type="http://schemas.openxmlformats.org/officeDocument/2006/relationships/tags" Target="../tags/tag16.xml"/><Relationship Id="rId21" Type="http://schemas.openxmlformats.org/officeDocument/2006/relationships/image" Target="../media/image26.png"/><Relationship Id="rId7" Type="http://schemas.openxmlformats.org/officeDocument/2006/relationships/tags" Target="../tags/tag20.xml"/><Relationship Id="rId12" Type="http://schemas.openxmlformats.org/officeDocument/2006/relationships/tags" Target="../tags/tag25.xml"/><Relationship Id="rId17" Type="http://schemas.openxmlformats.org/officeDocument/2006/relationships/notesSlide" Target="../notesSlides/notesSlide66.xml"/><Relationship Id="rId2" Type="http://schemas.openxmlformats.org/officeDocument/2006/relationships/tags" Target="../tags/tag15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25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tags" Target="../tags/tag24.xml"/><Relationship Id="rId24" Type="http://schemas.openxmlformats.org/officeDocument/2006/relationships/image" Target="../media/image29.png"/><Relationship Id="rId5" Type="http://schemas.openxmlformats.org/officeDocument/2006/relationships/tags" Target="../tags/tag18.xml"/><Relationship Id="rId15" Type="http://schemas.openxmlformats.org/officeDocument/2006/relationships/tags" Target="../tags/tag28.xml"/><Relationship Id="rId23" Type="http://schemas.openxmlformats.org/officeDocument/2006/relationships/image" Target="../media/image28.png"/><Relationship Id="rId10" Type="http://schemas.openxmlformats.org/officeDocument/2006/relationships/tags" Target="../tags/tag23.xml"/><Relationship Id="rId19" Type="http://schemas.openxmlformats.org/officeDocument/2006/relationships/image" Target="../media/image24.png"/><Relationship Id="rId4" Type="http://schemas.openxmlformats.org/officeDocument/2006/relationships/tags" Target="../tags/tag17.xml"/><Relationship Id="rId9" Type="http://schemas.openxmlformats.org/officeDocument/2006/relationships/tags" Target="../tags/tag22.xml"/><Relationship Id="rId14" Type="http://schemas.openxmlformats.org/officeDocument/2006/relationships/tags" Target="../tags/tag27.xml"/><Relationship Id="rId22" Type="http://schemas.openxmlformats.org/officeDocument/2006/relationships/image" Target="../media/image27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7.xml"/><Relationship Id="rId13" Type="http://schemas.openxmlformats.org/officeDocument/2006/relationships/image" Target="../media/image32.png"/><Relationship Id="rId3" Type="http://schemas.openxmlformats.org/officeDocument/2006/relationships/tags" Target="../tags/tag31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1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11" Type="http://schemas.openxmlformats.org/officeDocument/2006/relationships/image" Target="../media/image30.png"/><Relationship Id="rId5" Type="http://schemas.openxmlformats.org/officeDocument/2006/relationships/tags" Target="../tags/tag33.xml"/><Relationship Id="rId10" Type="http://schemas.openxmlformats.org/officeDocument/2006/relationships/image" Target="../media/image23.png"/><Relationship Id="rId4" Type="http://schemas.openxmlformats.org/officeDocument/2006/relationships/tags" Target="../tags/tag32.xml"/><Relationship Id="rId9" Type="http://schemas.openxmlformats.org/officeDocument/2006/relationships/image" Target="../media/image2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3.emf"/><Relationship Id="rId4" Type="http://schemas.openxmlformats.org/officeDocument/2006/relationships/oleObject" Target="../embeddings/oleObject3.bin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4.emf"/><Relationship Id="rId4" Type="http://schemas.openxmlformats.org/officeDocument/2006/relationships/oleObject" Target="../embeddings/oleObject4.bin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tags" Target="../tags/tag37.xml"/><Relationship Id="rId7" Type="http://schemas.openxmlformats.org/officeDocument/2006/relationships/image" Target="../media/image35.png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notesSlide" Target="../notesSlides/notesSlide72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8.png"/><Relationship Id="rId4" Type="http://schemas.openxmlformats.org/officeDocument/2006/relationships/tags" Target="../tags/tag38.xml"/><Relationship Id="rId9" Type="http://schemas.openxmlformats.org/officeDocument/2006/relationships/image" Target="../media/image37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tags" Target="../tags/tag46.xml"/><Relationship Id="rId13" Type="http://schemas.openxmlformats.org/officeDocument/2006/relationships/image" Target="../media/image41.png"/><Relationship Id="rId3" Type="http://schemas.openxmlformats.org/officeDocument/2006/relationships/tags" Target="../tags/tag41.xml"/><Relationship Id="rId7" Type="http://schemas.openxmlformats.org/officeDocument/2006/relationships/tags" Target="../tags/tag45.xml"/><Relationship Id="rId12" Type="http://schemas.openxmlformats.org/officeDocument/2006/relationships/image" Target="../media/image40.png"/><Relationship Id="rId2" Type="http://schemas.openxmlformats.org/officeDocument/2006/relationships/tags" Target="../tags/tag40.xml"/><Relationship Id="rId16" Type="http://schemas.openxmlformats.org/officeDocument/2006/relationships/image" Target="../media/image44.png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11" Type="http://schemas.openxmlformats.org/officeDocument/2006/relationships/image" Target="../media/image39.png"/><Relationship Id="rId5" Type="http://schemas.openxmlformats.org/officeDocument/2006/relationships/tags" Target="../tags/tag43.xml"/><Relationship Id="rId15" Type="http://schemas.openxmlformats.org/officeDocument/2006/relationships/image" Target="../media/image43.png"/><Relationship Id="rId10" Type="http://schemas.openxmlformats.org/officeDocument/2006/relationships/notesSlide" Target="../notesSlides/notesSlide74.xml"/><Relationship Id="rId4" Type="http://schemas.openxmlformats.org/officeDocument/2006/relationships/tags" Target="../tags/tag42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2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tags" Target="../tags/tag54.xml"/><Relationship Id="rId13" Type="http://schemas.openxmlformats.org/officeDocument/2006/relationships/image" Target="../media/image38.png"/><Relationship Id="rId3" Type="http://schemas.openxmlformats.org/officeDocument/2006/relationships/tags" Target="../tags/tag49.xml"/><Relationship Id="rId7" Type="http://schemas.openxmlformats.org/officeDocument/2006/relationships/tags" Target="../tags/tag53.xml"/><Relationship Id="rId12" Type="http://schemas.openxmlformats.org/officeDocument/2006/relationships/image" Target="../media/image46.png"/><Relationship Id="rId2" Type="http://schemas.openxmlformats.org/officeDocument/2006/relationships/tags" Target="../tags/tag48.xml"/><Relationship Id="rId16" Type="http://schemas.openxmlformats.org/officeDocument/2006/relationships/image" Target="../media/image47.png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11" Type="http://schemas.openxmlformats.org/officeDocument/2006/relationships/image" Target="../media/image45.png"/><Relationship Id="rId5" Type="http://schemas.openxmlformats.org/officeDocument/2006/relationships/tags" Target="../tags/tag51.xml"/><Relationship Id="rId15" Type="http://schemas.openxmlformats.org/officeDocument/2006/relationships/image" Target="../media/image43.png"/><Relationship Id="rId10" Type="http://schemas.openxmlformats.org/officeDocument/2006/relationships/notesSlide" Target="../notesSlides/notesSlide75.xml"/><Relationship Id="rId4" Type="http://schemas.openxmlformats.org/officeDocument/2006/relationships/tags" Target="../tags/tag50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notesSlide" Target="../notesSlides/notesSlide7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image" Target="../media/image50.png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77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54.png"/><Relationship Id="rId3" Type="http://schemas.openxmlformats.org/officeDocument/2006/relationships/tags" Target="../tags/tag61.xml"/><Relationship Id="rId7" Type="http://schemas.openxmlformats.org/officeDocument/2006/relationships/tags" Target="../tags/tag65.xml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" Type="http://schemas.openxmlformats.org/officeDocument/2006/relationships/tags" Target="../tags/tag60.xml"/><Relationship Id="rId16" Type="http://schemas.openxmlformats.org/officeDocument/2006/relationships/image" Target="../media/image57.png"/><Relationship Id="rId1" Type="http://schemas.openxmlformats.org/officeDocument/2006/relationships/tags" Target="../tags/tag59.xml"/><Relationship Id="rId6" Type="http://schemas.openxmlformats.org/officeDocument/2006/relationships/tags" Target="../tags/tag64.xml"/><Relationship Id="rId11" Type="http://schemas.openxmlformats.org/officeDocument/2006/relationships/image" Target="../media/image52.png"/><Relationship Id="rId5" Type="http://schemas.openxmlformats.org/officeDocument/2006/relationships/tags" Target="../tags/tag63.xml"/><Relationship Id="rId15" Type="http://schemas.openxmlformats.org/officeDocument/2006/relationships/image" Target="../media/image56.png"/><Relationship Id="rId10" Type="http://schemas.openxmlformats.org/officeDocument/2006/relationships/image" Target="../media/image51.png"/><Relationship Id="rId4" Type="http://schemas.openxmlformats.org/officeDocument/2006/relationships/tags" Target="../tags/tag62.xml"/><Relationship Id="rId9" Type="http://schemas.openxmlformats.org/officeDocument/2006/relationships/notesSlide" Target="../notesSlides/notesSlide78.xml"/><Relationship Id="rId14" Type="http://schemas.openxmlformats.org/officeDocument/2006/relationships/image" Target="../media/image55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tags" Target="../tags/tag73.xml"/><Relationship Id="rId13" Type="http://schemas.openxmlformats.org/officeDocument/2006/relationships/notesSlide" Target="../notesSlides/notesSlide79.xml"/><Relationship Id="rId18" Type="http://schemas.openxmlformats.org/officeDocument/2006/relationships/image" Target="../media/image55.png"/><Relationship Id="rId3" Type="http://schemas.openxmlformats.org/officeDocument/2006/relationships/tags" Target="../tags/tag68.xml"/><Relationship Id="rId21" Type="http://schemas.openxmlformats.org/officeDocument/2006/relationships/image" Target="../media/image59.png"/><Relationship Id="rId7" Type="http://schemas.openxmlformats.org/officeDocument/2006/relationships/tags" Target="../tags/tag72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54.png"/><Relationship Id="rId2" Type="http://schemas.openxmlformats.org/officeDocument/2006/relationships/tags" Target="../tags/tag67.xml"/><Relationship Id="rId16" Type="http://schemas.openxmlformats.org/officeDocument/2006/relationships/image" Target="../media/image38.png"/><Relationship Id="rId20" Type="http://schemas.openxmlformats.org/officeDocument/2006/relationships/image" Target="../media/image57.png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tags" Target="../tags/tag76.xml"/><Relationship Id="rId24" Type="http://schemas.openxmlformats.org/officeDocument/2006/relationships/image" Target="../media/image62.png"/><Relationship Id="rId5" Type="http://schemas.openxmlformats.org/officeDocument/2006/relationships/tags" Target="../tags/tag70.xml"/><Relationship Id="rId15" Type="http://schemas.openxmlformats.org/officeDocument/2006/relationships/image" Target="../media/image53.png"/><Relationship Id="rId23" Type="http://schemas.openxmlformats.org/officeDocument/2006/relationships/image" Target="../media/image61.png"/><Relationship Id="rId10" Type="http://schemas.openxmlformats.org/officeDocument/2006/relationships/tags" Target="../tags/tag75.xml"/><Relationship Id="rId19" Type="http://schemas.openxmlformats.org/officeDocument/2006/relationships/image" Target="../media/image56.png"/><Relationship Id="rId4" Type="http://schemas.openxmlformats.org/officeDocument/2006/relationships/tags" Target="../tags/tag69.xml"/><Relationship Id="rId9" Type="http://schemas.openxmlformats.org/officeDocument/2006/relationships/tags" Target="../tags/tag74.xml"/><Relationship Id="rId14" Type="http://schemas.openxmlformats.org/officeDocument/2006/relationships/image" Target="../media/image52.png"/><Relationship Id="rId22" Type="http://schemas.openxmlformats.org/officeDocument/2006/relationships/image" Target="../media/image60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3.emf"/><Relationship Id="rId4" Type="http://schemas.openxmlformats.org/officeDocument/2006/relationships/oleObject" Target="../embeddings/oleObject5.bin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64.emf"/><Relationship Id="rId4" Type="http://schemas.openxmlformats.org/officeDocument/2006/relationships/oleObject" Target="../embeddings/oleObject6.bin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65.emf"/><Relationship Id="rId4" Type="http://schemas.openxmlformats.org/officeDocument/2006/relationships/oleObject" Target="../embeddings/oleObject7.bin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9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560" y="2194369"/>
            <a:ext cx="7920880" cy="696024"/>
          </a:xfrm>
        </p:spPr>
        <p:txBody>
          <a:bodyPr/>
          <a:lstStyle/>
          <a:p>
            <a:r>
              <a:rPr lang="en-US" dirty="0"/>
              <a:t>Compilers for Embedded Systems</a:t>
            </a:r>
            <a:endParaRPr lang="en-US" sz="2800" b="0" dirty="0"/>
          </a:p>
        </p:txBody>
      </p:sp>
      <p:sp>
        <p:nvSpPr>
          <p:cNvPr id="59290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043608" y="3886200"/>
            <a:ext cx="7056784" cy="2492990"/>
          </a:xfrm>
        </p:spPr>
        <p:txBody>
          <a:bodyPr/>
          <a:lstStyle/>
          <a:p>
            <a:r>
              <a:rPr lang="en-US" dirty="0"/>
              <a:t>Summer Term 2022</a:t>
            </a:r>
          </a:p>
          <a:p>
            <a:endParaRPr lang="en-US" dirty="0"/>
          </a:p>
          <a:p>
            <a:r>
              <a:rPr lang="en-US" sz="2000" dirty="0"/>
              <a:t>Heiko Falk</a:t>
            </a:r>
          </a:p>
          <a:p>
            <a:endParaRPr lang="en-US" sz="2000" dirty="0"/>
          </a:p>
          <a:p>
            <a:r>
              <a:rPr lang="en-US" sz="2000" dirty="0"/>
              <a:t>Institute of Embedded Systems</a:t>
            </a:r>
          </a:p>
          <a:p>
            <a:r>
              <a:rPr lang="en-US" sz="2000" dirty="0"/>
              <a:t>Electrical Engineering, Computer Science and Mathematics</a:t>
            </a:r>
          </a:p>
          <a:p>
            <a:r>
              <a:rPr lang="en-US" sz="2000" dirty="0"/>
              <a:t>Hamburg University of Technology</a:t>
            </a:r>
          </a:p>
        </p:txBody>
      </p:sp>
    </p:spTree>
    <p:extLst>
      <p:ext uri="{BB962C8B-B14F-4D97-AF65-F5344CB8AC3E}">
        <p14:creationId xmlns:p14="http://schemas.microsoft.com/office/powerpoint/2010/main" val="104344539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73706"/>
            <a:ext cx="7772400" cy="2086725"/>
          </a:xfrm>
        </p:spPr>
        <p:txBody>
          <a:bodyPr/>
          <a:lstStyle/>
          <a:p>
            <a:r>
              <a:rPr lang="en-US" dirty="0"/>
              <a:t>Chapter 9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WCET-Aware Compilation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DCD031EF-E9E1-4A83-9712-770C9BB9B561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5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Introduction &amp; Motivation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Compilers for Embedded Systems – Requirements &amp; Dependencies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Internal Structure of Compilers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Pre-Pass Optimizations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HIR Optimizations and Transformations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Code Generation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LIR Optimizations and Transformations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Register Allocation</a:t>
            </a: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/>
              <a:t>WCET-Aware Compilation</a:t>
            </a:r>
            <a:endParaRPr lang="en-US" b="1" dirty="0">
              <a:solidFill>
                <a:srgbClr val="7D91AA"/>
              </a:solidFill>
            </a:endParaRPr>
          </a:p>
          <a:p>
            <a:pPr marL="381000" indent="-381000">
              <a:lnSpc>
                <a:spcPct val="120000"/>
              </a:lnSpc>
              <a:buFont typeface="Arial" charset="0"/>
              <a:buAutoNum type="arabicPeriod"/>
            </a:pPr>
            <a:r>
              <a:rPr lang="en-US" b="1" dirty="0">
                <a:solidFill>
                  <a:srgbClr val="7D91AA"/>
                </a:solidFill>
              </a:rPr>
              <a:t>Outlook</a:t>
            </a:r>
          </a:p>
        </p:txBody>
      </p:sp>
    </p:spTree>
    <p:extLst>
      <p:ext uri="{BB962C8B-B14F-4D97-AF65-F5344CB8AC3E}">
        <p14:creationId xmlns:p14="http://schemas.microsoft.com/office/powerpoint/2010/main" val="287020980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37523" y="1811134"/>
            <a:ext cx="7164388" cy="369332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9AC9F11A-A630-4030-A8C2-9B2E8C753FC1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5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Contents</a:t>
            </a:r>
          </a:p>
        </p:txBody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9"/>
            </a:pPr>
            <a:r>
              <a:rPr lang="en-US" b="1" dirty="0"/>
              <a:t>WCET-Aware Compilation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Introduction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Integration of a WCET Timing Model into a Compiler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Challenges for WCET-Aware Optimization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Procedure Cloning &amp; Positioning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WCET-Aware Procedure Cloning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Procedure Positioning for Cache Miss Reduction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Register Allocation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Problem of Classical Graph Coloring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WCET-Aware Graph Coloring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Scratchpad Allocation of Data and Code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Allocation of global Data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Allocation of Basic Blocks</a:t>
            </a:r>
          </a:p>
        </p:txBody>
      </p:sp>
    </p:spTree>
    <p:extLst>
      <p:ext uri="{BB962C8B-B14F-4D97-AF65-F5344CB8AC3E}">
        <p14:creationId xmlns:p14="http://schemas.microsoft.com/office/powerpoint/2010/main" val="10984212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FE2A93A2-EA34-4E4C-9FB7-1921ADD4A1E2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80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Design for Real-Time Systems</a:t>
            </a:r>
          </a:p>
        </p:txBody>
      </p:sp>
      <p:sp>
        <p:nvSpPr>
          <p:cNvPr id="80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r>
              <a:rPr lang="en-US" b="1" dirty="0"/>
              <a:t>Current Industrial Practice (Automotive, Avionics)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Specification using graphical / high-level tools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Automatic generation of ANSI-C code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Compilation of binary machine code for a given processor architecture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Repeated executions / simulations of generated machine code, usage of “representative” input data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Time measurements provide </a:t>
            </a:r>
            <a:r>
              <a:rPr lang="en-US" i="1" dirty="0">
                <a:sym typeface="Symbol" pitchFamily="18" charset="2"/>
              </a:rPr>
              <a:t>“observed execution times”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Addition of safety margin (e.g., 20%) to greatest observed execution time: </a:t>
            </a:r>
            <a:r>
              <a:rPr lang="en-US" i="1" dirty="0">
                <a:sym typeface="Symbol" pitchFamily="18" charset="2"/>
              </a:rPr>
              <a:t>“observed Worst-Case Execution Time”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Observed WCET ≤ Real-time constraint? No: Go to 1</a:t>
            </a:r>
          </a:p>
        </p:txBody>
      </p:sp>
    </p:spTree>
    <p:extLst>
      <p:ext uri="{BB962C8B-B14F-4D97-AF65-F5344CB8AC3E}">
        <p14:creationId xmlns:p14="http://schemas.microsoft.com/office/powerpoint/2010/main" val="87743033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414C8DA8-2654-4040-9295-DC3A6F246968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80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of this Design Flow</a:t>
            </a:r>
          </a:p>
        </p:txBody>
      </p:sp>
      <p:sp>
        <p:nvSpPr>
          <p:cNvPr id="80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r>
              <a:rPr lang="en-US" b="1" dirty="0"/>
              <a:t>Safety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No guarantee that observed WCET (even only approximately) matches the actual WCET</a:t>
            </a:r>
            <a:endParaRPr lang="en-US" i="1" u="sng" dirty="0">
              <a:sym typeface="Symbol" pitchFamily="18" charset="2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F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No guarantee that a real-time system </a:t>
            </a:r>
            <a:r>
              <a:rPr lang="en-US" i="1" u="sng" dirty="0">
                <a:sym typeface="Symbol" pitchFamily="18" charset="2"/>
              </a:rPr>
              <a:t>always</a:t>
            </a:r>
            <a:r>
              <a:rPr lang="en-US" dirty="0">
                <a:sym typeface="Symbol" pitchFamily="18" charset="2"/>
              </a:rPr>
              <a:t> terminates in time</a:t>
            </a:r>
            <a:endParaRPr lang="en-US" i="1" dirty="0">
              <a:sym typeface="Symbol" pitchFamily="18" charset="2"/>
            </a:endParaRP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endParaRPr lang="en-US" dirty="0">
              <a:sym typeface="Symbol" pitchFamily="18" charset="2"/>
            </a:endParaRPr>
          </a:p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r>
              <a:rPr lang="en-US" b="1" dirty="0"/>
              <a:t>Design Time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How many iterations are required until step 7 successful?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Depends on in how far steps 2-3 lead to the effective acceleration of the generated code in the worst case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Try &amp; Error until step 7 successful</a:t>
            </a:r>
          </a:p>
        </p:txBody>
      </p:sp>
    </p:spTree>
    <p:extLst>
      <p:ext uri="{BB962C8B-B14F-4D97-AF65-F5344CB8AC3E}">
        <p14:creationId xmlns:p14="http://schemas.microsoft.com/office/powerpoint/2010/main" val="28683387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C616E747-7574-4B1B-8B60-758EE8FBDFFE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80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State of the Art in Compiler Construction</a:t>
            </a:r>
          </a:p>
        </p:txBody>
      </p:sp>
      <p:sp>
        <p:nvSpPr>
          <p:cNvPr id="80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r>
              <a:rPr lang="en-US" b="1" dirty="0"/>
              <a:t>Objective Function of Compiler Optimizations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Usually reduction of </a:t>
            </a:r>
            <a:r>
              <a:rPr lang="en-US" i="1" dirty="0">
                <a:sym typeface="Symbol" pitchFamily="18" charset="2"/>
              </a:rPr>
              <a:t>Average-Case Execution Times (ACET)</a:t>
            </a:r>
            <a:r>
              <a:rPr lang="en-US" dirty="0">
                <a:sym typeface="Symbol" pitchFamily="18" charset="2"/>
              </a:rPr>
              <a:t>:</a:t>
            </a:r>
            <a:br>
              <a:rPr lang="en-US" dirty="0">
                <a:sym typeface="Symbol" pitchFamily="18" charset="2"/>
              </a:rPr>
            </a:br>
            <a:r>
              <a:rPr lang="en-US" dirty="0">
                <a:sym typeface="Symbol" pitchFamily="18" charset="2"/>
              </a:rPr>
              <a:t>Accelerate a “typical” execution of a program using “typical” input data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No statements about the impact of optimizations on WCETs possible</a:t>
            </a:r>
            <a:endParaRPr lang="en-US" i="1" dirty="0">
              <a:sym typeface="Symbol" pitchFamily="18" charset="2"/>
            </a:endParaRPr>
          </a:p>
          <a:p>
            <a:pPr marL="0" indent="0">
              <a:lnSpc>
                <a:spcPct val="120000"/>
              </a:lnSpc>
              <a:tabLst>
                <a:tab pos="7620000" algn="l"/>
              </a:tabLst>
            </a:pPr>
            <a:endParaRPr lang="en-US" sz="1200" dirty="0">
              <a:sym typeface="Symbol" pitchFamily="18" charset="2"/>
            </a:endParaRPr>
          </a:p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r>
              <a:rPr lang="en-US" b="1" dirty="0"/>
              <a:t>Optimization Strategy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Naive: Current compilers lack precise ACET timing model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Application of an optimization if “promising”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ACET-related effects of optimizations unknown to compiler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ACET optimizations potentially increase WCETs – Compilers often invoked without any optimizations for real-time systems</a:t>
            </a:r>
          </a:p>
        </p:txBody>
      </p:sp>
    </p:spTree>
    <p:extLst>
      <p:ext uri="{BB962C8B-B14F-4D97-AF65-F5344CB8AC3E}">
        <p14:creationId xmlns:p14="http://schemas.microsoft.com/office/powerpoint/2010/main" val="25886509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ED4D673A-4FFE-4ABC-A0A6-86C8A934E5DA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80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80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r>
              <a:rPr lang="en-US" b="1" dirty="0"/>
              <a:t>Design of a Compiler that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considers WCET</a:t>
            </a:r>
            <a:r>
              <a:rPr lang="en-US" baseline="-25000" dirty="0">
                <a:sym typeface="Symbol" pitchFamily="18" charset="2"/>
              </a:rPr>
              <a:t>EST</a:t>
            </a:r>
            <a:r>
              <a:rPr lang="en-US" dirty="0">
                <a:sym typeface="Symbol" pitchFamily="18" charset="2"/>
              </a:rPr>
              <a:t> instead of average-case runtimes,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allows formal guarantees on worst-case properties, instead of relying on observed execution times,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applies fully automated optimizations to minimize WCET</a:t>
            </a:r>
            <a:r>
              <a:rPr lang="en-US" baseline="-25000" dirty="0">
                <a:sym typeface="Symbol" pitchFamily="18" charset="2"/>
              </a:rPr>
              <a:t>EST</a:t>
            </a:r>
            <a:endParaRPr lang="en-US" dirty="0">
              <a:sym typeface="Symbol" pitchFamily="18" charset="2"/>
            </a:endParaRPr>
          </a:p>
          <a:p>
            <a:pPr marL="0" indent="0">
              <a:lnSpc>
                <a:spcPct val="120000"/>
              </a:lnSpc>
              <a:tabLst>
                <a:tab pos="7620000" algn="l"/>
              </a:tabLst>
            </a:pPr>
            <a:endParaRPr lang="en-US" dirty="0">
              <a:sym typeface="Symbol" pitchFamily="18" charset="2"/>
            </a:endParaRPr>
          </a:p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r>
              <a:rPr lang="en-US" b="1" dirty="0"/>
              <a:t>Approach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Integration of a WCET</a:t>
            </a:r>
            <a:r>
              <a:rPr lang="en-US" baseline="-25000" dirty="0">
                <a:sym typeface="Symbol" pitchFamily="18" charset="2"/>
              </a:rPr>
              <a:t>EST</a:t>
            </a:r>
            <a:r>
              <a:rPr lang="en-US" dirty="0">
                <a:sym typeface="Symbol" pitchFamily="18" charset="2"/>
              </a:rPr>
              <a:t> timing model into compiler by coupling compiler back-end with static WCET analyzer.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Exploitation of WCET</a:t>
            </a:r>
            <a:r>
              <a:rPr lang="en-US" baseline="-25000" dirty="0">
                <a:sym typeface="Symbol" pitchFamily="18" charset="2"/>
              </a:rPr>
              <a:t>EST</a:t>
            </a:r>
            <a:r>
              <a:rPr lang="en-US" dirty="0">
                <a:sym typeface="Symbol" pitchFamily="18" charset="2"/>
              </a:rPr>
              <a:t> timing model by novel optimizations explicitly aiming at WCET</a:t>
            </a:r>
            <a:r>
              <a:rPr lang="en-US" baseline="-25000" dirty="0">
                <a:sym typeface="Symbol" pitchFamily="18" charset="2"/>
              </a:rPr>
              <a:t>EST</a:t>
            </a:r>
            <a:r>
              <a:rPr lang="en-US" dirty="0">
                <a:sym typeface="Symbol" pitchFamily="18" charset="2"/>
              </a:rPr>
              <a:t> minimization.</a:t>
            </a:r>
          </a:p>
        </p:txBody>
      </p:sp>
    </p:spTree>
    <p:extLst>
      <p:ext uri="{BB962C8B-B14F-4D97-AF65-F5344CB8AC3E}">
        <p14:creationId xmlns:p14="http://schemas.microsoft.com/office/powerpoint/2010/main" val="261926503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0B96F0B0-F411-49E9-9AFF-3D7CD9A89D44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596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Integration of WCET</a:t>
            </a:r>
            <a:r>
              <a:rPr lang="en-US" baseline="-25000" dirty="0"/>
              <a:t>EST</a:t>
            </a:r>
            <a:r>
              <a:rPr lang="en-US" dirty="0"/>
              <a:t> Model into Compiler (1)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635647" y="1412776"/>
            <a:ext cx="5472857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Re-implementation of a WCET timing model in compiler makes no sense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Instead: Tight integration of aiT</a:t>
            </a:r>
            <a:br>
              <a:rPr lang="en-US" dirty="0"/>
            </a:br>
            <a:r>
              <a:rPr lang="en-US" i="1" dirty="0"/>
              <a:t>(</a:t>
            </a:r>
            <a:r>
              <a:rPr lang="en-US" i="1" dirty="0">
                <a:sym typeface="Wingdings"/>
              </a:rPr>
              <a:t></a:t>
            </a:r>
            <a:r>
              <a:rPr lang="en-US" i="1" dirty="0"/>
              <a:t> chapter 5)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Coupling inside processor-specific compiler back-end </a:t>
            </a:r>
            <a:r>
              <a:rPr lang="en-US" i="1" dirty="0"/>
              <a:t>(LLIR)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Seamless exchange of information via translation LLIR </a:t>
            </a:r>
            <a:r>
              <a:rPr lang="en-US" dirty="0">
                <a:sym typeface="Symbol" pitchFamily="18" charset="2"/>
              </a:rPr>
              <a:t></a:t>
            </a:r>
            <a:r>
              <a:rPr lang="en-US" dirty="0"/>
              <a:t> CRL2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Transparent invocation of aiT inside the compiler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Import of WCET-related data into compiler back-end</a:t>
            </a:r>
            <a:endParaRPr lang="en-US" i="1" dirty="0"/>
          </a:p>
        </p:txBody>
      </p:sp>
      <p:pic>
        <p:nvPicPr>
          <p:cNvPr id="7" name="Picture 3" descr="wc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16113"/>
            <a:ext cx="3114675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37386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D0CC77D3-7026-4D7F-AD1C-0FE1CD2AE9EA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596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Integration of WCET</a:t>
            </a:r>
            <a:r>
              <a:rPr lang="en-US" baseline="-25000" dirty="0"/>
              <a:t>EST</a:t>
            </a:r>
            <a:r>
              <a:rPr lang="en-US" dirty="0"/>
              <a:t> Model into Compiler (2)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724128" y="1891531"/>
            <a:ext cx="3419872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en-US" dirty="0"/>
              <a:t>Relevant WCET data: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WCET</a:t>
            </a:r>
            <a:r>
              <a:rPr lang="en-US" baseline="-25000" dirty="0"/>
              <a:t>EST</a:t>
            </a:r>
            <a:r>
              <a:rPr lang="en-US" dirty="0"/>
              <a:t> of entire program, function or basic block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Worst-case execution frequency per function, basic block or CFG edge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Potential register contents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Cache Hits / Misses per basic block</a:t>
            </a:r>
          </a:p>
        </p:txBody>
      </p:sp>
      <p:pic>
        <p:nvPicPr>
          <p:cNvPr id="9" name="Picture 4" descr="wc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1916113"/>
            <a:ext cx="535305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21742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936000" y="4294800"/>
            <a:ext cx="1081088" cy="864096"/>
          </a:xfrm>
          <a:prstGeom prst="rect">
            <a:avLst/>
          </a:prstGeom>
          <a:solidFill>
            <a:srgbClr val="C00000">
              <a:alpha val="30000"/>
            </a:srgbClr>
          </a:solidFill>
          <a:ln>
            <a:noFill/>
          </a:ln>
          <a:effectLst/>
        </p:spPr>
        <p:txBody>
          <a:bodyPr/>
          <a:lstStyle/>
          <a:p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107504" y="1844824"/>
            <a:ext cx="1081088" cy="864096"/>
          </a:xfrm>
          <a:prstGeom prst="rect">
            <a:avLst/>
          </a:prstGeom>
          <a:solidFill>
            <a:srgbClr val="C00000">
              <a:alpha val="30000"/>
            </a:srgbClr>
          </a:solidFill>
          <a:ln>
            <a:noFill/>
          </a:ln>
          <a:effectLst/>
        </p:spPr>
        <p:txBody>
          <a:bodyPr/>
          <a:lstStyle/>
          <a:p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4D5D1414-F82C-4F35-A175-11F6DF229E91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596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WCC – The WCET-aware C Compiler (1)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724128" y="1387475"/>
            <a:ext cx="3419872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en-US" b="1" dirty="0"/>
              <a:t>Flow Facts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WCET analysis: max. iteration counts &amp; recursion depths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WCC: Annotation directly in C source code:</a:t>
            </a:r>
            <a:br>
              <a:rPr lang="en-US" dirty="0"/>
            </a:br>
            <a:r>
              <a:rPr lang="en-US" b="1" dirty="0">
                <a:latin typeface="Courier New" pitchFamily="49" charset="0"/>
                <a:cs typeface="Courier New" pitchFamily="49" charset="0"/>
              </a:rPr>
              <a:t>_Pragma( ”loopbound min 10 max 10” );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Automatic flow fact update during control flow-modifying optimizations</a:t>
            </a:r>
          </a:p>
        </p:txBody>
      </p:sp>
      <p:pic>
        <p:nvPicPr>
          <p:cNvPr id="7" name="Picture 4" descr="wc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1915200"/>
            <a:ext cx="5356225" cy="404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278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1296000" y="2016000"/>
            <a:ext cx="937072" cy="576064"/>
          </a:xfrm>
          <a:prstGeom prst="rect">
            <a:avLst/>
          </a:prstGeom>
          <a:solidFill>
            <a:srgbClr val="C00000">
              <a:alpha val="30000"/>
            </a:srgbClr>
          </a:solidFill>
          <a:ln>
            <a:noFill/>
          </a:ln>
          <a:effectLst/>
        </p:spPr>
        <p:txBody>
          <a:bodyPr/>
          <a:lstStyle/>
          <a:p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4D3CB715-CA6E-4951-9B05-1F20F3FE0354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596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WCC – The WCET-aware C Compiler (2)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724128" y="1387475"/>
            <a:ext cx="3419872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en-US" b="1" dirty="0"/>
              <a:t>Loop Analyzer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Manual annotation of Flow Facts tedious and error-prone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WCC: Automated loop analysis that determines maximal iteration counts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Partially bases on polyhedral models </a:t>
            </a:r>
            <a:r>
              <a:rPr lang="en-US" i="1" dirty="0"/>
              <a:t>(</a:t>
            </a:r>
            <a:r>
              <a:rPr lang="en-US" i="1" dirty="0">
                <a:sym typeface="Wingdings"/>
              </a:rPr>
              <a:t></a:t>
            </a:r>
            <a:r>
              <a:rPr lang="en-US" i="1" dirty="0"/>
              <a:t> chapter 4)</a:t>
            </a:r>
          </a:p>
        </p:txBody>
      </p:sp>
      <p:pic>
        <p:nvPicPr>
          <p:cNvPr id="7" name="Picture 4" descr="wc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1915200"/>
            <a:ext cx="5356225" cy="404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28303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1296000" y="3636000"/>
            <a:ext cx="937072" cy="576064"/>
          </a:xfrm>
          <a:prstGeom prst="rect">
            <a:avLst/>
          </a:prstGeom>
          <a:solidFill>
            <a:srgbClr val="C00000">
              <a:alpha val="30000"/>
            </a:srgbClr>
          </a:solidFill>
          <a:ln>
            <a:noFill/>
          </a:ln>
          <a:effectLst/>
        </p:spPr>
        <p:txBody>
          <a:bodyPr/>
          <a:lstStyle/>
          <a:p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26B84A22-E22B-4CB2-BCDA-E8A67D76CE18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596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WCC – The WCET-aware C Compiler (3)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724128" y="1387475"/>
            <a:ext cx="3419872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en-US" b="1" dirty="0"/>
              <a:t>Back-Annotation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WCET</a:t>
            </a:r>
            <a:r>
              <a:rPr lang="en-US" baseline="-25000" dirty="0"/>
              <a:t>EST</a:t>
            </a:r>
            <a:r>
              <a:rPr lang="en-US" dirty="0"/>
              <a:t> data of aiT only available in back-end</a:t>
            </a: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HIR optimizations have no accesses to WCET</a:t>
            </a:r>
            <a:r>
              <a:rPr lang="en-US" baseline="-25000" dirty="0"/>
              <a:t>EST</a:t>
            </a:r>
            <a:r>
              <a:rPr lang="en-US" dirty="0"/>
              <a:t> data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WCET</a:t>
            </a:r>
            <a:r>
              <a:rPr lang="en-US" baseline="-25000" dirty="0"/>
              <a:t>EST</a:t>
            </a:r>
            <a:r>
              <a:rPr lang="en-US" dirty="0"/>
              <a:t> minimization at HIR level impossible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WCC: Back-annotation translates WCET</a:t>
            </a:r>
            <a:r>
              <a:rPr lang="en-US" baseline="-25000" dirty="0"/>
              <a:t>EST</a:t>
            </a:r>
            <a:r>
              <a:rPr lang="en-US" dirty="0"/>
              <a:t> data from LIR to HIR</a:t>
            </a:r>
            <a:endParaRPr lang="en-US" i="1" dirty="0"/>
          </a:p>
        </p:txBody>
      </p:sp>
      <p:pic>
        <p:nvPicPr>
          <p:cNvPr id="7" name="Picture 4" descr="wc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1915200"/>
            <a:ext cx="5356225" cy="404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47121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3474000" y="4293096"/>
            <a:ext cx="1081088" cy="864096"/>
          </a:xfrm>
          <a:prstGeom prst="rect">
            <a:avLst/>
          </a:prstGeom>
          <a:solidFill>
            <a:srgbClr val="C00000">
              <a:alpha val="30000"/>
            </a:srgbClr>
          </a:solidFill>
          <a:ln>
            <a:noFill/>
          </a:ln>
          <a:effectLst/>
        </p:spPr>
        <p:txBody>
          <a:bodyPr/>
          <a:lstStyle/>
          <a:p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49FC966E-A88D-4221-857E-08AAEEAD3D56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596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WCC – The WCET-aware C Compiler (4)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724128" y="1387475"/>
            <a:ext cx="3419872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en-US" b="1" dirty="0"/>
              <a:t>Memory Hierarchy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aiT operates on binary code using physical addresses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WCC must provide correct physical addresses for code, data, branches and load/store operations to aiT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WCC requires detailed knowledge about memories</a:t>
            </a:r>
          </a:p>
        </p:txBody>
      </p:sp>
      <p:pic>
        <p:nvPicPr>
          <p:cNvPr id="7" name="Picture 4" descr="wc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1915200"/>
            <a:ext cx="5356225" cy="404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720428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3474000" y="4293096"/>
            <a:ext cx="1081088" cy="864096"/>
          </a:xfrm>
          <a:prstGeom prst="rect">
            <a:avLst/>
          </a:prstGeom>
          <a:solidFill>
            <a:srgbClr val="C00000">
              <a:alpha val="30000"/>
            </a:srgbClr>
          </a:solidFill>
          <a:ln>
            <a:noFill/>
          </a:ln>
          <a:effectLst/>
        </p:spPr>
        <p:txBody>
          <a:bodyPr/>
          <a:lstStyle/>
          <a:p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F06979D7-60C3-406E-B1B1-A4D3F86B38C6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596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WCC – The WCET-aware C Compiler (5)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724128" y="1387475"/>
            <a:ext cx="3419872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en-US" b="1" dirty="0"/>
              <a:t>Memory Hierarchy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Memory regions, their start addresses, sizes, access latencies, access attributes (code, data, read-/writable, ...)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SPM allocations also require this information for their optimizations</a:t>
            </a:r>
          </a:p>
        </p:txBody>
      </p:sp>
      <p:pic>
        <p:nvPicPr>
          <p:cNvPr id="7" name="Picture 4" descr="wc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1915200"/>
            <a:ext cx="5356225" cy="404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280363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862000" y="5157192"/>
            <a:ext cx="1081088" cy="828000"/>
          </a:xfrm>
          <a:prstGeom prst="rect">
            <a:avLst/>
          </a:prstGeom>
          <a:solidFill>
            <a:srgbClr val="C00000">
              <a:alpha val="30000"/>
            </a:srgbClr>
          </a:solidFill>
          <a:ln>
            <a:noFill/>
          </a:ln>
          <a:effectLst/>
        </p:spPr>
        <p:txBody>
          <a:bodyPr/>
          <a:lstStyle/>
          <a:p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3474000" y="4293096"/>
            <a:ext cx="1081088" cy="864096"/>
          </a:xfrm>
          <a:prstGeom prst="rect">
            <a:avLst/>
          </a:prstGeom>
          <a:solidFill>
            <a:srgbClr val="C00000">
              <a:alpha val="30000"/>
            </a:srgbClr>
          </a:solidFill>
          <a:ln>
            <a:noFill/>
          </a:ln>
          <a:effectLst/>
        </p:spPr>
        <p:txBody>
          <a:bodyPr/>
          <a:lstStyle/>
          <a:p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D720F34C-DB5A-480E-9F9C-17F4E1096AD5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596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WCC – The WCET-aware C Compiler (6)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724128" y="1387475"/>
            <a:ext cx="3419872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en-US" b="1" dirty="0"/>
              <a:t>Memory Hierarchy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WCC decides on memory layout of code and data but produces no binary code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Linker must generate binary code in strict compliance with WCC’s memory layout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WCC: Automatic generation of an adapted linker script</a:t>
            </a:r>
          </a:p>
        </p:txBody>
      </p:sp>
      <p:pic>
        <p:nvPicPr>
          <p:cNvPr id="7" name="Picture 4" descr="wc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1915200"/>
            <a:ext cx="5356225" cy="404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323528" y="6114782"/>
            <a:ext cx="4968552" cy="338554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600" i="1" dirty="0">
                <a:ea typeface="ヒラギノ角ゴ Pro W3" pitchFamily="96" charset="-128"/>
              </a:rPr>
              <a:t>[</a:t>
            </a:r>
            <a:r>
              <a:rPr lang="en-US" sz="1600" b="1" dirty="0">
                <a:latin typeface="Courier New" pitchFamily="49" charset="0"/>
                <a:cs typeface="Courier New" pitchFamily="49" charset="0"/>
                <a:hlinkClick r:id="rId4"/>
              </a:rPr>
              <a:t>http://www.tuhh.de/es/esd/research/wcc</a:t>
            </a:r>
            <a:r>
              <a:rPr lang="en-US" sz="1600" i="1" dirty="0">
                <a:ea typeface="ヒラギノ角ゴ Pro W3" pitchFamily="96" charset="-128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9920734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22515937-8306-42D9-9ED4-8ED01645F566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80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during WCET</a:t>
            </a:r>
            <a:r>
              <a:rPr lang="en-US" baseline="-25000" dirty="0"/>
              <a:t>EST</a:t>
            </a:r>
            <a:r>
              <a:rPr lang="en-US" dirty="0"/>
              <a:t> Minimization</a:t>
            </a:r>
          </a:p>
        </p:txBody>
      </p:sp>
      <p:sp>
        <p:nvSpPr>
          <p:cNvPr id="80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  <a:tabLst>
                <a:tab pos="7620000" algn="l"/>
              </a:tabLst>
            </a:pPr>
            <a:r>
              <a:rPr lang="en-US" b="1" dirty="0"/>
              <a:t>The </a:t>
            </a:r>
            <a:r>
              <a:rPr lang="en-US" b="1" i="1" dirty="0"/>
              <a:t>Worst-Case Execution Path (WCEP)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WCET of a program = Length of the program’s longest execution path (WCEP)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WCET</a:t>
            </a:r>
            <a:r>
              <a:rPr lang="en-US" baseline="-25000" dirty="0">
                <a:sym typeface="Symbol" pitchFamily="18" charset="2"/>
              </a:rPr>
              <a:t>EST</a:t>
            </a:r>
            <a:r>
              <a:rPr lang="en-US" dirty="0">
                <a:sym typeface="Symbol" pitchFamily="18" charset="2"/>
              </a:rPr>
              <a:t> minimization: Optimization of only those parts of a program lying on the WCEP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Code optimization apart the WCEP will not reduce WCET</a:t>
            </a:r>
            <a:r>
              <a:rPr lang="en-US" baseline="-25000" dirty="0">
                <a:sym typeface="Symbol" pitchFamily="18" charset="2"/>
              </a:rPr>
              <a:t>EST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  <a:tabLst>
                <a:tab pos="7620000" algn="l"/>
              </a:tabLst>
            </a:pPr>
            <a:r>
              <a:rPr lang="en-US" dirty="0">
                <a:sym typeface="Symbol" pitchFamily="18" charset="2"/>
              </a:rPr>
              <a:t>Optimizations minimizing WCET</a:t>
            </a:r>
            <a:r>
              <a:rPr lang="en-US" baseline="-25000" dirty="0">
                <a:sym typeface="Symbol" pitchFamily="18" charset="2"/>
              </a:rPr>
              <a:t>EST</a:t>
            </a:r>
            <a:r>
              <a:rPr lang="en-US" dirty="0">
                <a:sym typeface="Symbol" pitchFamily="18" charset="2"/>
              </a:rPr>
              <a:t> require detailed knowledge of the WCEP!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  <a:tabLst>
                <a:tab pos="7620000" algn="l"/>
              </a:tabLst>
            </a:pPr>
            <a:endParaRPr lang="en-US" sz="1200" dirty="0">
              <a:sym typeface="Symbol" pitchFamily="18" charset="2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F"/>
              <a:tabLst>
                <a:tab pos="7620000" algn="l"/>
              </a:tabLst>
            </a:pPr>
            <a:r>
              <a:rPr lang="en-US" i="1" dirty="0">
                <a:sym typeface="Symbol" pitchFamily="18" charset="2"/>
              </a:rPr>
              <a:t>WCET analyzer aiT provides such detailed information by means of execution frequencies of CFG edges.</a:t>
            </a:r>
            <a:br>
              <a:rPr lang="en-US" i="1" dirty="0">
                <a:sym typeface="Symbol" pitchFamily="18" charset="2"/>
              </a:rPr>
            </a:br>
            <a:br>
              <a:rPr lang="en-US" i="1" dirty="0">
                <a:sym typeface="Symbol" pitchFamily="18" charset="2"/>
              </a:rPr>
            </a:br>
            <a:r>
              <a:rPr lang="en-US" i="1" dirty="0">
                <a:sym typeface="Symbol" pitchFamily="18" charset="2"/>
              </a:rPr>
              <a:t>But...</a:t>
            </a:r>
          </a:p>
        </p:txBody>
      </p:sp>
    </p:spTree>
    <p:extLst>
      <p:ext uri="{BB962C8B-B14F-4D97-AF65-F5344CB8AC3E}">
        <p14:creationId xmlns:p14="http://schemas.microsoft.com/office/powerpoint/2010/main" val="21593287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Instability of the WCEP (1)</a:t>
            </a:r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>
            <a:off x="4068763" y="1947863"/>
            <a:ext cx="1797050" cy="3984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main </a:t>
            </a:r>
            <a:endParaRPr lang="en-US" sz="1400" b="1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133725" y="2740025"/>
            <a:ext cx="1797050" cy="398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a </a:t>
            </a:r>
            <a:r>
              <a:rPr lang="en-US" sz="6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3133725" y="3709988"/>
            <a:ext cx="1797050" cy="3984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b </a:t>
            </a:r>
            <a:r>
              <a:rPr lang="en-US" sz="6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4067175" y="4470400"/>
            <a:ext cx="1797050" cy="398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c </a:t>
            </a:r>
            <a:r>
              <a:rPr lang="en-US" sz="6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5002213" y="3244850"/>
            <a:ext cx="1797050" cy="398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d </a:t>
            </a:r>
            <a:r>
              <a:rPr lang="en-US" sz="6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 flipH="1">
            <a:off x="4064000" y="2381250"/>
            <a:ext cx="431800" cy="2889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2897188" y="1951038"/>
            <a:ext cx="1050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10 Cyc.</a:t>
            </a: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1946275" y="2725738"/>
            <a:ext cx="1050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50 Cyc.</a:t>
            </a: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1946275" y="3733800"/>
            <a:ext cx="1050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80 Cyc.</a:t>
            </a: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2868613" y="4470400"/>
            <a:ext cx="1050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65 Cyc.</a:t>
            </a:r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6218766" y="2940050"/>
            <a:ext cx="120385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120 Cyc.</a:t>
            </a:r>
          </a:p>
        </p:txBody>
      </p:sp>
      <p:sp>
        <p:nvSpPr>
          <p:cNvPr id="18" name="Line 14"/>
          <p:cNvSpPr>
            <a:spLocks noChangeShapeType="1"/>
          </p:cNvSpPr>
          <p:nvPr/>
        </p:nvSpPr>
        <p:spPr bwMode="auto">
          <a:xfrm>
            <a:off x="4064000" y="3173413"/>
            <a:ext cx="0" cy="5048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19" name="Line 15"/>
          <p:cNvSpPr>
            <a:spLocks noChangeShapeType="1"/>
          </p:cNvSpPr>
          <p:nvPr/>
        </p:nvSpPr>
        <p:spPr bwMode="auto">
          <a:xfrm>
            <a:off x="4064000" y="4181475"/>
            <a:ext cx="431800" cy="2889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0" name="Line 16"/>
          <p:cNvSpPr>
            <a:spLocks noChangeShapeType="1"/>
          </p:cNvSpPr>
          <p:nvPr/>
        </p:nvSpPr>
        <p:spPr bwMode="auto">
          <a:xfrm>
            <a:off x="5432425" y="2381250"/>
            <a:ext cx="431800" cy="79216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1" name="Line 17"/>
          <p:cNvSpPr>
            <a:spLocks noChangeShapeType="1"/>
          </p:cNvSpPr>
          <p:nvPr/>
        </p:nvSpPr>
        <p:spPr bwMode="auto">
          <a:xfrm flipH="1">
            <a:off x="5432425" y="3678238"/>
            <a:ext cx="431800" cy="792162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2" name="Freeform 18"/>
          <p:cNvSpPr>
            <a:spLocks/>
          </p:cNvSpPr>
          <p:nvPr/>
        </p:nvSpPr>
        <p:spPr bwMode="auto">
          <a:xfrm flipV="1">
            <a:off x="1295400" y="2492375"/>
            <a:ext cx="792163" cy="369332"/>
          </a:xfrm>
          <a:custGeom>
            <a:avLst/>
            <a:gdLst>
              <a:gd name="T0" fmla="*/ 0 w 499"/>
              <a:gd name="T1" fmla="*/ 227 h 227"/>
              <a:gd name="T2" fmla="*/ 91 w 499"/>
              <a:gd name="T3" fmla="*/ 46 h 227"/>
              <a:gd name="T4" fmla="*/ 499 w 499"/>
              <a:gd name="T5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99" h="227">
                <a:moveTo>
                  <a:pt x="0" y="227"/>
                </a:moveTo>
                <a:cubicBezTo>
                  <a:pt x="4" y="155"/>
                  <a:pt x="8" y="84"/>
                  <a:pt x="91" y="46"/>
                </a:cubicBezTo>
                <a:cubicBezTo>
                  <a:pt x="174" y="8"/>
                  <a:pt x="336" y="4"/>
                  <a:pt x="499" y="0"/>
                </a:cubicBezTo>
              </a:path>
            </a:pathLst>
          </a:custGeom>
          <a:noFill/>
          <a:ln w="31750" cap="flat" cmpd="sng">
            <a:solidFill>
              <a:srgbClr val="C0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3" name="Text Box 19"/>
          <p:cNvSpPr txBox="1">
            <a:spLocks noChangeArrowheads="1"/>
          </p:cNvSpPr>
          <p:nvPr/>
        </p:nvSpPr>
        <p:spPr bwMode="auto">
          <a:xfrm>
            <a:off x="529821" y="1808163"/>
            <a:ext cx="1527982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800" i="1" dirty="0"/>
              <a:t>WCET</a:t>
            </a:r>
            <a:r>
              <a:rPr lang="en-US" sz="1800" i="1" baseline="-25000" dirty="0"/>
              <a:t>EST</a:t>
            </a:r>
            <a:r>
              <a:rPr lang="en-US" sz="1800" i="1" dirty="0"/>
              <a:t> of</a:t>
            </a:r>
          </a:p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800" i="1" dirty="0"/>
              <a:t>basic block </a:t>
            </a:r>
            <a:r>
              <a:rPr lang="en-US" sz="1800" b="1" dirty="0">
                <a:latin typeface="Courier New" pitchFamily="49" charset="0"/>
              </a:rPr>
              <a:t>a</a:t>
            </a:r>
          </a:p>
        </p:txBody>
      </p:sp>
      <p:sp>
        <p:nvSpPr>
          <p:cNvPr id="24" name="Datumsplatzhalter 3"/>
          <p:cNvSpPr>
            <a:spLocks noGrp="1"/>
          </p:cNvSpPr>
          <p:nvPr>
            <p:ph type="dt" sz="half" idx="10"/>
          </p:nvPr>
        </p:nvSpPr>
        <p:spPr>
          <a:xfrm>
            <a:off x="179388" y="6500813"/>
            <a:ext cx="2016125" cy="457200"/>
          </a:xfrm>
        </p:spPr>
        <p:txBody>
          <a:bodyPr/>
          <a:lstStyle/>
          <a:p>
            <a:r>
              <a:rPr lang="en-US" dirty="0"/>
              <a:t>© H. Falk | </a:t>
            </a:r>
            <a:fld id="{74FD8DC7-E38D-466F-8331-D6A359054BAF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2627535" y="4987453"/>
            <a:ext cx="568888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Example: Simple CFG with 5 basic blocks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475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22" grpId="0" animBg="1"/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Instability of the WCEP (2)</a:t>
            </a:r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>
            <a:off x="4068763" y="1947863"/>
            <a:ext cx="1797050" cy="3984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main </a:t>
            </a:r>
            <a:endParaRPr lang="en-US" sz="1400" b="1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133725" y="2740025"/>
            <a:ext cx="1797050" cy="398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a </a:t>
            </a:r>
            <a:r>
              <a:rPr lang="en-US" sz="6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3133725" y="3709988"/>
            <a:ext cx="1797050" cy="3984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b </a:t>
            </a:r>
            <a:r>
              <a:rPr lang="en-US" sz="6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4067175" y="4470400"/>
            <a:ext cx="1797050" cy="398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c </a:t>
            </a:r>
            <a:r>
              <a:rPr lang="en-US" sz="6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5002213" y="3244850"/>
            <a:ext cx="1797050" cy="398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d </a:t>
            </a:r>
            <a:r>
              <a:rPr lang="en-US" sz="6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2897188" y="1951038"/>
            <a:ext cx="1050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10 Cyc.</a:t>
            </a: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1946275" y="2725738"/>
            <a:ext cx="1050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50 Cyc.</a:t>
            </a: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1946275" y="3733800"/>
            <a:ext cx="1050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80 Cyc.</a:t>
            </a: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2868613" y="4470400"/>
            <a:ext cx="1050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65 Cyc.</a:t>
            </a:r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6218766" y="2940050"/>
            <a:ext cx="120385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120 Cyc.</a:t>
            </a:r>
          </a:p>
        </p:txBody>
      </p:sp>
      <p:sp>
        <p:nvSpPr>
          <p:cNvPr id="24" name="Line 13"/>
          <p:cNvSpPr>
            <a:spLocks noChangeShapeType="1"/>
          </p:cNvSpPr>
          <p:nvPr/>
        </p:nvSpPr>
        <p:spPr bwMode="auto">
          <a:xfrm flipH="1">
            <a:off x="4062413" y="2390775"/>
            <a:ext cx="431800" cy="288925"/>
          </a:xfrm>
          <a:prstGeom prst="line">
            <a:avLst/>
          </a:prstGeom>
          <a:noFill/>
          <a:ln w="31750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5" name="Line 14"/>
          <p:cNvSpPr>
            <a:spLocks noChangeShapeType="1"/>
          </p:cNvSpPr>
          <p:nvPr/>
        </p:nvSpPr>
        <p:spPr bwMode="auto">
          <a:xfrm>
            <a:off x="4062413" y="3182938"/>
            <a:ext cx="0" cy="504825"/>
          </a:xfrm>
          <a:prstGeom prst="line">
            <a:avLst/>
          </a:prstGeom>
          <a:noFill/>
          <a:ln w="31750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6" name="Line 15"/>
          <p:cNvSpPr>
            <a:spLocks noChangeShapeType="1"/>
          </p:cNvSpPr>
          <p:nvPr/>
        </p:nvSpPr>
        <p:spPr bwMode="auto">
          <a:xfrm>
            <a:off x="4062413" y="4191000"/>
            <a:ext cx="431800" cy="288925"/>
          </a:xfrm>
          <a:prstGeom prst="line">
            <a:avLst/>
          </a:prstGeom>
          <a:noFill/>
          <a:ln w="31750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>
            <a:off x="5430838" y="2390775"/>
            <a:ext cx="431800" cy="792163"/>
          </a:xfrm>
          <a:prstGeom prst="line">
            <a:avLst/>
          </a:prstGeom>
          <a:noFill/>
          <a:ln w="31750">
            <a:solidFill>
              <a:srgbClr val="C0C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8" name="Line 17"/>
          <p:cNvSpPr>
            <a:spLocks noChangeShapeType="1"/>
          </p:cNvSpPr>
          <p:nvPr/>
        </p:nvSpPr>
        <p:spPr bwMode="auto">
          <a:xfrm flipH="1">
            <a:off x="5430838" y="3687763"/>
            <a:ext cx="431800" cy="792162"/>
          </a:xfrm>
          <a:prstGeom prst="line">
            <a:avLst/>
          </a:prstGeom>
          <a:noFill/>
          <a:ln w="31750">
            <a:solidFill>
              <a:srgbClr val="C0C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2627535" y="4987453"/>
            <a:ext cx="5688881" cy="139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Initial WCEP: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main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a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b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c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Length of WCEP = WCET</a:t>
            </a:r>
            <a:r>
              <a:rPr lang="en-US" baseline="-25000" dirty="0"/>
              <a:t>EST</a:t>
            </a:r>
            <a:r>
              <a:rPr lang="en-US" dirty="0"/>
              <a:t> = 205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 the following: Optimization of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b</a:t>
            </a:r>
          </a:p>
        </p:txBody>
      </p:sp>
      <p:sp>
        <p:nvSpPr>
          <p:cNvPr id="30" name="Text Box 19"/>
          <p:cNvSpPr txBox="1">
            <a:spLocks noChangeArrowheads="1"/>
          </p:cNvSpPr>
          <p:nvPr/>
        </p:nvSpPr>
        <p:spPr bwMode="auto">
          <a:xfrm>
            <a:off x="287338" y="4427538"/>
            <a:ext cx="26112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/>
              <a:t>WCET</a:t>
            </a:r>
            <a:r>
              <a:rPr lang="en-US" sz="2000" b="1" baseline="-25000" dirty="0"/>
              <a:t>EST</a:t>
            </a:r>
            <a:r>
              <a:rPr lang="en-US" sz="2000" b="1" dirty="0"/>
              <a:t> = 205 Cyc.</a:t>
            </a:r>
          </a:p>
        </p:txBody>
      </p:sp>
      <p:sp>
        <p:nvSpPr>
          <p:cNvPr id="22" name="Datumsplatzhalter 3"/>
          <p:cNvSpPr>
            <a:spLocks noGrp="1"/>
          </p:cNvSpPr>
          <p:nvPr>
            <p:ph type="dt" sz="half" idx="10"/>
          </p:nvPr>
        </p:nvSpPr>
        <p:spPr>
          <a:xfrm>
            <a:off x="179388" y="6500813"/>
            <a:ext cx="2016125" cy="457200"/>
          </a:xfrm>
        </p:spPr>
        <p:txBody>
          <a:bodyPr/>
          <a:lstStyle/>
          <a:p>
            <a:r>
              <a:rPr lang="en-US" dirty="0"/>
              <a:t>© H. Falk | </a:t>
            </a:r>
            <a:fld id="{5D67D4DD-9227-47C3-9413-A52A40EF5041}" type="datetime1">
              <a:rPr lang="de-DE" smtClean="0"/>
              <a:t>27.01.2022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8709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Instability of the WCEP (3)</a:t>
            </a:r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>
            <a:off x="4068763" y="1947863"/>
            <a:ext cx="1797050" cy="3984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main </a:t>
            </a:r>
            <a:endParaRPr lang="en-US" sz="1400" b="1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133725" y="2740025"/>
            <a:ext cx="1797050" cy="398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a </a:t>
            </a:r>
            <a:r>
              <a:rPr lang="en-US" sz="6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4067175" y="4470400"/>
            <a:ext cx="1797050" cy="398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c </a:t>
            </a:r>
            <a:r>
              <a:rPr lang="en-US" sz="6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5002213" y="3244850"/>
            <a:ext cx="1797050" cy="398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d </a:t>
            </a:r>
            <a:r>
              <a:rPr lang="en-US" sz="6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2897188" y="1951038"/>
            <a:ext cx="1050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10 Cyc.</a:t>
            </a: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1946275" y="2725738"/>
            <a:ext cx="1050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50 Cyc.</a:t>
            </a: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1946275" y="3733800"/>
            <a:ext cx="1050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80 Cyc.</a:t>
            </a: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2868613" y="4470400"/>
            <a:ext cx="1050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65 Cyc.</a:t>
            </a:r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6218766" y="2940050"/>
            <a:ext cx="120385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120 Cyc.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2627535" y="4987453"/>
            <a:ext cx="5688881" cy="139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Initial WCEP: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main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a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b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c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Length of WCEP = WCET</a:t>
            </a:r>
            <a:r>
              <a:rPr lang="en-US" baseline="-25000" dirty="0"/>
              <a:t>EST</a:t>
            </a:r>
            <a:r>
              <a:rPr lang="en-US" dirty="0"/>
              <a:t> = 205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 the following: Optimization of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b</a:t>
            </a:r>
          </a:p>
        </p:txBody>
      </p:sp>
      <p:sp>
        <p:nvSpPr>
          <p:cNvPr id="30" name="Text Box 19"/>
          <p:cNvSpPr txBox="1">
            <a:spLocks noChangeArrowheads="1"/>
          </p:cNvSpPr>
          <p:nvPr/>
        </p:nvSpPr>
        <p:spPr bwMode="auto">
          <a:xfrm>
            <a:off x="287338" y="4427538"/>
            <a:ext cx="26112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/>
              <a:t>WCET</a:t>
            </a:r>
            <a:r>
              <a:rPr lang="en-US" sz="2000" b="1" baseline="-25000" dirty="0"/>
              <a:t>EST</a:t>
            </a:r>
            <a:r>
              <a:rPr lang="en-US" sz="2000" b="1" dirty="0"/>
              <a:t> = 205 Cyc.</a:t>
            </a:r>
          </a:p>
        </p:txBody>
      </p:sp>
      <p:sp>
        <p:nvSpPr>
          <p:cNvPr id="22" name="Oval 5"/>
          <p:cNvSpPr>
            <a:spLocks noChangeArrowheads="1"/>
          </p:cNvSpPr>
          <p:nvPr/>
        </p:nvSpPr>
        <p:spPr bwMode="auto">
          <a:xfrm>
            <a:off x="3132138" y="3702050"/>
            <a:ext cx="1797050" cy="398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C0000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b </a:t>
            </a:r>
            <a:r>
              <a:rPr lang="en-US" sz="6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</a:p>
        </p:txBody>
      </p:sp>
      <p:sp>
        <p:nvSpPr>
          <p:cNvPr id="23" name="Line 13"/>
          <p:cNvSpPr>
            <a:spLocks noChangeShapeType="1"/>
          </p:cNvSpPr>
          <p:nvPr/>
        </p:nvSpPr>
        <p:spPr bwMode="auto">
          <a:xfrm flipH="1">
            <a:off x="4062413" y="2390775"/>
            <a:ext cx="431800" cy="2889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1" name="Line 14"/>
          <p:cNvSpPr>
            <a:spLocks noChangeShapeType="1"/>
          </p:cNvSpPr>
          <p:nvPr/>
        </p:nvSpPr>
        <p:spPr bwMode="auto">
          <a:xfrm>
            <a:off x="4062413" y="3182938"/>
            <a:ext cx="0" cy="5048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>
            <a:off x="4062413" y="4191000"/>
            <a:ext cx="431800" cy="2889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430838" y="2390775"/>
            <a:ext cx="431800" cy="79216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5430838" y="3687763"/>
            <a:ext cx="431800" cy="792162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5" name="Line 20"/>
          <p:cNvSpPr>
            <a:spLocks noChangeShapeType="1"/>
          </p:cNvSpPr>
          <p:nvPr/>
        </p:nvSpPr>
        <p:spPr bwMode="auto">
          <a:xfrm>
            <a:off x="2122488" y="3735388"/>
            <a:ext cx="323850" cy="287337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" name="Line 21"/>
          <p:cNvSpPr>
            <a:spLocks noChangeShapeType="1"/>
          </p:cNvSpPr>
          <p:nvPr/>
        </p:nvSpPr>
        <p:spPr bwMode="auto">
          <a:xfrm flipH="1">
            <a:off x="2122488" y="3735388"/>
            <a:ext cx="323850" cy="287337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" name="Text Box 22"/>
          <p:cNvSpPr txBox="1">
            <a:spLocks noChangeArrowheads="1"/>
          </p:cNvSpPr>
          <p:nvPr/>
        </p:nvSpPr>
        <p:spPr bwMode="auto">
          <a:xfrm>
            <a:off x="1582738" y="3716338"/>
            <a:ext cx="4730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40</a:t>
            </a:r>
          </a:p>
        </p:txBody>
      </p:sp>
      <p:sp>
        <p:nvSpPr>
          <p:cNvPr id="25" name="Datumsplatzhalter 3"/>
          <p:cNvSpPr>
            <a:spLocks noGrp="1"/>
          </p:cNvSpPr>
          <p:nvPr>
            <p:ph type="dt" sz="half" idx="10"/>
          </p:nvPr>
        </p:nvSpPr>
        <p:spPr>
          <a:xfrm>
            <a:off x="179388" y="6500813"/>
            <a:ext cx="2016125" cy="457200"/>
          </a:xfrm>
        </p:spPr>
        <p:txBody>
          <a:bodyPr/>
          <a:lstStyle/>
          <a:p>
            <a:r>
              <a:rPr lang="en-US" dirty="0"/>
              <a:t>© H. Falk | </a:t>
            </a:r>
            <a:fld id="{29EF6E59-9293-4C67-82E1-D5B32AFFC181}" type="datetime1">
              <a:rPr lang="de-DE" smtClean="0"/>
              <a:t>27.01.2022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5440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Instability of the WCEP (4)</a:t>
            </a:r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>
            <a:off x="4068763" y="1947863"/>
            <a:ext cx="1797050" cy="3984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main </a:t>
            </a:r>
            <a:endParaRPr lang="en-US" sz="1400" b="1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133725" y="2740025"/>
            <a:ext cx="1797050" cy="398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a </a:t>
            </a:r>
            <a:r>
              <a:rPr lang="en-US" sz="6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4067175" y="4470400"/>
            <a:ext cx="1797050" cy="398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c </a:t>
            </a:r>
            <a:r>
              <a:rPr lang="en-US" sz="6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5002213" y="3244850"/>
            <a:ext cx="1797050" cy="398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d </a:t>
            </a:r>
            <a:r>
              <a:rPr lang="en-US" sz="6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2897188" y="1951038"/>
            <a:ext cx="1050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10 Cyc.</a:t>
            </a: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1946275" y="2725738"/>
            <a:ext cx="1050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50 Cyc.</a:t>
            </a: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1946275" y="3733800"/>
            <a:ext cx="1050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80 Cyc.</a:t>
            </a: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2868613" y="4470400"/>
            <a:ext cx="1050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65 Cyc.</a:t>
            </a:r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6218766" y="2940050"/>
            <a:ext cx="120385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120 Cyc.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2627535" y="4987453"/>
            <a:ext cx="6264945" cy="139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Novel WCEP: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main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d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c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Novel WCET</a:t>
            </a:r>
            <a:r>
              <a:rPr lang="en-US" baseline="-25000" dirty="0"/>
              <a:t>EST</a:t>
            </a:r>
            <a:r>
              <a:rPr lang="en-US" dirty="0"/>
              <a:t>: 195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b="1" i="1" dirty="0"/>
              <a:t>WCEP has changed due to an optimization!</a:t>
            </a:r>
            <a:endParaRPr lang="en-US" b="1" i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2" name="Oval 5"/>
          <p:cNvSpPr>
            <a:spLocks noChangeArrowheads="1"/>
          </p:cNvSpPr>
          <p:nvPr/>
        </p:nvSpPr>
        <p:spPr bwMode="auto">
          <a:xfrm>
            <a:off x="3132138" y="3702050"/>
            <a:ext cx="1797050" cy="398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C0000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647700" indent="-457200"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b </a:t>
            </a:r>
            <a:r>
              <a:rPr lang="en-US" sz="6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</a:p>
        </p:txBody>
      </p:sp>
      <p:sp>
        <p:nvSpPr>
          <p:cNvPr id="35" name="Line 20"/>
          <p:cNvSpPr>
            <a:spLocks noChangeShapeType="1"/>
          </p:cNvSpPr>
          <p:nvPr/>
        </p:nvSpPr>
        <p:spPr bwMode="auto">
          <a:xfrm>
            <a:off x="2122488" y="3735388"/>
            <a:ext cx="323850" cy="287337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" name="Line 21"/>
          <p:cNvSpPr>
            <a:spLocks noChangeShapeType="1"/>
          </p:cNvSpPr>
          <p:nvPr/>
        </p:nvSpPr>
        <p:spPr bwMode="auto">
          <a:xfrm flipH="1">
            <a:off x="2122488" y="3735388"/>
            <a:ext cx="323850" cy="287337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" name="Text Box 22"/>
          <p:cNvSpPr txBox="1">
            <a:spLocks noChangeArrowheads="1"/>
          </p:cNvSpPr>
          <p:nvPr/>
        </p:nvSpPr>
        <p:spPr bwMode="auto">
          <a:xfrm>
            <a:off x="1582738" y="3716338"/>
            <a:ext cx="4730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dirty="0"/>
              <a:t>40</a:t>
            </a:r>
          </a:p>
        </p:txBody>
      </p:sp>
      <p:sp>
        <p:nvSpPr>
          <p:cNvPr id="25" name="Line 13"/>
          <p:cNvSpPr>
            <a:spLocks noChangeShapeType="1"/>
          </p:cNvSpPr>
          <p:nvPr/>
        </p:nvSpPr>
        <p:spPr bwMode="auto">
          <a:xfrm flipH="1">
            <a:off x="4062413" y="2397125"/>
            <a:ext cx="431800" cy="288925"/>
          </a:xfrm>
          <a:prstGeom prst="line">
            <a:avLst/>
          </a:prstGeom>
          <a:noFill/>
          <a:ln w="31750">
            <a:solidFill>
              <a:srgbClr val="C0C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6" name="Line 14"/>
          <p:cNvSpPr>
            <a:spLocks noChangeShapeType="1"/>
          </p:cNvSpPr>
          <p:nvPr/>
        </p:nvSpPr>
        <p:spPr bwMode="auto">
          <a:xfrm>
            <a:off x="4062413" y="3189288"/>
            <a:ext cx="0" cy="504825"/>
          </a:xfrm>
          <a:prstGeom prst="line">
            <a:avLst/>
          </a:prstGeom>
          <a:noFill/>
          <a:ln w="31750">
            <a:solidFill>
              <a:srgbClr val="C0C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7" name="Line 15"/>
          <p:cNvSpPr>
            <a:spLocks noChangeShapeType="1"/>
          </p:cNvSpPr>
          <p:nvPr/>
        </p:nvSpPr>
        <p:spPr bwMode="auto">
          <a:xfrm>
            <a:off x="4062413" y="4197350"/>
            <a:ext cx="431800" cy="288925"/>
          </a:xfrm>
          <a:prstGeom prst="line">
            <a:avLst/>
          </a:prstGeom>
          <a:noFill/>
          <a:ln w="31750">
            <a:solidFill>
              <a:srgbClr val="C0C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8" name="Line 16"/>
          <p:cNvSpPr>
            <a:spLocks noChangeShapeType="1"/>
          </p:cNvSpPr>
          <p:nvPr/>
        </p:nvSpPr>
        <p:spPr bwMode="auto">
          <a:xfrm>
            <a:off x="5430838" y="2397125"/>
            <a:ext cx="431800" cy="792163"/>
          </a:xfrm>
          <a:prstGeom prst="line">
            <a:avLst/>
          </a:prstGeom>
          <a:noFill/>
          <a:ln w="31750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8" name="Line 17"/>
          <p:cNvSpPr>
            <a:spLocks noChangeShapeType="1"/>
          </p:cNvSpPr>
          <p:nvPr/>
        </p:nvSpPr>
        <p:spPr bwMode="auto">
          <a:xfrm flipH="1">
            <a:off x="5430838" y="3694113"/>
            <a:ext cx="431800" cy="792162"/>
          </a:xfrm>
          <a:prstGeom prst="line">
            <a:avLst/>
          </a:prstGeom>
          <a:noFill/>
          <a:ln w="31750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9" name="Text Box 22"/>
          <p:cNvSpPr txBox="1">
            <a:spLocks noChangeArrowheads="1"/>
          </p:cNvSpPr>
          <p:nvPr/>
        </p:nvSpPr>
        <p:spPr bwMode="auto">
          <a:xfrm>
            <a:off x="5795963" y="4149725"/>
            <a:ext cx="26112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2000" b="1" dirty="0"/>
              <a:t>WCET</a:t>
            </a:r>
            <a:r>
              <a:rPr lang="en-US" sz="2000" b="1" baseline="-25000" dirty="0"/>
              <a:t>EST</a:t>
            </a:r>
            <a:r>
              <a:rPr lang="en-US" sz="2000" b="1" dirty="0"/>
              <a:t> = 195 Cyc.</a:t>
            </a:r>
          </a:p>
        </p:txBody>
      </p:sp>
      <p:sp>
        <p:nvSpPr>
          <p:cNvPr id="30" name="Datumsplatzhalter 3"/>
          <p:cNvSpPr>
            <a:spLocks noGrp="1"/>
          </p:cNvSpPr>
          <p:nvPr>
            <p:ph type="dt" sz="half" idx="10"/>
          </p:nvPr>
        </p:nvSpPr>
        <p:spPr>
          <a:xfrm>
            <a:off x="179388" y="6500813"/>
            <a:ext cx="2016125" cy="457200"/>
          </a:xfrm>
        </p:spPr>
        <p:txBody>
          <a:bodyPr/>
          <a:lstStyle/>
          <a:p>
            <a:r>
              <a:rPr lang="en-US" dirty="0"/>
              <a:t>© H. Falk | </a:t>
            </a:r>
            <a:fld id="{4B8329FA-45E9-425A-B096-66F6C1985C78}" type="datetime1">
              <a:rPr lang="de-DE" smtClean="0"/>
              <a:t>27.01.2022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2240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3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3ACB908D-97F2-4AF6-911D-59CA2F5F706C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75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Consequences for Compiler Optimizations</a:t>
            </a:r>
          </a:p>
        </p:txBody>
      </p:sp>
      <p:sp>
        <p:nvSpPr>
          <p:cNvPr id="75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WCET-Aware Optimizations...</a:t>
            </a: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... always have to be aware that the WCEP can change after each individual optimization decision.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... should take the decision where to optimize something not only based on local information, but should always consider the global effects of an optimization decision.</a:t>
            </a:r>
            <a:br>
              <a:rPr lang="en-US" dirty="0"/>
            </a:br>
            <a:r>
              <a:rPr lang="en-US" i="1" dirty="0"/>
              <a:t>(The optimization of 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b</a:t>
            </a:r>
            <a:r>
              <a:rPr lang="en-US" i="1" dirty="0"/>
              <a:t> in the previous example locally reduces the WCET</a:t>
            </a:r>
            <a:r>
              <a:rPr lang="en-US" i="1" baseline="-25000" dirty="0"/>
              <a:t>EST</a:t>
            </a:r>
            <a:r>
              <a:rPr lang="en-US" i="1" dirty="0"/>
              <a:t> of 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b</a:t>
            </a:r>
            <a:r>
              <a:rPr lang="en-US" i="1" dirty="0"/>
              <a:t> by 40 cycles. But globally, only 10 cycles were saved!)</a:t>
            </a:r>
          </a:p>
          <a:p>
            <a:pPr marL="0" indent="0">
              <a:lnSpc>
                <a:spcPct val="120000"/>
              </a:lnSpc>
            </a:pPr>
            <a:endParaRPr lang="en-US" sz="1200" dirty="0"/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>
                <a:sym typeface="Wingdings"/>
              </a:rPr>
              <a:t></a:t>
            </a:r>
            <a:r>
              <a:rPr lang="en-US" b="1" dirty="0"/>
              <a:t> </a:t>
            </a:r>
            <a:r>
              <a:rPr lang="en-US" b="1" i="1" dirty="0"/>
              <a:t>Challenge: To design novel compiler optimizations that fulfill the above requirements and that always consider the entire CFG and the current WCEP therein.</a:t>
            </a:r>
            <a:endParaRPr lang="en-US" b="1" i="1" u="sng" dirty="0"/>
          </a:p>
          <a:p>
            <a:pPr marL="0" indent="0">
              <a:lnSpc>
                <a:spcPct val="120000"/>
              </a:lnSpc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37523" y="2800800"/>
            <a:ext cx="7164388" cy="35560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3A78054C-5F5A-4405-9EFC-8D31776729C0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5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Contents</a:t>
            </a:r>
          </a:p>
        </p:txBody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9"/>
            </a:pPr>
            <a:r>
              <a:rPr lang="en-US" b="1" dirty="0"/>
              <a:t>WCET-Aware Compilation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Introduction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Integration of a WCET Timing Model into a Compiler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Challenges for WCET-Aware Optimization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Procedure Cloning &amp; Positioning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WCET-Aware Procedure Cloning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Procedure Positioning for Cache Miss Reduction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Register Allocation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Problem of Classical Graph Coloring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WCET-Aware Graph Coloring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Scratchpad Allocation of Data and Code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Allocation of global Data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Allocation of Basic Blocks</a:t>
            </a:r>
          </a:p>
        </p:txBody>
      </p:sp>
    </p:spTree>
    <p:extLst>
      <p:ext uri="{BB962C8B-B14F-4D97-AF65-F5344CB8AC3E}">
        <p14:creationId xmlns:p14="http://schemas.microsoft.com/office/powerpoint/2010/main" val="872705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EE985633-F1C7-4151-8C10-A56408C27188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Procedure Cloning and WCET</a:t>
            </a:r>
            <a:r>
              <a:rPr lang="en-US" baseline="-25000" dirty="0"/>
              <a:t>EST</a:t>
            </a:r>
            <a:r>
              <a:rPr lang="en-US" dirty="0"/>
              <a:t>?</a:t>
            </a:r>
          </a:p>
        </p:txBody>
      </p:sp>
      <p:sp>
        <p:nvSpPr>
          <p:cNvPr id="75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Motivation </a:t>
            </a:r>
            <a:r>
              <a:rPr lang="en-US" i="1" dirty="0"/>
              <a:t>(</a:t>
            </a:r>
            <a:r>
              <a:rPr lang="en-US" i="1" dirty="0">
                <a:sym typeface="Wingdings"/>
              </a:rPr>
              <a:t></a:t>
            </a:r>
            <a:r>
              <a:rPr lang="en-US" i="1" dirty="0"/>
              <a:t> cf. chapter 5)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Frequent occurrences of general-purpose functions in special-purpose contexts in embedded software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Loop bounds are particularly often controlled by function parameters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Loop bounds are particularly critical for WCET estimates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Procedure Cloning allows the extremely precise annotation of loop bounds for WCET analysis</a:t>
            </a: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611560" y="5373216"/>
            <a:ext cx="6768752" cy="584775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600" i="1" dirty="0">
                <a:ea typeface="ヒラギノ角ゴ Pro W3" pitchFamily="96" charset="-128"/>
              </a:rPr>
              <a:t>[</a:t>
            </a:r>
            <a:r>
              <a:rPr lang="en-US" sz="1600" b="1" i="1" dirty="0"/>
              <a:t>P. Lokuciejewski.</a:t>
            </a:r>
            <a:r>
              <a:rPr lang="en-US" sz="1600" i="1" dirty="0"/>
              <a:t> Influence of Procedure Cloning on WCET Prediction. CODES+ISSS, Salzburg, 2007</a:t>
            </a:r>
            <a:r>
              <a:rPr lang="en-US" sz="1600" i="1" dirty="0">
                <a:ea typeface="ヒラギノ角ゴ Pro W3" pitchFamily="96" charset="-128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7957438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AA9E8044-BB7A-4FF5-A4C5-627839CFF161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after Classical Cloning</a:t>
            </a:r>
          </a:p>
        </p:txBody>
      </p:sp>
      <p:graphicFrame>
        <p:nvGraphicFramePr>
          <p:cNvPr id="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1907719"/>
              </p:ext>
            </p:extLst>
          </p:nvPr>
        </p:nvGraphicFramePr>
        <p:xfrm>
          <a:off x="519113" y="1595438"/>
          <a:ext cx="4794250" cy="2287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3" name="Picture 4" descr="MPj0433160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975" y="3033713"/>
            <a:ext cx="649288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0032853"/>
              </p:ext>
            </p:extLst>
          </p:nvPr>
        </p:nvGraphicFramePr>
        <p:xfrm>
          <a:off x="515938" y="4108450"/>
          <a:ext cx="4794250" cy="2222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35" name="Picture 10" descr="MPj04331610000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388" y="5337175"/>
            <a:ext cx="649287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Rectangle 3"/>
          <p:cNvSpPr txBox="1">
            <a:spLocks noChangeArrowheads="1"/>
          </p:cNvSpPr>
          <p:nvPr/>
        </p:nvSpPr>
        <p:spPr bwMode="auto">
          <a:xfrm>
            <a:off x="5724128" y="1850048"/>
            <a:ext cx="3419872" cy="3194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WCET</a:t>
            </a:r>
            <a:r>
              <a:rPr lang="en-US" baseline="-25000" dirty="0"/>
              <a:t>EST</a:t>
            </a:r>
            <a:r>
              <a:rPr lang="en-US" dirty="0"/>
              <a:t> improvements from 13% up to 95%!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sz="800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Code size increases from 2% up to 325%!</a:t>
            </a:r>
          </a:p>
        </p:txBody>
      </p:sp>
    </p:spTree>
    <p:extLst>
      <p:ext uri="{BB962C8B-B14F-4D97-AF65-F5344CB8AC3E}">
        <p14:creationId xmlns:p14="http://schemas.microsoft.com/office/powerpoint/2010/main" val="15781335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D4365C27-2681-4C59-86C1-C46AF7B77C69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Problems of Classical Cloning</a:t>
            </a:r>
          </a:p>
        </p:txBody>
      </p:sp>
      <p:sp>
        <p:nvSpPr>
          <p:cNvPr id="75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WCET</a:t>
            </a:r>
            <a:r>
              <a:rPr lang="en-US" baseline="-25000" dirty="0"/>
              <a:t>EST</a:t>
            </a:r>
            <a:r>
              <a:rPr lang="en-US" dirty="0"/>
              <a:t> of a program corresponds to length of WCEP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Classical Procedure Cloning is fully unaware of WCEP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Properties of functions that potentially yield WCET</a:t>
            </a:r>
            <a:r>
              <a:rPr lang="en-US" baseline="-25000" dirty="0"/>
              <a:t>EST</a:t>
            </a:r>
            <a:r>
              <a:rPr lang="en-US" dirty="0"/>
              <a:t> reductions (parameter-dependent loops) are not considered by the classical standard optimization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Potential cloning of functions that do not lie on the WCEP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Potential cloning of functions that do not contribute to a WCET</a:t>
            </a:r>
            <a:r>
              <a:rPr lang="en-US" baseline="-25000" dirty="0"/>
              <a:t>EST</a:t>
            </a:r>
            <a:r>
              <a:rPr lang="en-US" dirty="0"/>
              <a:t> reduction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Unnecessary code size increases without any benefit in terms of WCET</a:t>
            </a:r>
            <a:r>
              <a:rPr lang="en-US" baseline="-25000" dirty="0"/>
              <a:t>EST</a:t>
            </a:r>
            <a:r>
              <a:rPr lang="en-US" dirty="0"/>
              <a:t> reduction</a:t>
            </a:r>
          </a:p>
        </p:txBody>
      </p:sp>
    </p:spTree>
    <p:extLst>
      <p:ext uri="{BB962C8B-B14F-4D97-AF65-F5344CB8AC3E}">
        <p14:creationId xmlns:p14="http://schemas.microsoft.com/office/powerpoint/2010/main" val="19721951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886B6333-E8E5-4FB5-BE8A-E619EEFDC181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WCET-aware Cloning (1)</a:t>
            </a:r>
          </a:p>
        </p:txBody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Input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Program </a:t>
            </a:r>
            <a:r>
              <a:rPr lang="en-US" i="1" dirty="0"/>
              <a:t>P</a:t>
            </a:r>
            <a:r>
              <a:rPr lang="en-US" dirty="0"/>
              <a:t> to be optimized, given in the form of an HIR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Float value </a:t>
            </a:r>
            <a:r>
              <a:rPr lang="en-US" i="1" dirty="0"/>
              <a:t>maxFactor</a:t>
            </a:r>
            <a:r>
              <a:rPr lang="en-US" dirty="0"/>
              <a:t> that denotes the maximally acceptable code size increase</a:t>
            </a:r>
          </a:p>
          <a:p>
            <a:pPr>
              <a:lnSpc>
                <a:spcPct val="90000"/>
              </a:lnSpc>
            </a:pPr>
            <a:endParaRPr lang="en-US" b="1" dirty="0"/>
          </a:p>
          <a:p>
            <a:pPr>
              <a:lnSpc>
                <a:spcPct val="90000"/>
              </a:lnSpc>
            </a:pPr>
            <a:r>
              <a:rPr lang="en-US" b="1" dirty="0"/>
              <a:t>Initialization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i="1" dirty="0"/>
              <a:t>maxCodeSize</a:t>
            </a:r>
            <a:r>
              <a:rPr lang="en-US" dirty="0"/>
              <a:t> = getCodeSize( </a:t>
            </a:r>
            <a:r>
              <a:rPr lang="en-US" i="1" dirty="0"/>
              <a:t>P</a:t>
            </a:r>
            <a:r>
              <a:rPr lang="en-US" dirty="0"/>
              <a:t> ) * </a:t>
            </a:r>
            <a:r>
              <a:rPr lang="en-US" i="1" dirty="0"/>
              <a:t>maxFactor</a:t>
            </a:r>
            <a:r>
              <a:rPr lang="en-US" dirty="0"/>
              <a:t>;</a:t>
            </a:r>
          </a:p>
          <a:p>
            <a:pPr>
              <a:lnSpc>
                <a:spcPct val="90000"/>
              </a:lnSpc>
            </a:pPr>
            <a:endParaRPr lang="en-US" b="1" dirty="0"/>
          </a:p>
          <a:p>
            <a:pPr>
              <a:lnSpc>
                <a:spcPct val="90000"/>
              </a:lnSpc>
            </a:pPr>
            <a:r>
              <a:rPr lang="en-US" b="1" dirty="0"/>
              <a:t>Phase 1 – Determination of the WCEP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Perform a WCET analysis of </a:t>
            </a:r>
            <a:r>
              <a:rPr lang="en-US" i="1" dirty="0"/>
              <a:t>P</a:t>
            </a:r>
            <a:r>
              <a:rPr lang="en-US" dirty="0"/>
              <a:t>;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Determine set </a:t>
            </a:r>
            <a:r>
              <a:rPr lang="en-US" i="1" dirty="0"/>
              <a:t>F</a:t>
            </a:r>
            <a:r>
              <a:rPr lang="en-US" dirty="0"/>
              <a:t> of all original functions lying on the WCEP of </a:t>
            </a:r>
            <a:r>
              <a:rPr lang="en-US" i="1" dirty="0"/>
              <a:t>P</a:t>
            </a:r>
            <a:r>
              <a:rPr lang="en-US" dirty="0"/>
              <a:t>;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i="1" dirty="0"/>
              <a:t>wcet</a:t>
            </a:r>
            <a:r>
              <a:rPr lang="en-US" i="1" baseline="-25000" dirty="0"/>
              <a:t>orig</a:t>
            </a:r>
            <a:r>
              <a:rPr lang="en-US" dirty="0"/>
              <a:t> = getWCET( </a:t>
            </a:r>
            <a:r>
              <a:rPr lang="en-US" i="1" dirty="0"/>
              <a:t>P</a:t>
            </a:r>
            <a:r>
              <a:rPr lang="en-US" dirty="0"/>
              <a:t> );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i="1" dirty="0"/>
              <a:t>cs</a:t>
            </a:r>
            <a:r>
              <a:rPr lang="en-US" i="1" baseline="-25000" dirty="0"/>
              <a:t>orig</a:t>
            </a:r>
            <a:r>
              <a:rPr lang="en-US" dirty="0"/>
              <a:t> = getCodeSize( </a:t>
            </a:r>
            <a:r>
              <a:rPr lang="en-US" i="1" dirty="0"/>
              <a:t>P</a:t>
            </a:r>
            <a:r>
              <a:rPr lang="en-US" dirty="0"/>
              <a:t> );</a:t>
            </a:r>
          </a:p>
        </p:txBody>
      </p:sp>
    </p:spTree>
    <p:extLst>
      <p:ext uri="{BB962C8B-B14F-4D97-AF65-F5344CB8AC3E}">
        <p14:creationId xmlns:p14="http://schemas.microsoft.com/office/powerpoint/2010/main" val="2307250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5837EB1C-5E29-42EA-9C86-DE8136440C73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WCET-aware Cloning (2)</a:t>
            </a:r>
          </a:p>
        </p:txBody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Phase 2 – Determination of WCET</a:t>
            </a:r>
            <a:r>
              <a:rPr lang="en-US" b="1" baseline="-25000" dirty="0"/>
              <a:t>EST</a:t>
            </a:r>
            <a:r>
              <a:rPr lang="en-US" b="1" dirty="0"/>
              <a:t> Data per Function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for ( &lt;</a:t>
            </a:r>
            <a:r>
              <a:rPr lang="en-US" i="1" dirty="0"/>
              <a:t>all functions f </a:t>
            </a:r>
            <a:r>
              <a:rPr lang="en-US" dirty="0">
                <a:sym typeface="Symbol" pitchFamily="18" charset="2"/>
              </a:rPr>
              <a:t></a:t>
            </a:r>
            <a:r>
              <a:rPr lang="en-US" i="1" dirty="0">
                <a:sym typeface="Symbol" pitchFamily="18" charset="2"/>
              </a:rPr>
              <a:t> </a:t>
            </a:r>
            <a:r>
              <a:rPr lang="en-US" i="1" dirty="0"/>
              <a:t>F</a:t>
            </a:r>
            <a:r>
              <a:rPr lang="en-US" dirty="0"/>
              <a:t>&gt; )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  if ( &lt;</a:t>
            </a:r>
            <a:r>
              <a:rPr lang="en-US" i="1" dirty="0"/>
              <a:t>f is called with constant value as some parameter p</a:t>
            </a:r>
            <a:r>
              <a:rPr lang="en-US" dirty="0"/>
              <a:t>&gt; &amp;&amp;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       ( &lt;</a:t>
            </a:r>
            <a:r>
              <a:rPr lang="en-US" i="1" dirty="0"/>
              <a:t>p is used as loop bound</a:t>
            </a:r>
            <a:r>
              <a:rPr lang="en-US" dirty="0"/>
              <a:t>&gt; ||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         &lt;</a:t>
            </a:r>
            <a:r>
              <a:rPr lang="en-US" i="1" dirty="0"/>
              <a:t>p is used in a condition of an if-statement</a:t>
            </a:r>
            <a:r>
              <a:rPr lang="en-US" dirty="0"/>
              <a:t>&gt; ||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         &lt;</a:t>
            </a:r>
            <a:r>
              <a:rPr lang="en-US" i="1" dirty="0"/>
              <a:t>p is argument in some other function call inside f</a:t>
            </a:r>
            <a:r>
              <a:rPr lang="en-US" dirty="0"/>
              <a:t>&gt; ) )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    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// Cloning of f eventually beneficial w.r.t. WCET</a:t>
            </a:r>
            <a:r>
              <a:rPr lang="en-US" i="1" baseline="-2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EST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    HIR </a:t>
            </a:r>
            <a:r>
              <a:rPr lang="en-US" i="1" dirty="0"/>
              <a:t>P’</a:t>
            </a:r>
            <a:r>
              <a:rPr lang="en-US" dirty="0"/>
              <a:t> = </a:t>
            </a:r>
            <a:r>
              <a:rPr lang="en-US" i="1" dirty="0"/>
              <a:t>P</a:t>
            </a:r>
            <a:r>
              <a:rPr lang="en-US" dirty="0"/>
              <a:t>.copy();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    doCloning( </a:t>
            </a:r>
            <a:r>
              <a:rPr lang="en-US" i="1" dirty="0"/>
              <a:t>P’</a:t>
            </a:r>
            <a:r>
              <a:rPr lang="en-US" dirty="0"/>
              <a:t>, </a:t>
            </a:r>
            <a:r>
              <a:rPr lang="en-US" i="1" dirty="0"/>
              <a:t>f</a:t>
            </a:r>
            <a:r>
              <a:rPr lang="en-US" dirty="0"/>
              <a:t> );		       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// Try out cloning of f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    updateLoopBounds( </a:t>
            </a:r>
            <a:r>
              <a:rPr lang="en-US" i="1" dirty="0"/>
              <a:t>P’</a:t>
            </a:r>
            <a:r>
              <a:rPr lang="en-US" dirty="0"/>
              <a:t>, </a:t>
            </a:r>
            <a:r>
              <a:rPr lang="en-US" i="1" dirty="0"/>
              <a:t>f</a:t>
            </a:r>
            <a:r>
              <a:rPr lang="en-US" dirty="0"/>
              <a:t> );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    deleteRedundantIfStmts( </a:t>
            </a:r>
            <a:r>
              <a:rPr lang="en-US" i="1" dirty="0"/>
              <a:t>P’</a:t>
            </a:r>
            <a:r>
              <a:rPr lang="en-US" dirty="0"/>
              <a:t>, </a:t>
            </a:r>
            <a:r>
              <a:rPr lang="en-US" i="1" dirty="0"/>
              <a:t>f</a:t>
            </a:r>
            <a:r>
              <a:rPr lang="en-US" dirty="0"/>
              <a:t> );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    Perform WCET analysis of </a:t>
            </a:r>
            <a:r>
              <a:rPr lang="en-US" i="1" dirty="0"/>
              <a:t>P’</a:t>
            </a:r>
            <a:r>
              <a:rPr lang="en-US" dirty="0"/>
              <a:t>;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    </a:t>
            </a:r>
            <a:r>
              <a:rPr lang="en-US" i="1" dirty="0"/>
              <a:t>wcet</a:t>
            </a:r>
            <a:r>
              <a:rPr lang="en-US" i="1" baseline="-25000" dirty="0"/>
              <a:t>f</a:t>
            </a:r>
            <a:r>
              <a:rPr lang="en-US" dirty="0"/>
              <a:t> = getWCET( </a:t>
            </a:r>
            <a:r>
              <a:rPr lang="en-US" i="1" dirty="0"/>
              <a:t>P’</a:t>
            </a:r>
            <a:r>
              <a:rPr lang="en-US" dirty="0"/>
              <a:t> );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    </a:t>
            </a:r>
            <a:r>
              <a:rPr lang="en-US" i="1" dirty="0"/>
              <a:t>cs</a:t>
            </a:r>
            <a:r>
              <a:rPr lang="en-US" i="1" baseline="-25000" dirty="0"/>
              <a:t>f</a:t>
            </a:r>
            <a:r>
              <a:rPr lang="en-US" dirty="0"/>
              <a:t> = getCodeSize( </a:t>
            </a:r>
            <a:r>
              <a:rPr lang="en-US" i="1" dirty="0"/>
              <a:t>P’</a:t>
            </a:r>
            <a:r>
              <a:rPr lang="en-US" dirty="0"/>
              <a:t> );</a:t>
            </a:r>
          </a:p>
        </p:txBody>
      </p:sp>
    </p:spTree>
    <p:extLst>
      <p:ext uri="{BB962C8B-B14F-4D97-AF65-F5344CB8AC3E}">
        <p14:creationId xmlns:p14="http://schemas.microsoft.com/office/powerpoint/2010/main" val="42631938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B7F06463-D019-4BFB-B69A-67B0C7638C66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WCET-aware Cloning (3)</a:t>
            </a:r>
          </a:p>
        </p:txBody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Phase 3 – Determination of that Function with highest Profit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for ( &lt;</a:t>
            </a:r>
            <a:r>
              <a:rPr lang="en-US" i="1" dirty="0"/>
              <a:t>all functions f </a:t>
            </a:r>
            <a:r>
              <a:rPr lang="en-US" dirty="0">
                <a:sym typeface="Symbol" pitchFamily="18" charset="2"/>
              </a:rPr>
              <a:t></a:t>
            </a:r>
            <a:r>
              <a:rPr lang="en-US" i="1" dirty="0">
                <a:sym typeface="Symbol" pitchFamily="18" charset="2"/>
              </a:rPr>
              <a:t> </a:t>
            </a:r>
            <a:r>
              <a:rPr lang="en-US" i="1" dirty="0"/>
              <a:t>F</a:t>
            </a:r>
            <a:r>
              <a:rPr lang="en-US" dirty="0"/>
              <a:t>&gt; )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  </a:t>
            </a:r>
            <a:r>
              <a:rPr lang="en-US" i="1" dirty="0"/>
              <a:t>profit</a:t>
            </a:r>
            <a:r>
              <a:rPr lang="en-US" i="1" baseline="-25000" dirty="0"/>
              <a:t>f</a:t>
            </a:r>
            <a:r>
              <a:rPr lang="en-US" dirty="0"/>
              <a:t> = ( </a:t>
            </a:r>
            <a:r>
              <a:rPr lang="en-US" i="1" dirty="0"/>
              <a:t>wcet</a:t>
            </a:r>
            <a:r>
              <a:rPr lang="en-US" i="1" baseline="-25000" dirty="0"/>
              <a:t>orig</a:t>
            </a:r>
            <a:r>
              <a:rPr lang="en-US" dirty="0"/>
              <a:t> – </a:t>
            </a:r>
            <a:r>
              <a:rPr lang="en-US" i="1" dirty="0"/>
              <a:t>wcet</a:t>
            </a:r>
            <a:r>
              <a:rPr lang="en-US" i="1" baseline="-25000" dirty="0"/>
              <a:t>f</a:t>
            </a:r>
            <a:r>
              <a:rPr lang="en-US" dirty="0"/>
              <a:t> ) / ( </a:t>
            </a:r>
            <a:r>
              <a:rPr lang="en-US" i="1" dirty="0"/>
              <a:t>cs</a:t>
            </a:r>
            <a:r>
              <a:rPr lang="en-US" i="1" baseline="-25000" dirty="0"/>
              <a:t>f</a:t>
            </a:r>
            <a:r>
              <a:rPr lang="en-US" dirty="0"/>
              <a:t> – </a:t>
            </a:r>
            <a:r>
              <a:rPr lang="en-US" i="1" dirty="0"/>
              <a:t>cs</a:t>
            </a:r>
            <a:r>
              <a:rPr lang="en-US" i="1" baseline="-25000" dirty="0"/>
              <a:t>orig</a:t>
            </a:r>
            <a:r>
              <a:rPr lang="en-US" dirty="0"/>
              <a:t> );</a:t>
            </a:r>
            <a:endParaRPr lang="en-US" i="1" baseline="-25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Determine function </a:t>
            </a:r>
            <a:r>
              <a:rPr lang="en-US" i="1" dirty="0"/>
              <a:t>f</a:t>
            </a:r>
            <a:r>
              <a:rPr lang="en-US" i="1" baseline="-25000" dirty="0"/>
              <a:t>opt</a:t>
            </a:r>
            <a:r>
              <a:rPr lang="en-US" dirty="0"/>
              <a:t> with maximal </a:t>
            </a:r>
            <a:r>
              <a:rPr lang="en-US" i="1" dirty="0"/>
              <a:t>profit</a:t>
            </a:r>
            <a:r>
              <a:rPr lang="en-US" i="1" baseline="-25000" dirty="0"/>
              <a:t>f</a:t>
            </a:r>
            <a:r>
              <a:rPr lang="en-US" dirty="0"/>
              <a:t> AND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  </a:t>
            </a:r>
            <a:r>
              <a:rPr lang="en-US" i="1" dirty="0"/>
              <a:t>cs</a:t>
            </a:r>
            <a:r>
              <a:rPr lang="en-US" i="1" baseline="-25000" dirty="0"/>
              <a:t>f</a:t>
            </a:r>
            <a:r>
              <a:rPr lang="en-US" dirty="0"/>
              <a:t> ≤ </a:t>
            </a:r>
            <a:r>
              <a:rPr lang="en-US" i="1" dirty="0"/>
              <a:t>maxCodeSize</a:t>
            </a:r>
            <a:r>
              <a:rPr lang="en-US" dirty="0"/>
              <a:t>;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if ( &lt;</a:t>
            </a:r>
            <a:r>
              <a:rPr lang="en-US" i="1" dirty="0"/>
              <a:t>f</a:t>
            </a:r>
            <a:r>
              <a:rPr lang="en-US" i="1" baseline="-25000" dirty="0"/>
              <a:t>opt</a:t>
            </a:r>
            <a:r>
              <a:rPr lang="en-US" dirty="0"/>
              <a:t> exists&gt; )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  doCloning( </a:t>
            </a:r>
            <a:r>
              <a:rPr lang="en-US" i="1" dirty="0"/>
              <a:t>P</a:t>
            </a:r>
            <a:r>
              <a:rPr lang="en-US" dirty="0"/>
              <a:t>, </a:t>
            </a:r>
            <a:r>
              <a:rPr lang="en-US" i="1" dirty="0"/>
              <a:t>f</a:t>
            </a:r>
            <a:r>
              <a:rPr lang="en-US" i="1" baseline="-25000" dirty="0"/>
              <a:t>opt</a:t>
            </a:r>
            <a:r>
              <a:rPr lang="en-US" dirty="0"/>
              <a:t> );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  goto &lt;</a:t>
            </a:r>
            <a:r>
              <a:rPr lang="en-US" i="1" dirty="0"/>
              <a:t>Phase 1</a:t>
            </a:r>
            <a:r>
              <a:rPr lang="en-US" dirty="0"/>
              <a:t>&gt;;</a:t>
            </a: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611560" y="5373216"/>
            <a:ext cx="6768752" cy="584775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600" i="1" dirty="0">
                <a:ea typeface="ヒラギノ角ゴ Pro W3" pitchFamily="96" charset="-128"/>
              </a:rPr>
              <a:t>[</a:t>
            </a:r>
            <a:r>
              <a:rPr lang="en-US" sz="1600" b="1" i="1" dirty="0"/>
              <a:t>P. Lokuciejewski.</a:t>
            </a:r>
            <a:r>
              <a:rPr lang="en-US" sz="1600" i="1" dirty="0"/>
              <a:t> WCET-Driven, Code-Size Critical Procedure Cloning. SCOPES, Munich, 2008</a:t>
            </a:r>
            <a:r>
              <a:rPr lang="en-US" sz="1600" i="1" dirty="0">
                <a:ea typeface="ヒラギノ角ゴ Pro W3" pitchFamily="96" charset="-128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8106768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30FC7EA7-6144-4ABA-B17E-604453350A21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Relative WCET</a:t>
            </a:r>
            <a:r>
              <a:rPr lang="en-US" baseline="-25000" dirty="0"/>
              <a:t>EST</a:t>
            </a:r>
            <a:r>
              <a:rPr lang="en-US" dirty="0"/>
              <a:t> after WCET-aware Cloning</a:t>
            </a:r>
          </a:p>
        </p:txBody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47885" y="5589240"/>
            <a:ext cx="6099747" cy="830997"/>
          </a:xfr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100% = WCET</a:t>
            </a:r>
            <a:r>
              <a:rPr lang="en-US" baseline="-25000" dirty="0"/>
              <a:t>EST</a:t>
            </a:r>
            <a:r>
              <a:rPr lang="en-US" dirty="0"/>
              <a:t> without any procedure cloning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WCET</a:t>
            </a:r>
            <a:r>
              <a:rPr lang="en-US" baseline="-25000" dirty="0"/>
              <a:t>EST</a:t>
            </a:r>
            <a:r>
              <a:rPr lang="en-US" dirty="0"/>
              <a:t> reductions from 14% up to 64%!</a:t>
            </a: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8866062"/>
              </p:ext>
            </p:extLst>
          </p:nvPr>
        </p:nvGraphicFramePr>
        <p:xfrm>
          <a:off x="468313" y="1557338"/>
          <a:ext cx="7416800" cy="411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0" name="Chart" r:id="rId4" imgW="5505599" imgH="3562476" progId="Excel.Chart.8">
                  <p:embed/>
                </p:oleObj>
              </mc:Choice>
              <mc:Fallback>
                <p:oleObj name="Chart" r:id="rId4" imgW="5505599" imgH="3562476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557338"/>
                        <a:ext cx="7416800" cy="411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4358286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7D9C3335-AA04-425D-9CE1-EDA4E1706552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Relative Code Sizes after WCET-aware Cloning</a:t>
            </a:r>
          </a:p>
        </p:txBody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640" y="5589240"/>
            <a:ext cx="6370655" cy="797078"/>
          </a:xfr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100% = Code size without any procedure cloning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Code size increase of EPIC: 190% instead of 300%</a:t>
            </a:r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025564"/>
              </p:ext>
            </p:extLst>
          </p:nvPr>
        </p:nvGraphicFramePr>
        <p:xfrm>
          <a:off x="428625" y="1547813"/>
          <a:ext cx="7491413" cy="411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3" name="Chart" r:id="rId4" imgW="5505599" imgH="3562476" progId="Excel.Sheet.8">
                  <p:embed/>
                </p:oleObj>
              </mc:Choice>
              <mc:Fallback>
                <p:oleObj name="Chart" r:id="rId4" imgW="5505599" imgH="3562476" progId="Excel.Sheet.8">
                  <p:embed/>
                  <p:pic>
                    <p:nvPicPr>
                      <p:cNvPr id="0" name="Obj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5" y="1547813"/>
                        <a:ext cx="7491413" cy="411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7261312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871B5115-3E06-44B2-89AC-BED5739DE884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Eviction of Code from Instruction Caches</a:t>
            </a:r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Caches exploit locality of memory accesses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Spatial Locality:</a:t>
            </a:r>
            <a:r>
              <a:rPr lang="en-US" dirty="0"/>
              <a:t> Memory accesses target a spatially small memory region that should be kept in the cache completely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Temporal Locality:</a:t>
            </a:r>
            <a:r>
              <a:rPr lang="en-US" dirty="0"/>
              <a:t> In a short period of time, spatially scattered memory regions are accessed so that these regions should be kept in the cache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Poor layout of code (or data) in memory can lead to a bad cache performance if temporal locality is high: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Scattered memory regions with high temporal locality can, when arranged badly in memory, evict themselves repeatedly from the cache, thus yielding many cache misses – so-called </a:t>
            </a:r>
            <a:r>
              <a:rPr lang="en-US" i="1" dirty="0"/>
              <a:t>conflict misses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27473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FCCB09F1-A028-409F-8869-D1CD55F2F314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I-Cache Evictions (1)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979488" y="23145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403600" y="2098675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foo1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403600" y="2314575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403600" y="2530475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3403600" y="2746375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3403600" y="2962275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3403600" y="3178175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3403600" y="3394075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3403600" y="3609975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3403600" y="3825875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foo2</a:t>
            </a:r>
          </a:p>
        </p:txBody>
      </p:sp>
      <p:sp>
        <p:nvSpPr>
          <p:cNvPr id="18" name="Rectangle 13"/>
          <p:cNvSpPr>
            <a:spLocks noChangeArrowheads="1"/>
          </p:cNvSpPr>
          <p:nvPr/>
        </p:nvSpPr>
        <p:spPr bwMode="auto">
          <a:xfrm>
            <a:off x="3403600" y="4041775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3403600" y="4257675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3403600" y="4473575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1" name="Rectangle 16"/>
          <p:cNvSpPr>
            <a:spLocks noChangeArrowheads="1"/>
          </p:cNvSpPr>
          <p:nvPr/>
        </p:nvSpPr>
        <p:spPr bwMode="auto">
          <a:xfrm>
            <a:off x="3403600" y="4689475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2" name="Rectangle 17"/>
          <p:cNvSpPr>
            <a:spLocks noChangeArrowheads="1"/>
          </p:cNvSpPr>
          <p:nvPr/>
        </p:nvSpPr>
        <p:spPr bwMode="auto">
          <a:xfrm>
            <a:off x="3403600" y="4905375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3" name="Rectangle 18"/>
          <p:cNvSpPr>
            <a:spLocks noChangeArrowheads="1"/>
          </p:cNvSpPr>
          <p:nvPr/>
        </p:nvSpPr>
        <p:spPr bwMode="auto">
          <a:xfrm>
            <a:off x="3403600" y="5121275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ectangle 19"/>
          <p:cNvSpPr>
            <a:spLocks noChangeArrowheads="1"/>
          </p:cNvSpPr>
          <p:nvPr/>
        </p:nvSpPr>
        <p:spPr bwMode="auto">
          <a:xfrm>
            <a:off x="3403600" y="5337175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" name="Rectangle 20"/>
          <p:cNvSpPr>
            <a:spLocks noChangeArrowheads="1"/>
          </p:cNvSpPr>
          <p:nvPr/>
        </p:nvSpPr>
        <p:spPr bwMode="auto">
          <a:xfrm>
            <a:off x="3403600" y="5553075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dirty="0">
                <a:solidFill>
                  <a:schemeClr val="tx2"/>
                </a:solidFill>
              </a:rPr>
              <a:t>foo3</a:t>
            </a:r>
          </a:p>
        </p:txBody>
      </p:sp>
      <p:sp>
        <p:nvSpPr>
          <p:cNvPr id="26" name="Rectangle 21"/>
          <p:cNvSpPr>
            <a:spLocks noChangeArrowheads="1"/>
          </p:cNvSpPr>
          <p:nvPr/>
        </p:nvSpPr>
        <p:spPr bwMode="auto">
          <a:xfrm>
            <a:off x="3403600" y="5768975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7" name="Rectangle 22"/>
          <p:cNvSpPr>
            <a:spLocks noChangeArrowheads="1"/>
          </p:cNvSpPr>
          <p:nvPr/>
        </p:nvSpPr>
        <p:spPr bwMode="auto">
          <a:xfrm>
            <a:off x="3403600" y="5984875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8" name="Text Box 23"/>
          <p:cNvSpPr txBox="1">
            <a:spLocks noChangeArrowheads="1"/>
          </p:cNvSpPr>
          <p:nvPr/>
        </p:nvSpPr>
        <p:spPr bwMode="auto">
          <a:xfrm>
            <a:off x="3269214" y="1736725"/>
            <a:ext cx="16594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 b="1" dirty="0">
                <a:solidFill>
                  <a:schemeClr val="tx2"/>
                </a:solidFill>
              </a:rPr>
              <a:t>Main Memory</a:t>
            </a:r>
          </a:p>
        </p:txBody>
      </p:sp>
      <p:sp>
        <p:nvSpPr>
          <p:cNvPr id="29" name="Rectangle 24"/>
          <p:cNvSpPr>
            <a:spLocks noChangeArrowheads="1"/>
          </p:cNvSpPr>
          <p:nvPr/>
        </p:nvSpPr>
        <p:spPr bwMode="auto">
          <a:xfrm>
            <a:off x="979488" y="20986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Rectangle 25"/>
          <p:cNvSpPr>
            <a:spLocks noChangeArrowheads="1"/>
          </p:cNvSpPr>
          <p:nvPr/>
        </p:nvSpPr>
        <p:spPr bwMode="auto">
          <a:xfrm>
            <a:off x="979488" y="25304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1" name="Rectangle 26"/>
          <p:cNvSpPr>
            <a:spLocks noChangeArrowheads="1"/>
          </p:cNvSpPr>
          <p:nvPr/>
        </p:nvSpPr>
        <p:spPr bwMode="auto">
          <a:xfrm>
            <a:off x="979488" y="27463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2" name="Rectangle 27"/>
          <p:cNvSpPr>
            <a:spLocks noChangeArrowheads="1"/>
          </p:cNvSpPr>
          <p:nvPr/>
        </p:nvSpPr>
        <p:spPr bwMode="auto">
          <a:xfrm>
            <a:off x="979488" y="29622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" name="Rectangle 28"/>
          <p:cNvSpPr>
            <a:spLocks noChangeArrowheads="1"/>
          </p:cNvSpPr>
          <p:nvPr/>
        </p:nvSpPr>
        <p:spPr bwMode="auto">
          <a:xfrm>
            <a:off x="979488" y="31781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4" name="Rectangle 29"/>
          <p:cNvSpPr>
            <a:spLocks noChangeArrowheads="1"/>
          </p:cNvSpPr>
          <p:nvPr/>
        </p:nvSpPr>
        <p:spPr bwMode="auto">
          <a:xfrm>
            <a:off x="979488" y="33940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Rectangle 30"/>
          <p:cNvSpPr>
            <a:spLocks noChangeArrowheads="1"/>
          </p:cNvSpPr>
          <p:nvPr/>
        </p:nvSpPr>
        <p:spPr bwMode="auto">
          <a:xfrm>
            <a:off x="979488" y="36099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6" name="Rectangle 31"/>
          <p:cNvSpPr>
            <a:spLocks noChangeArrowheads="1"/>
          </p:cNvSpPr>
          <p:nvPr/>
        </p:nvSpPr>
        <p:spPr bwMode="auto">
          <a:xfrm>
            <a:off x="979488" y="38258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Text Box 32"/>
          <p:cNvSpPr txBox="1">
            <a:spLocks noChangeArrowheads="1"/>
          </p:cNvSpPr>
          <p:nvPr/>
        </p:nvSpPr>
        <p:spPr bwMode="auto">
          <a:xfrm>
            <a:off x="1231900" y="1736725"/>
            <a:ext cx="1009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800" b="1" dirty="0">
                <a:solidFill>
                  <a:schemeClr val="tx2"/>
                </a:solidFill>
              </a:rPr>
              <a:t>I-Cache</a:t>
            </a:r>
          </a:p>
        </p:txBody>
      </p:sp>
      <p:sp>
        <p:nvSpPr>
          <p:cNvPr id="38" name="Rectangle 33"/>
          <p:cNvSpPr>
            <a:spLocks noChangeArrowheads="1"/>
          </p:cNvSpPr>
          <p:nvPr/>
        </p:nvSpPr>
        <p:spPr bwMode="auto">
          <a:xfrm>
            <a:off x="979488" y="44005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" name="Rectangle 34"/>
          <p:cNvSpPr>
            <a:spLocks noChangeArrowheads="1"/>
          </p:cNvSpPr>
          <p:nvPr/>
        </p:nvSpPr>
        <p:spPr bwMode="auto">
          <a:xfrm>
            <a:off x="979488" y="46164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" name="Rectangle 35"/>
          <p:cNvSpPr>
            <a:spLocks noChangeArrowheads="1"/>
          </p:cNvSpPr>
          <p:nvPr/>
        </p:nvSpPr>
        <p:spPr bwMode="auto">
          <a:xfrm>
            <a:off x="979488" y="48323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" name="Rectangle 36"/>
          <p:cNvSpPr>
            <a:spLocks noChangeArrowheads="1"/>
          </p:cNvSpPr>
          <p:nvPr/>
        </p:nvSpPr>
        <p:spPr bwMode="auto">
          <a:xfrm>
            <a:off x="979488" y="50482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2" name="Rectangle 37"/>
          <p:cNvSpPr>
            <a:spLocks noChangeArrowheads="1"/>
          </p:cNvSpPr>
          <p:nvPr/>
        </p:nvSpPr>
        <p:spPr bwMode="auto">
          <a:xfrm>
            <a:off x="979488" y="52641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" name="Rectangle 38"/>
          <p:cNvSpPr>
            <a:spLocks noChangeArrowheads="1"/>
          </p:cNvSpPr>
          <p:nvPr/>
        </p:nvSpPr>
        <p:spPr bwMode="auto">
          <a:xfrm>
            <a:off x="979488" y="54800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4" name="Rectangle 39"/>
          <p:cNvSpPr>
            <a:spLocks noChangeArrowheads="1"/>
          </p:cNvSpPr>
          <p:nvPr/>
        </p:nvSpPr>
        <p:spPr bwMode="auto">
          <a:xfrm>
            <a:off x="979488" y="56959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Rectangle 40"/>
          <p:cNvSpPr>
            <a:spLocks noChangeArrowheads="1"/>
          </p:cNvSpPr>
          <p:nvPr/>
        </p:nvSpPr>
        <p:spPr bwMode="auto">
          <a:xfrm>
            <a:off x="979488" y="59118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6" name="Rectangle 41"/>
          <p:cNvSpPr>
            <a:spLocks noChangeArrowheads="1"/>
          </p:cNvSpPr>
          <p:nvPr/>
        </p:nvSpPr>
        <p:spPr bwMode="auto">
          <a:xfrm>
            <a:off x="979488" y="61277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7" name="Text Box 42"/>
          <p:cNvSpPr txBox="1">
            <a:spLocks noChangeArrowheads="1"/>
          </p:cNvSpPr>
          <p:nvPr/>
        </p:nvSpPr>
        <p:spPr bwMode="auto">
          <a:xfrm rot="16200000">
            <a:off x="-52999" y="2848739"/>
            <a:ext cx="9013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>
                <a:solidFill>
                  <a:schemeClr val="tx2"/>
                </a:solidFill>
              </a:rPr>
              <a:t>Way 0</a:t>
            </a:r>
          </a:p>
        </p:txBody>
      </p:sp>
      <p:sp>
        <p:nvSpPr>
          <p:cNvPr id="48" name="Text Box 43"/>
          <p:cNvSpPr txBox="1">
            <a:spLocks noChangeArrowheads="1"/>
          </p:cNvSpPr>
          <p:nvPr/>
        </p:nvSpPr>
        <p:spPr bwMode="auto">
          <a:xfrm rot="16200000">
            <a:off x="-57761" y="5156963"/>
            <a:ext cx="9013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>
                <a:solidFill>
                  <a:schemeClr val="tx2"/>
                </a:solidFill>
              </a:rPr>
              <a:t>Way 1</a:t>
            </a:r>
          </a:p>
        </p:txBody>
      </p:sp>
      <p:sp>
        <p:nvSpPr>
          <p:cNvPr id="49" name="Rectangle 44"/>
          <p:cNvSpPr>
            <a:spLocks noChangeArrowheads="1"/>
          </p:cNvSpPr>
          <p:nvPr/>
        </p:nvSpPr>
        <p:spPr bwMode="auto">
          <a:xfrm>
            <a:off x="3403600" y="2095500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bg1"/>
                </a:solidFill>
                <a:latin typeface="Courier New" pitchFamily="49" charset="0"/>
              </a:rPr>
              <a:t>foo1</a:t>
            </a:r>
          </a:p>
        </p:txBody>
      </p:sp>
      <p:grpSp>
        <p:nvGrpSpPr>
          <p:cNvPr id="50" name="Group 45"/>
          <p:cNvGrpSpPr>
            <a:grpSpLocks/>
          </p:cNvGrpSpPr>
          <p:nvPr/>
        </p:nvGrpSpPr>
        <p:grpSpPr bwMode="auto">
          <a:xfrm>
            <a:off x="3403600" y="2744788"/>
            <a:ext cx="1439863" cy="646112"/>
            <a:chOff x="3606" y="1616"/>
            <a:chExt cx="907" cy="407"/>
          </a:xfrm>
        </p:grpSpPr>
        <p:sp>
          <p:nvSpPr>
            <p:cNvPr id="51" name="Rectangle 46"/>
            <p:cNvSpPr>
              <a:spLocks noChangeArrowheads="1"/>
            </p:cNvSpPr>
            <p:nvPr/>
          </p:nvSpPr>
          <p:spPr bwMode="auto">
            <a:xfrm>
              <a:off x="3606" y="1616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2" name="Rectangle 47"/>
            <p:cNvSpPr>
              <a:spLocks noChangeArrowheads="1"/>
            </p:cNvSpPr>
            <p:nvPr/>
          </p:nvSpPr>
          <p:spPr bwMode="auto">
            <a:xfrm>
              <a:off x="3606" y="1751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3" name="Rectangle 48"/>
            <p:cNvSpPr>
              <a:spLocks noChangeArrowheads="1"/>
            </p:cNvSpPr>
            <p:nvPr/>
          </p:nvSpPr>
          <p:spPr bwMode="auto">
            <a:xfrm>
              <a:off x="3606" y="1887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54" name="Rectangle 49"/>
          <p:cNvSpPr>
            <a:spLocks noChangeArrowheads="1"/>
          </p:cNvSpPr>
          <p:nvPr/>
        </p:nvSpPr>
        <p:spPr bwMode="auto">
          <a:xfrm>
            <a:off x="3403600" y="3606800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5" name="Rectangle 50"/>
          <p:cNvSpPr>
            <a:spLocks noChangeArrowheads="1"/>
          </p:cNvSpPr>
          <p:nvPr/>
        </p:nvSpPr>
        <p:spPr bwMode="auto">
          <a:xfrm>
            <a:off x="3403600" y="3825875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tx1"/>
                </a:solidFill>
                <a:latin typeface="Courier New" pitchFamily="49" charset="0"/>
              </a:rPr>
              <a:t>foo2</a:t>
            </a:r>
          </a:p>
        </p:txBody>
      </p:sp>
      <p:grpSp>
        <p:nvGrpSpPr>
          <p:cNvPr id="56" name="Group 51"/>
          <p:cNvGrpSpPr>
            <a:grpSpLocks/>
          </p:cNvGrpSpPr>
          <p:nvPr/>
        </p:nvGrpSpPr>
        <p:grpSpPr bwMode="auto">
          <a:xfrm>
            <a:off x="3403600" y="4038600"/>
            <a:ext cx="1439863" cy="647700"/>
            <a:chOff x="3606" y="2431"/>
            <a:chExt cx="907" cy="408"/>
          </a:xfrm>
        </p:grpSpPr>
        <p:sp>
          <p:nvSpPr>
            <p:cNvPr id="57" name="Rectangle 52"/>
            <p:cNvSpPr>
              <a:spLocks noChangeArrowheads="1"/>
            </p:cNvSpPr>
            <p:nvPr/>
          </p:nvSpPr>
          <p:spPr bwMode="auto">
            <a:xfrm>
              <a:off x="3606" y="2431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8" name="Rectangle 53"/>
            <p:cNvSpPr>
              <a:spLocks noChangeArrowheads="1"/>
            </p:cNvSpPr>
            <p:nvPr/>
          </p:nvSpPr>
          <p:spPr bwMode="auto">
            <a:xfrm>
              <a:off x="3606" y="2567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9" name="Rectangle 54"/>
            <p:cNvSpPr>
              <a:spLocks noChangeArrowheads="1"/>
            </p:cNvSpPr>
            <p:nvPr/>
          </p:nvSpPr>
          <p:spPr bwMode="auto">
            <a:xfrm>
              <a:off x="3606" y="2703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60" name="Rectangle 55"/>
          <p:cNvSpPr>
            <a:spLocks noChangeArrowheads="1"/>
          </p:cNvSpPr>
          <p:nvPr/>
        </p:nvSpPr>
        <p:spPr bwMode="auto">
          <a:xfrm>
            <a:off x="3403600" y="4686300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1" name="Rectangle 56"/>
          <p:cNvSpPr>
            <a:spLocks noChangeArrowheads="1"/>
          </p:cNvSpPr>
          <p:nvPr/>
        </p:nvSpPr>
        <p:spPr bwMode="auto">
          <a:xfrm>
            <a:off x="3403600" y="4902200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2" name="Rectangle 57"/>
          <p:cNvSpPr>
            <a:spLocks noChangeArrowheads="1"/>
          </p:cNvSpPr>
          <p:nvPr/>
        </p:nvSpPr>
        <p:spPr bwMode="auto">
          <a:xfrm>
            <a:off x="3403600" y="5334000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3" name="Rectangle 58"/>
          <p:cNvSpPr>
            <a:spLocks noChangeArrowheads="1"/>
          </p:cNvSpPr>
          <p:nvPr/>
        </p:nvSpPr>
        <p:spPr bwMode="auto">
          <a:xfrm>
            <a:off x="3403600" y="5553075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tx2"/>
                </a:solidFill>
                <a:latin typeface="Courier New" pitchFamily="49" charset="0"/>
              </a:rPr>
              <a:t>foo3</a:t>
            </a:r>
          </a:p>
        </p:txBody>
      </p:sp>
      <p:grpSp>
        <p:nvGrpSpPr>
          <p:cNvPr id="64" name="Group 59"/>
          <p:cNvGrpSpPr>
            <a:grpSpLocks/>
          </p:cNvGrpSpPr>
          <p:nvPr/>
        </p:nvGrpSpPr>
        <p:grpSpPr bwMode="auto">
          <a:xfrm>
            <a:off x="3403600" y="5765800"/>
            <a:ext cx="1439863" cy="431800"/>
            <a:chOff x="3606" y="3519"/>
            <a:chExt cx="907" cy="272"/>
          </a:xfrm>
        </p:grpSpPr>
        <p:sp>
          <p:nvSpPr>
            <p:cNvPr id="65" name="Rectangle 60"/>
            <p:cNvSpPr>
              <a:spLocks noChangeArrowheads="1"/>
            </p:cNvSpPr>
            <p:nvPr/>
          </p:nvSpPr>
          <p:spPr bwMode="auto">
            <a:xfrm>
              <a:off x="3606" y="3519"/>
              <a:ext cx="907" cy="13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6" name="Rectangle 61"/>
            <p:cNvSpPr>
              <a:spLocks noChangeArrowheads="1"/>
            </p:cNvSpPr>
            <p:nvPr/>
          </p:nvSpPr>
          <p:spPr bwMode="auto">
            <a:xfrm>
              <a:off x="3606" y="3655"/>
              <a:ext cx="907" cy="13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67" name="Rectangle 62"/>
          <p:cNvSpPr>
            <a:spLocks noChangeArrowheads="1"/>
          </p:cNvSpPr>
          <p:nvPr/>
        </p:nvSpPr>
        <p:spPr bwMode="auto">
          <a:xfrm>
            <a:off x="3403600" y="6200775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8" name="Rectangle 63"/>
          <p:cNvSpPr>
            <a:spLocks noChangeArrowheads="1"/>
          </p:cNvSpPr>
          <p:nvPr/>
        </p:nvSpPr>
        <p:spPr bwMode="auto">
          <a:xfrm>
            <a:off x="3403600" y="2311400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9" name="Rectangle 64"/>
          <p:cNvSpPr>
            <a:spLocks noChangeArrowheads="1"/>
          </p:cNvSpPr>
          <p:nvPr/>
        </p:nvSpPr>
        <p:spPr bwMode="auto">
          <a:xfrm>
            <a:off x="3403600" y="2527300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70" name="Group 65"/>
          <p:cNvGrpSpPr>
            <a:grpSpLocks/>
          </p:cNvGrpSpPr>
          <p:nvPr/>
        </p:nvGrpSpPr>
        <p:grpSpPr bwMode="auto">
          <a:xfrm>
            <a:off x="603250" y="4364038"/>
            <a:ext cx="341313" cy="2052637"/>
            <a:chOff x="783" y="1185"/>
            <a:chExt cx="215" cy="1293"/>
          </a:xfrm>
        </p:grpSpPr>
        <p:sp>
          <p:nvSpPr>
            <p:cNvPr id="71" name="Text Box 66"/>
            <p:cNvSpPr txBox="1">
              <a:spLocks noChangeArrowheads="1"/>
            </p:cNvSpPr>
            <p:nvPr/>
          </p:nvSpPr>
          <p:spPr bwMode="auto">
            <a:xfrm>
              <a:off x="792" y="1185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0</a:t>
              </a:r>
            </a:p>
          </p:txBody>
        </p:sp>
        <p:sp>
          <p:nvSpPr>
            <p:cNvPr id="72" name="Text Box 67"/>
            <p:cNvSpPr txBox="1">
              <a:spLocks noChangeArrowheads="1"/>
            </p:cNvSpPr>
            <p:nvPr/>
          </p:nvSpPr>
          <p:spPr bwMode="auto">
            <a:xfrm>
              <a:off x="793" y="1323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1</a:t>
              </a:r>
            </a:p>
          </p:txBody>
        </p:sp>
        <p:sp>
          <p:nvSpPr>
            <p:cNvPr id="73" name="Text Box 68"/>
            <p:cNvSpPr txBox="1">
              <a:spLocks noChangeArrowheads="1"/>
            </p:cNvSpPr>
            <p:nvPr/>
          </p:nvSpPr>
          <p:spPr bwMode="auto">
            <a:xfrm>
              <a:off x="793" y="1457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2</a:t>
              </a:r>
            </a:p>
          </p:txBody>
        </p:sp>
        <p:sp>
          <p:nvSpPr>
            <p:cNvPr id="74" name="Text Box 69"/>
            <p:cNvSpPr txBox="1">
              <a:spLocks noChangeArrowheads="1"/>
            </p:cNvSpPr>
            <p:nvPr/>
          </p:nvSpPr>
          <p:spPr bwMode="auto">
            <a:xfrm>
              <a:off x="793" y="1593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3</a:t>
              </a:r>
            </a:p>
          </p:txBody>
        </p:sp>
        <p:sp>
          <p:nvSpPr>
            <p:cNvPr id="75" name="Text Box 70"/>
            <p:cNvSpPr txBox="1">
              <a:spLocks noChangeArrowheads="1"/>
            </p:cNvSpPr>
            <p:nvPr/>
          </p:nvSpPr>
          <p:spPr bwMode="auto">
            <a:xfrm>
              <a:off x="793" y="1729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4</a:t>
              </a:r>
            </a:p>
          </p:txBody>
        </p:sp>
        <p:sp>
          <p:nvSpPr>
            <p:cNvPr id="76" name="Text Box 71"/>
            <p:cNvSpPr txBox="1">
              <a:spLocks noChangeArrowheads="1"/>
            </p:cNvSpPr>
            <p:nvPr/>
          </p:nvSpPr>
          <p:spPr bwMode="auto">
            <a:xfrm>
              <a:off x="793" y="1865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5</a:t>
              </a:r>
            </a:p>
          </p:txBody>
        </p:sp>
        <p:sp>
          <p:nvSpPr>
            <p:cNvPr id="77" name="Text Box 72"/>
            <p:cNvSpPr txBox="1">
              <a:spLocks noChangeArrowheads="1"/>
            </p:cNvSpPr>
            <p:nvPr/>
          </p:nvSpPr>
          <p:spPr bwMode="auto">
            <a:xfrm>
              <a:off x="793" y="2001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6</a:t>
              </a:r>
            </a:p>
          </p:txBody>
        </p:sp>
        <p:sp>
          <p:nvSpPr>
            <p:cNvPr id="78" name="Text Box 73"/>
            <p:cNvSpPr txBox="1">
              <a:spLocks noChangeArrowheads="1"/>
            </p:cNvSpPr>
            <p:nvPr/>
          </p:nvSpPr>
          <p:spPr bwMode="auto">
            <a:xfrm>
              <a:off x="786" y="2276"/>
              <a:ext cx="196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S</a:t>
              </a:r>
            </a:p>
          </p:txBody>
        </p:sp>
        <p:sp>
          <p:nvSpPr>
            <p:cNvPr id="79" name="Text Box 74"/>
            <p:cNvSpPr txBox="1">
              <a:spLocks noChangeArrowheads="1"/>
            </p:cNvSpPr>
            <p:nvPr/>
          </p:nvSpPr>
          <p:spPr bwMode="auto">
            <a:xfrm>
              <a:off x="783" y="2137"/>
              <a:ext cx="21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...</a:t>
              </a:r>
            </a:p>
          </p:txBody>
        </p:sp>
      </p:grpSp>
      <p:grpSp>
        <p:nvGrpSpPr>
          <p:cNvPr id="80" name="Group 75"/>
          <p:cNvGrpSpPr>
            <a:grpSpLocks/>
          </p:cNvGrpSpPr>
          <p:nvPr/>
        </p:nvGrpSpPr>
        <p:grpSpPr bwMode="auto">
          <a:xfrm>
            <a:off x="431800" y="1808163"/>
            <a:ext cx="512763" cy="2305050"/>
            <a:chOff x="536" y="1071"/>
            <a:chExt cx="323" cy="1452"/>
          </a:xfrm>
        </p:grpSpPr>
        <p:sp>
          <p:nvSpPr>
            <p:cNvPr id="81" name="Text Box 76"/>
            <p:cNvSpPr txBox="1">
              <a:spLocks noChangeArrowheads="1"/>
            </p:cNvSpPr>
            <p:nvPr/>
          </p:nvSpPr>
          <p:spPr bwMode="auto">
            <a:xfrm>
              <a:off x="653" y="1230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0</a:t>
              </a:r>
            </a:p>
          </p:txBody>
        </p:sp>
        <p:sp>
          <p:nvSpPr>
            <p:cNvPr id="82" name="Text Box 77"/>
            <p:cNvSpPr txBox="1">
              <a:spLocks noChangeArrowheads="1"/>
            </p:cNvSpPr>
            <p:nvPr/>
          </p:nvSpPr>
          <p:spPr bwMode="auto">
            <a:xfrm>
              <a:off x="654" y="1368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1</a:t>
              </a:r>
            </a:p>
          </p:txBody>
        </p:sp>
        <p:sp>
          <p:nvSpPr>
            <p:cNvPr id="83" name="Text Box 78"/>
            <p:cNvSpPr txBox="1">
              <a:spLocks noChangeArrowheads="1"/>
            </p:cNvSpPr>
            <p:nvPr/>
          </p:nvSpPr>
          <p:spPr bwMode="auto">
            <a:xfrm>
              <a:off x="654" y="1502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2</a:t>
              </a:r>
            </a:p>
          </p:txBody>
        </p:sp>
        <p:sp>
          <p:nvSpPr>
            <p:cNvPr id="84" name="Text Box 79"/>
            <p:cNvSpPr txBox="1">
              <a:spLocks noChangeArrowheads="1"/>
            </p:cNvSpPr>
            <p:nvPr/>
          </p:nvSpPr>
          <p:spPr bwMode="auto">
            <a:xfrm>
              <a:off x="654" y="1638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3</a:t>
              </a:r>
            </a:p>
          </p:txBody>
        </p:sp>
        <p:sp>
          <p:nvSpPr>
            <p:cNvPr id="85" name="Text Box 80"/>
            <p:cNvSpPr txBox="1">
              <a:spLocks noChangeArrowheads="1"/>
            </p:cNvSpPr>
            <p:nvPr/>
          </p:nvSpPr>
          <p:spPr bwMode="auto">
            <a:xfrm>
              <a:off x="654" y="1774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4</a:t>
              </a:r>
            </a:p>
          </p:txBody>
        </p:sp>
        <p:sp>
          <p:nvSpPr>
            <p:cNvPr id="86" name="Text Box 81"/>
            <p:cNvSpPr txBox="1">
              <a:spLocks noChangeArrowheads="1"/>
            </p:cNvSpPr>
            <p:nvPr/>
          </p:nvSpPr>
          <p:spPr bwMode="auto">
            <a:xfrm>
              <a:off x="654" y="1910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5</a:t>
              </a:r>
            </a:p>
          </p:txBody>
        </p:sp>
        <p:sp>
          <p:nvSpPr>
            <p:cNvPr id="87" name="Text Box 82"/>
            <p:cNvSpPr txBox="1">
              <a:spLocks noChangeArrowheads="1"/>
            </p:cNvSpPr>
            <p:nvPr/>
          </p:nvSpPr>
          <p:spPr bwMode="auto">
            <a:xfrm>
              <a:off x="654" y="2046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6</a:t>
              </a:r>
            </a:p>
          </p:txBody>
        </p:sp>
        <p:sp>
          <p:nvSpPr>
            <p:cNvPr id="88" name="Text Box 83"/>
            <p:cNvSpPr txBox="1">
              <a:spLocks noChangeArrowheads="1"/>
            </p:cNvSpPr>
            <p:nvPr/>
          </p:nvSpPr>
          <p:spPr bwMode="auto">
            <a:xfrm>
              <a:off x="647" y="2321"/>
              <a:ext cx="196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S</a:t>
              </a:r>
            </a:p>
          </p:txBody>
        </p:sp>
        <p:sp>
          <p:nvSpPr>
            <p:cNvPr id="89" name="Text Box 84"/>
            <p:cNvSpPr txBox="1">
              <a:spLocks noChangeArrowheads="1"/>
            </p:cNvSpPr>
            <p:nvPr/>
          </p:nvSpPr>
          <p:spPr bwMode="auto">
            <a:xfrm>
              <a:off x="644" y="2182"/>
              <a:ext cx="21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...</a:t>
              </a:r>
            </a:p>
          </p:txBody>
        </p:sp>
        <p:sp>
          <p:nvSpPr>
            <p:cNvPr id="90" name="Text Box 85"/>
            <p:cNvSpPr txBox="1">
              <a:spLocks noChangeArrowheads="1"/>
            </p:cNvSpPr>
            <p:nvPr/>
          </p:nvSpPr>
          <p:spPr bwMode="auto">
            <a:xfrm>
              <a:off x="536" y="1071"/>
              <a:ext cx="30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Set</a:t>
              </a:r>
            </a:p>
          </p:txBody>
        </p:sp>
      </p:grpSp>
      <p:sp>
        <p:nvSpPr>
          <p:cNvPr id="91" name="Text Box 86"/>
          <p:cNvSpPr txBox="1">
            <a:spLocks noChangeArrowheads="1"/>
          </p:cNvSpPr>
          <p:nvPr/>
        </p:nvSpPr>
        <p:spPr bwMode="auto">
          <a:xfrm>
            <a:off x="3979863" y="6132513"/>
            <a:ext cx="3413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92" name="Text Box 87"/>
          <p:cNvSpPr txBox="1">
            <a:spLocks noChangeArrowheads="1"/>
          </p:cNvSpPr>
          <p:nvPr/>
        </p:nvSpPr>
        <p:spPr bwMode="auto">
          <a:xfrm>
            <a:off x="3979863" y="5013325"/>
            <a:ext cx="3413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93" name="Text Box 88"/>
          <p:cNvSpPr txBox="1">
            <a:spLocks noChangeArrowheads="1"/>
          </p:cNvSpPr>
          <p:nvPr/>
        </p:nvSpPr>
        <p:spPr bwMode="auto">
          <a:xfrm>
            <a:off x="3979863" y="3287713"/>
            <a:ext cx="3413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94" name="Text Box 89"/>
          <p:cNvSpPr txBox="1">
            <a:spLocks noChangeArrowheads="1"/>
          </p:cNvSpPr>
          <p:nvPr/>
        </p:nvSpPr>
        <p:spPr bwMode="auto">
          <a:xfrm>
            <a:off x="4948238" y="2060575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0</a:t>
            </a:r>
          </a:p>
        </p:txBody>
      </p:sp>
      <p:sp>
        <p:nvSpPr>
          <p:cNvPr id="95" name="Text Box 90"/>
          <p:cNvSpPr txBox="1">
            <a:spLocks noChangeArrowheads="1"/>
          </p:cNvSpPr>
          <p:nvPr/>
        </p:nvSpPr>
        <p:spPr bwMode="auto">
          <a:xfrm>
            <a:off x="4949825" y="2279650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1</a:t>
            </a:r>
          </a:p>
        </p:txBody>
      </p:sp>
      <p:sp>
        <p:nvSpPr>
          <p:cNvPr id="96" name="Text Box 91"/>
          <p:cNvSpPr txBox="1">
            <a:spLocks noChangeArrowheads="1"/>
          </p:cNvSpPr>
          <p:nvPr/>
        </p:nvSpPr>
        <p:spPr bwMode="auto">
          <a:xfrm>
            <a:off x="4949825" y="2492375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2</a:t>
            </a:r>
          </a:p>
        </p:txBody>
      </p:sp>
      <p:sp>
        <p:nvSpPr>
          <p:cNvPr id="97" name="Text Box 92"/>
          <p:cNvSpPr txBox="1">
            <a:spLocks noChangeArrowheads="1"/>
          </p:cNvSpPr>
          <p:nvPr/>
        </p:nvSpPr>
        <p:spPr bwMode="auto">
          <a:xfrm>
            <a:off x="4949825" y="2708275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3</a:t>
            </a:r>
          </a:p>
        </p:txBody>
      </p:sp>
      <p:sp>
        <p:nvSpPr>
          <p:cNvPr id="98" name="Text Box 93"/>
          <p:cNvSpPr txBox="1">
            <a:spLocks noChangeArrowheads="1"/>
          </p:cNvSpPr>
          <p:nvPr/>
        </p:nvSpPr>
        <p:spPr bwMode="auto">
          <a:xfrm>
            <a:off x="4949825" y="2924175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4</a:t>
            </a:r>
          </a:p>
        </p:txBody>
      </p:sp>
      <p:sp>
        <p:nvSpPr>
          <p:cNvPr id="99" name="Text Box 94"/>
          <p:cNvSpPr txBox="1">
            <a:spLocks noChangeArrowheads="1"/>
          </p:cNvSpPr>
          <p:nvPr/>
        </p:nvSpPr>
        <p:spPr bwMode="auto">
          <a:xfrm>
            <a:off x="4949825" y="3140075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5</a:t>
            </a:r>
          </a:p>
        </p:txBody>
      </p:sp>
      <p:sp>
        <p:nvSpPr>
          <p:cNvPr id="100" name="Text Box 95"/>
          <p:cNvSpPr txBox="1">
            <a:spLocks noChangeArrowheads="1"/>
          </p:cNvSpPr>
          <p:nvPr/>
        </p:nvSpPr>
        <p:spPr bwMode="auto">
          <a:xfrm>
            <a:off x="4938713" y="3576638"/>
            <a:ext cx="31115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S</a:t>
            </a:r>
          </a:p>
        </p:txBody>
      </p:sp>
      <p:sp>
        <p:nvSpPr>
          <p:cNvPr id="101" name="Text Box 96"/>
          <p:cNvSpPr txBox="1">
            <a:spLocks noChangeArrowheads="1"/>
          </p:cNvSpPr>
          <p:nvPr/>
        </p:nvSpPr>
        <p:spPr bwMode="auto">
          <a:xfrm>
            <a:off x="4933950" y="3355975"/>
            <a:ext cx="3413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102" name="Text Box 97"/>
          <p:cNvSpPr txBox="1">
            <a:spLocks noChangeArrowheads="1"/>
          </p:cNvSpPr>
          <p:nvPr/>
        </p:nvSpPr>
        <p:spPr bwMode="auto">
          <a:xfrm>
            <a:off x="4914900" y="1808163"/>
            <a:ext cx="4810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Set</a:t>
            </a:r>
          </a:p>
        </p:txBody>
      </p:sp>
      <p:sp>
        <p:nvSpPr>
          <p:cNvPr id="103" name="Text Box 98"/>
          <p:cNvSpPr txBox="1">
            <a:spLocks noChangeArrowheads="1"/>
          </p:cNvSpPr>
          <p:nvPr/>
        </p:nvSpPr>
        <p:spPr bwMode="auto">
          <a:xfrm>
            <a:off x="4948238" y="3789363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0</a:t>
            </a:r>
          </a:p>
        </p:txBody>
      </p:sp>
      <p:sp>
        <p:nvSpPr>
          <p:cNvPr id="104" name="Text Box 99"/>
          <p:cNvSpPr txBox="1">
            <a:spLocks noChangeArrowheads="1"/>
          </p:cNvSpPr>
          <p:nvPr/>
        </p:nvSpPr>
        <p:spPr bwMode="auto">
          <a:xfrm>
            <a:off x="4949825" y="400843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1</a:t>
            </a:r>
          </a:p>
        </p:txBody>
      </p:sp>
      <p:sp>
        <p:nvSpPr>
          <p:cNvPr id="105" name="Text Box 100"/>
          <p:cNvSpPr txBox="1">
            <a:spLocks noChangeArrowheads="1"/>
          </p:cNvSpPr>
          <p:nvPr/>
        </p:nvSpPr>
        <p:spPr bwMode="auto">
          <a:xfrm>
            <a:off x="4949825" y="4221163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2</a:t>
            </a:r>
          </a:p>
        </p:txBody>
      </p:sp>
      <p:sp>
        <p:nvSpPr>
          <p:cNvPr id="106" name="Text Box 101"/>
          <p:cNvSpPr txBox="1">
            <a:spLocks noChangeArrowheads="1"/>
          </p:cNvSpPr>
          <p:nvPr/>
        </p:nvSpPr>
        <p:spPr bwMode="auto">
          <a:xfrm>
            <a:off x="4949825" y="4437063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3</a:t>
            </a:r>
          </a:p>
        </p:txBody>
      </p:sp>
      <p:sp>
        <p:nvSpPr>
          <p:cNvPr id="107" name="Text Box 102"/>
          <p:cNvSpPr txBox="1">
            <a:spLocks noChangeArrowheads="1"/>
          </p:cNvSpPr>
          <p:nvPr/>
        </p:nvSpPr>
        <p:spPr bwMode="auto">
          <a:xfrm>
            <a:off x="4949825" y="4652963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4</a:t>
            </a:r>
          </a:p>
        </p:txBody>
      </p:sp>
      <p:sp>
        <p:nvSpPr>
          <p:cNvPr id="108" name="Text Box 103"/>
          <p:cNvSpPr txBox="1">
            <a:spLocks noChangeArrowheads="1"/>
          </p:cNvSpPr>
          <p:nvPr/>
        </p:nvSpPr>
        <p:spPr bwMode="auto">
          <a:xfrm>
            <a:off x="4949825" y="4868863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5</a:t>
            </a:r>
          </a:p>
        </p:txBody>
      </p:sp>
      <p:sp>
        <p:nvSpPr>
          <p:cNvPr id="109" name="Text Box 104"/>
          <p:cNvSpPr txBox="1">
            <a:spLocks noChangeArrowheads="1"/>
          </p:cNvSpPr>
          <p:nvPr/>
        </p:nvSpPr>
        <p:spPr bwMode="auto">
          <a:xfrm>
            <a:off x="4938713" y="5305425"/>
            <a:ext cx="31115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S</a:t>
            </a:r>
          </a:p>
        </p:txBody>
      </p:sp>
      <p:sp>
        <p:nvSpPr>
          <p:cNvPr id="110" name="Text Box 105"/>
          <p:cNvSpPr txBox="1">
            <a:spLocks noChangeArrowheads="1"/>
          </p:cNvSpPr>
          <p:nvPr/>
        </p:nvSpPr>
        <p:spPr bwMode="auto">
          <a:xfrm>
            <a:off x="4933950" y="5084763"/>
            <a:ext cx="3413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111" name="Text Box 106"/>
          <p:cNvSpPr txBox="1">
            <a:spLocks noChangeArrowheads="1"/>
          </p:cNvSpPr>
          <p:nvPr/>
        </p:nvSpPr>
        <p:spPr bwMode="auto">
          <a:xfrm>
            <a:off x="4951413" y="5516563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0</a:t>
            </a:r>
          </a:p>
        </p:txBody>
      </p:sp>
      <p:sp>
        <p:nvSpPr>
          <p:cNvPr id="112" name="Text Box 107"/>
          <p:cNvSpPr txBox="1">
            <a:spLocks noChangeArrowheads="1"/>
          </p:cNvSpPr>
          <p:nvPr/>
        </p:nvSpPr>
        <p:spPr bwMode="auto">
          <a:xfrm>
            <a:off x="4953000" y="573563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1</a:t>
            </a:r>
          </a:p>
        </p:txBody>
      </p:sp>
      <p:sp>
        <p:nvSpPr>
          <p:cNvPr id="113" name="Text Box 108"/>
          <p:cNvSpPr txBox="1">
            <a:spLocks noChangeArrowheads="1"/>
          </p:cNvSpPr>
          <p:nvPr/>
        </p:nvSpPr>
        <p:spPr bwMode="auto">
          <a:xfrm>
            <a:off x="4953000" y="5948363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2</a:t>
            </a:r>
          </a:p>
        </p:txBody>
      </p:sp>
      <p:sp>
        <p:nvSpPr>
          <p:cNvPr id="114" name="Text Box 109"/>
          <p:cNvSpPr txBox="1">
            <a:spLocks noChangeArrowheads="1"/>
          </p:cNvSpPr>
          <p:nvPr/>
        </p:nvSpPr>
        <p:spPr bwMode="auto">
          <a:xfrm>
            <a:off x="5932488" y="2522538"/>
            <a:ext cx="3140075" cy="255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void foo1()</a:t>
            </a:r>
            <a:b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</a:b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for (i=0; i&lt;</a:t>
            </a:r>
            <a:r>
              <a:rPr lang="en-US" sz="1800" b="1" dirty="0">
                <a:latin typeface="Courier New" pitchFamily="49" charset="0"/>
              </a:rPr>
              <a:t>n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; i++) {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  foo2();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  foo3();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sz="1800" b="1" i="1" dirty="0">
                <a:solidFill>
                  <a:schemeClr val="bg2"/>
                </a:solidFill>
                <a:latin typeface="Courier New" pitchFamily="49" charset="0"/>
              </a:rPr>
              <a:t>// More Code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115" name="Text Box 110"/>
          <p:cNvSpPr txBox="1">
            <a:spLocks noChangeArrowheads="1"/>
          </p:cNvSpPr>
          <p:nvPr/>
        </p:nvSpPr>
        <p:spPr bwMode="auto">
          <a:xfrm>
            <a:off x="5724525" y="5445125"/>
            <a:ext cx="3417923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2000" i="1" u="sng" dirty="0"/>
              <a:t>Here:</a:t>
            </a:r>
            <a:r>
              <a:rPr lang="en-US" sz="2000" dirty="0"/>
              <a:t> 2-way set-associative</a:t>
            </a:r>
          </a:p>
          <a:p>
            <a:pPr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2000" dirty="0"/>
              <a:t>I-Cache</a:t>
            </a:r>
          </a:p>
        </p:txBody>
      </p:sp>
      <p:sp>
        <p:nvSpPr>
          <p:cNvPr id="116" name="Rectangle 111"/>
          <p:cNvSpPr>
            <a:spLocks noChangeArrowheads="1"/>
          </p:cNvSpPr>
          <p:nvPr/>
        </p:nvSpPr>
        <p:spPr bwMode="auto">
          <a:xfrm>
            <a:off x="977900" y="20970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bg1"/>
                </a:solidFill>
                <a:latin typeface="Courier New" pitchFamily="49" charset="0"/>
              </a:rPr>
              <a:t>foo1</a:t>
            </a:r>
          </a:p>
        </p:txBody>
      </p:sp>
      <p:sp>
        <p:nvSpPr>
          <p:cNvPr id="117" name="Line 112"/>
          <p:cNvSpPr>
            <a:spLocks noChangeShapeType="1"/>
          </p:cNvSpPr>
          <p:nvPr/>
        </p:nvSpPr>
        <p:spPr bwMode="auto">
          <a:xfrm rot="5400000">
            <a:off x="2916238" y="1736725"/>
            <a:ext cx="0" cy="936625"/>
          </a:xfrm>
          <a:prstGeom prst="line">
            <a:avLst/>
          </a:prstGeom>
          <a:noFill/>
          <a:ln w="25400">
            <a:solidFill>
              <a:srgbClr val="0099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118" name="AutoShape 113"/>
          <p:cNvSpPr>
            <a:spLocks noChangeArrowheads="1"/>
          </p:cNvSpPr>
          <p:nvPr/>
        </p:nvSpPr>
        <p:spPr bwMode="auto">
          <a:xfrm>
            <a:off x="5616575" y="3213100"/>
            <a:ext cx="466725" cy="252413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83B53D">
                  <a:gamma/>
                  <a:shade val="46275"/>
                  <a:invGamma/>
                </a:srgbClr>
              </a:gs>
              <a:gs pos="100000">
                <a:srgbClr val="83B53D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180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500"/>
                            </p:stCondLst>
                            <p:childTnLst>
                              <p:par>
                                <p:cTn id="1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000"/>
                            </p:stCondLst>
                            <p:childTnLst>
                              <p:par>
                                <p:cTn id="1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49" grpId="0" animBg="1"/>
      <p:bldP spid="54" grpId="0" animBg="1"/>
      <p:bldP spid="55" grpId="0" animBg="1"/>
      <p:bldP spid="60" grpId="0" animBg="1"/>
      <p:bldP spid="61" grpId="0" animBg="1"/>
      <p:bldP spid="62" grpId="0" animBg="1"/>
      <p:bldP spid="63" grpId="0" animBg="1"/>
      <p:bldP spid="67" grpId="0" animBg="1"/>
      <p:bldP spid="68" grpId="0" animBg="1"/>
      <p:bldP spid="69" grpId="0" animBg="1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6" grpId="0" animBg="1"/>
      <p:bldP spid="117" grpId="0" animBg="1"/>
      <p:bldP spid="11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CC1F1CF5-F376-41B7-B1F1-11636669361A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I-Cache Evictions (2)</a:t>
            </a:r>
          </a:p>
        </p:txBody>
      </p:sp>
      <p:sp>
        <p:nvSpPr>
          <p:cNvPr id="119" name="Rectangle 2"/>
          <p:cNvSpPr>
            <a:spLocks noChangeArrowheads="1"/>
          </p:cNvSpPr>
          <p:nvPr/>
        </p:nvSpPr>
        <p:spPr bwMode="auto">
          <a:xfrm>
            <a:off x="979488" y="23145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0" name="Rectangle 4"/>
          <p:cNvSpPr>
            <a:spLocks noChangeArrowheads="1"/>
          </p:cNvSpPr>
          <p:nvPr/>
        </p:nvSpPr>
        <p:spPr bwMode="auto">
          <a:xfrm>
            <a:off x="3403600" y="2098675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foo1</a:t>
            </a:r>
          </a:p>
        </p:txBody>
      </p:sp>
      <p:sp>
        <p:nvSpPr>
          <p:cNvPr id="121" name="Rectangle 5"/>
          <p:cNvSpPr>
            <a:spLocks noChangeArrowheads="1"/>
          </p:cNvSpPr>
          <p:nvPr/>
        </p:nvSpPr>
        <p:spPr bwMode="auto">
          <a:xfrm>
            <a:off x="3403600" y="2314575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2" name="Rectangle 6"/>
          <p:cNvSpPr>
            <a:spLocks noChangeArrowheads="1"/>
          </p:cNvSpPr>
          <p:nvPr/>
        </p:nvSpPr>
        <p:spPr bwMode="auto">
          <a:xfrm>
            <a:off x="3403600" y="2530475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3" name="Rectangle 7"/>
          <p:cNvSpPr>
            <a:spLocks noChangeArrowheads="1"/>
          </p:cNvSpPr>
          <p:nvPr/>
        </p:nvSpPr>
        <p:spPr bwMode="auto">
          <a:xfrm>
            <a:off x="3403600" y="2746375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4" name="Rectangle 8"/>
          <p:cNvSpPr>
            <a:spLocks noChangeArrowheads="1"/>
          </p:cNvSpPr>
          <p:nvPr/>
        </p:nvSpPr>
        <p:spPr bwMode="auto">
          <a:xfrm>
            <a:off x="3403600" y="2962275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5" name="Rectangle 9"/>
          <p:cNvSpPr>
            <a:spLocks noChangeArrowheads="1"/>
          </p:cNvSpPr>
          <p:nvPr/>
        </p:nvSpPr>
        <p:spPr bwMode="auto">
          <a:xfrm>
            <a:off x="3403600" y="3178175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6" name="Rectangle 10"/>
          <p:cNvSpPr>
            <a:spLocks noChangeArrowheads="1"/>
          </p:cNvSpPr>
          <p:nvPr/>
        </p:nvSpPr>
        <p:spPr bwMode="auto">
          <a:xfrm>
            <a:off x="3403600" y="3394075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7" name="Rectangle 11"/>
          <p:cNvSpPr>
            <a:spLocks noChangeArrowheads="1"/>
          </p:cNvSpPr>
          <p:nvPr/>
        </p:nvSpPr>
        <p:spPr bwMode="auto">
          <a:xfrm>
            <a:off x="3403600" y="3609975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8" name="Rectangle 12"/>
          <p:cNvSpPr>
            <a:spLocks noChangeArrowheads="1"/>
          </p:cNvSpPr>
          <p:nvPr/>
        </p:nvSpPr>
        <p:spPr bwMode="auto">
          <a:xfrm>
            <a:off x="3403600" y="3825875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foo2</a:t>
            </a:r>
          </a:p>
        </p:txBody>
      </p:sp>
      <p:sp>
        <p:nvSpPr>
          <p:cNvPr id="129" name="Rectangle 13"/>
          <p:cNvSpPr>
            <a:spLocks noChangeArrowheads="1"/>
          </p:cNvSpPr>
          <p:nvPr/>
        </p:nvSpPr>
        <p:spPr bwMode="auto">
          <a:xfrm>
            <a:off x="3403600" y="4041775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0" name="Rectangle 14"/>
          <p:cNvSpPr>
            <a:spLocks noChangeArrowheads="1"/>
          </p:cNvSpPr>
          <p:nvPr/>
        </p:nvSpPr>
        <p:spPr bwMode="auto">
          <a:xfrm>
            <a:off x="3403600" y="4257675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1" name="Rectangle 15"/>
          <p:cNvSpPr>
            <a:spLocks noChangeArrowheads="1"/>
          </p:cNvSpPr>
          <p:nvPr/>
        </p:nvSpPr>
        <p:spPr bwMode="auto">
          <a:xfrm>
            <a:off x="3403600" y="4473575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2" name="Rectangle 16"/>
          <p:cNvSpPr>
            <a:spLocks noChangeArrowheads="1"/>
          </p:cNvSpPr>
          <p:nvPr/>
        </p:nvSpPr>
        <p:spPr bwMode="auto">
          <a:xfrm>
            <a:off x="3403600" y="4689475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" name="Rectangle 17"/>
          <p:cNvSpPr>
            <a:spLocks noChangeArrowheads="1"/>
          </p:cNvSpPr>
          <p:nvPr/>
        </p:nvSpPr>
        <p:spPr bwMode="auto">
          <a:xfrm>
            <a:off x="3403600" y="4905375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4" name="Rectangle 18"/>
          <p:cNvSpPr>
            <a:spLocks noChangeArrowheads="1"/>
          </p:cNvSpPr>
          <p:nvPr/>
        </p:nvSpPr>
        <p:spPr bwMode="auto">
          <a:xfrm>
            <a:off x="3403600" y="5121275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5" name="Rectangle 19"/>
          <p:cNvSpPr>
            <a:spLocks noChangeArrowheads="1"/>
          </p:cNvSpPr>
          <p:nvPr/>
        </p:nvSpPr>
        <p:spPr bwMode="auto">
          <a:xfrm>
            <a:off x="3403600" y="5337175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6" name="Rectangle 20"/>
          <p:cNvSpPr>
            <a:spLocks noChangeArrowheads="1"/>
          </p:cNvSpPr>
          <p:nvPr/>
        </p:nvSpPr>
        <p:spPr bwMode="auto">
          <a:xfrm>
            <a:off x="3403600" y="5553075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dirty="0">
                <a:solidFill>
                  <a:schemeClr val="tx2"/>
                </a:solidFill>
              </a:rPr>
              <a:t>foo3</a:t>
            </a:r>
          </a:p>
        </p:txBody>
      </p:sp>
      <p:sp>
        <p:nvSpPr>
          <p:cNvPr id="137" name="Rectangle 21"/>
          <p:cNvSpPr>
            <a:spLocks noChangeArrowheads="1"/>
          </p:cNvSpPr>
          <p:nvPr/>
        </p:nvSpPr>
        <p:spPr bwMode="auto">
          <a:xfrm>
            <a:off x="3403600" y="5768975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8" name="Rectangle 22"/>
          <p:cNvSpPr>
            <a:spLocks noChangeArrowheads="1"/>
          </p:cNvSpPr>
          <p:nvPr/>
        </p:nvSpPr>
        <p:spPr bwMode="auto">
          <a:xfrm>
            <a:off x="3403600" y="5984875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9" name="Rectangle 24"/>
          <p:cNvSpPr>
            <a:spLocks noChangeArrowheads="1"/>
          </p:cNvSpPr>
          <p:nvPr/>
        </p:nvSpPr>
        <p:spPr bwMode="auto">
          <a:xfrm>
            <a:off x="979488" y="20986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0" name="Rectangle 25"/>
          <p:cNvSpPr>
            <a:spLocks noChangeArrowheads="1"/>
          </p:cNvSpPr>
          <p:nvPr/>
        </p:nvSpPr>
        <p:spPr bwMode="auto">
          <a:xfrm>
            <a:off x="979488" y="25304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1" name="Rectangle 26"/>
          <p:cNvSpPr>
            <a:spLocks noChangeArrowheads="1"/>
          </p:cNvSpPr>
          <p:nvPr/>
        </p:nvSpPr>
        <p:spPr bwMode="auto">
          <a:xfrm>
            <a:off x="979488" y="27463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2" name="Rectangle 27"/>
          <p:cNvSpPr>
            <a:spLocks noChangeArrowheads="1"/>
          </p:cNvSpPr>
          <p:nvPr/>
        </p:nvSpPr>
        <p:spPr bwMode="auto">
          <a:xfrm>
            <a:off x="979488" y="29622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3" name="Rectangle 28"/>
          <p:cNvSpPr>
            <a:spLocks noChangeArrowheads="1"/>
          </p:cNvSpPr>
          <p:nvPr/>
        </p:nvSpPr>
        <p:spPr bwMode="auto">
          <a:xfrm>
            <a:off x="979488" y="31781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4" name="Rectangle 29"/>
          <p:cNvSpPr>
            <a:spLocks noChangeArrowheads="1"/>
          </p:cNvSpPr>
          <p:nvPr/>
        </p:nvSpPr>
        <p:spPr bwMode="auto">
          <a:xfrm>
            <a:off x="979488" y="33940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5" name="Rectangle 30"/>
          <p:cNvSpPr>
            <a:spLocks noChangeArrowheads="1"/>
          </p:cNvSpPr>
          <p:nvPr/>
        </p:nvSpPr>
        <p:spPr bwMode="auto">
          <a:xfrm>
            <a:off x="979488" y="36099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6" name="Rectangle 31"/>
          <p:cNvSpPr>
            <a:spLocks noChangeArrowheads="1"/>
          </p:cNvSpPr>
          <p:nvPr/>
        </p:nvSpPr>
        <p:spPr bwMode="auto">
          <a:xfrm>
            <a:off x="979488" y="38258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7" name="Text Box 32"/>
          <p:cNvSpPr txBox="1">
            <a:spLocks noChangeArrowheads="1"/>
          </p:cNvSpPr>
          <p:nvPr/>
        </p:nvSpPr>
        <p:spPr bwMode="auto">
          <a:xfrm>
            <a:off x="1231900" y="1736725"/>
            <a:ext cx="1009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800" b="1" dirty="0">
                <a:solidFill>
                  <a:schemeClr val="tx2"/>
                </a:solidFill>
              </a:rPr>
              <a:t>I-Cache</a:t>
            </a:r>
          </a:p>
        </p:txBody>
      </p:sp>
      <p:sp>
        <p:nvSpPr>
          <p:cNvPr id="148" name="Rectangle 33"/>
          <p:cNvSpPr>
            <a:spLocks noChangeArrowheads="1"/>
          </p:cNvSpPr>
          <p:nvPr/>
        </p:nvSpPr>
        <p:spPr bwMode="auto">
          <a:xfrm>
            <a:off x="979488" y="44005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9" name="Rectangle 34"/>
          <p:cNvSpPr>
            <a:spLocks noChangeArrowheads="1"/>
          </p:cNvSpPr>
          <p:nvPr/>
        </p:nvSpPr>
        <p:spPr bwMode="auto">
          <a:xfrm>
            <a:off x="979488" y="46164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0" name="Rectangle 35"/>
          <p:cNvSpPr>
            <a:spLocks noChangeArrowheads="1"/>
          </p:cNvSpPr>
          <p:nvPr/>
        </p:nvSpPr>
        <p:spPr bwMode="auto">
          <a:xfrm>
            <a:off x="979488" y="48323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1" name="Rectangle 36"/>
          <p:cNvSpPr>
            <a:spLocks noChangeArrowheads="1"/>
          </p:cNvSpPr>
          <p:nvPr/>
        </p:nvSpPr>
        <p:spPr bwMode="auto">
          <a:xfrm>
            <a:off x="979488" y="50482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2" name="Rectangle 37"/>
          <p:cNvSpPr>
            <a:spLocks noChangeArrowheads="1"/>
          </p:cNvSpPr>
          <p:nvPr/>
        </p:nvSpPr>
        <p:spPr bwMode="auto">
          <a:xfrm>
            <a:off x="979488" y="52641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" name="Rectangle 38"/>
          <p:cNvSpPr>
            <a:spLocks noChangeArrowheads="1"/>
          </p:cNvSpPr>
          <p:nvPr/>
        </p:nvSpPr>
        <p:spPr bwMode="auto">
          <a:xfrm>
            <a:off x="979488" y="54800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4" name="Rectangle 39"/>
          <p:cNvSpPr>
            <a:spLocks noChangeArrowheads="1"/>
          </p:cNvSpPr>
          <p:nvPr/>
        </p:nvSpPr>
        <p:spPr bwMode="auto">
          <a:xfrm>
            <a:off x="979488" y="56959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5" name="Rectangle 40"/>
          <p:cNvSpPr>
            <a:spLocks noChangeArrowheads="1"/>
          </p:cNvSpPr>
          <p:nvPr/>
        </p:nvSpPr>
        <p:spPr bwMode="auto">
          <a:xfrm>
            <a:off x="979488" y="59118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6" name="Rectangle 41"/>
          <p:cNvSpPr>
            <a:spLocks noChangeArrowheads="1"/>
          </p:cNvSpPr>
          <p:nvPr/>
        </p:nvSpPr>
        <p:spPr bwMode="auto">
          <a:xfrm>
            <a:off x="979488" y="61277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7" name="Text Box 42"/>
          <p:cNvSpPr txBox="1">
            <a:spLocks noChangeArrowheads="1"/>
          </p:cNvSpPr>
          <p:nvPr/>
        </p:nvSpPr>
        <p:spPr bwMode="auto">
          <a:xfrm rot="16200000">
            <a:off x="-52999" y="2848739"/>
            <a:ext cx="9013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>
                <a:solidFill>
                  <a:schemeClr val="tx2"/>
                </a:solidFill>
              </a:rPr>
              <a:t>Way 0</a:t>
            </a:r>
          </a:p>
        </p:txBody>
      </p:sp>
      <p:sp>
        <p:nvSpPr>
          <p:cNvPr id="158" name="Text Box 43"/>
          <p:cNvSpPr txBox="1">
            <a:spLocks noChangeArrowheads="1"/>
          </p:cNvSpPr>
          <p:nvPr/>
        </p:nvSpPr>
        <p:spPr bwMode="auto">
          <a:xfrm rot="16200000">
            <a:off x="-57761" y="5156963"/>
            <a:ext cx="9013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>
                <a:solidFill>
                  <a:schemeClr val="tx2"/>
                </a:solidFill>
              </a:rPr>
              <a:t>Way 1</a:t>
            </a:r>
          </a:p>
        </p:txBody>
      </p:sp>
      <p:sp>
        <p:nvSpPr>
          <p:cNvPr id="159" name="Rectangle 44"/>
          <p:cNvSpPr>
            <a:spLocks noChangeArrowheads="1"/>
          </p:cNvSpPr>
          <p:nvPr/>
        </p:nvSpPr>
        <p:spPr bwMode="auto">
          <a:xfrm>
            <a:off x="3403600" y="2095500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bg1"/>
                </a:solidFill>
                <a:latin typeface="Courier New" pitchFamily="49" charset="0"/>
              </a:rPr>
              <a:t>foo1</a:t>
            </a:r>
          </a:p>
        </p:txBody>
      </p:sp>
      <p:grpSp>
        <p:nvGrpSpPr>
          <p:cNvPr id="160" name="Group 45"/>
          <p:cNvGrpSpPr>
            <a:grpSpLocks/>
          </p:cNvGrpSpPr>
          <p:nvPr/>
        </p:nvGrpSpPr>
        <p:grpSpPr bwMode="auto">
          <a:xfrm>
            <a:off x="3403600" y="2744788"/>
            <a:ext cx="1439863" cy="646112"/>
            <a:chOff x="3606" y="1616"/>
            <a:chExt cx="907" cy="407"/>
          </a:xfrm>
        </p:grpSpPr>
        <p:sp>
          <p:nvSpPr>
            <p:cNvPr id="161" name="Rectangle 46"/>
            <p:cNvSpPr>
              <a:spLocks noChangeArrowheads="1"/>
            </p:cNvSpPr>
            <p:nvPr/>
          </p:nvSpPr>
          <p:spPr bwMode="auto">
            <a:xfrm>
              <a:off x="3606" y="1616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62" name="Rectangle 47"/>
            <p:cNvSpPr>
              <a:spLocks noChangeArrowheads="1"/>
            </p:cNvSpPr>
            <p:nvPr/>
          </p:nvSpPr>
          <p:spPr bwMode="auto">
            <a:xfrm>
              <a:off x="3606" y="1751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63" name="Rectangle 48"/>
            <p:cNvSpPr>
              <a:spLocks noChangeArrowheads="1"/>
            </p:cNvSpPr>
            <p:nvPr/>
          </p:nvSpPr>
          <p:spPr bwMode="auto">
            <a:xfrm>
              <a:off x="3606" y="1887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64" name="Rectangle 49"/>
          <p:cNvSpPr>
            <a:spLocks noChangeArrowheads="1"/>
          </p:cNvSpPr>
          <p:nvPr/>
        </p:nvSpPr>
        <p:spPr bwMode="auto">
          <a:xfrm>
            <a:off x="3403600" y="3606800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5" name="Rectangle 50"/>
          <p:cNvSpPr>
            <a:spLocks noChangeArrowheads="1"/>
          </p:cNvSpPr>
          <p:nvPr/>
        </p:nvSpPr>
        <p:spPr bwMode="auto">
          <a:xfrm>
            <a:off x="3403600" y="3825875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tx1"/>
                </a:solidFill>
                <a:latin typeface="Courier New" pitchFamily="49" charset="0"/>
              </a:rPr>
              <a:t>foo2</a:t>
            </a:r>
          </a:p>
        </p:txBody>
      </p:sp>
      <p:grpSp>
        <p:nvGrpSpPr>
          <p:cNvPr id="166" name="Group 51"/>
          <p:cNvGrpSpPr>
            <a:grpSpLocks/>
          </p:cNvGrpSpPr>
          <p:nvPr/>
        </p:nvGrpSpPr>
        <p:grpSpPr bwMode="auto">
          <a:xfrm>
            <a:off x="3403600" y="4038600"/>
            <a:ext cx="1439863" cy="647700"/>
            <a:chOff x="3606" y="2431"/>
            <a:chExt cx="907" cy="408"/>
          </a:xfrm>
        </p:grpSpPr>
        <p:sp>
          <p:nvSpPr>
            <p:cNvPr id="167" name="Rectangle 52"/>
            <p:cNvSpPr>
              <a:spLocks noChangeArrowheads="1"/>
            </p:cNvSpPr>
            <p:nvPr/>
          </p:nvSpPr>
          <p:spPr bwMode="auto">
            <a:xfrm>
              <a:off x="3606" y="2431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68" name="Rectangle 53"/>
            <p:cNvSpPr>
              <a:spLocks noChangeArrowheads="1"/>
            </p:cNvSpPr>
            <p:nvPr/>
          </p:nvSpPr>
          <p:spPr bwMode="auto">
            <a:xfrm>
              <a:off x="3606" y="2567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69" name="Rectangle 54"/>
            <p:cNvSpPr>
              <a:spLocks noChangeArrowheads="1"/>
            </p:cNvSpPr>
            <p:nvPr/>
          </p:nvSpPr>
          <p:spPr bwMode="auto">
            <a:xfrm>
              <a:off x="3606" y="2703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70" name="Rectangle 55"/>
          <p:cNvSpPr>
            <a:spLocks noChangeArrowheads="1"/>
          </p:cNvSpPr>
          <p:nvPr/>
        </p:nvSpPr>
        <p:spPr bwMode="auto">
          <a:xfrm>
            <a:off x="3403600" y="4686300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71" name="Rectangle 56"/>
          <p:cNvSpPr>
            <a:spLocks noChangeArrowheads="1"/>
          </p:cNvSpPr>
          <p:nvPr/>
        </p:nvSpPr>
        <p:spPr bwMode="auto">
          <a:xfrm>
            <a:off x="3403600" y="4902200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72" name="Rectangle 57"/>
          <p:cNvSpPr>
            <a:spLocks noChangeArrowheads="1"/>
          </p:cNvSpPr>
          <p:nvPr/>
        </p:nvSpPr>
        <p:spPr bwMode="auto">
          <a:xfrm>
            <a:off x="3403600" y="5334000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73" name="Rectangle 58"/>
          <p:cNvSpPr>
            <a:spLocks noChangeArrowheads="1"/>
          </p:cNvSpPr>
          <p:nvPr/>
        </p:nvSpPr>
        <p:spPr bwMode="auto">
          <a:xfrm>
            <a:off x="3403600" y="5553075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tx2"/>
                </a:solidFill>
                <a:latin typeface="Courier New" pitchFamily="49" charset="0"/>
              </a:rPr>
              <a:t>foo3</a:t>
            </a:r>
          </a:p>
        </p:txBody>
      </p:sp>
      <p:grpSp>
        <p:nvGrpSpPr>
          <p:cNvPr id="174" name="Group 59"/>
          <p:cNvGrpSpPr>
            <a:grpSpLocks/>
          </p:cNvGrpSpPr>
          <p:nvPr/>
        </p:nvGrpSpPr>
        <p:grpSpPr bwMode="auto">
          <a:xfrm>
            <a:off x="3403600" y="5765800"/>
            <a:ext cx="1439863" cy="431800"/>
            <a:chOff x="3606" y="3519"/>
            <a:chExt cx="907" cy="272"/>
          </a:xfrm>
        </p:grpSpPr>
        <p:sp>
          <p:nvSpPr>
            <p:cNvPr id="175" name="Rectangle 60"/>
            <p:cNvSpPr>
              <a:spLocks noChangeArrowheads="1"/>
            </p:cNvSpPr>
            <p:nvPr/>
          </p:nvSpPr>
          <p:spPr bwMode="auto">
            <a:xfrm>
              <a:off x="3606" y="3519"/>
              <a:ext cx="907" cy="13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6" name="Rectangle 61"/>
            <p:cNvSpPr>
              <a:spLocks noChangeArrowheads="1"/>
            </p:cNvSpPr>
            <p:nvPr/>
          </p:nvSpPr>
          <p:spPr bwMode="auto">
            <a:xfrm>
              <a:off x="3606" y="3655"/>
              <a:ext cx="907" cy="13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77" name="Rectangle 62"/>
          <p:cNvSpPr>
            <a:spLocks noChangeArrowheads="1"/>
          </p:cNvSpPr>
          <p:nvPr/>
        </p:nvSpPr>
        <p:spPr bwMode="auto">
          <a:xfrm>
            <a:off x="3403600" y="6200775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78" name="Rectangle 63"/>
          <p:cNvSpPr>
            <a:spLocks noChangeArrowheads="1"/>
          </p:cNvSpPr>
          <p:nvPr/>
        </p:nvSpPr>
        <p:spPr bwMode="auto">
          <a:xfrm>
            <a:off x="3403600" y="2311400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79" name="Rectangle 64"/>
          <p:cNvSpPr>
            <a:spLocks noChangeArrowheads="1"/>
          </p:cNvSpPr>
          <p:nvPr/>
        </p:nvSpPr>
        <p:spPr bwMode="auto">
          <a:xfrm>
            <a:off x="3403600" y="2527300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80" name="Group 65"/>
          <p:cNvGrpSpPr>
            <a:grpSpLocks/>
          </p:cNvGrpSpPr>
          <p:nvPr/>
        </p:nvGrpSpPr>
        <p:grpSpPr bwMode="auto">
          <a:xfrm>
            <a:off x="603250" y="4364038"/>
            <a:ext cx="341313" cy="2052637"/>
            <a:chOff x="783" y="1185"/>
            <a:chExt cx="215" cy="1293"/>
          </a:xfrm>
        </p:grpSpPr>
        <p:sp>
          <p:nvSpPr>
            <p:cNvPr id="181" name="Text Box 66"/>
            <p:cNvSpPr txBox="1">
              <a:spLocks noChangeArrowheads="1"/>
            </p:cNvSpPr>
            <p:nvPr/>
          </p:nvSpPr>
          <p:spPr bwMode="auto">
            <a:xfrm>
              <a:off x="792" y="1185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0</a:t>
              </a:r>
            </a:p>
          </p:txBody>
        </p:sp>
        <p:sp>
          <p:nvSpPr>
            <p:cNvPr id="182" name="Text Box 67"/>
            <p:cNvSpPr txBox="1">
              <a:spLocks noChangeArrowheads="1"/>
            </p:cNvSpPr>
            <p:nvPr/>
          </p:nvSpPr>
          <p:spPr bwMode="auto">
            <a:xfrm>
              <a:off x="793" y="1323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1</a:t>
              </a:r>
            </a:p>
          </p:txBody>
        </p:sp>
        <p:sp>
          <p:nvSpPr>
            <p:cNvPr id="183" name="Text Box 68"/>
            <p:cNvSpPr txBox="1">
              <a:spLocks noChangeArrowheads="1"/>
            </p:cNvSpPr>
            <p:nvPr/>
          </p:nvSpPr>
          <p:spPr bwMode="auto">
            <a:xfrm>
              <a:off x="793" y="1457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2</a:t>
              </a:r>
            </a:p>
          </p:txBody>
        </p:sp>
        <p:sp>
          <p:nvSpPr>
            <p:cNvPr id="184" name="Text Box 69"/>
            <p:cNvSpPr txBox="1">
              <a:spLocks noChangeArrowheads="1"/>
            </p:cNvSpPr>
            <p:nvPr/>
          </p:nvSpPr>
          <p:spPr bwMode="auto">
            <a:xfrm>
              <a:off x="793" y="1593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3</a:t>
              </a:r>
            </a:p>
          </p:txBody>
        </p:sp>
        <p:sp>
          <p:nvSpPr>
            <p:cNvPr id="185" name="Text Box 70"/>
            <p:cNvSpPr txBox="1">
              <a:spLocks noChangeArrowheads="1"/>
            </p:cNvSpPr>
            <p:nvPr/>
          </p:nvSpPr>
          <p:spPr bwMode="auto">
            <a:xfrm>
              <a:off x="793" y="1729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4</a:t>
              </a:r>
            </a:p>
          </p:txBody>
        </p:sp>
        <p:sp>
          <p:nvSpPr>
            <p:cNvPr id="186" name="Text Box 71"/>
            <p:cNvSpPr txBox="1">
              <a:spLocks noChangeArrowheads="1"/>
            </p:cNvSpPr>
            <p:nvPr/>
          </p:nvSpPr>
          <p:spPr bwMode="auto">
            <a:xfrm>
              <a:off x="793" y="1865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5</a:t>
              </a:r>
            </a:p>
          </p:txBody>
        </p:sp>
        <p:sp>
          <p:nvSpPr>
            <p:cNvPr id="187" name="Text Box 72"/>
            <p:cNvSpPr txBox="1">
              <a:spLocks noChangeArrowheads="1"/>
            </p:cNvSpPr>
            <p:nvPr/>
          </p:nvSpPr>
          <p:spPr bwMode="auto">
            <a:xfrm>
              <a:off x="793" y="2001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6</a:t>
              </a:r>
            </a:p>
          </p:txBody>
        </p:sp>
        <p:sp>
          <p:nvSpPr>
            <p:cNvPr id="188" name="Text Box 73"/>
            <p:cNvSpPr txBox="1">
              <a:spLocks noChangeArrowheads="1"/>
            </p:cNvSpPr>
            <p:nvPr/>
          </p:nvSpPr>
          <p:spPr bwMode="auto">
            <a:xfrm>
              <a:off x="786" y="2276"/>
              <a:ext cx="196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S</a:t>
              </a:r>
            </a:p>
          </p:txBody>
        </p:sp>
        <p:sp>
          <p:nvSpPr>
            <p:cNvPr id="189" name="Text Box 74"/>
            <p:cNvSpPr txBox="1">
              <a:spLocks noChangeArrowheads="1"/>
            </p:cNvSpPr>
            <p:nvPr/>
          </p:nvSpPr>
          <p:spPr bwMode="auto">
            <a:xfrm>
              <a:off x="783" y="2137"/>
              <a:ext cx="21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...</a:t>
              </a:r>
            </a:p>
          </p:txBody>
        </p:sp>
      </p:grpSp>
      <p:grpSp>
        <p:nvGrpSpPr>
          <p:cNvPr id="190" name="Group 75"/>
          <p:cNvGrpSpPr>
            <a:grpSpLocks/>
          </p:cNvGrpSpPr>
          <p:nvPr/>
        </p:nvGrpSpPr>
        <p:grpSpPr bwMode="auto">
          <a:xfrm>
            <a:off x="431800" y="1808163"/>
            <a:ext cx="512763" cy="2305050"/>
            <a:chOff x="536" y="1071"/>
            <a:chExt cx="323" cy="1452"/>
          </a:xfrm>
        </p:grpSpPr>
        <p:sp>
          <p:nvSpPr>
            <p:cNvPr id="191" name="Text Box 76"/>
            <p:cNvSpPr txBox="1">
              <a:spLocks noChangeArrowheads="1"/>
            </p:cNvSpPr>
            <p:nvPr/>
          </p:nvSpPr>
          <p:spPr bwMode="auto">
            <a:xfrm>
              <a:off x="653" y="1230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0</a:t>
              </a:r>
            </a:p>
          </p:txBody>
        </p:sp>
        <p:sp>
          <p:nvSpPr>
            <p:cNvPr id="192" name="Text Box 77"/>
            <p:cNvSpPr txBox="1">
              <a:spLocks noChangeArrowheads="1"/>
            </p:cNvSpPr>
            <p:nvPr/>
          </p:nvSpPr>
          <p:spPr bwMode="auto">
            <a:xfrm>
              <a:off x="654" y="1368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1</a:t>
              </a:r>
            </a:p>
          </p:txBody>
        </p:sp>
        <p:sp>
          <p:nvSpPr>
            <p:cNvPr id="193" name="Text Box 78"/>
            <p:cNvSpPr txBox="1">
              <a:spLocks noChangeArrowheads="1"/>
            </p:cNvSpPr>
            <p:nvPr/>
          </p:nvSpPr>
          <p:spPr bwMode="auto">
            <a:xfrm>
              <a:off x="654" y="1502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2</a:t>
              </a:r>
            </a:p>
          </p:txBody>
        </p:sp>
        <p:sp>
          <p:nvSpPr>
            <p:cNvPr id="194" name="Text Box 79"/>
            <p:cNvSpPr txBox="1">
              <a:spLocks noChangeArrowheads="1"/>
            </p:cNvSpPr>
            <p:nvPr/>
          </p:nvSpPr>
          <p:spPr bwMode="auto">
            <a:xfrm>
              <a:off x="654" y="1638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3</a:t>
              </a:r>
            </a:p>
          </p:txBody>
        </p:sp>
        <p:sp>
          <p:nvSpPr>
            <p:cNvPr id="195" name="Text Box 80"/>
            <p:cNvSpPr txBox="1">
              <a:spLocks noChangeArrowheads="1"/>
            </p:cNvSpPr>
            <p:nvPr/>
          </p:nvSpPr>
          <p:spPr bwMode="auto">
            <a:xfrm>
              <a:off x="654" y="1774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4</a:t>
              </a:r>
            </a:p>
          </p:txBody>
        </p:sp>
        <p:sp>
          <p:nvSpPr>
            <p:cNvPr id="196" name="Text Box 81"/>
            <p:cNvSpPr txBox="1">
              <a:spLocks noChangeArrowheads="1"/>
            </p:cNvSpPr>
            <p:nvPr/>
          </p:nvSpPr>
          <p:spPr bwMode="auto">
            <a:xfrm>
              <a:off x="654" y="1910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5</a:t>
              </a:r>
            </a:p>
          </p:txBody>
        </p:sp>
        <p:sp>
          <p:nvSpPr>
            <p:cNvPr id="197" name="Text Box 82"/>
            <p:cNvSpPr txBox="1">
              <a:spLocks noChangeArrowheads="1"/>
            </p:cNvSpPr>
            <p:nvPr/>
          </p:nvSpPr>
          <p:spPr bwMode="auto">
            <a:xfrm>
              <a:off x="654" y="2046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6</a:t>
              </a:r>
            </a:p>
          </p:txBody>
        </p:sp>
        <p:sp>
          <p:nvSpPr>
            <p:cNvPr id="198" name="Text Box 83"/>
            <p:cNvSpPr txBox="1">
              <a:spLocks noChangeArrowheads="1"/>
            </p:cNvSpPr>
            <p:nvPr/>
          </p:nvSpPr>
          <p:spPr bwMode="auto">
            <a:xfrm>
              <a:off x="647" y="2321"/>
              <a:ext cx="196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S</a:t>
              </a:r>
            </a:p>
          </p:txBody>
        </p:sp>
        <p:sp>
          <p:nvSpPr>
            <p:cNvPr id="199" name="Text Box 84"/>
            <p:cNvSpPr txBox="1">
              <a:spLocks noChangeArrowheads="1"/>
            </p:cNvSpPr>
            <p:nvPr/>
          </p:nvSpPr>
          <p:spPr bwMode="auto">
            <a:xfrm>
              <a:off x="644" y="2182"/>
              <a:ext cx="21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...</a:t>
              </a:r>
            </a:p>
          </p:txBody>
        </p:sp>
        <p:sp>
          <p:nvSpPr>
            <p:cNvPr id="200" name="Text Box 85"/>
            <p:cNvSpPr txBox="1">
              <a:spLocks noChangeArrowheads="1"/>
            </p:cNvSpPr>
            <p:nvPr/>
          </p:nvSpPr>
          <p:spPr bwMode="auto">
            <a:xfrm>
              <a:off x="536" y="1071"/>
              <a:ext cx="30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Set</a:t>
              </a:r>
            </a:p>
          </p:txBody>
        </p:sp>
      </p:grpSp>
      <p:sp>
        <p:nvSpPr>
          <p:cNvPr id="201" name="Text Box 86"/>
          <p:cNvSpPr txBox="1">
            <a:spLocks noChangeArrowheads="1"/>
          </p:cNvSpPr>
          <p:nvPr/>
        </p:nvSpPr>
        <p:spPr bwMode="auto">
          <a:xfrm>
            <a:off x="3979863" y="6132513"/>
            <a:ext cx="3413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202" name="Text Box 87"/>
          <p:cNvSpPr txBox="1">
            <a:spLocks noChangeArrowheads="1"/>
          </p:cNvSpPr>
          <p:nvPr/>
        </p:nvSpPr>
        <p:spPr bwMode="auto">
          <a:xfrm>
            <a:off x="3979863" y="5013325"/>
            <a:ext cx="3413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203" name="Text Box 88"/>
          <p:cNvSpPr txBox="1">
            <a:spLocks noChangeArrowheads="1"/>
          </p:cNvSpPr>
          <p:nvPr/>
        </p:nvSpPr>
        <p:spPr bwMode="auto">
          <a:xfrm>
            <a:off x="3979863" y="3287713"/>
            <a:ext cx="3413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204" name="Text Box 89"/>
          <p:cNvSpPr txBox="1">
            <a:spLocks noChangeArrowheads="1"/>
          </p:cNvSpPr>
          <p:nvPr/>
        </p:nvSpPr>
        <p:spPr bwMode="auto">
          <a:xfrm>
            <a:off x="4948238" y="2060575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0</a:t>
            </a:r>
          </a:p>
        </p:txBody>
      </p:sp>
      <p:sp>
        <p:nvSpPr>
          <p:cNvPr id="205" name="Text Box 90"/>
          <p:cNvSpPr txBox="1">
            <a:spLocks noChangeArrowheads="1"/>
          </p:cNvSpPr>
          <p:nvPr/>
        </p:nvSpPr>
        <p:spPr bwMode="auto">
          <a:xfrm>
            <a:off x="4949825" y="2279650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1</a:t>
            </a:r>
          </a:p>
        </p:txBody>
      </p:sp>
      <p:sp>
        <p:nvSpPr>
          <p:cNvPr id="206" name="Text Box 91"/>
          <p:cNvSpPr txBox="1">
            <a:spLocks noChangeArrowheads="1"/>
          </p:cNvSpPr>
          <p:nvPr/>
        </p:nvSpPr>
        <p:spPr bwMode="auto">
          <a:xfrm>
            <a:off x="4949825" y="2492375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2</a:t>
            </a:r>
          </a:p>
        </p:txBody>
      </p:sp>
      <p:sp>
        <p:nvSpPr>
          <p:cNvPr id="207" name="Text Box 92"/>
          <p:cNvSpPr txBox="1">
            <a:spLocks noChangeArrowheads="1"/>
          </p:cNvSpPr>
          <p:nvPr/>
        </p:nvSpPr>
        <p:spPr bwMode="auto">
          <a:xfrm>
            <a:off x="4949825" y="2708275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3</a:t>
            </a:r>
          </a:p>
        </p:txBody>
      </p:sp>
      <p:sp>
        <p:nvSpPr>
          <p:cNvPr id="208" name="Text Box 93"/>
          <p:cNvSpPr txBox="1">
            <a:spLocks noChangeArrowheads="1"/>
          </p:cNvSpPr>
          <p:nvPr/>
        </p:nvSpPr>
        <p:spPr bwMode="auto">
          <a:xfrm>
            <a:off x="4949825" y="2924175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4</a:t>
            </a:r>
          </a:p>
        </p:txBody>
      </p:sp>
      <p:sp>
        <p:nvSpPr>
          <p:cNvPr id="209" name="Text Box 94"/>
          <p:cNvSpPr txBox="1">
            <a:spLocks noChangeArrowheads="1"/>
          </p:cNvSpPr>
          <p:nvPr/>
        </p:nvSpPr>
        <p:spPr bwMode="auto">
          <a:xfrm>
            <a:off x="4949825" y="3140075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5</a:t>
            </a:r>
          </a:p>
        </p:txBody>
      </p:sp>
      <p:sp>
        <p:nvSpPr>
          <p:cNvPr id="210" name="Text Box 95"/>
          <p:cNvSpPr txBox="1">
            <a:spLocks noChangeArrowheads="1"/>
          </p:cNvSpPr>
          <p:nvPr/>
        </p:nvSpPr>
        <p:spPr bwMode="auto">
          <a:xfrm>
            <a:off x="4938713" y="3576638"/>
            <a:ext cx="31115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S</a:t>
            </a:r>
          </a:p>
        </p:txBody>
      </p:sp>
      <p:sp>
        <p:nvSpPr>
          <p:cNvPr id="211" name="Text Box 96"/>
          <p:cNvSpPr txBox="1">
            <a:spLocks noChangeArrowheads="1"/>
          </p:cNvSpPr>
          <p:nvPr/>
        </p:nvSpPr>
        <p:spPr bwMode="auto">
          <a:xfrm>
            <a:off x="4933950" y="3355975"/>
            <a:ext cx="3413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212" name="Text Box 97"/>
          <p:cNvSpPr txBox="1">
            <a:spLocks noChangeArrowheads="1"/>
          </p:cNvSpPr>
          <p:nvPr/>
        </p:nvSpPr>
        <p:spPr bwMode="auto">
          <a:xfrm>
            <a:off x="4914900" y="1808163"/>
            <a:ext cx="4810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Set</a:t>
            </a:r>
          </a:p>
        </p:txBody>
      </p:sp>
      <p:sp>
        <p:nvSpPr>
          <p:cNvPr id="213" name="Text Box 98"/>
          <p:cNvSpPr txBox="1">
            <a:spLocks noChangeArrowheads="1"/>
          </p:cNvSpPr>
          <p:nvPr/>
        </p:nvSpPr>
        <p:spPr bwMode="auto">
          <a:xfrm>
            <a:off x="4948238" y="3789363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0</a:t>
            </a:r>
          </a:p>
        </p:txBody>
      </p:sp>
      <p:sp>
        <p:nvSpPr>
          <p:cNvPr id="214" name="Text Box 99"/>
          <p:cNvSpPr txBox="1">
            <a:spLocks noChangeArrowheads="1"/>
          </p:cNvSpPr>
          <p:nvPr/>
        </p:nvSpPr>
        <p:spPr bwMode="auto">
          <a:xfrm>
            <a:off x="4949825" y="400843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1</a:t>
            </a:r>
          </a:p>
        </p:txBody>
      </p:sp>
      <p:sp>
        <p:nvSpPr>
          <p:cNvPr id="215" name="Text Box 100"/>
          <p:cNvSpPr txBox="1">
            <a:spLocks noChangeArrowheads="1"/>
          </p:cNvSpPr>
          <p:nvPr/>
        </p:nvSpPr>
        <p:spPr bwMode="auto">
          <a:xfrm>
            <a:off x="4949825" y="4221163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2</a:t>
            </a:r>
          </a:p>
        </p:txBody>
      </p:sp>
      <p:sp>
        <p:nvSpPr>
          <p:cNvPr id="216" name="Text Box 101"/>
          <p:cNvSpPr txBox="1">
            <a:spLocks noChangeArrowheads="1"/>
          </p:cNvSpPr>
          <p:nvPr/>
        </p:nvSpPr>
        <p:spPr bwMode="auto">
          <a:xfrm>
            <a:off x="4949825" y="4437063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3</a:t>
            </a:r>
          </a:p>
        </p:txBody>
      </p:sp>
      <p:sp>
        <p:nvSpPr>
          <p:cNvPr id="217" name="Text Box 102"/>
          <p:cNvSpPr txBox="1">
            <a:spLocks noChangeArrowheads="1"/>
          </p:cNvSpPr>
          <p:nvPr/>
        </p:nvSpPr>
        <p:spPr bwMode="auto">
          <a:xfrm>
            <a:off x="4949825" y="4652963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4</a:t>
            </a:r>
          </a:p>
        </p:txBody>
      </p:sp>
      <p:sp>
        <p:nvSpPr>
          <p:cNvPr id="218" name="Text Box 103"/>
          <p:cNvSpPr txBox="1">
            <a:spLocks noChangeArrowheads="1"/>
          </p:cNvSpPr>
          <p:nvPr/>
        </p:nvSpPr>
        <p:spPr bwMode="auto">
          <a:xfrm>
            <a:off x="4949825" y="4868863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5</a:t>
            </a:r>
          </a:p>
        </p:txBody>
      </p:sp>
      <p:sp>
        <p:nvSpPr>
          <p:cNvPr id="219" name="Text Box 104"/>
          <p:cNvSpPr txBox="1">
            <a:spLocks noChangeArrowheads="1"/>
          </p:cNvSpPr>
          <p:nvPr/>
        </p:nvSpPr>
        <p:spPr bwMode="auto">
          <a:xfrm>
            <a:off x="4938713" y="5305425"/>
            <a:ext cx="31115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S</a:t>
            </a:r>
          </a:p>
        </p:txBody>
      </p:sp>
      <p:sp>
        <p:nvSpPr>
          <p:cNvPr id="220" name="Text Box 105"/>
          <p:cNvSpPr txBox="1">
            <a:spLocks noChangeArrowheads="1"/>
          </p:cNvSpPr>
          <p:nvPr/>
        </p:nvSpPr>
        <p:spPr bwMode="auto">
          <a:xfrm>
            <a:off x="4933950" y="5084763"/>
            <a:ext cx="3413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221" name="Text Box 106"/>
          <p:cNvSpPr txBox="1">
            <a:spLocks noChangeArrowheads="1"/>
          </p:cNvSpPr>
          <p:nvPr/>
        </p:nvSpPr>
        <p:spPr bwMode="auto">
          <a:xfrm>
            <a:off x="4951413" y="5516563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0</a:t>
            </a:r>
          </a:p>
        </p:txBody>
      </p:sp>
      <p:sp>
        <p:nvSpPr>
          <p:cNvPr id="222" name="Text Box 107"/>
          <p:cNvSpPr txBox="1">
            <a:spLocks noChangeArrowheads="1"/>
          </p:cNvSpPr>
          <p:nvPr/>
        </p:nvSpPr>
        <p:spPr bwMode="auto">
          <a:xfrm>
            <a:off x="4953000" y="573563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1</a:t>
            </a:r>
          </a:p>
        </p:txBody>
      </p:sp>
      <p:sp>
        <p:nvSpPr>
          <p:cNvPr id="223" name="Text Box 108"/>
          <p:cNvSpPr txBox="1">
            <a:spLocks noChangeArrowheads="1"/>
          </p:cNvSpPr>
          <p:nvPr/>
        </p:nvSpPr>
        <p:spPr bwMode="auto">
          <a:xfrm>
            <a:off x="4953000" y="5948363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2</a:t>
            </a:r>
          </a:p>
        </p:txBody>
      </p:sp>
      <p:sp>
        <p:nvSpPr>
          <p:cNvPr id="224" name="Rectangle 111"/>
          <p:cNvSpPr>
            <a:spLocks noChangeArrowheads="1"/>
          </p:cNvSpPr>
          <p:nvPr/>
        </p:nvSpPr>
        <p:spPr bwMode="auto">
          <a:xfrm>
            <a:off x="977900" y="20970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bg1"/>
                </a:solidFill>
                <a:latin typeface="Courier New" pitchFamily="49" charset="0"/>
              </a:rPr>
              <a:t>foo1</a:t>
            </a:r>
          </a:p>
        </p:txBody>
      </p:sp>
      <p:sp>
        <p:nvSpPr>
          <p:cNvPr id="225" name="Line 112"/>
          <p:cNvSpPr>
            <a:spLocks noChangeShapeType="1"/>
          </p:cNvSpPr>
          <p:nvPr/>
        </p:nvSpPr>
        <p:spPr bwMode="auto">
          <a:xfrm rot="5400000">
            <a:off x="2646363" y="3770312"/>
            <a:ext cx="539750" cy="936625"/>
          </a:xfrm>
          <a:prstGeom prst="line">
            <a:avLst/>
          </a:prstGeom>
          <a:noFill/>
          <a:ln w="25400">
            <a:solidFill>
              <a:srgbClr val="0099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26" name="AutoShape 113"/>
          <p:cNvSpPr>
            <a:spLocks noChangeArrowheads="1"/>
          </p:cNvSpPr>
          <p:nvPr/>
        </p:nvSpPr>
        <p:spPr bwMode="auto">
          <a:xfrm>
            <a:off x="5616575" y="3500438"/>
            <a:ext cx="466725" cy="252412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83B53D">
                  <a:gamma/>
                  <a:shade val="46275"/>
                  <a:invGamma/>
                </a:srgbClr>
              </a:gs>
              <a:gs pos="100000">
                <a:srgbClr val="83B53D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27" name="Rectangle 114"/>
          <p:cNvSpPr>
            <a:spLocks noChangeArrowheads="1"/>
          </p:cNvSpPr>
          <p:nvPr/>
        </p:nvSpPr>
        <p:spPr bwMode="auto">
          <a:xfrm>
            <a:off x="977900" y="4400550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tx1"/>
                </a:solidFill>
                <a:latin typeface="Courier New" pitchFamily="49" charset="0"/>
              </a:rPr>
              <a:t>foo2</a:t>
            </a:r>
          </a:p>
        </p:txBody>
      </p:sp>
      <p:grpSp>
        <p:nvGrpSpPr>
          <p:cNvPr id="228" name="Group 115"/>
          <p:cNvGrpSpPr>
            <a:grpSpLocks/>
          </p:cNvGrpSpPr>
          <p:nvPr/>
        </p:nvGrpSpPr>
        <p:grpSpPr bwMode="auto">
          <a:xfrm>
            <a:off x="977900" y="2312988"/>
            <a:ext cx="1439863" cy="647700"/>
            <a:chOff x="3606" y="2431"/>
            <a:chExt cx="907" cy="408"/>
          </a:xfrm>
        </p:grpSpPr>
        <p:sp>
          <p:nvSpPr>
            <p:cNvPr id="229" name="Rectangle 116"/>
            <p:cNvSpPr>
              <a:spLocks noChangeArrowheads="1"/>
            </p:cNvSpPr>
            <p:nvPr/>
          </p:nvSpPr>
          <p:spPr bwMode="auto">
            <a:xfrm>
              <a:off x="3606" y="2431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30" name="Rectangle 117"/>
            <p:cNvSpPr>
              <a:spLocks noChangeArrowheads="1"/>
            </p:cNvSpPr>
            <p:nvPr/>
          </p:nvSpPr>
          <p:spPr bwMode="auto">
            <a:xfrm>
              <a:off x="3606" y="2567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31" name="Rectangle 118"/>
            <p:cNvSpPr>
              <a:spLocks noChangeArrowheads="1"/>
            </p:cNvSpPr>
            <p:nvPr/>
          </p:nvSpPr>
          <p:spPr bwMode="auto">
            <a:xfrm>
              <a:off x="3606" y="2703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32" name="Line 119"/>
          <p:cNvSpPr>
            <a:spLocks noChangeShapeType="1"/>
          </p:cNvSpPr>
          <p:nvPr/>
        </p:nvSpPr>
        <p:spPr bwMode="auto">
          <a:xfrm rot="16200000" flipV="1">
            <a:off x="2052638" y="2816225"/>
            <a:ext cx="1727200" cy="936625"/>
          </a:xfrm>
          <a:prstGeom prst="line">
            <a:avLst/>
          </a:prstGeom>
          <a:noFill/>
          <a:ln w="25400">
            <a:solidFill>
              <a:srgbClr val="0099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33" name="Line 120"/>
          <p:cNvSpPr>
            <a:spLocks noChangeShapeType="1"/>
          </p:cNvSpPr>
          <p:nvPr/>
        </p:nvSpPr>
        <p:spPr bwMode="auto">
          <a:xfrm rot="16200000" flipV="1">
            <a:off x="2052638" y="3033712"/>
            <a:ext cx="1727200" cy="936625"/>
          </a:xfrm>
          <a:prstGeom prst="line">
            <a:avLst/>
          </a:prstGeom>
          <a:noFill/>
          <a:ln w="25400">
            <a:solidFill>
              <a:srgbClr val="0099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34" name="Line 121"/>
          <p:cNvSpPr>
            <a:spLocks noChangeShapeType="1"/>
          </p:cNvSpPr>
          <p:nvPr/>
        </p:nvSpPr>
        <p:spPr bwMode="auto">
          <a:xfrm rot="16200000" flipV="1">
            <a:off x="2052638" y="3249612"/>
            <a:ext cx="1727200" cy="936625"/>
          </a:xfrm>
          <a:prstGeom prst="line">
            <a:avLst/>
          </a:prstGeom>
          <a:noFill/>
          <a:ln w="25400">
            <a:solidFill>
              <a:srgbClr val="0099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35" name="Text Box 123"/>
          <p:cNvSpPr txBox="1">
            <a:spLocks noChangeArrowheads="1"/>
          </p:cNvSpPr>
          <p:nvPr/>
        </p:nvSpPr>
        <p:spPr bwMode="auto">
          <a:xfrm>
            <a:off x="5932488" y="2522538"/>
            <a:ext cx="3170740" cy="2596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void foo1()</a:t>
            </a:r>
            <a:b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</a:b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for (i=0; i&lt;</a:t>
            </a:r>
            <a:r>
              <a:rPr lang="en-US" sz="1800" b="1" dirty="0">
                <a:latin typeface="Courier New" pitchFamily="49" charset="0"/>
              </a:rPr>
              <a:t>n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; i++) {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  foo2();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  foo3();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sz="1800" b="1" i="1" dirty="0">
                <a:solidFill>
                  <a:schemeClr val="bg2"/>
                </a:solidFill>
                <a:latin typeface="Courier New" pitchFamily="49" charset="0"/>
              </a:rPr>
              <a:t>// More Code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236" name="Text Box 124"/>
          <p:cNvSpPr txBox="1">
            <a:spLocks noChangeArrowheads="1"/>
          </p:cNvSpPr>
          <p:nvPr/>
        </p:nvSpPr>
        <p:spPr bwMode="auto">
          <a:xfrm>
            <a:off x="5724525" y="5445125"/>
            <a:ext cx="3332964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2000" i="1" u="sng" dirty="0"/>
              <a:t>Here:</a:t>
            </a:r>
            <a:r>
              <a:rPr lang="en-US" sz="2000" dirty="0"/>
              <a:t> 2-way set-associative</a:t>
            </a:r>
          </a:p>
          <a:p>
            <a:pPr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2000" dirty="0"/>
              <a:t>I-Cache</a:t>
            </a:r>
          </a:p>
        </p:txBody>
      </p:sp>
      <p:sp>
        <p:nvSpPr>
          <p:cNvPr id="237" name="Text Box 126"/>
          <p:cNvSpPr txBox="1">
            <a:spLocks noChangeArrowheads="1"/>
          </p:cNvSpPr>
          <p:nvPr/>
        </p:nvSpPr>
        <p:spPr bwMode="auto">
          <a:xfrm>
            <a:off x="3269211" y="1736725"/>
            <a:ext cx="16594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 b="1" dirty="0">
                <a:solidFill>
                  <a:schemeClr val="tx2"/>
                </a:solidFill>
              </a:rPr>
              <a:t>Main Memory</a:t>
            </a:r>
          </a:p>
        </p:txBody>
      </p:sp>
    </p:spTree>
    <p:extLst>
      <p:ext uri="{BB962C8B-B14F-4D97-AF65-F5344CB8AC3E}">
        <p14:creationId xmlns:p14="http://schemas.microsoft.com/office/powerpoint/2010/main" val="23729105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" grpId="0" animBg="1"/>
      <p:bldP spid="226" grpId="0" animBg="1"/>
      <p:bldP spid="227" grpId="0" animBg="1" autoUpdateAnimBg="0"/>
      <p:bldP spid="232" grpId="0" animBg="1"/>
      <p:bldP spid="233" grpId="0" animBg="1"/>
      <p:bldP spid="23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7C15AEB9-1E4E-47CF-9D1E-B4E8FECD4379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I-Cache Evictions (3)</a:t>
            </a:r>
          </a:p>
        </p:txBody>
      </p:sp>
      <p:sp>
        <p:nvSpPr>
          <p:cNvPr id="238" name="Rectangle 2"/>
          <p:cNvSpPr>
            <a:spLocks noChangeArrowheads="1"/>
          </p:cNvSpPr>
          <p:nvPr/>
        </p:nvSpPr>
        <p:spPr bwMode="auto">
          <a:xfrm>
            <a:off x="979488" y="23145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39" name="Rectangle 4"/>
          <p:cNvSpPr>
            <a:spLocks noChangeArrowheads="1"/>
          </p:cNvSpPr>
          <p:nvPr/>
        </p:nvSpPr>
        <p:spPr bwMode="auto">
          <a:xfrm>
            <a:off x="3403600" y="2098675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foo1</a:t>
            </a:r>
          </a:p>
        </p:txBody>
      </p:sp>
      <p:sp>
        <p:nvSpPr>
          <p:cNvPr id="240" name="Rectangle 5"/>
          <p:cNvSpPr>
            <a:spLocks noChangeArrowheads="1"/>
          </p:cNvSpPr>
          <p:nvPr/>
        </p:nvSpPr>
        <p:spPr bwMode="auto">
          <a:xfrm>
            <a:off x="3403600" y="2314575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1" name="Rectangle 6"/>
          <p:cNvSpPr>
            <a:spLocks noChangeArrowheads="1"/>
          </p:cNvSpPr>
          <p:nvPr/>
        </p:nvSpPr>
        <p:spPr bwMode="auto">
          <a:xfrm>
            <a:off x="3403600" y="2530475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2" name="Rectangle 7"/>
          <p:cNvSpPr>
            <a:spLocks noChangeArrowheads="1"/>
          </p:cNvSpPr>
          <p:nvPr/>
        </p:nvSpPr>
        <p:spPr bwMode="auto">
          <a:xfrm>
            <a:off x="3403600" y="2746375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3" name="Rectangle 8"/>
          <p:cNvSpPr>
            <a:spLocks noChangeArrowheads="1"/>
          </p:cNvSpPr>
          <p:nvPr/>
        </p:nvSpPr>
        <p:spPr bwMode="auto">
          <a:xfrm>
            <a:off x="3403600" y="2962275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4" name="Rectangle 9"/>
          <p:cNvSpPr>
            <a:spLocks noChangeArrowheads="1"/>
          </p:cNvSpPr>
          <p:nvPr/>
        </p:nvSpPr>
        <p:spPr bwMode="auto">
          <a:xfrm>
            <a:off x="3403600" y="3178175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5" name="Rectangle 10"/>
          <p:cNvSpPr>
            <a:spLocks noChangeArrowheads="1"/>
          </p:cNvSpPr>
          <p:nvPr/>
        </p:nvSpPr>
        <p:spPr bwMode="auto">
          <a:xfrm>
            <a:off x="3403600" y="3394075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6" name="Rectangle 11"/>
          <p:cNvSpPr>
            <a:spLocks noChangeArrowheads="1"/>
          </p:cNvSpPr>
          <p:nvPr/>
        </p:nvSpPr>
        <p:spPr bwMode="auto">
          <a:xfrm>
            <a:off x="3403600" y="3609975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7" name="Rectangle 12"/>
          <p:cNvSpPr>
            <a:spLocks noChangeArrowheads="1"/>
          </p:cNvSpPr>
          <p:nvPr/>
        </p:nvSpPr>
        <p:spPr bwMode="auto">
          <a:xfrm>
            <a:off x="3403600" y="3825875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foo2</a:t>
            </a:r>
          </a:p>
        </p:txBody>
      </p:sp>
      <p:sp>
        <p:nvSpPr>
          <p:cNvPr id="248" name="Rectangle 13"/>
          <p:cNvSpPr>
            <a:spLocks noChangeArrowheads="1"/>
          </p:cNvSpPr>
          <p:nvPr/>
        </p:nvSpPr>
        <p:spPr bwMode="auto">
          <a:xfrm>
            <a:off x="3403600" y="4041775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9" name="Rectangle 14"/>
          <p:cNvSpPr>
            <a:spLocks noChangeArrowheads="1"/>
          </p:cNvSpPr>
          <p:nvPr/>
        </p:nvSpPr>
        <p:spPr bwMode="auto">
          <a:xfrm>
            <a:off x="3403600" y="4257675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0" name="Rectangle 15"/>
          <p:cNvSpPr>
            <a:spLocks noChangeArrowheads="1"/>
          </p:cNvSpPr>
          <p:nvPr/>
        </p:nvSpPr>
        <p:spPr bwMode="auto">
          <a:xfrm>
            <a:off x="3403600" y="4473575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1" name="Rectangle 16"/>
          <p:cNvSpPr>
            <a:spLocks noChangeArrowheads="1"/>
          </p:cNvSpPr>
          <p:nvPr/>
        </p:nvSpPr>
        <p:spPr bwMode="auto">
          <a:xfrm>
            <a:off x="3403600" y="4689475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2" name="Rectangle 17"/>
          <p:cNvSpPr>
            <a:spLocks noChangeArrowheads="1"/>
          </p:cNvSpPr>
          <p:nvPr/>
        </p:nvSpPr>
        <p:spPr bwMode="auto">
          <a:xfrm>
            <a:off x="3403600" y="4905375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3" name="Rectangle 18"/>
          <p:cNvSpPr>
            <a:spLocks noChangeArrowheads="1"/>
          </p:cNvSpPr>
          <p:nvPr/>
        </p:nvSpPr>
        <p:spPr bwMode="auto">
          <a:xfrm>
            <a:off x="3403600" y="5121275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4" name="Rectangle 19"/>
          <p:cNvSpPr>
            <a:spLocks noChangeArrowheads="1"/>
          </p:cNvSpPr>
          <p:nvPr/>
        </p:nvSpPr>
        <p:spPr bwMode="auto">
          <a:xfrm>
            <a:off x="3403600" y="5337175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5" name="Rectangle 20"/>
          <p:cNvSpPr>
            <a:spLocks noChangeArrowheads="1"/>
          </p:cNvSpPr>
          <p:nvPr/>
        </p:nvSpPr>
        <p:spPr bwMode="auto">
          <a:xfrm>
            <a:off x="3403600" y="5553075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dirty="0">
                <a:solidFill>
                  <a:schemeClr val="tx2"/>
                </a:solidFill>
              </a:rPr>
              <a:t>foo3</a:t>
            </a:r>
          </a:p>
        </p:txBody>
      </p:sp>
      <p:sp>
        <p:nvSpPr>
          <p:cNvPr id="256" name="Rectangle 21"/>
          <p:cNvSpPr>
            <a:spLocks noChangeArrowheads="1"/>
          </p:cNvSpPr>
          <p:nvPr/>
        </p:nvSpPr>
        <p:spPr bwMode="auto">
          <a:xfrm>
            <a:off x="3403600" y="5768975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7" name="Rectangle 22"/>
          <p:cNvSpPr>
            <a:spLocks noChangeArrowheads="1"/>
          </p:cNvSpPr>
          <p:nvPr/>
        </p:nvSpPr>
        <p:spPr bwMode="auto">
          <a:xfrm>
            <a:off x="3403600" y="5984875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8" name="Rectangle 24"/>
          <p:cNvSpPr>
            <a:spLocks noChangeArrowheads="1"/>
          </p:cNvSpPr>
          <p:nvPr/>
        </p:nvSpPr>
        <p:spPr bwMode="auto">
          <a:xfrm>
            <a:off x="979488" y="20986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9" name="Rectangle 25"/>
          <p:cNvSpPr>
            <a:spLocks noChangeArrowheads="1"/>
          </p:cNvSpPr>
          <p:nvPr/>
        </p:nvSpPr>
        <p:spPr bwMode="auto">
          <a:xfrm>
            <a:off x="979488" y="25304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0" name="Rectangle 26"/>
          <p:cNvSpPr>
            <a:spLocks noChangeArrowheads="1"/>
          </p:cNvSpPr>
          <p:nvPr/>
        </p:nvSpPr>
        <p:spPr bwMode="auto">
          <a:xfrm>
            <a:off x="979488" y="27463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1" name="Rectangle 27"/>
          <p:cNvSpPr>
            <a:spLocks noChangeArrowheads="1"/>
          </p:cNvSpPr>
          <p:nvPr/>
        </p:nvSpPr>
        <p:spPr bwMode="auto">
          <a:xfrm>
            <a:off x="979488" y="29622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2" name="Rectangle 28"/>
          <p:cNvSpPr>
            <a:spLocks noChangeArrowheads="1"/>
          </p:cNvSpPr>
          <p:nvPr/>
        </p:nvSpPr>
        <p:spPr bwMode="auto">
          <a:xfrm>
            <a:off x="979488" y="31781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3" name="Rectangle 29"/>
          <p:cNvSpPr>
            <a:spLocks noChangeArrowheads="1"/>
          </p:cNvSpPr>
          <p:nvPr/>
        </p:nvSpPr>
        <p:spPr bwMode="auto">
          <a:xfrm>
            <a:off x="979488" y="33940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4" name="Rectangle 30"/>
          <p:cNvSpPr>
            <a:spLocks noChangeArrowheads="1"/>
          </p:cNvSpPr>
          <p:nvPr/>
        </p:nvSpPr>
        <p:spPr bwMode="auto">
          <a:xfrm>
            <a:off x="979488" y="36099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5" name="Rectangle 31"/>
          <p:cNvSpPr>
            <a:spLocks noChangeArrowheads="1"/>
          </p:cNvSpPr>
          <p:nvPr/>
        </p:nvSpPr>
        <p:spPr bwMode="auto">
          <a:xfrm>
            <a:off x="979488" y="38258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6" name="Text Box 32"/>
          <p:cNvSpPr txBox="1">
            <a:spLocks noChangeArrowheads="1"/>
          </p:cNvSpPr>
          <p:nvPr/>
        </p:nvSpPr>
        <p:spPr bwMode="auto">
          <a:xfrm>
            <a:off x="1231900" y="1736725"/>
            <a:ext cx="1009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800" b="1" dirty="0">
                <a:solidFill>
                  <a:schemeClr val="tx2"/>
                </a:solidFill>
              </a:rPr>
              <a:t>I-Cache</a:t>
            </a:r>
          </a:p>
        </p:txBody>
      </p:sp>
      <p:sp>
        <p:nvSpPr>
          <p:cNvPr id="267" name="Rectangle 33"/>
          <p:cNvSpPr>
            <a:spLocks noChangeArrowheads="1"/>
          </p:cNvSpPr>
          <p:nvPr/>
        </p:nvSpPr>
        <p:spPr bwMode="auto">
          <a:xfrm>
            <a:off x="979488" y="44005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68" name="Rectangle 34"/>
          <p:cNvSpPr>
            <a:spLocks noChangeArrowheads="1"/>
          </p:cNvSpPr>
          <p:nvPr/>
        </p:nvSpPr>
        <p:spPr bwMode="auto">
          <a:xfrm>
            <a:off x="979488" y="46164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9" name="Rectangle 35"/>
          <p:cNvSpPr>
            <a:spLocks noChangeArrowheads="1"/>
          </p:cNvSpPr>
          <p:nvPr/>
        </p:nvSpPr>
        <p:spPr bwMode="auto">
          <a:xfrm>
            <a:off x="979488" y="48323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70" name="Rectangle 36"/>
          <p:cNvSpPr>
            <a:spLocks noChangeArrowheads="1"/>
          </p:cNvSpPr>
          <p:nvPr/>
        </p:nvSpPr>
        <p:spPr bwMode="auto">
          <a:xfrm>
            <a:off x="979488" y="50482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71" name="Rectangle 37"/>
          <p:cNvSpPr>
            <a:spLocks noChangeArrowheads="1"/>
          </p:cNvSpPr>
          <p:nvPr/>
        </p:nvSpPr>
        <p:spPr bwMode="auto">
          <a:xfrm>
            <a:off x="979488" y="52641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72" name="Rectangle 38"/>
          <p:cNvSpPr>
            <a:spLocks noChangeArrowheads="1"/>
          </p:cNvSpPr>
          <p:nvPr/>
        </p:nvSpPr>
        <p:spPr bwMode="auto">
          <a:xfrm>
            <a:off x="979488" y="54800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73" name="Rectangle 39"/>
          <p:cNvSpPr>
            <a:spLocks noChangeArrowheads="1"/>
          </p:cNvSpPr>
          <p:nvPr/>
        </p:nvSpPr>
        <p:spPr bwMode="auto">
          <a:xfrm>
            <a:off x="979488" y="56959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4" name="Rectangle 40"/>
          <p:cNvSpPr>
            <a:spLocks noChangeArrowheads="1"/>
          </p:cNvSpPr>
          <p:nvPr/>
        </p:nvSpPr>
        <p:spPr bwMode="auto">
          <a:xfrm>
            <a:off x="979488" y="59118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75" name="Rectangle 41"/>
          <p:cNvSpPr>
            <a:spLocks noChangeArrowheads="1"/>
          </p:cNvSpPr>
          <p:nvPr/>
        </p:nvSpPr>
        <p:spPr bwMode="auto">
          <a:xfrm>
            <a:off x="979488" y="61277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6" name="Text Box 42"/>
          <p:cNvSpPr txBox="1">
            <a:spLocks noChangeArrowheads="1"/>
          </p:cNvSpPr>
          <p:nvPr/>
        </p:nvSpPr>
        <p:spPr bwMode="auto">
          <a:xfrm rot="16200000">
            <a:off x="-52999" y="2848739"/>
            <a:ext cx="9013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>
                <a:solidFill>
                  <a:schemeClr val="tx2"/>
                </a:solidFill>
              </a:rPr>
              <a:t>Way 0</a:t>
            </a:r>
          </a:p>
        </p:txBody>
      </p:sp>
      <p:sp>
        <p:nvSpPr>
          <p:cNvPr id="277" name="Text Box 43"/>
          <p:cNvSpPr txBox="1">
            <a:spLocks noChangeArrowheads="1"/>
          </p:cNvSpPr>
          <p:nvPr/>
        </p:nvSpPr>
        <p:spPr bwMode="auto">
          <a:xfrm rot="16200000">
            <a:off x="-57761" y="5156963"/>
            <a:ext cx="9013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>
                <a:solidFill>
                  <a:schemeClr val="tx2"/>
                </a:solidFill>
              </a:rPr>
              <a:t>Way 1</a:t>
            </a:r>
          </a:p>
        </p:txBody>
      </p:sp>
      <p:sp>
        <p:nvSpPr>
          <p:cNvPr id="278" name="Rectangle 44"/>
          <p:cNvSpPr>
            <a:spLocks noChangeArrowheads="1"/>
          </p:cNvSpPr>
          <p:nvPr/>
        </p:nvSpPr>
        <p:spPr bwMode="auto">
          <a:xfrm>
            <a:off x="3403600" y="2095500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bg1"/>
                </a:solidFill>
                <a:latin typeface="Courier New" pitchFamily="49" charset="0"/>
              </a:rPr>
              <a:t>foo1</a:t>
            </a:r>
          </a:p>
        </p:txBody>
      </p:sp>
      <p:grpSp>
        <p:nvGrpSpPr>
          <p:cNvPr id="279" name="Group 45"/>
          <p:cNvGrpSpPr>
            <a:grpSpLocks/>
          </p:cNvGrpSpPr>
          <p:nvPr/>
        </p:nvGrpSpPr>
        <p:grpSpPr bwMode="auto">
          <a:xfrm>
            <a:off x="3403600" y="2744788"/>
            <a:ext cx="1439863" cy="646112"/>
            <a:chOff x="3606" y="1616"/>
            <a:chExt cx="907" cy="407"/>
          </a:xfrm>
        </p:grpSpPr>
        <p:sp>
          <p:nvSpPr>
            <p:cNvPr id="280" name="Rectangle 46"/>
            <p:cNvSpPr>
              <a:spLocks noChangeArrowheads="1"/>
            </p:cNvSpPr>
            <p:nvPr/>
          </p:nvSpPr>
          <p:spPr bwMode="auto">
            <a:xfrm>
              <a:off x="3606" y="1616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81" name="Rectangle 47"/>
            <p:cNvSpPr>
              <a:spLocks noChangeArrowheads="1"/>
            </p:cNvSpPr>
            <p:nvPr/>
          </p:nvSpPr>
          <p:spPr bwMode="auto">
            <a:xfrm>
              <a:off x="3606" y="1751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82" name="Rectangle 48"/>
            <p:cNvSpPr>
              <a:spLocks noChangeArrowheads="1"/>
            </p:cNvSpPr>
            <p:nvPr/>
          </p:nvSpPr>
          <p:spPr bwMode="auto">
            <a:xfrm>
              <a:off x="3606" y="1887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83" name="Rectangle 49"/>
          <p:cNvSpPr>
            <a:spLocks noChangeArrowheads="1"/>
          </p:cNvSpPr>
          <p:nvPr/>
        </p:nvSpPr>
        <p:spPr bwMode="auto">
          <a:xfrm>
            <a:off x="3403600" y="3606800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84" name="Rectangle 50"/>
          <p:cNvSpPr>
            <a:spLocks noChangeArrowheads="1"/>
          </p:cNvSpPr>
          <p:nvPr/>
        </p:nvSpPr>
        <p:spPr bwMode="auto">
          <a:xfrm>
            <a:off x="3403600" y="3825875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tx1"/>
                </a:solidFill>
                <a:latin typeface="Courier New" pitchFamily="49" charset="0"/>
              </a:rPr>
              <a:t>foo2</a:t>
            </a:r>
          </a:p>
        </p:txBody>
      </p:sp>
      <p:grpSp>
        <p:nvGrpSpPr>
          <p:cNvPr id="285" name="Group 51"/>
          <p:cNvGrpSpPr>
            <a:grpSpLocks/>
          </p:cNvGrpSpPr>
          <p:nvPr/>
        </p:nvGrpSpPr>
        <p:grpSpPr bwMode="auto">
          <a:xfrm>
            <a:off x="3403600" y="4038600"/>
            <a:ext cx="1439863" cy="647700"/>
            <a:chOff x="3606" y="2431"/>
            <a:chExt cx="907" cy="408"/>
          </a:xfrm>
        </p:grpSpPr>
        <p:sp>
          <p:nvSpPr>
            <p:cNvPr id="286" name="Rectangle 52"/>
            <p:cNvSpPr>
              <a:spLocks noChangeArrowheads="1"/>
            </p:cNvSpPr>
            <p:nvPr/>
          </p:nvSpPr>
          <p:spPr bwMode="auto">
            <a:xfrm>
              <a:off x="3606" y="2431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87" name="Rectangle 53"/>
            <p:cNvSpPr>
              <a:spLocks noChangeArrowheads="1"/>
            </p:cNvSpPr>
            <p:nvPr/>
          </p:nvSpPr>
          <p:spPr bwMode="auto">
            <a:xfrm>
              <a:off x="3606" y="2567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88" name="Rectangle 54"/>
            <p:cNvSpPr>
              <a:spLocks noChangeArrowheads="1"/>
            </p:cNvSpPr>
            <p:nvPr/>
          </p:nvSpPr>
          <p:spPr bwMode="auto">
            <a:xfrm>
              <a:off x="3606" y="2703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89" name="Rectangle 55"/>
          <p:cNvSpPr>
            <a:spLocks noChangeArrowheads="1"/>
          </p:cNvSpPr>
          <p:nvPr/>
        </p:nvSpPr>
        <p:spPr bwMode="auto">
          <a:xfrm>
            <a:off x="3403600" y="4686300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0" name="Rectangle 56"/>
          <p:cNvSpPr>
            <a:spLocks noChangeArrowheads="1"/>
          </p:cNvSpPr>
          <p:nvPr/>
        </p:nvSpPr>
        <p:spPr bwMode="auto">
          <a:xfrm>
            <a:off x="3403600" y="4902200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1" name="Rectangle 57"/>
          <p:cNvSpPr>
            <a:spLocks noChangeArrowheads="1"/>
          </p:cNvSpPr>
          <p:nvPr/>
        </p:nvSpPr>
        <p:spPr bwMode="auto">
          <a:xfrm>
            <a:off x="3403600" y="5334000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2" name="Rectangle 58"/>
          <p:cNvSpPr>
            <a:spLocks noChangeArrowheads="1"/>
          </p:cNvSpPr>
          <p:nvPr/>
        </p:nvSpPr>
        <p:spPr bwMode="auto">
          <a:xfrm>
            <a:off x="3403600" y="5553075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tx2"/>
                </a:solidFill>
                <a:latin typeface="Courier New" pitchFamily="49" charset="0"/>
              </a:rPr>
              <a:t>foo3</a:t>
            </a:r>
          </a:p>
        </p:txBody>
      </p:sp>
      <p:grpSp>
        <p:nvGrpSpPr>
          <p:cNvPr id="293" name="Group 59"/>
          <p:cNvGrpSpPr>
            <a:grpSpLocks/>
          </p:cNvGrpSpPr>
          <p:nvPr/>
        </p:nvGrpSpPr>
        <p:grpSpPr bwMode="auto">
          <a:xfrm>
            <a:off x="3403600" y="5765800"/>
            <a:ext cx="1439863" cy="431800"/>
            <a:chOff x="3606" y="3519"/>
            <a:chExt cx="907" cy="272"/>
          </a:xfrm>
        </p:grpSpPr>
        <p:sp>
          <p:nvSpPr>
            <p:cNvPr id="294" name="Rectangle 60"/>
            <p:cNvSpPr>
              <a:spLocks noChangeArrowheads="1"/>
            </p:cNvSpPr>
            <p:nvPr/>
          </p:nvSpPr>
          <p:spPr bwMode="auto">
            <a:xfrm>
              <a:off x="3606" y="3519"/>
              <a:ext cx="907" cy="13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95" name="Rectangle 61"/>
            <p:cNvSpPr>
              <a:spLocks noChangeArrowheads="1"/>
            </p:cNvSpPr>
            <p:nvPr/>
          </p:nvSpPr>
          <p:spPr bwMode="auto">
            <a:xfrm>
              <a:off x="3606" y="3655"/>
              <a:ext cx="907" cy="13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96" name="Rectangle 62"/>
          <p:cNvSpPr>
            <a:spLocks noChangeArrowheads="1"/>
          </p:cNvSpPr>
          <p:nvPr/>
        </p:nvSpPr>
        <p:spPr bwMode="auto">
          <a:xfrm>
            <a:off x="3403600" y="6200775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97" name="Rectangle 63"/>
          <p:cNvSpPr>
            <a:spLocks noChangeArrowheads="1"/>
          </p:cNvSpPr>
          <p:nvPr/>
        </p:nvSpPr>
        <p:spPr bwMode="auto">
          <a:xfrm>
            <a:off x="3403600" y="2311400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8" name="Rectangle 64"/>
          <p:cNvSpPr>
            <a:spLocks noChangeArrowheads="1"/>
          </p:cNvSpPr>
          <p:nvPr/>
        </p:nvSpPr>
        <p:spPr bwMode="auto">
          <a:xfrm>
            <a:off x="3403600" y="2527300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299" name="Group 65"/>
          <p:cNvGrpSpPr>
            <a:grpSpLocks/>
          </p:cNvGrpSpPr>
          <p:nvPr/>
        </p:nvGrpSpPr>
        <p:grpSpPr bwMode="auto">
          <a:xfrm>
            <a:off x="603250" y="4364038"/>
            <a:ext cx="341313" cy="2052637"/>
            <a:chOff x="783" y="1185"/>
            <a:chExt cx="215" cy="1293"/>
          </a:xfrm>
        </p:grpSpPr>
        <p:sp>
          <p:nvSpPr>
            <p:cNvPr id="300" name="Text Box 66"/>
            <p:cNvSpPr txBox="1">
              <a:spLocks noChangeArrowheads="1"/>
            </p:cNvSpPr>
            <p:nvPr/>
          </p:nvSpPr>
          <p:spPr bwMode="auto">
            <a:xfrm>
              <a:off x="792" y="1185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0</a:t>
              </a:r>
            </a:p>
          </p:txBody>
        </p:sp>
        <p:sp>
          <p:nvSpPr>
            <p:cNvPr id="301" name="Text Box 67"/>
            <p:cNvSpPr txBox="1">
              <a:spLocks noChangeArrowheads="1"/>
            </p:cNvSpPr>
            <p:nvPr/>
          </p:nvSpPr>
          <p:spPr bwMode="auto">
            <a:xfrm>
              <a:off x="793" y="1323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1</a:t>
              </a:r>
            </a:p>
          </p:txBody>
        </p:sp>
        <p:sp>
          <p:nvSpPr>
            <p:cNvPr id="302" name="Text Box 68"/>
            <p:cNvSpPr txBox="1">
              <a:spLocks noChangeArrowheads="1"/>
            </p:cNvSpPr>
            <p:nvPr/>
          </p:nvSpPr>
          <p:spPr bwMode="auto">
            <a:xfrm>
              <a:off x="793" y="1457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2</a:t>
              </a:r>
            </a:p>
          </p:txBody>
        </p:sp>
        <p:sp>
          <p:nvSpPr>
            <p:cNvPr id="303" name="Text Box 69"/>
            <p:cNvSpPr txBox="1">
              <a:spLocks noChangeArrowheads="1"/>
            </p:cNvSpPr>
            <p:nvPr/>
          </p:nvSpPr>
          <p:spPr bwMode="auto">
            <a:xfrm>
              <a:off x="793" y="1593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3</a:t>
              </a:r>
            </a:p>
          </p:txBody>
        </p:sp>
        <p:sp>
          <p:nvSpPr>
            <p:cNvPr id="304" name="Text Box 70"/>
            <p:cNvSpPr txBox="1">
              <a:spLocks noChangeArrowheads="1"/>
            </p:cNvSpPr>
            <p:nvPr/>
          </p:nvSpPr>
          <p:spPr bwMode="auto">
            <a:xfrm>
              <a:off x="793" y="1729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4</a:t>
              </a:r>
            </a:p>
          </p:txBody>
        </p:sp>
        <p:sp>
          <p:nvSpPr>
            <p:cNvPr id="305" name="Text Box 71"/>
            <p:cNvSpPr txBox="1">
              <a:spLocks noChangeArrowheads="1"/>
            </p:cNvSpPr>
            <p:nvPr/>
          </p:nvSpPr>
          <p:spPr bwMode="auto">
            <a:xfrm>
              <a:off x="793" y="1865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5</a:t>
              </a:r>
            </a:p>
          </p:txBody>
        </p:sp>
        <p:sp>
          <p:nvSpPr>
            <p:cNvPr id="306" name="Text Box 72"/>
            <p:cNvSpPr txBox="1">
              <a:spLocks noChangeArrowheads="1"/>
            </p:cNvSpPr>
            <p:nvPr/>
          </p:nvSpPr>
          <p:spPr bwMode="auto">
            <a:xfrm>
              <a:off x="793" y="2001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6</a:t>
              </a:r>
            </a:p>
          </p:txBody>
        </p:sp>
        <p:sp>
          <p:nvSpPr>
            <p:cNvPr id="307" name="Text Box 73"/>
            <p:cNvSpPr txBox="1">
              <a:spLocks noChangeArrowheads="1"/>
            </p:cNvSpPr>
            <p:nvPr/>
          </p:nvSpPr>
          <p:spPr bwMode="auto">
            <a:xfrm>
              <a:off x="786" y="2276"/>
              <a:ext cx="196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S</a:t>
              </a:r>
            </a:p>
          </p:txBody>
        </p:sp>
        <p:sp>
          <p:nvSpPr>
            <p:cNvPr id="308" name="Text Box 74"/>
            <p:cNvSpPr txBox="1">
              <a:spLocks noChangeArrowheads="1"/>
            </p:cNvSpPr>
            <p:nvPr/>
          </p:nvSpPr>
          <p:spPr bwMode="auto">
            <a:xfrm>
              <a:off x="783" y="2137"/>
              <a:ext cx="21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...</a:t>
              </a:r>
            </a:p>
          </p:txBody>
        </p:sp>
      </p:grpSp>
      <p:grpSp>
        <p:nvGrpSpPr>
          <p:cNvPr id="309" name="Group 75"/>
          <p:cNvGrpSpPr>
            <a:grpSpLocks/>
          </p:cNvGrpSpPr>
          <p:nvPr/>
        </p:nvGrpSpPr>
        <p:grpSpPr bwMode="auto">
          <a:xfrm>
            <a:off x="431800" y="1808163"/>
            <a:ext cx="512763" cy="2305050"/>
            <a:chOff x="536" y="1071"/>
            <a:chExt cx="323" cy="1452"/>
          </a:xfrm>
        </p:grpSpPr>
        <p:sp>
          <p:nvSpPr>
            <p:cNvPr id="310" name="Text Box 76"/>
            <p:cNvSpPr txBox="1">
              <a:spLocks noChangeArrowheads="1"/>
            </p:cNvSpPr>
            <p:nvPr/>
          </p:nvSpPr>
          <p:spPr bwMode="auto">
            <a:xfrm>
              <a:off x="653" y="1230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0</a:t>
              </a:r>
            </a:p>
          </p:txBody>
        </p:sp>
        <p:sp>
          <p:nvSpPr>
            <p:cNvPr id="311" name="Text Box 77"/>
            <p:cNvSpPr txBox="1">
              <a:spLocks noChangeArrowheads="1"/>
            </p:cNvSpPr>
            <p:nvPr/>
          </p:nvSpPr>
          <p:spPr bwMode="auto">
            <a:xfrm>
              <a:off x="654" y="1368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1</a:t>
              </a:r>
            </a:p>
          </p:txBody>
        </p:sp>
        <p:sp>
          <p:nvSpPr>
            <p:cNvPr id="312" name="Text Box 78"/>
            <p:cNvSpPr txBox="1">
              <a:spLocks noChangeArrowheads="1"/>
            </p:cNvSpPr>
            <p:nvPr/>
          </p:nvSpPr>
          <p:spPr bwMode="auto">
            <a:xfrm>
              <a:off x="654" y="1502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2</a:t>
              </a:r>
            </a:p>
          </p:txBody>
        </p:sp>
        <p:sp>
          <p:nvSpPr>
            <p:cNvPr id="313" name="Text Box 79"/>
            <p:cNvSpPr txBox="1">
              <a:spLocks noChangeArrowheads="1"/>
            </p:cNvSpPr>
            <p:nvPr/>
          </p:nvSpPr>
          <p:spPr bwMode="auto">
            <a:xfrm>
              <a:off x="654" y="1638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3</a:t>
              </a:r>
            </a:p>
          </p:txBody>
        </p:sp>
        <p:sp>
          <p:nvSpPr>
            <p:cNvPr id="314" name="Text Box 80"/>
            <p:cNvSpPr txBox="1">
              <a:spLocks noChangeArrowheads="1"/>
            </p:cNvSpPr>
            <p:nvPr/>
          </p:nvSpPr>
          <p:spPr bwMode="auto">
            <a:xfrm>
              <a:off x="654" y="1774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4</a:t>
              </a:r>
            </a:p>
          </p:txBody>
        </p:sp>
        <p:sp>
          <p:nvSpPr>
            <p:cNvPr id="315" name="Text Box 81"/>
            <p:cNvSpPr txBox="1">
              <a:spLocks noChangeArrowheads="1"/>
            </p:cNvSpPr>
            <p:nvPr/>
          </p:nvSpPr>
          <p:spPr bwMode="auto">
            <a:xfrm>
              <a:off x="654" y="1910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5</a:t>
              </a:r>
            </a:p>
          </p:txBody>
        </p:sp>
        <p:sp>
          <p:nvSpPr>
            <p:cNvPr id="316" name="Text Box 82"/>
            <p:cNvSpPr txBox="1">
              <a:spLocks noChangeArrowheads="1"/>
            </p:cNvSpPr>
            <p:nvPr/>
          </p:nvSpPr>
          <p:spPr bwMode="auto">
            <a:xfrm>
              <a:off x="654" y="2046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6</a:t>
              </a:r>
            </a:p>
          </p:txBody>
        </p:sp>
        <p:sp>
          <p:nvSpPr>
            <p:cNvPr id="317" name="Text Box 83"/>
            <p:cNvSpPr txBox="1">
              <a:spLocks noChangeArrowheads="1"/>
            </p:cNvSpPr>
            <p:nvPr/>
          </p:nvSpPr>
          <p:spPr bwMode="auto">
            <a:xfrm>
              <a:off x="647" y="2321"/>
              <a:ext cx="196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S</a:t>
              </a:r>
            </a:p>
          </p:txBody>
        </p:sp>
        <p:sp>
          <p:nvSpPr>
            <p:cNvPr id="318" name="Text Box 84"/>
            <p:cNvSpPr txBox="1">
              <a:spLocks noChangeArrowheads="1"/>
            </p:cNvSpPr>
            <p:nvPr/>
          </p:nvSpPr>
          <p:spPr bwMode="auto">
            <a:xfrm>
              <a:off x="644" y="2182"/>
              <a:ext cx="21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...</a:t>
              </a:r>
            </a:p>
          </p:txBody>
        </p:sp>
        <p:sp>
          <p:nvSpPr>
            <p:cNvPr id="319" name="Text Box 85"/>
            <p:cNvSpPr txBox="1">
              <a:spLocks noChangeArrowheads="1"/>
            </p:cNvSpPr>
            <p:nvPr/>
          </p:nvSpPr>
          <p:spPr bwMode="auto">
            <a:xfrm>
              <a:off x="536" y="1071"/>
              <a:ext cx="30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Set</a:t>
              </a:r>
            </a:p>
          </p:txBody>
        </p:sp>
      </p:grpSp>
      <p:sp>
        <p:nvSpPr>
          <p:cNvPr id="320" name="Text Box 86"/>
          <p:cNvSpPr txBox="1">
            <a:spLocks noChangeArrowheads="1"/>
          </p:cNvSpPr>
          <p:nvPr/>
        </p:nvSpPr>
        <p:spPr bwMode="auto">
          <a:xfrm>
            <a:off x="3979863" y="6132513"/>
            <a:ext cx="3413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321" name="Text Box 87"/>
          <p:cNvSpPr txBox="1">
            <a:spLocks noChangeArrowheads="1"/>
          </p:cNvSpPr>
          <p:nvPr/>
        </p:nvSpPr>
        <p:spPr bwMode="auto">
          <a:xfrm>
            <a:off x="3979863" y="5013325"/>
            <a:ext cx="3413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322" name="Text Box 88"/>
          <p:cNvSpPr txBox="1">
            <a:spLocks noChangeArrowheads="1"/>
          </p:cNvSpPr>
          <p:nvPr/>
        </p:nvSpPr>
        <p:spPr bwMode="auto">
          <a:xfrm>
            <a:off x="3979863" y="3287713"/>
            <a:ext cx="3413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323" name="Text Box 89"/>
          <p:cNvSpPr txBox="1">
            <a:spLocks noChangeArrowheads="1"/>
          </p:cNvSpPr>
          <p:nvPr/>
        </p:nvSpPr>
        <p:spPr bwMode="auto">
          <a:xfrm>
            <a:off x="4948238" y="2060575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0</a:t>
            </a:r>
          </a:p>
        </p:txBody>
      </p:sp>
      <p:sp>
        <p:nvSpPr>
          <p:cNvPr id="324" name="Text Box 90"/>
          <p:cNvSpPr txBox="1">
            <a:spLocks noChangeArrowheads="1"/>
          </p:cNvSpPr>
          <p:nvPr/>
        </p:nvSpPr>
        <p:spPr bwMode="auto">
          <a:xfrm>
            <a:off x="4949825" y="2279650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1</a:t>
            </a:r>
          </a:p>
        </p:txBody>
      </p:sp>
      <p:sp>
        <p:nvSpPr>
          <p:cNvPr id="325" name="Text Box 91"/>
          <p:cNvSpPr txBox="1">
            <a:spLocks noChangeArrowheads="1"/>
          </p:cNvSpPr>
          <p:nvPr/>
        </p:nvSpPr>
        <p:spPr bwMode="auto">
          <a:xfrm>
            <a:off x="4949825" y="2492375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2</a:t>
            </a:r>
          </a:p>
        </p:txBody>
      </p:sp>
      <p:sp>
        <p:nvSpPr>
          <p:cNvPr id="326" name="Text Box 92"/>
          <p:cNvSpPr txBox="1">
            <a:spLocks noChangeArrowheads="1"/>
          </p:cNvSpPr>
          <p:nvPr/>
        </p:nvSpPr>
        <p:spPr bwMode="auto">
          <a:xfrm>
            <a:off x="4949825" y="2708275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3</a:t>
            </a:r>
          </a:p>
        </p:txBody>
      </p:sp>
      <p:sp>
        <p:nvSpPr>
          <p:cNvPr id="327" name="Text Box 93"/>
          <p:cNvSpPr txBox="1">
            <a:spLocks noChangeArrowheads="1"/>
          </p:cNvSpPr>
          <p:nvPr/>
        </p:nvSpPr>
        <p:spPr bwMode="auto">
          <a:xfrm>
            <a:off x="4949825" y="2924175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4</a:t>
            </a:r>
          </a:p>
        </p:txBody>
      </p:sp>
      <p:sp>
        <p:nvSpPr>
          <p:cNvPr id="328" name="Text Box 94"/>
          <p:cNvSpPr txBox="1">
            <a:spLocks noChangeArrowheads="1"/>
          </p:cNvSpPr>
          <p:nvPr/>
        </p:nvSpPr>
        <p:spPr bwMode="auto">
          <a:xfrm>
            <a:off x="4949825" y="3140075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5</a:t>
            </a:r>
          </a:p>
        </p:txBody>
      </p:sp>
      <p:sp>
        <p:nvSpPr>
          <p:cNvPr id="329" name="Text Box 95"/>
          <p:cNvSpPr txBox="1">
            <a:spLocks noChangeArrowheads="1"/>
          </p:cNvSpPr>
          <p:nvPr/>
        </p:nvSpPr>
        <p:spPr bwMode="auto">
          <a:xfrm>
            <a:off x="4938713" y="3576638"/>
            <a:ext cx="31115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S</a:t>
            </a:r>
          </a:p>
        </p:txBody>
      </p:sp>
      <p:sp>
        <p:nvSpPr>
          <p:cNvPr id="330" name="Text Box 96"/>
          <p:cNvSpPr txBox="1">
            <a:spLocks noChangeArrowheads="1"/>
          </p:cNvSpPr>
          <p:nvPr/>
        </p:nvSpPr>
        <p:spPr bwMode="auto">
          <a:xfrm>
            <a:off x="4933950" y="3355975"/>
            <a:ext cx="3413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331" name="Text Box 97"/>
          <p:cNvSpPr txBox="1">
            <a:spLocks noChangeArrowheads="1"/>
          </p:cNvSpPr>
          <p:nvPr/>
        </p:nvSpPr>
        <p:spPr bwMode="auto">
          <a:xfrm>
            <a:off x="4914900" y="1808163"/>
            <a:ext cx="4810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Set</a:t>
            </a:r>
          </a:p>
        </p:txBody>
      </p:sp>
      <p:sp>
        <p:nvSpPr>
          <p:cNvPr id="332" name="Text Box 98"/>
          <p:cNvSpPr txBox="1">
            <a:spLocks noChangeArrowheads="1"/>
          </p:cNvSpPr>
          <p:nvPr/>
        </p:nvSpPr>
        <p:spPr bwMode="auto">
          <a:xfrm>
            <a:off x="4948238" y="3789363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0</a:t>
            </a:r>
          </a:p>
        </p:txBody>
      </p:sp>
      <p:sp>
        <p:nvSpPr>
          <p:cNvPr id="333" name="Text Box 99"/>
          <p:cNvSpPr txBox="1">
            <a:spLocks noChangeArrowheads="1"/>
          </p:cNvSpPr>
          <p:nvPr/>
        </p:nvSpPr>
        <p:spPr bwMode="auto">
          <a:xfrm>
            <a:off x="4949825" y="400843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1</a:t>
            </a:r>
          </a:p>
        </p:txBody>
      </p:sp>
      <p:sp>
        <p:nvSpPr>
          <p:cNvPr id="334" name="Text Box 100"/>
          <p:cNvSpPr txBox="1">
            <a:spLocks noChangeArrowheads="1"/>
          </p:cNvSpPr>
          <p:nvPr/>
        </p:nvSpPr>
        <p:spPr bwMode="auto">
          <a:xfrm>
            <a:off x="4949825" y="4221163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2</a:t>
            </a:r>
          </a:p>
        </p:txBody>
      </p:sp>
      <p:sp>
        <p:nvSpPr>
          <p:cNvPr id="335" name="Text Box 101"/>
          <p:cNvSpPr txBox="1">
            <a:spLocks noChangeArrowheads="1"/>
          </p:cNvSpPr>
          <p:nvPr/>
        </p:nvSpPr>
        <p:spPr bwMode="auto">
          <a:xfrm>
            <a:off x="4949825" y="4437063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3</a:t>
            </a:r>
          </a:p>
        </p:txBody>
      </p:sp>
      <p:sp>
        <p:nvSpPr>
          <p:cNvPr id="336" name="Text Box 102"/>
          <p:cNvSpPr txBox="1">
            <a:spLocks noChangeArrowheads="1"/>
          </p:cNvSpPr>
          <p:nvPr/>
        </p:nvSpPr>
        <p:spPr bwMode="auto">
          <a:xfrm>
            <a:off x="4949825" y="4652963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4</a:t>
            </a:r>
          </a:p>
        </p:txBody>
      </p:sp>
      <p:sp>
        <p:nvSpPr>
          <p:cNvPr id="337" name="Text Box 103"/>
          <p:cNvSpPr txBox="1">
            <a:spLocks noChangeArrowheads="1"/>
          </p:cNvSpPr>
          <p:nvPr/>
        </p:nvSpPr>
        <p:spPr bwMode="auto">
          <a:xfrm>
            <a:off x="4949825" y="4868863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5</a:t>
            </a:r>
          </a:p>
        </p:txBody>
      </p:sp>
      <p:sp>
        <p:nvSpPr>
          <p:cNvPr id="338" name="Text Box 104"/>
          <p:cNvSpPr txBox="1">
            <a:spLocks noChangeArrowheads="1"/>
          </p:cNvSpPr>
          <p:nvPr/>
        </p:nvSpPr>
        <p:spPr bwMode="auto">
          <a:xfrm>
            <a:off x="4938713" y="5305425"/>
            <a:ext cx="31115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S</a:t>
            </a:r>
          </a:p>
        </p:txBody>
      </p:sp>
      <p:sp>
        <p:nvSpPr>
          <p:cNvPr id="339" name="Text Box 105"/>
          <p:cNvSpPr txBox="1">
            <a:spLocks noChangeArrowheads="1"/>
          </p:cNvSpPr>
          <p:nvPr/>
        </p:nvSpPr>
        <p:spPr bwMode="auto">
          <a:xfrm>
            <a:off x="4933950" y="5084763"/>
            <a:ext cx="3413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340" name="Text Box 106"/>
          <p:cNvSpPr txBox="1">
            <a:spLocks noChangeArrowheads="1"/>
          </p:cNvSpPr>
          <p:nvPr/>
        </p:nvSpPr>
        <p:spPr bwMode="auto">
          <a:xfrm>
            <a:off x="4951413" y="5516563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0</a:t>
            </a:r>
          </a:p>
        </p:txBody>
      </p:sp>
      <p:sp>
        <p:nvSpPr>
          <p:cNvPr id="341" name="Text Box 107"/>
          <p:cNvSpPr txBox="1">
            <a:spLocks noChangeArrowheads="1"/>
          </p:cNvSpPr>
          <p:nvPr/>
        </p:nvSpPr>
        <p:spPr bwMode="auto">
          <a:xfrm>
            <a:off x="4953000" y="573563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1</a:t>
            </a:r>
          </a:p>
        </p:txBody>
      </p:sp>
      <p:sp>
        <p:nvSpPr>
          <p:cNvPr id="342" name="Text Box 108"/>
          <p:cNvSpPr txBox="1">
            <a:spLocks noChangeArrowheads="1"/>
          </p:cNvSpPr>
          <p:nvPr/>
        </p:nvSpPr>
        <p:spPr bwMode="auto">
          <a:xfrm>
            <a:off x="4953000" y="5948363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2</a:t>
            </a:r>
          </a:p>
        </p:txBody>
      </p:sp>
      <p:sp>
        <p:nvSpPr>
          <p:cNvPr id="343" name="Rectangle 111"/>
          <p:cNvSpPr>
            <a:spLocks noChangeArrowheads="1"/>
          </p:cNvSpPr>
          <p:nvPr/>
        </p:nvSpPr>
        <p:spPr bwMode="auto">
          <a:xfrm>
            <a:off x="977900" y="20970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bg1"/>
                </a:solidFill>
                <a:latin typeface="Courier New" pitchFamily="49" charset="0"/>
              </a:rPr>
              <a:t>foo1</a:t>
            </a:r>
          </a:p>
        </p:txBody>
      </p:sp>
      <p:sp>
        <p:nvSpPr>
          <p:cNvPr id="344" name="AutoShape 112"/>
          <p:cNvSpPr>
            <a:spLocks noChangeArrowheads="1"/>
          </p:cNvSpPr>
          <p:nvPr/>
        </p:nvSpPr>
        <p:spPr bwMode="auto">
          <a:xfrm>
            <a:off x="5616575" y="3824288"/>
            <a:ext cx="466725" cy="252412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83B53D">
                  <a:gamma/>
                  <a:shade val="46275"/>
                  <a:invGamma/>
                </a:srgbClr>
              </a:gs>
              <a:gs pos="100000">
                <a:srgbClr val="83B53D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45" name="Rectangle 113"/>
          <p:cNvSpPr>
            <a:spLocks noChangeArrowheads="1"/>
          </p:cNvSpPr>
          <p:nvPr/>
        </p:nvSpPr>
        <p:spPr bwMode="auto">
          <a:xfrm>
            <a:off x="977900" y="4400550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tx1"/>
                </a:solidFill>
                <a:latin typeface="Courier New" pitchFamily="49" charset="0"/>
              </a:rPr>
              <a:t>foo2</a:t>
            </a:r>
          </a:p>
        </p:txBody>
      </p:sp>
      <p:grpSp>
        <p:nvGrpSpPr>
          <p:cNvPr id="346" name="Group 114"/>
          <p:cNvGrpSpPr>
            <a:grpSpLocks/>
          </p:cNvGrpSpPr>
          <p:nvPr/>
        </p:nvGrpSpPr>
        <p:grpSpPr bwMode="auto">
          <a:xfrm>
            <a:off x="977900" y="2312988"/>
            <a:ext cx="1439863" cy="647700"/>
            <a:chOff x="3606" y="2431"/>
            <a:chExt cx="907" cy="408"/>
          </a:xfrm>
        </p:grpSpPr>
        <p:sp>
          <p:nvSpPr>
            <p:cNvPr id="347" name="Rectangle 115"/>
            <p:cNvSpPr>
              <a:spLocks noChangeArrowheads="1"/>
            </p:cNvSpPr>
            <p:nvPr/>
          </p:nvSpPr>
          <p:spPr bwMode="auto">
            <a:xfrm>
              <a:off x="3606" y="2431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48" name="Rectangle 116"/>
            <p:cNvSpPr>
              <a:spLocks noChangeArrowheads="1"/>
            </p:cNvSpPr>
            <p:nvPr/>
          </p:nvSpPr>
          <p:spPr bwMode="auto">
            <a:xfrm>
              <a:off x="3606" y="2567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49" name="Rectangle 117"/>
            <p:cNvSpPr>
              <a:spLocks noChangeArrowheads="1"/>
            </p:cNvSpPr>
            <p:nvPr/>
          </p:nvSpPr>
          <p:spPr bwMode="auto">
            <a:xfrm>
              <a:off x="3606" y="2703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350" name="Line 118"/>
          <p:cNvSpPr>
            <a:spLocks noChangeShapeType="1"/>
          </p:cNvSpPr>
          <p:nvPr/>
        </p:nvSpPr>
        <p:spPr bwMode="auto">
          <a:xfrm rot="16200000" flipV="1">
            <a:off x="1188244" y="3501231"/>
            <a:ext cx="3455988" cy="936625"/>
          </a:xfrm>
          <a:prstGeom prst="line">
            <a:avLst/>
          </a:prstGeom>
          <a:noFill/>
          <a:ln w="25400">
            <a:solidFill>
              <a:srgbClr val="0099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51" name="Line 119"/>
          <p:cNvSpPr>
            <a:spLocks noChangeShapeType="1"/>
          </p:cNvSpPr>
          <p:nvPr/>
        </p:nvSpPr>
        <p:spPr bwMode="auto">
          <a:xfrm rot="16200000" flipV="1">
            <a:off x="2339975" y="4832350"/>
            <a:ext cx="1152525" cy="936625"/>
          </a:xfrm>
          <a:prstGeom prst="line">
            <a:avLst/>
          </a:prstGeom>
          <a:noFill/>
          <a:ln w="25400">
            <a:solidFill>
              <a:srgbClr val="0099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52" name="Rectangle 120"/>
          <p:cNvSpPr>
            <a:spLocks noChangeArrowheads="1"/>
          </p:cNvSpPr>
          <p:nvPr/>
        </p:nvSpPr>
        <p:spPr bwMode="auto">
          <a:xfrm>
            <a:off x="977900" y="2097088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tx2"/>
                </a:solidFill>
                <a:latin typeface="Courier New" pitchFamily="49" charset="0"/>
              </a:rPr>
              <a:t>foo3</a:t>
            </a:r>
          </a:p>
        </p:txBody>
      </p:sp>
      <p:sp>
        <p:nvSpPr>
          <p:cNvPr id="353" name="Line 121"/>
          <p:cNvSpPr>
            <a:spLocks noChangeShapeType="1"/>
          </p:cNvSpPr>
          <p:nvPr/>
        </p:nvSpPr>
        <p:spPr bwMode="auto">
          <a:xfrm rot="16200000" flipV="1">
            <a:off x="2339975" y="5048250"/>
            <a:ext cx="1152525" cy="936625"/>
          </a:xfrm>
          <a:prstGeom prst="line">
            <a:avLst/>
          </a:prstGeom>
          <a:noFill/>
          <a:ln w="25400">
            <a:solidFill>
              <a:srgbClr val="0099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grpSp>
        <p:nvGrpSpPr>
          <p:cNvPr id="354" name="Group 122"/>
          <p:cNvGrpSpPr>
            <a:grpSpLocks/>
          </p:cNvGrpSpPr>
          <p:nvPr/>
        </p:nvGrpSpPr>
        <p:grpSpPr bwMode="auto">
          <a:xfrm>
            <a:off x="977900" y="4616450"/>
            <a:ext cx="1439863" cy="431800"/>
            <a:chOff x="3606" y="3519"/>
            <a:chExt cx="907" cy="272"/>
          </a:xfrm>
        </p:grpSpPr>
        <p:sp>
          <p:nvSpPr>
            <p:cNvPr id="355" name="Rectangle 123"/>
            <p:cNvSpPr>
              <a:spLocks noChangeArrowheads="1"/>
            </p:cNvSpPr>
            <p:nvPr/>
          </p:nvSpPr>
          <p:spPr bwMode="auto">
            <a:xfrm>
              <a:off x="3606" y="3519"/>
              <a:ext cx="907" cy="13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56" name="Rectangle 124"/>
            <p:cNvSpPr>
              <a:spLocks noChangeArrowheads="1"/>
            </p:cNvSpPr>
            <p:nvPr/>
          </p:nvSpPr>
          <p:spPr bwMode="auto">
            <a:xfrm>
              <a:off x="3606" y="3655"/>
              <a:ext cx="907" cy="13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357" name="AutoShape 125"/>
          <p:cNvSpPr>
            <a:spLocks noChangeArrowheads="1"/>
          </p:cNvSpPr>
          <p:nvPr/>
        </p:nvSpPr>
        <p:spPr bwMode="auto">
          <a:xfrm>
            <a:off x="503238" y="2132013"/>
            <a:ext cx="179387" cy="180975"/>
          </a:xfrm>
          <a:prstGeom prst="lightningBol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de-DE" dirty="0"/>
          </a:p>
        </p:txBody>
      </p:sp>
      <p:sp>
        <p:nvSpPr>
          <p:cNvPr id="358" name="Text Box 127"/>
          <p:cNvSpPr txBox="1">
            <a:spLocks noChangeArrowheads="1"/>
          </p:cNvSpPr>
          <p:nvPr/>
        </p:nvSpPr>
        <p:spPr bwMode="auto">
          <a:xfrm>
            <a:off x="5932488" y="2522538"/>
            <a:ext cx="3170740" cy="2596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void foo1()</a:t>
            </a:r>
            <a:b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</a:b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for (i=0; i&lt;</a:t>
            </a:r>
            <a:r>
              <a:rPr lang="en-US" sz="1800" b="1" dirty="0">
                <a:latin typeface="Courier New" pitchFamily="49" charset="0"/>
              </a:rPr>
              <a:t>n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; i++) {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  foo2();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  foo3();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sz="1800" b="1" i="1" dirty="0">
                <a:solidFill>
                  <a:schemeClr val="bg2"/>
                </a:solidFill>
                <a:latin typeface="Courier New" pitchFamily="49" charset="0"/>
              </a:rPr>
              <a:t>// More Code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359" name="Text Box 128"/>
          <p:cNvSpPr txBox="1">
            <a:spLocks noChangeArrowheads="1"/>
          </p:cNvSpPr>
          <p:nvPr/>
        </p:nvSpPr>
        <p:spPr bwMode="auto">
          <a:xfrm>
            <a:off x="5724525" y="5445125"/>
            <a:ext cx="3332964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2000" i="1" u="sng" dirty="0"/>
              <a:t>Here:</a:t>
            </a:r>
            <a:r>
              <a:rPr lang="en-US" sz="2000" dirty="0"/>
              <a:t> 2-way set-associative</a:t>
            </a:r>
          </a:p>
          <a:p>
            <a:pPr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2000" dirty="0"/>
              <a:t>I-Cache</a:t>
            </a:r>
          </a:p>
        </p:txBody>
      </p:sp>
      <p:sp>
        <p:nvSpPr>
          <p:cNvPr id="360" name="Text Box 129"/>
          <p:cNvSpPr txBox="1">
            <a:spLocks noChangeArrowheads="1"/>
          </p:cNvSpPr>
          <p:nvPr/>
        </p:nvSpPr>
        <p:spPr bwMode="auto">
          <a:xfrm>
            <a:off x="3269211" y="1736725"/>
            <a:ext cx="16594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 b="1" dirty="0">
                <a:solidFill>
                  <a:schemeClr val="tx2"/>
                </a:solidFill>
              </a:rPr>
              <a:t>Main Memory</a:t>
            </a:r>
          </a:p>
        </p:txBody>
      </p:sp>
    </p:spTree>
    <p:extLst>
      <p:ext uri="{BB962C8B-B14F-4D97-AF65-F5344CB8AC3E}">
        <p14:creationId xmlns:p14="http://schemas.microsoft.com/office/powerpoint/2010/main" val="29573810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" grpId="0" animBg="1"/>
      <p:bldP spid="350" grpId="0" animBg="1"/>
      <p:bldP spid="351" grpId="0" animBg="1"/>
      <p:bldP spid="352" grpId="0" animBg="1"/>
      <p:bldP spid="353" grpId="0" animBg="1"/>
      <p:bldP spid="35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E07893D5-7228-4EE3-BB37-A4B651921382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I-Cache Evictions (4)</a:t>
            </a:r>
          </a:p>
        </p:txBody>
      </p:sp>
      <p:sp>
        <p:nvSpPr>
          <p:cNvPr id="128" name="Rectangle 2"/>
          <p:cNvSpPr>
            <a:spLocks noChangeArrowheads="1"/>
          </p:cNvSpPr>
          <p:nvPr/>
        </p:nvSpPr>
        <p:spPr bwMode="auto">
          <a:xfrm>
            <a:off x="979488" y="23145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9" name="Rectangle 4"/>
          <p:cNvSpPr>
            <a:spLocks noChangeArrowheads="1"/>
          </p:cNvSpPr>
          <p:nvPr/>
        </p:nvSpPr>
        <p:spPr bwMode="auto">
          <a:xfrm>
            <a:off x="3403600" y="2098675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foo1</a:t>
            </a:r>
          </a:p>
        </p:txBody>
      </p:sp>
      <p:sp>
        <p:nvSpPr>
          <p:cNvPr id="130" name="Rectangle 5"/>
          <p:cNvSpPr>
            <a:spLocks noChangeArrowheads="1"/>
          </p:cNvSpPr>
          <p:nvPr/>
        </p:nvSpPr>
        <p:spPr bwMode="auto">
          <a:xfrm>
            <a:off x="3403600" y="2314575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1" name="Rectangle 6"/>
          <p:cNvSpPr>
            <a:spLocks noChangeArrowheads="1"/>
          </p:cNvSpPr>
          <p:nvPr/>
        </p:nvSpPr>
        <p:spPr bwMode="auto">
          <a:xfrm>
            <a:off x="3403600" y="2530475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2" name="Rectangle 7"/>
          <p:cNvSpPr>
            <a:spLocks noChangeArrowheads="1"/>
          </p:cNvSpPr>
          <p:nvPr/>
        </p:nvSpPr>
        <p:spPr bwMode="auto">
          <a:xfrm>
            <a:off x="3403600" y="2746375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" name="Rectangle 8"/>
          <p:cNvSpPr>
            <a:spLocks noChangeArrowheads="1"/>
          </p:cNvSpPr>
          <p:nvPr/>
        </p:nvSpPr>
        <p:spPr bwMode="auto">
          <a:xfrm>
            <a:off x="3403600" y="2962275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3403600" y="3178175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5" name="Rectangle 10"/>
          <p:cNvSpPr>
            <a:spLocks noChangeArrowheads="1"/>
          </p:cNvSpPr>
          <p:nvPr/>
        </p:nvSpPr>
        <p:spPr bwMode="auto">
          <a:xfrm>
            <a:off x="3403600" y="3394075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6" name="Rectangle 11"/>
          <p:cNvSpPr>
            <a:spLocks noChangeArrowheads="1"/>
          </p:cNvSpPr>
          <p:nvPr/>
        </p:nvSpPr>
        <p:spPr bwMode="auto">
          <a:xfrm>
            <a:off x="3403600" y="3609975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7" name="Rectangle 12"/>
          <p:cNvSpPr>
            <a:spLocks noChangeArrowheads="1"/>
          </p:cNvSpPr>
          <p:nvPr/>
        </p:nvSpPr>
        <p:spPr bwMode="auto">
          <a:xfrm>
            <a:off x="3403600" y="3825875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foo2</a:t>
            </a:r>
          </a:p>
        </p:txBody>
      </p:sp>
      <p:sp>
        <p:nvSpPr>
          <p:cNvPr id="138" name="Rectangle 13"/>
          <p:cNvSpPr>
            <a:spLocks noChangeArrowheads="1"/>
          </p:cNvSpPr>
          <p:nvPr/>
        </p:nvSpPr>
        <p:spPr bwMode="auto">
          <a:xfrm>
            <a:off x="3403600" y="4041775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9" name="Rectangle 14"/>
          <p:cNvSpPr>
            <a:spLocks noChangeArrowheads="1"/>
          </p:cNvSpPr>
          <p:nvPr/>
        </p:nvSpPr>
        <p:spPr bwMode="auto">
          <a:xfrm>
            <a:off x="3403600" y="4257675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0" name="Rectangle 15"/>
          <p:cNvSpPr>
            <a:spLocks noChangeArrowheads="1"/>
          </p:cNvSpPr>
          <p:nvPr/>
        </p:nvSpPr>
        <p:spPr bwMode="auto">
          <a:xfrm>
            <a:off x="3403600" y="4473575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1" name="Rectangle 16"/>
          <p:cNvSpPr>
            <a:spLocks noChangeArrowheads="1"/>
          </p:cNvSpPr>
          <p:nvPr/>
        </p:nvSpPr>
        <p:spPr bwMode="auto">
          <a:xfrm>
            <a:off x="3403600" y="4689475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2" name="Rectangle 17"/>
          <p:cNvSpPr>
            <a:spLocks noChangeArrowheads="1"/>
          </p:cNvSpPr>
          <p:nvPr/>
        </p:nvSpPr>
        <p:spPr bwMode="auto">
          <a:xfrm>
            <a:off x="3403600" y="4905375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3" name="Rectangle 18"/>
          <p:cNvSpPr>
            <a:spLocks noChangeArrowheads="1"/>
          </p:cNvSpPr>
          <p:nvPr/>
        </p:nvSpPr>
        <p:spPr bwMode="auto">
          <a:xfrm>
            <a:off x="3403600" y="5121275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4" name="Rectangle 19"/>
          <p:cNvSpPr>
            <a:spLocks noChangeArrowheads="1"/>
          </p:cNvSpPr>
          <p:nvPr/>
        </p:nvSpPr>
        <p:spPr bwMode="auto">
          <a:xfrm>
            <a:off x="3403600" y="5337175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5" name="Rectangle 20"/>
          <p:cNvSpPr>
            <a:spLocks noChangeArrowheads="1"/>
          </p:cNvSpPr>
          <p:nvPr/>
        </p:nvSpPr>
        <p:spPr bwMode="auto">
          <a:xfrm>
            <a:off x="3403600" y="5553075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dirty="0">
                <a:solidFill>
                  <a:schemeClr val="tx2"/>
                </a:solidFill>
              </a:rPr>
              <a:t>foo3</a:t>
            </a:r>
          </a:p>
        </p:txBody>
      </p:sp>
      <p:sp>
        <p:nvSpPr>
          <p:cNvPr id="146" name="Rectangle 21"/>
          <p:cNvSpPr>
            <a:spLocks noChangeArrowheads="1"/>
          </p:cNvSpPr>
          <p:nvPr/>
        </p:nvSpPr>
        <p:spPr bwMode="auto">
          <a:xfrm>
            <a:off x="3403600" y="5768975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7" name="Rectangle 22"/>
          <p:cNvSpPr>
            <a:spLocks noChangeArrowheads="1"/>
          </p:cNvSpPr>
          <p:nvPr/>
        </p:nvSpPr>
        <p:spPr bwMode="auto">
          <a:xfrm>
            <a:off x="3403600" y="5984875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8" name="Rectangle 24"/>
          <p:cNvSpPr>
            <a:spLocks noChangeArrowheads="1"/>
          </p:cNvSpPr>
          <p:nvPr/>
        </p:nvSpPr>
        <p:spPr bwMode="auto">
          <a:xfrm>
            <a:off x="979488" y="20986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9" name="Rectangle 25"/>
          <p:cNvSpPr>
            <a:spLocks noChangeArrowheads="1"/>
          </p:cNvSpPr>
          <p:nvPr/>
        </p:nvSpPr>
        <p:spPr bwMode="auto">
          <a:xfrm>
            <a:off x="979488" y="25304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0" name="Rectangle 26"/>
          <p:cNvSpPr>
            <a:spLocks noChangeArrowheads="1"/>
          </p:cNvSpPr>
          <p:nvPr/>
        </p:nvSpPr>
        <p:spPr bwMode="auto">
          <a:xfrm>
            <a:off x="979488" y="27463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1" name="Rectangle 27"/>
          <p:cNvSpPr>
            <a:spLocks noChangeArrowheads="1"/>
          </p:cNvSpPr>
          <p:nvPr/>
        </p:nvSpPr>
        <p:spPr bwMode="auto">
          <a:xfrm>
            <a:off x="979488" y="29622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2" name="Rectangle 28"/>
          <p:cNvSpPr>
            <a:spLocks noChangeArrowheads="1"/>
          </p:cNvSpPr>
          <p:nvPr/>
        </p:nvSpPr>
        <p:spPr bwMode="auto">
          <a:xfrm>
            <a:off x="979488" y="31781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" name="Rectangle 29"/>
          <p:cNvSpPr>
            <a:spLocks noChangeArrowheads="1"/>
          </p:cNvSpPr>
          <p:nvPr/>
        </p:nvSpPr>
        <p:spPr bwMode="auto">
          <a:xfrm>
            <a:off x="979488" y="33940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4" name="Rectangle 30"/>
          <p:cNvSpPr>
            <a:spLocks noChangeArrowheads="1"/>
          </p:cNvSpPr>
          <p:nvPr/>
        </p:nvSpPr>
        <p:spPr bwMode="auto">
          <a:xfrm>
            <a:off x="979488" y="36099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5" name="Rectangle 31"/>
          <p:cNvSpPr>
            <a:spLocks noChangeArrowheads="1"/>
          </p:cNvSpPr>
          <p:nvPr/>
        </p:nvSpPr>
        <p:spPr bwMode="auto">
          <a:xfrm>
            <a:off x="979488" y="3825875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6" name="Text Box 32"/>
          <p:cNvSpPr txBox="1">
            <a:spLocks noChangeArrowheads="1"/>
          </p:cNvSpPr>
          <p:nvPr/>
        </p:nvSpPr>
        <p:spPr bwMode="auto">
          <a:xfrm>
            <a:off x="1231900" y="1736725"/>
            <a:ext cx="1009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800" b="1" dirty="0">
                <a:solidFill>
                  <a:schemeClr val="tx2"/>
                </a:solidFill>
              </a:rPr>
              <a:t>I-Cache</a:t>
            </a:r>
          </a:p>
        </p:txBody>
      </p:sp>
      <p:sp>
        <p:nvSpPr>
          <p:cNvPr id="157" name="Rectangle 33"/>
          <p:cNvSpPr>
            <a:spLocks noChangeArrowheads="1"/>
          </p:cNvSpPr>
          <p:nvPr/>
        </p:nvSpPr>
        <p:spPr bwMode="auto">
          <a:xfrm>
            <a:off x="979488" y="44005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8" name="Rectangle 34"/>
          <p:cNvSpPr>
            <a:spLocks noChangeArrowheads="1"/>
          </p:cNvSpPr>
          <p:nvPr/>
        </p:nvSpPr>
        <p:spPr bwMode="auto">
          <a:xfrm>
            <a:off x="979488" y="46164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9" name="Rectangle 35"/>
          <p:cNvSpPr>
            <a:spLocks noChangeArrowheads="1"/>
          </p:cNvSpPr>
          <p:nvPr/>
        </p:nvSpPr>
        <p:spPr bwMode="auto">
          <a:xfrm>
            <a:off x="979488" y="48323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0" name="Rectangle 36"/>
          <p:cNvSpPr>
            <a:spLocks noChangeArrowheads="1"/>
          </p:cNvSpPr>
          <p:nvPr/>
        </p:nvSpPr>
        <p:spPr bwMode="auto">
          <a:xfrm>
            <a:off x="979488" y="50482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1" name="Rectangle 37"/>
          <p:cNvSpPr>
            <a:spLocks noChangeArrowheads="1"/>
          </p:cNvSpPr>
          <p:nvPr/>
        </p:nvSpPr>
        <p:spPr bwMode="auto">
          <a:xfrm>
            <a:off x="979488" y="52641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2" name="Rectangle 38"/>
          <p:cNvSpPr>
            <a:spLocks noChangeArrowheads="1"/>
          </p:cNvSpPr>
          <p:nvPr/>
        </p:nvSpPr>
        <p:spPr bwMode="auto">
          <a:xfrm>
            <a:off x="979488" y="54800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3" name="Rectangle 39"/>
          <p:cNvSpPr>
            <a:spLocks noChangeArrowheads="1"/>
          </p:cNvSpPr>
          <p:nvPr/>
        </p:nvSpPr>
        <p:spPr bwMode="auto">
          <a:xfrm>
            <a:off x="979488" y="56959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4" name="Rectangle 40"/>
          <p:cNvSpPr>
            <a:spLocks noChangeArrowheads="1"/>
          </p:cNvSpPr>
          <p:nvPr/>
        </p:nvSpPr>
        <p:spPr bwMode="auto">
          <a:xfrm>
            <a:off x="979488" y="59118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5" name="Rectangle 41"/>
          <p:cNvSpPr>
            <a:spLocks noChangeArrowheads="1"/>
          </p:cNvSpPr>
          <p:nvPr/>
        </p:nvSpPr>
        <p:spPr bwMode="auto">
          <a:xfrm>
            <a:off x="979488" y="6127750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6" name="Text Box 42"/>
          <p:cNvSpPr txBox="1">
            <a:spLocks noChangeArrowheads="1"/>
          </p:cNvSpPr>
          <p:nvPr/>
        </p:nvSpPr>
        <p:spPr bwMode="auto">
          <a:xfrm rot="16200000">
            <a:off x="-52999" y="2848739"/>
            <a:ext cx="9013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>
                <a:solidFill>
                  <a:schemeClr val="tx2"/>
                </a:solidFill>
              </a:rPr>
              <a:t>Way 0</a:t>
            </a:r>
          </a:p>
        </p:txBody>
      </p:sp>
      <p:sp>
        <p:nvSpPr>
          <p:cNvPr id="167" name="Text Box 43"/>
          <p:cNvSpPr txBox="1">
            <a:spLocks noChangeArrowheads="1"/>
          </p:cNvSpPr>
          <p:nvPr/>
        </p:nvSpPr>
        <p:spPr bwMode="auto">
          <a:xfrm rot="16200000">
            <a:off x="-57761" y="5156963"/>
            <a:ext cx="9013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>
                <a:solidFill>
                  <a:schemeClr val="tx2"/>
                </a:solidFill>
              </a:rPr>
              <a:t>Way 1</a:t>
            </a:r>
          </a:p>
        </p:txBody>
      </p:sp>
      <p:sp>
        <p:nvSpPr>
          <p:cNvPr id="168" name="Rectangle 44"/>
          <p:cNvSpPr>
            <a:spLocks noChangeArrowheads="1"/>
          </p:cNvSpPr>
          <p:nvPr/>
        </p:nvSpPr>
        <p:spPr bwMode="auto">
          <a:xfrm>
            <a:off x="3403600" y="2095500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bg1"/>
                </a:solidFill>
                <a:latin typeface="Courier New" pitchFamily="49" charset="0"/>
              </a:rPr>
              <a:t>foo1</a:t>
            </a:r>
          </a:p>
        </p:txBody>
      </p:sp>
      <p:grpSp>
        <p:nvGrpSpPr>
          <p:cNvPr id="169" name="Group 45"/>
          <p:cNvGrpSpPr>
            <a:grpSpLocks/>
          </p:cNvGrpSpPr>
          <p:nvPr/>
        </p:nvGrpSpPr>
        <p:grpSpPr bwMode="auto">
          <a:xfrm>
            <a:off x="3403600" y="2744788"/>
            <a:ext cx="1439863" cy="646112"/>
            <a:chOff x="3606" y="1616"/>
            <a:chExt cx="907" cy="407"/>
          </a:xfrm>
        </p:grpSpPr>
        <p:sp>
          <p:nvSpPr>
            <p:cNvPr id="170" name="Rectangle 46"/>
            <p:cNvSpPr>
              <a:spLocks noChangeArrowheads="1"/>
            </p:cNvSpPr>
            <p:nvPr/>
          </p:nvSpPr>
          <p:spPr bwMode="auto">
            <a:xfrm>
              <a:off x="3606" y="1616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1" name="Rectangle 47"/>
            <p:cNvSpPr>
              <a:spLocks noChangeArrowheads="1"/>
            </p:cNvSpPr>
            <p:nvPr/>
          </p:nvSpPr>
          <p:spPr bwMode="auto">
            <a:xfrm>
              <a:off x="3606" y="1751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2" name="Rectangle 48"/>
            <p:cNvSpPr>
              <a:spLocks noChangeArrowheads="1"/>
            </p:cNvSpPr>
            <p:nvPr/>
          </p:nvSpPr>
          <p:spPr bwMode="auto">
            <a:xfrm>
              <a:off x="3606" y="1887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73" name="Rectangle 49"/>
          <p:cNvSpPr>
            <a:spLocks noChangeArrowheads="1"/>
          </p:cNvSpPr>
          <p:nvPr/>
        </p:nvSpPr>
        <p:spPr bwMode="auto">
          <a:xfrm>
            <a:off x="3403600" y="3606800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74" name="Rectangle 50"/>
          <p:cNvSpPr>
            <a:spLocks noChangeArrowheads="1"/>
          </p:cNvSpPr>
          <p:nvPr/>
        </p:nvSpPr>
        <p:spPr bwMode="auto">
          <a:xfrm>
            <a:off x="3403600" y="3825875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tx1"/>
                </a:solidFill>
                <a:latin typeface="Courier New" pitchFamily="49" charset="0"/>
              </a:rPr>
              <a:t>foo2</a:t>
            </a:r>
          </a:p>
        </p:txBody>
      </p:sp>
      <p:grpSp>
        <p:nvGrpSpPr>
          <p:cNvPr id="175" name="Group 51"/>
          <p:cNvGrpSpPr>
            <a:grpSpLocks/>
          </p:cNvGrpSpPr>
          <p:nvPr/>
        </p:nvGrpSpPr>
        <p:grpSpPr bwMode="auto">
          <a:xfrm>
            <a:off x="3403600" y="4038600"/>
            <a:ext cx="1439863" cy="647700"/>
            <a:chOff x="3606" y="2431"/>
            <a:chExt cx="907" cy="408"/>
          </a:xfrm>
        </p:grpSpPr>
        <p:sp>
          <p:nvSpPr>
            <p:cNvPr id="176" name="Rectangle 52"/>
            <p:cNvSpPr>
              <a:spLocks noChangeArrowheads="1"/>
            </p:cNvSpPr>
            <p:nvPr/>
          </p:nvSpPr>
          <p:spPr bwMode="auto">
            <a:xfrm>
              <a:off x="3606" y="2431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7" name="Rectangle 53"/>
            <p:cNvSpPr>
              <a:spLocks noChangeArrowheads="1"/>
            </p:cNvSpPr>
            <p:nvPr/>
          </p:nvSpPr>
          <p:spPr bwMode="auto">
            <a:xfrm>
              <a:off x="3606" y="2567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8" name="Rectangle 54"/>
            <p:cNvSpPr>
              <a:spLocks noChangeArrowheads="1"/>
            </p:cNvSpPr>
            <p:nvPr/>
          </p:nvSpPr>
          <p:spPr bwMode="auto">
            <a:xfrm>
              <a:off x="3606" y="2703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79" name="Rectangle 55"/>
          <p:cNvSpPr>
            <a:spLocks noChangeArrowheads="1"/>
          </p:cNvSpPr>
          <p:nvPr/>
        </p:nvSpPr>
        <p:spPr bwMode="auto">
          <a:xfrm>
            <a:off x="3403600" y="4686300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80" name="Rectangle 56"/>
          <p:cNvSpPr>
            <a:spLocks noChangeArrowheads="1"/>
          </p:cNvSpPr>
          <p:nvPr/>
        </p:nvSpPr>
        <p:spPr bwMode="auto">
          <a:xfrm>
            <a:off x="3403600" y="4902200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81" name="Rectangle 57"/>
          <p:cNvSpPr>
            <a:spLocks noChangeArrowheads="1"/>
          </p:cNvSpPr>
          <p:nvPr/>
        </p:nvSpPr>
        <p:spPr bwMode="auto">
          <a:xfrm>
            <a:off x="3403600" y="5334000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82" name="Rectangle 58"/>
          <p:cNvSpPr>
            <a:spLocks noChangeArrowheads="1"/>
          </p:cNvSpPr>
          <p:nvPr/>
        </p:nvSpPr>
        <p:spPr bwMode="auto">
          <a:xfrm>
            <a:off x="3403600" y="5553075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tx2"/>
                </a:solidFill>
                <a:latin typeface="Courier New" pitchFamily="49" charset="0"/>
              </a:rPr>
              <a:t>foo3</a:t>
            </a:r>
          </a:p>
        </p:txBody>
      </p:sp>
      <p:grpSp>
        <p:nvGrpSpPr>
          <p:cNvPr id="183" name="Group 59"/>
          <p:cNvGrpSpPr>
            <a:grpSpLocks/>
          </p:cNvGrpSpPr>
          <p:nvPr/>
        </p:nvGrpSpPr>
        <p:grpSpPr bwMode="auto">
          <a:xfrm>
            <a:off x="3403600" y="5765800"/>
            <a:ext cx="1439863" cy="431800"/>
            <a:chOff x="3606" y="3519"/>
            <a:chExt cx="907" cy="272"/>
          </a:xfrm>
        </p:grpSpPr>
        <p:sp>
          <p:nvSpPr>
            <p:cNvPr id="184" name="Rectangle 60"/>
            <p:cNvSpPr>
              <a:spLocks noChangeArrowheads="1"/>
            </p:cNvSpPr>
            <p:nvPr/>
          </p:nvSpPr>
          <p:spPr bwMode="auto">
            <a:xfrm>
              <a:off x="3606" y="3519"/>
              <a:ext cx="907" cy="13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85" name="Rectangle 61"/>
            <p:cNvSpPr>
              <a:spLocks noChangeArrowheads="1"/>
            </p:cNvSpPr>
            <p:nvPr/>
          </p:nvSpPr>
          <p:spPr bwMode="auto">
            <a:xfrm>
              <a:off x="3606" y="3655"/>
              <a:ext cx="907" cy="13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86" name="Rectangle 62"/>
          <p:cNvSpPr>
            <a:spLocks noChangeArrowheads="1"/>
          </p:cNvSpPr>
          <p:nvPr/>
        </p:nvSpPr>
        <p:spPr bwMode="auto">
          <a:xfrm>
            <a:off x="3403600" y="6200775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87" name="Rectangle 63"/>
          <p:cNvSpPr>
            <a:spLocks noChangeArrowheads="1"/>
          </p:cNvSpPr>
          <p:nvPr/>
        </p:nvSpPr>
        <p:spPr bwMode="auto">
          <a:xfrm>
            <a:off x="3403600" y="2311400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88" name="Rectangle 64"/>
          <p:cNvSpPr>
            <a:spLocks noChangeArrowheads="1"/>
          </p:cNvSpPr>
          <p:nvPr/>
        </p:nvSpPr>
        <p:spPr bwMode="auto">
          <a:xfrm>
            <a:off x="3403600" y="2527300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89" name="Group 65"/>
          <p:cNvGrpSpPr>
            <a:grpSpLocks/>
          </p:cNvGrpSpPr>
          <p:nvPr/>
        </p:nvGrpSpPr>
        <p:grpSpPr bwMode="auto">
          <a:xfrm>
            <a:off x="603250" y="4364038"/>
            <a:ext cx="341313" cy="2052637"/>
            <a:chOff x="783" y="1185"/>
            <a:chExt cx="215" cy="1293"/>
          </a:xfrm>
        </p:grpSpPr>
        <p:sp>
          <p:nvSpPr>
            <p:cNvPr id="190" name="Text Box 66"/>
            <p:cNvSpPr txBox="1">
              <a:spLocks noChangeArrowheads="1"/>
            </p:cNvSpPr>
            <p:nvPr/>
          </p:nvSpPr>
          <p:spPr bwMode="auto">
            <a:xfrm>
              <a:off x="792" y="1185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0</a:t>
              </a:r>
            </a:p>
          </p:txBody>
        </p:sp>
        <p:sp>
          <p:nvSpPr>
            <p:cNvPr id="191" name="Text Box 67"/>
            <p:cNvSpPr txBox="1">
              <a:spLocks noChangeArrowheads="1"/>
            </p:cNvSpPr>
            <p:nvPr/>
          </p:nvSpPr>
          <p:spPr bwMode="auto">
            <a:xfrm>
              <a:off x="793" y="1323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1</a:t>
              </a:r>
            </a:p>
          </p:txBody>
        </p:sp>
        <p:sp>
          <p:nvSpPr>
            <p:cNvPr id="192" name="Text Box 68"/>
            <p:cNvSpPr txBox="1">
              <a:spLocks noChangeArrowheads="1"/>
            </p:cNvSpPr>
            <p:nvPr/>
          </p:nvSpPr>
          <p:spPr bwMode="auto">
            <a:xfrm>
              <a:off x="793" y="1457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2</a:t>
              </a:r>
            </a:p>
          </p:txBody>
        </p:sp>
        <p:sp>
          <p:nvSpPr>
            <p:cNvPr id="193" name="Text Box 69"/>
            <p:cNvSpPr txBox="1">
              <a:spLocks noChangeArrowheads="1"/>
            </p:cNvSpPr>
            <p:nvPr/>
          </p:nvSpPr>
          <p:spPr bwMode="auto">
            <a:xfrm>
              <a:off x="793" y="1593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3</a:t>
              </a:r>
            </a:p>
          </p:txBody>
        </p:sp>
        <p:sp>
          <p:nvSpPr>
            <p:cNvPr id="194" name="Text Box 70"/>
            <p:cNvSpPr txBox="1">
              <a:spLocks noChangeArrowheads="1"/>
            </p:cNvSpPr>
            <p:nvPr/>
          </p:nvSpPr>
          <p:spPr bwMode="auto">
            <a:xfrm>
              <a:off x="793" y="1729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4</a:t>
              </a:r>
            </a:p>
          </p:txBody>
        </p:sp>
        <p:sp>
          <p:nvSpPr>
            <p:cNvPr id="195" name="Text Box 71"/>
            <p:cNvSpPr txBox="1">
              <a:spLocks noChangeArrowheads="1"/>
            </p:cNvSpPr>
            <p:nvPr/>
          </p:nvSpPr>
          <p:spPr bwMode="auto">
            <a:xfrm>
              <a:off x="793" y="1865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5</a:t>
              </a:r>
            </a:p>
          </p:txBody>
        </p:sp>
        <p:sp>
          <p:nvSpPr>
            <p:cNvPr id="196" name="Text Box 72"/>
            <p:cNvSpPr txBox="1">
              <a:spLocks noChangeArrowheads="1"/>
            </p:cNvSpPr>
            <p:nvPr/>
          </p:nvSpPr>
          <p:spPr bwMode="auto">
            <a:xfrm>
              <a:off x="793" y="2001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6</a:t>
              </a:r>
            </a:p>
          </p:txBody>
        </p:sp>
        <p:sp>
          <p:nvSpPr>
            <p:cNvPr id="197" name="Text Box 73"/>
            <p:cNvSpPr txBox="1">
              <a:spLocks noChangeArrowheads="1"/>
            </p:cNvSpPr>
            <p:nvPr/>
          </p:nvSpPr>
          <p:spPr bwMode="auto">
            <a:xfrm>
              <a:off x="786" y="2276"/>
              <a:ext cx="196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S</a:t>
              </a:r>
            </a:p>
          </p:txBody>
        </p:sp>
        <p:sp>
          <p:nvSpPr>
            <p:cNvPr id="198" name="Text Box 74"/>
            <p:cNvSpPr txBox="1">
              <a:spLocks noChangeArrowheads="1"/>
            </p:cNvSpPr>
            <p:nvPr/>
          </p:nvSpPr>
          <p:spPr bwMode="auto">
            <a:xfrm>
              <a:off x="783" y="2137"/>
              <a:ext cx="21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...</a:t>
              </a:r>
            </a:p>
          </p:txBody>
        </p:sp>
      </p:grpSp>
      <p:grpSp>
        <p:nvGrpSpPr>
          <p:cNvPr id="199" name="Group 75"/>
          <p:cNvGrpSpPr>
            <a:grpSpLocks/>
          </p:cNvGrpSpPr>
          <p:nvPr/>
        </p:nvGrpSpPr>
        <p:grpSpPr bwMode="auto">
          <a:xfrm>
            <a:off x="431800" y="1808163"/>
            <a:ext cx="512763" cy="2305050"/>
            <a:chOff x="536" y="1071"/>
            <a:chExt cx="323" cy="1452"/>
          </a:xfrm>
        </p:grpSpPr>
        <p:sp>
          <p:nvSpPr>
            <p:cNvPr id="200" name="Text Box 76"/>
            <p:cNvSpPr txBox="1">
              <a:spLocks noChangeArrowheads="1"/>
            </p:cNvSpPr>
            <p:nvPr/>
          </p:nvSpPr>
          <p:spPr bwMode="auto">
            <a:xfrm>
              <a:off x="653" y="1230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0</a:t>
              </a:r>
            </a:p>
          </p:txBody>
        </p:sp>
        <p:sp>
          <p:nvSpPr>
            <p:cNvPr id="201" name="Text Box 77"/>
            <p:cNvSpPr txBox="1">
              <a:spLocks noChangeArrowheads="1"/>
            </p:cNvSpPr>
            <p:nvPr/>
          </p:nvSpPr>
          <p:spPr bwMode="auto">
            <a:xfrm>
              <a:off x="654" y="1368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1</a:t>
              </a:r>
            </a:p>
          </p:txBody>
        </p:sp>
        <p:sp>
          <p:nvSpPr>
            <p:cNvPr id="202" name="Text Box 78"/>
            <p:cNvSpPr txBox="1">
              <a:spLocks noChangeArrowheads="1"/>
            </p:cNvSpPr>
            <p:nvPr/>
          </p:nvSpPr>
          <p:spPr bwMode="auto">
            <a:xfrm>
              <a:off x="654" y="1502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2</a:t>
              </a:r>
            </a:p>
          </p:txBody>
        </p:sp>
        <p:sp>
          <p:nvSpPr>
            <p:cNvPr id="203" name="Text Box 79"/>
            <p:cNvSpPr txBox="1">
              <a:spLocks noChangeArrowheads="1"/>
            </p:cNvSpPr>
            <p:nvPr/>
          </p:nvSpPr>
          <p:spPr bwMode="auto">
            <a:xfrm>
              <a:off x="654" y="1638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3</a:t>
              </a:r>
            </a:p>
          </p:txBody>
        </p:sp>
        <p:sp>
          <p:nvSpPr>
            <p:cNvPr id="204" name="Text Box 80"/>
            <p:cNvSpPr txBox="1">
              <a:spLocks noChangeArrowheads="1"/>
            </p:cNvSpPr>
            <p:nvPr/>
          </p:nvSpPr>
          <p:spPr bwMode="auto">
            <a:xfrm>
              <a:off x="654" y="1774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4</a:t>
              </a:r>
            </a:p>
          </p:txBody>
        </p:sp>
        <p:sp>
          <p:nvSpPr>
            <p:cNvPr id="205" name="Text Box 81"/>
            <p:cNvSpPr txBox="1">
              <a:spLocks noChangeArrowheads="1"/>
            </p:cNvSpPr>
            <p:nvPr/>
          </p:nvSpPr>
          <p:spPr bwMode="auto">
            <a:xfrm>
              <a:off x="654" y="1910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5</a:t>
              </a:r>
            </a:p>
          </p:txBody>
        </p:sp>
        <p:sp>
          <p:nvSpPr>
            <p:cNvPr id="206" name="Text Box 82"/>
            <p:cNvSpPr txBox="1">
              <a:spLocks noChangeArrowheads="1"/>
            </p:cNvSpPr>
            <p:nvPr/>
          </p:nvSpPr>
          <p:spPr bwMode="auto">
            <a:xfrm>
              <a:off x="654" y="2046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6</a:t>
              </a:r>
            </a:p>
          </p:txBody>
        </p:sp>
        <p:sp>
          <p:nvSpPr>
            <p:cNvPr id="207" name="Text Box 83"/>
            <p:cNvSpPr txBox="1">
              <a:spLocks noChangeArrowheads="1"/>
            </p:cNvSpPr>
            <p:nvPr/>
          </p:nvSpPr>
          <p:spPr bwMode="auto">
            <a:xfrm>
              <a:off x="647" y="2321"/>
              <a:ext cx="196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S</a:t>
              </a:r>
            </a:p>
          </p:txBody>
        </p:sp>
        <p:sp>
          <p:nvSpPr>
            <p:cNvPr id="208" name="Text Box 84"/>
            <p:cNvSpPr txBox="1">
              <a:spLocks noChangeArrowheads="1"/>
            </p:cNvSpPr>
            <p:nvPr/>
          </p:nvSpPr>
          <p:spPr bwMode="auto">
            <a:xfrm>
              <a:off x="644" y="2182"/>
              <a:ext cx="21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...</a:t>
              </a:r>
            </a:p>
          </p:txBody>
        </p:sp>
        <p:sp>
          <p:nvSpPr>
            <p:cNvPr id="209" name="Text Box 85"/>
            <p:cNvSpPr txBox="1">
              <a:spLocks noChangeArrowheads="1"/>
            </p:cNvSpPr>
            <p:nvPr/>
          </p:nvSpPr>
          <p:spPr bwMode="auto">
            <a:xfrm>
              <a:off x="536" y="1071"/>
              <a:ext cx="30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Set</a:t>
              </a:r>
            </a:p>
          </p:txBody>
        </p:sp>
      </p:grpSp>
      <p:sp>
        <p:nvSpPr>
          <p:cNvPr id="210" name="Text Box 86"/>
          <p:cNvSpPr txBox="1">
            <a:spLocks noChangeArrowheads="1"/>
          </p:cNvSpPr>
          <p:nvPr/>
        </p:nvSpPr>
        <p:spPr bwMode="auto">
          <a:xfrm>
            <a:off x="3979863" y="6132513"/>
            <a:ext cx="3413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211" name="Text Box 87"/>
          <p:cNvSpPr txBox="1">
            <a:spLocks noChangeArrowheads="1"/>
          </p:cNvSpPr>
          <p:nvPr/>
        </p:nvSpPr>
        <p:spPr bwMode="auto">
          <a:xfrm>
            <a:off x="3979863" y="5013325"/>
            <a:ext cx="3413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212" name="Text Box 88"/>
          <p:cNvSpPr txBox="1">
            <a:spLocks noChangeArrowheads="1"/>
          </p:cNvSpPr>
          <p:nvPr/>
        </p:nvSpPr>
        <p:spPr bwMode="auto">
          <a:xfrm>
            <a:off x="3979863" y="3287713"/>
            <a:ext cx="3413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213" name="Text Box 89"/>
          <p:cNvSpPr txBox="1">
            <a:spLocks noChangeArrowheads="1"/>
          </p:cNvSpPr>
          <p:nvPr/>
        </p:nvSpPr>
        <p:spPr bwMode="auto">
          <a:xfrm>
            <a:off x="4948238" y="2060575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0</a:t>
            </a:r>
          </a:p>
        </p:txBody>
      </p:sp>
      <p:sp>
        <p:nvSpPr>
          <p:cNvPr id="214" name="Text Box 90"/>
          <p:cNvSpPr txBox="1">
            <a:spLocks noChangeArrowheads="1"/>
          </p:cNvSpPr>
          <p:nvPr/>
        </p:nvSpPr>
        <p:spPr bwMode="auto">
          <a:xfrm>
            <a:off x="4949825" y="2279650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1</a:t>
            </a:r>
          </a:p>
        </p:txBody>
      </p:sp>
      <p:sp>
        <p:nvSpPr>
          <p:cNvPr id="215" name="Text Box 91"/>
          <p:cNvSpPr txBox="1">
            <a:spLocks noChangeArrowheads="1"/>
          </p:cNvSpPr>
          <p:nvPr/>
        </p:nvSpPr>
        <p:spPr bwMode="auto">
          <a:xfrm>
            <a:off x="4949825" y="2492375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2</a:t>
            </a:r>
          </a:p>
        </p:txBody>
      </p:sp>
      <p:sp>
        <p:nvSpPr>
          <p:cNvPr id="216" name="Text Box 92"/>
          <p:cNvSpPr txBox="1">
            <a:spLocks noChangeArrowheads="1"/>
          </p:cNvSpPr>
          <p:nvPr/>
        </p:nvSpPr>
        <p:spPr bwMode="auto">
          <a:xfrm>
            <a:off x="4949825" y="2708275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3</a:t>
            </a:r>
          </a:p>
        </p:txBody>
      </p:sp>
      <p:sp>
        <p:nvSpPr>
          <p:cNvPr id="217" name="Text Box 93"/>
          <p:cNvSpPr txBox="1">
            <a:spLocks noChangeArrowheads="1"/>
          </p:cNvSpPr>
          <p:nvPr/>
        </p:nvSpPr>
        <p:spPr bwMode="auto">
          <a:xfrm>
            <a:off x="4949825" y="2924175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4</a:t>
            </a:r>
          </a:p>
        </p:txBody>
      </p:sp>
      <p:sp>
        <p:nvSpPr>
          <p:cNvPr id="218" name="Text Box 94"/>
          <p:cNvSpPr txBox="1">
            <a:spLocks noChangeArrowheads="1"/>
          </p:cNvSpPr>
          <p:nvPr/>
        </p:nvSpPr>
        <p:spPr bwMode="auto">
          <a:xfrm>
            <a:off x="4949825" y="3140075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5</a:t>
            </a:r>
          </a:p>
        </p:txBody>
      </p:sp>
      <p:sp>
        <p:nvSpPr>
          <p:cNvPr id="219" name="Text Box 95"/>
          <p:cNvSpPr txBox="1">
            <a:spLocks noChangeArrowheads="1"/>
          </p:cNvSpPr>
          <p:nvPr/>
        </p:nvSpPr>
        <p:spPr bwMode="auto">
          <a:xfrm>
            <a:off x="4938713" y="3576638"/>
            <a:ext cx="31115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S</a:t>
            </a:r>
          </a:p>
        </p:txBody>
      </p:sp>
      <p:sp>
        <p:nvSpPr>
          <p:cNvPr id="220" name="Text Box 96"/>
          <p:cNvSpPr txBox="1">
            <a:spLocks noChangeArrowheads="1"/>
          </p:cNvSpPr>
          <p:nvPr/>
        </p:nvSpPr>
        <p:spPr bwMode="auto">
          <a:xfrm>
            <a:off x="4933950" y="3355975"/>
            <a:ext cx="3413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221" name="Text Box 97"/>
          <p:cNvSpPr txBox="1">
            <a:spLocks noChangeArrowheads="1"/>
          </p:cNvSpPr>
          <p:nvPr/>
        </p:nvSpPr>
        <p:spPr bwMode="auto">
          <a:xfrm>
            <a:off x="4914900" y="1808163"/>
            <a:ext cx="4810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Set</a:t>
            </a:r>
          </a:p>
        </p:txBody>
      </p:sp>
      <p:sp>
        <p:nvSpPr>
          <p:cNvPr id="222" name="Text Box 98"/>
          <p:cNvSpPr txBox="1">
            <a:spLocks noChangeArrowheads="1"/>
          </p:cNvSpPr>
          <p:nvPr/>
        </p:nvSpPr>
        <p:spPr bwMode="auto">
          <a:xfrm>
            <a:off x="4948238" y="3789363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0</a:t>
            </a:r>
          </a:p>
        </p:txBody>
      </p:sp>
      <p:sp>
        <p:nvSpPr>
          <p:cNvPr id="223" name="Text Box 99"/>
          <p:cNvSpPr txBox="1">
            <a:spLocks noChangeArrowheads="1"/>
          </p:cNvSpPr>
          <p:nvPr/>
        </p:nvSpPr>
        <p:spPr bwMode="auto">
          <a:xfrm>
            <a:off x="4949825" y="400843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1</a:t>
            </a:r>
          </a:p>
        </p:txBody>
      </p:sp>
      <p:sp>
        <p:nvSpPr>
          <p:cNvPr id="224" name="Text Box 100"/>
          <p:cNvSpPr txBox="1">
            <a:spLocks noChangeArrowheads="1"/>
          </p:cNvSpPr>
          <p:nvPr/>
        </p:nvSpPr>
        <p:spPr bwMode="auto">
          <a:xfrm>
            <a:off x="4949825" y="4221163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2</a:t>
            </a:r>
          </a:p>
        </p:txBody>
      </p:sp>
      <p:sp>
        <p:nvSpPr>
          <p:cNvPr id="225" name="Text Box 101"/>
          <p:cNvSpPr txBox="1">
            <a:spLocks noChangeArrowheads="1"/>
          </p:cNvSpPr>
          <p:nvPr/>
        </p:nvSpPr>
        <p:spPr bwMode="auto">
          <a:xfrm>
            <a:off x="4949825" y="4437063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3</a:t>
            </a:r>
          </a:p>
        </p:txBody>
      </p:sp>
      <p:sp>
        <p:nvSpPr>
          <p:cNvPr id="226" name="Text Box 102"/>
          <p:cNvSpPr txBox="1">
            <a:spLocks noChangeArrowheads="1"/>
          </p:cNvSpPr>
          <p:nvPr/>
        </p:nvSpPr>
        <p:spPr bwMode="auto">
          <a:xfrm>
            <a:off x="4949825" y="4652963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4</a:t>
            </a:r>
          </a:p>
        </p:txBody>
      </p:sp>
      <p:sp>
        <p:nvSpPr>
          <p:cNvPr id="227" name="Text Box 103"/>
          <p:cNvSpPr txBox="1">
            <a:spLocks noChangeArrowheads="1"/>
          </p:cNvSpPr>
          <p:nvPr/>
        </p:nvSpPr>
        <p:spPr bwMode="auto">
          <a:xfrm>
            <a:off x="4949825" y="4868863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5</a:t>
            </a:r>
          </a:p>
        </p:txBody>
      </p:sp>
      <p:sp>
        <p:nvSpPr>
          <p:cNvPr id="228" name="Text Box 104"/>
          <p:cNvSpPr txBox="1">
            <a:spLocks noChangeArrowheads="1"/>
          </p:cNvSpPr>
          <p:nvPr/>
        </p:nvSpPr>
        <p:spPr bwMode="auto">
          <a:xfrm>
            <a:off x="4938713" y="5305425"/>
            <a:ext cx="31115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S</a:t>
            </a:r>
          </a:p>
        </p:txBody>
      </p:sp>
      <p:sp>
        <p:nvSpPr>
          <p:cNvPr id="229" name="Text Box 105"/>
          <p:cNvSpPr txBox="1">
            <a:spLocks noChangeArrowheads="1"/>
          </p:cNvSpPr>
          <p:nvPr/>
        </p:nvSpPr>
        <p:spPr bwMode="auto">
          <a:xfrm>
            <a:off x="4933950" y="5084763"/>
            <a:ext cx="3413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230" name="Text Box 106"/>
          <p:cNvSpPr txBox="1">
            <a:spLocks noChangeArrowheads="1"/>
          </p:cNvSpPr>
          <p:nvPr/>
        </p:nvSpPr>
        <p:spPr bwMode="auto">
          <a:xfrm>
            <a:off x="4951413" y="5516563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0</a:t>
            </a:r>
          </a:p>
        </p:txBody>
      </p:sp>
      <p:sp>
        <p:nvSpPr>
          <p:cNvPr id="231" name="Text Box 107"/>
          <p:cNvSpPr txBox="1">
            <a:spLocks noChangeArrowheads="1"/>
          </p:cNvSpPr>
          <p:nvPr/>
        </p:nvSpPr>
        <p:spPr bwMode="auto">
          <a:xfrm>
            <a:off x="4953000" y="573563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1</a:t>
            </a:r>
          </a:p>
        </p:txBody>
      </p:sp>
      <p:sp>
        <p:nvSpPr>
          <p:cNvPr id="232" name="Text Box 108"/>
          <p:cNvSpPr txBox="1">
            <a:spLocks noChangeArrowheads="1"/>
          </p:cNvSpPr>
          <p:nvPr/>
        </p:nvSpPr>
        <p:spPr bwMode="auto">
          <a:xfrm>
            <a:off x="4953000" y="5948363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2</a:t>
            </a:r>
          </a:p>
        </p:txBody>
      </p:sp>
      <p:sp>
        <p:nvSpPr>
          <p:cNvPr id="233" name="Rectangle 111"/>
          <p:cNvSpPr>
            <a:spLocks noChangeArrowheads="1"/>
          </p:cNvSpPr>
          <p:nvPr/>
        </p:nvSpPr>
        <p:spPr bwMode="auto">
          <a:xfrm>
            <a:off x="977900" y="20970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bg1"/>
                </a:solidFill>
                <a:latin typeface="Courier New" pitchFamily="49" charset="0"/>
              </a:rPr>
              <a:t>foo1</a:t>
            </a:r>
          </a:p>
        </p:txBody>
      </p:sp>
      <p:sp>
        <p:nvSpPr>
          <p:cNvPr id="234" name="AutoShape 112"/>
          <p:cNvSpPr>
            <a:spLocks noChangeArrowheads="1"/>
          </p:cNvSpPr>
          <p:nvPr/>
        </p:nvSpPr>
        <p:spPr bwMode="auto">
          <a:xfrm>
            <a:off x="5616575" y="4148138"/>
            <a:ext cx="466725" cy="252412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83B53D">
                  <a:gamma/>
                  <a:shade val="46275"/>
                  <a:invGamma/>
                </a:srgbClr>
              </a:gs>
              <a:gs pos="100000">
                <a:srgbClr val="83B53D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35" name="Rectangle 113"/>
          <p:cNvSpPr>
            <a:spLocks noChangeArrowheads="1"/>
          </p:cNvSpPr>
          <p:nvPr/>
        </p:nvSpPr>
        <p:spPr bwMode="auto">
          <a:xfrm>
            <a:off x="977900" y="4400550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tx1"/>
                </a:solidFill>
                <a:latin typeface="Courier New" pitchFamily="49" charset="0"/>
              </a:rPr>
              <a:t>foo2</a:t>
            </a:r>
          </a:p>
        </p:txBody>
      </p:sp>
      <p:grpSp>
        <p:nvGrpSpPr>
          <p:cNvPr id="236" name="Group 114"/>
          <p:cNvGrpSpPr>
            <a:grpSpLocks/>
          </p:cNvGrpSpPr>
          <p:nvPr/>
        </p:nvGrpSpPr>
        <p:grpSpPr bwMode="auto">
          <a:xfrm>
            <a:off x="977900" y="2312988"/>
            <a:ext cx="1439863" cy="647700"/>
            <a:chOff x="3606" y="2431"/>
            <a:chExt cx="907" cy="408"/>
          </a:xfrm>
        </p:grpSpPr>
        <p:sp>
          <p:nvSpPr>
            <p:cNvPr id="237" name="Rectangle 115"/>
            <p:cNvSpPr>
              <a:spLocks noChangeArrowheads="1"/>
            </p:cNvSpPr>
            <p:nvPr/>
          </p:nvSpPr>
          <p:spPr bwMode="auto">
            <a:xfrm>
              <a:off x="3606" y="2431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61" name="Rectangle 116"/>
            <p:cNvSpPr>
              <a:spLocks noChangeArrowheads="1"/>
            </p:cNvSpPr>
            <p:nvPr/>
          </p:nvSpPr>
          <p:spPr bwMode="auto">
            <a:xfrm>
              <a:off x="3606" y="2567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62" name="Rectangle 117"/>
            <p:cNvSpPr>
              <a:spLocks noChangeArrowheads="1"/>
            </p:cNvSpPr>
            <p:nvPr/>
          </p:nvSpPr>
          <p:spPr bwMode="auto">
            <a:xfrm>
              <a:off x="3606" y="2703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363" name="Rectangle 118"/>
          <p:cNvSpPr>
            <a:spLocks noChangeArrowheads="1"/>
          </p:cNvSpPr>
          <p:nvPr/>
        </p:nvSpPr>
        <p:spPr bwMode="auto">
          <a:xfrm>
            <a:off x="977900" y="2097088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tx2"/>
                </a:solidFill>
                <a:latin typeface="Courier New" pitchFamily="49" charset="0"/>
              </a:rPr>
              <a:t>foo3</a:t>
            </a:r>
          </a:p>
        </p:txBody>
      </p:sp>
      <p:grpSp>
        <p:nvGrpSpPr>
          <p:cNvPr id="364" name="Group 119"/>
          <p:cNvGrpSpPr>
            <a:grpSpLocks/>
          </p:cNvGrpSpPr>
          <p:nvPr/>
        </p:nvGrpSpPr>
        <p:grpSpPr bwMode="auto">
          <a:xfrm>
            <a:off x="977900" y="4616450"/>
            <a:ext cx="1439863" cy="431800"/>
            <a:chOff x="3606" y="3519"/>
            <a:chExt cx="907" cy="272"/>
          </a:xfrm>
        </p:grpSpPr>
        <p:sp>
          <p:nvSpPr>
            <p:cNvPr id="365" name="Rectangle 120"/>
            <p:cNvSpPr>
              <a:spLocks noChangeArrowheads="1"/>
            </p:cNvSpPr>
            <p:nvPr/>
          </p:nvSpPr>
          <p:spPr bwMode="auto">
            <a:xfrm>
              <a:off x="3606" y="3519"/>
              <a:ext cx="907" cy="13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66" name="Rectangle 121"/>
            <p:cNvSpPr>
              <a:spLocks noChangeArrowheads="1"/>
            </p:cNvSpPr>
            <p:nvPr/>
          </p:nvSpPr>
          <p:spPr bwMode="auto">
            <a:xfrm>
              <a:off x="3606" y="3655"/>
              <a:ext cx="907" cy="13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367" name="AutoShape 122"/>
          <p:cNvSpPr>
            <a:spLocks noChangeArrowheads="1"/>
          </p:cNvSpPr>
          <p:nvPr/>
        </p:nvSpPr>
        <p:spPr bwMode="auto">
          <a:xfrm>
            <a:off x="503238" y="2132013"/>
            <a:ext cx="179387" cy="180975"/>
          </a:xfrm>
          <a:prstGeom prst="lightningBol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de-DE" dirty="0"/>
          </a:p>
        </p:txBody>
      </p:sp>
      <p:sp>
        <p:nvSpPr>
          <p:cNvPr id="368" name="Line 123"/>
          <p:cNvSpPr>
            <a:spLocks noChangeShapeType="1"/>
          </p:cNvSpPr>
          <p:nvPr/>
        </p:nvSpPr>
        <p:spPr bwMode="auto">
          <a:xfrm rot="5400000">
            <a:off x="2916238" y="1952625"/>
            <a:ext cx="0" cy="936625"/>
          </a:xfrm>
          <a:prstGeom prst="line">
            <a:avLst/>
          </a:prstGeom>
          <a:noFill/>
          <a:ln w="25400">
            <a:solidFill>
              <a:srgbClr val="0099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69" name="Rectangle 124"/>
          <p:cNvSpPr>
            <a:spLocks noChangeArrowheads="1"/>
          </p:cNvSpPr>
          <p:nvPr/>
        </p:nvSpPr>
        <p:spPr bwMode="auto">
          <a:xfrm>
            <a:off x="977900" y="23129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70" name="AutoShape 125"/>
          <p:cNvSpPr>
            <a:spLocks noChangeArrowheads="1"/>
          </p:cNvSpPr>
          <p:nvPr/>
        </p:nvSpPr>
        <p:spPr bwMode="auto">
          <a:xfrm>
            <a:off x="503238" y="2347913"/>
            <a:ext cx="179387" cy="180975"/>
          </a:xfrm>
          <a:prstGeom prst="lightningBol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de-DE" dirty="0"/>
          </a:p>
        </p:txBody>
      </p:sp>
      <p:sp>
        <p:nvSpPr>
          <p:cNvPr id="371" name="Line 126"/>
          <p:cNvSpPr>
            <a:spLocks noChangeShapeType="1"/>
          </p:cNvSpPr>
          <p:nvPr/>
        </p:nvSpPr>
        <p:spPr bwMode="auto">
          <a:xfrm rot="5400000">
            <a:off x="2916238" y="2168525"/>
            <a:ext cx="0" cy="936625"/>
          </a:xfrm>
          <a:prstGeom prst="line">
            <a:avLst/>
          </a:prstGeom>
          <a:noFill/>
          <a:ln w="25400">
            <a:solidFill>
              <a:srgbClr val="0099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72" name="Rectangle 127"/>
          <p:cNvSpPr>
            <a:spLocks noChangeArrowheads="1"/>
          </p:cNvSpPr>
          <p:nvPr/>
        </p:nvSpPr>
        <p:spPr bwMode="auto">
          <a:xfrm>
            <a:off x="977900" y="25288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73" name="AutoShape 128"/>
          <p:cNvSpPr>
            <a:spLocks noChangeArrowheads="1"/>
          </p:cNvSpPr>
          <p:nvPr/>
        </p:nvSpPr>
        <p:spPr bwMode="auto">
          <a:xfrm>
            <a:off x="503238" y="2563813"/>
            <a:ext cx="179387" cy="180975"/>
          </a:xfrm>
          <a:prstGeom prst="lightningBol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de-DE" dirty="0"/>
          </a:p>
        </p:txBody>
      </p:sp>
      <p:sp>
        <p:nvSpPr>
          <p:cNvPr id="374" name="Line 129"/>
          <p:cNvSpPr>
            <a:spLocks noChangeShapeType="1"/>
          </p:cNvSpPr>
          <p:nvPr/>
        </p:nvSpPr>
        <p:spPr bwMode="auto">
          <a:xfrm rot="5400000">
            <a:off x="1763713" y="3536950"/>
            <a:ext cx="2305050" cy="936625"/>
          </a:xfrm>
          <a:prstGeom prst="line">
            <a:avLst/>
          </a:prstGeom>
          <a:noFill/>
          <a:ln w="25400">
            <a:solidFill>
              <a:srgbClr val="0099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75" name="Line 130"/>
          <p:cNvSpPr>
            <a:spLocks noChangeShapeType="1"/>
          </p:cNvSpPr>
          <p:nvPr/>
        </p:nvSpPr>
        <p:spPr bwMode="auto">
          <a:xfrm rot="5400000">
            <a:off x="1763713" y="3752850"/>
            <a:ext cx="2305050" cy="936625"/>
          </a:xfrm>
          <a:prstGeom prst="line">
            <a:avLst/>
          </a:prstGeom>
          <a:noFill/>
          <a:ln w="25400">
            <a:solidFill>
              <a:srgbClr val="0099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76" name="Line 131"/>
          <p:cNvSpPr>
            <a:spLocks noChangeShapeType="1"/>
          </p:cNvSpPr>
          <p:nvPr/>
        </p:nvSpPr>
        <p:spPr bwMode="auto">
          <a:xfrm rot="5400000">
            <a:off x="1763713" y="3968750"/>
            <a:ext cx="2305050" cy="936625"/>
          </a:xfrm>
          <a:prstGeom prst="line">
            <a:avLst/>
          </a:prstGeom>
          <a:noFill/>
          <a:ln w="25400">
            <a:solidFill>
              <a:srgbClr val="0099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grpSp>
        <p:nvGrpSpPr>
          <p:cNvPr id="377" name="Group 132"/>
          <p:cNvGrpSpPr>
            <a:grpSpLocks/>
          </p:cNvGrpSpPr>
          <p:nvPr/>
        </p:nvGrpSpPr>
        <p:grpSpPr bwMode="auto">
          <a:xfrm>
            <a:off x="977900" y="5051425"/>
            <a:ext cx="1439863" cy="646113"/>
            <a:chOff x="3606" y="1616"/>
            <a:chExt cx="907" cy="407"/>
          </a:xfrm>
        </p:grpSpPr>
        <p:sp>
          <p:nvSpPr>
            <p:cNvPr id="378" name="Rectangle 133"/>
            <p:cNvSpPr>
              <a:spLocks noChangeArrowheads="1"/>
            </p:cNvSpPr>
            <p:nvPr/>
          </p:nvSpPr>
          <p:spPr bwMode="auto">
            <a:xfrm>
              <a:off x="3606" y="1616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79" name="Rectangle 134"/>
            <p:cNvSpPr>
              <a:spLocks noChangeArrowheads="1"/>
            </p:cNvSpPr>
            <p:nvPr/>
          </p:nvSpPr>
          <p:spPr bwMode="auto">
            <a:xfrm>
              <a:off x="3606" y="1751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80" name="Rectangle 135"/>
            <p:cNvSpPr>
              <a:spLocks noChangeArrowheads="1"/>
            </p:cNvSpPr>
            <p:nvPr/>
          </p:nvSpPr>
          <p:spPr bwMode="auto">
            <a:xfrm>
              <a:off x="3606" y="1887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381" name="Text Box 136"/>
          <p:cNvSpPr txBox="1">
            <a:spLocks noChangeArrowheads="1"/>
          </p:cNvSpPr>
          <p:nvPr/>
        </p:nvSpPr>
        <p:spPr bwMode="auto">
          <a:xfrm>
            <a:off x="5932488" y="2522538"/>
            <a:ext cx="3170740" cy="2596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void foo1()</a:t>
            </a:r>
            <a:b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</a:b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for (i=0; i&lt;</a:t>
            </a:r>
            <a:r>
              <a:rPr lang="en-US" sz="1800" b="1" dirty="0">
                <a:latin typeface="Courier New" pitchFamily="49" charset="0"/>
              </a:rPr>
              <a:t>n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; i++) {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  foo2();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  foo3();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sz="1800" b="1" i="1" dirty="0">
                <a:solidFill>
                  <a:schemeClr val="bg2"/>
                </a:solidFill>
                <a:latin typeface="Courier New" pitchFamily="49" charset="0"/>
              </a:rPr>
              <a:t>// More Code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382" name="Text Box 137"/>
          <p:cNvSpPr txBox="1">
            <a:spLocks noChangeArrowheads="1"/>
          </p:cNvSpPr>
          <p:nvPr/>
        </p:nvSpPr>
        <p:spPr bwMode="auto">
          <a:xfrm>
            <a:off x="5724525" y="5445125"/>
            <a:ext cx="3332964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2000" i="1" u="sng" dirty="0"/>
              <a:t>Here:</a:t>
            </a:r>
            <a:r>
              <a:rPr lang="en-US" sz="2000" dirty="0"/>
              <a:t> 2-way set-associative</a:t>
            </a:r>
          </a:p>
          <a:p>
            <a:pPr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2000" dirty="0"/>
              <a:t>I-Cache</a:t>
            </a:r>
          </a:p>
        </p:txBody>
      </p:sp>
      <p:sp>
        <p:nvSpPr>
          <p:cNvPr id="383" name="Text Box 138"/>
          <p:cNvSpPr txBox="1">
            <a:spLocks noChangeArrowheads="1"/>
          </p:cNvSpPr>
          <p:nvPr/>
        </p:nvSpPr>
        <p:spPr bwMode="auto">
          <a:xfrm>
            <a:off x="3269211" y="1736725"/>
            <a:ext cx="16594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 b="1" dirty="0">
                <a:solidFill>
                  <a:schemeClr val="tx2"/>
                </a:solidFill>
              </a:rPr>
              <a:t>Main Memory</a:t>
            </a:r>
          </a:p>
        </p:txBody>
      </p:sp>
    </p:spTree>
    <p:extLst>
      <p:ext uri="{BB962C8B-B14F-4D97-AF65-F5344CB8AC3E}">
        <p14:creationId xmlns:p14="http://schemas.microsoft.com/office/powerpoint/2010/main" val="38928821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" grpId="0" animBg="1"/>
      <p:bldP spid="368" grpId="0" animBg="1"/>
      <p:bldP spid="369" grpId="0" animBg="1"/>
      <p:bldP spid="370" grpId="0" animBg="1"/>
      <p:bldP spid="371" grpId="0" animBg="1"/>
      <p:bldP spid="372" grpId="0" animBg="1"/>
      <p:bldP spid="373" grpId="0" animBg="1"/>
      <p:bldP spid="374" grpId="0" animBg="1"/>
      <p:bldP spid="375" grpId="0" animBg="1"/>
      <p:bldP spid="37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F897553B-5CEC-4075-84E8-A3ACF4DAB6EC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better Memory Layout without Evictions (1)</a:t>
            </a:r>
          </a:p>
        </p:txBody>
      </p:sp>
      <p:sp>
        <p:nvSpPr>
          <p:cNvPr id="238" name="Rectangle 2"/>
          <p:cNvSpPr>
            <a:spLocks noChangeArrowheads="1"/>
          </p:cNvSpPr>
          <p:nvPr/>
        </p:nvSpPr>
        <p:spPr bwMode="auto">
          <a:xfrm>
            <a:off x="979488" y="23510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39" name="Rectangle 4"/>
          <p:cNvSpPr>
            <a:spLocks noChangeArrowheads="1"/>
          </p:cNvSpPr>
          <p:nvPr/>
        </p:nvSpPr>
        <p:spPr bwMode="auto">
          <a:xfrm>
            <a:off x="3403600" y="21351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foo1</a:t>
            </a:r>
          </a:p>
        </p:txBody>
      </p:sp>
      <p:sp>
        <p:nvSpPr>
          <p:cNvPr id="240" name="Rectangle 5"/>
          <p:cNvSpPr>
            <a:spLocks noChangeArrowheads="1"/>
          </p:cNvSpPr>
          <p:nvPr/>
        </p:nvSpPr>
        <p:spPr bwMode="auto">
          <a:xfrm>
            <a:off x="3403600" y="23510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1" name="Rectangle 6"/>
          <p:cNvSpPr>
            <a:spLocks noChangeArrowheads="1"/>
          </p:cNvSpPr>
          <p:nvPr/>
        </p:nvSpPr>
        <p:spPr bwMode="auto">
          <a:xfrm>
            <a:off x="3403600" y="25669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2" name="Rectangle 7"/>
          <p:cNvSpPr>
            <a:spLocks noChangeArrowheads="1"/>
          </p:cNvSpPr>
          <p:nvPr/>
        </p:nvSpPr>
        <p:spPr bwMode="auto">
          <a:xfrm>
            <a:off x="3403600" y="27828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3" name="Rectangle 8"/>
          <p:cNvSpPr>
            <a:spLocks noChangeArrowheads="1"/>
          </p:cNvSpPr>
          <p:nvPr/>
        </p:nvSpPr>
        <p:spPr bwMode="auto">
          <a:xfrm>
            <a:off x="3403600" y="29987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4" name="Rectangle 9"/>
          <p:cNvSpPr>
            <a:spLocks noChangeArrowheads="1"/>
          </p:cNvSpPr>
          <p:nvPr/>
        </p:nvSpPr>
        <p:spPr bwMode="auto">
          <a:xfrm>
            <a:off x="3403600" y="32146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5" name="Rectangle 10"/>
          <p:cNvSpPr>
            <a:spLocks noChangeArrowheads="1"/>
          </p:cNvSpPr>
          <p:nvPr/>
        </p:nvSpPr>
        <p:spPr bwMode="auto">
          <a:xfrm>
            <a:off x="3403600" y="3430588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6" name="Rectangle 11"/>
          <p:cNvSpPr>
            <a:spLocks noChangeArrowheads="1"/>
          </p:cNvSpPr>
          <p:nvPr/>
        </p:nvSpPr>
        <p:spPr bwMode="auto">
          <a:xfrm>
            <a:off x="3403600" y="3646488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7" name="Rectangle 12"/>
          <p:cNvSpPr>
            <a:spLocks noChangeArrowheads="1"/>
          </p:cNvSpPr>
          <p:nvPr/>
        </p:nvSpPr>
        <p:spPr bwMode="auto">
          <a:xfrm>
            <a:off x="3403600" y="3862388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foo2</a:t>
            </a:r>
          </a:p>
        </p:txBody>
      </p:sp>
      <p:sp>
        <p:nvSpPr>
          <p:cNvPr id="248" name="Rectangle 13"/>
          <p:cNvSpPr>
            <a:spLocks noChangeArrowheads="1"/>
          </p:cNvSpPr>
          <p:nvPr/>
        </p:nvSpPr>
        <p:spPr bwMode="auto">
          <a:xfrm>
            <a:off x="3403600" y="4078288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9" name="Rectangle 14"/>
          <p:cNvSpPr>
            <a:spLocks noChangeArrowheads="1"/>
          </p:cNvSpPr>
          <p:nvPr/>
        </p:nvSpPr>
        <p:spPr bwMode="auto">
          <a:xfrm>
            <a:off x="3403600" y="4294188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0" name="Rectangle 15"/>
          <p:cNvSpPr>
            <a:spLocks noChangeArrowheads="1"/>
          </p:cNvSpPr>
          <p:nvPr/>
        </p:nvSpPr>
        <p:spPr bwMode="auto">
          <a:xfrm>
            <a:off x="3403600" y="4510088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1" name="Rectangle 16"/>
          <p:cNvSpPr>
            <a:spLocks noChangeArrowheads="1"/>
          </p:cNvSpPr>
          <p:nvPr/>
        </p:nvSpPr>
        <p:spPr bwMode="auto">
          <a:xfrm>
            <a:off x="3403600" y="4725988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dirty="0">
                <a:solidFill>
                  <a:schemeClr val="tx2"/>
                </a:solidFill>
              </a:rPr>
              <a:t>foo3</a:t>
            </a:r>
          </a:p>
        </p:txBody>
      </p:sp>
      <p:sp>
        <p:nvSpPr>
          <p:cNvPr id="252" name="Rectangle 17"/>
          <p:cNvSpPr>
            <a:spLocks noChangeArrowheads="1"/>
          </p:cNvSpPr>
          <p:nvPr/>
        </p:nvSpPr>
        <p:spPr bwMode="auto">
          <a:xfrm>
            <a:off x="3403600" y="4941888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3" name="Rectangle 18"/>
          <p:cNvSpPr>
            <a:spLocks noChangeArrowheads="1"/>
          </p:cNvSpPr>
          <p:nvPr/>
        </p:nvSpPr>
        <p:spPr bwMode="auto">
          <a:xfrm>
            <a:off x="3403600" y="5157788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4" name="Rectangle 20"/>
          <p:cNvSpPr>
            <a:spLocks noChangeArrowheads="1"/>
          </p:cNvSpPr>
          <p:nvPr/>
        </p:nvSpPr>
        <p:spPr bwMode="auto">
          <a:xfrm>
            <a:off x="979488" y="21351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5" name="Rectangle 21"/>
          <p:cNvSpPr>
            <a:spLocks noChangeArrowheads="1"/>
          </p:cNvSpPr>
          <p:nvPr/>
        </p:nvSpPr>
        <p:spPr bwMode="auto">
          <a:xfrm>
            <a:off x="979488" y="25669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6" name="Rectangle 22"/>
          <p:cNvSpPr>
            <a:spLocks noChangeArrowheads="1"/>
          </p:cNvSpPr>
          <p:nvPr/>
        </p:nvSpPr>
        <p:spPr bwMode="auto">
          <a:xfrm>
            <a:off x="979488" y="27828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7" name="Rectangle 23"/>
          <p:cNvSpPr>
            <a:spLocks noChangeArrowheads="1"/>
          </p:cNvSpPr>
          <p:nvPr/>
        </p:nvSpPr>
        <p:spPr bwMode="auto">
          <a:xfrm>
            <a:off x="979488" y="29987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8" name="Rectangle 24"/>
          <p:cNvSpPr>
            <a:spLocks noChangeArrowheads="1"/>
          </p:cNvSpPr>
          <p:nvPr/>
        </p:nvSpPr>
        <p:spPr bwMode="auto">
          <a:xfrm>
            <a:off x="979488" y="32146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9" name="Rectangle 25"/>
          <p:cNvSpPr>
            <a:spLocks noChangeArrowheads="1"/>
          </p:cNvSpPr>
          <p:nvPr/>
        </p:nvSpPr>
        <p:spPr bwMode="auto">
          <a:xfrm>
            <a:off x="979488" y="34305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0" name="Rectangle 26"/>
          <p:cNvSpPr>
            <a:spLocks noChangeArrowheads="1"/>
          </p:cNvSpPr>
          <p:nvPr/>
        </p:nvSpPr>
        <p:spPr bwMode="auto">
          <a:xfrm>
            <a:off x="979488" y="36464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1" name="Rectangle 27"/>
          <p:cNvSpPr>
            <a:spLocks noChangeArrowheads="1"/>
          </p:cNvSpPr>
          <p:nvPr/>
        </p:nvSpPr>
        <p:spPr bwMode="auto">
          <a:xfrm>
            <a:off x="979488" y="38623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2" name="Text Box 28"/>
          <p:cNvSpPr txBox="1">
            <a:spLocks noChangeArrowheads="1"/>
          </p:cNvSpPr>
          <p:nvPr/>
        </p:nvSpPr>
        <p:spPr bwMode="auto">
          <a:xfrm>
            <a:off x="1231900" y="1773238"/>
            <a:ext cx="1009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800" b="1" dirty="0">
                <a:solidFill>
                  <a:schemeClr val="tx2"/>
                </a:solidFill>
              </a:rPr>
              <a:t>I-Cache</a:t>
            </a:r>
          </a:p>
        </p:txBody>
      </p:sp>
      <p:sp>
        <p:nvSpPr>
          <p:cNvPr id="263" name="Rectangle 29"/>
          <p:cNvSpPr>
            <a:spLocks noChangeArrowheads="1"/>
          </p:cNvSpPr>
          <p:nvPr/>
        </p:nvSpPr>
        <p:spPr bwMode="auto">
          <a:xfrm>
            <a:off x="979488" y="44370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64" name="Rectangle 30"/>
          <p:cNvSpPr>
            <a:spLocks noChangeArrowheads="1"/>
          </p:cNvSpPr>
          <p:nvPr/>
        </p:nvSpPr>
        <p:spPr bwMode="auto">
          <a:xfrm>
            <a:off x="979488" y="46529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5" name="Rectangle 31"/>
          <p:cNvSpPr>
            <a:spLocks noChangeArrowheads="1"/>
          </p:cNvSpPr>
          <p:nvPr/>
        </p:nvSpPr>
        <p:spPr bwMode="auto">
          <a:xfrm>
            <a:off x="979488" y="48688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6" name="Rectangle 32"/>
          <p:cNvSpPr>
            <a:spLocks noChangeArrowheads="1"/>
          </p:cNvSpPr>
          <p:nvPr/>
        </p:nvSpPr>
        <p:spPr bwMode="auto">
          <a:xfrm>
            <a:off x="979488" y="50847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7" name="Rectangle 33"/>
          <p:cNvSpPr>
            <a:spLocks noChangeArrowheads="1"/>
          </p:cNvSpPr>
          <p:nvPr/>
        </p:nvSpPr>
        <p:spPr bwMode="auto">
          <a:xfrm>
            <a:off x="979488" y="53006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8" name="Rectangle 34"/>
          <p:cNvSpPr>
            <a:spLocks noChangeArrowheads="1"/>
          </p:cNvSpPr>
          <p:nvPr/>
        </p:nvSpPr>
        <p:spPr bwMode="auto">
          <a:xfrm>
            <a:off x="979488" y="55165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9" name="Rectangle 35"/>
          <p:cNvSpPr>
            <a:spLocks noChangeArrowheads="1"/>
          </p:cNvSpPr>
          <p:nvPr/>
        </p:nvSpPr>
        <p:spPr bwMode="auto">
          <a:xfrm>
            <a:off x="979488" y="57324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0" name="Rectangle 36"/>
          <p:cNvSpPr>
            <a:spLocks noChangeArrowheads="1"/>
          </p:cNvSpPr>
          <p:nvPr/>
        </p:nvSpPr>
        <p:spPr bwMode="auto">
          <a:xfrm>
            <a:off x="979488" y="59483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71" name="Rectangle 37"/>
          <p:cNvSpPr>
            <a:spLocks noChangeArrowheads="1"/>
          </p:cNvSpPr>
          <p:nvPr/>
        </p:nvSpPr>
        <p:spPr bwMode="auto">
          <a:xfrm>
            <a:off x="979488" y="61642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2" name="Text Box 38"/>
          <p:cNvSpPr txBox="1">
            <a:spLocks noChangeArrowheads="1"/>
          </p:cNvSpPr>
          <p:nvPr/>
        </p:nvSpPr>
        <p:spPr bwMode="auto">
          <a:xfrm rot="16200000">
            <a:off x="-53000" y="2885252"/>
            <a:ext cx="9013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>
                <a:solidFill>
                  <a:schemeClr val="tx2"/>
                </a:solidFill>
              </a:rPr>
              <a:t>Way 0</a:t>
            </a:r>
          </a:p>
        </p:txBody>
      </p:sp>
      <p:sp>
        <p:nvSpPr>
          <p:cNvPr id="273" name="Text Box 39"/>
          <p:cNvSpPr txBox="1">
            <a:spLocks noChangeArrowheads="1"/>
          </p:cNvSpPr>
          <p:nvPr/>
        </p:nvSpPr>
        <p:spPr bwMode="auto">
          <a:xfrm rot="16200000">
            <a:off x="-57762" y="5193476"/>
            <a:ext cx="9013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>
                <a:solidFill>
                  <a:schemeClr val="tx2"/>
                </a:solidFill>
              </a:rPr>
              <a:t>Way 1</a:t>
            </a:r>
          </a:p>
        </p:txBody>
      </p:sp>
      <p:sp>
        <p:nvSpPr>
          <p:cNvPr id="274" name="Rectangle 40"/>
          <p:cNvSpPr>
            <a:spLocks noChangeArrowheads="1"/>
          </p:cNvSpPr>
          <p:nvPr/>
        </p:nvSpPr>
        <p:spPr bwMode="auto">
          <a:xfrm>
            <a:off x="3403600" y="2132013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bg1"/>
                </a:solidFill>
                <a:latin typeface="Courier New" pitchFamily="49" charset="0"/>
              </a:rPr>
              <a:t>foo1</a:t>
            </a:r>
          </a:p>
        </p:txBody>
      </p:sp>
      <p:grpSp>
        <p:nvGrpSpPr>
          <p:cNvPr id="275" name="Group 41"/>
          <p:cNvGrpSpPr>
            <a:grpSpLocks/>
          </p:cNvGrpSpPr>
          <p:nvPr/>
        </p:nvGrpSpPr>
        <p:grpSpPr bwMode="auto">
          <a:xfrm>
            <a:off x="3403600" y="2781300"/>
            <a:ext cx="1439863" cy="646113"/>
            <a:chOff x="3606" y="1616"/>
            <a:chExt cx="907" cy="407"/>
          </a:xfrm>
        </p:grpSpPr>
        <p:sp>
          <p:nvSpPr>
            <p:cNvPr id="276" name="Rectangle 42"/>
            <p:cNvSpPr>
              <a:spLocks noChangeArrowheads="1"/>
            </p:cNvSpPr>
            <p:nvPr/>
          </p:nvSpPr>
          <p:spPr bwMode="auto">
            <a:xfrm>
              <a:off x="3606" y="1616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7" name="Rectangle 43"/>
            <p:cNvSpPr>
              <a:spLocks noChangeArrowheads="1"/>
            </p:cNvSpPr>
            <p:nvPr/>
          </p:nvSpPr>
          <p:spPr bwMode="auto">
            <a:xfrm>
              <a:off x="3606" y="1751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8" name="Rectangle 44"/>
            <p:cNvSpPr>
              <a:spLocks noChangeArrowheads="1"/>
            </p:cNvSpPr>
            <p:nvPr/>
          </p:nvSpPr>
          <p:spPr bwMode="auto">
            <a:xfrm>
              <a:off x="3606" y="1887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79" name="Rectangle 45"/>
          <p:cNvSpPr>
            <a:spLocks noChangeArrowheads="1"/>
          </p:cNvSpPr>
          <p:nvPr/>
        </p:nvSpPr>
        <p:spPr bwMode="auto">
          <a:xfrm>
            <a:off x="3403600" y="3643313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80" name="Rectangle 46"/>
          <p:cNvSpPr>
            <a:spLocks noChangeArrowheads="1"/>
          </p:cNvSpPr>
          <p:nvPr/>
        </p:nvSpPr>
        <p:spPr bwMode="auto">
          <a:xfrm>
            <a:off x="3403600" y="3429000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tx1"/>
                </a:solidFill>
                <a:latin typeface="Courier New" pitchFamily="49" charset="0"/>
              </a:rPr>
              <a:t>foo2</a:t>
            </a:r>
          </a:p>
        </p:txBody>
      </p:sp>
      <p:grpSp>
        <p:nvGrpSpPr>
          <p:cNvPr id="281" name="Group 47"/>
          <p:cNvGrpSpPr>
            <a:grpSpLocks/>
          </p:cNvGrpSpPr>
          <p:nvPr/>
        </p:nvGrpSpPr>
        <p:grpSpPr bwMode="auto">
          <a:xfrm>
            <a:off x="3403600" y="3641725"/>
            <a:ext cx="1439863" cy="647700"/>
            <a:chOff x="3606" y="2431"/>
            <a:chExt cx="907" cy="408"/>
          </a:xfrm>
        </p:grpSpPr>
        <p:sp>
          <p:nvSpPr>
            <p:cNvPr id="282" name="Rectangle 48"/>
            <p:cNvSpPr>
              <a:spLocks noChangeArrowheads="1"/>
            </p:cNvSpPr>
            <p:nvPr/>
          </p:nvSpPr>
          <p:spPr bwMode="auto">
            <a:xfrm>
              <a:off x="3606" y="2431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83" name="Rectangle 49"/>
            <p:cNvSpPr>
              <a:spLocks noChangeArrowheads="1"/>
            </p:cNvSpPr>
            <p:nvPr/>
          </p:nvSpPr>
          <p:spPr bwMode="auto">
            <a:xfrm>
              <a:off x="3606" y="2567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84" name="Rectangle 50"/>
            <p:cNvSpPr>
              <a:spLocks noChangeArrowheads="1"/>
            </p:cNvSpPr>
            <p:nvPr/>
          </p:nvSpPr>
          <p:spPr bwMode="auto">
            <a:xfrm>
              <a:off x="3606" y="2703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85" name="Rectangle 51"/>
          <p:cNvSpPr>
            <a:spLocks noChangeArrowheads="1"/>
          </p:cNvSpPr>
          <p:nvPr/>
        </p:nvSpPr>
        <p:spPr bwMode="auto">
          <a:xfrm>
            <a:off x="3403600" y="4506913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86" name="Rectangle 52"/>
          <p:cNvSpPr>
            <a:spLocks noChangeArrowheads="1"/>
          </p:cNvSpPr>
          <p:nvPr/>
        </p:nvSpPr>
        <p:spPr bwMode="auto">
          <a:xfrm>
            <a:off x="3403600" y="4725988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tx2"/>
                </a:solidFill>
                <a:latin typeface="Courier New" pitchFamily="49" charset="0"/>
              </a:rPr>
              <a:t>foo3</a:t>
            </a:r>
          </a:p>
        </p:txBody>
      </p:sp>
      <p:grpSp>
        <p:nvGrpSpPr>
          <p:cNvPr id="287" name="Group 53"/>
          <p:cNvGrpSpPr>
            <a:grpSpLocks/>
          </p:cNvGrpSpPr>
          <p:nvPr/>
        </p:nvGrpSpPr>
        <p:grpSpPr bwMode="auto">
          <a:xfrm>
            <a:off x="3403600" y="4938713"/>
            <a:ext cx="1439863" cy="431800"/>
            <a:chOff x="3606" y="3519"/>
            <a:chExt cx="907" cy="272"/>
          </a:xfrm>
        </p:grpSpPr>
        <p:sp>
          <p:nvSpPr>
            <p:cNvPr id="288" name="Rectangle 54"/>
            <p:cNvSpPr>
              <a:spLocks noChangeArrowheads="1"/>
            </p:cNvSpPr>
            <p:nvPr/>
          </p:nvSpPr>
          <p:spPr bwMode="auto">
            <a:xfrm>
              <a:off x="3606" y="3519"/>
              <a:ext cx="907" cy="13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89" name="Rectangle 55"/>
            <p:cNvSpPr>
              <a:spLocks noChangeArrowheads="1"/>
            </p:cNvSpPr>
            <p:nvPr/>
          </p:nvSpPr>
          <p:spPr bwMode="auto">
            <a:xfrm>
              <a:off x="3606" y="3655"/>
              <a:ext cx="907" cy="13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90" name="Rectangle 56"/>
          <p:cNvSpPr>
            <a:spLocks noChangeArrowheads="1"/>
          </p:cNvSpPr>
          <p:nvPr/>
        </p:nvSpPr>
        <p:spPr bwMode="auto">
          <a:xfrm>
            <a:off x="3403600" y="5373688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91" name="Rectangle 57"/>
          <p:cNvSpPr>
            <a:spLocks noChangeArrowheads="1"/>
          </p:cNvSpPr>
          <p:nvPr/>
        </p:nvSpPr>
        <p:spPr bwMode="auto">
          <a:xfrm>
            <a:off x="3403600" y="2347913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2" name="Rectangle 58"/>
          <p:cNvSpPr>
            <a:spLocks noChangeArrowheads="1"/>
          </p:cNvSpPr>
          <p:nvPr/>
        </p:nvSpPr>
        <p:spPr bwMode="auto">
          <a:xfrm>
            <a:off x="3403600" y="2563813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293" name="Group 59"/>
          <p:cNvGrpSpPr>
            <a:grpSpLocks/>
          </p:cNvGrpSpPr>
          <p:nvPr/>
        </p:nvGrpSpPr>
        <p:grpSpPr bwMode="auto">
          <a:xfrm>
            <a:off x="603250" y="4400550"/>
            <a:ext cx="341313" cy="2052638"/>
            <a:chOff x="783" y="1185"/>
            <a:chExt cx="215" cy="1293"/>
          </a:xfrm>
        </p:grpSpPr>
        <p:sp>
          <p:nvSpPr>
            <p:cNvPr id="294" name="Text Box 60"/>
            <p:cNvSpPr txBox="1">
              <a:spLocks noChangeArrowheads="1"/>
            </p:cNvSpPr>
            <p:nvPr/>
          </p:nvSpPr>
          <p:spPr bwMode="auto">
            <a:xfrm>
              <a:off x="792" y="1185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0</a:t>
              </a:r>
            </a:p>
          </p:txBody>
        </p:sp>
        <p:sp>
          <p:nvSpPr>
            <p:cNvPr id="295" name="Text Box 61"/>
            <p:cNvSpPr txBox="1">
              <a:spLocks noChangeArrowheads="1"/>
            </p:cNvSpPr>
            <p:nvPr/>
          </p:nvSpPr>
          <p:spPr bwMode="auto">
            <a:xfrm>
              <a:off x="793" y="1323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1</a:t>
              </a:r>
            </a:p>
          </p:txBody>
        </p:sp>
        <p:sp>
          <p:nvSpPr>
            <p:cNvPr id="296" name="Text Box 62"/>
            <p:cNvSpPr txBox="1">
              <a:spLocks noChangeArrowheads="1"/>
            </p:cNvSpPr>
            <p:nvPr/>
          </p:nvSpPr>
          <p:spPr bwMode="auto">
            <a:xfrm>
              <a:off x="793" y="1457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2</a:t>
              </a:r>
            </a:p>
          </p:txBody>
        </p:sp>
        <p:sp>
          <p:nvSpPr>
            <p:cNvPr id="297" name="Text Box 63"/>
            <p:cNvSpPr txBox="1">
              <a:spLocks noChangeArrowheads="1"/>
            </p:cNvSpPr>
            <p:nvPr/>
          </p:nvSpPr>
          <p:spPr bwMode="auto">
            <a:xfrm>
              <a:off x="793" y="1593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3</a:t>
              </a:r>
            </a:p>
          </p:txBody>
        </p:sp>
        <p:sp>
          <p:nvSpPr>
            <p:cNvPr id="298" name="Text Box 64"/>
            <p:cNvSpPr txBox="1">
              <a:spLocks noChangeArrowheads="1"/>
            </p:cNvSpPr>
            <p:nvPr/>
          </p:nvSpPr>
          <p:spPr bwMode="auto">
            <a:xfrm>
              <a:off x="793" y="1729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4</a:t>
              </a:r>
            </a:p>
          </p:txBody>
        </p:sp>
        <p:sp>
          <p:nvSpPr>
            <p:cNvPr id="299" name="Text Box 65"/>
            <p:cNvSpPr txBox="1">
              <a:spLocks noChangeArrowheads="1"/>
            </p:cNvSpPr>
            <p:nvPr/>
          </p:nvSpPr>
          <p:spPr bwMode="auto">
            <a:xfrm>
              <a:off x="793" y="1865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5</a:t>
              </a:r>
            </a:p>
          </p:txBody>
        </p:sp>
        <p:sp>
          <p:nvSpPr>
            <p:cNvPr id="300" name="Text Box 66"/>
            <p:cNvSpPr txBox="1">
              <a:spLocks noChangeArrowheads="1"/>
            </p:cNvSpPr>
            <p:nvPr/>
          </p:nvSpPr>
          <p:spPr bwMode="auto">
            <a:xfrm>
              <a:off x="793" y="2001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6</a:t>
              </a:r>
            </a:p>
          </p:txBody>
        </p:sp>
        <p:sp>
          <p:nvSpPr>
            <p:cNvPr id="301" name="Text Box 67"/>
            <p:cNvSpPr txBox="1">
              <a:spLocks noChangeArrowheads="1"/>
            </p:cNvSpPr>
            <p:nvPr/>
          </p:nvSpPr>
          <p:spPr bwMode="auto">
            <a:xfrm>
              <a:off x="786" y="2276"/>
              <a:ext cx="196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S</a:t>
              </a:r>
            </a:p>
          </p:txBody>
        </p:sp>
        <p:sp>
          <p:nvSpPr>
            <p:cNvPr id="302" name="Text Box 68"/>
            <p:cNvSpPr txBox="1">
              <a:spLocks noChangeArrowheads="1"/>
            </p:cNvSpPr>
            <p:nvPr/>
          </p:nvSpPr>
          <p:spPr bwMode="auto">
            <a:xfrm>
              <a:off x="783" y="2137"/>
              <a:ext cx="21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...</a:t>
              </a:r>
            </a:p>
          </p:txBody>
        </p:sp>
      </p:grpSp>
      <p:sp>
        <p:nvSpPr>
          <p:cNvPr id="303" name="Text Box 69"/>
          <p:cNvSpPr txBox="1">
            <a:spLocks noChangeArrowheads="1"/>
          </p:cNvSpPr>
          <p:nvPr/>
        </p:nvSpPr>
        <p:spPr bwMode="auto">
          <a:xfrm>
            <a:off x="617538" y="2097088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0</a:t>
            </a:r>
          </a:p>
        </p:txBody>
      </p:sp>
      <p:sp>
        <p:nvSpPr>
          <p:cNvPr id="304" name="Text Box 70"/>
          <p:cNvSpPr txBox="1">
            <a:spLocks noChangeArrowheads="1"/>
          </p:cNvSpPr>
          <p:nvPr/>
        </p:nvSpPr>
        <p:spPr bwMode="auto">
          <a:xfrm>
            <a:off x="619125" y="2316163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1</a:t>
            </a:r>
          </a:p>
        </p:txBody>
      </p:sp>
      <p:sp>
        <p:nvSpPr>
          <p:cNvPr id="305" name="Text Box 71"/>
          <p:cNvSpPr txBox="1">
            <a:spLocks noChangeArrowheads="1"/>
          </p:cNvSpPr>
          <p:nvPr/>
        </p:nvSpPr>
        <p:spPr bwMode="auto">
          <a:xfrm>
            <a:off x="619125" y="25288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2</a:t>
            </a:r>
          </a:p>
        </p:txBody>
      </p:sp>
      <p:sp>
        <p:nvSpPr>
          <p:cNvPr id="306" name="Text Box 72"/>
          <p:cNvSpPr txBox="1">
            <a:spLocks noChangeArrowheads="1"/>
          </p:cNvSpPr>
          <p:nvPr/>
        </p:nvSpPr>
        <p:spPr bwMode="auto">
          <a:xfrm>
            <a:off x="619125" y="27447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3</a:t>
            </a:r>
          </a:p>
        </p:txBody>
      </p:sp>
      <p:sp>
        <p:nvSpPr>
          <p:cNvPr id="307" name="Text Box 73"/>
          <p:cNvSpPr txBox="1">
            <a:spLocks noChangeArrowheads="1"/>
          </p:cNvSpPr>
          <p:nvPr/>
        </p:nvSpPr>
        <p:spPr bwMode="auto">
          <a:xfrm>
            <a:off x="619125" y="29606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4</a:t>
            </a:r>
          </a:p>
        </p:txBody>
      </p:sp>
      <p:sp>
        <p:nvSpPr>
          <p:cNvPr id="308" name="Text Box 74"/>
          <p:cNvSpPr txBox="1">
            <a:spLocks noChangeArrowheads="1"/>
          </p:cNvSpPr>
          <p:nvPr/>
        </p:nvSpPr>
        <p:spPr bwMode="auto">
          <a:xfrm>
            <a:off x="619125" y="31765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5</a:t>
            </a:r>
          </a:p>
        </p:txBody>
      </p:sp>
      <p:sp>
        <p:nvSpPr>
          <p:cNvPr id="309" name="Text Box 75"/>
          <p:cNvSpPr txBox="1">
            <a:spLocks noChangeArrowheads="1"/>
          </p:cNvSpPr>
          <p:nvPr/>
        </p:nvSpPr>
        <p:spPr bwMode="auto">
          <a:xfrm>
            <a:off x="619125" y="33924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6</a:t>
            </a:r>
          </a:p>
        </p:txBody>
      </p:sp>
      <p:sp>
        <p:nvSpPr>
          <p:cNvPr id="310" name="Text Box 76"/>
          <p:cNvSpPr txBox="1">
            <a:spLocks noChangeArrowheads="1"/>
          </p:cNvSpPr>
          <p:nvPr/>
        </p:nvSpPr>
        <p:spPr bwMode="auto">
          <a:xfrm>
            <a:off x="431800" y="1844675"/>
            <a:ext cx="4810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Set</a:t>
            </a:r>
          </a:p>
        </p:txBody>
      </p:sp>
      <p:sp>
        <p:nvSpPr>
          <p:cNvPr id="311" name="Text Box 77"/>
          <p:cNvSpPr txBox="1">
            <a:spLocks noChangeArrowheads="1"/>
          </p:cNvSpPr>
          <p:nvPr/>
        </p:nvSpPr>
        <p:spPr bwMode="auto">
          <a:xfrm>
            <a:off x="3979863" y="5305425"/>
            <a:ext cx="3413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312" name="Text Box 78"/>
          <p:cNvSpPr txBox="1">
            <a:spLocks noChangeArrowheads="1"/>
          </p:cNvSpPr>
          <p:nvPr/>
        </p:nvSpPr>
        <p:spPr bwMode="auto">
          <a:xfrm>
            <a:off x="3979863" y="4186238"/>
            <a:ext cx="3413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313" name="Text Box 79"/>
          <p:cNvSpPr txBox="1">
            <a:spLocks noChangeArrowheads="1"/>
          </p:cNvSpPr>
          <p:nvPr/>
        </p:nvSpPr>
        <p:spPr bwMode="auto">
          <a:xfrm>
            <a:off x="4948238" y="2097088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0</a:t>
            </a:r>
          </a:p>
        </p:txBody>
      </p:sp>
      <p:sp>
        <p:nvSpPr>
          <p:cNvPr id="314" name="Text Box 80"/>
          <p:cNvSpPr txBox="1">
            <a:spLocks noChangeArrowheads="1"/>
          </p:cNvSpPr>
          <p:nvPr/>
        </p:nvSpPr>
        <p:spPr bwMode="auto">
          <a:xfrm>
            <a:off x="4949825" y="2316163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1</a:t>
            </a:r>
          </a:p>
        </p:txBody>
      </p:sp>
      <p:sp>
        <p:nvSpPr>
          <p:cNvPr id="315" name="Text Box 81"/>
          <p:cNvSpPr txBox="1">
            <a:spLocks noChangeArrowheads="1"/>
          </p:cNvSpPr>
          <p:nvPr/>
        </p:nvSpPr>
        <p:spPr bwMode="auto">
          <a:xfrm>
            <a:off x="4949825" y="25288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2</a:t>
            </a:r>
          </a:p>
        </p:txBody>
      </p:sp>
      <p:sp>
        <p:nvSpPr>
          <p:cNvPr id="316" name="Text Box 82"/>
          <p:cNvSpPr txBox="1">
            <a:spLocks noChangeArrowheads="1"/>
          </p:cNvSpPr>
          <p:nvPr/>
        </p:nvSpPr>
        <p:spPr bwMode="auto">
          <a:xfrm>
            <a:off x="4949825" y="27447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3</a:t>
            </a:r>
          </a:p>
        </p:txBody>
      </p:sp>
      <p:sp>
        <p:nvSpPr>
          <p:cNvPr id="317" name="Text Box 83"/>
          <p:cNvSpPr txBox="1">
            <a:spLocks noChangeArrowheads="1"/>
          </p:cNvSpPr>
          <p:nvPr/>
        </p:nvSpPr>
        <p:spPr bwMode="auto">
          <a:xfrm>
            <a:off x="4949825" y="29606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4</a:t>
            </a:r>
          </a:p>
        </p:txBody>
      </p:sp>
      <p:sp>
        <p:nvSpPr>
          <p:cNvPr id="318" name="Text Box 84"/>
          <p:cNvSpPr txBox="1">
            <a:spLocks noChangeArrowheads="1"/>
          </p:cNvSpPr>
          <p:nvPr/>
        </p:nvSpPr>
        <p:spPr bwMode="auto">
          <a:xfrm>
            <a:off x="4949825" y="31765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5</a:t>
            </a:r>
          </a:p>
        </p:txBody>
      </p:sp>
      <p:sp>
        <p:nvSpPr>
          <p:cNvPr id="319" name="Text Box 85"/>
          <p:cNvSpPr txBox="1">
            <a:spLocks noChangeArrowheads="1"/>
          </p:cNvSpPr>
          <p:nvPr/>
        </p:nvSpPr>
        <p:spPr bwMode="auto">
          <a:xfrm>
            <a:off x="4948238" y="3613150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7</a:t>
            </a:r>
          </a:p>
        </p:txBody>
      </p:sp>
      <p:sp>
        <p:nvSpPr>
          <p:cNvPr id="320" name="Text Box 86"/>
          <p:cNvSpPr txBox="1">
            <a:spLocks noChangeArrowheads="1"/>
          </p:cNvSpPr>
          <p:nvPr/>
        </p:nvSpPr>
        <p:spPr bwMode="auto">
          <a:xfrm>
            <a:off x="4914900" y="1844675"/>
            <a:ext cx="4810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Set</a:t>
            </a:r>
          </a:p>
        </p:txBody>
      </p:sp>
      <p:sp>
        <p:nvSpPr>
          <p:cNvPr id="321" name="Text Box 87"/>
          <p:cNvSpPr txBox="1">
            <a:spLocks noChangeArrowheads="1"/>
          </p:cNvSpPr>
          <p:nvPr/>
        </p:nvSpPr>
        <p:spPr bwMode="auto">
          <a:xfrm>
            <a:off x="4948238" y="3825875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8</a:t>
            </a:r>
          </a:p>
        </p:txBody>
      </p:sp>
      <p:sp>
        <p:nvSpPr>
          <p:cNvPr id="322" name="Text Box 88"/>
          <p:cNvSpPr txBox="1">
            <a:spLocks noChangeArrowheads="1"/>
          </p:cNvSpPr>
          <p:nvPr/>
        </p:nvSpPr>
        <p:spPr bwMode="auto">
          <a:xfrm>
            <a:off x="4949825" y="4044950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9</a:t>
            </a:r>
          </a:p>
        </p:txBody>
      </p:sp>
      <p:sp>
        <p:nvSpPr>
          <p:cNvPr id="323" name="Text Box 89"/>
          <p:cNvSpPr txBox="1">
            <a:spLocks noChangeArrowheads="1"/>
          </p:cNvSpPr>
          <p:nvPr/>
        </p:nvSpPr>
        <p:spPr bwMode="auto">
          <a:xfrm>
            <a:off x="4938713" y="4478338"/>
            <a:ext cx="31115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S</a:t>
            </a:r>
          </a:p>
        </p:txBody>
      </p:sp>
      <p:sp>
        <p:nvSpPr>
          <p:cNvPr id="324" name="Text Box 90"/>
          <p:cNvSpPr txBox="1">
            <a:spLocks noChangeArrowheads="1"/>
          </p:cNvSpPr>
          <p:nvPr/>
        </p:nvSpPr>
        <p:spPr bwMode="auto">
          <a:xfrm>
            <a:off x="4933950" y="4257675"/>
            <a:ext cx="3413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325" name="Text Box 91"/>
          <p:cNvSpPr txBox="1">
            <a:spLocks noChangeArrowheads="1"/>
          </p:cNvSpPr>
          <p:nvPr/>
        </p:nvSpPr>
        <p:spPr bwMode="auto">
          <a:xfrm>
            <a:off x="4951413" y="4689475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0</a:t>
            </a:r>
          </a:p>
        </p:txBody>
      </p:sp>
      <p:sp>
        <p:nvSpPr>
          <p:cNvPr id="326" name="Text Box 92"/>
          <p:cNvSpPr txBox="1">
            <a:spLocks noChangeArrowheads="1"/>
          </p:cNvSpPr>
          <p:nvPr/>
        </p:nvSpPr>
        <p:spPr bwMode="auto">
          <a:xfrm>
            <a:off x="4953000" y="4908550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1</a:t>
            </a:r>
          </a:p>
        </p:txBody>
      </p:sp>
      <p:sp>
        <p:nvSpPr>
          <p:cNvPr id="327" name="Text Box 93"/>
          <p:cNvSpPr txBox="1">
            <a:spLocks noChangeArrowheads="1"/>
          </p:cNvSpPr>
          <p:nvPr/>
        </p:nvSpPr>
        <p:spPr bwMode="auto">
          <a:xfrm>
            <a:off x="4953000" y="5121275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2</a:t>
            </a:r>
          </a:p>
        </p:txBody>
      </p:sp>
      <p:sp>
        <p:nvSpPr>
          <p:cNvPr id="328" name="AutoShape 96"/>
          <p:cNvSpPr>
            <a:spLocks noChangeArrowheads="1"/>
          </p:cNvSpPr>
          <p:nvPr/>
        </p:nvSpPr>
        <p:spPr bwMode="auto">
          <a:xfrm>
            <a:off x="5616575" y="3213100"/>
            <a:ext cx="466725" cy="252413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83B53D">
                  <a:gamma/>
                  <a:shade val="46275"/>
                  <a:invGamma/>
                </a:srgbClr>
              </a:gs>
              <a:gs pos="100000">
                <a:srgbClr val="83B53D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29" name="Rectangle 97"/>
          <p:cNvSpPr>
            <a:spLocks noChangeArrowheads="1"/>
          </p:cNvSpPr>
          <p:nvPr/>
        </p:nvSpPr>
        <p:spPr bwMode="auto">
          <a:xfrm>
            <a:off x="977900" y="4078288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0" name="Text Box 98"/>
          <p:cNvSpPr txBox="1">
            <a:spLocks noChangeArrowheads="1"/>
          </p:cNvSpPr>
          <p:nvPr/>
        </p:nvSpPr>
        <p:spPr bwMode="auto">
          <a:xfrm>
            <a:off x="611188" y="3609975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7</a:t>
            </a:r>
          </a:p>
        </p:txBody>
      </p:sp>
      <p:sp>
        <p:nvSpPr>
          <p:cNvPr id="331" name="Text Box 99"/>
          <p:cNvSpPr txBox="1">
            <a:spLocks noChangeArrowheads="1"/>
          </p:cNvSpPr>
          <p:nvPr/>
        </p:nvSpPr>
        <p:spPr bwMode="auto">
          <a:xfrm>
            <a:off x="611188" y="3825875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8</a:t>
            </a:r>
          </a:p>
        </p:txBody>
      </p:sp>
      <p:sp>
        <p:nvSpPr>
          <p:cNvPr id="332" name="Text Box 100"/>
          <p:cNvSpPr txBox="1">
            <a:spLocks noChangeArrowheads="1"/>
          </p:cNvSpPr>
          <p:nvPr/>
        </p:nvSpPr>
        <p:spPr bwMode="auto">
          <a:xfrm>
            <a:off x="611188" y="4041775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9</a:t>
            </a:r>
          </a:p>
        </p:txBody>
      </p:sp>
      <p:sp>
        <p:nvSpPr>
          <p:cNvPr id="333" name="Text Box 101"/>
          <p:cNvSpPr txBox="1">
            <a:spLocks noChangeArrowheads="1"/>
          </p:cNvSpPr>
          <p:nvPr/>
        </p:nvSpPr>
        <p:spPr bwMode="auto">
          <a:xfrm>
            <a:off x="4945063" y="3394075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6</a:t>
            </a:r>
          </a:p>
        </p:txBody>
      </p:sp>
      <p:sp>
        <p:nvSpPr>
          <p:cNvPr id="334" name="Rectangle 102"/>
          <p:cNvSpPr>
            <a:spLocks noChangeArrowheads="1"/>
          </p:cNvSpPr>
          <p:nvPr/>
        </p:nvSpPr>
        <p:spPr bwMode="auto">
          <a:xfrm>
            <a:off x="977900" y="2133600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bg1"/>
                </a:solidFill>
                <a:latin typeface="Courier New" pitchFamily="49" charset="0"/>
              </a:rPr>
              <a:t>foo1</a:t>
            </a:r>
          </a:p>
        </p:txBody>
      </p:sp>
      <p:sp>
        <p:nvSpPr>
          <p:cNvPr id="335" name="Line 103"/>
          <p:cNvSpPr>
            <a:spLocks noChangeShapeType="1"/>
          </p:cNvSpPr>
          <p:nvPr/>
        </p:nvSpPr>
        <p:spPr bwMode="auto">
          <a:xfrm rot="5400000">
            <a:off x="2916238" y="1773237"/>
            <a:ext cx="0" cy="936625"/>
          </a:xfrm>
          <a:prstGeom prst="line">
            <a:avLst/>
          </a:prstGeom>
          <a:noFill/>
          <a:ln w="25400">
            <a:solidFill>
              <a:srgbClr val="0099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36" name="Text Box 104"/>
          <p:cNvSpPr txBox="1">
            <a:spLocks noChangeArrowheads="1"/>
          </p:cNvSpPr>
          <p:nvPr/>
        </p:nvSpPr>
        <p:spPr bwMode="auto">
          <a:xfrm>
            <a:off x="5932488" y="2522538"/>
            <a:ext cx="3170740" cy="2596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void foo1()</a:t>
            </a:r>
            <a:b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</a:b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for (i=0; i&lt;</a:t>
            </a:r>
            <a:r>
              <a:rPr lang="en-US" sz="1800" b="1" dirty="0">
                <a:latin typeface="Courier New" pitchFamily="49" charset="0"/>
              </a:rPr>
              <a:t>n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; i++) {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  foo2();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  foo3();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sz="1800" b="1" i="1" dirty="0">
                <a:solidFill>
                  <a:schemeClr val="bg2"/>
                </a:solidFill>
                <a:latin typeface="Courier New" pitchFamily="49" charset="0"/>
              </a:rPr>
              <a:t>// More Code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337" name="Text Box 105"/>
          <p:cNvSpPr txBox="1">
            <a:spLocks noChangeArrowheads="1"/>
          </p:cNvSpPr>
          <p:nvPr/>
        </p:nvSpPr>
        <p:spPr bwMode="auto">
          <a:xfrm>
            <a:off x="5724525" y="5445125"/>
            <a:ext cx="3332964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2000" i="1" u="sng" dirty="0"/>
              <a:t>Here:</a:t>
            </a:r>
            <a:r>
              <a:rPr lang="en-US" sz="2000" dirty="0"/>
              <a:t> 2-way set-associative</a:t>
            </a:r>
          </a:p>
          <a:p>
            <a:pPr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2000" dirty="0"/>
              <a:t>I-Cache</a:t>
            </a:r>
          </a:p>
        </p:txBody>
      </p:sp>
      <p:sp>
        <p:nvSpPr>
          <p:cNvPr id="338" name="Text Box 106"/>
          <p:cNvSpPr txBox="1">
            <a:spLocks noChangeArrowheads="1"/>
          </p:cNvSpPr>
          <p:nvPr/>
        </p:nvSpPr>
        <p:spPr bwMode="auto">
          <a:xfrm>
            <a:off x="3269211" y="1773238"/>
            <a:ext cx="16594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 b="1" dirty="0">
                <a:solidFill>
                  <a:schemeClr val="tx2"/>
                </a:solidFill>
              </a:rPr>
              <a:t>Main Memory</a:t>
            </a:r>
          </a:p>
        </p:txBody>
      </p:sp>
    </p:spTree>
    <p:extLst>
      <p:ext uri="{BB962C8B-B14F-4D97-AF65-F5344CB8AC3E}">
        <p14:creationId xmlns:p14="http://schemas.microsoft.com/office/powerpoint/2010/main" val="23492243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" grpId="0" animBg="1"/>
      <p:bldP spid="334" grpId="0" animBg="1"/>
      <p:bldP spid="33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4F5F92F6-7627-4856-B782-6BD23EF624DD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better Memory Layout without Evictions (2)</a:t>
            </a:r>
          </a:p>
        </p:txBody>
      </p:sp>
      <p:sp>
        <p:nvSpPr>
          <p:cNvPr id="106" name="Rectangle 2"/>
          <p:cNvSpPr>
            <a:spLocks noChangeArrowheads="1"/>
          </p:cNvSpPr>
          <p:nvPr/>
        </p:nvSpPr>
        <p:spPr bwMode="auto">
          <a:xfrm>
            <a:off x="979488" y="23510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7" name="Rectangle 4"/>
          <p:cNvSpPr>
            <a:spLocks noChangeArrowheads="1"/>
          </p:cNvSpPr>
          <p:nvPr/>
        </p:nvSpPr>
        <p:spPr bwMode="auto">
          <a:xfrm>
            <a:off x="3403600" y="21351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foo1</a:t>
            </a:r>
          </a:p>
        </p:txBody>
      </p:sp>
      <p:sp>
        <p:nvSpPr>
          <p:cNvPr id="108" name="Rectangle 5"/>
          <p:cNvSpPr>
            <a:spLocks noChangeArrowheads="1"/>
          </p:cNvSpPr>
          <p:nvPr/>
        </p:nvSpPr>
        <p:spPr bwMode="auto">
          <a:xfrm>
            <a:off x="3403600" y="23510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9" name="Rectangle 6"/>
          <p:cNvSpPr>
            <a:spLocks noChangeArrowheads="1"/>
          </p:cNvSpPr>
          <p:nvPr/>
        </p:nvSpPr>
        <p:spPr bwMode="auto">
          <a:xfrm>
            <a:off x="3403600" y="25669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0" name="Rectangle 7"/>
          <p:cNvSpPr>
            <a:spLocks noChangeArrowheads="1"/>
          </p:cNvSpPr>
          <p:nvPr/>
        </p:nvSpPr>
        <p:spPr bwMode="auto">
          <a:xfrm>
            <a:off x="3403600" y="27828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1" name="Rectangle 8"/>
          <p:cNvSpPr>
            <a:spLocks noChangeArrowheads="1"/>
          </p:cNvSpPr>
          <p:nvPr/>
        </p:nvSpPr>
        <p:spPr bwMode="auto">
          <a:xfrm>
            <a:off x="3403600" y="29987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3403600" y="32146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3" name="Rectangle 10"/>
          <p:cNvSpPr>
            <a:spLocks noChangeArrowheads="1"/>
          </p:cNvSpPr>
          <p:nvPr/>
        </p:nvSpPr>
        <p:spPr bwMode="auto">
          <a:xfrm>
            <a:off x="3403600" y="3430588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4" name="Rectangle 11"/>
          <p:cNvSpPr>
            <a:spLocks noChangeArrowheads="1"/>
          </p:cNvSpPr>
          <p:nvPr/>
        </p:nvSpPr>
        <p:spPr bwMode="auto">
          <a:xfrm>
            <a:off x="3403600" y="3646488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5" name="Rectangle 12"/>
          <p:cNvSpPr>
            <a:spLocks noChangeArrowheads="1"/>
          </p:cNvSpPr>
          <p:nvPr/>
        </p:nvSpPr>
        <p:spPr bwMode="auto">
          <a:xfrm>
            <a:off x="3403600" y="3862388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foo2</a:t>
            </a:r>
          </a:p>
        </p:txBody>
      </p:sp>
      <p:sp>
        <p:nvSpPr>
          <p:cNvPr id="116" name="Rectangle 13"/>
          <p:cNvSpPr>
            <a:spLocks noChangeArrowheads="1"/>
          </p:cNvSpPr>
          <p:nvPr/>
        </p:nvSpPr>
        <p:spPr bwMode="auto">
          <a:xfrm>
            <a:off x="3403600" y="4078288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7" name="Rectangle 14"/>
          <p:cNvSpPr>
            <a:spLocks noChangeArrowheads="1"/>
          </p:cNvSpPr>
          <p:nvPr/>
        </p:nvSpPr>
        <p:spPr bwMode="auto">
          <a:xfrm>
            <a:off x="3403600" y="4294188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8" name="Rectangle 15"/>
          <p:cNvSpPr>
            <a:spLocks noChangeArrowheads="1"/>
          </p:cNvSpPr>
          <p:nvPr/>
        </p:nvSpPr>
        <p:spPr bwMode="auto">
          <a:xfrm>
            <a:off x="3403600" y="4510088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9" name="Rectangle 16"/>
          <p:cNvSpPr>
            <a:spLocks noChangeArrowheads="1"/>
          </p:cNvSpPr>
          <p:nvPr/>
        </p:nvSpPr>
        <p:spPr bwMode="auto">
          <a:xfrm>
            <a:off x="3403600" y="4725988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dirty="0">
                <a:solidFill>
                  <a:schemeClr val="tx2"/>
                </a:solidFill>
              </a:rPr>
              <a:t>foo3</a:t>
            </a:r>
          </a:p>
        </p:txBody>
      </p:sp>
      <p:sp>
        <p:nvSpPr>
          <p:cNvPr id="120" name="Rectangle 17"/>
          <p:cNvSpPr>
            <a:spLocks noChangeArrowheads="1"/>
          </p:cNvSpPr>
          <p:nvPr/>
        </p:nvSpPr>
        <p:spPr bwMode="auto">
          <a:xfrm>
            <a:off x="3403600" y="4941888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1" name="Rectangle 18"/>
          <p:cNvSpPr>
            <a:spLocks noChangeArrowheads="1"/>
          </p:cNvSpPr>
          <p:nvPr/>
        </p:nvSpPr>
        <p:spPr bwMode="auto">
          <a:xfrm>
            <a:off x="3403600" y="5157788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2" name="Rectangle 20"/>
          <p:cNvSpPr>
            <a:spLocks noChangeArrowheads="1"/>
          </p:cNvSpPr>
          <p:nvPr/>
        </p:nvSpPr>
        <p:spPr bwMode="auto">
          <a:xfrm>
            <a:off x="979488" y="21351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3" name="Rectangle 21"/>
          <p:cNvSpPr>
            <a:spLocks noChangeArrowheads="1"/>
          </p:cNvSpPr>
          <p:nvPr/>
        </p:nvSpPr>
        <p:spPr bwMode="auto">
          <a:xfrm>
            <a:off x="979488" y="25669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4" name="Rectangle 22"/>
          <p:cNvSpPr>
            <a:spLocks noChangeArrowheads="1"/>
          </p:cNvSpPr>
          <p:nvPr/>
        </p:nvSpPr>
        <p:spPr bwMode="auto">
          <a:xfrm>
            <a:off x="979488" y="27828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5" name="Rectangle 23"/>
          <p:cNvSpPr>
            <a:spLocks noChangeArrowheads="1"/>
          </p:cNvSpPr>
          <p:nvPr/>
        </p:nvSpPr>
        <p:spPr bwMode="auto">
          <a:xfrm>
            <a:off x="979488" y="29987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6" name="Rectangle 24"/>
          <p:cNvSpPr>
            <a:spLocks noChangeArrowheads="1"/>
          </p:cNvSpPr>
          <p:nvPr/>
        </p:nvSpPr>
        <p:spPr bwMode="auto">
          <a:xfrm>
            <a:off x="979488" y="32146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7" name="Rectangle 25"/>
          <p:cNvSpPr>
            <a:spLocks noChangeArrowheads="1"/>
          </p:cNvSpPr>
          <p:nvPr/>
        </p:nvSpPr>
        <p:spPr bwMode="auto">
          <a:xfrm>
            <a:off x="979488" y="34305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8" name="Rectangle 26"/>
          <p:cNvSpPr>
            <a:spLocks noChangeArrowheads="1"/>
          </p:cNvSpPr>
          <p:nvPr/>
        </p:nvSpPr>
        <p:spPr bwMode="auto">
          <a:xfrm>
            <a:off x="979488" y="36464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9" name="Rectangle 27"/>
          <p:cNvSpPr>
            <a:spLocks noChangeArrowheads="1"/>
          </p:cNvSpPr>
          <p:nvPr/>
        </p:nvSpPr>
        <p:spPr bwMode="auto">
          <a:xfrm>
            <a:off x="979488" y="38623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0" name="Text Box 28"/>
          <p:cNvSpPr txBox="1">
            <a:spLocks noChangeArrowheads="1"/>
          </p:cNvSpPr>
          <p:nvPr/>
        </p:nvSpPr>
        <p:spPr bwMode="auto">
          <a:xfrm>
            <a:off x="1231900" y="1773238"/>
            <a:ext cx="1009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800" b="1" dirty="0">
                <a:solidFill>
                  <a:schemeClr val="tx2"/>
                </a:solidFill>
              </a:rPr>
              <a:t>I-Cache</a:t>
            </a:r>
          </a:p>
        </p:txBody>
      </p:sp>
      <p:sp>
        <p:nvSpPr>
          <p:cNvPr id="131" name="Rectangle 29"/>
          <p:cNvSpPr>
            <a:spLocks noChangeArrowheads="1"/>
          </p:cNvSpPr>
          <p:nvPr/>
        </p:nvSpPr>
        <p:spPr bwMode="auto">
          <a:xfrm>
            <a:off x="979488" y="44370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979488" y="46529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" name="Rectangle 31"/>
          <p:cNvSpPr>
            <a:spLocks noChangeArrowheads="1"/>
          </p:cNvSpPr>
          <p:nvPr/>
        </p:nvSpPr>
        <p:spPr bwMode="auto">
          <a:xfrm>
            <a:off x="979488" y="48688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4" name="Rectangle 32"/>
          <p:cNvSpPr>
            <a:spLocks noChangeArrowheads="1"/>
          </p:cNvSpPr>
          <p:nvPr/>
        </p:nvSpPr>
        <p:spPr bwMode="auto">
          <a:xfrm>
            <a:off x="979488" y="50847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5" name="Rectangle 33"/>
          <p:cNvSpPr>
            <a:spLocks noChangeArrowheads="1"/>
          </p:cNvSpPr>
          <p:nvPr/>
        </p:nvSpPr>
        <p:spPr bwMode="auto">
          <a:xfrm>
            <a:off x="979488" y="53006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6" name="Rectangle 34"/>
          <p:cNvSpPr>
            <a:spLocks noChangeArrowheads="1"/>
          </p:cNvSpPr>
          <p:nvPr/>
        </p:nvSpPr>
        <p:spPr bwMode="auto">
          <a:xfrm>
            <a:off x="979488" y="55165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7" name="Rectangle 35"/>
          <p:cNvSpPr>
            <a:spLocks noChangeArrowheads="1"/>
          </p:cNvSpPr>
          <p:nvPr/>
        </p:nvSpPr>
        <p:spPr bwMode="auto">
          <a:xfrm>
            <a:off x="979488" y="57324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8" name="Rectangle 36"/>
          <p:cNvSpPr>
            <a:spLocks noChangeArrowheads="1"/>
          </p:cNvSpPr>
          <p:nvPr/>
        </p:nvSpPr>
        <p:spPr bwMode="auto">
          <a:xfrm>
            <a:off x="979488" y="59483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9" name="Rectangle 37"/>
          <p:cNvSpPr>
            <a:spLocks noChangeArrowheads="1"/>
          </p:cNvSpPr>
          <p:nvPr/>
        </p:nvSpPr>
        <p:spPr bwMode="auto">
          <a:xfrm>
            <a:off x="979488" y="61642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0" name="Text Box 38"/>
          <p:cNvSpPr txBox="1">
            <a:spLocks noChangeArrowheads="1"/>
          </p:cNvSpPr>
          <p:nvPr/>
        </p:nvSpPr>
        <p:spPr bwMode="auto">
          <a:xfrm rot="16200000">
            <a:off x="-53000" y="2885252"/>
            <a:ext cx="9013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>
                <a:solidFill>
                  <a:schemeClr val="tx2"/>
                </a:solidFill>
              </a:rPr>
              <a:t>Way 0</a:t>
            </a:r>
          </a:p>
        </p:txBody>
      </p:sp>
      <p:sp>
        <p:nvSpPr>
          <p:cNvPr id="141" name="Text Box 39"/>
          <p:cNvSpPr txBox="1">
            <a:spLocks noChangeArrowheads="1"/>
          </p:cNvSpPr>
          <p:nvPr/>
        </p:nvSpPr>
        <p:spPr bwMode="auto">
          <a:xfrm rot="16200000">
            <a:off x="-57762" y="5193476"/>
            <a:ext cx="9013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>
                <a:solidFill>
                  <a:schemeClr val="tx2"/>
                </a:solidFill>
              </a:rPr>
              <a:t>Way 1</a:t>
            </a:r>
          </a:p>
        </p:txBody>
      </p:sp>
      <p:sp>
        <p:nvSpPr>
          <p:cNvPr id="142" name="Rectangle 40"/>
          <p:cNvSpPr>
            <a:spLocks noChangeArrowheads="1"/>
          </p:cNvSpPr>
          <p:nvPr/>
        </p:nvSpPr>
        <p:spPr bwMode="auto">
          <a:xfrm>
            <a:off x="3403600" y="2132013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bg1"/>
                </a:solidFill>
                <a:latin typeface="Courier New" pitchFamily="49" charset="0"/>
              </a:rPr>
              <a:t>foo1</a:t>
            </a:r>
          </a:p>
        </p:txBody>
      </p:sp>
      <p:grpSp>
        <p:nvGrpSpPr>
          <p:cNvPr id="143" name="Group 41"/>
          <p:cNvGrpSpPr>
            <a:grpSpLocks/>
          </p:cNvGrpSpPr>
          <p:nvPr/>
        </p:nvGrpSpPr>
        <p:grpSpPr bwMode="auto">
          <a:xfrm>
            <a:off x="3403600" y="2781300"/>
            <a:ext cx="1439863" cy="646113"/>
            <a:chOff x="3606" y="1616"/>
            <a:chExt cx="907" cy="407"/>
          </a:xfrm>
        </p:grpSpPr>
        <p:sp>
          <p:nvSpPr>
            <p:cNvPr id="144" name="Rectangle 42"/>
            <p:cNvSpPr>
              <a:spLocks noChangeArrowheads="1"/>
            </p:cNvSpPr>
            <p:nvPr/>
          </p:nvSpPr>
          <p:spPr bwMode="auto">
            <a:xfrm>
              <a:off x="3606" y="1616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45" name="Rectangle 43"/>
            <p:cNvSpPr>
              <a:spLocks noChangeArrowheads="1"/>
            </p:cNvSpPr>
            <p:nvPr/>
          </p:nvSpPr>
          <p:spPr bwMode="auto">
            <a:xfrm>
              <a:off x="3606" y="1751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46" name="Rectangle 44"/>
            <p:cNvSpPr>
              <a:spLocks noChangeArrowheads="1"/>
            </p:cNvSpPr>
            <p:nvPr/>
          </p:nvSpPr>
          <p:spPr bwMode="auto">
            <a:xfrm>
              <a:off x="3606" y="1887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47" name="Rectangle 45"/>
          <p:cNvSpPr>
            <a:spLocks noChangeArrowheads="1"/>
          </p:cNvSpPr>
          <p:nvPr/>
        </p:nvSpPr>
        <p:spPr bwMode="auto">
          <a:xfrm>
            <a:off x="3403600" y="3643313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8" name="Rectangle 46"/>
          <p:cNvSpPr>
            <a:spLocks noChangeArrowheads="1"/>
          </p:cNvSpPr>
          <p:nvPr/>
        </p:nvSpPr>
        <p:spPr bwMode="auto">
          <a:xfrm>
            <a:off x="3403600" y="3429000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tx1"/>
                </a:solidFill>
                <a:latin typeface="Courier New" pitchFamily="49" charset="0"/>
              </a:rPr>
              <a:t>foo2</a:t>
            </a:r>
          </a:p>
        </p:txBody>
      </p:sp>
      <p:grpSp>
        <p:nvGrpSpPr>
          <p:cNvPr id="149" name="Group 47"/>
          <p:cNvGrpSpPr>
            <a:grpSpLocks/>
          </p:cNvGrpSpPr>
          <p:nvPr/>
        </p:nvGrpSpPr>
        <p:grpSpPr bwMode="auto">
          <a:xfrm>
            <a:off x="3403600" y="3641725"/>
            <a:ext cx="1439863" cy="647700"/>
            <a:chOff x="3606" y="2431"/>
            <a:chExt cx="907" cy="408"/>
          </a:xfrm>
        </p:grpSpPr>
        <p:sp>
          <p:nvSpPr>
            <p:cNvPr id="150" name="Rectangle 48"/>
            <p:cNvSpPr>
              <a:spLocks noChangeArrowheads="1"/>
            </p:cNvSpPr>
            <p:nvPr/>
          </p:nvSpPr>
          <p:spPr bwMode="auto">
            <a:xfrm>
              <a:off x="3606" y="2431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51" name="Rectangle 49"/>
            <p:cNvSpPr>
              <a:spLocks noChangeArrowheads="1"/>
            </p:cNvSpPr>
            <p:nvPr/>
          </p:nvSpPr>
          <p:spPr bwMode="auto">
            <a:xfrm>
              <a:off x="3606" y="2567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52" name="Rectangle 50"/>
            <p:cNvSpPr>
              <a:spLocks noChangeArrowheads="1"/>
            </p:cNvSpPr>
            <p:nvPr/>
          </p:nvSpPr>
          <p:spPr bwMode="auto">
            <a:xfrm>
              <a:off x="3606" y="2703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53" name="Rectangle 51"/>
          <p:cNvSpPr>
            <a:spLocks noChangeArrowheads="1"/>
          </p:cNvSpPr>
          <p:nvPr/>
        </p:nvSpPr>
        <p:spPr bwMode="auto">
          <a:xfrm>
            <a:off x="3403600" y="4506913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4" name="Rectangle 52"/>
          <p:cNvSpPr>
            <a:spLocks noChangeArrowheads="1"/>
          </p:cNvSpPr>
          <p:nvPr/>
        </p:nvSpPr>
        <p:spPr bwMode="auto">
          <a:xfrm>
            <a:off x="3403600" y="4725988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tx2"/>
                </a:solidFill>
                <a:latin typeface="Courier New" pitchFamily="49" charset="0"/>
              </a:rPr>
              <a:t>foo3</a:t>
            </a:r>
          </a:p>
        </p:txBody>
      </p:sp>
      <p:grpSp>
        <p:nvGrpSpPr>
          <p:cNvPr id="155" name="Group 53"/>
          <p:cNvGrpSpPr>
            <a:grpSpLocks/>
          </p:cNvGrpSpPr>
          <p:nvPr/>
        </p:nvGrpSpPr>
        <p:grpSpPr bwMode="auto">
          <a:xfrm>
            <a:off x="3403600" y="4938713"/>
            <a:ext cx="1439863" cy="431800"/>
            <a:chOff x="3606" y="3519"/>
            <a:chExt cx="907" cy="272"/>
          </a:xfrm>
        </p:grpSpPr>
        <p:sp>
          <p:nvSpPr>
            <p:cNvPr id="156" name="Rectangle 54"/>
            <p:cNvSpPr>
              <a:spLocks noChangeArrowheads="1"/>
            </p:cNvSpPr>
            <p:nvPr/>
          </p:nvSpPr>
          <p:spPr bwMode="auto">
            <a:xfrm>
              <a:off x="3606" y="3519"/>
              <a:ext cx="907" cy="13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57" name="Rectangle 55"/>
            <p:cNvSpPr>
              <a:spLocks noChangeArrowheads="1"/>
            </p:cNvSpPr>
            <p:nvPr/>
          </p:nvSpPr>
          <p:spPr bwMode="auto">
            <a:xfrm>
              <a:off x="3606" y="3655"/>
              <a:ext cx="907" cy="13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58" name="Rectangle 56"/>
          <p:cNvSpPr>
            <a:spLocks noChangeArrowheads="1"/>
          </p:cNvSpPr>
          <p:nvPr/>
        </p:nvSpPr>
        <p:spPr bwMode="auto">
          <a:xfrm>
            <a:off x="3403600" y="5373688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59" name="Rectangle 57"/>
          <p:cNvSpPr>
            <a:spLocks noChangeArrowheads="1"/>
          </p:cNvSpPr>
          <p:nvPr/>
        </p:nvSpPr>
        <p:spPr bwMode="auto">
          <a:xfrm>
            <a:off x="3403600" y="2347913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0" name="Rectangle 58"/>
          <p:cNvSpPr>
            <a:spLocks noChangeArrowheads="1"/>
          </p:cNvSpPr>
          <p:nvPr/>
        </p:nvSpPr>
        <p:spPr bwMode="auto">
          <a:xfrm>
            <a:off x="3403600" y="2563813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61" name="Group 59"/>
          <p:cNvGrpSpPr>
            <a:grpSpLocks/>
          </p:cNvGrpSpPr>
          <p:nvPr/>
        </p:nvGrpSpPr>
        <p:grpSpPr bwMode="auto">
          <a:xfrm>
            <a:off x="603250" y="4400550"/>
            <a:ext cx="341313" cy="2052638"/>
            <a:chOff x="783" y="1185"/>
            <a:chExt cx="215" cy="1293"/>
          </a:xfrm>
        </p:grpSpPr>
        <p:sp>
          <p:nvSpPr>
            <p:cNvPr id="162" name="Text Box 60"/>
            <p:cNvSpPr txBox="1">
              <a:spLocks noChangeArrowheads="1"/>
            </p:cNvSpPr>
            <p:nvPr/>
          </p:nvSpPr>
          <p:spPr bwMode="auto">
            <a:xfrm>
              <a:off x="792" y="1185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0</a:t>
              </a:r>
            </a:p>
          </p:txBody>
        </p:sp>
        <p:sp>
          <p:nvSpPr>
            <p:cNvPr id="163" name="Text Box 61"/>
            <p:cNvSpPr txBox="1">
              <a:spLocks noChangeArrowheads="1"/>
            </p:cNvSpPr>
            <p:nvPr/>
          </p:nvSpPr>
          <p:spPr bwMode="auto">
            <a:xfrm>
              <a:off x="793" y="1323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1</a:t>
              </a:r>
            </a:p>
          </p:txBody>
        </p:sp>
        <p:sp>
          <p:nvSpPr>
            <p:cNvPr id="164" name="Text Box 62"/>
            <p:cNvSpPr txBox="1">
              <a:spLocks noChangeArrowheads="1"/>
            </p:cNvSpPr>
            <p:nvPr/>
          </p:nvSpPr>
          <p:spPr bwMode="auto">
            <a:xfrm>
              <a:off x="793" y="1457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2</a:t>
              </a:r>
            </a:p>
          </p:txBody>
        </p:sp>
        <p:sp>
          <p:nvSpPr>
            <p:cNvPr id="165" name="Text Box 63"/>
            <p:cNvSpPr txBox="1">
              <a:spLocks noChangeArrowheads="1"/>
            </p:cNvSpPr>
            <p:nvPr/>
          </p:nvSpPr>
          <p:spPr bwMode="auto">
            <a:xfrm>
              <a:off x="793" y="1593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3</a:t>
              </a:r>
            </a:p>
          </p:txBody>
        </p:sp>
        <p:sp>
          <p:nvSpPr>
            <p:cNvPr id="166" name="Text Box 64"/>
            <p:cNvSpPr txBox="1">
              <a:spLocks noChangeArrowheads="1"/>
            </p:cNvSpPr>
            <p:nvPr/>
          </p:nvSpPr>
          <p:spPr bwMode="auto">
            <a:xfrm>
              <a:off x="793" y="1729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4</a:t>
              </a:r>
            </a:p>
          </p:txBody>
        </p:sp>
        <p:sp>
          <p:nvSpPr>
            <p:cNvPr id="167" name="Text Box 65"/>
            <p:cNvSpPr txBox="1">
              <a:spLocks noChangeArrowheads="1"/>
            </p:cNvSpPr>
            <p:nvPr/>
          </p:nvSpPr>
          <p:spPr bwMode="auto">
            <a:xfrm>
              <a:off x="793" y="1865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5</a:t>
              </a:r>
            </a:p>
          </p:txBody>
        </p:sp>
        <p:sp>
          <p:nvSpPr>
            <p:cNvPr id="168" name="Text Box 66"/>
            <p:cNvSpPr txBox="1">
              <a:spLocks noChangeArrowheads="1"/>
            </p:cNvSpPr>
            <p:nvPr/>
          </p:nvSpPr>
          <p:spPr bwMode="auto">
            <a:xfrm>
              <a:off x="793" y="2001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6</a:t>
              </a:r>
            </a:p>
          </p:txBody>
        </p:sp>
        <p:sp>
          <p:nvSpPr>
            <p:cNvPr id="169" name="Text Box 67"/>
            <p:cNvSpPr txBox="1">
              <a:spLocks noChangeArrowheads="1"/>
            </p:cNvSpPr>
            <p:nvPr/>
          </p:nvSpPr>
          <p:spPr bwMode="auto">
            <a:xfrm>
              <a:off x="786" y="2276"/>
              <a:ext cx="196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S</a:t>
              </a:r>
            </a:p>
          </p:txBody>
        </p:sp>
        <p:sp>
          <p:nvSpPr>
            <p:cNvPr id="170" name="Text Box 68"/>
            <p:cNvSpPr txBox="1">
              <a:spLocks noChangeArrowheads="1"/>
            </p:cNvSpPr>
            <p:nvPr/>
          </p:nvSpPr>
          <p:spPr bwMode="auto">
            <a:xfrm>
              <a:off x="783" y="2137"/>
              <a:ext cx="21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...</a:t>
              </a:r>
            </a:p>
          </p:txBody>
        </p:sp>
      </p:grpSp>
      <p:sp>
        <p:nvSpPr>
          <p:cNvPr id="171" name="Text Box 69"/>
          <p:cNvSpPr txBox="1">
            <a:spLocks noChangeArrowheads="1"/>
          </p:cNvSpPr>
          <p:nvPr/>
        </p:nvSpPr>
        <p:spPr bwMode="auto">
          <a:xfrm>
            <a:off x="617538" y="2097088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0</a:t>
            </a:r>
          </a:p>
        </p:txBody>
      </p:sp>
      <p:sp>
        <p:nvSpPr>
          <p:cNvPr id="172" name="Text Box 70"/>
          <p:cNvSpPr txBox="1">
            <a:spLocks noChangeArrowheads="1"/>
          </p:cNvSpPr>
          <p:nvPr/>
        </p:nvSpPr>
        <p:spPr bwMode="auto">
          <a:xfrm>
            <a:off x="619125" y="2316163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1</a:t>
            </a:r>
          </a:p>
        </p:txBody>
      </p:sp>
      <p:sp>
        <p:nvSpPr>
          <p:cNvPr id="173" name="Text Box 71"/>
          <p:cNvSpPr txBox="1">
            <a:spLocks noChangeArrowheads="1"/>
          </p:cNvSpPr>
          <p:nvPr/>
        </p:nvSpPr>
        <p:spPr bwMode="auto">
          <a:xfrm>
            <a:off x="619125" y="25288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2</a:t>
            </a:r>
          </a:p>
        </p:txBody>
      </p:sp>
      <p:sp>
        <p:nvSpPr>
          <p:cNvPr id="174" name="Text Box 72"/>
          <p:cNvSpPr txBox="1">
            <a:spLocks noChangeArrowheads="1"/>
          </p:cNvSpPr>
          <p:nvPr/>
        </p:nvSpPr>
        <p:spPr bwMode="auto">
          <a:xfrm>
            <a:off x="619125" y="27447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3</a:t>
            </a:r>
          </a:p>
        </p:txBody>
      </p:sp>
      <p:sp>
        <p:nvSpPr>
          <p:cNvPr id="175" name="Text Box 73"/>
          <p:cNvSpPr txBox="1">
            <a:spLocks noChangeArrowheads="1"/>
          </p:cNvSpPr>
          <p:nvPr/>
        </p:nvSpPr>
        <p:spPr bwMode="auto">
          <a:xfrm>
            <a:off x="619125" y="29606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4</a:t>
            </a:r>
          </a:p>
        </p:txBody>
      </p:sp>
      <p:sp>
        <p:nvSpPr>
          <p:cNvPr id="176" name="Text Box 74"/>
          <p:cNvSpPr txBox="1">
            <a:spLocks noChangeArrowheads="1"/>
          </p:cNvSpPr>
          <p:nvPr/>
        </p:nvSpPr>
        <p:spPr bwMode="auto">
          <a:xfrm>
            <a:off x="619125" y="31765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5</a:t>
            </a:r>
          </a:p>
        </p:txBody>
      </p:sp>
      <p:sp>
        <p:nvSpPr>
          <p:cNvPr id="177" name="Text Box 75"/>
          <p:cNvSpPr txBox="1">
            <a:spLocks noChangeArrowheads="1"/>
          </p:cNvSpPr>
          <p:nvPr/>
        </p:nvSpPr>
        <p:spPr bwMode="auto">
          <a:xfrm>
            <a:off x="619125" y="33924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6</a:t>
            </a:r>
          </a:p>
        </p:txBody>
      </p:sp>
      <p:sp>
        <p:nvSpPr>
          <p:cNvPr id="178" name="Text Box 76"/>
          <p:cNvSpPr txBox="1">
            <a:spLocks noChangeArrowheads="1"/>
          </p:cNvSpPr>
          <p:nvPr/>
        </p:nvSpPr>
        <p:spPr bwMode="auto">
          <a:xfrm>
            <a:off x="431800" y="1844675"/>
            <a:ext cx="4810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Set</a:t>
            </a:r>
          </a:p>
        </p:txBody>
      </p:sp>
      <p:sp>
        <p:nvSpPr>
          <p:cNvPr id="179" name="Text Box 77"/>
          <p:cNvSpPr txBox="1">
            <a:spLocks noChangeArrowheads="1"/>
          </p:cNvSpPr>
          <p:nvPr/>
        </p:nvSpPr>
        <p:spPr bwMode="auto">
          <a:xfrm>
            <a:off x="3979863" y="5305425"/>
            <a:ext cx="3413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180" name="Text Box 78"/>
          <p:cNvSpPr txBox="1">
            <a:spLocks noChangeArrowheads="1"/>
          </p:cNvSpPr>
          <p:nvPr/>
        </p:nvSpPr>
        <p:spPr bwMode="auto">
          <a:xfrm>
            <a:off x="3979863" y="4186238"/>
            <a:ext cx="3413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181" name="Text Box 79"/>
          <p:cNvSpPr txBox="1">
            <a:spLocks noChangeArrowheads="1"/>
          </p:cNvSpPr>
          <p:nvPr/>
        </p:nvSpPr>
        <p:spPr bwMode="auto">
          <a:xfrm>
            <a:off x="4948238" y="2097088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0</a:t>
            </a:r>
          </a:p>
        </p:txBody>
      </p:sp>
      <p:sp>
        <p:nvSpPr>
          <p:cNvPr id="182" name="Text Box 80"/>
          <p:cNvSpPr txBox="1">
            <a:spLocks noChangeArrowheads="1"/>
          </p:cNvSpPr>
          <p:nvPr/>
        </p:nvSpPr>
        <p:spPr bwMode="auto">
          <a:xfrm>
            <a:off x="4949825" y="2316163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1</a:t>
            </a:r>
          </a:p>
        </p:txBody>
      </p:sp>
      <p:sp>
        <p:nvSpPr>
          <p:cNvPr id="183" name="Text Box 81"/>
          <p:cNvSpPr txBox="1">
            <a:spLocks noChangeArrowheads="1"/>
          </p:cNvSpPr>
          <p:nvPr/>
        </p:nvSpPr>
        <p:spPr bwMode="auto">
          <a:xfrm>
            <a:off x="4949825" y="25288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2</a:t>
            </a:r>
          </a:p>
        </p:txBody>
      </p:sp>
      <p:sp>
        <p:nvSpPr>
          <p:cNvPr id="184" name="Text Box 82"/>
          <p:cNvSpPr txBox="1">
            <a:spLocks noChangeArrowheads="1"/>
          </p:cNvSpPr>
          <p:nvPr/>
        </p:nvSpPr>
        <p:spPr bwMode="auto">
          <a:xfrm>
            <a:off x="4949825" y="27447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3</a:t>
            </a:r>
          </a:p>
        </p:txBody>
      </p:sp>
      <p:sp>
        <p:nvSpPr>
          <p:cNvPr id="185" name="Text Box 83"/>
          <p:cNvSpPr txBox="1">
            <a:spLocks noChangeArrowheads="1"/>
          </p:cNvSpPr>
          <p:nvPr/>
        </p:nvSpPr>
        <p:spPr bwMode="auto">
          <a:xfrm>
            <a:off x="4949825" y="29606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4</a:t>
            </a:r>
          </a:p>
        </p:txBody>
      </p:sp>
      <p:sp>
        <p:nvSpPr>
          <p:cNvPr id="186" name="Text Box 84"/>
          <p:cNvSpPr txBox="1">
            <a:spLocks noChangeArrowheads="1"/>
          </p:cNvSpPr>
          <p:nvPr/>
        </p:nvSpPr>
        <p:spPr bwMode="auto">
          <a:xfrm>
            <a:off x="4949825" y="31765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5</a:t>
            </a:r>
          </a:p>
        </p:txBody>
      </p:sp>
      <p:sp>
        <p:nvSpPr>
          <p:cNvPr id="187" name="Text Box 85"/>
          <p:cNvSpPr txBox="1">
            <a:spLocks noChangeArrowheads="1"/>
          </p:cNvSpPr>
          <p:nvPr/>
        </p:nvSpPr>
        <p:spPr bwMode="auto">
          <a:xfrm>
            <a:off x="4948238" y="3613150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7</a:t>
            </a:r>
          </a:p>
        </p:txBody>
      </p:sp>
      <p:sp>
        <p:nvSpPr>
          <p:cNvPr id="188" name="Text Box 86"/>
          <p:cNvSpPr txBox="1">
            <a:spLocks noChangeArrowheads="1"/>
          </p:cNvSpPr>
          <p:nvPr/>
        </p:nvSpPr>
        <p:spPr bwMode="auto">
          <a:xfrm>
            <a:off x="4914900" y="1844675"/>
            <a:ext cx="4810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Set</a:t>
            </a:r>
          </a:p>
        </p:txBody>
      </p:sp>
      <p:sp>
        <p:nvSpPr>
          <p:cNvPr id="189" name="Text Box 87"/>
          <p:cNvSpPr txBox="1">
            <a:spLocks noChangeArrowheads="1"/>
          </p:cNvSpPr>
          <p:nvPr/>
        </p:nvSpPr>
        <p:spPr bwMode="auto">
          <a:xfrm>
            <a:off x="4948238" y="3825875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8</a:t>
            </a:r>
          </a:p>
        </p:txBody>
      </p:sp>
      <p:sp>
        <p:nvSpPr>
          <p:cNvPr id="190" name="Text Box 88"/>
          <p:cNvSpPr txBox="1">
            <a:spLocks noChangeArrowheads="1"/>
          </p:cNvSpPr>
          <p:nvPr/>
        </p:nvSpPr>
        <p:spPr bwMode="auto">
          <a:xfrm>
            <a:off x="4949825" y="4044950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9</a:t>
            </a:r>
          </a:p>
        </p:txBody>
      </p:sp>
      <p:sp>
        <p:nvSpPr>
          <p:cNvPr id="191" name="Text Box 89"/>
          <p:cNvSpPr txBox="1">
            <a:spLocks noChangeArrowheads="1"/>
          </p:cNvSpPr>
          <p:nvPr/>
        </p:nvSpPr>
        <p:spPr bwMode="auto">
          <a:xfrm>
            <a:off x="4938713" y="4478338"/>
            <a:ext cx="31115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S</a:t>
            </a:r>
          </a:p>
        </p:txBody>
      </p:sp>
      <p:sp>
        <p:nvSpPr>
          <p:cNvPr id="192" name="Text Box 90"/>
          <p:cNvSpPr txBox="1">
            <a:spLocks noChangeArrowheads="1"/>
          </p:cNvSpPr>
          <p:nvPr/>
        </p:nvSpPr>
        <p:spPr bwMode="auto">
          <a:xfrm>
            <a:off x="4933950" y="4257675"/>
            <a:ext cx="3413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193" name="Text Box 91"/>
          <p:cNvSpPr txBox="1">
            <a:spLocks noChangeArrowheads="1"/>
          </p:cNvSpPr>
          <p:nvPr/>
        </p:nvSpPr>
        <p:spPr bwMode="auto">
          <a:xfrm>
            <a:off x="4951413" y="4689475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0</a:t>
            </a:r>
          </a:p>
        </p:txBody>
      </p:sp>
      <p:sp>
        <p:nvSpPr>
          <p:cNvPr id="194" name="Text Box 92"/>
          <p:cNvSpPr txBox="1">
            <a:spLocks noChangeArrowheads="1"/>
          </p:cNvSpPr>
          <p:nvPr/>
        </p:nvSpPr>
        <p:spPr bwMode="auto">
          <a:xfrm>
            <a:off x="4953000" y="4908550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1</a:t>
            </a:r>
          </a:p>
        </p:txBody>
      </p:sp>
      <p:sp>
        <p:nvSpPr>
          <p:cNvPr id="195" name="Text Box 93"/>
          <p:cNvSpPr txBox="1">
            <a:spLocks noChangeArrowheads="1"/>
          </p:cNvSpPr>
          <p:nvPr/>
        </p:nvSpPr>
        <p:spPr bwMode="auto">
          <a:xfrm>
            <a:off x="4953000" y="5121275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2</a:t>
            </a:r>
          </a:p>
        </p:txBody>
      </p:sp>
      <p:sp>
        <p:nvSpPr>
          <p:cNvPr id="196" name="AutoShape 96"/>
          <p:cNvSpPr>
            <a:spLocks noChangeArrowheads="1"/>
          </p:cNvSpPr>
          <p:nvPr/>
        </p:nvSpPr>
        <p:spPr bwMode="auto">
          <a:xfrm>
            <a:off x="5616575" y="3500438"/>
            <a:ext cx="466725" cy="252412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83B53D">
                  <a:gamma/>
                  <a:shade val="46275"/>
                  <a:invGamma/>
                </a:srgbClr>
              </a:gs>
              <a:gs pos="100000">
                <a:srgbClr val="83B53D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7" name="Rectangle 97"/>
          <p:cNvSpPr>
            <a:spLocks noChangeArrowheads="1"/>
          </p:cNvSpPr>
          <p:nvPr/>
        </p:nvSpPr>
        <p:spPr bwMode="auto">
          <a:xfrm>
            <a:off x="977900" y="4078288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8" name="Text Box 98"/>
          <p:cNvSpPr txBox="1">
            <a:spLocks noChangeArrowheads="1"/>
          </p:cNvSpPr>
          <p:nvPr/>
        </p:nvSpPr>
        <p:spPr bwMode="auto">
          <a:xfrm>
            <a:off x="611188" y="3609975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7</a:t>
            </a:r>
          </a:p>
        </p:txBody>
      </p:sp>
      <p:sp>
        <p:nvSpPr>
          <p:cNvPr id="199" name="Text Box 99"/>
          <p:cNvSpPr txBox="1">
            <a:spLocks noChangeArrowheads="1"/>
          </p:cNvSpPr>
          <p:nvPr/>
        </p:nvSpPr>
        <p:spPr bwMode="auto">
          <a:xfrm>
            <a:off x="611188" y="3825875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8</a:t>
            </a:r>
          </a:p>
        </p:txBody>
      </p:sp>
      <p:sp>
        <p:nvSpPr>
          <p:cNvPr id="200" name="Text Box 100"/>
          <p:cNvSpPr txBox="1">
            <a:spLocks noChangeArrowheads="1"/>
          </p:cNvSpPr>
          <p:nvPr/>
        </p:nvSpPr>
        <p:spPr bwMode="auto">
          <a:xfrm>
            <a:off x="611188" y="4041775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9</a:t>
            </a:r>
          </a:p>
        </p:txBody>
      </p:sp>
      <p:sp>
        <p:nvSpPr>
          <p:cNvPr id="201" name="Text Box 101"/>
          <p:cNvSpPr txBox="1">
            <a:spLocks noChangeArrowheads="1"/>
          </p:cNvSpPr>
          <p:nvPr/>
        </p:nvSpPr>
        <p:spPr bwMode="auto">
          <a:xfrm>
            <a:off x="4945063" y="3394075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6</a:t>
            </a:r>
          </a:p>
        </p:txBody>
      </p:sp>
      <p:sp>
        <p:nvSpPr>
          <p:cNvPr id="202" name="Rectangle 102"/>
          <p:cNvSpPr>
            <a:spLocks noChangeArrowheads="1"/>
          </p:cNvSpPr>
          <p:nvPr/>
        </p:nvSpPr>
        <p:spPr bwMode="auto">
          <a:xfrm>
            <a:off x="977900" y="2133600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bg1"/>
                </a:solidFill>
                <a:latin typeface="Courier New" pitchFamily="49" charset="0"/>
              </a:rPr>
              <a:t>foo1</a:t>
            </a:r>
          </a:p>
        </p:txBody>
      </p:sp>
      <p:sp>
        <p:nvSpPr>
          <p:cNvPr id="203" name="Line 103"/>
          <p:cNvSpPr>
            <a:spLocks noChangeShapeType="1"/>
          </p:cNvSpPr>
          <p:nvPr/>
        </p:nvSpPr>
        <p:spPr bwMode="auto">
          <a:xfrm rot="5400000">
            <a:off x="2916238" y="3068637"/>
            <a:ext cx="0" cy="936625"/>
          </a:xfrm>
          <a:prstGeom prst="line">
            <a:avLst/>
          </a:prstGeom>
          <a:noFill/>
          <a:ln w="25400">
            <a:solidFill>
              <a:srgbClr val="0099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04" name="Line 104"/>
          <p:cNvSpPr>
            <a:spLocks noChangeShapeType="1"/>
          </p:cNvSpPr>
          <p:nvPr/>
        </p:nvSpPr>
        <p:spPr bwMode="auto">
          <a:xfrm rot="5400000">
            <a:off x="2916238" y="3284537"/>
            <a:ext cx="0" cy="936625"/>
          </a:xfrm>
          <a:prstGeom prst="line">
            <a:avLst/>
          </a:prstGeom>
          <a:noFill/>
          <a:ln w="25400">
            <a:solidFill>
              <a:srgbClr val="0099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05" name="Line 105"/>
          <p:cNvSpPr>
            <a:spLocks noChangeShapeType="1"/>
          </p:cNvSpPr>
          <p:nvPr/>
        </p:nvSpPr>
        <p:spPr bwMode="auto">
          <a:xfrm rot="5400000">
            <a:off x="2916238" y="3500437"/>
            <a:ext cx="0" cy="936625"/>
          </a:xfrm>
          <a:prstGeom prst="line">
            <a:avLst/>
          </a:prstGeom>
          <a:noFill/>
          <a:ln w="25400">
            <a:solidFill>
              <a:srgbClr val="0099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06" name="Line 106"/>
          <p:cNvSpPr>
            <a:spLocks noChangeShapeType="1"/>
          </p:cNvSpPr>
          <p:nvPr/>
        </p:nvSpPr>
        <p:spPr bwMode="auto">
          <a:xfrm rot="5400000">
            <a:off x="2916238" y="3717925"/>
            <a:ext cx="0" cy="936625"/>
          </a:xfrm>
          <a:prstGeom prst="line">
            <a:avLst/>
          </a:prstGeom>
          <a:noFill/>
          <a:ln w="25400">
            <a:solidFill>
              <a:srgbClr val="0099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07" name="Rectangle 107"/>
          <p:cNvSpPr>
            <a:spLocks noChangeArrowheads="1"/>
          </p:cNvSpPr>
          <p:nvPr/>
        </p:nvSpPr>
        <p:spPr bwMode="auto">
          <a:xfrm>
            <a:off x="977900" y="3429000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tx1"/>
                </a:solidFill>
                <a:latin typeface="Courier New" pitchFamily="49" charset="0"/>
              </a:rPr>
              <a:t>foo2</a:t>
            </a:r>
          </a:p>
        </p:txBody>
      </p:sp>
      <p:grpSp>
        <p:nvGrpSpPr>
          <p:cNvPr id="208" name="Group 108"/>
          <p:cNvGrpSpPr>
            <a:grpSpLocks/>
          </p:cNvGrpSpPr>
          <p:nvPr/>
        </p:nvGrpSpPr>
        <p:grpSpPr bwMode="auto">
          <a:xfrm>
            <a:off x="977900" y="3641725"/>
            <a:ext cx="1439863" cy="647700"/>
            <a:chOff x="3606" y="2431"/>
            <a:chExt cx="907" cy="408"/>
          </a:xfrm>
        </p:grpSpPr>
        <p:sp>
          <p:nvSpPr>
            <p:cNvPr id="209" name="Rectangle 109"/>
            <p:cNvSpPr>
              <a:spLocks noChangeArrowheads="1"/>
            </p:cNvSpPr>
            <p:nvPr/>
          </p:nvSpPr>
          <p:spPr bwMode="auto">
            <a:xfrm>
              <a:off x="3606" y="2431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0" name="Rectangle 110"/>
            <p:cNvSpPr>
              <a:spLocks noChangeArrowheads="1"/>
            </p:cNvSpPr>
            <p:nvPr/>
          </p:nvSpPr>
          <p:spPr bwMode="auto">
            <a:xfrm>
              <a:off x="3606" y="2567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1" name="Rectangle 111"/>
            <p:cNvSpPr>
              <a:spLocks noChangeArrowheads="1"/>
            </p:cNvSpPr>
            <p:nvPr/>
          </p:nvSpPr>
          <p:spPr bwMode="auto">
            <a:xfrm>
              <a:off x="3606" y="2703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12" name="Text Box 112"/>
          <p:cNvSpPr txBox="1">
            <a:spLocks noChangeArrowheads="1"/>
          </p:cNvSpPr>
          <p:nvPr/>
        </p:nvSpPr>
        <p:spPr bwMode="auto">
          <a:xfrm>
            <a:off x="5932488" y="2522538"/>
            <a:ext cx="3170740" cy="2596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void foo1()</a:t>
            </a:r>
            <a:b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</a:b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for (i=0; i&lt;</a:t>
            </a:r>
            <a:r>
              <a:rPr lang="en-US" sz="1800" b="1" dirty="0">
                <a:latin typeface="Courier New" pitchFamily="49" charset="0"/>
              </a:rPr>
              <a:t>n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; i++) {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  foo2();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  foo3();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sz="1800" b="1" i="1" dirty="0">
                <a:solidFill>
                  <a:schemeClr val="bg2"/>
                </a:solidFill>
                <a:latin typeface="Courier New" pitchFamily="49" charset="0"/>
              </a:rPr>
              <a:t>// More Code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213" name="Text Box 113"/>
          <p:cNvSpPr txBox="1">
            <a:spLocks noChangeArrowheads="1"/>
          </p:cNvSpPr>
          <p:nvPr/>
        </p:nvSpPr>
        <p:spPr bwMode="auto">
          <a:xfrm>
            <a:off x="5724525" y="5445125"/>
            <a:ext cx="3332964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2000" i="1" u="sng" dirty="0"/>
              <a:t>Here:</a:t>
            </a:r>
            <a:r>
              <a:rPr lang="en-US" sz="2000" dirty="0"/>
              <a:t> 2-way set-associative</a:t>
            </a:r>
          </a:p>
          <a:p>
            <a:pPr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2000" dirty="0"/>
              <a:t>I-Cache</a:t>
            </a:r>
          </a:p>
        </p:txBody>
      </p:sp>
      <p:sp>
        <p:nvSpPr>
          <p:cNvPr id="214" name="Text Box 114"/>
          <p:cNvSpPr txBox="1">
            <a:spLocks noChangeArrowheads="1"/>
          </p:cNvSpPr>
          <p:nvPr/>
        </p:nvSpPr>
        <p:spPr bwMode="auto">
          <a:xfrm>
            <a:off x="3269211" y="1773238"/>
            <a:ext cx="16594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 b="1" dirty="0">
                <a:solidFill>
                  <a:schemeClr val="tx2"/>
                </a:solidFill>
              </a:rPr>
              <a:t>Main Memory</a:t>
            </a:r>
          </a:p>
        </p:txBody>
      </p:sp>
    </p:spTree>
    <p:extLst>
      <p:ext uri="{BB962C8B-B14F-4D97-AF65-F5344CB8AC3E}">
        <p14:creationId xmlns:p14="http://schemas.microsoft.com/office/powerpoint/2010/main" val="41590375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" grpId="0" animBg="1"/>
      <p:bldP spid="203" grpId="0" animBg="1"/>
      <p:bldP spid="204" grpId="0" animBg="1"/>
      <p:bldP spid="205" grpId="0" animBg="1"/>
      <p:bldP spid="206" grpId="0" animBg="1"/>
      <p:bldP spid="20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86152E4C-0D74-4A3B-9916-3F1C97E6FC5D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better Memory Layout without Evictions (3)</a:t>
            </a:r>
          </a:p>
        </p:txBody>
      </p:sp>
      <p:sp>
        <p:nvSpPr>
          <p:cNvPr id="215" name="Rectangle 2"/>
          <p:cNvSpPr>
            <a:spLocks noChangeArrowheads="1"/>
          </p:cNvSpPr>
          <p:nvPr/>
        </p:nvSpPr>
        <p:spPr bwMode="auto">
          <a:xfrm>
            <a:off x="979488" y="23510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16" name="Rectangle 4"/>
          <p:cNvSpPr>
            <a:spLocks noChangeArrowheads="1"/>
          </p:cNvSpPr>
          <p:nvPr/>
        </p:nvSpPr>
        <p:spPr bwMode="auto">
          <a:xfrm>
            <a:off x="3403600" y="21351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foo1</a:t>
            </a:r>
          </a:p>
        </p:txBody>
      </p:sp>
      <p:sp>
        <p:nvSpPr>
          <p:cNvPr id="217" name="Rectangle 5"/>
          <p:cNvSpPr>
            <a:spLocks noChangeArrowheads="1"/>
          </p:cNvSpPr>
          <p:nvPr/>
        </p:nvSpPr>
        <p:spPr bwMode="auto">
          <a:xfrm>
            <a:off x="3403600" y="23510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18" name="Rectangle 6"/>
          <p:cNvSpPr>
            <a:spLocks noChangeArrowheads="1"/>
          </p:cNvSpPr>
          <p:nvPr/>
        </p:nvSpPr>
        <p:spPr bwMode="auto">
          <a:xfrm>
            <a:off x="3403600" y="25669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19" name="Rectangle 7"/>
          <p:cNvSpPr>
            <a:spLocks noChangeArrowheads="1"/>
          </p:cNvSpPr>
          <p:nvPr/>
        </p:nvSpPr>
        <p:spPr bwMode="auto">
          <a:xfrm>
            <a:off x="3403600" y="27828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20" name="Rectangle 8"/>
          <p:cNvSpPr>
            <a:spLocks noChangeArrowheads="1"/>
          </p:cNvSpPr>
          <p:nvPr/>
        </p:nvSpPr>
        <p:spPr bwMode="auto">
          <a:xfrm>
            <a:off x="3403600" y="29987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21" name="Rectangle 9"/>
          <p:cNvSpPr>
            <a:spLocks noChangeArrowheads="1"/>
          </p:cNvSpPr>
          <p:nvPr/>
        </p:nvSpPr>
        <p:spPr bwMode="auto">
          <a:xfrm>
            <a:off x="3403600" y="32146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22" name="Rectangle 10"/>
          <p:cNvSpPr>
            <a:spLocks noChangeArrowheads="1"/>
          </p:cNvSpPr>
          <p:nvPr/>
        </p:nvSpPr>
        <p:spPr bwMode="auto">
          <a:xfrm>
            <a:off x="3403600" y="3430588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3" name="Rectangle 11"/>
          <p:cNvSpPr>
            <a:spLocks noChangeArrowheads="1"/>
          </p:cNvSpPr>
          <p:nvPr/>
        </p:nvSpPr>
        <p:spPr bwMode="auto">
          <a:xfrm>
            <a:off x="3403600" y="3646488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24" name="Rectangle 12"/>
          <p:cNvSpPr>
            <a:spLocks noChangeArrowheads="1"/>
          </p:cNvSpPr>
          <p:nvPr/>
        </p:nvSpPr>
        <p:spPr bwMode="auto">
          <a:xfrm>
            <a:off x="3403600" y="3862388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foo2</a:t>
            </a:r>
          </a:p>
        </p:txBody>
      </p:sp>
      <p:sp>
        <p:nvSpPr>
          <p:cNvPr id="225" name="Rectangle 13"/>
          <p:cNvSpPr>
            <a:spLocks noChangeArrowheads="1"/>
          </p:cNvSpPr>
          <p:nvPr/>
        </p:nvSpPr>
        <p:spPr bwMode="auto">
          <a:xfrm>
            <a:off x="3403600" y="4078288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26" name="Rectangle 14"/>
          <p:cNvSpPr>
            <a:spLocks noChangeArrowheads="1"/>
          </p:cNvSpPr>
          <p:nvPr/>
        </p:nvSpPr>
        <p:spPr bwMode="auto">
          <a:xfrm>
            <a:off x="3403600" y="4294188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7" name="Rectangle 15"/>
          <p:cNvSpPr>
            <a:spLocks noChangeArrowheads="1"/>
          </p:cNvSpPr>
          <p:nvPr/>
        </p:nvSpPr>
        <p:spPr bwMode="auto">
          <a:xfrm>
            <a:off x="3403600" y="4510088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28" name="Rectangle 16"/>
          <p:cNvSpPr>
            <a:spLocks noChangeArrowheads="1"/>
          </p:cNvSpPr>
          <p:nvPr/>
        </p:nvSpPr>
        <p:spPr bwMode="auto">
          <a:xfrm>
            <a:off x="3403600" y="4725988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dirty="0">
                <a:solidFill>
                  <a:schemeClr val="tx2"/>
                </a:solidFill>
              </a:rPr>
              <a:t>foo3</a:t>
            </a:r>
          </a:p>
        </p:txBody>
      </p:sp>
      <p:sp>
        <p:nvSpPr>
          <p:cNvPr id="229" name="Rectangle 17"/>
          <p:cNvSpPr>
            <a:spLocks noChangeArrowheads="1"/>
          </p:cNvSpPr>
          <p:nvPr/>
        </p:nvSpPr>
        <p:spPr bwMode="auto">
          <a:xfrm>
            <a:off x="3403600" y="4941888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30" name="Rectangle 18"/>
          <p:cNvSpPr>
            <a:spLocks noChangeArrowheads="1"/>
          </p:cNvSpPr>
          <p:nvPr/>
        </p:nvSpPr>
        <p:spPr bwMode="auto">
          <a:xfrm>
            <a:off x="3403600" y="5157788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31" name="Rectangle 20"/>
          <p:cNvSpPr>
            <a:spLocks noChangeArrowheads="1"/>
          </p:cNvSpPr>
          <p:nvPr/>
        </p:nvSpPr>
        <p:spPr bwMode="auto">
          <a:xfrm>
            <a:off x="979488" y="21351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2" name="Rectangle 21"/>
          <p:cNvSpPr>
            <a:spLocks noChangeArrowheads="1"/>
          </p:cNvSpPr>
          <p:nvPr/>
        </p:nvSpPr>
        <p:spPr bwMode="auto">
          <a:xfrm>
            <a:off x="979488" y="25669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33" name="Rectangle 22"/>
          <p:cNvSpPr>
            <a:spLocks noChangeArrowheads="1"/>
          </p:cNvSpPr>
          <p:nvPr/>
        </p:nvSpPr>
        <p:spPr bwMode="auto">
          <a:xfrm>
            <a:off x="979488" y="27828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34" name="Rectangle 23"/>
          <p:cNvSpPr>
            <a:spLocks noChangeArrowheads="1"/>
          </p:cNvSpPr>
          <p:nvPr/>
        </p:nvSpPr>
        <p:spPr bwMode="auto">
          <a:xfrm>
            <a:off x="979488" y="29987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35" name="Rectangle 24"/>
          <p:cNvSpPr>
            <a:spLocks noChangeArrowheads="1"/>
          </p:cNvSpPr>
          <p:nvPr/>
        </p:nvSpPr>
        <p:spPr bwMode="auto">
          <a:xfrm>
            <a:off x="979488" y="32146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36" name="Rectangle 25"/>
          <p:cNvSpPr>
            <a:spLocks noChangeArrowheads="1"/>
          </p:cNvSpPr>
          <p:nvPr/>
        </p:nvSpPr>
        <p:spPr bwMode="auto">
          <a:xfrm>
            <a:off x="979488" y="34305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7" name="Rectangle 26"/>
          <p:cNvSpPr>
            <a:spLocks noChangeArrowheads="1"/>
          </p:cNvSpPr>
          <p:nvPr/>
        </p:nvSpPr>
        <p:spPr bwMode="auto">
          <a:xfrm>
            <a:off x="979488" y="36464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38" name="Rectangle 27"/>
          <p:cNvSpPr>
            <a:spLocks noChangeArrowheads="1"/>
          </p:cNvSpPr>
          <p:nvPr/>
        </p:nvSpPr>
        <p:spPr bwMode="auto">
          <a:xfrm>
            <a:off x="979488" y="38623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9" name="Text Box 28"/>
          <p:cNvSpPr txBox="1">
            <a:spLocks noChangeArrowheads="1"/>
          </p:cNvSpPr>
          <p:nvPr/>
        </p:nvSpPr>
        <p:spPr bwMode="auto">
          <a:xfrm>
            <a:off x="1231900" y="1773238"/>
            <a:ext cx="1009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800" b="1" dirty="0">
                <a:solidFill>
                  <a:schemeClr val="tx2"/>
                </a:solidFill>
              </a:rPr>
              <a:t>I-Cache</a:t>
            </a:r>
          </a:p>
        </p:txBody>
      </p:sp>
      <p:sp>
        <p:nvSpPr>
          <p:cNvPr id="240" name="Rectangle 29"/>
          <p:cNvSpPr>
            <a:spLocks noChangeArrowheads="1"/>
          </p:cNvSpPr>
          <p:nvPr/>
        </p:nvSpPr>
        <p:spPr bwMode="auto">
          <a:xfrm>
            <a:off x="979488" y="44370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41" name="Rectangle 30"/>
          <p:cNvSpPr>
            <a:spLocks noChangeArrowheads="1"/>
          </p:cNvSpPr>
          <p:nvPr/>
        </p:nvSpPr>
        <p:spPr bwMode="auto">
          <a:xfrm>
            <a:off x="979488" y="46529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2" name="Rectangle 31"/>
          <p:cNvSpPr>
            <a:spLocks noChangeArrowheads="1"/>
          </p:cNvSpPr>
          <p:nvPr/>
        </p:nvSpPr>
        <p:spPr bwMode="auto">
          <a:xfrm>
            <a:off x="979488" y="48688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3" name="Rectangle 32"/>
          <p:cNvSpPr>
            <a:spLocks noChangeArrowheads="1"/>
          </p:cNvSpPr>
          <p:nvPr/>
        </p:nvSpPr>
        <p:spPr bwMode="auto">
          <a:xfrm>
            <a:off x="979488" y="50847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4" name="Rectangle 33"/>
          <p:cNvSpPr>
            <a:spLocks noChangeArrowheads="1"/>
          </p:cNvSpPr>
          <p:nvPr/>
        </p:nvSpPr>
        <p:spPr bwMode="auto">
          <a:xfrm>
            <a:off x="979488" y="53006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5" name="Rectangle 34"/>
          <p:cNvSpPr>
            <a:spLocks noChangeArrowheads="1"/>
          </p:cNvSpPr>
          <p:nvPr/>
        </p:nvSpPr>
        <p:spPr bwMode="auto">
          <a:xfrm>
            <a:off x="979488" y="55165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6" name="Rectangle 35"/>
          <p:cNvSpPr>
            <a:spLocks noChangeArrowheads="1"/>
          </p:cNvSpPr>
          <p:nvPr/>
        </p:nvSpPr>
        <p:spPr bwMode="auto">
          <a:xfrm>
            <a:off x="979488" y="57324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7" name="Rectangle 36"/>
          <p:cNvSpPr>
            <a:spLocks noChangeArrowheads="1"/>
          </p:cNvSpPr>
          <p:nvPr/>
        </p:nvSpPr>
        <p:spPr bwMode="auto">
          <a:xfrm>
            <a:off x="979488" y="59483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8" name="Rectangle 37"/>
          <p:cNvSpPr>
            <a:spLocks noChangeArrowheads="1"/>
          </p:cNvSpPr>
          <p:nvPr/>
        </p:nvSpPr>
        <p:spPr bwMode="auto">
          <a:xfrm>
            <a:off x="979488" y="61642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9" name="Text Box 38"/>
          <p:cNvSpPr txBox="1">
            <a:spLocks noChangeArrowheads="1"/>
          </p:cNvSpPr>
          <p:nvPr/>
        </p:nvSpPr>
        <p:spPr bwMode="auto">
          <a:xfrm rot="16200000">
            <a:off x="-53000" y="2885252"/>
            <a:ext cx="9013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>
                <a:solidFill>
                  <a:schemeClr val="tx2"/>
                </a:solidFill>
              </a:rPr>
              <a:t>Way 0</a:t>
            </a:r>
          </a:p>
        </p:txBody>
      </p:sp>
      <p:sp>
        <p:nvSpPr>
          <p:cNvPr id="250" name="Text Box 39"/>
          <p:cNvSpPr txBox="1">
            <a:spLocks noChangeArrowheads="1"/>
          </p:cNvSpPr>
          <p:nvPr/>
        </p:nvSpPr>
        <p:spPr bwMode="auto">
          <a:xfrm rot="16200000">
            <a:off x="-57762" y="5193476"/>
            <a:ext cx="9013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>
                <a:solidFill>
                  <a:schemeClr val="tx2"/>
                </a:solidFill>
              </a:rPr>
              <a:t>Way 1</a:t>
            </a:r>
          </a:p>
        </p:txBody>
      </p:sp>
      <p:sp>
        <p:nvSpPr>
          <p:cNvPr id="251" name="Rectangle 40"/>
          <p:cNvSpPr>
            <a:spLocks noChangeArrowheads="1"/>
          </p:cNvSpPr>
          <p:nvPr/>
        </p:nvSpPr>
        <p:spPr bwMode="auto">
          <a:xfrm>
            <a:off x="3403600" y="2132013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bg1"/>
                </a:solidFill>
                <a:latin typeface="Courier New" pitchFamily="49" charset="0"/>
              </a:rPr>
              <a:t>foo1</a:t>
            </a:r>
          </a:p>
        </p:txBody>
      </p:sp>
      <p:grpSp>
        <p:nvGrpSpPr>
          <p:cNvPr id="252" name="Group 41"/>
          <p:cNvGrpSpPr>
            <a:grpSpLocks/>
          </p:cNvGrpSpPr>
          <p:nvPr/>
        </p:nvGrpSpPr>
        <p:grpSpPr bwMode="auto">
          <a:xfrm>
            <a:off x="3403600" y="2781300"/>
            <a:ext cx="1439863" cy="646113"/>
            <a:chOff x="3606" y="1616"/>
            <a:chExt cx="907" cy="407"/>
          </a:xfrm>
        </p:grpSpPr>
        <p:sp>
          <p:nvSpPr>
            <p:cNvPr id="253" name="Rectangle 42"/>
            <p:cNvSpPr>
              <a:spLocks noChangeArrowheads="1"/>
            </p:cNvSpPr>
            <p:nvPr/>
          </p:nvSpPr>
          <p:spPr bwMode="auto">
            <a:xfrm>
              <a:off x="3606" y="1616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54" name="Rectangle 43"/>
            <p:cNvSpPr>
              <a:spLocks noChangeArrowheads="1"/>
            </p:cNvSpPr>
            <p:nvPr/>
          </p:nvSpPr>
          <p:spPr bwMode="auto">
            <a:xfrm>
              <a:off x="3606" y="1751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55" name="Rectangle 44"/>
            <p:cNvSpPr>
              <a:spLocks noChangeArrowheads="1"/>
            </p:cNvSpPr>
            <p:nvPr/>
          </p:nvSpPr>
          <p:spPr bwMode="auto">
            <a:xfrm>
              <a:off x="3606" y="1887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56" name="Rectangle 45"/>
          <p:cNvSpPr>
            <a:spLocks noChangeArrowheads="1"/>
          </p:cNvSpPr>
          <p:nvPr/>
        </p:nvSpPr>
        <p:spPr bwMode="auto">
          <a:xfrm>
            <a:off x="3403600" y="3643313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7" name="Rectangle 46"/>
          <p:cNvSpPr>
            <a:spLocks noChangeArrowheads="1"/>
          </p:cNvSpPr>
          <p:nvPr/>
        </p:nvSpPr>
        <p:spPr bwMode="auto">
          <a:xfrm>
            <a:off x="3403600" y="3429000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tx1"/>
                </a:solidFill>
                <a:latin typeface="Courier New" pitchFamily="49" charset="0"/>
              </a:rPr>
              <a:t>foo2</a:t>
            </a:r>
          </a:p>
        </p:txBody>
      </p:sp>
      <p:grpSp>
        <p:nvGrpSpPr>
          <p:cNvPr id="258" name="Group 47"/>
          <p:cNvGrpSpPr>
            <a:grpSpLocks/>
          </p:cNvGrpSpPr>
          <p:nvPr/>
        </p:nvGrpSpPr>
        <p:grpSpPr bwMode="auto">
          <a:xfrm>
            <a:off x="3403600" y="3641725"/>
            <a:ext cx="1439863" cy="647700"/>
            <a:chOff x="3606" y="2431"/>
            <a:chExt cx="907" cy="408"/>
          </a:xfrm>
        </p:grpSpPr>
        <p:sp>
          <p:nvSpPr>
            <p:cNvPr id="259" name="Rectangle 48"/>
            <p:cNvSpPr>
              <a:spLocks noChangeArrowheads="1"/>
            </p:cNvSpPr>
            <p:nvPr/>
          </p:nvSpPr>
          <p:spPr bwMode="auto">
            <a:xfrm>
              <a:off x="3606" y="2431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60" name="Rectangle 49"/>
            <p:cNvSpPr>
              <a:spLocks noChangeArrowheads="1"/>
            </p:cNvSpPr>
            <p:nvPr/>
          </p:nvSpPr>
          <p:spPr bwMode="auto">
            <a:xfrm>
              <a:off x="3606" y="2567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61" name="Rectangle 50"/>
            <p:cNvSpPr>
              <a:spLocks noChangeArrowheads="1"/>
            </p:cNvSpPr>
            <p:nvPr/>
          </p:nvSpPr>
          <p:spPr bwMode="auto">
            <a:xfrm>
              <a:off x="3606" y="2703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62" name="Rectangle 51"/>
          <p:cNvSpPr>
            <a:spLocks noChangeArrowheads="1"/>
          </p:cNvSpPr>
          <p:nvPr/>
        </p:nvSpPr>
        <p:spPr bwMode="auto">
          <a:xfrm>
            <a:off x="3403600" y="4506913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3" name="Rectangle 52"/>
          <p:cNvSpPr>
            <a:spLocks noChangeArrowheads="1"/>
          </p:cNvSpPr>
          <p:nvPr/>
        </p:nvSpPr>
        <p:spPr bwMode="auto">
          <a:xfrm>
            <a:off x="3403600" y="4725988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tx2"/>
                </a:solidFill>
                <a:latin typeface="Courier New" pitchFamily="49" charset="0"/>
              </a:rPr>
              <a:t>foo3</a:t>
            </a:r>
          </a:p>
        </p:txBody>
      </p:sp>
      <p:grpSp>
        <p:nvGrpSpPr>
          <p:cNvPr id="264" name="Group 53"/>
          <p:cNvGrpSpPr>
            <a:grpSpLocks/>
          </p:cNvGrpSpPr>
          <p:nvPr/>
        </p:nvGrpSpPr>
        <p:grpSpPr bwMode="auto">
          <a:xfrm>
            <a:off x="3403600" y="4938713"/>
            <a:ext cx="1439863" cy="431800"/>
            <a:chOff x="3606" y="3519"/>
            <a:chExt cx="907" cy="272"/>
          </a:xfrm>
        </p:grpSpPr>
        <p:sp>
          <p:nvSpPr>
            <p:cNvPr id="265" name="Rectangle 54"/>
            <p:cNvSpPr>
              <a:spLocks noChangeArrowheads="1"/>
            </p:cNvSpPr>
            <p:nvPr/>
          </p:nvSpPr>
          <p:spPr bwMode="auto">
            <a:xfrm>
              <a:off x="3606" y="3519"/>
              <a:ext cx="907" cy="13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66" name="Rectangle 55"/>
            <p:cNvSpPr>
              <a:spLocks noChangeArrowheads="1"/>
            </p:cNvSpPr>
            <p:nvPr/>
          </p:nvSpPr>
          <p:spPr bwMode="auto">
            <a:xfrm>
              <a:off x="3606" y="3655"/>
              <a:ext cx="907" cy="13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67" name="Rectangle 56"/>
          <p:cNvSpPr>
            <a:spLocks noChangeArrowheads="1"/>
          </p:cNvSpPr>
          <p:nvPr/>
        </p:nvSpPr>
        <p:spPr bwMode="auto">
          <a:xfrm>
            <a:off x="3403600" y="5373688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68" name="Rectangle 57"/>
          <p:cNvSpPr>
            <a:spLocks noChangeArrowheads="1"/>
          </p:cNvSpPr>
          <p:nvPr/>
        </p:nvSpPr>
        <p:spPr bwMode="auto">
          <a:xfrm>
            <a:off x="3403600" y="2347913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9" name="Rectangle 58"/>
          <p:cNvSpPr>
            <a:spLocks noChangeArrowheads="1"/>
          </p:cNvSpPr>
          <p:nvPr/>
        </p:nvSpPr>
        <p:spPr bwMode="auto">
          <a:xfrm>
            <a:off x="3403600" y="2563813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270" name="Group 59"/>
          <p:cNvGrpSpPr>
            <a:grpSpLocks/>
          </p:cNvGrpSpPr>
          <p:nvPr/>
        </p:nvGrpSpPr>
        <p:grpSpPr bwMode="auto">
          <a:xfrm>
            <a:off x="603250" y="4400550"/>
            <a:ext cx="341313" cy="2052638"/>
            <a:chOff x="783" y="1185"/>
            <a:chExt cx="215" cy="1293"/>
          </a:xfrm>
        </p:grpSpPr>
        <p:sp>
          <p:nvSpPr>
            <p:cNvPr id="271" name="Text Box 60"/>
            <p:cNvSpPr txBox="1">
              <a:spLocks noChangeArrowheads="1"/>
            </p:cNvSpPr>
            <p:nvPr/>
          </p:nvSpPr>
          <p:spPr bwMode="auto">
            <a:xfrm>
              <a:off x="792" y="1185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0</a:t>
              </a:r>
            </a:p>
          </p:txBody>
        </p:sp>
        <p:sp>
          <p:nvSpPr>
            <p:cNvPr id="272" name="Text Box 61"/>
            <p:cNvSpPr txBox="1">
              <a:spLocks noChangeArrowheads="1"/>
            </p:cNvSpPr>
            <p:nvPr/>
          </p:nvSpPr>
          <p:spPr bwMode="auto">
            <a:xfrm>
              <a:off x="793" y="1323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1</a:t>
              </a:r>
            </a:p>
          </p:txBody>
        </p:sp>
        <p:sp>
          <p:nvSpPr>
            <p:cNvPr id="273" name="Text Box 62"/>
            <p:cNvSpPr txBox="1">
              <a:spLocks noChangeArrowheads="1"/>
            </p:cNvSpPr>
            <p:nvPr/>
          </p:nvSpPr>
          <p:spPr bwMode="auto">
            <a:xfrm>
              <a:off x="793" y="1457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2</a:t>
              </a:r>
            </a:p>
          </p:txBody>
        </p:sp>
        <p:sp>
          <p:nvSpPr>
            <p:cNvPr id="274" name="Text Box 63"/>
            <p:cNvSpPr txBox="1">
              <a:spLocks noChangeArrowheads="1"/>
            </p:cNvSpPr>
            <p:nvPr/>
          </p:nvSpPr>
          <p:spPr bwMode="auto">
            <a:xfrm>
              <a:off x="793" y="1593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3</a:t>
              </a:r>
            </a:p>
          </p:txBody>
        </p:sp>
        <p:sp>
          <p:nvSpPr>
            <p:cNvPr id="275" name="Text Box 64"/>
            <p:cNvSpPr txBox="1">
              <a:spLocks noChangeArrowheads="1"/>
            </p:cNvSpPr>
            <p:nvPr/>
          </p:nvSpPr>
          <p:spPr bwMode="auto">
            <a:xfrm>
              <a:off x="793" y="1729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4</a:t>
              </a:r>
            </a:p>
          </p:txBody>
        </p:sp>
        <p:sp>
          <p:nvSpPr>
            <p:cNvPr id="276" name="Text Box 65"/>
            <p:cNvSpPr txBox="1">
              <a:spLocks noChangeArrowheads="1"/>
            </p:cNvSpPr>
            <p:nvPr/>
          </p:nvSpPr>
          <p:spPr bwMode="auto">
            <a:xfrm>
              <a:off x="793" y="1865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5</a:t>
              </a:r>
            </a:p>
          </p:txBody>
        </p:sp>
        <p:sp>
          <p:nvSpPr>
            <p:cNvPr id="277" name="Text Box 66"/>
            <p:cNvSpPr txBox="1">
              <a:spLocks noChangeArrowheads="1"/>
            </p:cNvSpPr>
            <p:nvPr/>
          </p:nvSpPr>
          <p:spPr bwMode="auto">
            <a:xfrm>
              <a:off x="793" y="2001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6</a:t>
              </a:r>
            </a:p>
          </p:txBody>
        </p:sp>
        <p:sp>
          <p:nvSpPr>
            <p:cNvPr id="278" name="Text Box 67"/>
            <p:cNvSpPr txBox="1">
              <a:spLocks noChangeArrowheads="1"/>
            </p:cNvSpPr>
            <p:nvPr/>
          </p:nvSpPr>
          <p:spPr bwMode="auto">
            <a:xfrm>
              <a:off x="786" y="2276"/>
              <a:ext cx="196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S</a:t>
              </a:r>
            </a:p>
          </p:txBody>
        </p:sp>
        <p:sp>
          <p:nvSpPr>
            <p:cNvPr id="279" name="Text Box 68"/>
            <p:cNvSpPr txBox="1">
              <a:spLocks noChangeArrowheads="1"/>
            </p:cNvSpPr>
            <p:nvPr/>
          </p:nvSpPr>
          <p:spPr bwMode="auto">
            <a:xfrm>
              <a:off x="783" y="2137"/>
              <a:ext cx="21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...</a:t>
              </a:r>
            </a:p>
          </p:txBody>
        </p:sp>
      </p:grpSp>
      <p:sp>
        <p:nvSpPr>
          <p:cNvPr id="280" name="Text Box 69"/>
          <p:cNvSpPr txBox="1">
            <a:spLocks noChangeArrowheads="1"/>
          </p:cNvSpPr>
          <p:nvPr/>
        </p:nvSpPr>
        <p:spPr bwMode="auto">
          <a:xfrm>
            <a:off x="617538" y="2097088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0</a:t>
            </a:r>
          </a:p>
        </p:txBody>
      </p:sp>
      <p:sp>
        <p:nvSpPr>
          <p:cNvPr id="281" name="Text Box 70"/>
          <p:cNvSpPr txBox="1">
            <a:spLocks noChangeArrowheads="1"/>
          </p:cNvSpPr>
          <p:nvPr/>
        </p:nvSpPr>
        <p:spPr bwMode="auto">
          <a:xfrm>
            <a:off x="619125" y="2316163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1</a:t>
            </a:r>
          </a:p>
        </p:txBody>
      </p:sp>
      <p:sp>
        <p:nvSpPr>
          <p:cNvPr id="282" name="Text Box 71"/>
          <p:cNvSpPr txBox="1">
            <a:spLocks noChangeArrowheads="1"/>
          </p:cNvSpPr>
          <p:nvPr/>
        </p:nvSpPr>
        <p:spPr bwMode="auto">
          <a:xfrm>
            <a:off x="619125" y="25288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2</a:t>
            </a:r>
          </a:p>
        </p:txBody>
      </p:sp>
      <p:sp>
        <p:nvSpPr>
          <p:cNvPr id="283" name="Text Box 72"/>
          <p:cNvSpPr txBox="1">
            <a:spLocks noChangeArrowheads="1"/>
          </p:cNvSpPr>
          <p:nvPr/>
        </p:nvSpPr>
        <p:spPr bwMode="auto">
          <a:xfrm>
            <a:off x="619125" y="27447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3</a:t>
            </a:r>
          </a:p>
        </p:txBody>
      </p:sp>
      <p:sp>
        <p:nvSpPr>
          <p:cNvPr id="284" name="Text Box 73"/>
          <p:cNvSpPr txBox="1">
            <a:spLocks noChangeArrowheads="1"/>
          </p:cNvSpPr>
          <p:nvPr/>
        </p:nvSpPr>
        <p:spPr bwMode="auto">
          <a:xfrm>
            <a:off x="619125" y="29606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4</a:t>
            </a:r>
          </a:p>
        </p:txBody>
      </p:sp>
      <p:sp>
        <p:nvSpPr>
          <p:cNvPr id="285" name="Text Box 74"/>
          <p:cNvSpPr txBox="1">
            <a:spLocks noChangeArrowheads="1"/>
          </p:cNvSpPr>
          <p:nvPr/>
        </p:nvSpPr>
        <p:spPr bwMode="auto">
          <a:xfrm>
            <a:off x="619125" y="31765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5</a:t>
            </a:r>
          </a:p>
        </p:txBody>
      </p:sp>
      <p:sp>
        <p:nvSpPr>
          <p:cNvPr id="286" name="Text Box 75"/>
          <p:cNvSpPr txBox="1">
            <a:spLocks noChangeArrowheads="1"/>
          </p:cNvSpPr>
          <p:nvPr/>
        </p:nvSpPr>
        <p:spPr bwMode="auto">
          <a:xfrm>
            <a:off x="619125" y="33924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6</a:t>
            </a:r>
          </a:p>
        </p:txBody>
      </p:sp>
      <p:sp>
        <p:nvSpPr>
          <p:cNvPr id="287" name="Text Box 76"/>
          <p:cNvSpPr txBox="1">
            <a:spLocks noChangeArrowheads="1"/>
          </p:cNvSpPr>
          <p:nvPr/>
        </p:nvSpPr>
        <p:spPr bwMode="auto">
          <a:xfrm>
            <a:off x="431800" y="1844675"/>
            <a:ext cx="4810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Set</a:t>
            </a:r>
          </a:p>
        </p:txBody>
      </p:sp>
      <p:sp>
        <p:nvSpPr>
          <p:cNvPr id="288" name="Text Box 77"/>
          <p:cNvSpPr txBox="1">
            <a:spLocks noChangeArrowheads="1"/>
          </p:cNvSpPr>
          <p:nvPr/>
        </p:nvSpPr>
        <p:spPr bwMode="auto">
          <a:xfrm>
            <a:off x="3979863" y="5305425"/>
            <a:ext cx="3413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289" name="Text Box 78"/>
          <p:cNvSpPr txBox="1">
            <a:spLocks noChangeArrowheads="1"/>
          </p:cNvSpPr>
          <p:nvPr/>
        </p:nvSpPr>
        <p:spPr bwMode="auto">
          <a:xfrm>
            <a:off x="3979863" y="4186238"/>
            <a:ext cx="3413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290" name="Text Box 79"/>
          <p:cNvSpPr txBox="1">
            <a:spLocks noChangeArrowheads="1"/>
          </p:cNvSpPr>
          <p:nvPr/>
        </p:nvSpPr>
        <p:spPr bwMode="auto">
          <a:xfrm>
            <a:off x="4948238" y="2097088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0</a:t>
            </a:r>
          </a:p>
        </p:txBody>
      </p:sp>
      <p:sp>
        <p:nvSpPr>
          <p:cNvPr id="291" name="Text Box 80"/>
          <p:cNvSpPr txBox="1">
            <a:spLocks noChangeArrowheads="1"/>
          </p:cNvSpPr>
          <p:nvPr/>
        </p:nvSpPr>
        <p:spPr bwMode="auto">
          <a:xfrm>
            <a:off x="4949825" y="2316163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1</a:t>
            </a:r>
          </a:p>
        </p:txBody>
      </p:sp>
      <p:sp>
        <p:nvSpPr>
          <p:cNvPr id="292" name="Text Box 81"/>
          <p:cNvSpPr txBox="1">
            <a:spLocks noChangeArrowheads="1"/>
          </p:cNvSpPr>
          <p:nvPr/>
        </p:nvSpPr>
        <p:spPr bwMode="auto">
          <a:xfrm>
            <a:off x="4949825" y="25288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2</a:t>
            </a:r>
          </a:p>
        </p:txBody>
      </p:sp>
      <p:sp>
        <p:nvSpPr>
          <p:cNvPr id="293" name="Text Box 82"/>
          <p:cNvSpPr txBox="1">
            <a:spLocks noChangeArrowheads="1"/>
          </p:cNvSpPr>
          <p:nvPr/>
        </p:nvSpPr>
        <p:spPr bwMode="auto">
          <a:xfrm>
            <a:off x="4949825" y="27447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3</a:t>
            </a:r>
          </a:p>
        </p:txBody>
      </p:sp>
      <p:sp>
        <p:nvSpPr>
          <p:cNvPr id="294" name="Text Box 83"/>
          <p:cNvSpPr txBox="1">
            <a:spLocks noChangeArrowheads="1"/>
          </p:cNvSpPr>
          <p:nvPr/>
        </p:nvSpPr>
        <p:spPr bwMode="auto">
          <a:xfrm>
            <a:off x="4949825" y="29606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4</a:t>
            </a:r>
          </a:p>
        </p:txBody>
      </p:sp>
      <p:sp>
        <p:nvSpPr>
          <p:cNvPr id="295" name="Text Box 84"/>
          <p:cNvSpPr txBox="1">
            <a:spLocks noChangeArrowheads="1"/>
          </p:cNvSpPr>
          <p:nvPr/>
        </p:nvSpPr>
        <p:spPr bwMode="auto">
          <a:xfrm>
            <a:off x="4949825" y="31765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5</a:t>
            </a:r>
          </a:p>
        </p:txBody>
      </p:sp>
      <p:sp>
        <p:nvSpPr>
          <p:cNvPr id="296" name="Text Box 85"/>
          <p:cNvSpPr txBox="1">
            <a:spLocks noChangeArrowheads="1"/>
          </p:cNvSpPr>
          <p:nvPr/>
        </p:nvSpPr>
        <p:spPr bwMode="auto">
          <a:xfrm>
            <a:off x="4948238" y="3613150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7</a:t>
            </a:r>
          </a:p>
        </p:txBody>
      </p:sp>
      <p:sp>
        <p:nvSpPr>
          <p:cNvPr id="297" name="Text Box 86"/>
          <p:cNvSpPr txBox="1">
            <a:spLocks noChangeArrowheads="1"/>
          </p:cNvSpPr>
          <p:nvPr/>
        </p:nvSpPr>
        <p:spPr bwMode="auto">
          <a:xfrm>
            <a:off x="4914900" y="1844675"/>
            <a:ext cx="4810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Set</a:t>
            </a:r>
          </a:p>
        </p:txBody>
      </p:sp>
      <p:sp>
        <p:nvSpPr>
          <p:cNvPr id="298" name="Text Box 87"/>
          <p:cNvSpPr txBox="1">
            <a:spLocks noChangeArrowheads="1"/>
          </p:cNvSpPr>
          <p:nvPr/>
        </p:nvSpPr>
        <p:spPr bwMode="auto">
          <a:xfrm>
            <a:off x="4948238" y="3825875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8</a:t>
            </a:r>
          </a:p>
        </p:txBody>
      </p:sp>
      <p:sp>
        <p:nvSpPr>
          <p:cNvPr id="299" name="Text Box 88"/>
          <p:cNvSpPr txBox="1">
            <a:spLocks noChangeArrowheads="1"/>
          </p:cNvSpPr>
          <p:nvPr/>
        </p:nvSpPr>
        <p:spPr bwMode="auto">
          <a:xfrm>
            <a:off x="4949825" y="4044950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9</a:t>
            </a:r>
          </a:p>
        </p:txBody>
      </p:sp>
      <p:sp>
        <p:nvSpPr>
          <p:cNvPr id="300" name="Text Box 89"/>
          <p:cNvSpPr txBox="1">
            <a:spLocks noChangeArrowheads="1"/>
          </p:cNvSpPr>
          <p:nvPr/>
        </p:nvSpPr>
        <p:spPr bwMode="auto">
          <a:xfrm>
            <a:off x="4938713" y="4478338"/>
            <a:ext cx="31115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S</a:t>
            </a:r>
          </a:p>
        </p:txBody>
      </p:sp>
      <p:sp>
        <p:nvSpPr>
          <p:cNvPr id="301" name="Text Box 90"/>
          <p:cNvSpPr txBox="1">
            <a:spLocks noChangeArrowheads="1"/>
          </p:cNvSpPr>
          <p:nvPr/>
        </p:nvSpPr>
        <p:spPr bwMode="auto">
          <a:xfrm>
            <a:off x="4933950" y="4257675"/>
            <a:ext cx="3413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302" name="Text Box 91"/>
          <p:cNvSpPr txBox="1">
            <a:spLocks noChangeArrowheads="1"/>
          </p:cNvSpPr>
          <p:nvPr/>
        </p:nvSpPr>
        <p:spPr bwMode="auto">
          <a:xfrm>
            <a:off x="4951413" y="4689475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0</a:t>
            </a:r>
          </a:p>
        </p:txBody>
      </p:sp>
      <p:sp>
        <p:nvSpPr>
          <p:cNvPr id="303" name="Text Box 92"/>
          <p:cNvSpPr txBox="1">
            <a:spLocks noChangeArrowheads="1"/>
          </p:cNvSpPr>
          <p:nvPr/>
        </p:nvSpPr>
        <p:spPr bwMode="auto">
          <a:xfrm>
            <a:off x="4953000" y="4908550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1</a:t>
            </a:r>
          </a:p>
        </p:txBody>
      </p:sp>
      <p:sp>
        <p:nvSpPr>
          <p:cNvPr id="304" name="Text Box 93"/>
          <p:cNvSpPr txBox="1">
            <a:spLocks noChangeArrowheads="1"/>
          </p:cNvSpPr>
          <p:nvPr/>
        </p:nvSpPr>
        <p:spPr bwMode="auto">
          <a:xfrm>
            <a:off x="4953000" y="5121275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2</a:t>
            </a:r>
          </a:p>
        </p:txBody>
      </p:sp>
      <p:sp>
        <p:nvSpPr>
          <p:cNvPr id="305" name="AutoShape 96"/>
          <p:cNvSpPr>
            <a:spLocks noChangeArrowheads="1"/>
          </p:cNvSpPr>
          <p:nvPr/>
        </p:nvSpPr>
        <p:spPr bwMode="auto">
          <a:xfrm>
            <a:off x="5616575" y="3824288"/>
            <a:ext cx="466725" cy="252412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83B53D">
                  <a:gamma/>
                  <a:shade val="46275"/>
                  <a:invGamma/>
                </a:srgbClr>
              </a:gs>
              <a:gs pos="100000">
                <a:srgbClr val="83B53D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06" name="Rectangle 97"/>
          <p:cNvSpPr>
            <a:spLocks noChangeArrowheads="1"/>
          </p:cNvSpPr>
          <p:nvPr/>
        </p:nvSpPr>
        <p:spPr bwMode="auto">
          <a:xfrm>
            <a:off x="977900" y="4078288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7" name="Text Box 98"/>
          <p:cNvSpPr txBox="1">
            <a:spLocks noChangeArrowheads="1"/>
          </p:cNvSpPr>
          <p:nvPr/>
        </p:nvSpPr>
        <p:spPr bwMode="auto">
          <a:xfrm>
            <a:off x="611188" y="3609975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7</a:t>
            </a:r>
          </a:p>
        </p:txBody>
      </p:sp>
      <p:sp>
        <p:nvSpPr>
          <p:cNvPr id="308" name="Text Box 99"/>
          <p:cNvSpPr txBox="1">
            <a:spLocks noChangeArrowheads="1"/>
          </p:cNvSpPr>
          <p:nvPr/>
        </p:nvSpPr>
        <p:spPr bwMode="auto">
          <a:xfrm>
            <a:off x="611188" y="3825875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8</a:t>
            </a:r>
          </a:p>
        </p:txBody>
      </p:sp>
      <p:sp>
        <p:nvSpPr>
          <p:cNvPr id="309" name="Text Box 100"/>
          <p:cNvSpPr txBox="1">
            <a:spLocks noChangeArrowheads="1"/>
          </p:cNvSpPr>
          <p:nvPr/>
        </p:nvSpPr>
        <p:spPr bwMode="auto">
          <a:xfrm>
            <a:off x="611188" y="4041775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9</a:t>
            </a:r>
          </a:p>
        </p:txBody>
      </p:sp>
      <p:sp>
        <p:nvSpPr>
          <p:cNvPr id="310" name="Text Box 101"/>
          <p:cNvSpPr txBox="1">
            <a:spLocks noChangeArrowheads="1"/>
          </p:cNvSpPr>
          <p:nvPr/>
        </p:nvSpPr>
        <p:spPr bwMode="auto">
          <a:xfrm>
            <a:off x="4945063" y="3394075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6</a:t>
            </a:r>
          </a:p>
        </p:txBody>
      </p:sp>
      <p:sp>
        <p:nvSpPr>
          <p:cNvPr id="311" name="Rectangle 102"/>
          <p:cNvSpPr>
            <a:spLocks noChangeArrowheads="1"/>
          </p:cNvSpPr>
          <p:nvPr/>
        </p:nvSpPr>
        <p:spPr bwMode="auto">
          <a:xfrm>
            <a:off x="977900" y="2133600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bg1"/>
                </a:solidFill>
                <a:latin typeface="Courier New" pitchFamily="49" charset="0"/>
              </a:rPr>
              <a:t>foo1</a:t>
            </a:r>
          </a:p>
        </p:txBody>
      </p:sp>
      <p:sp>
        <p:nvSpPr>
          <p:cNvPr id="312" name="Line 103"/>
          <p:cNvSpPr>
            <a:spLocks noChangeShapeType="1"/>
          </p:cNvSpPr>
          <p:nvPr/>
        </p:nvSpPr>
        <p:spPr bwMode="auto">
          <a:xfrm rot="16200000" flipV="1">
            <a:off x="2790031" y="4239419"/>
            <a:ext cx="252413" cy="936625"/>
          </a:xfrm>
          <a:prstGeom prst="line">
            <a:avLst/>
          </a:prstGeom>
          <a:noFill/>
          <a:ln w="25400">
            <a:solidFill>
              <a:srgbClr val="0099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13" name="Line 104"/>
          <p:cNvSpPr>
            <a:spLocks noChangeShapeType="1"/>
          </p:cNvSpPr>
          <p:nvPr/>
        </p:nvSpPr>
        <p:spPr bwMode="auto">
          <a:xfrm rot="16200000" flipV="1">
            <a:off x="1620044" y="3285331"/>
            <a:ext cx="2592388" cy="936625"/>
          </a:xfrm>
          <a:prstGeom prst="line">
            <a:avLst/>
          </a:prstGeom>
          <a:noFill/>
          <a:ln w="25400">
            <a:solidFill>
              <a:srgbClr val="0099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14" name="Rectangle 105"/>
          <p:cNvSpPr>
            <a:spLocks noChangeArrowheads="1"/>
          </p:cNvSpPr>
          <p:nvPr/>
        </p:nvSpPr>
        <p:spPr bwMode="auto">
          <a:xfrm>
            <a:off x="977900" y="3429000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tx1"/>
                </a:solidFill>
                <a:latin typeface="Courier New" pitchFamily="49" charset="0"/>
              </a:rPr>
              <a:t>foo2</a:t>
            </a:r>
          </a:p>
        </p:txBody>
      </p:sp>
      <p:grpSp>
        <p:nvGrpSpPr>
          <p:cNvPr id="315" name="Group 106"/>
          <p:cNvGrpSpPr>
            <a:grpSpLocks/>
          </p:cNvGrpSpPr>
          <p:nvPr/>
        </p:nvGrpSpPr>
        <p:grpSpPr bwMode="auto">
          <a:xfrm>
            <a:off x="977900" y="3641725"/>
            <a:ext cx="1439863" cy="647700"/>
            <a:chOff x="3606" y="2431"/>
            <a:chExt cx="907" cy="408"/>
          </a:xfrm>
        </p:grpSpPr>
        <p:sp>
          <p:nvSpPr>
            <p:cNvPr id="316" name="Rectangle 107"/>
            <p:cNvSpPr>
              <a:spLocks noChangeArrowheads="1"/>
            </p:cNvSpPr>
            <p:nvPr/>
          </p:nvSpPr>
          <p:spPr bwMode="auto">
            <a:xfrm>
              <a:off x="3606" y="2431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17" name="Rectangle 108"/>
            <p:cNvSpPr>
              <a:spLocks noChangeArrowheads="1"/>
            </p:cNvSpPr>
            <p:nvPr/>
          </p:nvSpPr>
          <p:spPr bwMode="auto">
            <a:xfrm>
              <a:off x="3606" y="2567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18" name="Rectangle 109"/>
            <p:cNvSpPr>
              <a:spLocks noChangeArrowheads="1"/>
            </p:cNvSpPr>
            <p:nvPr/>
          </p:nvSpPr>
          <p:spPr bwMode="auto">
            <a:xfrm>
              <a:off x="3606" y="2703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319" name="Rectangle 110"/>
          <p:cNvSpPr>
            <a:spLocks noChangeArrowheads="1"/>
          </p:cNvSpPr>
          <p:nvPr/>
        </p:nvSpPr>
        <p:spPr bwMode="auto">
          <a:xfrm>
            <a:off x="977900" y="4437063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tx2"/>
                </a:solidFill>
                <a:latin typeface="Courier New" pitchFamily="49" charset="0"/>
              </a:rPr>
              <a:t>foo3</a:t>
            </a:r>
          </a:p>
        </p:txBody>
      </p:sp>
      <p:sp>
        <p:nvSpPr>
          <p:cNvPr id="320" name="Line 111"/>
          <p:cNvSpPr>
            <a:spLocks noChangeShapeType="1"/>
          </p:cNvSpPr>
          <p:nvPr/>
        </p:nvSpPr>
        <p:spPr bwMode="auto">
          <a:xfrm rot="16200000" flipV="1">
            <a:off x="1620044" y="3501231"/>
            <a:ext cx="2592388" cy="936625"/>
          </a:xfrm>
          <a:prstGeom prst="line">
            <a:avLst/>
          </a:prstGeom>
          <a:noFill/>
          <a:ln w="25400">
            <a:solidFill>
              <a:srgbClr val="0099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grpSp>
        <p:nvGrpSpPr>
          <p:cNvPr id="321" name="Group 112"/>
          <p:cNvGrpSpPr>
            <a:grpSpLocks/>
          </p:cNvGrpSpPr>
          <p:nvPr/>
        </p:nvGrpSpPr>
        <p:grpSpPr bwMode="auto">
          <a:xfrm>
            <a:off x="977900" y="2349500"/>
            <a:ext cx="1439863" cy="431800"/>
            <a:chOff x="3606" y="3519"/>
            <a:chExt cx="907" cy="272"/>
          </a:xfrm>
        </p:grpSpPr>
        <p:sp>
          <p:nvSpPr>
            <p:cNvPr id="322" name="Rectangle 113"/>
            <p:cNvSpPr>
              <a:spLocks noChangeArrowheads="1"/>
            </p:cNvSpPr>
            <p:nvPr/>
          </p:nvSpPr>
          <p:spPr bwMode="auto">
            <a:xfrm>
              <a:off x="3606" y="3519"/>
              <a:ext cx="907" cy="13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23" name="Rectangle 114"/>
            <p:cNvSpPr>
              <a:spLocks noChangeArrowheads="1"/>
            </p:cNvSpPr>
            <p:nvPr/>
          </p:nvSpPr>
          <p:spPr bwMode="auto">
            <a:xfrm>
              <a:off x="3606" y="3655"/>
              <a:ext cx="907" cy="13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324" name="Text Box 115"/>
          <p:cNvSpPr txBox="1">
            <a:spLocks noChangeArrowheads="1"/>
          </p:cNvSpPr>
          <p:nvPr/>
        </p:nvSpPr>
        <p:spPr bwMode="auto">
          <a:xfrm>
            <a:off x="5932488" y="2522538"/>
            <a:ext cx="3170740" cy="2596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void foo1()</a:t>
            </a:r>
            <a:b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</a:b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for (i=0; i&lt;</a:t>
            </a:r>
            <a:r>
              <a:rPr lang="en-US" sz="1800" b="1" dirty="0">
                <a:latin typeface="Courier New" pitchFamily="49" charset="0"/>
              </a:rPr>
              <a:t>n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; i++) {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  foo2();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  foo3();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sz="1800" b="1" i="1" dirty="0">
                <a:solidFill>
                  <a:schemeClr val="bg2"/>
                </a:solidFill>
                <a:latin typeface="Courier New" pitchFamily="49" charset="0"/>
              </a:rPr>
              <a:t>// More Code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325" name="Text Box 116"/>
          <p:cNvSpPr txBox="1">
            <a:spLocks noChangeArrowheads="1"/>
          </p:cNvSpPr>
          <p:nvPr/>
        </p:nvSpPr>
        <p:spPr bwMode="auto">
          <a:xfrm>
            <a:off x="5724525" y="5445125"/>
            <a:ext cx="3332964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2000" i="1" u="sng" dirty="0"/>
              <a:t>Here:</a:t>
            </a:r>
            <a:r>
              <a:rPr lang="en-US" sz="2000" dirty="0"/>
              <a:t> 2-way set-associative</a:t>
            </a:r>
          </a:p>
          <a:p>
            <a:pPr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2000" dirty="0"/>
              <a:t>I-Cache</a:t>
            </a:r>
          </a:p>
        </p:txBody>
      </p:sp>
      <p:sp>
        <p:nvSpPr>
          <p:cNvPr id="326" name="Text Box 117"/>
          <p:cNvSpPr txBox="1">
            <a:spLocks noChangeArrowheads="1"/>
          </p:cNvSpPr>
          <p:nvPr/>
        </p:nvSpPr>
        <p:spPr bwMode="auto">
          <a:xfrm>
            <a:off x="3269211" y="1773238"/>
            <a:ext cx="16594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 b="1" dirty="0">
                <a:solidFill>
                  <a:schemeClr val="tx2"/>
                </a:solidFill>
              </a:rPr>
              <a:t>Main Memory</a:t>
            </a:r>
          </a:p>
        </p:txBody>
      </p:sp>
    </p:spTree>
    <p:extLst>
      <p:ext uri="{BB962C8B-B14F-4D97-AF65-F5344CB8AC3E}">
        <p14:creationId xmlns:p14="http://schemas.microsoft.com/office/powerpoint/2010/main" val="18105361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5" grpId="0" animBg="1"/>
      <p:bldP spid="312" grpId="0" animBg="1"/>
      <p:bldP spid="313" grpId="0" animBg="1"/>
      <p:bldP spid="319" grpId="0" animBg="1"/>
      <p:bldP spid="32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15AE30C7-8ACB-476E-941B-90780B693006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better Memory Layout without Evictions (4)</a:t>
            </a:r>
          </a:p>
        </p:txBody>
      </p:sp>
      <p:sp>
        <p:nvSpPr>
          <p:cNvPr id="117" name="Rectangle 2"/>
          <p:cNvSpPr>
            <a:spLocks noChangeArrowheads="1"/>
          </p:cNvSpPr>
          <p:nvPr/>
        </p:nvSpPr>
        <p:spPr bwMode="auto">
          <a:xfrm>
            <a:off x="979488" y="23510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8" name="Rectangle 4"/>
          <p:cNvSpPr>
            <a:spLocks noChangeArrowheads="1"/>
          </p:cNvSpPr>
          <p:nvPr/>
        </p:nvSpPr>
        <p:spPr bwMode="auto">
          <a:xfrm>
            <a:off x="3403600" y="21351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foo1</a:t>
            </a:r>
          </a:p>
        </p:txBody>
      </p:sp>
      <p:sp>
        <p:nvSpPr>
          <p:cNvPr id="119" name="Rectangle 5"/>
          <p:cNvSpPr>
            <a:spLocks noChangeArrowheads="1"/>
          </p:cNvSpPr>
          <p:nvPr/>
        </p:nvSpPr>
        <p:spPr bwMode="auto">
          <a:xfrm>
            <a:off x="3403600" y="23510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0" name="Rectangle 6"/>
          <p:cNvSpPr>
            <a:spLocks noChangeArrowheads="1"/>
          </p:cNvSpPr>
          <p:nvPr/>
        </p:nvSpPr>
        <p:spPr bwMode="auto">
          <a:xfrm>
            <a:off x="3403600" y="25669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1" name="Rectangle 7"/>
          <p:cNvSpPr>
            <a:spLocks noChangeArrowheads="1"/>
          </p:cNvSpPr>
          <p:nvPr/>
        </p:nvSpPr>
        <p:spPr bwMode="auto">
          <a:xfrm>
            <a:off x="3403600" y="27828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2" name="Rectangle 8"/>
          <p:cNvSpPr>
            <a:spLocks noChangeArrowheads="1"/>
          </p:cNvSpPr>
          <p:nvPr/>
        </p:nvSpPr>
        <p:spPr bwMode="auto">
          <a:xfrm>
            <a:off x="3403600" y="29987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3" name="Rectangle 9"/>
          <p:cNvSpPr>
            <a:spLocks noChangeArrowheads="1"/>
          </p:cNvSpPr>
          <p:nvPr/>
        </p:nvSpPr>
        <p:spPr bwMode="auto">
          <a:xfrm>
            <a:off x="3403600" y="3214688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4" name="Rectangle 10"/>
          <p:cNvSpPr>
            <a:spLocks noChangeArrowheads="1"/>
          </p:cNvSpPr>
          <p:nvPr/>
        </p:nvSpPr>
        <p:spPr bwMode="auto">
          <a:xfrm>
            <a:off x="3403600" y="3430588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5" name="Rectangle 11"/>
          <p:cNvSpPr>
            <a:spLocks noChangeArrowheads="1"/>
          </p:cNvSpPr>
          <p:nvPr/>
        </p:nvSpPr>
        <p:spPr bwMode="auto">
          <a:xfrm>
            <a:off x="3403600" y="3646488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6" name="Rectangle 12"/>
          <p:cNvSpPr>
            <a:spLocks noChangeArrowheads="1"/>
          </p:cNvSpPr>
          <p:nvPr/>
        </p:nvSpPr>
        <p:spPr bwMode="auto">
          <a:xfrm>
            <a:off x="3403600" y="3862388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foo2</a:t>
            </a:r>
          </a:p>
        </p:txBody>
      </p:sp>
      <p:sp>
        <p:nvSpPr>
          <p:cNvPr id="127" name="Rectangle 13"/>
          <p:cNvSpPr>
            <a:spLocks noChangeArrowheads="1"/>
          </p:cNvSpPr>
          <p:nvPr/>
        </p:nvSpPr>
        <p:spPr bwMode="auto">
          <a:xfrm>
            <a:off x="3403600" y="4078288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8" name="Rectangle 14"/>
          <p:cNvSpPr>
            <a:spLocks noChangeArrowheads="1"/>
          </p:cNvSpPr>
          <p:nvPr/>
        </p:nvSpPr>
        <p:spPr bwMode="auto">
          <a:xfrm>
            <a:off x="3403600" y="4294188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9" name="Rectangle 15"/>
          <p:cNvSpPr>
            <a:spLocks noChangeArrowheads="1"/>
          </p:cNvSpPr>
          <p:nvPr/>
        </p:nvSpPr>
        <p:spPr bwMode="auto">
          <a:xfrm>
            <a:off x="3403600" y="4510088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0" name="Rectangle 16"/>
          <p:cNvSpPr>
            <a:spLocks noChangeArrowheads="1"/>
          </p:cNvSpPr>
          <p:nvPr/>
        </p:nvSpPr>
        <p:spPr bwMode="auto">
          <a:xfrm>
            <a:off x="3403600" y="4725988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dirty="0">
                <a:solidFill>
                  <a:schemeClr val="tx2"/>
                </a:solidFill>
              </a:rPr>
              <a:t>foo3</a:t>
            </a:r>
          </a:p>
        </p:txBody>
      </p:sp>
      <p:sp>
        <p:nvSpPr>
          <p:cNvPr id="131" name="Rectangle 17"/>
          <p:cNvSpPr>
            <a:spLocks noChangeArrowheads="1"/>
          </p:cNvSpPr>
          <p:nvPr/>
        </p:nvSpPr>
        <p:spPr bwMode="auto">
          <a:xfrm>
            <a:off x="3403600" y="4941888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2" name="Rectangle 18"/>
          <p:cNvSpPr>
            <a:spLocks noChangeArrowheads="1"/>
          </p:cNvSpPr>
          <p:nvPr/>
        </p:nvSpPr>
        <p:spPr bwMode="auto">
          <a:xfrm>
            <a:off x="3403600" y="5157788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" name="Rectangle 20"/>
          <p:cNvSpPr>
            <a:spLocks noChangeArrowheads="1"/>
          </p:cNvSpPr>
          <p:nvPr/>
        </p:nvSpPr>
        <p:spPr bwMode="auto">
          <a:xfrm>
            <a:off x="979488" y="21351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4" name="Rectangle 21"/>
          <p:cNvSpPr>
            <a:spLocks noChangeArrowheads="1"/>
          </p:cNvSpPr>
          <p:nvPr/>
        </p:nvSpPr>
        <p:spPr bwMode="auto">
          <a:xfrm>
            <a:off x="979488" y="25669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5" name="Rectangle 22"/>
          <p:cNvSpPr>
            <a:spLocks noChangeArrowheads="1"/>
          </p:cNvSpPr>
          <p:nvPr/>
        </p:nvSpPr>
        <p:spPr bwMode="auto">
          <a:xfrm>
            <a:off x="979488" y="27828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6" name="Rectangle 23"/>
          <p:cNvSpPr>
            <a:spLocks noChangeArrowheads="1"/>
          </p:cNvSpPr>
          <p:nvPr/>
        </p:nvSpPr>
        <p:spPr bwMode="auto">
          <a:xfrm>
            <a:off x="979488" y="29987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7" name="Rectangle 24"/>
          <p:cNvSpPr>
            <a:spLocks noChangeArrowheads="1"/>
          </p:cNvSpPr>
          <p:nvPr/>
        </p:nvSpPr>
        <p:spPr bwMode="auto">
          <a:xfrm>
            <a:off x="979488" y="32146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8" name="Rectangle 25"/>
          <p:cNvSpPr>
            <a:spLocks noChangeArrowheads="1"/>
          </p:cNvSpPr>
          <p:nvPr/>
        </p:nvSpPr>
        <p:spPr bwMode="auto">
          <a:xfrm>
            <a:off x="979488" y="34305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9" name="Rectangle 26"/>
          <p:cNvSpPr>
            <a:spLocks noChangeArrowheads="1"/>
          </p:cNvSpPr>
          <p:nvPr/>
        </p:nvSpPr>
        <p:spPr bwMode="auto">
          <a:xfrm>
            <a:off x="979488" y="36464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0" name="Rectangle 27"/>
          <p:cNvSpPr>
            <a:spLocks noChangeArrowheads="1"/>
          </p:cNvSpPr>
          <p:nvPr/>
        </p:nvSpPr>
        <p:spPr bwMode="auto">
          <a:xfrm>
            <a:off x="979488" y="3862388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1" name="Text Box 28"/>
          <p:cNvSpPr txBox="1">
            <a:spLocks noChangeArrowheads="1"/>
          </p:cNvSpPr>
          <p:nvPr/>
        </p:nvSpPr>
        <p:spPr bwMode="auto">
          <a:xfrm>
            <a:off x="1231900" y="1773238"/>
            <a:ext cx="1009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800" b="1" dirty="0">
                <a:solidFill>
                  <a:schemeClr val="tx2"/>
                </a:solidFill>
              </a:rPr>
              <a:t>I-Cache</a:t>
            </a:r>
          </a:p>
        </p:txBody>
      </p:sp>
      <p:sp>
        <p:nvSpPr>
          <p:cNvPr id="142" name="Rectangle 29"/>
          <p:cNvSpPr>
            <a:spLocks noChangeArrowheads="1"/>
          </p:cNvSpPr>
          <p:nvPr/>
        </p:nvSpPr>
        <p:spPr bwMode="auto">
          <a:xfrm>
            <a:off x="979488" y="44370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3" name="Rectangle 30"/>
          <p:cNvSpPr>
            <a:spLocks noChangeArrowheads="1"/>
          </p:cNvSpPr>
          <p:nvPr/>
        </p:nvSpPr>
        <p:spPr bwMode="auto">
          <a:xfrm>
            <a:off x="979488" y="46529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4" name="Rectangle 31"/>
          <p:cNvSpPr>
            <a:spLocks noChangeArrowheads="1"/>
          </p:cNvSpPr>
          <p:nvPr/>
        </p:nvSpPr>
        <p:spPr bwMode="auto">
          <a:xfrm>
            <a:off x="979488" y="48688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5" name="Rectangle 32"/>
          <p:cNvSpPr>
            <a:spLocks noChangeArrowheads="1"/>
          </p:cNvSpPr>
          <p:nvPr/>
        </p:nvSpPr>
        <p:spPr bwMode="auto">
          <a:xfrm>
            <a:off x="979488" y="50847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6" name="Rectangle 33"/>
          <p:cNvSpPr>
            <a:spLocks noChangeArrowheads="1"/>
          </p:cNvSpPr>
          <p:nvPr/>
        </p:nvSpPr>
        <p:spPr bwMode="auto">
          <a:xfrm>
            <a:off x="979488" y="53006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7" name="Rectangle 34"/>
          <p:cNvSpPr>
            <a:spLocks noChangeArrowheads="1"/>
          </p:cNvSpPr>
          <p:nvPr/>
        </p:nvSpPr>
        <p:spPr bwMode="auto">
          <a:xfrm>
            <a:off x="979488" y="55165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8" name="Rectangle 35"/>
          <p:cNvSpPr>
            <a:spLocks noChangeArrowheads="1"/>
          </p:cNvSpPr>
          <p:nvPr/>
        </p:nvSpPr>
        <p:spPr bwMode="auto">
          <a:xfrm>
            <a:off x="979488" y="57324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9" name="Rectangle 36"/>
          <p:cNvSpPr>
            <a:spLocks noChangeArrowheads="1"/>
          </p:cNvSpPr>
          <p:nvPr/>
        </p:nvSpPr>
        <p:spPr bwMode="auto">
          <a:xfrm>
            <a:off x="979488" y="59483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0" name="Rectangle 37"/>
          <p:cNvSpPr>
            <a:spLocks noChangeArrowheads="1"/>
          </p:cNvSpPr>
          <p:nvPr/>
        </p:nvSpPr>
        <p:spPr bwMode="auto">
          <a:xfrm>
            <a:off x="979488" y="6164263"/>
            <a:ext cx="1439862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1" name="Text Box 38"/>
          <p:cNvSpPr txBox="1">
            <a:spLocks noChangeArrowheads="1"/>
          </p:cNvSpPr>
          <p:nvPr/>
        </p:nvSpPr>
        <p:spPr bwMode="auto">
          <a:xfrm rot="16200000">
            <a:off x="-53000" y="2885252"/>
            <a:ext cx="9013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>
                <a:solidFill>
                  <a:schemeClr val="tx2"/>
                </a:solidFill>
              </a:rPr>
              <a:t>Way 0</a:t>
            </a:r>
          </a:p>
        </p:txBody>
      </p:sp>
      <p:sp>
        <p:nvSpPr>
          <p:cNvPr id="152" name="Text Box 39"/>
          <p:cNvSpPr txBox="1">
            <a:spLocks noChangeArrowheads="1"/>
          </p:cNvSpPr>
          <p:nvPr/>
        </p:nvSpPr>
        <p:spPr bwMode="auto">
          <a:xfrm rot="16200000">
            <a:off x="-57762" y="5193476"/>
            <a:ext cx="9013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>
                <a:solidFill>
                  <a:schemeClr val="tx2"/>
                </a:solidFill>
              </a:rPr>
              <a:t>Way 1</a:t>
            </a:r>
          </a:p>
        </p:txBody>
      </p:sp>
      <p:sp>
        <p:nvSpPr>
          <p:cNvPr id="153" name="Rectangle 40"/>
          <p:cNvSpPr>
            <a:spLocks noChangeArrowheads="1"/>
          </p:cNvSpPr>
          <p:nvPr/>
        </p:nvSpPr>
        <p:spPr bwMode="auto">
          <a:xfrm>
            <a:off x="3403600" y="2132013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bg1"/>
                </a:solidFill>
                <a:latin typeface="Courier New" pitchFamily="49" charset="0"/>
              </a:rPr>
              <a:t>foo1</a:t>
            </a:r>
          </a:p>
        </p:txBody>
      </p:sp>
      <p:grpSp>
        <p:nvGrpSpPr>
          <p:cNvPr id="154" name="Group 41"/>
          <p:cNvGrpSpPr>
            <a:grpSpLocks/>
          </p:cNvGrpSpPr>
          <p:nvPr/>
        </p:nvGrpSpPr>
        <p:grpSpPr bwMode="auto">
          <a:xfrm>
            <a:off x="3403600" y="2781300"/>
            <a:ext cx="1439863" cy="646113"/>
            <a:chOff x="3606" y="1616"/>
            <a:chExt cx="907" cy="407"/>
          </a:xfrm>
        </p:grpSpPr>
        <p:sp>
          <p:nvSpPr>
            <p:cNvPr id="155" name="Rectangle 42"/>
            <p:cNvSpPr>
              <a:spLocks noChangeArrowheads="1"/>
            </p:cNvSpPr>
            <p:nvPr/>
          </p:nvSpPr>
          <p:spPr bwMode="auto">
            <a:xfrm>
              <a:off x="3606" y="1616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56" name="Rectangle 43"/>
            <p:cNvSpPr>
              <a:spLocks noChangeArrowheads="1"/>
            </p:cNvSpPr>
            <p:nvPr/>
          </p:nvSpPr>
          <p:spPr bwMode="auto">
            <a:xfrm>
              <a:off x="3606" y="1751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57" name="Rectangle 44"/>
            <p:cNvSpPr>
              <a:spLocks noChangeArrowheads="1"/>
            </p:cNvSpPr>
            <p:nvPr/>
          </p:nvSpPr>
          <p:spPr bwMode="auto">
            <a:xfrm>
              <a:off x="3606" y="1887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58" name="Rectangle 45"/>
          <p:cNvSpPr>
            <a:spLocks noChangeArrowheads="1"/>
          </p:cNvSpPr>
          <p:nvPr/>
        </p:nvSpPr>
        <p:spPr bwMode="auto">
          <a:xfrm>
            <a:off x="3403600" y="3643313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9" name="Rectangle 46"/>
          <p:cNvSpPr>
            <a:spLocks noChangeArrowheads="1"/>
          </p:cNvSpPr>
          <p:nvPr/>
        </p:nvSpPr>
        <p:spPr bwMode="auto">
          <a:xfrm>
            <a:off x="3403600" y="3429000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tx1"/>
                </a:solidFill>
                <a:latin typeface="Courier New" pitchFamily="49" charset="0"/>
              </a:rPr>
              <a:t>foo2</a:t>
            </a:r>
          </a:p>
        </p:txBody>
      </p:sp>
      <p:grpSp>
        <p:nvGrpSpPr>
          <p:cNvPr id="160" name="Group 47"/>
          <p:cNvGrpSpPr>
            <a:grpSpLocks/>
          </p:cNvGrpSpPr>
          <p:nvPr/>
        </p:nvGrpSpPr>
        <p:grpSpPr bwMode="auto">
          <a:xfrm>
            <a:off x="3403600" y="3641725"/>
            <a:ext cx="1439863" cy="647700"/>
            <a:chOff x="3606" y="2431"/>
            <a:chExt cx="907" cy="408"/>
          </a:xfrm>
        </p:grpSpPr>
        <p:sp>
          <p:nvSpPr>
            <p:cNvPr id="161" name="Rectangle 48"/>
            <p:cNvSpPr>
              <a:spLocks noChangeArrowheads="1"/>
            </p:cNvSpPr>
            <p:nvPr/>
          </p:nvSpPr>
          <p:spPr bwMode="auto">
            <a:xfrm>
              <a:off x="3606" y="2431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62" name="Rectangle 49"/>
            <p:cNvSpPr>
              <a:spLocks noChangeArrowheads="1"/>
            </p:cNvSpPr>
            <p:nvPr/>
          </p:nvSpPr>
          <p:spPr bwMode="auto">
            <a:xfrm>
              <a:off x="3606" y="2567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63" name="Rectangle 50"/>
            <p:cNvSpPr>
              <a:spLocks noChangeArrowheads="1"/>
            </p:cNvSpPr>
            <p:nvPr/>
          </p:nvSpPr>
          <p:spPr bwMode="auto">
            <a:xfrm>
              <a:off x="3606" y="2703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64" name="Rectangle 51"/>
          <p:cNvSpPr>
            <a:spLocks noChangeArrowheads="1"/>
          </p:cNvSpPr>
          <p:nvPr/>
        </p:nvSpPr>
        <p:spPr bwMode="auto">
          <a:xfrm>
            <a:off x="3403600" y="4506913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5" name="Rectangle 52"/>
          <p:cNvSpPr>
            <a:spLocks noChangeArrowheads="1"/>
          </p:cNvSpPr>
          <p:nvPr/>
        </p:nvSpPr>
        <p:spPr bwMode="auto">
          <a:xfrm>
            <a:off x="3403600" y="4725988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tx2"/>
                </a:solidFill>
                <a:latin typeface="Courier New" pitchFamily="49" charset="0"/>
              </a:rPr>
              <a:t>foo3</a:t>
            </a:r>
          </a:p>
        </p:txBody>
      </p:sp>
      <p:grpSp>
        <p:nvGrpSpPr>
          <p:cNvPr id="166" name="Group 53"/>
          <p:cNvGrpSpPr>
            <a:grpSpLocks/>
          </p:cNvGrpSpPr>
          <p:nvPr/>
        </p:nvGrpSpPr>
        <p:grpSpPr bwMode="auto">
          <a:xfrm>
            <a:off x="3403600" y="4938713"/>
            <a:ext cx="1439863" cy="431800"/>
            <a:chOff x="3606" y="3519"/>
            <a:chExt cx="907" cy="272"/>
          </a:xfrm>
        </p:grpSpPr>
        <p:sp>
          <p:nvSpPr>
            <p:cNvPr id="167" name="Rectangle 54"/>
            <p:cNvSpPr>
              <a:spLocks noChangeArrowheads="1"/>
            </p:cNvSpPr>
            <p:nvPr/>
          </p:nvSpPr>
          <p:spPr bwMode="auto">
            <a:xfrm>
              <a:off x="3606" y="3519"/>
              <a:ext cx="907" cy="13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68" name="Rectangle 55"/>
            <p:cNvSpPr>
              <a:spLocks noChangeArrowheads="1"/>
            </p:cNvSpPr>
            <p:nvPr/>
          </p:nvSpPr>
          <p:spPr bwMode="auto">
            <a:xfrm>
              <a:off x="3606" y="3655"/>
              <a:ext cx="907" cy="13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69" name="Rectangle 56"/>
          <p:cNvSpPr>
            <a:spLocks noChangeArrowheads="1"/>
          </p:cNvSpPr>
          <p:nvPr/>
        </p:nvSpPr>
        <p:spPr bwMode="auto">
          <a:xfrm>
            <a:off x="3403600" y="5373688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70" name="Rectangle 57"/>
          <p:cNvSpPr>
            <a:spLocks noChangeArrowheads="1"/>
          </p:cNvSpPr>
          <p:nvPr/>
        </p:nvSpPr>
        <p:spPr bwMode="auto">
          <a:xfrm>
            <a:off x="3403600" y="2347913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71" name="Rectangle 58"/>
          <p:cNvSpPr>
            <a:spLocks noChangeArrowheads="1"/>
          </p:cNvSpPr>
          <p:nvPr/>
        </p:nvSpPr>
        <p:spPr bwMode="auto">
          <a:xfrm>
            <a:off x="3403600" y="2563813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72" name="Group 59"/>
          <p:cNvGrpSpPr>
            <a:grpSpLocks/>
          </p:cNvGrpSpPr>
          <p:nvPr/>
        </p:nvGrpSpPr>
        <p:grpSpPr bwMode="auto">
          <a:xfrm>
            <a:off x="603250" y="4400550"/>
            <a:ext cx="341313" cy="2052638"/>
            <a:chOff x="783" y="1185"/>
            <a:chExt cx="215" cy="1293"/>
          </a:xfrm>
        </p:grpSpPr>
        <p:sp>
          <p:nvSpPr>
            <p:cNvPr id="173" name="Text Box 60"/>
            <p:cNvSpPr txBox="1">
              <a:spLocks noChangeArrowheads="1"/>
            </p:cNvSpPr>
            <p:nvPr/>
          </p:nvSpPr>
          <p:spPr bwMode="auto">
            <a:xfrm>
              <a:off x="792" y="1185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0</a:t>
              </a:r>
            </a:p>
          </p:txBody>
        </p:sp>
        <p:sp>
          <p:nvSpPr>
            <p:cNvPr id="174" name="Text Box 61"/>
            <p:cNvSpPr txBox="1">
              <a:spLocks noChangeArrowheads="1"/>
            </p:cNvSpPr>
            <p:nvPr/>
          </p:nvSpPr>
          <p:spPr bwMode="auto">
            <a:xfrm>
              <a:off x="793" y="1323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1</a:t>
              </a:r>
            </a:p>
          </p:txBody>
        </p:sp>
        <p:sp>
          <p:nvSpPr>
            <p:cNvPr id="175" name="Text Box 62"/>
            <p:cNvSpPr txBox="1">
              <a:spLocks noChangeArrowheads="1"/>
            </p:cNvSpPr>
            <p:nvPr/>
          </p:nvSpPr>
          <p:spPr bwMode="auto">
            <a:xfrm>
              <a:off x="793" y="1457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2</a:t>
              </a:r>
            </a:p>
          </p:txBody>
        </p:sp>
        <p:sp>
          <p:nvSpPr>
            <p:cNvPr id="176" name="Text Box 63"/>
            <p:cNvSpPr txBox="1">
              <a:spLocks noChangeArrowheads="1"/>
            </p:cNvSpPr>
            <p:nvPr/>
          </p:nvSpPr>
          <p:spPr bwMode="auto">
            <a:xfrm>
              <a:off x="793" y="1593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3</a:t>
              </a:r>
            </a:p>
          </p:txBody>
        </p:sp>
        <p:sp>
          <p:nvSpPr>
            <p:cNvPr id="177" name="Text Box 64"/>
            <p:cNvSpPr txBox="1">
              <a:spLocks noChangeArrowheads="1"/>
            </p:cNvSpPr>
            <p:nvPr/>
          </p:nvSpPr>
          <p:spPr bwMode="auto">
            <a:xfrm>
              <a:off x="793" y="1729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4</a:t>
              </a:r>
            </a:p>
          </p:txBody>
        </p:sp>
        <p:sp>
          <p:nvSpPr>
            <p:cNvPr id="178" name="Text Box 65"/>
            <p:cNvSpPr txBox="1">
              <a:spLocks noChangeArrowheads="1"/>
            </p:cNvSpPr>
            <p:nvPr/>
          </p:nvSpPr>
          <p:spPr bwMode="auto">
            <a:xfrm>
              <a:off x="793" y="1865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5</a:t>
              </a:r>
            </a:p>
          </p:txBody>
        </p:sp>
        <p:sp>
          <p:nvSpPr>
            <p:cNvPr id="179" name="Text Box 66"/>
            <p:cNvSpPr txBox="1">
              <a:spLocks noChangeArrowheads="1"/>
            </p:cNvSpPr>
            <p:nvPr/>
          </p:nvSpPr>
          <p:spPr bwMode="auto">
            <a:xfrm>
              <a:off x="793" y="2001"/>
              <a:ext cx="183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6</a:t>
              </a:r>
            </a:p>
          </p:txBody>
        </p:sp>
        <p:sp>
          <p:nvSpPr>
            <p:cNvPr id="180" name="Text Box 67"/>
            <p:cNvSpPr txBox="1">
              <a:spLocks noChangeArrowheads="1"/>
            </p:cNvSpPr>
            <p:nvPr/>
          </p:nvSpPr>
          <p:spPr bwMode="auto">
            <a:xfrm>
              <a:off x="786" y="2276"/>
              <a:ext cx="196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S</a:t>
              </a:r>
            </a:p>
          </p:txBody>
        </p:sp>
        <p:sp>
          <p:nvSpPr>
            <p:cNvPr id="181" name="Text Box 68"/>
            <p:cNvSpPr txBox="1">
              <a:spLocks noChangeArrowheads="1"/>
            </p:cNvSpPr>
            <p:nvPr/>
          </p:nvSpPr>
          <p:spPr bwMode="auto">
            <a:xfrm>
              <a:off x="783" y="2137"/>
              <a:ext cx="21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B73D"/>
                </a:buClr>
                <a:buFont typeface="Wingdings" pitchFamily="2" charset="2"/>
                <a:buNone/>
              </a:pPr>
              <a:r>
                <a:rPr lang="en-US" sz="1500" b="1" dirty="0"/>
                <a:t>...</a:t>
              </a:r>
            </a:p>
          </p:txBody>
        </p:sp>
      </p:grpSp>
      <p:sp>
        <p:nvSpPr>
          <p:cNvPr id="182" name="Text Box 69"/>
          <p:cNvSpPr txBox="1">
            <a:spLocks noChangeArrowheads="1"/>
          </p:cNvSpPr>
          <p:nvPr/>
        </p:nvSpPr>
        <p:spPr bwMode="auto">
          <a:xfrm>
            <a:off x="617538" y="2097088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0</a:t>
            </a:r>
          </a:p>
        </p:txBody>
      </p:sp>
      <p:sp>
        <p:nvSpPr>
          <p:cNvPr id="183" name="Text Box 70"/>
          <p:cNvSpPr txBox="1">
            <a:spLocks noChangeArrowheads="1"/>
          </p:cNvSpPr>
          <p:nvPr/>
        </p:nvSpPr>
        <p:spPr bwMode="auto">
          <a:xfrm>
            <a:off x="619125" y="2316163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1</a:t>
            </a:r>
          </a:p>
        </p:txBody>
      </p:sp>
      <p:sp>
        <p:nvSpPr>
          <p:cNvPr id="184" name="Text Box 71"/>
          <p:cNvSpPr txBox="1">
            <a:spLocks noChangeArrowheads="1"/>
          </p:cNvSpPr>
          <p:nvPr/>
        </p:nvSpPr>
        <p:spPr bwMode="auto">
          <a:xfrm>
            <a:off x="619125" y="25288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2</a:t>
            </a:r>
          </a:p>
        </p:txBody>
      </p:sp>
      <p:sp>
        <p:nvSpPr>
          <p:cNvPr id="185" name="Text Box 72"/>
          <p:cNvSpPr txBox="1">
            <a:spLocks noChangeArrowheads="1"/>
          </p:cNvSpPr>
          <p:nvPr/>
        </p:nvSpPr>
        <p:spPr bwMode="auto">
          <a:xfrm>
            <a:off x="619125" y="27447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3</a:t>
            </a:r>
          </a:p>
        </p:txBody>
      </p:sp>
      <p:sp>
        <p:nvSpPr>
          <p:cNvPr id="186" name="Text Box 73"/>
          <p:cNvSpPr txBox="1">
            <a:spLocks noChangeArrowheads="1"/>
          </p:cNvSpPr>
          <p:nvPr/>
        </p:nvSpPr>
        <p:spPr bwMode="auto">
          <a:xfrm>
            <a:off x="619125" y="29606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4</a:t>
            </a:r>
          </a:p>
        </p:txBody>
      </p:sp>
      <p:sp>
        <p:nvSpPr>
          <p:cNvPr id="187" name="Text Box 74"/>
          <p:cNvSpPr txBox="1">
            <a:spLocks noChangeArrowheads="1"/>
          </p:cNvSpPr>
          <p:nvPr/>
        </p:nvSpPr>
        <p:spPr bwMode="auto">
          <a:xfrm>
            <a:off x="619125" y="31765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5</a:t>
            </a:r>
          </a:p>
        </p:txBody>
      </p:sp>
      <p:sp>
        <p:nvSpPr>
          <p:cNvPr id="188" name="Text Box 75"/>
          <p:cNvSpPr txBox="1">
            <a:spLocks noChangeArrowheads="1"/>
          </p:cNvSpPr>
          <p:nvPr/>
        </p:nvSpPr>
        <p:spPr bwMode="auto">
          <a:xfrm>
            <a:off x="619125" y="33924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6</a:t>
            </a:r>
          </a:p>
        </p:txBody>
      </p:sp>
      <p:sp>
        <p:nvSpPr>
          <p:cNvPr id="189" name="Text Box 76"/>
          <p:cNvSpPr txBox="1">
            <a:spLocks noChangeArrowheads="1"/>
          </p:cNvSpPr>
          <p:nvPr/>
        </p:nvSpPr>
        <p:spPr bwMode="auto">
          <a:xfrm>
            <a:off x="431800" y="1844675"/>
            <a:ext cx="4810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Set</a:t>
            </a:r>
          </a:p>
        </p:txBody>
      </p:sp>
      <p:sp>
        <p:nvSpPr>
          <p:cNvPr id="190" name="Text Box 77"/>
          <p:cNvSpPr txBox="1">
            <a:spLocks noChangeArrowheads="1"/>
          </p:cNvSpPr>
          <p:nvPr/>
        </p:nvSpPr>
        <p:spPr bwMode="auto">
          <a:xfrm>
            <a:off x="3979863" y="5305425"/>
            <a:ext cx="3413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191" name="Text Box 78"/>
          <p:cNvSpPr txBox="1">
            <a:spLocks noChangeArrowheads="1"/>
          </p:cNvSpPr>
          <p:nvPr/>
        </p:nvSpPr>
        <p:spPr bwMode="auto">
          <a:xfrm>
            <a:off x="3979863" y="4186238"/>
            <a:ext cx="3413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192" name="Text Box 79"/>
          <p:cNvSpPr txBox="1">
            <a:spLocks noChangeArrowheads="1"/>
          </p:cNvSpPr>
          <p:nvPr/>
        </p:nvSpPr>
        <p:spPr bwMode="auto">
          <a:xfrm>
            <a:off x="4948238" y="2097088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0</a:t>
            </a:r>
          </a:p>
        </p:txBody>
      </p:sp>
      <p:sp>
        <p:nvSpPr>
          <p:cNvPr id="193" name="Text Box 80"/>
          <p:cNvSpPr txBox="1">
            <a:spLocks noChangeArrowheads="1"/>
          </p:cNvSpPr>
          <p:nvPr/>
        </p:nvSpPr>
        <p:spPr bwMode="auto">
          <a:xfrm>
            <a:off x="4949825" y="2316163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1</a:t>
            </a:r>
          </a:p>
        </p:txBody>
      </p:sp>
      <p:sp>
        <p:nvSpPr>
          <p:cNvPr id="194" name="Text Box 81"/>
          <p:cNvSpPr txBox="1">
            <a:spLocks noChangeArrowheads="1"/>
          </p:cNvSpPr>
          <p:nvPr/>
        </p:nvSpPr>
        <p:spPr bwMode="auto">
          <a:xfrm>
            <a:off x="4949825" y="25288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2</a:t>
            </a:r>
          </a:p>
        </p:txBody>
      </p:sp>
      <p:sp>
        <p:nvSpPr>
          <p:cNvPr id="195" name="Text Box 82"/>
          <p:cNvSpPr txBox="1">
            <a:spLocks noChangeArrowheads="1"/>
          </p:cNvSpPr>
          <p:nvPr/>
        </p:nvSpPr>
        <p:spPr bwMode="auto">
          <a:xfrm>
            <a:off x="4949825" y="27447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3</a:t>
            </a:r>
          </a:p>
        </p:txBody>
      </p:sp>
      <p:sp>
        <p:nvSpPr>
          <p:cNvPr id="196" name="Text Box 83"/>
          <p:cNvSpPr txBox="1">
            <a:spLocks noChangeArrowheads="1"/>
          </p:cNvSpPr>
          <p:nvPr/>
        </p:nvSpPr>
        <p:spPr bwMode="auto">
          <a:xfrm>
            <a:off x="4949825" y="29606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4</a:t>
            </a:r>
          </a:p>
        </p:txBody>
      </p:sp>
      <p:sp>
        <p:nvSpPr>
          <p:cNvPr id="197" name="Text Box 84"/>
          <p:cNvSpPr txBox="1">
            <a:spLocks noChangeArrowheads="1"/>
          </p:cNvSpPr>
          <p:nvPr/>
        </p:nvSpPr>
        <p:spPr bwMode="auto">
          <a:xfrm>
            <a:off x="4949825" y="3176588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5</a:t>
            </a:r>
          </a:p>
        </p:txBody>
      </p:sp>
      <p:sp>
        <p:nvSpPr>
          <p:cNvPr id="198" name="Text Box 85"/>
          <p:cNvSpPr txBox="1">
            <a:spLocks noChangeArrowheads="1"/>
          </p:cNvSpPr>
          <p:nvPr/>
        </p:nvSpPr>
        <p:spPr bwMode="auto">
          <a:xfrm>
            <a:off x="4948238" y="3613150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7</a:t>
            </a:r>
          </a:p>
        </p:txBody>
      </p:sp>
      <p:sp>
        <p:nvSpPr>
          <p:cNvPr id="199" name="Text Box 86"/>
          <p:cNvSpPr txBox="1">
            <a:spLocks noChangeArrowheads="1"/>
          </p:cNvSpPr>
          <p:nvPr/>
        </p:nvSpPr>
        <p:spPr bwMode="auto">
          <a:xfrm>
            <a:off x="4914900" y="1844675"/>
            <a:ext cx="4810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Set</a:t>
            </a:r>
          </a:p>
        </p:txBody>
      </p:sp>
      <p:sp>
        <p:nvSpPr>
          <p:cNvPr id="200" name="Text Box 87"/>
          <p:cNvSpPr txBox="1">
            <a:spLocks noChangeArrowheads="1"/>
          </p:cNvSpPr>
          <p:nvPr/>
        </p:nvSpPr>
        <p:spPr bwMode="auto">
          <a:xfrm>
            <a:off x="4948238" y="3825875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8</a:t>
            </a:r>
          </a:p>
        </p:txBody>
      </p:sp>
      <p:sp>
        <p:nvSpPr>
          <p:cNvPr id="201" name="Text Box 88"/>
          <p:cNvSpPr txBox="1">
            <a:spLocks noChangeArrowheads="1"/>
          </p:cNvSpPr>
          <p:nvPr/>
        </p:nvSpPr>
        <p:spPr bwMode="auto">
          <a:xfrm>
            <a:off x="4949825" y="4044950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9</a:t>
            </a:r>
          </a:p>
        </p:txBody>
      </p:sp>
      <p:sp>
        <p:nvSpPr>
          <p:cNvPr id="202" name="Text Box 89"/>
          <p:cNvSpPr txBox="1">
            <a:spLocks noChangeArrowheads="1"/>
          </p:cNvSpPr>
          <p:nvPr/>
        </p:nvSpPr>
        <p:spPr bwMode="auto">
          <a:xfrm>
            <a:off x="4938713" y="4478338"/>
            <a:ext cx="31115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S</a:t>
            </a:r>
          </a:p>
        </p:txBody>
      </p:sp>
      <p:sp>
        <p:nvSpPr>
          <p:cNvPr id="203" name="Text Box 90"/>
          <p:cNvSpPr txBox="1">
            <a:spLocks noChangeArrowheads="1"/>
          </p:cNvSpPr>
          <p:nvPr/>
        </p:nvSpPr>
        <p:spPr bwMode="auto">
          <a:xfrm>
            <a:off x="4933950" y="4257675"/>
            <a:ext cx="3413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...</a:t>
            </a:r>
          </a:p>
        </p:txBody>
      </p:sp>
      <p:sp>
        <p:nvSpPr>
          <p:cNvPr id="204" name="Text Box 91"/>
          <p:cNvSpPr txBox="1">
            <a:spLocks noChangeArrowheads="1"/>
          </p:cNvSpPr>
          <p:nvPr/>
        </p:nvSpPr>
        <p:spPr bwMode="auto">
          <a:xfrm>
            <a:off x="4951413" y="4689475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0</a:t>
            </a:r>
          </a:p>
        </p:txBody>
      </p:sp>
      <p:sp>
        <p:nvSpPr>
          <p:cNvPr id="205" name="Text Box 92"/>
          <p:cNvSpPr txBox="1">
            <a:spLocks noChangeArrowheads="1"/>
          </p:cNvSpPr>
          <p:nvPr/>
        </p:nvSpPr>
        <p:spPr bwMode="auto">
          <a:xfrm>
            <a:off x="4953000" y="4908550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1</a:t>
            </a:r>
          </a:p>
        </p:txBody>
      </p:sp>
      <p:sp>
        <p:nvSpPr>
          <p:cNvPr id="206" name="Text Box 93"/>
          <p:cNvSpPr txBox="1">
            <a:spLocks noChangeArrowheads="1"/>
          </p:cNvSpPr>
          <p:nvPr/>
        </p:nvSpPr>
        <p:spPr bwMode="auto">
          <a:xfrm>
            <a:off x="4953000" y="5121275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2</a:t>
            </a:r>
          </a:p>
        </p:txBody>
      </p:sp>
      <p:sp>
        <p:nvSpPr>
          <p:cNvPr id="207" name="AutoShape 96"/>
          <p:cNvSpPr>
            <a:spLocks noChangeArrowheads="1"/>
          </p:cNvSpPr>
          <p:nvPr/>
        </p:nvSpPr>
        <p:spPr bwMode="auto">
          <a:xfrm>
            <a:off x="5616575" y="4148138"/>
            <a:ext cx="466725" cy="252412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83B53D">
                  <a:gamma/>
                  <a:shade val="46275"/>
                  <a:invGamma/>
                </a:srgbClr>
              </a:gs>
              <a:gs pos="100000">
                <a:srgbClr val="83B53D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8" name="Rectangle 97"/>
          <p:cNvSpPr>
            <a:spLocks noChangeArrowheads="1"/>
          </p:cNvSpPr>
          <p:nvPr/>
        </p:nvSpPr>
        <p:spPr bwMode="auto">
          <a:xfrm>
            <a:off x="977900" y="4078288"/>
            <a:ext cx="1439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9" name="Text Box 98"/>
          <p:cNvSpPr txBox="1">
            <a:spLocks noChangeArrowheads="1"/>
          </p:cNvSpPr>
          <p:nvPr/>
        </p:nvSpPr>
        <p:spPr bwMode="auto">
          <a:xfrm>
            <a:off x="611188" y="3609975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7</a:t>
            </a:r>
          </a:p>
        </p:txBody>
      </p:sp>
      <p:sp>
        <p:nvSpPr>
          <p:cNvPr id="210" name="Text Box 99"/>
          <p:cNvSpPr txBox="1">
            <a:spLocks noChangeArrowheads="1"/>
          </p:cNvSpPr>
          <p:nvPr/>
        </p:nvSpPr>
        <p:spPr bwMode="auto">
          <a:xfrm>
            <a:off x="611188" y="3825875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8</a:t>
            </a:r>
          </a:p>
        </p:txBody>
      </p:sp>
      <p:sp>
        <p:nvSpPr>
          <p:cNvPr id="211" name="Text Box 100"/>
          <p:cNvSpPr txBox="1">
            <a:spLocks noChangeArrowheads="1"/>
          </p:cNvSpPr>
          <p:nvPr/>
        </p:nvSpPr>
        <p:spPr bwMode="auto">
          <a:xfrm>
            <a:off x="611188" y="4041775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9</a:t>
            </a:r>
          </a:p>
        </p:txBody>
      </p:sp>
      <p:sp>
        <p:nvSpPr>
          <p:cNvPr id="212" name="Text Box 101"/>
          <p:cNvSpPr txBox="1">
            <a:spLocks noChangeArrowheads="1"/>
          </p:cNvSpPr>
          <p:nvPr/>
        </p:nvSpPr>
        <p:spPr bwMode="auto">
          <a:xfrm>
            <a:off x="4945063" y="3394075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b="1" dirty="0"/>
              <a:t>6</a:t>
            </a:r>
          </a:p>
        </p:txBody>
      </p:sp>
      <p:sp>
        <p:nvSpPr>
          <p:cNvPr id="213" name="Rectangle 102"/>
          <p:cNvSpPr>
            <a:spLocks noChangeArrowheads="1"/>
          </p:cNvSpPr>
          <p:nvPr/>
        </p:nvSpPr>
        <p:spPr bwMode="auto">
          <a:xfrm>
            <a:off x="977900" y="2133600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bg1"/>
                </a:solidFill>
                <a:latin typeface="Courier New" pitchFamily="49" charset="0"/>
              </a:rPr>
              <a:t>foo1</a:t>
            </a:r>
          </a:p>
        </p:txBody>
      </p:sp>
      <p:sp>
        <p:nvSpPr>
          <p:cNvPr id="214" name="Line 103"/>
          <p:cNvSpPr>
            <a:spLocks noChangeShapeType="1"/>
          </p:cNvSpPr>
          <p:nvPr/>
        </p:nvSpPr>
        <p:spPr bwMode="auto">
          <a:xfrm rot="5400000">
            <a:off x="1764506" y="3140869"/>
            <a:ext cx="2303463" cy="936625"/>
          </a:xfrm>
          <a:prstGeom prst="line">
            <a:avLst/>
          </a:prstGeom>
          <a:noFill/>
          <a:ln w="25400">
            <a:solidFill>
              <a:srgbClr val="0099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27" name="Rectangle 104"/>
          <p:cNvSpPr>
            <a:spLocks noChangeArrowheads="1"/>
          </p:cNvSpPr>
          <p:nvPr/>
        </p:nvSpPr>
        <p:spPr bwMode="auto">
          <a:xfrm>
            <a:off x="977900" y="3429000"/>
            <a:ext cx="1439863" cy="2159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tx1"/>
                </a:solidFill>
                <a:latin typeface="Courier New" pitchFamily="49" charset="0"/>
              </a:rPr>
              <a:t>foo2</a:t>
            </a:r>
          </a:p>
        </p:txBody>
      </p:sp>
      <p:grpSp>
        <p:nvGrpSpPr>
          <p:cNvPr id="328" name="Group 105"/>
          <p:cNvGrpSpPr>
            <a:grpSpLocks/>
          </p:cNvGrpSpPr>
          <p:nvPr/>
        </p:nvGrpSpPr>
        <p:grpSpPr bwMode="auto">
          <a:xfrm>
            <a:off x="977900" y="3641725"/>
            <a:ext cx="1439863" cy="647700"/>
            <a:chOff x="3606" y="2431"/>
            <a:chExt cx="907" cy="408"/>
          </a:xfrm>
        </p:grpSpPr>
        <p:sp>
          <p:nvSpPr>
            <p:cNvPr id="329" name="Rectangle 106"/>
            <p:cNvSpPr>
              <a:spLocks noChangeArrowheads="1"/>
            </p:cNvSpPr>
            <p:nvPr/>
          </p:nvSpPr>
          <p:spPr bwMode="auto">
            <a:xfrm>
              <a:off x="3606" y="2431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30" name="Rectangle 107"/>
            <p:cNvSpPr>
              <a:spLocks noChangeArrowheads="1"/>
            </p:cNvSpPr>
            <p:nvPr/>
          </p:nvSpPr>
          <p:spPr bwMode="auto">
            <a:xfrm>
              <a:off x="3606" y="2567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31" name="Rectangle 108"/>
            <p:cNvSpPr>
              <a:spLocks noChangeArrowheads="1"/>
            </p:cNvSpPr>
            <p:nvPr/>
          </p:nvSpPr>
          <p:spPr bwMode="auto">
            <a:xfrm>
              <a:off x="3606" y="2703"/>
              <a:ext cx="907" cy="13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332" name="Rectangle 109"/>
          <p:cNvSpPr>
            <a:spLocks noChangeArrowheads="1"/>
          </p:cNvSpPr>
          <p:nvPr/>
        </p:nvSpPr>
        <p:spPr bwMode="auto">
          <a:xfrm>
            <a:off x="977900" y="4437063"/>
            <a:ext cx="1439863" cy="2159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sz="2100" b="1" dirty="0">
                <a:solidFill>
                  <a:schemeClr val="tx2"/>
                </a:solidFill>
                <a:latin typeface="Courier New" pitchFamily="49" charset="0"/>
              </a:rPr>
              <a:t>foo3</a:t>
            </a:r>
          </a:p>
        </p:txBody>
      </p:sp>
      <p:grpSp>
        <p:nvGrpSpPr>
          <p:cNvPr id="333" name="Group 110"/>
          <p:cNvGrpSpPr>
            <a:grpSpLocks/>
          </p:cNvGrpSpPr>
          <p:nvPr/>
        </p:nvGrpSpPr>
        <p:grpSpPr bwMode="auto">
          <a:xfrm>
            <a:off x="977900" y="2349500"/>
            <a:ext cx="1439863" cy="431800"/>
            <a:chOff x="3606" y="3519"/>
            <a:chExt cx="907" cy="272"/>
          </a:xfrm>
        </p:grpSpPr>
        <p:sp>
          <p:nvSpPr>
            <p:cNvPr id="334" name="Rectangle 111"/>
            <p:cNvSpPr>
              <a:spLocks noChangeArrowheads="1"/>
            </p:cNvSpPr>
            <p:nvPr/>
          </p:nvSpPr>
          <p:spPr bwMode="auto">
            <a:xfrm>
              <a:off x="3606" y="3519"/>
              <a:ext cx="907" cy="13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35" name="Rectangle 112"/>
            <p:cNvSpPr>
              <a:spLocks noChangeArrowheads="1"/>
            </p:cNvSpPr>
            <p:nvPr/>
          </p:nvSpPr>
          <p:spPr bwMode="auto">
            <a:xfrm>
              <a:off x="3606" y="3655"/>
              <a:ext cx="907" cy="13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336" name="Line 113"/>
          <p:cNvSpPr>
            <a:spLocks noChangeShapeType="1"/>
          </p:cNvSpPr>
          <p:nvPr/>
        </p:nvSpPr>
        <p:spPr bwMode="auto">
          <a:xfrm rot="5400000">
            <a:off x="1764507" y="3358356"/>
            <a:ext cx="2303462" cy="936625"/>
          </a:xfrm>
          <a:prstGeom prst="line">
            <a:avLst/>
          </a:prstGeom>
          <a:noFill/>
          <a:ln w="25400">
            <a:solidFill>
              <a:srgbClr val="0099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37" name="Rectangle 114"/>
          <p:cNvSpPr>
            <a:spLocks noChangeArrowheads="1"/>
          </p:cNvSpPr>
          <p:nvPr/>
        </p:nvSpPr>
        <p:spPr bwMode="auto">
          <a:xfrm>
            <a:off x="977900" y="4654550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8" name="Rectangle 115"/>
          <p:cNvSpPr>
            <a:spLocks noChangeArrowheads="1"/>
          </p:cNvSpPr>
          <p:nvPr/>
        </p:nvSpPr>
        <p:spPr bwMode="auto">
          <a:xfrm>
            <a:off x="977900" y="4870450"/>
            <a:ext cx="1439863" cy="2159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9" name="Line 116"/>
          <p:cNvSpPr>
            <a:spLocks noChangeShapeType="1"/>
          </p:cNvSpPr>
          <p:nvPr/>
        </p:nvSpPr>
        <p:spPr bwMode="auto">
          <a:xfrm rot="5400000">
            <a:off x="2916238" y="2420937"/>
            <a:ext cx="0" cy="936625"/>
          </a:xfrm>
          <a:prstGeom prst="line">
            <a:avLst/>
          </a:prstGeom>
          <a:noFill/>
          <a:ln w="25400">
            <a:solidFill>
              <a:srgbClr val="0099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40" name="Line 117"/>
          <p:cNvSpPr>
            <a:spLocks noChangeShapeType="1"/>
          </p:cNvSpPr>
          <p:nvPr/>
        </p:nvSpPr>
        <p:spPr bwMode="auto">
          <a:xfrm rot="5400000">
            <a:off x="2916238" y="2636837"/>
            <a:ext cx="0" cy="936625"/>
          </a:xfrm>
          <a:prstGeom prst="line">
            <a:avLst/>
          </a:prstGeom>
          <a:noFill/>
          <a:ln w="25400">
            <a:solidFill>
              <a:srgbClr val="0099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341" name="Line 118"/>
          <p:cNvSpPr>
            <a:spLocks noChangeShapeType="1"/>
          </p:cNvSpPr>
          <p:nvPr/>
        </p:nvSpPr>
        <p:spPr bwMode="auto">
          <a:xfrm rot="5400000">
            <a:off x="2916238" y="2852737"/>
            <a:ext cx="0" cy="936625"/>
          </a:xfrm>
          <a:prstGeom prst="line">
            <a:avLst/>
          </a:prstGeom>
          <a:noFill/>
          <a:ln w="25400">
            <a:solidFill>
              <a:srgbClr val="009900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grpSp>
        <p:nvGrpSpPr>
          <p:cNvPr id="342" name="Group 119"/>
          <p:cNvGrpSpPr>
            <a:grpSpLocks/>
          </p:cNvGrpSpPr>
          <p:nvPr/>
        </p:nvGrpSpPr>
        <p:grpSpPr bwMode="auto">
          <a:xfrm>
            <a:off x="977900" y="2781300"/>
            <a:ext cx="1439863" cy="646113"/>
            <a:chOff x="3606" y="1616"/>
            <a:chExt cx="907" cy="407"/>
          </a:xfrm>
        </p:grpSpPr>
        <p:sp>
          <p:nvSpPr>
            <p:cNvPr id="343" name="Rectangle 120"/>
            <p:cNvSpPr>
              <a:spLocks noChangeArrowheads="1"/>
            </p:cNvSpPr>
            <p:nvPr/>
          </p:nvSpPr>
          <p:spPr bwMode="auto">
            <a:xfrm>
              <a:off x="3606" y="1616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44" name="Rectangle 121"/>
            <p:cNvSpPr>
              <a:spLocks noChangeArrowheads="1"/>
            </p:cNvSpPr>
            <p:nvPr/>
          </p:nvSpPr>
          <p:spPr bwMode="auto">
            <a:xfrm>
              <a:off x="3606" y="1751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45" name="Rectangle 122"/>
            <p:cNvSpPr>
              <a:spLocks noChangeArrowheads="1"/>
            </p:cNvSpPr>
            <p:nvPr/>
          </p:nvSpPr>
          <p:spPr bwMode="auto">
            <a:xfrm>
              <a:off x="3606" y="1887"/>
              <a:ext cx="907" cy="136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346" name="Text Box 123"/>
          <p:cNvSpPr txBox="1">
            <a:spLocks noChangeArrowheads="1"/>
          </p:cNvSpPr>
          <p:nvPr/>
        </p:nvSpPr>
        <p:spPr bwMode="auto">
          <a:xfrm>
            <a:off x="5932488" y="2522538"/>
            <a:ext cx="3170740" cy="2596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void foo1()</a:t>
            </a:r>
            <a:b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</a:b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for (i=0; i&lt;</a:t>
            </a:r>
            <a:r>
              <a:rPr lang="en-US" sz="1800" b="1" dirty="0">
                <a:latin typeface="Courier New" pitchFamily="49" charset="0"/>
              </a:rPr>
              <a:t>n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; i++) {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  foo2();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  foo3();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sz="1800" b="1" i="1" dirty="0">
                <a:solidFill>
                  <a:schemeClr val="bg2"/>
                </a:solidFill>
                <a:latin typeface="Courier New" pitchFamily="49" charset="0"/>
              </a:rPr>
              <a:t>// More Code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0007"/>
              </a:buClr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347" name="Text Box 124"/>
          <p:cNvSpPr txBox="1">
            <a:spLocks noChangeArrowheads="1"/>
          </p:cNvSpPr>
          <p:nvPr/>
        </p:nvSpPr>
        <p:spPr bwMode="auto">
          <a:xfrm>
            <a:off x="5724525" y="5445125"/>
            <a:ext cx="3332964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2000" i="1" u="sng" dirty="0"/>
              <a:t>Here:</a:t>
            </a:r>
            <a:r>
              <a:rPr lang="en-US" sz="2000" dirty="0"/>
              <a:t> 2-way set-associative</a:t>
            </a:r>
          </a:p>
          <a:p>
            <a:pPr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2000" dirty="0"/>
              <a:t>I-Cache</a:t>
            </a:r>
          </a:p>
        </p:txBody>
      </p:sp>
      <p:sp>
        <p:nvSpPr>
          <p:cNvPr id="348" name="Text Box 125"/>
          <p:cNvSpPr txBox="1">
            <a:spLocks noChangeArrowheads="1"/>
          </p:cNvSpPr>
          <p:nvPr/>
        </p:nvSpPr>
        <p:spPr bwMode="auto">
          <a:xfrm>
            <a:off x="3269211" y="1773238"/>
            <a:ext cx="16594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 b="1" dirty="0">
                <a:solidFill>
                  <a:schemeClr val="tx2"/>
                </a:solidFill>
              </a:rPr>
              <a:t>Main Memory</a:t>
            </a:r>
          </a:p>
        </p:txBody>
      </p:sp>
    </p:spTree>
    <p:extLst>
      <p:ext uri="{BB962C8B-B14F-4D97-AF65-F5344CB8AC3E}">
        <p14:creationId xmlns:p14="http://schemas.microsoft.com/office/powerpoint/2010/main" val="25857488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" grpId="0" animBg="1"/>
      <p:bldP spid="214" grpId="0" animBg="1"/>
      <p:bldP spid="336" grpId="0" animBg="1"/>
      <p:bldP spid="337" grpId="0" animBg="1"/>
      <p:bldP spid="338" grpId="0" animBg="1"/>
      <p:bldP spid="339" grpId="0" animBg="1"/>
      <p:bldP spid="340" grpId="0" animBg="1"/>
      <p:bldP spid="34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DF9C1A04-E509-4797-9477-50796CFE582D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Procedure Positioning using Call Graphs</a:t>
            </a:r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US" b="1" dirty="0"/>
              <a:t>Definition </a:t>
            </a:r>
            <a:r>
              <a:rPr lang="en-US" b="1" i="1" dirty="0"/>
              <a:t>(Call Graph)</a:t>
            </a:r>
            <a:r>
              <a:rPr lang="en-US" b="1" dirty="0"/>
              <a:t>:</a:t>
            </a:r>
          </a:p>
          <a:p>
            <a:pPr>
              <a:lnSpc>
                <a:spcPct val="90000"/>
              </a:lnSpc>
            </a:pPr>
            <a:r>
              <a:rPr lang="en-US" dirty="0"/>
              <a:t>The </a:t>
            </a:r>
            <a:r>
              <a:rPr lang="en-US" i="1" dirty="0"/>
              <a:t>Call Graph</a:t>
            </a:r>
            <a:r>
              <a:rPr lang="en-US" dirty="0"/>
              <a:t> is an undirected weighted graph </a:t>
            </a:r>
            <a:r>
              <a:rPr lang="en-US" i="1" dirty="0"/>
              <a:t>G</a:t>
            </a:r>
            <a:r>
              <a:rPr lang="en-US" dirty="0"/>
              <a:t> = </a:t>
            </a:r>
            <a:r>
              <a:rPr lang="en-US" i="1" dirty="0"/>
              <a:t>(V, E, w)</a:t>
            </a:r>
            <a:r>
              <a:rPr lang="en-US" dirty="0"/>
              <a:t> with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V</a:t>
            </a:r>
            <a:r>
              <a:rPr lang="en-US" dirty="0"/>
              <a:t> contains a node </a:t>
            </a:r>
            <a:r>
              <a:rPr lang="en-US" i="1" dirty="0"/>
              <a:t>v</a:t>
            </a:r>
            <a:r>
              <a:rPr lang="en-US" dirty="0"/>
              <a:t> per function of a program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E</a:t>
            </a:r>
            <a:r>
              <a:rPr lang="en-US" dirty="0"/>
              <a:t> contains an edge </a:t>
            </a:r>
            <a:r>
              <a:rPr lang="en-US" i="1" dirty="0"/>
              <a:t>e</a:t>
            </a:r>
            <a:r>
              <a:rPr lang="en-US" dirty="0"/>
              <a:t> = {</a:t>
            </a:r>
            <a:r>
              <a:rPr lang="en-US" i="1" dirty="0"/>
              <a:t>v</a:t>
            </a:r>
            <a:r>
              <a:rPr lang="en-US" dirty="0"/>
              <a:t>, </a:t>
            </a:r>
            <a:r>
              <a:rPr lang="en-US" i="1" dirty="0"/>
              <a:t>w</a:t>
            </a:r>
            <a:r>
              <a:rPr lang="en-US" dirty="0"/>
              <a:t>} if a function </a:t>
            </a:r>
            <a:r>
              <a:rPr lang="en-US" i="1" dirty="0"/>
              <a:t>v</a:t>
            </a:r>
            <a:r>
              <a:rPr lang="en-US" dirty="0"/>
              <a:t> calls function </a:t>
            </a:r>
            <a:r>
              <a:rPr lang="en-US" i="1" dirty="0"/>
              <a:t>w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Each edge </a:t>
            </a:r>
            <a:r>
              <a:rPr lang="en-US" i="1" dirty="0"/>
              <a:t>e</a:t>
            </a:r>
            <a:r>
              <a:rPr lang="en-US" dirty="0"/>
              <a:t> = {</a:t>
            </a:r>
            <a:r>
              <a:rPr lang="en-US" i="1" dirty="0"/>
              <a:t>v</a:t>
            </a:r>
            <a:r>
              <a:rPr lang="en-US" dirty="0"/>
              <a:t>, </a:t>
            </a:r>
            <a:r>
              <a:rPr lang="en-US" i="1" dirty="0"/>
              <a:t>w</a:t>
            </a:r>
            <a:r>
              <a:rPr lang="en-US" dirty="0"/>
              <a:t>} is weighted with the frequency </a:t>
            </a:r>
            <a:r>
              <a:rPr lang="en-US" i="1" dirty="0"/>
              <a:t>w(e)</a:t>
            </a:r>
            <a:r>
              <a:rPr lang="en-US" dirty="0"/>
              <a:t> how often </a:t>
            </a:r>
            <a:r>
              <a:rPr lang="en-US" i="1" dirty="0"/>
              <a:t>v</a:t>
            </a:r>
            <a:r>
              <a:rPr lang="en-US" dirty="0"/>
              <a:t> and </a:t>
            </a:r>
            <a:r>
              <a:rPr lang="en-US" i="1" dirty="0"/>
              <a:t>w</a:t>
            </a:r>
            <a:r>
              <a:rPr lang="en-US" dirty="0"/>
              <a:t> call themselves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Concept of WCET-aware Procedure Positioning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Generate call graphs with edge weights equal to worst-case call frequencies as determined during static WCET analysis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Repeatedly place two functions with high edge weights consecutively in memory</a:t>
            </a:r>
          </a:p>
        </p:txBody>
      </p:sp>
    </p:spTree>
    <p:extLst>
      <p:ext uri="{BB962C8B-B14F-4D97-AF65-F5344CB8AC3E}">
        <p14:creationId xmlns:p14="http://schemas.microsoft.com/office/powerpoint/2010/main" val="38902668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E410959C-12AD-4F46-B737-30A63B1A8DA4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WCET-aware Procedure Positioning (1)</a:t>
            </a:r>
          </a:p>
        </p:txBody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Input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Program </a:t>
            </a:r>
            <a:r>
              <a:rPr lang="en-US" i="1" dirty="0"/>
              <a:t>P</a:t>
            </a:r>
            <a:r>
              <a:rPr lang="en-US" dirty="0"/>
              <a:t> to be optimized, given in the form of an LIR</a:t>
            </a:r>
          </a:p>
          <a:p>
            <a:pPr>
              <a:lnSpc>
                <a:spcPct val="90000"/>
              </a:lnSpc>
            </a:pPr>
            <a:endParaRPr lang="en-US" b="1" dirty="0"/>
          </a:p>
          <a:p>
            <a:pPr>
              <a:lnSpc>
                <a:spcPct val="90000"/>
              </a:lnSpc>
            </a:pPr>
            <a:r>
              <a:rPr lang="en-US" b="1" dirty="0"/>
              <a:t>Initialization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Perform a WCET analysis of </a:t>
            </a:r>
            <a:r>
              <a:rPr lang="en-US" i="1" dirty="0"/>
              <a:t>P</a:t>
            </a:r>
            <a:r>
              <a:rPr lang="en-US" dirty="0"/>
              <a:t>;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Generate call graph </a:t>
            </a:r>
            <a:r>
              <a:rPr lang="en-US" i="1" dirty="0"/>
              <a:t>G</a:t>
            </a:r>
            <a:r>
              <a:rPr lang="en-US" i="1" baseline="-25000" dirty="0"/>
              <a:t>orig</a:t>
            </a:r>
            <a:r>
              <a:rPr lang="en-US" dirty="0"/>
              <a:t> = (</a:t>
            </a:r>
            <a:r>
              <a:rPr lang="en-US" i="1" dirty="0"/>
              <a:t>V</a:t>
            </a:r>
            <a:r>
              <a:rPr lang="en-US" i="1" baseline="-25000" dirty="0"/>
              <a:t>orig</a:t>
            </a:r>
            <a:r>
              <a:rPr lang="en-US" dirty="0"/>
              <a:t>, </a:t>
            </a:r>
            <a:r>
              <a:rPr lang="en-US" i="1" dirty="0"/>
              <a:t>E</a:t>
            </a:r>
            <a:r>
              <a:rPr lang="en-US" i="1" baseline="-25000" dirty="0"/>
              <a:t>orig</a:t>
            </a:r>
            <a:r>
              <a:rPr lang="en-US" dirty="0"/>
              <a:t>, </a:t>
            </a:r>
            <a:r>
              <a:rPr lang="en-US" i="1" dirty="0"/>
              <a:t>w</a:t>
            </a:r>
            <a:r>
              <a:rPr lang="en-US" i="1" baseline="-25000" dirty="0"/>
              <a:t>orig</a:t>
            </a:r>
            <a:r>
              <a:rPr lang="en-US" dirty="0"/>
              <a:t>) of </a:t>
            </a:r>
            <a:r>
              <a:rPr lang="en-US" i="1" dirty="0"/>
              <a:t>P</a:t>
            </a:r>
            <a:r>
              <a:rPr lang="en-US" dirty="0"/>
              <a:t> based on WCET data;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Generate call graph </a:t>
            </a:r>
            <a:r>
              <a:rPr lang="en-US" i="1" dirty="0"/>
              <a:t>G</a:t>
            </a:r>
            <a:r>
              <a:rPr lang="en-US" i="1" baseline="-25000" dirty="0"/>
              <a:t>new</a:t>
            </a:r>
            <a:r>
              <a:rPr lang="en-US" dirty="0"/>
              <a:t> = (</a:t>
            </a:r>
            <a:r>
              <a:rPr lang="en-US" i="1" dirty="0"/>
              <a:t>V</a:t>
            </a:r>
            <a:r>
              <a:rPr lang="en-US" i="1" baseline="-25000" dirty="0"/>
              <a:t>new</a:t>
            </a:r>
            <a:r>
              <a:rPr lang="en-US" dirty="0"/>
              <a:t>, </a:t>
            </a:r>
            <a:r>
              <a:rPr lang="en-US" i="1" dirty="0"/>
              <a:t>E</a:t>
            </a:r>
            <a:r>
              <a:rPr lang="en-US" i="1" baseline="-25000" dirty="0"/>
              <a:t>new</a:t>
            </a:r>
            <a:r>
              <a:rPr lang="en-US" dirty="0"/>
              <a:t>, </a:t>
            </a:r>
            <a:r>
              <a:rPr lang="en-US" i="1" dirty="0"/>
              <a:t>w</a:t>
            </a:r>
            <a:r>
              <a:rPr lang="en-US" i="1" baseline="-25000" dirty="0"/>
              <a:t>new</a:t>
            </a:r>
            <a:r>
              <a:rPr lang="en-US" dirty="0"/>
              <a:t>) = </a:t>
            </a:r>
            <a:r>
              <a:rPr lang="en-US" i="1" dirty="0"/>
              <a:t>G</a:t>
            </a:r>
            <a:r>
              <a:rPr lang="en-US" i="1" baseline="-25000" dirty="0"/>
              <a:t>orig</a:t>
            </a:r>
            <a:r>
              <a:rPr lang="en-US" dirty="0"/>
              <a:t>.copy();</a:t>
            </a: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611560" y="5373216"/>
            <a:ext cx="6984776" cy="584775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600" i="1" dirty="0">
                <a:ea typeface="ヒラギノ角ゴ Pro W3" pitchFamily="96" charset="-128"/>
              </a:rPr>
              <a:t>[</a:t>
            </a:r>
            <a:r>
              <a:rPr lang="en-US" sz="1600" b="1" i="1" dirty="0"/>
              <a:t>P. Lokuciejewski et al.</a:t>
            </a:r>
            <a:r>
              <a:rPr lang="en-US" sz="1600" i="1" dirty="0"/>
              <a:t> WCET-driven Cache-based Procedure Positioning Optimizations. ECRTS, Prague, 2008</a:t>
            </a:r>
            <a:r>
              <a:rPr lang="en-US" sz="1600" i="1" dirty="0">
                <a:ea typeface="ヒラギノ角ゴ Pro W3" pitchFamily="96" charset="-128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41017569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96A48D71-9780-4217-988A-502CDB3B2F52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WCET-aware Procedure Positioning (2)</a:t>
            </a:r>
          </a:p>
        </p:txBody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387475"/>
            <a:ext cx="8785225" cy="49942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Optimization Loop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do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  </a:t>
            </a:r>
            <a:r>
              <a:rPr lang="en-US" i="1" dirty="0"/>
              <a:t>wcet</a:t>
            </a:r>
            <a:r>
              <a:rPr lang="en-US" i="1" baseline="-25000" dirty="0"/>
              <a:t>current</a:t>
            </a:r>
            <a:r>
              <a:rPr lang="en-US" dirty="0"/>
              <a:t> = getWCET( </a:t>
            </a:r>
            <a:r>
              <a:rPr lang="en-US" i="1" dirty="0"/>
              <a:t>P</a:t>
            </a:r>
            <a:r>
              <a:rPr lang="en-US" dirty="0"/>
              <a:t> );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  for ( &lt;</a:t>
            </a:r>
            <a:r>
              <a:rPr lang="en-US" i="1" dirty="0"/>
              <a:t>all edges e = {v, w} </a:t>
            </a:r>
            <a:r>
              <a:rPr lang="en-US" dirty="0">
                <a:sym typeface="Symbol" pitchFamily="18" charset="2"/>
              </a:rPr>
              <a:t> </a:t>
            </a:r>
            <a:r>
              <a:rPr lang="en-US" i="1" dirty="0"/>
              <a:t>E</a:t>
            </a:r>
            <a:r>
              <a:rPr lang="en-US" i="1" baseline="-25000" dirty="0"/>
              <a:t>new</a:t>
            </a:r>
            <a:r>
              <a:rPr lang="en-US" i="1" dirty="0"/>
              <a:t>,</a:t>
            </a:r>
            <a:br>
              <a:rPr lang="en-US" i="1" dirty="0"/>
            </a:br>
            <a:r>
              <a:rPr lang="en-US" i="1" dirty="0"/>
              <a:t>            sorted in descending order w.r.t. w</a:t>
            </a:r>
            <a:r>
              <a:rPr lang="en-US" i="1" baseline="-25000" dirty="0"/>
              <a:t>new</a:t>
            </a:r>
            <a:r>
              <a:rPr lang="en-US" dirty="0"/>
              <a:t>&gt; )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    if ( Positioning( </a:t>
            </a:r>
            <a:r>
              <a:rPr lang="en-US" i="1" dirty="0"/>
              <a:t>e</a:t>
            </a:r>
            <a:r>
              <a:rPr lang="en-US" dirty="0"/>
              <a:t>, </a:t>
            </a:r>
            <a:r>
              <a:rPr lang="en-US" i="1" dirty="0"/>
              <a:t>G</a:t>
            </a:r>
            <a:r>
              <a:rPr lang="en-US" i="1" baseline="-25000" dirty="0"/>
              <a:t>new</a:t>
            </a:r>
            <a:r>
              <a:rPr lang="en-US" dirty="0"/>
              <a:t>, </a:t>
            </a:r>
            <a:r>
              <a:rPr lang="en-US" i="1" dirty="0"/>
              <a:t>G</a:t>
            </a:r>
            <a:r>
              <a:rPr lang="en-US" i="1" baseline="-25000" dirty="0"/>
              <a:t>orig</a:t>
            </a:r>
            <a:r>
              <a:rPr lang="en-US" dirty="0"/>
              <a:t>, </a:t>
            </a:r>
            <a:r>
              <a:rPr lang="en-US" i="1" dirty="0"/>
              <a:t>P</a:t>
            </a:r>
            <a:r>
              <a:rPr lang="en-US" dirty="0"/>
              <a:t>, </a:t>
            </a:r>
            <a:r>
              <a:rPr lang="en-US" i="1" dirty="0"/>
              <a:t>wcet</a:t>
            </a:r>
            <a:r>
              <a:rPr lang="en-US" i="1" baseline="-25000" dirty="0"/>
              <a:t>current</a:t>
            </a:r>
            <a:r>
              <a:rPr lang="en-US" dirty="0"/>
              <a:t> ) == true )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      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// If contiguous placement of nodes v and w in memory reduces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  // WCET</a:t>
            </a:r>
            <a:r>
              <a:rPr lang="en-US" i="1" baseline="-2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EST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terminate for-loop and continue with do-while-loop.</a:t>
            </a:r>
            <a:endParaRPr lang="en-US" i="1" baseline="-25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      break;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while ( &lt;</a:t>
            </a:r>
            <a:r>
              <a:rPr lang="en-US" i="1" dirty="0"/>
              <a:t>P was modified during last iteration</a:t>
            </a:r>
            <a:r>
              <a:rPr lang="en-US" dirty="0"/>
              <a:t>&gt; );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41567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426C8E4B-3E76-476C-A32A-57D576F1B44E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WCET-aware Procedure Positioning (3)</a:t>
            </a:r>
          </a:p>
        </p:txBody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Positioning( </a:t>
            </a:r>
            <a:r>
              <a:rPr lang="en-US" b="1" i="1" dirty="0"/>
              <a:t>e</a:t>
            </a:r>
            <a:r>
              <a:rPr lang="en-US" b="1" dirty="0"/>
              <a:t> = {</a:t>
            </a:r>
            <a:r>
              <a:rPr lang="en-US" b="1" i="1" dirty="0"/>
              <a:t>v</a:t>
            </a:r>
            <a:r>
              <a:rPr lang="en-US" b="1" dirty="0"/>
              <a:t>, </a:t>
            </a:r>
            <a:r>
              <a:rPr lang="en-US" b="1" i="1" dirty="0"/>
              <a:t>w</a:t>
            </a:r>
            <a:r>
              <a:rPr lang="en-US" b="1" dirty="0"/>
              <a:t>} </a:t>
            </a:r>
            <a:r>
              <a:rPr lang="en-US" b="1" dirty="0">
                <a:sym typeface="Symbol" pitchFamily="18" charset="2"/>
              </a:rPr>
              <a:t></a:t>
            </a:r>
            <a:r>
              <a:rPr lang="en-US" dirty="0">
                <a:sym typeface="Symbol" pitchFamily="18" charset="2"/>
              </a:rPr>
              <a:t> </a:t>
            </a:r>
            <a:r>
              <a:rPr lang="en-US" b="1" i="1" dirty="0"/>
              <a:t>E</a:t>
            </a:r>
            <a:r>
              <a:rPr lang="en-US" b="1" i="1" baseline="-25000" dirty="0"/>
              <a:t>new</a:t>
            </a:r>
            <a:r>
              <a:rPr lang="en-US" b="1" dirty="0"/>
              <a:t>, </a:t>
            </a:r>
            <a:r>
              <a:rPr lang="en-US" b="1" i="1" dirty="0"/>
              <a:t>G</a:t>
            </a:r>
            <a:r>
              <a:rPr lang="en-US" b="1" i="1" baseline="-25000" dirty="0"/>
              <a:t>new</a:t>
            </a:r>
            <a:r>
              <a:rPr lang="en-US" b="1" dirty="0"/>
              <a:t>, </a:t>
            </a:r>
            <a:r>
              <a:rPr lang="en-US" b="1" i="1" dirty="0"/>
              <a:t>G</a:t>
            </a:r>
            <a:r>
              <a:rPr lang="en-US" b="1" i="1" baseline="-25000" dirty="0"/>
              <a:t>orig</a:t>
            </a:r>
            <a:r>
              <a:rPr lang="en-US" b="1" dirty="0"/>
              <a:t>, </a:t>
            </a:r>
            <a:r>
              <a:rPr lang="en-US" b="1" i="1" dirty="0"/>
              <a:t>P</a:t>
            </a:r>
            <a:r>
              <a:rPr lang="en-US" b="1" dirty="0"/>
              <a:t>, </a:t>
            </a:r>
            <a:r>
              <a:rPr lang="en-US" b="1" i="1" dirty="0"/>
              <a:t>wcet</a:t>
            </a:r>
            <a:r>
              <a:rPr lang="en-US" b="1" i="1" baseline="-25000" dirty="0"/>
              <a:t>current</a:t>
            </a:r>
            <a:r>
              <a:rPr lang="en-US" b="1" dirty="0"/>
              <a:t> )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Generate LIR </a:t>
            </a:r>
            <a:r>
              <a:rPr lang="en-US" i="1" dirty="0"/>
              <a:t>P’</a:t>
            </a:r>
            <a:r>
              <a:rPr lang="en-US" dirty="0"/>
              <a:t> with </a:t>
            </a:r>
            <a:r>
              <a:rPr lang="en-US" i="1" dirty="0"/>
              <a:t>v</a:t>
            </a:r>
            <a:r>
              <a:rPr lang="en-US" dirty="0"/>
              <a:t> and </a:t>
            </a:r>
            <a:r>
              <a:rPr lang="en-US" i="1" dirty="0"/>
              <a:t>w</a:t>
            </a:r>
            <a:r>
              <a:rPr lang="en-US" dirty="0"/>
              <a:t> placed contiguously in memory;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Perform a WCET analysis of </a:t>
            </a:r>
            <a:r>
              <a:rPr lang="en-US" i="1" dirty="0"/>
              <a:t>P’</a:t>
            </a:r>
            <a:r>
              <a:rPr lang="en-US" dirty="0"/>
              <a:t>;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i="1" dirty="0"/>
              <a:t>wcet</a:t>
            </a:r>
            <a:r>
              <a:rPr lang="en-US" i="1" baseline="-25000" dirty="0"/>
              <a:t>new</a:t>
            </a:r>
            <a:r>
              <a:rPr lang="en-US" dirty="0"/>
              <a:t> = getWCET( </a:t>
            </a:r>
            <a:r>
              <a:rPr lang="en-US" i="1" dirty="0"/>
              <a:t>P’</a:t>
            </a:r>
            <a:r>
              <a:rPr lang="en-US" dirty="0"/>
              <a:t> );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if ( </a:t>
            </a:r>
            <a:r>
              <a:rPr lang="en-US" i="1" dirty="0"/>
              <a:t>wcet</a:t>
            </a:r>
            <a:r>
              <a:rPr lang="en-US" i="1" baseline="-25000" dirty="0"/>
              <a:t>new</a:t>
            </a:r>
            <a:r>
              <a:rPr lang="en-US" dirty="0"/>
              <a:t> &lt; </a:t>
            </a:r>
            <a:r>
              <a:rPr lang="en-US" i="1" dirty="0"/>
              <a:t>wcet</a:t>
            </a:r>
            <a:r>
              <a:rPr lang="en-US" i="1" baseline="-25000" dirty="0"/>
              <a:t>current</a:t>
            </a:r>
            <a:r>
              <a:rPr lang="en-US" dirty="0"/>
              <a:t> )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  </a:t>
            </a:r>
            <a:r>
              <a:rPr lang="en-US" i="1" dirty="0"/>
              <a:t>P</a:t>
            </a:r>
            <a:r>
              <a:rPr lang="en-US" dirty="0"/>
              <a:t> = </a:t>
            </a:r>
            <a:r>
              <a:rPr lang="en-US" i="1" dirty="0"/>
              <a:t>P’</a:t>
            </a:r>
            <a:r>
              <a:rPr lang="en-US" dirty="0"/>
              <a:t>;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  Merge nodes </a:t>
            </a:r>
            <a:r>
              <a:rPr lang="en-US" i="1" dirty="0"/>
              <a:t>v</a:t>
            </a:r>
            <a:r>
              <a:rPr lang="en-US" dirty="0"/>
              <a:t> and </a:t>
            </a:r>
            <a:r>
              <a:rPr lang="en-US" i="1" dirty="0"/>
              <a:t>w</a:t>
            </a:r>
            <a:r>
              <a:rPr lang="en-US" dirty="0"/>
              <a:t> in </a:t>
            </a:r>
            <a:r>
              <a:rPr lang="en-US" i="1" dirty="0"/>
              <a:t>G</a:t>
            </a:r>
            <a:r>
              <a:rPr lang="en-US" i="1" baseline="-25000" dirty="0"/>
              <a:t>new</a:t>
            </a:r>
            <a:r>
              <a:rPr lang="en-US" dirty="0"/>
              <a:t>;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  Update </a:t>
            </a:r>
            <a:r>
              <a:rPr lang="en-US" i="1" dirty="0"/>
              <a:t>w</a:t>
            </a:r>
            <a:r>
              <a:rPr lang="en-US" i="1" baseline="-25000" dirty="0"/>
              <a:t>new</a:t>
            </a:r>
            <a:r>
              <a:rPr lang="en-US" dirty="0"/>
              <a:t> based on novel WCET data;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  return true;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else</a:t>
            </a:r>
          </a:p>
          <a:p>
            <a:pPr>
              <a:lnSpc>
                <a:spcPct val="120000"/>
              </a:lnSpc>
              <a:buFont typeface="Arial" pitchFamily="34" charset="0"/>
              <a:buChar char=" "/>
            </a:pPr>
            <a:r>
              <a:rPr lang="en-US" dirty="0"/>
              <a:t>  return false;</a:t>
            </a:r>
          </a:p>
        </p:txBody>
      </p:sp>
    </p:spTree>
    <p:extLst>
      <p:ext uri="{BB962C8B-B14F-4D97-AF65-F5344CB8AC3E}">
        <p14:creationId xmlns:p14="http://schemas.microsoft.com/office/powerpoint/2010/main" val="2788960089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D7208870-3B70-4EE5-83AA-22D1F3987EE5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Merging of Nodes</a:t>
            </a:r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20000"/>
              </a:lnSpc>
            </a:pPr>
            <a:endParaRPr lang="en-US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Contiguous Placement of merged Nodes in Memory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Problem: How shall 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A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B</a:t>
            </a:r>
            <a:r>
              <a:rPr lang="en-US" dirty="0"/>
              <a:t>) and 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D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E</a:t>
            </a:r>
            <a:r>
              <a:rPr lang="en-US" dirty="0"/>
              <a:t>) be placed in the next step?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G</a:t>
            </a:r>
            <a:r>
              <a:rPr lang="en-US" i="1" baseline="-25000" dirty="0"/>
              <a:t>orig</a:t>
            </a:r>
            <a:r>
              <a:rPr lang="en-US" dirty="0"/>
              <a:t> reveals that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A</a:t>
            </a:r>
            <a:r>
              <a:rPr lang="en-US" dirty="0"/>
              <a:t> and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D</a:t>
            </a:r>
            <a:r>
              <a:rPr lang="en-US" dirty="0"/>
              <a:t> should be placed contiguously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Best placement is 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B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A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D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E</a:t>
            </a:r>
            <a:r>
              <a:rPr lang="en-US" dirty="0"/>
              <a:t>).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That’s why </a:t>
            </a:r>
            <a:r>
              <a:rPr lang="en-US" i="1" dirty="0"/>
              <a:t>G</a:t>
            </a:r>
            <a:r>
              <a:rPr lang="en-US" i="1" baseline="-25000" dirty="0"/>
              <a:t>orig</a:t>
            </a:r>
            <a:r>
              <a:rPr lang="en-US" dirty="0"/>
              <a:t> is kept throughout the positioning algorithm!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 flipH="1">
            <a:off x="863600" y="2132161"/>
            <a:ext cx="684213" cy="7572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1619250" y="2132161"/>
            <a:ext cx="684213" cy="7572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flipH="1">
            <a:off x="863600" y="2889399"/>
            <a:ext cx="1439863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H="1">
            <a:off x="863600" y="2889399"/>
            <a:ext cx="1439863" cy="7715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 flipH="1" flipV="1">
            <a:off x="863600" y="2889399"/>
            <a:ext cx="0" cy="7556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 flipH="1" flipV="1">
            <a:off x="2303463" y="2889399"/>
            <a:ext cx="0" cy="7556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1296988" y="1873279"/>
            <a:ext cx="574675" cy="519351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 dirty="0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576263" y="2620992"/>
            <a:ext cx="574675" cy="519351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 dirty="0"/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2017713" y="2624167"/>
            <a:ext cx="574675" cy="519351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 dirty="0"/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2049463" y="2733824"/>
            <a:ext cx="3270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</a:rPr>
              <a:t>D</a:t>
            </a: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1338263" y="2025799"/>
            <a:ext cx="3270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</a:rPr>
              <a:t>C</a:t>
            </a:r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615950" y="2729061"/>
            <a:ext cx="3270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</a:rPr>
              <a:t>B</a:t>
            </a:r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576263" y="3370292"/>
            <a:ext cx="574675" cy="519351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 dirty="0"/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>
            <a:off x="2017713" y="3370292"/>
            <a:ext cx="574675" cy="519351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 dirty="0"/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2049463" y="3505349"/>
            <a:ext cx="3270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</a:rPr>
              <a:t>E</a:t>
            </a:r>
          </a:p>
        </p:txBody>
      </p:sp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615950" y="3500586"/>
            <a:ext cx="3270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</a:rPr>
              <a:t>A</a:t>
            </a:r>
          </a:p>
        </p:txBody>
      </p:sp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971550" y="2243286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dirty="0"/>
              <a:t>4</a:t>
            </a:r>
          </a:p>
        </p:txBody>
      </p:sp>
      <p:sp>
        <p:nvSpPr>
          <p:cNvPr id="23" name="Text Box 22"/>
          <p:cNvSpPr txBox="1">
            <a:spLocks noChangeArrowheads="1"/>
          </p:cNvSpPr>
          <p:nvPr/>
        </p:nvSpPr>
        <p:spPr bwMode="auto">
          <a:xfrm>
            <a:off x="1905000" y="2243286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dirty="0"/>
              <a:t>1</a:t>
            </a:r>
          </a:p>
        </p:txBody>
      </p:sp>
      <p:sp>
        <p:nvSpPr>
          <p:cNvPr id="24" name="Text Box 23"/>
          <p:cNvSpPr txBox="1">
            <a:spLocks noChangeArrowheads="1"/>
          </p:cNvSpPr>
          <p:nvPr/>
        </p:nvSpPr>
        <p:spPr bwMode="auto">
          <a:xfrm>
            <a:off x="1436688" y="2603649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dirty="0"/>
              <a:t>2</a:t>
            </a:r>
          </a:p>
        </p:txBody>
      </p:sp>
      <p:sp>
        <p:nvSpPr>
          <p:cNvPr id="25" name="Text Box 24"/>
          <p:cNvSpPr txBox="1">
            <a:spLocks noChangeArrowheads="1"/>
          </p:cNvSpPr>
          <p:nvPr/>
        </p:nvSpPr>
        <p:spPr bwMode="auto">
          <a:xfrm>
            <a:off x="1439863" y="3252936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dirty="0"/>
              <a:t>3</a:t>
            </a:r>
          </a:p>
        </p:txBody>
      </p:sp>
      <p:sp>
        <p:nvSpPr>
          <p:cNvPr id="26" name="Text Box 25"/>
          <p:cNvSpPr txBox="1">
            <a:spLocks noChangeArrowheads="1"/>
          </p:cNvSpPr>
          <p:nvPr/>
        </p:nvSpPr>
        <p:spPr bwMode="auto">
          <a:xfrm>
            <a:off x="576263" y="3105299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dirty="0"/>
              <a:t>8</a:t>
            </a:r>
          </a:p>
        </p:txBody>
      </p:sp>
      <p:sp>
        <p:nvSpPr>
          <p:cNvPr id="27" name="Text Box 26"/>
          <p:cNvSpPr txBox="1">
            <a:spLocks noChangeArrowheads="1"/>
          </p:cNvSpPr>
          <p:nvPr/>
        </p:nvSpPr>
        <p:spPr bwMode="auto">
          <a:xfrm>
            <a:off x="2301875" y="3105299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dirty="0"/>
              <a:t>6</a:t>
            </a:r>
          </a:p>
        </p:txBody>
      </p:sp>
      <p:sp>
        <p:nvSpPr>
          <p:cNvPr id="28" name="AutoShape 27"/>
          <p:cNvSpPr>
            <a:spLocks noChangeArrowheads="1"/>
          </p:cNvSpPr>
          <p:nvPr/>
        </p:nvSpPr>
        <p:spPr bwMode="auto">
          <a:xfrm>
            <a:off x="2809875" y="2744936"/>
            <a:ext cx="466725" cy="252413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83B53D">
                  <a:gamma/>
                  <a:shade val="46275"/>
                  <a:invGamma/>
                </a:srgbClr>
              </a:gs>
              <a:gs pos="100000">
                <a:srgbClr val="83B53D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Line 28"/>
          <p:cNvSpPr>
            <a:spLocks noChangeShapeType="1"/>
          </p:cNvSpPr>
          <p:nvPr/>
        </p:nvSpPr>
        <p:spPr bwMode="auto">
          <a:xfrm flipH="1">
            <a:off x="3779838" y="2132161"/>
            <a:ext cx="684212" cy="7572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30" name="Line 29"/>
          <p:cNvSpPr>
            <a:spLocks noChangeShapeType="1"/>
          </p:cNvSpPr>
          <p:nvPr/>
        </p:nvSpPr>
        <p:spPr bwMode="auto">
          <a:xfrm>
            <a:off x="4535488" y="2132161"/>
            <a:ext cx="684212" cy="7572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31" name="Line 30"/>
          <p:cNvSpPr>
            <a:spLocks noChangeShapeType="1"/>
          </p:cNvSpPr>
          <p:nvPr/>
        </p:nvSpPr>
        <p:spPr bwMode="auto">
          <a:xfrm flipH="1">
            <a:off x="3779838" y="2889399"/>
            <a:ext cx="1439862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32" name="Line 31"/>
          <p:cNvSpPr>
            <a:spLocks noChangeShapeType="1"/>
          </p:cNvSpPr>
          <p:nvPr/>
        </p:nvSpPr>
        <p:spPr bwMode="auto">
          <a:xfrm flipH="1" flipV="1">
            <a:off x="5219700" y="2889399"/>
            <a:ext cx="0" cy="7556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33" name="Oval 32"/>
          <p:cNvSpPr>
            <a:spLocks noChangeArrowheads="1"/>
          </p:cNvSpPr>
          <p:nvPr/>
        </p:nvSpPr>
        <p:spPr bwMode="auto">
          <a:xfrm>
            <a:off x="4213225" y="1873279"/>
            <a:ext cx="574675" cy="519351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 dirty="0"/>
          </a:p>
        </p:txBody>
      </p:sp>
      <p:sp>
        <p:nvSpPr>
          <p:cNvPr id="34" name="Oval 33"/>
          <p:cNvSpPr>
            <a:spLocks noChangeArrowheads="1"/>
          </p:cNvSpPr>
          <p:nvPr/>
        </p:nvSpPr>
        <p:spPr bwMode="auto">
          <a:xfrm>
            <a:off x="3492500" y="2620992"/>
            <a:ext cx="574675" cy="519351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 dirty="0"/>
          </a:p>
        </p:txBody>
      </p:sp>
      <p:sp>
        <p:nvSpPr>
          <p:cNvPr id="35" name="Oval 34"/>
          <p:cNvSpPr>
            <a:spLocks noChangeArrowheads="1"/>
          </p:cNvSpPr>
          <p:nvPr/>
        </p:nvSpPr>
        <p:spPr bwMode="auto">
          <a:xfrm>
            <a:off x="4933950" y="2624167"/>
            <a:ext cx="574675" cy="519351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 dirty="0"/>
          </a:p>
        </p:txBody>
      </p:sp>
      <p:sp>
        <p:nvSpPr>
          <p:cNvPr id="36" name="Text Box 35"/>
          <p:cNvSpPr txBox="1">
            <a:spLocks noChangeArrowheads="1"/>
          </p:cNvSpPr>
          <p:nvPr/>
        </p:nvSpPr>
        <p:spPr bwMode="auto">
          <a:xfrm>
            <a:off x="4965700" y="2733824"/>
            <a:ext cx="3270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</a:rPr>
              <a:t>D</a:t>
            </a:r>
          </a:p>
        </p:txBody>
      </p:sp>
      <p:sp>
        <p:nvSpPr>
          <p:cNvPr id="37" name="Text Box 36"/>
          <p:cNvSpPr txBox="1">
            <a:spLocks noChangeArrowheads="1"/>
          </p:cNvSpPr>
          <p:nvPr/>
        </p:nvSpPr>
        <p:spPr bwMode="auto">
          <a:xfrm>
            <a:off x="4254500" y="2025799"/>
            <a:ext cx="3270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</a:rPr>
              <a:t>C</a:t>
            </a:r>
          </a:p>
        </p:txBody>
      </p:sp>
      <p:sp>
        <p:nvSpPr>
          <p:cNvPr id="38" name="Text Box 37"/>
          <p:cNvSpPr txBox="1">
            <a:spLocks noChangeArrowheads="1"/>
          </p:cNvSpPr>
          <p:nvPr/>
        </p:nvSpPr>
        <p:spPr bwMode="auto">
          <a:xfrm>
            <a:off x="3395663" y="2729061"/>
            <a:ext cx="6000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</a:rPr>
              <a:t>A,B</a:t>
            </a:r>
          </a:p>
        </p:txBody>
      </p:sp>
      <p:sp>
        <p:nvSpPr>
          <p:cNvPr id="39" name="Oval 38"/>
          <p:cNvSpPr>
            <a:spLocks noChangeArrowheads="1"/>
          </p:cNvSpPr>
          <p:nvPr/>
        </p:nvSpPr>
        <p:spPr bwMode="auto">
          <a:xfrm>
            <a:off x="4933950" y="3370292"/>
            <a:ext cx="574675" cy="519351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 dirty="0"/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4965700" y="3505349"/>
            <a:ext cx="3270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</a:rPr>
              <a:t>E</a:t>
            </a:r>
          </a:p>
        </p:txBody>
      </p:sp>
      <p:sp>
        <p:nvSpPr>
          <p:cNvPr id="41" name="Text Box 40"/>
          <p:cNvSpPr txBox="1">
            <a:spLocks noChangeArrowheads="1"/>
          </p:cNvSpPr>
          <p:nvPr/>
        </p:nvSpPr>
        <p:spPr bwMode="auto">
          <a:xfrm>
            <a:off x="3887788" y="2243286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dirty="0"/>
              <a:t>4</a:t>
            </a:r>
          </a:p>
        </p:txBody>
      </p:sp>
      <p:sp>
        <p:nvSpPr>
          <p:cNvPr id="42" name="Text Box 41"/>
          <p:cNvSpPr txBox="1">
            <a:spLocks noChangeArrowheads="1"/>
          </p:cNvSpPr>
          <p:nvPr/>
        </p:nvSpPr>
        <p:spPr bwMode="auto">
          <a:xfrm>
            <a:off x="4821238" y="2243286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dirty="0"/>
              <a:t>1</a:t>
            </a:r>
          </a:p>
        </p:txBody>
      </p:sp>
      <p:sp>
        <p:nvSpPr>
          <p:cNvPr id="43" name="Text Box 42"/>
          <p:cNvSpPr txBox="1">
            <a:spLocks noChangeArrowheads="1"/>
          </p:cNvSpPr>
          <p:nvPr/>
        </p:nvSpPr>
        <p:spPr bwMode="auto">
          <a:xfrm>
            <a:off x="4352925" y="2603649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dirty="0"/>
              <a:t>5</a:t>
            </a:r>
          </a:p>
        </p:txBody>
      </p:sp>
      <p:sp>
        <p:nvSpPr>
          <p:cNvPr id="44" name="Text Box 43"/>
          <p:cNvSpPr txBox="1">
            <a:spLocks noChangeArrowheads="1"/>
          </p:cNvSpPr>
          <p:nvPr/>
        </p:nvSpPr>
        <p:spPr bwMode="auto">
          <a:xfrm>
            <a:off x="5218113" y="3105299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dirty="0"/>
              <a:t>6</a:t>
            </a:r>
          </a:p>
        </p:txBody>
      </p:sp>
      <p:sp>
        <p:nvSpPr>
          <p:cNvPr id="45" name="AutoShape 44"/>
          <p:cNvSpPr>
            <a:spLocks noChangeArrowheads="1"/>
          </p:cNvSpPr>
          <p:nvPr/>
        </p:nvSpPr>
        <p:spPr bwMode="auto">
          <a:xfrm>
            <a:off x="5724525" y="2744936"/>
            <a:ext cx="466725" cy="252413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83B53D">
                  <a:gamma/>
                  <a:shade val="46275"/>
                  <a:invGamma/>
                </a:srgbClr>
              </a:gs>
              <a:gs pos="100000">
                <a:srgbClr val="83B53D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6" name="Line 45"/>
          <p:cNvSpPr>
            <a:spLocks noChangeShapeType="1"/>
          </p:cNvSpPr>
          <p:nvPr/>
        </p:nvSpPr>
        <p:spPr bwMode="auto">
          <a:xfrm flipH="1">
            <a:off x="6731000" y="2132161"/>
            <a:ext cx="684213" cy="7572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47" name="Line 46"/>
          <p:cNvSpPr>
            <a:spLocks noChangeShapeType="1"/>
          </p:cNvSpPr>
          <p:nvPr/>
        </p:nvSpPr>
        <p:spPr bwMode="auto">
          <a:xfrm>
            <a:off x="7486650" y="2132161"/>
            <a:ext cx="684213" cy="7572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48" name="Line 47"/>
          <p:cNvSpPr>
            <a:spLocks noChangeShapeType="1"/>
          </p:cNvSpPr>
          <p:nvPr/>
        </p:nvSpPr>
        <p:spPr bwMode="auto">
          <a:xfrm flipH="1">
            <a:off x="6731000" y="2889399"/>
            <a:ext cx="1439863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49" name="Oval 48"/>
          <p:cNvSpPr>
            <a:spLocks noChangeArrowheads="1"/>
          </p:cNvSpPr>
          <p:nvPr/>
        </p:nvSpPr>
        <p:spPr bwMode="auto">
          <a:xfrm>
            <a:off x="7164388" y="1873279"/>
            <a:ext cx="574675" cy="519351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 dirty="0"/>
          </a:p>
        </p:txBody>
      </p:sp>
      <p:sp>
        <p:nvSpPr>
          <p:cNvPr id="50" name="Oval 49"/>
          <p:cNvSpPr>
            <a:spLocks noChangeArrowheads="1"/>
          </p:cNvSpPr>
          <p:nvPr/>
        </p:nvSpPr>
        <p:spPr bwMode="auto">
          <a:xfrm>
            <a:off x="6443663" y="2620992"/>
            <a:ext cx="574675" cy="519351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 dirty="0"/>
          </a:p>
        </p:txBody>
      </p:sp>
      <p:sp>
        <p:nvSpPr>
          <p:cNvPr id="51" name="Oval 50"/>
          <p:cNvSpPr>
            <a:spLocks noChangeArrowheads="1"/>
          </p:cNvSpPr>
          <p:nvPr/>
        </p:nvSpPr>
        <p:spPr bwMode="auto">
          <a:xfrm>
            <a:off x="7885113" y="2624167"/>
            <a:ext cx="574675" cy="519351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 dirty="0"/>
          </a:p>
        </p:txBody>
      </p:sp>
      <p:sp>
        <p:nvSpPr>
          <p:cNvPr id="52" name="Text Box 51"/>
          <p:cNvSpPr txBox="1">
            <a:spLocks noChangeArrowheads="1"/>
          </p:cNvSpPr>
          <p:nvPr/>
        </p:nvSpPr>
        <p:spPr bwMode="auto">
          <a:xfrm>
            <a:off x="7780338" y="2733824"/>
            <a:ext cx="6000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</a:rPr>
              <a:t>D,E</a:t>
            </a:r>
          </a:p>
        </p:txBody>
      </p:sp>
      <p:sp>
        <p:nvSpPr>
          <p:cNvPr id="53" name="Text Box 52"/>
          <p:cNvSpPr txBox="1">
            <a:spLocks noChangeArrowheads="1"/>
          </p:cNvSpPr>
          <p:nvPr/>
        </p:nvSpPr>
        <p:spPr bwMode="auto">
          <a:xfrm>
            <a:off x="7205663" y="2025799"/>
            <a:ext cx="3270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</a:rPr>
              <a:t>C</a:t>
            </a:r>
          </a:p>
        </p:txBody>
      </p:sp>
      <p:sp>
        <p:nvSpPr>
          <p:cNvPr id="54" name="Text Box 53"/>
          <p:cNvSpPr txBox="1">
            <a:spLocks noChangeArrowheads="1"/>
          </p:cNvSpPr>
          <p:nvPr/>
        </p:nvSpPr>
        <p:spPr bwMode="auto">
          <a:xfrm>
            <a:off x="6346825" y="2729061"/>
            <a:ext cx="6000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marL="647700" indent="-4572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7"/>
              </a:buClr>
            </a:pPr>
            <a:r>
              <a:rPr lang="en-US" sz="1800" b="1" dirty="0">
                <a:latin typeface="Courier New" pitchFamily="49" charset="0"/>
              </a:rPr>
              <a:t>A,B</a:t>
            </a:r>
          </a:p>
        </p:txBody>
      </p:sp>
      <p:sp>
        <p:nvSpPr>
          <p:cNvPr id="55" name="Text Box 54"/>
          <p:cNvSpPr txBox="1">
            <a:spLocks noChangeArrowheads="1"/>
          </p:cNvSpPr>
          <p:nvPr/>
        </p:nvSpPr>
        <p:spPr bwMode="auto">
          <a:xfrm>
            <a:off x="6838950" y="2243286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dirty="0"/>
              <a:t>4</a:t>
            </a:r>
          </a:p>
        </p:txBody>
      </p:sp>
      <p:sp>
        <p:nvSpPr>
          <p:cNvPr id="56" name="Text Box 55"/>
          <p:cNvSpPr txBox="1">
            <a:spLocks noChangeArrowheads="1"/>
          </p:cNvSpPr>
          <p:nvPr/>
        </p:nvSpPr>
        <p:spPr bwMode="auto">
          <a:xfrm>
            <a:off x="7772400" y="2243286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dirty="0"/>
              <a:t>1</a:t>
            </a:r>
          </a:p>
        </p:txBody>
      </p:sp>
      <p:sp>
        <p:nvSpPr>
          <p:cNvPr id="57" name="Text Box 56"/>
          <p:cNvSpPr txBox="1">
            <a:spLocks noChangeArrowheads="1"/>
          </p:cNvSpPr>
          <p:nvPr/>
        </p:nvSpPr>
        <p:spPr bwMode="auto">
          <a:xfrm>
            <a:off x="7304088" y="2603649"/>
            <a:ext cx="290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1500" dirty="0"/>
              <a:t>5</a:t>
            </a:r>
          </a:p>
        </p:txBody>
      </p:sp>
      <p:sp>
        <p:nvSpPr>
          <p:cNvPr id="58" name="Text Box 57"/>
          <p:cNvSpPr txBox="1">
            <a:spLocks noChangeArrowheads="1"/>
          </p:cNvSpPr>
          <p:nvPr/>
        </p:nvSpPr>
        <p:spPr bwMode="auto">
          <a:xfrm>
            <a:off x="276801" y="1916261"/>
            <a:ext cx="6687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2000" i="1" dirty="0"/>
              <a:t>G</a:t>
            </a:r>
            <a:r>
              <a:rPr lang="en-US" sz="2000" i="1" baseline="-25000" dirty="0"/>
              <a:t>orig</a:t>
            </a:r>
          </a:p>
        </p:txBody>
      </p:sp>
      <p:sp>
        <p:nvSpPr>
          <p:cNvPr id="59" name="Text Box 58"/>
          <p:cNvSpPr txBox="1">
            <a:spLocks noChangeArrowheads="1"/>
          </p:cNvSpPr>
          <p:nvPr/>
        </p:nvSpPr>
        <p:spPr bwMode="auto">
          <a:xfrm>
            <a:off x="8132414" y="1914674"/>
            <a:ext cx="69602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96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83B73D"/>
              </a:buClr>
              <a:buFont typeface="Wingdings" pitchFamily="2" charset="2"/>
              <a:buNone/>
            </a:pPr>
            <a:r>
              <a:rPr lang="en-US" sz="2000" i="1" dirty="0"/>
              <a:t>G</a:t>
            </a:r>
            <a:r>
              <a:rPr lang="en-US" sz="2000" i="1" baseline="-25000" dirty="0"/>
              <a:t>new</a:t>
            </a:r>
          </a:p>
        </p:txBody>
      </p:sp>
    </p:spTree>
    <p:extLst>
      <p:ext uri="{BB962C8B-B14F-4D97-AF65-F5344CB8AC3E}">
        <p14:creationId xmlns:p14="http://schemas.microsoft.com/office/powerpoint/2010/main" val="21159186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/>
      <p:bldP spid="39" grpId="0" animBg="1"/>
      <p:bldP spid="40" grpId="0"/>
      <p:bldP spid="41" grpId="0"/>
      <p:bldP spid="42" grpId="0"/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4EAE01DE-D30B-457D-B6AF-E66C029ED92D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</a:t>
            </a:r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Algorithm greedily places two nodes of the current graph </a:t>
            </a:r>
            <a:r>
              <a:rPr lang="en-US" i="1" dirty="0"/>
              <a:t>G</a:t>
            </a:r>
            <a:r>
              <a:rPr lang="en-US" i="1" baseline="-25000" dirty="0"/>
              <a:t>new</a:t>
            </a:r>
            <a:r>
              <a:rPr lang="en-US" dirty="0"/>
              <a:t> contiguously in memory in one iteration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Here, always those two nodes are considered which call themselves most frequently according to </a:t>
            </a:r>
            <a:r>
              <a:rPr lang="en-US" i="1" dirty="0"/>
              <a:t>w</a:t>
            </a:r>
            <a:r>
              <a:rPr lang="en-US" i="1" baseline="-25000" dirty="0"/>
              <a:t>new</a:t>
            </a: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Instable WCEPs are considered by the algorithm, because a WCET analysis is done for each placement, and because the edge weights </a:t>
            </a:r>
            <a:r>
              <a:rPr lang="en-US" i="1" dirty="0"/>
              <a:t>w</a:t>
            </a:r>
            <a:r>
              <a:rPr lang="en-US" i="1" baseline="-25000" dirty="0"/>
              <a:t>new</a:t>
            </a:r>
            <a:r>
              <a:rPr lang="en-US" dirty="0"/>
              <a:t> are updated according to this novel WCET data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Since WCET-aware Procedure Cloning places the novel clones at the end of a program, it makes sense to combine WCET-aware Cloning and Positioning</a:t>
            </a:r>
          </a:p>
        </p:txBody>
      </p:sp>
    </p:spTree>
    <p:extLst>
      <p:ext uri="{BB962C8B-B14F-4D97-AF65-F5344CB8AC3E}">
        <p14:creationId xmlns:p14="http://schemas.microsoft.com/office/powerpoint/2010/main" val="13448772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E6B94804-9EE9-4853-BDA8-6536FB10A535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Relative WCET</a:t>
            </a:r>
            <a:r>
              <a:rPr lang="en-US" baseline="-25000" dirty="0"/>
              <a:t>EST</a:t>
            </a:r>
            <a:r>
              <a:rPr lang="en-US" dirty="0"/>
              <a:t> after WCET-Cloning &amp; Positioning</a:t>
            </a:r>
            <a:endParaRPr lang="en-US" i="1" dirty="0"/>
          </a:p>
        </p:txBody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4869160"/>
            <a:ext cx="7416824" cy="1569660"/>
          </a:xfr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100% = WCET</a:t>
            </a:r>
            <a:r>
              <a:rPr lang="en-US" baseline="-25000" dirty="0"/>
              <a:t>EST</a:t>
            </a:r>
            <a:r>
              <a:rPr lang="en-US" dirty="0"/>
              <a:t> w/o Procedure Cloning and Positioning</a:t>
            </a: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I-Cache: 16kB, 2-way set-associative, LRU replacement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WCET-Positioning of clones: additional WCET</a:t>
            </a:r>
            <a:r>
              <a:rPr lang="en-US" baseline="-25000" dirty="0"/>
              <a:t>EST</a:t>
            </a:r>
            <a:r>
              <a:rPr lang="en-US" dirty="0"/>
              <a:t> reduction by up to 7% compared to cloning w/o positioning</a:t>
            </a:r>
          </a:p>
        </p:txBody>
      </p:sp>
      <p:graphicFrame>
        <p:nvGraphicFramePr>
          <p:cNvPr id="2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9535979"/>
              </p:ext>
            </p:extLst>
          </p:nvPr>
        </p:nvGraphicFramePr>
        <p:xfrm>
          <a:off x="158750" y="1412776"/>
          <a:ext cx="7941642" cy="3383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feld 5"/>
          <p:cNvSpPr txBox="1"/>
          <p:nvPr/>
        </p:nvSpPr>
        <p:spPr>
          <a:xfrm rot="16200000">
            <a:off x="6049034" y="3825914"/>
            <a:ext cx="5040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1" u="sng" dirty="0"/>
              <a:t>Caution:</a:t>
            </a:r>
            <a:r>
              <a:rPr lang="en-US" sz="1800" i="1" dirty="0"/>
              <a:t> Don’t compare this diagram with slide </a:t>
            </a:r>
            <a:r>
              <a:rPr lang="en-US" sz="1800" i="1" dirty="0">
                <a:hlinkClick r:id="rId4" action="ppaction://hlinksldjump"/>
              </a:rPr>
              <a:t>30</a:t>
            </a:r>
            <a:r>
              <a:rPr lang="en-US" sz="1800" i="1" dirty="0"/>
              <a:t>, since I-cache was disabled in slide </a:t>
            </a:r>
            <a:r>
              <a:rPr lang="en-US" sz="1800" i="1" dirty="0">
                <a:hlinkClick r:id="rId4" action="ppaction://hlinksldjump"/>
              </a:rPr>
              <a:t>30</a:t>
            </a:r>
            <a:r>
              <a:rPr lang="en-US" sz="1800" i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6405034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D8A88119-0C38-41CD-9897-9541FC4C0AC4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75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Comparison with Consequences for WCET</a:t>
            </a:r>
            <a:r>
              <a:rPr lang="en-US" b="1" baseline="-25000" dirty="0"/>
              <a:t>EST</a:t>
            </a:r>
            <a:r>
              <a:rPr lang="en-US" b="1" dirty="0"/>
              <a:t> Optimizations</a:t>
            </a:r>
            <a:endParaRPr lang="en-US" b="1" i="1" dirty="0"/>
          </a:p>
          <a:p>
            <a:pPr marL="0" indent="0">
              <a:lnSpc>
                <a:spcPct val="120000"/>
              </a:lnSpc>
            </a:pPr>
            <a:r>
              <a:rPr lang="en-US" dirty="0"/>
              <a:t>WCET-aware optimizations...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... mandatorily need detailed knowledge of the WCEP</a:t>
            </a:r>
          </a:p>
          <a:p>
            <a:pPr>
              <a:lnSpc>
                <a:spcPct val="120000"/>
              </a:lnSpc>
              <a:buClr>
                <a:srgbClr val="008000"/>
              </a:buClr>
              <a:buFont typeface="Wingdings" pitchFamily="2" charset="2"/>
              <a:buChar char="C"/>
            </a:pPr>
            <a:r>
              <a:rPr lang="en-US" i="1" dirty="0"/>
              <a:t>WCET-Cloning and WCET-Positioning both consider the WCEP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... always have to be aware that the WCEP can change after each individual optimization decision</a:t>
            </a:r>
          </a:p>
          <a:p>
            <a:pPr>
              <a:lnSpc>
                <a:spcPct val="120000"/>
              </a:lnSpc>
              <a:buClr>
                <a:srgbClr val="008000"/>
              </a:buClr>
              <a:buFont typeface="Wingdings" pitchFamily="2" charset="2"/>
              <a:buChar char="C"/>
            </a:pPr>
            <a:r>
              <a:rPr lang="en-US" i="1" dirty="0"/>
              <a:t>Both optimizations update the WCEP after each modification of the code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... should take the decision where to optimize something not only based on local information, but should always consider the global effects of an optimization decision</a:t>
            </a:r>
          </a:p>
          <a:p>
            <a:pPr>
              <a:lnSpc>
                <a:spcPct val="120000"/>
              </a:lnSpc>
              <a:buClr>
                <a:srgbClr val="A32638"/>
              </a:buClr>
              <a:buFont typeface="Wingdings" pitchFamily="2" charset="2"/>
              <a:buChar char="D"/>
            </a:pPr>
            <a:r>
              <a:rPr lang="en-US" i="1" dirty="0"/>
              <a:t>WCET-Cloning and WCET-Positioning are both greedy heuristics that are driven solely by local data per function</a:t>
            </a:r>
          </a:p>
        </p:txBody>
      </p:sp>
    </p:spTree>
    <p:extLst>
      <p:ext uri="{BB962C8B-B14F-4D97-AF65-F5344CB8AC3E}">
        <p14:creationId xmlns:p14="http://schemas.microsoft.com/office/powerpoint/2010/main" val="19838908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37523" y="3816000"/>
            <a:ext cx="7164388" cy="35560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383837E7-3FF0-45EC-81BD-3E1E07D65D85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5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Contents</a:t>
            </a:r>
          </a:p>
        </p:txBody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9"/>
            </a:pPr>
            <a:r>
              <a:rPr lang="en-US" b="1" dirty="0"/>
              <a:t>WCET-Aware Compilation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Introduction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Integration of a WCET Timing Model into a Compiler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Challenges for WCET-Aware Optimization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Procedure Cloning &amp; Positioning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WCET-Aware Procedure Cloning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Procedure Positioning for Cache Miss Reduction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Register Allocation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Problem of Classical Graph Coloring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WCET-Aware Graph Coloring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Scratchpad Allocation of Data and Code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Allocation of global Data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Allocation of Basic Blocks</a:t>
            </a:r>
          </a:p>
        </p:txBody>
      </p:sp>
    </p:spTree>
    <p:extLst>
      <p:ext uri="{BB962C8B-B14F-4D97-AF65-F5344CB8AC3E}">
        <p14:creationId xmlns:p14="http://schemas.microsoft.com/office/powerpoint/2010/main" val="22184331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E62B797A-B6DC-4DC9-99A5-AF50EA8A27C9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 Allocation by Graph Coloring</a:t>
            </a:r>
          </a:p>
        </p:txBody>
      </p:sp>
      <p:sp>
        <p:nvSpPr>
          <p:cNvPr id="75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b="1" dirty="0"/>
              <a:t> Build:</a:t>
            </a:r>
            <a:r>
              <a:rPr lang="en-US" dirty="0"/>
              <a:t> Create interference graph </a:t>
            </a:r>
            <a:r>
              <a:rPr lang="en-US" i="1" dirty="0"/>
              <a:t>G = </a:t>
            </a:r>
            <a:r>
              <a:rPr lang="en-US" dirty="0"/>
              <a:t>(</a:t>
            </a:r>
            <a:r>
              <a:rPr lang="en-US" i="1" dirty="0"/>
              <a:t>V</a:t>
            </a:r>
            <a:r>
              <a:rPr lang="en-US" dirty="0"/>
              <a:t>, </a:t>
            </a:r>
            <a:r>
              <a:rPr lang="en-US" i="1" dirty="0"/>
              <a:t>E</a:t>
            </a:r>
            <a:r>
              <a:rPr lang="en-US" dirty="0"/>
              <a:t>)</a:t>
            </a:r>
            <a:r>
              <a:rPr lang="en-US" i="1" dirty="0"/>
              <a:t> </a:t>
            </a:r>
            <a:r>
              <a:rPr lang="en-US" dirty="0"/>
              <a:t>with</a:t>
            </a:r>
            <a:br>
              <a:rPr lang="en-US" dirty="0"/>
            </a:br>
            <a:r>
              <a:rPr lang="en-US" dirty="0"/>
              <a:t> </a:t>
            </a:r>
            <a:r>
              <a:rPr lang="en-US" i="1" dirty="0"/>
              <a:t>V</a:t>
            </a:r>
            <a:r>
              <a:rPr lang="en-US" dirty="0"/>
              <a:t> = {</a:t>
            </a:r>
            <a:r>
              <a:rPr lang="en-US" i="1" dirty="0"/>
              <a:t>virtual registers</a:t>
            </a:r>
            <a:r>
              <a:rPr lang="en-US" dirty="0"/>
              <a:t>} </a:t>
            </a:r>
            <a:r>
              <a:rPr lang="en-US" b="1" dirty="0">
                <a:latin typeface="OpenSymbol"/>
                <a:ea typeface="OpenSymbol"/>
              </a:rPr>
              <a:t>∪</a:t>
            </a:r>
            <a:r>
              <a:rPr lang="en-US" dirty="0"/>
              <a:t> {</a:t>
            </a:r>
            <a:r>
              <a:rPr lang="en-US" i="1" dirty="0"/>
              <a:t>K physical processor registers</a:t>
            </a:r>
            <a:r>
              <a:rPr lang="en-US" dirty="0"/>
              <a:t>},</a:t>
            </a:r>
            <a:br>
              <a:rPr lang="en-US" dirty="0"/>
            </a:br>
            <a:r>
              <a:rPr lang="en-US" dirty="0"/>
              <a:t> </a:t>
            </a:r>
            <a:r>
              <a:rPr lang="en-US" i="1" dirty="0"/>
              <a:t>e</a:t>
            </a:r>
            <a:r>
              <a:rPr lang="en-US" dirty="0"/>
              <a:t> = (</a:t>
            </a:r>
            <a:r>
              <a:rPr lang="en-US" i="1" dirty="0"/>
              <a:t>v</a:t>
            </a:r>
            <a:r>
              <a:rPr lang="en-US" dirty="0"/>
              <a:t>, </a:t>
            </a:r>
            <a:r>
              <a:rPr lang="en-US" i="1" dirty="0"/>
              <a:t>w</a:t>
            </a:r>
            <a:r>
              <a:rPr lang="en-US" dirty="0"/>
              <a:t>) </a:t>
            </a:r>
            <a:r>
              <a:rPr lang="en-US" dirty="0">
                <a:latin typeface="OpenSymbol"/>
                <a:ea typeface="OpenSymbol"/>
              </a:rPr>
              <a:t>∈</a:t>
            </a:r>
            <a:r>
              <a:rPr lang="en-US" dirty="0"/>
              <a:t> </a:t>
            </a:r>
            <a:r>
              <a:rPr lang="en-US" i="1" dirty="0"/>
              <a:t>E</a:t>
            </a:r>
            <a:r>
              <a:rPr lang="en-US" dirty="0"/>
              <a:t> </a:t>
            </a:r>
            <a:r>
              <a:rPr lang="en-US" dirty="0">
                <a:sym typeface="Symbol" pitchFamily="18" charset="2"/>
              </a:rPr>
              <a:t></a:t>
            </a:r>
            <a:r>
              <a:rPr lang="en-US" dirty="0"/>
              <a:t> VREGs </a:t>
            </a:r>
            <a:r>
              <a:rPr lang="en-US" i="1" dirty="0"/>
              <a:t>v</a:t>
            </a:r>
            <a:r>
              <a:rPr lang="en-US" dirty="0"/>
              <a:t> and </a:t>
            </a:r>
            <a:r>
              <a:rPr lang="en-US" i="1" dirty="0"/>
              <a:t>w</a:t>
            </a:r>
            <a:r>
              <a:rPr lang="en-US" dirty="0"/>
              <a:t> may never share the same PHREG,</a:t>
            </a:r>
            <a:br>
              <a:rPr lang="en-US" dirty="0"/>
            </a:br>
            <a:r>
              <a:rPr lang="en-US" dirty="0"/>
              <a:t>		        </a:t>
            </a:r>
            <a:r>
              <a:rPr lang="en-US" sz="800" dirty="0"/>
              <a:t> </a:t>
            </a:r>
            <a:r>
              <a:rPr lang="en-US" dirty="0"/>
              <a:t> i.e. </a:t>
            </a:r>
            <a:r>
              <a:rPr lang="en-US" i="1" dirty="0"/>
              <a:t>v</a:t>
            </a:r>
            <a:r>
              <a:rPr lang="en-US" dirty="0"/>
              <a:t> and </a:t>
            </a:r>
            <a:r>
              <a:rPr lang="en-US" i="1" dirty="0"/>
              <a:t>w</a:t>
            </a:r>
            <a:r>
              <a:rPr lang="en-US" dirty="0"/>
              <a:t> interfere</a:t>
            </a:r>
            <a:endParaRPr lang="en-US" i="1" dirty="0"/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b="1" dirty="0"/>
              <a:t> Simplify:</a:t>
            </a:r>
            <a:r>
              <a:rPr lang="en-US" dirty="0"/>
              <a:t> Remove all nodes </a:t>
            </a:r>
            <a:r>
              <a:rPr lang="en-US" i="1" dirty="0"/>
              <a:t>v</a:t>
            </a:r>
            <a:r>
              <a:rPr lang="en-US" dirty="0"/>
              <a:t> </a:t>
            </a:r>
            <a:r>
              <a:rPr lang="en-US" dirty="0">
                <a:latin typeface="OpenSymbol"/>
                <a:ea typeface="OpenSymbol"/>
              </a:rPr>
              <a:t>∈</a:t>
            </a:r>
            <a:r>
              <a:rPr lang="en-US" dirty="0"/>
              <a:t> </a:t>
            </a:r>
            <a:r>
              <a:rPr lang="en-US" i="1" dirty="0"/>
              <a:t>V</a:t>
            </a:r>
            <a:r>
              <a:rPr lang="en-US" dirty="0"/>
              <a:t> with degree &lt; </a:t>
            </a:r>
            <a:r>
              <a:rPr lang="en-US" i="1" dirty="0"/>
              <a:t>K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b="1" dirty="0"/>
              <a:t> Spill:</a:t>
            </a:r>
            <a:r>
              <a:rPr lang="en-US" dirty="0"/>
              <a:t> After step 2, each node of </a:t>
            </a:r>
            <a:r>
              <a:rPr lang="en-US" i="1" dirty="0"/>
              <a:t>G</a:t>
            </a:r>
            <a:r>
              <a:rPr lang="en-US" dirty="0"/>
              <a:t> has degree ≥ </a:t>
            </a:r>
            <a:r>
              <a:rPr lang="en-US" i="1" dirty="0"/>
              <a:t>K</a:t>
            </a:r>
            <a:r>
              <a:rPr lang="en-US" dirty="0"/>
              <a:t>. Select one node</a:t>
            </a:r>
            <a:br>
              <a:rPr lang="en-US" dirty="0"/>
            </a:br>
            <a:r>
              <a:rPr lang="en-US" dirty="0"/>
              <a:t> </a:t>
            </a:r>
            <a:r>
              <a:rPr lang="en-US" i="1" dirty="0"/>
              <a:t>v</a:t>
            </a:r>
            <a:r>
              <a:rPr lang="en-US" dirty="0">
                <a:latin typeface="OpenSymbol"/>
                <a:ea typeface="OpenSymbol"/>
              </a:rPr>
              <a:t> ∈</a:t>
            </a:r>
            <a:r>
              <a:rPr lang="en-US" dirty="0"/>
              <a:t> </a:t>
            </a:r>
            <a:r>
              <a:rPr lang="en-US" i="1" dirty="0"/>
              <a:t>V</a:t>
            </a:r>
            <a:r>
              <a:rPr lang="en-US" dirty="0"/>
              <a:t>; mark </a:t>
            </a:r>
            <a:r>
              <a:rPr lang="en-US" i="1" dirty="0"/>
              <a:t>v</a:t>
            </a:r>
            <a:r>
              <a:rPr lang="en-US" dirty="0"/>
              <a:t> as </a:t>
            </a:r>
            <a:r>
              <a:rPr lang="en-US" i="1" dirty="0"/>
              <a:t>potential spill</a:t>
            </a:r>
            <a:r>
              <a:rPr lang="en-US" dirty="0"/>
              <a:t>; remove </a:t>
            </a:r>
            <a:r>
              <a:rPr lang="en-US" i="1" dirty="0"/>
              <a:t>v</a:t>
            </a:r>
            <a:r>
              <a:rPr lang="en-US" dirty="0"/>
              <a:t> from </a:t>
            </a:r>
            <a:r>
              <a:rPr lang="en-US" i="1" dirty="0"/>
              <a:t>G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b="1" dirty="0"/>
              <a:t> Repeat </a:t>
            </a:r>
            <a:r>
              <a:rPr lang="en-US" dirty="0"/>
              <a:t>Simplify and Spill until </a:t>
            </a:r>
            <a:r>
              <a:rPr lang="en-US" i="1" dirty="0"/>
              <a:t>G</a:t>
            </a:r>
            <a:r>
              <a:rPr lang="en-US" dirty="0"/>
              <a:t> = Ø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b="1" dirty="0"/>
              <a:t> Select:</a:t>
            </a:r>
            <a:r>
              <a:rPr lang="en-US" dirty="0"/>
              <a:t> Re-insert nodes </a:t>
            </a:r>
            <a:r>
              <a:rPr lang="en-US" i="1" dirty="0"/>
              <a:t>v</a:t>
            </a:r>
            <a:r>
              <a:rPr lang="en-US" dirty="0"/>
              <a:t> into </a:t>
            </a:r>
            <a:r>
              <a:rPr lang="en-US" i="1" dirty="0"/>
              <a:t>G</a:t>
            </a:r>
            <a:r>
              <a:rPr lang="en-US" dirty="0"/>
              <a:t> in reverse order; if there is a free color</a:t>
            </a:r>
            <a:br>
              <a:rPr lang="en-US" dirty="0"/>
            </a:br>
            <a:r>
              <a:rPr lang="en-US" i="1" dirty="0"/>
              <a:t>k</a:t>
            </a:r>
            <a:r>
              <a:rPr lang="en-US" i="1" baseline="-25000" dirty="0"/>
              <a:t>v</a:t>
            </a:r>
            <a:r>
              <a:rPr lang="en-US" dirty="0"/>
              <a:t>, color </a:t>
            </a:r>
            <a:r>
              <a:rPr lang="en-US" i="1" dirty="0"/>
              <a:t>v</a:t>
            </a:r>
            <a:r>
              <a:rPr lang="en-US" dirty="0"/>
              <a:t>; otherwise, mark </a:t>
            </a:r>
            <a:r>
              <a:rPr lang="en-US" i="1" dirty="0"/>
              <a:t>v</a:t>
            </a:r>
            <a:r>
              <a:rPr lang="en-US" dirty="0"/>
              <a:t> as </a:t>
            </a:r>
            <a:r>
              <a:rPr lang="en-US" i="1" dirty="0"/>
              <a:t>actual spill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b="1" dirty="0"/>
              <a:t> Generate Spill Code</a:t>
            </a:r>
            <a:r>
              <a:rPr lang="en-US" dirty="0"/>
              <a:t> before/after actual spills; go to step 1 if</a:t>
            </a:r>
            <a:br>
              <a:rPr lang="en-US" dirty="0"/>
            </a:br>
            <a:r>
              <a:rPr lang="en-US" dirty="0"/>
              <a:t> #VREGS &gt; 0</a:t>
            </a: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3347864" y="5970766"/>
            <a:ext cx="5472608" cy="338554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600" i="1" dirty="0">
                <a:ea typeface="ヒラギノ角ゴ Pro W3" pitchFamily="96" charset="-128"/>
              </a:rPr>
              <a:t>[</a:t>
            </a:r>
            <a:r>
              <a:rPr lang="en-US" sz="1600" b="1" i="1" dirty="0"/>
              <a:t>A. W. Appel.</a:t>
            </a:r>
            <a:r>
              <a:rPr lang="en-US" sz="1600" i="1" dirty="0"/>
              <a:t> Modern compiler implementation in C. 2004</a:t>
            </a:r>
            <a:r>
              <a:rPr lang="en-US" sz="1600" i="1" dirty="0">
                <a:ea typeface="ヒラギノ角ゴ Pro W3" pitchFamily="96" charset="-128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6007970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C034931A-9715-4154-B543-4A33546B22CA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of Standard Graph Coloring</a:t>
            </a:r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3"/>
            </a:pPr>
            <a:r>
              <a:rPr lang="en-US" b="1" dirty="0"/>
              <a:t> Spill:</a:t>
            </a:r>
            <a:r>
              <a:rPr lang="en-US" dirty="0"/>
              <a:t> After step 2, each node of </a:t>
            </a:r>
            <a:r>
              <a:rPr lang="en-US" i="1" dirty="0"/>
              <a:t>G</a:t>
            </a:r>
            <a:r>
              <a:rPr lang="en-US" dirty="0"/>
              <a:t> has degree ≥ </a:t>
            </a:r>
            <a:r>
              <a:rPr lang="en-US" i="1" dirty="0"/>
              <a:t>K</a:t>
            </a:r>
            <a:r>
              <a:rPr lang="en-US" dirty="0"/>
              <a:t>. Select one node</a:t>
            </a:r>
            <a:br>
              <a:rPr lang="en-US" dirty="0"/>
            </a:br>
            <a:r>
              <a:rPr lang="en-US" dirty="0"/>
              <a:t> </a:t>
            </a:r>
            <a:r>
              <a:rPr lang="en-US" i="1" dirty="0"/>
              <a:t>v</a:t>
            </a:r>
            <a:r>
              <a:rPr lang="en-US" dirty="0">
                <a:latin typeface="OpenSymbol"/>
                <a:ea typeface="OpenSymbol"/>
              </a:rPr>
              <a:t> ∈</a:t>
            </a:r>
            <a:r>
              <a:rPr lang="en-US" dirty="0"/>
              <a:t> </a:t>
            </a:r>
            <a:r>
              <a:rPr lang="en-US" i="1" dirty="0"/>
              <a:t>V</a:t>
            </a:r>
            <a:r>
              <a:rPr lang="en-US" dirty="0"/>
              <a:t>; mark </a:t>
            </a:r>
            <a:r>
              <a:rPr lang="en-US" i="1" dirty="0"/>
              <a:t>v</a:t>
            </a:r>
            <a:r>
              <a:rPr lang="en-US" dirty="0"/>
              <a:t> as </a:t>
            </a:r>
            <a:r>
              <a:rPr lang="en-US" i="1" dirty="0"/>
              <a:t>potential spill</a:t>
            </a:r>
            <a:r>
              <a:rPr lang="en-US" dirty="0"/>
              <a:t>; remove </a:t>
            </a:r>
            <a:r>
              <a:rPr lang="en-US" i="1" dirty="0"/>
              <a:t>v</a:t>
            </a:r>
            <a:r>
              <a:rPr lang="en-US" dirty="0"/>
              <a:t> from </a:t>
            </a:r>
            <a:r>
              <a:rPr lang="en-US" i="1" dirty="0"/>
              <a:t>G</a:t>
            </a:r>
            <a:endParaRPr lang="en-US" dirty="0"/>
          </a:p>
          <a:p>
            <a:pPr marL="0" indent="0">
              <a:lnSpc>
                <a:spcPct val="120000"/>
              </a:lnSpc>
            </a:pPr>
            <a:endParaRPr lang="en-US" sz="1200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		</a:t>
            </a:r>
            <a:r>
              <a:rPr lang="en-US" b="1" i="1" dirty="0"/>
              <a:t>Which node v should be selected as potential spill?</a:t>
            </a:r>
          </a:p>
          <a:p>
            <a:pPr marL="0" indent="0">
              <a:lnSpc>
                <a:spcPct val="120000"/>
              </a:lnSpc>
            </a:pPr>
            <a:endParaRPr lang="en-US" sz="600" dirty="0"/>
          </a:p>
          <a:p>
            <a:pPr marL="0" indent="0">
              <a:lnSpc>
                <a:spcPct val="120000"/>
              </a:lnSpc>
            </a:pPr>
            <a:r>
              <a:rPr lang="en-US" dirty="0"/>
              <a:t>	Common graph coloring implementations select ...</a:t>
            </a:r>
          </a:p>
          <a:p>
            <a:pPr lvl="2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... the first node </a:t>
            </a:r>
            <a:r>
              <a:rPr lang="en-US" sz="2000" i="1" dirty="0"/>
              <a:t>v</a:t>
            </a:r>
            <a:r>
              <a:rPr lang="en-US" sz="2000" dirty="0"/>
              <a:t> according to the order in which VREGs were generated during code generation,</a:t>
            </a:r>
          </a:p>
          <a:p>
            <a:pPr lvl="2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... the node with highest degree in the interference graph,</a:t>
            </a:r>
          </a:p>
          <a:p>
            <a:pPr lvl="2">
              <a:lnSpc>
                <a:spcPct val="120000"/>
              </a:lnSpc>
              <a:buFont typeface="Arial" charset="0"/>
              <a:buChar char="–"/>
            </a:pPr>
            <a:r>
              <a:rPr lang="en-US" sz="2000" dirty="0"/>
              <a:t>... a node with high degree, with few DEFs/USEs, not in some inner loop – maybe depending on profiling data.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sz="1200" dirty="0"/>
          </a:p>
          <a:p>
            <a:pPr>
              <a:lnSpc>
                <a:spcPct val="120000"/>
              </a:lnSpc>
              <a:buClr>
                <a:srgbClr val="A32638"/>
              </a:buClr>
              <a:buFont typeface="Wingdings" pitchFamily="2" charset="2"/>
              <a:buChar char="D"/>
            </a:pPr>
            <a:r>
              <a:rPr lang="en-US" b="1" i="1" dirty="0">
                <a:solidFill>
                  <a:srgbClr val="A32638"/>
                </a:solidFill>
              </a:rPr>
              <a:t>Uncontrolled spill code generation – potentially along Worst-Case Execution Path (WCEP) defining the WCET!</a:t>
            </a: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1043558" y="2664000"/>
            <a:ext cx="7848922" cy="2879725"/>
          </a:xfrm>
          <a:prstGeom prst="wedgeRectCallout">
            <a:avLst>
              <a:gd name="adj1" fmla="val 37882"/>
              <a:gd name="adj2" fmla="val -82413"/>
            </a:avLst>
          </a:prstGeom>
          <a:noFill/>
          <a:ln w="31750" cap="rnd">
            <a:solidFill>
              <a:srgbClr val="A32638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2345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310FF734-56B1-4A64-BFFF-9E740663DD1C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Chicken-Egg Problem</a:t>
            </a:r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A WCET-aware Register Allocator...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... relies on WCET data provided by WCET analysis using aiT,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... but cannot obtain WCET data since code containing virtual registers is not executable and thus not analyzable!</a:t>
            </a:r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The Way Out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Start by marking all VREGs as actual spill</a:t>
            </a:r>
            <a:br>
              <a:rPr lang="en-US" dirty="0"/>
            </a:br>
            <a:r>
              <a:rPr lang="en-US" dirty="0">
                <a:sym typeface="Wingdings"/>
              </a:rPr>
              <a:t> </a:t>
            </a:r>
            <a:r>
              <a:rPr lang="en-US" dirty="0"/>
              <a:t>Code has lousy quality, but is fully analyzable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Perform WCET analysis, get WCEP </a:t>
            </a:r>
            <a:r>
              <a:rPr lang="en-US" i="1" dirty="0"/>
              <a:t>P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Apply standard graph coloring to all VREGs of that basic block </a:t>
            </a:r>
            <a:r>
              <a:rPr lang="en-US" i="1" dirty="0"/>
              <a:t>b</a:t>
            </a:r>
            <a:r>
              <a:rPr lang="en-US" dirty="0"/>
              <a:t> </a:t>
            </a:r>
            <a:r>
              <a:rPr lang="en-US" dirty="0">
                <a:latin typeface="OpenSymbol"/>
                <a:ea typeface="OpenSymbol"/>
              </a:rPr>
              <a:t>∈</a:t>
            </a:r>
            <a:r>
              <a:rPr lang="en-US" dirty="0"/>
              <a:t> </a:t>
            </a:r>
            <a:r>
              <a:rPr lang="en-US" i="1" dirty="0"/>
              <a:t>P</a:t>
            </a:r>
            <a:r>
              <a:rPr lang="en-US" dirty="0"/>
              <a:t> with most executions of spill code in the worst case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Re-evaluate novel WCEP</a:t>
            </a:r>
          </a:p>
        </p:txBody>
      </p:sp>
      <p:pic>
        <p:nvPicPr>
          <p:cNvPr id="7" name="Picture 10" descr="MCj0345913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10471">
            <a:off x="8018644" y="240360"/>
            <a:ext cx="809625" cy="116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1" descr="MCj0335804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0285">
            <a:off x="7299507" y="1005535"/>
            <a:ext cx="1295400" cy="65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eck 1"/>
          <p:cNvSpPr/>
          <p:nvPr/>
        </p:nvSpPr>
        <p:spPr bwMode="auto">
          <a:xfrm>
            <a:off x="7260518" y="188640"/>
            <a:ext cx="1883482" cy="151216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Picture 4" descr="MCj0350955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82" y="260648"/>
            <a:ext cx="1652587" cy="142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52741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5B2D7C26-BB18-4511-8026-812122315310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WCET-aware Graph Coloring (1)</a:t>
            </a:r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1387475"/>
            <a:ext cx="9144000" cy="4994275"/>
          </a:xfrm>
        </p:spPr>
        <p:txBody>
          <a:bodyPr/>
          <a:lstStyle/>
          <a:p>
            <a:r>
              <a:rPr lang="en-US" sz="1800" b="1" dirty="0">
                <a:latin typeface="Courier New" pitchFamily="49" charset="0"/>
              </a:rPr>
              <a:t>LLIR WCET_GC_RA( LLIR </a:t>
            </a:r>
            <a:r>
              <a:rPr lang="en-US" sz="1800" b="1" i="1" dirty="0">
                <a:latin typeface="Courier New" pitchFamily="49" charset="0"/>
              </a:rPr>
              <a:t>P</a:t>
            </a:r>
            <a:r>
              <a:rPr lang="en-US" sz="1800" b="1" dirty="0">
                <a:latin typeface="Courier New" pitchFamily="49" charset="0"/>
              </a:rPr>
              <a:t> )</a:t>
            </a:r>
          </a:p>
          <a:p>
            <a:r>
              <a:rPr lang="en-US" sz="1800" b="1" dirty="0">
                <a:latin typeface="Courier New" pitchFamily="49" charset="0"/>
              </a:rPr>
              <a:t>{</a:t>
            </a:r>
          </a:p>
          <a:p>
            <a:r>
              <a:rPr lang="en-US" sz="1800" b="1" i="1" dirty="0">
                <a:solidFill>
                  <a:schemeClr val="bg2"/>
                </a:solidFill>
                <a:latin typeface="Courier New" pitchFamily="49" charset="0"/>
              </a:rPr>
              <a:t>  // Iterate until current WCEP is fully allocated.</a:t>
            </a:r>
          </a:p>
          <a:p>
            <a:r>
              <a:rPr lang="en-US" sz="1800" b="1" dirty="0">
                <a:latin typeface="Courier New" pitchFamily="49" charset="0"/>
              </a:rPr>
              <a:t>  while ( true )</a:t>
            </a:r>
          </a:p>
          <a:p>
            <a:r>
              <a:rPr lang="en-US" sz="1800" b="1" dirty="0">
                <a:latin typeface="Courier New" pitchFamily="49" charset="0"/>
              </a:rPr>
              <a:t>  {</a:t>
            </a:r>
          </a:p>
          <a:p>
            <a:r>
              <a:rPr lang="en-US" sz="1800" b="1" i="1" dirty="0">
                <a:latin typeface="Courier New" pitchFamily="49" charset="0"/>
              </a:rPr>
              <a:t>    </a:t>
            </a:r>
            <a:r>
              <a:rPr lang="en-US" sz="1800" b="1" i="1" dirty="0">
                <a:solidFill>
                  <a:schemeClr val="bg2"/>
                </a:solidFill>
                <a:latin typeface="Courier New" pitchFamily="49" charset="0"/>
              </a:rPr>
              <a:t>// Copy P, spill all VREGs of P’ onto stack.</a:t>
            </a:r>
          </a:p>
          <a:p>
            <a:r>
              <a:rPr lang="en-US" sz="1800" b="1" dirty="0">
                <a:latin typeface="Courier New" pitchFamily="49" charset="0"/>
              </a:rPr>
              <a:t>    LLIR </a:t>
            </a:r>
            <a:r>
              <a:rPr lang="en-US" sz="1800" b="1" i="1" dirty="0">
                <a:latin typeface="Courier New" pitchFamily="49" charset="0"/>
              </a:rPr>
              <a:t>P’</a:t>
            </a:r>
            <a:r>
              <a:rPr lang="en-US" sz="1800" b="1" dirty="0">
                <a:latin typeface="Courier New" pitchFamily="49" charset="0"/>
              </a:rPr>
              <a:t> = </a:t>
            </a:r>
            <a:r>
              <a:rPr lang="en-US" sz="1800" b="1" i="1" dirty="0">
                <a:latin typeface="Courier New" pitchFamily="49" charset="0"/>
              </a:rPr>
              <a:t>P</a:t>
            </a:r>
            <a:r>
              <a:rPr lang="en-US" sz="1800" b="1" dirty="0">
                <a:latin typeface="Courier New" pitchFamily="49" charset="0"/>
              </a:rPr>
              <a:t>.copy();</a:t>
            </a:r>
          </a:p>
          <a:p>
            <a:r>
              <a:rPr lang="en-US" sz="1800" b="1" dirty="0">
                <a:latin typeface="Courier New" pitchFamily="49" charset="0"/>
              </a:rPr>
              <a:t>    </a:t>
            </a:r>
            <a:r>
              <a:rPr lang="en-US" sz="1800" b="1" i="1" dirty="0">
                <a:latin typeface="Courier New" pitchFamily="49" charset="0"/>
              </a:rPr>
              <a:t>P’</a:t>
            </a:r>
            <a:r>
              <a:rPr lang="en-US" sz="1800" b="1" dirty="0">
                <a:latin typeface="Courier New" pitchFamily="49" charset="0"/>
              </a:rPr>
              <a:t>.spillAllVREGs();</a:t>
            </a:r>
          </a:p>
          <a:p>
            <a:endParaRPr lang="en-US" sz="1800" b="1" dirty="0">
              <a:latin typeface="Courier New" pitchFamily="49" charset="0"/>
            </a:endParaRPr>
          </a:p>
          <a:p>
            <a:r>
              <a:rPr lang="en-US" sz="1800" b="1" i="1" dirty="0">
                <a:latin typeface="Courier New" pitchFamily="49" charset="0"/>
              </a:rPr>
              <a:t>    </a:t>
            </a:r>
            <a:r>
              <a:rPr lang="en-US" sz="1800" b="1" i="1" dirty="0">
                <a:solidFill>
                  <a:schemeClr val="bg2"/>
                </a:solidFill>
                <a:latin typeface="Courier New" pitchFamily="49" charset="0"/>
              </a:rPr>
              <a:t>// Compute Worst-Case Execution Path for fully spilled LIR.</a:t>
            </a:r>
          </a:p>
          <a:p>
            <a:r>
              <a:rPr lang="en-US" sz="1800" b="1" dirty="0">
                <a:latin typeface="Courier New" pitchFamily="49" charset="0"/>
              </a:rPr>
              <a:t>    set&lt;basic_blocks&gt; WCEP = computeWCEP( </a:t>
            </a:r>
            <a:r>
              <a:rPr lang="en-US" sz="1800" b="1" i="1" dirty="0">
                <a:latin typeface="Courier New" pitchFamily="49" charset="0"/>
              </a:rPr>
              <a:t>P’</a:t>
            </a:r>
            <a:r>
              <a:rPr lang="en-US" sz="1800" b="1" dirty="0">
                <a:latin typeface="Courier New" pitchFamily="49" charset="0"/>
              </a:rPr>
              <a:t> );</a:t>
            </a:r>
          </a:p>
          <a:p>
            <a:endParaRPr lang="en-US" sz="1800" b="1" i="1" dirty="0">
              <a:solidFill>
                <a:schemeClr val="bg2"/>
              </a:solidFill>
              <a:latin typeface="Courier New" pitchFamily="49" charset="0"/>
            </a:endParaRPr>
          </a:p>
          <a:p>
            <a:r>
              <a:rPr lang="en-US" sz="1800" b="1" i="1" dirty="0">
                <a:solidFill>
                  <a:schemeClr val="bg2"/>
                </a:solidFill>
                <a:latin typeface="Courier New" pitchFamily="49" charset="0"/>
              </a:rPr>
              <a:t>    // If there are no more VREGs, the allocation loop is over.</a:t>
            </a:r>
          </a:p>
          <a:p>
            <a:r>
              <a:rPr lang="en-US" sz="1800" b="1" dirty="0">
                <a:latin typeface="Courier New" pitchFamily="49" charset="0"/>
              </a:rPr>
              <a:t>    if ( getVREGs( WCEP ) == </a:t>
            </a:r>
            <a:r>
              <a:rPr lang="en-US" sz="1800" b="1" dirty="0">
                <a:latin typeface="Courier New" pitchFamily="49" charset="0"/>
                <a:sym typeface="Symbol" pitchFamily="18" charset="2"/>
              </a:rPr>
              <a:t> </a:t>
            </a:r>
            <a:r>
              <a:rPr lang="en-US" sz="1800" b="1" dirty="0">
                <a:latin typeface="Courier New" pitchFamily="49" charset="0"/>
              </a:rPr>
              <a:t>)</a:t>
            </a:r>
          </a:p>
          <a:p>
            <a:r>
              <a:rPr lang="en-US" sz="1800" b="1" dirty="0">
                <a:latin typeface="Courier New" pitchFamily="49" charset="0"/>
              </a:rPr>
              <a:t>      break;</a:t>
            </a:r>
          </a:p>
          <a:p>
            <a:pPr>
              <a:lnSpc>
                <a:spcPct val="90000"/>
              </a:lnSpc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595948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1BDA75F8-83A4-4F0C-927F-B65F104B52C3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WCET-aware Graph Coloring (2)</a:t>
            </a:r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1387475"/>
            <a:ext cx="9144000" cy="4994275"/>
          </a:xfrm>
        </p:spPr>
        <p:txBody>
          <a:bodyPr/>
          <a:lstStyle/>
          <a:p>
            <a:r>
              <a:rPr lang="en-US" sz="1800" b="1" i="1" dirty="0">
                <a:latin typeface="Courier New" pitchFamily="49" charset="0"/>
              </a:rPr>
              <a:t>    </a:t>
            </a:r>
            <a:r>
              <a:rPr lang="en-US" sz="1800" b="1" i="1" dirty="0">
                <a:solidFill>
                  <a:schemeClr val="bg2"/>
                </a:solidFill>
                <a:latin typeface="Courier New" pitchFamily="49" charset="0"/>
              </a:rPr>
              <a:t>// Determine that block on the WCEP with highest product of</a:t>
            </a:r>
          </a:p>
          <a:p>
            <a:r>
              <a:rPr lang="en-US" sz="1800" b="1" i="1" dirty="0">
                <a:latin typeface="Courier New" pitchFamily="49" charset="0"/>
              </a:rPr>
              <a:t>    </a:t>
            </a:r>
            <a:r>
              <a:rPr lang="en-US" sz="1800" b="1" i="1" dirty="0">
                <a:solidFill>
                  <a:schemeClr val="bg2"/>
                </a:solidFill>
                <a:latin typeface="Courier New" pitchFamily="49" charset="0"/>
              </a:rPr>
              <a:t>// Worst-Case Execution Count * spilling instructions.</a:t>
            </a:r>
          </a:p>
          <a:p>
            <a:r>
              <a:rPr lang="en-US" sz="1800" b="1" dirty="0">
                <a:latin typeface="Courier New" pitchFamily="49" charset="0"/>
              </a:rPr>
              <a:t>    basic_block </a:t>
            </a:r>
            <a:r>
              <a:rPr lang="en-US" sz="1800" b="1" i="1" dirty="0">
                <a:latin typeface="Courier New" pitchFamily="49" charset="0"/>
              </a:rPr>
              <a:t>b’</a:t>
            </a:r>
            <a:r>
              <a:rPr lang="en-US" sz="1800" b="1" dirty="0">
                <a:latin typeface="Courier New" pitchFamily="49" charset="0"/>
              </a:rPr>
              <a:t> = getMaxSpillCodeBlock( WCEP );</a:t>
            </a:r>
          </a:p>
          <a:p>
            <a:r>
              <a:rPr lang="en-US" sz="1800" b="1" dirty="0">
                <a:latin typeface="Courier New" pitchFamily="49" charset="0"/>
              </a:rPr>
              <a:t>    basic_block </a:t>
            </a:r>
            <a:r>
              <a:rPr lang="en-US" sz="1800" b="1" i="1" dirty="0">
                <a:latin typeface="Courier New" pitchFamily="49" charset="0"/>
              </a:rPr>
              <a:t>b</a:t>
            </a:r>
            <a:r>
              <a:rPr lang="en-US" sz="1800" b="1" dirty="0">
                <a:latin typeface="Courier New" pitchFamily="49" charset="0"/>
              </a:rPr>
              <a:t> = getBlockOfOriginalP( </a:t>
            </a:r>
            <a:r>
              <a:rPr lang="en-US" sz="1800" b="1" i="1" dirty="0">
                <a:latin typeface="Courier New" pitchFamily="49" charset="0"/>
              </a:rPr>
              <a:t>b</a:t>
            </a:r>
            <a:r>
              <a:rPr lang="en-US" sz="1800" i="1" dirty="0">
                <a:latin typeface="Courier New" pitchFamily="49" charset="0"/>
              </a:rPr>
              <a:t>’</a:t>
            </a:r>
            <a:r>
              <a:rPr lang="en-US" sz="1800" b="1" dirty="0">
                <a:latin typeface="Courier New" pitchFamily="49" charset="0"/>
              </a:rPr>
              <a:t> );</a:t>
            </a:r>
          </a:p>
          <a:p>
            <a:endParaRPr lang="en-US" sz="1800" b="1" dirty="0">
              <a:latin typeface="Courier New" pitchFamily="49" charset="0"/>
            </a:endParaRPr>
          </a:p>
          <a:p>
            <a:r>
              <a:rPr lang="en-US" sz="1800" b="1" i="1" dirty="0">
                <a:latin typeface="Courier New" pitchFamily="49" charset="0"/>
              </a:rPr>
              <a:t>    </a:t>
            </a:r>
            <a:r>
              <a:rPr lang="en-US" sz="1800" b="1" i="1" dirty="0">
                <a:solidFill>
                  <a:schemeClr val="bg2"/>
                </a:solidFill>
                <a:latin typeface="Courier New" pitchFamily="49" charset="0"/>
              </a:rPr>
              <a:t>// Collect all VREGs of this most critical block.</a:t>
            </a:r>
          </a:p>
          <a:p>
            <a:r>
              <a:rPr lang="en-US" sz="1800" b="1" dirty="0">
                <a:latin typeface="Courier New" pitchFamily="49" charset="0"/>
              </a:rPr>
              <a:t>    list&lt;virtualRegister&gt; vregs = getVREGs( </a:t>
            </a:r>
            <a:r>
              <a:rPr lang="en-US" sz="1800" b="1" i="1" dirty="0">
                <a:latin typeface="Courier New" pitchFamily="49" charset="0"/>
              </a:rPr>
              <a:t>b</a:t>
            </a:r>
            <a:r>
              <a:rPr lang="en-US" sz="1800" b="1" dirty="0">
                <a:latin typeface="Courier New" pitchFamily="49" charset="0"/>
              </a:rPr>
              <a:t> );</a:t>
            </a:r>
          </a:p>
          <a:p>
            <a:endParaRPr lang="en-US" sz="1800" b="1" dirty="0">
              <a:latin typeface="Courier New" pitchFamily="49" charset="0"/>
            </a:endParaRPr>
          </a:p>
          <a:p>
            <a:r>
              <a:rPr lang="en-US" sz="1800" b="1" i="1" dirty="0">
                <a:latin typeface="Courier New" pitchFamily="49" charset="0"/>
              </a:rPr>
              <a:t>    </a:t>
            </a:r>
            <a:r>
              <a:rPr lang="en-US" sz="1800" b="1" i="1" dirty="0">
                <a:solidFill>
                  <a:schemeClr val="bg2"/>
                </a:solidFill>
                <a:latin typeface="Courier New" pitchFamily="49" charset="0"/>
              </a:rPr>
              <a:t>// Sort VREGs by #occurrences, apply standard graph coloring.</a:t>
            </a:r>
          </a:p>
          <a:p>
            <a:r>
              <a:rPr lang="en-US" sz="1800" b="1" dirty="0">
                <a:latin typeface="Courier New" pitchFamily="49" charset="0"/>
              </a:rPr>
              <a:t>    vregs.sort( </a:t>
            </a:r>
            <a:r>
              <a:rPr lang="en-US" sz="1800" b="1" i="1" dirty="0">
                <a:latin typeface="Courier New" pitchFamily="49" charset="0"/>
              </a:rPr>
              <a:t>occurrences of VREG in b</a:t>
            </a:r>
            <a:r>
              <a:rPr lang="en-US" sz="1800" b="1" dirty="0">
                <a:latin typeface="Courier New" pitchFamily="49" charset="0"/>
              </a:rPr>
              <a:t> );</a:t>
            </a:r>
          </a:p>
          <a:p>
            <a:r>
              <a:rPr lang="en-US" sz="1800" b="1" dirty="0">
                <a:latin typeface="Courier New" pitchFamily="49" charset="0"/>
              </a:rPr>
              <a:t>    traditionalGraphColoring( </a:t>
            </a:r>
            <a:r>
              <a:rPr lang="en-US" sz="1800" b="1" i="1" dirty="0">
                <a:latin typeface="Courier New" pitchFamily="49" charset="0"/>
              </a:rPr>
              <a:t>P</a:t>
            </a:r>
            <a:r>
              <a:rPr lang="en-US" sz="1800" b="1" dirty="0">
                <a:latin typeface="Courier New" pitchFamily="49" charset="0"/>
              </a:rPr>
              <a:t>, vregs );</a:t>
            </a:r>
          </a:p>
          <a:p>
            <a:r>
              <a:rPr lang="en-US" sz="1800" b="1" dirty="0">
                <a:latin typeface="Courier New" pitchFamily="49" charset="0"/>
              </a:rPr>
              <a:t>  }</a:t>
            </a:r>
          </a:p>
          <a:p>
            <a:endParaRPr lang="en-US" sz="1800" b="1" dirty="0">
              <a:latin typeface="Courier New" pitchFamily="49" charset="0"/>
            </a:endParaRPr>
          </a:p>
          <a:p>
            <a:r>
              <a:rPr lang="en-US" sz="1800" b="1" i="1" dirty="0">
                <a:solidFill>
                  <a:schemeClr val="bg2"/>
                </a:solidFill>
                <a:latin typeface="Courier New" pitchFamily="49" charset="0"/>
              </a:rPr>
              <a:t>  // Allocate all remaining VREGs not lying on the WCEP.</a:t>
            </a:r>
          </a:p>
          <a:p>
            <a:r>
              <a:rPr lang="en-US" sz="1800" b="1" dirty="0">
                <a:latin typeface="Courier New" pitchFamily="49" charset="0"/>
              </a:rPr>
              <a:t>  traditionalGraphColoring( </a:t>
            </a:r>
            <a:r>
              <a:rPr lang="en-US" sz="1800" b="1" i="1" dirty="0">
                <a:latin typeface="Courier New" pitchFamily="49" charset="0"/>
              </a:rPr>
              <a:t>P</a:t>
            </a:r>
            <a:r>
              <a:rPr lang="en-US" sz="1800" b="1" dirty="0">
                <a:latin typeface="Courier New" pitchFamily="49" charset="0"/>
              </a:rPr>
              <a:t>, getVREGs( </a:t>
            </a:r>
            <a:r>
              <a:rPr lang="en-US" sz="1800" b="1" i="1" dirty="0">
                <a:latin typeface="Courier New" pitchFamily="49" charset="0"/>
              </a:rPr>
              <a:t>P</a:t>
            </a:r>
            <a:r>
              <a:rPr lang="en-US" sz="1800" b="1" dirty="0">
                <a:latin typeface="Courier New" pitchFamily="49" charset="0"/>
              </a:rPr>
              <a:t> ) );</a:t>
            </a:r>
          </a:p>
          <a:p>
            <a:r>
              <a:rPr lang="en-US" sz="1800" b="1" dirty="0">
                <a:latin typeface="Courier New" pitchFamily="49" charset="0"/>
              </a:rPr>
              <a:t>  return </a:t>
            </a:r>
            <a:r>
              <a:rPr lang="en-US" sz="1800" b="1" i="1" dirty="0">
                <a:latin typeface="Courier New" pitchFamily="49" charset="0"/>
              </a:rPr>
              <a:t>P</a:t>
            </a:r>
            <a:r>
              <a:rPr lang="en-US" sz="1800" b="1" dirty="0">
                <a:latin typeface="Courier New" pitchFamily="49" charset="0"/>
              </a:rPr>
              <a:t>;</a:t>
            </a:r>
          </a:p>
          <a:p>
            <a:r>
              <a:rPr lang="en-US" sz="1800" b="1" dirty="0">
                <a:latin typeface="Courier New" pitchFamily="49" charset="0"/>
              </a:rPr>
              <a:t>}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199884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860B699F-DC95-41B7-82F3-D3D6F453C8D5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(1)</a:t>
            </a:r>
          </a:p>
        </p:txBody>
      </p:sp>
      <p:sp>
        <p:nvSpPr>
          <p:cNvPr id="75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Algorithm simultaneously handles a program </a:t>
            </a:r>
            <a:r>
              <a:rPr lang="en-US" i="1" dirty="0"/>
              <a:t>P</a:t>
            </a:r>
            <a:r>
              <a:rPr lang="en-US" dirty="0"/>
              <a:t> to be register allocated, and a copy </a:t>
            </a:r>
            <a:r>
              <a:rPr lang="en-US" i="1" dirty="0"/>
              <a:t>P’</a:t>
            </a:r>
            <a:r>
              <a:rPr lang="en-US" dirty="0"/>
              <a:t> where all VREGs are completely spilled to memory in order to enable WCET analysis.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Register allocation is done basic block-wise along the WCEP.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After the allocation of one basic block, the WCEP in </a:t>
            </a:r>
            <a:r>
              <a:rPr lang="en-US" i="1" dirty="0"/>
              <a:t>P’</a:t>
            </a:r>
            <a:r>
              <a:rPr lang="en-US" dirty="0"/>
              <a:t> is recomputed.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 one iteration of the algorithm: Allocation of all VREGs occurring in that basic block </a:t>
            </a:r>
            <a:r>
              <a:rPr lang="en-US" i="1" dirty="0"/>
              <a:t>b</a:t>
            </a:r>
            <a:r>
              <a:rPr lang="en-US" dirty="0"/>
              <a:t> that contains many spill instructions in </a:t>
            </a:r>
            <a:r>
              <a:rPr lang="en-US" i="1" dirty="0"/>
              <a:t>P’</a:t>
            </a:r>
            <a:r>
              <a:rPr lang="en-US" dirty="0"/>
              <a:t> and that is executed very often.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The VREGs of this most timing-critical block </a:t>
            </a:r>
            <a:r>
              <a:rPr lang="en-US" i="1" dirty="0"/>
              <a:t>b</a:t>
            </a:r>
            <a:r>
              <a:rPr lang="en-US" dirty="0"/>
              <a:t> should be kept in PHREGs if possible.</a:t>
            </a:r>
          </a:p>
        </p:txBody>
      </p:sp>
    </p:spTree>
    <p:extLst>
      <p:ext uri="{BB962C8B-B14F-4D97-AF65-F5344CB8AC3E}">
        <p14:creationId xmlns:p14="http://schemas.microsoft.com/office/powerpoint/2010/main" val="13104648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0A734076-3C71-4272-8B05-A4BDA272D55D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(2)</a:t>
            </a:r>
          </a:p>
        </p:txBody>
      </p:sp>
      <p:sp>
        <p:nvSpPr>
          <p:cNvPr id="75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Spilling of VREGs in </a:t>
            </a:r>
            <a:r>
              <a:rPr lang="en-US" i="1" dirty="0"/>
              <a:t>b</a:t>
            </a:r>
            <a:r>
              <a:rPr lang="en-US" dirty="0"/>
              <a:t> cannot be avoided in general. If spilling is required in </a:t>
            </a:r>
            <a:r>
              <a:rPr lang="en-US" i="1" dirty="0"/>
              <a:t>b</a:t>
            </a:r>
            <a:r>
              <a:rPr lang="en-US" dirty="0"/>
              <a:t>, spill only those VREGs </a:t>
            </a:r>
            <a:r>
              <a:rPr lang="en-US" i="1" dirty="0"/>
              <a:t>v</a:t>
            </a:r>
            <a:r>
              <a:rPr lang="en-US" dirty="0"/>
              <a:t> of </a:t>
            </a:r>
            <a:r>
              <a:rPr lang="en-US" i="1" dirty="0"/>
              <a:t>b</a:t>
            </a:r>
            <a:r>
              <a:rPr lang="en-US" dirty="0"/>
              <a:t> that occur least frequently in </a:t>
            </a:r>
            <a:r>
              <a:rPr lang="en-US" i="1" dirty="0"/>
              <a:t>b</a:t>
            </a:r>
            <a:r>
              <a:rPr lang="en-US" dirty="0"/>
              <a:t>, since few occurrences of </a:t>
            </a:r>
            <a:r>
              <a:rPr lang="en-US" i="1" dirty="0"/>
              <a:t>v</a:t>
            </a:r>
            <a:r>
              <a:rPr lang="en-US" dirty="0"/>
              <a:t> in </a:t>
            </a:r>
            <a:r>
              <a:rPr lang="en-US" i="1" dirty="0"/>
              <a:t>b</a:t>
            </a:r>
            <a:r>
              <a:rPr lang="en-US" dirty="0"/>
              <a:t> imply few spill instructions inside </a:t>
            </a:r>
            <a:r>
              <a:rPr lang="en-US" i="1" dirty="0"/>
              <a:t>b</a:t>
            </a:r>
            <a:r>
              <a:rPr lang="en-US" dirty="0"/>
              <a:t>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Register allocation itself, i.e., assigning colors to </a:t>
            </a:r>
            <a:r>
              <a:rPr lang="en-US" i="1" dirty="0"/>
              <a:t>b</a:t>
            </a:r>
            <a:r>
              <a:rPr lang="en-US" dirty="0"/>
              <a:t>’s VREGs, and spill code generation are handed over to standard graph coloring.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After the allocation loop, the WCEP is completely allocated. But there may still be some VREGs in blocks besides the WCEP.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One final run of standard graph coloring in order to catch all those remaining VREGs.</a:t>
            </a: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611560" y="5580529"/>
            <a:ext cx="6984776" cy="584775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600" i="1" dirty="0">
                <a:ea typeface="ヒラギノ角ゴ Pro W3" pitchFamily="96" charset="-128"/>
              </a:rPr>
              <a:t>[</a:t>
            </a:r>
            <a:r>
              <a:rPr lang="en-US" sz="1600" b="1" i="1" dirty="0"/>
              <a:t>H. Falk.</a:t>
            </a:r>
            <a:r>
              <a:rPr lang="en-US" sz="1600" i="1" dirty="0"/>
              <a:t> WCET-aware Register Allocation based on Graph Coloring. DAC, San Francisco, 2009</a:t>
            </a:r>
            <a:r>
              <a:rPr lang="en-US" sz="1600" i="1" dirty="0">
                <a:ea typeface="ヒラギノ角ゴ Pro W3" pitchFamily="96" charset="-128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4281339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0183296"/>
              </p:ext>
            </p:extLst>
          </p:nvPr>
        </p:nvGraphicFramePr>
        <p:xfrm>
          <a:off x="287141" y="1484784"/>
          <a:ext cx="8640959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D10E63B0-1BEE-4124-AEA0-43F81CFC0926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Relative WCET</a:t>
            </a:r>
            <a:r>
              <a:rPr lang="en-US" baseline="-25000" dirty="0"/>
              <a:t>EST</a:t>
            </a:r>
            <a:r>
              <a:rPr lang="en-US" dirty="0"/>
              <a:t> after WCET-aware Graph Coloring</a:t>
            </a:r>
          </a:p>
        </p:txBody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5919663"/>
            <a:ext cx="8064896" cy="427746"/>
          </a:xfrm>
        </p:spPr>
        <p:txBody>
          <a:bodyPr wrap="square">
            <a:spAutoFit/>
          </a:bodyPr>
          <a:lstStyle/>
          <a:p>
            <a:pPr marL="0" indent="0" algn="ctr">
              <a:lnSpc>
                <a:spcPct val="120000"/>
              </a:lnSpc>
            </a:pPr>
            <a:r>
              <a:rPr lang="en-US" dirty="0"/>
              <a:t>100% = WCET</a:t>
            </a:r>
            <a:r>
              <a:rPr lang="en-US" baseline="-25000" dirty="0"/>
              <a:t>EST</a:t>
            </a:r>
            <a:r>
              <a:rPr lang="en-US" dirty="0"/>
              <a:t> using Standard Graph Coloring (highest degree)</a:t>
            </a:r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7294939" y="2056468"/>
            <a:ext cx="647700" cy="360362"/>
          </a:xfrm>
          <a:prstGeom prst="ellipse">
            <a:avLst/>
          </a:prstGeom>
          <a:noFill/>
          <a:ln w="317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6594277" y="1916832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93%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7114733" y="4168676"/>
            <a:ext cx="697627" cy="40011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24%</a:t>
            </a:r>
          </a:p>
        </p:txBody>
      </p:sp>
      <p:sp>
        <p:nvSpPr>
          <p:cNvPr id="12" name="Oval 8"/>
          <p:cNvSpPr>
            <a:spLocks noChangeArrowheads="1"/>
          </p:cNvSpPr>
          <p:nvPr/>
        </p:nvSpPr>
        <p:spPr bwMode="auto">
          <a:xfrm>
            <a:off x="7942639" y="4113012"/>
            <a:ext cx="647700" cy="360363"/>
          </a:xfrm>
          <a:prstGeom prst="ellipse">
            <a:avLst/>
          </a:prstGeom>
          <a:noFill/>
          <a:ln w="317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7618789" y="2651026"/>
            <a:ext cx="697627" cy="40011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66%</a:t>
            </a:r>
          </a:p>
        </p:txBody>
      </p:sp>
      <p:sp>
        <p:nvSpPr>
          <p:cNvPr id="14" name="Oval 10"/>
          <p:cNvSpPr>
            <a:spLocks noChangeArrowheads="1"/>
          </p:cNvSpPr>
          <p:nvPr/>
        </p:nvSpPr>
        <p:spPr bwMode="auto">
          <a:xfrm>
            <a:off x="8424863" y="2820819"/>
            <a:ext cx="647700" cy="360363"/>
          </a:xfrm>
          <a:prstGeom prst="ellipse">
            <a:avLst/>
          </a:prstGeom>
          <a:noFill/>
          <a:ln w="317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16" name="Gerade Verbindung 15"/>
          <p:cNvCxnSpPr/>
          <p:nvPr/>
        </p:nvCxnSpPr>
        <p:spPr bwMode="auto">
          <a:xfrm>
            <a:off x="1187624" y="1941075"/>
            <a:ext cx="7668000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8535560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 animBg="1"/>
      <p:bldP spid="13" grpId="0" animBg="1"/>
      <p:bldP spid="1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6253046"/>
              </p:ext>
            </p:extLst>
          </p:nvPr>
        </p:nvGraphicFramePr>
        <p:xfrm>
          <a:off x="179513" y="1524909"/>
          <a:ext cx="8712968" cy="4424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5D2BC386-3540-4A52-A68B-3590D33A8151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Relative ACET after WCET-aware Graph Coloring</a:t>
            </a:r>
          </a:p>
        </p:txBody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5919663"/>
            <a:ext cx="8064896" cy="427746"/>
          </a:xfrm>
        </p:spPr>
        <p:txBody>
          <a:bodyPr wrap="square">
            <a:spAutoFit/>
          </a:bodyPr>
          <a:lstStyle/>
          <a:p>
            <a:pPr marL="0" indent="0" algn="ctr">
              <a:lnSpc>
                <a:spcPct val="120000"/>
              </a:lnSpc>
            </a:pPr>
            <a:r>
              <a:rPr lang="en-US" dirty="0"/>
              <a:t>100% = ACET using Standard Graph Coloring (highest degree)</a:t>
            </a:r>
          </a:p>
        </p:txBody>
      </p:sp>
      <p:sp>
        <p:nvSpPr>
          <p:cNvPr id="17" name="Oval 5"/>
          <p:cNvSpPr>
            <a:spLocks noChangeArrowheads="1"/>
          </p:cNvSpPr>
          <p:nvPr/>
        </p:nvSpPr>
        <p:spPr bwMode="auto">
          <a:xfrm rot="18836736">
            <a:off x="3389620" y="1806832"/>
            <a:ext cx="647700" cy="360362"/>
          </a:xfrm>
          <a:prstGeom prst="ellipse">
            <a:avLst/>
          </a:prstGeom>
          <a:noFill/>
          <a:ln w="317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2042318" y="1628800"/>
            <a:ext cx="15215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-6% – -12%</a:t>
            </a:r>
          </a:p>
        </p:txBody>
      </p:sp>
      <p:cxnSp>
        <p:nvCxnSpPr>
          <p:cNvPr id="11" name="Gerade Verbindung 10"/>
          <p:cNvCxnSpPr/>
          <p:nvPr/>
        </p:nvCxnSpPr>
        <p:spPr bwMode="auto">
          <a:xfrm>
            <a:off x="1080000" y="2232000"/>
            <a:ext cx="7704000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9002753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D39E1911-E072-42AB-9865-6095AAFAB031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WCET</a:t>
            </a:r>
            <a:r>
              <a:rPr lang="en-US" baseline="-25000" dirty="0"/>
              <a:t>EST</a:t>
            </a:r>
            <a:r>
              <a:rPr lang="en-US" dirty="0"/>
              <a:t> reductions from 6.9% up to 75.9%, on average 33.9%.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Allocation of all 46 benchmarks: total of 1,979 WCET analyses.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Run-time of WCET graph coloring: 12:15 hours for all 46 benchmarks</a:t>
            </a:r>
            <a:br>
              <a:rPr lang="en-US" dirty="0"/>
            </a:br>
            <a:r>
              <a:rPr lang="en-US" dirty="0">
                <a:sym typeface="Wingdings"/>
              </a:rPr>
              <a:t> </a:t>
            </a:r>
            <a:r>
              <a:rPr lang="en-US" dirty="0"/>
              <a:t>16 minutes per benchmark on average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ACET reductions of up to 47.9%, but decreases of up to 12.7%. On average, 15.2% ACET reduction.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Benchmarks behave very different w.r.t. WCET</a:t>
            </a:r>
            <a:r>
              <a:rPr lang="en-US" baseline="-25000" dirty="0"/>
              <a:t>EST</a:t>
            </a:r>
            <a:r>
              <a:rPr lang="en-US" dirty="0"/>
              <a:t> and ACET:</a:t>
            </a:r>
            <a:br>
              <a:rPr lang="en-US" dirty="0"/>
            </a:br>
            <a:r>
              <a:rPr lang="en-US" b="1" dirty="0">
                <a:latin typeface="Courier New" pitchFamily="49" charset="0"/>
                <a:cs typeface="Courier New" pitchFamily="49" charset="0"/>
              </a:rPr>
              <a:t>gsm</a:t>
            </a:r>
            <a:r>
              <a:rPr lang="en-US" dirty="0"/>
              <a:t> family:		51.5% – 66.2% WCET</a:t>
            </a:r>
            <a:r>
              <a:rPr lang="en-US" baseline="-25000" dirty="0"/>
              <a:t>EST</a:t>
            </a:r>
            <a:r>
              <a:rPr lang="en-US" dirty="0"/>
              <a:t> reduction</a:t>
            </a:r>
            <a:br>
              <a:rPr lang="en-US" dirty="0"/>
            </a:br>
            <a:r>
              <a:rPr lang="en-US" dirty="0"/>
              <a:t>			  6.8% – 12.7% ACET degradation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u="sng" dirty="0"/>
              <a:t>Reason:</a:t>
            </a:r>
            <a:r>
              <a:rPr lang="en-US" dirty="0"/>
              <a:t> WCET graph coloring avoids spilling along WCEP but inserts spill code at other places in the CFG which are frequently executed in an average-case scenario.</a:t>
            </a:r>
          </a:p>
        </p:txBody>
      </p:sp>
    </p:spTree>
    <p:extLst>
      <p:ext uri="{BB962C8B-B14F-4D97-AF65-F5344CB8AC3E}">
        <p14:creationId xmlns:p14="http://schemas.microsoft.com/office/powerpoint/2010/main" val="32088323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1DD284B6-99D0-437C-AF09-84FEB2E8162B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75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Comparison with Consequences for WCET</a:t>
            </a:r>
            <a:r>
              <a:rPr lang="en-US" b="1" baseline="-25000" dirty="0"/>
              <a:t>EST</a:t>
            </a:r>
            <a:r>
              <a:rPr lang="en-US" b="1" dirty="0"/>
              <a:t> Optimizations</a:t>
            </a:r>
            <a:endParaRPr lang="en-US" b="1" i="1" dirty="0"/>
          </a:p>
          <a:p>
            <a:pPr marL="0" indent="0">
              <a:lnSpc>
                <a:spcPct val="120000"/>
              </a:lnSpc>
            </a:pPr>
            <a:r>
              <a:rPr lang="en-US" dirty="0"/>
              <a:t>WCET-aware optimizations...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... mandatorily need detailed knowledge of the WCEP</a:t>
            </a:r>
          </a:p>
          <a:p>
            <a:pPr>
              <a:lnSpc>
                <a:spcPct val="120000"/>
              </a:lnSpc>
              <a:buClr>
                <a:srgbClr val="008000"/>
              </a:buClr>
              <a:buFont typeface="Wingdings" pitchFamily="2" charset="2"/>
              <a:buChar char="C"/>
            </a:pPr>
            <a:r>
              <a:rPr lang="en-US" i="1" dirty="0"/>
              <a:t>WCET graph coloring considers the WCEP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... always have to be aware that the WCEP can change after each individual optimization decision</a:t>
            </a:r>
          </a:p>
          <a:p>
            <a:pPr>
              <a:lnSpc>
                <a:spcPct val="120000"/>
              </a:lnSpc>
              <a:buClr>
                <a:srgbClr val="008000"/>
              </a:buClr>
              <a:buFont typeface="Wingdings" pitchFamily="2" charset="2"/>
              <a:buChar char="C"/>
            </a:pPr>
            <a:r>
              <a:rPr lang="en-US" i="1" dirty="0"/>
              <a:t>WCET graph coloring updates the WCEP after each modification of the code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... should take the decision where to optimize something not only based on local information, but should always consider the global effects of an optimization decision</a:t>
            </a:r>
          </a:p>
          <a:p>
            <a:pPr>
              <a:lnSpc>
                <a:spcPct val="120000"/>
              </a:lnSpc>
              <a:buClr>
                <a:srgbClr val="A32638"/>
              </a:buClr>
              <a:buFont typeface="Wingdings" pitchFamily="2" charset="2"/>
              <a:buChar char="D"/>
            </a:pPr>
            <a:r>
              <a:rPr lang="en-US" i="1" dirty="0"/>
              <a:t>WCET graph coloring is greedy heuristic that is driven solely by local data per basic block</a:t>
            </a:r>
          </a:p>
        </p:txBody>
      </p:sp>
    </p:spTree>
    <p:extLst>
      <p:ext uri="{BB962C8B-B14F-4D97-AF65-F5344CB8AC3E}">
        <p14:creationId xmlns:p14="http://schemas.microsoft.com/office/powerpoint/2010/main" val="17753988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37523" y="4816800"/>
            <a:ext cx="7164388" cy="355600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61C7C541-1780-4034-A85A-6DA76DA3D3EA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5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Contents</a:t>
            </a:r>
          </a:p>
        </p:txBody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9"/>
            </a:pPr>
            <a:r>
              <a:rPr lang="en-US" b="1" dirty="0"/>
              <a:t>WCET-Aware Compilation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Introduction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Integration of a WCET Timing Model into a Compiler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Challenges for WCET-Aware Optimization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Procedure Cloning &amp; Positioning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WCET-Aware Procedure Cloning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Procedure Positioning for Cache Miss Reduction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Register Allocation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Problem of Classical Graph Coloring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WCET-Aware Graph Coloring</a:t>
            </a:r>
          </a:p>
          <a:p>
            <a:pPr marL="838200" lvl="1" indent="-381000">
              <a:lnSpc>
                <a:spcPct val="90000"/>
              </a:lnSpc>
              <a:buFont typeface="Arial" charset="0"/>
              <a:buChar char="–"/>
            </a:pPr>
            <a:r>
              <a:rPr lang="en-US" dirty="0"/>
              <a:t>Scratchpad Allocation of Data and Code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Allocation of global Data</a:t>
            </a:r>
          </a:p>
          <a:p>
            <a:pPr marL="1238250" lvl="2" indent="-381000">
              <a:lnSpc>
                <a:spcPct val="90000"/>
              </a:lnSpc>
              <a:buFont typeface="Arial" charset="0"/>
              <a:buChar char="–"/>
            </a:pPr>
            <a:r>
              <a:rPr lang="en-US" sz="2000" dirty="0"/>
              <a:t>Allocation of Basic Blocks</a:t>
            </a:r>
          </a:p>
        </p:txBody>
      </p:sp>
    </p:spTree>
    <p:extLst>
      <p:ext uri="{BB962C8B-B14F-4D97-AF65-F5344CB8AC3E}">
        <p14:creationId xmlns:p14="http://schemas.microsoft.com/office/powerpoint/2010/main" val="35924112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0245596F-9622-4C81-BBF6-A1B14700C8D4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Following: Harvard Architectures</a:t>
            </a:r>
          </a:p>
        </p:txBody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3856980"/>
            <a:ext cx="8064896" cy="2308324"/>
          </a:xfr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Separate busses and memories for code and data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Scratchpad allocation of code and data can be solved independently from each other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Two separate ILPs for these optimizations</a:t>
            </a:r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Non-Harvard architectures with unified busses and memories for code and data: Straightforward combination of both ILPs</a:t>
            </a:r>
          </a:p>
        </p:txBody>
      </p:sp>
      <p:sp>
        <p:nvSpPr>
          <p:cNvPr id="11" name="Line 31"/>
          <p:cNvSpPr>
            <a:spLocks noChangeShapeType="1"/>
          </p:cNvSpPr>
          <p:nvPr/>
        </p:nvSpPr>
        <p:spPr bwMode="auto">
          <a:xfrm flipH="1">
            <a:off x="5651500" y="2335684"/>
            <a:ext cx="0" cy="36036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13" name="Freeform 28"/>
          <p:cNvSpPr>
            <a:spLocks/>
          </p:cNvSpPr>
          <p:nvPr/>
        </p:nvSpPr>
        <p:spPr bwMode="auto">
          <a:xfrm flipH="1">
            <a:off x="5160963" y="1687984"/>
            <a:ext cx="490537" cy="320675"/>
          </a:xfrm>
          <a:custGeom>
            <a:avLst/>
            <a:gdLst>
              <a:gd name="T0" fmla="*/ 309 w 309"/>
              <a:gd name="T1" fmla="*/ 0 h 202"/>
              <a:gd name="T2" fmla="*/ 0 w 309"/>
              <a:gd name="T3" fmla="*/ 0 h 202"/>
              <a:gd name="T4" fmla="*/ 0 w 309"/>
              <a:gd name="T5" fmla="*/ 202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9" h="202">
                <a:moveTo>
                  <a:pt x="309" y="0"/>
                </a:moveTo>
                <a:lnTo>
                  <a:pt x="0" y="0"/>
                </a:lnTo>
                <a:lnTo>
                  <a:pt x="0" y="202"/>
                </a:lnTo>
              </a:path>
            </a:pathLst>
          </a:custGeom>
          <a:noFill/>
          <a:ln w="31750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3957638" y="1484784"/>
            <a:ext cx="1223962" cy="3968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963988" y="1484784"/>
            <a:ext cx="12176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Processor</a:t>
            </a:r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5076825" y="2024534"/>
            <a:ext cx="1223963" cy="3968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5083175" y="2024534"/>
            <a:ext cx="12176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D-SPM</a:t>
            </a:r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4824413" y="2702397"/>
            <a:ext cx="1692275" cy="635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4830763" y="2702397"/>
            <a:ext cx="16859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Main Data Memory</a:t>
            </a:r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 flipH="1">
            <a:off x="3492500" y="2335684"/>
            <a:ext cx="0" cy="36036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21" name="AutoShape 23"/>
          <p:cNvSpPr>
            <a:spLocks noChangeArrowheads="1"/>
          </p:cNvSpPr>
          <p:nvPr/>
        </p:nvSpPr>
        <p:spPr bwMode="auto">
          <a:xfrm>
            <a:off x="2843213" y="2022947"/>
            <a:ext cx="1223962" cy="3968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2" name="Text Box 24"/>
          <p:cNvSpPr txBox="1">
            <a:spLocks noChangeArrowheads="1"/>
          </p:cNvSpPr>
          <p:nvPr/>
        </p:nvSpPr>
        <p:spPr bwMode="auto">
          <a:xfrm>
            <a:off x="2849563" y="2022947"/>
            <a:ext cx="12176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P-SPM</a:t>
            </a:r>
          </a:p>
        </p:txBody>
      </p:sp>
      <p:sp>
        <p:nvSpPr>
          <p:cNvPr id="23" name="Freeform 27"/>
          <p:cNvSpPr>
            <a:spLocks/>
          </p:cNvSpPr>
          <p:nvPr/>
        </p:nvSpPr>
        <p:spPr bwMode="auto">
          <a:xfrm>
            <a:off x="3468688" y="1687984"/>
            <a:ext cx="490537" cy="320675"/>
          </a:xfrm>
          <a:custGeom>
            <a:avLst/>
            <a:gdLst>
              <a:gd name="T0" fmla="*/ 309 w 309"/>
              <a:gd name="T1" fmla="*/ 0 h 202"/>
              <a:gd name="T2" fmla="*/ 0 w 309"/>
              <a:gd name="T3" fmla="*/ 0 h 202"/>
              <a:gd name="T4" fmla="*/ 0 w 309"/>
              <a:gd name="T5" fmla="*/ 202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9" h="202">
                <a:moveTo>
                  <a:pt x="309" y="0"/>
                </a:moveTo>
                <a:lnTo>
                  <a:pt x="0" y="0"/>
                </a:lnTo>
                <a:lnTo>
                  <a:pt x="0" y="202"/>
                </a:lnTo>
              </a:path>
            </a:pathLst>
          </a:custGeom>
          <a:noFill/>
          <a:ln w="31750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4" name="AutoShape 29"/>
          <p:cNvSpPr>
            <a:spLocks noChangeArrowheads="1"/>
          </p:cNvSpPr>
          <p:nvPr/>
        </p:nvSpPr>
        <p:spPr bwMode="auto">
          <a:xfrm>
            <a:off x="2627313" y="2696047"/>
            <a:ext cx="1692275" cy="635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" name="Text Box 30"/>
          <p:cNvSpPr txBox="1">
            <a:spLocks noChangeArrowheads="1"/>
          </p:cNvSpPr>
          <p:nvPr/>
        </p:nvSpPr>
        <p:spPr bwMode="auto">
          <a:xfrm>
            <a:off x="2633663" y="2696047"/>
            <a:ext cx="16859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Main Code Memory</a:t>
            </a:r>
          </a:p>
        </p:txBody>
      </p:sp>
    </p:spTree>
    <p:extLst>
      <p:ext uri="{BB962C8B-B14F-4D97-AF65-F5344CB8AC3E}">
        <p14:creationId xmlns:p14="http://schemas.microsoft.com/office/powerpoint/2010/main" val="173922775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F75C3201-5217-488B-A9E8-E08CAAC74031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ILP for WCET-aware SPM Allocation of Data</a:t>
            </a:r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Goal</a:t>
            </a: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Determine set of data objects (global variables or static local variables) to be allocated to the data SPM,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such that selected data objects lead to overall minimization of WCET</a:t>
            </a:r>
            <a:r>
              <a:rPr lang="en-US" baseline="-25000" dirty="0"/>
              <a:t>EST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dirty="0"/>
              <a:t>under consideration of switching WCEPs.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Approach</a:t>
            </a: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Integer-linear programming (ILP)</a:t>
            </a:r>
            <a:endParaRPr lang="en-US" i="1" dirty="0"/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Optimality of results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Notation:</a:t>
            </a:r>
            <a:r>
              <a:rPr lang="en-US" dirty="0"/>
              <a:t> Upper-case letters </a:t>
            </a:r>
            <a:r>
              <a:rPr lang="en-US" b="1" dirty="0">
                <a:sym typeface="Symbol" pitchFamily="18" charset="2"/>
              </a:rPr>
              <a:t></a:t>
            </a:r>
            <a:r>
              <a:rPr lang="en-US" dirty="0"/>
              <a:t> constants,</a:t>
            </a:r>
            <a:br>
              <a:rPr lang="en-US" dirty="0"/>
            </a:br>
            <a:r>
              <a:rPr lang="en-US" dirty="0"/>
              <a:t>	       </a:t>
            </a:r>
            <a:r>
              <a:rPr lang="en-US" sz="1000" dirty="0"/>
              <a:t> </a:t>
            </a:r>
            <a:r>
              <a:rPr lang="en-US" dirty="0"/>
              <a:t>lower-case letters </a:t>
            </a:r>
            <a:r>
              <a:rPr lang="en-US" b="1" dirty="0">
                <a:sym typeface="Symbol" pitchFamily="18" charset="2"/>
              </a:rPr>
              <a:t> </a:t>
            </a:r>
            <a:r>
              <a:rPr lang="en-US" dirty="0">
                <a:sym typeface="Symbol" pitchFamily="18" charset="2"/>
              </a:rPr>
              <a:t>v</a:t>
            </a:r>
            <a:r>
              <a:rPr lang="en-US" dirty="0"/>
              <a:t>ariables</a:t>
            </a:r>
          </a:p>
        </p:txBody>
      </p:sp>
    </p:spTree>
    <p:extLst>
      <p:ext uri="{BB962C8B-B14F-4D97-AF65-F5344CB8AC3E}">
        <p14:creationId xmlns:p14="http://schemas.microsoft.com/office/powerpoint/2010/main" val="39447326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424002E2-BA06-4178-8988-686A4442F51B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Variables &amp; Costs</a:t>
            </a:r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i="1" dirty="0"/>
              <a:t>Binary decision variables per data object: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i="1" dirty="0"/>
              <a:t>Costs of basic block b</a:t>
            </a:r>
            <a:r>
              <a:rPr lang="en-US" b="1" i="1" baseline="-25000" dirty="0"/>
              <a:t>j</a:t>
            </a:r>
            <a:r>
              <a:rPr lang="en-US" b="1" i="1" dirty="0"/>
              <a:t>:</a:t>
            </a:r>
            <a:br>
              <a:rPr lang="en-US" b="1" i="1" dirty="0"/>
            </a:br>
            <a:br>
              <a:rPr lang="en-US" b="1" i="1" dirty="0"/>
            </a:br>
            <a:br>
              <a:rPr lang="en-US" b="1" i="1" dirty="0"/>
            </a:br>
            <a:br>
              <a:rPr lang="en-US" b="1" i="1" dirty="0"/>
            </a:br>
            <a:r>
              <a:rPr lang="en-US" i="1" dirty="0"/>
              <a:t>c</a:t>
            </a:r>
            <a:r>
              <a:rPr lang="en-US" i="1" baseline="-25000" dirty="0"/>
              <a:t>j</a:t>
            </a:r>
            <a:r>
              <a:rPr lang="en-US" dirty="0"/>
              <a:t> models the WCET</a:t>
            </a:r>
            <a:r>
              <a:rPr lang="en-US" baseline="-25000" dirty="0"/>
              <a:t>EST</a:t>
            </a:r>
            <a:r>
              <a:rPr lang="en-US" dirty="0"/>
              <a:t> of </a:t>
            </a:r>
            <a:r>
              <a:rPr lang="en-US" i="1" dirty="0"/>
              <a:t>b</a:t>
            </a:r>
            <a:r>
              <a:rPr lang="en-US" i="1" baseline="-25000" dirty="0"/>
              <a:t>j</a:t>
            </a:r>
            <a:r>
              <a:rPr lang="en-US" dirty="0"/>
              <a:t>, depending on whether the data objects accessed by </a:t>
            </a:r>
            <a:r>
              <a:rPr lang="en-US" i="1" dirty="0"/>
              <a:t>b</a:t>
            </a:r>
            <a:r>
              <a:rPr lang="en-US" i="1" baseline="-25000" dirty="0"/>
              <a:t>j</a:t>
            </a:r>
            <a:r>
              <a:rPr lang="en-US" dirty="0"/>
              <a:t> are allocated to main memory or SPM, resp.</a:t>
            </a:r>
            <a:br>
              <a:rPr lang="en-US" dirty="0"/>
            </a:br>
            <a:r>
              <a:rPr lang="en-US" i="1" dirty="0"/>
              <a:t>C</a:t>
            </a:r>
            <a:r>
              <a:rPr lang="en-US" i="1" baseline="-25000" dirty="0"/>
              <a:t>j</a:t>
            </a:r>
            <a:r>
              <a:rPr lang="en-US" dirty="0"/>
              <a:t>: </a:t>
            </a:r>
            <a:r>
              <a:rPr lang="en-US" i="1" dirty="0"/>
              <a:t>b</a:t>
            </a:r>
            <a:r>
              <a:rPr lang="en-US" i="1" baseline="-25000" dirty="0"/>
              <a:t>j</a:t>
            </a:r>
            <a:r>
              <a:rPr lang="en-US" dirty="0"/>
              <a:t>’s WCET</a:t>
            </a:r>
            <a:r>
              <a:rPr lang="en-US" baseline="-25000" dirty="0"/>
              <a:t>EST</a:t>
            </a:r>
            <a:r>
              <a:rPr lang="en-US" dirty="0"/>
              <a:t> if all data objects reside in main memory</a:t>
            </a:r>
            <a:br>
              <a:rPr lang="en-US" dirty="0"/>
            </a:br>
            <a:r>
              <a:rPr lang="en-US" i="1" dirty="0"/>
              <a:t>G</a:t>
            </a:r>
            <a:r>
              <a:rPr lang="en-US" i="1" baseline="-25000" dirty="0"/>
              <a:t>i,j</a:t>
            </a:r>
            <a:r>
              <a:rPr lang="en-US" dirty="0"/>
              <a:t>: WCET reduction of </a:t>
            </a:r>
            <a:r>
              <a:rPr lang="en-US" i="1" dirty="0"/>
              <a:t>b</a:t>
            </a:r>
            <a:r>
              <a:rPr lang="en-US" i="1" baseline="-25000" dirty="0"/>
              <a:t>j</a:t>
            </a:r>
            <a:r>
              <a:rPr lang="en-US" dirty="0"/>
              <a:t> if data object </a:t>
            </a:r>
            <a:r>
              <a:rPr lang="en-US" i="1" dirty="0"/>
              <a:t>d</a:t>
            </a:r>
            <a:r>
              <a:rPr lang="en-US" i="1" baseline="-25000" dirty="0"/>
              <a:t>i</a:t>
            </a:r>
            <a:r>
              <a:rPr lang="en-US" dirty="0"/>
              <a:t> is assigned to SPM</a:t>
            </a:r>
          </a:p>
        </p:txBody>
      </p:sp>
      <p:pic>
        <p:nvPicPr>
          <p:cNvPr id="7" name="Grafik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3861871"/>
            <a:ext cx="3470910" cy="581025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966987"/>
            <a:ext cx="568833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853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760886" name="Rectangle 54"/>
          <p:cNvSpPr>
            <a:spLocks noChangeArrowheads="1"/>
          </p:cNvSpPr>
          <p:nvPr/>
        </p:nvSpPr>
        <p:spPr bwMode="auto">
          <a:xfrm>
            <a:off x="6156325" y="2889250"/>
            <a:ext cx="2808288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110000"/>
              </a:lnSpc>
              <a:buFont typeface="Arial" charset="0"/>
              <a:buChar char="–"/>
            </a:pPr>
            <a:r>
              <a:rPr lang="en-US" sz="2000" dirty="0"/>
              <a:t>Treat body of inner-</a:t>
            </a:r>
            <a:br>
              <a:rPr lang="en-US" sz="2000" dirty="0"/>
            </a:br>
            <a:r>
              <a:rPr lang="en-US" sz="2000" dirty="0"/>
              <a:t>most loop     like acyclic sub-graph</a:t>
            </a:r>
          </a:p>
          <a:p>
            <a:pPr marL="342900" indent="-342900" eaLnBrk="1" hangingPunct="1">
              <a:lnSpc>
                <a:spcPct val="110000"/>
              </a:lnSpc>
              <a:buFont typeface="Arial" charset="0"/>
              <a:buChar char="–"/>
            </a:pPr>
            <a:r>
              <a:rPr lang="en-US" sz="2000" dirty="0"/>
              <a:t>Fold loop</a:t>
            </a:r>
            <a:endParaRPr lang="en-US" sz="2000" i="1" dirty="0"/>
          </a:p>
          <a:p>
            <a:pPr marL="342900" indent="-342900" eaLnBrk="1" hangingPunct="1">
              <a:lnSpc>
                <a:spcPct val="110000"/>
              </a:lnSpc>
              <a:buFont typeface="Arial" charset="0"/>
              <a:buChar char="–"/>
            </a:pPr>
            <a:r>
              <a:rPr lang="en-US" sz="2000" dirty="0"/>
              <a:t>Costs of    :</a:t>
            </a:r>
          </a:p>
          <a:p>
            <a:pPr marL="342900" indent="-342900" eaLnBrk="1" hangingPunct="1">
              <a:lnSpc>
                <a:spcPct val="110000"/>
              </a:lnSpc>
              <a:buFont typeface="Arial" charset="0"/>
              <a:buChar char="–"/>
            </a:pPr>
            <a:endParaRPr lang="en-US" sz="2000" dirty="0"/>
          </a:p>
          <a:p>
            <a:pPr marL="342900" indent="-342900" eaLnBrk="1" hangingPunct="1">
              <a:lnSpc>
                <a:spcPct val="110000"/>
              </a:lnSpc>
              <a:buFont typeface="Arial" charset="0"/>
              <a:buChar char="–"/>
            </a:pPr>
            <a:r>
              <a:rPr lang="en-US" sz="2000" dirty="0"/>
              <a:t>Continue with next innermost loop</a:t>
            </a:r>
          </a:p>
        </p:txBody>
      </p:sp>
      <p:sp>
        <p:nvSpPr>
          <p:cNvPr id="76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Intraprocedural Control Flow (1)</a:t>
            </a:r>
          </a:p>
        </p:txBody>
      </p:sp>
      <p:sp>
        <p:nvSpPr>
          <p:cNvPr id="76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86000"/>
            <a:ext cx="8785225" cy="4994275"/>
          </a:xfrm>
        </p:spPr>
        <p:txBody>
          <a:bodyPr/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i="1" dirty="0"/>
              <a:t>Modeling of a function’s control flow:</a:t>
            </a:r>
          </a:p>
        </p:txBody>
      </p:sp>
      <p:sp>
        <p:nvSpPr>
          <p:cNvPr id="760836" name="Oval 4"/>
          <p:cNvSpPr>
            <a:spLocks noChangeArrowheads="1"/>
          </p:cNvSpPr>
          <p:nvPr/>
        </p:nvSpPr>
        <p:spPr bwMode="auto">
          <a:xfrm>
            <a:off x="2085975" y="2722563"/>
            <a:ext cx="468313" cy="46831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60837" name="Text Box 5"/>
          <p:cNvSpPr txBox="1">
            <a:spLocks noChangeArrowheads="1"/>
          </p:cNvSpPr>
          <p:nvPr/>
        </p:nvSpPr>
        <p:spPr bwMode="auto">
          <a:xfrm>
            <a:off x="2157413" y="2759075"/>
            <a:ext cx="336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ea typeface="ヒラギノ角ゴ Pro W3" pitchFamily="96" charset="-128"/>
              </a:rPr>
              <a:t>A</a:t>
            </a:r>
          </a:p>
        </p:txBody>
      </p:sp>
      <p:sp>
        <p:nvSpPr>
          <p:cNvPr id="760838" name="Oval 6"/>
          <p:cNvSpPr>
            <a:spLocks noChangeArrowheads="1"/>
          </p:cNvSpPr>
          <p:nvPr/>
        </p:nvSpPr>
        <p:spPr bwMode="auto">
          <a:xfrm>
            <a:off x="2519363" y="3370263"/>
            <a:ext cx="468312" cy="46831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60839" name="Text Box 7"/>
          <p:cNvSpPr txBox="1">
            <a:spLocks noChangeArrowheads="1"/>
          </p:cNvSpPr>
          <p:nvPr/>
        </p:nvSpPr>
        <p:spPr bwMode="auto">
          <a:xfrm>
            <a:off x="2584450" y="3406775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ea typeface="ヒラギノ角ゴ Pro W3" pitchFamily="96" charset="-128"/>
              </a:rPr>
              <a:t>C</a:t>
            </a:r>
          </a:p>
        </p:txBody>
      </p:sp>
      <p:sp>
        <p:nvSpPr>
          <p:cNvPr id="760840" name="Oval 8"/>
          <p:cNvSpPr>
            <a:spLocks noChangeArrowheads="1"/>
          </p:cNvSpPr>
          <p:nvPr/>
        </p:nvSpPr>
        <p:spPr bwMode="auto">
          <a:xfrm>
            <a:off x="1619250" y="3370263"/>
            <a:ext cx="468313" cy="46831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60841" name="Text Box 9"/>
          <p:cNvSpPr txBox="1">
            <a:spLocks noChangeArrowheads="1"/>
          </p:cNvSpPr>
          <p:nvPr/>
        </p:nvSpPr>
        <p:spPr bwMode="auto">
          <a:xfrm>
            <a:off x="1690688" y="3406775"/>
            <a:ext cx="336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ea typeface="ヒラギノ角ゴ Pro W3" pitchFamily="96" charset="-128"/>
              </a:rPr>
              <a:t>B</a:t>
            </a:r>
          </a:p>
        </p:txBody>
      </p:sp>
      <p:sp>
        <p:nvSpPr>
          <p:cNvPr id="760842" name="Oval 10"/>
          <p:cNvSpPr>
            <a:spLocks noChangeArrowheads="1"/>
          </p:cNvSpPr>
          <p:nvPr/>
        </p:nvSpPr>
        <p:spPr bwMode="auto">
          <a:xfrm>
            <a:off x="2087563" y="4019550"/>
            <a:ext cx="468312" cy="46831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60843" name="Text Box 11"/>
          <p:cNvSpPr txBox="1">
            <a:spLocks noChangeArrowheads="1"/>
          </p:cNvSpPr>
          <p:nvPr/>
        </p:nvSpPr>
        <p:spPr bwMode="auto">
          <a:xfrm>
            <a:off x="2152650" y="405606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ea typeface="ヒラギノ角ゴ Pro W3" pitchFamily="96" charset="-128"/>
              </a:rPr>
              <a:t>D</a:t>
            </a:r>
          </a:p>
        </p:txBody>
      </p:sp>
      <p:sp>
        <p:nvSpPr>
          <p:cNvPr id="760844" name="Oval 12"/>
          <p:cNvSpPr>
            <a:spLocks noChangeArrowheads="1"/>
          </p:cNvSpPr>
          <p:nvPr/>
        </p:nvSpPr>
        <p:spPr bwMode="auto">
          <a:xfrm>
            <a:off x="2087563" y="4667250"/>
            <a:ext cx="468312" cy="46831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60845" name="Text Box 13"/>
          <p:cNvSpPr txBox="1">
            <a:spLocks noChangeArrowheads="1"/>
          </p:cNvSpPr>
          <p:nvPr/>
        </p:nvSpPr>
        <p:spPr bwMode="auto">
          <a:xfrm>
            <a:off x="2159000" y="4703763"/>
            <a:ext cx="336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ea typeface="ヒラギノ角ゴ Pro W3" pitchFamily="96" charset="-128"/>
              </a:rPr>
              <a:t>E</a:t>
            </a:r>
          </a:p>
        </p:txBody>
      </p:sp>
      <p:sp>
        <p:nvSpPr>
          <p:cNvPr id="760846" name="Line 14"/>
          <p:cNvSpPr>
            <a:spLocks noChangeShapeType="1"/>
          </p:cNvSpPr>
          <p:nvPr/>
        </p:nvSpPr>
        <p:spPr bwMode="auto">
          <a:xfrm flipH="1">
            <a:off x="2016125" y="3189288"/>
            <a:ext cx="179388" cy="21748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60847" name="Line 15"/>
          <p:cNvSpPr>
            <a:spLocks noChangeShapeType="1"/>
          </p:cNvSpPr>
          <p:nvPr/>
        </p:nvSpPr>
        <p:spPr bwMode="auto">
          <a:xfrm>
            <a:off x="2411413" y="3190875"/>
            <a:ext cx="179387" cy="21748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60848" name="Line 16"/>
          <p:cNvSpPr>
            <a:spLocks noChangeShapeType="1"/>
          </p:cNvSpPr>
          <p:nvPr/>
        </p:nvSpPr>
        <p:spPr bwMode="auto">
          <a:xfrm flipH="1">
            <a:off x="2411413" y="3800475"/>
            <a:ext cx="179387" cy="21748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60849" name="Line 17"/>
          <p:cNvSpPr>
            <a:spLocks noChangeShapeType="1"/>
          </p:cNvSpPr>
          <p:nvPr/>
        </p:nvSpPr>
        <p:spPr bwMode="auto">
          <a:xfrm>
            <a:off x="2014538" y="3800475"/>
            <a:ext cx="179387" cy="21748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60850" name="Line 18"/>
          <p:cNvSpPr>
            <a:spLocks noChangeShapeType="1"/>
          </p:cNvSpPr>
          <p:nvPr/>
        </p:nvSpPr>
        <p:spPr bwMode="auto">
          <a:xfrm>
            <a:off x="2301875" y="4521200"/>
            <a:ext cx="1588" cy="1460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60851" name="Rectangle 19"/>
          <p:cNvSpPr>
            <a:spLocks noChangeArrowheads="1"/>
          </p:cNvSpPr>
          <p:nvPr/>
        </p:nvSpPr>
        <p:spPr bwMode="auto">
          <a:xfrm>
            <a:off x="179388" y="2060575"/>
            <a:ext cx="3240087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lnSpc>
                <a:spcPts val="2000"/>
              </a:lnSpc>
            </a:pPr>
            <a:r>
              <a:rPr lang="en-US" sz="2000" i="1" u="sng" dirty="0"/>
              <a:t>Acyclic sub-graphs:</a:t>
            </a:r>
          </a:p>
        </p:txBody>
      </p:sp>
      <p:sp>
        <p:nvSpPr>
          <p:cNvPr id="760852" name="Rectangle 20"/>
          <p:cNvSpPr>
            <a:spLocks noChangeArrowheads="1"/>
          </p:cNvSpPr>
          <p:nvPr/>
        </p:nvSpPr>
        <p:spPr bwMode="auto">
          <a:xfrm>
            <a:off x="4751388" y="2060575"/>
            <a:ext cx="3421012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eaLnBrk="1" hangingPunct="1">
              <a:lnSpc>
                <a:spcPts val="2000"/>
              </a:lnSpc>
            </a:pPr>
            <a:r>
              <a:rPr lang="en-US" sz="2000" i="1" u="sng" dirty="0"/>
              <a:t>(Reducible) Loops:</a:t>
            </a:r>
          </a:p>
        </p:txBody>
      </p:sp>
      <p:sp>
        <p:nvSpPr>
          <p:cNvPr id="760853" name="Oval 21"/>
          <p:cNvSpPr>
            <a:spLocks noChangeArrowheads="1"/>
          </p:cNvSpPr>
          <p:nvPr/>
        </p:nvSpPr>
        <p:spPr bwMode="auto">
          <a:xfrm>
            <a:off x="5327650" y="3351213"/>
            <a:ext cx="468313" cy="46831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60854" name="Text Box 22"/>
          <p:cNvSpPr txBox="1">
            <a:spLocks noChangeArrowheads="1"/>
          </p:cNvSpPr>
          <p:nvPr/>
        </p:nvSpPr>
        <p:spPr bwMode="auto">
          <a:xfrm>
            <a:off x="5386388" y="3387725"/>
            <a:ext cx="361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ea typeface="ヒラギノ角ゴ Pro W3" pitchFamily="96" charset="-128"/>
              </a:rPr>
              <a:t>G</a:t>
            </a:r>
          </a:p>
        </p:txBody>
      </p:sp>
      <p:sp>
        <p:nvSpPr>
          <p:cNvPr id="760855" name="Oval 23"/>
          <p:cNvSpPr>
            <a:spLocks noChangeArrowheads="1"/>
          </p:cNvSpPr>
          <p:nvPr/>
        </p:nvSpPr>
        <p:spPr bwMode="auto">
          <a:xfrm>
            <a:off x="5329238" y="2740025"/>
            <a:ext cx="468312" cy="46831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60856" name="Text Box 24"/>
          <p:cNvSpPr txBox="1">
            <a:spLocks noChangeArrowheads="1"/>
          </p:cNvSpPr>
          <p:nvPr/>
        </p:nvSpPr>
        <p:spPr bwMode="auto">
          <a:xfrm>
            <a:off x="5407025" y="2776538"/>
            <a:ext cx="323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ea typeface="ヒラギノ角ゴ Pro W3" pitchFamily="96" charset="-128"/>
              </a:rPr>
              <a:t>F</a:t>
            </a:r>
          </a:p>
        </p:txBody>
      </p:sp>
      <p:sp>
        <p:nvSpPr>
          <p:cNvPr id="760857" name="Oval 25"/>
          <p:cNvSpPr>
            <a:spLocks noChangeArrowheads="1"/>
          </p:cNvSpPr>
          <p:nvPr/>
        </p:nvSpPr>
        <p:spPr bwMode="auto">
          <a:xfrm>
            <a:off x="4860925" y="3998913"/>
            <a:ext cx="468313" cy="46831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60858" name="Text Box 26"/>
          <p:cNvSpPr txBox="1">
            <a:spLocks noChangeArrowheads="1"/>
          </p:cNvSpPr>
          <p:nvPr/>
        </p:nvSpPr>
        <p:spPr bwMode="auto">
          <a:xfrm>
            <a:off x="4926013" y="4035425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ea typeface="ヒラギノ角ゴ Pro W3" pitchFamily="96" charset="-128"/>
              </a:rPr>
              <a:t>H</a:t>
            </a:r>
          </a:p>
        </p:txBody>
      </p:sp>
      <p:sp>
        <p:nvSpPr>
          <p:cNvPr id="760859" name="Oval 27"/>
          <p:cNvSpPr>
            <a:spLocks noChangeArrowheads="1"/>
          </p:cNvSpPr>
          <p:nvPr/>
        </p:nvSpPr>
        <p:spPr bwMode="auto">
          <a:xfrm>
            <a:off x="5329238" y="4648200"/>
            <a:ext cx="468312" cy="46831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60860" name="Text Box 28"/>
          <p:cNvSpPr txBox="1">
            <a:spLocks noChangeArrowheads="1"/>
          </p:cNvSpPr>
          <p:nvPr/>
        </p:nvSpPr>
        <p:spPr bwMode="auto">
          <a:xfrm>
            <a:off x="5445125" y="4684713"/>
            <a:ext cx="247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ea typeface="ヒラギノ角ゴ Pro W3" pitchFamily="96" charset="-128"/>
              </a:rPr>
              <a:t>I</a:t>
            </a:r>
          </a:p>
        </p:txBody>
      </p:sp>
      <p:sp>
        <p:nvSpPr>
          <p:cNvPr id="760861" name="Oval 29"/>
          <p:cNvSpPr>
            <a:spLocks noChangeArrowheads="1"/>
          </p:cNvSpPr>
          <p:nvPr/>
        </p:nvSpPr>
        <p:spPr bwMode="auto">
          <a:xfrm>
            <a:off x="5329238" y="5295900"/>
            <a:ext cx="468312" cy="46831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60862" name="Text Box 30"/>
          <p:cNvSpPr txBox="1">
            <a:spLocks noChangeArrowheads="1"/>
          </p:cNvSpPr>
          <p:nvPr/>
        </p:nvSpPr>
        <p:spPr bwMode="auto">
          <a:xfrm>
            <a:off x="5419725" y="5332413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ea typeface="ヒラギノ角ゴ Pro W3" pitchFamily="96" charset="-128"/>
              </a:rPr>
              <a:t>J</a:t>
            </a:r>
          </a:p>
        </p:txBody>
      </p:sp>
      <p:sp>
        <p:nvSpPr>
          <p:cNvPr id="760863" name="Line 31"/>
          <p:cNvSpPr>
            <a:spLocks noChangeShapeType="1"/>
          </p:cNvSpPr>
          <p:nvPr/>
        </p:nvSpPr>
        <p:spPr bwMode="auto">
          <a:xfrm flipH="1">
            <a:off x="5257800" y="3817938"/>
            <a:ext cx="179388" cy="21748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60864" name="Line 32"/>
          <p:cNvSpPr>
            <a:spLocks noChangeShapeType="1"/>
          </p:cNvSpPr>
          <p:nvPr/>
        </p:nvSpPr>
        <p:spPr bwMode="auto">
          <a:xfrm>
            <a:off x="5256213" y="4429125"/>
            <a:ext cx="179387" cy="21748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60865" name="Line 33"/>
          <p:cNvSpPr>
            <a:spLocks noChangeShapeType="1"/>
          </p:cNvSpPr>
          <p:nvPr/>
        </p:nvSpPr>
        <p:spPr bwMode="auto">
          <a:xfrm>
            <a:off x="5543550" y="5149850"/>
            <a:ext cx="1588" cy="1460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60866" name="Line 34"/>
          <p:cNvSpPr>
            <a:spLocks noChangeShapeType="1"/>
          </p:cNvSpPr>
          <p:nvPr/>
        </p:nvSpPr>
        <p:spPr bwMode="auto">
          <a:xfrm>
            <a:off x="5545138" y="3208338"/>
            <a:ext cx="1587" cy="1460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60867" name="Line 35"/>
          <p:cNvSpPr>
            <a:spLocks noChangeShapeType="1"/>
          </p:cNvSpPr>
          <p:nvPr/>
        </p:nvSpPr>
        <p:spPr bwMode="auto">
          <a:xfrm flipV="1">
            <a:off x="5545138" y="3856038"/>
            <a:ext cx="0" cy="7572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60869" name="Line 37"/>
          <p:cNvSpPr>
            <a:spLocks noChangeShapeType="1"/>
          </p:cNvSpPr>
          <p:nvPr/>
        </p:nvSpPr>
        <p:spPr bwMode="auto">
          <a:xfrm>
            <a:off x="5545138" y="3208338"/>
            <a:ext cx="0" cy="5397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60870" name="Line 38"/>
          <p:cNvSpPr>
            <a:spLocks noChangeShapeType="1"/>
          </p:cNvSpPr>
          <p:nvPr/>
        </p:nvSpPr>
        <p:spPr bwMode="auto">
          <a:xfrm>
            <a:off x="5545138" y="4648200"/>
            <a:ext cx="0" cy="6477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760871" name="Text Box 39"/>
          <p:cNvSpPr txBox="1">
            <a:spLocks noChangeArrowheads="1"/>
          </p:cNvSpPr>
          <p:nvPr/>
        </p:nvSpPr>
        <p:spPr bwMode="auto">
          <a:xfrm>
            <a:off x="114300" y="5475288"/>
            <a:ext cx="325941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i="1" dirty="0">
                <a:ea typeface="ヒラギノ角ゴ Pro W3" pitchFamily="96" charset="-128"/>
              </a:rPr>
              <a:t>    </a:t>
            </a:r>
            <a:r>
              <a:rPr lang="en-US" sz="2000" dirty="0">
                <a:ea typeface="ヒラギノ角ゴ Pro W3" pitchFamily="96" charset="-128"/>
              </a:rPr>
              <a:t> = WCET of </a:t>
            </a:r>
            <a:r>
              <a:rPr lang="en-US" sz="2000" i="1" u="sng" dirty="0">
                <a:ea typeface="ヒラギノ角ゴ Pro W3" pitchFamily="96" charset="-128"/>
              </a:rPr>
              <a:t>longest</a:t>
            </a:r>
            <a:r>
              <a:rPr lang="en-US" sz="2000" dirty="0">
                <a:ea typeface="ヒラギノ角ゴ Pro W3" pitchFamily="96" charset="-128"/>
              </a:rPr>
              <a:t> path</a:t>
            </a:r>
            <a:br>
              <a:rPr lang="en-US" sz="2000" dirty="0">
                <a:ea typeface="ヒラギノ角ゴ Pro W3" pitchFamily="96" charset="-128"/>
              </a:rPr>
            </a:br>
            <a:r>
              <a:rPr lang="en-US" sz="2000" dirty="0">
                <a:ea typeface="ヒラギノ角ゴ Pro W3" pitchFamily="96" charset="-128"/>
              </a:rPr>
              <a:t>        starting at A</a:t>
            </a:r>
          </a:p>
        </p:txBody>
      </p:sp>
      <p:grpSp>
        <p:nvGrpSpPr>
          <p:cNvPr id="760872" name="Group 40"/>
          <p:cNvGrpSpPr>
            <a:grpSpLocks/>
          </p:cNvGrpSpPr>
          <p:nvPr/>
        </p:nvGrpSpPr>
        <p:grpSpPr bwMode="auto">
          <a:xfrm>
            <a:off x="5435600" y="4149725"/>
            <a:ext cx="215900" cy="179388"/>
            <a:chOff x="1882" y="3861"/>
            <a:chExt cx="136" cy="113"/>
          </a:xfrm>
        </p:grpSpPr>
        <p:sp>
          <p:nvSpPr>
            <p:cNvPr id="760873" name="Line 41"/>
            <p:cNvSpPr>
              <a:spLocks noChangeShapeType="1"/>
            </p:cNvSpPr>
            <p:nvPr/>
          </p:nvSpPr>
          <p:spPr bwMode="auto">
            <a:xfrm flipH="1">
              <a:off x="1882" y="3861"/>
              <a:ext cx="136" cy="113"/>
            </a:xfrm>
            <a:prstGeom prst="line">
              <a:avLst/>
            </a:prstGeom>
            <a:noFill/>
            <a:ln w="28575">
              <a:solidFill>
                <a:srgbClr val="A3263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 dirty="0"/>
            </a:p>
          </p:txBody>
        </p:sp>
        <p:sp>
          <p:nvSpPr>
            <p:cNvPr id="760874" name="Line 42"/>
            <p:cNvSpPr>
              <a:spLocks noChangeShapeType="1"/>
            </p:cNvSpPr>
            <p:nvPr/>
          </p:nvSpPr>
          <p:spPr bwMode="auto">
            <a:xfrm>
              <a:off x="1882" y="3861"/>
              <a:ext cx="136" cy="113"/>
            </a:xfrm>
            <a:prstGeom prst="line">
              <a:avLst/>
            </a:prstGeom>
            <a:noFill/>
            <a:ln w="28575">
              <a:solidFill>
                <a:srgbClr val="A3263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 dirty="0"/>
            </a:p>
          </p:txBody>
        </p:sp>
      </p:grpSp>
      <p:pic>
        <p:nvPicPr>
          <p:cNvPr id="760892" name="Picture 60" descr="addin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163" y="4635500"/>
            <a:ext cx="1914525" cy="30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0878" name="Picture 46" descr="addin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5157788"/>
            <a:ext cx="992187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0879" name="Picture 47" descr="addin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437063"/>
            <a:ext cx="1725613" cy="220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0880" name="Picture 48" descr="addin_tmp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929063"/>
            <a:ext cx="1719263" cy="220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0881" name="Picture 49" descr="addin_tmp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3929063"/>
            <a:ext cx="1724025" cy="22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0882" name="Picture 50" descr="addin_tmp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36838"/>
            <a:ext cx="1731963" cy="557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0883" name="Picture 51" descr="addin_tmp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613400"/>
            <a:ext cx="347663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60884" name="Freeform 52"/>
          <p:cNvSpPr>
            <a:spLocks/>
          </p:cNvSpPr>
          <p:nvPr/>
        </p:nvSpPr>
        <p:spPr bwMode="auto">
          <a:xfrm>
            <a:off x="1936750" y="2970213"/>
            <a:ext cx="390525" cy="1943100"/>
          </a:xfrm>
          <a:custGeom>
            <a:avLst/>
            <a:gdLst>
              <a:gd name="T0" fmla="*/ 240 w 246"/>
              <a:gd name="T1" fmla="*/ 0 h 1224"/>
              <a:gd name="T2" fmla="*/ 194 w 246"/>
              <a:gd name="T3" fmla="*/ 236 h 1224"/>
              <a:gd name="T4" fmla="*/ 37 w 246"/>
              <a:gd name="T5" fmla="*/ 393 h 1224"/>
              <a:gd name="T6" fmla="*/ 27 w 246"/>
              <a:gd name="T7" fmla="*/ 607 h 1224"/>
              <a:gd name="T8" fmla="*/ 200 w 246"/>
              <a:gd name="T9" fmla="*/ 825 h 1224"/>
              <a:gd name="T10" fmla="*/ 246 w 246"/>
              <a:gd name="T11" fmla="*/ 1224 h 1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6" h="1224">
                <a:moveTo>
                  <a:pt x="240" y="0"/>
                </a:moveTo>
                <a:cubicBezTo>
                  <a:pt x="232" y="39"/>
                  <a:pt x="228" y="170"/>
                  <a:pt x="194" y="236"/>
                </a:cubicBezTo>
                <a:cubicBezTo>
                  <a:pt x="160" y="302"/>
                  <a:pt x="65" y="331"/>
                  <a:pt x="37" y="393"/>
                </a:cubicBezTo>
                <a:cubicBezTo>
                  <a:pt x="9" y="455"/>
                  <a:pt x="0" y="535"/>
                  <a:pt x="27" y="607"/>
                </a:cubicBezTo>
                <a:cubicBezTo>
                  <a:pt x="54" y="679"/>
                  <a:pt x="164" y="722"/>
                  <a:pt x="200" y="825"/>
                </a:cubicBezTo>
                <a:cubicBezTo>
                  <a:pt x="236" y="928"/>
                  <a:pt x="237" y="1141"/>
                  <a:pt x="246" y="1224"/>
                </a:cubicBezTo>
              </a:path>
            </a:pathLst>
          </a:custGeom>
          <a:noFill/>
          <a:ln w="31750">
            <a:solidFill>
              <a:srgbClr val="A3263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60885" name="Freeform 53"/>
          <p:cNvSpPr>
            <a:spLocks/>
          </p:cNvSpPr>
          <p:nvPr/>
        </p:nvSpPr>
        <p:spPr bwMode="auto">
          <a:xfrm flipH="1">
            <a:off x="2309813" y="2997200"/>
            <a:ext cx="390525" cy="1943100"/>
          </a:xfrm>
          <a:custGeom>
            <a:avLst/>
            <a:gdLst>
              <a:gd name="T0" fmla="*/ 240 w 246"/>
              <a:gd name="T1" fmla="*/ 0 h 1224"/>
              <a:gd name="T2" fmla="*/ 194 w 246"/>
              <a:gd name="T3" fmla="*/ 236 h 1224"/>
              <a:gd name="T4" fmla="*/ 37 w 246"/>
              <a:gd name="T5" fmla="*/ 393 h 1224"/>
              <a:gd name="T6" fmla="*/ 27 w 246"/>
              <a:gd name="T7" fmla="*/ 607 h 1224"/>
              <a:gd name="T8" fmla="*/ 200 w 246"/>
              <a:gd name="T9" fmla="*/ 825 h 1224"/>
              <a:gd name="T10" fmla="*/ 246 w 246"/>
              <a:gd name="T11" fmla="*/ 1224 h 1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6" h="1224">
                <a:moveTo>
                  <a:pt x="240" y="0"/>
                </a:moveTo>
                <a:cubicBezTo>
                  <a:pt x="232" y="39"/>
                  <a:pt x="228" y="170"/>
                  <a:pt x="194" y="236"/>
                </a:cubicBezTo>
                <a:cubicBezTo>
                  <a:pt x="160" y="302"/>
                  <a:pt x="65" y="331"/>
                  <a:pt x="37" y="393"/>
                </a:cubicBezTo>
                <a:cubicBezTo>
                  <a:pt x="9" y="455"/>
                  <a:pt x="0" y="535"/>
                  <a:pt x="27" y="607"/>
                </a:cubicBezTo>
                <a:cubicBezTo>
                  <a:pt x="54" y="679"/>
                  <a:pt x="164" y="722"/>
                  <a:pt x="200" y="825"/>
                </a:cubicBezTo>
                <a:cubicBezTo>
                  <a:pt x="236" y="928"/>
                  <a:pt x="237" y="1141"/>
                  <a:pt x="246" y="1224"/>
                </a:cubicBezTo>
              </a:path>
            </a:pathLst>
          </a:custGeom>
          <a:noFill/>
          <a:ln w="31750">
            <a:solidFill>
              <a:srgbClr val="A3263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60875" name="AutoShape 43"/>
          <p:cNvSpPr>
            <a:spLocks noChangeArrowheads="1"/>
          </p:cNvSpPr>
          <p:nvPr/>
        </p:nvSpPr>
        <p:spPr bwMode="auto">
          <a:xfrm>
            <a:off x="4860925" y="3783013"/>
            <a:ext cx="1081088" cy="863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60876" name="Text Box 44"/>
          <p:cNvSpPr txBox="1">
            <a:spLocks noChangeArrowheads="1"/>
          </p:cNvSpPr>
          <p:nvPr/>
        </p:nvSpPr>
        <p:spPr bwMode="auto">
          <a:xfrm>
            <a:off x="4789488" y="3860800"/>
            <a:ext cx="12239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dirty="0">
                <a:ea typeface="ヒラギノ角ゴ Pro W3" pitchFamily="96" charset="-128"/>
              </a:rPr>
              <a:t>Loop </a:t>
            </a:r>
            <a:r>
              <a:rPr lang="en-US" sz="1800" i="1" dirty="0">
                <a:ea typeface="ヒラギノ角ゴ Pro W3" pitchFamily="96" charset="-128"/>
              </a:rPr>
              <a:t>L</a:t>
            </a:r>
          </a:p>
          <a:p>
            <a:pPr algn="ctr"/>
            <a:r>
              <a:rPr lang="en-US" sz="1800" dirty="0">
                <a:ea typeface="ヒラギノ角ゴ Pro W3" pitchFamily="96" charset="-128"/>
              </a:rPr>
              <a:t>G, H, I</a:t>
            </a:r>
          </a:p>
        </p:txBody>
      </p:sp>
      <p:pic>
        <p:nvPicPr>
          <p:cNvPr id="760888" name="Picture 56" descr="addin_tmp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513" y="3348000"/>
            <a:ext cx="169863" cy="19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0889" name="Picture 57" descr="addin_tmp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000" y="4005064"/>
            <a:ext cx="169862" cy="19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0890" name="Picture 58" descr="addin_tmp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000" y="4338000"/>
            <a:ext cx="169862" cy="19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" name="Datumsplatzhalter 3"/>
          <p:cNvSpPr>
            <a:spLocks noGrp="1"/>
          </p:cNvSpPr>
          <p:nvPr>
            <p:ph type="dt" sz="half" idx="10"/>
          </p:nvPr>
        </p:nvSpPr>
        <p:spPr>
          <a:xfrm>
            <a:off x="179388" y="6500813"/>
            <a:ext cx="2016125" cy="457200"/>
          </a:xfrm>
        </p:spPr>
        <p:txBody>
          <a:bodyPr/>
          <a:lstStyle/>
          <a:p>
            <a:r>
              <a:rPr lang="en-US" dirty="0"/>
              <a:t>© H. Falk | </a:t>
            </a:r>
            <a:fld id="{4D500FC2-C2E6-4D7A-8E6F-55B7CC407463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60" name="Text Box 12"/>
          <p:cNvSpPr txBox="1">
            <a:spLocks noChangeArrowheads="1"/>
          </p:cNvSpPr>
          <p:nvPr/>
        </p:nvSpPr>
        <p:spPr bwMode="auto">
          <a:xfrm>
            <a:off x="5568950" y="476672"/>
            <a:ext cx="3395537" cy="830997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600" i="1" dirty="0">
                <a:ea typeface="ヒラギノ角ゴ Pro W3" pitchFamily="96" charset="-128"/>
              </a:rPr>
              <a:t>[</a:t>
            </a:r>
            <a:r>
              <a:rPr lang="en-US" sz="1600" b="1" i="1" dirty="0"/>
              <a:t>V. Suhendra et al.</a:t>
            </a:r>
            <a:r>
              <a:rPr lang="en-US" sz="1600" i="1" dirty="0"/>
              <a:t> WCET Centric Data Allocation to Scratchpad Memory. RTSS, Miami, 2005</a:t>
            </a:r>
            <a:r>
              <a:rPr lang="en-US" sz="1600" i="1" dirty="0">
                <a:ea typeface="ヒラギノ角ゴ Pro W3" pitchFamily="96" charset="-128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9454424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60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0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608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7608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7608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7608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7608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7608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7608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7608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7608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7608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7608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7608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7608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60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60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60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760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 nodeType="clickPar">
                      <p:stCondLst>
                        <p:cond delay="indefinite"/>
                      </p:stCondLst>
                      <p:childTnLst>
                        <p:par>
                          <p:cTn id="1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 nodeType="clickPar">
                      <p:stCondLst>
                        <p:cond delay="indefinite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0852" grpId="0"/>
      <p:bldP spid="760853" grpId="0" animBg="1"/>
      <p:bldP spid="760853" grpId="1" animBg="1"/>
      <p:bldP spid="760854" grpId="0"/>
      <p:bldP spid="760854" grpId="1"/>
      <p:bldP spid="760855" grpId="0" animBg="1"/>
      <p:bldP spid="760856" grpId="0"/>
      <p:bldP spid="760857" grpId="0" animBg="1"/>
      <p:bldP spid="760857" grpId="1" animBg="1"/>
      <p:bldP spid="760858" grpId="0"/>
      <p:bldP spid="760858" grpId="1"/>
      <p:bldP spid="760859" grpId="0" animBg="1"/>
      <p:bldP spid="760859" grpId="1" animBg="1"/>
      <p:bldP spid="760860" grpId="0"/>
      <p:bldP spid="760860" grpId="1"/>
      <p:bldP spid="760861" grpId="0" animBg="1"/>
      <p:bldP spid="760862" grpId="0"/>
      <p:bldP spid="760863" grpId="0" animBg="1"/>
      <p:bldP spid="760863" grpId="1" animBg="1"/>
      <p:bldP spid="760864" grpId="0" animBg="1"/>
      <p:bldP spid="760864" grpId="1" animBg="1"/>
      <p:bldP spid="760865" grpId="0" animBg="1"/>
      <p:bldP spid="760865" grpId="1" animBg="1"/>
      <p:bldP spid="760866" grpId="0" animBg="1"/>
      <p:bldP spid="760866" grpId="1" animBg="1"/>
      <p:bldP spid="760867" grpId="0" animBg="1"/>
      <p:bldP spid="760867" grpId="1" animBg="1"/>
      <p:bldP spid="760869" grpId="0" animBg="1"/>
      <p:bldP spid="760870" grpId="0" animBg="1"/>
      <p:bldP spid="760871" grpId="0"/>
      <p:bldP spid="760884" grpId="0" animBg="1"/>
      <p:bldP spid="760884" grpId="1" animBg="1"/>
      <p:bldP spid="760885" grpId="0" animBg="1"/>
      <p:bldP spid="760885" grpId="1" animBg="1"/>
      <p:bldP spid="760875" grpId="0" animBg="1"/>
      <p:bldP spid="760876" grpId="0"/>
      <p:bldP spid="60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7A2F9F91-845D-40BF-AF99-213069FA3116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Intraprocedural Control Flow (2)</a:t>
            </a:r>
          </a:p>
        </p:txBody>
      </p:sp>
      <p:sp>
        <p:nvSpPr>
          <p:cNvPr id="75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i="1" dirty="0"/>
              <a:t>Modeling of a function’s control flow: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For sink nodes </a:t>
            </a:r>
            <a:r>
              <a:rPr lang="en-US" i="1" dirty="0"/>
              <a:t>b</a:t>
            </a:r>
            <a:r>
              <a:rPr lang="en-US" i="1" baseline="-25000" dirty="0"/>
              <a:t>j</a:t>
            </a:r>
            <a:r>
              <a:rPr lang="en-US" dirty="0"/>
              <a:t> of an acyclic sub-graph, </a:t>
            </a:r>
            <a:r>
              <a:rPr lang="en-US" i="1" dirty="0"/>
              <a:t>w</a:t>
            </a:r>
            <a:r>
              <a:rPr lang="en-US" i="1" baseline="-25000" dirty="0"/>
              <a:t>j</a:t>
            </a:r>
            <a:r>
              <a:rPr lang="en-US" dirty="0"/>
              <a:t> is set to the costs </a:t>
            </a:r>
            <a:r>
              <a:rPr lang="en-US" i="1" dirty="0"/>
              <a:t>c</a:t>
            </a:r>
            <a:r>
              <a:rPr lang="en-US" i="1" baseline="-25000" dirty="0"/>
              <a:t>j</a:t>
            </a:r>
            <a:endParaRPr lang="en-US" dirty="0"/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For all other nodes </a:t>
            </a:r>
            <a:r>
              <a:rPr lang="en-US" i="1" dirty="0"/>
              <a:t>b</a:t>
            </a:r>
            <a:r>
              <a:rPr lang="en-US" i="1" baseline="-25000" dirty="0"/>
              <a:t>j</a:t>
            </a:r>
            <a:r>
              <a:rPr lang="en-US" dirty="0"/>
              <a:t> of an acyclic sub-graph, the WCET of the paths starting in </a:t>
            </a:r>
            <a:r>
              <a:rPr lang="en-US" i="1" dirty="0"/>
              <a:t>b</a:t>
            </a:r>
            <a:r>
              <a:rPr lang="en-US" i="1" baseline="-25000" dirty="0"/>
              <a:t>j</a:t>
            </a:r>
            <a:r>
              <a:rPr lang="en-US" dirty="0"/>
              <a:t> must be greater or equal than the WCET of each successor </a:t>
            </a:r>
            <a:r>
              <a:rPr lang="en-US" i="1" dirty="0"/>
              <a:t>b</a:t>
            </a:r>
            <a:r>
              <a:rPr lang="en-US" i="1" baseline="-25000" dirty="0"/>
              <a:t>succ</a:t>
            </a:r>
            <a:r>
              <a:rPr lang="en-US" dirty="0"/>
              <a:t>, PLUS the costs </a:t>
            </a:r>
            <a:r>
              <a:rPr lang="en-US" i="1" dirty="0"/>
              <a:t>c</a:t>
            </a:r>
            <a:r>
              <a:rPr lang="en-US" i="1" baseline="-25000" dirty="0"/>
              <a:t>j</a:t>
            </a:r>
            <a:r>
              <a:rPr lang="en-US" dirty="0"/>
              <a:t> of </a:t>
            </a:r>
            <a:r>
              <a:rPr lang="en-US" i="1" dirty="0"/>
              <a:t>b</a:t>
            </a:r>
            <a:r>
              <a:rPr lang="en-US" i="1" baseline="-25000" dirty="0"/>
              <a:t>j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For each successor </a:t>
            </a:r>
            <a:r>
              <a:rPr lang="en-US" i="1" dirty="0"/>
              <a:t>b</a:t>
            </a:r>
            <a:r>
              <a:rPr lang="en-US" i="1" baseline="-25000" dirty="0"/>
              <a:t>succ</a:t>
            </a:r>
            <a:r>
              <a:rPr lang="en-US" dirty="0"/>
              <a:t> of </a:t>
            </a:r>
            <a:r>
              <a:rPr lang="en-US" i="1" dirty="0"/>
              <a:t>b</a:t>
            </a:r>
            <a:r>
              <a:rPr lang="en-US" i="1" baseline="-25000" dirty="0"/>
              <a:t>j</a:t>
            </a:r>
            <a:r>
              <a:rPr lang="en-US" dirty="0"/>
              <a:t>, one constraint is created in the ILP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Variable </a:t>
            </a:r>
            <a:r>
              <a:rPr lang="en-US" i="1" dirty="0"/>
              <a:t>w</a:t>
            </a:r>
            <a:r>
              <a:rPr lang="en-US" i="1" baseline="-25000" dirty="0"/>
              <a:t>j</a:t>
            </a:r>
            <a:r>
              <a:rPr lang="en-US" dirty="0"/>
              <a:t> actually models all paths starting in </a:t>
            </a:r>
            <a:r>
              <a:rPr lang="en-US" i="1" dirty="0"/>
              <a:t>b</a:t>
            </a:r>
            <a:r>
              <a:rPr lang="en-US" i="1" baseline="-25000" dirty="0"/>
              <a:t>j</a:t>
            </a:r>
            <a:r>
              <a:rPr lang="en-US" dirty="0"/>
              <a:t>. Due to the ≥ operator in the inequations, the maximum over all paths starting in </a:t>
            </a:r>
            <a:r>
              <a:rPr lang="en-US" i="1" dirty="0"/>
              <a:t>w</a:t>
            </a:r>
            <a:r>
              <a:rPr lang="en-US" i="1" baseline="-25000" dirty="0"/>
              <a:t>j</a:t>
            </a:r>
            <a:r>
              <a:rPr lang="en-US" dirty="0"/>
              <a:t> is modeled</a:t>
            </a:r>
          </a:p>
          <a:p>
            <a:pPr lvl="1">
              <a:lnSpc>
                <a:spcPct val="120000"/>
              </a:lnSpc>
              <a:buClr>
                <a:srgbClr val="008000"/>
              </a:buClr>
              <a:buFont typeface="Wingdings" pitchFamily="2" charset="2"/>
              <a:buChar char="C"/>
            </a:pPr>
            <a:r>
              <a:rPr lang="en-US" dirty="0"/>
              <a:t>Potential changes of the WCEP from one successor </a:t>
            </a:r>
            <a:r>
              <a:rPr lang="en-US" i="1" dirty="0"/>
              <a:t>b</a:t>
            </a:r>
            <a:r>
              <a:rPr lang="en-US" i="1" baseline="-25000" dirty="0"/>
              <a:t>succ1</a:t>
            </a:r>
            <a:r>
              <a:rPr lang="en-US" dirty="0"/>
              <a:t> to another successor </a:t>
            </a:r>
            <a:r>
              <a:rPr lang="en-US" i="1" dirty="0"/>
              <a:t>b</a:t>
            </a:r>
            <a:r>
              <a:rPr lang="en-US" i="1" baseline="-25000" dirty="0"/>
              <a:t>succ2</a:t>
            </a:r>
            <a:r>
              <a:rPr lang="en-US" dirty="0"/>
              <a:t> of </a:t>
            </a:r>
            <a:r>
              <a:rPr lang="en-US" i="1" dirty="0"/>
              <a:t>b</a:t>
            </a:r>
            <a:r>
              <a:rPr lang="en-US" i="1" baseline="-25000" dirty="0"/>
              <a:t>j</a:t>
            </a:r>
            <a:r>
              <a:rPr lang="en-US" dirty="0"/>
              <a:t> are considered by construction</a:t>
            </a:r>
          </a:p>
        </p:txBody>
      </p:sp>
    </p:spTree>
    <p:extLst>
      <p:ext uri="{BB962C8B-B14F-4D97-AF65-F5344CB8AC3E}">
        <p14:creationId xmlns:p14="http://schemas.microsoft.com/office/powerpoint/2010/main" val="5960871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8B163B38-4918-4BD5-BC30-58E0CE859BF7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Intraprocedural Control Flow (3)</a:t>
            </a:r>
          </a:p>
        </p:txBody>
      </p:sp>
      <p:sp>
        <p:nvSpPr>
          <p:cNvPr id="75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i="1" dirty="0"/>
              <a:t>Modeling of a function’s control flow: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Reducible loops </a:t>
            </a:r>
            <a:r>
              <a:rPr lang="en-US" i="1" dirty="0"/>
              <a:t>L</a:t>
            </a:r>
            <a:r>
              <a:rPr lang="en-US" dirty="0"/>
              <a:t> have exactly one entry basic block </a:t>
            </a:r>
            <a:r>
              <a:rPr lang="en-US" i="1" dirty="0"/>
              <a:t>b</a:t>
            </a:r>
            <a:r>
              <a:rPr lang="en-US" i="1" baseline="30000" dirty="0"/>
              <a:t>L</a:t>
            </a:r>
            <a:r>
              <a:rPr lang="en-US" i="1" baseline="-25000" dirty="0"/>
              <a:t>entry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By “ignoring” of the back-edge of a reducible loop </a:t>
            </a:r>
            <a:r>
              <a:rPr lang="en-US" i="1" dirty="0"/>
              <a:t>L</a:t>
            </a:r>
            <a:r>
              <a:rPr lang="en-US" dirty="0"/>
              <a:t>, the CFG of the loop body becomes acyclic</a:t>
            </a:r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Create constraints for acyclic loop body as shown on slide </a:t>
            </a:r>
            <a:r>
              <a:rPr lang="en-US" dirty="0">
                <a:hlinkClick r:id="rId3" action="ppaction://hlinksldjump"/>
              </a:rPr>
              <a:t>65</a:t>
            </a:r>
            <a:r>
              <a:rPr lang="en-US" dirty="0"/>
              <a:t> (left part)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Variable </a:t>
            </a:r>
            <a:r>
              <a:rPr lang="en-US" i="1" dirty="0"/>
              <a:t>w</a:t>
            </a:r>
            <a:r>
              <a:rPr lang="en-US" i="1" baseline="30000" dirty="0"/>
              <a:t>L</a:t>
            </a:r>
            <a:r>
              <a:rPr lang="en-US" i="1" baseline="-25000" dirty="0"/>
              <a:t>entry</a:t>
            </a:r>
            <a:r>
              <a:rPr lang="en-US" dirty="0"/>
              <a:t> models WCET</a:t>
            </a:r>
            <a:r>
              <a:rPr lang="en-US" baseline="-25000" dirty="0"/>
              <a:t>EST</a:t>
            </a:r>
            <a:r>
              <a:rPr lang="en-US" dirty="0"/>
              <a:t> of the entire body of loop </a:t>
            </a:r>
            <a:r>
              <a:rPr lang="en-US" i="1" dirty="0"/>
              <a:t>L</a:t>
            </a:r>
            <a:r>
              <a:rPr lang="en-US" dirty="0"/>
              <a:t> if it is executed </a:t>
            </a:r>
            <a:r>
              <a:rPr lang="en-US" i="1" u="sng" dirty="0"/>
              <a:t>exactly once</a:t>
            </a:r>
            <a:endParaRPr lang="en-US" dirty="0"/>
          </a:p>
          <a:p>
            <a:pPr lvl="1"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Multiplication of </a:t>
            </a:r>
            <a:r>
              <a:rPr lang="en-US" i="1" dirty="0"/>
              <a:t>w</a:t>
            </a:r>
            <a:r>
              <a:rPr lang="en-US" i="1" baseline="30000" dirty="0"/>
              <a:t>L</a:t>
            </a:r>
            <a:r>
              <a:rPr lang="en-US" i="1" baseline="-25000" dirty="0"/>
              <a:t>entry</a:t>
            </a:r>
            <a:r>
              <a:rPr lang="en-US" dirty="0"/>
              <a:t> by the maximal number </a:t>
            </a:r>
            <a:r>
              <a:rPr lang="en-US" i="1" dirty="0"/>
              <a:t>C</a:t>
            </a:r>
            <a:r>
              <a:rPr lang="en-US" i="1" baseline="30000" dirty="0"/>
              <a:t>L</a:t>
            </a:r>
            <a:r>
              <a:rPr lang="en-US" i="1" baseline="-25000" dirty="0"/>
              <a:t>max</a:t>
            </a:r>
            <a:r>
              <a:rPr lang="en-US" dirty="0"/>
              <a:t> of iterations of </a:t>
            </a:r>
            <a:r>
              <a:rPr lang="en-US" i="1" dirty="0"/>
              <a:t>L</a:t>
            </a:r>
            <a:r>
              <a:rPr lang="en-US" dirty="0"/>
              <a:t> provides WCET</a:t>
            </a:r>
            <a:r>
              <a:rPr lang="en-US" baseline="-25000" dirty="0"/>
              <a:t>EST</a:t>
            </a:r>
            <a:r>
              <a:rPr lang="en-US" dirty="0"/>
              <a:t> for </a:t>
            </a:r>
            <a:r>
              <a:rPr lang="en-US" i="1" u="sng" dirty="0"/>
              <a:t>all executions</a:t>
            </a:r>
            <a:r>
              <a:rPr lang="en-US" dirty="0"/>
              <a:t> of the loop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Costs of </a:t>
            </a:r>
            <a:r>
              <a:rPr lang="en-US" i="1" dirty="0"/>
              <a:t>L</a:t>
            </a:r>
            <a:r>
              <a:rPr lang="en-US" dirty="0"/>
              <a:t> are equal to the WCET</a:t>
            </a:r>
            <a:r>
              <a:rPr lang="en-US" baseline="-25000" dirty="0"/>
              <a:t>EST</a:t>
            </a:r>
            <a:r>
              <a:rPr lang="en-US" dirty="0"/>
              <a:t> of </a:t>
            </a:r>
            <a:r>
              <a:rPr lang="en-US" i="1" dirty="0"/>
              <a:t>L</a:t>
            </a:r>
            <a:r>
              <a:rPr lang="en-US" dirty="0"/>
              <a:t> for all executions</a:t>
            </a:r>
          </a:p>
        </p:txBody>
      </p:sp>
    </p:spTree>
    <p:extLst>
      <p:ext uri="{BB962C8B-B14F-4D97-AF65-F5344CB8AC3E}">
        <p14:creationId xmlns:p14="http://schemas.microsoft.com/office/powerpoint/2010/main" val="2991388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76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Interprocedural Control Flow</a:t>
            </a:r>
          </a:p>
        </p:txBody>
      </p:sp>
      <p:sp>
        <p:nvSpPr>
          <p:cNvPr id="76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86000"/>
            <a:ext cx="8785225" cy="4994275"/>
          </a:xfrm>
        </p:spPr>
        <p:txBody>
          <a:bodyPr/>
          <a:lstStyle/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i="1" dirty="0"/>
              <a:t>Modeling function calls:</a:t>
            </a:r>
            <a:endParaRPr lang="en-US" b="1" dirty="0"/>
          </a:p>
          <a:p>
            <a:pPr lvl="1"/>
            <a:r>
              <a:rPr lang="en-US" dirty="0"/>
              <a:t>Each function     has dedicated entry BB</a:t>
            </a:r>
          </a:p>
          <a:p>
            <a:pPr lvl="1"/>
            <a:r>
              <a:rPr lang="en-US" dirty="0"/>
              <a:t>Variable            models WCET</a:t>
            </a:r>
            <a:r>
              <a:rPr lang="en-US" baseline="-25000" dirty="0"/>
              <a:t>EST</a:t>
            </a:r>
            <a:r>
              <a:rPr lang="en-US" dirty="0"/>
              <a:t> of the longest path in     that starts in</a:t>
            </a:r>
            <a:endParaRPr lang="en-US" i="1" baseline="-25000" dirty="0"/>
          </a:p>
          <a:p>
            <a:pPr lvl="1">
              <a:buFont typeface="Wingdings" pitchFamily="2" charset="2"/>
              <a:buChar char="F"/>
            </a:pPr>
            <a:r>
              <a:rPr lang="en-US" i="1" dirty="0"/>
              <a:t>            </a:t>
            </a:r>
            <a:r>
              <a:rPr lang="en-US" dirty="0"/>
              <a:t>models WCET</a:t>
            </a:r>
            <a:r>
              <a:rPr lang="en-US" baseline="-25000" dirty="0"/>
              <a:t>EST</a:t>
            </a:r>
            <a:r>
              <a:rPr lang="en-US" dirty="0"/>
              <a:t> of     for exactly 1 execution of</a:t>
            </a:r>
          </a:p>
          <a:p>
            <a:pPr lvl="1">
              <a:buFont typeface="Wingdings" pitchFamily="2" charset="2"/>
              <a:buChar char="F"/>
            </a:pPr>
            <a:r>
              <a:rPr lang="en-US" dirty="0"/>
              <a:t>If      calls function    : Add             to WCET</a:t>
            </a:r>
            <a:r>
              <a:rPr lang="en-US" baseline="-25000" dirty="0"/>
              <a:t>EST</a:t>
            </a:r>
            <a:r>
              <a:rPr lang="en-US" dirty="0"/>
              <a:t> of</a:t>
            </a:r>
          </a:p>
          <a:p>
            <a:pPr>
              <a:lnSpc>
                <a:spcPct val="100000"/>
              </a:lnSpc>
              <a:buFont typeface="Arial" charset="0"/>
              <a:buChar char="–"/>
            </a:pPr>
            <a:endParaRPr lang="en-US" b="1" i="1" dirty="0"/>
          </a:p>
          <a:p>
            <a:pPr>
              <a:lnSpc>
                <a:spcPct val="100000"/>
              </a:lnSpc>
              <a:buFont typeface="Arial" charset="0"/>
              <a:buChar char="–"/>
            </a:pPr>
            <a:endParaRPr lang="en-US" b="1" i="1" dirty="0"/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i="1" dirty="0"/>
              <a:t>Function calls in basic block    :</a:t>
            </a:r>
            <a:endParaRPr lang="en-US" b="1" dirty="0"/>
          </a:p>
          <a:p>
            <a:pPr lvl="1"/>
            <a:r>
              <a:rPr lang="en-US" dirty="0"/>
              <a:t>“Call penalty” for</a:t>
            </a:r>
            <a:br>
              <a:rPr lang="en-US" dirty="0"/>
            </a:br>
            <a:r>
              <a:rPr lang="en-US" dirty="0"/>
              <a:t>calling basic block:</a:t>
            </a:r>
          </a:p>
          <a:p>
            <a:pPr lvl="1"/>
            <a:endParaRPr lang="en-US" sz="1200" dirty="0"/>
          </a:p>
          <a:p>
            <a:pPr lvl="1"/>
            <a:r>
              <a:rPr lang="en-US" dirty="0"/>
              <a:t>ILP constraint</a:t>
            </a:r>
            <a:br>
              <a:rPr lang="en-US" dirty="0"/>
            </a:br>
            <a:r>
              <a:rPr lang="en-US" dirty="0"/>
              <a:t>per basic block:</a:t>
            </a:r>
            <a:endParaRPr lang="en-US" b="1" dirty="0"/>
          </a:p>
        </p:txBody>
      </p:sp>
      <p:pic>
        <p:nvPicPr>
          <p:cNvPr id="762887" name="Picture 7" descr="addin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857600"/>
            <a:ext cx="198438" cy="19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2889" name="Picture 9" descr="addin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184" y="1807200"/>
            <a:ext cx="635000" cy="34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2892" name="Picture 12" descr="addin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852936"/>
            <a:ext cx="719137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2893" name="Picture 13" descr="addin_tmp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000" y="2898000"/>
            <a:ext cx="198437" cy="19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2894" name="Picture 14" descr="addin_tmp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000" y="2898000"/>
            <a:ext cx="198438" cy="19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2895" name="Picture 15" descr="addin_tmp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250800"/>
            <a:ext cx="198437" cy="19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2899" name="Picture 19" descr="addin_tmp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204000"/>
            <a:ext cx="719138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 descr="addin_tmp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000" y="2170800"/>
            <a:ext cx="719137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7" descr="addin_tmp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230388"/>
            <a:ext cx="198438" cy="19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9" descr="addin_tmp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704" y="2492896"/>
            <a:ext cx="635000" cy="34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Grafik 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240000"/>
            <a:ext cx="266128" cy="209550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000" y="3240000"/>
            <a:ext cx="266128" cy="20955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1" y="4437112"/>
            <a:ext cx="3238500" cy="60960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164" y="5589240"/>
            <a:ext cx="3769995" cy="291465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716" y="4168800"/>
            <a:ext cx="175260" cy="251460"/>
          </a:xfrm>
          <a:prstGeom prst="rect">
            <a:avLst/>
          </a:prstGeom>
        </p:spPr>
      </p:pic>
      <p:sp>
        <p:nvSpPr>
          <p:cNvPr id="22" name="Datumsplatzhalter 3"/>
          <p:cNvSpPr>
            <a:spLocks noGrp="1"/>
          </p:cNvSpPr>
          <p:nvPr>
            <p:ph type="dt" sz="half" idx="10"/>
          </p:nvPr>
        </p:nvSpPr>
        <p:spPr>
          <a:xfrm>
            <a:off x="179388" y="6500813"/>
            <a:ext cx="2016125" cy="457200"/>
          </a:xfrm>
        </p:spPr>
        <p:txBody>
          <a:bodyPr/>
          <a:lstStyle/>
          <a:p>
            <a:r>
              <a:rPr lang="en-US" dirty="0"/>
              <a:t>© H. Falk | </a:t>
            </a:r>
            <a:fld id="{5883825E-8B64-400B-A927-D503031DBEDB}" type="datetime1">
              <a:rPr lang="de-DE" smtClean="0"/>
              <a:t>27.01.2022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0255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C579C8D5-ADA0-40B4-BCEA-A410B0087CC4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76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Scratchpad Capacity and Objective Function</a:t>
            </a:r>
          </a:p>
        </p:txBody>
      </p:sp>
      <p:sp>
        <p:nvSpPr>
          <p:cNvPr id="76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i="1" dirty="0"/>
              <a:t>Scratchpad capacity constraint:</a:t>
            </a:r>
            <a:br>
              <a:rPr lang="en-US" b="1" i="1" dirty="0"/>
            </a:br>
            <a:br>
              <a:rPr lang="en-US" b="1" i="1" dirty="0"/>
            </a:br>
            <a:br>
              <a:rPr lang="en-US" b="1" i="1" dirty="0"/>
            </a:br>
            <a:br>
              <a:rPr lang="en-US" b="1" i="1" dirty="0"/>
            </a:br>
            <a:r>
              <a:rPr lang="en-US" dirty="0"/>
              <a:t>The sum of the sizes of all data objects allocated onto the SPM is less than or equal to the totally available SPM capacity.</a:t>
            </a:r>
          </a:p>
          <a:p>
            <a:pPr lvl="1">
              <a:buFontTx/>
              <a:buNone/>
            </a:pPr>
            <a:endParaRPr lang="en-US" dirty="0"/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i="1" dirty="0"/>
              <a:t>Objective function:</a:t>
            </a:r>
            <a:endParaRPr lang="en-US" b="1" dirty="0"/>
          </a:p>
          <a:p>
            <a:pPr lvl="1"/>
            <a:r>
              <a:rPr lang="en-US" dirty="0"/>
              <a:t>            models WCET</a:t>
            </a:r>
            <a:r>
              <a:rPr lang="en-US" baseline="-25000" dirty="0"/>
              <a:t>EST</a:t>
            </a:r>
            <a:r>
              <a:rPr lang="en-US" dirty="0"/>
              <a:t> of     if     is executed exactly once</a:t>
            </a:r>
          </a:p>
          <a:p>
            <a:pPr lvl="1"/>
            <a:r>
              <a:rPr lang="en-US" dirty="0"/>
              <a:t>Variable             models WCET</a:t>
            </a:r>
            <a:r>
              <a:rPr lang="en-US" baseline="-25000" dirty="0"/>
              <a:t>EST</a:t>
            </a:r>
            <a:r>
              <a:rPr lang="en-US" dirty="0"/>
              <a:t> of the entire program</a:t>
            </a:r>
          </a:p>
          <a:p>
            <a:pPr lvl="1"/>
            <a:endParaRPr lang="en-US" dirty="0"/>
          </a:p>
          <a:p>
            <a:pPr lvl="1">
              <a:buClr>
                <a:schemeClr val="tx1"/>
              </a:buClr>
              <a:buFont typeface="Wingdings" pitchFamily="2" charset="2"/>
              <a:buChar char="F"/>
            </a:pPr>
            <a:r>
              <a:rPr lang="en-US" dirty="0">
                <a:solidFill>
                  <a:schemeClr val="bg1"/>
                </a:solidFill>
              </a:rPr>
              <a:t>.</a:t>
            </a:r>
            <a:r>
              <a:rPr lang="en-US" dirty="0"/>
              <a:t>   </a:t>
            </a:r>
            <a:r>
              <a:rPr lang="en-US" sz="2600" dirty="0"/>
              <a:t>  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764934" name="Picture 6" descr="addin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75" y="3994150"/>
            <a:ext cx="719138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4936" name="Picture 8" descr="addin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4048125"/>
            <a:ext cx="198438" cy="19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4937" name="Picture 9" descr="addin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048125"/>
            <a:ext cx="198438" cy="19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4938" name="Picture 10" descr="addin_tmp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4383088"/>
            <a:ext cx="719138" cy="328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4939" name="Picture 11" descr="addin_tmp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5170488"/>
            <a:ext cx="1743075" cy="328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64940" name="Text Box 12"/>
          <p:cNvSpPr txBox="1">
            <a:spLocks noChangeArrowheads="1"/>
          </p:cNvSpPr>
          <p:nvPr/>
        </p:nvSpPr>
        <p:spPr bwMode="auto">
          <a:xfrm>
            <a:off x="4499992" y="5232102"/>
            <a:ext cx="4463033" cy="830997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600" i="1" dirty="0">
                <a:ea typeface="ヒラギノ角ゴ Pro W3" pitchFamily="96" charset="-128"/>
              </a:rPr>
              <a:t>[</a:t>
            </a:r>
            <a:r>
              <a:rPr lang="en-US" sz="1600" b="1" i="1" dirty="0"/>
              <a:t>F. Rotthowe.</a:t>
            </a:r>
            <a:r>
              <a:rPr lang="en-US" sz="1600" i="1" dirty="0"/>
              <a:t> Scratchpad Allocation of Data for Worst-Case Execution Time Minimization (in German). Diploma Thesis, TU Dortmund, 2008</a:t>
            </a:r>
            <a:r>
              <a:rPr lang="en-US" sz="1600" i="1" dirty="0">
                <a:ea typeface="ヒラギノ角ゴ Pro W3" pitchFamily="96" charset="-128"/>
              </a:rPr>
              <a:t>]</a:t>
            </a:r>
          </a:p>
        </p:txBody>
      </p:sp>
      <p:pic>
        <p:nvPicPr>
          <p:cNvPr id="3" name="Grafik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52" y="1916832"/>
            <a:ext cx="3472243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61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64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4940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1FF51C67-C327-41B2-8C14-1D05623647DB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Rel. WCET</a:t>
            </a:r>
            <a:r>
              <a:rPr lang="en-US" baseline="-25000" dirty="0"/>
              <a:t>EST</a:t>
            </a:r>
            <a:r>
              <a:rPr lang="en-US" dirty="0"/>
              <a:t> after D-SPM Allocation of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petrinet</a:t>
            </a:r>
          </a:p>
        </p:txBody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4365104"/>
            <a:ext cx="8064896" cy="2049792"/>
          </a:xfr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Notable WCET</a:t>
            </a:r>
            <a:r>
              <a:rPr lang="en-US" baseline="-25000" dirty="0"/>
              <a:t>EST</a:t>
            </a:r>
            <a:r>
              <a:rPr lang="en-US" dirty="0"/>
              <a:t> reductions already for SPMs of only a few bytes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6 global variables of 72 bytes size in total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WCET</a:t>
            </a:r>
            <a:r>
              <a:rPr lang="en-US" baseline="-25000" dirty="0"/>
              <a:t>EST</a:t>
            </a:r>
            <a:r>
              <a:rPr lang="en-US" dirty="0"/>
              <a:t> reductions by 28.6% for 32 bytes SPM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sz="600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X-Axis: Absolute SPM sizes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Y-Axis: 100% = WCET</a:t>
            </a:r>
            <a:r>
              <a:rPr lang="en-US" baseline="-25000" dirty="0"/>
              <a:t>EST</a:t>
            </a:r>
            <a:r>
              <a:rPr lang="en-US" dirty="0"/>
              <a:t> when not using SPM at all</a:t>
            </a:r>
            <a:endParaRPr lang="en-US" i="1" dirty="0"/>
          </a:p>
        </p:txBody>
      </p:sp>
      <p:grpSp>
        <p:nvGrpSpPr>
          <p:cNvPr id="15" name="Group 12"/>
          <p:cNvGrpSpPr>
            <a:grpSpLocks/>
          </p:cNvGrpSpPr>
          <p:nvPr/>
        </p:nvGrpSpPr>
        <p:grpSpPr bwMode="auto">
          <a:xfrm>
            <a:off x="1770063" y="1340768"/>
            <a:ext cx="4962525" cy="3019425"/>
            <a:chOff x="1115" y="1162"/>
            <a:chExt cx="3126" cy="1902"/>
          </a:xfrm>
        </p:grpSpPr>
        <p:graphicFrame>
          <p:nvGraphicFramePr>
            <p:cNvPr id="16" name="Object 10"/>
            <p:cNvGraphicFramePr>
              <a:graphicFrameLocks noChangeAspect="1"/>
            </p:cNvGraphicFramePr>
            <p:nvPr/>
          </p:nvGraphicFramePr>
          <p:xfrm>
            <a:off x="1115" y="1162"/>
            <a:ext cx="3126" cy="19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37" name="Chart" r:id="rId4" imgW="4962590" imgH="2876450" progId="Excel.Chart.8">
                    <p:embed/>
                  </p:oleObj>
                </mc:Choice>
                <mc:Fallback>
                  <p:oleObj name="Chart" r:id="rId4" imgW="4962590" imgH="2876450" progId="Excel.Chart.8">
                    <p:embed/>
                    <p:pic>
                      <p:nvPicPr>
                        <p:cNvPr id="0" name=""/>
                        <p:cNvPicPr>
                          <a:picLocks noRot="1"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15" y="1162"/>
                          <a:ext cx="3126" cy="19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00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">
                              <a:solidFill>
                                <a:srgbClr val="FFFFFF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" name="Line 11"/>
            <p:cNvSpPr>
              <a:spLocks noChangeShapeType="1"/>
            </p:cNvSpPr>
            <p:nvPr/>
          </p:nvSpPr>
          <p:spPr bwMode="auto">
            <a:xfrm>
              <a:off x="1655" y="1389"/>
              <a:ext cx="2540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216920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D6321E2D-2307-4760-8923-83901A19C737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Rel. WCET</a:t>
            </a:r>
            <a:r>
              <a:rPr lang="en-US" baseline="-25000" dirty="0"/>
              <a:t>EST</a:t>
            </a:r>
            <a:r>
              <a:rPr lang="en-US" dirty="0"/>
              <a:t> after D-SPM Allocation of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fsm</a:t>
            </a:r>
          </a:p>
        </p:txBody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4366800"/>
            <a:ext cx="8064896" cy="2049792"/>
          </a:xfr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More steady WCET</a:t>
            </a:r>
            <a:r>
              <a:rPr lang="en-US" baseline="-25000" dirty="0"/>
              <a:t>EST</a:t>
            </a:r>
            <a:r>
              <a:rPr lang="en-US" dirty="0"/>
              <a:t> reductions for increasing SPM sizes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98 global variables à 4 bytes size each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WCET</a:t>
            </a:r>
            <a:r>
              <a:rPr lang="en-US" baseline="-25000" dirty="0"/>
              <a:t>EST</a:t>
            </a:r>
            <a:r>
              <a:rPr lang="en-US" dirty="0"/>
              <a:t> reductions by 21.4% for 256 bytes SPM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sz="600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X-Axis: Absolute SPM sizes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Y-Axis: 100% = WCET</a:t>
            </a:r>
            <a:r>
              <a:rPr lang="en-US" baseline="-25000" dirty="0"/>
              <a:t>EST</a:t>
            </a:r>
            <a:r>
              <a:rPr lang="en-US" dirty="0"/>
              <a:t> when not using SPM at all</a:t>
            </a:r>
            <a:endParaRPr lang="en-US" i="1" dirty="0"/>
          </a:p>
        </p:txBody>
      </p:sp>
      <p:grpSp>
        <p:nvGrpSpPr>
          <p:cNvPr id="9" name="Group 11"/>
          <p:cNvGrpSpPr>
            <a:grpSpLocks/>
          </p:cNvGrpSpPr>
          <p:nvPr/>
        </p:nvGrpSpPr>
        <p:grpSpPr bwMode="auto">
          <a:xfrm>
            <a:off x="1770063" y="1340768"/>
            <a:ext cx="4962525" cy="3019425"/>
            <a:chOff x="1115" y="1162"/>
            <a:chExt cx="3126" cy="1902"/>
          </a:xfrm>
        </p:grpSpPr>
        <p:graphicFrame>
          <p:nvGraphicFramePr>
            <p:cNvPr id="10" name="Object 9"/>
            <p:cNvGraphicFramePr>
              <a:graphicFrameLocks noChangeAspect="1"/>
            </p:cNvGraphicFramePr>
            <p:nvPr/>
          </p:nvGraphicFramePr>
          <p:xfrm>
            <a:off x="1115" y="1162"/>
            <a:ext cx="3126" cy="19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557" name="Chart" r:id="rId4" imgW="4962590" imgH="2876450" progId="Excel.Chart.8">
                    <p:embed/>
                  </p:oleObj>
                </mc:Choice>
                <mc:Fallback>
                  <p:oleObj name="Chart" r:id="rId4" imgW="4962590" imgH="2876450" progId="Excel.Chart.8">
                    <p:embed/>
                    <p:pic>
                      <p:nvPicPr>
                        <p:cNvPr id="0" name=""/>
                        <p:cNvPicPr>
                          <a:picLocks noRot="1"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15" y="1162"/>
                          <a:ext cx="3126" cy="19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00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">
                              <a:solidFill>
                                <a:srgbClr val="FFFFFF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1655" y="1389"/>
              <a:ext cx="2540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05624854"/>
      </p:ext>
    </p:extLst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BAA6B743-8378-4007-BFF2-B9DE6EA9F74D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Rel. WCET</a:t>
            </a:r>
            <a:r>
              <a:rPr lang="en-US" baseline="-25000" dirty="0"/>
              <a:t>EST</a:t>
            </a:r>
            <a:r>
              <a:rPr lang="en-US" dirty="0"/>
              <a:t> after D-SPM Allocation of 14 Benchmarks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4366800"/>
            <a:ext cx="8064896" cy="1680460"/>
          </a:xfr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Steady WCET</a:t>
            </a:r>
            <a:r>
              <a:rPr lang="en-US" baseline="-25000" dirty="0"/>
              <a:t>EST</a:t>
            </a:r>
            <a:r>
              <a:rPr lang="en-US" dirty="0"/>
              <a:t> reductions for increasing SPM sizes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WCET</a:t>
            </a:r>
            <a:r>
              <a:rPr lang="en-US" baseline="-25000" dirty="0"/>
              <a:t>EST</a:t>
            </a:r>
            <a:r>
              <a:rPr lang="en-US" dirty="0"/>
              <a:t> reductions from  2.7% – 20.6%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sz="600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X-Axis: Absolute SPM sizes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Y-Axis: 100% = WCET</a:t>
            </a:r>
            <a:r>
              <a:rPr lang="en-US" baseline="-25000" dirty="0"/>
              <a:t>EST</a:t>
            </a:r>
            <a:r>
              <a:rPr lang="en-US" dirty="0"/>
              <a:t> when not using SPM at all</a:t>
            </a:r>
            <a:endParaRPr lang="en-US" i="1" dirty="0"/>
          </a:p>
        </p:txBody>
      </p:sp>
      <p:graphicFrame>
        <p:nvGraphicFramePr>
          <p:cNvPr id="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1057117"/>
              </p:ext>
            </p:extLst>
          </p:nvPr>
        </p:nvGraphicFramePr>
        <p:xfrm>
          <a:off x="1820863" y="1391568"/>
          <a:ext cx="4860925" cy="2917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Gerade Verbindung 9"/>
          <p:cNvCxnSpPr/>
          <p:nvPr/>
        </p:nvCxnSpPr>
        <p:spPr bwMode="auto">
          <a:xfrm>
            <a:off x="2664000" y="1728000"/>
            <a:ext cx="3996000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44827893"/>
      </p:ext>
    </p:extLst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3FC98BF8-76B1-4F6F-A677-DA718FA9053C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ILP for WCET-aware SPM Allocation of Code</a:t>
            </a:r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Goal</a:t>
            </a: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dirty="0"/>
              <a:t>Determine set of basic blocks to be allocated to the SPM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dirty="0"/>
              <a:t>such that selected basic blocks lead to overall minimization of WCET</a:t>
            </a:r>
            <a:r>
              <a:rPr lang="en-US" baseline="-25000" dirty="0"/>
              <a:t>EST</a:t>
            </a:r>
          </a:p>
          <a:p>
            <a:pPr>
              <a:lnSpc>
                <a:spcPct val="120000"/>
              </a:lnSpc>
              <a:buFont typeface="Arial" charset="0"/>
              <a:buChar char="–"/>
              <a:tabLst>
                <a:tab pos="7620000" algn="l"/>
              </a:tabLst>
            </a:pPr>
            <a:r>
              <a:rPr lang="en-US" dirty="0"/>
              <a:t>under consideration of switching WCEPs.</a:t>
            </a:r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Approach</a:t>
            </a: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Integer-linear programming (ILP)</a:t>
            </a:r>
            <a:endParaRPr lang="en-US" i="1" dirty="0"/>
          </a:p>
          <a:p>
            <a:pPr>
              <a:lnSpc>
                <a:spcPct val="120000"/>
              </a:lnSpc>
              <a:buFont typeface="Wingdings" pitchFamily="2" charset="2"/>
              <a:buChar char="F"/>
            </a:pPr>
            <a:r>
              <a:rPr lang="en-US" dirty="0"/>
              <a:t>Optimality of results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Notation:</a:t>
            </a:r>
            <a:r>
              <a:rPr lang="en-US" dirty="0"/>
              <a:t> Upper-case letters </a:t>
            </a:r>
            <a:r>
              <a:rPr lang="en-US" b="1" dirty="0">
                <a:sym typeface="Symbol" pitchFamily="18" charset="2"/>
              </a:rPr>
              <a:t></a:t>
            </a:r>
            <a:r>
              <a:rPr lang="en-US" dirty="0"/>
              <a:t> constants,</a:t>
            </a:r>
            <a:br>
              <a:rPr lang="en-US" dirty="0"/>
            </a:br>
            <a:r>
              <a:rPr lang="en-US" dirty="0"/>
              <a:t>	       </a:t>
            </a:r>
            <a:r>
              <a:rPr lang="en-US" sz="1000" dirty="0"/>
              <a:t> </a:t>
            </a:r>
            <a:r>
              <a:rPr lang="en-US" dirty="0"/>
              <a:t>lower-case letters </a:t>
            </a:r>
            <a:r>
              <a:rPr lang="en-US" b="1" dirty="0">
                <a:sym typeface="Symbol" pitchFamily="18" charset="2"/>
              </a:rPr>
              <a:t> </a:t>
            </a:r>
            <a:r>
              <a:rPr lang="en-US" dirty="0">
                <a:sym typeface="Symbol" pitchFamily="18" charset="2"/>
              </a:rPr>
              <a:t>v</a:t>
            </a:r>
            <a:r>
              <a:rPr lang="en-US" dirty="0"/>
              <a:t>ariables</a:t>
            </a:r>
          </a:p>
        </p:txBody>
      </p:sp>
    </p:spTree>
    <p:extLst>
      <p:ext uri="{BB962C8B-B14F-4D97-AF65-F5344CB8AC3E}">
        <p14:creationId xmlns:p14="http://schemas.microsoft.com/office/powerpoint/2010/main" val="580768838"/>
      </p:ext>
    </p:extLst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95469021-4D88-470E-892F-33EE07A25F4A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46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Variables &amp; Costs</a:t>
            </a:r>
          </a:p>
        </p:txBody>
      </p:sp>
      <p:sp>
        <p:nvSpPr>
          <p:cNvPr id="464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i="1" dirty="0"/>
              <a:t>Binary decision variables per basic block: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i="1" dirty="0"/>
              <a:t>Costs of basic block b</a:t>
            </a:r>
            <a:r>
              <a:rPr lang="en-US" b="1" i="1" baseline="-25000" dirty="0"/>
              <a:t>i</a:t>
            </a:r>
            <a:r>
              <a:rPr lang="en-US" b="1" i="1" dirty="0"/>
              <a:t>:</a:t>
            </a:r>
            <a:br>
              <a:rPr lang="en-US" b="1" i="1" dirty="0"/>
            </a:br>
            <a:br>
              <a:rPr lang="en-US" b="1" i="1" dirty="0"/>
            </a:br>
            <a:br>
              <a:rPr lang="en-US" b="1" i="1" dirty="0"/>
            </a:br>
            <a:r>
              <a:rPr lang="en-US" b="1" i="1" dirty="0"/>
              <a:t>     </a:t>
            </a:r>
            <a:r>
              <a:rPr lang="en-US" dirty="0"/>
              <a:t>models the WCET</a:t>
            </a:r>
            <a:r>
              <a:rPr lang="en-US" baseline="-25000" dirty="0"/>
              <a:t>EST</a:t>
            </a:r>
            <a:r>
              <a:rPr lang="en-US" dirty="0"/>
              <a:t> of     if it is allocated to main memory or SPM, resp.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b="1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b="1" i="1" dirty="0"/>
              <a:t>Modeling of the intraprocedural control flow:</a:t>
            </a:r>
            <a:br>
              <a:rPr lang="en-US" b="1" i="1" dirty="0"/>
            </a:br>
            <a:r>
              <a:rPr lang="en-US" dirty="0"/>
              <a:t>As before in the WCET-aware SPM allocation of data</a:t>
            </a:r>
          </a:p>
        </p:txBody>
      </p:sp>
      <p:pic>
        <p:nvPicPr>
          <p:cNvPr id="8" name="Grafik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1" y="1965600"/>
            <a:ext cx="5646420" cy="60960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3847531"/>
            <a:ext cx="3617595" cy="30670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4520630"/>
            <a:ext cx="163830" cy="1524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000" y="4447605"/>
            <a:ext cx="160020" cy="21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6757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0CD04A0A-789C-4E3B-A077-19837EB93DD4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76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Cross-Memory Jumps</a:t>
            </a:r>
          </a:p>
        </p:txBody>
      </p:sp>
      <p:sp>
        <p:nvSpPr>
          <p:cNvPr id="76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458913"/>
            <a:ext cx="8785225" cy="4994275"/>
          </a:xfrm>
        </p:spPr>
        <p:txBody>
          <a:bodyPr/>
          <a:lstStyle/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i="1" dirty="0"/>
              <a:t>Allocation of consecutive basic blocks:</a:t>
            </a:r>
          </a:p>
          <a:p>
            <a:pPr lvl="1">
              <a:buFont typeface="Arial" charset="0"/>
              <a:buChar char="–"/>
            </a:pPr>
            <a:r>
              <a:rPr lang="en-US" dirty="0"/>
              <a:t>Allocation of consecutive basic blocks in the CFG to different memories requires adaption/insertion of dedicated jumping code</a:t>
            </a:r>
          </a:p>
          <a:p>
            <a:pPr lvl="1">
              <a:buFont typeface="Arial" charset="0"/>
              <a:buChar char="–"/>
            </a:pPr>
            <a:r>
              <a:rPr lang="en-US" dirty="0"/>
              <a:t>Cross-memory jumps are costly: Often need more than 1 instruction</a:t>
            </a:r>
          </a:p>
          <a:p>
            <a:pPr lvl="1">
              <a:buFont typeface="Arial" charset="0"/>
              <a:buChar char="–"/>
            </a:pPr>
            <a:r>
              <a:rPr lang="en-US" dirty="0"/>
              <a:t>Jumping code: </a:t>
            </a:r>
            <a:r>
              <a:rPr lang="en-US" i="1" u="sng" dirty="0"/>
              <a:t>Variable</a:t>
            </a:r>
            <a:r>
              <a:rPr lang="en-US" dirty="0"/>
              <a:t> overhead in terms of WCET</a:t>
            </a:r>
            <a:r>
              <a:rPr lang="en-US" baseline="-25000" dirty="0"/>
              <a:t>EST</a:t>
            </a:r>
            <a:r>
              <a:rPr lang="en-US" dirty="0"/>
              <a:t> and code size, depending on decision variables </a:t>
            </a:r>
            <a:r>
              <a:rPr lang="en-US" i="1" dirty="0"/>
              <a:t>(</a:t>
            </a:r>
            <a:r>
              <a:rPr lang="en-US" i="1" dirty="0">
                <a:sym typeface="Wingdings"/>
              </a:rPr>
              <a:t></a:t>
            </a:r>
            <a:r>
              <a:rPr lang="en-US" i="1" dirty="0"/>
              <a:t> cf. chapter 7)</a:t>
            </a:r>
          </a:p>
          <a:p>
            <a:pPr lvl="1">
              <a:buFont typeface="Arial" charset="0"/>
              <a:buChar char="–"/>
            </a:pPr>
            <a:endParaRPr lang="en-US" dirty="0"/>
          </a:p>
          <a:p>
            <a:pPr>
              <a:buFont typeface="Arial" charset="0"/>
              <a:buChar char="–"/>
            </a:pPr>
            <a:r>
              <a:rPr lang="en-US" b="1" i="1" dirty="0"/>
              <a:t>Jump Scenarios:</a:t>
            </a:r>
            <a:br>
              <a:rPr lang="en-US" b="1" i="1" dirty="0"/>
            </a:br>
            <a:endParaRPr lang="en-US" b="1" i="1" dirty="0"/>
          </a:p>
        </p:txBody>
      </p:sp>
      <p:sp>
        <p:nvSpPr>
          <p:cNvPr id="28" name="AutoShape 5"/>
          <p:cNvSpPr>
            <a:spLocks noChangeArrowheads="1"/>
          </p:cNvSpPr>
          <p:nvPr/>
        </p:nvSpPr>
        <p:spPr bwMode="auto">
          <a:xfrm>
            <a:off x="7407226" y="3933056"/>
            <a:ext cx="1081087" cy="3667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ext Box 6"/>
          <p:cNvSpPr txBox="1">
            <a:spLocks noChangeArrowheads="1"/>
          </p:cNvSpPr>
          <p:nvPr/>
        </p:nvSpPr>
        <p:spPr bwMode="auto">
          <a:xfrm>
            <a:off x="7407226" y="3933056"/>
            <a:ext cx="10810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/>
            <a:r>
              <a:rPr lang="en-US" sz="1800" i="1" dirty="0">
                <a:solidFill>
                  <a:schemeClr val="tx1"/>
                </a:solidFill>
              </a:rPr>
              <a:t>b</a:t>
            </a:r>
            <a:r>
              <a:rPr lang="en-US" sz="1800" i="1" baseline="-25000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30" name="AutoShape 7"/>
          <p:cNvSpPr>
            <a:spLocks noChangeArrowheads="1"/>
          </p:cNvSpPr>
          <p:nvPr/>
        </p:nvSpPr>
        <p:spPr bwMode="auto">
          <a:xfrm>
            <a:off x="7407226" y="4652193"/>
            <a:ext cx="1081087" cy="36671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1" name="Text Box 8"/>
          <p:cNvSpPr txBox="1">
            <a:spLocks noChangeArrowheads="1"/>
          </p:cNvSpPr>
          <p:nvPr/>
        </p:nvSpPr>
        <p:spPr bwMode="auto">
          <a:xfrm>
            <a:off x="7407226" y="4652193"/>
            <a:ext cx="10810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/>
            <a:r>
              <a:rPr lang="en-US" sz="1800" i="1" dirty="0">
                <a:solidFill>
                  <a:schemeClr val="tx1"/>
                </a:solidFill>
              </a:rPr>
              <a:t>b</a:t>
            </a:r>
            <a:r>
              <a:rPr lang="en-US" sz="1800" i="1" baseline="-25000" dirty="0">
                <a:solidFill>
                  <a:schemeClr val="tx1"/>
                </a:solidFill>
              </a:rPr>
              <a:t>k</a:t>
            </a:r>
          </a:p>
        </p:txBody>
      </p:sp>
      <p:grpSp>
        <p:nvGrpSpPr>
          <p:cNvPr id="32" name="Group 9"/>
          <p:cNvGrpSpPr>
            <a:grpSpLocks/>
          </p:cNvGrpSpPr>
          <p:nvPr/>
        </p:nvGrpSpPr>
        <p:grpSpPr bwMode="auto">
          <a:xfrm>
            <a:off x="7766001" y="5155431"/>
            <a:ext cx="361950" cy="73025"/>
            <a:chOff x="158" y="3203"/>
            <a:chExt cx="228" cy="46"/>
          </a:xfrm>
        </p:grpSpPr>
        <p:sp>
          <p:nvSpPr>
            <p:cNvPr id="33" name="Oval 10"/>
            <p:cNvSpPr>
              <a:spLocks noChangeArrowheads="1"/>
            </p:cNvSpPr>
            <p:nvPr/>
          </p:nvSpPr>
          <p:spPr bwMode="auto">
            <a:xfrm>
              <a:off x="158" y="3203"/>
              <a:ext cx="46" cy="4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4" name="Oval 11"/>
            <p:cNvSpPr>
              <a:spLocks noChangeArrowheads="1"/>
            </p:cNvSpPr>
            <p:nvPr/>
          </p:nvSpPr>
          <p:spPr bwMode="auto">
            <a:xfrm>
              <a:off x="249" y="3203"/>
              <a:ext cx="46" cy="4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5" name="Oval 12"/>
            <p:cNvSpPr>
              <a:spLocks noChangeArrowheads="1"/>
            </p:cNvSpPr>
            <p:nvPr/>
          </p:nvSpPr>
          <p:spPr bwMode="auto">
            <a:xfrm>
              <a:off x="340" y="3203"/>
              <a:ext cx="46" cy="4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36" name="Line 13"/>
          <p:cNvSpPr>
            <a:spLocks noChangeShapeType="1"/>
          </p:cNvSpPr>
          <p:nvPr/>
        </p:nvSpPr>
        <p:spPr bwMode="auto">
          <a:xfrm>
            <a:off x="7943801" y="4293418"/>
            <a:ext cx="0" cy="358775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" name="AutoShape 14"/>
          <p:cNvSpPr>
            <a:spLocks noChangeArrowheads="1"/>
          </p:cNvSpPr>
          <p:nvPr/>
        </p:nvSpPr>
        <p:spPr bwMode="auto">
          <a:xfrm>
            <a:off x="7407226" y="5366568"/>
            <a:ext cx="1081087" cy="36671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8" name="Text Box 15"/>
          <p:cNvSpPr txBox="1">
            <a:spLocks noChangeArrowheads="1"/>
          </p:cNvSpPr>
          <p:nvPr/>
        </p:nvSpPr>
        <p:spPr bwMode="auto">
          <a:xfrm>
            <a:off x="7407226" y="5366568"/>
            <a:ext cx="10810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/>
            <a:r>
              <a:rPr lang="en-US" sz="1800" i="1" dirty="0">
                <a:solidFill>
                  <a:schemeClr val="tx1"/>
                </a:solidFill>
              </a:rPr>
              <a:t>b</a:t>
            </a:r>
            <a:r>
              <a:rPr lang="en-US" sz="1800" i="1" baseline="-25000" dirty="0">
                <a:solidFill>
                  <a:schemeClr val="tx1"/>
                </a:solidFill>
              </a:rPr>
              <a:t>j</a:t>
            </a:r>
          </a:p>
        </p:txBody>
      </p:sp>
      <p:sp>
        <p:nvSpPr>
          <p:cNvPr id="39" name="Freeform 16"/>
          <p:cNvSpPr>
            <a:spLocks/>
          </p:cNvSpPr>
          <p:nvPr/>
        </p:nvSpPr>
        <p:spPr bwMode="auto">
          <a:xfrm>
            <a:off x="7262763" y="4148956"/>
            <a:ext cx="144463" cy="1439862"/>
          </a:xfrm>
          <a:custGeom>
            <a:avLst/>
            <a:gdLst>
              <a:gd name="T0" fmla="*/ 91 w 91"/>
              <a:gd name="T1" fmla="*/ 0 h 907"/>
              <a:gd name="T2" fmla="*/ 0 w 91"/>
              <a:gd name="T3" fmla="*/ 0 h 907"/>
              <a:gd name="T4" fmla="*/ 0 w 91"/>
              <a:gd name="T5" fmla="*/ 907 h 907"/>
              <a:gd name="T6" fmla="*/ 91 w 91"/>
              <a:gd name="T7" fmla="*/ 907 h 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907">
                <a:moveTo>
                  <a:pt x="91" y="0"/>
                </a:moveTo>
                <a:lnTo>
                  <a:pt x="0" y="0"/>
                </a:lnTo>
                <a:lnTo>
                  <a:pt x="0" y="907"/>
                </a:lnTo>
                <a:lnTo>
                  <a:pt x="91" y="907"/>
                </a:lnTo>
              </a:path>
            </a:pathLst>
          </a:cu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0" name="AutoShape 17"/>
          <p:cNvSpPr>
            <a:spLocks noChangeArrowheads="1"/>
          </p:cNvSpPr>
          <p:nvPr/>
        </p:nvSpPr>
        <p:spPr bwMode="auto">
          <a:xfrm>
            <a:off x="5535563" y="3933056"/>
            <a:ext cx="1081088" cy="3667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" name="Text Box 18"/>
          <p:cNvSpPr txBox="1">
            <a:spLocks noChangeArrowheads="1"/>
          </p:cNvSpPr>
          <p:nvPr/>
        </p:nvSpPr>
        <p:spPr bwMode="auto">
          <a:xfrm>
            <a:off x="5535563" y="3933056"/>
            <a:ext cx="10810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/>
            <a:r>
              <a:rPr lang="en-US" sz="1800" i="1" dirty="0">
                <a:solidFill>
                  <a:schemeClr val="tx1"/>
                </a:solidFill>
              </a:rPr>
              <a:t>b</a:t>
            </a:r>
            <a:r>
              <a:rPr lang="en-US" sz="1800" i="1" baseline="-25000" dirty="0">
                <a:solidFill>
                  <a:schemeClr val="tx1"/>
                </a:solidFill>
              </a:rPr>
              <a:t>i</a:t>
            </a:r>
          </a:p>
        </p:txBody>
      </p:sp>
      <p:grpSp>
        <p:nvGrpSpPr>
          <p:cNvPr id="42" name="Group 19"/>
          <p:cNvGrpSpPr>
            <a:grpSpLocks/>
          </p:cNvGrpSpPr>
          <p:nvPr/>
        </p:nvGrpSpPr>
        <p:grpSpPr bwMode="auto">
          <a:xfrm>
            <a:off x="5894338" y="4436293"/>
            <a:ext cx="361950" cy="73025"/>
            <a:chOff x="158" y="3203"/>
            <a:chExt cx="228" cy="46"/>
          </a:xfrm>
        </p:grpSpPr>
        <p:sp>
          <p:nvSpPr>
            <p:cNvPr id="43" name="Oval 20"/>
            <p:cNvSpPr>
              <a:spLocks noChangeArrowheads="1"/>
            </p:cNvSpPr>
            <p:nvPr/>
          </p:nvSpPr>
          <p:spPr bwMode="auto">
            <a:xfrm>
              <a:off x="158" y="3203"/>
              <a:ext cx="46" cy="4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4" name="Oval 21"/>
            <p:cNvSpPr>
              <a:spLocks noChangeArrowheads="1"/>
            </p:cNvSpPr>
            <p:nvPr/>
          </p:nvSpPr>
          <p:spPr bwMode="auto">
            <a:xfrm>
              <a:off x="249" y="3203"/>
              <a:ext cx="46" cy="4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5" name="Oval 22"/>
            <p:cNvSpPr>
              <a:spLocks noChangeArrowheads="1"/>
            </p:cNvSpPr>
            <p:nvPr/>
          </p:nvSpPr>
          <p:spPr bwMode="auto">
            <a:xfrm>
              <a:off x="340" y="3203"/>
              <a:ext cx="46" cy="4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46" name="AutoShape 23"/>
          <p:cNvSpPr>
            <a:spLocks noChangeArrowheads="1"/>
          </p:cNvSpPr>
          <p:nvPr/>
        </p:nvSpPr>
        <p:spPr bwMode="auto">
          <a:xfrm>
            <a:off x="5535563" y="4652193"/>
            <a:ext cx="1081088" cy="36671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7" name="Text Box 24"/>
          <p:cNvSpPr txBox="1">
            <a:spLocks noChangeArrowheads="1"/>
          </p:cNvSpPr>
          <p:nvPr/>
        </p:nvSpPr>
        <p:spPr bwMode="auto">
          <a:xfrm>
            <a:off x="5535563" y="4652193"/>
            <a:ext cx="10810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/>
            <a:r>
              <a:rPr lang="en-US" sz="1800" i="1" dirty="0">
                <a:solidFill>
                  <a:schemeClr val="tx1"/>
                </a:solidFill>
              </a:rPr>
              <a:t>b</a:t>
            </a:r>
            <a:r>
              <a:rPr lang="en-US" sz="1800" i="1" baseline="-25000" dirty="0">
                <a:solidFill>
                  <a:schemeClr val="tx1"/>
                </a:solidFill>
              </a:rPr>
              <a:t>k</a:t>
            </a:r>
          </a:p>
        </p:txBody>
      </p:sp>
      <p:grpSp>
        <p:nvGrpSpPr>
          <p:cNvPr id="48" name="Group 25"/>
          <p:cNvGrpSpPr>
            <a:grpSpLocks/>
          </p:cNvGrpSpPr>
          <p:nvPr/>
        </p:nvGrpSpPr>
        <p:grpSpPr bwMode="auto">
          <a:xfrm>
            <a:off x="5894338" y="5155431"/>
            <a:ext cx="361950" cy="73025"/>
            <a:chOff x="158" y="3203"/>
            <a:chExt cx="228" cy="46"/>
          </a:xfrm>
        </p:grpSpPr>
        <p:sp>
          <p:nvSpPr>
            <p:cNvPr id="49" name="Oval 26"/>
            <p:cNvSpPr>
              <a:spLocks noChangeArrowheads="1"/>
            </p:cNvSpPr>
            <p:nvPr/>
          </p:nvSpPr>
          <p:spPr bwMode="auto">
            <a:xfrm>
              <a:off x="158" y="3203"/>
              <a:ext cx="46" cy="4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0" name="Oval 27"/>
            <p:cNvSpPr>
              <a:spLocks noChangeArrowheads="1"/>
            </p:cNvSpPr>
            <p:nvPr/>
          </p:nvSpPr>
          <p:spPr bwMode="auto">
            <a:xfrm>
              <a:off x="249" y="3203"/>
              <a:ext cx="46" cy="4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1" name="Oval 28"/>
            <p:cNvSpPr>
              <a:spLocks noChangeArrowheads="1"/>
            </p:cNvSpPr>
            <p:nvPr/>
          </p:nvSpPr>
          <p:spPr bwMode="auto">
            <a:xfrm>
              <a:off x="340" y="3203"/>
              <a:ext cx="46" cy="4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52" name="AutoShape 29"/>
          <p:cNvSpPr>
            <a:spLocks noChangeArrowheads="1"/>
          </p:cNvSpPr>
          <p:nvPr/>
        </p:nvSpPr>
        <p:spPr bwMode="auto">
          <a:xfrm>
            <a:off x="5535563" y="5366568"/>
            <a:ext cx="1081088" cy="36671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3" name="Text Box 30"/>
          <p:cNvSpPr txBox="1">
            <a:spLocks noChangeArrowheads="1"/>
          </p:cNvSpPr>
          <p:nvPr/>
        </p:nvSpPr>
        <p:spPr bwMode="auto">
          <a:xfrm>
            <a:off x="5535563" y="5366568"/>
            <a:ext cx="10810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/>
            <a:r>
              <a:rPr lang="en-US" sz="1800" i="1" dirty="0">
                <a:solidFill>
                  <a:schemeClr val="tx1"/>
                </a:solidFill>
              </a:rPr>
              <a:t>b</a:t>
            </a:r>
            <a:r>
              <a:rPr lang="en-US" sz="1800" i="1" baseline="-25000" dirty="0">
                <a:solidFill>
                  <a:schemeClr val="tx1"/>
                </a:solidFill>
              </a:rPr>
              <a:t>j</a:t>
            </a:r>
          </a:p>
        </p:txBody>
      </p:sp>
      <p:sp>
        <p:nvSpPr>
          <p:cNvPr id="54" name="Freeform 31"/>
          <p:cNvSpPr>
            <a:spLocks/>
          </p:cNvSpPr>
          <p:nvPr/>
        </p:nvSpPr>
        <p:spPr bwMode="auto">
          <a:xfrm>
            <a:off x="5391101" y="4148956"/>
            <a:ext cx="144462" cy="1439862"/>
          </a:xfrm>
          <a:custGeom>
            <a:avLst/>
            <a:gdLst>
              <a:gd name="T0" fmla="*/ 91 w 91"/>
              <a:gd name="T1" fmla="*/ 0 h 907"/>
              <a:gd name="T2" fmla="*/ 0 w 91"/>
              <a:gd name="T3" fmla="*/ 0 h 907"/>
              <a:gd name="T4" fmla="*/ 0 w 91"/>
              <a:gd name="T5" fmla="*/ 907 h 907"/>
              <a:gd name="T6" fmla="*/ 91 w 91"/>
              <a:gd name="T7" fmla="*/ 907 h 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907">
                <a:moveTo>
                  <a:pt x="91" y="0"/>
                </a:moveTo>
                <a:lnTo>
                  <a:pt x="0" y="0"/>
                </a:lnTo>
                <a:lnTo>
                  <a:pt x="0" y="907"/>
                </a:lnTo>
                <a:lnTo>
                  <a:pt x="91" y="907"/>
                </a:lnTo>
              </a:path>
            </a:pathLst>
          </a:cu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5" name="AutoShape 32"/>
          <p:cNvSpPr>
            <a:spLocks noChangeArrowheads="1"/>
          </p:cNvSpPr>
          <p:nvPr/>
        </p:nvSpPr>
        <p:spPr bwMode="auto">
          <a:xfrm>
            <a:off x="3662313" y="3933056"/>
            <a:ext cx="1081088" cy="3667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6" name="Text Box 33"/>
          <p:cNvSpPr txBox="1">
            <a:spLocks noChangeArrowheads="1"/>
          </p:cNvSpPr>
          <p:nvPr/>
        </p:nvSpPr>
        <p:spPr bwMode="auto">
          <a:xfrm>
            <a:off x="3662313" y="3933056"/>
            <a:ext cx="10810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/>
            <a:r>
              <a:rPr lang="en-US" sz="1800" i="1" dirty="0">
                <a:solidFill>
                  <a:schemeClr val="tx1"/>
                </a:solidFill>
              </a:rPr>
              <a:t>b</a:t>
            </a:r>
            <a:r>
              <a:rPr lang="en-US" sz="1800" i="1" baseline="-25000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59" name="AutoShape 34"/>
          <p:cNvSpPr>
            <a:spLocks noChangeArrowheads="1"/>
          </p:cNvSpPr>
          <p:nvPr/>
        </p:nvSpPr>
        <p:spPr bwMode="auto">
          <a:xfrm>
            <a:off x="3662313" y="4652193"/>
            <a:ext cx="1081088" cy="36671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0" name="Text Box 35"/>
          <p:cNvSpPr txBox="1">
            <a:spLocks noChangeArrowheads="1"/>
          </p:cNvSpPr>
          <p:nvPr/>
        </p:nvSpPr>
        <p:spPr bwMode="auto">
          <a:xfrm>
            <a:off x="3662313" y="4652193"/>
            <a:ext cx="10810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/>
            <a:r>
              <a:rPr lang="en-US" sz="1800" i="1" dirty="0">
                <a:solidFill>
                  <a:schemeClr val="tx1"/>
                </a:solidFill>
              </a:rPr>
              <a:t>b</a:t>
            </a:r>
            <a:r>
              <a:rPr lang="en-US" sz="1800" i="1" baseline="-25000" dirty="0">
                <a:solidFill>
                  <a:schemeClr val="tx1"/>
                </a:solidFill>
              </a:rPr>
              <a:t>j</a:t>
            </a:r>
          </a:p>
        </p:txBody>
      </p:sp>
      <p:sp>
        <p:nvSpPr>
          <p:cNvPr id="61" name="Line 36"/>
          <p:cNvSpPr>
            <a:spLocks noChangeShapeType="1"/>
          </p:cNvSpPr>
          <p:nvPr/>
        </p:nvSpPr>
        <p:spPr bwMode="auto">
          <a:xfrm>
            <a:off x="4198888" y="4293418"/>
            <a:ext cx="0" cy="358775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2" name="Text Box 37"/>
          <p:cNvSpPr txBox="1">
            <a:spLocks noChangeArrowheads="1"/>
          </p:cNvSpPr>
          <p:nvPr/>
        </p:nvSpPr>
        <p:spPr bwMode="auto">
          <a:xfrm>
            <a:off x="3563888" y="5796781"/>
            <a:ext cx="12618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 i="1" dirty="0">
                <a:solidFill>
                  <a:schemeClr val="tx1"/>
                </a:solidFill>
              </a:rPr>
              <a:t>a) Implicit</a:t>
            </a:r>
          </a:p>
        </p:txBody>
      </p:sp>
      <p:sp>
        <p:nvSpPr>
          <p:cNvPr id="63" name="Text Box 38"/>
          <p:cNvSpPr txBox="1">
            <a:spLocks noChangeArrowheads="1"/>
          </p:cNvSpPr>
          <p:nvPr/>
        </p:nvSpPr>
        <p:spPr bwMode="auto">
          <a:xfrm>
            <a:off x="5076056" y="5796781"/>
            <a:ext cx="200567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 i="1" dirty="0">
                <a:solidFill>
                  <a:schemeClr val="tx1"/>
                </a:solidFill>
              </a:rPr>
              <a:t>b) Unconditional</a:t>
            </a:r>
          </a:p>
        </p:txBody>
      </p:sp>
      <p:sp>
        <p:nvSpPr>
          <p:cNvPr id="64" name="Text Box 39"/>
          <p:cNvSpPr txBox="1">
            <a:spLocks noChangeArrowheads="1"/>
          </p:cNvSpPr>
          <p:nvPr/>
        </p:nvSpPr>
        <p:spPr bwMode="auto">
          <a:xfrm>
            <a:off x="7092280" y="5798368"/>
            <a:ext cx="17235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 i="1" dirty="0">
                <a:solidFill>
                  <a:schemeClr val="tx1"/>
                </a:solidFill>
              </a:rPr>
              <a:t>c) Conditional</a:t>
            </a:r>
          </a:p>
        </p:txBody>
      </p:sp>
    </p:spTree>
    <p:extLst>
      <p:ext uri="{BB962C8B-B14F-4D97-AF65-F5344CB8AC3E}">
        <p14:creationId xmlns:p14="http://schemas.microsoft.com/office/powerpoint/2010/main" val="14753954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  <p:bldP spid="30" grpId="0" animBg="1"/>
      <p:bldP spid="31" grpId="0"/>
      <p:bldP spid="36" grpId="0" animBg="1"/>
      <p:bldP spid="37" grpId="0" animBg="1"/>
      <p:bldP spid="38" grpId="0"/>
      <p:bldP spid="39" grpId="0" animBg="1"/>
      <p:bldP spid="40" grpId="0" animBg="1"/>
      <p:bldP spid="41" grpId="0"/>
      <p:bldP spid="46" grpId="0" animBg="1"/>
      <p:bldP spid="47" grpId="0"/>
      <p:bldP spid="52" grpId="0" animBg="1"/>
      <p:bldP spid="53" grpId="0"/>
      <p:bldP spid="54" grpId="0" animBg="1"/>
      <p:bldP spid="55" grpId="0" animBg="1"/>
      <p:bldP spid="56" grpId="0"/>
      <p:bldP spid="59" grpId="0" animBg="1"/>
      <p:bldP spid="60" grpId="0"/>
      <p:bldP spid="61" grpId="0" animBg="1"/>
      <p:bldP spid="62" grpId="0"/>
      <p:bldP spid="63" grpId="0"/>
      <p:bldP spid="64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CDF090F5-8C34-4B82-9BB0-C65F05EB9FE6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76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Penalties for Cross-Memory Jumps</a:t>
            </a:r>
          </a:p>
        </p:txBody>
      </p:sp>
      <p:sp>
        <p:nvSpPr>
          <p:cNvPr id="76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458913"/>
            <a:ext cx="8785225" cy="4994275"/>
          </a:xfrm>
        </p:spPr>
        <p:txBody>
          <a:bodyPr/>
          <a:lstStyle/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i="1" dirty="0"/>
              <a:t>Jump Penalty (</a:t>
            </a:r>
            <a:r>
              <a:rPr lang="en-US" b="1" dirty="0">
                <a:sym typeface="Symbol" pitchFamily="18" charset="2"/>
              </a:rPr>
              <a:t>  </a:t>
            </a:r>
            <a:r>
              <a:rPr lang="en-US" b="1" i="1" dirty="0"/>
              <a:t>Boolean XOR):</a:t>
            </a:r>
          </a:p>
          <a:p>
            <a:pPr lvl="1">
              <a:buFont typeface="Arial" charset="0"/>
              <a:buChar char="–"/>
            </a:pPr>
            <a:r>
              <a:rPr lang="en-US" i="1" u="sng" dirty="0"/>
              <a:t>Penalty for implicit jumps:</a:t>
            </a:r>
            <a:br>
              <a:rPr lang="en-US" dirty="0"/>
            </a:br>
            <a:br>
              <a:rPr lang="en-US" dirty="0"/>
            </a:br>
            <a:br>
              <a:rPr lang="en-US" sz="1400" dirty="0"/>
            </a:br>
            <a:r>
              <a:rPr lang="en-US" dirty="0"/>
              <a:t>High penalty if basic blocks </a:t>
            </a:r>
            <a:r>
              <a:rPr lang="en-US" i="1" dirty="0"/>
              <a:t>i</a:t>
            </a:r>
            <a:r>
              <a:rPr lang="en-US" dirty="0"/>
              <a:t> and </a:t>
            </a:r>
            <a:r>
              <a:rPr lang="en-US" i="1" dirty="0"/>
              <a:t>j</a:t>
            </a:r>
            <a:r>
              <a:rPr lang="en-US" dirty="0"/>
              <a:t> are placed in different memories</a:t>
            </a:r>
            <a:br>
              <a:rPr lang="en-US" dirty="0"/>
            </a:br>
            <a:endParaRPr lang="en-US" sz="1200" dirty="0"/>
          </a:p>
          <a:p>
            <a:pPr lvl="1">
              <a:buFont typeface="Arial" charset="0"/>
              <a:buChar char="–"/>
            </a:pPr>
            <a:r>
              <a:rPr lang="en-US" i="1" u="sng" dirty="0"/>
              <a:t>Penalty for unconditional jumps:</a:t>
            </a:r>
          </a:p>
          <a:p>
            <a:pPr lvl="2">
              <a:buFont typeface="Arial" charset="0"/>
              <a:buChar char="–"/>
            </a:pPr>
            <a:r>
              <a:rPr lang="en-US" sz="2000" dirty="0"/>
              <a:t>If </a:t>
            </a:r>
            <a:r>
              <a:rPr lang="en-US" sz="2000" i="1" dirty="0"/>
              <a:t>b</a:t>
            </a:r>
            <a:r>
              <a:rPr lang="en-US" sz="2000" i="1" baseline="-25000" dirty="0"/>
              <a:t>i</a:t>
            </a:r>
            <a:r>
              <a:rPr lang="en-US" sz="2000" dirty="0"/>
              <a:t> and </a:t>
            </a:r>
            <a:r>
              <a:rPr lang="en-US" sz="2000" i="1" dirty="0"/>
              <a:t>b</a:t>
            </a:r>
            <a:r>
              <a:rPr lang="en-US" sz="2000" i="1" baseline="-25000" dirty="0"/>
              <a:t>j</a:t>
            </a:r>
            <a:r>
              <a:rPr lang="en-US" sz="2000" dirty="0"/>
              <a:t> in different memories:</a:t>
            </a:r>
          </a:p>
          <a:p>
            <a:pPr lvl="2">
              <a:buFont typeface="Arial" charset="0"/>
              <a:buChar char="–"/>
            </a:pPr>
            <a:r>
              <a:rPr lang="en-US" sz="2000" dirty="0"/>
              <a:t>If </a:t>
            </a:r>
            <a:r>
              <a:rPr lang="en-US" sz="2000" i="1" dirty="0"/>
              <a:t>b</a:t>
            </a:r>
            <a:r>
              <a:rPr lang="en-US" sz="2000" i="1" baseline="-25000" dirty="0"/>
              <a:t>i</a:t>
            </a:r>
            <a:r>
              <a:rPr lang="en-US" sz="2000" dirty="0"/>
              <a:t> and </a:t>
            </a:r>
            <a:r>
              <a:rPr lang="en-US" sz="2000" i="1" dirty="0"/>
              <a:t>b</a:t>
            </a:r>
            <a:r>
              <a:rPr lang="en-US" sz="2000" i="1" baseline="-25000" dirty="0"/>
              <a:t>j</a:t>
            </a:r>
            <a:r>
              <a:rPr lang="en-US" sz="2000" dirty="0"/>
              <a:t> adjacent in same memory: 0</a:t>
            </a:r>
          </a:p>
          <a:p>
            <a:pPr lvl="2">
              <a:buFont typeface="Arial" charset="0"/>
              <a:buChar char="–"/>
            </a:pPr>
            <a:r>
              <a:rPr lang="en-US" sz="2000" dirty="0"/>
              <a:t>If </a:t>
            </a:r>
            <a:r>
              <a:rPr lang="en-US" sz="2000" i="1" dirty="0"/>
              <a:t>b</a:t>
            </a:r>
            <a:r>
              <a:rPr lang="en-US" sz="2000" i="1" baseline="-25000" dirty="0"/>
              <a:t>i</a:t>
            </a:r>
            <a:r>
              <a:rPr lang="en-US" sz="2000" dirty="0"/>
              <a:t> and </a:t>
            </a:r>
            <a:r>
              <a:rPr lang="en-US" sz="2000" i="1" dirty="0"/>
              <a:t>b</a:t>
            </a:r>
            <a:r>
              <a:rPr lang="en-US" sz="2000" i="1" baseline="-25000" dirty="0"/>
              <a:t>j</a:t>
            </a:r>
            <a:r>
              <a:rPr lang="en-US" sz="2000" dirty="0"/>
              <a:t> not adjacent in same memory:</a:t>
            </a:r>
            <a:br>
              <a:rPr lang="en-US" sz="2000" dirty="0"/>
            </a:br>
            <a:endParaRPr lang="en-US" sz="2000" dirty="0"/>
          </a:p>
          <a:p>
            <a:pPr lvl="2">
              <a:buFont typeface="Arial" charset="0"/>
              <a:buChar char="–"/>
            </a:pPr>
            <a:endParaRPr lang="en-US" sz="2000" dirty="0"/>
          </a:p>
          <a:p>
            <a:pPr lvl="2">
              <a:buFont typeface="Arial" charset="0"/>
              <a:buChar char="–"/>
            </a:pPr>
            <a:endParaRPr lang="en-US" sz="2000" dirty="0"/>
          </a:p>
          <a:p>
            <a:pPr lvl="2">
              <a:buFont typeface="Arial" charset="0"/>
              <a:buChar char="–"/>
            </a:pPr>
            <a:endParaRPr lang="en-US" sz="2000" dirty="0"/>
          </a:p>
          <a:p>
            <a:pPr lvl="1">
              <a:buFont typeface="Arial" charset="0"/>
              <a:buChar char="–"/>
            </a:pPr>
            <a:r>
              <a:rPr lang="en-US" i="1" u="sng" dirty="0"/>
              <a:t>Conditional jumps:</a:t>
            </a:r>
            <a:r>
              <a:rPr lang="en-US" dirty="0"/>
              <a:t> Obvious combination of            and</a:t>
            </a:r>
          </a:p>
        </p:txBody>
      </p:sp>
      <p:pic>
        <p:nvPicPr>
          <p:cNvPr id="3" name="Grafik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198" y="2255912"/>
            <a:ext cx="2762250" cy="318135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723" y="1886729"/>
            <a:ext cx="632460" cy="318135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284984"/>
            <a:ext cx="883920" cy="28575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672000"/>
            <a:ext cx="531495" cy="24765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921" y="4428000"/>
            <a:ext cx="455295" cy="213360"/>
          </a:xfrm>
          <a:prstGeom prst="rect">
            <a:avLst/>
          </a:prstGeom>
        </p:spPr>
      </p:pic>
      <p:sp>
        <p:nvSpPr>
          <p:cNvPr id="73" name="Freeform 3"/>
          <p:cNvSpPr>
            <a:spLocks/>
          </p:cNvSpPr>
          <p:nvPr/>
        </p:nvSpPr>
        <p:spPr bwMode="auto">
          <a:xfrm>
            <a:off x="6948488" y="3658117"/>
            <a:ext cx="936625" cy="1223963"/>
          </a:xfrm>
          <a:custGeom>
            <a:avLst/>
            <a:gdLst>
              <a:gd name="T0" fmla="*/ 499 w 499"/>
              <a:gd name="T1" fmla="*/ 0 h 817"/>
              <a:gd name="T2" fmla="*/ 0 w 499"/>
              <a:gd name="T3" fmla="*/ 0 h 817"/>
              <a:gd name="T4" fmla="*/ 0 w 499"/>
              <a:gd name="T5" fmla="*/ 817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99" h="817">
                <a:moveTo>
                  <a:pt x="499" y="0"/>
                </a:moveTo>
                <a:lnTo>
                  <a:pt x="0" y="0"/>
                </a:lnTo>
                <a:lnTo>
                  <a:pt x="0" y="817"/>
                </a:lnTo>
              </a:path>
            </a:pathLst>
          </a:cu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4" name="AutoShape 8"/>
          <p:cNvSpPr>
            <a:spLocks noChangeArrowheads="1"/>
          </p:cNvSpPr>
          <p:nvPr/>
        </p:nvSpPr>
        <p:spPr bwMode="auto">
          <a:xfrm>
            <a:off x="7812088" y="3442217"/>
            <a:ext cx="1081087" cy="36671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5" name="Text Box 9"/>
          <p:cNvSpPr txBox="1">
            <a:spLocks noChangeArrowheads="1"/>
          </p:cNvSpPr>
          <p:nvPr/>
        </p:nvSpPr>
        <p:spPr bwMode="auto">
          <a:xfrm>
            <a:off x="7812088" y="3442217"/>
            <a:ext cx="10810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/>
            <a:r>
              <a:rPr lang="en-US" sz="1800" i="1" dirty="0">
                <a:solidFill>
                  <a:schemeClr val="tx1"/>
                </a:solidFill>
              </a:rPr>
              <a:t>b</a:t>
            </a:r>
            <a:r>
              <a:rPr lang="en-US" sz="1800" i="1" baseline="-25000" dirty="0">
                <a:solidFill>
                  <a:schemeClr val="tx1"/>
                </a:solidFill>
              </a:rPr>
              <a:t>i</a:t>
            </a:r>
          </a:p>
        </p:txBody>
      </p:sp>
      <p:grpSp>
        <p:nvGrpSpPr>
          <p:cNvPr id="76" name="Group 10"/>
          <p:cNvGrpSpPr>
            <a:grpSpLocks/>
          </p:cNvGrpSpPr>
          <p:nvPr/>
        </p:nvGrpSpPr>
        <p:grpSpPr bwMode="auto">
          <a:xfrm>
            <a:off x="8170863" y="3945455"/>
            <a:ext cx="361950" cy="73025"/>
            <a:chOff x="158" y="3203"/>
            <a:chExt cx="228" cy="46"/>
          </a:xfrm>
        </p:grpSpPr>
        <p:sp>
          <p:nvSpPr>
            <p:cNvPr id="77" name="Oval 11"/>
            <p:cNvSpPr>
              <a:spLocks noChangeArrowheads="1"/>
            </p:cNvSpPr>
            <p:nvPr/>
          </p:nvSpPr>
          <p:spPr bwMode="auto">
            <a:xfrm>
              <a:off x="158" y="3203"/>
              <a:ext cx="46" cy="4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8" name="Oval 12"/>
            <p:cNvSpPr>
              <a:spLocks noChangeArrowheads="1"/>
            </p:cNvSpPr>
            <p:nvPr/>
          </p:nvSpPr>
          <p:spPr bwMode="auto">
            <a:xfrm>
              <a:off x="249" y="3203"/>
              <a:ext cx="46" cy="4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9" name="Oval 13"/>
            <p:cNvSpPr>
              <a:spLocks noChangeArrowheads="1"/>
            </p:cNvSpPr>
            <p:nvPr/>
          </p:nvSpPr>
          <p:spPr bwMode="auto">
            <a:xfrm>
              <a:off x="340" y="3203"/>
              <a:ext cx="46" cy="4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80" name="AutoShape 14"/>
          <p:cNvSpPr>
            <a:spLocks noChangeArrowheads="1"/>
          </p:cNvSpPr>
          <p:nvPr/>
        </p:nvSpPr>
        <p:spPr bwMode="auto">
          <a:xfrm>
            <a:off x="7812088" y="4161355"/>
            <a:ext cx="1081087" cy="3667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1" name="Text Box 15"/>
          <p:cNvSpPr txBox="1">
            <a:spLocks noChangeArrowheads="1"/>
          </p:cNvSpPr>
          <p:nvPr/>
        </p:nvSpPr>
        <p:spPr bwMode="auto">
          <a:xfrm>
            <a:off x="7812088" y="4161355"/>
            <a:ext cx="10810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/>
            <a:r>
              <a:rPr lang="en-US" sz="1800" i="1" dirty="0">
                <a:solidFill>
                  <a:schemeClr val="tx1"/>
                </a:solidFill>
              </a:rPr>
              <a:t>b</a:t>
            </a:r>
            <a:r>
              <a:rPr lang="en-US" sz="1800" i="1" baseline="-25000" dirty="0">
                <a:solidFill>
                  <a:schemeClr val="tx1"/>
                </a:solidFill>
              </a:rPr>
              <a:t>k</a:t>
            </a:r>
          </a:p>
        </p:txBody>
      </p:sp>
      <p:grpSp>
        <p:nvGrpSpPr>
          <p:cNvPr id="82" name="Group 16"/>
          <p:cNvGrpSpPr>
            <a:grpSpLocks/>
          </p:cNvGrpSpPr>
          <p:nvPr/>
        </p:nvGrpSpPr>
        <p:grpSpPr bwMode="auto">
          <a:xfrm>
            <a:off x="8170863" y="4664592"/>
            <a:ext cx="361950" cy="73025"/>
            <a:chOff x="158" y="3203"/>
            <a:chExt cx="228" cy="46"/>
          </a:xfrm>
        </p:grpSpPr>
        <p:sp>
          <p:nvSpPr>
            <p:cNvPr id="83" name="Oval 17"/>
            <p:cNvSpPr>
              <a:spLocks noChangeArrowheads="1"/>
            </p:cNvSpPr>
            <p:nvPr/>
          </p:nvSpPr>
          <p:spPr bwMode="auto">
            <a:xfrm>
              <a:off x="158" y="3203"/>
              <a:ext cx="46" cy="4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84" name="Oval 18"/>
            <p:cNvSpPr>
              <a:spLocks noChangeArrowheads="1"/>
            </p:cNvSpPr>
            <p:nvPr/>
          </p:nvSpPr>
          <p:spPr bwMode="auto">
            <a:xfrm>
              <a:off x="249" y="3203"/>
              <a:ext cx="46" cy="4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85" name="Oval 19"/>
            <p:cNvSpPr>
              <a:spLocks noChangeArrowheads="1"/>
            </p:cNvSpPr>
            <p:nvPr/>
          </p:nvSpPr>
          <p:spPr bwMode="auto">
            <a:xfrm>
              <a:off x="340" y="3203"/>
              <a:ext cx="46" cy="4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86" name="AutoShape 20"/>
          <p:cNvSpPr>
            <a:spLocks noChangeArrowheads="1"/>
          </p:cNvSpPr>
          <p:nvPr/>
        </p:nvSpPr>
        <p:spPr bwMode="auto">
          <a:xfrm>
            <a:off x="6443663" y="4875730"/>
            <a:ext cx="1081087" cy="3667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7" name="Text Box 21"/>
          <p:cNvSpPr txBox="1">
            <a:spLocks noChangeArrowheads="1"/>
          </p:cNvSpPr>
          <p:nvPr/>
        </p:nvSpPr>
        <p:spPr bwMode="auto">
          <a:xfrm>
            <a:off x="6443663" y="4875730"/>
            <a:ext cx="10810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/>
            <a:r>
              <a:rPr lang="en-US" sz="1800" i="1" dirty="0">
                <a:solidFill>
                  <a:schemeClr val="tx1"/>
                </a:solidFill>
              </a:rPr>
              <a:t>b</a:t>
            </a:r>
            <a:r>
              <a:rPr lang="en-US" sz="1800" i="1" baseline="-25000" dirty="0">
                <a:solidFill>
                  <a:schemeClr val="tx1"/>
                </a:solidFill>
              </a:rPr>
              <a:t>j</a:t>
            </a:r>
          </a:p>
        </p:txBody>
      </p:sp>
      <p:grpSp>
        <p:nvGrpSpPr>
          <p:cNvPr id="88" name="Group 22"/>
          <p:cNvGrpSpPr>
            <a:grpSpLocks/>
          </p:cNvGrpSpPr>
          <p:nvPr/>
        </p:nvGrpSpPr>
        <p:grpSpPr bwMode="auto">
          <a:xfrm>
            <a:off x="6805613" y="3874017"/>
            <a:ext cx="287337" cy="179388"/>
            <a:chOff x="3243" y="2523"/>
            <a:chExt cx="181" cy="113"/>
          </a:xfrm>
        </p:grpSpPr>
        <p:sp>
          <p:nvSpPr>
            <p:cNvPr id="89" name="Line 23"/>
            <p:cNvSpPr>
              <a:spLocks noChangeShapeType="1"/>
            </p:cNvSpPr>
            <p:nvPr/>
          </p:nvSpPr>
          <p:spPr bwMode="auto">
            <a:xfrm flipH="1">
              <a:off x="3243" y="2523"/>
              <a:ext cx="136" cy="113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 dirty="0"/>
            </a:p>
          </p:txBody>
        </p:sp>
        <p:sp>
          <p:nvSpPr>
            <p:cNvPr id="90" name="Line 24"/>
            <p:cNvSpPr>
              <a:spLocks noChangeShapeType="1"/>
            </p:cNvSpPr>
            <p:nvPr/>
          </p:nvSpPr>
          <p:spPr bwMode="auto">
            <a:xfrm flipH="1">
              <a:off x="3288" y="2523"/>
              <a:ext cx="136" cy="113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91" name="Text Box 26"/>
          <p:cNvSpPr txBox="1">
            <a:spLocks noChangeArrowheads="1"/>
          </p:cNvSpPr>
          <p:nvPr/>
        </p:nvSpPr>
        <p:spPr bwMode="auto">
          <a:xfrm>
            <a:off x="7812088" y="4161355"/>
            <a:ext cx="10810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/>
            <a:r>
              <a:rPr lang="en-US" sz="1800" i="1" dirty="0">
                <a:solidFill>
                  <a:schemeClr val="tx1"/>
                </a:solidFill>
              </a:rPr>
              <a:t>b</a:t>
            </a:r>
            <a:r>
              <a:rPr lang="en-US" sz="1800" i="1" baseline="-25000" dirty="0">
                <a:solidFill>
                  <a:schemeClr val="tx1"/>
                </a:solidFill>
              </a:rPr>
              <a:t>j</a:t>
            </a:r>
          </a:p>
        </p:txBody>
      </p:sp>
      <p:sp>
        <p:nvSpPr>
          <p:cNvPr id="92" name="Text Box 27"/>
          <p:cNvSpPr txBox="1">
            <a:spLocks noChangeArrowheads="1"/>
          </p:cNvSpPr>
          <p:nvPr/>
        </p:nvSpPr>
        <p:spPr bwMode="auto">
          <a:xfrm>
            <a:off x="6443663" y="4882080"/>
            <a:ext cx="10810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/>
            <a:r>
              <a:rPr lang="en-US" sz="1800" i="1" dirty="0">
                <a:solidFill>
                  <a:schemeClr val="tx1"/>
                </a:solidFill>
              </a:rPr>
              <a:t>b</a:t>
            </a:r>
            <a:r>
              <a:rPr lang="en-US" sz="1800" i="1" baseline="-25000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93" name="Line 28"/>
          <p:cNvSpPr>
            <a:spLocks noChangeShapeType="1"/>
          </p:cNvSpPr>
          <p:nvPr/>
        </p:nvSpPr>
        <p:spPr bwMode="auto">
          <a:xfrm>
            <a:off x="8316913" y="3802580"/>
            <a:ext cx="0" cy="3587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4" name="AutoShape 29"/>
          <p:cNvSpPr>
            <a:spLocks noChangeArrowheads="1"/>
          </p:cNvSpPr>
          <p:nvPr/>
        </p:nvSpPr>
        <p:spPr bwMode="auto">
          <a:xfrm>
            <a:off x="7812088" y="4875730"/>
            <a:ext cx="1081087" cy="3667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5" name="Text Box 30"/>
          <p:cNvSpPr txBox="1">
            <a:spLocks noChangeArrowheads="1"/>
          </p:cNvSpPr>
          <p:nvPr/>
        </p:nvSpPr>
        <p:spPr bwMode="auto">
          <a:xfrm>
            <a:off x="7812088" y="4875730"/>
            <a:ext cx="10810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/>
            <a:r>
              <a:rPr lang="en-US" sz="1800" i="1" dirty="0">
                <a:solidFill>
                  <a:schemeClr val="tx1"/>
                </a:solidFill>
              </a:rPr>
              <a:t>b</a:t>
            </a:r>
            <a:r>
              <a:rPr lang="en-US" sz="1800" i="1" baseline="-25000" dirty="0">
                <a:solidFill>
                  <a:schemeClr val="tx1"/>
                </a:solidFill>
              </a:rPr>
              <a:t>j</a:t>
            </a:r>
          </a:p>
        </p:txBody>
      </p:sp>
      <p:sp>
        <p:nvSpPr>
          <p:cNvPr id="96" name="Freeform 31"/>
          <p:cNvSpPr>
            <a:spLocks/>
          </p:cNvSpPr>
          <p:nvPr/>
        </p:nvSpPr>
        <p:spPr bwMode="auto">
          <a:xfrm>
            <a:off x="7667625" y="3658117"/>
            <a:ext cx="144463" cy="1439863"/>
          </a:xfrm>
          <a:custGeom>
            <a:avLst/>
            <a:gdLst>
              <a:gd name="T0" fmla="*/ 91 w 91"/>
              <a:gd name="T1" fmla="*/ 0 h 907"/>
              <a:gd name="T2" fmla="*/ 0 w 91"/>
              <a:gd name="T3" fmla="*/ 0 h 907"/>
              <a:gd name="T4" fmla="*/ 0 w 91"/>
              <a:gd name="T5" fmla="*/ 907 h 907"/>
              <a:gd name="T6" fmla="*/ 91 w 91"/>
              <a:gd name="T7" fmla="*/ 907 h 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907">
                <a:moveTo>
                  <a:pt x="91" y="0"/>
                </a:moveTo>
                <a:lnTo>
                  <a:pt x="0" y="0"/>
                </a:lnTo>
                <a:lnTo>
                  <a:pt x="0" y="907"/>
                </a:lnTo>
                <a:lnTo>
                  <a:pt x="91" y="907"/>
                </a:lnTo>
              </a:path>
            </a:pathLst>
          </a:cu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328" y="6120000"/>
            <a:ext cx="632460" cy="318135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472" y="6120000"/>
            <a:ext cx="883920" cy="28575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40" y="5002113"/>
            <a:ext cx="6004560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1855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3" grpId="1" animBg="1"/>
      <p:bldP spid="74" grpId="0" animBg="1"/>
      <p:bldP spid="75" grpId="0"/>
      <p:bldP spid="80" grpId="0" animBg="1"/>
      <p:bldP spid="81" grpId="0"/>
      <p:bldP spid="81" grpId="1"/>
      <p:bldP spid="81" grpId="2"/>
      <p:bldP spid="86" grpId="0" animBg="1"/>
      <p:bldP spid="86" grpId="1" animBg="1"/>
      <p:bldP spid="87" grpId="0"/>
      <p:bldP spid="87" grpId="1"/>
      <p:bldP spid="91" grpId="0"/>
      <p:bldP spid="91" grpId="1"/>
      <p:bldP spid="92" grpId="0"/>
      <p:bldP spid="92" grpId="1"/>
      <p:bldP spid="93" grpId="0" animBg="1"/>
      <p:bldP spid="93" grpId="1" animBg="1"/>
      <p:bldP spid="94" grpId="0" animBg="1"/>
      <p:bldP spid="95" grpId="0"/>
      <p:bldP spid="96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3AAF45CF-E53A-4203-A3F9-64C631B98C96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76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Jump Penalties and Interprocedural Control Flow</a:t>
            </a:r>
          </a:p>
        </p:txBody>
      </p:sp>
      <p:sp>
        <p:nvSpPr>
          <p:cNvPr id="76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458913"/>
            <a:ext cx="8785225" cy="4994275"/>
          </a:xfrm>
        </p:spPr>
        <p:txBody>
          <a:bodyPr/>
          <a:lstStyle/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i="1" dirty="0"/>
              <a:t>Jump penalties for basic block b</a:t>
            </a:r>
            <a:r>
              <a:rPr lang="en-US" b="1" i="1" baseline="-25000" dirty="0"/>
              <a:t>i</a:t>
            </a:r>
            <a:r>
              <a:rPr lang="en-US" b="1" i="1" dirty="0"/>
              <a:t>:</a:t>
            </a:r>
            <a:br>
              <a:rPr lang="en-US" b="1" i="1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b="1" dirty="0"/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i="1" dirty="0"/>
              <a:t>Penalty for function calls for basic block b</a:t>
            </a:r>
            <a:r>
              <a:rPr lang="en-US" b="1" i="1" baseline="-25000" dirty="0"/>
              <a:t>i</a:t>
            </a:r>
            <a:r>
              <a:rPr lang="en-US" b="1" i="1" dirty="0"/>
              <a:t>:</a:t>
            </a:r>
            <a:br>
              <a:rPr lang="en-US" b="1" i="1" dirty="0"/>
            </a:br>
            <a:br>
              <a:rPr lang="en-US" b="1" i="1" dirty="0"/>
            </a:br>
            <a:br>
              <a:rPr lang="en-US" b="1" i="1" dirty="0"/>
            </a:br>
            <a:br>
              <a:rPr lang="en-US" b="1" i="1" dirty="0"/>
            </a:br>
            <a:br>
              <a:rPr lang="en-US" b="1" i="1" dirty="0"/>
            </a:br>
            <a:r>
              <a:rPr lang="en-US" dirty="0"/>
              <a:t>If block    calls function    : Add WCET</a:t>
            </a:r>
            <a:r>
              <a:rPr lang="en-US" baseline="-25000" dirty="0"/>
              <a:t>EST</a:t>
            </a:r>
            <a:r>
              <a:rPr lang="en-US" dirty="0"/>
              <a:t> of     to WCET</a:t>
            </a:r>
            <a:r>
              <a:rPr lang="en-US" baseline="-25000" dirty="0"/>
              <a:t>EST</a:t>
            </a:r>
            <a:r>
              <a:rPr lang="en-US" dirty="0"/>
              <a:t> of</a:t>
            </a:r>
            <a:br>
              <a:rPr lang="en-US" dirty="0"/>
            </a:br>
            <a:r>
              <a:rPr lang="en-US" dirty="0"/>
              <a:t>   </a:t>
            </a:r>
            <a:r>
              <a:rPr lang="en-US" sz="400" dirty="0"/>
              <a:t> </a:t>
            </a:r>
            <a:r>
              <a:rPr lang="en-US" dirty="0"/>
              <a:t>. Furthermore, add          if function call is cross-memory call. If function call stays in the same memory, add only        .</a:t>
            </a:r>
            <a:endParaRPr lang="en-US" b="1" i="1" dirty="0"/>
          </a:p>
        </p:txBody>
      </p:sp>
      <p:pic>
        <p:nvPicPr>
          <p:cNvPr id="5" name="Grafik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1" y="2004442"/>
            <a:ext cx="6433185" cy="1230630"/>
          </a:xfrm>
          <a:prstGeom prst="rect">
            <a:avLst/>
          </a:prstGeom>
        </p:spPr>
      </p:pic>
      <p:pic>
        <p:nvPicPr>
          <p:cNvPr id="23" name="Grafik 2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897" y="5234400"/>
            <a:ext cx="180975" cy="173355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5234400"/>
            <a:ext cx="160020" cy="217170"/>
          </a:xfrm>
          <a:prstGeom prst="rect">
            <a:avLst/>
          </a:prstGeom>
        </p:spPr>
      </p:pic>
      <p:pic>
        <p:nvPicPr>
          <p:cNvPr id="26" name="Grafik 2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153" y="5234400"/>
            <a:ext cx="180975" cy="173355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00" y="5533200"/>
            <a:ext cx="160020" cy="217170"/>
          </a:xfrm>
          <a:prstGeom prst="rect">
            <a:avLst/>
          </a:prstGeom>
        </p:spPr>
      </p:pic>
      <p:pic>
        <p:nvPicPr>
          <p:cNvPr id="28" name="Grafik 2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393" y="5536800"/>
            <a:ext cx="531495" cy="24765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825" y="5824800"/>
            <a:ext cx="455295" cy="21336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062581"/>
            <a:ext cx="6031230" cy="950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351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9DAD313B-3658-411D-B0C2-1F9D16B3C817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76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Sizes of Basic Blocks</a:t>
            </a:r>
          </a:p>
        </p:txBody>
      </p:sp>
      <p:sp>
        <p:nvSpPr>
          <p:cNvPr id="76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458913"/>
            <a:ext cx="8785225" cy="4994275"/>
          </a:xfrm>
        </p:spPr>
        <p:txBody>
          <a:bodyPr/>
          <a:lstStyle/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i="1" dirty="0"/>
              <a:t>Constraint for all successors b</a:t>
            </a:r>
            <a:r>
              <a:rPr lang="en-US" b="1" i="1" baseline="-25000" dirty="0"/>
              <a:t>succ</a:t>
            </a:r>
            <a:r>
              <a:rPr lang="en-US" b="1" i="1" dirty="0"/>
              <a:t> of b</a:t>
            </a:r>
            <a:r>
              <a:rPr lang="en-US" b="1" i="1" baseline="-25000" dirty="0"/>
              <a:t>i</a:t>
            </a:r>
            <a:r>
              <a:rPr lang="en-US" b="1" i="1" dirty="0"/>
              <a:t>:</a:t>
            </a:r>
            <a:br>
              <a:rPr lang="en-US" b="1" i="1" dirty="0"/>
            </a:br>
            <a:br>
              <a:rPr lang="en-US" dirty="0"/>
            </a:br>
            <a:endParaRPr lang="en-US" sz="2600" b="1" dirty="0"/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i="1" dirty="0"/>
              <a:t>Size of a basic block b</a:t>
            </a:r>
            <a:r>
              <a:rPr lang="en-US" b="1" i="1" baseline="-25000" dirty="0"/>
              <a:t>i</a:t>
            </a:r>
            <a:r>
              <a:rPr lang="en-US" b="1" i="1" dirty="0"/>
              <a:t>:</a:t>
            </a:r>
          </a:p>
          <a:p>
            <a:pPr lvl="1">
              <a:buFont typeface="Arial" charset="0"/>
              <a:buChar char="–"/>
            </a:pPr>
            <a:r>
              <a:rPr lang="en-US" dirty="0"/>
              <a:t>Size of </a:t>
            </a:r>
            <a:r>
              <a:rPr lang="en-US" i="1" dirty="0"/>
              <a:t>b</a:t>
            </a:r>
            <a:r>
              <a:rPr lang="en-US" i="1" baseline="-25000" dirty="0"/>
              <a:t>i</a:t>
            </a:r>
            <a:r>
              <a:rPr lang="en-US" dirty="0"/>
              <a:t> depends on actual jumping code for </a:t>
            </a:r>
            <a:r>
              <a:rPr lang="en-US" i="1" dirty="0"/>
              <a:t>b</a:t>
            </a:r>
            <a:r>
              <a:rPr lang="en-US" i="1" baseline="-25000" dirty="0"/>
              <a:t>i</a:t>
            </a:r>
            <a:endParaRPr lang="en-US" dirty="0"/>
          </a:p>
          <a:p>
            <a:pPr lvl="1">
              <a:buFont typeface="Arial" charset="0"/>
              <a:buChar char="–"/>
            </a:pPr>
            <a:r>
              <a:rPr lang="en-US" dirty="0"/>
              <a:t>Size of jumping code of </a:t>
            </a:r>
            <a:r>
              <a:rPr lang="en-US" i="1" dirty="0"/>
              <a:t>b</a:t>
            </a:r>
            <a:r>
              <a:rPr lang="en-US" i="1" baseline="-25000" dirty="0"/>
              <a:t>i</a:t>
            </a:r>
            <a:r>
              <a:rPr lang="en-US" dirty="0"/>
              <a:t> depends on jump scenario:</a:t>
            </a:r>
          </a:p>
          <a:p>
            <a:pPr lvl="1">
              <a:buFont typeface="Arial" charset="0"/>
              <a:buChar char="–"/>
            </a:pPr>
            <a:endParaRPr lang="en-US" dirty="0"/>
          </a:p>
          <a:p>
            <a:pPr lvl="1">
              <a:buFont typeface="Arial" charset="0"/>
              <a:buChar char="–"/>
            </a:pPr>
            <a:endParaRPr lang="en-US" dirty="0"/>
          </a:p>
          <a:p>
            <a:pPr lvl="1">
              <a:buFont typeface="Arial" charset="0"/>
              <a:buChar char="–"/>
            </a:pPr>
            <a:endParaRPr lang="en-US" dirty="0"/>
          </a:p>
          <a:p>
            <a:pPr lvl="1">
              <a:buFont typeface="Arial" charset="0"/>
              <a:buChar char="–"/>
            </a:pPr>
            <a:endParaRPr lang="en-US" dirty="0"/>
          </a:p>
          <a:p>
            <a:pPr lvl="1">
              <a:buFont typeface="Arial" charset="0"/>
              <a:buChar char="–"/>
            </a:pPr>
            <a:endParaRPr lang="en-US" sz="2600" dirty="0"/>
          </a:p>
          <a:p>
            <a:pPr lvl="1">
              <a:buFont typeface="Arial" charset="0"/>
              <a:buChar char="–"/>
            </a:pPr>
            <a:r>
              <a:rPr lang="en-US" dirty="0"/>
              <a:t>Total size of basic block </a:t>
            </a:r>
            <a:r>
              <a:rPr lang="en-US" i="1" dirty="0"/>
              <a:t>b</a:t>
            </a:r>
            <a:r>
              <a:rPr lang="en-US" i="1" baseline="-25000" dirty="0"/>
              <a:t>i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/>
              <a:t>Size </a:t>
            </a:r>
            <a:r>
              <a:rPr lang="en-US" i="1" dirty="0"/>
              <a:t>S</a:t>
            </a:r>
            <a:r>
              <a:rPr lang="en-US" i="1" baseline="-25000" dirty="0"/>
              <a:t>i</a:t>
            </a:r>
            <a:r>
              <a:rPr lang="en-US" dirty="0"/>
              <a:t> of </a:t>
            </a:r>
            <a:r>
              <a:rPr lang="en-US" i="1" dirty="0"/>
              <a:t>b</a:t>
            </a:r>
            <a:r>
              <a:rPr lang="en-US" i="1" baseline="-25000" dirty="0"/>
              <a:t>i</a:t>
            </a:r>
            <a:r>
              <a:rPr lang="en-US" dirty="0"/>
              <a:t> without any jumping code </a:t>
            </a:r>
            <a:r>
              <a:rPr lang="en-US" i="1" u="sng" dirty="0"/>
              <a:t>plus</a:t>
            </a:r>
            <a:br>
              <a:rPr lang="en-US" dirty="0"/>
            </a:br>
            <a:r>
              <a:rPr lang="en-US" dirty="0"/>
              <a:t>Size </a:t>
            </a:r>
            <a:r>
              <a:rPr lang="en-US" i="1" dirty="0"/>
              <a:t>s</a:t>
            </a:r>
            <a:r>
              <a:rPr lang="en-US" i="1" baseline="-25000" dirty="0"/>
              <a:t>i</a:t>
            </a:r>
            <a:r>
              <a:rPr lang="en-US" dirty="0"/>
              <a:t> of </a:t>
            </a:r>
            <a:r>
              <a:rPr lang="en-US" i="1" dirty="0"/>
              <a:t>b</a:t>
            </a:r>
            <a:r>
              <a:rPr lang="en-US" i="1" baseline="-25000" dirty="0"/>
              <a:t>i</a:t>
            </a:r>
            <a:r>
              <a:rPr lang="en-US" dirty="0"/>
              <a:t>’s jumping code</a:t>
            </a:r>
            <a:endParaRPr lang="en-US" i="1" baseline="-25000" dirty="0"/>
          </a:p>
        </p:txBody>
      </p:sp>
      <p:pic>
        <p:nvPicPr>
          <p:cNvPr id="3" name="Grafik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00" y="1988841"/>
            <a:ext cx="4305300" cy="257175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52" y="3688432"/>
            <a:ext cx="7951309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2971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4513485F-7A3C-429E-BA6B-183D670E0C37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76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Scratchpad Capacity and Objective Function</a:t>
            </a:r>
          </a:p>
        </p:txBody>
      </p:sp>
      <p:sp>
        <p:nvSpPr>
          <p:cNvPr id="76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i="1" dirty="0"/>
              <a:t>Scratchpad capacity constraint:</a:t>
            </a:r>
            <a:br>
              <a:rPr lang="en-US" b="1" i="1" dirty="0"/>
            </a:br>
            <a:br>
              <a:rPr lang="en-US" b="1" i="1" dirty="0"/>
            </a:br>
            <a:br>
              <a:rPr lang="en-US" b="1" i="1" dirty="0"/>
            </a:br>
            <a:br>
              <a:rPr lang="en-US" b="1" i="1" dirty="0"/>
            </a:br>
            <a:r>
              <a:rPr lang="en-US" dirty="0"/>
              <a:t>The sum of the sizes of all basic blocks allocated onto the SPM without jumping code, plus the size of jumping code in </a:t>
            </a:r>
            <a:r>
              <a:rPr lang="en-US" i="1" dirty="0"/>
              <a:t>b</a:t>
            </a:r>
            <a:r>
              <a:rPr lang="en-US" i="1" baseline="-25000" dirty="0"/>
              <a:t>i</a:t>
            </a:r>
            <a:r>
              <a:rPr lang="en-US" dirty="0"/>
              <a:t> is less than or equal to the totally available SPM capacity. </a:t>
            </a:r>
          </a:p>
          <a:p>
            <a:pPr lvl="1">
              <a:buFontTx/>
              <a:buNone/>
            </a:pPr>
            <a:endParaRPr lang="en-US" dirty="0"/>
          </a:p>
          <a:p>
            <a:pPr>
              <a:lnSpc>
                <a:spcPct val="100000"/>
              </a:lnSpc>
              <a:buFont typeface="Arial" charset="0"/>
              <a:buChar char="–"/>
            </a:pPr>
            <a:r>
              <a:rPr lang="en-US" b="1" i="1" dirty="0"/>
              <a:t>Objective function:</a:t>
            </a:r>
            <a:endParaRPr lang="en-US" b="1" dirty="0"/>
          </a:p>
        </p:txBody>
      </p:sp>
      <p:pic>
        <p:nvPicPr>
          <p:cNvPr id="764939" name="Picture 11" descr="addin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324524"/>
            <a:ext cx="1743075" cy="328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64940" name="Text Box 12"/>
          <p:cNvSpPr txBox="1">
            <a:spLocks noChangeArrowheads="1"/>
          </p:cNvSpPr>
          <p:nvPr/>
        </p:nvSpPr>
        <p:spPr bwMode="auto">
          <a:xfrm>
            <a:off x="323528" y="5364505"/>
            <a:ext cx="7271345" cy="584775"/>
          </a:xfrm>
          <a:prstGeom prst="rect">
            <a:avLst/>
          </a:prstGeom>
          <a:solidFill>
            <a:srgbClr val="AAA28D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600" i="1" dirty="0">
                <a:ea typeface="ヒラギノ角ゴ Pro W3" pitchFamily="96" charset="-128"/>
              </a:rPr>
              <a:t>[</a:t>
            </a:r>
            <a:r>
              <a:rPr lang="en-US" sz="1600" b="1" i="1" dirty="0"/>
              <a:t>H. Falk, J. C. Kleinsorge.</a:t>
            </a:r>
            <a:r>
              <a:rPr lang="en-US" sz="1600" i="1" dirty="0"/>
              <a:t> Optimal Static WCET-aware Scratchpad Allocation of Program Code. DAC, San Francisco, 2009</a:t>
            </a:r>
            <a:r>
              <a:rPr lang="en-US" sz="1600" i="1" dirty="0">
                <a:ea typeface="ヒラギノ角ゴ Pro W3" pitchFamily="96" charset="-128"/>
              </a:rPr>
              <a:t>]</a:t>
            </a:r>
          </a:p>
        </p:txBody>
      </p:sp>
      <p:pic>
        <p:nvPicPr>
          <p:cNvPr id="3" name="Grafik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51" y="1916832"/>
            <a:ext cx="2780728" cy="492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9791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64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4940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44FBC3AE-C6F9-4BF4-80B6-0147A46A3654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76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Determination of the Constants of the ILPs (1)</a:t>
            </a:r>
          </a:p>
        </p:txBody>
      </p:sp>
      <p:pic>
        <p:nvPicPr>
          <p:cNvPr id="13" name="Picture 2" descr="wcc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1965325"/>
            <a:ext cx="5256212" cy="384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AutoShape 3"/>
          <p:cNvSpPr>
            <a:spLocks/>
          </p:cNvSpPr>
          <p:nvPr/>
        </p:nvSpPr>
        <p:spPr bwMode="auto">
          <a:xfrm>
            <a:off x="6877050" y="1925638"/>
            <a:ext cx="2087564" cy="1358900"/>
          </a:xfrm>
          <a:prstGeom prst="borderCallout1">
            <a:avLst>
              <a:gd name="adj1" fmla="val 8412"/>
              <a:gd name="adj2" fmla="val -3921"/>
              <a:gd name="adj3" fmla="val 80139"/>
              <a:gd name="adj4" fmla="val -39949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n-US" dirty="0"/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6877050" y="1916113"/>
            <a:ext cx="2303314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WCET</a:t>
            </a:r>
            <a:r>
              <a:rPr lang="en-US" sz="2000" baseline="-25000" dirty="0">
                <a:solidFill>
                  <a:schemeClr val="tx1"/>
                </a:solidFill>
              </a:rPr>
              <a:t>EST</a:t>
            </a:r>
            <a:r>
              <a:rPr lang="en-US" sz="2000" dirty="0">
                <a:solidFill>
                  <a:schemeClr val="tx1"/>
                </a:solidFill>
              </a:rPr>
              <a:t> of BB</a:t>
            </a:r>
            <a:br>
              <a:rPr lang="en-US" sz="2000" dirty="0">
                <a:solidFill>
                  <a:schemeClr val="tx1"/>
                </a:solidFill>
              </a:rPr>
            </a:br>
            <a:r>
              <a:rPr lang="en-US" sz="2000" i="1" dirty="0">
                <a:solidFill>
                  <a:schemeClr val="tx1"/>
                </a:solidFill>
              </a:rPr>
              <a:t>b</a:t>
            </a:r>
            <a:r>
              <a:rPr lang="en-US" sz="2000" i="1" baseline="-25000" dirty="0">
                <a:solidFill>
                  <a:schemeClr val="tx1"/>
                </a:solidFill>
              </a:rPr>
              <a:t>i</a:t>
            </a:r>
            <a:r>
              <a:rPr lang="en-US" sz="2000" dirty="0">
                <a:solidFill>
                  <a:schemeClr val="tx1"/>
                </a:solidFill>
              </a:rPr>
              <a:t> for SPM and main memory:</a:t>
            </a:r>
          </a:p>
          <a:p>
            <a:r>
              <a:rPr lang="en-US" sz="2000" i="1" dirty="0">
                <a:solidFill>
                  <a:schemeClr val="tx1"/>
                </a:solidFill>
              </a:rPr>
              <a:t>           </a:t>
            </a:r>
            <a:r>
              <a:rPr lang="en-US" sz="2000" dirty="0">
                <a:solidFill>
                  <a:schemeClr val="tx1"/>
                </a:solidFill>
              </a:rPr>
              <a:t>,</a:t>
            </a:r>
            <a:endParaRPr lang="en-US" sz="2000" i="1" baseline="-25000" dirty="0">
              <a:solidFill>
                <a:schemeClr val="tx1"/>
              </a:solidFill>
            </a:endParaRPr>
          </a:p>
        </p:txBody>
      </p:sp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179388" y="3140075"/>
            <a:ext cx="172878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Max. iteration count of loop </a:t>
            </a:r>
            <a:r>
              <a:rPr lang="en-US" sz="2000" i="1" dirty="0">
                <a:solidFill>
                  <a:schemeClr val="tx1"/>
                </a:solidFill>
              </a:rPr>
              <a:t>L</a:t>
            </a:r>
            <a:r>
              <a:rPr lang="en-US" sz="2000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9" name="AutoShape 7"/>
          <p:cNvSpPr>
            <a:spLocks/>
          </p:cNvSpPr>
          <p:nvPr/>
        </p:nvSpPr>
        <p:spPr bwMode="auto">
          <a:xfrm>
            <a:off x="173038" y="3140075"/>
            <a:ext cx="1735137" cy="1368425"/>
          </a:xfrm>
          <a:prstGeom prst="borderCallout1">
            <a:avLst>
              <a:gd name="adj1" fmla="val 8352"/>
              <a:gd name="adj2" fmla="val 104394"/>
              <a:gd name="adj3" fmla="val 16125"/>
              <a:gd name="adj4" fmla="val 15123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n-US" dirty="0"/>
          </a:p>
        </p:txBody>
      </p:sp>
      <p:sp>
        <p:nvSpPr>
          <p:cNvPr id="20" name="AutoShape 8"/>
          <p:cNvSpPr>
            <a:spLocks/>
          </p:cNvSpPr>
          <p:nvPr/>
        </p:nvSpPr>
        <p:spPr bwMode="auto">
          <a:xfrm>
            <a:off x="173038" y="3140075"/>
            <a:ext cx="1735137" cy="1368425"/>
          </a:xfrm>
          <a:prstGeom prst="borderCallout1">
            <a:avLst>
              <a:gd name="adj1" fmla="val 8352"/>
              <a:gd name="adj2" fmla="val 104394"/>
              <a:gd name="adj3" fmla="val -20764"/>
              <a:gd name="adj4" fmla="val 10722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n-US" dirty="0"/>
          </a:p>
        </p:txBody>
      </p:sp>
      <p:sp>
        <p:nvSpPr>
          <p:cNvPr id="21" name="AutoShape 9"/>
          <p:cNvSpPr>
            <a:spLocks/>
          </p:cNvSpPr>
          <p:nvPr/>
        </p:nvSpPr>
        <p:spPr bwMode="auto">
          <a:xfrm>
            <a:off x="6877050" y="3798888"/>
            <a:ext cx="2015430" cy="709612"/>
          </a:xfrm>
          <a:prstGeom prst="borderCallout1">
            <a:avLst>
              <a:gd name="adj1" fmla="val 16106"/>
              <a:gd name="adj2" fmla="val -3921"/>
              <a:gd name="adj3" fmla="val -23042"/>
              <a:gd name="adj4" fmla="val -82352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n-US" dirty="0"/>
          </a:p>
        </p:txBody>
      </p: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6877050" y="3789363"/>
            <a:ext cx="20875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Size of BB </a:t>
            </a:r>
            <a:r>
              <a:rPr lang="en-US" sz="2000" i="1" dirty="0">
                <a:solidFill>
                  <a:schemeClr val="tx1"/>
                </a:solidFill>
              </a:rPr>
              <a:t>b</a:t>
            </a:r>
            <a:r>
              <a:rPr lang="en-US" sz="2000" i="1" baseline="-25000" dirty="0">
                <a:solidFill>
                  <a:schemeClr val="tx1"/>
                </a:solidFill>
              </a:rPr>
              <a:t>i</a:t>
            </a:r>
            <a:r>
              <a:rPr lang="en-US" sz="2000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23" name="AutoShape 11"/>
          <p:cNvSpPr>
            <a:spLocks/>
          </p:cNvSpPr>
          <p:nvPr/>
        </p:nvSpPr>
        <p:spPr bwMode="auto">
          <a:xfrm>
            <a:off x="6084168" y="5094288"/>
            <a:ext cx="2987675" cy="998537"/>
          </a:xfrm>
          <a:prstGeom prst="borderCallout1">
            <a:avLst>
              <a:gd name="adj1" fmla="val 11444"/>
              <a:gd name="adj2" fmla="val -2611"/>
              <a:gd name="adj3" fmla="val -37042"/>
              <a:gd name="adj4" fmla="val -506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n-US" dirty="0"/>
          </a:p>
        </p:txBody>
      </p:sp>
      <p:sp>
        <p:nvSpPr>
          <p:cNvPr id="24" name="Text Box 12"/>
          <p:cNvSpPr txBox="1">
            <a:spLocks noChangeArrowheads="1"/>
          </p:cNvSpPr>
          <p:nvPr/>
        </p:nvSpPr>
        <p:spPr bwMode="auto">
          <a:xfrm>
            <a:off x="6084169" y="5084763"/>
            <a:ext cx="309619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SPM size          = 47 kB</a:t>
            </a:r>
          </a:p>
          <a:p>
            <a:r>
              <a:rPr lang="en-US" sz="2000" dirty="0">
                <a:solidFill>
                  <a:schemeClr val="tx1"/>
                </a:solidFill>
              </a:rPr>
              <a:t>SPM access = 1 cycle</a:t>
            </a:r>
          </a:p>
          <a:p>
            <a:r>
              <a:rPr lang="en-US" sz="2000" dirty="0">
                <a:solidFill>
                  <a:schemeClr val="tx1"/>
                </a:solidFill>
              </a:rPr>
              <a:t>Flash access = 6 cycles</a:t>
            </a:r>
          </a:p>
        </p:txBody>
      </p:sp>
      <p:sp>
        <p:nvSpPr>
          <p:cNvPr id="25" name="AutoShape 13"/>
          <p:cNvSpPr>
            <a:spLocks/>
          </p:cNvSpPr>
          <p:nvPr/>
        </p:nvSpPr>
        <p:spPr bwMode="auto">
          <a:xfrm>
            <a:off x="179388" y="4949825"/>
            <a:ext cx="2160587" cy="1069975"/>
          </a:xfrm>
          <a:prstGeom prst="borderCallout1">
            <a:avLst>
              <a:gd name="adj1" fmla="val 10681"/>
              <a:gd name="adj2" fmla="val 103528"/>
              <a:gd name="adj3" fmla="val -11426"/>
              <a:gd name="adj4" fmla="val 11564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n-US" dirty="0"/>
          </a:p>
        </p:txBody>
      </p:sp>
      <p:sp>
        <p:nvSpPr>
          <p:cNvPr id="26" name="Text Box 14"/>
          <p:cNvSpPr txBox="1">
            <a:spLocks noChangeArrowheads="1"/>
          </p:cNvSpPr>
          <p:nvPr/>
        </p:nvSpPr>
        <p:spPr bwMode="auto">
          <a:xfrm>
            <a:off x="179388" y="4940300"/>
            <a:ext cx="223202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Other parameters hard-coded:</a:t>
            </a:r>
          </a:p>
          <a:p>
            <a:r>
              <a:rPr lang="en-US" sz="2000" i="1" dirty="0">
                <a:solidFill>
                  <a:schemeClr val="tx1"/>
                </a:solidFill>
              </a:rPr>
              <a:t>        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i="1" dirty="0">
                <a:solidFill>
                  <a:schemeClr val="tx1"/>
                </a:solidFill>
              </a:rPr>
              <a:t>       </a:t>
            </a:r>
            <a:r>
              <a:rPr lang="en-US" sz="2000" dirty="0">
                <a:solidFill>
                  <a:schemeClr val="tx1"/>
                </a:solidFill>
              </a:rPr>
              <a:t>, …</a:t>
            </a:r>
            <a:endParaRPr lang="en-US" sz="2000" i="1" baseline="-25000" dirty="0">
              <a:solidFill>
                <a:schemeClr val="tx1"/>
              </a:solidFill>
            </a:endParaRPr>
          </a:p>
        </p:txBody>
      </p:sp>
      <p:pic>
        <p:nvPicPr>
          <p:cNvPr id="27" name="Picture 15" descr="addin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2924175"/>
            <a:ext cx="693738" cy="30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16" descr="addin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2924175"/>
            <a:ext cx="5857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17" descr="addin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4130675"/>
            <a:ext cx="604838" cy="30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18" descr="addin_tmp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1988" y="4198938"/>
            <a:ext cx="223837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19" descr="addin_tmp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8743" y="5180400"/>
            <a:ext cx="5556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0" descr="addin_tmp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5662613"/>
            <a:ext cx="5842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1" descr="addin_tmp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038" y="5661025"/>
            <a:ext cx="500062" cy="23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00231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/>
      <p:bldP spid="19" grpId="0" animBg="1"/>
      <p:bldP spid="20" grpId="0" animBg="1"/>
      <p:bldP spid="21" grpId="0" animBg="1"/>
      <p:bldP spid="22" grpId="0"/>
      <p:bldP spid="23" grpId="0" animBg="1"/>
      <p:bldP spid="24" grpId="0"/>
      <p:bldP spid="25" grpId="0" animBg="1"/>
      <p:bldP spid="26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0BEE5C38-4C1B-4C3A-9778-637635BB999D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01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Determination of the Constants of the ILPs (2)</a:t>
            </a:r>
          </a:p>
        </p:txBody>
      </p:sp>
      <p:sp>
        <p:nvSpPr>
          <p:cNvPr id="601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WCET</a:t>
            </a:r>
            <a:r>
              <a:rPr lang="en-US" i="1" baseline="-25000" dirty="0"/>
              <a:t>EST</a:t>
            </a:r>
            <a:r>
              <a:rPr lang="en-US" i="1" dirty="0"/>
              <a:t>             ,           per basic block     for both memories:</a:t>
            </a:r>
            <a:br>
              <a:rPr lang="en-US" i="1" dirty="0"/>
            </a:br>
            <a:r>
              <a:rPr lang="en-US" dirty="0"/>
              <a:t>Determined by two WCET analyses, one in which all basic blocks lie in the SPM, one with all blocks in main memory.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Max. iteration count of loops           :</a:t>
            </a:r>
            <a:br>
              <a:rPr lang="en-US" i="1" dirty="0"/>
            </a:br>
            <a:r>
              <a:rPr lang="en-US" dirty="0"/>
              <a:t>Either annotated in the source code using flow facts, or determined by WCC’s automatic loop bound analysis.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Size     of a basic block without jumping code:</a:t>
            </a:r>
            <a:br>
              <a:rPr lang="en-US" i="1" dirty="0"/>
            </a:br>
            <a:r>
              <a:rPr lang="en-US" dirty="0"/>
              <a:t>By simple enumeration of all LIR operations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Size          of the scratchpad:</a:t>
            </a:r>
            <a:br>
              <a:rPr lang="en-US" i="1" dirty="0"/>
            </a:br>
            <a:r>
              <a:rPr lang="en-US" dirty="0"/>
              <a:t>Taken from WCC’s memory hierarchy specifications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i="1" dirty="0"/>
              <a:t>Remaining parameters determined experimentally:</a:t>
            </a:r>
            <a:br>
              <a:rPr lang="en-US" i="1" dirty="0"/>
            </a:br>
            <a:r>
              <a:rPr lang="en-US" dirty="0"/>
              <a:t>          = 16			         = 8</a:t>
            </a:r>
            <a:br>
              <a:rPr lang="en-US" dirty="0"/>
            </a:br>
            <a:r>
              <a:rPr lang="en-US" dirty="0"/>
              <a:t>          =               = 10		         = 12</a:t>
            </a:r>
          </a:p>
        </p:txBody>
      </p:sp>
      <p:pic>
        <p:nvPicPr>
          <p:cNvPr id="7" name="Picture 15" descr="addin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65200"/>
            <a:ext cx="693738" cy="30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6" descr="addin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321" y="1465200"/>
            <a:ext cx="5857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Grafik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068" y="1522800"/>
            <a:ext cx="160020" cy="217170"/>
          </a:xfrm>
          <a:prstGeom prst="rect">
            <a:avLst/>
          </a:prstGeom>
        </p:spPr>
      </p:pic>
      <p:pic>
        <p:nvPicPr>
          <p:cNvPr id="11" name="Picture 17" descr="addin_tmp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154" y="2570400"/>
            <a:ext cx="604838" cy="30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8" descr="addin_tmp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711600"/>
            <a:ext cx="223837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9" descr="addin_tmp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437112"/>
            <a:ext cx="5556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0" descr="addin_tmp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532214"/>
            <a:ext cx="5842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Grafik 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892254"/>
            <a:ext cx="597217" cy="276606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511" y="5888698"/>
            <a:ext cx="873823" cy="240982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9" y="5888698"/>
            <a:ext cx="507111" cy="240982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160" y="5532214"/>
            <a:ext cx="500824" cy="23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307114"/>
      </p:ext>
    </p:extLst>
  </p:cSld>
  <p:clrMapOvr>
    <a:masterClrMapping/>
  </p:clrMapOvr>
  <p:transition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AE43E1C2-CD68-454B-8FE9-2FAF2F5B550A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Rel. WCET</a:t>
            </a:r>
            <a:r>
              <a:rPr lang="en-US" baseline="-25000" dirty="0"/>
              <a:t>EST</a:t>
            </a:r>
            <a:r>
              <a:rPr lang="en-US" dirty="0"/>
              <a:t> after P-SPM Allocation of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g721_encode</a:t>
            </a:r>
          </a:p>
        </p:txBody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4509120"/>
            <a:ext cx="8064896" cy="1680460"/>
          </a:xfr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Steady WCET</a:t>
            </a:r>
            <a:r>
              <a:rPr lang="en-US" baseline="-25000" dirty="0"/>
              <a:t>EST</a:t>
            </a:r>
            <a:r>
              <a:rPr lang="en-US" dirty="0"/>
              <a:t> decreases for increasing SPM sizes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WCET</a:t>
            </a:r>
            <a:r>
              <a:rPr lang="en-US" baseline="-25000" dirty="0"/>
              <a:t>EST</a:t>
            </a:r>
            <a:r>
              <a:rPr lang="en-US" dirty="0"/>
              <a:t> reductions from 29% – 48%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sz="600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X-Axis: SPM size = </a:t>
            </a:r>
            <a:r>
              <a:rPr lang="en-US" i="1" dirty="0"/>
              <a:t>x</a:t>
            </a:r>
            <a:r>
              <a:rPr lang="en-US" dirty="0"/>
              <a:t>% of benchmark’s code size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Y-Axis: 100% = WCET</a:t>
            </a:r>
            <a:r>
              <a:rPr lang="en-US" baseline="-25000" dirty="0"/>
              <a:t>EST</a:t>
            </a:r>
            <a:r>
              <a:rPr lang="en-US" dirty="0"/>
              <a:t> when not using SPM at all</a:t>
            </a:r>
            <a:endParaRPr lang="en-US" i="1" dirty="0"/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0747559"/>
              </p:ext>
            </p:extLst>
          </p:nvPr>
        </p:nvGraphicFramePr>
        <p:xfrm>
          <a:off x="539750" y="1408113"/>
          <a:ext cx="7734300" cy="290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11" name="Arbeitsblatt" r:id="rId4" imgW="7734110" imgH="2771731" progId="Excel.Sheet.8">
                  <p:embed/>
                </p:oleObj>
              </mc:Choice>
              <mc:Fallback>
                <p:oleObj name="Arbeitsblatt" r:id="rId4" imgW="7734110" imgH="2771731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408113"/>
                        <a:ext cx="7734300" cy="290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52510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1876478"/>
              </p:ext>
            </p:extLst>
          </p:nvPr>
        </p:nvGraphicFramePr>
        <p:xfrm>
          <a:off x="539750" y="1397000"/>
          <a:ext cx="7743825" cy="278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31" name="Arbeitsblatt" r:id="rId4" imgW="7743825" imgH="2781498" progId="Excel.Sheet.8">
                  <p:embed/>
                </p:oleObj>
              </mc:Choice>
              <mc:Fallback>
                <p:oleObj name="Arbeitsblatt" r:id="rId4" imgW="7743825" imgH="2781498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397000"/>
                        <a:ext cx="7743825" cy="278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34EEC2A2-294E-4E8B-B8A5-0C021D68844C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Rel. WCET</a:t>
            </a:r>
            <a:r>
              <a:rPr lang="en-US" baseline="-25000" dirty="0"/>
              <a:t>EST</a:t>
            </a:r>
            <a:r>
              <a:rPr lang="en-US" dirty="0"/>
              <a:t> after P-SPM Allocation of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cover</a:t>
            </a:r>
          </a:p>
        </p:txBody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4509120"/>
            <a:ext cx="8064896" cy="2049792"/>
          </a:xfr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Stepwise WCET</a:t>
            </a:r>
            <a:r>
              <a:rPr lang="en-US" baseline="-25000" dirty="0"/>
              <a:t>EST</a:t>
            </a:r>
            <a:r>
              <a:rPr lang="en-US" dirty="0"/>
              <a:t> decreases: Useful content allocated to SPM only at 40%, 70% and 100% relative SPM size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WCET</a:t>
            </a:r>
            <a:r>
              <a:rPr lang="en-US" baseline="-25000" dirty="0"/>
              <a:t>EST</a:t>
            </a:r>
            <a:r>
              <a:rPr lang="en-US" dirty="0"/>
              <a:t> reductions of 10%, 35% and 44%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sz="600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X-Axis: SPM size = </a:t>
            </a:r>
            <a:r>
              <a:rPr lang="en-US" i="1" dirty="0"/>
              <a:t>x</a:t>
            </a:r>
            <a:r>
              <a:rPr lang="en-US" dirty="0"/>
              <a:t>% of benchmark’s code size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Y-Axis: 100% = WCET</a:t>
            </a:r>
            <a:r>
              <a:rPr lang="en-US" baseline="-25000" dirty="0"/>
              <a:t>EST</a:t>
            </a:r>
            <a:r>
              <a:rPr lang="en-US" dirty="0"/>
              <a:t> when not using SPM at all</a:t>
            </a:r>
            <a:endParaRPr lang="en-US" i="1" dirty="0"/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>
            <a:off x="1475656" y="1764000"/>
            <a:ext cx="676853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551723"/>
      </p:ext>
    </p:extLst>
  </p:cSld>
  <p:clrMapOvr>
    <a:masterClrMapping/>
  </p:clrMapOvr>
  <p:transition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922EA66A-F285-4F96-AF2A-703B05F830B7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Rel. WCET</a:t>
            </a:r>
            <a:r>
              <a:rPr lang="en-US" baseline="-25000" dirty="0"/>
              <a:t>EST</a:t>
            </a:r>
            <a:r>
              <a:rPr lang="en-US" dirty="0"/>
              <a:t> after P-SPM Allocation of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md5</a:t>
            </a:r>
          </a:p>
        </p:txBody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4509120"/>
            <a:ext cx="8208912" cy="2049792"/>
          </a:xfr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Almost invariable WCET</a:t>
            </a:r>
            <a:r>
              <a:rPr lang="en-US" baseline="-25000" dirty="0"/>
              <a:t>EST</a:t>
            </a:r>
            <a:r>
              <a:rPr lang="en-US" dirty="0"/>
              <a:t> reductions for all SPM sizes: 40% - 44%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ILP clearly finds tiny but time-critical hot-spot of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md5</a:t>
            </a:r>
            <a:r>
              <a:rPr lang="en-US" dirty="0"/>
              <a:t> and allocates it to SPM</a:t>
            </a:r>
            <a:endParaRPr lang="en-US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sz="600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X-Axis: SPM size = </a:t>
            </a:r>
            <a:r>
              <a:rPr lang="en-US" i="1" dirty="0"/>
              <a:t>x</a:t>
            </a:r>
            <a:r>
              <a:rPr lang="en-US" dirty="0"/>
              <a:t>% of benchmark’s code size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Y-Axis: 100% = WCET</a:t>
            </a:r>
            <a:r>
              <a:rPr lang="en-US" baseline="-25000" dirty="0"/>
              <a:t>EST</a:t>
            </a:r>
            <a:r>
              <a:rPr lang="en-US" dirty="0"/>
              <a:t> when not using SPM at all</a:t>
            </a:r>
            <a:endParaRPr lang="en-US" i="1" dirty="0"/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4093093"/>
              </p:ext>
            </p:extLst>
          </p:nvPr>
        </p:nvGraphicFramePr>
        <p:xfrm>
          <a:off x="468313" y="1387971"/>
          <a:ext cx="7829550" cy="290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50" name="Diagramm" r:id="rId4" imgW="7753540" imgH="2790841" progId="Excel.Chart.8">
                  <p:embed/>
                </p:oleObj>
              </mc:Choice>
              <mc:Fallback>
                <p:oleObj name="Diagramm" r:id="rId4" imgW="7753540" imgH="2790841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387971"/>
                        <a:ext cx="7829550" cy="290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1403350" y="1773733"/>
            <a:ext cx="68405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981813"/>
      </p:ext>
    </p:extLst>
  </p:cSld>
  <p:clrMapOvr>
    <a:masterClrMapping/>
  </p:clrMapOvr>
  <p:transition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0D67FF06-196D-4795-A4CD-ED0B4BB46829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Rel. WCET</a:t>
            </a:r>
            <a:r>
              <a:rPr lang="en-US" baseline="-25000" dirty="0"/>
              <a:t>EST</a:t>
            </a:r>
            <a:r>
              <a:rPr lang="en-US" dirty="0"/>
              <a:t> after P-SPM Allocation of 73 Benchmarks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4509120"/>
            <a:ext cx="8064896" cy="1680460"/>
          </a:xfr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Steady WCET</a:t>
            </a:r>
            <a:r>
              <a:rPr lang="en-US" baseline="-25000" dirty="0"/>
              <a:t>EST</a:t>
            </a:r>
            <a:r>
              <a:rPr lang="en-US" dirty="0"/>
              <a:t> reductions for increasing SPM sizes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WCET</a:t>
            </a:r>
            <a:r>
              <a:rPr lang="en-US" baseline="-25000" dirty="0"/>
              <a:t>EST</a:t>
            </a:r>
            <a:r>
              <a:rPr lang="en-US" dirty="0"/>
              <a:t> reductions from 8% – 41%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endParaRPr lang="en-US" sz="600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X-Axis: SPM size = </a:t>
            </a:r>
            <a:r>
              <a:rPr lang="en-US" i="1" dirty="0"/>
              <a:t>x</a:t>
            </a:r>
            <a:r>
              <a:rPr lang="en-US" dirty="0"/>
              <a:t>% of benchmark’s code size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Y-Axis: 100% = WCET</a:t>
            </a:r>
            <a:r>
              <a:rPr lang="en-US" baseline="-25000" dirty="0"/>
              <a:t>EST</a:t>
            </a:r>
            <a:r>
              <a:rPr lang="en-US" dirty="0"/>
              <a:t> when not using SPM at all</a:t>
            </a:r>
            <a:endParaRPr lang="en-US" i="1" dirty="0"/>
          </a:p>
        </p:txBody>
      </p: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5016968"/>
              </p:ext>
            </p:extLst>
          </p:nvPr>
        </p:nvGraphicFramePr>
        <p:xfrm>
          <a:off x="467544" y="1412776"/>
          <a:ext cx="7776344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56159054"/>
      </p:ext>
    </p:extLst>
  </p:cSld>
  <p:clrMapOvr>
    <a:masterClrMapping/>
  </p:clrMapOvr>
  <p:transition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02171E86-7C58-45D0-AA00-2E3153591847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75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Comparison with Consequences for WCET</a:t>
            </a:r>
            <a:r>
              <a:rPr lang="en-US" b="1" baseline="-25000" dirty="0"/>
              <a:t>EST</a:t>
            </a:r>
            <a:r>
              <a:rPr lang="en-US" b="1" dirty="0"/>
              <a:t> Optimizations</a:t>
            </a:r>
            <a:endParaRPr lang="en-US" b="1" i="1" dirty="0"/>
          </a:p>
          <a:p>
            <a:pPr marL="0" indent="0">
              <a:lnSpc>
                <a:spcPct val="120000"/>
              </a:lnSpc>
            </a:pPr>
            <a:r>
              <a:rPr lang="en-US" dirty="0"/>
              <a:t>WCET-aware optimizations...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... mandatorily need detailed knowledge of the WCEP</a:t>
            </a:r>
          </a:p>
          <a:p>
            <a:pPr>
              <a:lnSpc>
                <a:spcPct val="120000"/>
              </a:lnSpc>
              <a:buClr>
                <a:srgbClr val="008000"/>
              </a:buClr>
              <a:buFont typeface="Wingdings" pitchFamily="2" charset="2"/>
              <a:buChar char="C"/>
            </a:pPr>
            <a:r>
              <a:rPr lang="en-US" i="1" dirty="0"/>
              <a:t>SPM allocations consider the WCEP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... always have to be aware that the WCEP can change after each individual optimization decision</a:t>
            </a:r>
          </a:p>
          <a:p>
            <a:pPr>
              <a:lnSpc>
                <a:spcPct val="120000"/>
              </a:lnSpc>
              <a:buClr>
                <a:srgbClr val="008000"/>
              </a:buClr>
              <a:buFont typeface="Wingdings" pitchFamily="2" charset="2"/>
              <a:buChar char="C"/>
            </a:pPr>
            <a:r>
              <a:rPr lang="en-US" i="1" dirty="0"/>
              <a:t>SPM allocations inherently capture WCEP changes inside the ILP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... should take the decision where to optimize something not only based on local information, but should always consider the global effects of an optimization decision</a:t>
            </a:r>
          </a:p>
          <a:p>
            <a:pPr>
              <a:lnSpc>
                <a:spcPct val="120000"/>
              </a:lnSpc>
              <a:buClr>
                <a:srgbClr val="008000"/>
              </a:buClr>
              <a:buFont typeface="Wingdings" pitchFamily="2" charset="2"/>
              <a:buChar char="C"/>
            </a:pPr>
            <a:r>
              <a:rPr lang="en-US" i="1" dirty="0"/>
              <a:t>Objective functions of the ILPs model the global WCET of a program that is subject to minimization.</a:t>
            </a:r>
          </a:p>
        </p:txBody>
      </p:sp>
    </p:spTree>
    <p:extLst>
      <p:ext uri="{BB962C8B-B14F-4D97-AF65-F5344CB8AC3E}">
        <p14:creationId xmlns:p14="http://schemas.microsoft.com/office/powerpoint/2010/main" val="544080543"/>
      </p:ext>
    </p:extLst>
  </p:cSld>
  <p:clrMapOvr>
    <a:masterClrMapping/>
  </p:clrMapOvr>
  <p:transition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AF15ABE2-8197-4DAF-89DE-007B7C92785B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WCC Compiler Infrastructure</a:t>
            </a:r>
            <a:endParaRPr lang="en-US" b="1" i="1" dirty="0"/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H. Falk, P. Lokuciejewski. </a:t>
            </a:r>
            <a:r>
              <a:rPr lang="en-US" i="1" dirty="0"/>
              <a:t>A compiler framework for the reduction of worst-case execution times</a:t>
            </a:r>
            <a:r>
              <a:rPr lang="en-US" dirty="0"/>
              <a:t>. Springer Real-Time Systems 46(2), October 2010. </a:t>
            </a:r>
          </a:p>
        </p:txBody>
      </p:sp>
    </p:spTree>
    <p:extLst>
      <p:ext uri="{BB962C8B-B14F-4D97-AF65-F5344CB8AC3E}">
        <p14:creationId xmlns:p14="http://schemas.microsoft.com/office/powerpoint/2010/main" val="1729137250"/>
      </p:ext>
    </p:extLst>
  </p:cSld>
  <p:clrMapOvr>
    <a:masterClrMapping/>
  </p:clrMapOvr>
  <p:transition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H. Falk | </a:t>
            </a:r>
            <a:fld id="{A0F868BB-9168-4275-8AD4-BA4C9FD24AA4}" type="datetime1">
              <a:rPr lang="de-DE" smtClean="0"/>
              <a:t>27.01.2022</a:t>
            </a:fld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9 - WCET-Aware Compilation</a:t>
            </a:r>
          </a:p>
        </p:txBody>
      </p:sp>
      <p:sp>
        <p:nvSpPr>
          <p:cNvPr id="601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601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Compilers for WCET</a:t>
            </a:r>
            <a:r>
              <a:rPr lang="en-US" b="1" baseline="-25000" dirty="0"/>
              <a:t>EST</a:t>
            </a:r>
            <a:r>
              <a:rPr lang="en-US" b="1" dirty="0"/>
              <a:t> Minimization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Integration of a formal WCET timing model into compiler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Challenge: To consider unstable WCEPs in the course of optimizations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en-US" sz="1200" b="1" dirty="0"/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b="1" dirty="0"/>
              <a:t>WCET-aware Optimizations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Procedure Cloning &amp; Positioning: Greedy heuristics that determine current WCEP via repeated WCET analyses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Register allocation: cyclic dependencies between register allocation and WCET analysis; graph coloring along the always current WCEP</a:t>
            </a:r>
          </a:p>
          <a:p>
            <a:pPr>
              <a:lnSpc>
                <a:spcPct val="120000"/>
              </a:lnSpc>
              <a:buFont typeface="Arial" charset="0"/>
              <a:buChar char="–"/>
            </a:pPr>
            <a:r>
              <a:rPr lang="en-US" dirty="0"/>
              <a:t>Scratchpad allocations: Inherent modelling of WCEP in the ILPs; eliminates need for repeated WCET analyses during optimization</a:t>
            </a:r>
          </a:p>
        </p:txBody>
      </p:sp>
    </p:spTree>
    <p:extLst>
      <p:ext uri="{BB962C8B-B14F-4D97-AF65-F5344CB8AC3E}">
        <p14:creationId xmlns:p14="http://schemas.microsoft.com/office/powerpoint/2010/main" val="39604100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5"/>
  <p:tag name="TPFULLVERSION" val="5.4.1.2"/>
  <p:tag name="PPTVERSION" val="14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\[&#10;c_j = C_j - \sum\limits_{d_i \in \mathrm{data\ objects}} G_{i,j} \ast y_i&#10;\]&#10;&#10;\end{document}"/>
  <p:tag name="IGUANATEXSIZE" val="2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\[&#10;y_i = \left\{&#10;\begin{array}{ll}&#10;1 &amp; \mathrm{if\ data\ object\ } d_i\ \mathrm{is\ assigned\ to\ }&#10;    \mathrm{\textit{mem}}_\mathrm{\textit{spm}} \\&#10;0 &amp; \mathrm{if\ data\ object\ } d_i\ \mathrm{is\ assigned\ to\ }&#10;    \mathrm{\textit{mem}}_\mathrm{\textit{main}} \\&#10;\end{array} \nonumber&#10;\right. \nonumber \\&#10;\]&#10;&#10;\end{document}"/>
  <p:tag name="IGUANATEXSIZE" val="2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c_L = w_\textrm{G} \ast C^L_\mathrm{\textit{max}}$&#10;&#10;\end{document}"/>
  <p:tag name="IGUANATEXSIZE" val="2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w_\textrm{E} = c_\textrm{E}$&#10;&#10;\end{document}"/>
  <p:tag name="IGUANATEXSIZE" val="2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w_\textrm{D} \geq w_\textrm{E} + c_\textrm{D}$&#10;&#10;\end{document}"/>
  <p:tag name="IGUANATEXSIZE" val="2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w_\textrm{B} \geq w_\textrm{D} + c_\textrm{B}$&#10;&#10;\end{document}"/>
  <p:tag name="IGUANATEXSIZE" val="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w_\textrm{C} \geq w_\textrm{D} + c_\textrm{C}$&#10;&#10;\end{document}"/>
  <p:tag name="IGUANATEXSIZE" val="2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w_\textrm{A} \geq w_\textrm{B} + c_\textrm{A}$&#10;&#10;$w_\textrm{A} \geq w_\textrm{C} + c_\textrm{A}$&#10;&#10;\end{document}"/>
  <p:tag name="IGUANATEXSIZE" val="2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w_\textrm{A}$&#10;&#10;\end{document}"/>
  <p:tag name="IGUANATEXSIZE" val="2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L$&#10;&#10;\end{document}"/>
  <p:tag name="IGUANATEXSIZE" val="2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L$&#10;&#10;\end{document}"/>
  <p:tag name="IGUANATEXSIZE" val="2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L$&#10;&#10;\end{document}"/>
  <p:tag name="IGUANATEXSIZE" val="2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F&#10;$&#10;&#10;\end{document}"/>
  <p:tag name="IGUANATEXSIZE" val="2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b^F_\mathrm{\mathit{entry}}&#10;$&#10;&#10;\end{document}"/>
  <p:tag name="IGUANATEXSIZE" val="2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w^F_\mathrm{\mathit{entry}}&#10;$&#10;&#10;\end{document}"/>
  <p:tag name="IGUANATEXSIZE" val="2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F&#10;$&#10;&#10;\end{document}"/>
  <p:tag name="IGUANATEXSIZE" val="2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F&#10;$&#10;&#10;\end{document}"/>
  <p:tag name="IGUANATEXSIZE" val="2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F&#10;$&#10;&#10;\end{document}"/>
  <p:tag name="IGUANATEXSIZE" val="2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w^F_\mathrm{\mathit{entry}}&#10;$&#10;&#10;\end{document}"/>
  <p:tag name="IGUANATEXSIZE" val="2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w^F_\mathrm{\mathit{entry}}&#10;$&#10;&#10;\end{document}"/>
  <p:tag name="IGUANATEXSIZE" val="2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F&#10;$&#10;&#10;\end{document}"/>
  <p:tag name="IGUANATEXSIZE" val="2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b^F_\mathrm{\mathit{entry}}&#10;$&#10;&#10;\end{document}"/>
  <p:tag name="IGUANATEXSIZE" val="2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F'&#10;$&#10;&#10;\end{document}"/>
  <p:tag name="IGUANATEXSIZE" val="2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F'&#10;$&#10;&#10;\end{document}"/>
  <p:tag name="IGUANATEXSIZE" val="2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\mathrm{\mathit{cp}}_j = \left\{&#10;\begin{array}{ll}&#10;w^F_\mathrm{\mathit{entry}} &amp;&#10;\mathrm{if\ } b_j\ \mathrm{calls\ } F \\&#10;0 &amp; \mathrm{else}&#10;\end{array} \nonumber&#10;\right. \nonumber \\&#10;$&#10;&#10;\end{document}"/>
  <p:tag name="IGUANATEXSIZE" val="2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\forall (b_j, b_\mathrm{\mathit{succ}}): w_j \geq w_\mathrm{\mathit{succ}} + c_j + \mathrm{\mathit{cp}}_j&#10;$&#10;&#10;\end{document}"/>
  <p:tag name="IGUANATEXSIZE" val="2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b_j$&#10;&#10;\end{document}"/>
  <p:tag name="IGUANATEXSIZE" val="2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w^F_\mathrm{\mathit{entry}}&#10;$&#10;&#10;\end{document}"/>
  <p:tag name="IGUANATEXSIZE" val="2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F&#10;$&#10;&#10;\end{document}"/>
  <p:tag name="IGUANATEXSIZE" val="2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F&#10;$&#10;&#10;\end{document}"/>
  <p:tag name="IGUANATEXSIZE" val="2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amssymb}&#10;\pagestyle{empty}&#10;\begin{document}&#10;&#10;$&#10;w^\mathtt{main}_\mathrm{\mathit{entry}}&#10;$&#10;&#10;\end{document}"/>
  <p:tag name="IGUANATEXSIZE" val="2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amssymb}&#10;\pagestyle{empty}&#10;\begin{document}&#10;&#10;$&#10;w^\mathtt{main}_\mathrm{\mathit{entry}} \leadsto min.&#10;$&#10;&#10;\end{document}"/>
  <p:tag name="IGUANATEXSIZE" val="2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\sum\limits_{d_i \in \mathrm{data\ objects}} ( S_i \ast y_i ) \leq S_\mathrm{\mathit{spm}}&#10;$&#10;&#10;\end{document}"/>
  <p:tag name="IGUANATEXSIZE" val="2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x_i = \left\{&#10;\begin{array}{ll}&#10;1 &amp; \mathrm{if\ basic\ block\ } b_i\ \mathrm{is\ assigned\ to\ }&#10;    \mathrm{\textit{mem}}_\mathrm{\textit{spm}} \\&#10;0 &amp; \mathrm{if\ basic\ block\ } b_i\ \mathrm{is\ assigned\ to\ }&#10;    \mathrm{\textit{mem}}_\mathrm{\textit{main}} \\&#10;\end{array} \nonumber&#10;\right. \nonumber \\&#10;$&#10;&#10;\end{document}"/>
  <p:tag name="IGUANATEXSIZE" val="2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c_i = C^i_\mathrm{\mathit{main}} \ast ( 1 - x_i ) + C^i_\mathrm{\mathit{spm}} \ast x_i&#10;$&#10;&#10;\end{document}"/>
  <p:tag name="IGUANATEXSIZE" val="2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c_i$&#10;&#10;\end{document}"/>
  <p:tag name="IGUANATEXSIZE" val="2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b_i$&#10;&#10;\end{document}"/>
  <p:tag name="IGUANATEXSIZE" val="2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\mathrm{\mathit{jp}}^i_\mathrm{\mathit{impl}} =&#10;( x_i \otimes x_j ) \ast P_\mathrm{\mathit{high}}&#10;$&#10;&#10;\end{document}"/>
  <p:tag name="IGUANATEXSIZE" val="2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\mathrm{\mathit{jp}}^i_\mathrm{\mathit{impl}}&#10;$&#10;&#10;\end{document}"/>
  <p:tag name="IGUANATEXSIZE" val="2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\mathrm{\mathit{jp}}^i_\mathrm{\mathit{uncond}}&#10;$&#10;&#10;\end{document}"/>
  <p:tag name="IGUANATEXSIZE" val="2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P_\mathrm{\mathit{high}}&#10;$&#10;&#10;\end{document}"/>
  <p:tag name="IGUANATEXSIZE" val="2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P_\mathrm{\mathit{low}}&#10;$&#10;&#10;\end{document}"/>
  <p:tag name="IGUANATEXSIZE" val="2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\mathrm{\mathit{jp}}^i_\mathrm{\mathit{impl}}&#10;$&#10;&#10;\end{document}"/>
  <p:tag name="IGUANATEXSIZE" val="2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\mathrm{\mathit{jp}}^i_\mathrm{\mathit{uncond}}&#10;$&#10;&#10;\end{document}"/>
  <p:tag name="IGUANATEXSIZE" val="2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\begin{eqnarray}&#10;\mathrm{\mathit{jp}}^i_\mathrm{\mathit{uncond}} &amp; = &amp;&#10;( x_i \otimes x_j ) \ast P_\mathrm{\mathit{high}} +  \nonumber \\&#10;&amp; &amp; \overline{( x_i \otimes x_j )} \ast&#10;( 1 - \prod\limits_{b_k \in \mathrm{JS\ b)}} ( x_i \otimes x_k ) ) \ast P_\mathrm{\mathit{low}} \nonumber&#10;\end{eqnarray}&#10;&#10;\end{document}"/>
  <p:tag name="IGUANATEXSIZE" val="2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\mathrm{\mathit{jp}}_i = \left\{&#10;\begin{array}{ll}&#10;\mathrm{\mathit{jp}}^i_\mathrm{\mathit{impl}} &amp; \textrm{if\ Jump\ Scenario\ of\ } b_i\ \mathrm{is\ \mathit{implicit}} \\&#10;\mathrm{\mathit{jp}}^i_\mathrm{\mathit{uncond}} &amp; \textrm{if\ Jump\ Scenario\ of\ } b_i\ \mathrm{is\ \mathit{unconditional}} \\&#10;\mathrm{\mathit{jp}}^i_\mathrm{\mathit{cond}} &amp; \textrm{if\ Jump\ Scenario\ of\ } b_i\ \mathrm{is\ \mathit{conditional}} \\&#10;0 &amp; \mathrm{else}&#10;\end{array} \nonumber&#10;\right. \nonumber \\&#10;$&#10;&#10;\end{document}"/>
  <p:tag name="IGUANATEXSIZE" val="2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F&#10;$&#10;&#10;\end{document}"/>
  <p:tag name="IGUANATEXSIZE" val="2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b_i&#10;$&#10;&#10;\end{document}"/>
  <p:tag name="IGUANATEXSIZE" val="2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F&#10;$&#10;&#10;\end{document}"/>
  <p:tag name="IGUANATEXSIZE" val="2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b_i&#10;$&#10;&#10;\end{document}"/>
  <p:tag name="IGUANATEXSIZE" val="2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P_\mathrm{\mathit{high}}&#10;$&#10;&#10;\end{document}"/>
  <p:tag name="IGUANATEXSIZE" val="2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P_\mathrm{\mathit{low}}&#10;$&#10;&#10;\end{document}"/>
  <p:tag name="IGUANATEXSIZE" val="2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\mathrm{\mathit{cp}}_i = \left\{&#10;\begin{array}{ll}&#10;w^F_\mathrm{\mathit{entry}} + ( x_i \otimes x^F_\mathrm{\mathit{entry}} ) \ast&#10;P_\mathrm{\mathit{high}} &amp;&#10;\mathrm{if\ } b_i\ \mathrm{calls\ } F \\[1mm]&#10;\quad\quad + \bigl( 1 - ( x_i \otimes x^F_\mathrm{\mathit{entry}})\bigr ) \ast P_\mathrm{\mathit{low}} &amp; \\&#10;0 &amp; \mathrm{else}&#10;\end{array} \nonumber&#10;\right. \nonumber \\&#10;$&#10;&#10;\end{document}"/>
  <p:tag name="IGUANATEXSIZE" val="2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\forall (b_i, b_\mathrm{\mathit{succ}}): w_i \geq w_\mathrm{\mathit{succ}} + c_i + \mathrm{\mathit{cp}}_i + \mathrm{\mathit{jp}}_i&#10;$&#10;&#10;\end{document}"/>
  <p:tag name="IGUANATEXSIZE" val="2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s_i = \left\{&#10;\begin{array}{ll}&#10;( x_i \wedge \overline{x_j} ) \ast S_\mathrm{\mathit{impl}} &amp;&#10;  \textrm{if\ Jump\ Scenario\ of\ } b_i\ \mathrm{is\ \mathit{implicit}} \\&#10;( x_i \wedge \overline{x_j} ) \ast S_\mathrm{\mathit{uncond}} &amp;&#10;  \textrm{if\ Jump\ Scenario\ of\ } b_i\ \mathrm{is\ \mathit{unconditional}} \\&#10;( x_i \wedge \overline{x_k} ) \ast S_\mathrm{\mathit{impl}}\ + &amp;&#10;  \textrm{if\ Jump\ Scenario\ of\ } b_i\ \mathrm{is\ \mathit{conditional}} \\&#10;\quad\quad ( x_i \wedge \overline{x_j} ) \ast S_\mathrm{\mathit{uncond}} &amp; \\&#10;( x_i \wedge \overline{x^F_\mathrm{\mathit{entry}}} ) \ast S_\mathrm{\mathit{call}} &amp;&#10;  \mathrm{if\ } b_i\ \mathrm{calls\ } F \\&#10;0 &amp; \mathrm{else}&#10;\end{array} \nonumber&#10;\right. \nonumber \\&#10;$&#10;&#10;\end{document}"/>
  <p:tag name="IGUANATEXSIZE" val="2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amssymb}&#10;\pagestyle{empty}&#10;\begin{document}&#10;&#10;$&#10;w^\mathtt{main}_\mathrm{\mathit{entry}} \leadsto min.&#10;$&#10;&#10;\end{document}"/>
  <p:tag name="IGUANATEXSIZE" val="2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\sum\limits_{b_i} ( S_i \ast x_i + s_i ) \leq S_\mathrm{\mathit{spm}}&#10;$&#10;&#10;\end{document}"/>
  <p:tag name="IGUANATEXSIZE" val="2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C^i_\mathrm{\mathit{main}}$&#10;&#10;\end{document}"/>
  <p:tag name="IGUANATEXSIZE" val="2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C^i_\mathrm{\mathit{spm}}$&#10;&#10;\end{document}"/>
  <p:tag name="IGUANATEXSIZE" val="2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C^L_\mathrm{\textit{max}}$&#10;&#10;\end{document}"/>
  <p:tag name="IGUANATEXSIZE" val="2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S_i$&#10;&#10;\end{document}"/>
  <p:tag name="IGUANATEXSIZE" val="2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S_\mathrm{\mathit{spm}}$&#10;&#10;\end{document}"/>
  <p:tag name="IGUANATEXSIZE" val="2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P_\mathrm{\mathit{high}}&#10;$&#10;&#10;\end{document}"/>
  <p:tag name="IGUANATEXSIZE" val="2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P_\mathrm{\mathit{low}}&#10;$&#10;&#10;\end{document}"/>
  <p:tag name="IGUANATEXSIZE" val="2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C^i_\mathrm{\mathit{main}}$&#10;&#10;\end{document}"/>
  <p:tag name="IGUANATEXSIZE" val="2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C^i_\mathrm{\mathit{spm}}$&#10;&#10;\end{document}"/>
  <p:tag name="IGUANATEXSIZE" val="2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b_i&#10;$&#10;&#10;\end{document}"/>
  <p:tag name="IGUANATEXSIZE" val="2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C^L_\mathrm{\textit{max}}$&#10;&#10;\end{document}"/>
  <p:tag name="IGUANATEXSIZE" val="2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S_i$&#10;&#10;\end{document}"/>
  <p:tag name="IGUANATEXSIZE" val="2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S_\mathrm{\mathit{spm}}$&#10;&#10;\end{document}"/>
  <p:tag name="IGUANATEXSIZE" val="2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P_\mathrm{\mathit{high}}&#10;$&#10;&#10;\end{document}"/>
  <p:tag name="IGUANATEXSIZE" val="2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S_\mathrm{\mathit{impl}}&#10;$&#10;&#10;\end{document}"/>
  <p:tag name="IGUANATEXSIZE" val="2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S_\mathrm{\mathit{uncond}}&#10;$&#10;&#10;\end{document}"/>
  <p:tag name="IGUANATEXSIZE" val="2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S_\mathrm{\mathit{call}}&#10;$&#10;&#10;\end{document}"/>
  <p:tag name="IGUANATEXSIZE" val="2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P_\mathrm{\mathit{low}}&#10;$&#10;&#10;\end{document}"/>
  <p:tag name="IGUANATEXSIZE" val="22"/>
</p:tagLst>
</file>

<file path=ppt/theme/theme1.xml><?xml version="1.0" encoding="utf-8"?>
<a:theme xmlns:a="http://schemas.openxmlformats.org/drawingml/2006/main" name="TUHH US-English">
  <a:themeElements>
    <a:clrScheme name="Leere Präsentation 1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A32638"/>
      </a:hlink>
      <a:folHlink>
        <a:srgbClr val="A32638"/>
      </a:folHlink>
    </a:clrScheme>
    <a:fontScheme name="Leere Prä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wrap="none" lIns="0" tIns="0" rIns="0" bIns="0" rtlCol="0">
        <a:spAutoFit/>
      </a:bodyPr>
      <a:lstStyle>
        <a:defPPr eaLnBrk="1" hangingPunct="1">
          <a:spcBef>
            <a:spcPct val="20000"/>
          </a:spcBef>
          <a:buClr>
            <a:srgbClr val="FF0007"/>
          </a:buClr>
          <a:defRPr sz="2000" dirty="0" smtClean="0">
            <a:latin typeface="+mn-lt"/>
          </a:defRPr>
        </a:defPPr>
      </a:lstStyle>
    </a:tx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32638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32638"/>
        </a:hlink>
        <a:folHlink>
          <a:srgbClr val="A3263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7685</Words>
  <Application>Microsoft Office PowerPoint</Application>
  <PresentationFormat>Bildschirmpräsentation (4:3)</PresentationFormat>
  <Paragraphs>1516</Paragraphs>
  <Slides>88</Slides>
  <Notes>86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3</vt:i4>
      </vt:variant>
      <vt:variant>
        <vt:lpstr>Folientitel</vt:lpstr>
      </vt:variant>
      <vt:variant>
        <vt:i4>88</vt:i4>
      </vt:variant>
    </vt:vector>
  </HeadingPairs>
  <TitlesOfParts>
    <vt:vector size="99" baseType="lpstr">
      <vt:lpstr>Arial</vt:lpstr>
      <vt:lpstr>Courier New</vt:lpstr>
      <vt:lpstr>OpenSymbol</vt:lpstr>
      <vt:lpstr>Symbol</vt:lpstr>
      <vt:lpstr>Times</vt:lpstr>
      <vt:lpstr>Wingdings</vt:lpstr>
      <vt:lpstr>ヒラギノ角ゴ Pro W3</vt:lpstr>
      <vt:lpstr>TUHH US-English</vt:lpstr>
      <vt:lpstr>Chart</vt:lpstr>
      <vt:lpstr>Arbeitsblatt</vt:lpstr>
      <vt:lpstr>Diagramm</vt:lpstr>
      <vt:lpstr>Compilers for Embedded Systems</vt:lpstr>
      <vt:lpstr>Chapter 9  WCET-Aware Compilation</vt:lpstr>
      <vt:lpstr>Outline</vt:lpstr>
      <vt:lpstr>Chapter Contents</vt:lpstr>
      <vt:lpstr>Software Design for Real-Time Systems</vt:lpstr>
      <vt:lpstr>Problems of this Design Flow</vt:lpstr>
      <vt:lpstr>Current State of the Art in Compiler Construction</vt:lpstr>
      <vt:lpstr>Motivation</vt:lpstr>
      <vt:lpstr>Integration of WCETEST Model into Compiler (1)</vt:lpstr>
      <vt:lpstr>Integration of WCETEST Model into Compiler (2)</vt:lpstr>
      <vt:lpstr>WCC – The WCET-aware C Compiler (1)</vt:lpstr>
      <vt:lpstr>WCC – The WCET-aware C Compiler (2)</vt:lpstr>
      <vt:lpstr>WCC – The WCET-aware C Compiler (3)</vt:lpstr>
      <vt:lpstr>WCC – The WCET-aware C Compiler (4)</vt:lpstr>
      <vt:lpstr>WCC – The WCET-aware C Compiler (5)</vt:lpstr>
      <vt:lpstr>WCC – The WCET-aware C Compiler (6)</vt:lpstr>
      <vt:lpstr>Challenges during WCETEST Minimization</vt:lpstr>
      <vt:lpstr>Instability of the WCEP (1)</vt:lpstr>
      <vt:lpstr>Instability of the WCEP (2)</vt:lpstr>
      <vt:lpstr>Instability of the WCEP (3)</vt:lpstr>
      <vt:lpstr>Instability of the WCEP (4)</vt:lpstr>
      <vt:lpstr>Consequences for Compiler Optimizations</vt:lpstr>
      <vt:lpstr>Chapter Contents</vt:lpstr>
      <vt:lpstr>Why Procedure Cloning and WCETEST?</vt:lpstr>
      <vt:lpstr>Results after Classical Cloning</vt:lpstr>
      <vt:lpstr>Key Problems of Classical Cloning</vt:lpstr>
      <vt:lpstr>WCET-aware Cloning (1)</vt:lpstr>
      <vt:lpstr>WCET-aware Cloning (2)</vt:lpstr>
      <vt:lpstr>WCET-aware Cloning (3)</vt:lpstr>
      <vt:lpstr>Relative WCETEST after WCET-aware Cloning</vt:lpstr>
      <vt:lpstr>Relative Code Sizes after WCET-aware Cloning</vt:lpstr>
      <vt:lpstr>Eviction of Code from Instruction Caches</vt:lpstr>
      <vt:lpstr>Example of I-Cache Evictions (1)</vt:lpstr>
      <vt:lpstr>Example of I-Cache Evictions (2)</vt:lpstr>
      <vt:lpstr>Example of I-Cache Evictions (3)</vt:lpstr>
      <vt:lpstr>Example of I-Cache Evictions (4)</vt:lpstr>
      <vt:lpstr>A better Memory Layout without Evictions (1)</vt:lpstr>
      <vt:lpstr>A better Memory Layout without Evictions (2)</vt:lpstr>
      <vt:lpstr>A better Memory Layout without Evictions (3)</vt:lpstr>
      <vt:lpstr>A better Memory Layout without Evictions (4)</vt:lpstr>
      <vt:lpstr>Procedure Positioning using Call Graphs</vt:lpstr>
      <vt:lpstr>WCET-aware Procedure Positioning (1)</vt:lpstr>
      <vt:lpstr>WCET-aware Procedure Positioning (2)</vt:lpstr>
      <vt:lpstr>WCET-aware Procedure Positioning (3)</vt:lpstr>
      <vt:lpstr>Merging of Nodes</vt:lpstr>
      <vt:lpstr>Properties</vt:lpstr>
      <vt:lpstr>Relative WCETEST after WCET-Cloning &amp; Positioning</vt:lpstr>
      <vt:lpstr>Conclusions</vt:lpstr>
      <vt:lpstr>Chapter Contents</vt:lpstr>
      <vt:lpstr>Register Allocation by Graph Coloring</vt:lpstr>
      <vt:lpstr>Problem of Standard Graph Coloring</vt:lpstr>
      <vt:lpstr>A Chicken-Egg Problem</vt:lpstr>
      <vt:lpstr>WCET-aware Graph Coloring (1)</vt:lpstr>
      <vt:lpstr>WCET-aware Graph Coloring (2)</vt:lpstr>
      <vt:lpstr>Properties (1)</vt:lpstr>
      <vt:lpstr>Properties (2)</vt:lpstr>
      <vt:lpstr>Relative WCETEST after WCET-aware Graph Coloring</vt:lpstr>
      <vt:lpstr>Relative ACET after WCET-aware Graph Coloring</vt:lpstr>
      <vt:lpstr>Discussion</vt:lpstr>
      <vt:lpstr>Conclusions</vt:lpstr>
      <vt:lpstr>Chapter Contents</vt:lpstr>
      <vt:lpstr>In the Following: Harvard Architectures</vt:lpstr>
      <vt:lpstr>ILP for WCET-aware SPM Allocation of Data</vt:lpstr>
      <vt:lpstr>Decision Variables &amp; Costs</vt:lpstr>
      <vt:lpstr>Intraprocedural Control Flow (1)</vt:lpstr>
      <vt:lpstr>Intraprocedural Control Flow (2)</vt:lpstr>
      <vt:lpstr>Intraprocedural Control Flow (3)</vt:lpstr>
      <vt:lpstr>Interprocedural Control Flow</vt:lpstr>
      <vt:lpstr>Scratchpad Capacity and Objective Function</vt:lpstr>
      <vt:lpstr>Rel. WCETEST after D-SPM Allocation of petrinet</vt:lpstr>
      <vt:lpstr>Rel. WCETEST after D-SPM Allocation of fsm</vt:lpstr>
      <vt:lpstr>Rel. WCETEST after D-SPM Allocation of 14 Benchmarks</vt:lpstr>
      <vt:lpstr>ILP for WCET-aware SPM Allocation of Code</vt:lpstr>
      <vt:lpstr>Decision Variables &amp; Costs</vt:lpstr>
      <vt:lpstr>Cross-Memory Jumps</vt:lpstr>
      <vt:lpstr>Penalties for Cross-Memory Jumps</vt:lpstr>
      <vt:lpstr>Jump Penalties and Interprocedural Control Flow</vt:lpstr>
      <vt:lpstr>Sizes of Basic Blocks</vt:lpstr>
      <vt:lpstr>Scratchpad Capacity and Objective Function</vt:lpstr>
      <vt:lpstr>Determination of the Constants of the ILPs (1)</vt:lpstr>
      <vt:lpstr>Determination of the Constants of the ILPs (2)</vt:lpstr>
      <vt:lpstr>Rel. WCETEST after P-SPM Allocation of g721_encode</vt:lpstr>
      <vt:lpstr>Rel. WCETEST after P-SPM Allocation of cover</vt:lpstr>
      <vt:lpstr>Rel. WCETEST after P-SPM Allocation of md5</vt:lpstr>
      <vt:lpstr>Rel. WCETEST after P-SPM Allocation of 73 Benchmarks</vt:lpstr>
      <vt:lpstr>Conclusions</vt:lpstr>
      <vt:lpstr>References</vt:lpstr>
      <vt:lpstr>Summary</vt:lpstr>
    </vt:vector>
  </TitlesOfParts>
  <Company>TUHH, Institute of Embedded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Compilers for Embedded Systems (SoSe22)</dc:title>
  <dc:subject>Chapter 9 - WCET-Aware Compilation</dc:subject>
  <dc:creator>Heiko Falk</dc:creator>
  <cp:lastModifiedBy>Heiko Falk</cp:lastModifiedBy>
  <cp:revision>3316</cp:revision>
  <dcterms:modified xsi:type="dcterms:W3CDTF">2022-01-27T15:10:45Z</dcterms:modified>
</cp:coreProperties>
</file>