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1.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53"/>
  </p:notesMasterIdLst>
  <p:handoutMasterIdLst>
    <p:handoutMasterId r:id="rId54"/>
  </p:handoutMasterIdLst>
  <p:sldIdLst>
    <p:sldId id="331" r:id="rId2"/>
    <p:sldId id="933" r:id="rId3"/>
    <p:sldId id="910" r:id="rId4"/>
    <p:sldId id="927" r:id="rId5"/>
    <p:sldId id="922" r:id="rId6"/>
    <p:sldId id="914" r:id="rId7"/>
    <p:sldId id="923" r:id="rId8"/>
    <p:sldId id="912" r:id="rId9"/>
    <p:sldId id="909" r:id="rId10"/>
    <p:sldId id="918" r:id="rId11"/>
    <p:sldId id="932" r:id="rId12"/>
    <p:sldId id="936" r:id="rId13"/>
    <p:sldId id="937" r:id="rId14"/>
    <p:sldId id="929" r:id="rId15"/>
    <p:sldId id="930" r:id="rId16"/>
    <p:sldId id="916" r:id="rId17"/>
    <p:sldId id="904" r:id="rId18"/>
    <p:sldId id="920" r:id="rId19"/>
    <p:sldId id="617" r:id="rId20"/>
    <p:sldId id="939" r:id="rId21"/>
    <p:sldId id="396" r:id="rId22"/>
    <p:sldId id="397" r:id="rId23"/>
    <p:sldId id="398" r:id="rId24"/>
    <p:sldId id="399" r:id="rId25"/>
    <p:sldId id="400" r:id="rId26"/>
    <p:sldId id="401" r:id="rId27"/>
    <p:sldId id="403" r:id="rId28"/>
    <p:sldId id="402" r:id="rId29"/>
    <p:sldId id="404" r:id="rId30"/>
    <p:sldId id="405" r:id="rId31"/>
    <p:sldId id="406" r:id="rId32"/>
    <p:sldId id="407" r:id="rId33"/>
    <p:sldId id="409" r:id="rId34"/>
    <p:sldId id="410" r:id="rId35"/>
    <p:sldId id="938" r:id="rId36"/>
    <p:sldId id="625" r:id="rId37"/>
    <p:sldId id="926" r:id="rId38"/>
    <p:sldId id="460" r:id="rId39"/>
    <p:sldId id="722" r:id="rId40"/>
    <p:sldId id="699" r:id="rId41"/>
    <p:sldId id="263" r:id="rId42"/>
    <p:sldId id="467" r:id="rId43"/>
    <p:sldId id="468" r:id="rId44"/>
    <p:sldId id="262" r:id="rId45"/>
    <p:sldId id="940" r:id="rId46"/>
    <p:sldId id="417" r:id="rId47"/>
    <p:sldId id="941" r:id="rId48"/>
    <p:sldId id="547" r:id="rId49"/>
    <p:sldId id="469" r:id="rId50"/>
    <p:sldId id="326" r:id="rId51"/>
    <p:sldId id="307" r:id="rId5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2F92"/>
    <a:srgbClr val="FF0080"/>
    <a:srgbClr val="E9EDF4"/>
    <a:srgbClr val="2DC6D6"/>
    <a:srgbClr val="898989"/>
    <a:srgbClr val="2EC6D6"/>
    <a:srgbClr val="616161"/>
    <a:srgbClr val="000000"/>
    <a:srgbClr val="E5E5E5"/>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3574"/>
    <p:restoredTop sz="82557" autoAdjust="0"/>
  </p:normalViewPr>
  <p:slideViewPr>
    <p:cSldViewPr snapToGrid="0" snapToObjects="1">
      <p:cViewPr varScale="1">
        <p:scale>
          <a:sx n="107" d="100"/>
          <a:sy n="107" d="100"/>
        </p:scale>
        <p:origin x="1792" y="168"/>
      </p:cViewPr>
      <p:guideLst>
        <p:guide orient="horz" pos="2160"/>
        <p:guide pos="2880"/>
      </p:guideLst>
    </p:cSldViewPr>
  </p:slideViewPr>
  <p:outlineViewPr>
    <p:cViewPr>
      <p:scale>
        <a:sx n="33" d="100"/>
        <a:sy n="33" d="100"/>
      </p:scale>
      <p:origin x="0" y="-16744"/>
    </p:cViewPr>
  </p:outlineViewPr>
  <p:notesTextViewPr>
    <p:cViewPr>
      <p:scale>
        <a:sx n="100" d="100"/>
        <a:sy n="100" d="100"/>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33710FB4-CD92-E843-A770-164BBE95230A}" type="datetimeFigureOut">
              <a:rPr lang="en-US" smtClean="0"/>
              <a:t>4/26/22</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304A7C4-34D7-1745-A856-E0192B4A9EE6}" type="slidenum">
              <a:rPr lang="en-US" smtClean="0"/>
              <a:t>‹#›</a:t>
            </a:fld>
            <a:endParaRPr lang="en-US"/>
          </a:p>
        </p:txBody>
      </p:sp>
    </p:spTree>
    <p:extLst>
      <p:ext uri="{BB962C8B-B14F-4D97-AF65-F5344CB8AC3E}">
        <p14:creationId xmlns:p14="http://schemas.microsoft.com/office/powerpoint/2010/main" val="17649004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A7F2E0D-C41A-004A-B7CE-2840F4E36B78}" type="datetimeFigureOut">
              <a:rPr lang="en-US" smtClean="0"/>
              <a:t>4/26/22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2C7160B-563F-B64B-B67D-C250EFBFF54C}" type="slidenum">
              <a:rPr lang="en-US" smtClean="0"/>
              <a:t>‹#›</a:t>
            </a:fld>
            <a:endParaRPr lang="en-US"/>
          </a:p>
        </p:txBody>
      </p:sp>
    </p:spTree>
    <p:extLst>
      <p:ext uri="{BB962C8B-B14F-4D97-AF65-F5344CB8AC3E}">
        <p14:creationId xmlns:p14="http://schemas.microsoft.com/office/powerpoint/2010/main" val="1958453915"/>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DE" dirty="0"/>
          </a:p>
        </p:txBody>
      </p:sp>
      <p:sp>
        <p:nvSpPr>
          <p:cNvPr id="4" name="Slide Number Placeholder 3"/>
          <p:cNvSpPr>
            <a:spLocks noGrp="1"/>
          </p:cNvSpPr>
          <p:nvPr>
            <p:ph type="sldNum" sz="quarter" idx="5"/>
          </p:nvPr>
        </p:nvSpPr>
        <p:spPr/>
        <p:txBody>
          <a:bodyPr/>
          <a:lstStyle/>
          <a:p>
            <a:fld id="{C2C7160B-563F-B64B-B67D-C250EFBFF54C}" type="slidenum">
              <a:rPr lang="en-US" smtClean="0"/>
              <a:t>5</a:t>
            </a:fld>
            <a:endParaRPr lang="en-US"/>
          </a:p>
        </p:txBody>
      </p:sp>
    </p:spTree>
    <p:extLst>
      <p:ext uri="{BB962C8B-B14F-4D97-AF65-F5344CB8AC3E}">
        <p14:creationId xmlns:p14="http://schemas.microsoft.com/office/powerpoint/2010/main" val="36551250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a:t>Multiple </a:t>
            </a:r>
            <a:r>
              <a:rPr lang="de-DE" err="1"/>
              <a:t>views</a:t>
            </a:r>
            <a:endParaRPr lang="de-DE"/>
          </a:p>
        </p:txBody>
      </p:sp>
      <p:sp>
        <p:nvSpPr>
          <p:cNvPr id="4" name="Slide Number Placeholder 3"/>
          <p:cNvSpPr>
            <a:spLocks noGrp="1"/>
          </p:cNvSpPr>
          <p:nvPr>
            <p:ph type="sldNum" sz="quarter" idx="5"/>
          </p:nvPr>
        </p:nvSpPr>
        <p:spPr/>
        <p:txBody>
          <a:bodyPr/>
          <a:lstStyle/>
          <a:p>
            <a:fld id="{C2C7160B-563F-B64B-B67D-C250EFBFF54C}" type="slidenum">
              <a:rPr lang="en-US" smtClean="0"/>
              <a:t>12</a:t>
            </a:fld>
            <a:endParaRPr lang="en-US"/>
          </a:p>
        </p:txBody>
      </p:sp>
    </p:spTree>
    <p:extLst>
      <p:ext uri="{BB962C8B-B14F-4D97-AF65-F5344CB8AC3E}">
        <p14:creationId xmlns:p14="http://schemas.microsoft.com/office/powerpoint/2010/main" val="4497526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2C7160B-563F-B64B-B67D-C250EFBFF54C}" type="slidenum">
              <a:rPr lang="en-US" smtClean="0"/>
              <a:t>19</a:t>
            </a:fld>
            <a:endParaRPr lang="en-US"/>
          </a:p>
        </p:txBody>
      </p:sp>
    </p:spTree>
    <p:extLst>
      <p:ext uri="{BB962C8B-B14F-4D97-AF65-F5344CB8AC3E}">
        <p14:creationId xmlns:p14="http://schemas.microsoft.com/office/powerpoint/2010/main" val="1199250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D69D35F-8D40-45E6-B6EF-84E06534F029}" type="slidenum">
              <a:rPr lang="en-US"/>
              <a:pPr/>
              <a:t>22</a:t>
            </a:fld>
            <a:endParaRPr lang="en-US"/>
          </a:p>
        </p:txBody>
      </p:sp>
      <p:sp>
        <p:nvSpPr>
          <p:cNvPr id="169986" name="Rectangle 2"/>
          <p:cNvSpPr>
            <a:spLocks noGrp="1" noRot="1" noChangeAspect="1" noChangeArrowheads="1" noTextEdit="1"/>
          </p:cNvSpPr>
          <p:nvPr>
            <p:ph type="sldImg"/>
          </p:nvPr>
        </p:nvSpPr>
        <p:spPr>
          <a:ln/>
        </p:spPr>
      </p:sp>
      <p:sp>
        <p:nvSpPr>
          <p:cNvPr id="169987" name="Rectangle 3"/>
          <p:cNvSpPr>
            <a:spLocks noGrp="1" noChangeArrowheads="1"/>
          </p:cNvSpPr>
          <p:nvPr>
            <p:ph type="body" idx="1"/>
          </p:nvPr>
        </p:nvSpPr>
        <p:spPr>
          <a:xfrm>
            <a:off x="914400" y="4343400"/>
            <a:ext cx="5029200" cy="4114800"/>
          </a:xfrm>
        </p:spPr>
        <p:txBody>
          <a:bodyPr/>
          <a:lstStyle/>
          <a:p>
            <a:r>
              <a:rPr lang="en-US"/>
              <a:t>The design principles are rooted in simplicity and restrictiveness.</a:t>
            </a:r>
          </a:p>
          <a:p>
            <a:r>
              <a:rPr lang="en-US"/>
              <a:t>Simplicity lies on many levels. The basic idea is that simpler things have fewer components, so less can go wrong. Further, there are fewer interfaces, so there are fewer entities communicating through the interfaces that can be inconsistent. Finally, they are easier to check, since the mechanism is not complex, and therefore easier to understand. There is also less to check.</a:t>
            </a:r>
          </a:p>
          <a:p>
            <a:r>
              <a:rPr lang="en-US"/>
              <a:t>Restriction minimizes the number and types of interactions between the entity and other entities. In some circles, an example is the “need to know” principle: only give the entity the information it needs to complete its task. It also should only be able to release information when required to by the goals of the entity. Note this includes writing (integrity), because by altering other entities, the writer can communicate information.</a:t>
            </a:r>
          </a:p>
        </p:txBody>
      </p:sp>
    </p:spTree>
    <p:extLst>
      <p:ext uri="{BB962C8B-B14F-4D97-AF65-F5344CB8AC3E}">
        <p14:creationId xmlns:p14="http://schemas.microsoft.com/office/powerpoint/2010/main" val="31861028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03FE8DB-D9FF-402D-BDEF-8D84B827F6CE}" type="slidenum">
              <a:rPr lang="en-US"/>
              <a:pPr/>
              <a:t>23</a:t>
            </a:fld>
            <a:endParaRPr lang="en-US"/>
          </a:p>
        </p:txBody>
      </p:sp>
      <p:sp>
        <p:nvSpPr>
          <p:cNvPr id="172034" name="Rectangle 2"/>
          <p:cNvSpPr>
            <a:spLocks noGrp="1" noRot="1" noChangeAspect="1" noChangeArrowheads="1" noTextEdit="1"/>
          </p:cNvSpPr>
          <p:nvPr>
            <p:ph type="sldImg"/>
          </p:nvPr>
        </p:nvSpPr>
        <p:spPr>
          <a:ln/>
        </p:spPr>
      </p:sp>
      <p:sp>
        <p:nvSpPr>
          <p:cNvPr id="172035" name="Rectangle 3"/>
          <p:cNvSpPr>
            <a:spLocks noGrp="1" noChangeArrowheads="1"/>
          </p:cNvSpPr>
          <p:nvPr>
            <p:ph type="body" idx="1"/>
          </p:nvPr>
        </p:nvSpPr>
        <p:spPr>
          <a:xfrm>
            <a:off x="914400" y="4343400"/>
            <a:ext cx="5029200" cy="4114800"/>
          </a:xfrm>
        </p:spPr>
        <p:txBody>
          <a:bodyPr/>
          <a:lstStyle/>
          <a:p>
            <a:endParaRPr lang="en-US"/>
          </a:p>
        </p:txBody>
      </p:sp>
    </p:spTree>
    <p:extLst>
      <p:ext uri="{BB962C8B-B14F-4D97-AF65-F5344CB8AC3E}">
        <p14:creationId xmlns:p14="http://schemas.microsoft.com/office/powerpoint/2010/main" val="17322438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1587535-9E24-451E-AA4A-FABD18F68B08}" type="slidenum">
              <a:rPr lang="en-US"/>
              <a:pPr/>
              <a:t>24</a:t>
            </a:fld>
            <a:endParaRPr lang="en-US"/>
          </a:p>
        </p:txBody>
      </p:sp>
      <p:sp>
        <p:nvSpPr>
          <p:cNvPr id="174082" name="Rectangle 2"/>
          <p:cNvSpPr>
            <a:spLocks noGrp="1" noRot="1" noChangeAspect="1" noChangeArrowheads="1" noTextEdit="1"/>
          </p:cNvSpPr>
          <p:nvPr>
            <p:ph type="sldImg"/>
          </p:nvPr>
        </p:nvSpPr>
        <p:spPr>
          <a:ln/>
        </p:spPr>
      </p:sp>
      <p:sp>
        <p:nvSpPr>
          <p:cNvPr id="174083" name="Rectangle 3"/>
          <p:cNvSpPr>
            <a:spLocks noGrp="1" noChangeArrowheads="1"/>
          </p:cNvSpPr>
          <p:nvPr>
            <p:ph type="body" idx="1"/>
          </p:nvPr>
        </p:nvSpPr>
        <p:spPr>
          <a:xfrm>
            <a:off x="914400" y="4343400"/>
            <a:ext cx="5029200" cy="4114800"/>
          </a:xfrm>
        </p:spPr>
        <p:txBody>
          <a:bodyPr/>
          <a:lstStyle/>
          <a:p>
            <a:r>
              <a:rPr lang="en-US" dirty="0"/>
              <a:t>This is an example of restriction. Key concepts are:</a:t>
            </a:r>
          </a:p>
          <a:p>
            <a:pPr>
              <a:buFontTx/>
              <a:buChar char="•"/>
            </a:pPr>
            <a:r>
              <a:rPr lang="en-US" dirty="0"/>
              <a:t>Function: what is the task, and what is the minimal set of rights needed? “Minimal” here means that if the right is not present, the task cannot be performed. A good example is a UNIX network server that needs access to a port below 1024 (this access requires root).</a:t>
            </a:r>
          </a:p>
          <a:p>
            <a:pPr>
              <a:buFontTx/>
              <a:buChar char="•"/>
            </a:pPr>
            <a:r>
              <a:rPr lang="en-US" dirty="0"/>
              <a:t>Rights being added, discarded: if the task requires privileges for only one action, then the privileges should be added before the action and then removed. Going back to the UNIX network server, if the server need not act as root (for example, an SMTP server), then drop the root privileges immediately after the port is opened.</a:t>
            </a:r>
          </a:p>
        </p:txBody>
      </p:sp>
    </p:spTree>
    <p:extLst>
      <p:ext uri="{BB962C8B-B14F-4D97-AF65-F5344CB8AC3E}">
        <p14:creationId xmlns:p14="http://schemas.microsoft.com/office/powerpoint/2010/main" val="3871728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44F6FFF-C35B-4E9C-9588-5EB4CA789D4D}" type="slidenum">
              <a:rPr lang="en-US"/>
              <a:pPr/>
              <a:t>25</a:t>
            </a:fld>
            <a:endParaRPr lang="en-US"/>
          </a:p>
        </p:txBody>
      </p:sp>
      <p:sp>
        <p:nvSpPr>
          <p:cNvPr id="179202" name="Rectangle 2"/>
          <p:cNvSpPr>
            <a:spLocks noGrp="1" noRot="1" noChangeAspect="1" noChangeArrowheads="1" noTextEdit="1"/>
          </p:cNvSpPr>
          <p:nvPr>
            <p:ph type="sldImg"/>
          </p:nvPr>
        </p:nvSpPr>
        <p:spPr>
          <a:ln/>
        </p:spPr>
      </p:sp>
      <p:sp>
        <p:nvSpPr>
          <p:cNvPr id="179203" name="Rectangle 3"/>
          <p:cNvSpPr>
            <a:spLocks noGrp="1" noChangeArrowheads="1"/>
          </p:cNvSpPr>
          <p:nvPr>
            <p:ph type="body" idx="1"/>
          </p:nvPr>
        </p:nvSpPr>
        <p:spPr>
          <a:xfrm>
            <a:off x="914400" y="4343400"/>
            <a:ext cx="5029200" cy="4114800"/>
          </a:xfrm>
        </p:spPr>
        <p:txBody>
          <a:bodyPr/>
          <a:lstStyle/>
          <a:p>
            <a:r>
              <a:rPr lang="en-US" dirty="0"/>
              <a:t>The first is well-known. Add rights explicitly; set everything to deny, and add back. This follows the Principle of Least Privilege. You see a variation when writing code that has security considerations. If you take </a:t>
            </a:r>
            <a:r>
              <a:rPr lang="en-US" dirty="0" err="1"/>
              <a:t>untrusted</a:t>
            </a:r>
            <a:r>
              <a:rPr lang="en-US" dirty="0"/>
              <a:t> data (such as input) that may contain meta-characters. The rule of thumb is to specify the LEGAL characters, and discard all others, rather than to specify the ILLEGAL characters and discard them. More on this in chapter 29 …</a:t>
            </a:r>
          </a:p>
          <a:p>
            <a:r>
              <a:rPr lang="en-US" dirty="0"/>
              <a:t>The second is often overlooked, but goes to the meaning of “fail safe”: if something fails, the system is still safe. Failure should never change the security state of the system. Hence, if an action fails, the system should be as secure as if the action never took place.</a:t>
            </a:r>
          </a:p>
          <a:p>
            <a:endParaRPr lang="en-US" dirty="0"/>
          </a:p>
          <a:p>
            <a:r>
              <a:rPr lang="en-US" dirty="0"/>
              <a:t>Credit card system defaults to manual process if it cannot phone in to check validity.  Manual process insecure.  Counterpoint: risk management—cheaper to accept loss than to refuse valid transactions when line is down.</a:t>
            </a:r>
          </a:p>
        </p:txBody>
      </p:sp>
    </p:spTree>
    <p:extLst>
      <p:ext uri="{BB962C8B-B14F-4D97-AF65-F5344CB8AC3E}">
        <p14:creationId xmlns:p14="http://schemas.microsoft.com/office/powerpoint/2010/main" val="3380681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7402B36-30A0-4F4C-A8E1-DB325ECE6591}" type="slidenum">
              <a:rPr lang="en-US"/>
              <a:pPr/>
              <a:t>26</a:t>
            </a:fld>
            <a:endParaRPr lang="en-US"/>
          </a:p>
        </p:txBody>
      </p:sp>
      <p:sp>
        <p:nvSpPr>
          <p:cNvPr id="183298" name="Rectangle 2"/>
          <p:cNvSpPr>
            <a:spLocks noGrp="1" noRot="1" noChangeAspect="1" noChangeArrowheads="1" noTextEdit="1"/>
          </p:cNvSpPr>
          <p:nvPr>
            <p:ph type="sldImg"/>
          </p:nvPr>
        </p:nvSpPr>
        <p:spPr>
          <a:ln/>
        </p:spPr>
      </p:sp>
      <p:sp>
        <p:nvSpPr>
          <p:cNvPr id="183299" name="Rectangle 3"/>
          <p:cNvSpPr>
            <a:spLocks noGrp="1" noChangeArrowheads="1"/>
          </p:cNvSpPr>
          <p:nvPr>
            <p:ph type="body" idx="1"/>
          </p:nvPr>
        </p:nvSpPr>
        <p:spPr>
          <a:xfrm>
            <a:off x="914400" y="4343400"/>
            <a:ext cx="5029200" cy="4114800"/>
          </a:xfrm>
        </p:spPr>
        <p:txBody>
          <a:bodyPr/>
          <a:lstStyle/>
          <a:p>
            <a:r>
              <a:rPr lang="en-US"/>
              <a:t>Simplicity refers to all dimensions: design, implementation, operation, interaction with other components, even in specification. The toolkit philosophy of the UNIX system is excellent here; each tool is designed and implemented to perform a single task. The tools are then put together. This allows the checking of each component, and then their interfaces. It is conceptually much less complex than examining the unit as a whole. The key, though, is to define </a:t>
            </a:r>
            <a:r>
              <a:rPr lang="en-US" i="1"/>
              <a:t>all</a:t>
            </a:r>
            <a:r>
              <a:rPr lang="en-US"/>
              <a:t> interfaces </a:t>
            </a:r>
            <a:r>
              <a:rPr lang="en-US" i="1"/>
              <a:t>completely</a:t>
            </a:r>
            <a:r>
              <a:rPr lang="en-US"/>
              <a:t> (for example, environment variables and global variables as well as parameter lists).</a:t>
            </a:r>
          </a:p>
          <a:p>
            <a:endParaRPr lang="en-US"/>
          </a:p>
        </p:txBody>
      </p:sp>
    </p:spTree>
    <p:extLst>
      <p:ext uri="{BB962C8B-B14F-4D97-AF65-F5344CB8AC3E}">
        <p14:creationId xmlns:p14="http://schemas.microsoft.com/office/powerpoint/2010/main" val="18163439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A185841-5881-493A-9402-5B5E61D42974}" type="slidenum">
              <a:rPr lang="en-US"/>
              <a:pPr/>
              <a:t>27</a:t>
            </a:fld>
            <a:endParaRPr lang="en-US"/>
          </a:p>
        </p:txBody>
      </p:sp>
      <p:sp>
        <p:nvSpPr>
          <p:cNvPr id="188418" name="Rectangle 2"/>
          <p:cNvSpPr>
            <a:spLocks noGrp="1" noRot="1" noChangeAspect="1" noChangeArrowheads="1" noTextEdit="1"/>
          </p:cNvSpPr>
          <p:nvPr>
            <p:ph type="sldImg"/>
          </p:nvPr>
        </p:nvSpPr>
        <p:spPr>
          <a:ln/>
        </p:spPr>
      </p:sp>
      <p:sp>
        <p:nvSpPr>
          <p:cNvPr id="188419" name="Rectangle 3"/>
          <p:cNvSpPr>
            <a:spLocks noGrp="1" noChangeArrowheads="1"/>
          </p:cNvSpPr>
          <p:nvPr>
            <p:ph type="body" idx="1"/>
          </p:nvPr>
        </p:nvSpPr>
        <p:spPr>
          <a:xfrm>
            <a:off x="914400" y="4343400"/>
            <a:ext cx="5029200" cy="4114800"/>
          </a:xfrm>
        </p:spPr>
        <p:txBody>
          <a:bodyPr/>
          <a:lstStyle/>
          <a:p>
            <a:r>
              <a:rPr lang="en-US" dirty="0"/>
              <a:t>Note that source code need not be available to meet this principle. It simply says that your security cannot depend upon your design being a secret. Secrecy can enhance the security, but if the design becomes exposed, the security of the mechanism cannot be affected.</a:t>
            </a:r>
          </a:p>
          <a:p>
            <a:r>
              <a:rPr lang="en-US" dirty="0"/>
              <a:t>The problem is that people are very good at finding out what secrets protect you. They may figure it out from the way the system works, or from reverse engineering the interface or system, or by more prosaic techniques such as dumpster diving.</a:t>
            </a:r>
          </a:p>
          <a:p>
            <a:r>
              <a:rPr lang="en-US" dirty="0"/>
              <a:t>This principle does not speak to secrets not involving design or implementation. For example, you can keep crypto keys and passwords secret.</a:t>
            </a:r>
          </a:p>
          <a:p>
            <a:endParaRPr lang="en-US" dirty="0"/>
          </a:p>
          <a:p>
            <a:r>
              <a:rPr lang="en-US" dirty="0" err="1"/>
              <a:t>deCSS</a:t>
            </a:r>
            <a:r>
              <a:rPr lang="en-US" dirty="0"/>
              <a:t>: alleged purpose—stop piracy; actual purposes—region coding, </a:t>
            </a:r>
            <a:r>
              <a:rPr lang="en-US" dirty="0" err="1"/>
              <a:t>nonskippable</a:t>
            </a:r>
            <a:r>
              <a:rPr lang="en-US" dirty="0"/>
              <a:t> commercials.  Algorithm weak, easily reverse engineered.  The “secret” key must be stored on firmware of every DVD player. </a:t>
            </a:r>
          </a:p>
        </p:txBody>
      </p:sp>
    </p:spTree>
    <p:extLst>
      <p:ext uri="{BB962C8B-B14F-4D97-AF65-F5344CB8AC3E}">
        <p14:creationId xmlns:p14="http://schemas.microsoft.com/office/powerpoint/2010/main" val="8135490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4998F75-B64A-4F56-BAB6-8967DF4A612B}" type="slidenum">
              <a:rPr lang="en-US"/>
              <a:pPr/>
              <a:t>28</a:t>
            </a:fld>
            <a:endParaRPr lang="en-US"/>
          </a:p>
        </p:txBody>
      </p:sp>
      <p:sp>
        <p:nvSpPr>
          <p:cNvPr id="186370" name="Rectangle 2"/>
          <p:cNvSpPr>
            <a:spLocks noGrp="1" noRot="1" noChangeAspect="1" noChangeArrowheads="1" noTextEdit="1"/>
          </p:cNvSpPr>
          <p:nvPr>
            <p:ph type="sldImg"/>
          </p:nvPr>
        </p:nvSpPr>
        <p:spPr>
          <a:ln/>
        </p:spPr>
      </p:sp>
      <p:sp>
        <p:nvSpPr>
          <p:cNvPr id="186371" name="Rectangle 3"/>
          <p:cNvSpPr>
            <a:spLocks noGrp="1" noChangeArrowheads="1"/>
          </p:cNvSpPr>
          <p:nvPr>
            <p:ph type="body" idx="1"/>
          </p:nvPr>
        </p:nvSpPr>
        <p:spPr>
          <a:xfrm>
            <a:off x="914400" y="4343400"/>
            <a:ext cx="5029200" cy="4114800"/>
          </a:xfrm>
        </p:spPr>
        <p:txBody>
          <a:bodyPr/>
          <a:lstStyle/>
          <a:p>
            <a:r>
              <a:rPr lang="en-US" dirty="0"/>
              <a:t>The reason for relaxing this one is efficiency: if you do lots of accesses, the checks will slow you down substantially. It’s not clear if that is really true, though.</a:t>
            </a:r>
          </a:p>
          <a:p>
            <a:r>
              <a:rPr lang="en-US" dirty="0"/>
              <a:t>Exercise: Have a process open a UNIX file for reading. From the shell, delete the read permissions that allow the process to read the file. Then have the process read from the open file. The process can do so. This shows the check is done at the open. If you want to be sure, have the process close the file. Then have the process try to reopen the file for reading. This open will fail.</a:t>
            </a:r>
          </a:p>
          <a:p>
            <a:r>
              <a:rPr lang="en-US" dirty="0"/>
              <a:t>Note that UNIX systems fail to enforce this principle to </a:t>
            </a:r>
            <a:r>
              <a:rPr lang="en-US" i="1" dirty="0"/>
              <a:t>any</a:t>
            </a:r>
            <a:r>
              <a:rPr lang="en-US" dirty="0"/>
              <a:t> degree on a </a:t>
            </a:r>
            <a:r>
              <a:rPr lang="en-US" dirty="0" err="1"/>
              <a:t>superuser</a:t>
            </a:r>
            <a:r>
              <a:rPr lang="en-US" dirty="0"/>
              <a:t> process, where access permissions are not even checked for an open! This is why people create management accounts (more properly, role accounts) like </a:t>
            </a:r>
            <a:r>
              <a:rPr lang="en-US" i="1" dirty="0"/>
              <a:t>bin</a:t>
            </a:r>
            <a:r>
              <a:rPr lang="en-US" dirty="0"/>
              <a:t> or </a:t>
            </a:r>
            <a:r>
              <a:rPr lang="en-US" i="1" dirty="0"/>
              <a:t>mail</a:t>
            </a:r>
            <a:r>
              <a:rPr lang="en-US" dirty="0"/>
              <a:t>: by restricting processes to those accounts, so access control checking applies. It also is an application of the principle of least privilege.</a:t>
            </a:r>
          </a:p>
        </p:txBody>
      </p:sp>
    </p:spTree>
    <p:extLst>
      <p:ext uri="{BB962C8B-B14F-4D97-AF65-F5344CB8AC3E}">
        <p14:creationId xmlns:p14="http://schemas.microsoft.com/office/powerpoint/2010/main" val="2911415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1EA7B4-4D42-4E6E-9940-92969AC7D7A9}" type="slidenum">
              <a:rPr lang="en-US"/>
              <a:pPr/>
              <a:t>29</a:t>
            </a:fld>
            <a:endParaRPr lang="en-US"/>
          </a:p>
        </p:txBody>
      </p:sp>
      <p:sp>
        <p:nvSpPr>
          <p:cNvPr id="195586" name="Rectangle 2"/>
          <p:cNvSpPr>
            <a:spLocks noGrp="1" noRot="1" noChangeAspect="1" noChangeArrowheads="1" noTextEdit="1"/>
          </p:cNvSpPr>
          <p:nvPr>
            <p:ph type="sldImg"/>
          </p:nvPr>
        </p:nvSpPr>
        <p:spPr>
          <a:ln/>
        </p:spPr>
      </p:sp>
      <p:sp>
        <p:nvSpPr>
          <p:cNvPr id="195587" name="Rectangle 3"/>
          <p:cNvSpPr>
            <a:spLocks noGrp="1" noChangeArrowheads="1"/>
          </p:cNvSpPr>
          <p:nvPr>
            <p:ph type="body" idx="1"/>
          </p:nvPr>
        </p:nvSpPr>
        <p:spPr>
          <a:xfrm>
            <a:off x="914400" y="4343400"/>
            <a:ext cx="5029200" cy="4114800"/>
          </a:xfrm>
        </p:spPr>
        <p:txBody>
          <a:bodyPr/>
          <a:lstStyle/>
          <a:p>
            <a:r>
              <a:rPr lang="en-US"/>
              <a:t>You need to meet more than one condition to gain access. Separation of duty says that the one who signs the checks cannot be the one who prints the checks because then a single person could steal money. To make that more difficult, the thief must compromise two people, not one.</a:t>
            </a:r>
          </a:p>
          <a:p>
            <a:r>
              <a:rPr lang="en-US"/>
              <a:t>This also provides a finer-grained control over a resource than a single condition.</a:t>
            </a:r>
          </a:p>
          <a:p>
            <a:r>
              <a:rPr lang="en-US"/>
              <a:t>The analogy with non-computer security mechanisms is that of “defense in depth.” To get into a castle, you need to cross the moat, scale the walls, and drop down over the walls before you can get in. That is three barriers (conditions) that must be overcome (met).</a:t>
            </a:r>
          </a:p>
          <a:p>
            <a:endParaRPr lang="en-US"/>
          </a:p>
          <a:p>
            <a:r>
              <a:rPr lang="en-US"/>
              <a:t>Openssh: separate app into monitor and child processes; child processes are not privileged and must ask monitor to perform privileged ops on its behalf; user interaction only with unprivileged children</a:t>
            </a:r>
          </a:p>
        </p:txBody>
      </p:sp>
    </p:spTree>
    <p:extLst>
      <p:ext uri="{BB962C8B-B14F-4D97-AF65-F5344CB8AC3E}">
        <p14:creationId xmlns:p14="http://schemas.microsoft.com/office/powerpoint/2010/main" val="12485687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B773FE4-FFFA-431D-B1EB-ABF83CC4DD06}" type="slidenum">
              <a:rPr lang="en-US"/>
              <a:pPr/>
              <a:t>32</a:t>
            </a:fld>
            <a:endParaRPr lang="en-US"/>
          </a:p>
        </p:txBody>
      </p:sp>
      <p:sp>
        <p:nvSpPr>
          <p:cNvPr id="199682" name="Rectangle 2"/>
          <p:cNvSpPr>
            <a:spLocks noGrp="1" noRot="1" noChangeAspect="1" noChangeArrowheads="1" noTextEdit="1"/>
          </p:cNvSpPr>
          <p:nvPr>
            <p:ph type="sldImg"/>
          </p:nvPr>
        </p:nvSpPr>
        <p:spPr>
          <a:ln/>
        </p:spPr>
      </p:sp>
      <p:sp>
        <p:nvSpPr>
          <p:cNvPr id="199683" name="Rectangle 3"/>
          <p:cNvSpPr>
            <a:spLocks noGrp="1" noChangeArrowheads="1"/>
          </p:cNvSpPr>
          <p:nvPr>
            <p:ph type="body" idx="1"/>
          </p:nvPr>
        </p:nvSpPr>
        <p:spPr>
          <a:xfrm>
            <a:off x="914400" y="4343400"/>
            <a:ext cx="5029200" cy="4114800"/>
          </a:xfrm>
        </p:spPr>
        <p:txBody>
          <a:bodyPr/>
          <a:lstStyle/>
          <a:p>
            <a:r>
              <a:rPr lang="en-US"/>
              <a:t>Firewall: what about insiders?</a:t>
            </a:r>
          </a:p>
          <a:p>
            <a:endParaRPr lang="en-US"/>
          </a:p>
          <a:p>
            <a:r>
              <a:rPr lang="en-US"/>
              <a:t>Bank: auto cameras, security guard, vault requiring multiple locks + codes, dye bills</a:t>
            </a:r>
          </a:p>
        </p:txBody>
      </p:sp>
    </p:spTree>
    <p:extLst>
      <p:ext uri="{BB962C8B-B14F-4D97-AF65-F5344CB8AC3E}">
        <p14:creationId xmlns:p14="http://schemas.microsoft.com/office/powerpoint/2010/main" val="16314764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37F1529-33FD-4D2C-8810-C23E2394E989}" type="slidenum">
              <a:rPr lang="en-US"/>
              <a:pPr/>
              <a:t>33</a:t>
            </a:fld>
            <a:endParaRPr lang="en-US"/>
          </a:p>
        </p:txBody>
      </p:sp>
      <p:sp>
        <p:nvSpPr>
          <p:cNvPr id="202754" name="Rectangle 2"/>
          <p:cNvSpPr>
            <a:spLocks noGrp="1" noRot="1" noChangeAspect="1" noChangeArrowheads="1" noTextEdit="1"/>
          </p:cNvSpPr>
          <p:nvPr>
            <p:ph type="sldImg"/>
          </p:nvPr>
        </p:nvSpPr>
        <p:spPr>
          <a:ln/>
        </p:spPr>
      </p:sp>
      <p:sp>
        <p:nvSpPr>
          <p:cNvPr id="202755" name="Rectangle 3"/>
          <p:cNvSpPr>
            <a:spLocks noGrp="1" noChangeArrowheads="1"/>
          </p:cNvSpPr>
          <p:nvPr>
            <p:ph type="body" idx="1"/>
          </p:nvPr>
        </p:nvSpPr>
        <p:spPr>
          <a:xfrm>
            <a:off x="914400" y="4343400"/>
            <a:ext cx="5029200" cy="4114800"/>
          </a:xfrm>
        </p:spPr>
        <p:txBody>
          <a:bodyPr/>
          <a:lstStyle/>
          <a:p>
            <a:r>
              <a:rPr lang="en-US" dirty="0"/>
              <a:t>Isolation prevents communication, and communication with something—another process or a resource—is necessary for a breach of security. Limit the communication, and you limit the damage.  Works with “separation of privilege” </a:t>
            </a:r>
            <a:r>
              <a:rPr lang="en-US" dirty="0" err="1"/>
              <a:t>openssh</a:t>
            </a:r>
            <a:r>
              <a:rPr lang="en-US" dirty="0"/>
              <a:t> example.</a:t>
            </a:r>
          </a:p>
          <a:p>
            <a:endParaRPr lang="en-US" dirty="0"/>
          </a:p>
          <a:p>
            <a:r>
              <a:rPr lang="en-US" dirty="0"/>
              <a:t>Covert channels: if two processes share a resource, by coordinating access, they can communicate by modulating access to the entire resource.</a:t>
            </a:r>
          </a:p>
          <a:p>
            <a:r>
              <a:rPr lang="en-US" dirty="0"/>
              <a:t>Examples: percent of CPU used. To send a 1 bit, the first process uses 75% of the CPU; to send a 0 bit, it uses 25% of the CPU. The other process sees how much of the CPU it can get and from that can tell what  the first process used, and hence is sending. Variations include filling disks, creating files with fixed names, and so forth.</a:t>
            </a:r>
          </a:p>
          <a:p>
            <a:r>
              <a:rPr lang="en-US" dirty="0"/>
              <a:t>Approaches to implementing this principle: isolate each process, via virtual machines or sandboxes (a sandbox is like a VM, but the isolation is not complete).</a:t>
            </a:r>
          </a:p>
        </p:txBody>
      </p:sp>
    </p:spTree>
    <p:extLst>
      <p:ext uri="{BB962C8B-B14F-4D97-AF65-F5344CB8AC3E}">
        <p14:creationId xmlns:p14="http://schemas.microsoft.com/office/powerpoint/2010/main" val="11540616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0ACC1EB-253C-475A-9C8C-35FF6FCC7BAB}" type="slidenum">
              <a:rPr lang="en-US"/>
              <a:pPr/>
              <a:t>34</a:t>
            </a:fld>
            <a:endParaRPr lang="en-US"/>
          </a:p>
        </p:txBody>
      </p:sp>
      <p:sp>
        <p:nvSpPr>
          <p:cNvPr id="206850" name="Rectangle 2"/>
          <p:cNvSpPr>
            <a:spLocks noGrp="1" noRot="1" noChangeAspect="1" noChangeArrowheads="1" noTextEdit="1"/>
          </p:cNvSpPr>
          <p:nvPr>
            <p:ph type="sldImg"/>
          </p:nvPr>
        </p:nvSpPr>
        <p:spPr>
          <a:ln/>
        </p:spPr>
      </p:sp>
      <p:sp>
        <p:nvSpPr>
          <p:cNvPr id="206851" name="Rectangle 3"/>
          <p:cNvSpPr>
            <a:spLocks noGrp="1" noChangeArrowheads="1"/>
          </p:cNvSpPr>
          <p:nvPr>
            <p:ph type="body" idx="1"/>
          </p:nvPr>
        </p:nvSpPr>
        <p:spPr>
          <a:xfrm>
            <a:off x="914400" y="4343400"/>
            <a:ext cx="5029200" cy="4114800"/>
          </a:xfrm>
        </p:spPr>
        <p:txBody>
          <a:bodyPr/>
          <a:lstStyle/>
          <a:p>
            <a:r>
              <a:rPr lang="en-US"/>
              <a:t>This recognizes the human element. General rules are:</a:t>
            </a:r>
          </a:p>
          <a:p>
            <a:pPr>
              <a:buFontTx/>
              <a:buChar char="•"/>
            </a:pPr>
            <a:r>
              <a:rPr lang="en-US"/>
              <a:t>Be clear in error messages. You don’t need to be detailed (e.g., did the user mistype the password or login name) but you do need to state the rules for using the mechanism (in the example, that the user must supply both password and login name).</a:t>
            </a:r>
          </a:p>
          <a:p>
            <a:pPr>
              <a:buFontTx/>
              <a:buChar char="•"/>
            </a:pPr>
            <a:r>
              <a:rPr lang="en-US"/>
              <a:t>This is usually interpreted as meaning the mechanism must not impose an onerous burden. Strictly speaking, passwords violate this rule (because it’s not as easy to access a resource by giving a password as accessing the resource without a password), but the password is considered a minimal burden. </a:t>
            </a:r>
          </a:p>
        </p:txBody>
      </p:sp>
    </p:spTree>
    <p:extLst>
      <p:ext uri="{BB962C8B-B14F-4D97-AF65-F5344CB8AC3E}">
        <p14:creationId xmlns:p14="http://schemas.microsoft.com/office/powerpoint/2010/main" val="2425577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2C7160B-563F-B64B-B67D-C250EFBFF54C}" type="slidenum">
              <a:rPr lang="en-US" smtClean="0"/>
              <a:t>36</a:t>
            </a:fld>
            <a:endParaRPr lang="en-US"/>
          </a:p>
        </p:txBody>
      </p:sp>
    </p:spTree>
    <p:extLst>
      <p:ext uri="{BB962C8B-B14F-4D97-AF65-F5344CB8AC3E}">
        <p14:creationId xmlns:p14="http://schemas.microsoft.com/office/powerpoint/2010/main" val="40767041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2C7160B-563F-B64B-B67D-C250EFBFF54C}" type="slidenum">
              <a:rPr lang="en-US" smtClean="0"/>
              <a:t>38</a:t>
            </a:fld>
            <a:endParaRPr lang="en-US"/>
          </a:p>
        </p:txBody>
      </p:sp>
    </p:spTree>
    <p:extLst>
      <p:ext uri="{BB962C8B-B14F-4D97-AF65-F5344CB8AC3E}">
        <p14:creationId xmlns:p14="http://schemas.microsoft.com/office/powerpoint/2010/main" val="41369397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p:cNvSpPr>
            <a:spLocks noGrp="1" noChangeArrowheads="1"/>
          </p:cNvSpPr>
          <p:nvPr>
            <p:ph type="sldNum"/>
          </p:nvPr>
        </p:nvSpPr>
        <p:spPr>
          <a:ln/>
        </p:spPr>
        <p:txBody>
          <a:bodyPr/>
          <a:lstStyle/>
          <a:p>
            <a:fld id="{B6AC7D57-E889-4E6D-B8F7-B4BABA8B4D2C}" type="slidenum">
              <a:rPr lang="en-GB"/>
              <a:pPr/>
              <a:t>41</a:t>
            </a:fld>
            <a:endParaRPr lang="en-GB"/>
          </a:p>
        </p:txBody>
      </p:sp>
      <p:sp>
        <p:nvSpPr>
          <p:cNvPr id="193537" name="Text Box 1"/>
          <p:cNvSpPr txBox="1">
            <a:spLocks noChangeArrowheads="1"/>
          </p:cNvSpPr>
          <p:nvPr/>
        </p:nvSpPr>
        <p:spPr bwMode="auto">
          <a:xfrm>
            <a:off x="1204914" y="697846"/>
            <a:ext cx="4600575" cy="3486151"/>
          </a:xfrm>
          <a:prstGeom prst="rect">
            <a:avLst/>
          </a:prstGeom>
          <a:solidFill>
            <a:srgbClr val="FFFFFF"/>
          </a:solidFill>
          <a:ln w="9525">
            <a:solidFill>
              <a:srgbClr val="000000"/>
            </a:solidFill>
            <a:miter lim="800000"/>
            <a:headEnd/>
            <a:tailEnd/>
          </a:ln>
          <a:effectLst/>
        </p:spPr>
        <p:txBody>
          <a:bodyPr wrap="none" lIns="86493" tIns="43247" rIns="86493" bIns="43247" anchor="ctr"/>
          <a:lstStyle/>
          <a:p>
            <a:endParaRPr lang="en-US"/>
          </a:p>
        </p:txBody>
      </p:sp>
      <p:sp>
        <p:nvSpPr>
          <p:cNvPr id="193538" name="Rectangle 2"/>
          <p:cNvSpPr txBox="1">
            <a:spLocks noGrp="1" noChangeArrowheads="1"/>
          </p:cNvSpPr>
          <p:nvPr>
            <p:ph type="body"/>
          </p:nvPr>
        </p:nvSpPr>
        <p:spPr bwMode="auto">
          <a:xfrm>
            <a:off x="701346" y="4416101"/>
            <a:ext cx="5607712" cy="4183994"/>
          </a:xfrm>
          <a:prstGeom prst="rect">
            <a:avLst/>
          </a:prstGeom>
          <a:noFill/>
          <a:ln>
            <a:round/>
            <a:headEnd/>
            <a:tailEnd/>
          </a:ln>
        </p:spPr>
        <p:txBody>
          <a:bodyPr wrap="none" anchor="ctr"/>
          <a:lstStyle/>
          <a:p>
            <a:endParaRPr lang="en-US"/>
          </a:p>
        </p:txBody>
      </p:sp>
    </p:spTree>
    <p:extLst>
      <p:ext uri="{BB962C8B-B14F-4D97-AF65-F5344CB8AC3E}">
        <p14:creationId xmlns:p14="http://schemas.microsoft.com/office/powerpoint/2010/main" val="6975927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2C7160B-563F-B64B-B67D-C250EFBFF54C}" type="slidenum">
              <a:rPr lang="en-US" smtClean="0"/>
              <a:t>42</a:t>
            </a:fld>
            <a:endParaRPr lang="en-US"/>
          </a:p>
        </p:txBody>
      </p:sp>
    </p:spTree>
    <p:extLst>
      <p:ext uri="{BB962C8B-B14F-4D97-AF65-F5344CB8AC3E}">
        <p14:creationId xmlns:p14="http://schemas.microsoft.com/office/powerpoint/2010/main" val="21156141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2C7160B-563F-B64B-B67D-C250EFBFF54C}" type="slidenum">
              <a:rPr lang="en-US" smtClean="0"/>
              <a:t>43</a:t>
            </a:fld>
            <a:endParaRPr lang="en-US"/>
          </a:p>
        </p:txBody>
      </p:sp>
    </p:spTree>
    <p:extLst>
      <p:ext uri="{BB962C8B-B14F-4D97-AF65-F5344CB8AC3E}">
        <p14:creationId xmlns:p14="http://schemas.microsoft.com/office/powerpoint/2010/main" val="15377582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d8b00d2ea6_1_5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7" name="Google Shape;217;gd8b00d2ea6_1_5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2EC6D6"/>
              </a:buClr>
              <a:buSzPts val="1200"/>
              <a:buFont typeface="Calibri"/>
              <a:buNone/>
            </a:pPr>
            <a:r>
              <a:rPr lang="en-US" sz="1200" dirty="0">
                <a:solidFill>
                  <a:srgbClr val="2EC6D6"/>
                </a:solidFill>
              </a:rPr>
              <a:t>Principles:</a:t>
            </a:r>
          </a:p>
          <a:p>
            <a:pPr marL="171450" marR="0" lvl="0" indent="-171450" algn="l" rtl="0">
              <a:lnSpc>
                <a:spcPct val="100000"/>
              </a:lnSpc>
              <a:spcBef>
                <a:spcPts val="0"/>
              </a:spcBef>
              <a:spcAft>
                <a:spcPts val="0"/>
              </a:spcAft>
              <a:buClr>
                <a:srgbClr val="2EC6D6"/>
              </a:buClr>
              <a:buSzPts val="1200"/>
              <a:buFont typeface="Arial" panose="020B0604020202020204" pitchFamily="34" charset="0"/>
              <a:buChar char="•"/>
            </a:pPr>
            <a:r>
              <a:rPr lang="en-US" sz="1200" dirty="0">
                <a:solidFill>
                  <a:srgbClr val="2EC6D6"/>
                </a:solidFill>
              </a:rPr>
              <a:t>Complete mediation</a:t>
            </a:r>
          </a:p>
          <a:p>
            <a:pPr marL="171450" marR="0" lvl="0" indent="-171450" algn="l" rtl="0">
              <a:lnSpc>
                <a:spcPct val="100000"/>
              </a:lnSpc>
              <a:spcBef>
                <a:spcPts val="0"/>
              </a:spcBef>
              <a:spcAft>
                <a:spcPts val="0"/>
              </a:spcAft>
              <a:buClr>
                <a:srgbClr val="2EC6D6"/>
              </a:buClr>
              <a:buSzPts val="1200"/>
              <a:buFont typeface="Arial" panose="020B0604020202020204" pitchFamily="34" charset="0"/>
              <a:buChar char="•"/>
            </a:pPr>
            <a:r>
              <a:rPr lang="en-US" sz="1200" dirty="0">
                <a:solidFill>
                  <a:srgbClr val="2EC6D6"/>
                </a:solidFill>
              </a:rPr>
              <a:t>Economy of mechanisms</a:t>
            </a:r>
          </a:p>
          <a:p>
            <a:pPr marL="171450" marR="0" lvl="0" indent="-171450" algn="l" rtl="0">
              <a:lnSpc>
                <a:spcPct val="100000"/>
              </a:lnSpc>
              <a:spcBef>
                <a:spcPts val="0"/>
              </a:spcBef>
              <a:spcAft>
                <a:spcPts val="0"/>
              </a:spcAft>
              <a:buClr>
                <a:srgbClr val="2EC6D6"/>
              </a:buClr>
              <a:buSzPts val="1200"/>
              <a:buFontTx/>
              <a:buChar char="-"/>
            </a:pPr>
            <a:endParaRPr lang="en-US" sz="1200" dirty="0">
              <a:solidFill>
                <a:srgbClr val="2EC6D6"/>
              </a:solidFill>
            </a:endParaRPr>
          </a:p>
          <a:p>
            <a:pPr marL="0" marR="0" lvl="0" indent="0" algn="l" rtl="0">
              <a:lnSpc>
                <a:spcPct val="100000"/>
              </a:lnSpc>
              <a:spcBef>
                <a:spcPts val="0"/>
              </a:spcBef>
              <a:spcAft>
                <a:spcPts val="0"/>
              </a:spcAft>
              <a:buClr>
                <a:srgbClr val="2EC6D6"/>
              </a:buClr>
              <a:buSzPts val="1200"/>
              <a:buFontTx/>
              <a:buNone/>
            </a:pPr>
            <a:r>
              <a:rPr lang="en-US" sz="1200" dirty="0">
                <a:solidFill>
                  <a:srgbClr val="2EC6D6"/>
                </a:solidFill>
              </a:rPr>
              <a:t>Tactics</a:t>
            </a:r>
          </a:p>
          <a:p>
            <a:pPr marL="171450" indent="-171450">
              <a:buFont typeface="Arial" panose="020B0604020202020204" pitchFamily="34" charset="0"/>
              <a:buChar char="•"/>
            </a:pPr>
            <a:r>
              <a:rPr lang="en-GB" dirty="0"/>
              <a:t>Identify/authenticate/authorize actors</a:t>
            </a:r>
          </a:p>
          <a:p>
            <a:pPr marL="171450" indent="-171450">
              <a:buFont typeface="Arial" panose="020B0604020202020204" pitchFamily="34" charset="0"/>
              <a:buChar char="•"/>
            </a:pPr>
            <a:r>
              <a:rPr lang="en-GB" dirty="0"/>
              <a:t>Limit access</a:t>
            </a:r>
          </a:p>
          <a:p>
            <a:pPr marL="171450" indent="-171450">
              <a:buFont typeface="Arial" panose="020B0604020202020204" pitchFamily="34" charset="0"/>
              <a:buChar char="•"/>
            </a:pPr>
            <a:r>
              <a:rPr lang="en-GB" dirty="0"/>
              <a:t>(Revoke access)</a:t>
            </a:r>
          </a:p>
        </p:txBody>
      </p:sp>
      <p:sp>
        <p:nvSpPr>
          <p:cNvPr id="218" name="Google Shape;218;gd8b00d2ea6_1_5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44</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03FE8DB-D9FF-402D-BDEF-8D84B827F6CE}" type="slidenum">
              <a:rPr lang="en-US"/>
              <a:pPr/>
              <a:t>45</a:t>
            </a:fld>
            <a:endParaRPr lang="en-US"/>
          </a:p>
        </p:txBody>
      </p:sp>
      <p:sp>
        <p:nvSpPr>
          <p:cNvPr id="172034" name="Rectangle 2"/>
          <p:cNvSpPr>
            <a:spLocks noGrp="1" noRot="1" noChangeAspect="1" noChangeArrowheads="1" noTextEdit="1"/>
          </p:cNvSpPr>
          <p:nvPr>
            <p:ph type="sldImg"/>
          </p:nvPr>
        </p:nvSpPr>
        <p:spPr>
          <a:ln/>
        </p:spPr>
      </p:sp>
      <p:sp>
        <p:nvSpPr>
          <p:cNvPr id="172035" name="Rectangle 3"/>
          <p:cNvSpPr>
            <a:spLocks noGrp="1" noChangeArrowheads="1"/>
          </p:cNvSpPr>
          <p:nvPr>
            <p:ph type="body" idx="1"/>
          </p:nvPr>
        </p:nvSpPr>
        <p:spPr>
          <a:xfrm>
            <a:off x="914400" y="4343400"/>
            <a:ext cx="5029200" cy="4114800"/>
          </a:xfrm>
        </p:spPr>
        <p:txBody>
          <a:bodyPr/>
          <a:lstStyle/>
          <a:p>
            <a:endParaRPr lang="en-US"/>
          </a:p>
        </p:txBody>
      </p:sp>
    </p:spTree>
    <p:extLst>
      <p:ext uri="{BB962C8B-B14F-4D97-AF65-F5344CB8AC3E}">
        <p14:creationId xmlns:p14="http://schemas.microsoft.com/office/powerpoint/2010/main" val="393758364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2C7160B-563F-B64B-B67D-C250EFBFF54C}" type="slidenum">
              <a:rPr lang="en-US" smtClean="0"/>
              <a:t>47</a:t>
            </a:fld>
            <a:endParaRPr lang="en-US"/>
          </a:p>
        </p:txBody>
      </p:sp>
    </p:spTree>
    <p:extLst>
      <p:ext uri="{BB962C8B-B14F-4D97-AF65-F5344CB8AC3E}">
        <p14:creationId xmlns:p14="http://schemas.microsoft.com/office/powerpoint/2010/main" val="9913015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2C7160B-563F-B64B-B67D-C250EFBFF54C}" type="slidenum">
              <a:rPr lang="en-US" smtClean="0"/>
              <a:t>48</a:t>
            </a:fld>
            <a:endParaRPr lang="en-US"/>
          </a:p>
        </p:txBody>
      </p:sp>
    </p:spTree>
    <p:extLst>
      <p:ext uri="{BB962C8B-B14F-4D97-AF65-F5344CB8AC3E}">
        <p14:creationId xmlns:p14="http://schemas.microsoft.com/office/powerpoint/2010/main" val="343431174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1DFFBCE9-3EA0-4592-9450-23704D0938BA}" type="slidenum">
              <a:rPr lang="en-US"/>
              <a:pPr/>
              <a:t>49</a:t>
            </a:fld>
            <a:endParaRPr lang="en-US"/>
          </a:p>
        </p:txBody>
      </p:sp>
      <p:sp>
        <p:nvSpPr>
          <p:cNvPr id="17409" name="Rectangle 1"/>
          <p:cNvSpPr txBox="1">
            <a:spLocks noGrp="1" noRot="1" noChangeAspect="1" noChangeArrowheads="1"/>
          </p:cNvSpPr>
          <p:nvPr>
            <p:ph type="sldImg"/>
          </p:nvPr>
        </p:nvSpPr>
        <p:spPr bwMode="auto">
          <a:xfrm>
            <a:off x="1181100" y="703263"/>
            <a:ext cx="4648200" cy="3486150"/>
          </a:xfrm>
          <a:prstGeom prst="rect">
            <a:avLst/>
          </a:prstGeom>
          <a:solidFill>
            <a:srgbClr val="FFFFFF"/>
          </a:solidFill>
          <a:ln>
            <a:solidFill>
              <a:srgbClr val="000000"/>
            </a:solidFill>
            <a:miter lim="800000"/>
            <a:headEnd/>
            <a:tailEnd/>
          </a:ln>
        </p:spPr>
      </p:sp>
      <p:sp>
        <p:nvSpPr>
          <p:cNvPr id="17410" name="Rectangle 2"/>
          <p:cNvSpPr txBox="1">
            <a:spLocks noGrp="1" noChangeArrowheads="1"/>
          </p:cNvSpPr>
          <p:nvPr>
            <p:ph type="body" idx="1"/>
          </p:nvPr>
        </p:nvSpPr>
        <p:spPr bwMode="auto">
          <a:xfrm>
            <a:off x="701614" y="4414911"/>
            <a:ext cx="5608607" cy="4099455"/>
          </a:xfrm>
          <a:prstGeom prst="rect">
            <a:avLst/>
          </a:prstGeom>
          <a:noFill/>
          <a:ln>
            <a:round/>
            <a:headEnd/>
            <a:tailEnd/>
          </a:ln>
        </p:spPr>
        <p:txBody>
          <a:bodyPr wrap="none" anchor="ctr"/>
          <a:lstStyle/>
          <a:p>
            <a:endParaRPr lang="en-US"/>
          </a:p>
        </p:txBody>
      </p:sp>
    </p:spTree>
    <p:extLst>
      <p:ext uri="{BB962C8B-B14F-4D97-AF65-F5344CB8AC3E}">
        <p14:creationId xmlns:p14="http://schemas.microsoft.com/office/powerpoint/2010/main" val="16536295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6"/>
        <p:cNvGrpSpPr/>
        <p:nvPr/>
      </p:nvGrpSpPr>
      <p:grpSpPr>
        <a:xfrm>
          <a:off x="0" y="0"/>
          <a:ext cx="0" cy="0"/>
          <a:chOff x="0" y="0"/>
          <a:chExt cx="0" cy="0"/>
        </a:xfrm>
      </p:grpSpPr>
      <p:sp>
        <p:nvSpPr>
          <p:cNvPr id="547" name="Google Shape;547;g7b0df50af4_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48" name="Google Shape;548;g7b0df50af4_2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6964" y="2130425"/>
            <a:ext cx="8001000" cy="1470025"/>
          </a:xfrm>
        </p:spPr>
        <p:txBody>
          <a:bodyPr/>
          <a:lstStyle>
            <a:lvl1pPr>
              <a:defRPr>
                <a:solidFill>
                  <a:srgbClr val="2EC6D6"/>
                </a:solidFill>
              </a:defRPr>
            </a:lvl1pPr>
          </a:lstStyle>
          <a:p>
            <a:r>
              <a:rPr lang="en-US" dirty="0"/>
              <a:t>Click to edit Master title style</a:t>
            </a:r>
          </a:p>
        </p:txBody>
      </p:sp>
      <p:sp>
        <p:nvSpPr>
          <p:cNvPr id="3" name="Subtitle 2"/>
          <p:cNvSpPr>
            <a:spLocks noGrp="1"/>
          </p:cNvSpPr>
          <p:nvPr>
            <p:ph type="subTitle" idx="1"/>
          </p:nvPr>
        </p:nvSpPr>
        <p:spPr>
          <a:xfrm>
            <a:off x="516964" y="3886200"/>
            <a:ext cx="7315200" cy="1752600"/>
          </a:xfrm>
        </p:spPr>
        <p:txBody>
          <a:bodyPr/>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5932586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41FD0BAD-EDB4-BF48-B5DA-A7E15AE1BBA8}" type="slidenum">
              <a:rPr lang="en-US" smtClean="0"/>
              <a:t>‹#›</a:t>
            </a:fld>
            <a:endParaRPr lang="en-US"/>
          </a:p>
        </p:txBody>
      </p:sp>
    </p:spTree>
    <p:extLst>
      <p:ext uri="{BB962C8B-B14F-4D97-AF65-F5344CB8AC3E}">
        <p14:creationId xmlns:p14="http://schemas.microsoft.com/office/powerpoint/2010/main" val="380341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457200" y="2055224"/>
            <a:ext cx="8229600" cy="407093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41FD0BAD-EDB4-BF48-B5DA-A7E15AE1BBA8}" type="slidenum">
              <a:rPr lang="en-US" smtClean="0"/>
              <a:t>‹#›</a:t>
            </a:fld>
            <a:endParaRPr lang="en-US"/>
          </a:p>
        </p:txBody>
      </p:sp>
      <p:sp>
        <p:nvSpPr>
          <p:cNvPr id="7" name="Text Placeholder 20"/>
          <p:cNvSpPr>
            <a:spLocks noGrp="1"/>
          </p:cNvSpPr>
          <p:nvPr>
            <p:ph type="body" sz="quarter" idx="15"/>
          </p:nvPr>
        </p:nvSpPr>
        <p:spPr>
          <a:xfrm>
            <a:off x="458787" y="1282531"/>
            <a:ext cx="8228012" cy="511629"/>
          </a:xfrm>
          <a:prstGeom prst="rect">
            <a:avLst/>
          </a:prstGeom>
        </p:spPr>
        <p:txBody>
          <a:bodyPr vert="horz" tIns="0" anchor="t" anchorCtr="0">
            <a:noAutofit/>
          </a:bodyPr>
          <a:lstStyle>
            <a:lvl1pPr marL="0" indent="0">
              <a:buFontTx/>
              <a:buNone/>
              <a:defRPr sz="3200" b="1">
                <a:solidFill>
                  <a:schemeClr val="bg1">
                    <a:lumMod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41FD0BAD-EDB4-BF48-B5DA-A7E15AE1BBA8}" type="slidenum">
              <a:rPr lang="en-US" smtClean="0"/>
              <a:t>‹#›</a:t>
            </a:fld>
            <a:endParaRPr lang="en-US"/>
          </a:p>
        </p:txBody>
      </p:sp>
    </p:spTree>
    <p:extLst>
      <p:ext uri="{BB962C8B-B14F-4D97-AF65-F5344CB8AC3E}">
        <p14:creationId xmlns:p14="http://schemas.microsoft.com/office/powerpoint/2010/main" val="20244112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41FD0BAD-EDB4-BF48-B5DA-A7E15AE1BBA8}" type="slidenum">
              <a:rPr lang="en-US" smtClean="0"/>
              <a:t>‹#›</a:t>
            </a:fld>
            <a:endParaRPr lang="en-US"/>
          </a:p>
        </p:txBody>
      </p:sp>
    </p:spTree>
    <p:extLst>
      <p:ext uri="{BB962C8B-B14F-4D97-AF65-F5344CB8AC3E}">
        <p14:creationId xmlns:p14="http://schemas.microsoft.com/office/powerpoint/2010/main" val="31772958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7200" y="2463817"/>
            <a:ext cx="8037513" cy="1362075"/>
          </a:xfrm>
        </p:spPr>
        <p:txBody>
          <a:bodyPr anchor="b"/>
          <a:lstStyle>
            <a:lvl1pPr algn="l">
              <a:defRPr sz="4000" b="1" cap="all"/>
            </a:lvl1pPr>
          </a:lstStyle>
          <a:p>
            <a:r>
              <a:rPr lang="en-US"/>
              <a:t>Click to edit Master title style</a:t>
            </a:r>
            <a:endParaRPr lang="en-US" dirty="0"/>
          </a:p>
        </p:txBody>
      </p:sp>
      <p:sp>
        <p:nvSpPr>
          <p:cNvPr id="3" name="Text Placeholder 2"/>
          <p:cNvSpPr>
            <a:spLocks noGrp="1"/>
          </p:cNvSpPr>
          <p:nvPr>
            <p:ph type="body" idx="1"/>
          </p:nvPr>
        </p:nvSpPr>
        <p:spPr>
          <a:xfrm>
            <a:off x="457200" y="3825892"/>
            <a:ext cx="8037513" cy="1500187"/>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23223747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41FD0BAD-EDB4-BF48-B5DA-A7E15AE1BBA8}" type="slidenum">
              <a:rPr lang="en-US" smtClean="0"/>
              <a:t>‹#›</a:t>
            </a:fld>
            <a:endParaRPr lang="en-US"/>
          </a:p>
        </p:txBody>
      </p:sp>
    </p:spTree>
    <p:extLst>
      <p:ext uri="{BB962C8B-B14F-4D97-AF65-F5344CB8AC3E}">
        <p14:creationId xmlns:p14="http://schemas.microsoft.com/office/powerpoint/2010/main" val="21982646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41FD0BAD-EDB4-BF48-B5DA-A7E15AE1BBA8}" type="slidenum">
              <a:rPr lang="en-US" smtClean="0"/>
              <a:t>‹#›</a:t>
            </a:fld>
            <a:endParaRPr lang="en-US"/>
          </a:p>
        </p:txBody>
      </p:sp>
      <p:sp>
        <p:nvSpPr>
          <p:cNvPr id="7" name="Text Placeholder 20"/>
          <p:cNvSpPr>
            <a:spLocks noGrp="1"/>
          </p:cNvSpPr>
          <p:nvPr>
            <p:ph type="body" sz="quarter" idx="15"/>
          </p:nvPr>
        </p:nvSpPr>
        <p:spPr>
          <a:xfrm>
            <a:off x="458787" y="1282531"/>
            <a:ext cx="8228012" cy="511629"/>
          </a:xfrm>
          <a:prstGeom prst="rect">
            <a:avLst/>
          </a:prstGeom>
        </p:spPr>
        <p:txBody>
          <a:bodyPr vert="horz" tIns="0" anchor="t" anchorCtr="0">
            <a:noAutofit/>
          </a:bodyPr>
          <a:lstStyle>
            <a:lvl1pPr marL="0" indent="0">
              <a:buFontTx/>
              <a:buNone/>
              <a:defRPr sz="3200" b="1">
                <a:solidFill>
                  <a:schemeClr val="bg1">
                    <a:lumMod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41FD0BAD-EDB4-BF48-B5DA-A7E15AE1BBA8}" type="slidenum">
              <a:rPr lang="en-US" smtClean="0"/>
              <a:t>‹#›</a:t>
            </a:fld>
            <a:endParaRPr lang="en-US"/>
          </a:p>
        </p:txBody>
      </p:sp>
    </p:spTree>
    <p:extLst>
      <p:ext uri="{BB962C8B-B14F-4D97-AF65-F5344CB8AC3E}">
        <p14:creationId xmlns:p14="http://schemas.microsoft.com/office/powerpoint/2010/main" val="26148014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xfrm>
            <a:off x="6553200" y="6356352"/>
            <a:ext cx="2133600" cy="365125"/>
          </a:xfrm>
          <a:prstGeom prst="rect">
            <a:avLst/>
          </a:prstGeom>
          <a:ln/>
        </p:spPr>
        <p:txBody>
          <a:bodyPr/>
          <a:lstStyle>
            <a:lvl1pPr>
              <a:defRPr/>
            </a:lvl1pPr>
          </a:lstStyle>
          <a:p>
            <a:pPr>
              <a:defRPr/>
            </a:pPr>
            <a:fld id="{7A8BB011-7075-474C-AFC3-DAA24E285BBB}" type="slidenum">
              <a:rPr lang="en-US"/>
              <a:pPr>
                <a:defRPr/>
              </a:pPr>
              <a:t>‹#›</a:t>
            </a:fld>
            <a:endParaRPr lang="en-US"/>
          </a:p>
        </p:txBody>
      </p:sp>
    </p:spTree>
    <p:extLst>
      <p:ext uri="{BB962C8B-B14F-4D97-AF65-F5344CB8AC3E}">
        <p14:creationId xmlns:p14="http://schemas.microsoft.com/office/powerpoint/2010/main" val="29847160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Subtitle and Content">
  <p:cSld name="1_Title, Subtitle and Content">
    <p:spTree>
      <p:nvGrpSpPr>
        <p:cNvPr id="1" name="Shape 67"/>
        <p:cNvGrpSpPr/>
        <p:nvPr/>
      </p:nvGrpSpPr>
      <p:grpSpPr>
        <a:xfrm>
          <a:off x="0" y="0"/>
          <a:ext cx="0" cy="0"/>
          <a:chOff x="0" y="0"/>
          <a:chExt cx="0" cy="0"/>
        </a:xfrm>
      </p:grpSpPr>
      <p:sp>
        <p:nvSpPr>
          <p:cNvPr id="68" name="Google Shape;68;p16"/>
          <p:cNvSpPr txBox="1">
            <a:spLocks noGrp="1"/>
          </p:cNvSpPr>
          <p:nvPr>
            <p:ph type="title"/>
          </p:nvPr>
        </p:nvSpPr>
        <p:spPr>
          <a:xfrm>
            <a:off x="457200" y="630811"/>
            <a:ext cx="8229600" cy="737027"/>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rgbClr val="2DC6D6"/>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9" name="Google Shape;69;p16"/>
          <p:cNvSpPr txBox="1">
            <a:spLocks noGrp="1"/>
          </p:cNvSpPr>
          <p:nvPr>
            <p:ph type="body" idx="1"/>
          </p:nvPr>
        </p:nvSpPr>
        <p:spPr>
          <a:xfrm>
            <a:off x="457200" y="2055224"/>
            <a:ext cx="8229600" cy="4070939"/>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70" name="Google Shape;70;p16"/>
          <p:cNvSpPr txBox="1">
            <a:spLocks noGrp="1"/>
          </p:cNvSpPr>
          <p:nvPr>
            <p:ph type="dt" idx="10"/>
          </p:nvPr>
        </p:nvSpPr>
        <p:spPr>
          <a:xfrm>
            <a:off x="457200" y="6356351"/>
            <a:ext cx="2133600" cy="365125"/>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16"/>
          <p:cNvSpPr txBox="1">
            <a:spLocks noGrp="1"/>
          </p:cNvSpPr>
          <p:nvPr>
            <p:ph type="ftr" idx="11"/>
          </p:nvPr>
        </p:nvSpPr>
        <p:spPr>
          <a:xfrm>
            <a:off x="3124200" y="6356351"/>
            <a:ext cx="2895600" cy="365125"/>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16"/>
          <p:cNvSpPr txBox="1">
            <a:spLocks noGrp="1"/>
          </p:cNvSpPr>
          <p:nvPr>
            <p:ph type="sldNum" idx="12"/>
          </p:nvPr>
        </p:nvSpPr>
        <p:spPr>
          <a:xfrm>
            <a:off x="8084653" y="6356351"/>
            <a:ext cx="602147"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rgbClr val="7F7F7F"/>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rgbClr val="7F7F7F"/>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rgbClr val="7F7F7F"/>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rgbClr val="7F7F7F"/>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rgbClr val="7F7F7F"/>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rgbClr val="7F7F7F"/>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rgbClr val="7F7F7F"/>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rgbClr val="7F7F7F"/>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rgbClr val="7F7F7F"/>
                </a:solidFill>
                <a:latin typeface="Calibri"/>
                <a:ea typeface="Calibri"/>
                <a:cs typeface="Calibri"/>
                <a:sym typeface="Calibri"/>
              </a:defRPr>
            </a:lvl9pPr>
          </a:lstStyle>
          <a:p>
            <a:fld id="{00000000-1234-1234-1234-123412341234}" type="slidenum">
              <a:rPr lang="en" smtClean="0"/>
              <a:pPr/>
              <a:t>‹#›</a:t>
            </a:fld>
            <a:endParaRPr lang="en"/>
          </a:p>
        </p:txBody>
      </p:sp>
      <p:sp>
        <p:nvSpPr>
          <p:cNvPr id="73" name="Google Shape;73;p16"/>
          <p:cNvSpPr txBox="1">
            <a:spLocks noGrp="1"/>
          </p:cNvSpPr>
          <p:nvPr>
            <p:ph type="body" idx="2"/>
          </p:nvPr>
        </p:nvSpPr>
        <p:spPr>
          <a:xfrm>
            <a:off x="458787" y="1282531"/>
            <a:ext cx="8228012" cy="511629"/>
          </a:xfrm>
          <a:prstGeom prst="rect">
            <a:avLst/>
          </a:prstGeom>
          <a:noFill/>
          <a:ln>
            <a:noFill/>
          </a:ln>
        </p:spPr>
        <p:txBody>
          <a:bodyPr spcFirstLastPara="1" wrap="square" lIns="91425" tIns="0" rIns="91425" bIns="45700" anchor="t" anchorCtr="0">
            <a:noAutofit/>
          </a:bodyPr>
          <a:lstStyle>
            <a:lvl1pPr marL="457200" lvl="0" indent="-228600" algn="l">
              <a:lnSpc>
                <a:spcPct val="100000"/>
              </a:lnSpc>
              <a:spcBef>
                <a:spcPts val="640"/>
              </a:spcBef>
              <a:spcAft>
                <a:spcPts val="0"/>
              </a:spcAft>
              <a:buClr>
                <a:srgbClr val="7F7F7F"/>
              </a:buClr>
              <a:buSzPts val="3200"/>
              <a:buFont typeface="Calibri"/>
              <a:buNone/>
              <a:defRPr sz="3200" b="1">
                <a:solidFill>
                  <a:srgbClr val="7F7F7F"/>
                </a:solidFill>
              </a:defRPr>
            </a:lvl1pPr>
            <a:lvl2pPr marL="914400" lvl="1" indent="-228600" algn="l">
              <a:lnSpc>
                <a:spcPct val="100000"/>
              </a:lnSpc>
              <a:spcBef>
                <a:spcPts val="560"/>
              </a:spcBef>
              <a:spcAft>
                <a:spcPts val="0"/>
              </a:spcAft>
              <a:buClr>
                <a:schemeClr val="dk1"/>
              </a:buClr>
              <a:buSzPts val="2800"/>
              <a:buFont typeface="Calibri"/>
              <a:buNone/>
              <a:defRPr/>
            </a:lvl2pPr>
            <a:lvl3pPr marL="1371600" lvl="2" indent="-228600" algn="l">
              <a:lnSpc>
                <a:spcPct val="100000"/>
              </a:lnSpc>
              <a:spcBef>
                <a:spcPts val="480"/>
              </a:spcBef>
              <a:spcAft>
                <a:spcPts val="0"/>
              </a:spcAft>
              <a:buClr>
                <a:schemeClr val="dk1"/>
              </a:buClr>
              <a:buSzPts val="2400"/>
              <a:buFont typeface="Calibri"/>
              <a:buNone/>
              <a:defRPr/>
            </a:lvl3pPr>
            <a:lvl4pPr marL="1828800" lvl="3" indent="-228600" algn="l">
              <a:lnSpc>
                <a:spcPct val="100000"/>
              </a:lnSpc>
              <a:spcBef>
                <a:spcPts val="400"/>
              </a:spcBef>
              <a:spcAft>
                <a:spcPts val="0"/>
              </a:spcAft>
              <a:buClr>
                <a:schemeClr val="dk1"/>
              </a:buClr>
              <a:buSzPts val="2000"/>
              <a:buFont typeface="Calibri"/>
              <a:buNone/>
              <a:defRPr/>
            </a:lvl4pPr>
            <a:lvl5pPr marL="2286000" lvl="4" indent="-228600" algn="l">
              <a:lnSpc>
                <a:spcPct val="100000"/>
              </a:lnSpc>
              <a:spcBef>
                <a:spcPts val="400"/>
              </a:spcBef>
              <a:spcAft>
                <a:spcPts val="0"/>
              </a:spcAft>
              <a:buClr>
                <a:schemeClr val="dk1"/>
              </a:buClr>
              <a:buSzPts val="2000"/>
              <a:buFont typeface="Calibri"/>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5439626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630811"/>
            <a:ext cx="8229600" cy="73702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527228"/>
            <a:ext cx="8229600" cy="4598935"/>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8084652" y="6356350"/>
            <a:ext cx="602147" cy="365125"/>
          </a:xfrm>
          <a:prstGeom prst="rect">
            <a:avLst/>
          </a:prstGeom>
        </p:spPr>
        <p:txBody>
          <a:bodyPr vert="horz" lIns="91440" tIns="45720" rIns="91440" bIns="45720" rtlCol="0" anchor="ctr"/>
          <a:lstStyle>
            <a:lvl1pPr algn="r">
              <a:defRPr sz="1400">
                <a:solidFill>
                  <a:schemeClr val="bg1">
                    <a:lumMod val="50000"/>
                  </a:schemeClr>
                </a:solidFill>
              </a:defRPr>
            </a:lvl1pPr>
          </a:lstStyle>
          <a:p>
            <a:fld id="{41FD0BAD-EDB4-BF48-B5DA-A7E15AE1BBA8}" type="slidenum">
              <a:rPr lang="en-US" smtClean="0"/>
              <a:pPr/>
              <a:t>‹#›</a:t>
            </a:fld>
            <a:endParaRPr lang="en-US"/>
          </a:p>
        </p:txBody>
      </p:sp>
      <p:sp>
        <p:nvSpPr>
          <p:cNvPr id="24" name="Date Placeholder 3"/>
          <p:cNvSpPr>
            <a:spLocks noGrp="1"/>
          </p:cNvSpPr>
          <p:nvPr>
            <p:ph type="dt" sz="half" idx="2"/>
          </p:nvPr>
        </p:nvSpPr>
        <p:spPr>
          <a:xfrm>
            <a:off x="457200" y="6356350"/>
            <a:ext cx="2133600" cy="365125"/>
          </a:xfrm>
          <a:prstGeom prst="rect">
            <a:avLst/>
          </a:prstGeom>
        </p:spPr>
        <p:txBody>
          <a:bodyPr/>
          <a:lstStyle>
            <a:lvl1pPr>
              <a:defRPr sz="1400">
                <a:solidFill>
                  <a:schemeClr val="bg1">
                    <a:lumMod val="50000"/>
                  </a:schemeClr>
                </a:solidFill>
              </a:defRPr>
            </a:lvl1pPr>
          </a:lstStyle>
          <a:p>
            <a:endParaRPr lang="en-US"/>
          </a:p>
        </p:txBody>
      </p:sp>
      <p:sp>
        <p:nvSpPr>
          <p:cNvPr id="25" name="Footer Placeholder 4"/>
          <p:cNvSpPr>
            <a:spLocks noGrp="1"/>
          </p:cNvSpPr>
          <p:nvPr>
            <p:ph type="ftr" sz="quarter" idx="3"/>
          </p:nvPr>
        </p:nvSpPr>
        <p:spPr>
          <a:xfrm>
            <a:off x="3124200" y="6358370"/>
            <a:ext cx="2895600" cy="365125"/>
          </a:xfrm>
          <a:prstGeom prst="rect">
            <a:avLst/>
          </a:prstGeom>
        </p:spPr>
        <p:txBody>
          <a:bodyPr/>
          <a:lstStyle>
            <a:lvl1pPr algn="ctr">
              <a:defRPr sz="1400">
                <a:solidFill>
                  <a:schemeClr val="bg1">
                    <a:lumMod val="50000"/>
                  </a:schemeClr>
                </a:solidFill>
              </a:defRPr>
            </a:lvl1pPr>
          </a:lstStyle>
          <a:p>
            <a:endParaRPr lang="en-US"/>
          </a:p>
        </p:txBody>
      </p:sp>
      <p:cxnSp>
        <p:nvCxnSpPr>
          <p:cNvPr id="11" name="Rak 11"/>
          <p:cNvCxnSpPr/>
          <p:nvPr userDrawn="1"/>
        </p:nvCxnSpPr>
        <p:spPr bwMode="auto">
          <a:xfrm>
            <a:off x="0" y="506685"/>
            <a:ext cx="9144000" cy="1588"/>
          </a:xfrm>
          <a:prstGeom prst="line">
            <a:avLst/>
          </a:prstGeom>
          <a:solidFill>
            <a:schemeClr val="accent1"/>
          </a:solidFill>
          <a:ln w="3175" cap="flat" cmpd="sng" algn="ctr">
            <a:solidFill>
              <a:srgbClr val="2EC6D6"/>
            </a:solidFill>
            <a:prstDash val="solid"/>
            <a:round/>
            <a:headEnd type="none" w="med" len="med"/>
            <a:tailEnd type="none" w="med" len="med"/>
          </a:ln>
          <a:effectLst/>
        </p:spPr>
      </p:cxnSp>
      <p:pic>
        <p:nvPicPr>
          <p:cNvPr id="5" name="Picture 4">
            <a:extLst>
              <a:ext uri="{FF2B5EF4-FFF2-40B4-BE49-F238E27FC236}">
                <a16:creationId xmlns:a16="http://schemas.microsoft.com/office/drawing/2014/main" id="{F89F58E8-BA08-624B-ABFF-225C07C720E9}"/>
              </a:ext>
            </a:extLst>
          </p:cNvPr>
          <p:cNvPicPr>
            <a:picLocks noChangeAspect="1"/>
          </p:cNvPicPr>
          <p:nvPr userDrawn="1"/>
        </p:nvPicPr>
        <p:blipFill rotWithShape="1">
          <a:blip r:embed="rId13"/>
          <a:srcRect l="13038" t="40338" r="25190" b="40084"/>
          <a:stretch/>
        </p:blipFill>
        <p:spPr>
          <a:xfrm>
            <a:off x="457200" y="-5068"/>
            <a:ext cx="1614668" cy="511753"/>
          </a:xfrm>
          <a:prstGeom prst="rect">
            <a:avLst/>
          </a:prstGeom>
        </p:spPr>
      </p:pic>
      <p:pic>
        <p:nvPicPr>
          <p:cNvPr id="10" name="Grafik 16">
            <a:extLst>
              <a:ext uri="{FF2B5EF4-FFF2-40B4-BE49-F238E27FC236}">
                <a16:creationId xmlns:a16="http://schemas.microsoft.com/office/drawing/2014/main" id="{3B92576A-F981-8F41-9606-B8056669BE89}"/>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7818010" y="65650"/>
            <a:ext cx="1149179" cy="370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620327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9" r:id="rId3"/>
    <p:sldLayoutId id="2147483652" r:id="rId4"/>
    <p:sldLayoutId id="2147483653" r:id="rId5"/>
    <p:sldLayoutId id="2147483651" r:id="rId6"/>
    <p:sldLayoutId id="2147483654" r:id="rId7"/>
    <p:sldLayoutId id="2147483661" r:id="rId8"/>
    <p:sldLayoutId id="2147483655" r:id="rId9"/>
    <p:sldLayoutId id="2147483662" r:id="rId10"/>
    <p:sldLayoutId id="2147483664" r:id="rId11"/>
  </p:sldLayoutIdLst>
  <p:hf hdr="0" ftr="0" dt="0"/>
  <p:txStyles>
    <p:titleStyle>
      <a:lvl1pPr algn="l" defTabSz="457200" rtl="0" eaLnBrk="1" latinLnBrk="0" hangingPunct="1">
        <a:spcBef>
          <a:spcPct val="0"/>
        </a:spcBef>
        <a:buNone/>
        <a:defRPr sz="4000" b="1" kern="1200">
          <a:solidFill>
            <a:srgbClr val="2DC6D6"/>
          </a:solidFill>
          <a:latin typeface="Calibri"/>
          <a:ea typeface="+mj-ea"/>
          <a:cs typeface="Calibri"/>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8.xml"/><Relationship Id="rId5" Type="http://schemas.openxmlformats.org/officeDocument/2006/relationships/image" Target="../media/image9.png"/><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g"/><Relationship Id="rId1" Type="http://schemas.openxmlformats.org/officeDocument/2006/relationships/slideLayout" Target="../slideLayouts/slideLayout8.xm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tags" Target="../tags/tag1.xml"/></Relationships>
</file>

<file path=ppt/slides/_rels/slide43.xml.rels><?xml version="1.0" encoding="UTF-8" standalone="yes"?>
<Relationships xmlns="http://schemas.openxmlformats.org/package/2006/relationships"><Relationship Id="rId3" Type="http://schemas.openxmlformats.org/officeDocument/2006/relationships/image" Target="../media/image17.gif"/><Relationship Id="rId7" Type="http://schemas.openxmlformats.org/officeDocument/2006/relationships/image" Target="../media/image21.gif"/><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20.gif"/><Relationship Id="rId5" Type="http://schemas.openxmlformats.org/officeDocument/2006/relationships/image" Target="../media/image19.gif"/><Relationship Id="rId4" Type="http://schemas.openxmlformats.org/officeDocument/2006/relationships/image" Target="../media/image18.gif"/></Relationships>
</file>

<file path=ppt/slides/_rels/slide4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50.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image" Target="../media/image17.gif"/><Relationship Id="rId1" Type="http://schemas.openxmlformats.org/officeDocument/2006/relationships/slideLayout" Target="../slideLayouts/slideLayout8.xml"/><Relationship Id="rId6" Type="http://schemas.openxmlformats.org/officeDocument/2006/relationships/image" Target="../media/image21.gif"/><Relationship Id="rId5" Type="http://schemas.openxmlformats.org/officeDocument/2006/relationships/image" Target="../media/image20.gif"/><Relationship Id="rId4" Type="http://schemas.openxmlformats.org/officeDocument/2006/relationships/image" Target="../media/image19.gif"/></Relationships>
</file>

<file path=ppt/slides/_rels/slide5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20DD425B-6137-D84B-82F1-C994491F9C26}"/>
              </a:ext>
            </a:extLst>
          </p:cNvPr>
          <p:cNvSpPr>
            <a:spLocks noGrp="1"/>
          </p:cNvSpPr>
          <p:nvPr>
            <p:ph type="ctrTitle"/>
          </p:nvPr>
        </p:nvSpPr>
        <p:spPr/>
        <p:txBody>
          <a:bodyPr/>
          <a:lstStyle/>
          <a:p>
            <a:r>
              <a:rPr lang="sv-SE" dirty="0" err="1"/>
              <a:t>Security</a:t>
            </a:r>
            <a:r>
              <a:rPr lang="sv-SE" dirty="0"/>
              <a:t> at </a:t>
            </a:r>
            <a:r>
              <a:rPr lang="sv-SE" dirty="0" err="1"/>
              <a:t>Architectural</a:t>
            </a:r>
            <a:r>
              <a:rPr lang="sv-SE" dirty="0"/>
              <a:t> Design </a:t>
            </a:r>
            <a:r>
              <a:rPr lang="sv-SE" dirty="0" err="1"/>
              <a:t>Level</a:t>
            </a:r>
            <a:endParaRPr lang="sv-SE" dirty="0"/>
          </a:p>
        </p:txBody>
      </p:sp>
      <p:sp>
        <p:nvSpPr>
          <p:cNvPr id="4" name="Title 8">
            <a:extLst>
              <a:ext uri="{FF2B5EF4-FFF2-40B4-BE49-F238E27FC236}">
                <a16:creationId xmlns:a16="http://schemas.microsoft.com/office/drawing/2014/main" id="{05C38B2B-C404-6045-95EB-FED89D552530}"/>
              </a:ext>
            </a:extLst>
          </p:cNvPr>
          <p:cNvSpPr txBox="1">
            <a:spLocks/>
          </p:cNvSpPr>
          <p:nvPr/>
        </p:nvSpPr>
        <p:spPr>
          <a:xfrm>
            <a:off x="516964" y="5924550"/>
            <a:ext cx="8001000" cy="735012"/>
          </a:xfrm>
          <a:prstGeom prst="rect">
            <a:avLst/>
          </a:prstGeom>
        </p:spPr>
        <p:txBody>
          <a:bodyPr vert="horz" lIns="91440" tIns="45720" rIns="91440" bIns="45720" rtlCol="0" anchor="ctr">
            <a:normAutofit fontScale="97500"/>
          </a:bodyPr>
          <a:lstStyle>
            <a:lvl1pPr algn="l" defTabSz="457200" rtl="0" eaLnBrk="1" latinLnBrk="0" hangingPunct="1">
              <a:spcBef>
                <a:spcPct val="0"/>
              </a:spcBef>
              <a:buNone/>
              <a:defRPr sz="4000" b="1" kern="1200">
                <a:solidFill>
                  <a:srgbClr val="FF0080"/>
                </a:solidFill>
                <a:latin typeface="Calibri"/>
                <a:ea typeface="+mj-ea"/>
                <a:cs typeface="Calibri"/>
              </a:defRPr>
            </a:lvl1pPr>
          </a:lstStyle>
          <a:p>
            <a:r>
              <a:rPr lang="sv-SE" sz="1800" dirty="0" err="1">
                <a:solidFill>
                  <a:srgbClr val="616161"/>
                </a:solidFill>
              </a:rPr>
              <a:t>Put</a:t>
            </a:r>
            <a:r>
              <a:rPr lang="sv-SE" sz="1800" dirty="0">
                <a:solidFill>
                  <a:srgbClr val="616161"/>
                </a:solidFill>
              </a:rPr>
              <a:t> </a:t>
            </a:r>
            <a:r>
              <a:rPr lang="sv-SE" sz="1800" dirty="0" err="1">
                <a:solidFill>
                  <a:srgbClr val="616161"/>
                </a:solidFill>
              </a:rPr>
              <a:t>name</a:t>
            </a:r>
            <a:r>
              <a:rPr lang="sv-SE" sz="1800" dirty="0">
                <a:solidFill>
                  <a:srgbClr val="616161"/>
                </a:solidFill>
              </a:rPr>
              <a:t> </a:t>
            </a:r>
            <a:r>
              <a:rPr lang="sv-SE" sz="1800" dirty="0" err="1">
                <a:solidFill>
                  <a:srgbClr val="616161"/>
                </a:solidFill>
              </a:rPr>
              <a:t>of</a:t>
            </a:r>
            <a:r>
              <a:rPr lang="sv-SE" sz="1800" dirty="0">
                <a:solidFill>
                  <a:srgbClr val="616161"/>
                </a:solidFill>
              </a:rPr>
              <a:t> event HERE</a:t>
            </a:r>
          </a:p>
        </p:txBody>
      </p:sp>
      <p:sp>
        <p:nvSpPr>
          <p:cNvPr id="7" name="Subtitle 9">
            <a:extLst>
              <a:ext uri="{FF2B5EF4-FFF2-40B4-BE49-F238E27FC236}">
                <a16:creationId xmlns:a16="http://schemas.microsoft.com/office/drawing/2014/main" id="{2505E77C-905D-AC4F-A60A-5279F49F2D17}"/>
              </a:ext>
            </a:extLst>
          </p:cNvPr>
          <p:cNvSpPr>
            <a:spLocks noGrp="1"/>
          </p:cNvSpPr>
          <p:nvPr>
            <p:ph type="subTitle" idx="1"/>
          </p:nvPr>
        </p:nvSpPr>
        <p:spPr/>
        <p:txBody>
          <a:bodyPr>
            <a:normAutofit fontScale="85000" lnSpcReduction="10000"/>
          </a:bodyPr>
          <a:lstStyle/>
          <a:p>
            <a:r>
              <a:rPr lang="sv-SE" b="1" dirty="0"/>
              <a:t>Riccardo </a:t>
            </a:r>
            <a:r>
              <a:rPr lang="sv-SE" b="1" dirty="0" err="1"/>
              <a:t>Scandariato</a:t>
            </a:r>
            <a:endParaRPr lang="sv-SE" b="1" dirty="0"/>
          </a:p>
          <a:p>
            <a:pPr>
              <a:spcAft>
                <a:spcPts val="1200"/>
              </a:spcAft>
            </a:pPr>
            <a:r>
              <a:rPr lang="sv-SE" dirty="0" err="1"/>
              <a:t>Institute</a:t>
            </a:r>
            <a:r>
              <a:rPr lang="sv-SE" dirty="0"/>
              <a:t> </a:t>
            </a:r>
            <a:r>
              <a:rPr lang="sv-SE" dirty="0" err="1"/>
              <a:t>of</a:t>
            </a:r>
            <a:r>
              <a:rPr lang="sv-SE" dirty="0"/>
              <a:t> Software </a:t>
            </a:r>
            <a:r>
              <a:rPr lang="sv-SE" dirty="0" err="1"/>
              <a:t>Security</a:t>
            </a:r>
            <a:r>
              <a:rPr lang="sv-SE" dirty="0"/>
              <a:t>, TUHH, </a:t>
            </a:r>
            <a:r>
              <a:rPr lang="sv-SE" dirty="0" err="1"/>
              <a:t>Germany</a:t>
            </a:r>
            <a:endParaRPr lang="sv-SE" dirty="0"/>
          </a:p>
          <a:p>
            <a:r>
              <a:rPr lang="de-DE" sz="3000" dirty="0" err="1">
                <a:solidFill>
                  <a:schemeClr val="tx1">
                    <a:lumMod val="50000"/>
                    <a:lumOff val="50000"/>
                  </a:schemeClr>
                </a:solidFill>
              </a:rPr>
              <a:t>ric</a:t>
            </a:r>
            <a:r>
              <a:rPr lang="de-DE" sz="3000" dirty="0">
                <a:solidFill>
                  <a:schemeClr val="tx1">
                    <a:lumMod val="50000"/>
                    <a:lumOff val="50000"/>
                  </a:schemeClr>
                </a:solidFill>
              </a:rPr>
              <a:t>***do </a:t>
            </a:r>
            <a:r>
              <a:rPr lang="de-DE" sz="3000" b="1" dirty="0">
                <a:solidFill>
                  <a:schemeClr val="tx1">
                    <a:lumMod val="50000"/>
                    <a:lumOff val="50000"/>
                  </a:schemeClr>
                </a:solidFill>
              </a:rPr>
              <a:t>. </a:t>
            </a:r>
            <a:r>
              <a:rPr lang="de-DE" sz="3000" dirty="0" err="1">
                <a:solidFill>
                  <a:schemeClr val="tx1">
                    <a:lumMod val="50000"/>
                    <a:lumOff val="50000"/>
                  </a:schemeClr>
                </a:solidFill>
              </a:rPr>
              <a:t>scanda</a:t>
            </a:r>
            <a:r>
              <a:rPr lang="de-DE" sz="3000" dirty="0">
                <a:solidFill>
                  <a:schemeClr val="tx1">
                    <a:lumMod val="50000"/>
                    <a:lumOff val="50000"/>
                  </a:schemeClr>
                </a:solidFill>
              </a:rPr>
              <a:t>***</a:t>
            </a:r>
            <a:r>
              <a:rPr lang="de-DE" sz="3000" dirty="0" err="1">
                <a:solidFill>
                  <a:schemeClr val="tx1">
                    <a:lumMod val="50000"/>
                    <a:lumOff val="50000"/>
                  </a:schemeClr>
                </a:solidFill>
              </a:rPr>
              <a:t>to</a:t>
            </a:r>
            <a:r>
              <a:rPr lang="de-DE" sz="3000" dirty="0">
                <a:solidFill>
                  <a:schemeClr val="tx1">
                    <a:lumMod val="50000"/>
                    <a:lumOff val="50000"/>
                  </a:schemeClr>
                </a:solidFill>
              </a:rPr>
              <a:t> @ </a:t>
            </a:r>
            <a:r>
              <a:rPr lang="de-DE" sz="3000" dirty="0" err="1">
                <a:solidFill>
                  <a:schemeClr val="tx1">
                    <a:lumMod val="50000"/>
                    <a:lumOff val="50000"/>
                  </a:schemeClr>
                </a:solidFill>
              </a:rPr>
              <a:t>tuhh</a:t>
            </a:r>
            <a:r>
              <a:rPr lang="de-DE" sz="3000" b="1" dirty="0" err="1">
                <a:solidFill>
                  <a:schemeClr val="tx1">
                    <a:lumMod val="50000"/>
                    <a:lumOff val="50000"/>
                  </a:schemeClr>
                </a:solidFill>
              </a:rPr>
              <a:t>.</a:t>
            </a:r>
            <a:r>
              <a:rPr lang="de-DE" sz="3000" dirty="0" err="1">
                <a:solidFill>
                  <a:schemeClr val="tx1">
                    <a:lumMod val="50000"/>
                    <a:lumOff val="50000"/>
                  </a:schemeClr>
                </a:solidFill>
              </a:rPr>
              <a:t>de</a:t>
            </a:r>
            <a:endParaRPr lang="sv-SE" sz="3000" dirty="0">
              <a:solidFill>
                <a:schemeClr val="tx1">
                  <a:lumMod val="50000"/>
                  <a:lumOff val="50000"/>
                </a:schemeClr>
              </a:solidFill>
            </a:endParaRPr>
          </a:p>
        </p:txBody>
      </p:sp>
    </p:spTree>
    <p:extLst>
      <p:ext uri="{BB962C8B-B14F-4D97-AF65-F5344CB8AC3E}">
        <p14:creationId xmlns:p14="http://schemas.microsoft.com/office/powerpoint/2010/main" val="12083769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79C31A-3AB3-6C4C-8801-72F51D1948EF}"/>
              </a:ext>
            </a:extLst>
          </p:cNvPr>
          <p:cNvSpPr>
            <a:spLocks noGrp="1"/>
          </p:cNvSpPr>
          <p:nvPr>
            <p:ph type="title"/>
          </p:nvPr>
        </p:nvSpPr>
        <p:spPr/>
        <p:txBody>
          <a:bodyPr/>
          <a:lstStyle/>
          <a:p>
            <a:r>
              <a:rPr lang="en-DE" dirty="0"/>
              <a:t>Learning objectives</a:t>
            </a:r>
          </a:p>
        </p:txBody>
      </p:sp>
      <p:sp>
        <p:nvSpPr>
          <p:cNvPr id="3" name="Content Placeholder 2">
            <a:extLst>
              <a:ext uri="{FF2B5EF4-FFF2-40B4-BE49-F238E27FC236}">
                <a16:creationId xmlns:a16="http://schemas.microsoft.com/office/drawing/2014/main" id="{F53A2BA6-9BC9-0042-A300-A5E59C61F6EE}"/>
              </a:ext>
            </a:extLst>
          </p:cNvPr>
          <p:cNvSpPr>
            <a:spLocks noGrp="1"/>
          </p:cNvSpPr>
          <p:nvPr>
            <p:ph idx="1"/>
          </p:nvPr>
        </p:nvSpPr>
        <p:spPr/>
        <p:txBody>
          <a:bodyPr>
            <a:normAutofit/>
          </a:bodyPr>
          <a:lstStyle/>
          <a:p>
            <a:r>
              <a:rPr lang="en-DE" dirty="0">
                <a:solidFill>
                  <a:srgbClr val="FF2F92"/>
                </a:solidFill>
              </a:rPr>
              <a:t>What models </a:t>
            </a:r>
            <a:r>
              <a:rPr lang="en-DE" dirty="0"/>
              <a:t>are interesting for security? And </a:t>
            </a:r>
            <a:r>
              <a:rPr lang="en-DE" dirty="0">
                <a:solidFill>
                  <a:srgbClr val="FF2F92"/>
                </a:solidFill>
              </a:rPr>
              <a:t>what properties </a:t>
            </a:r>
            <a:r>
              <a:rPr lang="en-DE" dirty="0"/>
              <a:t>are represented?</a:t>
            </a:r>
          </a:p>
          <a:p>
            <a:pPr lvl="1"/>
            <a:endParaRPr lang="en-DE" dirty="0"/>
          </a:p>
          <a:p>
            <a:r>
              <a:rPr lang="en-DE" dirty="0">
                <a:solidFill>
                  <a:srgbClr val="FF2F92"/>
                </a:solidFill>
              </a:rPr>
              <a:t>What can I do </a:t>
            </a:r>
            <a:r>
              <a:rPr lang="en-DE" dirty="0"/>
              <a:t>with models?</a:t>
            </a:r>
          </a:p>
          <a:p>
            <a:pPr lvl="1"/>
            <a:r>
              <a:rPr lang="en-DE" dirty="0"/>
              <a:t>Analysis, testing, generation, …</a:t>
            </a:r>
          </a:p>
          <a:p>
            <a:pPr lvl="1"/>
            <a:endParaRPr lang="en-DE" dirty="0">
              <a:solidFill>
                <a:srgbClr val="FF2F92"/>
              </a:solidFill>
            </a:endParaRPr>
          </a:p>
          <a:p>
            <a:r>
              <a:rPr lang="en-DE" dirty="0">
                <a:solidFill>
                  <a:srgbClr val="FF2F92"/>
                </a:solidFill>
              </a:rPr>
              <a:t>How to build </a:t>
            </a:r>
            <a:r>
              <a:rPr lang="en-DE" dirty="0"/>
              <a:t>a secure software architecture?</a:t>
            </a:r>
          </a:p>
          <a:p>
            <a:pPr lvl="1"/>
            <a:r>
              <a:rPr lang="en-DE" dirty="0"/>
              <a:t>Principles, tactics, patterns</a:t>
            </a:r>
          </a:p>
        </p:txBody>
      </p:sp>
      <p:sp>
        <p:nvSpPr>
          <p:cNvPr id="4" name="Slide Number Placeholder 3">
            <a:extLst>
              <a:ext uri="{FF2B5EF4-FFF2-40B4-BE49-F238E27FC236}">
                <a16:creationId xmlns:a16="http://schemas.microsoft.com/office/drawing/2014/main" id="{68930D17-E060-184B-ADF1-0C3FCA70A735}"/>
              </a:ext>
            </a:extLst>
          </p:cNvPr>
          <p:cNvSpPr>
            <a:spLocks noGrp="1"/>
          </p:cNvSpPr>
          <p:nvPr>
            <p:ph type="sldNum" sz="quarter" idx="12"/>
          </p:nvPr>
        </p:nvSpPr>
        <p:spPr/>
        <p:txBody>
          <a:bodyPr/>
          <a:lstStyle/>
          <a:p>
            <a:fld id="{41FD0BAD-EDB4-BF48-B5DA-A7E15AE1BBA8}" type="slidenum">
              <a:rPr lang="en-US" smtClean="0"/>
              <a:t>2</a:t>
            </a:fld>
            <a:endParaRPr lang="en-US"/>
          </a:p>
        </p:txBody>
      </p:sp>
      <p:sp>
        <p:nvSpPr>
          <p:cNvPr id="6" name="TextBox 5">
            <a:extLst>
              <a:ext uri="{FF2B5EF4-FFF2-40B4-BE49-F238E27FC236}">
                <a16:creationId xmlns:a16="http://schemas.microsoft.com/office/drawing/2014/main" id="{3676A05E-4ED1-1045-82D8-05D7A07BAE88}"/>
              </a:ext>
            </a:extLst>
          </p:cNvPr>
          <p:cNvSpPr txBox="1"/>
          <p:nvPr/>
        </p:nvSpPr>
        <p:spPr>
          <a:xfrm>
            <a:off x="891309" y="5332162"/>
            <a:ext cx="7707745" cy="523220"/>
          </a:xfrm>
          <a:prstGeom prst="rect">
            <a:avLst/>
          </a:prstGeom>
          <a:solidFill>
            <a:schemeClr val="bg1">
              <a:lumMod val="95000"/>
            </a:schemeClr>
          </a:solidFill>
          <a:ln>
            <a:solidFill>
              <a:schemeClr val="bg1">
                <a:lumMod val="50000"/>
              </a:schemeClr>
            </a:solidFill>
          </a:ln>
        </p:spPr>
        <p:txBody>
          <a:bodyPr wrap="square" rtlCol="0">
            <a:spAutoFit/>
          </a:bodyPr>
          <a:lstStyle/>
          <a:p>
            <a:r>
              <a:rPr lang="en-US" sz="1400" b="1" dirty="0"/>
              <a:t>Reading material on Security Tactics</a:t>
            </a:r>
          </a:p>
          <a:p>
            <a:r>
              <a:rPr lang="en-GB" sz="1400" dirty="0"/>
              <a:t>Joanna Santos, et al., An Empirical Study of Tactical Vulnerabilities, JSS, 2019</a:t>
            </a:r>
          </a:p>
        </p:txBody>
      </p:sp>
    </p:spTree>
    <p:extLst>
      <p:ext uri="{BB962C8B-B14F-4D97-AF65-F5344CB8AC3E}">
        <p14:creationId xmlns:p14="http://schemas.microsoft.com/office/powerpoint/2010/main" val="226700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2F557A-4064-1643-B013-FD845B2CC3BC}"/>
              </a:ext>
            </a:extLst>
          </p:cNvPr>
          <p:cNvSpPr>
            <a:spLocks noGrp="1"/>
          </p:cNvSpPr>
          <p:nvPr>
            <p:ph type="title"/>
          </p:nvPr>
        </p:nvSpPr>
        <p:spPr/>
        <p:txBody>
          <a:bodyPr/>
          <a:lstStyle/>
          <a:p>
            <a:r>
              <a:rPr lang="en-DE" dirty="0"/>
              <a:t>Software model</a:t>
            </a:r>
          </a:p>
        </p:txBody>
      </p:sp>
      <p:sp>
        <p:nvSpPr>
          <p:cNvPr id="3" name="Content Placeholder 2">
            <a:extLst>
              <a:ext uri="{FF2B5EF4-FFF2-40B4-BE49-F238E27FC236}">
                <a16:creationId xmlns:a16="http://schemas.microsoft.com/office/drawing/2014/main" id="{45ED8E8C-ABF0-6E40-826D-62C8D17D5339}"/>
              </a:ext>
            </a:extLst>
          </p:cNvPr>
          <p:cNvSpPr>
            <a:spLocks noGrp="1"/>
          </p:cNvSpPr>
          <p:nvPr>
            <p:ph idx="1"/>
          </p:nvPr>
        </p:nvSpPr>
        <p:spPr/>
        <p:txBody>
          <a:bodyPr>
            <a:normAutofit/>
          </a:bodyPr>
          <a:lstStyle/>
          <a:p>
            <a:r>
              <a:rPr lang="en-DE" dirty="0"/>
              <a:t>Provides an abstraction of the system</a:t>
            </a:r>
          </a:p>
          <a:p>
            <a:endParaRPr lang="en-DE" dirty="0"/>
          </a:p>
          <a:p>
            <a:r>
              <a:rPr lang="en-DE" dirty="0"/>
              <a:t>Software engineering perspective</a:t>
            </a:r>
          </a:p>
          <a:p>
            <a:pPr lvl="1"/>
            <a:r>
              <a:rPr lang="en-DE" dirty="0"/>
              <a:t>Parts/components and interfaces</a:t>
            </a:r>
          </a:p>
          <a:p>
            <a:pPr lvl="1"/>
            <a:r>
              <a:rPr lang="en-DE" dirty="0"/>
              <a:t>Funcionality/logic …</a:t>
            </a:r>
          </a:p>
        </p:txBody>
      </p:sp>
      <p:sp>
        <p:nvSpPr>
          <p:cNvPr id="4" name="Slide Number Placeholder 3">
            <a:extLst>
              <a:ext uri="{FF2B5EF4-FFF2-40B4-BE49-F238E27FC236}">
                <a16:creationId xmlns:a16="http://schemas.microsoft.com/office/drawing/2014/main" id="{6BE152C0-B709-1448-9637-587CF03EAC1E}"/>
              </a:ext>
            </a:extLst>
          </p:cNvPr>
          <p:cNvSpPr>
            <a:spLocks noGrp="1"/>
          </p:cNvSpPr>
          <p:nvPr>
            <p:ph type="sldNum" sz="quarter" idx="12"/>
          </p:nvPr>
        </p:nvSpPr>
        <p:spPr/>
        <p:txBody>
          <a:bodyPr/>
          <a:lstStyle/>
          <a:p>
            <a:fld id="{41FD0BAD-EDB4-BF48-B5DA-A7E15AE1BBA8}" type="slidenum">
              <a:rPr lang="en-US" smtClean="0"/>
              <a:t>3</a:t>
            </a:fld>
            <a:endParaRPr lang="en-US"/>
          </a:p>
        </p:txBody>
      </p:sp>
    </p:spTree>
    <p:extLst>
      <p:ext uri="{BB962C8B-B14F-4D97-AF65-F5344CB8AC3E}">
        <p14:creationId xmlns:p14="http://schemas.microsoft.com/office/powerpoint/2010/main" val="10275697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5B163-2725-BA4E-999E-667E73D6925B}"/>
              </a:ext>
            </a:extLst>
          </p:cNvPr>
          <p:cNvSpPr>
            <a:spLocks noGrp="1"/>
          </p:cNvSpPr>
          <p:nvPr>
            <p:ph type="title"/>
          </p:nvPr>
        </p:nvSpPr>
        <p:spPr/>
        <p:txBody>
          <a:bodyPr/>
          <a:lstStyle/>
          <a:p>
            <a:r>
              <a:rPr lang="en-DE" dirty="0"/>
              <a:t>We focus on architectural design</a:t>
            </a:r>
          </a:p>
        </p:txBody>
      </p:sp>
      <p:sp>
        <p:nvSpPr>
          <p:cNvPr id="4" name="Slide Number Placeholder 3">
            <a:extLst>
              <a:ext uri="{FF2B5EF4-FFF2-40B4-BE49-F238E27FC236}">
                <a16:creationId xmlns:a16="http://schemas.microsoft.com/office/drawing/2014/main" id="{99A144EB-4969-EC41-9CA6-857D0BC37E10}"/>
              </a:ext>
            </a:extLst>
          </p:cNvPr>
          <p:cNvSpPr>
            <a:spLocks noGrp="1"/>
          </p:cNvSpPr>
          <p:nvPr>
            <p:ph type="sldNum" sz="quarter" idx="12"/>
          </p:nvPr>
        </p:nvSpPr>
        <p:spPr/>
        <p:txBody>
          <a:bodyPr/>
          <a:lstStyle/>
          <a:p>
            <a:fld id="{41FD0BAD-EDB4-BF48-B5DA-A7E15AE1BBA8}" type="slidenum">
              <a:rPr lang="en-US" smtClean="0"/>
              <a:t>4</a:t>
            </a:fld>
            <a:endParaRPr lang="en-US"/>
          </a:p>
        </p:txBody>
      </p:sp>
      <p:sp>
        <p:nvSpPr>
          <p:cNvPr id="6" name="Rounded Rectangle 5">
            <a:extLst>
              <a:ext uri="{FF2B5EF4-FFF2-40B4-BE49-F238E27FC236}">
                <a16:creationId xmlns:a16="http://schemas.microsoft.com/office/drawing/2014/main" id="{18620BB7-125A-0546-A04F-D1AAF868D851}"/>
              </a:ext>
            </a:extLst>
          </p:cNvPr>
          <p:cNvSpPr/>
          <p:nvPr/>
        </p:nvSpPr>
        <p:spPr bwMode="auto">
          <a:xfrm>
            <a:off x="457200" y="5195007"/>
            <a:ext cx="4801309" cy="1029890"/>
          </a:xfrm>
          <a:prstGeom prst="roundRect">
            <a:avLst/>
          </a:prstGeom>
          <a:solidFill>
            <a:srgbClr val="E9EDF4"/>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GB" sz="1800" dirty="0">
                <a:latin typeface="Calibri" panose="020F0502020204030204" pitchFamily="34" charset="0"/>
              </a:rPr>
              <a:t>The set of </a:t>
            </a:r>
            <a:r>
              <a:rPr lang="en-GB" sz="1800" dirty="0">
                <a:solidFill>
                  <a:srgbClr val="FF0000"/>
                </a:solidFill>
                <a:latin typeface="Calibri" panose="020F0502020204030204" pitchFamily="34" charset="0"/>
              </a:rPr>
              <a:t>design decisions</a:t>
            </a:r>
            <a:r>
              <a:rPr lang="en-GB" sz="1800" dirty="0">
                <a:latin typeface="Calibri" panose="020F0502020204030204" pitchFamily="34" charset="0"/>
              </a:rPr>
              <a:t> that determine the quality properties of a system</a:t>
            </a:r>
          </a:p>
        </p:txBody>
      </p:sp>
      <p:sp>
        <p:nvSpPr>
          <p:cNvPr id="8" name="Rounded Rectangle 7">
            <a:extLst>
              <a:ext uri="{FF2B5EF4-FFF2-40B4-BE49-F238E27FC236}">
                <a16:creationId xmlns:a16="http://schemas.microsoft.com/office/drawing/2014/main" id="{FE9D7EE9-1594-A34A-B18C-68AE63761ABA}"/>
              </a:ext>
            </a:extLst>
          </p:cNvPr>
          <p:cNvSpPr/>
          <p:nvPr/>
        </p:nvSpPr>
        <p:spPr bwMode="auto">
          <a:xfrm>
            <a:off x="457200" y="3250791"/>
            <a:ext cx="6696744" cy="1094420"/>
          </a:xfrm>
          <a:prstGeom prst="roundRect">
            <a:avLst/>
          </a:prstGeom>
          <a:solidFill>
            <a:srgbClr val="E9EDF4"/>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GB" sz="1800" dirty="0">
                <a:latin typeface="Calibri" panose="020F0502020204030204" pitchFamily="34" charset="0"/>
              </a:rPr>
              <a:t>“The fundamental concepts and </a:t>
            </a:r>
            <a:r>
              <a:rPr lang="en-GB" sz="1800" dirty="0">
                <a:solidFill>
                  <a:srgbClr val="C00000"/>
                </a:solidFill>
                <a:latin typeface="Calibri" panose="020F0502020204030204" pitchFamily="34" charset="0"/>
              </a:rPr>
              <a:t>properties</a:t>
            </a:r>
            <a:r>
              <a:rPr lang="en-GB" sz="1800" dirty="0">
                <a:latin typeface="Calibri" panose="020F0502020204030204" pitchFamily="34" charset="0"/>
              </a:rPr>
              <a:t> of a system in its </a:t>
            </a:r>
            <a:r>
              <a:rPr lang="en-GB" sz="1800" dirty="0">
                <a:solidFill>
                  <a:srgbClr val="C00000"/>
                </a:solidFill>
                <a:latin typeface="Calibri" panose="020F0502020204030204" pitchFamily="34" charset="0"/>
              </a:rPr>
              <a:t>environment</a:t>
            </a:r>
            <a:r>
              <a:rPr lang="en-GB" sz="1800" dirty="0">
                <a:latin typeface="Calibri" panose="020F0502020204030204" pitchFamily="34" charset="0"/>
              </a:rPr>
              <a:t> embodied in its </a:t>
            </a:r>
            <a:r>
              <a:rPr lang="en-GB" sz="1800" dirty="0">
                <a:solidFill>
                  <a:srgbClr val="C00000"/>
                </a:solidFill>
                <a:latin typeface="Calibri" panose="020F0502020204030204" pitchFamily="34" charset="0"/>
              </a:rPr>
              <a:t>elements</a:t>
            </a:r>
            <a:r>
              <a:rPr lang="en-GB" sz="1800" dirty="0">
                <a:latin typeface="Calibri" panose="020F0502020204030204" pitchFamily="34" charset="0"/>
              </a:rPr>
              <a:t>, </a:t>
            </a:r>
            <a:r>
              <a:rPr lang="en-GB" sz="1800" dirty="0">
                <a:solidFill>
                  <a:srgbClr val="C00000"/>
                </a:solidFill>
                <a:latin typeface="Calibri" panose="020F0502020204030204" pitchFamily="34" charset="0"/>
              </a:rPr>
              <a:t>relationships</a:t>
            </a:r>
            <a:r>
              <a:rPr lang="en-GB" sz="1800" dirty="0">
                <a:latin typeface="Calibri" panose="020F0502020204030204" pitchFamily="34" charset="0"/>
              </a:rPr>
              <a:t>, and in the </a:t>
            </a:r>
            <a:r>
              <a:rPr lang="en-GB" sz="1800" dirty="0">
                <a:solidFill>
                  <a:srgbClr val="C00000"/>
                </a:solidFill>
                <a:latin typeface="Calibri" panose="020F0502020204030204" pitchFamily="34" charset="0"/>
              </a:rPr>
              <a:t>principles</a:t>
            </a:r>
            <a:r>
              <a:rPr lang="en-GB" sz="1800" dirty="0">
                <a:latin typeface="Calibri" panose="020F0502020204030204" pitchFamily="34" charset="0"/>
              </a:rPr>
              <a:t> of its </a:t>
            </a:r>
            <a:r>
              <a:rPr lang="en-GB" sz="1800" dirty="0">
                <a:solidFill>
                  <a:srgbClr val="C00000"/>
                </a:solidFill>
                <a:latin typeface="Calibri" panose="020F0502020204030204" pitchFamily="34" charset="0"/>
              </a:rPr>
              <a:t>design</a:t>
            </a:r>
            <a:r>
              <a:rPr lang="en-GB" sz="1800" dirty="0">
                <a:latin typeface="Calibri" panose="020F0502020204030204" pitchFamily="34" charset="0"/>
              </a:rPr>
              <a:t> and </a:t>
            </a:r>
            <a:r>
              <a:rPr lang="en-GB" sz="1800" dirty="0">
                <a:solidFill>
                  <a:srgbClr val="C00000"/>
                </a:solidFill>
                <a:latin typeface="Calibri" panose="020F0502020204030204" pitchFamily="34" charset="0"/>
              </a:rPr>
              <a:t>evolution</a:t>
            </a:r>
            <a:r>
              <a:rPr lang="en-GB" sz="1800" dirty="0">
                <a:latin typeface="Calibri" panose="020F0502020204030204" pitchFamily="34" charset="0"/>
              </a:rPr>
              <a:t>.”</a:t>
            </a:r>
            <a:endParaRPr kumimoji="0" lang="en-GB" sz="1800" b="0" i="0" u="none" strike="noStrike" cap="none" normalizeH="0" baseline="0" dirty="0">
              <a:ln>
                <a:noFill/>
              </a:ln>
              <a:solidFill>
                <a:schemeClr val="tx1"/>
              </a:solidFill>
              <a:effectLst/>
              <a:latin typeface="Calibri" panose="020F0502020204030204" pitchFamily="34" charset="0"/>
            </a:endParaRPr>
          </a:p>
        </p:txBody>
      </p:sp>
      <p:sp>
        <p:nvSpPr>
          <p:cNvPr id="9" name="Rounded Rectangle 8">
            <a:extLst>
              <a:ext uri="{FF2B5EF4-FFF2-40B4-BE49-F238E27FC236}">
                <a16:creationId xmlns:a16="http://schemas.microsoft.com/office/drawing/2014/main" id="{F80E84F9-27F1-484C-ACCA-5A992011542C}"/>
              </a:ext>
            </a:extLst>
          </p:cNvPr>
          <p:cNvSpPr/>
          <p:nvPr/>
        </p:nvSpPr>
        <p:spPr bwMode="auto">
          <a:xfrm>
            <a:off x="1207946" y="1367837"/>
            <a:ext cx="7072453" cy="1386376"/>
          </a:xfrm>
          <a:prstGeom prst="roundRect">
            <a:avLst/>
          </a:prstGeom>
          <a:solidFill>
            <a:srgbClr val="E9EDF4"/>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sz="1800" dirty="0">
                <a:latin typeface="Calibri" panose="020F0502020204030204" pitchFamily="34" charset="0"/>
              </a:rPr>
              <a:t>"The software architecture of a  computing system is the </a:t>
            </a:r>
            <a:r>
              <a:rPr lang="en-US" sz="1800" b="1" dirty="0">
                <a:solidFill>
                  <a:srgbClr val="990000"/>
                </a:solidFill>
                <a:latin typeface="Calibri" panose="020F0502020204030204" pitchFamily="34" charset="0"/>
              </a:rPr>
              <a:t>structure</a:t>
            </a:r>
            <a:r>
              <a:rPr lang="en-US" sz="1800" dirty="0">
                <a:solidFill>
                  <a:srgbClr val="990000"/>
                </a:solidFill>
                <a:latin typeface="Calibri" panose="020F0502020204030204" pitchFamily="34" charset="0"/>
              </a:rPr>
              <a:t> </a:t>
            </a:r>
            <a:r>
              <a:rPr lang="en-US" sz="1800" dirty="0">
                <a:latin typeface="Calibri" panose="020F0502020204030204" pitchFamily="34" charset="0"/>
              </a:rPr>
              <a:t>of the system, which comprise software </a:t>
            </a:r>
            <a:r>
              <a:rPr lang="en-US" sz="1800" b="1" dirty="0">
                <a:solidFill>
                  <a:srgbClr val="990000"/>
                </a:solidFill>
                <a:latin typeface="Calibri" panose="020F0502020204030204" pitchFamily="34" charset="0"/>
              </a:rPr>
              <a:t>components</a:t>
            </a:r>
            <a:r>
              <a:rPr lang="en-US" sz="1800" dirty="0">
                <a:latin typeface="Calibri" panose="020F0502020204030204" pitchFamily="34" charset="0"/>
              </a:rPr>
              <a:t>, the </a:t>
            </a:r>
            <a:r>
              <a:rPr lang="en-US" sz="1800" b="1" dirty="0">
                <a:solidFill>
                  <a:srgbClr val="990000"/>
                </a:solidFill>
                <a:latin typeface="Calibri" panose="020F0502020204030204" pitchFamily="34" charset="0"/>
              </a:rPr>
              <a:t>externally visible properties </a:t>
            </a:r>
            <a:r>
              <a:rPr lang="en-US" sz="1800" dirty="0">
                <a:latin typeface="Calibri" panose="020F0502020204030204" pitchFamily="34" charset="0"/>
              </a:rPr>
              <a:t>of those components, and the </a:t>
            </a:r>
            <a:r>
              <a:rPr lang="en-US" sz="1800" b="1" dirty="0">
                <a:solidFill>
                  <a:srgbClr val="990000"/>
                </a:solidFill>
                <a:latin typeface="Calibri" panose="020F0502020204030204" pitchFamily="34" charset="0"/>
              </a:rPr>
              <a:t>relationships</a:t>
            </a:r>
            <a:r>
              <a:rPr lang="en-US" sz="1800" dirty="0">
                <a:solidFill>
                  <a:srgbClr val="990000"/>
                </a:solidFill>
                <a:latin typeface="Calibri" panose="020F0502020204030204" pitchFamily="34" charset="0"/>
              </a:rPr>
              <a:t> </a:t>
            </a:r>
            <a:r>
              <a:rPr lang="en-US" sz="1800" dirty="0">
                <a:latin typeface="Calibri" panose="020F0502020204030204" pitchFamily="34" charset="0"/>
              </a:rPr>
              <a:t>among them”</a:t>
            </a:r>
            <a:endParaRPr kumimoji="0" lang="en-GB" sz="1800" b="0" i="0" u="none" strike="noStrike" cap="none" normalizeH="0" baseline="0" dirty="0">
              <a:ln>
                <a:noFill/>
              </a:ln>
              <a:solidFill>
                <a:schemeClr val="tx1"/>
              </a:solidFill>
              <a:effectLst/>
              <a:latin typeface="Calibri" panose="020F0502020204030204" pitchFamily="34" charset="0"/>
            </a:endParaRPr>
          </a:p>
        </p:txBody>
      </p:sp>
      <p:sp>
        <p:nvSpPr>
          <p:cNvPr id="10" name="Rounded Rectangle 9">
            <a:extLst>
              <a:ext uri="{FF2B5EF4-FFF2-40B4-BE49-F238E27FC236}">
                <a16:creationId xmlns:a16="http://schemas.microsoft.com/office/drawing/2014/main" id="{DB801290-268F-0846-B30C-61631DEFA3F4}"/>
              </a:ext>
            </a:extLst>
          </p:cNvPr>
          <p:cNvSpPr/>
          <p:nvPr/>
        </p:nvSpPr>
        <p:spPr bwMode="auto">
          <a:xfrm>
            <a:off x="6860516" y="2584426"/>
            <a:ext cx="1224136" cy="360040"/>
          </a:xfrm>
          <a:prstGeom prst="roundRect">
            <a:avLst/>
          </a:prstGeom>
          <a:solidFill>
            <a:schemeClr val="accent1">
              <a:lumMod val="25000"/>
            </a:scheme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a:r>
              <a:rPr lang="en-US" altLang="sv-SE" sz="1800" dirty="0">
                <a:solidFill>
                  <a:schemeClr val="bg1"/>
                </a:solidFill>
                <a:latin typeface="Calibri" panose="020F0502020204030204" pitchFamily="34" charset="0"/>
              </a:rPr>
              <a:t>Len Bass</a:t>
            </a:r>
            <a:endParaRPr lang="sv-SE" sz="1800" dirty="0">
              <a:solidFill>
                <a:schemeClr val="bg1"/>
              </a:solidFill>
              <a:latin typeface="Calibri" panose="020F0502020204030204" pitchFamily="34" charset="0"/>
            </a:endParaRPr>
          </a:p>
        </p:txBody>
      </p:sp>
      <p:sp>
        <p:nvSpPr>
          <p:cNvPr id="11" name="Rounded Rectangle 10">
            <a:extLst>
              <a:ext uri="{FF2B5EF4-FFF2-40B4-BE49-F238E27FC236}">
                <a16:creationId xmlns:a16="http://schemas.microsoft.com/office/drawing/2014/main" id="{BE9EB772-B495-0545-9B2B-8D559752A56C}"/>
              </a:ext>
            </a:extLst>
          </p:cNvPr>
          <p:cNvSpPr/>
          <p:nvPr/>
        </p:nvSpPr>
        <p:spPr bwMode="auto">
          <a:xfrm>
            <a:off x="3805572" y="6111487"/>
            <a:ext cx="1254561" cy="419735"/>
          </a:xfrm>
          <a:prstGeom prst="roundRect">
            <a:avLst/>
          </a:prstGeom>
          <a:solidFill>
            <a:schemeClr val="accent1">
              <a:lumMod val="25000"/>
            </a:scheme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r>
              <a:rPr lang="en-GB" sz="1400" dirty="0">
                <a:solidFill>
                  <a:schemeClr val="bg1"/>
                </a:solidFill>
                <a:latin typeface="Calibri" panose="020F0502020204030204" pitchFamily="34" charset="0"/>
              </a:rPr>
              <a:t>Jan Bosch</a:t>
            </a:r>
          </a:p>
        </p:txBody>
      </p:sp>
      <p:sp>
        <p:nvSpPr>
          <p:cNvPr id="12" name="Rounded Rectangle 11">
            <a:extLst>
              <a:ext uri="{FF2B5EF4-FFF2-40B4-BE49-F238E27FC236}">
                <a16:creationId xmlns:a16="http://schemas.microsoft.com/office/drawing/2014/main" id="{0D1E240F-50E8-264B-BE1B-3C1477A70B3E}"/>
              </a:ext>
            </a:extLst>
          </p:cNvPr>
          <p:cNvSpPr/>
          <p:nvPr/>
        </p:nvSpPr>
        <p:spPr bwMode="auto">
          <a:xfrm>
            <a:off x="3098269" y="4298318"/>
            <a:ext cx="5472608" cy="590364"/>
          </a:xfrm>
          <a:prstGeom prst="roundRect">
            <a:avLst/>
          </a:prstGeom>
          <a:solidFill>
            <a:schemeClr val="accent1">
              <a:lumMod val="25000"/>
            </a:scheme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r>
              <a:rPr lang="en-GB" sz="1400" dirty="0">
                <a:solidFill>
                  <a:schemeClr val="bg1"/>
                </a:solidFill>
                <a:latin typeface="Calibri" panose="020F0502020204030204" pitchFamily="34" charset="0"/>
              </a:rPr>
              <a:t>ISO/IEC/IEEE 42010</a:t>
            </a:r>
          </a:p>
          <a:p>
            <a:r>
              <a:rPr lang="en-GB" sz="1400" dirty="0">
                <a:solidFill>
                  <a:schemeClr val="bg1"/>
                </a:solidFill>
                <a:latin typeface="Calibri" panose="020F0502020204030204" pitchFamily="34" charset="0"/>
              </a:rPr>
              <a:t>http://www.iso-architecture.org/ieee-1471/defining-architecture.html</a:t>
            </a:r>
          </a:p>
        </p:txBody>
      </p:sp>
    </p:spTree>
    <p:extLst>
      <p:ext uri="{BB962C8B-B14F-4D97-AF65-F5344CB8AC3E}">
        <p14:creationId xmlns:p14="http://schemas.microsoft.com/office/powerpoint/2010/main" val="30568223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630811"/>
            <a:ext cx="8229600" cy="737026"/>
          </a:xfrm>
        </p:spPr>
        <p:txBody>
          <a:bodyPr>
            <a:noAutofit/>
          </a:bodyPr>
          <a:lstStyle/>
          <a:p>
            <a:r>
              <a:rPr lang="en-DE" dirty="0"/>
              <a:t>Security – Commonly used models</a:t>
            </a:r>
            <a:endParaRPr lang="en-US" dirty="0"/>
          </a:p>
        </p:txBody>
      </p:sp>
      <p:sp>
        <p:nvSpPr>
          <p:cNvPr id="2" name="Slide Number Placeholder 1"/>
          <p:cNvSpPr>
            <a:spLocks noGrp="1"/>
          </p:cNvSpPr>
          <p:nvPr>
            <p:ph type="sldNum" sz="quarter" idx="12"/>
          </p:nvPr>
        </p:nvSpPr>
        <p:spPr>
          <a:xfrm>
            <a:off x="8084652" y="6356350"/>
            <a:ext cx="602147" cy="365125"/>
          </a:xfrm>
        </p:spPr>
        <p:txBody>
          <a:bodyPr/>
          <a:lstStyle/>
          <a:p>
            <a:fld id="{41FD0BAD-EDB4-BF48-B5DA-A7E15AE1BBA8}" type="slidenum">
              <a:rPr lang="en-US" smtClean="0"/>
              <a:pPr/>
              <a:t>5</a:t>
            </a:fld>
            <a:endParaRPr lang="en-US"/>
          </a:p>
        </p:txBody>
      </p:sp>
      <p:sp>
        <p:nvSpPr>
          <p:cNvPr id="18" name="Text Placeholder 17">
            <a:extLst>
              <a:ext uri="{FF2B5EF4-FFF2-40B4-BE49-F238E27FC236}">
                <a16:creationId xmlns:a16="http://schemas.microsoft.com/office/drawing/2014/main" id="{A65E8F80-D42C-BD4F-8053-FB48F5475F1D}"/>
              </a:ext>
            </a:extLst>
          </p:cNvPr>
          <p:cNvSpPr>
            <a:spLocks noGrp="1"/>
          </p:cNvSpPr>
          <p:nvPr>
            <p:ph type="body" sz="quarter" idx="15"/>
          </p:nvPr>
        </p:nvSpPr>
        <p:spPr>
          <a:xfrm>
            <a:off x="458787" y="1282531"/>
            <a:ext cx="8228012" cy="511629"/>
          </a:xfrm>
        </p:spPr>
        <p:txBody>
          <a:bodyPr/>
          <a:lstStyle/>
          <a:p>
            <a:r>
              <a:rPr lang="en-DE" dirty="0"/>
              <a:t>UML Component Diagram</a:t>
            </a:r>
          </a:p>
        </p:txBody>
      </p:sp>
      <p:pic>
        <p:nvPicPr>
          <p:cNvPr id="3" name="Picture 2">
            <a:extLst>
              <a:ext uri="{FF2B5EF4-FFF2-40B4-BE49-F238E27FC236}">
                <a16:creationId xmlns:a16="http://schemas.microsoft.com/office/drawing/2014/main" id="{90767520-2B62-3D48-A291-D55C09F1C493}"/>
              </a:ext>
            </a:extLst>
          </p:cNvPr>
          <p:cNvPicPr>
            <a:picLocks noChangeAspect="1"/>
          </p:cNvPicPr>
          <p:nvPr/>
        </p:nvPicPr>
        <p:blipFill>
          <a:blip r:embed="rId3"/>
          <a:stretch>
            <a:fillRect/>
          </a:stretch>
        </p:blipFill>
        <p:spPr>
          <a:xfrm>
            <a:off x="2508250" y="2368550"/>
            <a:ext cx="4127500" cy="3987800"/>
          </a:xfrm>
          <a:prstGeom prst="rect">
            <a:avLst/>
          </a:prstGeom>
        </p:spPr>
      </p:pic>
    </p:spTree>
    <p:extLst>
      <p:ext uri="{BB962C8B-B14F-4D97-AF65-F5344CB8AC3E}">
        <p14:creationId xmlns:p14="http://schemas.microsoft.com/office/powerpoint/2010/main" val="30577330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EC087-4CAE-CF4B-A31F-9A26A7E39C09}"/>
              </a:ext>
            </a:extLst>
          </p:cNvPr>
          <p:cNvSpPr>
            <a:spLocks noGrp="1"/>
          </p:cNvSpPr>
          <p:nvPr>
            <p:ph type="title"/>
          </p:nvPr>
        </p:nvSpPr>
        <p:spPr/>
        <p:txBody>
          <a:bodyPr/>
          <a:lstStyle/>
          <a:p>
            <a:r>
              <a:rPr lang="en-DE" dirty="0"/>
              <a:t>Security – Commonly used models</a:t>
            </a:r>
          </a:p>
        </p:txBody>
      </p:sp>
      <p:sp>
        <p:nvSpPr>
          <p:cNvPr id="3" name="Slide Number Placeholder 2">
            <a:extLst>
              <a:ext uri="{FF2B5EF4-FFF2-40B4-BE49-F238E27FC236}">
                <a16:creationId xmlns:a16="http://schemas.microsoft.com/office/drawing/2014/main" id="{CD43008C-42EB-7D47-9EC7-DF4F50FDCFFC}"/>
              </a:ext>
            </a:extLst>
          </p:cNvPr>
          <p:cNvSpPr>
            <a:spLocks noGrp="1"/>
          </p:cNvSpPr>
          <p:nvPr>
            <p:ph type="sldNum" sz="quarter" idx="12"/>
          </p:nvPr>
        </p:nvSpPr>
        <p:spPr/>
        <p:txBody>
          <a:bodyPr/>
          <a:lstStyle/>
          <a:p>
            <a:fld id="{41FD0BAD-EDB4-BF48-B5DA-A7E15AE1BBA8}" type="slidenum">
              <a:rPr lang="en-US" smtClean="0"/>
              <a:t>6</a:t>
            </a:fld>
            <a:endParaRPr lang="en-US"/>
          </a:p>
        </p:txBody>
      </p:sp>
      <p:sp>
        <p:nvSpPr>
          <p:cNvPr id="4" name="Text Placeholder 3">
            <a:extLst>
              <a:ext uri="{FF2B5EF4-FFF2-40B4-BE49-F238E27FC236}">
                <a16:creationId xmlns:a16="http://schemas.microsoft.com/office/drawing/2014/main" id="{F9461258-EB95-A34B-AE00-2B7F8B15D0CF}"/>
              </a:ext>
            </a:extLst>
          </p:cNvPr>
          <p:cNvSpPr>
            <a:spLocks noGrp="1"/>
          </p:cNvSpPr>
          <p:nvPr>
            <p:ph type="body" sz="quarter" idx="15"/>
          </p:nvPr>
        </p:nvSpPr>
        <p:spPr/>
        <p:txBody>
          <a:bodyPr/>
          <a:lstStyle/>
          <a:p>
            <a:r>
              <a:rPr lang="en-DE" dirty="0"/>
              <a:t>UML Sequence Diagram</a:t>
            </a:r>
          </a:p>
        </p:txBody>
      </p:sp>
      <p:pic>
        <p:nvPicPr>
          <p:cNvPr id="7" name="Picture 6">
            <a:extLst>
              <a:ext uri="{FF2B5EF4-FFF2-40B4-BE49-F238E27FC236}">
                <a16:creationId xmlns:a16="http://schemas.microsoft.com/office/drawing/2014/main" id="{F80762E5-6376-5C44-BFFA-C17525D13DCF}"/>
              </a:ext>
            </a:extLst>
          </p:cNvPr>
          <p:cNvPicPr>
            <a:picLocks noChangeAspect="1"/>
          </p:cNvPicPr>
          <p:nvPr/>
        </p:nvPicPr>
        <p:blipFill rotWithShape="1">
          <a:blip r:embed="rId2"/>
          <a:srcRect b="22271"/>
          <a:stretch/>
        </p:blipFill>
        <p:spPr>
          <a:xfrm>
            <a:off x="2019300" y="2901950"/>
            <a:ext cx="5105400" cy="2161891"/>
          </a:xfrm>
          <a:prstGeom prst="rect">
            <a:avLst/>
          </a:prstGeom>
        </p:spPr>
      </p:pic>
    </p:spTree>
    <p:extLst>
      <p:ext uri="{BB962C8B-B14F-4D97-AF65-F5344CB8AC3E}">
        <p14:creationId xmlns:p14="http://schemas.microsoft.com/office/powerpoint/2010/main" val="12163928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A77BDE5C-B849-2A46-82F8-C5DE6BD83815}"/>
              </a:ext>
            </a:extLst>
          </p:cNvPr>
          <p:cNvPicPr>
            <a:picLocks noChangeAspect="1"/>
          </p:cNvPicPr>
          <p:nvPr/>
        </p:nvPicPr>
        <p:blipFill>
          <a:blip r:embed="rId2"/>
          <a:stretch>
            <a:fillRect/>
          </a:stretch>
        </p:blipFill>
        <p:spPr>
          <a:xfrm>
            <a:off x="3795948" y="2406918"/>
            <a:ext cx="2459795" cy="4164991"/>
          </a:xfrm>
          <a:prstGeom prst="rect">
            <a:avLst/>
          </a:prstGeom>
        </p:spPr>
      </p:pic>
      <p:sp>
        <p:nvSpPr>
          <p:cNvPr id="2" name="Title 1"/>
          <p:cNvSpPr>
            <a:spLocks noGrp="1"/>
          </p:cNvSpPr>
          <p:nvPr>
            <p:ph type="title"/>
          </p:nvPr>
        </p:nvSpPr>
        <p:spPr>
          <a:xfrm>
            <a:off x="457200" y="630811"/>
            <a:ext cx="8229600" cy="737026"/>
          </a:xfrm>
        </p:spPr>
        <p:txBody>
          <a:bodyPr>
            <a:noAutofit/>
          </a:bodyPr>
          <a:lstStyle/>
          <a:p>
            <a:r>
              <a:rPr lang="en-DE" dirty="0"/>
              <a:t>Security – Commonly used models</a:t>
            </a:r>
            <a:endParaRPr lang="en-US" dirty="0"/>
          </a:p>
        </p:txBody>
      </p:sp>
      <p:sp>
        <p:nvSpPr>
          <p:cNvPr id="5" name="Slide Number Placeholder 4"/>
          <p:cNvSpPr>
            <a:spLocks noGrp="1"/>
          </p:cNvSpPr>
          <p:nvPr>
            <p:ph type="sldNum" sz="quarter" idx="12"/>
          </p:nvPr>
        </p:nvSpPr>
        <p:spPr>
          <a:xfrm>
            <a:off x="8084652" y="6356350"/>
            <a:ext cx="602147" cy="365125"/>
          </a:xfrm>
        </p:spPr>
        <p:txBody>
          <a:bodyPr/>
          <a:lstStyle/>
          <a:p>
            <a:fld id="{41FD0BAD-EDB4-BF48-B5DA-A7E15AE1BBA8}" type="slidenum">
              <a:rPr lang="en-US" smtClean="0"/>
              <a:pPr/>
              <a:t>7</a:t>
            </a:fld>
            <a:endParaRPr lang="en-US"/>
          </a:p>
        </p:txBody>
      </p:sp>
      <p:sp>
        <p:nvSpPr>
          <p:cNvPr id="12" name="Text Placeholder 11">
            <a:extLst>
              <a:ext uri="{FF2B5EF4-FFF2-40B4-BE49-F238E27FC236}">
                <a16:creationId xmlns:a16="http://schemas.microsoft.com/office/drawing/2014/main" id="{A72DCD83-71CA-E245-875C-1825B1BA4923}"/>
              </a:ext>
            </a:extLst>
          </p:cNvPr>
          <p:cNvSpPr>
            <a:spLocks noGrp="1"/>
          </p:cNvSpPr>
          <p:nvPr>
            <p:ph type="body" sz="quarter" idx="15"/>
          </p:nvPr>
        </p:nvSpPr>
        <p:spPr>
          <a:xfrm>
            <a:off x="458787" y="1282531"/>
            <a:ext cx="8228012" cy="511629"/>
          </a:xfrm>
        </p:spPr>
        <p:txBody>
          <a:bodyPr/>
          <a:lstStyle/>
          <a:p>
            <a:r>
              <a:rPr lang="en-DE" dirty="0"/>
              <a:t>UML Deployment Diagram</a:t>
            </a:r>
          </a:p>
        </p:txBody>
      </p:sp>
      <p:sp>
        <p:nvSpPr>
          <p:cNvPr id="13" name="TextBox 12">
            <a:extLst>
              <a:ext uri="{FF2B5EF4-FFF2-40B4-BE49-F238E27FC236}">
                <a16:creationId xmlns:a16="http://schemas.microsoft.com/office/drawing/2014/main" id="{5DDDB441-385B-704C-8B9F-147470BC7289}"/>
              </a:ext>
            </a:extLst>
          </p:cNvPr>
          <p:cNvSpPr txBox="1"/>
          <p:nvPr/>
        </p:nvSpPr>
        <p:spPr>
          <a:xfrm>
            <a:off x="3196119" y="3613606"/>
            <a:ext cx="850469" cy="307766"/>
          </a:xfrm>
          <a:prstGeom prst="rect">
            <a:avLst/>
          </a:prstGeom>
          <a:noFill/>
        </p:spPr>
        <p:txBody>
          <a:bodyPr wrap="none" lIns="91430" tIns="45715" rIns="91430" bIns="45715" rtlCol="0">
            <a:spAutoFit/>
          </a:bodyPr>
          <a:lstStyle/>
          <a:p>
            <a:r>
              <a:rPr lang="en-US" sz="1400" dirty="0"/>
              <a:t>&lt;&lt;http&gt;&gt;</a:t>
            </a:r>
          </a:p>
        </p:txBody>
      </p:sp>
      <p:sp>
        <p:nvSpPr>
          <p:cNvPr id="14" name="TextBox 13">
            <a:extLst>
              <a:ext uri="{FF2B5EF4-FFF2-40B4-BE49-F238E27FC236}">
                <a16:creationId xmlns:a16="http://schemas.microsoft.com/office/drawing/2014/main" id="{6708D7B4-7F83-4849-9F9A-7BAA9997AC3A}"/>
              </a:ext>
            </a:extLst>
          </p:cNvPr>
          <p:cNvSpPr txBox="1"/>
          <p:nvPr/>
        </p:nvSpPr>
        <p:spPr>
          <a:xfrm>
            <a:off x="6057853" y="4317130"/>
            <a:ext cx="850469" cy="307766"/>
          </a:xfrm>
          <a:prstGeom prst="rect">
            <a:avLst/>
          </a:prstGeom>
          <a:noFill/>
        </p:spPr>
        <p:txBody>
          <a:bodyPr wrap="none" lIns="91430" tIns="45715" rIns="91430" bIns="45715" rtlCol="0">
            <a:spAutoFit/>
          </a:bodyPr>
          <a:lstStyle/>
          <a:p>
            <a:r>
              <a:rPr lang="en-US" sz="1400" dirty="0"/>
              <a:t>&lt;&lt;http&gt;&gt;</a:t>
            </a:r>
          </a:p>
        </p:txBody>
      </p:sp>
      <p:sp>
        <p:nvSpPr>
          <p:cNvPr id="15" name="TextBox 14">
            <a:extLst>
              <a:ext uri="{FF2B5EF4-FFF2-40B4-BE49-F238E27FC236}">
                <a16:creationId xmlns:a16="http://schemas.microsoft.com/office/drawing/2014/main" id="{C8C8D302-43F7-3041-8A95-25570A846A89}"/>
              </a:ext>
            </a:extLst>
          </p:cNvPr>
          <p:cNvSpPr txBox="1"/>
          <p:nvPr/>
        </p:nvSpPr>
        <p:spPr>
          <a:xfrm>
            <a:off x="3196119" y="5131864"/>
            <a:ext cx="896636" cy="307766"/>
          </a:xfrm>
          <a:prstGeom prst="rect">
            <a:avLst/>
          </a:prstGeom>
          <a:noFill/>
        </p:spPr>
        <p:txBody>
          <a:bodyPr wrap="none" lIns="91430" tIns="45715" rIns="91430" bIns="45715" rtlCol="0">
            <a:spAutoFit/>
          </a:bodyPr>
          <a:lstStyle/>
          <a:p>
            <a:r>
              <a:rPr lang="en-US" sz="1400" dirty="0"/>
              <a:t>&lt;&lt;REST&gt;&gt;</a:t>
            </a:r>
          </a:p>
        </p:txBody>
      </p:sp>
    </p:spTree>
    <p:extLst>
      <p:ext uri="{BB962C8B-B14F-4D97-AF65-F5344CB8AC3E}">
        <p14:creationId xmlns:p14="http://schemas.microsoft.com/office/powerpoint/2010/main" val="3746571838"/>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907EF3C-DBF5-A44C-9822-9BC91891440E}"/>
              </a:ext>
            </a:extLst>
          </p:cNvPr>
          <p:cNvSpPr>
            <a:spLocks noGrp="1"/>
          </p:cNvSpPr>
          <p:nvPr>
            <p:ph type="title"/>
          </p:nvPr>
        </p:nvSpPr>
        <p:spPr/>
        <p:txBody>
          <a:bodyPr/>
          <a:lstStyle/>
          <a:p>
            <a:r>
              <a:rPr lang="en-DE" dirty="0"/>
              <a:t>Security – Commonly used models</a:t>
            </a:r>
          </a:p>
        </p:txBody>
      </p:sp>
      <p:sp>
        <p:nvSpPr>
          <p:cNvPr id="3" name="Slide Number Placeholder 2">
            <a:extLst>
              <a:ext uri="{FF2B5EF4-FFF2-40B4-BE49-F238E27FC236}">
                <a16:creationId xmlns:a16="http://schemas.microsoft.com/office/drawing/2014/main" id="{DFB1E93E-0AD8-EB47-B889-0A20CED4ECA8}"/>
              </a:ext>
            </a:extLst>
          </p:cNvPr>
          <p:cNvSpPr>
            <a:spLocks noGrp="1"/>
          </p:cNvSpPr>
          <p:nvPr>
            <p:ph type="sldNum" sz="quarter" idx="12"/>
          </p:nvPr>
        </p:nvSpPr>
        <p:spPr/>
        <p:txBody>
          <a:bodyPr/>
          <a:lstStyle/>
          <a:p>
            <a:fld id="{41FD0BAD-EDB4-BF48-B5DA-A7E15AE1BBA8}" type="slidenum">
              <a:rPr lang="en-US" smtClean="0"/>
              <a:t>8</a:t>
            </a:fld>
            <a:endParaRPr lang="en-US"/>
          </a:p>
        </p:txBody>
      </p:sp>
      <p:sp>
        <p:nvSpPr>
          <p:cNvPr id="5" name="Text Placeholder 4">
            <a:extLst>
              <a:ext uri="{FF2B5EF4-FFF2-40B4-BE49-F238E27FC236}">
                <a16:creationId xmlns:a16="http://schemas.microsoft.com/office/drawing/2014/main" id="{8A5C0973-0C5D-4749-AAF0-26DB7AAB8936}"/>
              </a:ext>
            </a:extLst>
          </p:cNvPr>
          <p:cNvSpPr>
            <a:spLocks noGrp="1"/>
          </p:cNvSpPr>
          <p:nvPr>
            <p:ph type="body" sz="quarter" idx="15"/>
          </p:nvPr>
        </p:nvSpPr>
        <p:spPr/>
        <p:txBody>
          <a:bodyPr/>
          <a:lstStyle/>
          <a:p>
            <a:r>
              <a:rPr lang="en-DE" dirty="0"/>
              <a:t>Data Flow Diagram</a:t>
            </a:r>
          </a:p>
        </p:txBody>
      </p:sp>
      <p:pic>
        <p:nvPicPr>
          <p:cNvPr id="1026" name="Picture 2">
            <a:extLst>
              <a:ext uri="{FF2B5EF4-FFF2-40B4-BE49-F238E27FC236}">
                <a16:creationId xmlns:a16="http://schemas.microsoft.com/office/drawing/2014/main" id="{1E9172C2-FA60-9844-8BD4-75173634DB9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14550" y="3090887"/>
            <a:ext cx="4914900" cy="2743200"/>
          </a:xfrm>
          <a:prstGeom prst="rect">
            <a:avLst/>
          </a:prstGeom>
          <a:noFill/>
          <a:extLst>
            <a:ext uri="{909E8E84-426E-40DD-AFC4-6F175D3DCCD1}">
              <a14:hiddenFill xmlns:a14="http://schemas.microsoft.com/office/drawing/2010/main">
                <a:solidFill>
                  <a:srgbClr val="FFFFFF"/>
                </a:solidFill>
              </a14:hiddenFill>
            </a:ext>
          </a:extLst>
        </p:spPr>
      </p:pic>
      <p:sp>
        <p:nvSpPr>
          <p:cNvPr id="6" name="Explosion 2 5">
            <a:extLst>
              <a:ext uri="{FF2B5EF4-FFF2-40B4-BE49-F238E27FC236}">
                <a16:creationId xmlns:a16="http://schemas.microsoft.com/office/drawing/2014/main" id="{B9927C63-75B7-AB4E-AFE6-3A9ED66E6DC8}"/>
              </a:ext>
            </a:extLst>
          </p:cNvPr>
          <p:cNvSpPr/>
          <p:nvPr/>
        </p:nvSpPr>
        <p:spPr>
          <a:xfrm>
            <a:off x="5671127" y="1538345"/>
            <a:ext cx="3722255" cy="1475171"/>
          </a:xfrm>
          <a:prstGeom prst="irregularSeal2">
            <a:avLst/>
          </a:prstGeom>
          <a:noFill/>
        </p:spPr>
        <p:style>
          <a:lnRef idx="2">
            <a:schemeClr val="dk1"/>
          </a:lnRef>
          <a:fillRef idx="1">
            <a:schemeClr val="lt1"/>
          </a:fillRef>
          <a:effectRef idx="0">
            <a:schemeClr val="dk1"/>
          </a:effectRef>
          <a:fontRef idx="minor">
            <a:schemeClr val="dk1"/>
          </a:fontRef>
        </p:style>
        <p:txBody>
          <a:bodyPr rtlCol="0" anchor="ctr"/>
          <a:lstStyle/>
          <a:p>
            <a:pPr algn="ctr"/>
            <a:r>
              <a:rPr lang="en-DE" sz="1400" dirty="0"/>
              <a:t>We’ll see this later (cf. Threat analysis)</a:t>
            </a:r>
          </a:p>
        </p:txBody>
      </p:sp>
    </p:spTree>
    <p:extLst>
      <p:ext uri="{BB962C8B-B14F-4D97-AF65-F5344CB8AC3E}">
        <p14:creationId xmlns:p14="http://schemas.microsoft.com/office/powerpoint/2010/main" val="19505954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2F557A-4064-1643-B013-FD845B2CC3BC}"/>
              </a:ext>
            </a:extLst>
          </p:cNvPr>
          <p:cNvSpPr>
            <a:spLocks noGrp="1"/>
          </p:cNvSpPr>
          <p:nvPr>
            <p:ph type="title"/>
          </p:nvPr>
        </p:nvSpPr>
        <p:spPr/>
        <p:txBody>
          <a:bodyPr/>
          <a:lstStyle/>
          <a:p>
            <a:r>
              <a:rPr lang="en-DE" dirty="0"/>
              <a:t>Security model</a:t>
            </a:r>
          </a:p>
        </p:txBody>
      </p:sp>
      <p:sp>
        <p:nvSpPr>
          <p:cNvPr id="3" name="Content Placeholder 2">
            <a:extLst>
              <a:ext uri="{FF2B5EF4-FFF2-40B4-BE49-F238E27FC236}">
                <a16:creationId xmlns:a16="http://schemas.microsoft.com/office/drawing/2014/main" id="{45ED8E8C-ABF0-6E40-826D-62C8D17D5339}"/>
              </a:ext>
            </a:extLst>
          </p:cNvPr>
          <p:cNvSpPr>
            <a:spLocks noGrp="1"/>
          </p:cNvSpPr>
          <p:nvPr>
            <p:ph idx="1"/>
          </p:nvPr>
        </p:nvSpPr>
        <p:spPr/>
        <p:txBody>
          <a:bodyPr>
            <a:normAutofit lnSpcReduction="10000"/>
          </a:bodyPr>
          <a:lstStyle/>
          <a:p>
            <a:r>
              <a:rPr lang="en-DE" dirty="0"/>
              <a:t>Provides an abstraction of the system</a:t>
            </a:r>
          </a:p>
          <a:p>
            <a:r>
              <a:rPr lang="en-DE" dirty="0">
                <a:solidFill>
                  <a:srgbClr val="898989"/>
                </a:solidFill>
              </a:rPr>
              <a:t>Software engineering perspective</a:t>
            </a:r>
          </a:p>
          <a:p>
            <a:pPr lvl="1"/>
            <a:r>
              <a:rPr lang="en-DE" dirty="0">
                <a:solidFill>
                  <a:srgbClr val="898989"/>
                </a:solidFill>
              </a:rPr>
              <a:t>Parts/components and interfaces</a:t>
            </a:r>
          </a:p>
          <a:p>
            <a:pPr lvl="1"/>
            <a:r>
              <a:rPr lang="en-DE" dirty="0">
                <a:solidFill>
                  <a:srgbClr val="898989"/>
                </a:solidFill>
              </a:rPr>
              <a:t>Funcionality/logic …</a:t>
            </a:r>
          </a:p>
          <a:p>
            <a:r>
              <a:rPr lang="en-DE" dirty="0">
                <a:solidFill>
                  <a:srgbClr val="FF2F92"/>
                </a:solidFill>
              </a:rPr>
              <a:t>Security engineering perspective</a:t>
            </a:r>
          </a:p>
          <a:p>
            <a:pPr lvl="1"/>
            <a:r>
              <a:rPr lang="en-DE" dirty="0"/>
              <a:t>Data/assets, their sensitivities</a:t>
            </a:r>
          </a:p>
          <a:p>
            <a:pPr lvl="1"/>
            <a:r>
              <a:rPr lang="en-DE" dirty="0"/>
              <a:t>Information flows</a:t>
            </a:r>
          </a:p>
          <a:p>
            <a:pPr lvl="1"/>
            <a:r>
              <a:rPr lang="en-DE" dirty="0"/>
              <a:t>Security mechanisms</a:t>
            </a:r>
          </a:p>
          <a:p>
            <a:pPr lvl="1"/>
            <a:r>
              <a:rPr lang="en-DE" dirty="0"/>
              <a:t>Security assumptions/expectetions ...</a:t>
            </a:r>
          </a:p>
          <a:p>
            <a:endParaRPr lang="en-DE" dirty="0"/>
          </a:p>
        </p:txBody>
      </p:sp>
      <p:sp>
        <p:nvSpPr>
          <p:cNvPr id="4" name="Slide Number Placeholder 3">
            <a:extLst>
              <a:ext uri="{FF2B5EF4-FFF2-40B4-BE49-F238E27FC236}">
                <a16:creationId xmlns:a16="http://schemas.microsoft.com/office/drawing/2014/main" id="{6BE152C0-B709-1448-9637-587CF03EAC1E}"/>
              </a:ext>
            </a:extLst>
          </p:cNvPr>
          <p:cNvSpPr>
            <a:spLocks noGrp="1"/>
          </p:cNvSpPr>
          <p:nvPr>
            <p:ph type="sldNum" sz="quarter" idx="12"/>
          </p:nvPr>
        </p:nvSpPr>
        <p:spPr/>
        <p:txBody>
          <a:bodyPr/>
          <a:lstStyle/>
          <a:p>
            <a:fld id="{41FD0BAD-EDB4-BF48-B5DA-A7E15AE1BBA8}" type="slidenum">
              <a:rPr lang="en-US" smtClean="0"/>
              <a:t>9</a:t>
            </a:fld>
            <a:endParaRPr lang="en-US"/>
          </a:p>
        </p:txBody>
      </p:sp>
    </p:spTree>
    <p:extLst>
      <p:ext uri="{BB962C8B-B14F-4D97-AF65-F5344CB8AC3E}">
        <p14:creationId xmlns:p14="http://schemas.microsoft.com/office/powerpoint/2010/main" val="18693162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D9A070-C92F-F24D-9784-9E5A16822465}"/>
              </a:ext>
            </a:extLst>
          </p:cNvPr>
          <p:cNvSpPr>
            <a:spLocks noGrp="1"/>
          </p:cNvSpPr>
          <p:nvPr>
            <p:ph type="title"/>
          </p:nvPr>
        </p:nvSpPr>
        <p:spPr/>
        <p:txBody>
          <a:bodyPr>
            <a:normAutofit/>
          </a:bodyPr>
          <a:lstStyle/>
          <a:p>
            <a:r>
              <a:rPr lang="en-DE" dirty="0"/>
              <a:t>Security engineering perspective</a:t>
            </a:r>
          </a:p>
        </p:txBody>
      </p:sp>
      <p:sp>
        <p:nvSpPr>
          <p:cNvPr id="4" name="Slide Number Placeholder 3">
            <a:extLst>
              <a:ext uri="{FF2B5EF4-FFF2-40B4-BE49-F238E27FC236}">
                <a16:creationId xmlns:a16="http://schemas.microsoft.com/office/drawing/2014/main" id="{4E71995D-7C76-8A4A-940F-162E05434196}"/>
              </a:ext>
            </a:extLst>
          </p:cNvPr>
          <p:cNvSpPr>
            <a:spLocks noGrp="1"/>
          </p:cNvSpPr>
          <p:nvPr>
            <p:ph type="sldNum" sz="quarter" idx="12"/>
          </p:nvPr>
        </p:nvSpPr>
        <p:spPr/>
        <p:txBody>
          <a:bodyPr/>
          <a:lstStyle/>
          <a:p>
            <a:fld id="{41FD0BAD-EDB4-BF48-B5DA-A7E15AE1BBA8}" type="slidenum">
              <a:rPr lang="en-US" smtClean="0"/>
              <a:t>10</a:t>
            </a:fld>
            <a:endParaRPr lang="en-US"/>
          </a:p>
        </p:txBody>
      </p:sp>
      <p:sp>
        <p:nvSpPr>
          <p:cNvPr id="12" name="Text Placeholder 11">
            <a:extLst>
              <a:ext uri="{FF2B5EF4-FFF2-40B4-BE49-F238E27FC236}">
                <a16:creationId xmlns:a16="http://schemas.microsoft.com/office/drawing/2014/main" id="{1B59246A-C888-544B-8626-17D0652B22B2}"/>
              </a:ext>
            </a:extLst>
          </p:cNvPr>
          <p:cNvSpPr>
            <a:spLocks noGrp="1"/>
          </p:cNvSpPr>
          <p:nvPr>
            <p:ph type="body" sz="quarter" idx="15"/>
          </p:nvPr>
        </p:nvSpPr>
        <p:spPr/>
        <p:txBody>
          <a:bodyPr/>
          <a:lstStyle/>
          <a:p>
            <a:r>
              <a:rPr lang="en-DE" dirty="0"/>
              <a:t>Examples</a:t>
            </a:r>
          </a:p>
        </p:txBody>
      </p:sp>
      <p:pic>
        <p:nvPicPr>
          <p:cNvPr id="5" name="Picture 4">
            <a:extLst>
              <a:ext uri="{FF2B5EF4-FFF2-40B4-BE49-F238E27FC236}">
                <a16:creationId xmlns:a16="http://schemas.microsoft.com/office/drawing/2014/main" id="{AD66E3B5-1939-ED44-BCFE-3F8116D2F976}"/>
              </a:ext>
            </a:extLst>
          </p:cNvPr>
          <p:cNvPicPr>
            <a:picLocks noChangeAspect="1"/>
          </p:cNvPicPr>
          <p:nvPr/>
        </p:nvPicPr>
        <p:blipFill>
          <a:blip r:embed="rId2"/>
          <a:stretch>
            <a:fillRect/>
          </a:stretch>
        </p:blipFill>
        <p:spPr>
          <a:xfrm>
            <a:off x="1145882" y="2191359"/>
            <a:ext cx="2459795" cy="4164991"/>
          </a:xfrm>
          <a:prstGeom prst="rect">
            <a:avLst/>
          </a:prstGeom>
        </p:spPr>
      </p:pic>
      <p:sp>
        <p:nvSpPr>
          <p:cNvPr id="6" name="TextBox 5">
            <a:extLst>
              <a:ext uri="{FF2B5EF4-FFF2-40B4-BE49-F238E27FC236}">
                <a16:creationId xmlns:a16="http://schemas.microsoft.com/office/drawing/2014/main" id="{587B365E-0A7D-0043-AF09-70AE2D6876A2}"/>
              </a:ext>
            </a:extLst>
          </p:cNvPr>
          <p:cNvSpPr txBox="1"/>
          <p:nvPr/>
        </p:nvSpPr>
        <p:spPr>
          <a:xfrm>
            <a:off x="3252617" y="4683574"/>
            <a:ext cx="1599349" cy="369332"/>
          </a:xfrm>
          <a:prstGeom prst="rect">
            <a:avLst/>
          </a:prstGeom>
          <a:noFill/>
        </p:spPr>
        <p:txBody>
          <a:bodyPr wrap="none" rtlCol="0">
            <a:spAutoFit/>
          </a:bodyPr>
          <a:lstStyle/>
          <a:p>
            <a:r>
              <a:rPr lang="en-DE" dirty="0">
                <a:solidFill>
                  <a:srgbClr val="FF0000"/>
                </a:solidFill>
              </a:rPr>
              <a:t>&lt;&lt;encrypted&gt;&gt;</a:t>
            </a:r>
          </a:p>
        </p:txBody>
      </p:sp>
      <p:sp>
        <p:nvSpPr>
          <p:cNvPr id="7" name="TextBox 6">
            <a:extLst>
              <a:ext uri="{FF2B5EF4-FFF2-40B4-BE49-F238E27FC236}">
                <a16:creationId xmlns:a16="http://schemas.microsoft.com/office/drawing/2014/main" id="{802252C9-44DB-E44E-A6A6-D8B54D203E9D}"/>
              </a:ext>
            </a:extLst>
          </p:cNvPr>
          <p:cNvSpPr txBox="1"/>
          <p:nvPr/>
        </p:nvSpPr>
        <p:spPr>
          <a:xfrm>
            <a:off x="3033044" y="4922686"/>
            <a:ext cx="1431995" cy="369332"/>
          </a:xfrm>
          <a:prstGeom prst="rect">
            <a:avLst/>
          </a:prstGeom>
          <a:noFill/>
        </p:spPr>
        <p:txBody>
          <a:bodyPr wrap="none" rtlCol="0">
            <a:spAutoFit/>
          </a:bodyPr>
          <a:lstStyle/>
          <a:p>
            <a:r>
              <a:rPr lang="en-DE" dirty="0">
                <a:solidFill>
                  <a:srgbClr val="FF0000"/>
                </a:solidFill>
              </a:rPr>
              <a:t>&lt;&lt;integrity&gt;&gt;</a:t>
            </a:r>
          </a:p>
        </p:txBody>
      </p:sp>
      <p:sp>
        <p:nvSpPr>
          <p:cNvPr id="8" name="TextBox 7">
            <a:extLst>
              <a:ext uri="{FF2B5EF4-FFF2-40B4-BE49-F238E27FC236}">
                <a16:creationId xmlns:a16="http://schemas.microsoft.com/office/drawing/2014/main" id="{D68BFC14-4E2C-B044-9789-AB60FB40782B}"/>
              </a:ext>
            </a:extLst>
          </p:cNvPr>
          <p:cNvSpPr txBox="1"/>
          <p:nvPr/>
        </p:nvSpPr>
        <p:spPr>
          <a:xfrm>
            <a:off x="1398312" y="3950688"/>
            <a:ext cx="1763303" cy="276999"/>
          </a:xfrm>
          <a:prstGeom prst="rect">
            <a:avLst/>
          </a:prstGeom>
          <a:noFill/>
        </p:spPr>
        <p:txBody>
          <a:bodyPr wrap="none" rtlCol="0">
            <a:spAutoFit/>
          </a:bodyPr>
          <a:lstStyle/>
          <a:p>
            <a:r>
              <a:rPr lang="en-DE" sz="1200" dirty="0">
                <a:solidFill>
                  <a:srgbClr val="FF0000"/>
                </a:solidFill>
              </a:rPr>
              <a:t>&lt;&lt;Web Application FW&gt;&gt;</a:t>
            </a:r>
          </a:p>
        </p:txBody>
      </p:sp>
      <p:sp>
        <p:nvSpPr>
          <p:cNvPr id="9" name="Folded Corner 8">
            <a:extLst>
              <a:ext uri="{FF2B5EF4-FFF2-40B4-BE49-F238E27FC236}">
                <a16:creationId xmlns:a16="http://schemas.microsoft.com/office/drawing/2014/main" id="{CDC44341-D1FF-FF4D-8F45-32762277AB8A}"/>
              </a:ext>
            </a:extLst>
          </p:cNvPr>
          <p:cNvSpPr/>
          <p:nvPr/>
        </p:nvSpPr>
        <p:spPr>
          <a:xfrm>
            <a:off x="157950" y="3377848"/>
            <a:ext cx="1073007" cy="572840"/>
          </a:xfrm>
          <a:prstGeom prst="foldedCorner">
            <a:avLst/>
          </a:prstGeom>
          <a:noFill/>
        </p:spPr>
        <p:style>
          <a:lnRef idx="2">
            <a:schemeClr val="dk1"/>
          </a:lnRef>
          <a:fillRef idx="1">
            <a:schemeClr val="lt1"/>
          </a:fillRef>
          <a:effectRef idx="0">
            <a:schemeClr val="dk1"/>
          </a:effectRef>
          <a:fontRef idx="minor">
            <a:schemeClr val="dk1"/>
          </a:fontRef>
        </p:style>
        <p:txBody>
          <a:bodyPr rtlCol="0" anchor="ctr"/>
          <a:lstStyle/>
          <a:p>
            <a:pPr algn="ctr"/>
            <a:r>
              <a:rPr lang="en-DE" sz="1200" dirty="0"/>
              <a:t>Authenticated </a:t>
            </a:r>
          </a:p>
          <a:p>
            <a:pPr algn="ctr"/>
            <a:r>
              <a:rPr lang="en-DE" sz="1200" dirty="0"/>
              <a:t>Session</a:t>
            </a:r>
          </a:p>
        </p:txBody>
      </p:sp>
      <p:cxnSp>
        <p:nvCxnSpPr>
          <p:cNvPr id="11" name="Straight Connector 10">
            <a:extLst>
              <a:ext uri="{FF2B5EF4-FFF2-40B4-BE49-F238E27FC236}">
                <a16:creationId xmlns:a16="http://schemas.microsoft.com/office/drawing/2014/main" id="{7702D64F-E29B-4E46-8F82-2C830930AD15}"/>
              </a:ext>
            </a:extLst>
          </p:cNvPr>
          <p:cNvCxnSpPr>
            <a:stCxn id="9" idx="3"/>
          </p:cNvCxnSpPr>
          <p:nvPr/>
        </p:nvCxnSpPr>
        <p:spPr>
          <a:xfrm flipV="1">
            <a:off x="1230957" y="3558161"/>
            <a:ext cx="284577" cy="106107"/>
          </a:xfrm>
          <a:prstGeom prst="line">
            <a:avLst/>
          </a:prstGeom>
          <a:ln w="19050" cmpd="sng"/>
        </p:spPr>
        <p:style>
          <a:lnRef idx="1">
            <a:schemeClr val="dk1"/>
          </a:lnRef>
          <a:fillRef idx="0">
            <a:schemeClr val="dk1"/>
          </a:fillRef>
          <a:effectRef idx="0">
            <a:schemeClr val="dk1"/>
          </a:effectRef>
          <a:fontRef idx="minor">
            <a:schemeClr val="tx1"/>
          </a:fontRef>
        </p:style>
      </p:cxnSp>
      <p:pic>
        <p:nvPicPr>
          <p:cNvPr id="13" name="Picture 2">
            <a:extLst>
              <a:ext uri="{FF2B5EF4-FFF2-40B4-BE49-F238E27FC236}">
                <a16:creationId xmlns:a16="http://schemas.microsoft.com/office/drawing/2014/main" id="{C0B51AB4-DA51-9148-BA9D-20248DA1BA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4299" y="1794160"/>
            <a:ext cx="3657017" cy="2041126"/>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29944798-7ED1-724D-832B-A253842AF6E5}"/>
              </a:ext>
            </a:extLst>
          </p:cNvPr>
          <p:cNvSpPr txBox="1"/>
          <p:nvPr/>
        </p:nvSpPr>
        <p:spPr>
          <a:xfrm>
            <a:off x="5715000" y="2003510"/>
            <a:ext cx="1244123" cy="338554"/>
          </a:xfrm>
          <a:prstGeom prst="rect">
            <a:avLst/>
          </a:prstGeom>
          <a:noFill/>
        </p:spPr>
        <p:txBody>
          <a:bodyPr wrap="none" rtlCol="0">
            <a:spAutoFit/>
          </a:bodyPr>
          <a:lstStyle/>
          <a:p>
            <a:r>
              <a:rPr lang="en-GB" sz="1600" dirty="0">
                <a:solidFill>
                  <a:srgbClr val="FF0000"/>
                </a:solidFill>
              </a:rPr>
              <a:t>user a</a:t>
            </a:r>
            <a:r>
              <a:rPr lang="en-DE" sz="1600" dirty="0">
                <a:solidFill>
                  <a:srgbClr val="FF0000"/>
                </a:solidFill>
              </a:rPr>
              <a:t>ge : PII</a:t>
            </a:r>
          </a:p>
        </p:txBody>
      </p:sp>
      <p:sp>
        <p:nvSpPr>
          <p:cNvPr id="15" name="TextBox 14">
            <a:extLst>
              <a:ext uri="{FF2B5EF4-FFF2-40B4-BE49-F238E27FC236}">
                <a16:creationId xmlns:a16="http://schemas.microsoft.com/office/drawing/2014/main" id="{9FEE66A1-3D85-774B-9937-26A1BF248C1F}"/>
              </a:ext>
            </a:extLst>
          </p:cNvPr>
          <p:cNvSpPr txBox="1"/>
          <p:nvPr/>
        </p:nvSpPr>
        <p:spPr>
          <a:xfrm>
            <a:off x="5259603" y="3920177"/>
            <a:ext cx="3884397" cy="369332"/>
          </a:xfrm>
          <a:prstGeom prst="rect">
            <a:avLst/>
          </a:prstGeom>
          <a:noFill/>
        </p:spPr>
        <p:txBody>
          <a:bodyPr wrap="none" rtlCol="0">
            <a:spAutoFit/>
          </a:bodyPr>
          <a:lstStyle/>
          <a:p>
            <a:r>
              <a:rPr lang="en-DE" dirty="0">
                <a:solidFill>
                  <a:schemeClr val="bg1">
                    <a:lumMod val="50000"/>
                  </a:schemeClr>
                </a:solidFill>
              </a:rPr>
              <a:t>PII : </a:t>
            </a:r>
            <a:r>
              <a:rPr lang="en-GB" dirty="0">
                <a:solidFill>
                  <a:schemeClr val="bg1">
                    <a:lumMod val="50000"/>
                  </a:schemeClr>
                </a:solidFill>
              </a:rPr>
              <a:t>personally identifiable information</a:t>
            </a:r>
            <a:endParaRPr lang="en-DE" dirty="0">
              <a:solidFill>
                <a:schemeClr val="bg1">
                  <a:lumMod val="50000"/>
                </a:schemeClr>
              </a:solidFill>
            </a:endParaRPr>
          </a:p>
        </p:txBody>
      </p:sp>
      <p:sp>
        <p:nvSpPr>
          <p:cNvPr id="16" name="TextBox 15">
            <a:extLst>
              <a:ext uri="{FF2B5EF4-FFF2-40B4-BE49-F238E27FC236}">
                <a16:creationId xmlns:a16="http://schemas.microsoft.com/office/drawing/2014/main" id="{A2B8AB2F-EC34-8042-B358-ABA16F412EEF}"/>
              </a:ext>
            </a:extLst>
          </p:cNvPr>
          <p:cNvSpPr txBox="1"/>
          <p:nvPr/>
        </p:nvSpPr>
        <p:spPr>
          <a:xfrm>
            <a:off x="5385079" y="5641261"/>
            <a:ext cx="2903231" cy="369332"/>
          </a:xfrm>
          <a:prstGeom prst="rect">
            <a:avLst/>
          </a:prstGeom>
          <a:noFill/>
        </p:spPr>
        <p:txBody>
          <a:bodyPr wrap="none" rtlCol="0">
            <a:spAutoFit/>
          </a:bodyPr>
          <a:lstStyle/>
          <a:p>
            <a:r>
              <a:rPr lang="en-DE" b="1" i="1" u="sng" dirty="0"/>
              <a:t>The problem of semantics </a:t>
            </a:r>
            <a:r>
              <a:rPr lang="en-DE" b="1" i="1" u="sng" dirty="0">
                <a:sym typeface="Wingdings" pitchFamily="2" charset="2"/>
              </a:rPr>
              <a:t></a:t>
            </a:r>
            <a:endParaRPr lang="en-DE" b="1" i="1" u="sng" dirty="0"/>
          </a:p>
        </p:txBody>
      </p:sp>
    </p:spTree>
    <p:extLst>
      <p:ext uri="{BB962C8B-B14F-4D97-AF65-F5344CB8AC3E}">
        <p14:creationId xmlns:p14="http://schemas.microsoft.com/office/powerpoint/2010/main" val="25464438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2AC8458-1F2A-F142-B941-0E25F416DEB7}"/>
              </a:ext>
            </a:extLst>
          </p:cNvPr>
          <p:cNvSpPr>
            <a:spLocks noGrp="1"/>
          </p:cNvSpPr>
          <p:nvPr>
            <p:ph type="title"/>
          </p:nvPr>
        </p:nvSpPr>
        <p:spPr/>
        <p:txBody>
          <a:bodyPr/>
          <a:lstStyle/>
          <a:p>
            <a:r>
              <a:rPr lang="en-DE" dirty="0"/>
              <a:t>Model, where from?</a:t>
            </a:r>
          </a:p>
        </p:txBody>
      </p:sp>
      <p:sp>
        <p:nvSpPr>
          <p:cNvPr id="6" name="Content Placeholder 5">
            <a:extLst>
              <a:ext uri="{FF2B5EF4-FFF2-40B4-BE49-F238E27FC236}">
                <a16:creationId xmlns:a16="http://schemas.microsoft.com/office/drawing/2014/main" id="{E9012146-018A-0B45-8186-B0753D90203B}"/>
              </a:ext>
            </a:extLst>
          </p:cNvPr>
          <p:cNvSpPr>
            <a:spLocks noGrp="1"/>
          </p:cNvSpPr>
          <p:nvPr>
            <p:ph idx="1"/>
          </p:nvPr>
        </p:nvSpPr>
        <p:spPr/>
        <p:txBody>
          <a:bodyPr/>
          <a:lstStyle/>
          <a:p>
            <a:r>
              <a:rPr lang="en-DE" dirty="0"/>
              <a:t>Top-down, as an up-front blueprint</a:t>
            </a:r>
          </a:p>
          <a:p>
            <a:pPr lvl="1"/>
            <a:r>
              <a:rPr lang="en-DE" dirty="0"/>
              <a:t>“Security concept” developed in safety-critical domains (automotive, aviation, medical)</a:t>
            </a:r>
          </a:p>
          <a:p>
            <a:r>
              <a:rPr lang="en-DE" dirty="0"/>
              <a:t>Bottom-up, reconstructed by experts</a:t>
            </a:r>
          </a:p>
          <a:p>
            <a:pPr lvl="1"/>
            <a:r>
              <a:rPr lang="en-DE" dirty="0"/>
              <a:t>Common case when security analysis starts</a:t>
            </a:r>
          </a:p>
          <a:p>
            <a:pPr lvl="1"/>
            <a:r>
              <a:rPr lang="en-DE" dirty="0"/>
              <a:t>E.g., most web-based systems</a:t>
            </a:r>
          </a:p>
          <a:p>
            <a:r>
              <a:rPr lang="en-DE" dirty="0"/>
              <a:t>Bottom-up, automatically extracted from code</a:t>
            </a:r>
          </a:p>
          <a:p>
            <a:pPr lvl="1"/>
            <a:r>
              <a:rPr lang="en-DE" dirty="0"/>
              <a:t>Research field (ArchSec, Gravity, etc)</a:t>
            </a:r>
          </a:p>
        </p:txBody>
      </p:sp>
      <p:sp>
        <p:nvSpPr>
          <p:cNvPr id="3" name="Slide Number Placeholder 2">
            <a:extLst>
              <a:ext uri="{FF2B5EF4-FFF2-40B4-BE49-F238E27FC236}">
                <a16:creationId xmlns:a16="http://schemas.microsoft.com/office/drawing/2014/main" id="{60D6B495-68E2-2D42-B1FA-DD33F7917552}"/>
              </a:ext>
            </a:extLst>
          </p:cNvPr>
          <p:cNvSpPr>
            <a:spLocks noGrp="1"/>
          </p:cNvSpPr>
          <p:nvPr>
            <p:ph type="sldNum" sz="quarter" idx="12"/>
          </p:nvPr>
        </p:nvSpPr>
        <p:spPr/>
        <p:txBody>
          <a:bodyPr/>
          <a:lstStyle/>
          <a:p>
            <a:fld id="{41FD0BAD-EDB4-BF48-B5DA-A7E15AE1BBA8}" type="slidenum">
              <a:rPr lang="en-US" smtClean="0"/>
              <a:t>11</a:t>
            </a:fld>
            <a:endParaRPr lang="en-US"/>
          </a:p>
        </p:txBody>
      </p:sp>
      <p:sp>
        <p:nvSpPr>
          <p:cNvPr id="7" name="Rectangle 6">
            <a:extLst>
              <a:ext uri="{FF2B5EF4-FFF2-40B4-BE49-F238E27FC236}">
                <a16:creationId xmlns:a16="http://schemas.microsoft.com/office/drawing/2014/main" id="{792C113F-2D88-1F46-A7C3-BC17AD7BFB10}"/>
              </a:ext>
            </a:extLst>
          </p:cNvPr>
          <p:cNvSpPr/>
          <p:nvPr/>
        </p:nvSpPr>
        <p:spPr>
          <a:xfrm>
            <a:off x="457199" y="3101340"/>
            <a:ext cx="8229599" cy="151638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lang="en-DE"/>
          </a:p>
        </p:txBody>
      </p:sp>
    </p:spTree>
    <p:extLst>
      <p:ext uri="{BB962C8B-B14F-4D97-AF65-F5344CB8AC3E}">
        <p14:creationId xmlns:p14="http://schemas.microsoft.com/office/powerpoint/2010/main" val="26770384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9F332C52-12C1-5448-8C1E-7C0549AAC50C}"/>
              </a:ext>
            </a:extLst>
          </p:cNvPr>
          <p:cNvSpPr>
            <a:spLocks noGrp="1"/>
          </p:cNvSpPr>
          <p:nvPr>
            <p:ph type="title"/>
          </p:nvPr>
        </p:nvSpPr>
        <p:spPr/>
        <p:txBody>
          <a:bodyPr/>
          <a:lstStyle/>
          <a:p>
            <a:r>
              <a:rPr lang="en-US"/>
              <a:t>Architectural documentation</a:t>
            </a:r>
            <a:endParaRPr lang="de-DE"/>
          </a:p>
        </p:txBody>
      </p:sp>
      <p:sp>
        <p:nvSpPr>
          <p:cNvPr id="3" name="Slide Number Placeholder 2">
            <a:extLst>
              <a:ext uri="{FF2B5EF4-FFF2-40B4-BE49-F238E27FC236}">
                <a16:creationId xmlns:a16="http://schemas.microsoft.com/office/drawing/2014/main" id="{85C698D2-35D6-9248-9334-5DC17CE63309}"/>
              </a:ext>
            </a:extLst>
          </p:cNvPr>
          <p:cNvSpPr>
            <a:spLocks noGrp="1"/>
          </p:cNvSpPr>
          <p:nvPr>
            <p:ph type="sldNum" sz="quarter" idx="12"/>
          </p:nvPr>
        </p:nvSpPr>
        <p:spPr/>
        <p:txBody>
          <a:bodyPr/>
          <a:lstStyle/>
          <a:p>
            <a:fld id="{41FD0BAD-EDB4-BF48-B5DA-A7E15AE1BBA8}" type="slidenum">
              <a:rPr lang="en-US" smtClean="0"/>
              <a:t>12</a:t>
            </a:fld>
            <a:endParaRPr lang="en-US"/>
          </a:p>
        </p:txBody>
      </p:sp>
      <p:sp>
        <p:nvSpPr>
          <p:cNvPr id="10" name="Text Placeholder 9">
            <a:extLst>
              <a:ext uri="{FF2B5EF4-FFF2-40B4-BE49-F238E27FC236}">
                <a16:creationId xmlns:a16="http://schemas.microsoft.com/office/drawing/2014/main" id="{8FA523C7-776A-D64E-8AF9-F1656497E58C}"/>
              </a:ext>
            </a:extLst>
          </p:cNvPr>
          <p:cNvSpPr>
            <a:spLocks noGrp="1"/>
          </p:cNvSpPr>
          <p:nvPr>
            <p:ph type="body" sz="quarter" idx="15"/>
          </p:nvPr>
        </p:nvSpPr>
        <p:spPr/>
        <p:txBody>
          <a:bodyPr/>
          <a:lstStyle/>
          <a:p>
            <a:r>
              <a:rPr lang="de-DE" i="1" u="sng" dirty="0"/>
              <a:t>Academic </a:t>
            </a:r>
            <a:r>
              <a:rPr lang="de-DE" i="1" u="sng" dirty="0" err="1"/>
              <a:t>dream</a:t>
            </a:r>
            <a:endParaRPr lang="de-DE" i="1" u="sng" dirty="0"/>
          </a:p>
        </p:txBody>
      </p:sp>
      <p:pic>
        <p:nvPicPr>
          <p:cNvPr id="18" name="Picture 17">
            <a:extLst>
              <a:ext uri="{FF2B5EF4-FFF2-40B4-BE49-F238E27FC236}">
                <a16:creationId xmlns:a16="http://schemas.microsoft.com/office/drawing/2014/main" id="{90BD5FFF-F708-5B4C-83FB-7BAF9285508A}"/>
              </a:ext>
            </a:extLst>
          </p:cNvPr>
          <p:cNvPicPr>
            <a:picLocks noChangeAspect="1"/>
          </p:cNvPicPr>
          <p:nvPr/>
        </p:nvPicPr>
        <p:blipFill>
          <a:blip r:embed="rId3"/>
          <a:stretch>
            <a:fillRect/>
          </a:stretch>
        </p:blipFill>
        <p:spPr>
          <a:xfrm>
            <a:off x="108806" y="2088461"/>
            <a:ext cx="6503615" cy="3656900"/>
          </a:xfrm>
          <a:prstGeom prst="rect">
            <a:avLst/>
          </a:prstGeom>
          <a:effectLst>
            <a:outerShdw blurRad="50800" dist="38100" dir="8100000" algn="tr" rotWithShape="0">
              <a:prstClr val="black">
                <a:alpha val="40000"/>
              </a:prstClr>
            </a:outerShdw>
          </a:effectLst>
        </p:spPr>
      </p:pic>
      <p:pic>
        <p:nvPicPr>
          <p:cNvPr id="20" name="Picture 19">
            <a:extLst>
              <a:ext uri="{FF2B5EF4-FFF2-40B4-BE49-F238E27FC236}">
                <a16:creationId xmlns:a16="http://schemas.microsoft.com/office/drawing/2014/main" id="{2F857109-0F83-E647-BEAD-60BD92C84C06}"/>
              </a:ext>
            </a:extLst>
          </p:cNvPr>
          <p:cNvPicPr>
            <a:picLocks noChangeAspect="1"/>
          </p:cNvPicPr>
          <p:nvPr/>
        </p:nvPicPr>
        <p:blipFill>
          <a:blip r:embed="rId4"/>
          <a:stretch>
            <a:fillRect/>
          </a:stretch>
        </p:blipFill>
        <p:spPr>
          <a:xfrm>
            <a:off x="4538043" y="1285399"/>
            <a:ext cx="4148756" cy="1693370"/>
          </a:xfrm>
          <a:prstGeom prst="rect">
            <a:avLst/>
          </a:prstGeom>
          <a:effectLst>
            <a:outerShdw blurRad="50800" dist="38100" dir="8100000" algn="tr" rotWithShape="0">
              <a:prstClr val="black">
                <a:alpha val="40000"/>
              </a:prstClr>
            </a:outerShdw>
          </a:effectLst>
        </p:spPr>
      </p:pic>
      <p:sp>
        <p:nvSpPr>
          <p:cNvPr id="21" name="TextBox 20">
            <a:extLst>
              <a:ext uri="{FF2B5EF4-FFF2-40B4-BE49-F238E27FC236}">
                <a16:creationId xmlns:a16="http://schemas.microsoft.com/office/drawing/2014/main" id="{64863BF6-3ABF-614B-885E-62D125E72C66}"/>
              </a:ext>
            </a:extLst>
          </p:cNvPr>
          <p:cNvSpPr txBox="1"/>
          <p:nvPr/>
        </p:nvSpPr>
        <p:spPr>
          <a:xfrm>
            <a:off x="108806" y="5771388"/>
            <a:ext cx="2109424" cy="369332"/>
          </a:xfrm>
          <a:prstGeom prst="rect">
            <a:avLst/>
          </a:prstGeom>
          <a:noFill/>
        </p:spPr>
        <p:txBody>
          <a:bodyPr wrap="none" rtlCol="0">
            <a:spAutoFit/>
          </a:bodyPr>
          <a:lstStyle/>
          <a:p>
            <a:r>
              <a:rPr lang="de-DE" err="1">
                <a:solidFill>
                  <a:srgbClr val="FF0080"/>
                </a:solidFill>
              </a:rPr>
              <a:t>Component</a:t>
            </a:r>
            <a:r>
              <a:rPr lang="de-DE">
                <a:solidFill>
                  <a:srgbClr val="FF0080"/>
                </a:solidFill>
              </a:rPr>
              <a:t> </a:t>
            </a:r>
            <a:r>
              <a:rPr lang="de-DE" err="1">
                <a:solidFill>
                  <a:srgbClr val="FF0080"/>
                </a:solidFill>
              </a:rPr>
              <a:t>diagram</a:t>
            </a:r>
            <a:endParaRPr lang="de-DE">
              <a:solidFill>
                <a:srgbClr val="FF0080"/>
              </a:solidFill>
            </a:endParaRPr>
          </a:p>
        </p:txBody>
      </p:sp>
      <p:pic>
        <p:nvPicPr>
          <p:cNvPr id="24" name="Picture 23">
            <a:extLst>
              <a:ext uri="{FF2B5EF4-FFF2-40B4-BE49-F238E27FC236}">
                <a16:creationId xmlns:a16="http://schemas.microsoft.com/office/drawing/2014/main" id="{9070C9B1-D72C-F043-A2ED-C3833144918F}"/>
              </a:ext>
            </a:extLst>
          </p:cNvPr>
          <p:cNvPicPr>
            <a:picLocks noChangeAspect="1"/>
          </p:cNvPicPr>
          <p:nvPr/>
        </p:nvPicPr>
        <p:blipFill>
          <a:blip r:embed="rId5"/>
          <a:stretch>
            <a:fillRect/>
          </a:stretch>
        </p:blipFill>
        <p:spPr>
          <a:xfrm>
            <a:off x="3774610" y="3230369"/>
            <a:ext cx="4083929" cy="3021684"/>
          </a:xfrm>
          <a:prstGeom prst="rect">
            <a:avLst/>
          </a:prstGeom>
          <a:effectLst>
            <a:outerShdw blurRad="50800" dist="38100" dir="8100000" algn="tr" rotWithShape="0">
              <a:prstClr val="black">
                <a:alpha val="40000"/>
              </a:prstClr>
            </a:outerShdw>
          </a:effectLst>
        </p:spPr>
      </p:pic>
      <p:sp>
        <p:nvSpPr>
          <p:cNvPr id="25" name="TextBox 24">
            <a:extLst>
              <a:ext uri="{FF2B5EF4-FFF2-40B4-BE49-F238E27FC236}">
                <a16:creationId xmlns:a16="http://schemas.microsoft.com/office/drawing/2014/main" id="{8D96E036-DAC2-FA46-9708-4D16B8997791}"/>
              </a:ext>
            </a:extLst>
          </p:cNvPr>
          <p:cNvSpPr txBox="1"/>
          <p:nvPr/>
        </p:nvSpPr>
        <p:spPr>
          <a:xfrm>
            <a:off x="4027158" y="6281319"/>
            <a:ext cx="2156296" cy="369332"/>
          </a:xfrm>
          <a:prstGeom prst="rect">
            <a:avLst/>
          </a:prstGeom>
          <a:noFill/>
        </p:spPr>
        <p:txBody>
          <a:bodyPr wrap="none" rtlCol="0">
            <a:spAutoFit/>
          </a:bodyPr>
          <a:lstStyle/>
          <a:p>
            <a:r>
              <a:rPr lang="de-DE" err="1">
                <a:solidFill>
                  <a:srgbClr val="FF0080"/>
                </a:solidFill>
              </a:rPr>
              <a:t>Deployment</a:t>
            </a:r>
            <a:r>
              <a:rPr lang="de-DE">
                <a:solidFill>
                  <a:srgbClr val="FF0080"/>
                </a:solidFill>
              </a:rPr>
              <a:t> </a:t>
            </a:r>
            <a:r>
              <a:rPr lang="de-DE" err="1">
                <a:solidFill>
                  <a:srgbClr val="FF0080"/>
                </a:solidFill>
              </a:rPr>
              <a:t>diagram</a:t>
            </a:r>
            <a:endParaRPr lang="de-DE">
              <a:solidFill>
                <a:srgbClr val="FF0080"/>
              </a:solidFill>
            </a:endParaRPr>
          </a:p>
        </p:txBody>
      </p:sp>
      <p:sp>
        <p:nvSpPr>
          <p:cNvPr id="26" name="TextBox 25">
            <a:extLst>
              <a:ext uri="{FF2B5EF4-FFF2-40B4-BE49-F238E27FC236}">
                <a16:creationId xmlns:a16="http://schemas.microsoft.com/office/drawing/2014/main" id="{F129ACE4-2E1E-8D47-AC4A-3927F4DF242D}"/>
              </a:ext>
            </a:extLst>
          </p:cNvPr>
          <p:cNvSpPr txBox="1"/>
          <p:nvPr/>
        </p:nvSpPr>
        <p:spPr>
          <a:xfrm>
            <a:off x="6787844" y="1296271"/>
            <a:ext cx="2141390" cy="646331"/>
          </a:xfrm>
          <a:prstGeom prst="rect">
            <a:avLst/>
          </a:prstGeom>
          <a:noFill/>
        </p:spPr>
        <p:txBody>
          <a:bodyPr wrap="square" rtlCol="0">
            <a:spAutoFit/>
          </a:bodyPr>
          <a:lstStyle/>
          <a:p>
            <a:pPr algn="ctr"/>
            <a:r>
              <a:rPr lang="de-DE" err="1">
                <a:solidFill>
                  <a:srgbClr val="FF0080"/>
                </a:solidFill>
              </a:rPr>
              <a:t>Hirarchical</a:t>
            </a:r>
            <a:r>
              <a:rPr lang="de-DE">
                <a:solidFill>
                  <a:srgbClr val="FF0080"/>
                </a:solidFill>
              </a:rPr>
              <a:t> </a:t>
            </a:r>
            <a:r>
              <a:rPr lang="de-DE" err="1">
                <a:solidFill>
                  <a:srgbClr val="FF0080"/>
                </a:solidFill>
              </a:rPr>
              <a:t>decomposition</a:t>
            </a:r>
            <a:endParaRPr lang="de-DE">
              <a:solidFill>
                <a:srgbClr val="FF0080"/>
              </a:solidFill>
            </a:endParaRPr>
          </a:p>
        </p:txBody>
      </p:sp>
      <p:sp>
        <p:nvSpPr>
          <p:cNvPr id="11" name="Rectangle 10">
            <a:extLst>
              <a:ext uri="{FF2B5EF4-FFF2-40B4-BE49-F238E27FC236}">
                <a16:creationId xmlns:a16="http://schemas.microsoft.com/office/drawing/2014/main" id="{9DC20A6D-D72F-8A4F-8E25-D871FD51997F}"/>
              </a:ext>
            </a:extLst>
          </p:cNvPr>
          <p:cNvSpPr/>
          <p:nvPr/>
        </p:nvSpPr>
        <p:spPr>
          <a:xfrm>
            <a:off x="6664960" y="0"/>
            <a:ext cx="2479040" cy="518160"/>
          </a:xfrm>
          <a:prstGeom prst="rect">
            <a:avLst/>
          </a:prstGeom>
          <a:solidFill>
            <a:srgbClr val="FFFF00"/>
          </a:solidFill>
          <a:ln>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r>
              <a:rPr lang="en-DE" b="1" dirty="0">
                <a:solidFill>
                  <a:schemeClr val="tx1"/>
                </a:solidFill>
              </a:rPr>
              <a:t>Only for your info</a:t>
            </a:r>
          </a:p>
        </p:txBody>
      </p:sp>
    </p:spTree>
    <p:extLst>
      <p:ext uri="{BB962C8B-B14F-4D97-AF65-F5344CB8AC3E}">
        <p14:creationId xmlns:p14="http://schemas.microsoft.com/office/powerpoint/2010/main" val="18993126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9F332C52-12C1-5448-8C1E-7C0549AAC50C}"/>
              </a:ext>
            </a:extLst>
          </p:cNvPr>
          <p:cNvSpPr>
            <a:spLocks noGrp="1"/>
          </p:cNvSpPr>
          <p:nvPr>
            <p:ph type="title"/>
          </p:nvPr>
        </p:nvSpPr>
        <p:spPr/>
        <p:txBody>
          <a:bodyPr/>
          <a:lstStyle/>
          <a:p>
            <a:r>
              <a:rPr lang="en-US"/>
              <a:t>Architectural documentation</a:t>
            </a:r>
            <a:endParaRPr lang="de-DE"/>
          </a:p>
        </p:txBody>
      </p:sp>
      <p:sp>
        <p:nvSpPr>
          <p:cNvPr id="3" name="Slide Number Placeholder 2">
            <a:extLst>
              <a:ext uri="{FF2B5EF4-FFF2-40B4-BE49-F238E27FC236}">
                <a16:creationId xmlns:a16="http://schemas.microsoft.com/office/drawing/2014/main" id="{85C698D2-35D6-9248-9334-5DC17CE63309}"/>
              </a:ext>
            </a:extLst>
          </p:cNvPr>
          <p:cNvSpPr>
            <a:spLocks noGrp="1"/>
          </p:cNvSpPr>
          <p:nvPr>
            <p:ph type="sldNum" sz="quarter" idx="12"/>
          </p:nvPr>
        </p:nvSpPr>
        <p:spPr/>
        <p:txBody>
          <a:bodyPr/>
          <a:lstStyle/>
          <a:p>
            <a:fld id="{41FD0BAD-EDB4-BF48-B5DA-A7E15AE1BBA8}" type="slidenum">
              <a:rPr lang="en-US" smtClean="0"/>
              <a:t>13</a:t>
            </a:fld>
            <a:endParaRPr lang="en-US"/>
          </a:p>
        </p:txBody>
      </p:sp>
      <p:sp>
        <p:nvSpPr>
          <p:cNvPr id="10" name="Text Placeholder 9">
            <a:extLst>
              <a:ext uri="{FF2B5EF4-FFF2-40B4-BE49-F238E27FC236}">
                <a16:creationId xmlns:a16="http://schemas.microsoft.com/office/drawing/2014/main" id="{8FA523C7-776A-D64E-8AF9-F1656497E58C}"/>
              </a:ext>
            </a:extLst>
          </p:cNvPr>
          <p:cNvSpPr>
            <a:spLocks noGrp="1"/>
          </p:cNvSpPr>
          <p:nvPr>
            <p:ph type="body" sz="quarter" idx="15"/>
          </p:nvPr>
        </p:nvSpPr>
        <p:spPr/>
        <p:txBody>
          <a:bodyPr/>
          <a:lstStyle/>
          <a:p>
            <a:r>
              <a:rPr lang="de-DE" i="1" u="sng"/>
              <a:t>Real </a:t>
            </a:r>
            <a:r>
              <a:rPr lang="de-DE" i="1" u="sng" err="1"/>
              <a:t>life</a:t>
            </a:r>
            <a:endParaRPr lang="de-DE" i="1" u="sng"/>
          </a:p>
        </p:txBody>
      </p:sp>
      <p:pic>
        <p:nvPicPr>
          <p:cNvPr id="5" name="Picture 4">
            <a:extLst>
              <a:ext uri="{FF2B5EF4-FFF2-40B4-BE49-F238E27FC236}">
                <a16:creationId xmlns:a16="http://schemas.microsoft.com/office/drawing/2014/main" id="{7A186F89-6B4B-CC49-A34C-12799EF140BA}"/>
              </a:ext>
            </a:extLst>
          </p:cNvPr>
          <p:cNvPicPr>
            <a:picLocks noChangeAspect="1"/>
          </p:cNvPicPr>
          <p:nvPr/>
        </p:nvPicPr>
        <p:blipFill>
          <a:blip r:embed="rId2"/>
          <a:stretch>
            <a:fillRect/>
          </a:stretch>
        </p:blipFill>
        <p:spPr>
          <a:xfrm>
            <a:off x="2907322" y="1715792"/>
            <a:ext cx="3594100" cy="2692400"/>
          </a:xfrm>
          <a:prstGeom prst="rect">
            <a:avLst/>
          </a:prstGeom>
        </p:spPr>
      </p:pic>
      <p:pic>
        <p:nvPicPr>
          <p:cNvPr id="7" name="Picture 6">
            <a:extLst>
              <a:ext uri="{FF2B5EF4-FFF2-40B4-BE49-F238E27FC236}">
                <a16:creationId xmlns:a16="http://schemas.microsoft.com/office/drawing/2014/main" id="{4999C128-F3C9-6D4C-BF48-83610DC7DAD5}"/>
              </a:ext>
            </a:extLst>
          </p:cNvPr>
          <p:cNvPicPr>
            <a:picLocks noChangeAspect="1"/>
          </p:cNvPicPr>
          <p:nvPr/>
        </p:nvPicPr>
        <p:blipFill>
          <a:blip r:embed="rId3"/>
          <a:stretch>
            <a:fillRect/>
          </a:stretch>
        </p:blipFill>
        <p:spPr>
          <a:xfrm>
            <a:off x="3225542" y="3677546"/>
            <a:ext cx="3594100" cy="2692400"/>
          </a:xfrm>
          <a:prstGeom prst="rect">
            <a:avLst/>
          </a:prstGeom>
        </p:spPr>
      </p:pic>
      <p:sp>
        <p:nvSpPr>
          <p:cNvPr id="8" name="TextBox 7">
            <a:extLst>
              <a:ext uri="{FF2B5EF4-FFF2-40B4-BE49-F238E27FC236}">
                <a16:creationId xmlns:a16="http://schemas.microsoft.com/office/drawing/2014/main" id="{B63509FD-7AC8-4B45-83BD-205E9655B15B}"/>
              </a:ext>
            </a:extLst>
          </p:cNvPr>
          <p:cNvSpPr txBox="1"/>
          <p:nvPr/>
        </p:nvSpPr>
        <p:spPr>
          <a:xfrm>
            <a:off x="3225542" y="6369946"/>
            <a:ext cx="2261132" cy="307777"/>
          </a:xfrm>
          <a:prstGeom prst="rect">
            <a:avLst/>
          </a:prstGeom>
          <a:noFill/>
        </p:spPr>
        <p:txBody>
          <a:bodyPr wrap="none" rtlCol="0">
            <a:spAutoFit/>
          </a:bodyPr>
          <a:lstStyle/>
          <a:p>
            <a:r>
              <a:rPr lang="de-DE" sz="1400" err="1"/>
              <a:t>Credit</a:t>
            </a:r>
            <a:r>
              <a:rPr lang="de-DE" sz="1400"/>
              <a:t>: https://c4model.com</a:t>
            </a:r>
          </a:p>
        </p:txBody>
      </p:sp>
      <p:pic>
        <p:nvPicPr>
          <p:cNvPr id="2" name="Picture 1">
            <a:extLst>
              <a:ext uri="{FF2B5EF4-FFF2-40B4-BE49-F238E27FC236}">
                <a16:creationId xmlns:a16="http://schemas.microsoft.com/office/drawing/2014/main" id="{51BC1748-2D47-7E4D-9ADA-60704E2E8C4D}"/>
              </a:ext>
            </a:extLst>
          </p:cNvPr>
          <p:cNvPicPr>
            <a:picLocks noChangeAspect="1"/>
          </p:cNvPicPr>
          <p:nvPr/>
        </p:nvPicPr>
        <p:blipFill>
          <a:blip r:embed="rId4"/>
          <a:stretch>
            <a:fillRect/>
          </a:stretch>
        </p:blipFill>
        <p:spPr>
          <a:xfrm>
            <a:off x="457200" y="3061992"/>
            <a:ext cx="1189182" cy="1189182"/>
          </a:xfrm>
          <a:prstGeom prst="rect">
            <a:avLst/>
          </a:prstGeom>
          <a:solidFill>
            <a:schemeClr val="bg1"/>
          </a:solidFill>
        </p:spPr>
      </p:pic>
      <p:sp>
        <p:nvSpPr>
          <p:cNvPr id="4" name="Cross 3">
            <a:extLst>
              <a:ext uri="{FF2B5EF4-FFF2-40B4-BE49-F238E27FC236}">
                <a16:creationId xmlns:a16="http://schemas.microsoft.com/office/drawing/2014/main" id="{60509835-8079-FD4B-918B-CC2494A3AE90}"/>
              </a:ext>
            </a:extLst>
          </p:cNvPr>
          <p:cNvSpPr/>
          <p:nvPr/>
        </p:nvSpPr>
        <p:spPr>
          <a:xfrm>
            <a:off x="1743268" y="3479988"/>
            <a:ext cx="495923" cy="495923"/>
          </a:xfrm>
          <a:prstGeom prst="plus">
            <a:avLst>
              <a:gd name="adj" fmla="val 34778"/>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11" name="Rectangle 10">
            <a:extLst>
              <a:ext uri="{FF2B5EF4-FFF2-40B4-BE49-F238E27FC236}">
                <a16:creationId xmlns:a16="http://schemas.microsoft.com/office/drawing/2014/main" id="{4374358A-0DCD-5C42-83F0-7DA77AF15899}"/>
              </a:ext>
            </a:extLst>
          </p:cNvPr>
          <p:cNvSpPr/>
          <p:nvPr/>
        </p:nvSpPr>
        <p:spPr>
          <a:xfrm>
            <a:off x="6664960" y="0"/>
            <a:ext cx="2479040" cy="518160"/>
          </a:xfrm>
          <a:prstGeom prst="rect">
            <a:avLst/>
          </a:prstGeom>
          <a:solidFill>
            <a:srgbClr val="FFFF00"/>
          </a:solidFill>
          <a:ln>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r>
              <a:rPr lang="en-DE" b="1" dirty="0">
                <a:solidFill>
                  <a:schemeClr val="tx1"/>
                </a:solidFill>
              </a:rPr>
              <a:t>Only for your info</a:t>
            </a:r>
          </a:p>
        </p:txBody>
      </p:sp>
    </p:spTree>
    <p:extLst>
      <p:ext uri="{BB962C8B-B14F-4D97-AF65-F5344CB8AC3E}">
        <p14:creationId xmlns:p14="http://schemas.microsoft.com/office/powerpoint/2010/main" val="9833260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0B22FEE-7E37-5F4A-BD18-85A0DE8BBB00}"/>
              </a:ext>
            </a:extLst>
          </p:cNvPr>
          <p:cNvSpPr>
            <a:spLocks noGrp="1"/>
          </p:cNvSpPr>
          <p:nvPr>
            <p:ph type="title"/>
          </p:nvPr>
        </p:nvSpPr>
        <p:spPr/>
        <p:txBody>
          <a:bodyPr/>
          <a:lstStyle/>
          <a:p>
            <a:r>
              <a:rPr lang="en-DE" dirty="0"/>
              <a:t>Models, what for?</a:t>
            </a:r>
          </a:p>
        </p:txBody>
      </p:sp>
      <p:sp>
        <p:nvSpPr>
          <p:cNvPr id="5" name="Content Placeholder 4">
            <a:extLst>
              <a:ext uri="{FF2B5EF4-FFF2-40B4-BE49-F238E27FC236}">
                <a16:creationId xmlns:a16="http://schemas.microsoft.com/office/drawing/2014/main" id="{C2A847BF-CB61-B149-9F40-B5166863C8D8}"/>
              </a:ext>
            </a:extLst>
          </p:cNvPr>
          <p:cNvSpPr>
            <a:spLocks noGrp="1"/>
          </p:cNvSpPr>
          <p:nvPr>
            <p:ph idx="1"/>
          </p:nvPr>
        </p:nvSpPr>
        <p:spPr/>
        <p:txBody>
          <a:bodyPr/>
          <a:lstStyle/>
          <a:p>
            <a:r>
              <a:rPr lang="en-DE" dirty="0"/>
              <a:t>Model analysis</a:t>
            </a:r>
          </a:p>
          <a:p>
            <a:r>
              <a:rPr lang="en-DE" dirty="0"/>
              <a:t>Code generation</a:t>
            </a:r>
          </a:p>
          <a:p>
            <a:r>
              <a:rPr lang="en-DE" dirty="0"/>
              <a:t>Model-based test generation</a:t>
            </a:r>
          </a:p>
          <a:p>
            <a:endParaRPr lang="en-DE" dirty="0"/>
          </a:p>
          <a:p>
            <a:r>
              <a:rPr lang="en-DE" dirty="0"/>
              <a:t>More (e.g., monitoring, metrics…)</a:t>
            </a:r>
          </a:p>
        </p:txBody>
      </p:sp>
      <p:sp>
        <p:nvSpPr>
          <p:cNvPr id="6" name="Rectangle 5">
            <a:extLst>
              <a:ext uri="{FF2B5EF4-FFF2-40B4-BE49-F238E27FC236}">
                <a16:creationId xmlns:a16="http://schemas.microsoft.com/office/drawing/2014/main" id="{DBF2FDFE-6589-494C-82AE-C54A934EFEA9}"/>
              </a:ext>
            </a:extLst>
          </p:cNvPr>
          <p:cNvSpPr/>
          <p:nvPr/>
        </p:nvSpPr>
        <p:spPr>
          <a:xfrm>
            <a:off x="357808" y="1367837"/>
            <a:ext cx="8229599" cy="818772"/>
          </a:xfrm>
          <a:prstGeom prst="rect">
            <a:avLst/>
          </a:prstGeom>
          <a:noFill/>
          <a:ln>
            <a:solidFill>
              <a:srgbClr val="FF2F92"/>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DE">
              <a:solidFill>
                <a:srgbClr val="FF0080"/>
              </a:solidFill>
            </a:endParaRPr>
          </a:p>
        </p:txBody>
      </p:sp>
      <p:sp>
        <p:nvSpPr>
          <p:cNvPr id="2" name="Slide Number Placeholder 1">
            <a:extLst>
              <a:ext uri="{FF2B5EF4-FFF2-40B4-BE49-F238E27FC236}">
                <a16:creationId xmlns:a16="http://schemas.microsoft.com/office/drawing/2014/main" id="{CCE000B2-9424-5747-A943-173FA7E7E869}"/>
              </a:ext>
            </a:extLst>
          </p:cNvPr>
          <p:cNvSpPr>
            <a:spLocks noGrp="1"/>
          </p:cNvSpPr>
          <p:nvPr>
            <p:ph type="sldNum" sz="quarter" idx="12"/>
          </p:nvPr>
        </p:nvSpPr>
        <p:spPr/>
        <p:txBody>
          <a:bodyPr/>
          <a:lstStyle/>
          <a:p>
            <a:fld id="{41FD0BAD-EDB4-BF48-B5DA-A7E15AE1BBA8}" type="slidenum">
              <a:rPr lang="en-US" smtClean="0"/>
              <a:t>14</a:t>
            </a:fld>
            <a:endParaRPr lang="en-US"/>
          </a:p>
        </p:txBody>
      </p:sp>
      <p:sp>
        <p:nvSpPr>
          <p:cNvPr id="3" name="TextBox 2">
            <a:extLst>
              <a:ext uri="{FF2B5EF4-FFF2-40B4-BE49-F238E27FC236}">
                <a16:creationId xmlns:a16="http://schemas.microsoft.com/office/drawing/2014/main" id="{D437E4B0-6D7C-D84A-A3A4-A2A46889EE5F}"/>
              </a:ext>
            </a:extLst>
          </p:cNvPr>
          <p:cNvSpPr txBox="1"/>
          <p:nvPr/>
        </p:nvSpPr>
        <p:spPr>
          <a:xfrm>
            <a:off x="7413688" y="1407891"/>
            <a:ext cx="1173719" cy="369332"/>
          </a:xfrm>
          <a:prstGeom prst="rect">
            <a:avLst/>
          </a:prstGeom>
          <a:noFill/>
        </p:spPr>
        <p:txBody>
          <a:bodyPr wrap="none" rtlCol="0">
            <a:spAutoFit/>
          </a:bodyPr>
          <a:lstStyle/>
          <a:p>
            <a:r>
              <a:rPr lang="en-DE" dirty="0">
                <a:solidFill>
                  <a:srgbClr val="FF0080"/>
                </a:solidFill>
              </a:rPr>
              <a:t>Next week</a:t>
            </a:r>
          </a:p>
        </p:txBody>
      </p:sp>
    </p:spTree>
    <p:extLst>
      <p:ext uri="{BB962C8B-B14F-4D97-AF65-F5344CB8AC3E}">
        <p14:creationId xmlns:p14="http://schemas.microsoft.com/office/powerpoint/2010/main" val="22074647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2D99C8E-DBBA-C843-88A3-974FC77BBD97}"/>
              </a:ext>
            </a:extLst>
          </p:cNvPr>
          <p:cNvSpPr>
            <a:spLocks noGrp="1"/>
          </p:cNvSpPr>
          <p:nvPr>
            <p:ph type="title"/>
          </p:nvPr>
        </p:nvSpPr>
        <p:spPr/>
        <p:txBody>
          <a:bodyPr/>
          <a:lstStyle/>
          <a:p>
            <a:r>
              <a:rPr lang="en-DE" dirty="0"/>
              <a:t>Model-based code generation</a:t>
            </a:r>
          </a:p>
        </p:txBody>
      </p:sp>
      <p:sp>
        <p:nvSpPr>
          <p:cNvPr id="5" name="Content Placeholder 4">
            <a:extLst>
              <a:ext uri="{FF2B5EF4-FFF2-40B4-BE49-F238E27FC236}">
                <a16:creationId xmlns:a16="http://schemas.microsoft.com/office/drawing/2014/main" id="{BE5EC5CA-B9C6-934C-ADF0-4F9C1818B4C4}"/>
              </a:ext>
            </a:extLst>
          </p:cNvPr>
          <p:cNvSpPr>
            <a:spLocks noGrp="1"/>
          </p:cNvSpPr>
          <p:nvPr>
            <p:ph idx="1"/>
          </p:nvPr>
        </p:nvSpPr>
        <p:spPr/>
        <p:txBody>
          <a:bodyPr>
            <a:normAutofit lnSpcReduction="10000"/>
          </a:bodyPr>
          <a:lstStyle/>
          <a:p>
            <a:r>
              <a:rPr lang="en-DE" dirty="0"/>
              <a:t>Derive (draft) implementation code and configuration</a:t>
            </a:r>
          </a:p>
          <a:p>
            <a:endParaRPr lang="en-DE" dirty="0"/>
          </a:p>
          <a:p>
            <a:r>
              <a:rPr lang="en-DE" dirty="0"/>
              <a:t>E.g., code: Authorization pattern → </a:t>
            </a:r>
            <a:r>
              <a:rPr lang="en-DE" dirty="0">
                <a:solidFill>
                  <a:srgbClr val="FF2F92"/>
                </a:solidFill>
              </a:rPr>
              <a:t>Security aspect woven in code</a:t>
            </a:r>
          </a:p>
          <a:p>
            <a:endParaRPr lang="en-DE" dirty="0"/>
          </a:p>
          <a:p>
            <a:r>
              <a:rPr lang="en-DE" dirty="0"/>
              <a:t>E.g., config: access control policy </a:t>
            </a:r>
          </a:p>
          <a:p>
            <a:pPr lvl="1"/>
            <a:r>
              <a:rPr lang="en-DE" dirty="0"/>
              <a:t>derive roles from context/component diagrams</a:t>
            </a:r>
          </a:p>
          <a:p>
            <a:pPr lvl="1"/>
            <a:r>
              <a:rPr lang="en-DE" dirty="0">
                <a:solidFill>
                  <a:srgbClr val="FF2F92"/>
                </a:solidFill>
              </a:rPr>
              <a:t>derive permissions from use cases, workflows</a:t>
            </a:r>
            <a:r>
              <a:rPr lang="en-DE" dirty="0"/>
              <a:t>, etc.</a:t>
            </a:r>
          </a:p>
          <a:p>
            <a:endParaRPr lang="en-DE" dirty="0"/>
          </a:p>
        </p:txBody>
      </p:sp>
      <p:sp>
        <p:nvSpPr>
          <p:cNvPr id="3" name="Slide Number Placeholder 2">
            <a:extLst>
              <a:ext uri="{FF2B5EF4-FFF2-40B4-BE49-F238E27FC236}">
                <a16:creationId xmlns:a16="http://schemas.microsoft.com/office/drawing/2014/main" id="{3C045673-5102-5345-8ABF-8D3556247374}"/>
              </a:ext>
            </a:extLst>
          </p:cNvPr>
          <p:cNvSpPr>
            <a:spLocks noGrp="1"/>
          </p:cNvSpPr>
          <p:nvPr>
            <p:ph type="sldNum" sz="quarter" idx="12"/>
          </p:nvPr>
        </p:nvSpPr>
        <p:spPr/>
        <p:txBody>
          <a:bodyPr/>
          <a:lstStyle/>
          <a:p>
            <a:fld id="{41FD0BAD-EDB4-BF48-B5DA-A7E15AE1BBA8}" type="slidenum">
              <a:rPr lang="en-US" smtClean="0"/>
              <a:t>15</a:t>
            </a:fld>
            <a:endParaRPr lang="en-US"/>
          </a:p>
        </p:txBody>
      </p:sp>
    </p:spTree>
    <p:extLst>
      <p:ext uri="{BB962C8B-B14F-4D97-AF65-F5344CB8AC3E}">
        <p14:creationId xmlns:p14="http://schemas.microsoft.com/office/powerpoint/2010/main" val="20964767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1E43F4-63D3-944C-85B3-3B5F490AECB2}"/>
              </a:ext>
            </a:extLst>
          </p:cNvPr>
          <p:cNvSpPr>
            <a:spLocks noGrp="1"/>
          </p:cNvSpPr>
          <p:nvPr>
            <p:ph type="title"/>
          </p:nvPr>
        </p:nvSpPr>
        <p:spPr/>
        <p:txBody>
          <a:bodyPr/>
          <a:lstStyle/>
          <a:p>
            <a:r>
              <a:rPr lang="en-DE" dirty="0"/>
              <a:t>Model-based test generarion</a:t>
            </a:r>
          </a:p>
        </p:txBody>
      </p:sp>
      <p:sp>
        <p:nvSpPr>
          <p:cNvPr id="3" name="Content Placeholder 2">
            <a:extLst>
              <a:ext uri="{FF2B5EF4-FFF2-40B4-BE49-F238E27FC236}">
                <a16:creationId xmlns:a16="http://schemas.microsoft.com/office/drawing/2014/main" id="{096C507C-AAC1-AD44-A941-9EFF9856B088}"/>
              </a:ext>
            </a:extLst>
          </p:cNvPr>
          <p:cNvSpPr>
            <a:spLocks noGrp="1"/>
          </p:cNvSpPr>
          <p:nvPr>
            <p:ph idx="1"/>
          </p:nvPr>
        </p:nvSpPr>
        <p:spPr/>
        <p:txBody>
          <a:bodyPr>
            <a:normAutofit lnSpcReduction="10000"/>
          </a:bodyPr>
          <a:lstStyle/>
          <a:p>
            <a:r>
              <a:rPr lang="en-DE" dirty="0"/>
              <a:t>Functional security testing</a:t>
            </a:r>
          </a:p>
          <a:p>
            <a:pPr lvl="1"/>
            <a:r>
              <a:rPr lang="en-DE" dirty="0"/>
              <a:t>E.g., test rules in a firewall, given the components that are present in the model</a:t>
            </a:r>
          </a:p>
          <a:p>
            <a:pPr lvl="1"/>
            <a:r>
              <a:rPr lang="en-DE" dirty="0"/>
              <a:t>E.g., test access control rules, provided the roles in the model</a:t>
            </a:r>
          </a:p>
          <a:p>
            <a:r>
              <a:rPr lang="en-DE" dirty="0"/>
              <a:t>Security vulnerability testing (penetration)</a:t>
            </a:r>
          </a:p>
          <a:p>
            <a:pPr lvl="1"/>
            <a:r>
              <a:rPr lang="en-DE" dirty="0"/>
              <a:t>Generate attack sequences using the system topology</a:t>
            </a:r>
          </a:p>
          <a:p>
            <a:pPr lvl="1"/>
            <a:r>
              <a:rPr lang="en-DE" dirty="0"/>
              <a:t>Model-based fuzzing (e.g., alter order of messages in a protocol), from a sequence diagram</a:t>
            </a:r>
          </a:p>
        </p:txBody>
      </p:sp>
      <p:sp>
        <p:nvSpPr>
          <p:cNvPr id="4" name="Slide Number Placeholder 3">
            <a:extLst>
              <a:ext uri="{FF2B5EF4-FFF2-40B4-BE49-F238E27FC236}">
                <a16:creationId xmlns:a16="http://schemas.microsoft.com/office/drawing/2014/main" id="{CA481ADB-63FF-BC4F-8A2A-D3E3E56A4076}"/>
              </a:ext>
            </a:extLst>
          </p:cNvPr>
          <p:cNvSpPr>
            <a:spLocks noGrp="1"/>
          </p:cNvSpPr>
          <p:nvPr>
            <p:ph type="sldNum" sz="quarter" idx="12"/>
          </p:nvPr>
        </p:nvSpPr>
        <p:spPr/>
        <p:txBody>
          <a:bodyPr/>
          <a:lstStyle/>
          <a:p>
            <a:fld id="{41FD0BAD-EDB4-BF48-B5DA-A7E15AE1BBA8}" type="slidenum">
              <a:rPr lang="en-US" smtClean="0"/>
              <a:t>16</a:t>
            </a:fld>
            <a:endParaRPr lang="en-US"/>
          </a:p>
        </p:txBody>
      </p:sp>
    </p:spTree>
    <p:extLst>
      <p:ext uri="{BB962C8B-B14F-4D97-AF65-F5344CB8AC3E}">
        <p14:creationId xmlns:p14="http://schemas.microsoft.com/office/powerpoint/2010/main" val="15718674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849FDD-203F-F74B-8E34-4B1E09A6904B}"/>
              </a:ext>
            </a:extLst>
          </p:cNvPr>
          <p:cNvSpPr>
            <a:spLocks noGrp="1"/>
          </p:cNvSpPr>
          <p:nvPr>
            <p:ph type="title"/>
          </p:nvPr>
        </p:nvSpPr>
        <p:spPr/>
        <p:txBody>
          <a:bodyPr/>
          <a:lstStyle/>
          <a:p>
            <a:r>
              <a:rPr lang="en-DE" dirty="0"/>
              <a:t>Other uses</a:t>
            </a:r>
          </a:p>
        </p:txBody>
      </p:sp>
      <p:sp>
        <p:nvSpPr>
          <p:cNvPr id="3" name="Content Placeholder 2">
            <a:extLst>
              <a:ext uri="{FF2B5EF4-FFF2-40B4-BE49-F238E27FC236}">
                <a16:creationId xmlns:a16="http://schemas.microsoft.com/office/drawing/2014/main" id="{F09ACF46-40F7-6F46-8018-1388DB05886E}"/>
              </a:ext>
            </a:extLst>
          </p:cNvPr>
          <p:cNvSpPr>
            <a:spLocks noGrp="1"/>
          </p:cNvSpPr>
          <p:nvPr>
            <p:ph idx="1"/>
          </p:nvPr>
        </p:nvSpPr>
        <p:spPr/>
        <p:txBody>
          <a:bodyPr>
            <a:normAutofit fontScale="92500" lnSpcReduction="20000"/>
          </a:bodyPr>
          <a:lstStyle/>
          <a:p>
            <a:r>
              <a:rPr lang="en-DE" dirty="0"/>
              <a:t>Model-based runtime </a:t>
            </a:r>
            <a:r>
              <a:rPr lang="en-DE" dirty="0">
                <a:solidFill>
                  <a:srgbClr val="FF2F92"/>
                </a:solidFill>
              </a:rPr>
              <a:t>monitoring</a:t>
            </a:r>
          </a:p>
          <a:p>
            <a:pPr lvl="1"/>
            <a:r>
              <a:rPr lang="en-DE" dirty="0"/>
              <a:t>Monitoring the security assumptions made in the model</a:t>
            </a:r>
          </a:p>
          <a:p>
            <a:pPr lvl="1"/>
            <a:r>
              <a:rPr lang="en-DE" dirty="0"/>
              <a:t>E.g., communication is encrypted, communication is only allowed between A and B, …</a:t>
            </a:r>
          </a:p>
          <a:p>
            <a:r>
              <a:rPr lang="en-DE" dirty="0"/>
              <a:t>Model-to-model </a:t>
            </a:r>
            <a:r>
              <a:rPr lang="en-DE" dirty="0">
                <a:solidFill>
                  <a:srgbClr val="FF2F92"/>
                </a:solidFill>
              </a:rPr>
              <a:t>transformations</a:t>
            </a:r>
          </a:p>
          <a:p>
            <a:pPr lvl="1"/>
            <a:r>
              <a:rPr lang="en-DE" dirty="0"/>
              <a:t>Hardening the model by adding security countermeasures</a:t>
            </a:r>
          </a:p>
          <a:p>
            <a:pPr lvl="1"/>
            <a:r>
              <a:rPr lang="en-DE" dirty="0"/>
              <a:t>Making the functionality more GDPR compliant</a:t>
            </a:r>
          </a:p>
          <a:p>
            <a:r>
              <a:rPr lang="en-DE" dirty="0"/>
              <a:t>Compute security </a:t>
            </a:r>
            <a:r>
              <a:rPr lang="en-DE" dirty="0">
                <a:solidFill>
                  <a:srgbClr val="FF2F92"/>
                </a:solidFill>
              </a:rPr>
              <a:t>metrics</a:t>
            </a:r>
            <a:r>
              <a:rPr lang="en-DE" dirty="0"/>
              <a:t> </a:t>
            </a:r>
          </a:p>
          <a:p>
            <a:pPr lvl="1"/>
            <a:r>
              <a:rPr lang="en-DE" dirty="0"/>
              <a:t>Mostly for for certification, but also prediction, etc</a:t>
            </a:r>
          </a:p>
        </p:txBody>
      </p:sp>
      <p:sp>
        <p:nvSpPr>
          <p:cNvPr id="4" name="Slide Number Placeholder 3">
            <a:extLst>
              <a:ext uri="{FF2B5EF4-FFF2-40B4-BE49-F238E27FC236}">
                <a16:creationId xmlns:a16="http://schemas.microsoft.com/office/drawing/2014/main" id="{FFD4D97E-7E43-B94A-BC5F-2A9E51788946}"/>
              </a:ext>
            </a:extLst>
          </p:cNvPr>
          <p:cNvSpPr>
            <a:spLocks noGrp="1"/>
          </p:cNvSpPr>
          <p:nvPr>
            <p:ph type="sldNum" sz="quarter" idx="12"/>
          </p:nvPr>
        </p:nvSpPr>
        <p:spPr/>
        <p:txBody>
          <a:bodyPr/>
          <a:lstStyle/>
          <a:p>
            <a:fld id="{41FD0BAD-EDB4-BF48-B5DA-A7E15AE1BBA8}" type="slidenum">
              <a:rPr lang="en-US" smtClean="0"/>
              <a:t>17</a:t>
            </a:fld>
            <a:endParaRPr lang="en-US"/>
          </a:p>
        </p:txBody>
      </p:sp>
    </p:spTree>
    <p:extLst>
      <p:ext uri="{BB962C8B-B14F-4D97-AF65-F5344CB8AC3E}">
        <p14:creationId xmlns:p14="http://schemas.microsoft.com/office/powerpoint/2010/main" val="4870505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238BD0E3-A4CB-5C46-92A6-2EFF466049F0}"/>
              </a:ext>
            </a:extLst>
          </p:cNvPr>
          <p:cNvSpPr>
            <a:spLocks noGrp="1"/>
          </p:cNvSpPr>
          <p:nvPr>
            <p:ph type="title"/>
          </p:nvPr>
        </p:nvSpPr>
        <p:spPr/>
        <p:txBody>
          <a:bodyPr/>
          <a:lstStyle/>
          <a:p>
            <a:r>
              <a:rPr lang="en-DE" dirty="0"/>
              <a:t>Building Security-Aware Architectural Design</a:t>
            </a:r>
          </a:p>
        </p:txBody>
      </p:sp>
      <p:sp>
        <p:nvSpPr>
          <p:cNvPr id="8" name="Text Placeholder 7">
            <a:extLst>
              <a:ext uri="{FF2B5EF4-FFF2-40B4-BE49-F238E27FC236}">
                <a16:creationId xmlns:a16="http://schemas.microsoft.com/office/drawing/2014/main" id="{B878CD58-E0F9-AE40-9012-E5B0361A5AF2}"/>
              </a:ext>
            </a:extLst>
          </p:cNvPr>
          <p:cNvSpPr>
            <a:spLocks noGrp="1"/>
          </p:cNvSpPr>
          <p:nvPr>
            <p:ph type="body" idx="1"/>
          </p:nvPr>
        </p:nvSpPr>
        <p:spPr/>
        <p:txBody>
          <a:bodyPr/>
          <a:lstStyle/>
          <a:p>
            <a:endParaRPr lang="en-DE"/>
          </a:p>
        </p:txBody>
      </p:sp>
      <p:sp>
        <p:nvSpPr>
          <p:cNvPr id="4" name="Slide Number Placeholder 3">
            <a:extLst>
              <a:ext uri="{FF2B5EF4-FFF2-40B4-BE49-F238E27FC236}">
                <a16:creationId xmlns:a16="http://schemas.microsoft.com/office/drawing/2014/main" id="{C4323CC4-35C9-474D-84ED-774DFB55B6F4}"/>
              </a:ext>
            </a:extLst>
          </p:cNvPr>
          <p:cNvSpPr>
            <a:spLocks noGrp="1"/>
          </p:cNvSpPr>
          <p:nvPr>
            <p:ph type="sldNum" sz="quarter" idx="4294967295"/>
          </p:nvPr>
        </p:nvSpPr>
        <p:spPr>
          <a:xfrm>
            <a:off x="8542338" y="6356350"/>
            <a:ext cx="601662" cy="365125"/>
          </a:xfrm>
        </p:spPr>
        <p:txBody>
          <a:bodyPr/>
          <a:lstStyle/>
          <a:p>
            <a:fld id="{41FD0BAD-EDB4-BF48-B5DA-A7E15AE1BBA8}" type="slidenum">
              <a:rPr lang="en-US" smtClean="0"/>
              <a:t>18</a:t>
            </a:fld>
            <a:endParaRPr lang="en-US"/>
          </a:p>
        </p:txBody>
      </p:sp>
    </p:spTree>
    <p:extLst>
      <p:ext uri="{BB962C8B-B14F-4D97-AF65-F5344CB8AC3E}">
        <p14:creationId xmlns:p14="http://schemas.microsoft.com/office/powerpoint/2010/main" val="6395328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ounded Rectangle 28"/>
          <p:cNvSpPr/>
          <p:nvPr/>
        </p:nvSpPr>
        <p:spPr>
          <a:xfrm>
            <a:off x="2254776" y="5883758"/>
            <a:ext cx="1178719" cy="375047"/>
          </a:xfrm>
          <a:prstGeom prst="roundRect">
            <a:avLst/>
          </a:prstGeom>
          <a:solidFill>
            <a:schemeClr val="accent1">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350" dirty="0">
                <a:solidFill>
                  <a:schemeClr val="bg1"/>
                </a:solidFill>
                <a:latin typeface="Calibri" panose="020F0502020204030204" pitchFamily="34" charset="0"/>
                <a:ea typeface="Verdana" panose="020B0604030504040204" pitchFamily="34" charset="0"/>
                <a:cs typeface="Verdana" panose="020B0604030504040204" pitchFamily="34" charset="0"/>
              </a:rPr>
              <a:t>Asset</a:t>
            </a:r>
          </a:p>
        </p:txBody>
      </p:sp>
      <p:sp>
        <p:nvSpPr>
          <p:cNvPr id="3" name="Title 2"/>
          <p:cNvSpPr>
            <a:spLocks noGrp="1"/>
          </p:cNvSpPr>
          <p:nvPr>
            <p:ph type="title"/>
          </p:nvPr>
        </p:nvSpPr>
        <p:spPr/>
        <p:txBody>
          <a:bodyPr>
            <a:normAutofit/>
          </a:bodyPr>
          <a:lstStyle/>
          <a:p>
            <a:r>
              <a:rPr lang="en-US" dirty="0"/>
              <a:t>Secure architectural design</a:t>
            </a:r>
            <a:endParaRPr lang="en-US" noProof="0" dirty="0"/>
          </a:p>
        </p:txBody>
      </p:sp>
      <p:sp>
        <p:nvSpPr>
          <p:cNvPr id="4" name="Content Placeholder 3"/>
          <p:cNvSpPr>
            <a:spLocks noGrp="1"/>
          </p:cNvSpPr>
          <p:nvPr>
            <p:ph idx="1"/>
          </p:nvPr>
        </p:nvSpPr>
        <p:spPr>
          <a:xfrm>
            <a:off x="473365" y="1678711"/>
            <a:ext cx="7772400" cy="3636150"/>
          </a:xfrm>
        </p:spPr>
        <p:txBody>
          <a:bodyPr>
            <a:normAutofit/>
          </a:bodyPr>
          <a:lstStyle/>
          <a:p>
            <a:r>
              <a:rPr lang="en-US" sz="1500" dirty="0"/>
              <a:t>Identify the </a:t>
            </a:r>
            <a:r>
              <a:rPr lang="en-US" sz="1500" i="1" dirty="0">
                <a:solidFill>
                  <a:srgbClr val="FF0000"/>
                </a:solidFill>
              </a:rPr>
              <a:t>assets</a:t>
            </a:r>
            <a:r>
              <a:rPr lang="en-US" sz="1500" dirty="0">
                <a:solidFill>
                  <a:srgbClr val="FF0000"/>
                </a:solidFill>
              </a:rPr>
              <a:t> </a:t>
            </a:r>
            <a:r>
              <a:rPr lang="en-US" sz="1500" dirty="0"/>
              <a:t>of interest (by interacting with the stakeholders)</a:t>
            </a:r>
          </a:p>
          <a:p>
            <a:r>
              <a:rPr lang="en-US" sz="1500" dirty="0"/>
              <a:t>Understand the relationship </a:t>
            </a:r>
            <a:r>
              <a:rPr lang="en-US" sz="1500" i="1" dirty="0">
                <a:solidFill>
                  <a:srgbClr val="FF0000"/>
                </a:solidFill>
              </a:rPr>
              <a:t>asset ↔ functionality</a:t>
            </a:r>
            <a:endParaRPr lang="en-US" sz="1500" dirty="0">
              <a:solidFill>
                <a:srgbClr val="FF0000"/>
              </a:solidFill>
            </a:endParaRPr>
          </a:p>
          <a:p>
            <a:r>
              <a:rPr lang="en-US" sz="1500" dirty="0"/>
              <a:t>Identify </a:t>
            </a:r>
            <a:r>
              <a:rPr lang="en-US" sz="1500" i="1" dirty="0">
                <a:solidFill>
                  <a:srgbClr val="FF0000"/>
                </a:solidFill>
              </a:rPr>
              <a:t>threats</a:t>
            </a:r>
            <a:r>
              <a:rPr lang="en-US" sz="1500" dirty="0"/>
              <a:t> and their importance (impact, likelihood)</a:t>
            </a:r>
          </a:p>
          <a:p>
            <a:r>
              <a:rPr lang="en-US" sz="1500" dirty="0"/>
              <a:t>Implement constraints (i.e., </a:t>
            </a:r>
            <a:r>
              <a:rPr lang="en-US" sz="1500" i="1" dirty="0">
                <a:solidFill>
                  <a:srgbClr val="FF0000"/>
                </a:solidFill>
              </a:rPr>
              <a:t>countermeasures</a:t>
            </a:r>
            <a:r>
              <a:rPr lang="en-US" sz="1500" i="1" dirty="0"/>
              <a:t>) </a:t>
            </a:r>
            <a:r>
              <a:rPr lang="en-US" sz="1500" dirty="0"/>
              <a:t>to deal with threats</a:t>
            </a:r>
          </a:p>
          <a:p>
            <a:r>
              <a:rPr lang="en-US" sz="1500" dirty="0">
                <a:solidFill>
                  <a:srgbClr val="000000"/>
                </a:solidFill>
              </a:rPr>
              <a:t>Hence achieving the security goals</a:t>
            </a:r>
          </a:p>
        </p:txBody>
      </p:sp>
      <p:sp>
        <p:nvSpPr>
          <p:cNvPr id="6" name="Rounded Rectangle 5"/>
          <p:cNvSpPr/>
          <p:nvPr/>
        </p:nvSpPr>
        <p:spPr>
          <a:xfrm>
            <a:off x="2255946" y="5882731"/>
            <a:ext cx="1178719" cy="375047"/>
          </a:xfrm>
          <a:prstGeom prst="roundRect">
            <a:avLst/>
          </a:prstGeom>
          <a:solidFill>
            <a:srgbClr val="FF33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350" dirty="0">
                <a:solidFill>
                  <a:schemeClr val="bg1"/>
                </a:solidFill>
                <a:latin typeface="Calibri" panose="020F0502020204030204" pitchFamily="34" charset="0"/>
                <a:ea typeface="Verdana" panose="020B0604030504040204" pitchFamily="34" charset="0"/>
                <a:cs typeface="Verdana" panose="020B0604030504040204" pitchFamily="34" charset="0"/>
              </a:rPr>
              <a:t>Asset</a:t>
            </a:r>
          </a:p>
        </p:txBody>
      </p:sp>
      <p:cxnSp>
        <p:nvCxnSpPr>
          <p:cNvPr id="7" name="Shape 6"/>
          <p:cNvCxnSpPr/>
          <p:nvPr/>
        </p:nvCxnSpPr>
        <p:spPr>
          <a:xfrm rot="16200000" flipH="1">
            <a:off x="1796290" y="5610598"/>
            <a:ext cx="552860" cy="366452"/>
          </a:xfrm>
          <a:prstGeom prst="bentConnector2">
            <a:avLst/>
          </a:prstGeom>
          <a:ln w="19050">
            <a:solidFill>
              <a:schemeClr val="accent1">
                <a:lumMod val="10000"/>
              </a:schemeClr>
            </a:solidFill>
            <a:tailEnd type="arrow"/>
          </a:ln>
        </p:spPr>
        <p:style>
          <a:lnRef idx="1">
            <a:schemeClr val="accent1"/>
          </a:lnRef>
          <a:fillRef idx="0">
            <a:schemeClr val="accent1"/>
          </a:fillRef>
          <a:effectRef idx="0">
            <a:schemeClr val="accent1"/>
          </a:effectRef>
          <a:fontRef idx="minor">
            <a:schemeClr val="tx1"/>
          </a:fontRef>
        </p:style>
      </p:cxnSp>
      <p:sp>
        <p:nvSpPr>
          <p:cNvPr id="8" name="TextBox 13"/>
          <p:cNvSpPr txBox="1">
            <a:spLocks noChangeArrowheads="1"/>
          </p:cNvSpPr>
          <p:nvPr/>
        </p:nvSpPr>
        <p:spPr bwMode="auto">
          <a:xfrm>
            <a:off x="1348616" y="5518275"/>
            <a:ext cx="562013" cy="300082"/>
          </a:xfrm>
          <a:prstGeom prst="rect">
            <a:avLst/>
          </a:prstGeom>
          <a:noFill/>
          <a:ln w="9525">
            <a:noFill/>
            <a:miter lim="800000"/>
            <a:headEnd/>
            <a:tailEnd/>
          </a:ln>
        </p:spPr>
        <p:txBody>
          <a:bodyPr wrap="none">
            <a:spAutoFit/>
          </a:bodyPr>
          <a:lstStyle/>
          <a:p>
            <a:r>
              <a:rPr lang="en-US" sz="1350" dirty="0">
                <a:latin typeface="Calibri" panose="020F0502020204030204" pitchFamily="34" charset="0"/>
                <a:ea typeface="Verdana" panose="020B0604030504040204" pitchFamily="34" charset="0"/>
                <a:cs typeface="Verdana" panose="020B0604030504040204" pitchFamily="34" charset="0"/>
              </a:rPr>
              <a:t>value</a:t>
            </a:r>
          </a:p>
        </p:txBody>
      </p:sp>
      <p:sp>
        <p:nvSpPr>
          <p:cNvPr id="9" name="Rounded Rectangle 8"/>
          <p:cNvSpPr/>
          <p:nvPr/>
        </p:nvSpPr>
        <p:spPr>
          <a:xfrm>
            <a:off x="3752672" y="5235504"/>
            <a:ext cx="1247665" cy="355709"/>
          </a:xfrm>
          <a:prstGeom prst="roundRect">
            <a:avLst/>
          </a:prstGeom>
          <a:solidFill>
            <a:schemeClr val="accent1">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350" dirty="0">
                <a:latin typeface="Calibri" panose="020F0502020204030204" pitchFamily="34" charset="0"/>
                <a:ea typeface="Verdana" panose="020B0604030504040204" pitchFamily="34" charset="0"/>
                <a:cs typeface="Verdana" panose="020B0604030504040204" pitchFamily="34" charset="0"/>
              </a:rPr>
              <a:t>Harm</a:t>
            </a:r>
          </a:p>
        </p:txBody>
      </p:sp>
      <p:cxnSp>
        <p:nvCxnSpPr>
          <p:cNvPr id="10" name="Shape 9"/>
          <p:cNvCxnSpPr/>
          <p:nvPr/>
        </p:nvCxnSpPr>
        <p:spPr>
          <a:xfrm rot="5400000">
            <a:off x="3666064" y="5359814"/>
            <a:ext cx="479042" cy="941840"/>
          </a:xfrm>
          <a:prstGeom prst="bentConnector2">
            <a:avLst/>
          </a:prstGeom>
          <a:ln w="19050">
            <a:solidFill>
              <a:schemeClr val="accent1">
                <a:lumMod val="10000"/>
              </a:schemeClr>
            </a:solidFill>
            <a:tailEnd type="arrow"/>
          </a:ln>
        </p:spPr>
        <p:style>
          <a:lnRef idx="1">
            <a:schemeClr val="accent1"/>
          </a:lnRef>
          <a:fillRef idx="0">
            <a:schemeClr val="accent1"/>
          </a:fillRef>
          <a:effectRef idx="0">
            <a:schemeClr val="accent1"/>
          </a:effectRef>
          <a:fontRef idx="minor">
            <a:schemeClr val="tx1"/>
          </a:fontRef>
        </p:style>
      </p:cxnSp>
      <p:sp>
        <p:nvSpPr>
          <p:cNvPr id="11" name="TextBox 18"/>
          <p:cNvSpPr txBox="1">
            <a:spLocks noChangeArrowheads="1"/>
          </p:cNvSpPr>
          <p:nvPr/>
        </p:nvSpPr>
        <p:spPr bwMode="auto">
          <a:xfrm>
            <a:off x="3716512" y="6024998"/>
            <a:ext cx="1096710" cy="300082"/>
          </a:xfrm>
          <a:prstGeom prst="rect">
            <a:avLst/>
          </a:prstGeom>
          <a:noFill/>
          <a:ln w="9525">
            <a:noFill/>
            <a:miter lim="800000"/>
            <a:headEnd/>
            <a:tailEnd/>
          </a:ln>
        </p:spPr>
        <p:txBody>
          <a:bodyPr wrap="none">
            <a:spAutoFit/>
          </a:bodyPr>
          <a:lstStyle/>
          <a:p>
            <a:r>
              <a:rPr lang="en-US" sz="1350" dirty="0">
                <a:latin typeface="Calibri" panose="020F0502020204030204" pitchFamily="34" charset="0"/>
                <a:ea typeface="Verdana" panose="020B0604030504040204" pitchFamily="34" charset="0"/>
                <a:cs typeface="Verdana" panose="020B0604030504040204" pitchFamily="34" charset="0"/>
              </a:rPr>
              <a:t>may occur to</a:t>
            </a:r>
          </a:p>
        </p:txBody>
      </p:sp>
      <p:sp>
        <p:nvSpPr>
          <p:cNvPr id="13" name="Rounded Rectangle 12"/>
          <p:cNvSpPr/>
          <p:nvPr/>
        </p:nvSpPr>
        <p:spPr>
          <a:xfrm>
            <a:off x="5134686" y="4501531"/>
            <a:ext cx="1178719" cy="375047"/>
          </a:xfrm>
          <a:prstGeom prst="roundRect">
            <a:avLst/>
          </a:prstGeom>
          <a:solidFill>
            <a:schemeClr val="accent1">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350" dirty="0">
                <a:latin typeface="Calibri" panose="020F0502020204030204" pitchFamily="34" charset="0"/>
                <a:ea typeface="Verdana" panose="020B0604030504040204" pitchFamily="34" charset="0"/>
                <a:cs typeface="Verdana" panose="020B0604030504040204" pitchFamily="34" charset="0"/>
              </a:rPr>
              <a:t>Threat</a:t>
            </a:r>
          </a:p>
        </p:txBody>
      </p:sp>
      <p:cxnSp>
        <p:nvCxnSpPr>
          <p:cNvPr id="14" name="Shape 14"/>
          <p:cNvCxnSpPr/>
          <p:nvPr/>
        </p:nvCxnSpPr>
        <p:spPr>
          <a:xfrm rot="10800000" flipV="1">
            <a:off x="4376505" y="4689054"/>
            <a:ext cx="758182" cy="546449"/>
          </a:xfrm>
          <a:prstGeom prst="bentConnector2">
            <a:avLst/>
          </a:prstGeom>
          <a:ln w="19050">
            <a:solidFill>
              <a:schemeClr val="accent1">
                <a:lumMod val="10000"/>
              </a:schemeClr>
            </a:solidFill>
            <a:tailEnd type="arrow"/>
          </a:ln>
        </p:spPr>
        <p:style>
          <a:lnRef idx="1">
            <a:schemeClr val="accent1"/>
          </a:lnRef>
          <a:fillRef idx="0">
            <a:schemeClr val="accent1"/>
          </a:fillRef>
          <a:effectRef idx="0">
            <a:schemeClr val="accent1"/>
          </a:effectRef>
          <a:fontRef idx="minor">
            <a:schemeClr val="tx1"/>
          </a:fontRef>
        </p:style>
      </p:cxnSp>
      <p:sp>
        <p:nvSpPr>
          <p:cNvPr id="17" name="TextBox 18"/>
          <p:cNvSpPr txBox="1">
            <a:spLocks noChangeArrowheads="1"/>
          </p:cNvSpPr>
          <p:nvPr/>
        </p:nvSpPr>
        <p:spPr bwMode="auto">
          <a:xfrm>
            <a:off x="4484324" y="4425613"/>
            <a:ext cx="652936" cy="300082"/>
          </a:xfrm>
          <a:prstGeom prst="rect">
            <a:avLst/>
          </a:prstGeom>
          <a:noFill/>
          <a:ln w="9525">
            <a:noFill/>
            <a:miter lim="800000"/>
            <a:headEnd/>
            <a:tailEnd/>
          </a:ln>
        </p:spPr>
        <p:txBody>
          <a:bodyPr wrap="none">
            <a:spAutoFit/>
          </a:bodyPr>
          <a:lstStyle/>
          <a:p>
            <a:r>
              <a:rPr lang="en-US" sz="1350" dirty="0">
                <a:latin typeface="Calibri" panose="020F0502020204030204" pitchFamily="34" charset="0"/>
                <a:ea typeface="Verdana" panose="020B0604030504040204" pitchFamily="34" charset="0"/>
                <a:cs typeface="Verdana" panose="020B0604030504040204" pitchFamily="34" charset="0"/>
              </a:rPr>
              <a:t>causes</a:t>
            </a:r>
          </a:p>
        </p:txBody>
      </p:sp>
      <p:sp>
        <p:nvSpPr>
          <p:cNvPr id="18" name="Rounded Rectangle 17"/>
          <p:cNvSpPr/>
          <p:nvPr/>
        </p:nvSpPr>
        <p:spPr>
          <a:xfrm>
            <a:off x="2127018" y="4550651"/>
            <a:ext cx="1438914" cy="375047"/>
          </a:xfrm>
          <a:prstGeom prst="roundRect">
            <a:avLst/>
          </a:prstGeom>
          <a:solidFill>
            <a:srgbClr val="FF33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350" dirty="0">
                <a:solidFill>
                  <a:schemeClr val="bg1"/>
                </a:solidFill>
                <a:latin typeface="Calibri" panose="020F0502020204030204" pitchFamily="34" charset="0"/>
                <a:ea typeface="Verdana" panose="020B0604030504040204" pitchFamily="34" charset="0"/>
                <a:cs typeface="Verdana" panose="020B0604030504040204" pitchFamily="34" charset="0"/>
              </a:rPr>
              <a:t>Functionality</a:t>
            </a:r>
          </a:p>
        </p:txBody>
      </p:sp>
      <p:cxnSp>
        <p:nvCxnSpPr>
          <p:cNvPr id="19" name="Straight Arrow Connector 18"/>
          <p:cNvCxnSpPr>
            <a:stCxn id="18" idx="2"/>
            <a:endCxn id="6" idx="0"/>
          </p:cNvCxnSpPr>
          <p:nvPr/>
        </p:nvCxnSpPr>
        <p:spPr>
          <a:xfrm flipH="1">
            <a:off x="2845306" y="4925699"/>
            <a:ext cx="1169" cy="957032"/>
          </a:xfrm>
          <a:prstGeom prst="straightConnector1">
            <a:avLst/>
          </a:prstGeom>
          <a:ln w="19050">
            <a:solidFill>
              <a:schemeClr val="accent1">
                <a:lumMod val="10000"/>
              </a:schemeClr>
            </a:solidFill>
            <a:tailEnd type="arrow"/>
          </a:ln>
        </p:spPr>
        <p:style>
          <a:lnRef idx="1">
            <a:schemeClr val="accent1"/>
          </a:lnRef>
          <a:fillRef idx="0">
            <a:schemeClr val="accent1"/>
          </a:fillRef>
          <a:effectRef idx="0">
            <a:schemeClr val="accent1"/>
          </a:effectRef>
          <a:fontRef idx="minor">
            <a:schemeClr val="tx1"/>
          </a:fontRef>
        </p:style>
      </p:cxnSp>
      <p:sp>
        <p:nvSpPr>
          <p:cNvPr id="20" name="TextBox 18"/>
          <p:cNvSpPr txBox="1">
            <a:spLocks noChangeArrowheads="1"/>
          </p:cNvSpPr>
          <p:nvPr/>
        </p:nvSpPr>
        <p:spPr bwMode="auto">
          <a:xfrm rot="16200000">
            <a:off x="2511604" y="5251542"/>
            <a:ext cx="871329" cy="300082"/>
          </a:xfrm>
          <a:prstGeom prst="rect">
            <a:avLst/>
          </a:prstGeom>
          <a:noFill/>
          <a:ln w="9525">
            <a:noFill/>
            <a:miter lim="800000"/>
            <a:headEnd/>
            <a:tailEnd/>
          </a:ln>
        </p:spPr>
        <p:txBody>
          <a:bodyPr wrap="none">
            <a:spAutoFit/>
          </a:bodyPr>
          <a:lstStyle/>
          <a:p>
            <a:r>
              <a:rPr lang="en-US" sz="1350" dirty="0">
                <a:latin typeface="Calibri" panose="020F0502020204030204" pitchFamily="34" charset="0"/>
                <a:ea typeface="Verdana" panose="020B0604030504040204" pitchFamily="34" charset="0"/>
                <a:cs typeface="Verdana" panose="020B0604030504040204" pitchFamily="34" charset="0"/>
              </a:rPr>
              <a:t>related to</a:t>
            </a:r>
          </a:p>
        </p:txBody>
      </p:sp>
      <p:sp>
        <p:nvSpPr>
          <p:cNvPr id="27" name="Rounded Rectangle 26"/>
          <p:cNvSpPr/>
          <p:nvPr/>
        </p:nvSpPr>
        <p:spPr>
          <a:xfrm>
            <a:off x="3651344" y="3938334"/>
            <a:ext cx="1483342" cy="375047"/>
          </a:xfrm>
          <a:prstGeom prst="roundRect">
            <a:avLst/>
          </a:prstGeom>
          <a:solidFill>
            <a:srgbClr val="FF33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350" dirty="0">
                <a:solidFill>
                  <a:schemeClr val="bg1"/>
                </a:solidFill>
                <a:latin typeface="Calibri" panose="020F0502020204030204" pitchFamily="34" charset="0"/>
                <a:ea typeface="Verdana" panose="020B0604030504040204" pitchFamily="34" charset="0"/>
                <a:cs typeface="Verdana" panose="020B0604030504040204" pitchFamily="34" charset="0"/>
              </a:rPr>
              <a:t>Countermeasures</a:t>
            </a:r>
          </a:p>
        </p:txBody>
      </p:sp>
      <p:cxnSp>
        <p:nvCxnSpPr>
          <p:cNvPr id="28" name="Shape 14"/>
          <p:cNvCxnSpPr>
            <a:cxnSpLocks/>
            <a:stCxn id="27" idx="1"/>
            <a:endCxn id="18" idx="0"/>
          </p:cNvCxnSpPr>
          <p:nvPr/>
        </p:nvCxnSpPr>
        <p:spPr>
          <a:xfrm rot="10800000" flipV="1">
            <a:off x="2846476" y="4125857"/>
            <a:ext cx="804869" cy="424793"/>
          </a:xfrm>
          <a:prstGeom prst="bentConnector2">
            <a:avLst/>
          </a:prstGeom>
          <a:ln w="19050">
            <a:solidFill>
              <a:schemeClr val="accent1">
                <a:lumMod val="1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1" name="Shape 14"/>
          <p:cNvCxnSpPr>
            <a:cxnSpLocks/>
            <a:stCxn id="27" idx="3"/>
            <a:endCxn id="13" idx="0"/>
          </p:cNvCxnSpPr>
          <p:nvPr/>
        </p:nvCxnSpPr>
        <p:spPr>
          <a:xfrm>
            <a:off x="5134686" y="4125858"/>
            <a:ext cx="589360" cy="375673"/>
          </a:xfrm>
          <a:prstGeom prst="bentConnector2">
            <a:avLst/>
          </a:prstGeom>
          <a:ln w="19050">
            <a:solidFill>
              <a:schemeClr val="accent1">
                <a:lumMod val="10000"/>
              </a:schemeClr>
            </a:solidFill>
            <a:tailEnd type="arrow"/>
          </a:ln>
        </p:spPr>
        <p:style>
          <a:lnRef idx="1">
            <a:schemeClr val="accent1"/>
          </a:lnRef>
          <a:fillRef idx="0">
            <a:schemeClr val="accent1"/>
          </a:fillRef>
          <a:effectRef idx="0">
            <a:schemeClr val="accent1"/>
          </a:effectRef>
          <a:fontRef idx="minor">
            <a:schemeClr val="tx1"/>
          </a:fontRef>
        </p:style>
      </p:cxnSp>
      <p:sp>
        <p:nvSpPr>
          <p:cNvPr id="36" name="TextBox 18"/>
          <p:cNvSpPr txBox="1">
            <a:spLocks noChangeArrowheads="1"/>
          </p:cNvSpPr>
          <p:nvPr/>
        </p:nvSpPr>
        <p:spPr bwMode="auto">
          <a:xfrm>
            <a:off x="5734319" y="3949936"/>
            <a:ext cx="797206" cy="300082"/>
          </a:xfrm>
          <a:prstGeom prst="rect">
            <a:avLst/>
          </a:prstGeom>
          <a:noFill/>
          <a:ln w="9525">
            <a:noFill/>
            <a:miter lim="800000"/>
            <a:headEnd/>
            <a:tailEnd/>
          </a:ln>
        </p:spPr>
        <p:txBody>
          <a:bodyPr wrap="none">
            <a:spAutoFit/>
          </a:bodyPr>
          <a:lstStyle/>
          <a:p>
            <a:r>
              <a:rPr lang="en-US" sz="1350" dirty="0">
                <a:latin typeface="Calibri" panose="020F0502020204030204" pitchFamily="34" charset="0"/>
                <a:ea typeface="Verdana" panose="020B0604030504040204" pitchFamily="34" charset="0"/>
                <a:cs typeface="Verdana" panose="020B0604030504040204" pitchFamily="34" charset="0"/>
              </a:rPr>
              <a:t>counters</a:t>
            </a:r>
          </a:p>
        </p:txBody>
      </p:sp>
      <p:sp>
        <p:nvSpPr>
          <p:cNvPr id="37" name="TextBox 18"/>
          <p:cNvSpPr txBox="1">
            <a:spLocks noChangeArrowheads="1"/>
          </p:cNvSpPr>
          <p:nvPr/>
        </p:nvSpPr>
        <p:spPr bwMode="auto">
          <a:xfrm>
            <a:off x="1927275" y="3949936"/>
            <a:ext cx="891142" cy="300082"/>
          </a:xfrm>
          <a:prstGeom prst="rect">
            <a:avLst/>
          </a:prstGeom>
          <a:noFill/>
          <a:ln w="9525">
            <a:noFill/>
            <a:miter lim="800000"/>
            <a:headEnd/>
            <a:tailEnd/>
          </a:ln>
        </p:spPr>
        <p:txBody>
          <a:bodyPr wrap="none">
            <a:spAutoFit/>
          </a:bodyPr>
          <a:lstStyle/>
          <a:p>
            <a:pPr algn="r"/>
            <a:r>
              <a:rPr lang="en-US" sz="1350" dirty="0">
                <a:latin typeface="Calibri" panose="020F0502020204030204" pitchFamily="34" charset="0"/>
                <a:ea typeface="Verdana" panose="020B0604030504040204" pitchFamily="34" charset="0"/>
                <a:cs typeface="Verdana" panose="020B0604030504040204" pitchFamily="34" charset="0"/>
              </a:rPr>
              <a:t>constraint</a:t>
            </a:r>
          </a:p>
        </p:txBody>
      </p:sp>
      <p:sp>
        <p:nvSpPr>
          <p:cNvPr id="38" name="TextBox 37"/>
          <p:cNvSpPr txBox="1"/>
          <p:nvPr/>
        </p:nvSpPr>
        <p:spPr bwMode="auto">
          <a:xfrm>
            <a:off x="7418914" y="1803070"/>
            <a:ext cx="1512651" cy="484748"/>
          </a:xfrm>
          <a:prstGeom prst="rect">
            <a:avLst/>
          </a:prstGeom>
          <a:noFill/>
          <a:ln w="9525">
            <a:noFill/>
            <a:miter lim="800000"/>
            <a:headEnd/>
            <a:tailEnd/>
          </a:ln>
        </p:spPr>
        <p:txBody>
          <a:bodyPr vert="horz" wrap="square" lIns="68580" tIns="34290" rIns="68580" bIns="34290" numCol="1" rtlCol="0" anchor="t" anchorCtr="0" compatLnSpc="1">
            <a:prstTxWarp prst="textNoShape">
              <a:avLst/>
            </a:prstTxWarp>
            <a:spAutoFit/>
          </a:bodyPr>
          <a:lstStyle/>
          <a:p>
            <a:r>
              <a:rPr lang="en-US" sz="1350" kern="0" dirty="0"/>
              <a:t>Threat analysis and risk analysis (TARA)</a:t>
            </a:r>
          </a:p>
        </p:txBody>
      </p:sp>
      <p:sp>
        <p:nvSpPr>
          <p:cNvPr id="39" name="Right Brace 38"/>
          <p:cNvSpPr/>
          <p:nvPr/>
        </p:nvSpPr>
        <p:spPr bwMode="auto">
          <a:xfrm>
            <a:off x="7093265" y="1678711"/>
            <a:ext cx="281875" cy="816856"/>
          </a:xfrm>
          <a:prstGeom prst="rightBrace">
            <a:avLst/>
          </a:prstGeom>
          <a:noFill/>
          <a:ln w="9525" cap="flat" cmpd="sng" algn="ctr">
            <a:solidFill>
              <a:schemeClr val="tx1"/>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defTabSz="685800" eaLnBrk="0" fontAlgn="base" hangingPunct="0">
              <a:spcBef>
                <a:spcPct val="0"/>
              </a:spcBef>
              <a:spcAft>
                <a:spcPct val="0"/>
              </a:spcAft>
            </a:pPr>
            <a:endParaRPr lang="en-US">
              <a:latin typeface="Times" pitchFamily="68" charset="0"/>
            </a:endParaRPr>
          </a:p>
        </p:txBody>
      </p:sp>
      <p:sp>
        <p:nvSpPr>
          <p:cNvPr id="40" name="TextBox 39"/>
          <p:cNvSpPr txBox="1"/>
          <p:nvPr/>
        </p:nvSpPr>
        <p:spPr bwMode="auto">
          <a:xfrm>
            <a:off x="7437899" y="2728316"/>
            <a:ext cx="1512651" cy="276999"/>
          </a:xfrm>
          <a:prstGeom prst="rect">
            <a:avLst/>
          </a:prstGeom>
          <a:noFill/>
          <a:ln w="9525">
            <a:noFill/>
            <a:miter lim="800000"/>
            <a:headEnd/>
            <a:tailEnd/>
          </a:ln>
        </p:spPr>
        <p:txBody>
          <a:bodyPr vert="horz" wrap="square" lIns="68580" tIns="34290" rIns="68580" bIns="34290" numCol="1" rtlCol="0" anchor="t" anchorCtr="0" compatLnSpc="1">
            <a:prstTxWarp prst="textNoShape">
              <a:avLst/>
            </a:prstTxWarp>
            <a:spAutoFit/>
          </a:bodyPr>
          <a:lstStyle/>
          <a:p>
            <a:r>
              <a:rPr lang="en-US" sz="1350" kern="0" dirty="0"/>
              <a:t>Secure design</a:t>
            </a:r>
          </a:p>
        </p:txBody>
      </p:sp>
      <p:sp>
        <p:nvSpPr>
          <p:cNvPr id="41" name="Right Brace 40"/>
          <p:cNvSpPr/>
          <p:nvPr/>
        </p:nvSpPr>
        <p:spPr bwMode="auto">
          <a:xfrm>
            <a:off x="7093265" y="2535961"/>
            <a:ext cx="262890" cy="655465"/>
          </a:xfrm>
          <a:prstGeom prst="rightBrace">
            <a:avLst/>
          </a:prstGeom>
          <a:noFill/>
          <a:ln w="9525" cap="flat" cmpd="sng" algn="ctr">
            <a:solidFill>
              <a:schemeClr val="tx1"/>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defTabSz="685800" eaLnBrk="0" fontAlgn="base" hangingPunct="0">
              <a:spcBef>
                <a:spcPct val="0"/>
              </a:spcBef>
              <a:spcAft>
                <a:spcPct val="0"/>
              </a:spcAft>
            </a:pPr>
            <a:endParaRPr lang="en-US">
              <a:latin typeface="Times" pitchFamily="68" charset="0"/>
            </a:endParaRPr>
          </a:p>
        </p:txBody>
      </p:sp>
      <p:sp>
        <p:nvSpPr>
          <p:cNvPr id="30" name="Rounded Rectangle 29"/>
          <p:cNvSpPr/>
          <p:nvPr/>
        </p:nvSpPr>
        <p:spPr>
          <a:xfrm>
            <a:off x="5134875" y="4500302"/>
            <a:ext cx="1178719" cy="375047"/>
          </a:xfrm>
          <a:prstGeom prst="roundRect">
            <a:avLst/>
          </a:prstGeom>
          <a:solidFill>
            <a:srgbClr val="FF33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350" dirty="0">
                <a:solidFill>
                  <a:schemeClr val="bg1"/>
                </a:solidFill>
                <a:latin typeface="Calibri" panose="020F0502020204030204" pitchFamily="34" charset="0"/>
                <a:ea typeface="Verdana" panose="020B0604030504040204" pitchFamily="34" charset="0"/>
                <a:cs typeface="Verdana" panose="020B0604030504040204" pitchFamily="34" charset="0"/>
              </a:rPr>
              <a:t>Threat</a:t>
            </a:r>
          </a:p>
        </p:txBody>
      </p:sp>
      <p:sp>
        <p:nvSpPr>
          <p:cNvPr id="5" name="Rounded Rectangle 4"/>
          <p:cNvSpPr/>
          <p:nvPr/>
        </p:nvSpPr>
        <p:spPr>
          <a:xfrm>
            <a:off x="1205034" y="5200187"/>
            <a:ext cx="1368920" cy="375047"/>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350" dirty="0">
                <a:solidFill>
                  <a:schemeClr val="tx1"/>
                </a:solidFill>
                <a:latin typeface="Calibri" panose="020F0502020204030204" pitchFamily="34" charset="0"/>
                <a:ea typeface="Verdana" panose="020B0604030504040204" pitchFamily="34" charset="0"/>
                <a:cs typeface="Verdana" panose="020B0604030504040204" pitchFamily="34" charset="0"/>
              </a:rPr>
              <a:t>Stakeholders</a:t>
            </a:r>
          </a:p>
        </p:txBody>
      </p:sp>
      <p:sp>
        <p:nvSpPr>
          <p:cNvPr id="2" name="Slide Number Placeholder 1">
            <a:extLst>
              <a:ext uri="{FF2B5EF4-FFF2-40B4-BE49-F238E27FC236}">
                <a16:creationId xmlns:a16="http://schemas.microsoft.com/office/drawing/2014/main" id="{A449ADE0-3B52-8442-8927-061447EC28AB}"/>
              </a:ext>
            </a:extLst>
          </p:cNvPr>
          <p:cNvSpPr>
            <a:spLocks noGrp="1"/>
          </p:cNvSpPr>
          <p:nvPr>
            <p:ph type="sldNum" sz="quarter" idx="12"/>
          </p:nvPr>
        </p:nvSpPr>
        <p:spPr/>
        <p:txBody>
          <a:bodyPr/>
          <a:lstStyle/>
          <a:p>
            <a:fld id="{41FD0BAD-EDB4-BF48-B5DA-A7E15AE1BBA8}" type="slidenum">
              <a:rPr lang="en-US" smtClean="0"/>
              <a:t>19</a:t>
            </a:fld>
            <a:endParaRPr lang="en-US"/>
          </a:p>
        </p:txBody>
      </p:sp>
    </p:spTree>
    <p:extLst>
      <p:ext uri="{BB962C8B-B14F-4D97-AF65-F5344CB8AC3E}">
        <p14:creationId xmlns:p14="http://schemas.microsoft.com/office/powerpoint/2010/main" val="10060117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4EF1BD8-C933-6C49-B105-98843448839B}"/>
              </a:ext>
            </a:extLst>
          </p:cNvPr>
          <p:cNvSpPr>
            <a:spLocks noGrp="1"/>
          </p:cNvSpPr>
          <p:nvPr>
            <p:ph type="title"/>
          </p:nvPr>
        </p:nvSpPr>
        <p:spPr/>
        <p:txBody>
          <a:bodyPr/>
          <a:lstStyle/>
          <a:p>
            <a:r>
              <a:rPr lang="en-DE" dirty="0"/>
              <a:t>In the toolbox</a:t>
            </a:r>
          </a:p>
        </p:txBody>
      </p:sp>
      <p:sp>
        <p:nvSpPr>
          <p:cNvPr id="5" name="Content Placeholder 4">
            <a:extLst>
              <a:ext uri="{FF2B5EF4-FFF2-40B4-BE49-F238E27FC236}">
                <a16:creationId xmlns:a16="http://schemas.microsoft.com/office/drawing/2014/main" id="{DF1C74B8-28FC-6046-905D-C235E582A570}"/>
              </a:ext>
            </a:extLst>
          </p:cNvPr>
          <p:cNvSpPr>
            <a:spLocks noGrp="1"/>
          </p:cNvSpPr>
          <p:nvPr>
            <p:ph idx="1"/>
          </p:nvPr>
        </p:nvSpPr>
        <p:spPr/>
        <p:txBody>
          <a:bodyPr/>
          <a:lstStyle/>
          <a:p>
            <a:r>
              <a:rPr lang="en-DE" dirty="0"/>
              <a:t>Previous slide has a “magic” step </a:t>
            </a:r>
            <a:r>
              <a:rPr lang="en-DE" dirty="0">
                <a:sym typeface="Wingdings" pitchFamily="2" charset="2"/>
              </a:rPr>
              <a:t></a:t>
            </a:r>
          </a:p>
          <a:p>
            <a:pPr marL="457200" lvl="1" indent="0">
              <a:buNone/>
            </a:pPr>
            <a:r>
              <a:rPr lang="en-DE" i="1" dirty="0">
                <a:sym typeface="Wingdings" pitchFamily="2" charset="2"/>
              </a:rPr>
              <a:t>“</a:t>
            </a:r>
            <a:r>
              <a:rPr lang="en-US" i="1" dirty="0"/>
              <a:t>Implement constraints (i.e., </a:t>
            </a:r>
            <a:r>
              <a:rPr lang="en-US" i="1" dirty="0">
                <a:solidFill>
                  <a:srgbClr val="FF0000"/>
                </a:solidFill>
              </a:rPr>
              <a:t>countermeasures</a:t>
            </a:r>
            <a:r>
              <a:rPr lang="en-US" i="1" dirty="0"/>
              <a:t>) to deal with threats”</a:t>
            </a:r>
            <a:endParaRPr lang="en-DE" i="1" dirty="0"/>
          </a:p>
          <a:p>
            <a:endParaRPr lang="en-DE" dirty="0"/>
          </a:p>
          <a:p>
            <a:r>
              <a:rPr lang="en-DE" dirty="0"/>
              <a:t>What security knowledge do we use?</a:t>
            </a:r>
          </a:p>
          <a:p>
            <a:pPr lvl="1"/>
            <a:r>
              <a:rPr lang="en-DE" dirty="0"/>
              <a:t>Security principles</a:t>
            </a:r>
          </a:p>
          <a:p>
            <a:pPr lvl="1"/>
            <a:r>
              <a:rPr lang="en-DE" dirty="0"/>
              <a:t>Security tactics</a:t>
            </a:r>
          </a:p>
          <a:p>
            <a:pPr lvl="1"/>
            <a:r>
              <a:rPr lang="en-DE" dirty="0"/>
              <a:t>Security patterns / security solutions</a:t>
            </a:r>
          </a:p>
        </p:txBody>
      </p:sp>
    </p:spTree>
    <p:extLst>
      <p:ext uri="{BB962C8B-B14F-4D97-AF65-F5344CB8AC3E}">
        <p14:creationId xmlns:p14="http://schemas.microsoft.com/office/powerpoint/2010/main" val="9243988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noProof="0" dirty="0"/>
              <a:t>Security Design principles</a:t>
            </a:r>
          </a:p>
        </p:txBody>
      </p:sp>
      <p:sp>
        <p:nvSpPr>
          <p:cNvPr id="6" name="Text Placeholder 5"/>
          <p:cNvSpPr>
            <a:spLocks noGrp="1"/>
          </p:cNvSpPr>
          <p:nvPr>
            <p:ph type="body" idx="1"/>
          </p:nvPr>
        </p:nvSpPr>
        <p:spPr/>
        <p:txBody>
          <a:bodyPr/>
          <a:lstStyle/>
          <a:p>
            <a:endParaRPr lang="en-US"/>
          </a:p>
        </p:txBody>
      </p:sp>
      <p:sp>
        <p:nvSpPr>
          <p:cNvPr id="4" name="Slide Number Placeholder 3"/>
          <p:cNvSpPr>
            <a:spLocks noGrp="1"/>
          </p:cNvSpPr>
          <p:nvPr>
            <p:ph type="sldNum" sz="quarter" idx="4294967295"/>
          </p:nvPr>
        </p:nvSpPr>
        <p:spPr>
          <a:xfrm>
            <a:off x="4914900" y="5624513"/>
            <a:ext cx="1600200" cy="273844"/>
          </a:xfrm>
          <a:prstGeom prst="rect">
            <a:avLst/>
          </a:prstGeom>
        </p:spPr>
        <p:txBody>
          <a:bodyPr vert="horz" lIns="68580" tIns="34290" rIns="68580" bIns="34290" rtlCol="0" anchor="ctr"/>
          <a:lstStyle>
            <a:defPPr>
              <a:defRPr lang="nl-BE"/>
            </a:defPPr>
            <a:lvl1pPr marL="0" algn="r" defTabSz="685800" rtl="0" eaLnBrk="1" latinLnBrk="0" hangingPunct="1">
              <a:defRPr sz="900" kern="1200">
                <a:solidFill>
                  <a:schemeClr val="tx1">
                    <a:tint val="75000"/>
                  </a:schemeClr>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fld id="{E69AFFF3-CA6D-40D3-9E22-99FEAB396C03}" type="slidenum">
              <a:rPr lang="nl-BE" smtClean="0"/>
              <a:pPr/>
              <a:t>21</a:t>
            </a:fld>
            <a:endParaRPr lang="en-US"/>
          </a:p>
        </p:txBody>
      </p:sp>
    </p:spTree>
    <p:extLst>
      <p:ext uri="{BB962C8B-B14F-4D97-AF65-F5344CB8AC3E}">
        <p14:creationId xmlns:p14="http://schemas.microsoft.com/office/powerpoint/2010/main" val="40452450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2"/>
          <p:cNvSpPr>
            <a:spLocks noGrp="1" noChangeArrowheads="1"/>
          </p:cNvSpPr>
          <p:nvPr>
            <p:ph type="title"/>
          </p:nvPr>
        </p:nvSpPr>
        <p:spPr/>
        <p:txBody>
          <a:bodyPr/>
          <a:lstStyle/>
          <a:p>
            <a:r>
              <a:rPr lang="en-US" noProof="0" dirty="0"/>
              <a:t>Security Meta Principles</a:t>
            </a:r>
          </a:p>
        </p:txBody>
      </p:sp>
      <p:sp>
        <p:nvSpPr>
          <p:cNvPr id="168963" name="Rectangle 3"/>
          <p:cNvSpPr>
            <a:spLocks noGrp="1" noChangeArrowheads="1"/>
          </p:cNvSpPr>
          <p:nvPr>
            <p:ph type="body" idx="1"/>
          </p:nvPr>
        </p:nvSpPr>
        <p:spPr/>
        <p:txBody>
          <a:bodyPr/>
          <a:lstStyle/>
          <a:p>
            <a:pPr marL="514350" indent="-514350">
              <a:buFont typeface="+mj-lt"/>
              <a:buAutoNum type="alphaUcPeriod"/>
            </a:pPr>
            <a:r>
              <a:rPr lang="en-US" noProof="0" dirty="0"/>
              <a:t>Simplicity</a:t>
            </a:r>
          </a:p>
          <a:p>
            <a:pPr marL="857250" lvl="1" indent="-514350"/>
            <a:r>
              <a:rPr lang="en-US" noProof="0" dirty="0"/>
              <a:t>Fewer components and cases to fail</a:t>
            </a:r>
          </a:p>
          <a:p>
            <a:pPr marL="857250" lvl="1" indent="-514350"/>
            <a:r>
              <a:rPr lang="en-US" noProof="0" dirty="0"/>
              <a:t>Fewer possible inconsistencies</a:t>
            </a:r>
          </a:p>
          <a:p>
            <a:pPr marL="857250" lvl="1" indent="-514350"/>
            <a:r>
              <a:rPr lang="en-US" noProof="0" dirty="0"/>
              <a:t>Easy to understand</a:t>
            </a:r>
          </a:p>
          <a:p>
            <a:pPr marL="514350" indent="-514350">
              <a:buFont typeface="+mj-lt"/>
              <a:buAutoNum type="alphaUcPeriod"/>
            </a:pPr>
            <a:r>
              <a:rPr lang="en-US" noProof="0" dirty="0"/>
              <a:t>Restriction</a:t>
            </a:r>
          </a:p>
          <a:p>
            <a:pPr marL="857250" lvl="1" indent="-514350"/>
            <a:r>
              <a:rPr lang="en-US" noProof="0" dirty="0"/>
              <a:t>Minimize access and inhibit communication</a:t>
            </a:r>
          </a:p>
          <a:p>
            <a:pPr marL="557213" indent="-514350">
              <a:buFont typeface="+mj-lt"/>
              <a:buAutoNum type="alphaUcPeriod"/>
            </a:pPr>
            <a:r>
              <a:rPr lang="en-US" noProof="0" dirty="0"/>
              <a:t>Minimal assumptions</a:t>
            </a:r>
          </a:p>
          <a:p>
            <a:pPr marL="857250" lvl="1" indent="-514350"/>
            <a:r>
              <a:rPr lang="en-US" noProof="0" dirty="0"/>
              <a:t>Avoid trust</a:t>
            </a:r>
          </a:p>
        </p:txBody>
      </p:sp>
      <p:sp>
        <p:nvSpPr>
          <p:cNvPr id="2" name="Slide Number Placeholder 1">
            <a:extLst>
              <a:ext uri="{FF2B5EF4-FFF2-40B4-BE49-F238E27FC236}">
                <a16:creationId xmlns:a16="http://schemas.microsoft.com/office/drawing/2014/main" id="{020E439C-40B6-5F48-87FE-04FC20004257}"/>
              </a:ext>
            </a:extLst>
          </p:cNvPr>
          <p:cNvSpPr>
            <a:spLocks noGrp="1"/>
          </p:cNvSpPr>
          <p:nvPr>
            <p:ph type="sldNum" sz="quarter" idx="12"/>
          </p:nvPr>
        </p:nvSpPr>
        <p:spPr/>
        <p:txBody>
          <a:bodyPr/>
          <a:lstStyle/>
          <a:p>
            <a:fld id="{41FD0BAD-EDB4-BF48-B5DA-A7E15AE1BBA8}" type="slidenum">
              <a:rPr lang="en-US" smtClean="0"/>
              <a:t>22</a:t>
            </a:fld>
            <a:endParaRPr lang="en-US"/>
          </a:p>
        </p:txBody>
      </p:sp>
    </p:spTree>
    <p:extLst>
      <p:ext uri="{BB962C8B-B14F-4D97-AF65-F5344CB8AC3E}">
        <p14:creationId xmlns:p14="http://schemas.microsoft.com/office/powerpoint/2010/main" val="23423162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2"/>
          <p:cNvSpPr>
            <a:spLocks noGrp="1" noChangeArrowheads="1"/>
          </p:cNvSpPr>
          <p:nvPr>
            <p:ph type="title"/>
          </p:nvPr>
        </p:nvSpPr>
        <p:spPr>
          <a:xfrm>
            <a:off x="457200" y="630811"/>
            <a:ext cx="8229600" cy="737026"/>
          </a:xfrm>
        </p:spPr>
        <p:txBody>
          <a:bodyPr/>
          <a:lstStyle/>
          <a:p>
            <a:r>
              <a:rPr lang="en-US" noProof="0"/>
              <a:t>Security Design Principles</a:t>
            </a:r>
            <a:endParaRPr lang="en-US"/>
          </a:p>
        </p:txBody>
      </p:sp>
      <p:sp>
        <p:nvSpPr>
          <p:cNvPr id="171011" name="Rectangle 3"/>
          <p:cNvSpPr>
            <a:spLocks noGrp="1" noChangeArrowheads="1"/>
          </p:cNvSpPr>
          <p:nvPr>
            <p:ph idx="1"/>
          </p:nvPr>
        </p:nvSpPr>
        <p:spPr>
          <a:xfrm>
            <a:off x="457200" y="1527228"/>
            <a:ext cx="8229600" cy="4598935"/>
          </a:xfrm>
        </p:spPr>
        <p:txBody>
          <a:bodyPr>
            <a:normAutofit lnSpcReduction="10000"/>
          </a:bodyPr>
          <a:lstStyle/>
          <a:p>
            <a:pPr marL="514350" indent="-514350">
              <a:buFont typeface="+mj-lt"/>
              <a:buAutoNum type="arabicPeriod"/>
            </a:pPr>
            <a:r>
              <a:rPr lang="en-US" dirty="0"/>
              <a:t>Least Privilege</a:t>
            </a:r>
          </a:p>
          <a:p>
            <a:pPr marL="514350" indent="-514350">
              <a:buFont typeface="+mj-lt"/>
              <a:buAutoNum type="arabicPeriod"/>
            </a:pPr>
            <a:r>
              <a:rPr lang="en-US" dirty="0"/>
              <a:t>Fail-Safe Defaults</a:t>
            </a:r>
          </a:p>
          <a:p>
            <a:pPr marL="514350" indent="-514350">
              <a:buFont typeface="+mj-lt"/>
              <a:buAutoNum type="arabicPeriod"/>
            </a:pPr>
            <a:r>
              <a:rPr lang="en-US" dirty="0"/>
              <a:t>Economy of Mechanism</a:t>
            </a:r>
          </a:p>
          <a:p>
            <a:pPr marL="514350" indent="-514350">
              <a:buFont typeface="+mj-lt"/>
              <a:buAutoNum type="arabicPeriod"/>
            </a:pPr>
            <a:r>
              <a:rPr lang="en-US" dirty="0"/>
              <a:t>Complete Mediation</a:t>
            </a:r>
          </a:p>
          <a:p>
            <a:pPr marL="514350" indent="-514350">
              <a:buFont typeface="+mj-lt"/>
              <a:buAutoNum type="arabicPeriod"/>
            </a:pPr>
            <a:r>
              <a:rPr lang="en-US" dirty="0"/>
              <a:t>Open Design </a:t>
            </a:r>
          </a:p>
          <a:p>
            <a:pPr marL="514350" indent="-514350">
              <a:buFont typeface="+mj-lt"/>
              <a:buAutoNum type="arabicPeriod"/>
            </a:pPr>
            <a:r>
              <a:rPr lang="en-US" dirty="0"/>
              <a:t>Separation of Privilege</a:t>
            </a:r>
          </a:p>
          <a:p>
            <a:pPr marL="514350" indent="-514350">
              <a:buFont typeface="+mj-lt"/>
              <a:buAutoNum type="arabicPeriod"/>
            </a:pPr>
            <a:r>
              <a:rPr lang="en-US" dirty="0"/>
              <a:t>Least Common Mechanism</a:t>
            </a:r>
          </a:p>
          <a:p>
            <a:pPr marL="514350" indent="-514350">
              <a:buFont typeface="+mj-lt"/>
              <a:buAutoNum type="arabicPeriod"/>
            </a:pPr>
            <a:r>
              <a:rPr lang="en-US" dirty="0"/>
              <a:t>Psychological Acceptability</a:t>
            </a:r>
          </a:p>
        </p:txBody>
      </p:sp>
      <p:sp>
        <p:nvSpPr>
          <p:cNvPr id="2" name="Slide Number Placeholder 1">
            <a:extLst>
              <a:ext uri="{FF2B5EF4-FFF2-40B4-BE49-F238E27FC236}">
                <a16:creationId xmlns:a16="http://schemas.microsoft.com/office/drawing/2014/main" id="{261C2CF6-4ED4-584E-AA4C-0973198C7244}"/>
              </a:ext>
            </a:extLst>
          </p:cNvPr>
          <p:cNvSpPr>
            <a:spLocks noGrp="1"/>
          </p:cNvSpPr>
          <p:nvPr>
            <p:ph type="sldNum" sz="quarter" idx="12"/>
          </p:nvPr>
        </p:nvSpPr>
        <p:spPr/>
        <p:txBody>
          <a:bodyPr/>
          <a:lstStyle/>
          <a:p>
            <a:fld id="{41FD0BAD-EDB4-BF48-B5DA-A7E15AE1BBA8}" type="slidenum">
              <a:rPr lang="en-US" smtClean="0"/>
              <a:t>23</a:t>
            </a:fld>
            <a:endParaRPr lang="en-US"/>
          </a:p>
        </p:txBody>
      </p:sp>
      <p:sp>
        <p:nvSpPr>
          <p:cNvPr id="5" name="TextBox 4">
            <a:extLst>
              <a:ext uri="{FF2B5EF4-FFF2-40B4-BE49-F238E27FC236}">
                <a16:creationId xmlns:a16="http://schemas.microsoft.com/office/drawing/2014/main" id="{76DCFA8F-DE13-ED44-9BFC-D5177617E957}"/>
              </a:ext>
            </a:extLst>
          </p:cNvPr>
          <p:cNvSpPr txBox="1"/>
          <p:nvPr/>
        </p:nvSpPr>
        <p:spPr>
          <a:xfrm>
            <a:off x="457200" y="5857857"/>
            <a:ext cx="7707745" cy="738664"/>
          </a:xfrm>
          <a:prstGeom prst="rect">
            <a:avLst/>
          </a:prstGeom>
          <a:solidFill>
            <a:schemeClr val="bg1">
              <a:lumMod val="95000"/>
            </a:schemeClr>
          </a:solidFill>
          <a:ln>
            <a:solidFill>
              <a:schemeClr val="bg1">
                <a:lumMod val="50000"/>
              </a:schemeClr>
            </a:solidFill>
          </a:ln>
        </p:spPr>
        <p:txBody>
          <a:bodyPr wrap="square" rtlCol="0">
            <a:spAutoFit/>
          </a:bodyPr>
          <a:lstStyle/>
          <a:p>
            <a:r>
              <a:rPr lang="en-US" sz="1400" b="1" dirty="0"/>
              <a:t>(VERY old)</a:t>
            </a:r>
          </a:p>
          <a:p>
            <a:r>
              <a:rPr lang="en-US" sz="1400" dirty="0"/>
              <a:t>J. </a:t>
            </a:r>
            <a:r>
              <a:rPr lang="en-US" sz="1400" dirty="0" err="1"/>
              <a:t>Saltzer</a:t>
            </a:r>
            <a:r>
              <a:rPr lang="en-US" sz="1400" dirty="0"/>
              <a:t> , D. Schroeder, The Protection of Information in Computer Systems, </a:t>
            </a:r>
            <a:r>
              <a:rPr lang="en-US" sz="1400" i="1" dirty="0"/>
              <a:t>Proceedings of the IEEE 63(</a:t>
            </a:r>
            <a:r>
              <a:rPr lang="en-US" sz="1400" dirty="0"/>
              <a:t>9), 1975</a:t>
            </a:r>
          </a:p>
        </p:txBody>
      </p:sp>
    </p:spTree>
    <p:extLst>
      <p:ext uri="{BB962C8B-B14F-4D97-AF65-F5344CB8AC3E}">
        <p14:creationId xmlns:p14="http://schemas.microsoft.com/office/powerpoint/2010/main" val="38318645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2"/>
          <p:cNvSpPr>
            <a:spLocks noGrp="1" noChangeArrowheads="1"/>
          </p:cNvSpPr>
          <p:nvPr>
            <p:ph type="title"/>
          </p:nvPr>
        </p:nvSpPr>
        <p:spPr/>
        <p:txBody>
          <a:bodyPr/>
          <a:lstStyle/>
          <a:p>
            <a:r>
              <a:rPr lang="en-US" noProof="0" dirty="0"/>
              <a:t>1. Least Privilege</a:t>
            </a:r>
          </a:p>
        </p:txBody>
      </p:sp>
      <p:sp>
        <p:nvSpPr>
          <p:cNvPr id="173059" name="Rectangle 3"/>
          <p:cNvSpPr>
            <a:spLocks noGrp="1" noChangeArrowheads="1"/>
          </p:cNvSpPr>
          <p:nvPr>
            <p:ph type="body" idx="1"/>
          </p:nvPr>
        </p:nvSpPr>
        <p:spPr/>
        <p:txBody>
          <a:bodyPr>
            <a:normAutofit fontScale="92500"/>
          </a:bodyPr>
          <a:lstStyle/>
          <a:p>
            <a:r>
              <a:rPr lang="en-US" noProof="0" dirty="0"/>
              <a:t>A subject/process should be given only those privileges necessary to complete its task</a:t>
            </a:r>
          </a:p>
          <a:p>
            <a:pPr lvl="1"/>
            <a:r>
              <a:rPr lang="en-US" noProof="0" dirty="0"/>
              <a:t>Function, not identity, controls</a:t>
            </a:r>
          </a:p>
          <a:p>
            <a:pPr lvl="1"/>
            <a:r>
              <a:rPr lang="en-US" noProof="0" dirty="0"/>
              <a:t>Rights added as needed, discarded after use</a:t>
            </a:r>
          </a:p>
          <a:p>
            <a:r>
              <a:rPr lang="en-US" b="1" noProof="0" dirty="0"/>
              <a:t>Architecture</a:t>
            </a:r>
            <a:r>
              <a:rPr lang="en-US" noProof="0" dirty="0"/>
              <a:t>: component only has privileges to interact with other appropriate components</a:t>
            </a:r>
          </a:p>
          <a:p>
            <a:r>
              <a:rPr lang="en-US" noProof="0" dirty="0"/>
              <a:t>Common violation:</a:t>
            </a:r>
          </a:p>
          <a:p>
            <a:pPr lvl="1"/>
            <a:r>
              <a:rPr lang="en-US" noProof="0" dirty="0"/>
              <a:t>Browsing the Internet while logged as </a:t>
            </a:r>
            <a:r>
              <a:rPr lang="en-US" b="1" i="1" noProof="0" dirty="0"/>
              <a:t>administrator</a:t>
            </a:r>
            <a:r>
              <a:rPr lang="en-US" noProof="0" dirty="0"/>
              <a:t> or </a:t>
            </a:r>
            <a:r>
              <a:rPr lang="en-US" b="1" i="1" noProof="0" dirty="0"/>
              <a:t>root</a:t>
            </a:r>
            <a:endParaRPr lang="en-US" noProof="0" dirty="0"/>
          </a:p>
        </p:txBody>
      </p:sp>
      <p:sp>
        <p:nvSpPr>
          <p:cNvPr id="4" name="Rectangle 3">
            <a:extLst>
              <a:ext uri="{FF2B5EF4-FFF2-40B4-BE49-F238E27FC236}">
                <a16:creationId xmlns:a16="http://schemas.microsoft.com/office/drawing/2014/main" id="{447DC795-96CC-9945-A756-03F85F2EFAAE}"/>
              </a:ext>
            </a:extLst>
          </p:cNvPr>
          <p:cNvSpPr/>
          <p:nvPr/>
        </p:nvSpPr>
        <p:spPr>
          <a:xfrm>
            <a:off x="6664960" y="0"/>
            <a:ext cx="2479040" cy="518160"/>
          </a:xfrm>
          <a:prstGeom prst="rect">
            <a:avLst/>
          </a:prstGeom>
          <a:solidFill>
            <a:srgbClr val="00FA00"/>
          </a:solidFill>
          <a:ln>
            <a:solidFill>
              <a:srgbClr val="00B050"/>
            </a:solidFill>
          </a:ln>
        </p:spPr>
        <p:style>
          <a:lnRef idx="2">
            <a:schemeClr val="dk1"/>
          </a:lnRef>
          <a:fillRef idx="1">
            <a:schemeClr val="lt1"/>
          </a:fillRef>
          <a:effectRef idx="0">
            <a:schemeClr val="dk1"/>
          </a:effectRef>
          <a:fontRef idx="minor">
            <a:schemeClr val="dk1"/>
          </a:fontRef>
        </p:style>
        <p:txBody>
          <a:bodyPr rtlCol="0" anchor="ctr"/>
          <a:lstStyle/>
          <a:p>
            <a:pPr algn="ctr"/>
            <a:r>
              <a:rPr lang="en-DE" b="1" dirty="0">
                <a:solidFill>
                  <a:schemeClr val="tx1"/>
                </a:solidFill>
              </a:rPr>
              <a:t>Study at home</a:t>
            </a:r>
          </a:p>
        </p:txBody>
      </p:sp>
      <p:sp>
        <p:nvSpPr>
          <p:cNvPr id="2" name="Slide Number Placeholder 1">
            <a:extLst>
              <a:ext uri="{FF2B5EF4-FFF2-40B4-BE49-F238E27FC236}">
                <a16:creationId xmlns:a16="http://schemas.microsoft.com/office/drawing/2014/main" id="{AA8D8943-71D7-6049-B8A8-AEB83C2888DC}"/>
              </a:ext>
            </a:extLst>
          </p:cNvPr>
          <p:cNvSpPr>
            <a:spLocks noGrp="1"/>
          </p:cNvSpPr>
          <p:nvPr>
            <p:ph type="sldNum" sz="quarter" idx="12"/>
          </p:nvPr>
        </p:nvSpPr>
        <p:spPr/>
        <p:txBody>
          <a:bodyPr/>
          <a:lstStyle/>
          <a:p>
            <a:fld id="{41FD0BAD-EDB4-BF48-B5DA-A7E15AE1BBA8}" type="slidenum">
              <a:rPr lang="en-US" smtClean="0"/>
              <a:t>24</a:t>
            </a:fld>
            <a:endParaRPr lang="en-US"/>
          </a:p>
        </p:txBody>
      </p:sp>
    </p:spTree>
    <p:extLst>
      <p:ext uri="{BB962C8B-B14F-4D97-AF65-F5344CB8AC3E}">
        <p14:creationId xmlns:p14="http://schemas.microsoft.com/office/powerpoint/2010/main" val="10517870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2"/>
          <p:cNvSpPr>
            <a:spLocks noGrp="1" noChangeArrowheads="1"/>
          </p:cNvSpPr>
          <p:nvPr>
            <p:ph type="title"/>
          </p:nvPr>
        </p:nvSpPr>
        <p:spPr/>
        <p:txBody>
          <a:bodyPr/>
          <a:lstStyle/>
          <a:p>
            <a:r>
              <a:rPr lang="en-US" noProof="0" dirty="0"/>
              <a:t>2. Fail-Safe Defaults</a:t>
            </a:r>
          </a:p>
        </p:txBody>
      </p:sp>
      <p:sp>
        <p:nvSpPr>
          <p:cNvPr id="178179" name="Rectangle 3"/>
          <p:cNvSpPr>
            <a:spLocks noGrp="1" noChangeArrowheads="1"/>
          </p:cNvSpPr>
          <p:nvPr>
            <p:ph type="body" idx="1"/>
          </p:nvPr>
        </p:nvSpPr>
        <p:spPr/>
        <p:txBody>
          <a:bodyPr>
            <a:normAutofit fontScale="92500" lnSpcReduction="10000"/>
          </a:bodyPr>
          <a:lstStyle/>
          <a:p>
            <a:r>
              <a:rPr lang="en-US" noProof="0" dirty="0"/>
              <a:t>Default action is to </a:t>
            </a:r>
            <a:r>
              <a:rPr lang="en-US" noProof="0" dirty="0">
                <a:solidFill>
                  <a:srgbClr val="FF0000"/>
                </a:solidFill>
              </a:rPr>
              <a:t>deny access</a:t>
            </a:r>
            <a:endParaRPr lang="en-US" noProof="0" dirty="0"/>
          </a:p>
          <a:p>
            <a:r>
              <a:rPr lang="en-US" noProof="0" dirty="0"/>
              <a:t>When an action fails, system must be restored to a state as secure as the state it was in when it started the action</a:t>
            </a:r>
          </a:p>
          <a:p>
            <a:endParaRPr lang="en-US" noProof="0" dirty="0"/>
          </a:p>
          <a:p>
            <a:r>
              <a:rPr lang="en-US" noProof="0" dirty="0"/>
              <a:t>Example</a:t>
            </a:r>
          </a:p>
          <a:p>
            <a:pPr lvl="1"/>
            <a:r>
              <a:rPr lang="en-US" noProof="0" dirty="0"/>
              <a:t>Card looked up in vendor database to check for stolen cards</a:t>
            </a:r>
          </a:p>
          <a:p>
            <a:pPr lvl="1"/>
            <a:r>
              <a:rPr lang="en-US" noProof="0" dirty="0"/>
              <a:t>If no connectivity, no authentication, but transaction is logged -&gt; NO!</a:t>
            </a:r>
          </a:p>
          <a:p>
            <a:pPr lvl="1"/>
            <a:endParaRPr lang="en-US" noProof="0" dirty="0"/>
          </a:p>
          <a:p>
            <a:endParaRPr lang="en-US" noProof="0" dirty="0"/>
          </a:p>
        </p:txBody>
      </p:sp>
      <p:sp>
        <p:nvSpPr>
          <p:cNvPr id="4" name="Rectangle 3">
            <a:extLst>
              <a:ext uri="{FF2B5EF4-FFF2-40B4-BE49-F238E27FC236}">
                <a16:creationId xmlns:a16="http://schemas.microsoft.com/office/drawing/2014/main" id="{C237264C-A135-3C4F-AC72-445A941AC038}"/>
              </a:ext>
            </a:extLst>
          </p:cNvPr>
          <p:cNvSpPr/>
          <p:nvPr/>
        </p:nvSpPr>
        <p:spPr>
          <a:xfrm>
            <a:off x="6664960" y="0"/>
            <a:ext cx="2479040" cy="518160"/>
          </a:xfrm>
          <a:prstGeom prst="rect">
            <a:avLst/>
          </a:prstGeom>
          <a:solidFill>
            <a:srgbClr val="00FA00"/>
          </a:solidFill>
          <a:ln>
            <a:solidFill>
              <a:srgbClr val="00B050"/>
            </a:solidFill>
          </a:ln>
        </p:spPr>
        <p:style>
          <a:lnRef idx="2">
            <a:schemeClr val="dk1"/>
          </a:lnRef>
          <a:fillRef idx="1">
            <a:schemeClr val="lt1"/>
          </a:fillRef>
          <a:effectRef idx="0">
            <a:schemeClr val="dk1"/>
          </a:effectRef>
          <a:fontRef idx="minor">
            <a:schemeClr val="dk1"/>
          </a:fontRef>
        </p:style>
        <p:txBody>
          <a:bodyPr rtlCol="0" anchor="ctr"/>
          <a:lstStyle/>
          <a:p>
            <a:pPr algn="ctr"/>
            <a:r>
              <a:rPr lang="en-DE" b="1" dirty="0">
                <a:solidFill>
                  <a:schemeClr val="tx1"/>
                </a:solidFill>
              </a:rPr>
              <a:t>Study at home</a:t>
            </a:r>
          </a:p>
        </p:txBody>
      </p:sp>
      <p:sp>
        <p:nvSpPr>
          <p:cNvPr id="2" name="Slide Number Placeholder 1">
            <a:extLst>
              <a:ext uri="{FF2B5EF4-FFF2-40B4-BE49-F238E27FC236}">
                <a16:creationId xmlns:a16="http://schemas.microsoft.com/office/drawing/2014/main" id="{68317BA3-58DB-924D-8E40-A464D12E3A40}"/>
              </a:ext>
            </a:extLst>
          </p:cNvPr>
          <p:cNvSpPr>
            <a:spLocks noGrp="1"/>
          </p:cNvSpPr>
          <p:nvPr>
            <p:ph type="sldNum" sz="quarter" idx="12"/>
          </p:nvPr>
        </p:nvSpPr>
        <p:spPr/>
        <p:txBody>
          <a:bodyPr/>
          <a:lstStyle/>
          <a:p>
            <a:fld id="{41FD0BAD-EDB4-BF48-B5DA-A7E15AE1BBA8}" type="slidenum">
              <a:rPr lang="en-US" smtClean="0"/>
              <a:t>25</a:t>
            </a:fld>
            <a:endParaRPr lang="en-US"/>
          </a:p>
        </p:txBody>
      </p:sp>
    </p:spTree>
    <p:extLst>
      <p:ext uri="{BB962C8B-B14F-4D97-AF65-F5344CB8AC3E}">
        <p14:creationId xmlns:p14="http://schemas.microsoft.com/office/powerpoint/2010/main" val="24213160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2"/>
          <p:cNvSpPr>
            <a:spLocks noGrp="1" noChangeArrowheads="1"/>
          </p:cNvSpPr>
          <p:nvPr>
            <p:ph type="title"/>
          </p:nvPr>
        </p:nvSpPr>
        <p:spPr/>
        <p:txBody>
          <a:bodyPr/>
          <a:lstStyle/>
          <a:p>
            <a:r>
              <a:rPr lang="en-US" noProof="0" dirty="0"/>
              <a:t>3. Economy of Mechanism</a:t>
            </a:r>
          </a:p>
        </p:txBody>
      </p:sp>
      <p:sp>
        <p:nvSpPr>
          <p:cNvPr id="182275" name="Rectangle 3"/>
          <p:cNvSpPr>
            <a:spLocks noGrp="1" noChangeArrowheads="1"/>
          </p:cNvSpPr>
          <p:nvPr>
            <p:ph type="body" idx="1"/>
          </p:nvPr>
        </p:nvSpPr>
        <p:spPr/>
        <p:txBody>
          <a:bodyPr/>
          <a:lstStyle/>
          <a:p>
            <a:r>
              <a:rPr lang="en-US" noProof="0"/>
              <a:t>Keep it as </a:t>
            </a:r>
            <a:r>
              <a:rPr lang="en-US" noProof="0">
                <a:solidFill>
                  <a:srgbClr val="FF0000"/>
                </a:solidFill>
              </a:rPr>
              <a:t>simple</a:t>
            </a:r>
            <a:r>
              <a:rPr lang="en-US" noProof="0"/>
              <a:t> as possible (KISS)</a:t>
            </a:r>
          </a:p>
          <a:p>
            <a:pPr lvl="1"/>
            <a:r>
              <a:rPr lang="en-US" noProof="0"/>
              <a:t>Use the simplest solution that works.</a:t>
            </a:r>
          </a:p>
          <a:p>
            <a:pPr lvl="1"/>
            <a:r>
              <a:rPr lang="en-US" noProof="0"/>
              <a:t>Fewer cases and components to fail.</a:t>
            </a:r>
          </a:p>
          <a:p>
            <a:pPr lvl="1"/>
            <a:r>
              <a:rPr lang="en-US" noProof="0"/>
              <a:t>Minimal retained state (harder for program to get ‘confused’)</a:t>
            </a:r>
          </a:p>
          <a:p>
            <a:r>
              <a:rPr lang="en-US" noProof="0">
                <a:solidFill>
                  <a:srgbClr val="FF0000"/>
                </a:solidFill>
              </a:rPr>
              <a:t>Reuse</a:t>
            </a:r>
            <a:r>
              <a:rPr lang="en-US" noProof="0"/>
              <a:t> known secure solutions</a:t>
            </a:r>
          </a:p>
          <a:p>
            <a:pPr lvl="1"/>
            <a:r>
              <a:rPr lang="en-US" noProof="0">
                <a:solidFill>
                  <a:srgbClr val="FF0000"/>
                </a:solidFill>
              </a:rPr>
              <a:t>i.e., don’t write your own cryptography.</a:t>
            </a:r>
          </a:p>
        </p:txBody>
      </p:sp>
      <p:sp>
        <p:nvSpPr>
          <p:cNvPr id="4" name="Rectangle 3">
            <a:extLst>
              <a:ext uri="{FF2B5EF4-FFF2-40B4-BE49-F238E27FC236}">
                <a16:creationId xmlns:a16="http://schemas.microsoft.com/office/drawing/2014/main" id="{596FD3E0-EA89-1443-A319-60AC7966D878}"/>
              </a:ext>
            </a:extLst>
          </p:cNvPr>
          <p:cNvSpPr/>
          <p:nvPr/>
        </p:nvSpPr>
        <p:spPr>
          <a:xfrm>
            <a:off x="6664960" y="0"/>
            <a:ext cx="2479040" cy="518160"/>
          </a:xfrm>
          <a:prstGeom prst="rect">
            <a:avLst/>
          </a:prstGeom>
          <a:solidFill>
            <a:srgbClr val="00FA00"/>
          </a:solidFill>
          <a:ln>
            <a:solidFill>
              <a:srgbClr val="00B050"/>
            </a:solidFill>
          </a:ln>
        </p:spPr>
        <p:style>
          <a:lnRef idx="2">
            <a:schemeClr val="dk1"/>
          </a:lnRef>
          <a:fillRef idx="1">
            <a:schemeClr val="lt1"/>
          </a:fillRef>
          <a:effectRef idx="0">
            <a:schemeClr val="dk1"/>
          </a:effectRef>
          <a:fontRef idx="minor">
            <a:schemeClr val="dk1"/>
          </a:fontRef>
        </p:style>
        <p:txBody>
          <a:bodyPr rtlCol="0" anchor="ctr"/>
          <a:lstStyle/>
          <a:p>
            <a:pPr algn="ctr"/>
            <a:r>
              <a:rPr lang="en-DE" b="1" dirty="0">
                <a:solidFill>
                  <a:schemeClr val="tx1"/>
                </a:solidFill>
              </a:rPr>
              <a:t>Study at home</a:t>
            </a:r>
          </a:p>
        </p:txBody>
      </p:sp>
      <p:sp>
        <p:nvSpPr>
          <p:cNvPr id="2" name="Slide Number Placeholder 1">
            <a:extLst>
              <a:ext uri="{FF2B5EF4-FFF2-40B4-BE49-F238E27FC236}">
                <a16:creationId xmlns:a16="http://schemas.microsoft.com/office/drawing/2014/main" id="{68C8EDBA-BF28-154A-9FF8-68E54F726A07}"/>
              </a:ext>
            </a:extLst>
          </p:cNvPr>
          <p:cNvSpPr>
            <a:spLocks noGrp="1"/>
          </p:cNvSpPr>
          <p:nvPr>
            <p:ph type="sldNum" sz="quarter" idx="12"/>
          </p:nvPr>
        </p:nvSpPr>
        <p:spPr/>
        <p:txBody>
          <a:bodyPr/>
          <a:lstStyle/>
          <a:p>
            <a:fld id="{41FD0BAD-EDB4-BF48-B5DA-A7E15AE1BBA8}" type="slidenum">
              <a:rPr lang="en-US" smtClean="0"/>
              <a:t>26</a:t>
            </a:fld>
            <a:endParaRPr lang="en-US"/>
          </a:p>
        </p:txBody>
      </p:sp>
    </p:spTree>
    <p:extLst>
      <p:ext uri="{BB962C8B-B14F-4D97-AF65-F5344CB8AC3E}">
        <p14:creationId xmlns:p14="http://schemas.microsoft.com/office/powerpoint/2010/main" val="12311918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2"/>
          <p:cNvSpPr>
            <a:spLocks noGrp="1" noChangeArrowheads="1"/>
          </p:cNvSpPr>
          <p:nvPr>
            <p:ph type="title"/>
          </p:nvPr>
        </p:nvSpPr>
        <p:spPr/>
        <p:txBody>
          <a:bodyPr/>
          <a:lstStyle/>
          <a:p>
            <a:r>
              <a:rPr lang="en-US" noProof="0" dirty="0"/>
              <a:t>4. Open Design</a:t>
            </a:r>
          </a:p>
        </p:txBody>
      </p:sp>
      <p:sp>
        <p:nvSpPr>
          <p:cNvPr id="187395" name="Rectangle 3"/>
          <p:cNvSpPr>
            <a:spLocks noGrp="1" noChangeArrowheads="1"/>
          </p:cNvSpPr>
          <p:nvPr>
            <p:ph type="body" idx="1"/>
          </p:nvPr>
        </p:nvSpPr>
        <p:spPr/>
        <p:txBody>
          <a:bodyPr/>
          <a:lstStyle/>
          <a:p>
            <a:r>
              <a:rPr lang="en-US" noProof="0" dirty="0"/>
              <a:t>Security should not depend on secrecy of design or implementation</a:t>
            </a:r>
          </a:p>
          <a:p>
            <a:pPr lvl="1"/>
            <a:r>
              <a:rPr lang="en-US" noProof="0" dirty="0"/>
              <a:t>No “Security through obscurity” </a:t>
            </a:r>
          </a:p>
          <a:p>
            <a:pPr lvl="1"/>
            <a:r>
              <a:rPr lang="en-US" noProof="0" dirty="0"/>
              <a:t>Refers to security policy and mechanism</a:t>
            </a:r>
            <a:br>
              <a:rPr lang="en-US" noProof="0" dirty="0"/>
            </a:br>
            <a:r>
              <a:rPr lang="en-US" noProof="0" dirty="0"/>
              <a:t>(not secrets like passwords and crypto keys)</a:t>
            </a:r>
          </a:p>
          <a:p>
            <a:pPr lvl="1"/>
            <a:endParaRPr lang="en-US" noProof="0" dirty="0"/>
          </a:p>
          <a:p>
            <a:r>
              <a:rPr lang="en-US" noProof="0" dirty="0">
                <a:solidFill>
                  <a:srgbClr val="FF0000"/>
                </a:solidFill>
              </a:rPr>
              <a:t>E.g., do not rely on obfuscation</a:t>
            </a:r>
          </a:p>
        </p:txBody>
      </p:sp>
      <p:sp>
        <p:nvSpPr>
          <p:cNvPr id="4" name="Rectangle 3">
            <a:extLst>
              <a:ext uri="{FF2B5EF4-FFF2-40B4-BE49-F238E27FC236}">
                <a16:creationId xmlns:a16="http://schemas.microsoft.com/office/drawing/2014/main" id="{FB553CF8-17E1-A041-8D59-31E758BB3D8C}"/>
              </a:ext>
            </a:extLst>
          </p:cNvPr>
          <p:cNvSpPr/>
          <p:nvPr/>
        </p:nvSpPr>
        <p:spPr>
          <a:xfrm>
            <a:off x="6664960" y="0"/>
            <a:ext cx="2479040" cy="518160"/>
          </a:xfrm>
          <a:prstGeom prst="rect">
            <a:avLst/>
          </a:prstGeom>
          <a:solidFill>
            <a:srgbClr val="00FA00"/>
          </a:solidFill>
          <a:ln>
            <a:solidFill>
              <a:srgbClr val="00B050"/>
            </a:solidFill>
          </a:ln>
        </p:spPr>
        <p:style>
          <a:lnRef idx="2">
            <a:schemeClr val="dk1"/>
          </a:lnRef>
          <a:fillRef idx="1">
            <a:schemeClr val="lt1"/>
          </a:fillRef>
          <a:effectRef idx="0">
            <a:schemeClr val="dk1"/>
          </a:effectRef>
          <a:fontRef idx="minor">
            <a:schemeClr val="dk1"/>
          </a:fontRef>
        </p:style>
        <p:txBody>
          <a:bodyPr rtlCol="0" anchor="ctr"/>
          <a:lstStyle/>
          <a:p>
            <a:pPr algn="ctr"/>
            <a:r>
              <a:rPr lang="en-DE" b="1" dirty="0">
                <a:solidFill>
                  <a:schemeClr val="tx1"/>
                </a:solidFill>
              </a:rPr>
              <a:t>Study at home</a:t>
            </a:r>
          </a:p>
        </p:txBody>
      </p:sp>
      <p:sp>
        <p:nvSpPr>
          <p:cNvPr id="2" name="Slide Number Placeholder 1">
            <a:extLst>
              <a:ext uri="{FF2B5EF4-FFF2-40B4-BE49-F238E27FC236}">
                <a16:creationId xmlns:a16="http://schemas.microsoft.com/office/drawing/2014/main" id="{79C35907-9A36-4441-98A0-925A08A3141E}"/>
              </a:ext>
            </a:extLst>
          </p:cNvPr>
          <p:cNvSpPr>
            <a:spLocks noGrp="1"/>
          </p:cNvSpPr>
          <p:nvPr>
            <p:ph type="sldNum" sz="quarter" idx="12"/>
          </p:nvPr>
        </p:nvSpPr>
        <p:spPr/>
        <p:txBody>
          <a:bodyPr/>
          <a:lstStyle/>
          <a:p>
            <a:fld id="{41FD0BAD-EDB4-BF48-B5DA-A7E15AE1BBA8}" type="slidenum">
              <a:rPr lang="en-US" smtClean="0"/>
              <a:t>27</a:t>
            </a:fld>
            <a:endParaRPr lang="en-US"/>
          </a:p>
        </p:txBody>
      </p:sp>
    </p:spTree>
    <p:extLst>
      <p:ext uri="{BB962C8B-B14F-4D97-AF65-F5344CB8AC3E}">
        <p14:creationId xmlns:p14="http://schemas.microsoft.com/office/powerpoint/2010/main" val="38807745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2"/>
          <p:cNvSpPr>
            <a:spLocks noGrp="1" noChangeArrowheads="1"/>
          </p:cNvSpPr>
          <p:nvPr>
            <p:ph type="title"/>
          </p:nvPr>
        </p:nvSpPr>
        <p:spPr/>
        <p:txBody>
          <a:bodyPr/>
          <a:lstStyle/>
          <a:p>
            <a:r>
              <a:rPr lang="en-US" noProof="0" dirty="0"/>
              <a:t>5. Complete Mediation</a:t>
            </a:r>
          </a:p>
        </p:txBody>
      </p:sp>
      <p:sp>
        <p:nvSpPr>
          <p:cNvPr id="185347" name="Rectangle 3"/>
          <p:cNvSpPr>
            <a:spLocks noGrp="1" noChangeArrowheads="1"/>
          </p:cNvSpPr>
          <p:nvPr>
            <p:ph type="body" idx="1"/>
          </p:nvPr>
        </p:nvSpPr>
        <p:spPr/>
        <p:txBody>
          <a:bodyPr/>
          <a:lstStyle/>
          <a:p>
            <a:r>
              <a:rPr lang="en-US" noProof="0" dirty="0">
                <a:solidFill>
                  <a:srgbClr val="FF0000"/>
                </a:solidFill>
              </a:rPr>
              <a:t>Check every access</a:t>
            </a:r>
            <a:endParaRPr lang="en-US" noProof="0" dirty="0"/>
          </a:p>
          <a:p>
            <a:r>
              <a:rPr lang="en-US" noProof="0" dirty="0"/>
              <a:t>Usually checked once, on first access:</a:t>
            </a:r>
          </a:p>
          <a:p>
            <a:pPr lvl="1"/>
            <a:r>
              <a:rPr lang="en-US" noProof="0" dirty="0"/>
              <a:t>UNIX: File ACL checked on </a:t>
            </a:r>
            <a:r>
              <a:rPr lang="en-US" sz="1800" dirty="0">
                <a:latin typeface="HE_TERMINAL" pitchFamily="49" charset="0"/>
              </a:rPr>
              <a:t>open(),</a:t>
            </a:r>
            <a:r>
              <a:rPr lang="en-US" noProof="0" dirty="0"/>
              <a:t> but not on subsequent accesses to file</a:t>
            </a:r>
          </a:p>
          <a:p>
            <a:r>
              <a:rPr lang="en-US" noProof="0" dirty="0"/>
              <a:t>If permissions change after initial access, unauthorized access may be permitted</a:t>
            </a:r>
          </a:p>
          <a:p>
            <a:endParaRPr lang="en-US" noProof="0" dirty="0"/>
          </a:p>
          <a:p>
            <a:r>
              <a:rPr lang="en-US" noProof="0" dirty="0"/>
              <a:t>Also important for auditing!</a:t>
            </a:r>
          </a:p>
        </p:txBody>
      </p:sp>
      <p:sp>
        <p:nvSpPr>
          <p:cNvPr id="4" name="Rectangle 3">
            <a:extLst>
              <a:ext uri="{FF2B5EF4-FFF2-40B4-BE49-F238E27FC236}">
                <a16:creationId xmlns:a16="http://schemas.microsoft.com/office/drawing/2014/main" id="{3E834D31-FA10-3E45-9CA5-273A44C520A2}"/>
              </a:ext>
            </a:extLst>
          </p:cNvPr>
          <p:cNvSpPr/>
          <p:nvPr/>
        </p:nvSpPr>
        <p:spPr>
          <a:xfrm>
            <a:off x="6664960" y="0"/>
            <a:ext cx="2479040" cy="518160"/>
          </a:xfrm>
          <a:prstGeom prst="rect">
            <a:avLst/>
          </a:prstGeom>
          <a:solidFill>
            <a:srgbClr val="00FA00"/>
          </a:solidFill>
          <a:ln>
            <a:solidFill>
              <a:srgbClr val="00B050"/>
            </a:solidFill>
          </a:ln>
        </p:spPr>
        <p:style>
          <a:lnRef idx="2">
            <a:schemeClr val="dk1"/>
          </a:lnRef>
          <a:fillRef idx="1">
            <a:schemeClr val="lt1"/>
          </a:fillRef>
          <a:effectRef idx="0">
            <a:schemeClr val="dk1"/>
          </a:effectRef>
          <a:fontRef idx="minor">
            <a:schemeClr val="dk1"/>
          </a:fontRef>
        </p:style>
        <p:txBody>
          <a:bodyPr rtlCol="0" anchor="ctr"/>
          <a:lstStyle/>
          <a:p>
            <a:pPr algn="ctr"/>
            <a:r>
              <a:rPr lang="en-DE" b="1" dirty="0">
                <a:solidFill>
                  <a:schemeClr val="tx1"/>
                </a:solidFill>
              </a:rPr>
              <a:t>Study at home</a:t>
            </a:r>
          </a:p>
        </p:txBody>
      </p:sp>
      <p:sp>
        <p:nvSpPr>
          <p:cNvPr id="2" name="Slide Number Placeholder 1">
            <a:extLst>
              <a:ext uri="{FF2B5EF4-FFF2-40B4-BE49-F238E27FC236}">
                <a16:creationId xmlns:a16="http://schemas.microsoft.com/office/drawing/2014/main" id="{99005E79-0CFB-9842-8F34-5A46A681DC14}"/>
              </a:ext>
            </a:extLst>
          </p:cNvPr>
          <p:cNvSpPr>
            <a:spLocks noGrp="1"/>
          </p:cNvSpPr>
          <p:nvPr>
            <p:ph type="sldNum" sz="quarter" idx="12"/>
          </p:nvPr>
        </p:nvSpPr>
        <p:spPr/>
        <p:txBody>
          <a:bodyPr/>
          <a:lstStyle/>
          <a:p>
            <a:fld id="{41FD0BAD-EDB4-BF48-B5DA-A7E15AE1BBA8}" type="slidenum">
              <a:rPr lang="en-US" smtClean="0"/>
              <a:t>28</a:t>
            </a:fld>
            <a:endParaRPr lang="en-US"/>
          </a:p>
        </p:txBody>
      </p:sp>
    </p:spTree>
    <p:extLst>
      <p:ext uri="{BB962C8B-B14F-4D97-AF65-F5344CB8AC3E}">
        <p14:creationId xmlns:p14="http://schemas.microsoft.com/office/powerpoint/2010/main" val="17247430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2"/>
          <p:cNvSpPr>
            <a:spLocks noGrp="1" noChangeArrowheads="1"/>
          </p:cNvSpPr>
          <p:nvPr>
            <p:ph type="title"/>
          </p:nvPr>
        </p:nvSpPr>
        <p:spPr/>
        <p:txBody>
          <a:bodyPr/>
          <a:lstStyle/>
          <a:p>
            <a:r>
              <a:rPr lang="en-US" noProof="0" dirty="0"/>
              <a:t>6. Separation of Privilege</a:t>
            </a:r>
          </a:p>
        </p:txBody>
      </p:sp>
      <p:sp>
        <p:nvSpPr>
          <p:cNvPr id="194563" name="Rectangle 3"/>
          <p:cNvSpPr>
            <a:spLocks noGrp="1" noChangeArrowheads="1"/>
          </p:cNvSpPr>
          <p:nvPr>
            <p:ph type="body" idx="1"/>
          </p:nvPr>
        </p:nvSpPr>
        <p:spPr/>
        <p:txBody>
          <a:bodyPr/>
          <a:lstStyle/>
          <a:p>
            <a:pPr>
              <a:buFont typeface="Wingdings" pitchFamily="2" charset="2"/>
              <a:buNone/>
            </a:pPr>
            <a:r>
              <a:rPr lang="en-US" noProof="0"/>
              <a:t>Require </a:t>
            </a:r>
            <a:r>
              <a:rPr lang="en-US" noProof="0">
                <a:solidFill>
                  <a:srgbClr val="FF0000"/>
                </a:solidFill>
              </a:rPr>
              <a:t>multiple conditions </a:t>
            </a:r>
            <a:r>
              <a:rPr lang="en-US" noProof="0"/>
              <a:t>to grant access</a:t>
            </a:r>
          </a:p>
          <a:p>
            <a:pPr lvl="1"/>
            <a:r>
              <a:rPr lang="en-US" noProof="0"/>
              <a:t>Separation of duty</a:t>
            </a:r>
          </a:p>
          <a:p>
            <a:pPr lvl="1"/>
            <a:r>
              <a:rPr lang="en-US" noProof="0"/>
              <a:t>Compartmentalization</a:t>
            </a:r>
          </a:p>
          <a:p>
            <a:pPr lvl="1"/>
            <a:r>
              <a:rPr lang="en-US" noProof="0"/>
              <a:t>Defense in depth (or multiple layers of security)</a:t>
            </a:r>
          </a:p>
          <a:p>
            <a:pPr lvl="1"/>
            <a:endParaRPr lang="en-US" noProof="0"/>
          </a:p>
          <a:p>
            <a:endParaRPr lang="en-US" noProof="0"/>
          </a:p>
        </p:txBody>
      </p:sp>
      <p:sp>
        <p:nvSpPr>
          <p:cNvPr id="6" name="Slide Number Placeholder 5"/>
          <p:cNvSpPr>
            <a:spLocks noGrp="1"/>
          </p:cNvSpPr>
          <p:nvPr>
            <p:ph type="sldNum" sz="quarter" idx="12"/>
          </p:nvPr>
        </p:nvSpPr>
        <p:spPr>
          <a:xfrm>
            <a:off x="4914900" y="5624513"/>
            <a:ext cx="1600200" cy="273844"/>
          </a:xfrm>
          <a:prstGeom prst="rect">
            <a:avLst/>
          </a:prstGeom>
        </p:spPr>
        <p:txBody>
          <a:bodyPr vert="horz" lIns="68580" tIns="34290" rIns="68580" bIns="34290" rtlCol="0" anchor="ctr"/>
          <a:lstStyle>
            <a:defPPr>
              <a:defRPr lang="nl-BE"/>
            </a:defPPr>
            <a:lvl1pPr marL="0" algn="r" defTabSz="685800" rtl="0" eaLnBrk="1" latinLnBrk="0" hangingPunct="1">
              <a:defRPr sz="900" kern="1200">
                <a:solidFill>
                  <a:schemeClr val="tx1">
                    <a:tint val="75000"/>
                  </a:schemeClr>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fld id="{E69AFFF3-CA6D-40D3-9E22-99FEAB396C03}" type="slidenum">
              <a:rPr lang="nl-BE" smtClean="0"/>
              <a:pPr/>
              <a:t>29</a:t>
            </a:fld>
            <a:endParaRPr lang="en-US"/>
          </a:p>
        </p:txBody>
      </p:sp>
      <p:sp>
        <p:nvSpPr>
          <p:cNvPr id="5" name="Rectangle 4">
            <a:extLst>
              <a:ext uri="{FF2B5EF4-FFF2-40B4-BE49-F238E27FC236}">
                <a16:creationId xmlns:a16="http://schemas.microsoft.com/office/drawing/2014/main" id="{7BB4666B-1718-2D44-8F5C-F0F542ADA18C}"/>
              </a:ext>
            </a:extLst>
          </p:cNvPr>
          <p:cNvSpPr/>
          <p:nvPr/>
        </p:nvSpPr>
        <p:spPr>
          <a:xfrm>
            <a:off x="6664960" y="0"/>
            <a:ext cx="2479040" cy="518160"/>
          </a:xfrm>
          <a:prstGeom prst="rect">
            <a:avLst/>
          </a:prstGeom>
          <a:solidFill>
            <a:srgbClr val="00FA00"/>
          </a:solidFill>
          <a:ln>
            <a:solidFill>
              <a:srgbClr val="00B050"/>
            </a:solidFill>
          </a:ln>
        </p:spPr>
        <p:style>
          <a:lnRef idx="2">
            <a:schemeClr val="dk1"/>
          </a:lnRef>
          <a:fillRef idx="1">
            <a:schemeClr val="lt1"/>
          </a:fillRef>
          <a:effectRef idx="0">
            <a:schemeClr val="dk1"/>
          </a:effectRef>
          <a:fontRef idx="minor">
            <a:schemeClr val="dk1"/>
          </a:fontRef>
        </p:style>
        <p:txBody>
          <a:bodyPr rtlCol="0" anchor="ctr"/>
          <a:lstStyle/>
          <a:p>
            <a:pPr algn="ctr"/>
            <a:r>
              <a:rPr lang="en-DE" b="1" dirty="0">
                <a:solidFill>
                  <a:schemeClr val="tx1"/>
                </a:solidFill>
              </a:rPr>
              <a:t>Study at home</a:t>
            </a:r>
          </a:p>
        </p:txBody>
      </p:sp>
    </p:spTree>
    <p:extLst>
      <p:ext uri="{BB962C8B-B14F-4D97-AF65-F5344CB8AC3E}">
        <p14:creationId xmlns:p14="http://schemas.microsoft.com/office/powerpoint/2010/main" val="30049922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2"/>
          <p:cNvSpPr>
            <a:spLocks noGrp="1" noChangeArrowheads="1"/>
          </p:cNvSpPr>
          <p:nvPr>
            <p:ph type="title"/>
          </p:nvPr>
        </p:nvSpPr>
        <p:spPr/>
        <p:txBody>
          <a:bodyPr/>
          <a:lstStyle/>
          <a:p>
            <a:r>
              <a:rPr lang="en-US" noProof="0"/>
              <a:t>Separation of Duty</a:t>
            </a:r>
          </a:p>
        </p:txBody>
      </p:sp>
      <p:sp>
        <p:nvSpPr>
          <p:cNvPr id="196611" name="Rectangle 3"/>
          <p:cNvSpPr>
            <a:spLocks noGrp="1" noChangeArrowheads="1"/>
          </p:cNvSpPr>
          <p:nvPr>
            <p:ph type="body" idx="1"/>
          </p:nvPr>
        </p:nvSpPr>
        <p:spPr/>
        <p:txBody>
          <a:bodyPr/>
          <a:lstStyle/>
          <a:p>
            <a:r>
              <a:rPr lang="en-US" noProof="0"/>
              <a:t>Functions are divided so that one entity does not have control over all parts of a transaction.</a:t>
            </a:r>
          </a:p>
          <a:p>
            <a:r>
              <a:rPr lang="en-US" noProof="0"/>
              <a:t>Example:</a:t>
            </a:r>
          </a:p>
          <a:p>
            <a:pPr lvl="1"/>
            <a:r>
              <a:rPr lang="en-US" noProof="0"/>
              <a:t>Different persons must initiate a purchase and authorize a purchase.</a:t>
            </a:r>
          </a:p>
          <a:p>
            <a:pPr lvl="1"/>
            <a:r>
              <a:rPr lang="en-US" noProof="0"/>
              <a:t>Two different people may be required to arm and fire a nuclear missile.</a:t>
            </a:r>
          </a:p>
          <a:p>
            <a:pPr lvl="1"/>
            <a:endParaRPr lang="en-US" noProof="0"/>
          </a:p>
        </p:txBody>
      </p:sp>
      <p:sp>
        <p:nvSpPr>
          <p:cNvPr id="4" name="Rectangle 3">
            <a:extLst>
              <a:ext uri="{FF2B5EF4-FFF2-40B4-BE49-F238E27FC236}">
                <a16:creationId xmlns:a16="http://schemas.microsoft.com/office/drawing/2014/main" id="{311996B3-3C04-5D41-B301-895C202F9434}"/>
              </a:ext>
            </a:extLst>
          </p:cNvPr>
          <p:cNvSpPr/>
          <p:nvPr/>
        </p:nvSpPr>
        <p:spPr>
          <a:xfrm>
            <a:off x="6664960" y="0"/>
            <a:ext cx="2479040" cy="518160"/>
          </a:xfrm>
          <a:prstGeom prst="rect">
            <a:avLst/>
          </a:prstGeom>
          <a:solidFill>
            <a:srgbClr val="00FA00"/>
          </a:solidFill>
          <a:ln>
            <a:solidFill>
              <a:srgbClr val="00B050"/>
            </a:solidFill>
          </a:ln>
        </p:spPr>
        <p:style>
          <a:lnRef idx="2">
            <a:schemeClr val="dk1"/>
          </a:lnRef>
          <a:fillRef idx="1">
            <a:schemeClr val="lt1"/>
          </a:fillRef>
          <a:effectRef idx="0">
            <a:schemeClr val="dk1"/>
          </a:effectRef>
          <a:fontRef idx="minor">
            <a:schemeClr val="dk1"/>
          </a:fontRef>
        </p:style>
        <p:txBody>
          <a:bodyPr rtlCol="0" anchor="ctr"/>
          <a:lstStyle/>
          <a:p>
            <a:pPr algn="ctr"/>
            <a:r>
              <a:rPr lang="en-DE" b="1" dirty="0">
                <a:solidFill>
                  <a:schemeClr val="tx1"/>
                </a:solidFill>
              </a:rPr>
              <a:t>Study at home</a:t>
            </a:r>
          </a:p>
        </p:txBody>
      </p:sp>
      <p:sp>
        <p:nvSpPr>
          <p:cNvPr id="2" name="Slide Number Placeholder 1">
            <a:extLst>
              <a:ext uri="{FF2B5EF4-FFF2-40B4-BE49-F238E27FC236}">
                <a16:creationId xmlns:a16="http://schemas.microsoft.com/office/drawing/2014/main" id="{9F5B9230-6371-FC4D-B244-5353097E99D0}"/>
              </a:ext>
            </a:extLst>
          </p:cNvPr>
          <p:cNvSpPr>
            <a:spLocks noGrp="1"/>
          </p:cNvSpPr>
          <p:nvPr>
            <p:ph type="sldNum" sz="quarter" idx="12"/>
          </p:nvPr>
        </p:nvSpPr>
        <p:spPr/>
        <p:txBody>
          <a:bodyPr/>
          <a:lstStyle/>
          <a:p>
            <a:fld id="{41FD0BAD-EDB4-BF48-B5DA-A7E15AE1BBA8}" type="slidenum">
              <a:rPr lang="en-US" smtClean="0"/>
              <a:t>30</a:t>
            </a:fld>
            <a:endParaRPr lang="en-US"/>
          </a:p>
        </p:txBody>
      </p:sp>
    </p:spTree>
    <p:extLst>
      <p:ext uri="{BB962C8B-B14F-4D97-AF65-F5344CB8AC3E}">
        <p14:creationId xmlns:p14="http://schemas.microsoft.com/office/powerpoint/2010/main" val="5627613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2"/>
          <p:cNvSpPr>
            <a:spLocks noGrp="1" noChangeArrowheads="1"/>
          </p:cNvSpPr>
          <p:nvPr>
            <p:ph type="title"/>
          </p:nvPr>
        </p:nvSpPr>
        <p:spPr/>
        <p:txBody>
          <a:bodyPr/>
          <a:lstStyle/>
          <a:p>
            <a:r>
              <a:rPr lang="en-US" noProof="0"/>
              <a:t>Compartmentalization</a:t>
            </a:r>
          </a:p>
        </p:txBody>
      </p:sp>
      <p:sp>
        <p:nvSpPr>
          <p:cNvPr id="197635" name="Rectangle 3"/>
          <p:cNvSpPr>
            <a:spLocks noGrp="1" noChangeArrowheads="1"/>
          </p:cNvSpPr>
          <p:nvPr>
            <p:ph type="body" idx="1"/>
          </p:nvPr>
        </p:nvSpPr>
        <p:spPr/>
        <p:txBody>
          <a:bodyPr>
            <a:normAutofit fontScale="92500" lnSpcReduction="20000"/>
          </a:bodyPr>
          <a:lstStyle/>
          <a:p>
            <a:r>
              <a:rPr lang="en-US" noProof="0" dirty="0"/>
              <a:t>Problem: A security violation in one process should not affect others.</a:t>
            </a:r>
          </a:p>
          <a:p>
            <a:r>
              <a:rPr lang="en-US" noProof="0" dirty="0"/>
              <a:t>Solution: </a:t>
            </a:r>
            <a:r>
              <a:rPr lang="en-US" noProof="0" dirty="0">
                <a:solidFill>
                  <a:srgbClr val="FF0000"/>
                </a:solidFill>
              </a:rPr>
              <a:t>isolate</a:t>
            </a:r>
            <a:r>
              <a:rPr lang="en-US" noProof="0" dirty="0"/>
              <a:t> components in deployment</a:t>
            </a:r>
          </a:p>
          <a:p>
            <a:pPr lvl="1"/>
            <a:r>
              <a:rPr lang="en-US" noProof="0" dirty="0"/>
              <a:t>Physically</a:t>
            </a:r>
          </a:p>
          <a:p>
            <a:pPr lvl="1"/>
            <a:r>
              <a:rPr lang="en-US" noProof="0" dirty="0"/>
              <a:t>Through virtual machines</a:t>
            </a:r>
          </a:p>
          <a:p>
            <a:endParaRPr lang="en-US" noProof="0" dirty="0"/>
          </a:p>
          <a:p>
            <a:r>
              <a:rPr lang="en-US" noProof="0" dirty="0"/>
              <a:t>Also: </a:t>
            </a:r>
            <a:r>
              <a:rPr lang="en-US" noProof="0" dirty="0">
                <a:solidFill>
                  <a:srgbClr val="FF0000"/>
                </a:solidFill>
              </a:rPr>
              <a:t>Self-limit</a:t>
            </a:r>
            <a:r>
              <a:rPr lang="en-US" noProof="0" dirty="0"/>
              <a:t> consumption of resources</a:t>
            </a:r>
          </a:p>
          <a:p>
            <a:r>
              <a:rPr lang="en-US" dirty="0"/>
              <a:t>Also: </a:t>
            </a:r>
            <a:r>
              <a:rPr lang="en-US" dirty="0">
                <a:solidFill>
                  <a:srgbClr val="FF0000"/>
                </a:solidFill>
              </a:rPr>
              <a:t>Divide</a:t>
            </a:r>
            <a:r>
              <a:rPr lang="en-US" dirty="0"/>
              <a:t> system into parts which are limited to the specific privileges they require in order to perform a specific task (</a:t>
            </a:r>
            <a:r>
              <a:rPr lang="en-US" b="1" dirty="0"/>
              <a:t>privilege separation</a:t>
            </a:r>
            <a:r>
              <a:rPr lang="en-US" dirty="0"/>
              <a:t>)</a:t>
            </a:r>
            <a:endParaRPr lang="en-US" noProof="0" dirty="0"/>
          </a:p>
        </p:txBody>
      </p:sp>
      <p:sp>
        <p:nvSpPr>
          <p:cNvPr id="4" name="Rectangle 3">
            <a:extLst>
              <a:ext uri="{FF2B5EF4-FFF2-40B4-BE49-F238E27FC236}">
                <a16:creationId xmlns:a16="http://schemas.microsoft.com/office/drawing/2014/main" id="{0429B04C-6F1D-6340-AABA-625784B72A6E}"/>
              </a:ext>
            </a:extLst>
          </p:cNvPr>
          <p:cNvSpPr/>
          <p:nvPr/>
        </p:nvSpPr>
        <p:spPr>
          <a:xfrm>
            <a:off x="6664960" y="0"/>
            <a:ext cx="2479040" cy="518160"/>
          </a:xfrm>
          <a:prstGeom prst="rect">
            <a:avLst/>
          </a:prstGeom>
          <a:solidFill>
            <a:srgbClr val="00FA00"/>
          </a:solidFill>
          <a:ln>
            <a:solidFill>
              <a:srgbClr val="00B050"/>
            </a:solidFill>
          </a:ln>
        </p:spPr>
        <p:style>
          <a:lnRef idx="2">
            <a:schemeClr val="dk1"/>
          </a:lnRef>
          <a:fillRef idx="1">
            <a:schemeClr val="lt1"/>
          </a:fillRef>
          <a:effectRef idx="0">
            <a:schemeClr val="dk1"/>
          </a:effectRef>
          <a:fontRef idx="minor">
            <a:schemeClr val="dk1"/>
          </a:fontRef>
        </p:style>
        <p:txBody>
          <a:bodyPr rtlCol="0" anchor="ctr"/>
          <a:lstStyle/>
          <a:p>
            <a:pPr algn="ctr"/>
            <a:r>
              <a:rPr lang="en-DE" b="1" dirty="0">
                <a:solidFill>
                  <a:schemeClr val="tx1"/>
                </a:solidFill>
              </a:rPr>
              <a:t>Study at home</a:t>
            </a:r>
          </a:p>
        </p:txBody>
      </p:sp>
      <p:sp>
        <p:nvSpPr>
          <p:cNvPr id="2" name="Slide Number Placeholder 1">
            <a:extLst>
              <a:ext uri="{FF2B5EF4-FFF2-40B4-BE49-F238E27FC236}">
                <a16:creationId xmlns:a16="http://schemas.microsoft.com/office/drawing/2014/main" id="{232055A8-39EC-3E44-A59B-E3BAC6371350}"/>
              </a:ext>
            </a:extLst>
          </p:cNvPr>
          <p:cNvSpPr>
            <a:spLocks noGrp="1"/>
          </p:cNvSpPr>
          <p:nvPr>
            <p:ph type="sldNum" sz="quarter" idx="12"/>
          </p:nvPr>
        </p:nvSpPr>
        <p:spPr/>
        <p:txBody>
          <a:bodyPr/>
          <a:lstStyle/>
          <a:p>
            <a:fld id="{41FD0BAD-EDB4-BF48-B5DA-A7E15AE1BBA8}" type="slidenum">
              <a:rPr lang="en-US" smtClean="0"/>
              <a:t>31</a:t>
            </a:fld>
            <a:endParaRPr lang="en-US"/>
          </a:p>
        </p:txBody>
      </p:sp>
    </p:spTree>
    <p:extLst>
      <p:ext uri="{BB962C8B-B14F-4D97-AF65-F5344CB8AC3E}">
        <p14:creationId xmlns:p14="http://schemas.microsoft.com/office/powerpoint/2010/main" val="23017259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2"/>
          <p:cNvSpPr>
            <a:spLocks noGrp="1" noChangeArrowheads="1"/>
          </p:cNvSpPr>
          <p:nvPr>
            <p:ph type="title"/>
          </p:nvPr>
        </p:nvSpPr>
        <p:spPr/>
        <p:txBody>
          <a:bodyPr/>
          <a:lstStyle/>
          <a:p>
            <a:r>
              <a:rPr lang="en-US" noProof="0"/>
              <a:t>Defense in Depth</a:t>
            </a:r>
          </a:p>
        </p:txBody>
      </p:sp>
      <p:sp>
        <p:nvSpPr>
          <p:cNvPr id="198659" name="Rectangle 3"/>
          <p:cNvSpPr>
            <a:spLocks noGrp="1" noChangeArrowheads="1"/>
          </p:cNvSpPr>
          <p:nvPr>
            <p:ph type="body" idx="1"/>
          </p:nvPr>
        </p:nvSpPr>
        <p:spPr/>
        <p:txBody>
          <a:bodyPr>
            <a:normAutofit/>
          </a:bodyPr>
          <a:lstStyle/>
          <a:p>
            <a:r>
              <a:rPr lang="en-US" noProof="0" dirty="0"/>
              <a:t>Diverse defensive strategies</a:t>
            </a:r>
          </a:p>
          <a:p>
            <a:pPr lvl="1"/>
            <a:r>
              <a:rPr lang="en-US" noProof="0" dirty="0"/>
              <a:t>Different types of defenses </a:t>
            </a:r>
            <a:br>
              <a:rPr lang="en-US" noProof="0" dirty="0"/>
            </a:br>
            <a:r>
              <a:rPr lang="en-US" noProof="0" dirty="0"/>
              <a:t>(protection, detection, reaction)</a:t>
            </a:r>
          </a:p>
          <a:p>
            <a:pPr lvl="1"/>
            <a:r>
              <a:rPr lang="en-US" noProof="0" dirty="0"/>
              <a:t>Different implementations of defenses (variety)</a:t>
            </a:r>
          </a:p>
          <a:p>
            <a:pPr lvl="1"/>
            <a:r>
              <a:rPr lang="en-US" noProof="0" dirty="0"/>
              <a:t>If </a:t>
            </a:r>
            <a:r>
              <a:rPr lang="en-US" noProof="0" dirty="0">
                <a:solidFill>
                  <a:srgbClr val="FF0000"/>
                </a:solidFill>
              </a:rPr>
              <a:t>one layer pierced</a:t>
            </a:r>
            <a:r>
              <a:rPr lang="en-US" noProof="0" dirty="0"/>
              <a:t>, next layer may stop</a:t>
            </a:r>
          </a:p>
          <a:p>
            <a:pPr lvl="1"/>
            <a:r>
              <a:rPr lang="en-US" noProof="0" dirty="0"/>
              <a:t>Avoid “crunchy on the outside, chewy on the inside” security</a:t>
            </a:r>
          </a:p>
          <a:p>
            <a:r>
              <a:rPr lang="en-US" noProof="0" dirty="0"/>
              <a:t>Contradicts “Economy of Mechanism”</a:t>
            </a:r>
          </a:p>
          <a:p>
            <a:pPr lvl="1"/>
            <a:r>
              <a:rPr lang="en-US" noProof="0" dirty="0">
                <a:solidFill>
                  <a:srgbClr val="FF0000"/>
                </a:solidFill>
              </a:rPr>
              <a:t>Think hard about more than 2 layers</a:t>
            </a:r>
          </a:p>
        </p:txBody>
      </p:sp>
      <p:sp>
        <p:nvSpPr>
          <p:cNvPr id="4" name="Rectangle 3">
            <a:extLst>
              <a:ext uri="{FF2B5EF4-FFF2-40B4-BE49-F238E27FC236}">
                <a16:creationId xmlns:a16="http://schemas.microsoft.com/office/drawing/2014/main" id="{8F5AAC6A-1E8A-3147-91E1-A5139C93B131}"/>
              </a:ext>
            </a:extLst>
          </p:cNvPr>
          <p:cNvSpPr/>
          <p:nvPr/>
        </p:nvSpPr>
        <p:spPr>
          <a:xfrm>
            <a:off x="6664960" y="0"/>
            <a:ext cx="2479040" cy="518160"/>
          </a:xfrm>
          <a:prstGeom prst="rect">
            <a:avLst/>
          </a:prstGeom>
          <a:solidFill>
            <a:srgbClr val="00FA00"/>
          </a:solidFill>
          <a:ln>
            <a:solidFill>
              <a:srgbClr val="00B050"/>
            </a:solidFill>
          </a:ln>
        </p:spPr>
        <p:style>
          <a:lnRef idx="2">
            <a:schemeClr val="dk1"/>
          </a:lnRef>
          <a:fillRef idx="1">
            <a:schemeClr val="lt1"/>
          </a:fillRef>
          <a:effectRef idx="0">
            <a:schemeClr val="dk1"/>
          </a:effectRef>
          <a:fontRef idx="minor">
            <a:schemeClr val="dk1"/>
          </a:fontRef>
        </p:style>
        <p:txBody>
          <a:bodyPr rtlCol="0" anchor="ctr"/>
          <a:lstStyle/>
          <a:p>
            <a:pPr algn="ctr"/>
            <a:r>
              <a:rPr lang="en-DE" b="1" dirty="0">
                <a:solidFill>
                  <a:schemeClr val="tx1"/>
                </a:solidFill>
              </a:rPr>
              <a:t>Study at home</a:t>
            </a:r>
          </a:p>
        </p:txBody>
      </p:sp>
      <p:sp>
        <p:nvSpPr>
          <p:cNvPr id="2" name="Slide Number Placeholder 1">
            <a:extLst>
              <a:ext uri="{FF2B5EF4-FFF2-40B4-BE49-F238E27FC236}">
                <a16:creationId xmlns:a16="http://schemas.microsoft.com/office/drawing/2014/main" id="{4DADA4CE-8633-474A-8D80-E629EEFE128B}"/>
              </a:ext>
            </a:extLst>
          </p:cNvPr>
          <p:cNvSpPr>
            <a:spLocks noGrp="1"/>
          </p:cNvSpPr>
          <p:nvPr>
            <p:ph type="sldNum" sz="quarter" idx="12"/>
          </p:nvPr>
        </p:nvSpPr>
        <p:spPr/>
        <p:txBody>
          <a:bodyPr/>
          <a:lstStyle/>
          <a:p>
            <a:fld id="{41FD0BAD-EDB4-BF48-B5DA-A7E15AE1BBA8}" type="slidenum">
              <a:rPr lang="en-US" smtClean="0"/>
              <a:t>32</a:t>
            </a:fld>
            <a:endParaRPr lang="en-US"/>
          </a:p>
        </p:txBody>
      </p:sp>
    </p:spTree>
    <p:extLst>
      <p:ext uri="{BB962C8B-B14F-4D97-AF65-F5344CB8AC3E}">
        <p14:creationId xmlns:p14="http://schemas.microsoft.com/office/powerpoint/2010/main" val="39581782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2"/>
          <p:cNvSpPr>
            <a:spLocks noGrp="1" noChangeArrowheads="1"/>
          </p:cNvSpPr>
          <p:nvPr>
            <p:ph type="title"/>
          </p:nvPr>
        </p:nvSpPr>
        <p:spPr/>
        <p:txBody>
          <a:bodyPr/>
          <a:lstStyle/>
          <a:p>
            <a:r>
              <a:rPr lang="en-US" noProof="0" dirty="0"/>
              <a:t>7. Least Common Mechanism</a:t>
            </a:r>
          </a:p>
        </p:txBody>
      </p:sp>
      <p:sp>
        <p:nvSpPr>
          <p:cNvPr id="201731" name="Rectangle 3"/>
          <p:cNvSpPr>
            <a:spLocks noGrp="1" noChangeArrowheads="1"/>
          </p:cNvSpPr>
          <p:nvPr>
            <p:ph type="body" idx="1"/>
          </p:nvPr>
        </p:nvSpPr>
        <p:spPr/>
        <p:txBody>
          <a:bodyPr/>
          <a:lstStyle/>
          <a:p>
            <a:r>
              <a:rPr lang="en-US" noProof="0" dirty="0"/>
              <a:t>Mechanisms used to access different resources should not be shared</a:t>
            </a:r>
          </a:p>
          <a:p>
            <a:pPr lvl="1"/>
            <a:r>
              <a:rPr lang="en-US" noProof="0" dirty="0">
                <a:solidFill>
                  <a:srgbClr val="FF0000"/>
                </a:solidFill>
              </a:rPr>
              <a:t>Error or compromises of the mechanism while accessing one resource allow compromise of all other resources</a:t>
            </a:r>
          </a:p>
          <a:p>
            <a:pPr lvl="1"/>
            <a:r>
              <a:rPr lang="en-US" noProof="0" dirty="0"/>
              <a:t>Use separate machines, separate networks</a:t>
            </a:r>
          </a:p>
          <a:p>
            <a:pPr lvl="1"/>
            <a:r>
              <a:rPr lang="en-US" noProof="0" dirty="0"/>
              <a:t>All data in a blackboard mediated by a blackboard component?</a:t>
            </a:r>
          </a:p>
          <a:p>
            <a:r>
              <a:rPr lang="en-US" noProof="0" dirty="0"/>
              <a:t>Contradicts “Economy of Mechanism”?</a:t>
            </a:r>
          </a:p>
        </p:txBody>
      </p:sp>
      <p:sp>
        <p:nvSpPr>
          <p:cNvPr id="4" name="Rectangle 3">
            <a:extLst>
              <a:ext uri="{FF2B5EF4-FFF2-40B4-BE49-F238E27FC236}">
                <a16:creationId xmlns:a16="http://schemas.microsoft.com/office/drawing/2014/main" id="{FCB9C1FF-E6F4-1A4B-A74B-0EFE9A6229E8}"/>
              </a:ext>
            </a:extLst>
          </p:cNvPr>
          <p:cNvSpPr/>
          <p:nvPr/>
        </p:nvSpPr>
        <p:spPr>
          <a:xfrm>
            <a:off x="6664960" y="0"/>
            <a:ext cx="2479040" cy="518160"/>
          </a:xfrm>
          <a:prstGeom prst="rect">
            <a:avLst/>
          </a:prstGeom>
          <a:solidFill>
            <a:srgbClr val="00FA00"/>
          </a:solidFill>
          <a:ln>
            <a:solidFill>
              <a:srgbClr val="00B050"/>
            </a:solidFill>
          </a:ln>
        </p:spPr>
        <p:style>
          <a:lnRef idx="2">
            <a:schemeClr val="dk1"/>
          </a:lnRef>
          <a:fillRef idx="1">
            <a:schemeClr val="lt1"/>
          </a:fillRef>
          <a:effectRef idx="0">
            <a:schemeClr val="dk1"/>
          </a:effectRef>
          <a:fontRef idx="minor">
            <a:schemeClr val="dk1"/>
          </a:fontRef>
        </p:style>
        <p:txBody>
          <a:bodyPr rtlCol="0" anchor="ctr"/>
          <a:lstStyle/>
          <a:p>
            <a:pPr algn="ctr"/>
            <a:r>
              <a:rPr lang="en-DE" b="1" dirty="0">
                <a:solidFill>
                  <a:schemeClr val="tx1"/>
                </a:solidFill>
              </a:rPr>
              <a:t>Study at home</a:t>
            </a:r>
          </a:p>
        </p:txBody>
      </p:sp>
      <p:sp>
        <p:nvSpPr>
          <p:cNvPr id="2" name="Slide Number Placeholder 1">
            <a:extLst>
              <a:ext uri="{FF2B5EF4-FFF2-40B4-BE49-F238E27FC236}">
                <a16:creationId xmlns:a16="http://schemas.microsoft.com/office/drawing/2014/main" id="{FE0CAF52-CD3E-D344-9B0A-9AD05060E828}"/>
              </a:ext>
            </a:extLst>
          </p:cNvPr>
          <p:cNvSpPr>
            <a:spLocks noGrp="1"/>
          </p:cNvSpPr>
          <p:nvPr>
            <p:ph type="sldNum" sz="quarter" idx="12"/>
          </p:nvPr>
        </p:nvSpPr>
        <p:spPr/>
        <p:txBody>
          <a:bodyPr/>
          <a:lstStyle/>
          <a:p>
            <a:fld id="{41FD0BAD-EDB4-BF48-B5DA-A7E15AE1BBA8}" type="slidenum">
              <a:rPr lang="en-US" smtClean="0"/>
              <a:t>33</a:t>
            </a:fld>
            <a:endParaRPr lang="en-US"/>
          </a:p>
        </p:txBody>
      </p:sp>
    </p:spTree>
    <p:extLst>
      <p:ext uri="{BB962C8B-B14F-4D97-AF65-F5344CB8AC3E}">
        <p14:creationId xmlns:p14="http://schemas.microsoft.com/office/powerpoint/2010/main" val="13116916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2"/>
          <p:cNvSpPr>
            <a:spLocks noGrp="1" noChangeArrowheads="1"/>
          </p:cNvSpPr>
          <p:nvPr>
            <p:ph type="title"/>
          </p:nvPr>
        </p:nvSpPr>
        <p:spPr/>
        <p:txBody>
          <a:bodyPr/>
          <a:lstStyle/>
          <a:p>
            <a:r>
              <a:rPr lang="en-US" noProof="0" dirty="0"/>
              <a:t>8. Psychological Acceptability</a:t>
            </a:r>
          </a:p>
        </p:txBody>
      </p:sp>
      <p:sp>
        <p:nvSpPr>
          <p:cNvPr id="205827" name="Rectangle 3"/>
          <p:cNvSpPr>
            <a:spLocks noGrp="1" noChangeArrowheads="1"/>
          </p:cNvSpPr>
          <p:nvPr>
            <p:ph type="body" idx="1"/>
          </p:nvPr>
        </p:nvSpPr>
        <p:spPr/>
        <p:txBody>
          <a:bodyPr>
            <a:normAutofit/>
          </a:bodyPr>
          <a:lstStyle/>
          <a:p>
            <a:pPr>
              <a:lnSpc>
                <a:spcPct val="90000"/>
              </a:lnSpc>
            </a:pPr>
            <a:r>
              <a:rPr lang="en-US" i="1" noProof="0" dirty="0"/>
              <a:t>Security mechanisms should not add to the difficulty of accessing a resource</a:t>
            </a:r>
          </a:p>
          <a:p>
            <a:pPr>
              <a:lnSpc>
                <a:spcPct val="90000"/>
              </a:lnSpc>
            </a:pPr>
            <a:endParaRPr lang="en-US" noProof="0" dirty="0">
              <a:solidFill>
                <a:srgbClr val="FF0000"/>
              </a:solidFill>
            </a:endParaRPr>
          </a:p>
          <a:p>
            <a:pPr>
              <a:lnSpc>
                <a:spcPct val="90000"/>
              </a:lnSpc>
            </a:pPr>
            <a:r>
              <a:rPr lang="en-US" noProof="0" dirty="0">
                <a:solidFill>
                  <a:srgbClr val="FF0000"/>
                </a:solidFill>
              </a:rPr>
              <a:t>Human factors are critical here</a:t>
            </a:r>
            <a:endParaRPr lang="en-US" noProof="0" dirty="0"/>
          </a:p>
          <a:p>
            <a:pPr lvl="1">
              <a:lnSpc>
                <a:spcPct val="90000"/>
              </a:lnSpc>
            </a:pPr>
            <a:r>
              <a:rPr lang="en-US" noProof="0" dirty="0"/>
              <a:t>Hide complexity introduced by security mechanisms</a:t>
            </a:r>
          </a:p>
          <a:p>
            <a:pPr lvl="1">
              <a:lnSpc>
                <a:spcPct val="90000"/>
              </a:lnSpc>
            </a:pPr>
            <a:r>
              <a:rPr lang="en-US" noProof="0" dirty="0"/>
              <a:t>Make system secure in </a:t>
            </a:r>
            <a:r>
              <a:rPr lang="en-US" noProof="0" dirty="0">
                <a:solidFill>
                  <a:srgbClr val="FF0000"/>
                </a:solidFill>
              </a:rPr>
              <a:t>default</a:t>
            </a:r>
            <a:r>
              <a:rPr lang="en-US" noProof="0" dirty="0"/>
              <a:t> configuration</a:t>
            </a:r>
          </a:p>
          <a:p>
            <a:pPr lvl="1">
              <a:lnSpc>
                <a:spcPct val="90000"/>
              </a:lnSpc>
              <a:buNone/>
            </a:pPr>
            <a:endParaRPr lang="en-US" noProof="0" dirty="0"/>
          </a:p>
          <a:p>
            <a:r>
              <a:rPr lang="en-US" noProof="0" dirty="0">
                <a:solidFill>
                  <a:srgbClr val="FF0000"/>
                </a:solidFill>
              </a:rPr>
              <a:t>Security vs Usability</a:t>
            </a:r>
          </a:p>
        </p:txBody>
      </p:sp>
      <p:sp>
        <p:nvSpPr>
          <p:cNvPr id="4" name="Rectangle 3">
            <a:extLst>
              <a:ext uri="{FF2B5EF4-FFF2-40B4-BE49-F238E27FC236}">
                <a16:creationId xmlns:a16="http://schemas.microsoft.com/office/drawing/2014/main" id="{DA1F1F70-F722-9A44-9F42-A1E473B1E223}"/>
              </a:ext>
            </a:extLst>
          </p:cNvPr>
          <p:cNvSpPr/>
          <p:nvPr/>
        </p:nvSpPr>
        <p:spPr>
          <a:xfrm>
            <a:off x="6664960" y="0"/>
            <a:ext cx="2479040" cy="518160"/>
          </a:xfrm>
          <a:prstGeom prst="rect">
            <a:avLst/>
          </a:prstGeom>
          <a:solidFill>
            <a:srgbClr val="00FA00"/>
          </a:solidFill>
          <a:ln>
            <a:solidFill>
              <a:srgbClr val="00B050"/>
            </a:solidFill>
          </a:ln>
        </p:spPr>
        <p:style>
          <a:lnRef idx="2">
            <a:schemeClr val="dk1"/>
          </a:lnRef>
          <a:fillRef idx="1">
            <a:schemeClr val="lt1"/>
          </a:fillRef>
          <a:effectRef idx="0">
            <a:schemeClr val="dk1"/>
          </a:effectRef>
          <a:fontRef idx="minor">
            <a:schemeClr val="dk1"/>
          </a:fontRef>
        </p:style>
        <p:txBody>
          <a:bodyPr rtlCol="0" anchor="ctr"/>
          <a:lstStyle/>
          <a:p>
            <a:pPr algn="ctr"/>
            <a:r>
              <a:rPr lang="en-DE" b="1" dirty="0">
                <a:solidFill>
                  <a:schemeClr val="tx1"/>
                </a:solidFill>
              </a:rPr>
              <a:t>Study at home</a:t>
            </a:r>
          </a:p>
        </p:txBody>
      </p:sp>
      <p:sp>
        <p:nvSpPr>
          <p:cNvPr id="2" name="Explosion 2 1">
            <a:extLst>
              <a:ext uri="{FF2B5EF4-FFF2-40B4-BE49-F238E27FC236}">
                <a16:creationId xmlns:a16="http://schemas.microsoft.com/office/drawing/2014/main" id="{ABDCE589-71EE-7147-A2E7-CD8FB3CA8D91}"/>
              </a:ext>
            </a:extLst>
          </p:cNvPr>
          <p:cNvSpPr/>
          <p:nvPr/>
        </p:nvSpPr>
        <p:spPr>
          <a:xfrm>
            <a:off x="6031345" y="4913745"/>
            <a:ext cx="2826328" cy="1773382"/>
          </a:xfrm>
          <a:prstGeom prst="irregularSeal2">
            <a:avLst/>
          </a:prstGeom>
          <a:noFill/>
        </p:spPr>
        <p:style>
          <a:lnRef idx="2">
            <a:schemeClr val="dk1"/>
          </a:lnRef>
          <a:fillRef idx="1">
            <a:schemeClr val="lt1"/>
          </a:fillRef>
          <a:effectRef idx="0">
            <a:schemeClr val="dk1"/>
          </a:effectRef>
          <a:fontRef idx="minor">
            <a:schemeClr val="dk1"/>
          </a:fontRef>
        </p:style>
        <p:txBody>
          <a:bodyPr rtlCol="0" anchor="ctr"/>
          <a:lstStyle/>
          <a:p>
            <a:pPr algn="ctr"/>
            <a:r>
              <a:rPr lang="en-DE" dirty="0"/>
              <a:t>Upcoming lecture on this topic</a:t>
            </a:r>
          </a:p>
        </p:txBody>
      </p:sp>
      <p:sp>
        <p:nvSpPr>
          <p:cNvPr id="3" name="Slide Number Placeholder 2">
            <a:extLst>
              <a:ext uri="{FF2B5EF4-FFF2-40B4-BE49-F238E27FC236}">
                <a16:creationId xmlns:a16="http://schemas.microsoft.com/office/drawing/2014/main" id="{9E4536FF-8F26-F24D-AA3E-D94515501607}"/>
              </a:ext>
            </a:extLst>
          </p:cNvPr>
          <p:cNvSpPr>
            <a:spLocks noGrp="1"/>
          </p:cNvSpPr>
          <p:nvPr>
            <p:ph type="sldNum" sz="quarter" idx="12"/>
          </p:nvPr>
        </p:nvSpPr>
        <p:spPr/>
        <p:txBody>
          <a:bodyPr/>
          <a:lstStyle/>
          <a:p>
            <a:fld id="{41FD0BAD-EDB4-BF48-B5DA-A7E15AE1BBA8}" type="slidenum">
              <a:rPr lang="en-US" smtClean="0"/>
              <a:t>34</a:t>
            </a:fld>
            <a:endParaRPr lang="en-US"/>
          </a:p>
        </p:txBody>
      </p:sp>
    </p:spTree>
    <p:extLst>
      <p:ext uri="{BB962C8B-B14F-4D97-AF65-F5344CB8AC3E}">
        <p14:creationId xmlns:p14="http://schemas.microsoft.com/office/powerpoint/2010/main" val="168509952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238BD0E3-A4CB-5C46-92A6-2EFF466049F0}"/>
              </a:ext>
            </a:extLst>
          </p:cNvPr>
          <p:cNvSpPr>
            <a:spLocks noGrp="1"/>
          </p:cNvSpPr>
          <p:nvPr>
            <p:ph type="title"/>
          </p:nvPr>
        </p:nvSpPr>
        <p:spPr/>
        <p:txBody>
          <a:bodyPr/>
          <a:lstStyle/>
          <a:p>
            <a:r>
              <a:rPr lang="en-DE" dirty="0"/>
              <a:t>Security tactics</a:t>
            </a:r>
          </a:p>
        </p:txBody>
      </p:sp>
      <p:sp>
        <p:nvSpPr>
          <p:cNvPr id="8" name="Text Placeholder 7">
            <a:extLst>
              <a:ext uri="{FF2B5EF4-FFF2-40B4-BE49-F238E27FC236}">
                <a16:creationId xmlns:a16="http://schemas.microsoft.com/office/drawing/2014/main" id="{B878CD58-E0F9-AE40-9012-E5B0361A5AF2}"/>
              </a:ext>
            </a:extLst>
          </p:cNvPr>
          <p:cNvSpPr>
            <a:spLocks noGrp="1"/>
          </p:cNvSpPr>
          <p:nvPr>
            <p:ph type="body" idx="1"/>
          </p:nvPr>
        </p:nvSpPr>
        <p:spPr/>
        <p:txBody>
          <a:bodyPr/>
          <a:lstStyle/>
          <a:p>
            <a:endParaRPr lang="en-DE"/>
          </a:p>
        </p:txBody>
      </p:sp>
      <p:sp>
        <p:nvSpPr>
          <p:cNvPr id="4" name="Slide Number Placeholder 3">
            <a:extLst>
              <a:ext uri="{FF2B5EF4-FFF2-40B4-BE49-F238E27FC236}">
                <a16:creationId xmlns:a16="http://schemas.microsoft.com/office/drawing/2014/main" id="{C4323CC4-35C9-474D-84ED-774DFB55B6F4}"/>
              </a:ext>
            </a:extLst>
          </p:cNvPr>
          <p:cNvSpPr>
            <a:spLocks noGrp="1"/>
          </p:cNvSpPr>
          <p:nvPr>
            <p:ph type="sldNum" sz="quarter" idx="4294967295"/>
          </p:nvPr>
        </p:nvSpPr>
        <p:spPr>
          <a:xfrm>
            <a:off x="8542338" y="6356350"/>
            <a:ext cx="601662" cy="365125"/>
          </a:xfrm>
        </p:spPr>
        <p:txBody>
          <a:bodyPr/>
          <a:lstStyle/>
          <a:p>
            <a:fld id="{41FD0BAD-EDB4-BF48-B5DA-A7E15AE1BBA8}" type="slidenum">
              <a:rPr lang="en-US" smtClean="0"/>
              <a:t>35</a:t>
            </a:fld>
            <a:endParaRPr lang="en-US"/>
          </a:p>
        </p:txBody>
      </p:sp>
    </p:spTree>
    <p:extLst>
      <p:ext uri="{BB962C8B-B14F-4D97-AF65-F5344CB8AC3E}">
        <p14:creationId xmlns:p14="http://schemas.microsoft.com/office/powerpoint/2010/main" val="163606731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2677245" y="3339562"/>
            <a:ext cx="1802830" cy="1036759"/>
          </a:xfrm>
          <a:prstGeom prst="rect">
            <a:avLst/>
          </a:prstGeom>
          <a:noFill/>
        </p:spPr>
        <p:txBody>
          <a:bodyPr wrap="square" rtlCol="0">
            <a:spAutoFit/>
          </a:bodyPr>
          <a:lstStyle/>
          <a:p>
            <a:pPr algn="ctr">
              <a:lnSpc>
                <a:spcPct val="150000"/>
              </a:lnSpc>
            </a:pPr>
            <a:r>
              <a:rPr lang="en-GB" sz="1050" dirty="0">
                <a:solidFill>
                  <a:prstClr val="black"/>
                </a:solidFill>
                <a:latin typeface="Calibri" panose="020F0502020204030204"/>
              </a:rPr>
              <a:t>Detect intrusion</a:t>
            </a:r>
          </a:p>
          <a:p>
            <a:pPr algn="ctr">
              <a:lnSpc>
                <a:spcPct val="150000"/>
              </a:lnSpc>
            </a:pPr>
            <a:r>
              <a:rPr lang="en-GB" sz="1050" dirty="0">
                <a:solidFill>
                  <a:prstClr val="black"/>
                </a:solidFill>
                <a:latin typeface="Calibri" panose="020F0502020204030204"/>
              </a:rPr>
              <a:t>Detect service denial</a:t>
            </a:r>
          </a:p>
          <a:p>
            <a:pPr algn="ctr">
              <a:lnSpc>
                <a:spcPct val="150000"/>
              </a:lnSpc>
            </a:pPr>
            <a:r>
              <a:rPr lang="en-GB" sz="1050" dirty="0">
                <a:solidFill>
                  <a:prstClr val="black"/>
                </a:solidFill>
                <a:latin typeface="Calibri" panose="020F0502020204030204"/>
              </a:rPr>
              <a:t>Verify massage integrity</a:t>
            </a:r>
          </a:p>
          <a:p>
            <a:pPr algn="ctr">
              <a:lnSpc>
                <a:spcPct val="150000"/>
              </a:lnSpc>
            </a:pPr>
            <a:r>
              <a:rPr lang="en-GB" sz="1050" dirty="0">
                <a:solidFill>
                  <a:prstClr val="black"/>
                </a:solidFill>
                <a:latin typeface="Calibri" panose="020F0502020204030204"/>
              </a:rPr>
              <a:t>Detect message delay</a:t>
            </a:r>
          </a:p>
        </p:txBody>
      </p:sp>
      <p:sp>
        <p:nvSpPr>
          <p:cNvPr id="12" name="TextBox 11"/>
          <p:cNvSpPr txBox="1"/>
          <p:nvPr/>
        </p:nvSpPr>
        <p:spPr>
          <a:xfrm>
            <a:off x="7085139" y="4064255"/>
            <a:ext cx="994183" cy="309637"/>
          </a:xfrm>
          <a:prstGeom prst="rect">
            <a:avLst/>
          </a:prstGeom>
          <a:noFill/>
        </p:spPr>
        <p:txBody>
          <a:bodyPr wrap="none" rtlCol="0">
            <a:spAutoFit/>
          </a:bodyPr>
          <a:lstStyle/>
          <a:p>
            <a:pPr algn="ctr">
              <a:lnSpc>
                <a:spcPct val="150000"/>
              </a:lnSpc>
            </a:pPr>
            <a:r>
              <a:rPr lang="en-GB" sz="1050" dirty="0">
                <a:solidFill>
                  <a:prstClr val="black"/>
                </a:solidFill>
                <a:latin typeface="Calibri" panose="020F0502020204030204"/>
              </a:rPr>
              <a:t>See availability</a:t>
            </a:r>
          </a:p>
        </p:txBody>
      </p:sp>
      <p:sp>
        <p:nvSpPr>
          <p:cNvPr id="13" name="TextBox 12"/>
          <p:cNvSpPr txBox="1"/>
          <p:nvPr/>
        </p:nvSpPr>
        <p:spPr>
          <a:xfrm>
            <a:off x="1041493" y="3339562"/>
            <a:ext cx="1519598" cy="2491003"/>
          </a:xfrm>
          <a:prstGeom prst="rect">
            <a:avLst/>
          </a:prstGeom>
          <a:noFill/>
        </p:spPr>
        <p:txBody>
          <a:bodyPr wrap="square" rtlCol="0">
            <a:spAutoFit/>
          </a:bodyPr>
          <a:lstStyle/>
          <a:p>
            <a:pPr algn="ctr">
              <a:lnSpc>
                <a:spcPct val="150000"/>
              </a:lnSpc>
            </a:pPr>
            <a:r>
              <a:rPr lang="en-GB" sz="1050" dirty="0">
                <a:solidFill>
                  <a:prstClr val="black"/>
                </a:solidFill>
                <a:latin typeface="Calibri" panose="020F0502020204030204"/>
              </a:rPr>
              <a:t>Identify actors</a:t>
            </a:r>
          </a:p>
          <a:p>
            <a:pPr algn="ctr">
              <a:lnSpc>
                <a:spcPct val="150000"/>
              </a:lnSpc>
            </a:pPr>
            <a:r>
              <a:rPr lang="en-GB" sz="1050" dirty="0">
                <a:solidFill>
                  <a:prstClr val="black"/>
                </a:solidFill>
                <a:latin typeface="Calibri" panose="020F0502020204030204"/>
              </a:rPr>
              <a:t>Validate Inputs</a:t>
            </a:r>
          </a:p>
          <a:p>
            <a:pPr algn="ctr">
              <a:lnSpc>
                <a:spcPct val="150000"/>
              </a:lnSpc>
            </a:pPr>
            <a:r>
              <a:rPr lang="en-GB" sz="1050" dirty="0">
                <a:solidFill>
                  <a:prstClr val="black"/>
                </a:solidFill>
                <a:latin typeface="Calibri" panose="020F0502020204030204"/>
              </a:rPr>
              <a:t>Manage User Sessions</a:t>
            </a:r>
          </a:p>
          <a:p>
            <a:pPr algn="ctr">
              <a:lnSpc>
                <a:spcPct val="150000"/>
              </a:lnSpc>
            </a:pPr>
            <a:r>
              <a:rPr lang="en-GB" sz="1050" dirty="0">
                <a:solidFill>
                  <a:prstClr val="black"/>
                </a:solidFill>
                <a:latin typeface="Calibri" panose="020F0502020204030204"/>
              </a:rPr>
              <a:t>Authenticate actors</a:t>
            </a:r>
          </a:p>
          <a:p>
            <a:pPr algn="ctr">
              <a:lnSpc>
                <a:spcPct val="150000"/>
              </a:lnSpc>
            </a:pPr>
            <a:r>
              <a:rPr lang="en-GB" sz="1050" dirty="0">
                <a:solidFill>
                  <a:prstClr val="black"/>
                </a:solidFill>
                <a:latin typeface="Calibri" panose="020F0502020204030204"/>
              </a:rPr>
              <a:t>Authorize actors</a:t>
            </a:r>
          </a:p>
          <a:p>
            <a:pPr algn="ctr">
              <a:lnSpc>
                <a:spcPct val="150000"/>
              </a:lnSpc>
            </a:pPr>
            <a:r>
              <a:rPr lang="en-GB" sz="1050" dirty="0">
                <a:solidFill>
                  <a:prstClr val="black"/>
                </a:solidFill>
                <a:latin typeface="Calibri" panose="020F0502020204030204"/>
              </a:rPr>
              <a:t>Limit access</a:t>
            </a:r>
          </a:p>
          <a:p>
            <a:pPr algn="ctr">
              <a:lnSpc>
                <a:spcPct val="150000"/>
              </a:lnSpc>
            </a:pPr>
            <a:r>
              <a:rPr lang="en-GB" sz="1050" dirty="0">
                <a:solidFill>
                  <a:prstClr val="black"/>
                </a:solidFill>
                <a:latin typeface="Calibri" panose="020F0502020204030204"/>
              </a:rPr>
              <a:t>Limit exposure</a:t>
            </a:r>
          </a:p>
          <a:p>
            <a:pPr algn="ctr">
              <a:lnSpc>
                <a:spcPct val="150000"/>
              </a:lnSpc>
            </a:pPr>
            <a:r>
              <a:rPr lang="en-GB" sz="1050" dirty="0">
                <a:solidFill>
                  <a:prstClr val="black"/>
                </a:solidFill>
                <a:latin typeface="Calibri" panose="020F0502020204030204"/>
              </a:rPr>
              <a:t>Encrypt data</a:t>
            </a:r>
          </a:p>
          <a:p>
            <a:pPr algn="ctr">
              <a:lnSpc>
                <a:spcPct val="150000"/>
              </a:lnSpc>
            </a:pPr>
            <a:r>
              <a:rPr lang="en-GB" sz="1050" dirty="0">
                <a:solidFill>
                  <a:prstClr val="black"/>
                </a:solidFill>
                <a:latin typeface="Calibri" panose="020F0502020204030204"/>
              </a:rPr>
              <a:t>Separate entities</a:t>
            </a:r>
          </a:p>
          <a:p>
            <a:pPr algn="ctr">
              <a:lnSpc>
                <a:spcPct val="150000"/>
              </a:lnSpc>
            </a:pPr>
            <a:r>
              <a:rPr lang="en-GB" sz="1050" dirty="0">
                <a:solidFill>
                  <a:prstClr val="black"/>
                </a:solidFill>
                <a:latin typeface="Calibri" panose="020F0502020204030204"/>
              </a:rPr>
              <a:t>Change default settings</a:t>
            </a:r>
          </a:p>
        </p:txBody>
      </p:sp>
      <p:sp>
        <p:nvSpPr>
          <p:cNvPr id="14" name="TextBox 13"/>
          <p:cNvSpPr txBox="1"/>
          <p:nvPr/>
        </p:nvSpPr>
        <p:spPr>
          <a:xfrm>
            <a:off x="4441128" y="3337132"/>
            <a:ext cx="1505916" cy="794385"/>
          </a:xfrm>
          <a:prstGeom prst="rect">
            <a:avLst/>
          </a:prstGeom>
          <a:noFill/>
        </p:spPr>
        <p:txBody>
          <a:bodyPr wrap="square" rtlCol="0">
            <a:spAutoFit/>
          </a:bodyPr>
          <a:lstStyle/>
          <a:p>
            <a:pPr algn="ctr">
              <a:lnSpc>
                <a:spcPct val="150000"/>
              </a:lnSpc>
            </a:pPr>
            <a:r>
              <a:rPr lang="en-GB" sz="1050" dirty="0">
                <a:solidFill>
                  <a:prstClr val="black"/>
                </a:solidFill>
                <a:latin typeface="Calibri" panose="020F0502020204030204"/>
              </a:rPr>
              <a:t>Revoke access</a:t>
            </a:r>
          </a:p>
          <a:p>
            <a:pPr algn="ctr">
              <a:lnSpc>
                <a:spcPct val="150000"/>
              </a:lnSpc>
            </a:pPr>
            <a:r>
              <a:rPr lang="en-GB" sz="1050" dirty="0">
                <a:solidFill>
                  <a:prstClr val="black"/>
                </a:solidFill>
                <a:latin typeface="Calibri" panose="020F0502020204030204"/>
              </a:rPr>
              <a:t>Lock computer</a:t>
            </a:r>
          </a:p>
          <a:p>
            <a:pPr algn="ctr">
              <a:lnSpc>
                <a:spcPct val="150000"/>
              </a:lnSpc>
            </a:pPr>
            <a:r>
              <a:rPr lang="en-GB" sz="1050" dirty="0">
                <a:solidFill>
                  <a:prstClr val="black"/>
                </a:solidFill>
                <a:latin typeface="Calibri" panose="020F0502020204030204"/>
              </a:rPr>
              <a:t>Inform actors</a:t>
            </a:r>
          </a:p>
        </p:txBody>
      </p:sp>
      <p:grpSp>
        <p:nvGrpSpPr>
          <p:cNvPr id="58" name="Group 57"/>
          <p:cNvGrpSpPr/>
          <p:nvPr/>
        </p:nvGrpSpPr>
        <p:grpSpPr>
          <a:xfrm>
            <a:off x="1337865" y="2466939"/>
            <a:ext cx="6338714" cy="257693"/>
            <a:chOff x="1814299" y="2329134"/>
            <a:chExt cx="8451618" cy="343591"/>
          </a:xfrm>
        </p:grpSpPr>
        <p:sp>
          <p:nvSpPr>
            <p:cNvPr id="9" name="TextBox 8"/>
            <p:cNvSpPr txBox="1"/>
            <p:nvPr/>
          </p:nvSpPr>
          <p:spPr>
            <a:xfrm>
              <a:off x="4138122" y="2334170"/>
              <a:ext cx="1293516" cy="338555"/>
            </a:xfrm>
            <a:prstGeom prst="rect">
              <a:avLst/>
            </a:prstGeom>
            <a:noFill/>
          </p:spPr>
          <p:txBody>
            <a:bodyPr wrap="none" rtlCol="0">
              <a:spAutoFit/>
            </a:bodyPr>
            <a:lstStyle/>
            <a:p>
              <a:r>
                <a:rPr lang="en-GB" sz="1050" dirty="0">
                  <a:solidFill>
                    <a:prstClr val="black"/>
                  </a:solidFill>
                  <a:latin typeface="Calibri" panose="020F0502020204030204"/>
                </a:rPr>
                <a:t>Detect attacks</a:t>
              </a:r>
            </a:p>
          </p:txBody>
        </p:sp>
        <p:sp>
          <p:nvSpPr>
            <p:cNvPr id="10" name="TextBox 9"/>
            <p:cNvSpPr txBox="1"/>
            <p:nvPr/>
          </p:nvSpPr>
          <p:spPr>
            <a:xfrm>
              <a:off x="8472264" y="2329135"/>
              <a:ext cx="1793653" cy="338555"/>
            </a:xfrm>
            <a:prstGeom prst="rect">
              <a:avLst/>
            </a:prstGeom>
            <a:noFill/>
          </p:spPr>
          <p:txBody>
            <a:bodyPr wrap="none" rtlCol="0">
              <a:spAutoFit/>
            </a:bodyPr>
            <a:lstStyle/>
            <a:p>
              <a:r>
                <a:rPr lang="en-GB" sz="1050" dirty="0">
                  <a:solidFill>
                    <a:prstClr val="black"/>
                  </a:solidFill>
                  <a:latin typeface="Calibri" panose="020F0502020204030204"/>
                </a:rPr>
                <a:t>Recover from attacks</a:t>
              </a:r>
            </a:p>
          </p:txBody>
        </p:sp>
        <p:sp>
          <p:nvSpPr>
            <p:cNvPr id="20" name="TextBox 19"/>
            <p:cNvSpPr txBox="1"/>
            <p:nvPr/>
          </p:nvSpPr>
          <p:spPr>
            <a:xfrm>
              <a:off x="1814299" y="2329134"/>
              <a:ext cx="1235809" cy="338555"/>
            </a:xfrm>
            <a:prstGeom prst="rect">
              <a:avLst/>
            </a:prstGeom>
            <a:noFill/>
          </p:spPr>
          <p:txBody>
            <a:bodyPr wrap="none" rtlCol="0">
              <a:spAutoFit/>
            </a:bodyPr>
            <a:lstStyle/>
            <a:p>
              <a:pPr algn="ctr"/>
              <a:r>
                <a:rPr lang="en-GB" sz="1050" dirty="0">
                  <a:solidFill>
                    <a:prstClr val="black"/>
                  </a:solidFill>
                  <a:latin typeface="Calibri" panose="020F0502020204030204"/>
                </a:rPr>
                <a:t>Resist attacks</a:t>
              </a:r>
            </a:p>
          </p:txBody>
        </p:sp>
        <p:sp>
          <p:nvSpPr>
            <p:cNvPr id="21" name="TextBox 20"/>
            <p:cNvSpPr txBox="1"/>
            <p:nvPr/>
          </p:nvSpPr>
          <p:spPr>
            <a:xfrm>
              <a:off x="6250393" y="2329135"/>
              <a:ext cx="1411071" cy="338555"/>
            </a:xfrm>
            <a:prstGeom prst="rect">
              <a:avLst/>
            </a:prstGeom>
            <a:noFill/>
          </p:spPr>
          <p:txBody>
            <a:bodyPr wrap="none" rtlCol="0">
              <a:spAutoFit/>
            </a:bodyPr>
            <a:lstStyle/>
            <a:p>
              <a:pPr algn="ctr"/>
              <a:r>
                <a:rPr lang="en-GB" sz="1050" dirty="0">
                  <a:solidFill>
                    <a:prstClr val="black"/>
                  </a:solidFill>
                  <a:latin typeface="Calibri" panose="020F0502020204030204"/>
                </a:rPr>
                <a:t>React to attacks</a:t>
              </a:r>
            </a:p>
          </p:txBody>
        </p:sp>
      </p:grpSp>
      <p:grpSp>
        <p:nvGrpSpPr>
          <p:cNvPr id="55" name="Group 54"/>
          <p:cNvGrpSpPr/>
          <p:nvPr/>
        </p:nvGrpSpPr>
        <p:grpSpPr>
          <a:xfrm>
            <a:off x="1801294" y="1860297"/>
            <a:ext cx="5202665" cy="610419"/>
            <a:chOff x="2401724" y="1337396"/>
            <a:chExt cx="6936887" cy="813891"/>
          </a:xfrm>
        </p:grpSpPr>
        <p:cxnSp>
          <p:nvCxnSpPr>
            <p:cNvPr id="16" name="Straight Connector 15"/>
            <p:cNvCxnSpPr>
              <a:cxnSpLocks/>
              <a:endCxn id="9" idx="0"/>
            </p:cNvCxnSpPr>
            <p:nvPr/>
          </p:nvCxnSpPr>
          <p:spPr>
            <a:xfrm flipH="1">
              <a:off x="4754400" y="1337396"/>
              <a:ext cx="1311119" cy="813891"/>
            </a:xfrm>
            <a:prstGeom prst="line">
              <a:avLst/>
            </a:prstGeom>
            <a:noFill/>
            <a:ln w="6350" cap="flat" cmpd="sng" algn="ctr">
              <a:solidFill>
                <a:sysClr val="windowText" lastClr="000000"/>
              </a:solidFill>
              <a:prstDash val="solid"/>
              <a:miter lim="800000"/>
              <a:headEnd type="none" w="med" len="med"/>
              <a:tailEnd type="triangle" w="med" len="med"/>
            </a:ln>
            <a:effectLst/>
          </p:spPr>
        </p:cxnSp>
        <p:cxnSp>
          <p:nvCxnSpPr>
            <p:cNvPr id="18" name="Straight Connector 17"/>
            <p:cNvCxnSpPr>
              <a:cxnSpLocks/>
              <a:endCxn id="10" idx="0"/>
            </p:cNvCxnSpPr>
            <p:nvPr/>
          </p:nvCxnSpPr>
          <p:spPr>
            <a:xfrm>
              <a:off x="6065519" y="1337396"/>
              <a:ext cx="3273092" cy="808856"/>
            </a:xfrm>
            <a:prstGeom prst="line">
              <a:avLst/>
            </a:prstGeom>
            <a:noFill/>
            <a:ln w="6350" cap="flat" cmpd="sng" algn="ctr">
              <a:solidFill>
                <a:sysClr val="windowText" lastClr="000000"/>
              </a:solidFill>
              <a:prstDash val="solid"/>
              <a:miter lim="800000"/>
              <a:headEnd type="none" w="med" len="med"/>
              <a:tailEnd type="triangle" w="med" len="med"/>
            </a:ln>
            <a:effectLst/>
          </p:spPr>
        </p:cxnSp>
        <p:cxnSp>
          <p:nvCxnSpPr>
            <p:cNvPr id="25" name="Straight Connector 24"/>
            <p:cNvCxnSpPr>
              <a:cxnSpLocks/>
              <a:endCxn id="20" idx="0"/>
            </p:cNvCxnSpPr>
            <p:nvPr/>
          </p:nvCxnSpPr>
          <p:spPr>
            <a:xfrm flipH="1">
              <a:off x="2401724" y="1337396"/>
              <a:ext cx="3663795" cy="808855"/>
            </a:xfrm>
            <a:prstGeom prst="line">
              <a:avLst/>
            </a:prstGeom>
            <a:noFill/>
            <a:ln w="6350" cap="flat" cmpd="sng" algn="ctr">
              <a:solidFill>
                <a:sysClr val="windowText" lastClr="000000"/>
              </a:solidFill>
              <a:prstDash val="solid"/>
              <a:miter lim="800000"/>
              <a:headEnd type="none" w="med" len="med"/>
              <a:tailEnd type="triangle" w="med" len="med"/>
            </a:ln>
            <a:effectLst/>
          </p:spPr>
        </p:cxnSp>
        <p:cxnSp>
          <p:nvCxnSpPr>
            <p:cNvPr id="26" name="Straight Connector 25"/>
            <p:cNvCxnSpPr>
              <a:cxnSpLocks/>
              <a:endCxn id="21" idx="0"/>
            </p:cNvCxnSpPr>
            <p:nvPr/>
          </p:nvCxnSpPr>
          <p:spPr>
            <a:xfrm>
              <a:off x="6065519" y="1337396"/>
              <a:ext cx="859931" cy="808856"/>
            </a:xfrm>
            <a:prstGeom prst="line">
              <a:avLst/>
            </a:prstGeom>
            <a:noFill/>
            <a:ln w="6350" cap="flat" cmpd="sng" algn="ctr">
              <a:solidFill>
                <a:sysClr val="windowText" lastClr="000000"/>
              </a:solidFill>
              <a:prstDash val="solid"/>
              <a:miter lim="800000"/>
              <a:headEnd type="none" w="med" len="med"/>
              <a:tailEnd type="triangle" w="med" len="med"/>
            </a:ln>
            <a:effectLst/>
          </p:spPr>
        </p:cxnSp>
      </p:grpSp>
      <p:cxnSp>
        <p:nvCxnSpPr>
          <p:cNvPr id="28" name="Straight Arrow Connector 27"/>
          <p:cNvCxnSpPr/>
          <p:nvPr/>
        </p:nvCxnSpPr>
        <p:spPr bwMode="auto">
          <a:xfrm>
            <a:off x="120648" y="4021674"/>
            <a:ext cx="606981" cy="0"/>
          </a:xfrm>
          <a:prstGeom prst="straightConnector1">
            <a:avLst/>
          </a:prstGeom>
          <a:solidFill>
            <a:schemeClr val="accent1"/>
          </a:solidFill>
          <a:ln w="57150" cap="flat" cmpd="sng" algn="ctr">
            <a:solidFill>
              <a:schemeClr val="tx1"/>
            </a:solidFill>
            <a:prstDash val="solid"/>
            <a:round/>
            <a:headEnd type="none" w="med" len="med"/>
            <a:tailEnd type="triangle"/>
          </a:ln>
          <a:effectLst/>
        </p:spPr>
      </p:cxnSp>
      <p:sp>
        <p:nvSpPr>
          <p:cNvPr id="29" name="TextBox 28"/>
          <p:cNvSpPr txBox="1"/>
          <p:nvPr/>
        </p:nvSpPr>
        <p:spPr>
          <a:xfrm>
            <a:off x="158682" y="3598456"/>
            <a:ext cx="579069" cy="276999"/>
          </a:xfrm>
          <a:prstGeom prst="rect">
            <a:avLst/>
          </a:prstGeom>
          <a:noFill/>
        </p:spPr>
        <p:txBody>
          <a:bodyPr wrap="none" rtlCol="0">
            <a:spAutoFit/>
          </a:bodyPr>
          <a:lstStyle/>
          <a:p>
            <a:r>
              <a:rPr lang="en-GB" sz="1200" dirty="0">
                <a:solidFill>
                  <a:prstClr val="black"/>
                </a:solidFill>
                <a:latin typeface="Calibri" panose="020F0502020204030204"/>
              </a:rPr>
              <a:t>Attack</a:t>
            </a:r>
          </a:p>
        </p:txBody>
      </p:sp>
      <p:cxnSp>
        <p:nvCxnSpPr>
          <p:cNvPr id="30" name="Straight Arrow Connector 29"/>
          <p:cNvCxnSpPr/>
          <p:nvPr/>
        </p:nvCxnSpPr>
        <p:spPr bwMode="auto">
          <a:xfrm>
            <a:off x="8273462" y="4021674"/>
            <a:ext cx="606981" cy="0"/>
          </a:xfrm>
          <a:prstGeom prst="straightConnector1">
            <a:avLst/>
          </a:prstGeom>
          <a:solidFill>
            <a:schemeClr val="accent1"/>
          </a:solidFill>
          <a:ln w="57150" cap="flat" cmpd="sng" algn="ctr">
            <a:solidFill>
              <a:schemeClr val="tx1"/>
            </a:solidFill>
            <a:prstDash val="solid"/>
            <a:round/>
            <a:headEnd type="none" w="med" len="med"/>
            <a:tailEnd type="triangle"/>
          </a:ln>
          <a:effectLst/>
        </p:spPr>
      </p:cxnSp>
      <p:sp>
        <p:nvSpPr>
          <p:cNvPr id="31" name="TextBox 30"/>
          <p:cNvSpPr txBox="1"/>
          <p:nvPr/>
        </p:nvSpPr>
        <p:spPr>
          <a:xfrm>
            <a:off x="8122267" y="2912293"/>
            <a:ext cx="909371" cy="1015663"/>
          </a:xfrm>
          <a:prstGeom prst="rect">
            <a:avLst/>
          </a:prstGeom>
          <a:noFill/>
        </p:spPr>
        <p:txBody>
          <a:bodyPr wrap="square" rtlCol="0">
            <a:spAutoFit/>
          </a:bodyPr>
          <a:lstStyle/>
          <a:p>
            <a:pPr algn="ctr"/>
            <a:r>
              <a:rPr lang="en-GB" sz="1200" dirty="0">
                <a:solidFill>
                  <a:prstClr val="black"/>
                </a:solidFill>
                <a:latin typeface="Calibri" panose="020F0502020204030204"/>
              </a:rPr>
              <a:t>System detects, resists, reacts or recovers</a:t>
            </a:r>
          </a:p>
        </p:txBody>
      </p:sp>
      <p:sp>
        <p:nvSpPr>
          <p:cNvPr id="32" name="TextBox 31"/>
          <p:cNvSpPr txBox="1"/>
          <p:nvPr/>
        </p:nvSpPr>
        <p:spPr>
          <a:xfrm>
            <a:off x="5845285" y="3337132"/>
            <a:ext cx="1261624" cy="309637"/>
          </a:xfrm>
          <a:prstGeom prst="rect">
            <a:avLst/>
          </a:prstGeom>
          <a:noFill/>
        </p:spPr>
        <p:txBody>
          <a:bodyPr wrap="square" rtlCol="0">
            <a:spAutoFit/>
          </a:bodyPr>
          <a:lstStyle/>
          <a:p>
            <a:pPr algn="ctr">
              <a:lnSpc>
                <a:spcPct val="150000"/>
              </a:lnSpc>
            </a:pPr>
            <a:r>
              <a:rPr lang="en-GB" sz="1050" dirty="0">
                <a:solidFill>
                  <a:prstClr val="black"/>
                </a:solidFill>
                <a:latin typeface="Calibri" panose="020F0502020204030204"/>
              </a:rPr>
              <a:t>Maintain audit trail</a:t>
            </a:r>
          </a:p>
        </p:txBody>
      </p:sp>
      <p:sp>
        <p:nvSpPr>
          <p:cNvPr id="33" name="TextBox 32"/>
          <p:cNvSpPr txBox="1"/>
          <p:nvPr/>
        </p:nvSpPr>
        <p:spPr>
          <a:xfrm>
            <a:off x="7215526" y="3337132"/>
            <a:ext cx="733410" cy="309637"/>
          </a:xfrm>
          <a:prstGeom prst="rect">
            <a:avLst/>
          </a:prstGeom>
          <a:noFill/>
        </p:spPr>
        <p:txBody>
          <a:bodyPr wrap="square" rtlCol="0">
            <a:spAutoFit/>
          </a:bodyPr>
          <a:lstStyle/>
          <a:p>
            <a:pPr algn="ctr">
              <a:lnSpc>
                <a:spcPct val="150000"/>
              </a:lnSpc>
            </a:pPr>
            <a:r>
              <a:rPr lang="en-GB" sz="1050" dirty="0">
                <a:solidFill>
                  <a:prstClr val="black"/>
                </a:solidFill>
                <a:latin typeface="Calibri" panose="020F0502020204030204"/>
              </a:rPr>
              <a:t>Restore</a:t>
            </a:r>
          </a:p>
        </p:txBody>
      </p:sp>
      <p:grpSp>
        <p:nvGrpSpPr>
          <p:cNvPr id="56" name="Group 55"/>
          <p:cNvGrpSpPr/>
          <p:nvPr/>
        </p:nvGrpSpPr>
        <p:grpSpPr>
          <a:xfrm>
            <a:off x="1801292" y="2697774"/>
            <a:ext cx="5758079" cy="753436"/>
            <a:chOff x="2432202" y="2484808"/>
            <a:chExt cx="7677439" cy="1004581"/>
          </a:xfrm>
        </p:grpSpPr>
        <p:cxnSp>
          <p:nvCxnSpPr>
            <p:cNvPr id="22" name="Straight Connector 21"/>
            <p:cNvCxnSpPr/>
            <p:nvPr/>
          </p:nvCxnSpPr>
          <p:spPr>
            <a:xfrm>
              <a:off x="4722895" y="2636912"/>
              <a:ext cx="0" cy="852477"/>
            </a:xfrm>
            <a:prstGeom prst="line">
              <a:avLst/>
            </a:prstGeom>
            <a:noFill/>
            <a:ln w="6350" cap="flat" cmpd="sng" algn="ctr">
              <a:solidFill>
                <a:sysClr val="windowText" lastClr="000000"/>
              </a:solidFill>
              <a:prstDash val="solid"/>
              <a:miter lim="800000"/>
              <a:headEnd type="none" w="med" len="med"/>
              <a:tailEnd type="triangle" w="med" len="med"/>
            </a:ln>
            <a:effectLst/>
          </p:spPr>
        </p:cxnSp>
        <p:cxnSp>
          <p:nvCxnSpPr>
            <p:cNvPr id="23" name="Straight Connector 22"/>
            <p:cNvCxnSpPr>
              <a:stCxn id="21" idx="2"/>
            </p:cNvCxnSpPr>
            <p:nvPr/>
          </p:nvCxnSpPr>
          <p:spPr>
            <a:xfrm flipH="1">
              <a:off x="6925449" y="2484808"/>
              <a:ext cx="1" cy="821701"/>
            </a:xfrm>
            <a:prstGeom prst="line">
              <a:avLst/>
            </a:prstGeom>
            <a:noFill/>
            <a:ln w="6350" cap="flat" cmpd="sng" algn="ctr">
              <a:solidFill>
                <a:sysClr val="windowText" lastClr="000000"/>
              </a:solidFill>
              <a:prstDash val="solid"/>
              <a:miter lim="800000"/>
              <a:headEnd type="none" w="med" len="med"/>
              <a:tailEnd type="triangle" w="med" len="med"/>
            </a:ln>
            <a:effectLst/>
          </p:spPr>
        </p:cxnSp>
        <p:cxnSp>
          <p:nvCxnSpPr>
            <p:cNvPr id="24" name="Straight Connector 23"/>
            <p:cNvCxnSpPr/>
            <p:nvPr/>
          </p:nvCxnSpPr>
          <p:spPr>
            <a:xfrm>
              <a:off x="2432202" y="2636912"/>
              <a:ext cx="1" cy="852477"/>
            </a:xfrm>
            <a:prstGeom prst="line">
              <a:avLst/>
            </a:prstGeom>
            <a:noFill/>
            <a:ln w="6350" cap="flat" cmpd="sng" algn="ctr">
              <a:solidFill>
                <a:sysClr val="windowText" lastClr="000000"/>
              </a:solidFill>
              <a:prstDash val="solid"/>
              <a:miter lim="800000"/>
              <a:headEnd type="none" w="med" len="med"/>
              <a:tailEnd type="triangle" w="med" len="med"/>
            </a:ln>
            <a:effectLst/>
          </p:spPr>
        </p:cxnSp>
        <p:cxnSp>
          <p:nvCxnSpPr>
            <p:cNvPr id="27" name="Straight Connector 26"/>
            <p:cNvCxnSpPr>
              <a:cxnSpLocks/>
              <a:stCxn id="10" idx="2"/>
              <a:endCxn id="32" idx="0"/>
            </p:cNvCxnSpPr>
            <p:nvPr/>
          </p:nvCxnSpPr>
          <p:spPr>
            <a:xfrm flipH="1">
              <a:off x="8665276" y="2515584"/>
              <a:ext cx="703816" cy="821701"/>
            </a:xfrm>
            <a:prstGeom prst="line">
              <a:avLst/>
            </a:prstGeom>
            <a:noFill/>
            <a:ln w="6350" cap="flat" cmpd="sng" algn="ctr">
              <a:solidFill>
                <a:sysClr val="windowText" lastClr="000000"/>
              </a:solidFill>
              <a:prstDash val="solid"/>
              <a:miter lim="800000"/>
              <a:headEnd type="none" w="med" len="med"/>
              <a:tailEnd type="triangle" w="med" len="med"/>
            </a:ln>
            <a:effectLst/>
          </p:spPr>
        </p:cxnSp>
        <p:cxnSp>
          <p:nvCxnSpPr>
            <p:cNvPr id="40" name="Straight Connector 39"/>
            <p:cNvCxnSpPr>
              <a:stCxn id="10" idx="2"/>
              <a:endCxn id="33" idx="0"/>
            </p:cNvCxnSpPr>
            <p:nvPr/>
          </p:nvCxnSpPr>
          <p:spPr>
            <a:xfrm>
              <a:off x="9338612" y="2484808"/>
              <a:ext cx="771029" cy="821701"/>
            </a:xfrm>
            <a:prstGeom prst="line">
              <a:avLst/>
            </a:prstGeom>
            <a:noFill/>
            <a:ln w="6350" cap="flat" cmpd="sng" algn="ctr">
              <a:solidFill>
                <a:sysClr val="windowText" lastClr="000000"/>
              </a:solidFill>
              <a:prstDash val="solid"/>
              <a:miter lim="800000"/>
              <a:headEnd type="none" w="med" len="med"/>
              <a:tailEnd type="triangle" w="med" len="med"/>
            </a:ln>
            <a:effectLst/>
          </p:spPr>
        </p:cxnSp>
      </p:grpSp>
      <p:cxnSp>
        <p:nvCxnSpPr>
          <p:cNvPr id="43" name="Straight Connector 42"/>
          <p:cNvCxnSpPr/>
          <p:nvPr/>
        </p:nvCxnSpPr>
        <p:spPr>
          <a:xfrm>
            <a:off x="7582231" y="3648756"/>
            <a:ext cx="0" cy="415499"/>
          </a:xfrm>
          <a:prstGeom prst="line">
            <a:avLst/>
          </a:prstGeom>
          <a:noFill/>
          <a:ln w="6350" cap="flat" cmpd="sng" algn="ctr">
            <a:solidFill>
              <a:sysClr val="windowText" lastClr="000000"/>
            </a:solidFill>
            <a:prstDash val="solid"/>
            <a:miter lim="800000"/>
            <a:headEnd type="none" w="med" len="med"/>
            <a:tailEnd type="triangle" w="med" len="med"/>
          </a:ln>
          <a:effectLst/>
        </p:spPr>
      </p:cxnSp>
      <p:sp>
        <p:nvSpPr>
          <p:cNvPr id="2" name="Rounded Rectangle 1"/>
          <p:cNvSpPr/>
          <p:nvPr/>
        </p:nvSpPr>
        <p:spPr bwMode="auto">
          <a:xfrm>
            <a:off x="1047970" y="2363154"/>
            <a:ext cx="1464236" cy="3969066"/>
          </a:xfrm>
          <a:prstGeom prst="roundRect">
            <a:avLst>
              <a:gd name="adj" fmla="val 11047"/>
            </a:avLst>
          </a:prstGeom>
          <a:noFill/>
          <a:ln w="28575" cap="flat" cmpd="sng" algn="ctr">
            <a:solidFill>
              <a:srgbClr val="0070C0"/>
            </a:solidFill>
            <a:prstDash val="dash"/>
            <a:round/>
            <a:headEnd type="none" w="med" len="med"/>
            <a:tailEnd type="none" w="med" len="med"/>
          </a:ln>
          <a:effectLst/>
        </p:spPr>
        <p:txBody>
          <a:bodyPr vert="horz" wrap="square" lIns="68580" tIns="34290" rIns="68580" bIns="34290" numCol="1" rtlCol="0" anchor="b" anchorCtr="0" compatLnSpc="1">
            <a:prstTxWarp prst="textNoShape">
              <a:avLst/>
            </a:prstTxWarp>
          </a:bodyPr>
          <a:lstStyle/>
          <a:p>
            <a:pPr algn="ctr" defTabSz="685800" eaLnBrk="0" fontAlgn="base" hangingPunct="0">
              <a:spcBef>
                <a:spcPct val="0"/>
              </a:spcBef>
              <a:spcAft>
                <a:spcPct val="0"/>
              </a:spcAft>
            </a:pPr>
            <a:r>
              <a:rPr lang="en-GB" sz="1050" dirty="0">
                <a:solidFill>
                  <a:srgbClr val="0070C0"/>
                </a:solidFill>
                <a:latin typeface="Calibri" panose="020F0502020204030204" pitchFamily="34" charset="0"/>
              </a:rPr>
              <a:t>Preventive controls</a:t>
            </a:r>
          </a:p>
        </p:txBody>
      </p:sp>
      <p:sp>
        <p:nvSpPr>
          <p:cNvPr id="34" name="Rounded Rectangle 33"/>
          <p:cNvSpPr/>
          <p:nvPr/>
        </p:nvSpPr>
        <p:spPr bwMode="auto">
          <a:xfrm>
            <a:off x="2733338" y="2363153"/>
            <a:ext cx="2990265" cy="3969067"/>
          </a:xfrm>
          <a:prstGeom prst="roundRect">
            <a:avLst>
              <a:gd name="adj" fmla="val 5352"/>
            </a:avLst>
          </a:prstGeom>
          <a:noFill/>
          <a:ln w="28575" cap="flat" cmpd="sng" algn="ctr">
            <a:solidFill>
              <a:srgbClr val="FF0000"/>
            </a:solidFill>
            <a:prstDash val="dash"/>
            <a:round/>
            <a:headEnd type="none" w="med" len="med"/>
            <a:tailEnd type="none" w="med" len="med"/>
          </a:ln>
          <a:effectLst/>
        </p:spPr>
        <p:txBody>
          <a:bodyPr vert="horz" wrap="square" lIns="68580" tIns="34290" rIns="68580" bIns="34290" numCol="1" rtlCol="0" anchor="b" anchorCtr="0" compatLnSpc="1">
            <a:prstTxWarp prst="textNoShape">
              <a:avLst/>
            </a:prstTxWarp>
          </a:bodyPr>
          <a:lstStyle/>
          <a:p>
            <a:pPr algn="ctr" defTabSz="685800" eaLnBrk="0" fontAlgn="base" hangingPunct="0">
              <a:spcBef>
                <a:spcPct val="0"/>
              </a:spcBef>
              <a:spcAft>
                <a:spcPct val="0"/>
              </a:spcAft>
            </a:pPr>
            <a:r>
              <a:rPr lang="en-GB" sz="1050" dirty="0">
                <a:solidFill>
                  <a:srgbClr val="FF0000"/>
                </a:solidFill>
                <a:latin typeface="Calibri" panose="020F0502020204030204" pitchFamily="34" charset="0"/>
              </a:rPr>
              <a:t>Detective/reactive controls</a:t>
            </a:r>
          </a:p>
        </p:txBody>
      </p:sp>
      <p:sp>
        <p:nvSpPr>
          <p:cNvPr id="35" name="Rounded Rectangle 34"/>
          <p:cNvSpPr/>
          <p:nvPr/>
        </p:nvSpPr>
        <p:spPr bwMode="auto">
          <a:xfrm>
            <a:off x="5839033" y="2363153"/>
            <a:ext cx="2218520" cy="3969067"/>
          </a:xfrm>
          <a:prstGeom prst="roundRect">
            <a:avLst>
              <a:gd name="adj" fmla="val 8011"/>
            </a:avLst>
          </a:prstGeom>
          <a:noFill/>
          <a:ln w="28575" cap="flat" cmpd="sng" algn="ctr">
            <a:solidFill>
              <a:srgbClr val="00B050"/>
            </a:solidFill>
            <a:prstDash val="dash"/>
            <a:round/>
            <a:headEnd type="none" w="med" len="med"/>
            <a:tailEnd type="none" w="med" len="med"/>
          </a:ln>
          <a:effectLst/>
        </p:spPr>
        <p:txBody>
          <a:bodyPr vert="horz" wrap="square" lIns="68580" tIns="34290" rIns="68580" bIns="34290" numCol="1" rtlCol="0" anchor="b" anchorCtr="0" compatLnSpc="1">
            <a:prstTxWarp prst="textNoShape">
              <a:avLst/>
            </a:prstTxWarp>
          </a:bodyPr>
          <a:lstStyle/>
          <a:p>
            <a:pPr algn="ctr" defTabSz="685800" eaLnBrk="0" fontAlgn="base" hangingPunct="0">
              <a:spcBef>
                <a:spcPct val="0"/>
              </a:spcBef>
              <a:spcAft>
                <a:spcPct val="0"/>
              </a:spcAft>
            </a:pPr>
            <a:r>
              <a:rPr lang="en-GB" sz="1050" dirty="0">
                <a:solidFill>
                  <a:srgbClr val="00B050"/>
                </a:solidFill>
                <a:latin typeface="Calibri" panose="020F0502020204030204" pitchFamily="34" charset="0"/>
              </a:rPr>
              <a:t>Corrective controls</a:t>
            </a:r>
          </a:p>
        </p:txBody>
      </p:sp>
      <p:sp>
        <p:nvSpPr>
          <p:cNvPr id="3" name="Title 2">
            <a:extLst>
              <a:ext uri="{FF2B5EF4-FFF2-40B4-BE49-F238E27FC236}">
                <a16:creationId xmlns:a16="http://schemas.microsoft.com/office/drawing/2014/main" id="{F53737C9-5392-4249-A181-04CB2698EC69}"/>
              </a:ext>
            </a:extLst>
          </p:cNvPr>
          <p:cNvSpPr>
            <a:spLocks noGrp="1"/>
          </p:cNvSpPr>
          <p:nvPr>
            <p:ph type="title"/>
          </p:nvPr>
        </p:nvSpPr>
        <p:spPr/>
        <p:txBody>
          <a:bodyPr>
            <a:normAutofit/>
          </a:bodyPr>
          <a:lstStyle/>
          <a:p>
            <a:r>
              <a:rPr lang="en-GB" kern="0" dirty="0"/>
              <a:t>Tactics for secure design</a:t>
            </a:r>
            <a:endParaRPr lang="en-DE" dirty="0"/>
          </a:p>
        </p:txBody>
      </p:sp>
      <p:sp>
        <p:nvSpPr>
          <p:cNvPr id="36" name="TextBox 35">
            <a:extLst>
              <a:ext uri="{FF2B5EF4-FFF2-40B4-BE49-F238E27FC236}">
                <a16:creationId xmlns:a16="http://schemas.microsoft.com/office/drawing/2014/main" id="{24CDC81D-CAED-334B-9D16-FE0AEC2C0A29}"/>
              </a:ext>
            </a:extLst>
          </p:cNvPr>
          <p:cNvSpPr txBox="1"/>
          <p:nvPr/>
        </p:nvSpPr>
        <p:spPr>
          <a:xfrm>
            <a:off x="4159087" y="1522086"/>
            <a:ext cx="787395" cy="307777"/>
          </a:xfrm>
          <a:prstGeom prst="rect">
            <a:avLst/>
          </a:prstGeom>
          <a:noFill/>
        </p:spPr>
        <p:txBody>
          <a:bodyPr wrap="none" rtlCol="0">
            <a:spAutoFit/>
          </a:bodyPr>
          <a:lstStyle/>
          <a:p>
            <a:r>
              <a:rPr lang="en-GB" sz="1400" b="1" dirty="0">
                <a:solidFill>
                  <a:prstClr val="black"/>
                </a:solidFill>
                <a:latin typeface="Calibri" panose="020F0502020204030204"/>
              </a:rPr>
              <a:t>Security</a:t>
            </a:r>
          </a:p>
        </p:txBody>
      </p:sp>
      <p:sp>
        <p:nvSpPr>
          <p:cNvPr id="4" name="Slide Number Placeholder 3">
            <a:extLst>
              <a:ext uri="{FF2B5EF4-FFF2-40B4-BE49-F238E27FC236}">
                <a16:creationId xmlns:a16="http://schemas.microsoft.com/office/drawing/2014/main" id="{88A5CA1C-7C89-454E-A09C-6B8F381C46C9}"/>
              </a:ext>
            </a:extLst>
          </p:cNvPr>
          <p:cNvSpPr>
            <a:spLocks noGrp="1"/>
          </p:cNvSpPr>
          <p:nvPr>
            <p:ph type="sldNum" sz="quarter" idx="12"/>
          </p:nvPr>
        </p:nvSpPr>
        <p:spPr/>
        <p:txBody>
          <a:bodyPr/>
          <a:lstStyle/>
          <a:p>
            <a:fld id="{41FD0BAD-EDB4-BF48-B5DA-A7E15AE1BBA8}" type="slidenum">
              <a:rPr lang="en-US" smtClean="0"/>
              <a:t>36</a:t>
            </a:fld>
            <a:endParaRPr lang="en-US"/>
          </a:p>
        </p:txBody>
      </p:sp>
      <p:sp>
        <p:nvSpPr>
          <p:cNvPr id="5" name="Explosion 2 4">
            <a:extLst>
              <a:ext uri="{FF2B5EF4-FFF2-40B4-BE49-F238E27FC236}">
                <a16:creationId xmlns:a16="http://schemas.microsoft.com/office/drawing/2014/main" id="{3442CCEF-9E4F-2F4B-8491-53A95ED30F59}"/>
              </a:ext>
            </a:extLst>
          </p:cNvPr>
          <p:cNvSpPr/>
          <p:nvPr/>
        </p:nvSpPr>
        <p:spPr>
          <a:xfrm>
            <a:off x="6306701" y="101826"/>
            <a:ext cx="2739755" cy="1756484"/>
          </a:xfrm>
          <a:prstGeom prst="irregularSeal2">
            <a:avLst/>
          </a:prstGeom>
          <a:solidFill>
            <a:schemeClr val="bg1"/>
          </a:solidFill>
        </p:spPr>
        <p:style>
          <a:lnRef idx="2">
            <a:schemeClr val="dk1"/>
          </a:lnRef>
          <a:fillRef idx="1">
            <a:schemeClr val="lt1"/>
          </a:fillRef>
          <a:effectRef idx="0">
            <a:schemeClr val="dk1"/>
          </a:effectRef>
          <a:fontRef idx="minor">
            <a:schemeClr val="dk1"/>
          </a:fontRef>
        </p:style>
        <p:txBody>
          <a:bodyPr rtlCol="0" anchor="ctr"/>
          <a:lstStyle/>
          <a:p>
            <a:pPr algn="ctr"/>
            <a:r>
              <a:rPr lang="en-DE" dirty="0"/>
              <a:t>More on this in your lab !</a:t>
            </a:r>
          </a:p>
        </p:txBody>
      </p:sp>
    </p:spTree>
    <p:extLst>
      <p:ext uri="{BB962C8B-B14F-4D97-AF65-F5344CB8AC3E}">
        <p14:creationId xmlns:p14="http://schemas.microsoft.com/office/powerpoint/2010/main" val="2769040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CF7F702-4B7D-3A46-A1A4-7AF842600954}"/>
              </a:ext>
            </a:extLst>
          </p:cNvPr>
          <p:cNvSpPr>
            <a:spLocks noGrp="1"/>
          </p:cNvSpPr>
          <p:nvPr>
            <p:ph type="title"/>
          </p:nvPr>
        </p:nvSpPr>
        <p:spPr/>
        <p:txBody>
          <a:bodyPr>
            <a:normAutofit/>
          </a:bodyPr>
          <a:lstStyle/>
          <a:p>
            <a:r>
              <a:rPr lang="en-GB" kern="0" dirty="0"/>
              <a:t>Tactics for secure design</a:t>
            </a:r>
            <a:endParaRPr lang="en-DE" dirty="0"/>
          </a:p>
        </p:txBody>
      </p:sp>
      <p:sp>
        <p:nvSpPr>
          <p:cNvPr id="2" name="Slide Number Placeholder 1">
            <a:extLst>
              <a:ext uri="{FF2B5EF4-FFF2-40B4-BE49-F238E27FC236}">
                <a16:creationId xmlns:a16="http://schemas.microsoft.com/office/drawing/2014/main" id="{C77BFCD1-A58F-9444-9F2A-79DF6ECA2FF6}"/>
              </a:ext>
            </a:extLst>
          </p:cNvPr>
          <p:cNvSpPr>
            <a:spLocks noGrp="1"/>
          </p:cNvSpPr>
          <p:nvPr>
            <p:ph type="sldNum" sz="quarter" idx="12"/>
          </p:nvPr>
        </p:nvSpPr>
        <p:spPr/>
        <p:txBody>
          <a:bodyPr/>
          <a:lstStyle/>
          <a:p>
            <a:fld id="{41FD0BAD-EDB4-BF48-B5DA-A7E15AE1BBA8}" type="slidenum">
              <a:rPr lang="en-US" smtClean="0"/>
              <a:t>37</a:t>
            </a:fld>
            <a:endParaRPr lang="en-US"/>
          </a:p>
        </p:txBody>
      </p:sp>
      <p:pic>
        <p:nvPicPr>
          <p:cNvPr id="4" name="Picture 3">
            <a:extLst>
              <a:ext uri="{FF2B5EF4-FFF2-40B4-BE49-F238E27FC236}">
                <a16:creationId xmlns:a16="http://schemas.microsoft.com/office/drawing/2014/main" id="{1E10906A-736D-AD45-AB89-8FF869DCCCB7}"/>
              </a:ext>
            </a:extLst>
          </p:cNvPr>
          <p:cNvPicPr>
            <a:picLocks noChangeAspect="1"/>
          </p:cNvPicPr>
          <p:nvPr/>
        </p:nvPicPr>
        <p:blipFill>
          <a:blip r:embed="rId2"/>
          <a:stretch>
            <a:fillRect/>
          </a:stretch>
        </p:blipFill>
        <p:spPr>
          <a:xfrm>
            <a:off x="0" y="1688976"/>
            <a:ext cx="9144000" cy="3480047"/>
          </a:xfrm>
          <a:prstGeom prst="rect">
            <a:avLst/>
          </a:prstGeom>
        </p:spPr>
      </p:pic>
    </p:spTree>
    <p:extLst>
      <p:ext uri="{BB962C8B-B14F-4D97-AF65-F5344CB8AC3E}">
        <p14:creationId xmlns:p14="http://schemas.microsoft.com/office/powerpoint/2010/main" val="386329857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1" name="Rectangle 2"/>
          <p:cNvSpPr>
            <a:spLocks noGrp="1" noChangeArrowheads="1"/>
          </p:cNvSpPr>
          <p:nvPr>
            <p:ph type="title"/>
          </p:nvPr>
        </p:nvSpPr>
        <p:spPr>
          <a:xfrm>
            <a:off x="457200" y="630811"/>
            <a:ext cx="8229600" cy="737026"/>
          </a:xfrm>
        </p:spPr>
        <p:txBody>
          <a:bodyPr/>
          <a:lstStyle/>
          <a:p>
            <a:r>
              <a:rPr lang="en-US" noProof="0" dirty="0"/>
              <a:t>Risk-aware design</a:t>
            </a:r>
          </a:p>
        </p:txBody>
      </p:sp>
      <p:sp>
        <p:nvSpPr>
          <p:cNvPr id="73732" name="Rectangle 3"/>
          <p:cNvSpPr>
            <a:spLocks noGrp="1" noChangeArrowheads="1"/>
          </p:cNvSpPr>
          <p:nvPr>
            <p:ph idx="1"/>
          </p:nvPr>
        </p:nvSpPr>
        <p:spPr>
          <a:xfrm>
            <a:off x="457200" y="1527175"/>
            <a:ext cx="6934200" cy="4598988"/>
          </a:xfrm>
        </p:spPr>
        <p:txBody>
          <a:bodyPr>
            <a:normAutofit fontScale="85000" lnSpcReduction="10000"/>
          </a:bodyPr>
          <a:lstStyle/>
          <a:p>
            <a:r>
              <a:rPr lang="en-US" noProof="0" dirty="0">
                <a:solidFill>
                  <a:srgbClr val="FF2F92"/>
                </a:solidFill>
              </a:rPr>
              <a:t>Preventive</a:t>
            </a:r>
            <a:r>
              <a:rPr lang="en-US" noProof="0" dirty="0"/>
              <a:t>: avoid incidents before they occur</a:t>
            </a:r>
          </a:p>
          <a:p>
            <a:pPr lvl="1"/>
            <a:r>
              <a:rPr lang="en-US" noProof="0" dirty="0"/>
              <a:t>E.g., access control to avoid disclosure</a:t>
            </a:r>
          </a:p>
          <a:p>
            <a:endParaRPr lang="en-US" noProof="0" dirty="0"/>
          </a:p>
          <a:p>
            <a:r>
              <a:rPr lang="en-US" noProof="0" dirty="0">
                <a:solidFill>
                  <a:srgbClr val="FF2F92"/>
                </a:solidFill>
              </a:rPr>
              <a:t>Detective/Reactive</a:t>
            </a:r>
            <a:r>
              <a:rPr lang="en-US" noProof="0" dirty="0"/>
              <a:t>: respond to incidents while they occur</a:t>
            </a:r>
          </a:p>
          <a:p>
            <a:pPr lvl="1"/>
            <a:r>
              <a:rPr lang="en-US" dirty="0"/>
              <a:t>E.g., detect anomalous activity and lock down the network</a:t>
            </a:r>
            <a:endParaRPr lang="en-US" noProof="0" dirty="0"/>
          </a:p>
          <a:p>
            <a:endParaRPr lang="en-US" noProof="0" dirty="0"/>
          </a:p>
          <a:p>
            <a:r>
              <a:rPr lang="en-US" noProof="0" dirty="0">
                <a:solidFill>
                  <a:srgbClr val="FF2F92"/>
                </a:solidFill>
              </a:rPr>
              <a:t>Corrective</a:t>
            </a:r>
            <a:r>
              <a:rPr lang="en-US" noProof="0" dirty="0"/>
              <a:t>: handle incidents after they have occurred (cf. </a:t>
            </a:r>
            <a:r>
              <a:rPr lang="en-US" b="1" noProof="0" dirty="0"/>
              <a:t>resilience</a:t>
            </a:r>
            <a:r>
              <a:rPr lang="en-US" noProof="0" dirty="0"/>
              <a:t>)</a:t>
            </a:r>
          </a:p>
          <a:p>
            <a:pPr lvl="1"/>
            <a:r>
              <a:rPr lang="en-US" dirty="0"/>
              <a:t>E.g., restore correct state from backup</a:t>
            </a:r>
          </a:p>
        </p:txBody>
      </p:sp>
      <p:sp>
        <p:nvSpPr>
          <p:cNvPr id="2" name="Left Arrow Callout 1"/>
          <p:cNvSpPr/>
          <p:nvPr/>
        </p:nvSpPr>
        <p:spPr bwMode="auto">
          <a:xfrm>
            <a:off x="7181850" y="1635143"/>
            <a:ext cx="1790700" cy="895350"/>
          </a:xfrm>
          <a:prstGeom prst="leftArrowCallout">
            <a:avLst/>
          </a:prstGeom>
          <a:solidFill>
            <a:schemeClr val="bg1">
              <a:lumMod val="85000"/>
            </a:schemeClr>
          </a:solidFill>
          <a:ln w="9525" cap="flat" cmpd="sng" algn="ctr">
            <a:no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marL="0" lvl="1" algn="ctr"/>
            <a:r>
              <a:rPr lang="en-US" sz="1350" dirty="0">
                <a:latin typeface="Calibri" panose="020F0502020204030204" pitchFamily="34" charset="0"/>
              </a:rPr>
              <a:t>E.g., First line of defense</a:t>
            </a:r>
          </a:p>
        </p:txBody>
      </p:sp>
      <p:sp>
        <p:nvSpPr>
          <p:cNvPr id="5" name="Left Arrow Callout 4"/>
          <p:cNvSpPr/>
          <p:nvPr/>
        </p:nvSpPr>
        <p:spPr bwMode="auto">
          <a:xfrm>
            <a:off x="7181850" y="3040629"/>
            <a:ext cx="1790700" cy="895350"/>
          </a:xfrm>
          <a:prstGeom prst="leftArrowCallout">
            <a:avLst/>
          </a:prstGeom>
          <a:solidFill>
            <a:schemeClr val="bg1">
              <a:lumMod val="85000"/>
            </a:schemeClr>
          </a:solidFill>
          <a:ln w="9525" cap="flat" cmpd="sng" algn="ctr">
            <a:no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marL="0" lvl="1" algn="ctr"/>
            <a:r>
              <a:rPr lang="en-US" sz="1350" dirty="0">
                <a:latin typeface="Calibri" panose="020F0502020204030204" pitchFamily="34" charset="0"/>
              </a:rPr>
              <a:t>E.g., Second line of defense</a:t>
            </a:r>
          </a:p>
        </p:txBody>
      </p:sp>
      <p:sp>
        <p:nvSpPr>
          <p:cNvPr id="6" name="Left Arrow Callout 5"/>
          <p:cNvSpPr/>
          <p:nvPr/>
        </p:nvSpPr>
        <p:spPr bwMode="auto">
          <a:xfrm>
            <a:off x="7181850" y="5210705"/>
            <a:ext cx="1790700" cy="895350"/>
          </a:xfrm>
          <a:prstGeom prst="leftArrowCallout">
            <a:avLst/>
          </a:prstGeom>
          <a:solidFill>
            <a:schemeClr val="bg1">
              <a:lumMod val="85000"/>
            </a:schemeClr>
          </a:solidFill>
          <a:ln w="9525" cap="flat" cmpd="sng" algn="ctr">
            <a:no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marL="0" lvl="1" algn="ctr"/>
            <a:r>
              <a:rPr lang="en-US" sz="1350" dirty="0">
                <a:latin typeface="Calibri" panose="020F0502020204030204" pitchFamily="34" charset="0"/>
              </a:rPr>
              <a:t>E.g., Third line of defense</a:t>
            </a:r>
          </a:p>
        </p:txBody>
      </p:sp>
      <p:sp>
        <p:nvSpPr>
          <p:cNvPr id="3" name="Slide Number Placeholder 2">
            <a:extLst>
              <a:ext uri="{FF2B5EF4-FFF2-40B4-BE49-F238E27FC236}">
                <a16:creationId xmlns:a16="http://schemas.microsoft.com/office/drawing/2014/main" id="{1C6AB826-C312-E441-A1B6-EE41C579D030}"/>
              </a:ext>
            </a:extLst>
          </p:cNvPr>
          <p:cNvSpPr>
            <a:spLocks noGrp="1"/>
          </p:cNvSpPr>
          <p:nvPr>
            <p:ph type="sldNum" sz="quarter" idx="12"/>
          </p:nvPr>
        </p:nvSpPr>
        <p:spPr/>
        <p:txBody>
          <a:bodyPr/>
          <a:lstStyle/>
          <a:p>
            <a:fld id="{41FD0BAD-EDB4-BF48-B5DA-A7E15AE1BBA8}" type="slidenum">
              <a:rPr lang="en-US" smtClean="0"/>
              <a:t>38</a:t>
            </a:fld>
            <a:endParaRPr lang="en-US"/>
          </a:p>
        </p:txBody>
      </p:sp>
    </p:spTree>
    <p:extLst>
      <p:ext uri="{BB962C8B-B14F-4D97-AF65-F5344CB8AC3E}">
        <p14:creationId xmlns:p14="http://schemas.microsoft.com/office/powerpoint/2010/main" val="26916601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44EB76E-3058-B047-B583-A0B8140AE5E8}"/>
              </a:ext>
            </a:extLst>
          </p:cNvPr>
          <p:cNvSpPr>
            <a:spLocks noGrp="1"/>
          </p:cNvSpPr>
          <p:nvPr>
            <p:ph type="title"/>
          </p:nvPr>
        </p:nvSpPr>
        <p:spPr/>
        <p:txBody>
          <a:bodyPr/>
          <a:lstStyle/>
          <a:p>
            <a:r>
              <a:rPr lang="en-DE" dirty="0"/>
              <a:t>Security Design Patterns</a:t>
            </a:r>
          </a:p>
        </p:txBody>
      </p:sp>
      <p:sp>
        <p:nvSpPr>
          <p:cNvPr id="6" name="Text Placeholder 5">
            <a:extLst>
              <a:ext uri="{FF2B5EF4-FFF2-40B4-BE49-F238E27FC236}">
                <a16:creationId xmlns:a16="http://schemas.microsoft.com/office/drawing/2014/main" id="{A029EA02-E34E-DA40-AFEC-086CF810A320}"/>
              </a:ext>
            </a:extLst>
          </p:cNvPr>
          <p:cNvSpPr>
            <a:spLocks noGrp="1"/>
          </p:cNvSpPr>
          <p:nvPr>
            <p:ph type="body" idx="1"/>
          </p:nvPr>
        </p:nvSpPr>
        <p:spPr/>
        <p:txBody>
          <a:bodyPr/>
          <a:lstStyle/>
          <a:p>
            <a:endParaRPr lang="en-DE"/>
          </a:p>
        </p:txBody>
      </p:sp>
      <p:sp>
        <p:nvSpPr>
          <p:cNvPr id="3" name="Slide Number Placeholder 2">
            <a:extLst>
              <a:ext uri="{FF2B5EF4-FFF2-40B4-BE49-F238E27FC236}">
                <a16:creationId xmlns:a16="http://schemas.microsoft.com/office/drawing/2014/main" id="{B165EB4F-03C3-DF42-B9CD-E869F0163B0B}"/>
              </a:ext>
            </a:extLst>
          </p:cNvPr>
          <p:cNvSpPr>
            <a:spLocks noGrp="1"/>
          </p:cNvSpPr>
          <p:nvPr>
            <p:ph type="sldNum" sz="quarter" idx="4294967295"/>
          </p:nvPr>
        </p:nvSpPr>
        <p:spPr>
          <a:xfrm>
            <a:off x="8542338" y="6356350"/>
            <a:ext cx="601662" cy="365125"/>
          </a:xfrm>
        </p:spPr>
        <p:txBody>
          <a:bodyPr/>
          <a:lstStyle/>
          <a:p>
            <a:fld id="{41FD0BAD-EDB4-BF48-B5DA-A7E15AE1BBA8}" type="slidenum">
              <a:rPr lang="en-US" smtClean="0"/>
              <a:t>39</a:t>
            </a:fld>
            <a:endParaRPr lang="en-US"/>
          </a:p>
        </p:txBody>
      </p:sp>
    </p:spTree>
    <p:extLst>
      <p:ext uri="{BB962C8B-B14F-4D97-AF65-F5344CB8AC3E}">
        <p14:creationId xmlns:p14="http://schemas.microsoft.com/office/powerpoint/2010/main" val="28808926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96815F-0CED-1342-9CDC-512815585193}"/>
              </a:ext>
            </a:extLst>
          </p:cNvPr>
          <p:cNvSpPr>
            <a:spLocks noGrp="1"/>
          </p:cNvSpPr>
          <p:nvPr>
            <p:ph type="title"/>
          </p:nvPr>
        </p:nvSpPr>
        <p:spPr/>
        <p:txBody>
          <a:bodyPr/>
          <a:lstStyle/>
          <a:p>
            <a:r>
              <a:rPr lang="en-DE" dirty="0"/>
              <a:t>Security patterns – Fashion items ?</a:t>
            </a:r>
          </a:p>
        </p:txBody>
      </p:sp>
      <p:sp>
        <p:nvSpPr>
          <p:cNvPr id="4" name="Slide Number Placeholder 3">
            <a:extLst>
              <a:ext uri="{FF2B5EF4-FFF2-40B4-BE49-F238E27FC236}">
                <a16:creationId xmlns:a16="http://schemas.microsoft.com/office/drawing/2014/main" id="{F5CD39B5-3E6B-0A4E-A2C0-43D91CA25DBF}"/>
              </a:ext>
            </a:extLst>
          </p:cNvPr>
          <p:cNvSpPr>
            <a:spLocks noGrp="1"/>
          </p:cNvSpPr>
          <p:nvPr>
            <p:ph type="sldNum" sz="quarter" idx="12"/>
          </p:nvPr>
        </p:nvSpPr>
        <p:spPr/>
        <p:txBody>
          <a:bodyPr/>
          <a:lstStyle/>
          <a:p>
            <a:fld id="{41FD0BAD-EDB4-BF48-B5DA-A7E15AE1BBA8}" type="slidenum">
              <a:rPr lang="en-US" smtClean="0"/>
              <a:t>40</a:t>
            </a:fld>
            <a:endParaRPr lang="en-US"/>
          </a:p>
        </p:txBody>
      </p:sp>
      <p:pic>
        <p:nvPicPr>
          <p:cNvPr id="5" name="Picture 2" descr="http://www-fp.pearsonhighered.com/bigcovers/0131463071.jpg">
            <a:extLst>
              <a:ext uri="{FF2B5EF4-FFF2-40B4-BE49-F238E27FC236}">
                <a16:creationId xmlns:a16="http://schemas.microsoft.com/office/drawing/2014/main" id="{B31A782A-3E1F-AE40-B8C8-0F5338AEDF5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77377" y="2526714"/>
            <a:ext cx="2106781" cy="3089373"/>
          </a:xfrm>
          <a:prstGeom prst="rect">
            <a:avLst/>
          </a:prstGeom>
          <a:noFill/>
          <a:ln>
            <a:solidFill>
              <a:srgbClr val="000000"/>
            </a:solidFill>
          </a:ln>
          <a:extLst>
            <a:ext uri="{909E8E84-426E-40dd-AFC4-6F175D3DCCD1}">
              <a14:hiddenFill xmlns="" xmlns:a14="http://schemas.microsoft.com/office/drawing/2010/main">
                <a:solidFill>
                  <a:srgbClr val="FFFFFF"/>
                </a:solidFill>
              </a14:hiddenFill>
            </a:ext>
          </a:extLst>
        </p:spPr>
      </p:pic>
      <p:pic>
        <p:nvPicPr>
          <p:cNvPr id="6" name="Picture 8" descr="http://ecx.images-amazon.com/images/I/41tUbBz2FXL.jpg">
            <a:extLst>
              <a:ext uri="{FF2B5EF4-FFF2-40B4-BE49-F238E27FC236}">
                <a16:creationId xmlns:a16="http://schemas.microsoft.com/office/drawing/2014/main" id="{B6A06B73-1CE2-174B-919F-A13E95FE3B9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2436" y="2533406"/>
            <a:ext cx="2208270" cy="3113747"/>
          </a:xfrm>
          <a:prstGeom prst="rect">
            <a:avLst/>
          </a:prstGeom>
          <a:noFill/>
          <a:extLst>
            <a:ext uri="{909E8E84-426E-40dd-AFC4-6F175D3DCCD1}">
              <a14:hiddenFill xmlns=""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6227AB0B-C7EA-3B47-9F35-7C1C151B3AD2}"/>
              </a:ext>
            </a:extLst>
          </p:cNvPr>
          <p:cNvPicPr>
            <a:picLocks noChangeAspect="1"/>
          </p:cNvPicPr>
          <p:nvPr/>
        </p:nvPicPr>
        <p:blipFill rotWithShape="1">
          <a:blip r:embed="rId4"/>
          <a:srcRect l="33603" t="13549" r="35430" b="21419"/>
          <a:stretch/>
        </p:blipFill>
        <p:spPr>
          <a:xfrm>
            <a:off x="457200" y="2526714"/>
            <a:ext cx="2118427" cy="3089373"/>
          </a:xfrm>
          <a:prstGeom prst="rect">
            <a:avLst/>
          </a:prstGeom>
          <a:ln>
            <a:solidFill>
              <a:srgbClr val="000000"/>
            </a:solidFill>
          </a:ln>
        </p:spPr>
      </p:pic>
    </p:spTree>
    <p:extLst>
      <p:ext uri="{BB962C8B-B14F-4D97-AF65-F5344CB8AC3E}">
        <p14:creationId xmlns:p14="http://schemas.microsoft.com/office/powerpoint/2010/main" val="281054504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48" name="Text Box 12"/>
          <p:cNvSpPr txBox="1">
            <a:spLocks noChangeArrowheads="1"/>
          </p:cNvSpPr>
          <p:nvPr/>
        </p:nvSpPr>
        <p:spPr bwMode="auto">
          <a:xfrm>
            <a:off x="7305040" y="5660129"/>
            <a:ext cx="1523749" cy="278635"/>
          </a:xfrm>
          <a:prstGeom prst="rect">
            <a:avLst/>
          </a:prstGeom>
          <a:noFill/>
          <a:ln w="9525">
            <a:noFill/>
            <a:round/>
            <a:headEnd/>
            <a:tailEnd/>
          </a:ln>
          <a:effectLst/>
        </p:spPr>
        <p:txBody>
          <a:bodyPr wrap="none" lIns="67500" tIns="35100" rIns="67500" bIns="35100">
            <a:spAutoFit/>
          </a:bodyPr>
          <a:lstStyle/>
          <a:p>
            <a:pPr>
              <a:tabLst>
                <a:tab pos="0" algn="l"/>
                <a:tab pos="685800" algn="l"/>
                <a:tab pos="1371600" algn="l"/>
                <a:tab pos="2057400" algn="l"/>
                <a:tab pos="2743200" algn="l"/>
                <a:tab pos="3429000" algn="l"/>
                <a:tab pos="4114800" algn="l"/>
                <a:tab pos="4800600" algn="l"/>
                <a:tab pos="5486400" algn="l"/>
                <a:tab pos="6172200" algn="l"/>
                <a:tab pos="6858000" algn="l"/>
                <a:tab pos="7543800" algn="l"/>
              </a:tabLst>
            </a:pPr>
            <a:r>
              <a:rPr lang="en-GB" sz="1350" b="1">
                <a:solidFill>
                  <a:srgbClr val="000000"/>
                </a:solidFill>
                <a:ea typeface="DejaVu Sans" charset="0"/>
                <a:cs typeface="DejaVu Sans" charset="0"/>
              </a:rPr>
              <a:t>Source: </a:t>
            </a:r>
            <a:r>
              <a:rPr lang="en-GB" sz="1350" b="1">
                <a:solidFill>
                  <a:schemeClr val="accent1">
                    <a:lumMod val="25000"/>
                  </a:schemeClr>
                </a:solidFill>
                <a:ea typeface="DejaVu Sans" charset="0"/>
                <a:cs typeface="DejaVu Sans" charset="0"/>
              </a:rPr>
              <a:t>Wiley Book</a:t>
            </a:r>
          </a:p>
        </p:txBody>
      </p:sp>
      <p:sp>
        <p:nvSpPr>
          <p:cNvPr id="91149" name="Text Box 13"/>
          <p:cNvSpPr txBox="1">
            <a:spLocks noChangeArrowheads="1"/>
          </p:cNvSpPr>
          <p:nvPr/>
        </p:nvSpPr>
        <p:spPr bwMode="auto">
          <a:xfrm>
            <a:off x="1064952" y="5154562"/>
            <a:ext cx="6240088" cy="532550"/>
          </a:xfrm>
          <a:prstGeom prst="rect">
            <a:avLst/>
          </a:prstGeom>
          <a:noFill/>
          <a:ln w="9525">
            <a:noFill/>
            <a:round/>
            <a:headEnd/>
            <a:tailEnd/>
          </a:ln>
          <a:effectLst/>
        </p:spPr>
        <p:txBody>
          <a:bodyPr wrap="square" lIns="67500" tIns="35100" rIns="67500" bIns="35100">
            <a:spAutoFit/>
          </a:bodyPr>
          <a:lstStyle/>
          <a:p>
            <a:pPr>
              <a:tabLst>
                <a:tab pos="0" algn="l"/>
                <a:tab pos="685800" algn="l"/>
                <a:tab pos="1371600" algn="l"/>
                <a:tab pos="2057400" algn="l"/>
                <a:tab pos="2743200" algn="l"/>
                <a:tab pos="3429000" algn="l"/>
                <a:tab pos="4114800" algn="l"/>
                <a:tab pos="4800600" algn="l"/>
                <a:tab pos="5486400" algn="l"/>
                <a:tab pos="6172200" algn="l"/>
                <a:tab pos="6858000" algn="l"/>
                <a:tab pos="7543800" algn="l"/>
              </a:tabLst>
            </a:pPr>
            <a:r>
              <a:rPr lang="en-GB" sz="1500" b="1">
                <a:solidFill>
                  <a:schemeClr val="accent1">
                    <a:lumMod val="10000"/>
                  </a:schemeClr>
                </a:solidFill>
                <a:latin typeface="Calibri" panose="020F0502020204030204" pitchFamily="34" charset="0"/>
                <a:ea typeface="DejaVu Sans" charset="0"/>
                <a:cs typeface="DejaVu Sans" charset="0"/>
              </a:rPr>
              <a:t>Known Uses. </a:t>
            </a:r>
            <a:r>
              <a:rPr lang="en-US" sz="1500">
                <a:solidFill>
                  <a:schemeClr val="accent1">
                    <a:lumMod val="10000"/>
                  </a:schemeClr>
                </a:solidFill>
                <a:latin typeface="Calibri" panose="020F0502020204030204" pitchFamily="34" charset="0"/>
                <a:ea typeface="DejaVu Sans" charset="0"/>
                <a:cs typeface="DejaVu Sans" charset="0"/>
              </a:rPr>
              <a:t>UNIX telnet and Windows NT login applications use Single Access Point for logging into the system</a:t>
            </a:r>
            <a:r>
              <a:rPr lang="en-GB" sz="1500">
                <a:solidFill>
                  <a:schemeClr val="accent1">
                    <a:lumMod val="10000"/>
                  </a:schemeClr>
                </a:solidFill>
                <a:latin typeface="Calibri" panose="020F0502020204030204" pitchFamily="34" charset="0"/>
                <a:ea typeface="DejaVu Sans" charset="0"/>
                <a:cs typeface="DejaVu Sans" charset="0"/>
              </a:rPr>
              <a:t>.</a:t>
            </a:r>
          </a:p>
        </p:txBody>
      </p:sp>
      <p:sp>
        <p:nvSpPr>
          <p:cNvPr id="14" name="Title 13"/>
          <p:cNvSpPr>
            <a:spLocks noGrp="1"/>
          </p:cNvSpPr>
          <p:nvPr>
            <p:ph type="title"/>
          </p:nvPr>
        </p:nvSpPr>
        <p:spPr/>
        <p:txBody>
          <a:bodyPr/>
          <a:lstStyle/>
          <a:p>
            <a:r>
              <a:rPr lang="en-US" noProof="0"/>
              <a:t>Single Access Point</a:t>
            </a:r>
          </a:p>
        </p:txBody>
      </p:sp>
      <p:sp>
        <p:nvSpPr>
          <p:cNvPr id="5" name="Slide Number Placeholder 4"/>
          <p:cNvSpPr>
            <a:spLocks noGrp="1"/>
          </p:cNvSpPr>
          <p:nvPr>
            <p:ph type="sldNum" sz="quarter" idx="12"/>
          </p:nvPr>
        </p:nvSpPr>
        <p:spPr/>
        <p:txBody>
          <a:bodyPr/>
          <a:lstStyle/>
          <a:p>
            <a:fld id="{41FD0BAD-EDB4-BF48-B5DA-A7E15AE1BBA8}" type="slidenum">
              <a:rPr lang="en-US" smtClean="0"/>
              <a:t>41</a:t>
            </a:fld>
            <a:endParaRPr lang="en-US"/>
          </a:p>
        </p:txBody>
      </p:sp>
      <p:sp>
        <p:nvSpPr>
          <p:cNvPr id="6" name="Text Placeholder 5"/>
          <p:cNvSpPr>
            <a:spLocks noGrp="1"/>
          </p:cNvSpPr>
          <p:nvPr>
            <p:ph type="body" sz="quarter" idx="15"/>
          </p:nvPr>
        </p:nvSpPr>
        <p:spPr/>
        <p:txBody>
          <a:bodyPr/>
          <a:lstStyle/>
          <a:p>
            <a:r>
              <a:rPr lang="en-US" noProof="0"/>
              <a:t>Example</a:t>
            </a:r>
          </a:p>
        </p:txBody>
      </p:sp>
      <p:sp>
        <p:nvSpPr>
          <p:cNvPr id="15" name="Rounded Rectangle 14"/>
          <p:cNvSpPr/>
          <p:nvPr/>
        </p:nvSpPr>
        <p:spPr bwMode="auto">
          <a:xfrm>
            <a:off x="457201" y="2712944"/>
            <a:ext cx="7866283" cy="692190"/>
          </a:xfrm>
          <a:prstGeom prst="roundRect">
            <a:avLst/>
          </a:prstGeom>
          <a:solidFill>
            <a:schemeClr val="accent1">
              <a:lumMod val="60000"/>
              <a:lumOff val="40000"/>
            </a:schemeClr>
          </a:solidFill>
          <a:ln w="9525" cap="flat" cmpd="sng" algn="ctr">
            <a:no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eaLnBrk="0" fontAlgn="base" hangingPunct="0">
              <a:spcBef>
                <a:spcPct val="0"/>
              </a:spcBef>
              <a:spcAft>
                <a:spcPct val="0"/>
              </a:spcAft>
            </a:pPr>
            <a:r>
              <a:rPr lang="en-US">
                <a:solidFill>
                  <a:schemeClr val="bg1"/>
                </a:solidFill>
                <a:latin typeface="Calibri" panose="020F0502020204030204" pitchFamily="34" charset="0"/>
                <a:cs typeface="Arial" charset="0"/>
              </a:rPr>
              <a:t>A security model is difficult to </a:t>
            </a:r>
            <a:r>
              <a:rPr lang="en-US">
                <a:solidFill>
                  <a:schemeClr val="accent1">
                    <a:lumMod val="10000"/>
                  </a:schemeClr>
                </a:solidFill>
                <a:latin typeface="Calibri" panose="020F0502020204030204" pitchFamily="34" charset="0"/>
                <a:cs typeface="Arial" charset="0"/>
              </a:rPr>
              <a:t>validate </a:t>
            </a:r>
            <a:r>
              <a:rPr lang="en-US">
                <a:solidFill>
                  <a:schemeClr val="bg1"/>
                </a:solidFill>
                <a:latin typeface="Calibri" panose="020F0502020204030204" pitchFamily="34" charset="0"/>
                <a:cs typeface="Arial" charset="0"/>
              </a:rPr>
              <a:t>when it has multiple “front doors”, “back doors”, and “side doors” for entering the application</a:t>
            </a:r>
            <a:endParaRPr lang="en-GB">
              <a:solidFill>
                <a:schemeClr val="bg1"/>
              </a:solidFill>
              <a:latin typeface="Calibri" panose="020F0502020204030204" pitchFamily="34" charset="0"/>
              <a:cs typeface="Arial" charset="0"/>
            </a:endParaRPr>
          </a:p>
        </p:txBody>
      </p:sp>
      <p:sp>
        <p:nvSpPr>
          <p:cNvPr id="16" name="Rounded Rectangle 15"/>
          <p:cNvSpPr/>
          <p:nvPr/>
        </p:nvSpPr>
        <p:spPr bwMode="auto">
          <a:xfrm>
            <a:off x="457200" y="4047430"/>
            <a:ext cx="7866283" cy="716720"/>
          </a:xfrm>
          <a:prstGeom prst="roundRect">
            <a:avLst/>
          </a:prstGeom>
          <a:solidFill>
            <a:schemeClr val="accent1">
              <a:lumMod val="60000"/>
              <a:lumOff val="40000"/>
            </a:schemeClr>
          </a:solidFill>
          <a:ln w="9525" cap="flat" cmpd="sng" algn="ctr">
            <a:no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buClr>
                <a:srgbClr val="333399"/>
              </a:buClr>
              <a:tabLst>
                <a:tab pos="255985" algn="l"/>
                <a:tab pos="941785" algn="l"/>
                <a:tab pos="1627585" algn="l"/>
                <a:tab pos="2313385" algn="l"/>
                <a:tab pos="2999185" algn="l"/>
                <a:tab pos="3684985" algn="l"/>
                <a:tab pos="4370785" algn="l"/>
                <a:tab pos="5056585" algn="l"/>
                <a:tab pos="5742385" algn="l"/>
                <a:tab pos="6428185" algn="l"/>
                <a:tab pos="7113985" algn="l"/>
                <a:tab pos="7799785" algn="l"/>
              </a:tabLst>
            </a:pPr>
            <a:r>
              <a:rPr lang="en-US">
                <a:solidFill>
                  <a:schemeClr val="bg1"/>
                </a:solidFill>
                <a:latin typeface="Calibri" panose="020F0502020204030204" pitchFamily="34" charset="0"/>
                <a:cs typeface="Arial" charset="0"/>
              </a:rPr>
              <a:t>Reduce the </a:t>
            </a:r>
            <a:r>
              <a:rPr lang="en-US">
                <a:solidFill>
                  <a:schemeClr val="accent1">
                    <a:lumMod val="10000"/>
                  </a:schemeClr>
                </a:solidFill>
                <a:latin typeface="Calibri" panose="020F0502020204030204" pitchFamily="34" charset="0"/>
                <a:cs typeface="Arial" charset="0"/>
              </a:rPr>
              <a:t>attack surface </a:t>
            </a:r>
            <a:r>
              <a:rPr lang="en-US">
                <a:solidFill>
                  <a:schemeClr val="bg1"/>
                </a:solidFill>
                <a:latin typeface="Calibri" panose="020F0502020204030204" pitchFamily="34" charset="0"/>
                <a:cs typeface="Arial" charset="0"/>
              </a:rPr>
              <a:t>by setting </a:t>
            </a:r>
            <a:r>
              <a:rPr lang="en-GB">
                <a:solidFill>
                  <a:schemeClr val="bg1"/>
                </a:solidFill>
                <a:latin typeface="Calibri" panose="020F0502020204030204" pitchFamily="34" charset="0"/>
                <a:cs typeface="Arial" charset="0"/>
              </a:rPr>
              <a:t>up only </a:t>
            </a:r>
            <a:r>
              <a:rPr lang="en-GB">
                <a:solidFill>
                  <a:schemeClr val="accent1">
                    <a:lumMod val="10000"/>
                  </a:schemeClr>
                </a:solidFill>
                <a:latin typeface="Calibri" panose="020F0502020204030204" pitchFamily="34" charset="0"/>
                <a:cs typeface="Arial" charset="0"/>
              </a:rPr>
              <a:t>one way to get into </a:t>
            </a:r>
            <a:r>
              <a:rPr lang="en-GB">
                <a:solidFill>
                  <a:schemeClr val="bg1"/>
                </a:solidFill>
                <a:latin typeface="Calibri" panose="020F0502020204030204" pitchFamily="34" charset="0"/>
                <a:cs typeface="Arial" charset="0"/>
              </a:rPr>
              <a:t>the system and if necessary, create a mechanism to decide which sub-application to launch. </a:t>
            </a:r>
            <a:endParaRPr lang="en-GB" sz="2400">
              <a:solidFill>
                <a:schemeClr val="bg1"/>
              </a:solidFill>
              <a:latin typeface="Calibri" panose="020F0502020204030204" pitchFamily="34" charset="0"/>
              <a:cs typeface="Arial" charset="0"/>
            </a:endParaRPr>
          </a:p>
        </p:txBody>
      </p:sp>
      <p:sp>
        <p:nvSpPr>
          <p:cNvPr id="17" name="Rounded Rectangle 16"/>
          <p:cNvSpPr/>
          <p:nvPr/>
        </p:nvSpPr>
        <p:spPr bwMode="auto">
          <a:xfrm>
            <a:off x="457202" y="2263816"/>
            <a:ext cx="1521373" cy="477428"/>
          </a:xfrm>
          <a:prstGeom prst="roundRect">
            <a:avLst/>
          </a:prstGeom>
          <a:solidFill>
            <a:srgbClr val="FF0080"/>
          </a:solidFill>
          <a:ln w="9525" cap="flat" cmpd="sng" algn="ctr">
            <a:no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eaLnBrk="0" fontAlgn="base" hangingPunct="0">
              <a:spcBef>
                <a:spcPct val="0"/>
              </a:spcBef>
              <a:spcAft>
                <a:spcPct val="0"/>
              </a:spcAft>
            </a:pPr>
            <a:r>
              <a:rPr lang="en-GB" b="1">
                <a:solidFill>
                  <a:schemeClr val="bg1"/>
                </a:solidFill>
                <a:latin typeface="Calibri" panose="020F0502020204030204" pitchFamily="34" charset="0"/>
              </a:rPr>
              <a:t>Problem</a:t>
            </a:r>
          </a:p>
        </p:txBody>
      </p:sp>
      <p:sp>
        <p:nvSpPr>
          <p:cNvPr id="18" name="Rounded Rectangle 17"/>
          <p:cNvSpPr/>
          <p:nvPr/>
        </p:nvSpPr>
        <p:spPr bwMode="auto">
          <a:xfrm>
            <a:off x="457201" y="3583600"/>
            <a:ext cx="1521373" cy="477428"/>
          </a:xfrm>
          <a:prstGeom prst="roundRect">
            <a:avLst/>
          </a:prstGeom>
          <a:solidFill>
            <a:srgbClr val="FF0080"/>
          </a:solidFill>
          <a:ln w="9525" cap="flat" cmpd="sng" algn="ctr">
            <a:no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eaLnBrk="0" fontAlgn="base" hangingPunct="0">
              <a:spcBef>
                <a:spcPct val="0"/>
              </a:spcBef>
              <a:spcAft>
                <a:spcPct val="0"/>
              </a:spcAft>
            </a:pPr>
            <a:r>
              <a:rPr lang="en-GB" b="1">
                <a:solidFill>
                  <a:schemeClr val="bg1"/>
                </a:solidFill>
                <a:latin typeface="Calibri" panose="020F0502020204030204" pitchFamily="34" charset="0"/>
              </a:rPr>
              <a:t>Solution</a:t>
            </a:r>
          </a:p>
        </p:txBody>
      </p:sp>
      <p:sp>
        <p:nvSpPr>
          <p:cNvPr id="11" name="Explosion 2 10">
            <a:extLst>
              <a:ext uri="{FF2B5EF4-FFF2-40B4-BE49-F238E27FC236}">
                <a16:creationId xmlns:a16="http://schemas.microsoft.com/office/drawing/2014/main" id="{FFEEA55C-C6BA-634F-BBB9-AF2591DB499F}"/>
              </a:ext>
            </a:extLst>
          </p:cNvPr>
          <p:cNvSpPr/>
          <p:nvPr/>
        </p:nvSpPr>
        <p:spPr>
          <a:xfrm>
            <a:off x="6306701" y="101826"/>
            <a:ext cx="2739755" cy="1756484"/>
          </a:xfrm>
          <a:prstGeom prst="irregularSeal2">
            <a:avLst/>
          </a:prstGeom>
          <a:solidFill>
            <a:schemeClr val="bg1"/>
          </a:solidFill>
        </p:spPr>
        <p:style>
          <a:lnRef idx="2">
            <a:schemeClr val="dk1"/>
          </a:lnRef>
          <a:fillRef idx="1">
            <a:schemeClr val="lt1"/>
          </a:fillRef>
          <a:effectRef idx="0">
            <a:schemeClr val="dk1"/>
          </a:effectRef>
          <a:fontRef idx="minor">
            <a:schemeClr val="dk1"/>
          </a:fontRef>
        </p:style>
        <p:txBody>
          <a:bodyPr rtlCol="0" anchor="ctr"/>
          <a:lstStyle/>
          <a:p>
            <a:pPr algn="ctr"/>
            <a:r>
              <a:rPr lang="en-DE" dirty="0"/>
              <a:t>More on this in your lab !</a:t>
            </a:r>
          </a:p>
        </p:txBody>
      </p:sp>
    </p:spTree>
    <p:extLst>
      <p:ext uri="{BB962C8B-B14F-4D97-AF65-F5344CB8AC3E}">
        <p14:creationId xmlns:p14="http://schemas.microsoft.com/office/powerpoint/2010/main" val="423340984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ounded Rectangle 28"/>
          <p:cNvSpPr/>
          <p:nvPr/>
        </p:nvSpPr>
        <p:spPr bwMode="auto">
          <a:xfrm>
            <a:off x="4506474" y="2141811"/>
            <a:ext cx="3846951" cy="2495243"/>
          </a:xfrm>
          <a:prstGeom prst="roundRect">
            <a:avLst>
              <a:gd name="adj" fmla="val 7480"/>
            </a:avLst>
          </a:prstGeom>
          <a:noFill/>
          <a:ln w="19050" cap="flat" cmpd="sng" algn="ctr">
            <a:solidFill>
              <a:schemeClr val="tx1"/>
            </a:solidFill>
            <a:prstDash val="dash"/>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defTabSz="685800" eaLnBrk="0" fontAlgn="base" hangingPunct="0">
              <a:spcBef>
                <a:spcPct val="0"/>
              </a:spcBef>
              <a:spcAft>
                <a:spcPct val="0"/>
              </a:spcAft>
            </a:pPr>
            <a:endParaRPr lang="en-GB">
              <a:latin typeface="Times" pitchFamily="68" charset="0"/>
            </a:endParaRPr>
          </a:p>
        </p:txBody>
      </p:sp>
      <p:sp>
        <p:nvSpPr>
          <p:cNvPr id="5" name="Title 4">
            <a:extLst>
              <a:ext uri="{FF2B5EF4-FFF2-40B4-BE49-F238E27FC236}">
                <a16:creationId xmlns:a16="http://schemas.microsoft.com/office/drawing/2014/main" id="{AAF4D7CB-D97A-8F4F-B3F4-CB4F9CBE911D}"/>
              </a:ext>
            </a:extLst>
          </p:cNvPr>
          <p:cNvSpPr>
            <a:spLocks noGrp="1"/>
          </p:cNvSpPr>
          <p:nvPr>
            <p:ph type="title"/>
          </p:nvPr>
        </p:nvSpPr>
        <p:spPr/>
        <p:txBody>
          <a:bodyPr/>
          <a:lstStyle/>
          <a:p>
            <a:r>
              <a:rPr lang="en-US"/>
              <a:t>Single Access Point</a:t>
            </a:r>
            <a:endParaRPr lang="en-DE"/>
          </a:p>
        </p:txBody>
      </p:sp>
      <p:sp>
        <p:nvSpPr>
          <p:cNvPr id="9" name="TextBox 8"/>
          <p:cNvSpPr txBox="1"/>
          <p:nvPr/>
        </p:nvSpPr>
        <p:spPr>
          <a:xfrm rot="20155724">
            <a:off x="572865" y="2268771"/>
            <a:ext cx="1157022" cy="323165"/>
          </a:xfrm>
          <a:prstGeom prst="rect">
            <a:avLst/>
          </a:prstGeom>
          <a:solidFill>
            <a:srgbClr val="FF0080"/>
          </a:solidFill>
          <a:ln>
            <a:noFill/>
          </a:ln>
        </p:spPr>
        <p:txBody>
          <a:bodyPr wrap="square" rtlCol="0">
            <a:spAutoFit/>
          </a:bodyPr>
          <a:lstStyle/>
          <a:p>
            <a:pPr algn="ctr"/>
            <a:r>
              <a:rPr lang="en-US" sz="1500">
                <a:solidFill>
                  <a:schemeClr val="bg1"/>
                </a:solidFill>
                <a:latin typeface="Calibri" panose="020F0502020204030204" pitchFamily="34" charset="0"/>
              </a:rPr>
              <a:t>Participants</a:t>
            </a:r>
          </a:p>
        </p:txBody>
      </p:sp>
      <p:sp>
        <p:nvSpPr>
          <p:cNvPr id="2" name="Rectangle 1"/>
          <p:cNvSpPr/>
          <p:nvPr/>
        </p:nvSpPr>
        <p:spPr bwMode="auto">
          <a:xfrm>
            <a:off x="3467100" y="4816409"/>
            <a:ext cx="1771650" cy="358709"/>
          </a:xfrm>
          <a:prstGeom prst="rect">
            <a:avLst/>
          </a:prstGeom>
          <a:solidFill>
            <a:schemeClr val="accent5"/>
          </a:solidFill>
          <a:ln w="9525" cap="flat" cmpd="sng" algn="ctr">
            <a:solidFill>
              <a:schemeClr val="tx1"/>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eaLnBrk="0" fontAlgn="base" hangingPunct="0">
              <a:spcBef>
                <a:spcPct val="0"/>
              </a:spcBef>
              <a:spcAft>
                <a:spcPct val="0"/>
              </a:spcAft>
            </a:pPr>
            <a:r>
              <a:rPr lang="en-GB" sz="1500">
                <a:solidFill>
                  <a:schemeClr val="bg1"/>
                </a:solidFill>
                <a:latin typeface="Calibri" panose="020F0502020204030204" pitchFamily="34" charset="0"/>
              </a:rPr>
              <a:t>Decision point</a:t>
            </a:r>
          </a:p>
        </p:txBody>
      </p:sp>
      <p:sp>
        <p:nvSpPr>
          <p:cNvPr id="8" name="Rectangle 7"/>
          <p:cNvSpPr/>
          <p:nvPr/>
        </p:nvSpPr>
        <p:spPr bwMode="auto">
          <a:xfrm>
            <a:off x="3467100" y="5175118"/>
            <a:ext cx="1771650" cy="358709"/>
          </a:xfrm>
          <a:prstGeom prst="rect">
            <a:avLst/>
          </a:prstGeom>
          <a:solidFill>
            <a:schemeClr val="accent5"/>
          </a:solidFill>
          <a:ln w="9525" cap="flat" cmpd="sng" algn="ctr">
            <a:solidFill>
              <a:schemeClr val="tx1"/>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eaLnBrk="0" fontAlgn="base" hangingPunct="0">
              <a:spcBef>
                <a:spcPct val="0"/>
              </a:spcBef>
              <a:spcAft>
                <a:spcPct val="0"/>
              </a:spcAft>
            </a:pPr>
            <a:endParaRPr lang="en-GB" sz="1500">
              <a:latin typeface="Calibri" panose="020F0502020204030204" pitchFamily="34" charset="0"/>
            </a:endParaRPr>
          </a:p>
        </p:txBody>
      </p:sp>
      <p:sp>
        <p:nvSpPr>
          <p:cNvPr id="11" name="Rectangle 10"/>
          <p:cNvSpPr/>
          <p:nvPr/>
        </p:nvSpPr>
        <p:spPr bwMode="auto">
          <a:xfrm>
            <a:off x="3467100" y="5533828"/>
            <a:ext cx="1771650" cy="358709"/>
          </a:xfrm>
          <a:prstGeom prst="rect">
            <a:avLst/>
          </a:prstGeom>
          <a:solidFill>
            <a:schemeClr val="accent5"/>
          </a:solidFill>
          <a:ln w="9525" cap="flat" cmpd="sng" algn="ctr">
            <a:solidFill>
              <a:schemeClr val="tx1"/>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eaLnBrk="0" fontAlgn="base" hangingPunct="0">
              <a:spcBef>
                <a:spcPct val="0"/>
              </a:spcBef>
              <a:spcAft>
                <a:spcPct val="0"/>
              </a:spcAft>
            </a:pPr>
            <a:endParaRPr lang="en-GB" sz="1500">
              <a:latin typeface="Calibri" panose="020F0502020204030204" pitchFamily="34" charset="0"/>
            </a:endParaRPr>
          </a:p>
        </p:txBody>
      </p:sp>
      <p:sp>
        <p:nvSpPr>
          <p:cNvPr id="13" name="Rectangle 12"/>
          <p:cNvSpPr/>
          <p:nvPr/>
        </p:nvSpPr>
        <p:spPr bwMode="auto">
          <a:xfrm>
            <a:off x="3467100" y="2891120"/>
            <a:ext cx="1771650" cy="358709"/>
          </a:xfrm>
          <a:prstGeom prst="rect">
            <a:avLst/>
          </a:prstGeom>
          <a:solidFill>
            <a:schemeClr val="accent5"/>
          </a:solidFill>
          <a:ln w="9525" cap="flat" cmpd="sng" algn="ctr">
            <a:solidFill>
              <a:schemeClr val="tx1"/>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eaLnBrk="0" fontAlgn="base" hangingPunct="0">
              <a:spcBef>
                <a:spcPct val="0"/>
              </a:spcBef>
              <a:spcAft>
                <a:spcPct val="0"/>
              </a:spcAft>
            </a:pPr>
            <a:r>
              <a:rPr lang="en-GB" sz="1500">
                <a:solidFill>
                  <a:schemeClr val="bg1"/>
                </a:solidFill>
                <a:latin typeface="Calibri" panose="020F0502020204030204" pitchFamily="34" charset="0"/>
              </a:rPr>
              <a:t>Single access point</a:t>
            </a:r>
          </a:p>
        </p:txBody>
      </p:sp>
      <p:sp>
        <p:nvSpPr>
          <p:cNvPr id="14" name="Rectangle 13"/>
          <p:cNvSpPr/>
          <p:nvPr/>
        </p:nvSpPr>
        <p:spPr bwMode="auto">
          <a:xfrm>
            <a:off x="3467100" y="3249829"/>
            <a:ext cx="1771650" cy="358709"/>
          </a:xfrm>
          <a:prstGeom prst="rect">
            <a:avLst/>
          </a:prstGeom>
          <a:solidFill>
            <a:schemeClr val="accent5"/>
          </a:solidFill>
          <a:ln w="9525" cap="flat" cmpd="sng" algn="ctr">
            <a:solidFill>
              <a:schemeClr val="tx1"/>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eaLnBrk="0" fontAlgn="base" hangingPunct="0">
              <a:spcBef>
                <a:spcPct val="0"/>
              </a:spcBef>
              <a:spcAft>
                <a:spcPct val="0"/>
              </a:spcAft>
            </a:pPr>
            <a:endParaRPr lang="en-GB" sz="1500">
              <a:latin typeface="Calibri" panose="020F0502020204030204" pitchFamily="34" charset="0"/>
            </a:endParaRPr>
          </a:p>
        </p:txBody>
      </p:sp>
      <p:sp>
        <p:nvSpPr>
          <p:cNvPr id="15" name="Rectangle 14"/>
          <p:cNvSpPr/>
          <p:nvPr/>
        </p:nvSpPr>
        <p:spPr bwMode="auto">
          <a:xfrm>
            <a:off x="3467100" y="3608539"/>
            <a:ext cx="1771650" cy="358709"/>
          </a:xfrm>
          <a:prstGeom prst="rect">
            <a:avLst/>
          </a:prstGeom>
          <a:solidFill>
            <a:schemeClr val="accent5"/>
          </a:solidFill>
          <a:ln w="9525" cap="flat" cmpd="sng" algn="ctr">
            <a:solidFill>
              <a:schemeClr val="tx1"/>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eaLnBrk="0" fontAlgn="base" hangingPunct="0">
              <a:spcBef>
                <a:spcPct val="0"/>
              </a:spcBef>
              <a:spcAft>
                <a:spcPct val="0"/>
              </a:spcAft>
            </a:pPr>
            <a:endParaRPr lang="en-GB" sz="1500">
              <a:latin typeface="Calibri" panose="020F0502020204030204" pitchFamily="34" charset="0"/>
            </a:endParaRPr>
          </a:p>
        </p:txBody>
      </p:sp>
      <p:sp>
        <p:nvSpPr>
          <p:cNvPr id="17" name="Rectangle 16"/>
          <p:cNvSpPr/>
          <p:nvPr/>
        </p:nvSpPr>
        <p:spPr bwMode="auto">
          <a:xfrm>
            <a:off x="920655" y="2891120"/>
            <a:ext cx="1145121" cy="358709"/>
          </a:xfrm>
          <a:prstGeom prst="rect">
            <a:avLst/>
          </a:prstGeom>
          <a:solidFill>
            <a:schemeClr val="accent5"/>
          </a:solidFill>
          <a:ln w="9525" cap="flat" cmpd="sng" algn="ctr">
            <a:solidFill>
              <a:schemeClr val="tx1"/>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eaLnBrk="0" fontAlgn="base" hangingPunct="0">
              <a:spcBef>
                <a:spcPct val="0"/>
              </a:spcBef>
              <a:spcAft>
                <a:spcPct val="0"/>
              </a:spcAft>
            </a:pPr>
            <a:r>
              <a:rPr lang="en-GB" sz="1500">
                <a:solidFill>
                  <a:schemeClr val="bg1"/>
                </a:solidFill>
                <a:latin typeface="Calibri" panose="020F0502020204030204" pitchFamily="34" charset="0"/>
              </a:rPr>
              <a:t>User</a:t>
            </a:r>
          </a:p>
        </p:txBody>
      </p:sp>
      <p:sp>
        <p:nvSpPr>
          <p:cNvPr id="18" name="Rectangle 17"/>
          <p:cNvSpPr/>
          <p:nvPr/>
        </p:nvSpPr>
        <p:spPr bwMode="auto">
          <a:xfrm>
            <a:off x="920655" y="3249829"/>
            <a:ext cx="1145121" cy="358709"/>
          </a:xfrm>
          <a:prstGeom prst="rect">
            <a:avLst/>
          </a:prstGeom>
          <a:solidFill>
            <a:schemeClr val="accent5"/>
          </a:solidFill>
          <a:ln w="9525" cap="flat" cmpd="sng" algn="ctr">
            <a:solidFill>
              <a:schemeClr val="tx1"/>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eaLnBrk="0" fontAlgn="base" hangingPunct="0">
              <a:spcBef>
                <a:spcPct val="0"/>
              </a:spcBef>
              <a:spcAft>
                <a:spcPct val="0"/>
              </a:spcAft>
            </a:pPr>
            <a:endParaRPr lang="en-GB" sz="1500">
              <a:latin typeface="Calibri" panose="020F0502020204030204" pitchFamily="34" charset="0"/>
            </a:endParaRPr>
          </a:p>
        </p:txBody>
      </p:sp>
      <p:sp>
        <p:nvSpPr>
          <p:cNvPr id="19" name="Rectangle 18"/>
          <p:cNvSpPr/>
          <p:nvPr/>
        </p:nvSpPr>
        <p:spPr bwMode="auto">
          <a:xfrm>
            <a:off x="920655" y="3608539"/>
            <a:ext cx="1145121" cy="358709"/>
          </a:xfrm>
          <a:prstGeom prst="rect">
            <a:avLst/>
          </a:prstGeom>
          <a:solidFill>
            <a:schemeClr val="accent5"/>
          </a:solidFill>
          <a:ln w="9525" cap="flat" cmpd="sng" algn="ctr">
            <a:solidFill>
              <a:schemeClr val="tx1"/>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eaLnBrk="0" fontAlgn="base" hangingPunct="0">
              <a:spcBef>
                <a:spcPct val="0"/>
              </a:spcBef>
              <a:spcAft>
                <a:spcPct val="0"/>
              </a:spcAft>
            </a:pPr>
            <a:endParaRPr lang="en-GB" sz="1500">
              <a:latin typeface="Calibri" panose="020F0502020204030204" pitchFamily="34" charset="0"/>
            </a:endParaRPr>
          </a:p>
        </p:txBody>
      </p:sp>
      <p:sp>
        <p:nvSpPr>
          <p:cNvPr id="21" name="Rectangle 20"/>
          <p:cNvSpPr/>
          <p:nvPr/>
        </p:nvSpPr>
        <p:spPr bwMode="auto">
          <a:xfrm>
            <a:off x="6225198" y="2891119"/>
            <a:ext cx="1771650" cy="358709"/>
          </a:xfrm>
          <a:prstGeom prst="rect">
            <a:avLst/>
          </a:prstGeom>
          <a:solidFill>
            <a:schemeClr val="accent5"/>
          </a:solidFill>
          <a:ln w="9525" cap="flat" cmpd="sng" algn="ctr">
            <a:solidFill>
              <a:schemeClr val="tx1"/>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eaLnBrk="0" fontAlgn="base" hangingPunct="0">
              <a:spcBef>
                <a:spcPct val="0"/>
              </a:spcBef>
              <a:spcAft>
                <a:spcPct val="0"/>
              </a:spcAft>
            </a:pPr>
            <a:r>
              <a:rPr lang="en-GB" sz="1500">
                <a:solidFill>
                  <a:schemeClr val="bg1"/>
                </a:solidFill>
                <a:latin typeface="Calibri" panose="020F0502020204030204" pitchFamily="34" charset="0"/>
              </a:rPr>
              <a:t>Application</a:t>
            </a:r>
          </a:p>
        </p:txBody>
      </p:sp>
      <p:sp>
        <p:nvSpPr>
          <p:cNvPr id="22" name="Rectangle 21"/>
          <p:cNvSpPr/>
          <p:nvPr/>
        </p:nvSpPr>
        <p:spPr bwMode="auto">
          <a:xfrm>
            <a:off x="6225198" y="3249828"/>
            <a:ext cx="1771650" cy="358709"/>
          </a:xfrm>
          <a:prstGeom prst="rect">
            <a:avLst/>
          </a:prstGeom>
          <a:solidFill>
            <a:schemeClr val="accent5"/>
          </a:solidFill>
          <a:ln w="9525" cap="flat" cmpd="sng" algn="ctr">
            <a:solidFill>
              <a:schemeClr val="tx1"/>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eaLnBrk="0" fontAlgn="base" hangingPunct="0">
              <a:spcBef>
                <a:spcPct val="0"/>
              </a:spcBef>
              <a:spcAft>
                <a:spcPct val="0"/>
              </a:spcAft>
            </a:pPr>
            <a:endParaRPr lang="en-GB" sz="1500">
              <a:latin typeface="Calibri" panose="020F0502020204030204" pitchFamily="34" charset="0"/>
            </a:endParaRPr>
          </a:p>
        </p:txBody>
      </p:sp>
      <p:sp>
        <p:nvSpPr>
          <p:cNvPr id="23" name="Rectangle 22"/>
          <p:cNvSpPr/>
          <p:nvPr/>
        </p:nvSpPr>
        <p:spPr bwMode="auto">
          <a:xfrm>
            <a:off x="6225198" y="3608538"/>
            <a:ext cx="1771650" cy="358709"/>
          </a:xfrm>
          <a:prstGeom prst="rect">
            <a:avLst/>
          </a:prstGeom>
          <a:solidFill>
            <a:schemeClr val="accent5"/>
          </a:solidFill>
          <a:ln w="9525" cap="flat" cmpd="sng" algn="ctr">
            <a:solidFill>
              <a:schemeClr val="tx1"/>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eaLnBrk="0" fontAlgn="base" hangingPunct="0">
              <a:spcBef>
                <a:spcPct val="0"/>
              </a:spcBef>
              <a:spcAft>
                <a:spcPct val="0"/>
              </a:spcAft>
            </a:pPr>
            <a:endParaRPr lang="en-GB" sz="1500">
              <a:latin typeface="Calibri" panose="020F0502020204030204" pitchFamily="34" charset="0"/>
            </a:endParaRPr>
          </a:p>
        </p:txBody>
      </p:sp>
      <p:cxnSp>
        <p:nvCxnSpPr>
          <p:cNvPr id="24" name="Straight Connector 23"/>
          <p:cNvCxnSpPr>
            <a:cxnSpLocks/>
            <a:stCxn id="18" idx="3"/>
            <a:endCxn id="14" idx="1"/>
          </p:cNvCxnSpPr>
          <p:nvPr/>
        </p:nvCxnSpPr>
        <p:spPr bwMode="auto">
          <a:xfrm>
            <a:off x="2065776" y="3429183"/>
            <a:ext cx="1401324" cy="0"/>
          </a:xfrm>
          <a:prstGeom prst="line">
            <a:avLst/>
          </a:prstGeom>
          <a:solidFill>
            <a:schemeClr val="accent1"/>
          </a:solidFill>
          <a:ln w="28575" cap="flat" cmpd="sng" algn="ctr">
            <a:solidFill>
              <a:schemeClr val="accent1">
                <a:lumMod val="10000"/>
              </a:schemeClr>
            </a:solidFill>
            <a:prstDash val="solid"/>
            <a:round/>
            <a:headEnd type="none" w="med" len="med"/>
            <a:tailEnd type="triangle" w="med" len="med"/>
          </a:ln>
          <a:effectLst/>
        </p:spPr>
      </p:cxnSp>
      <p:cxnSp>
        <p:nvCxnSpPr>
          <p:cNvPr id="26" name="Straight Arrow Connector 25"/>
          <p:cNvCxnSpPr>
            <a:cxnSpLocks/>
            <a:stCxn id="14" idx="3"/>
            <a:endCxn id="22" idx="1"/>
          </p:cNvCxnSpPr>
          <p:nvPr/>
        </p:nvCxnSpPr>
        <p:spPr bwMode="auto">
          <a:xfrm flipV="1">
            <a:off x="5238750" y="3429183"/>
            <a:ext cx="986448" cy="1"/>
          </a:xfrm>
          <a:prstGeom prst="straightConnector1">
            <a:avLst/>
          </a:prstGeom>
          <a:solidFill>
            <a:schemeClr val="accent1"/>
          </a:solidFill>
          <a:ln w="28575" cap="flat" cmpd="sng" algn="ctr">
            <a:solidFill>
              <a:schemeClr val="accent1">
                <a:lumMod val="10000"/>
              </a:schemeClr>
            </a:solidFill>
            <a:prstDash val="solid"/>
            <a:round/>
            <a:headEnd type="none" w="med" len="med"/>
            <a:tailEnd type="triangle"/>
          </a:ln>
          <a:effectLst/>
        </p:spPr>
      </p:cxnSp>
      <p:cxnSp>
        <p:nvCxnSpPr>
          <p:cNvPr id="28" name="Straight Arrow Connector 27"/>
          <p:cNvCxnSpPr>
            <a:cxnSpLocks/>
            <a:stCxn id="15" idx="2"/>
            <a:endCxn id="2" idx="0"/>
          </p:cNvCxnSpPr>
          <p:nvPr/>
        </p:nvCxnSpPr>
        <p:spPr bwMode="auto">
          <a:xfrm>
            <a:off x="4352925" y="3967247"/>
            <a:ext cx="0" cy="849162"/>
          </a:xfrm>
          <a:prstGeom prst="straightConnector1">
            <a:avLst/>
          </a:prstGeom>
          <a:solidFill>
            <a:schemeClr val="accent1"/>
          </a:solidFill>
          <a:ln w="28575" cap="flat" cmpd="sng" algn="ctr">
            <a:solidFill>
              <a:schemeClr val="accent1">
                <a:lumMod val="10000"/>
              </a:schemeClr>
            </a:solidFill>
            <a:prstDash val="solid"/>
            <a:round/>
            <a:headEnd type="none" w="med" len="med"/>
            <a:tailEnd type="triangle"/>
          </a:ln>
          <a:effectLst/>
        </p:spPr>
      </p:cxnSp>
      <p:sp>
        <p:nvSpPr>
          <p:cNvPr id="30" name="TextBox 29"/>
          <p:cNvSpPr txBox="1"/>
          <p:nvPr/>
        </p:nvSpPr>
        <p:spPr bwMode="auto">
          <a:xfrm>
            <a:off x="2413321" y="3429181"/>
            <a:ext cx="800540" cy="276999"/>
          </a:xfrm>
          <a:prstGeom prst="rect">
            <a:avLst/>
          </a:prstGeom>
          <a:noFill/>
          <a:ln w="9525">
            <a:noFill/>
            <a:miter lim="800000"/>
            <a:headEnd/>
            <a:tailEnd/>
          </a:ln>
        </p:spPr>
        <p:txBody>
          <a:bodyPr vert="horz" wrap="none" lIns="68580" tIns="34290" rIns="68580" bIns="34290" numCol="1" rtlCol="0" anchor="t" anchorCtr="0" compatLnSpc="1">
            <a:prstTxWarp prst="textNoShape">
              <a:avLst/>
            </a:prstTxWarp>
            <a:spAutoFit/>
          </a:bodyPr>
          <a:lstStyle/>
          <a:p>
            <a:r>
              <a:rPr lang="en-GB" sz="1350" kern="0">
                <a:latin typeface="Consolas" panose="020B0609020204030204" pitchFamily="49" charset="0"/>
                <a:cs typeface="Consolas" panose="020B0609020204030204" pitchFamily="49" charset="0"/>
              </a:rPr>
              <a:t>&lt;&lt;use&gt;&gt;</a:t>
            </a:r>
          </a:p>
        </p:txBody>
      </p:sp>
      <p:sp>
        <p:nvSpPr>
          <p:cNvPr id="3" name="Slide Number Placeholder 2">
            <a:extLst>
              <a:ext uri="{FF2B5EF4-FFF2-40B4-BE49-F238E27FC236}">
                <a16:creationId xmlns:a16="http://schemas.microsoft.com/office/drawing/2014/main" id="{41B17B66-D090-BD4C-A5F8-409C86F66991}"/>
              </a:ext>
            </a:extLst>
          </p:cNvPr>
          <p:cNvSpPr>
            <a:spLocks noGrp="1"/>
          </p:cNvSpPr>
          <p:nvPr>
            <p:ph type="sldNum" sz="quarter" idx="12"/>
          </p:nvPr>
        </p:nvSpPr>
        <p:spPr/>
        <p:txBody>
          <a:bodyPr/>
          <a:lstStyle/>
          <a:p>
            <a:fld id="{41FD0BAD-EDB4-BF48-B5DA-A7E15AE1BBA8}" type="slidenum">
              <a:rPr lang="en-US" smtClean="0"/>
              <a:t>42</a:t>
            </a:fld>
            <a:endParaRPr lang="en-US"/>
          </a:p>
        </p:txBody>
      </p:sp>
    </p:spTree>
    <p:custDataLst>
      <p:tags r:id="rId1"/>
    </p:custDataLst>
    <p:extLst>
      <p:ext uri="{BB962C8B-B14F-4D97-AF65-F5344CB8AC3E}">
        <p14:creationId xmlns:p14="http://schemas.microsoft.com/office/powerpoint/2010/main" val="3751745991"/>
      </p:ext>
    </p:extLst>
  </p:cSld>
  <p:clrMapOvr>
    <a:masterClrMapping/>
  </p:clrMapOvr>
  <mc:AlternateContent xmlns:mc="http://schemas.openxmlformats.org/markup-compatibility/2006" xmlns:p14="http://schemas.microsoft.com/office/powerpoint/2010/main">
    <mc:Choice Requires="p14">
      <p:transition spd="slow" p14:dur="2000" advTm="51165"/>
    </mc:Choice>
    <mc:Fallback xmlns="">
      <p:transition spd="slow" advTm="51165"/>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02856" y="4108033"/>
            <a:ext cx="1179911" cy="313904"/>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32422" y="3597514"/>
            <a:ext cx="2777728" cy="442301"/>
          </a:xfrm>
          <a:prstGeom prst="rect">
            <a:avLst/>
          </a:prstGeom>
        </p:spPr>
      </p:pic>
      <p:sp>
        <p:nvSpPr>
          <p:cNvPr id="7" name="Title 6">
            <a:extLst>
              <a:ext uri="{FF2B5EF4-FFF2-40B4-BE49-F238E27FC236}">
                <a16:creationId xmlns:a16="http://schemas.microsoft.com/office/drawing/2014/main" id="{E1FDA45D-9DA4-B34B-8BFE-032233743570}"/>
              </a:ext>
            </a:extLst>
          </p:cNvPr>
          <p:cNvSpPr>
            <a:spLocks noGrp="1"/>
          </p:cNvSpPr>
          <p:nvPr>
            <p:ph type="title"/>
          </p:nvPr>
        </p:nvSpPr>
        <p:spPr/>
        <p:txBody>
          <a:bodyPr/>
          <a:lstStyle/>
          <a:p>
            <a:r>
              <a:rPr lang="en-US"/>
              <a:t>Single Access Point</a:t>
            </a:r>
            <a:endParaRPr lang="en-DE"/>
          </a:p>
        </p:txBody>
      </p:sp>
      <p:sp>
        <p:nvSpPr>
          <p:cNvPr id="32" name="TextBox 31"/>
          <p:cNvSpPr txBox="1"/>
          <p:nvPr/>
        </p:nvSpPr>
        <p:spPr>
          <a:xfrm rot="20155724">
            <a:off x="1465799" y="2598865"/>
            <a:ext cx="1202252" cy="300082"/>
          </a:xfrm>
          <a:prstGeom prst="rect">
            <a:avLst/>
          </a:prstGeom>
          <a:solidFill>
            <a:srgbClr val="FF0080"/>
          </a:solidFill>
          <a:ln>
            <a:noFill/>
          </a:ln>
        </p:spPr>
        <p:txBody>
          <a:bodyPr wrap="none" rtlCol="0">
            <a:spAutoFit/>
          </a:bodyPr>
          <a:lstStyle/>
          <a:p>
            <a:r>
              <a:rPr lang="en-US" sz="1350">
                <a:solidFill>
                  <a:schemeClr val="bg1"/>
                </a:solidFill>
              </a:rPr>
              <a:t>Collaborations</a:t>
            </a:r>
          </a:p>
        </p:txBody>
      </p:sp>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66925" y="2959180"/>
            <a:ext cx="5010150" cy="2589559"/>
          </a:xfrm>
          <a:prstGeom prst="rect">
            <a:avLst/>
          </a:prstGeom>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806428" y="4443110"/>
            <a:ext cx="2765822" cy="321168"/>
          </a:xfrm>
          <a:prstGeom prst="rect">
            <a:avLst/>
          </a:prstGeom>
        </p:spPr>
      </p:pic>
      <p:pic>
        <p:nvPicPr>
          <p:cNvPr id="9" name="Picture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245516" y="4940419"/>
            <a:ext cx="4326734" cy="324029"/>
          </a:xfrm>
          <a:prstGeom prst="rect">
            <a:avLst/>
          </a:prstGeom>
        </p:spPr>
      </p:pic>
      <p:sp>
        <p:nvSpPr>
          <p:cNvPr id="2" name="TextBox 1"/>
          <p:cNvSpPr txBox="1"/>
          <p:nvPr/>
        </p:nvSpPr>
        <p:spPr bwMode="auto">
          <a:xfrm>
            <a:off x="3349911" y="3017096"/>
            <a:ext cx="710772" cy="346249"/>
          </a:xfrm>
          <a:prstGeom prst="rect">
            <a:avLst/>
          </a:prstGeom>
          <a:solidFill>
            <a:schemeClr val="bg1"/>
          </a:solidFill>
          <a:ln w="9525">
            <a:noFill/>
            <a:miter lim="800000"/>
            <a:headEnd/>
            <a:tailEnd/>
          </a:ln>
        </p:spPr>
        <p:txBody>
          <a:bodyPr vert="horz" wrap="none" lIns="68580" tIns="34290" rIns="68580" bIns="34290" numCol="1" rtlCol="0" anchor="t" anchorCtr="0" compatLnSpc="1">
            <a:prstTxWarp prst="textNoShape">
              <a:avLst/>
            </a:prstTxWarp>
            <a:spAutoFit/>
          </a:bodyPr>
          <a:lstStyle/>
          <a:p>
            <a:pPr algn="ctr"/>
            <a:r>
              <a:rPr lang="en-GB" sz="900" u="sng" kern="0">
                <a:solidFill>
                  <a:schemeClr val="tx2">
                    <a:lumMod val="85000"/>
                    <a:lumOff val="15000"/>
                  </a:schemeClr>
                </a:solidFill>
              </a:rPr>
              <a:t>Single</a:t>
            </a:r>
            <a:r>
              <a:rPr lang="en-GB" sz="900" u="sng" kern="0">
                <a:solidFill>
                  <a:schemeClr val="bg2">
                    <a:lumMod val="50000"/>
                  </a:schemeClr>
                </a:solidFill>
              </a:rPr>
              <a:t> </a:t>
            </a:r>
          </a:p>
          <a:p>
            <a:pPr algn="ctr"/>
            <a:r>
              <a:rPr lang="en-GB" sz="900" u="sng" kern="0">
                <a:solidFill>
                  <a:schemeClr val="tx2">
                    <a:lumMod val="85000"/>
                    <a:lumOff val="15000"/>
                  </a:schemeClr>
                </a:solidFill>
              </a:rPr>
              <a:t>access point</a:t>
            </a:r>
          </a:p>
        </p:txBody>
      </p:sp>
      <p:sp>
        <p:nvSpPr>
          <p:cNvPr id="4" name="Slide Number Placeholder 3">
            <a:extLst>
              <a:ext uri="{FF2B5EF4-FFF2-40B4-BE49-F238E27FC236}">
                <a16:creationId xmlns:a16="http://schemas.microsoft.com/office/drawing/2014/main" id="{6A83422B-586D-0340-86D2-6973F838011F}"/>
              </a:ext>
            </a:extLst>
          </p:cNvPr>
          <p:cNvSpPr>
            <a:spLocks noGrp="1"/>
          </p:cNvSpPr>
          <p:nvPr>
            <p:ph type="sldNum" sz="quarter" idx="12"/>
          </p:nvPr>
        </p:nvSpPr>
        <p:spPr/>
        <p:txBody>
          <a:bodyPr/>
          <a:lstStyle/>
          <a:p>
            <a:fld id="{41FD0BAD-EDB4-BF48-B5DA-A7E15AE1BBA8}" type="slidenum">
              <a:rPr lang="en-US" smtClean="0"/>
              <a:t>43</a:t>
            </a:fld>
            <a:endParaRPr lang="en-US"/>
          </a:p>
        </p:txBody>
      </p:sp>
    </p:spTree>
    <p:extLst>
      <p:ext uri="{BB962C8B-B14F-4D97-AF65-F5344CB8AC3E}">
        <p14:creationId xmlns:p14="http://schemas.microsoft.com/office/powerpoint/2010/main" val="2923344488"/>
      </p:ext>
    </p:extLst>
  </p:cSld>
  <p:clrMapOvr>
    <a:masterClrMapping/>
  </p:clrMapOvr>
  <mc:AlternateContent xmlns:mc="http://schemas.openxmlformats.org/markup-compatibility/2006" xmlns:p14="http://schemas.microsoft.com/office/powerpoint/2010/main">
    <mc:Choice Requires="p14">
      <p:transition spd="slow" p14:dur="2000" advTm="44811"/>
    </mc:Choice>
    <mc:Fallback xmlns="">
      <p:transition spd="slow" advTm="44811"/>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0" name="Google Shape;220;p41"/>
          <p:cNvSpPr/>
          <p:nvPr/>
        </p:nvSpPr>
        <p:spPr>
          <a:xfrm>
            <a:off x="0" y="0"/>
            <a:ext cx="9144000" cy="6858000"/>
          </a:xfrm>
          <a:prstGeom prst="rect">
            <a:avLst/>
          </a:prstGeom>
          <a:solidFill>
            <a:srgbClr val="FFC000">
              <a:alpha val="20000"/>
            </a:srgbClr>
          </a:solidFill>
          <a:ln w="76200" cap="flat" cmpd="sng">
            <a:solidFill>
              <a:srgbClr val="FFC000"/>
            </a:solidFill>
            <a:prstDash val="solid"/>
            <a:round/>
            <a:headEnd type="none" w="sm" len="sm"/>
            <a:tailEnd type="none" w="sm" len="sm"/>
          </a:ln>
        </p:spPr>
        <p:txBody>
          <a:bodyPr spcFirstLastPara="1" wrap="square" lIns="91425" tIns="45700" rIns="91425" bIns="45700" anchor="ctr" anchorCtr="0">
            <a:noAutofit/>
          </a:bodyPr>
          <a:lstStyle/>
          <a:p>
            <a:pPr algn="ctr"/>
            <a:endParaRPr>
              <a:solidFill>
                <a:schemeClr val="dk1"/>
              </a:solidFill>
              <a:latin typeface="Calibri"/>
              <a:ea typeface="Calibri"/>
              <a:cs typeface="Calibri"/>
              <a:sym typeface="Calibri"/>
            </a:endParaRPr>
          </a:p>
        </p:txBody>
      </p:sp>
      <p:sp>
        <p:nvSpPr>
          <p:cNvPr id="221" name="Google Shape;221;p41"/>
          <p:cNvSpPr txBox="1">
            <a:spLocks noGrp="1"/>
          </p:cNvSpPr>
          <p:nvPr>
            <p:ph type="title"/>
          </p:nvPr>
        </p:nvSpPr>
        <p:spPr>
          <a:prstGeom prst="rect">
            <a:avLst/>
          </a:prstGeom>
          <a:noFill/>
          <a:ln>
            <a:noFill/>
          </a:ln>
        </p:spPr>
        <p:txBody>
          <a:bodyPr spcFirstLastPara="1" vert="horz" wrap="square" lIns="91425" tIns="45700" rIns="91425" bIns="45700" rtlCol="0" anchor="ctr" anchorCtr="0">
            <a:normAutofit/>
          </a:bodyPr>
          <a:lstStyle/>
          <a:p>
            <a:pPr>
              <a:buClr>
                <a:srgbClr val="2EC6D6"/>
              </a:buClr>
              <a:buSzPct val="100000"/>
            </a:pPr>
            <a:r>
              <a:rPr lang="en" dirty="0"/>
              <a:t>Share your opinion</a:t>
            </a:r>
            <a:endParaRPr dirty="0"/>
          </a:p>
        </p:txBody>
      </p:sp>
      <p:sp>
        <p:nvSpPr>
          <p:cNvPr id="224" name="Google Shape;224;p41"/>
          <p:cNvSpPr txBox="1">
            <a:spLocks noGrp="1"/>
          </p:cNvSpPr>
          <p:nvPr>
            <p:ph idx="1"/>
          </p:nvPr>
        </p:nvSpPr>
        <p:spPr>
          <a:prstGeom prst="rect">
            <a:avLst/>
          </a:prstGeom>
          <a:noFill/>
          <a:ln>
            <a:noFill/>
          </a:ln>
        </p:spPr>
        <p:txBody>
          <a:bodyPr spcFirstLastPara="1" vert="horz" wrap="square" lIns="91425" tIns="0" rIns="91425" bIns="45700" rtlCol="0" anchor="t" anchorCtr="0">
            <a:noAutofit/>
          </a:bodyPr>
          <a:lstStyle/>
          <a:p>
            <a:pPr marL="0" indent="0">
              <a:spcBef>
                <a:spcPts val="0"/>
              </a:spcBef>
              <a:buSzPts val="3200"/>
              <a:buNone/>
            </a:pPr>
            <a:endParaRPr lang="en-GB" i="1" dirty="0"/>
          </a:p>
          <a:p>
            <a:pPr marL="0" indent="0">
              <a:spcBef>
                <a:spcPts val="0"/>
              </a:spcBef>
              <a:buSzPts val="3200"/>
              <a:buNone/>
            </a:pPr>
            <a:r>
              <a:rPr lang="en-GB" i="1" dirty="0"/>
              <a:t>Which secure design principles are implemented by the Single Access Point?</a:t>
            </a:r>
          </a:p>
          <a:p>
            <a:pPr marL="0" indent="0">
              <a:spcBef>
                <a:spcPts val="0"/>
              </a:spcBef>
              <a:buSzPts val="3200"/>
              <a:buNone/>
            </a:pPr>
            <a:endParaRPr lang="en-GB" i="1" dirty="0"/>
          </a:p>
          <a:p>
            <a:pPr marL="0" indent="0">
              <a:spcBef>
                <a:spcPts val="0"/>
              </a:spcBef>
              <a:buSzPts val="3200"/>
              <a:buNone/>
            </a:pPr>
            <a:r>
              <a:rPr lang="en-GB" i="1" dirty="0"/>
              <a:t>Which secure design tactics are implemented by the Single Access Point?</a:t>
            </a:r>
          </a:p>
          <a:p>
            <a:pPr marL="0" indent="0">
              <a:spcBef>
                <a:spcPts val="0"/>
              </a:spcBef>
            </a:pPr>
            <a:endParaRPr dirty="0"/>
          </a:p>
        </p:txBody>
      </p:sp>
      <p:sp>
        <p:nvSpPr>
          <p:cNvPr id="223" name="Google Shape;223;p41"/>
          <p:cNvSpPr txBox="1">
            <a:spLocks noGrp="1"/>
          </p:cNvSpPr>
          <p:nvPr>
            <p:ph type="sldNum" sz="quarter" idx="12"/>
          </p:nvPr>
        </p:nvSpPr>
        <p:spPr>
          <a:prstGeom prst="rect">
            <a:avLst/>
          </a:prstGeom>
          <a:noFill/>
          <a:ln>
            <a:noFill/>
          </a:ln>
        </p:spPr>
        <p:txBody>
          <a:bodyPr spcFirstLastPara="1" vert="horz" wrap="square" lIns="91425" tIns="45700" rIns="91425" bIns="45700" rtlCol="0" anchor="ctr" anchorCtr="0">
            <a:noAutofit/>
          </a:bodyPr>
          <a:lstStyle/>
          <a:p>
            <a:fld id="{00000000-1234-1234-1234-123412341234}" type="slidenum">
              <a:rPr lang="en"/>
              <a:pPr/>
              <a:t>44</a:t>
            </a:fld>
            <a:endParaRPr/>
          </a:p>
        </p:txBody>
      </p:sp>
      <p:sp>
        <p:nvSpPr>
          <p:cNvPr id="222" name="Google Shape;222;p41"/>
          <p:cNvSpPr txBox="1">
            <a:spLocks noGrp="1"/>
          </p:cNvSpPr>
          <p:nvPr>
            <p:ph type="body" sz="quarter" idx="15"/>
          </p:nvPr>
        </p:nvSpPr>
        <p:spPr>
          <a:prstGeom prst="rect">
            <a:avLst/>
          </a:prstGeom>
          <a:noFill/>
          <a:ln>
            <a:noFill/>
          </a:ln>
        </p:spPr>
        <p:txBody>
          <a:bodyPr spcFirstLastPara="1" vert="horz" wrap="square" lIns="91425" tIns="45700" rIns="91425" bIns="45700" rtlCol="0" anchor="t" anchorCtr="0">
            <a:normAutofit fontScale="92500" lnSpcReduction="10000"/>
          </a:bodyPr>
          <a:lstStyle/>
          <a:p>
            <a:pPr>
              <a:spcBef>
                <a:spcPts val="0"/>
              </a:spcBef>
              <a:buSzPts val="3200"/>
            </a:pPr>
            <a:r>
              <a:rPr lang="en" dirty="0"/>
              <a:t>Go to </a:t>
            </a:r>
            <a:r>
              <a:rPr lang="en" dirty="0" err="1"/>
              <a:t>menti.com</a:t>
            </a:r>
            <a:r>
              <a:rPr lang="en" dirty="0"/>
              <a:t> – PUT CODE HERE</a:t>
            </a:r>
          </a:p>
        </p:txBody>
      </p:sp>
      <p:pic>
        <p:nvPicPr>
          <p:cNvPr id="225" name="Google Shape;225;p41"/>
          <p:cNvPicPr preferRelativeResize="0"/>
          <p:nvPr/>
        </p:nvPicPr>
        <p:blipFill rotWithShape="1">
          <a:blip r:embed="rId3">
            <a:alphaModFix/>
          </a:blip>
          <a:srcRect/>
          <a:stretch/>
        </p:blipFill>
        <p:spPr>
          <a:xfrm>
            <a:off x="7821544" y="721501"/>
            <a:ext cx="978158" cy="798496"/>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2"/>
          <p:cNvSpPr>
            <a:spLocks noGrp="1" noChangeArrowheads="1"/>
          </p:cNvSpPr>
          <p:nvPr>
            <p:ph type="title"/>
          </p:nvPr>
        </p:nvSpPr>
        <p:spPr>
          <a:xfrm>
            <a:off x="457200" y="630811"/>
            <a:ext cx="8229600" cy="737026"/>
          </a:xfrm>
        </p:spPr>
        <p:txBody>
          <a:bodyPr/>
          <a:lstStyle/>
          <a:p>
            <a:r>
              <a:rPr lang="en-US" noProof="0" dirty="0"/>
              <a:t>REMINDER: Security Design Principles</a:t>
            </a:r>
            <a:endParaRPr lang="en-US" dirty="0"/>
          </a:p>
        </p:txBody>
      </p:sp>
      <p:sp>
        <p:nvSpPr>
          <p:cNvPr id="171011" name="Rectangle 3"/>
          <p:cNvSpPr>
            <a:spLocks noGrp="1" noChangeArrowheads="1"/>
          </p:cNvSpPr>
          <p:nvPr>
            <p:ph idx="1"/>
          </p:nvPr>
        </p:nvSpPr>
        <p:spPr>
          <a:xfrm>
            <a:off x="457200" y="1527228"/>
            <a:ext cx="8229600" cy="4598935"/>
          </a:xfrm>
        </p:spPr>
        <p:txBody>
          <a:bodyPr>
            <a:normAutofit lnSpcReduction="10000"/>
          </a:bodyPr>
          <a:lstStyle/>
          <a:p>
            <a:pPr marL="514350" indent="-514350">
              <a:buFont typeface="+mj-lt"/>
              <a:buAutoNum type="arabicPeriod"/>
            </a:pPr>
            <a:r>
              <a:rPr lang="en-US" dirty="0"/>
              <a:t>Least Privilege</a:t>
            </a:r>
          </a:p>
          <a:p>
            <a:pPr marL="514350" indent="-514350">
              <a:buFont typeface="+mj-lt"/>
              <a:buAutoNum type="arabicPeriod"/>
            </a:pPr>
            <a:r>
              <a:rPr lang="en-US" dirty="0"/>
              <a:t>Fail-Safe Defaults</a:t>
            </a:r>
          </a:p>
          <a:p>
            <a:pPr marL="514350" indent="-514350">
              <a:buFont typeface="+mj-lt"/>
              <a:buAutoNum type="arabicPeriod"/>
            </a:pPr>
            <a:r>
              <a:rPr lang="en-US" dirty="0"/>
              <a:t>Economy of Mechanism</a:t>
            </a:r>
          </a:p>
          <a:p>
            <a:pPr marL="514350" indent="-514350">
              <a:buFont typeface="+mj-lt"/>
              <a:buAutoNum type="arabicPeriod"/>
            </a:pPr>
            <a:r>
              <a:rPr lang="en-US" dirty="0"/>
              <a:t>Complete Mediation</a:t>
            </a:r>
          </a:p>
          <a:p>
            <a:pPr marL="514350" indent="-514350">
              <a:buFont typeface="+mj-lt"/>
              <a:buAutoNum type="arabicPeriod"/>
            </a:pPr>
            <a:r>
              <a:rPr lang="en-US" dirty="0"/>
              <a:t>Open Design </a:t>
            </a:r>
          </a:p>
          <a:p>
            <a:pPr marL="514350" indent="-514350">
              <a:buFont typeface="+mj-lt"/>
              <a:buAutoNum type="arabicPeriod"/>
            </a:pPr>
            <a:r>
              <a:rPr lang="en-US" dirty="0"/>
              <a:t>Separation of Privilege</a:t>
            </a:r>
          </a:p>
          <a:p>
            <a:pPr marL="514350" indent="-514350">
              <a:buFont typeface="+mj-lt"/>
              <a:buAutoNum type="arabicPeriod"/>
            </a:pPr>
            <a:r>
              <a:rPr lang="en-US" dirty="0"/>
              <a:t>Least Common Mechanism</a:t>
            </a:r>
          </a:p>
          <a:p>
            <a:pPr marL="514350" indent="-514350">
              <a:buFont typeface="+mj-lt"/>
              <a:buAutoNum type="arabicPeriod"/>
            </a:pPr>
            <a:r>
              <a:rPr lang="en-US" dirty="0"/>
              <a:t>Psychological Acceptability</a:t>
            </a:r>
          </a:p>
        </p:txBody>
      </p:sp>
      <p:sp>
        <p:nvSpPr>
          <p:cNvPr id="2" name="Slide Number Placeholder 1">
            <a:extLst>
              <a:ext uri="{FF2B5EF4-FFF2-40B4-BE49-F238E27FC236}">
                <a16:creationId xmlns:a16="http://schemas.microsoft.com/office/drawing/2014/main" id="{261C2CF6-4ED4-584E-AA4C-0973198C7244}"/>
              </a:ext>
            </a:extLst>
          </p:cNvPr>
          <p:cNvSpPr>
            <a:spLocks noGrp="1"/>
          </p:cNvSpPr>
          <p:nvPr>
            <p:ph type="sldNum" sz="quarter" idx="12"/>
          </p:nvPr>
        </p:nvSpPr>
        <p:spPr/>
        <p:txBody>
          <a:bodyPr/>
          <a:lstStyle/>
          <a:p>
            <a:fld id="{41FD0BAD-EDB4-BF48-B5DA-A7E15AE1BBA8}" type="slidenum">
              <a:rPr lang="en-US" smtClean="0"/>
              <a:t>45</a:t>
            </a:fld>
            <a:endParaRPr lang="en-US"/>
          </a:p>
        </p:txBody>
      </p:sp>
    </p:spTree>
    <p:extLst>
      <p:ext uri="{BB962C8B-B14F-4D97-AF65-F5344CB8AC3E}">
        <p14:creationId xmlns:p14="http://schemas.microsoft.com/office/powerpoint/2010/main" val="4096227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t>Single Access Point – Principles</a:t>
            </a:r>
          </a:p>
        </p:txBody>
      </p:sp>
      <p:sp>
        <p:nvSpPr>
          <p:cNvPr id="4" name="Content Placeholder 3"/>
          <p:cNvSpPr>
            <a:spLocks noGrp="1"/>
          </p:cNvSpPr>
          <p:nvPr>
            <p:ph idx="1"/>
          </p:nvPr>
        </p:nvSpPr>
        <p:spPr>
          <a:xfrm>
            <a:off x="457200" y="2881745"/>
            <a:ext cx="8229600" cy="3244418"/>
          </a:xfrm>
        </p:spPr>
        <p:txBody>
          <a:bodyPr/>
          <a:lstStyle/>
          <a:p>
            <a:pPr>
              <a:buNone/>
            </a:pPr>
            <a:r>
              <a:rPr lang="en-US" dirty="0"/>
              <a:t>Single Access Point</a:t>
            </a:r>
          </a:p>
          <a:p>
            <a:pPr lvl="1">
              <a:buNone/>
            </a:pPr>
            <a:r>
              <a:rPr lang="en-US" b="1" dirty="0"/>
              <a:t>Economy of mechanisms</a:t>
            </a:r>
          </a:p>
          <a:p>
            <a:pPr lvl="1">
              <a:buNone/>
            </a:pPr>
            <a:r>
              <a:rPr lang="en-US" b="1" dirty="0"/>
              <a:t>Complete mediation</a:t>
            </a:r>
          </a:p>
        </p:txBody>
      </p:sp>
      <p:sp>
        <p:nvSpPr>
          <p:cNvPr id="2" name="Slide Number Placeholder 1"/>
          <p:cNvSpPr>
            <a:spLocks noGrp="1"/>
          </p:cNvSpPr>
          <p:nvPr>
            <p:ph type="sldNum" sz="quarter" idx="12"/>
          </p:nvPr>
        </p:nvSpPr>
        <p:spPr/>
        <p:txBody>
          <a:bodyPr/>
          <a:lstStyle/>
          <a:p>
            <a:fld id="{E69AFFF3-CA6D-40D3-9E22-99FEAB396C03}" type="slidenum">
              <a:rPr lang="nl-BE" smtClean="0"/>
              <a:pPr/>
              <a:t>46</a:t>
            </a:fld>
            <a:endParaRPr lang="nl-BE"/>
          </a:p>
        </p:txBody>
      </p:sp>
      <p:sp>
        <p:nvSpPr>
          <p:cNvPr id="5" name="TextBox 4">
            <a:extLst>
              <a:ext uri="{FF2B5EF4-FFF2-40B4-BE49-F238E27FC236}">
                <a16:creationId xmlns:a16="http://schemas.microsoft.com/office/drawing/2014/main" id="{A867546F-3462-CA4D-AF0F-AF06339AFF3E}"/>
              </a:ext>
            </a:extLst>
          </p:cNvPr>
          <p:cNvSpPr txBox="1"/>
          <p:nvPr/>
        </p:nvSpPr>
        <p:spPr>
          <a:xfrm>
            <a:off x="451965" y="1695555"/>
            <a:ext cx="6120202" cy="461665"/>
          </a:xfrm>
          <a:prstGeom prst="rect">
            <a:avLst/>
          </a:prstGeom>
          <a:noFill/>
        </p:spPr>
        <p:txBody>
          <a:bodyPr wrap="none" rtlCol="0">
            <a:spAutoFit/>
          </a:bodyPr>
          <a:lstStyle/>
          <a:p>
            <a:r>
              <a:rPr lang="en-DE" sz="2400" dirty="0"/>
              <a:t>Security Pattern support one or more principles</a:t>
            </a:r>
          </a:p>
        </p:txBody>
      </p:sp>
      <p:sp>
        <p:nvSpPr>
          <p:cNvPr id="6" name="Google Shape;220;p41">
            <a:extLst>
              <a:ext uri="{FF2B5EF4-FFF2-40B4-BE49-F238E27FC236}">
                <a16:creationId xmlns:a16="http://schemas.microsoft.com/office/drawing/2014/main" id="{5E4CD45F-BF8E-BF4D-BB8C-1DD1DD80090D}"/>
              </a:ext>
            </a:extLst>
          </p:cNvPr>
          <p:cNvSpPr/>
          <p:nvPr/>
        </p:nvSpPr>
        <p:spPr>
          <a:xfrm>
            <a:off x="0" y="0"/>
            <a:ext cx="9144000" cy="6858000"/>
          </a:xfrm>
          <a:prstGeom prst="rect">
            <a:avLst/>
          </a:prstGeom>
          <a:solidFill>
            <a:srgbClr val="FFC000">
              <a:alpha val="20000"/>
            </a:srgbClr>
          </a:solidFill>
          <a:ln w="76200" cap="flat" cmpd="sng">
            <a:solidFill>
              <a:srgbClr val="FFC000"/>
            </a:solidFill>
            <a:prstDash val="solid"/>
            <a:round/>
            <a:headEnd type="none" w="sm" len="sm"/>
            <a:tailEnd type="none" w="sm" len="sm"/>
          </a:ln>
        </p:spPr>
        <p:txBody>
          <a:bodyPr spcFirstLastPara="1" wrap="square" lIns="91425" tIns="45700" rIns="91425" bIns="45700" anchor="ctr" anchorCtr="0">
            <a:noAutofit/>
          </a:bodyPr>
          <a:lstStyle/>
          <a:p>
            <a:pPr algn="ctr"/>
            <a:endParaRPr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33245468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2677245" y="3339562"/>
            <a:ext cx="1802830" cy="1036759"/>
          </a:xfrm>
          <a:prstGeom prst="rect">
            <a:avLst/>
          </a:prstGeom>
          <a:noFill/>
        </p:spPr>
        <p:txBody>
          <a:bodyPr wrap="square" rtlCol="0">
            <a:spAutoFit/>
          </a:bodyPr>
          <a:lstStyle/>
          <a:p>
            <a:pPr algn="ctr">
              <a:lnSpc>
                <a:spcPct val="150000"/>
              </a:lnSpc>
            </a:pPr>
            <a:r>
              <a:rPr lang="en-GB" sz="1050" dirty="0">
                <a:solidFill>
                  <a:prstClr val="black"/>
                </a:solidFill>
                <a:latin typeface="Calibri" panose="020F0502020204030204"/>
              </a:rPr>
              <a:t>Detect intrusion</a:t>
            </a:r>
          </a:p>
          <a:p>
            <a:pPr algn="ctr">
              <a:lnSpc>
                <a:spcPct val="150000"/>
              </a:lnSpc>
            </a:pPr>
            <a:r>
              <a:rPr lang="en-GB" sz="1050" dirty="0">
                <a:solidFill>
                  <a:prstClr val="black"/>
                </a:solidFill>
                <a:latin typeface="Calibri" panose="020F0502020204030204"/>
              </a:rPr>
              <a:t>Detect service denial</a:t>
            </a:r>
          </a:p>
          <a:p>
            <a:pPr algn="ctr">
              <a:lnSpc>
                <a:spcPct val="150000"/>
              </a:lnSpc>
            </a:pPr>
            <a:r>
              <a:rPr lang="en-GB" sz="1050" dirty="0">
                <a:solidFill>
                  <a:prstClr val="black"/>
                </a:solidFill>
                <a:latin typeface="Calibri" panose="020F0502020204030204"/>
              </a:rPr>
              <a:t>Verify massage integrity</a:t>
            </a:r>
          </a:p>
          <a:p>
            <a:pPr algn="ctr">
              <a:lnSpc>
                <a:spcPct val="150000"/>
              </a:lnSpc>
            </a:pPr>
            <a:r>
              <a:rPr lang="en-GB" sz="1050" dirty="0">
                <a:solidFill>
                  <a:prstClr val="black"/>
                </a:solidFill>
                <a:latin typeface="Calibri" panose="020F0502020204030204"/>
              </a:rPr>
              <a:t>Detect message delay</a:t>
            </a:r>
          </a:p>
        </p:txBody>
      </p:sp>
      <p:sp>
        <p:nvSpPr>
          <p:cNvPr id="12" name="TextBox 11"/>
          <p:cNvSpPr txBox="1"/>
          <p:nvPr/>
        </p:nvSpPr>
        <p:spPr>
          <a:xfrm>
            <a:off x="7085139" y="4064255"/>
            <a:ext cx="994183" cy="309637"/>
          </a:xfrm>
          <a:prstGeom prst="rect">
            <a:avLst/>
          </a:prstGeom>
          <a:noFill/>
        </p:spPr>
        <p:txBody>
          <a:bodyPr wrap="none" rtlCol="0">
            <a:spAutoFit/>
          </a:bodyPr>
          <a:lstStyle/>
          <a:p>
            <a:pPr algn="ctr">
              <a:lnSpc>
                <a:spcPct val="150000"/>
              </a:lnSpc>
            </a:pPr>
            <a:r>
              <a:rPr lang="en-GB" sz="1050" dirty="0">
                <a:solidFill>
                  <a:prstClr val="black"/>
                </a:solidFill>
                <a:latin typeface="Calibri" panose="020F0502020204030204"/>
              </a:rPr>
              <a:t>See availability</a:t>
            </a:r>
          </a:p>
        </p:txBody>
      </p:sp>
      <p:sp>
        <p:nvSpPr>
          <p:cNvPr id="13" name="TextBox 12"/>
          <p:cNvSpPr txBox="1"/>
          <p:nvPr/>
        </p:nvSpPr>
        <p:spPr>
          <a:xfrm>
            <a:off x="1041493" y="3339562"/>
            <a:ext cx="1519598" cy="2491003"/>
          </a:xfrm>
          <a:prstGeom prst="rect">
            <a:avLst/>
          </a:prstGeom>
          <a:noFill/>
        </p:spPr>
        <p:txBody>
          <a:bodyPr wrap="square" rtlCol="0">
            <a:spAutoFit/>
          </a:bodyPr>
          <a:lstStyle/>
          <a:p>
            <a:pPr algn="ctr">
              <a:lnSpc>
                <a:spcPct val="150000"/>
              </a:lnSpc>
            </a:pPr>
            <a:r>
              <a:rPr lang="en-GB" sz="1050" dirty="0">
                <a:solidFill>
                  <a:prstClr val="black"/>
                </a:solidFill>
                <a:latin typeface="Calibri" panose="020F0502020204030204"/>
              </a:rPr>
              <a:t>Identify actors</a:t>
            </a:r>
          </a:p>
          <a:p>
            <a:pPr algn="ctr">
              <a:lnSpc>
                <a:spcPct val="150000"/>
              </a:lnSpc>
            </a:pPr>
            <a:r>
              <a:rPr lang="en-GB" sz="1050" dirty="0">
                <a:solidFill>
                  <a:prstClr val="black"/>
                </a:solidFill>
                <a:latin typeface="Calibri" panose="020F0502020204030204"/>
              </a:rPr>
              <a:t>Validate Inputs</a:t>
            </a:r>
          </a:p>
          <a:p>
            <a:pPr algn="ctr">
              <a:lnSpc>
                <a:spcPct val="150000"/>
              </a:lnSpc>
            </a:pPr>
            <a:r>
              <a:rPr lang="en-GB" sz="1050" dirty="0">
                <a:solidFill>
                  <a:prstClr val="black"/>
                </a:solidFill>
                <a:latin typeface="Calibri" panose="020F0502020204030204"/>
              </a:rPr>
              <a:t>Manage User Sessions</a:t>
            </a:r>
          </a:p>
          <a:p>
            <a:pPr algn="ctr">
              <a:lnSpc>
                <a:spcPct val="150000"/>
              </a:lnSpc>
            </a:pPr>
            <a:r>
              <a:rPr lang="en-GB" sz="1050" dirty="0">
                <a:solidFill>
                  <a:prstClr val="black"/>
                </a:solidFill>
                <a:latin typeface="Calibri" panose="020F0502020204030204"/>
              </a:rPr>
              <a:t>Authenticate actors</a:t>
            </a:r>
          </a:p>
          <a:p>
            <a:pPr algn="ctr">
              <a:lnSpc>
                <a:spcPct val="150000"/>
              </a:lnSpc>
            </a:pPr>
            <a:r>
              <a:rPr lang="en-GB" sz="1050" dirty="0">
                <a:solidFill>
                  <a:prstClr val="black"/>
                </a:solidFill>
                <a:latin typeface="Calibri" panose="020F0502020204030204"/>
              </a:rPr>
              <a:t>Authorize actors</a:t>
            </a:r>
          </a:p>
          <a:p>
            <a:pPr algn="ctr">
              <a:lnSpc>
                <a:spcPct val="150000"/>
              </a:lnSpc>
            </a:pPr>
            <a:r>
              <a:rPr lang="en-GB" sz="1050" dirty="0">
                <a:solidFill>
                  <a:prstClr val="black"/>
                </a:solidFill>
                <a:latin typeface="Calibri" panose="020F0502020204030204"/>
              </a:rPr>
              <a:t>Limit access</a:t>
            </a:r>
          </a:p>
          <a:p>
            <a:pPr algn="ctr">
              <a:lnSpc>
                <a:spcPct val="150000"/>
              </a:lnSpc>
            </a:pPr>
            <a:r>
              <a:rPr lang="en-GB" sz="1050" dirty="0">
                <a:solidFill>
                  <a:prstClr val="black"/>
                </a:solidFill>
                <a:latin typeface="Calibri" panose="020F0502020204030204"/>
              </a:rPr>
              <a:t>Limit exposure</a:t>
            </a:r>
          </a:p>
          <a:p>
            <a:pPr algn="ctr">
              <a:lnSpc>
                <a:spcPct val="150000"/>
              </a:lnSpc>
            </a:pPr>
            <a:r>
              <a:rPr lang="en-GB" sz="1050" dirty="0">
                <a:solidFill>
                  <a:prstClr val="black"/>
                </a:solidFill>
                <a:latin typeface="Calibri" panose="020F0502020204030204"/>
              </a:rPr>
              <a:t>Encrypt data</a:t>
            </a:r>
          </a:p>
          <a:p>
            <a:pPr algn="ctr">
              <a:lnSpc>
                <a:spcPct val="150000"/>
              </a:lnSpc>
            </a:pPr>
            <a:r>
              <a:rPr lang="en-GB" sz="1050" dirty="0">
                <a:solidFill>
                  <a:prstClr val="black"/>
                </a:solidFill>
                <a:latin typeface="Calibri" panose="020F0502020204030204"/>
              </a:rPr>
              <a:t>Separate entities</a:t>
            </a:r>
          </a:p>
          <a:p>
            <a:pPr algn="ctr">
              <a:lnSpc>
                <a:spcPct val="150000"/>
              </a:lnSpc>
            </a:pPr>
            <a:r>
              <a:rPr lang="en-GB" sz="1050" dirty="0">
                <a:solidFill>
                  <a:prstClr val="black"/>
                </a:solidFill>
                <a:latin typeface="Calibri" panose="020F0502020204030204"/>
              </a:rPr>
              <a:t>Change default settings</a:t>
            </a:r>
          </a:p>
        </p:txBody>
      </p:sp>
      <p:sp>
        <p:nvSpPr>
          <p:cNvPr id="14" name="TextBox 13"/>
          <p:cNvSpPr txBox="1"/>
          <p:nvPr/>
        </p:nvSpPr>
        <p:spPr>
          <a:xfrm>
            <a:off x="4441128" y="3337132"/>
            <a:ext cx="1505916" cy="794385"/>
          </a:xfrm>
          <a:prstGeom prst="rect">
            <a:avLst/>
          </a:prstGeom>
          <a:noFill/>
        </p:spPr>
        <p:txBody>
          <a:bodyPr wrap="square" rtlCol="0">
            <a:spAutoFit/>
          </a:bodyPr>
          <a:lstStyle/>
          <a:p>
            <a:pPr algn="ctr">
              <a:lnSpc>
                <a:spcPct val="150000"/>
              </a:lnSpc>
            </a:pPr>
            <a:r>
              <a:rPr lang="en-GB" sz="1050" dirty="0">
                <a:solidFill>
                  <a:prstClr val="black"/>
                </a:solidFill>
                <a:latin typeface="Calibri" panose="020F0502020204030204"/>
              </a:rPr>
              <a:t>Revoke access</a:t>
            </a:r>
          </a:p>
          <a:p>
            <a:pPr algn="ctr">
              <a:lnSpc>
                <a:spcPct val="150000"/>
              </a:lnSpc>
            </a:pPr>
            <a:r>
              <a:rPr lang="en-GB" sz="1050" dirty="0">
                <a:solidFill>
                  <a:prstClr val="black"/>
                </a:solidFill>
                <a:latin typeface="Calibri" panose="020F0502020204030204"/>
              </a:rPr>
              <a:t>Lock computer</a:t>
            </a:r>
          </a:p>
          <a:p>
            <a:pPr algn="ctr">
              <a:lnSpc>
                <a:spcPct val="150000"/>
              </a:lnSpc>
            </a:pPr>
            <a:r>
              <a:rPr lang="en-GB" sz="1050" dirty="0">
                <a:solidFill>
                  <a:prstClr val="black"/>
                </a:solidFill>
                <a:latin typeface="Calibri" panose="020F0502020204030204"/>
              </a:rPr>
              <a:t>Inform actors</a:t>
            </a:r>
          </a:p>
        </p:txBody>
      </p:sp>
      <p:grpSp>
        <p:nvGrpSpPr>
          <p:cNvPr id="58" name="Group 57"/>
          <p:cNvGrpSpPr/>
          <p:nvPr/>
        </p:nvGrpSpPr>
        <p:grpSpPr>
          <a:xfrm>
            <a:off x="1337865" y="2466939"/>
            <a:ext cx="6338714" cy="257693"/>
            <a:chOff x="1814299" y="2329134"/>
            <a:chExt cx="8451618" cy="343591"/>
          </a:xfrm>
        </p:grpSpPr>
        <p:sp>
          <p:nvSpPr>
            <p:cNvPr id="9" name="TextBox 8"/>
            <p:cNvSpPr txBox="1"/>
            <p:nvPr/>
          </p:nvSpPr>
          <p:spPr>
            <a:xfrm>
              <a:off x="4138122" y="2334170"/>
              <a:ext cx="1293516" cy="338555"/>
            </a:xfrm>
            <a:prstGeom prst="rect">
              <a:avLst/>
            </a:prstGeom>
            <a:noFill/>
          </p:spPr>
          <p:txBody>
            <a:bodyPr wrap="none" rtlCol="0">
              <a:spAutoFit/>
            </a:bodyPr>
            <a:lstStyle/>
            <a:p>
              <a:r>
                <a:rPr lang="en-GB" sz="1050" dirty="0">
                  <a:solidFill>
                    <a:prstClr val="black"/>
                  </a:solidFill>
                  <a:latin typeface="Calibri" panose="020F0502020204030204"/>
                </a:rPr>
                <a:t>Detect attacks</a:t>
              </a:r>
            </a:p>
          </p:txBody>
        </p:sp>
        <p:sp>
          <p:nvSpPr>
            <p:cNvPr id="10" name="TextBox 9"/>
            <p:cNvSpPr txBox="1"/>
            <p:nvPr/>
          </p:nvSpPr>
          <p:spPr>
            <a:xfrm>
              <a:off x="8472264" y="2329135"/>
              <a:ext cx="1793653" cy="338555"/>
            </a:xfrm>
            <a:prstGeom prst="rect">
              <a:avLst/>
            </a:prstGeom>
            <a:noFill/>
          </p:spPr>
          <p:txBody>
            <a:bodyPr wrap="none" rtlCol="0">
              <a:spAutoFit/>
            </a:bodyPr>
            <a:lstStyle/>
            <a:p>
              <a:r>
                <a:rPr lang="en-GB" sz="1050" dirty="0">
                  <a:solidFill>
                    <a:prstClr val="black"/>
                  </a:solidFill>
                  <a:latin typeface="Calibri" panose="020F0502020204030204"/>
                </a:rPr>
                <a:t>Recover from attacks</a:t>
              </a:r>
            </a:p>
          </p:txBody>
        </p:sp>
        <p:sp>
          <p:nvSpPr>
            <p:cNvPr id="20" name="TextBox 19"/>
            <p:cNvSpPr txBox="1"/>
            <p:nvPr/>
          </p:nvSpPr>
          <p:spPr>
            <a:xfrm>
              <a:off x="1814299" y="2329134"/>
              <a:ext cx="1235809" cy="338555"/>
            </a:xfrm>
            <a:prstGeom prst="rect">
              <a:avLst/>
            </a:prstGeom>
            <a:noFill/>
          </p:spPr>
          <p:txBody>
            <a:bodyPr wrap="none" rtlCol="0">
              <a:spAutoFit/>
            </a:bodyPr>
            <a:lstStyle/>
            <a:p>
              <a:pPr algn="ctr"/>
              <a:r>
                <a:rPr lang="en-GB" sz="1050" dirty="0">
                  <a:solidFill>
                    <a:prstClr val="black"/>
                  </a:solidFill>
                  <a:latin typeface="Calibri" panose="020F0502020204030204"/>
                </a:rPr>
                <a:t>Resist attacks</a:t>
              </a:r>
            </a:p>
          </p:txBody>
        </p:sp>
        <p:sp>
          <p:nvSpPr>
            <p:cNvPr id="21" name="TextBox 20"/>
            <p:cNvSpPr txBox="1"/>
            <p:nvPr/>
          </p:nvSpPr>
          <p:spPr>
            <a:xfrm>
              <a:off x="6250393" y="2329135"/>
              <a:ext cx="1411071" cy="338555"/>
            </a:xfrm>
            <a:prstGeom prst="rect">
              <a:avLst/>
            </a:prstGeom>
            <a:noFill/>
          </p:spPr>
          <p:txBody>
            <a:bodyPr wrap="none" rtlCol="0">
              <a:spAutoFit/>
            </a:bodyPr>
            <a:lstStyle/>
            <a:p>
              <a:pPr algn="ctr"/>
              <a:r>
                <a:rPr lang="en-GB" sz="1050" dirty="0">
                  <a:solidFill>
                    <a:prstClr val="black"/>
                  </a:solidFill>
                  <a:latin typeface="Calibri" panose="020F0502020204030204"/>
                </a:rPr>
                <a:t>React to attacks</a:t>
              </a:r>
            </a:p>
          </p:txBody>
        </p:sp>
      </p:grpSp>
      <p:grpSp>
        <p:nvGrpSpPr>
          <p:cNvPr id="55" name="Group 54"/>
          <p:cNvGrpSpPr/>
          <p:nvPr/>
        </p:nvGrpSpPr>
        <p:grpSpPr>
          <a:xfrm>
            <a:off x="1801294" y="1860297"/>
            <a:ext cx="5202665" cy="610419"/>
            <a:chOff x="2401724" y="1337396"/>
            <a:chExt cx="6936887" cy="813891"/>
          </a:xfrm>
        </p:grpSpPr>
        <p:cxnSp>
          <p:nvCxnSpPr>
            <p:cNvPr id="16" name="Straight Connector 15"/>
            <p:cNvCxnSpPr>
              <a:cxnSpLocks/>
              <a:endCxn id="9" idx="0"/>
            </p:cNvCxnSpPr>
            <p:nvPr/>
          </p:nvCxnSpPr>
          <p:spPr>
            <a:xfrm flipH="1">
              <a:off x="4754400" y="1337396"/>
              <a:ext cx="1311119" cy="813891"/>
            </a:xfrm>
            <a:prstGeom prst="line">
              <a:avLst/>
            </a:prstGeom>
            <a:noFill/>
            <a:ln w="6350" cap="flat" cmpd="sng" algn="ctr">
              <a:solidFill>
                <a:sysClr val="windowText" lastClr="000000"/>
              </a:solidFill>
              <a:prstDash val="solid"/>
              <a:miter lim="800000"/>
              <a:headEnd type="none" w="med" len="med"/>
              <a:tailEnd type="triangle" w="med" len="med"/>
            </a:ln>
            <a:effectLst/>
          </p:spPr>
        </p:cxnSp>
        <p:cxnSp>
          <p:nvCxnSpPr>
            <p:cNvPr id="18" name="Straight Connector 17"/>
            <p:cNvCxnSpPr>
              <a:cxnSpLocks/>
              <a:endCxn id="10" idx="0"/>
            </p:cNvCxnSpPr>
            <p:nvPr/>
          </p:nvCxnSpPr>
          <p:spPr>
            <a:xfrm>
              <a:off x="6065519" y="1337396"/>
              <a:ext cx="3273092" cy="808856"/>
            </a:xfrm>
            <a:prstGeom prst="line">
              <a:avLst/>
            </a:prstGeom>
            <a:noFill/>
            <a:ln w="6350" cap="flat" cmpd="sng" algn="ctr">
              <a:solidFill>
                <a:sysClr val="windowText" lastClr="000000"/>
              </a:solidFill>
              <a:prstDash val="solid"/>
              <a:miter lim="800000"/>
              <a:headEnd type="none" w="med" len="med"/>
              <a:tailEnd type="triangle" w="med" len="med"/>
            </a:ln>
            <a:effectLst/>
          </p:spPr>
        </p:cxnSp>
        <p:cxnSp>
          <p:nvCxnSpPr>
            <p:cNvPr id="25" name="Straight Connector 24"/>
            <p:cNvCxnSpPr>
              <a:cxnSpLocks/>
              <a:endCxn id="20" idx="0"/>
            </p:cNvCxnSpPr>
            <p:nvPr/>
          </p:nvCxnSpPr>
          <p:spPr>
            <a:xfrm flipH="1">
              <a:off x="2401724" y="1337396"/>
              <a:ext cx="3663795" cy="808855"/>
            </a:xfrm>
            <a:prstGeom prst="line">
              <a:avLst/>
            </a:prstGeom>
            <a:noFill/>
            <a:ln w="6350" cap="flat" cmpd="sng" algn="ctr">
              <a:solidFill>
                <a:sysClr val="windowText" lastClr="000000"/>
              </a:solidFill>
              <a:prstDash val="solid"/>
              <a:miter lim="800000"/>
              <a:headEnd type="none" w="med" len="med"/>
              <a:tailEnd type="triangle" w="med" len="med"/>
            </a:ln>
            <a:effectLst/>
          </p:spPr>
        </p:cxnSp>
        <p:cxnSp>
          <p:nvCxnSpPr>
            <p:cNvPr id="26" name="Straight Connector 25"/>
            <p:cNvCxnSpPr>
              <a:cxnSpLocks/>
              <a:endCxn id="21" idx="0"/>
            </p:cNvCxnSpPr>
            <p:nvPr/>
          </p:nvCxnSpPr>
          <p:spPr>
            <a:xfrm>
              <a:off x="6065519" y="1337396"/>
              <a:ext cx="859931" cy="808856"/>
            </a:xfrm>
            <a:prstGeom prst="line">
              <a:avLst/>
            </a:prstGeom>
            <a:noFill/>
            <a:ln w="6350" cap="flat" cmpd="sng" algn="ctr">
              <a:solidFill>
                <a:sysClr val="windowText" lastClr="000000"/>
              </a:solidFill>
              <a:prstDash val="solid"/>
              <a:miter lim="800000"/>
              <a:headEnd type="none" w="med" len="med"/>
              <a:tailEnd type="triangle" w="med" len="med"/>
            </a:ln>
            <a:effectLst/>
          </p:spPr>
        </p:cxnSp>
      </p:grpSp>
      <p:cxnSp>
        <p:nvCxnSpPr>
          <p:cNvPr id="28" name="Straight Arrow Connector 27"/>
          <p:cNvCxnSpPr/>
          <p:nvPr/>
        </p:nvCxnSpPr>
        <p:spPr bwMode="auto">
          <a:xfrm>
            <a:off x="120648" y="4021674"/>
            <a:ext cx="606981" cy="0"/>
          </a:xfrm>
          <a:prstGeom prst="straightConnector1">
            <a:avLst/>
          </a:prstGeom>
          <a:solidFill>
            <a:schemeClr val="accent1"/>
          </a:solidFill>
          <a:ln w="57150" cap="flat" cmpd="sng" algn="ctr">
            <a:solidFill>
              <a:schemeClr val="tx1"/>
            </a:solidFill>
            <a:prstDash val="solid"/>
            <a:round/>
            <a:headEnd type="none" w="med" len="med"/>
            <a:tailEnd type="triangle"/>
          </a:ln>
          <a:effectLst/>
        </p:spPr>
      </p:cxnSp>
      <p:sp>
        <p:nvSpPr>
          <p:cNvPr id="29" name="TextBox 28"/>
          <p:cNvSpPr txBox="1"/>
          <p:nvPr/>
        </p:nvSpPr>
        <p:spPr>
          <a:xfrm>
            <a:off x="158682" y="3598456"/>
            <a:ext cx="579069" cy="276999"/>
          </a:xfrm>
          <a:prstGeom prst="rect">
            <a:avLst/>
          </a:prstGeom>
          <a:noFill/>
        </p:spPr>
        <p:txBody>
          <a:bodyPr wrap="none" rtlCol="0">
            <a:spAutoFit/>
          </a:bodyPr>
          <a:lstStyle/>
          <a:p>
            <a:r>
              <a:rPr lang="en-GB" sz="1200" dirty="0">
                <a:solidFill>
                  <a:prstClr val="black"/>
                </a:solidFill>
                <a:latin typeface="Calibri" panose="020F0502020204030204"/>
              </a:rPr>
              <a:t>Attack</a:t>
            </a:r>
          </a:p>
        </p:txBody>
      </p:sp>
      <p:cxnSp>
        <p:nvCxnSpPr>
          <p:cNvPr id="30" name="Straight Arrow Connector 29"/>
          <p:cNvCxnSpPr/>
          <p:nvPr/>
        </p:nvCxnSpPr>
        <p:spPr bwMode="auto">
          <a:xfrm>
            <a:off x="8273462" y="4021674"/>
            <a:ext cx="606981" cy="0"/>
          </a:xfrm>
          <a:prstGeom prst="straightConnector1">
            <a:avLst/>
          </a:prstGeom>
          <a:solidFill>
            <a:schemeClr val="accent1"/>
          </a:solidFill>
          <a:ln w="57150" cap="flat" cmpd="sng" algn="ctr">
            <a:solidFill>
              <a:schemeClr val="tx1"/>
            </a:solidFill>
            <a:prstDash val="solid"/>
            <a:round/>
            <a:headEnd type="none" w="med" len="med"/>
            <a:tailEnd type="triangle"/>
          </a:ln>
          <a:effectLst/>
        </p:spPr>
      </p:cxnSp>
      <p:sp>
        <p:nvSpPr>
          <p:cNvPr id="31" name="TextBox 30"/>
          <p:cNvSpPr txBox="1"/>
          <p:nvPr/>
        </p:nvSpPr>
        <p:spPr>
          <a:xfrm>
            <a:off x="8122267" y="2912293"/>
            <a:ext cx="909371" cy="1015663"/>
          </a:xfrm>
          <a:prstGeom prst="rect">
            <a:avLst/>
          </a:prstGeom>
          <a:noFill/>
        </p:spPr>
        <p:txBody>
          <a:bodyPr wrap="square" rtlCol="0">
            <a:spAutoFit/>
          </a:bodyPr>
          <a:lstStyle/>
          <a:p>
            <a:pPr algn="ctr"/>
            <a:r>
              <a:rPr lang="en-GB" sz="1200" dirty="0">
                <a:solidFill>
                  <a:prstClr val="black"/>
                </a:solidFill>
                <a:latin typeface="Calibri" panose="020F0502020204030204"/>
              </a:rPr>
              <a:t>System detects, resists, reacts or recovers</a:t>
            </a:r>
          </a:p>
        </p:txBody>
      </p:sp>
      <p:sp>
        <p:nvSpPr>
          <p:cNvPr id="32" name="TextBox 31"/>
          <p:cNvSpPr txBox="1"/>
          <p:nvPr/>
        </p:nvSpPr>
        <p:spPr>
          <a:xfrm>
            <a:off x="5845285" y="3337132"/>
            <a:ext cx="1261624" cy="309637"/>
          </a:xfrm>
          <a:prstGeom prst="rect">
            <a:avLst/>
          </a:prstGeom>
          <a:noFill/>
        </p:spPr>
        <p:txBody>
          <a:bodyPr wrap="square" rtlCol="0">
            <a:spAutoFit/>
          </a:bodyPr>
          <a:lstStyle/>
          <a:p>
            <a:pPr algn="ctr">
              <a:lnSpc>
                <a:spcPct val="150000"/>
              </a:lnSpc>
            </a:pPr>
            <a:r>
              <a:rPr lang="en-GB" sz="1050" dirty="0">
                <a:solidFill>
                  <a:prstClr val="black"/>
                </a:solidFill>
                <a:latin typeface="Calibri" panose="020F0502020204030204"/>
              </a:rPr>
              <a:t>Maintain audit trail</a:t>
            </a:r>
          </a:p>
        </p:txBody>
      </p:sp>
      <p:sp>
        <p:nvSpPr>
          <p:cNvPr id="33" name="TextBox 32"/>
          <p:cNvSpPr txBox="1"/>
          <p:nvPr/>
        </p:nvSpPr>
        <p:spPr>
          <a:xfrm>
            <a:off x="7215526" y="3337132"/>
            <a:ext cx="733410" cy="309637"/>
          </a:xfrm>
          <a:prstGeom prst="rect">
            <a:avLst/>
          </a:prstGeom>
          <a:noFill/>
        </p:spPr>
        <p:txBody>
          <a:bodyPr wrap="square" rtlCol="0">
            <a:spAutoFit/>
          </a:bodyPr>
          <a:lstStyle/>
          <a:p>
            <a:pPr algn="ctr">
              <a:lnSpc>
                <a:spcPct val="150000"/>
              </a:lnSpc>
            </a:pPr>
            <a:r>
              <a:rPr lang="en-GB" sz="1050" dirty="0">
                <a:solidFill>
                  <a:prstClr val="black"/>
                </a:solidFill>
                <a:latin typeface="Calibri" panose="020F0502020204030204"/>
              </a:rPr>
              <a:t>Restore</a:t>
            </a:r>
          </a:p>
        </p:txBody>
      </p:sp>
      <p:grpSp>
        <p:nvGrpSpPr>
          <p:cNvPr id="56" name="Group 55"/>
          <p:cNvGrpSpPr/>
          <p:nvPr/>
        </p:nvGrpSpPr>
        <p:grpSpPr>
          <a:xfrm>
            <a:off x="1801292" y="2697774"/>
            <a:ext cx="5758079" cy="753436"/>
            <a:chOff x="2432202" y="2484808"/>
            <a:chExt cx="7677439" cy="1004581"/>
          </a:xfrm>
        </p:grpSpPr>
        <p:cxnSp>
          <p:nvCxnSpPr>
            <p:cNvPr id="22" name="Straight Connector 21"/>
            <p:cNvCxnSpPr/>
            <p:nvPr/>
          </p:nvCxnSpPr>
          <p:spPr>
            <a:xfrm>
              <a:off x="4722895" y="2636912"/>
              <a:ext cx="0" cy="852477"/>
            </a:xfrm>
            <a:prstGeom prst="line">
              <a:avLst/>
            </a:prstGeom>
            <a:noFill/>
            <a:ln w="6350" cap="flat" cmpd="sng" algn="ctr">
              <a:solidFill>
                <a:sysClr val="windowText" lastClr="000000"/>
              </a:solidFill>
              <a:prstDash val="solid"/>
              <a:miter lim="800000"/>
              <a:headEnd type="none" w="med" len="med"/>
              <a:tailEnd type="triangle" w="med" len="med"/>
            </a:ln>
            <a:effectLst/>
          </p:spPr>
        </p:cxnSp>
        <p:cxnSp>
          <p:nvCxnSpPr>
            <p:cNvPr id="23" name="Straight Connector 22"/>
            <p:cNvCxnSpPr>
              <a:stCxn id="21" idx="2"/>
            </p:cNvCxnSpPr>
            <p:nvPr/>
          </p:nvCxnSpPr>
          <p:spPr>
            <a:xfrm flipH="1">
              <a:off x="6925449" y="2484808"/>
              <a:ext cx="1" cy="821701"/>
            </a:xfrm>
            <a:prstGeom prst="line">
              <a:avLst/>
            </a:prstGeom>
            <a:noFill/>
            <a:ln w="6350" cap="flat" cmpd="sng" algn="ctr">
              <a:solidFill>
                <a:sysClr val="windowText" lastClr="000000"/>
              </a:solidFill>
              <a:prstDash val="solid"/>
              <a:miter lim="800000"/>
              <a:headEnd type="none" w="med" len="med"/>
              <a:tailEnd type="triangle" w="med" len="med"/>
            </a:ln>
            <a:effectLst/>
          </p:spPr>
        </p:cxnSp>
        <p:cxnSp>
          <p:nvCxnSpPr>
            <p:cNvPr id="24" name="Straight Connector 23"/>
            <p:cNvCxnSpPr/>
            <p:nvPr/>
          </p:nvCxnSpPr>
          <p:spPr>
            <a:xfrm>
              <a:off x="2432202" y="2636912"/>
              <a:ext cx="1" cy="852477"/>
            </a:xfrm>
            <a:prstGeom prst="line">
              <a:avLst/>
            </a:prstGeom>
            <a:noFill/>
            <a:ln w="6350" cap="flat" cmpd="sng" algn="ctr">
              <a:solidFill>
                <a:sysClr val="windowText" lastClr="000000"/>
              </a:solidFill>
              <a:prstDash val="solid"/>
              <a:miter lim="800000"/>
              <a:headEnd type="none" w="med" len="med"/>
              <a:tailEnd type="triangle" w="med" len="med"/>
            </a:ln>
            <a:effectLst/>
          </p:spPr>
        </p:cxnSp>
        <p:cxnSp>
          <p:nvCxnSpPr>
            <p:cNvPr id="27" name="Straight Connector 26"/>
            <p:cNvCxnSpPr>
              <a:cxnSpLocks/>
              <a:stCxn id="10" idx="2"/>
              <a:endCxn id="32" idx="0"/>
            </p:cNvCxnSpPr>
            <p:nvPr/>
          </p:nvCxnSpPr>
          <p:spPr>
            <a:xfrm flipH="1">
              <a:off x="8665276" y="2515584"/>
              <a:ext cx="703816" cy="821701"/>
            </a:xfrm>
            <a:prstGeom prst="line">
              <a:avLst/>
            </a:prstGeom>
            <a:noFill/>
            <a:ln w="6350" cap="flat" cmpd="sng" algn="ctr">
              <a:solidFill>
                <a:sysClr val="windowText" lastClr="000000"/>
              </a:solidFill>
              <a:prstDash val="solid"/>
              <a:miter lim="800000"/>
              <a:headEnd type="none" w="med" len="med"/>
              <a:tailEnd type="triangle" w="med" len="med"/>
            </a:ln>
            <a:effectLst/>
          </p:spPr>
        </p:cxnSp>
        <p:cxnSp>
          <p:nvCxnSpPr>
            <p:cNvPr id="40" name="Straight Connector 39"/>
            <p:cNvCxnSpPr>
              <a:stCxn id="10" idx="2"/>
              <a:endCxn id="33" idx="0"/>
            </p:cNvCxnSpPr>
            <p:nvPr/>
          </p:nvCxnSpPr>
          <p:spPr>
            <a:xfrm>
              <a:off x="9338612" y="2484808"/>
              <a:ext cx="771029" cy="821701"/>
            </a:xfrm>
            <a:prstGeom prst="line">
              <a:avLst/>
            </a:prstGeom>
            <a:noFill/>
            <a:ln w="6350" cap="flat" cmpd="sng" algn="ctr">
              <a:solidFill>
                <a:sysClr val="windowText" lastClr="000000"/>
              </a:solidFill>
              <a:prstDash val="solid"/>
              <a:miter lim="800000"/>
              <a:headEnd type="none" w="med" len="med"/>
              <a:tailEnd type="triangle" w="med" len="med"/>
            </a:ln>
            <a:effectLst/>
          </p:spPr>
        </p:cxnSp>
      </p:grpSp>
      <p:cxnSp>
        <p:nvCxnSpPr>
          <p:cNvPr id="43" name="Straight Connector 42"/>
          <p:cNvCxnSpPr/>
          <p:nvPr/>
        </p:nvCxnSpPr>
        <p:spPr>
          <a:xfrm>
            <a:off x="7582231" y="3648756"/>
            <a:ext cx="0" cy="415499"/>
          </a:xfrm>
          <a:prstGeom prst="line">
            <a:avLst/>
          </a:prstGeom>
          <a:noFill/>
          <a:ln w="6350" cap="flat" cmpd="sng" algn="ctr">
            <a:solidFill>
              <a:sysClr val="windowText" lastClr="000000"/>
            </a:solidFill>
            <a:prstDash val="solid"/>
            <a:miter lim="800000"/>
            <a:headEnd type="none" w="med" len="med"/>
            <a:tailEnd type="triangle" w="med" len="med"/>
          </a:ln>
          <a:effectLst/>
        </p:spPr>
      </p:cxnSp>
      <p:sp>
        <p:nvSpPr>
          <p:cNvPr id="2" name="Rounded Rectangle 1"/>
          <p:cNvSpPr/>
          <p:nvPr/>
        </p:nvSpPr>
        <p:spPr bwMode="auto">
          <a:xfrm>
            <a:off x="1047970" y="2363154"/>
            <a:ext cx="1464236" cy="3969066"/>
          </a:xfrm>
          <a:prstGeom prst="roundRect">
            <a:avLst>
              <a:gd name="adj" fmla="val 11047"/>
            </a:avLst>
          </a:prstGeom>
          <a:noFill/>
          <a:ln w="28575" cap="flat" cmpd="sng" algn="ctr">
            <a:solidFill>
              <a:srgbClr val="0070C0"/>
            </a:solidFill>
            <a:prstDash val="dash"/>
            <a:round/>
            <a:headEnd type="none" w="med" len="med"/>
            <a:tailEnd type="none" w="med" len="med"/>
          </a:ln>
          <a:effectLst/>
        </p:spPr>
        <p:txBody>
          <a:bodyPr vert="horz" wrap="square" lIns="68580" tIns="34290" rIns="68580" bIns="34290" numCol="1" rtlCol="0" anchor="b" anchorCtr="0" compatLnSpc="1">
            <a:prstTxWarp prst="textNoShape">
              <a:avLst/>
            </a:prstTxWarp>
          </a:bodyPr>
          <a:lstStyle/>
          <a:p>
            <a:pPr algn="ctr" defTabSz="685800" eaLnBrk="0" fontAlgn="base" hangingPunct="0">
              <a:spcBef>
                <a:spcPct val="0"/>
              </a:spcBef>
              <a:spcAft>
                <a:spcPct val="0"/>
              </a:spcAft>
            </a:pPr>
            <a:r>
              <a:rPr lang="en-GB" sz="1050" dirty="0">
                <a:solidFill>
                  <a:srgbClr val="0070C0"/>
                </a:solidFill>
                <a:latin typeface="Calibri" panose="020F0502020204030204" pitchFamily="34" charset="0"/>
              </a:rPr>
              <a:t>Preventive controls</a:t>
            </a:r>
          </a:p>
        </p:txBody>
      </p:sp>
      <p:sp>
        <p:nvSpPr>
          <p:cNvPr id="34" name="Rounded Rectangle 33"/>
          <p:cNvSpPr/>
          <p:nvPr/>
        </p:nvSpPr>
        <p:spPr bwMode="auto">
          <a:xfrm>
            <a:off x="2733338" y="2363153"/>
            <a:ext cx="2990265" cy="3969067"/>
          </a:xfrm>
          <a:prstGeom prst="roundRect">
            <a:avLst>
              <a:gd name="adj" fmla="val 5352"/>
            </a:avLst>
          </a:prstGeom>
          <a:noFill/>
          <a:ln w="28575" cap="flat" cmpd="sng" algn="ctr">
            <a:solidFill>
              <a:srgbClr val="FF0000"/>
            </a:solidFill>
            <a:prstDash val="dash"/>
            <a:round/>
            <a:headEnd type="none" w="med" len="med"/>
            <a:tailEnd type="none" w="med" len="med"/>
          </a:ln>
          <a:effectLst/>
        </p:spPr>
        <p:txBody>
          <a:bodyPr vert="horz" wrap="square" lIns="68580" tIns="34290" rIns="68580" bIns="34290" numCol="1" rtlCol="0" anchor="b" anchorCtr="0" compatLnSpc="1">
            <a:prstTxWarp prst="textNoShape">
              <a:avLst/>
            </a:prstTxWarp>
          </a:bodyPr>
          <a:lstStyle/>
          <a:p>
            <a:pPr algn="ctr" defTabSz="685800" eaLnBrk="0" fontAlgn="base" hangingPunct="0">
              <a:spcBef>
                <a:spcPct val="0"/>
              </a:spcBef>
              <a:spcAft>
                <a:spcPct val="0"/>
              </a:spcAft>
            </a:pPr>
            <a:r>
              <a:rPr lang="en-GB" sz="1050" dirty="0">
                <a:solidFill>
                  <a:srgbClr val="FF0000"/>
                </a:solidFill>
                <a:latin typeface="Calibri" panose="020F0502020204030204" pitchFamily="34" charset="0"/>
              </a:rPr>
              <a:t>Detective/reactive controls</a:t>
            </a:r>
          </a:p>
        </p:txBody>
      </p:sp>
      <p:sp>
        <p:nvSpPr>
          <p:cNvPr id="35" name="Rounded Rectangle 34"/>
          <p:cNvSpPr/>
          <p:nvPr/>
        </p:nvSpPr>
        <p:spPr bwMode="auto">
          <a:xfrm>
            <a:off x="5839033" y="2363153"/>
            <a:ext cx="2218520" cy="3969067"/>
          </a:xfrm>
          <a:prstGeom prst="roundRect">
            <a:avLst>
              <a:gd name="adj" fmla="val 8011"/>
            </a:avLst>
          </a:prstGeom>
          <a:noFill/>
          <a:ln w="28575" cap="flat" cmpd="sng" algn="ctr">
            <a:solidFill>
              <a:srgbClr val="00B050"/>
            </a:solidFill>
            <a:prstDash val="dash"/>
            <a:round/>
            <a:headEnd type="none" w="med" len="med"/>
            <a:tailEnd type="none" w="med" len="med"/>
          </a:ln>
          <a:effectLst/>
        </p:spPr>
        <p:txBody>
          <a:bodyPr vert="horz" wrap="square" lIns="68580" tIns="34290" rIns="68580" bIns="34290" numCol="1" rtlCol="0" anchor="b" anchorCtr="0" compatLnSpc="1">
            <a:prstTxWarp prst="textNoShape">
              <a:avLst/>
            </a:prstTxWarp>
          </a:bodyPr>
          <a:lstStyle/>
          <a:p>
            <a:pPr algn="ctr" defTabSz="685800" eaLnBrk="0" fontAlgn="base" hangingPunct="0">
              <a:spcBef>
                <a:spcPct val="0"/>
              </a:spcBef>
              <a:spcAft>
                <a:spcPct val="0"/>
              </a:spcAft>
            </a:pPr>
            <a:r>
              <a:rPr lang="en-GB" sz="1050" dirty="0">
                <a:solidFill>
                  <a:srgbClr val="00B050"/>
                </a:solidFill>
                <a:latin typeface="Calibri" panose="020F0502020204030204" pitchFamily="34" charset="0"/>
              </a:rPr>
              <a:t>Corrective controls</a:t>
            </a:r>
          </a:p>
        </p:txBody>
      </p:sp>
      <p:sp>
        <p:nvSpPr>
          <p:cNvPr id="3" name="Title 2">
            <a:extLst>
              <a:ext uri="{FF2B5EF4-FFF2-40B4-BE49-F238E27FC236}">
                <a16:creationId xmlns:a16="http://schemas.microsoft.com/office/drawing/2014/main" id="{F53737C9-5392-4249-A181-04CB2698EC69}"/>
              </a:ext>
            </a:extLst>
          </p:cNvPr>
          <p:cNvSpPr>
            <a:spLocks noGrp="1"/>
          </p:cNvSpPr>
          <p:nvPr>
            <p:ph type="title"/>
          </p:nvPr>
        </p:nvSpPr>
        <p:spPr/>
        <p:txBody>
          <a:bodyPr>
            <a:normAutofit/>
          </a:bodyPr>
          <a:lstStyle/>
          <a:p>
            <a:r>
              <a:rPr lang="en-US" dirty="0"/>
              <a:t>REMINDER: </a:t>
            </a:r>
            <a:r>
              <a:rPr lang="en-GB" kern="0" dirty="0"/>
              <a:t>Tactics for secure design</a:t>
            </a:r>
            <a:endParaRPr lang="en-DE" dirty="0"/>
          </a:p>
        </p:txBody>
      </p:sp>
      <p:sp>
        <p:nvSpPr>
          <p:cNvPr id="36" name="TextBox 35">
            <a:extLst>
              <a:ext uri="{FF2B5EF4-FFF2-40B4-BE49-F238E27FC236}">
                <a16:creationId xmlns:a16="http://schemas.microsoft.com/office/drawing/2014/main" id="{24CDC81D-CAED-334B-9D16-FE0AEC2C0A29}"/>
              </a:ext>
            </a:extLst>
          </p:cNvPr>
          <p:cNvSpPr txBox="1"/>
          <p:nvPr/>
        </p:nvSpPr>
        <p:spPr>
          <a:xfrm>
            <a:off x="4159087" y="1522086"/>
            <a:ext cx="787395" cy="307777"/>
          </a:xfrm>
          <a:prstGeom prst="rect">
            <a:avLst/>
          </a:prstGeom>
          <a:noFill/>
        </p:spPr>
        <p:txBody>
          <a:bodyPr wrap="none" rtlCol="0">
            <a:spAutoFit/>
          </a:bodyPr>
          <a:lstStyle/>
          <a:p>
            <a:r>
              <a:rPr lang="en-GB" sz="1400" b="1" dirty="0">
                <a:solidFill>
                  <a:prstClr val="black"/>
                </a:solidFill>
                <a:latin typeface="Calibri" panose="020F0502020204030204"/>
              </a:rPr>
              <a:t>Security</a:t>
            </a:r>
          </a:p>
        </p:txBody>
      </p:sp>
      <p:sp>
        <p:nvSpPr>
          <p:cNvPr id="4" name="Slide Number Placeholder 3">
            <a:extLst>
              <a:ext uri="{FF2B5EF4-FFF2-40B4-BE49-F238E27FC236}">
                <a16:creationId xmlns:a16="http://schemas.microsoft.com/office/drawing/2014/main" id="{88A5CA1C-7C89-454E-A09C-6B8F381C46C9}"/>
              </a:ext>
            </a:extLst>
          </p:cNvPr>
          <p:cNvSpPr>
            <a:spLocks noGrp="1"/>
          </p:cNvSpPr>
          <p:nvPr>
            <p:ph type="sldNum" sz="quarter" idx="12"/>
          </p:nvPr>
        </p:nvSpPr>
        <p:spPr/>
        <p:txBody>
          <a:bodyPr/>
          <a:lstStyle/>
          <a:p>
            <a:fld id="{41FD0BAD-EDB4-BF48-B5DA-A7E15AE1BBA8}" type="slidenum">
              <a:rPr lang="en-US" smtClean="0"/>
              <a:t>47</a:t>
            </a:fld>
            <a:endParaRPr lang="en-US"/>
          </a:p>
        </p:txBody>
      </p:sp>
    </p:spTree>
    <p:extLst>
      <p:ext uri="{BB962C8B-B14F-4D97-AF65-F5344CB8AC3E}">
        <p14:creationId xmlns:p14="http://schemas.microsoft.com/office/powerpoint/2010/main" val="75984298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7" name="Group 56"/>
          <p:cNvGrpSpPr/>
          <p:nvPr/>
        </p:nvGrpSpPr>
        <p:grpSpPr>
          <a:xfrm>
            <a:off x="4033839" y="4379120"/>
            <a:ext cx="4398169" cy="1173360"/>
            <a:chOff x="3714752" y="4695827"/>
            <a:chExt cx="5864226" cy="1564480"/>
          </a:xfrm>
        </p:grpSpPr>
        <p:sp>
          <p:nvSpPr>
            <p:cNvPr id="14" name="Rounded Rectangle 13"/>
            <p:cNvSpPr>
              <a:spLocks noChangeArrowheads="1"/>
            </p:cNvSpPr>
            <p:nvPr/>
          </p:nvSpPr>
          <p:spPr bwMode="blackWhite">
            <a:xfrm>
              <a:off x="3714752" y="4695827"/>
              <a:ext cx="2143125" cy="1564480"/>
            </a:xfrm>
            <a:prstGeom prst="roundRect">
              <a:avLst>
                <a:gd name="adj" fmla="val 9329"/>
              </a:avLst>
            </a:prstGeom>
            <a:solidFill>
              <a:schemeClr val="accent1">
                <a:lumMod val="75000"/>
              </a:schemeClr>
            </a:solidFill>
            <a:ln w="38100">
              <a:noFill/>
              <a:round/>
              <a:headEnd/>
              <a:tailEnd/>
            </a:ln>
            <a:effectLst>
              <a:outerShdw blurRad="63500" dist="20000" dir="5400000" rotWithShape="0">
                <a:srgbClr val="000000">
                  <a:alpha val="37999"/>
                </a:srgbClr>
              </a:outerShdw>
            </a:effectLst>
          </p:spPr>
          <p:txBody>
            <a:bodyPr anchor="t"/>
            <a:lstStyle/>
            <a:p>
              <a:pPr>
                <a:defRPr/>
              </a:pPr>
              <a:r>
                <a:rPr lang="en-US" sz="1350" b="1" dirty="0">
                  <a:solidFill>
                    <a:schemeClr val="bg1"/>
                  </a:solidFill>
                  <a:latin typeface="Calibri" panose="020F0502020204030204" pitchFamily="34" charset="0"/>
                </a:rPr>
                <a:t>Resist Attacks</a:t>
              </a:r>
            </a:p>
            <a:p>
              <a:pPr marL="78581" indent="-78581">
                <a:buFont typeface="Arial" panose="020B0604020202020204" pitchFamily="34" charset="0"/>
                <a:buChar char="•"/>
                <a:defRPr/>
              </a:pPr>
              <a:r>
                <a:rPr lang="en-US" sz="1200" dirty="0">
                  <a:solidFill>
                    <a:schemeClr val="bg1"/>
                  </a:solidFill>
                  <a:latin typeface="Calibri" panose="020F0502020204030204" pitchFamily="34" charset="0"/>
                </a:rPr>
                <a:t> Authenticate actors</a:t>
              </a:r>
            </a:p>
            <a:p>
              <a:pPr marL="78581" indent="-78581">
                <a:buFont typeface="Arial" panose="020B0604020202020204" pitchFamily="34" charset="0"/>
                <a:buChar char="•"/>
                <a:defRPr/>
              </a:pPr>
              <a:r>
                <a:rPr lang="en-US" sz="1200" dirty="0">
                  <a:solidFill>
                    <a:schemeClr val="bg1"/>
                  </a:solidFill>
                  <a:latin typeface="Calibri" panose="020F0502020204030204" pitchFamily="34" charset="0"/>
                </a:rPr>
                <a:t> Authorize actors</a:t>
              </a:r>
            </a:p>
            <a:p>
              <a:pPr marL="78581" indent="-78581">
                <a:buFont typeface="Arial" panose="020B0604020202020204" pitchFamily="34" charset="0"/>
                <a:buChar char="•"/>
                <a:defRPr/>
              </a:pPr>
              <a:r>
                <a:rPr lang="en-US" sz="1200" dirty="0">
                  <a:solidFill>
                    <a:schemeClr val="bg1"/>
                  </a:solidFill>
                  <a:latin typeface="Calibri" panose="020F0502020204030204" pitchFamily="34" charset="0"/>
                </a:rPr>
                <a:t> Limit access</a:t>
              </a:r>
            </a:p>
            <a:p>
              <a:pPr marL="78581" indent="-78581">
                <a:buFont typeface="Arial" panose="020B0604020202020204" pitchFamily="34" charset="0"/>
                <a:buChar char="•"/>
                <a:defRPr/>
              </a:pPr>
              <a:r>
                <a:rPr lang="en-US" sz="1200" dirty="0">
                  <a:solidFill>
                    <a:schemeClr val="bg1"/>
                  </a:solidFill>
                  <a:latin typeface="Calibri" panose="020F0502020204030204" pitchFamily="34" charset="0"/>
                </a:rPr>
                <a:t> </a:t>
              </a:r>
              <a:r>
                <a:rPr lang="mr-IN" sz="1200" dirty="0">
                  <a:solidFill>
                    <a:schemeClr val="bg1"/>
                  </a:solidFill>
                  <a:latin typeface="Calibri" panose="020F0502020204030204" pitchFamily="34" charset="0"/>
                </a:rPr>
                <a:t>…</a:t>
              </a:r>
              <a:endParaRPr lang="en-US" sz="1200" dirty="0">
                <a:solidFill>
                  <a:schemeClr val="bg1"/>
                </a:solidFill>
                <a:latin typeface="Calibri" panose="020F0502020204030204" pitchFamily="34" charset="0"/>
              </a:endParaRPr>
            </a:p>
          </p:txBody>
        </p:sp>
        <p:sp>
          <p:nvSpPr>
            <p:cNvPr id="17" name="Rounded Rectangle 16"/>
            <p:cNvSpPr>
              <a:spLocks noChangeArrowheads="1"/>
            </p:cNvSpPr>
            <p:nvPr/>
          </p:nvSpPr>
          <p:spPr bwMode="blackWhite">
            <a:xfrm>
              <a:off x="5929314" y="4695827"/>
              <a:ext cx="1935163" cy="1564480"/>
            </a:xfrm>
            <a:prstGeom prst="roundRect">
              <a:avLst>
                <a:gd name="adj" fmla="val 9329"/>
              </a:avLst>
            </a:prstGeom>
            <a:solidFill>
              <a:schemeClr val="accent1">
                <a:lumMod val="75000"/>
              </a:schemeClr>
            </a:solidFill>
            <a:ln w="38100">
              <a:noFill/>
              <a:round/>
              <a:headEnd/>
              <a:tailEnd/>
            </a:ln>
            <a:effectLst>
              <a:outerShdw blurRad="63500" dist="20000" dir="5400000" rotWithShape="0">
                <a:srgbClr val="000000">
                  <a:alpha val="37999"/>
                </a:srgbClr>
              </a:outerShdw>
            </a:effectLst>
          </p:spPr>
          <p:txBody>
            <a:bodyPr anchor="t"/>
            <a:lstStyle/>
            <a:p>
              <a:pPr>
                <a:defRPr/>
              </a:pPr>
              <a:r>
                <a:rPr lang="en-US" sz="1350" b="1" dirty="0">
                  <a:solidFill>
                    <a:schemeClr val="bg1"/>
                  </a:solidFill>
                  <a:latin typeface="Calibri" panose="020F0502020204030204" pitchFamily="34" charset="0"/>
                </a:rPr>
                <a:t>Detect Attacks</a:t>
              </a:r>
            </a:p>
            <a:p>
              <a:pPr marL="78581" indent="-78581">
                <a:buFont typeface="Arial" panose="020B0604020202020204" pitchFamily="34" charset="0"/>
                <a:buChar char="•"/>
                <a:defRPr/>
              </a:pPr>
              <a:r>
                <a:rPr lang="en-US" sz="1200" dirty="0">
                  <a:solidFill>
                    <a:schemeClr val="bg1"/>
                  </a:solidFill>
                  <a:latin typeface="Calibri" panose="020F0502020204030204" pitchFamily="34" charset="0"/>
                </a:rPr>
                <a:t> Detect intrusion</a:t>
              </a:r>
            </a:p>
            <a:p>
              <a:pPr marL="78581" indent="-78581">
                <a:buFont typeface="Arial" panose="020B0604020202020204" pitchFamily="34" charset="0"/>
                <a:buChar char="•"/>
                <a:defRPr/>
              </a:pPr>
              <a:r>
                <a:rPr lang="en-GB" sz="1200" dirty="0">
                  <a:solidFill>
                    <a:schemeClr val="bg1"/>
                  </a:solidFill>
                  <a:latin typeface="Calibri" panose="020F0502020204030204" pitchFamily="34" charset="0"/>
                </a:rPr>
                <a:t> …</a:t>
              </a:r>
              <a:endParaRPr lang="en-US" sz="1200" dirty="0">
                <a:solidFill>
                  <a:schemeClr val="bg1"/>
                </a:solidFill>
                <a:latin typeface="Calibri" panose="020F0502020204030204" pitchFamily="34" charset="0"/>
              </a:endParaRPr>
            </a:p>
          </p:txBody>
        </p:sp>
        <p:sp>
          <p:nvSpPr>
            <p:cNvPr id="18" name="Rounded Rectangle 17"/>
            <p:cNvSpPr>
              <a:spLocks noChangeArrowheads="1"/>
            </p:cNvSpPr>
            <p:nvPr/>
          </p:nvSpPr>
          <p:spPr bwMode="blackWhite">
            <a:xfrm>
              <a:off x="7935915" y="4695827"/>
              <a:ext cx="1643063" cy="1564480"/>
            </a:xfrm>
            <a:prstGeom prst="roundRect">
              <a:avLst>
                <a:gd name="adj" fmla="val 9329"/>
              </a:avLst>
            </a:prstGeom>
            <a:solidFill>
              <a:schemeClr val="accent1">
                <a:lumMod val="75000"/>
              </a:schemeClr>
            </a:solidFill>
            <a:ln w="38100">
              <a:noFill/>
              <a:round/>
              <a:headEnd/>
              <a:tailEnd/>
            </a:ln>
            <a:effectLst>
              <a:outerShdw blurRad="63500" dist="20000" dir="5400000" rotWithShape="0">
                <a:srgbClr val="000000">
                  <a:alpha val="37999"/>
                </a:srgbClr>
              </a:outerShdw>
            </a:effectLst>
          </p:spPr>
          <p:txBody>
            <a:bodyPr anchor="t"/>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r>
                <a:rPr lang="mr-IN" altLang="en-US" sz="1350" b="1" dirty="0">
                  <a:solidFill>
                    <a:schemeClr val="bg1"/>
                  </a:solidFill>
                  <a:latin typeface="Calibri" panose="020F0502020204030204" pitchFamily="34" charset="0"/>
                </a:rPr>
                <a:t>…</a:t>
              </a:r>
              <a:endParaRPr lang="en-US" altLang="en-US" sz="1200" dirty="0">
                <a:solidFill>
                  <a:schemeClr val="bg1"/>
                </a:solidFill>
                <a:latin typeface="Calibri" panose="020F0502020204030204" pitchFamily="34" charset="0"/>
              </a:endParaRPr>
            </a:p>
          </p:txBody>
        </p:sp>
      </p:grpSp>
      <p:sp>
        <p:nvSpPr>
          <p:cNvPr id="50" name="Rectangle 49"/>
          <p:cNvSpPr/>
          <p:nvPr/>
        </p:nvSpPr>
        <p:spPr bwMode="auto">
          <a:xfrm>
            <a:off x="4087416" y="4638083"/>
            <a:ext cx="1435895" cy="598936"/>
          </a:xfrm>
          <a:prstGeom prst="rect">
            <a:avLst/>
          </a:prstGeom>
          <a:noFill/>
          <a:ln w="28575" cap="flat" cmpd="sng" algn="ctr">
            <a:solidFill>
              <a:srgbClr val="FF0000"/>
            </a:solidFill>
            <a:prstDash val="dash"/>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defTabSz="685800" eaLnBrk="0" fontAlgn="base" hangingPunct="0">
              <a:spcBef>
                <a:spcPct val="0"/>
              </a:spcBef>
              <a:spcAft>
                <a:spcPct val="0"/>
              </a:spcAft>
            </a:pPr>
            <a:endParaRPr lang="en-GB">
              <a:latin typeface="Calibri" panose="020F0502020204030204" pitchFamily="34" charset="0"/>
            </a:endParaRPr>
          </a:p>
        </p:txBody>
      </p:sp>
      <p:sp>
        <p:nvSpPr>
          <p:cNvPr id="6" name="Rounded Rectangle 5"/>
          <p:cNvSpPr>
            <a:spLocks noChangeArrowheads="1"/>
          </p:cNvSpPr>
          <p:nvPr/>
        </p:nvSpPr>
        <p:spPr bwMode="blackWhite">
          <a:xfrm>
            <a:off x="5034559" y="2500312"/>
            <a:ext cx="1500188" cy="375047"/>
          </a:xfrm>
          <a:prstGeom prst="roundRect">
            <a:avLst>
              <a:gd name="adj" fmla="val 10551"/>
            </a:avLst>
          </a:prstGeom>
          <a:solidFill>
            <a:schemeClr val="accent1">
              <a:lumMod val="25000"/>
            </a:schemeClr>
          </a:solidFill>
          <a:ln w="38100">
            <a:noFill/>
            <a:round/>
            <a:headEnd/>
            <a:tailEnd/>
          </a:ln>
          <a:effectLst>
            <a:outerShdw blurRad="63500" dist="20000" dir="5400000" rotWithShape="0">
              <a:srgbClr val="000000">
                <a:alpha val="37999"/>
              </a:srgbClr>
            </a:outerShdw>
          </a:effectLst>
        </p:spPr>
        <p:txBody>
          <a:bodyPr anchor="ctr"/>
          <a:lstStyle/>
          <a:p>
            <a:pPr algn="ctr">
              <a:defRPr/>
            </a:pPr>
            <a:r>
              <a:rPr lang="en-US" sz="1350" b="1" dirty="0">
                <a:solidFill>
                  <a:schemeClr val="lt1"/>
                </a:solidFill>
                <a:latin typeface="Calibri" panose="020F0502020204030204" pitchFamily="34" charset="0"/>
              </a:rPr>
              <a:t>Qualities</a:t>
            </a:r>
          </a:p>
        </p:txBody>
      </p:sp>
      <p:grpSp>
        <p:nvGrpSpPr>
          <p:cNvPr id="55" name="Group 54"/>
          <p:cNvGrpSpPr/>
          <p:nvPr/>
        </p:nvGrpSpPr>
        <p:grpSpPr>
          <a:xfrm>
            <a:off x="4221363" y="3448645"/>
            <a:ext cx="2839641" cy="258962"/>
            <a:chOff x="3964784" y="3455192"/>
            <a:chExt cx="3786188" cy="345283"/>
          </a:xfrm>
        </p:grpSpPr>
        <p:sp>
          <p:nvSpPr>
            <p:cNvPr id="7" name="Rounded Rectangle 6"/>
            <p:cNvSpPr/>
            <p:nvPr/>
          </p:nvSpPr>
          <p:spPr bwMode="blackWhite">
            <a:xfrm>
              <a:off x="3964784" y="3455192"/>
              <a:ext cx="500062" cy="345283"/>
            </a:xfrm>
            <a:prstGeom prst="roundRect">
              <a:avLst/>
            </a:prstGeom>
            <a:solidFill>
              <a:schemeClr val="accent1">
                <a:lumMod val="75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defRPr/>
              </a:pPr>
              <a:endParaRPr lang="en-US" sz="1350" dirty="0">
                <a:solidFill>
                  <a:sysClr val="windowText" lastClr="000000"/>
                </a:solidFill>
                <a:latin typeface="Calibri" panose="020F0502020204030204" pitchFamily="34" charset="0"/>
              </a:endParaRPr>
            </a:p>
          </p:txBody>
        </p:sp>
        <p:sp>
          <p:nvSpPr>
            <p:cNvPr id="8" name="Rounded Rectangle 7"/>
            <p:cNvSpPr/>
            <p:nvPr/>
          </p:nvSpPr>
          <p:spPr bwMode="blackWhite">
            <a:xfrm>
              <a:off x="4536284" y="3455192"/>
              <a:ext cx="500062" cy="345283"/>
            </a:xfrm>
            <a:prstGeom prst="roundRect">
              <a:avLst/>
            </a:prstGeom>
            <a:solidFill>
              <a:schemeClr val="accent1">
                <a:lumMod val="75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1350">
                <a:solidFill>
                  <a:sysClr val="windowText" lastClr="000000"/>
                </a:solidFill>
                <a:latin typeface="Calibri" panose="020F0502020204030204" pitchFamily="34" charset="0"/>
              </a:endParaRPr>
            </a:p>
          </p:txBody>
        </p:sp>
        <p:sp>
          <p:nvSpPr>
            <p:cNvPr id="9" name="Rounded Rectangle 8"/>
            <p:cNvSpPr/>
            <p:nvPr/>
          </p:nvSpPr>
          <p:spPr bwMode="blackWhite">
            <a:xfrm>
              <a:off x="5179221" y="3455193"/>
              <a:ext cx="1870075" cy="345282"/>
            </a:xfrm>
            <a:prstGeom prst="roundRect">
              <a:avLst/>
            </a:prstGeom>
            <a:solidFill>
              <a:schemeClr val="accent1">
                <a:lumMod val="5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r>
                <a:rPr lang="en-US" sz="1350" dirty="0">
                  <a:solidFill>
                    <a:schemeClr val="bg1"/>
                  </a:solidFill>
                  <a:latin typeface="Calibri" panose="020F0502020204030204" pitchFamily="34" charset="0"/>
                </a:rPr>
                <a:t>Security tactics</a:t>
              </a:r>
            </a:p>
          </p:txBody>
        </p:sp>
        <p:sp>
          <p:nvSpPr>
            <p:cNvPr id="10" name="Rounded Rectangle 9"/>
            <p:cNvSpPr/>
            <p:nvPr/>
          </p:nvSpPr>
          <p:spPr bwMode="blackWhite">
            <a:xfrm>
              <a:off x="7250909" y="3455193"/>
              <a:ext cx="500063" cy="345281"/>
            </a:xfrm>
            <a:prstGeom prst="roundRect">
              <a:avLst/>
            </a:prstGeom>
            <a:solidFill>
              <a:schemeClr val="accent1">
                <a:lumMod val="75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a:defRPr/>
              </a:pPr>
              <a:r>
                <a:rPr lang="en-US" sz="1350" dirty="0">
                  <a:solidFill>
                    <a:sysClr val="windowText" lastClr="000000"/>
                  </a:solidFill>
                  <a:latin typeface="Calibri" panose="020F0502020204030204" pitchFamily="34" charset="0"/>
                </a:rPr>
                <a:t>…</a:t>
              </a:r>
            </a:p>
          </p:txBody>
        </p:sp>
      </p:grpSp>
      <p:grpSp>
        <p:nvGrpSpPr>
          <p:cNvPr id="53" name="Group 52"/>
          <p:cNvGrpSpPr/>
          <p:nvPr/>
        </p:nvGrpSpPr>
        <p:grpSpPr>
          <a:xfrm>
            <a:off x="4370786" y="2875359"/>
            <a:ext cx="2464595" cy="573286"/>
            <a:chOff x="4164015" y="2690812"/>
            <a:chExt cx="3286126" cy="764381"/>
          </a:xfrm>
        </p:grpSpPr>
        <p:cxnSp>
          <p:nvCxnSpPr>
            <p:cNvPr id="11" name="Straight Arrow Connector 10"/>
            <p:cNvCxnSpPr>
              <a:stCxn id="6" idx="2"/>
              <a:endCxn id="7" idx="0"/>
            </p:cNvCxnSpPr>
            <p:nvPr/>
          </p:nvCxnSpPr>
          <p:spPr bwMode="blackWhite">
            <a:xfrm flipH="1">
              <a:off x="4164015" y="2690812"/>
              <a:ext cx="1834356" cy="764380"/>
            </a:xfrm>
            <a:prstGeom prst="straightConnector1">
              <a:avLst/>
            </a:prstGeom>
            <a:ln w="19050">
              <a:solidFill>
                <a:schemeClr val="accent1">
                  <a:lumMod val="2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a:stCxn id="6" idx="2"/>
              <a:endCxn id="8" idx="0"/>
            </p:cNvCxnSpPr>
            <p:nvPr/>
          </p:nvCxnSpPr>
          <p:spPr bwMode="blackWhite">
            <a:xfrm flipH="1">
              <a:off x="4735515" y="2690812"/>
              <a:ext cx="1262856" cy="764380"/>
            </a:xfrm>
            <a:prstGeom prst="straightConnector1">
              <a:avLst/>
            </a:prstGeom>
            <a:ln w="19050">
              <a:solidFill>
                <a:schemeClr val="accent1">
                  <a:lumMod val="2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stCxn id="6" idx="2"/>
              <a:endCxn id="9" idx="0"/>
            </p:cNvCxnSpPr>
            <p:nvPr/>
          </p:nvCxnSpPr>
          <p:spPr bwMode="blackWhite">
            <a:xfrm>
              <a:off x="5998371" y="2690812"/>
              <a:ext cx="65088" cy="764381"/>
            </a:xfrm>
            <a:prstGeom prst="straightConnector1">
              <a:avLst/>
            </a:prstGeom>
            <a:ln w="19050">
              <a:solidFill>
                <a:schemeClr val="accent1">
                  <a:lumMod val="2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a:stCxn id="6" idx="2"/>
              <a:endCxn id="10" idx="0"/>
            </p:cNvCxnSpPr>
            <p:nvPr/>
          </p:nvCxnSpPr>
          <p:spPr bwMode="blackWhite">
            <a:xfrm>
              <a:off x="5998371" y="2690812"/>
              <a:ext cx="1451770" cy="764381"/>
            </a:xfrm>
            <a:prstGeom prst="straightConnector1">
              <a:avLst/>
            </a:prstGeom>
            <a:ln w="19050">
              <a:solidFill>
                <a:schemeClr val="accent1">
                  <a:lumMod val="2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54" name="Group 53"/>
          <p:cNvGrpSpPr/>
          <p:nvPr/>
        </p:nvGrpSpPr>
        <p:grpSpPr>
          <a:xfrm>
            <a:off x="4799411" y="3707606"/>
            <a:ext cx="2978348" cy="671514"/>
            <a:chOff x="4735515" y="3800475"/>
            <a:chExt cx="3971130" cy="895352"/>
          </a:xfrm>
        </p:grpSpPr>
        <p:cxnSp>
          <p:nvCxnSpPr>
            <p:cNvPr id="15" name="Straight Arrow Connector 14"/>
            <p:cNvCxnSpPr>
              <a:stCxn id="9" idx="2"/>
              <a:endCxn id="14" idx="0"/>
            </p:cNvCxnSpPr>
            <p:nvPr/>
          </p:nvCxnSpPr>
          <p:spPr bwMode="blackWhite">
            <a:xfrm flipH="1">
              <a:off x="4735515" y="3800475"/>
              <a:ext cx="1327944" cy="895352"/>
            </a:xfrm>
            <a:prstGeom prst="straightConnector1">
              <a:avLst/>
            </a:prstGeom>
            <a:ln w="19050">
              <a:solidFill>
                <a:schemeClr val="accent1">
                  <a:lumMod val="2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a:stCxn id="9" idx="2"/>
              <a:endCxn id="17" idx="0"/>
            </p:cNvCxnSpPr>
            <p:nvPr/>
          </p:nvCxnSpPr>
          <p:spPr bwMode="blackWhite">
            <a:xfrm>
              <a:off x="6063459" y="3800475"/>
              <a:ext cx="782637" cy="895352"/>
            </a:xfrm>
            <a:prstGeom prst="straightConnector1">
              <a:avLst/>
            </a:prstGeom>
            <a:ln w="19050">
              <a:solidFill>
                <a:schemeClr val="accent1">
                  <a:lumMod val="2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a:stCxn id="9" idx="2"/>
              <a:endCxn id="18" idx="0"/>
            </p:cNvCxnSpPr>
            <p:nvPr/>
          </p:nvCxnSpPr>
          <p:spPr bwMode="blackWhite">
            <a:xfrm>
              <a:off x="6063459" y="3800475"/>
              <a:ext cx="2643186" cy="895351"/>
            </a:xfrm>
            <a:prstGeom prst="straightConnector1">
              <a:avLst/>
            </a:prstGeom>
            <a:ln w="19050">
              <a:solidFill>
                <a:schemeClr val="accent1">
                  <a:lumMod val="2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sp>
        <p:nvSpPr>
          <p:cNvPr id="21" name="Snip Diagonal Corner Rectangle 67"/>
          <p:cNvSpPr>
            <a:spLocks noChangeArrowheads="1"/>
          </p:cNvSpPr>
          <p:nvPr/>
        </p:nvSpPr>
        <p:spPr bwMode="blackWhite">
          <a:xfrm>
            <a:off x="1802012" y="5397103"/>
            <a:ext cx="1546622" cy="482204"/>
          </a:xfrm>
          <a:custGeom>
            <a:avLst/>
            <a:gdLst>
              <a:gd name="T0" fmla="*/ 1214437 w 1214437"/>
              <a:gd name="T1" fmla="*/ 250031 h 500062"/>
              <a:gd name="T2" fmla="*/ 607219 w 1214437"/>
              <a:gd name="T3" fmla="*/ 500062 h 500062"/>
              <a:gd name="T4" fmla="*/ 0 w 1214437"/>
              <a:gd name="T5" fmla="*/ 250031 h 500062"/>
              <a:gd name="T6" fmla="*/ 607219 w 1214437"/>
              <a:gd name="T7" fmla="*/ 0 h 500062"/>
              <a:gd name="T8" fmla="*/ 0 60000 65536"/>
              <a:gd name="T9" fmla="*/ 5898240 60000 65536"/>
              <a:gd name="T10" fmla="*/ 11796480 60000 65536"/>
              <a:gd name="T11" fmla="*/ 17694720 60000 65536"/>
              <a:gd name="T12" fmla="*/ 41673 w 1214437"/>
              <a:gd name="T13" fmla="*/ 41673 h 500062"/>
              <a:gd name="T14" fmla="*/ 1172764 w 1214437"/>
              <a:gd name="T15" fmla="*/ 458389 h 500062"/>
            </a:gdLst>
            <a:ahLst/>
            <a:cxnLst>
              <a:cxn ang="T8">
                <a:pos x="T0" y="T1"/>
              </a:cxn>
              <a:cxn ang="T9">
                <a:pos x="T2" y="T3"/>
              </a:cxn>
              <a:cxn ang="T10">
                <a:pos x="T4" y="T5"/>
              </a:cxn>
              <a:cxn ang="T11">
                <a:pos x="T6" y="T7"/>
              </a:cxn>
            </a:cxnLst>
            <a:rect l="T12" t="T13" r="T14" b="T15"/>
            <a:pathLst>
              <a:path w="1214437" h="500062">
                <a:moveTo>
                  <a:pt x="0" y="0"/>
                </a:moveTo>
                <a:lnTo>
                  <a:pt x="1131092" y="0"/>
                </a:lnTo>
                <a:lnTo>
                  <a:pt x="1214437" y="83345"/>
                </a:lnTo>
                <a:lnTo>
                  <a:pt x="1214437" y="500062"/>
                </a:lnTo>
                <a:lnTo>
                  <a:pt x="83345" y="500062"/>
                </a:lnTo>
                <a:lnTo>
                  <a:pt x="0" y="416717"/>
                </a:lnTo>
                <a:lnTo>
                  <a:pt x="0" y="0"/>
                </a:lnTo>
                <a:close/>
              </a:path>
            </a:pathLst>
          </a:custGeom>
          <a:solidFill>
            <a:srgbClr val="C00000"/>
          </a:solidFill>
          <a:ln w="38100">
            <a:noFill/>
            <a:miter lim="800000"/>
            <a:headEnd/>
            <a:tailEnd/>
          </a:ln>
          <a:effectLst>
            <a:outerShdw blurRad="63500" dist="20000" dir="5400000" rotWithShape="0">
              <a:srgbClr val="000000">
                <a:alpha val="37999"/>
              </a:srgbClr>
            </a:outerShdw>
          </a:effectLst>
        </p:spPr>
        <p:txBody>
          <a:bodyPr anchor="ctr"/>
          <a:lstStyle/>
          <a:p>
            <a:pPr algn="ctr">
              <a:defRPr/>
            </a:pPr>
            <a:r>
              <a:rPr lang="en-US" sz="1350" dirty="0">
                <a:solidFill>
                  <a:schemeClr val="lt1"/>
                </a:solidFill>
                <a:latin typeface="Calibri" panose="020F0502020204030204" pitchFamily="34" charset="0"/>
              </a:rPr>
              <a:t>Pattern: Single Access Point</a:t>
            </a:r>
          </a:p>
        </p:txBody>
      </p:sp>
      <p:cxnSp>
        <p:nvCxnSpPr>
          <p:cNvPr id="22" name="Straight Arrow Connector 116"/>
          <p:cNvCxnSpPr/>
          <p:nvPr/>
        </p:nvCxnSpPr>
        <p:spPr bwMode="blackWhite">
          <a:xfrm rot="5400000" flipH="1" flipV="1">
            <a:off x="3382716" y="4697761"/>
            <a:ext cx="436661" cy="972740"/>
          </a:xfrm>
          <a:prstGeom prst="curvedConnector2">
            <a:avLst/>
          </a:prstGeom>
          <a:ln w="7620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 name="Slide Number Placeholder 2">
            <a:extLst>
              <a:ext uri="{FF2B5EF4-FFF2-40B4-BE49-F238E27FC236}">
                <a16:creationId xmlns:a16="http://schemas.microsoft.com/office/drawing/2014/main" id="{2A6AF285-6E86-AA4F-91D1-3DF6BC720E16}"/>
              </a:ext>
            </a:extLst>
          </p:cNvPr>
          <p:cNvSpPr>
            <a:spLocks noGrp="1"/>
          </p:cNvSpPr>
          <p:nvPr>
            <p:ph type="sldNum" sz="quarter" idx="10"/>
          </p:nvPr>
        </p:nvSpPr>
        <p:spPr/>
        <p:txBody>
          <a:bodyPr/>
          <a:lstStyle/>
          <a:p>
            <a:pPr>
              <a:defRPr/>
            </a:pPr>
            <a:fld id="{7A8BB011-7075-474C-AFC3-DAA24E285BBB}" type="slidenum">
              <a:rPr lang="en-US" smtClean="0"/>
              <a:pPr>
                <a:defRPr/>
              </a:pPr>
              <a:t>48</a:t>
            </a:fld>
            <a:endParaRPr lang="en-US"/>
          </a:p>
        </p:txBody>
      </p:sp>
      <p:sp>
        <p:nvSpPr>
          <p:cNvPr id="23" name="Title 22">
            <a:extLst>
              <a:ext uri="{FF2B5EF4-FFF2-40B4-BE49-F238E27FC236}">
                <a16:creationId xmlns:a16="http://schemas.microsoft.com/office/drawing/2014/main" id="{8D87D99B-4A6A-2F49-A5A3-6E9983C7C0E5}"/>
              </a:ext>
            </a:extLst>
          </p:cNvPr>
          <p:cNvSpPr>
            <a:spLocks noGrp="1"/>
          </p:cNvSpPr>
          <p:nvPr>
            <p:ph type="title"/>
          </p:nvPr>
        </p:nvSpPr>
        <p:spPr/>
        <p:txBody>
          <a:bodyPr>
            <a:normAutofit/>
          </a:bodyPr>
          <a:lstStyle/>
          <a:p>
            <a:r>
              <a:rPr lang="en-DE" dirty="0"/>
              <a:t>Single Access Point – Tactics</a:t>
            </a:r>
          </a:p>
        </p:txBody>
      </p:sp>
      <p:sp>
        <p:nvSpPr>
          <p:cNvPr id="24" name="TextBox 23">
            <a:extLst>
              <a:ext uri="{FF2B5EF4-FFF2-40B4-BE49-F238E27FC236}">
                <a16:creationId xmlns:a16="http://schemas.microsoft.com/office/drawing/2014/main" id="{426EF69E-42DC-774D-9558-AF130208B2DB}"/>
              </a:ext>
            </a:extLst>
          </p:cNvPr>
          <p:cNvSpPr txBox="1"/>
          <p:nvPr/>
        </p:nvSpPr>
        <p:spPr>
          <a:xfrm>
            <a:off x="451965" y="1695555"/>
            <a:ext cx="7270901" cy="461665"/>
          </a:xfrm>
          <a:prstGeom prst="rect">
            <a:avLst/>
          </a:prstGeom>
          <a:noFill/>
        </p:spPr>
        <p:txBody>
          <a:bodyPr wrap="none" rtlCol="0">
            <a:spAutoFit/>
          </a:bodyPr>
          <a:lstStyle/>
          <a:p>
            <a:r>
              <a:rPr lang="en-DE" sz="2400" dirty="0"/>
              <a:t>Security Pattern implements one or more security tactics</a:t>
            </a:r>
          </a:p>
        </p:txBody>
      </p:sp>
      <p:sp>
        <p:nvSpPr>
          <p:cNvPr id="30" name="Google Shape;220;p41">
            <a:extLst>
              <a:ext uri="{FF2B5EF4-FFF2-40B4-BE49-F238E27FC236}">
                <a16:creationId xmlns:a16="http://schemas.microsoft.com/office/drawing/2014/main" id="{16B7C863-8DDA-0649-9968-9A16D3832F8A}"/>
              </a:ext>
            </a:extLst>
          </p:cNvPr>
          <p:cNvSpPr/>
          <p:nvPr/>
        </p:nvSpPr>
        <p:spPr>
          <a:xfrm>
            <a:off x="0" y="0"/>
            <a:ext cx="9144000" cy="6858000"/>
          </a:xfrm>
          <a:prstGeom prst="rect">
            <a:avLst/>
          </a:prstGeom>
          <a:solidFill>
            <a:srgbClr val="FFC000">
              <a:alpha val="20000"/>
            </a:srgbClr>
          </a:solidFill>
          <a:ln w="76200" cap="flat" cmpd="sng">
            <a:solidFill>
              <a:srgbClr val="FFC000"/>
            </a:solidFill>
            <a:prstDash val="solid"/>
            <a:round/>
            <a:headEnd type="none" w="sm" len="sm"/>
            <a:tailEnd type="none" w="sm" len="sm"/>
          </a:ln>
        </p:spPr>
        <p:txBody>
          <a:bodyPr spcFirstLastPara="1" wrap="square" lIns="91425" tIns="45700" rIns="91425" bIns="45700" anchor="ctr" anchorCtr="0">
            <a:noAutofit/>
          </a:bodyPr>
          <a:lstStyle/>
          <a:p>
            <a:pPr algn="ctr"/>
            <a:endParaRPr>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18984924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ounded Rectangle 30"/>
          <p:cNvSpPr/>
          <p:nvPr/>
        </p:nvSpPr>
        <p:spPr bwMode="auto">
          <a:xfrm>
            <a:off x="3158161" y="2359339"/>
            <a:ext cx="5787830" cy="568703"/>
          </a:xfrm>
          <a:prstGeom prst="roundRect">
            <a:avLst/>
          </a:prstGeom>
          <a:solidFill>
            <a:schemeClr val="accent5"/>
          </a:solidFill>
          <a:ln w="9525" cap="flat" cmpd="sng" algn="ctr">
            <a:no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marL="44450" defTabSz="685800" eaLnBrk="0" fontAlgn="base" hangingPunct="0">
              <a:spcBef>
                <a:spcPct val="0"/>
              </a:spcBef>
              <a:spcAft>
                <a:spcPct val="0"/>
              </a:spcAft>
            </a:pPr>
            <a:r>
              <a:rPr lang="en-US" dirty="0">
                <a:solidFill>
                  <a:schemeClr val="bg1"/>
                </a:solidFill>
                <a:latin typeface="Calibri" panose="020F0502020204030204" pitchFamily="34" charset="0"/>
                <a:ea typeface="DejaVu Sans" charset="0"/>
                <a:cs typeface="DejaVu Sans" charset="0"/>
              </a:rPr>
              <a:t>Added to the design to fulfill </a:t>
            </a:r>
            <a:r>
              <a:rPr lang="en-US" dirty="0">
                <a:solidFill>
                  <a:srgbClr val="FF2F92"/>
                </a:solidFill>
                <a:latin typeface="Calibri" panose="020F0502020204030204" pitchFamily="34" charset="0"/>
                <a:ea typeface="DejaVu Sans" charset="0"/>
                <a:cs typeface="DejaVu Sans" charset="0"/>
              </a:rPr>
              <a:t>new security functionality</a:t>
            </a:r>
            <a:endParaRPr lang="en-GB" dirty="0">
              <a:solidFill>
                <a:srgbClr val="FF2F92"/>
              </a:solidFill>
              <a:latin typeface="Calibri" panose="020F0502020204030204" pitchFamily="34" charset="0"/>
              <a:cs typeface="Arial" charset="0"/>
            </a:endParaRPr>
          </a:p>
        </p:txBody>
      </p:sp>
      <p:sp>
        <p:nvSpPr>
          <p:cNvPr id="32" name="Rounded Rectangle 31"/>
          <p:cNvSpPr/>
          <p:nvPr/>
        </p:nvSpPr>
        <p:spPr bwMode="auto">
          <a:xfrm>
            <a:off x="3158161" y="3512872"/>
            <a:ext cx="5787830" cy="625601"/>
          </a:xfrm>
          <a:prstGeom prst="roundRect">
            <a:avLst/>
          </a:prstGeom>
          <a:solidFill>
            <a:schemeClr val="accent5"/>
          </a:solidFill>
          <a:ln w="9525" cap="flat" cmpd="sng" algn="ctr">
            <a:no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marL="90488" defTabSz="685800" eaLnBrk="0" fontAlgn="base" hangingPunct="0">
              <a:spcBef>
                <a:spcPct val="0"/>
              </a:spcBef>
              <a:spcAft>
                <a:spcPct val="0"/>
              </a:spcAft>
            </a:pPr>
            <a:r>
              <a:rPr lang="en-US" dirty="0">
                <a:solidFill>
                  <a:schemeClr val="bg1"/>
                </a:solidFill>
                <a:latin typeface="Calibri" panose="020F0502020204030204" pitchFamily="34" charset="0"/>
                <a:ea typeface="DejaVu Sans" charset="0"/>
                <a:cs typeface="DejaVu Sans" charset="0"/>
              </a:rPr>
              <a:t>Connect generic solution (pattern) to specific design. </a:t>
            </a:r>
            <a:r>
              <a:rPr lang="en-US" dirty="0">
                <a:solidFill>
                  <a:srgbClr val="FF2F92"/>
                </a:solidFill>
                <a:latin typeface="Calibri" panose="020F0502020204030204" pitchFamily="34" charset="0"/>
                <a:ea typeface="DejaVu Sans" charset="0"/>
                <a:cs typeface="DejaVu Sans" charset="0"/>
              </a:rPr>
              <a:t>Wire</a:t>
            </a:r>
            <a:r>
              <a:rPr lang="en-US" dirty="0">
                <a:solidFill>
                  <a:schemeClr val="bg1"/>
                </a:solidFill>
                <a:latin typeface="Calibri" panose="020F0502020204030204" pitchFamily="34" charset="0"/>
                <a:ea typeface="DejaVu Sans" charset="0"/>
                <a:cs typeface="DejaVu Sans" charset="0"/>
              </a:rPr>
              <a:t> the newly added components to existing ones</a:t>
            </a:r>
          </a:p>
        </p:txBody>
      </p:sp>
      <p:sp>
        <p:nvSpPr>
          <p:cNvPr id="44" name="Rounded Rectangle 43"/>
          <p:cNvSpPr/>
          <p:nvPr/>
        </p:nvSpPr>
        <p:spPr bwMode="auto">
          <a:xfrm>
            <a:off x="3166971" y="4702068"/>
            <a:ext cx="5787830" cy="1525122"/>
          </a:xfrm>
          <a:prstGeom prst="roundRect">
            <a:avLst/>
          </a:prstGeom>
          <a:solidFill>
            <a:schemeClr val="accent5"/>
          </a:solidFill>
          <a:ln w="9525" cap="flat" cmpd="sng" algn="ctr">
            <a:no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marL="7938" lvl="1"/>
            <a:r>
              <a:rPr lang="en-GB" dirty="0">
                <a:solidFill>
                  <a:schemeClr val="bg1"/>
                </a:solidFill>
                <a:latin typeface="Calibri" panose="020F0502020204030204" pitchFamily="34" charset="0"/>
                <a:ea typeface="DejaVu Sans" charset="0"/>
                <a:cs typeface="DejaVu Sans" charset="0"/>
              </a:rPr>
              <a:t>Impose constraints on the rest of the design </a:t>
            </a:r>
            <a:r>
              <a:rPr lang="en-GB" dirty="0">
                <a:solidFill>
                  <a:srgbClr val="FFC000"/>
                </a:solidFill>
                <a:latin typeface="Calibri" panose="020F0502020204030204" pitchFamily="34" charset="0"/>
                <a:ea typeface="DejaVu Sans" charset="0"/>
                <a:cs typeface="DejaVu Sans" charset="0"/>
              </a:rPr>
              <a:t>(assumptions!). </a:t>
            </a:r>
            <a:r>
              <a:rPr lang="en-GB" dirty="0">
                <a:latin typeface="Calibri" panose="020F0502020204030204" pitchFamily="34" charset="0"/>
                <a:ea typeface="DejaVu Sans" charset="0"/>
                <a:cs typeface="DejaVu Sans" charset="0"/>
              </a:rPr>
              <a:t>Need to either </a:t>
            </a:r>
            <a:r>
              <a:rPr lang="en-US" dirty="0">
                <a:solidFill>
                  <a:srgbClr val="FF0000"/>
                </a:solidFill>
                <a:latin typeface="Calibri" panose="020F0502020204030204" pitchFamily="34" charset="0"/>
                <a:ea typeface="DejaVu Sans" charset="0"/>
                <a:cs typeface="DejaVu Sans" charset="0"/>
              </a:rPr>
              <a:t>m</a:t>
            </a:r>
            <a:r>
              <a:rPr lang="en-US" dirty="0">
                <a:solidFill>
                  <a:srgbClr val="FF0000"/>
                </a:solidFill>
              </a:rPr>
              <a:t>odify</a:t>
            </a:r>
            <a:r>
              <a:rPr lang="en-US" dirty="0"/>
              <a:t> existing components (or “wires”) to satisfy expectations, or </a:t>
            </a:r>
            <a:r>
              <a:rPr lang="en-US" dirty="0">
                <a:solidFill>
                  <a:srgbClr val="FF0000"/>
                </a:solidFill>
              </a:rPr>
              <a:t>modify design “at large”  </a:t>
            </a:r>
            <a:r>
              <a:rPr lang="en-US" dirty="0"/>
              <a:t>(e.g., the account creation functionality, so that a good password is chosen)</a:t>
            </a:r>
          </a:p>
        </p:txBody>
      </p:sp>
      <p:grpSp>
        <p:nvGrpSpPr>
          <p:cNvPr id="8" name="Group 7"/>
          <p:cNvGrpSpPr/>
          <p:nvPr/>
        </p:nvGrpSpPr>
        <p:grpSpPr>
          <a:xfrm>
            <a:off x="904875" y="3951706"/>
            <a:ext cx="1316871" cy="616946"/>
            <a:chOff x="1261294" y="3782348"/>
            <a:chExt cx="1755828" cy="822595"/>
          </a:xfrm>
        </p:grpSpPr>
        <p:sp>
          <p:nvSpPr>
            <p:cNvPr id="23" name="AutoShape 5"/>
            <p:cNvSpPr>
              <a:spLocks noChangeArrowheads="1"/>
            </p:cNvSpPr>
            <p:nvPr/>
          </p:nvSpPr>
          <p:spPr bwMode="auto">
            <a:xfrm>
              <a:off x="1261294" y="3782348"/>
              <a:ext cx="1755828" cy="822595"/>
            </a:xfrm>
            <a:prstGeom prst="roundRect">
              <a:avLst>
                <a:gd name="adj" fmla="val 139"/>
              </a:avLst>
            </a:prstGeom>
            <a:solidFill>
              <a:srgbClr val="FFFFFF"/>
            </a:solidFill>
            <a:ln w="28575">
              <a:solidFill>
                <a:srgbClr val="000000"/>
              </a:solidFill>
              <a:prstDash val="solid"/>
              <a:round/>
              <a:headEnd/>
              <a:tailEnd/>
            </a:ln>
            <a:effectLst/>
          </p:spPr>
          <p:txBody>
            <a:bodyPr wrap="none" lIns="62209" tIns="31105" rIns="62209" bIns="31105" anchor="b"/>
            <a:lstStyle/>
            <a:p>
              <a:r>
                <a:rPr lang="en-US" sz="1350">
                  <a:solidFill>
                    <a:srgbClr val="000000"/>
                  </a:solidFill>
                  <a:latin typeface="Calibri" panose="020F0502020204030204" pitchFamily="34" charset="0"/>
                  <a:ea typeface="DejaVu Sans" charset="0"/>
                  <a:cs typeface="DejaVu Sans" charset="0"/>
                </a:rPr>
                <a:t>Application</a:t>
              </a:r>
              <a:endParaRPr lang="en-US" sz="1350">
                <a:latin typeface="Calibri" panose="020F0502020204030204" pitchFamily="34" charset="0"/>
              </a:endParaRPr>
            </a:p>
          </p:txBody>
        </p:sp>
        <p:grpSp>
          <p:nvGrpSpPr>
            <p:cNvPr id="4" name="Group 3"/>
            <p:cNvGrpSpPr/>
            <p:nvPr/>
          </p:nvGrpSpPr>
          <p:grpSpPr>
            <a:xfrm>
              <a:off x="2458402" y="3847154"/>
              <a:ext cx="430560" cy="347077"/>
              <a:chOff x="2458402" y="3847154"/>
              <a:chExt cx="430560" cy="347077"/>
            </a:xfrm>
          </p:grpSpPr>
          <p:sp>
            <p:nvSpPr>
              <p:cNvPr id="25" name="AutoShape 7"/>
              <p:cNvSpPr>
                <a:spLocks noChangeArrowheads="1"/>
              </p:cNvSpPr>
              <p:nvPr/>
            </p:nvSpPr>
            <p:spPr bwMode="auto">
              <a:xfrm>
                <a:off x="2537602" y="3847154"/>
                <a:ext cx="351360" cy="347077"/>
              </a:xfrm>
              <a:prstGeom prst="roundRect">
                <a:avLst>
                  <a:gd name="adj" fmla="val 417"/>
                </a:avLst>
              </a:prstGeom>
              <a:solidFill>
                <a:srgbClr val="FFFFFF"/>
              </a:solidFill>
              <a:ln w="28575">
                <a:solidFill>
                  <a:srgbClr val="000000"/>
                </a:solidFill>
                <a:prstDash val="solid"/>
                <a:round/>
                <a:headEnd/>
                <a:tailEnd/>
              </a:ln>
              <a:effectLst/>
            </p:spPr>
            <p:txBody>
              <a:bodyPr wrap="none" lIns="62209" tIns="31105" rIns="62209" bIns="31105" anchor="ctr"/>
              <a:lstStyle/>
              <a:p>
                <a:endParaRPr lang="en-US" sz="1350">
                  <a:latin typeface="Calibri" panose="020F0502020204030204" pitchFamily="34" charset="0"/>
                </a:endParaRPr>
              </a:p>
            </p:txBody>
          </p:sp>
          <p:sp>
            <p:nvSpPr>
              <p:cNvPr id="26" name="AutoShape 8"/>
              <p:cNvSpPr>
                <a:spLocks noChangeArrowheads="1"/>
              </p:cNvSpPr>
              <p:nvPr/>
            </p:nvSpPr>
            <p:spPr bwMode="auto">
              <a:xfrm>
                <a:off x="2458402" y="3890563"/>
                <a:ext cx="158400" cy="93609"/>
              </a:xfrm>
              <a:prstGeom prst="roundRect">
                <a:avLst>
                  <a:gd name="adj" fmla="val 1560"/>
                </a:avLst>
              </a:prstGeom>
              <a:solidFill>
                <a:srgbClr val="FFFFFF"/>
              </a:solidFill>
              <a:ln w="28575">
                <a:solidFill>
                  <a:srgbClr val="000000"/>
                </a:solidFill>
                <a:prstDash val="solid"/>
                <a:round/>
                <a:headEnd/>
                <a:tailEnd/>
              </a:ln>
              <a:effectLst/>
            </p:spPr>
            <p:txBody>
              <a:bodyPr wrap="none" lIns="62209" tIns="31105" rIns="62209" bIns="31105" anchor="ctr"/>
              <a:lstStyle/>
              <a:p>
                <a:endParaRPr lang="en-US" sz="1350">
                  <a:latin typeface="Calibri" panose="020F0502020204030204" pitchFamily="34" charset="0"/>
                </a:endParaRPr>
              </a:p>
            </p:txBody>
          </p:sp>
          <p:sp>
            <p:nvSpPr>
              <p:cNvPr id="27" name="AutoShape 9"/>
              <p:cNvSpPr>
                <a:spLocks noChangeArrowheads="1"/>
              </p:cNvSpPr>
              <p:nvPr/>
            </p:nvSpPr>
            <p:spPr bwMode="auto">
              <a:xfrm>
                <a:off x="2458402" y="4037253"/>
                <a:ext cx="158400" cy="93610"/>
              </a:xfrm>
              <a:prstGeom prst="roundRect">
                <a:avLst>
                  <a:gd name="adj" fmla="val 1560"/>
                </a:avLst>
              </a:prstGeom>
              <a:solidFill>
                <a:srgbClr val="FFFFFF"/>
              </a:solidFill>
              <a:ln w="28575">
                <a:solidFill>
                  <a:srgbClr val="000000"/>
                </a:solidFill>
                <a:prstDash val="solid"/>
                <a:round/>
                <a:headEnd/>
                <a:tailEnd/>
              </a:ln>
              <a:effectLst/>
            </p:spPr>
            <p:txBody>
              <a:bodyPr wrap="none" lIns="62209" tIns="31105" rIns="62209" bIns="31105" anchor="ctr"/>
              <a:lstStyle/>
              <a:p>
                <a:endParaRPr lang="en-US" sz="1350">
                  <a:latin typeface="Calibri" panose="020F0502020204030204" pitchFamily="34" charset="0"/>
                </a:endParaRPr>
              </a:p>
            </p:txBody>
          </p:sp>
        </p:grpSp>
      </p:grpSp>
      <p:sp>
        <p:nvSpPr>
          <p:cNvPr id="7169" name="AutoShape 1"/>
          <p:cNvSpPr>
            <a:spLocks noChangeArrowheads="1"/>
          </p:cNvSpPr>
          <p:nvPr/>
        </p:nvSpPr>
        <p:spPr bwMode="auto">
          <a:xfrm>
            <a:off x="666546" y="5106277"/>
            <a:ext cx="1555200" cy="704234"/>
          </a:xfrm>
          <a:prstGeom prst="flowChartInputOutput">
            <a:avLst/>
          </a:prstGeom>
          <a:solidFill>
            <a:srgbClr val="FFFFFF"/>
          </a:solidFill>
          <a:ln w="28575">
            <a:solidFill>
              <a:srgbClr val="000000"/>
            </a:solidFill>
            <a:round/>
            <a:headEnd/>
            <a:tailEnd/>
          </a:ln>
          <a:effectLst/>
        </p:spPr>
        <p:txBody>
          <a:bodyPr wrap="none" lIns="62209" tIns="31105" rIns="62209" bIns="31105" anchor="ctr"/>
          <a:lstStyle/>
          <a:p>
            <a:endParaRPr lang="en-US" sz="1350">
              <a:latin typeface="Calibri" panose="020F0502020204030204" pitchFamily="34" charset="0"/>
            </a:endParaRPr>
          </a:p>
        </p:txBody>
      </p:sp>
      <p:sp>
        <p:nvSpPr>
          <p:cNvPr id="7170" name="AutoShape 2"/>
          <p:cNvSpPr>
            <a:spLocks noChangeArrowheads="1"/>
          </p:cNvSpPr>
          <p:nvPr/>
        </p:nvSpPr>
        <p:spPr bwMode="auto">
          <a:xfrm>
            <a:off x="617946" y="5032829"/>
            <a:ext cx="1555200" cy="704234"/>
          </a:xfrm>
          <a:prstGeom prst="flowChartInputOutput">
            <a:avLst/>
          </a:prstGeom>
          <a:solidFill>
            <a:srgbClr val="FFFFFF"/>
          </a:solidFill>
          <a:ln w="28575">
            <a:solidFill>
              <a:srgbClr val="000000"/>
            </a:solidFill>
            <a:round/>
            <a:headEnd/>
            <a:tailEnd/>
          </a:ln>
          <a:effectLst/>
        </p:spPr>
        <p:txBody>
          <a:bodyPr wrap="none" lIns="62209" tIns="31105" rIns="62209" bIns="31105" anchor="ctr"/>
          <a:lstStyle/>
          <a:p>
            <a:endParaRPr lang="en-US" sz="1350">
              <a:latin typeface="Calibri" panose="020F0502020204030204" pitchFamily="34" charset="0"/>
            </a:endParaRPr>
          </a:p>
        </p:txBody>
      </p:sp>
      <p:sp>
        <p:nvSpPr>
          <p:cNvPr id="7188" name="AutoShape 20"/>
          <p:cNvSpPr>
            <a:spLocks noChangeArrowheads="1"/>
          </p:cNvSpPr>
          <p:nvPr/>
        </p:nvSpPr>
        <p:spPr bwMode="auto">
          <a:xfrm>
            <a:off x="568266" y="4950740"/>
            <a:ext cx="1555200" cy="704234"/>
          </a:xfrm>
          <a:prstGeom prst="flowChartInputOutput">
            <a:avLst/>
          </a:prstGeom>
          <a:solidFill>
            <a:srgbClr val="FFFFFF"/>
          </a:solidFill>
          <a:ln w="28575">
            <a:solidFill>
              <a:srgbClr val="000000"/>
            </a:solidFill>
            <a:round/>
            <a:headEnd/>
            <a:tailEnd/>
          </a:ln>
          <a:effectLst/>
        </p:spPr>
        <p:txBody>
          <a:bodyPr wrap="none" lIns="61229" tIns="41416" rIns="61229" bIns="30615" anchor="ctr"/>
          <a:lstStyle/>
          <a:p>
            <a:pPr algn="ctr">
              <a:tabLst>
                <a:tab pos="492488" algn="l"/>
                <a:tab pos="984974" algn="l"/>
                <a:tab pos="1477462" algn="l"/>
              </a:tabLst>
            </a:pPr>
            <a:r>
              <a:rPr lang="en-US" sz="1350">
                <a:solidFill>
                  <a:srgbClr val="000000"/>
                </a:solidFill>
                <a:latin typeface="Calibri" panose="020F0502020204030204" pitchFamily="34" charset="0"/>
                <a:ea typeface="DejaVu Sans" charset="0"/>
                <a:cs typeface="DejaVu Sans" charset="0"/>
              </a:rPr>
              <a:t>“Make </a:t>
            </a:r>
          </a:p>
          <a:p>
            <a:pPr algn="ctr">
              <a:tabLst>
                <a:tab pos="492488" algn="l"/>
                <a:tab pos="984974" algn="l"/>
                <a:tab pos="1477462" algn="l"/>
              </a:tabLst>
            </a:pPr>
            <a:r>
              <a:rPr lang="en-US" sz="1350">
                <a:solidFill>
                  <a:srgbClr val="000000"/>
                </a:solidFill>
                <a:latin typeface="Calibri" panose="020F0502020204030204" pitchFamily="34" charset="0"/>
                <a:ea typeface="DejaVu Sans" charset="0"/>
                <a:cs typeface="DejaVu Sans" charset="0"/>
              </a:rPr>
              <a:t>credentials </a:t>
            </a:r>
          </a:p>
          <a:p>
            <a:pPr algn="ctr">
              <a:tabLst>
                <a:tab pos="492488" algn="l"/>
                <a:tab pos="984974" algn="l"/>
                <a:tab pos="1477462" algn="l"/>
              </a:tabLst>
            </a:pPr>
            <a:r>
              <a:rPr lang="en-US" sz="1350">
                <a:solidFill>
                  <a:srgbClr val="000000"/>
                </a:solidFill>
                <a:latin typeface="Calibri" panose="020F0502020204030204" pitchFamily="34" charset="0"/>
                <a:ea typeface="DejaVu Sans" charset="0"/>
                <a:cs typeface="DejaVu Sans" charset="0"/>
              </a:rPr>
              <a:t>hard to forge”</a:t>
            </a:r>
          </a:p>
        </p:txBody>
      </p:sp>
      <p:sp>
        <p:nvSpPr>
          <p:cNvPr id="22" name="Title 21"/>
          <p:cNvSpPr>
            <a:spLocks noGrp="1"/>
          </p:cNvSpPr>
          <p:nvPr>
            <p:ph type="title"/>
          </p:nvPr>
        </p:nvSpPr>
        <p:spPr/>
        <p:txBody>
          <a:bodyPr/>
          <a:lstStyle/>
          <a:p>
            <a:r>
              <a:rPr lang="en-DE"/>
              <a:t>Some “theoretical” underpinning</a:t>
            </a:r>
            <a:endParaRPr lang="en-US"/>
          </a:p>
        </p:txBody>
      </p:sp>
      <p:sp>
        <p:nvSpPr>
          <p:cNvPr id="3" name="Text Placeholder 2">
            <a:extLst>
              <a:ext uri="{FF2B5EF4-FFF2-40B4-BE49-F238E27FC236}">
                <a16:creationId xmlns:a16="http://schemas.microsoft.com/office/drawing/2014/main" id="{933B51CA-A113-3241-AD33-4ACB818764E5}"/>
              </a:ext>
            </a:extLst>
          </p:cNvPr>
          <p:cNvSpPr>
            <a:spLocks noGrp="1"/>
          </p:cNvSpPr>
          <p:nvPr>
            <p:ph type="body" sz="quarter" idx="15"/>
          </p:nvPr>
        </p:nvSpPr>
        <p:spPr/>
        <p:txBody>
          <a:bodyPr/>
          <a:lstStyle/>
          <a:p>
            <a:r>
              <a:rPr lang="en-DE"/>
              <a:t>What is a (security) design pattern?</a:t>
            </a:r>
          </a:p>
        </p:txBody>
      </p:sp>
      <p:sp>
        <p:nvSpPr>
          <p:cNvPr id="28" name="Rounded Rectangle 27"/>
          <p:cNvSpPr/>
          <p:nvPr/>
        </p:nvSpPr>
        <p:spPr bwMode="auto">
          <a:xfrm>
            <a:off x="2457205" y="1929909"/>
            <a:ext cx="2013247" cy="477428"/>
          </a:xfrm>
          <a:prstGeom prst="roundRect">
            <a:avLst/>
          </a:prstGeom>
          <a:solidFill>
            <a:schemeClr val="accent5">
              <a:lumMod val="50000"/>
            </a:schemeClr>
          </a:solidFill>
          <a:ln w="9525" cap="flat" cmpd="sng" algn="ctr">
            <a:no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eaLnBrk="0" fontAlgn="base" hangingPunct="0">
              <a:spcBef>
                <a:spcPct val="0"/>
              </a:spcBef>
              <a:spcAft>
                <a:spcPct val="0"/>
              </a:spcAft>
            </a:pPr>
            <a:r>
              <a:rPr lang="en-GB">
                <a:solidFill>
                  <a:schemeClr val="bg1"/>
                </a:solidFill>
                <a:latin typeface="Calibri" panose="020F0502020204030204" pitchFamily="34" charset="0"/>
              </a:rPr>
              <a:t>New components</a:t>
            </a:r>
          </a:p>
        </p:txBody>
      </p:sp>
      <p:sp>
        <p:nvSpPr>
          <p:cNvPr id="29" name="Rounded Rectangle 28"/>
          <p:cNvSpPr/>
          <p:nvPr/>
        </p:nvSpPr>
        <p:spPr bwMode="auto">
          <a:xfrm>
            <a:off x="2457204" y="3095279"/>
            <a:ext cx="2013247" cy="477428"/>
          </a:xfrm>
          <a:prstGeom prst="roundRect">
            <a:avLst/>
          </a:prstGeom>
          <a:solidFill>
            <a:schemeClr val="accent5">
              <a:lumMod val="50000"/>
            </a:schemeClr>
          </a:solidFill>
          <a:ln w="9525" cap="flat" cmpd="sng" algn="ctr">
            <a:no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eaLnBrk="0" fontAlgn="base" hangingPunct="0">
              <a:spcBef>
                <a:spcPct val="0"/>
              </a:spcBef>
              <a:spcAft>
                <a:spcPct val="0"/>
              </a:spcAft>
            </a:pPr>
            <a:r>
              <a:rPr lang="en-GB">
                <a:solidFill>
                  <a:schemeClr val="bg1"/>
                </a:solidFill>
                <a:latin typeface="Calibri" panose="020F0502020204030204" pitchFamily="34" charset="0"/>
              </a:rPr>
              <a:t>Roles</a:t>
            </a:r>
          </a:p>
        </p:txBody>
      </p:sp>
      <p:sp>
        <p:nvSpPr>
          <p:cNvPr id="30" name="Rounded Rectangle 29"/>
          <p:cNvSpPr/>
          <p:nvPr/>
        </p:nvSpPr>
        <p:spPr bwMode="auto">
          <a:xfrm>
            <a:off x="2457205" y="4262672"/>
            <a:ext cx="2013247" cy="477428"/>
          </a:xfrm>
          <a:prstGeom prst="roundRect">
            <a:avLst/>
          </a:prstGeom>
          <a:solidFill>
            <a:schemeClr val="accent5">
              <a:lumMod val="50000"/>
            </a:schemeClr>
          </a:solidFill>
          <a:ln w="9525" cap="flat" cmpd="sng" algn="ctr">
            <a:no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eaLnBrk="0" fontAlgn="base" hangingPunct="0">
              <a:spcBef>
                <a:spcPct val="0"/>
              </a:spcBef>
              <a:spcAft>
                <a:spcPct val="0"/>
              </a:spcAft>
            </a:pPr>
            <a:r>
              <a:rPr lang="en-GB">
                <a:solidFill>
                  <a:schemeClr val="bg1"/>
                </a:solidFill>
                <a:latin typeface="Calibri" panose="020F0502020204030204" pitchFamily="34" charset="0"/>
              </a:rPr>
              <a:t>Expectations</a:t>
            </a:r>
          </a:p>
        </p:txBody>
      </p:sp>
      <p:grpSp>
        <p:nvGrpSpPr>
          <p:cNvPr id="6" name="Group 5"/>
          <p:cNvGrpSpPr/>
          <p:nvPr/>
        </p:nvGrpSpPr>
        <p:grpSpPr>
          <a:xfrm>
            <a:off x="904875" y="2308453"/>
            <a:ext cx="1357967" cy="777682"/>
            <a:chOff x="1206500" y="1934937"/>
            <a:chExt cx="1810622" cy="1036909"/>
          </a:xfrm>
        </p:grpSpPr>
        <p:sp>
          <p:nvSpPr>
            <p:cNvPr id="34" name="AutoShape 5"/>
            <p:cNvSpPr>
              <a:spLocks noChangeArrowheads="1"/>
            </p:cNvSpPr>
            <p:nvPr/>
          </p:nvSpPr>
          <p:spPr bwMode="auto">
            <a:xfrm>
              <a:off x="1206500" y="1934937"/>
              <a:ext cx="1810622" cy="1036909"/>
            </a:xfrm>
            <a:prstGeom prst="roundRect">
              <a:avLst>
                <a:gd name="adj" fmla="val 139"/>
              </a:avLst>
            </a:prstGeom>
            <a:solidFill>
              <a:srgbClr val="FFFFFF"/>
            </a:solidFill>
            <a:ln w="28575">
              <a:solidFill>
                <a:srgbClr val="000000"/>
              </a:solidFill>
              <a:prstDash val="solid"/>
              <a:round/>
              <a:headEnd/>
              <a:tailEnd/>
            </a:ln>
            <a:effectLst/>
          </p:spPr>
          <p:txBody>
            <a:bodyPr wrap="none" lIns="62209" tIns="31105" rIns="62209" bIns="31105" anchor="b"/>
            <a:lstStyle/>
            <a:p>
              <a:r>
                <a:rPr lang="en-US" sz="1350">
                  <a:latin typeface="Calibri" panose="020F0502020204030204" pitchFamily="34" charset="0"/>
                </a:rPr>
                <a:t>Decision point</a:t>
              </a:r>
            </a:p>
          </p:txBody>
        </p:sp>
        <p:grpSp>
          <p:nvGrpSpPr>
            <p:cNvPr id="45" name="Group 44"/>
            <p:cNvGrpSpPr/>
            <p:nvPr/>
          </p:nvGrpSpPr>
          <p:grpSpPr>
            <a:xfrm>
              <a:off x="2466968" y="2058702"/>
              <a:ext cx="430560" cy="347077"/>
              <a:chOff x="2458402" y="3847154"/>
              <a:chExt cx="430560" cy="347077"/>
            </a:xfrm>
          </p:grpSpPr>
          <p:sp>
            <p:nvSpPr>
              <p:cNvPr id="46" name="AutoShape 7"/>
              <p:cNvSpPr>
                <a:spLocks noChangeArrowheads="1"/>
              </p:cNvSpPr>
              <p:nvPr/>
            </p:nvSpPr>
            <p:spPr bwMode="auto">
              <a:xfrm>
                <a:off x="2537602" y="3847154"/>
                <a:ext cx="351360" cy="347077"/>
              </a:xfrm>
              <a:prstGeom prst="roundRect">
                <a:avLst>
                  <a:gd name="adj" fmla="val 417"/>
                </a:avLst>
              </a:prstGeom>
              <a:solidFill>
                <a:srgbClr val="FFFFFF"/>
              </a:solidFill>
              <a:ln w="28575">
                <a:solidFill>
                  <a:srgbClr val="000000"/>
                </a:solidFill>
                <a:prstDash val="solid"/>
                <a:round/>
                <a:headEnd/>
                <a:tailEnd/>
              </a:ln>
              <a:effectLst/>
            </p:spPr>
            <p:txBody>
              <a:bodyPr wrap="none" lIns="62209" tIns="31105" rIns="62209" bIns="31105" anchor="ctr"/>
              <a:lstStyle/>
              <a:p>
                <a:endParaRPr lang="en-US" sz="1350">
                  <a:latin typeface="Calibri" panose="020F0502020204030204" pitchFamily="34" charset="0"/>
                </a:endParaRPr>
              </a:p>
            </p:txBody>
          </p:sp>
          <p:sp>
            <p:nvSpPr>
              <p:cNvPr id="47" name="AutoShape 8"/>
              <p:cNvSpPr>
                <a:spLocks noChangeArrowheads="1"/>
              </p:cNvSpPr>
              <p:nvPr/>
            </p:nvSpPr>
            <p:spPr bwMode="auto">
              <a:xfrm>
                <a:off x="2458402" y="3890563"/>
                <a:ext cx="158400" cy="93609"/>
              </a:xfrm>
              <a:prstGeom prst="roundRect">
                <a:avLst>
                  <a:gd name="adj" fmla="val 1560"/>
                </a:avLst>
              </a:prstGeom>
              <a:solidFill>
                <a:srgbClr val="FFFFFF"/>
              </a:solidFill>
              <a:ln w="28575">
                <a:solidFill>
                  <a:srgbClr val="000000"/>
                </a:solidFill>
                <a:prstDash val="solid"/>
                <a:round/>
                <a:headEnd/>
                <a:tailEnd/>
              </a:ln>
              <a:effectLst/>
            </p:spPr>
            <p:txBody>
              <a:bodyPr wrap="none" lIns="62209" tIns="31105" rIns="62209" bIns="31105" anchor="ctr"/>
              <a:lstStyle/>
              <a:p>
                <a:endParaRPr lang="en-US" sz="1350">
                  <a:latin typeface="Calibri" panose="020F0502020204030204" pitchFamily="34" charset="0"/>
                </a:endParaRPr>
              </a:p>
            </p:txBody>
          </p:sp>
          <p:sp>
            <p:nvSpPr>
              <p:cNvPr id="48" name="AutoShape 9"/>
              <p:cNvSpPr>
                <a:spLocks noChangeArrowheads="1"/>
              </p:cNvSpPr>
              <p:nvPr/>
            </p:nvSpPr>
            <p:spPr bwMode="auto">
              <a:xfrm>
                <a:off x="2458402" y="4037253"/>
                <a:ext cx="158400" cy="93610"/>
              </a:xfrm>
              <a:prstGeom prst="roundRect">
                <a:avLst>
                  <a:gd name="adj" fmla="val 1560"/>
                </a:avLst>
              </a:prstGeom>
              <a:solidFill>
                <a:srgbClr val="FFFFFF"/>
              </a:solidFill>
              <a:ln w="28575">
                <a:solidFill>
                  <a:srgbClr val="000000"/>
                </a:solidFill>
                <a:prstDash val="solid"/>
                <a:round/>
                <a:headEnd/>
                <a:tailEnd/>
              </a:ln>
              <a:effectLst/>
            </p:spPr>
            <p:txBody>
              <a:bodyPr wrap="none" lIns="62209" tIns="31105" rIns="62209" bIns="31105" anchor="ctr"/>
              <a:lstStyle/>
              <a:p>
                <a:endParaRPr lang="en-US" sz="1350">
                  <a:latin typeface="Calibri" panose="020F0502020204030204" pitchFamily="34" charset="0"/>
                </a:endParaRPr>
              </a:p>
            </p:txBody>
          </p:sp>
        </p:grpSp>
      </p:grpSp>
      <p:grpSp>
        <p:nvGrpSpPr>
          <p:cNvPr id="7" name="Group 6"/>
          <p:cNvGrpSpPr/>
          <p:nvPr/>
        </p:nvGrpSpPr>
        <p:grpSpPr>
          <a:xfrm>
            <a:off x="516114" y="3612211"/>
            <a:ext cx="1101319" cy="662110"/>
            <a:chOff x="768220" y="3256725"/>
            <a:chExt cx="1389748" cy="882813"/>
          </a:xfrm>
        </p:grpSpPr>
        <p:sp>
          <p:nvSpPr>
            <p:cNvPr id="7178" name="AutoShape 10"/>
            <p:cNvSpPr>
              <a:spLocks noChangeArrowheads="1"/>
            </p:cNvSpPr>
            <p:nvPr/>
          </p:nvSpPr>
          <p:spPr bwMode="auto">
            <a:xfrm>
              <a:off x="768220" y="3256725"/>
              <a:ext cx="1389748" cy="882813"/>
            </a:xfrm>
            <a:prstGeom prst="roundRect">
              <a:avLst>
                <a:gd name="adj" fmla="val 162"/>
              </a:avLst>
            </a:prstGeom>
            <a:solidFill>
              <a:srgbClr val="FFFFFF"/>
            </a:solidFill>
            <a:ln w="28575">
              <a:solidFill>
                <a:srgbClr val="000000"/>
              </a:solidFill>
              <a:prstDash val="solid"/>
              <a:round/>
              <a:headEnd/>
              <a:tailEnd/>
            </a:ln>
            <a:effectLst/>
          </p:spPr>
          <p:txBody>
            <a:bodyPr wrap="none" lIns="62209" tIns="31105" rIns="62209" bIns="31105" anchor="ctr"/>
            <a:lstStyle/>
            <a:p>
              <a:r>
                <a:rPr lang="en-US" sz="1350">
                  <a:latin typeface="Calibri" panose="020F0502020204030204" pitchFamily="34" charset="0"/>
                </a:rPr>
                <a:t>Client</a:t>
              </a:r>
            </a:p>
          </p:txBody>
        </p:sp>
        <p:grpSp>
          <p:nvGrpSpPr>
            <p:cNvPr id="49" name="Group 48"/>
            <p:cNvGrpSpPr/>
            <p:nvPr/>
          </p:nvGrpSpPr>
          <p:grpSpPr>
            <a:xfrm>
              <a:off x="1635458" y="3337341"/>
              <a:ext cx="430560" cy="347077"/>
              <a:chOff x="2458402" y="3847154"/>
              <a:chExt cx="430560" cy="347077"/>
            </a:xfrm>
          </p:grpSpPr>
          <p:sp>
            <p:nvSpPr>
              <p:cNvPr id="50" name="AutoShape 7"/>
              <p:cNvSpPr>
                <a:spLocks noChangeArrowheads="1"/>
              </p:cNvSpPr>
              <p:nvPr/>
            </p:nvSpPr>
            <p:spPr bwMode="auto">
              <a:xfrm>
                <a:off x="2537602" y="3847154"/>
                <a:ext cx="351360" cy="347077"/>
              </a:xfrm>
              <a:prstGeom prst="roundRect">
                <a:avLst>
                  <a:gd name="adj" fmla="val 417"/>
                </a:avLst>
              </a:prstGeom>
              <a:solidFill>
                <a:srgbClr val="FFFFFF"/>
              </a:solidFill>
              <a:ln w="28575">
                <a:solidFill>
                  <a:srgbClr val="000000"/>
                </a:solidFill>
                <a:prstDash val="solid"/>
                <a:round/>
                <a:headEnd/>
                <a:tailEnd/>
              </a:ln>
              <a:effectLst/>
            </p:spPr>
            <p:txBody>
              <a:bodyPr wrap="none" lIns="62209" tIns="31105" rIns="62209" bIns="31105" anchor="ctr"/>
              <a:lstStyle/>
              <a:p>
                <a:endParaRPr lang="en-US" sz="1350">
                  <a:latin typeface="Calibri" panose="020F0502020204030204" pitchFamily="34" charset="0"/>
                </a:endParaRPr>
              </a:p>
            </p:txBody>
          </p:sp>
          <p:sp>
            <p:nvSpPr>
              <p:cNvPr id="51" name="AutoShape 8"/>
              <p:cNvSpPr>
                <a:spLocks noChangeArrowheads="1"/>
              </p:cNvSpPr>
              <p:nvPr/>
            </p:nvSpPr>
            <p:spPr bwMode="auto">
              <a:xfrm>
                <a:off x="2458402" y="3890563"/>
                <a:ext cx="158400" cy="93609"/>
              </a:xfrm>
              <a:prstGeom prst="roundRect">
                <a:avLst>
                  <a:gd name="adj" fmla="val 1560"/>
                </a:avLst>
              </a:prstGeom>
              <a:solidFill>
                <a:srgbClr val="FFFFFF"/>
              </a:solidFill>
              <a:ln w="28575">
                <a:solidFill>
                  <a:srgbClr val="000000"/>
                </a:solidFill>
                <a:prstDash val="solid"/>
                <a:round/>
                <a:headEnd/>
                <a:tailEnd/>
              </a:ln>
              <a:effectLst/>
            </p:spPr>
            <p:txBody>
              <a:bodyPr wrap="none" lIns="62209" tIns="31105" rIns="62209" bIns="31105" anchor="ctr"/>
              <a:lstStyle/>
              <a:p>
                <a:endParaRPr lang="en-US" sz="1350">
                  <a:latin typeface="Calibri" panose="020F0502020204030204" pitchFamily="34" charset="0"/>
                </a:endParaRPr>
              </a:p>
            </p:txBody>
          </p:sp>
          <p:sp>
            <p:nvSpPr>
              <p:cNvPr id="52" name="AutoShape 9"/>
              <p:cNvSpPr>
                <a:spLocks noChangeArrowheads="1"/>
              </p:cNvSpPr>
              <p:nvPr/>
            </p:nvSpPr>
            <p:spPr bwMode="auto">
              <a:xfrm>
                <a:off x="2458402" y="4037253"/>
                <a:ext cx="158400" cy="93610"/>
              </a:xfrm>
              <a:prstGeom prst="roundRect">
                <a:avLst>
                  <a:gd name="adj" fmla="val 1560"/>
                </a:avLst>
              </a:prstGeom>
              <a:solidFill>
                <a:srgbClr val="FFFFFF"/>
              </a:solidFill>
              <a:ln w="28575">
                <a:solidFill>
                  <a:srgbClr val="000000"/>
                </a:solidFill>
                <a:prstDash val="solid"/>
                <a:round/>
                <a:headEnd/>
                <a:tailEnd/>
              </a:ln>
              <a:effectLst/>
            </p:spPr>
            <p:txBody>
              <a:bodyPr wrap="none" lIns="62209" tIns="31105" rIns="62209" bIns="31105" anchor="ctr"/>
              <a:lstStyle/>
              <a:p>
                <a:endParaRPr lang="en-US" sz="1350">
                  <a:latin typeface="Calibri" panose="020F0502020204030204" pitchFamily="34" charset="0"/>
                </a:endParaRPr>
              </a:p>
            </p:txBody>
          </p:sp>
        </p:grpSp>
      </p:grpSp>
      <p:grpSp>
        <p:nvGrpSpPr>
          <p:cNvPr id="5" name="Group 4"/>
          <p:cNvGrpSpPr/>
          <p:nvPr/>
        </p:nvGrpSpPr>
        <p:grpSpPr>
          <a:xfrm>
            <a:off x="450619" y="2002277"/>
            <a:ext cx="1232306" cy="777682"/>
            <a:chOff x="496645" y="1409219"/>
            <a:chExt cx="1643074" cy="1036909"/>
          </a:xfrm>
        </p:grpSpPr>
        <p:sp>
          <p:nvSpPr>
            <p:cNvPr id="39" name="AutoShape 5"/>
            <p:cNvSpPr>
              <a:spLocks noChangeArrowheads="1"/>
            </p:cNvSpPr>
            <p:nvPr/>
          </p:nvSpPr>
          <p:spPr bwMode="auto">
            <a:xfrm>
              <a:off x="496645" y="1409219"/>
              <a:ext cx="1643074" cy="1036909"/>
            </a:xfrm>
            <a:prstGeom prst="roundRect">
              <a:avLst>
                <a:gd name="adj" fmla="val 139"/>
              </a:avLst>
            </a:prstGeom>
            <a:solidFill>
              <a:srgbClr val="FFFFFF"/>
            </a:solidFill>
            <a:ln w="28575">
              <a:solidFill>
                <a:srgbClr val="000000"/>
              </a:solidFill>
              <a:prstDash val="solid"/>
              <a:round/>
              <a:headEnd/>
              <a:tailEnd/>
            </a:ln>
            <a:effectLst/>
          </p:spPr>
          <p:txBody>
            <a:bodyPr wrap="none" lIns="62209" tIns="31105" rIns="62209" bIns="31105" anchor="ctr"/>
            <a:lstStyle/>
            <a:p>
              <a:r>
                <a:rPr lang="en-US" sz="1350">
                  <a:latin typeface="Calibri" panose="020F0502020204030204" pitchFamily="34" charset="0"/>
                </a:rPr>
                <a:t>Single </a:t>
              </a:r>
            </a:p>
            <a:p>
              <a:r>
                <a:rPr lang="en-US" sz="1350">
                  <a:latin typeface="Calibri" panose="020F0502020204030204" pitchFamily="34" charset="0"/>
                </a:rPr>
                <a:t>access</a:t>
              </a:r>
            </a:p>
            <a:p>
              <a:r>
                <a:rPr lang="en-US" sz="1350">
                  <a:latin typeface="Calibri" panose="020F0502020204030204" pitchFamily="34" charset="0"/>
                </a:rPr>
                <a:t>point</a:t>
              </a:r>
            </a:p>
          </p:txBody>
        </p:sp>
        <p:grpSp>
          <p:nvGrpSpPr>
            <p:cNvPr id="2" name="Group 1"/>
            <p:cNvGrpSpPr/>
            <p:nvPr/>
          </p:nvGrpSpPr>
          <p:grpSpPr>
            <a:xfrm>
              <a:off x="1635458" y="1526478"/>
              <a:ext cx="430560" cy="347077"/>
              <a:chOff x="1635458" y="1526478"/>
              <a:chExt cx="430560" cy="347077"/>
            </a:xfrm>
          </p:grpSpPr>
          <p:sp>
            <p:nvSpPr>
              <p:cNvPr id="41" name="AutoShape 7"/>
              <p:cNvSpPr>
                <a:spLocks noChangeArrowheads="1"/>
              </p:cNvSpPr>
              <p:nvPr/>
            </p:nvSpPr>
            <p:spPr bwMode="auto">
              <a:xfrm>
                <a:off x="1714658" y="1526478"/>
                <a:ext cx="351360" cy="347077"/>
              </a:xfrm>
              <a:prstGeom prst="roundRect">
                <a:avLst>
                  <a:gd name="adj" fmla="val 417"/>
                </a:avLst>
              </a:prstGeom>
              <a:solidFill>
                <a:srgbClr val="FFFFFF"/>
              </a:solidFill>
              <a:ln w="28575">
                <a:solidFill>
                  <a:srgbClr val="000000"/>
                </a:solidFill>
                <a:round/>
                <a:headEnd/>
                <a:tailEnd/>
              </a:ln>
              <a:effectLst/>
            </p:spPr>
            <p:txBody>
              <a:bodyPr wrap="none" lIns="62209" tIns="31105" rIns="62209" bIns="31105" anchor="ctr"/>
              <a:lstStyle/>
              <a:p>
                <a:endParaRPr lang="en-US" sz="1350">
                  <a:latin typeface="Calibri" panose="020F0502020204030204" pitchFamily="34" charset="0"/>
                </a:endParaRPr>
              </a:p>
            </p:txBody>
          </p:sp>
          <p:sp>
            <p:nvSpPr>
              <p:cNvPr id="42" name="AutoShape 8"/>
              <p:cNvSpPr>
                <a:spLocks noChangeArrowheads="1"/>
              </p:cNvSpPr>
              <p:nvPr/>
            </p:nvSpPr>
            <p:spPr bwMode="auto">
              <a:xfrm>
                <a:off x="1635458" y="1585526"/>
                <a:ext cx="158400" cy="93609"/>
              </a:xfrm>
              <a:prstGeom prst="roundRect">
                <a:avLst>
                  <a:gd name="adj" fmla="val 1560"/>
                </a:avLst>
              </a:prstGeom>
              <a:solidFill>
                <a:srgbClr val="FFFFFF"/>
              </a:solidFill>
              <a:ln w="28575">
                <a:solidFill>
                  <a:srgbClr val="000000"/>
                </a:solidFill>
                <a:round/>
                <a:headEnd/>
                <a:tailEnd/>
              </a:ln>
              <a:effectLst/>
            </p:spPr>
            <p:txBody>
              <a:bodyPr wrap="none" lIns="62209" tIns="31105" rIns="62209" bIns="31105" anchor="ctr"/>
              <a:lstStyle/>
              <a:p>
                <a:endParaRPr lang="en-US" sz="1350">
                  <a:latin typeface="Calibri" panose="020F0502020204030204" pitchFamily="34" charset="0"/>
                </a:endParaRPr>
              </a:p>
            </p:txBody>
          </p:sp>
          <p:sp>
            <p:nvSpPr>
              <p:cNvPr id="43" name="AutoShape 9"/>
              <p:cNvSpPr>
                <a:spLocks noChangeArrowheads="1"/>
              </p:cNvSpPr>
              <p:nvPr/>
            </p:nvSpPr>
            <p:spPr bwMode="auto">
              <a:xfrm>
                <a:off x="1635458" y="1716577"/>
                <a:ext cx="158400" cy="93610"/>
              </a:xfrm>
              <a:prstGeom prst="roundRect">
                <a:avLst>
                  <a:gd name="adj" fmla="val 1560"/>
                </a:avLst>
              </a:prstGeom>
              <a:solidFill>
                <a:srgbClr val="FFFFFF"/>
              </a:solidFill>
              <a:ln w="28575">
                <a:solidFill>
                  <a:srgbClr val="000000"/>
                </a:solidFill>
                <a:round/>
                <a:headEnd/>
                <a:tailEnd/>
              </a:ln>
              <a:effectLst/>
            </p:spPr>
            <p:txBody>
              <a:bodyPr wrap="none" lIns="62209" tIns="31105" rIns="62209" bIns="31105" anchor="ctr"/>
              <a:lstStyle/>
              <a:p>
                <a:endParaRPr lang="en-US" sz="1350">
                  <a:latin typeface="Calibri" panose="020F0502020204030204" pitchFamily="34" charset="0"/>
                </a:endParaRPr>
              </a:p>
            </p:txBody>
          </p:sp>
        </p:grpSp>
      </p:grpSp>
      <p:sp>
        <p:nvSpPr>
          <p:cNvPr id="37" name="TextBox 36">
            <a:extLst>
              <a:ext uri="{FF2B5EF4-FFF2-40B4-BE49-F238E27FC236}">
                <a16:creationId xmlns:a16="http://schemas.microsoft.com/office/drawing/2014/main" id="{4F45A46F-182A-014A-832C-488A26530BD1}"/>
              </a:ext>
            </a:extLst>
          </p:cNvPr>
          <p:cNvSpPr txBox="1"/>
          <p:nvPr/>
        </p:nvSpPr>
        <p:spPr>
          <a:xfrm>
            <a:off x="172494" y="6387866"/>
            <a:ext cx="4180696" cy="307777"/>
          </a:xfrm>
          <a:prstGeom prst="rect">
            <a:avLst/>
          </a:prstGeom>
          <a:solidFill>
            <a:schemeClr val="bg1">
              <a:lumMod val="95000"/>
            </a:schemeClr>
          </a:solidFill>
          <a:ln>
            <a:solidFill>
              <a:srgbClr val="FF0080"/>
            </a:solidFill>
          </a:ln>
        </p:spPr>
        <p:txBody>
          <a:bodyPr wrap="square" rtlCol="0">
            <a:spAutoFit/>
          </a:bodyPr>
          <a:lstStyle/>
          <a:p>
            <a:r>
              <a:rPr lang="en-GB" sz="1400" dirty="0"/>
              <a:t>T. Heyman, et al, </a:t>
            </a:r>
            <a:r>
              <a:rPr lang="en-GB" sz="1400" b="1" dirty="0"/>
              <a:t>The security twin peaks</a:t>
            </a:r>
            <a:r>
              <a:rPr lang="en-GB" sz="1400" dirty="0"/>
              <a:t>, </a:t>
            </a:r>
            <a:r>
              <a:rPr lang="en-GB" sz="1400" dirty="0" err="1"/>
              <a:t>ESSoS</a:t>
            </a:r>
            <a:r>
              <a:rPr lang="en-GB" sz="1400" dirty="0"/>
              <a:t> 2011</a:t>
            </a:r>
            <a:endParaRPr lang="en-US" sz="1400" b="1" dirty="0"/>
          </a:p>
        </p:txBody>
      </p:sp>
      <p:sp>
        <p:nvSpPr>
          <p:cNvPr id="9" name="Slide Number Placeholder 8">
            <a:extLst>
              <a:ext uri="{FF2B5EF4-FFF2-40B4-BE49-F238E27FC236}">
                <a16:creationId xmlns:a16="http://schemas.microsoft.com/office/drawing/2014/main" id="{A5F8D0FD-6E08-914A-9CA5-73156CB577DC}"/>
              </a:ext>
            </a:extLst>
          </p:cNvPr>
          <p:cNvSpPr>
            <a:spLocks noGrp="1"/>
          </p:cNvSpPr>
          <p:nvPr>
            <p:ph type="sldNum" sz="quarter" idx="12"/>
          </p:nvPr>
        </p:nvSpPr>
        <p:spPr/>
        <p:txBody>
          <a:bodyPr/>
          <a:lstStyle/>
          <a:p>
            <a:fld id="{41FD0BAD-EDB4-BF48-B5DA-A7E15AE1BBA8}" type="slidenum">
              <a:rPr lang="en-US" smtClean="0"/>
              <a:t>49</a:t>
            </a:fld>
            <a:endParaRPr lang="en-US"/>
          </a:p>
        </p:txBody>
      </p:sp>
    </p:spTree>
    <p:extLst>
      <p:ext uri="{BB962C8B-B14F-4D97-AF65-F5344CB8AC3E}">
        <p14:creationId xmlns:p14="http://schemas.microsoft.com/office/powerpoint/2010/main" val="235477604"/>
      </p:ext>
    </p:extLst>
  </p:cSld>
  <p:clrMapOvr>
    <a:masterClrMapping/>
  </p:clrMapOvr>
  <p:transition spd="med"/>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itle 32"/>
          <p:cNvSpPr>
            <a:spLocks noGrp="1"/>
          </p:cNvSpPr>
          <p:nvPr>
            <p:ph type="title"/>
          </p:nvPr>
        </p:nvSpPr>
        <p:spPr/>
        <p:txBody>
          <a:bodyPr/>
          <a:lstStyle/>
          <a:p>
            <a:r>
              <a:rPr lang="en-US" noProof="0"/>
              <a:t>Instantiating a pattern</a:t>
            </a:r>
          </a:p>
        </p:txBody>
      </p:sp>
      <p:sp>
        <p:nvSpPr>
          <p:cNvPr id="2" name="Slide Number Placeholder 1"/>
          <p:cNvSpPr>
            <a:spLocks noGrp="1"/>
          </p:cNvSpPr>
          <p:nvPr>
            <p:ph type="sldNum" sz="quarter" idx="12"/>
          </p:nvPr>
        </p:nvSpPr>
        <p:spPr/>
        <p:txBody>
          <a:bodyPr/>
          <a:lstStyle/>
          <a:p>
            <a:fld id="{E69AFFF3-CA6D-40D3-9E22-99FEAB396C03}" type="slidenum">
              <a:rPr lang="nl-BE" smtClean="0"/>
              <a:pPr/>
              <a:t>50</a:t>
            </a:fld>
            <a:endParaRPr lang="nl-BE"/>
          </a:p>
        </p:txBody>
      </p:sp>
      <p:sp>
        <p:nvSpPr>
          <p:cNvPr id="3" name="Text Placeholder 2"/>
          <p:cNvSpPr>
            <a:spLocks noGrp="1"/>
          </p:cNvSpPr>
          <p:nvPr>
            <p:ph type="body" sz="quarter" idx="15"/>
          </p:nvPr>
        </p:nvSpPr>
        <p:spPr/>
        <p:txBody>
          <a:bodyPr/>
          <a:lstStyle/>
          <a:p>
            <a:r>
              <a:rPr lang="en-US" noProof="0"/>
              <a:t>Single Access Point</a:t>
            </a:r>
          </a:p>
        </p:txBody>
      </p:sp>
      <p:sp>
        <p:nvSpPr>
          <p:cNvPr id="23" name="TextBox 22"/>
          <p:cNvSpPr txBox="1"/>
          <p:nvPr/>
        </p:nvSpPr>
        <p:spPr>
          <a:xfrm>
            <a:off x="6360299" y="1920237"/>
            <a:ext cx="2025426" cy="584775"/>
          </a:xfrm>
          <a:prstGeom prst="rect">
            <a:avLst/>
          </a:prstGeom>
          <a:noFill/>
        </p:spPr>
        <p:txBody>
          <a:bodyPr wrap="none" rtlCol="0">
            <a:spAutoFit/>
          </a:bodyPr>
          <a:lstStyle/>
          <a:p>
            <a:pPr algn="ctr"/>
            <a:r>
              <a:rPr lang="en-US">
                <a:solidFill>
                  <a:srgbClr val="FF0080"/>
                </a:solidFill>
              </a:rPr>
              <a:t>Role</a:t>
            </a:r>
          </a:p>
          <a:p>
            <a:pPr algn="ctr"/>
            <a:r>
              <a:rPr lang="en-US" sz="1400">
                <a:solidFill>
                  <a:srgbClr val="FF0080"/>
                </a:solidFill>
              </a:rPr>
              <a:t>(Application ➞ Pet Shop)</a:t>
            </a:r>
          </a:p>
        </p:txBody>
      </p:sp>
      <p:sp>
        <p:nvSpPr>
          <p:cNvPr id="24" name="TextBox 23"/>
          <p:cNvSpPr txBox="1"/>
          <p:nvPr/>
        </p:nvSpPr>
        <p:spPr>
          <a:xfrm>
            <a:off x="3397785" y="2135680"/>
            <a:ext cx="1835759" cy="369332"/>
          </a:xfrm>
          <a:prstGeom prst="rect">
            <a:avLst/>
          </a:prstGeom>
          <a:noFill/>
        </p:spPr>
        <p:txBody>
          <a:bodyPr wrap="none" rtlCol="0">
            <a:spAutoFit/>
          </a:bodyPr>
          <a:lstStyle/>
          <a:p>
            <a:r>
              <a:rPr lang="en-US">
                <a:solidFill>
                  <a:srgbClr val="FF0080"/>
                </a:solidFill>
              </a:rPr>
              <a:t>New components</a:t>
            </a:r>
          </a:p>
        </p:txBody>
      </p:sp>
      <p:grpSp>
        <p:nvGrpSpPr>
          <p:cNvPr id="5" name="Group 4"/>
          <p:cNvGrpSpPr/>
          <p:nvPr/>
        </p:nvGrpSpPr>
        <p:grpSpPr>
          <a:xfrm>
            <a:off x="999744" y="2649667"/>
            <a:ext cx="6894939" cy="3527289"/>
            <a:chOff x="999744" y="2568642"/>
            <a:chExt cx="6894939" cy="3527289"/>
          </a:xfrm>
        </p:grpSpPr>
        <p:grpSp>
          <p:nvGrpSpPr>
            <p:cNvPr id="13" name="Group 12"/>
            <p:cNvGrpSpPr/>
            <p:nvPr/>
          </p:nvGrpSpPr>
          <p:grpSpPr>
            <a:xfrm>
              <a:off x="999744" y="2568642"/>
              <a:ext cx="6894939" cy="3527289"/>
              <a:chOff x="999744" y="2568642"/>
              <a:chExt cx="6894939" cy="3527289"/>
            </a:xfrm>
          </p:grpSpPr>
          <p:pic>
            <p:nvPicPr>
              <p:cNvPr id="14" name="Picture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29058" y="4174989"/>
                <a:ext cx="1573214" cy="418539"/>
              </a:xfrm>
              <a:prstGeom prst="rect">
                <a:avLst/>
              </a:prstGeom>
            </p:spPr>
          </p:pic>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35145" y="3494298"/>
                <a:ext cx="3703637" cy="589735"/>
              </a:xfrm>
              <a:prstGeom prst="rect">
                <a:avLst/>
              </a:prstGeom>
            </p:spPr>
          </p:pic>
          <p:pic>
            <p:nvPicPr>
              <p:cNvPr id="16" name="Picture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4483" y="2643186"/>
                <a:ext cx="6680200" cy="3452745"/>
              </a:xfrm>
              <a:prstGeom prst="rect">
                <a:avLst/>
              </a:prstGeom>
            </p:spPr>
          </p:pic>
          <p:pic>
            <p:nvPicPr>
              <p:cNvPr id="17" name="Picture 1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33820" y="4621759"/>
                <a:ext cx="3687763" cy="428224"/>
              </a:xfrm>
              <a:prstGeom prst="rect">
                <a:avLst/>
              </a:prstGeom>
            </p:spPr>
          </p:pic>
          <p:pic>
            <p:nvPicPr>
              <p:cNvPr id="18" name="Picture 1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52605" y="5284838"/>
                <a:ext cx="5768978" cy="432038"/>
              </a:xfrm>
              <a:prstGeom prst="rect">
                <a:avLst/>
              </a:prstGeom>
            </p:spPr>
          </p:pic>
          <p:sp>
            <p:nvSpPr>
              <p:cNvPr id="19" name="TextBox 18"/>
              <p:cNvSpPr txBox="1"/>
              <p:nvPr/>
            </p:nvSpPr>
            <p:spPr bwMode="auto">
              <a:xfrm>
                <a:off x="2948853" y="2756323"/>
                <a:ext cx="952504" cy="461665"/>
              </a:xfrm>
              <a:prstGeom prst="rect">
                <a:avLst/>
              </a:prstGeom>
              <a:solidFill>
                <a:schemeClr val="bg1"/>
              </a:solidFill>
              <a:ln w="9525">
                <a:noFill/>
                <a:miter lim="800000"/>
                <a:headEnd/>
                <a:tailEnd/>
              </a:ln>
            </p:spPr>
            <p:txBody>
              <a:bodyPr vert="horz" wrap="none" lIns="91440" tIns="45720" rIns="91440" bIns="45720" numCol="1" rtlCol="0" anchor="t" anchorCtr="0" compatLnSpc="1">
                <a:prstTxWarp prst="textNoShape">
                  <a:avLst/>
                </a:prstTxWarp>
                <a:spAutoFit/>
              </a:bodyPr>
              <a:lstStyle/>
              <a:p>
                <a:pPr algn="ctr"/>
                <a:r>
                  <a:rPr lang="en-GB" sz="1200" u="sng" kern="0"/>
                  <a:t>Single </a:t>
                </a:r>
              </a:p>
              <a:p>
                <a:pPr algn="ctr"/>
                <a:r>
                  <a:rPr lang="en-GB" sz="1200" u="sng" kern="0"/>
                  <a:t>access point</a:t>
                </a:r>
              </a:p>
            </p:txBody>
          </p:sp>
          <p:sp>
            <p:nvSpPr>
              <p:cNvPr id="20" name="Rectangle 19"/>
              <p:cNvSpPr/>
              <p:nvPr/>
            </p:nvSpPr>
            <p:spPr>
              <a:xfrm>
                <a:off x="999744" y="2568642"/>
                <a:ext cx="938784" cy="925656"/>
              </a:xfrm>
              <a:prstGeom prst="rect">
                <a:avLst/>
              </a:prstGeom>
              <a:solidFill>
                <a:schemeClr val="bg1"/>
              </a:solidFill>
              <a:ln w="12700"/>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21" name="TextBox 20"/>
              <p:cNvSpPr txBox="1"/>
              <p:nvPr/>
            </p:nvSpPr>
            <p:spPr bwMode="auto">
              <a:xfrm>
                <a:off x="1179281" y="2837910"/>
                <a:ext cx="593432" cy="461665"/>
              </a:xfrm>
              <a:prstGeom prst="rect">
                <a:avLst/>
              </a:prstGeom>
              <a:solidFill>
                <a:schemeClr val="bg1"/>
              </a:solidFill>
              <a:ln w="9525">
                <a:noFill/>
                <a:miter lim="800000"/>
                <a:headEnd/>
                <a:tailEnd/>
              </a:ln>
            </p:spPr>
            <p:txBody>
              <a:bodyPr vert="horz" wrap="none" lIns="91440" tIns="45720" rIns="91440" bIns="45720" numCol="1" rtlCol="0" anchor="t" anchorCtr="0" compatLnSpc="1">
                <a:prstTxWarp prst="textNoShape">
                  <a:avLst/>
                </a:prstTxWarp>
                <a:spAutoFit/>
              </a:bodyPr>
              <a:lstStyle/>
              <a:p>
                <a:pPr algn="ctr"/>
                <a:r>
                  <a:rPr lang="en-GB" sz="1200" u="sng" kern="0"/>
                  <a:t>Admin</a:t>
                </a:r>
                <a:br>
                  <a:rPr lang="en-GB" sz="1200" u="sng" kern="0"/>
                </a:br>
                <a:r>
                  <a:rPr lang="en-GB" sz="1200" u="sng" kern="0"/>
                  <a:t>Desk</a:t>
                </a:r>
              </a:p>
            </p:txBody>
          </p:sp>
        </p:grpSp>
        <p:sp>
          <p:nvSpPr>
            <p:cNvPr id="25" name="TextBox 24"/>
            <p:cNvSpPr txBox="1"/>
            <p:nvPr/>
          </p:nvSpPr>
          <p:spPr bwMode="auto">
            <a:xfrm>
              <a:off x="6923968" y="2856466"/>
              <a:ext cx="842645" cy="276999"/>
            </a:xfrm>
            <a:prstGeom prst="rect">
              <a:avLst/>
            </a:prstGeom>
            <a:solidFill>
              <a:schemeClr val="bg1"/>
            </a:solidFill>
            <a:ln w="9525">
              <a:noFill/>
              <a:miter lim="800000"/>
              <a:headEnd/>
              <a:tailEnd/>
            </a:ln>
          </p:spPr>
          <p:txBody>
            <a:bodyPr vert="horz" wrap="square" lIns="91440" tIns="45720" rIns="91440" bIns="45720" numCol="1" rtlCol="0" anchor="t" anchorCtr="0" compatLnSpc="1">
              <a:prstTxWarp prst="textNoShape">
                <a:avLst/>
              </a:prstTxWarp>
              <a:spAutoFit/>
            </a:bodyPr>
            <a:lstStyle/>
            <a:p>
              <a:pPr algn="ctr"/>
              <a:r>
                <a:rPr lang="en-GB" sz="1200" u="sng" kern="0"/>
                <a:t>Pet Shop</a:t>
              </a:r>
            </a:p>
          </p:txBody>
        </p:sp>
      </p:grpSp>
      <p:sp>
        <p:nvSpPr>
          <p:cNvPr id="26" name="TextBox 25"/>
          <p:cNvSpPr txBox="1"/>
          <p:nvPr/>
        </p:nvSpPr>
        <p:spPr>
          <a:xfrm>
            <a:off x="684839" y="1914780"/>
            <a:ext cx="1846979" cy="584775"/>
          </a:xfrm>
          <a:prstGeom prst="rect">
            <a:avLst/>
          </a:prstGeom>
          <a:noFill/>
        </p:spPr>
        <p:txBody>
          <a:bodyPr wrap="none" rtlCol="0">
            <a:spAutoFit/>
          </a:bodyPr>
          <a:lstStyle/>
          <a:p>
            <a:pPr algn="ctr"/>
            <a:r>
              <a:rPr lang="en-US">
                <a:solidFill>
                  <a:srgbClr val="FF0080"/>
                </a:solidFill>
              </a:rPr>
              <a:t>Role</a:t>
            </a:r>
          </a:p>
          <a:p>
            <a:pPr algn="ctr"/>
            <a:r>
              <a:rPr lang="en-US" sz="1400">
                <a:solidFill>
                  <a:srgbClr val="FF0080"/>
                </a:solidFill>
              </a:rPr>
              <a:t>(Client ➞ Admin Desk)</a:t>
            </a:r>
          </a:p>
        </p:txBody>
      </p:sp>
      <p:sp>
        <p:nvSpPr>
          <p:cNvPr id="6" name="Oval 5"/>
          <p:cNvSpPr/>
          <p:nvPr/>
        </p:nvSpPr>
        <p:spPr>
          <a:xfrm>
            <a:off x="2670084" y="3649463"/>
            <a:ext cx="601884" cy="2427246"/>
          </a:xfrm>
          <a:prstGeom prst="ellipse">
            <a:avLst/>
          </a:prstGeom>
          <a:noFill/>
          <a:ln>
            <a:solidFill>
              <a:srgbClr val="FF0080"/>
            </a:solidFill>
            <a:prstDash val="dash"/>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29" name="Oval 28"/>
          <p:cNvSpPr/>
          <p:nvPr/>
        </p:nvSpPr>
        <p:spPr>
          <a:xfrm>
            <a:off x="6495327" y="4702784"/>
            <a:ext cx="530506" cy="1373925"/>
          </a:xfrm>
          <a:prstGeom prst="ellipse">
            <a:avLst/>
          </a:prstGeom>
          <a:noFill/>
          <a:ln>
            <a:solidFill>
              <a:srgbClr val="FF0080"/>
            </a:solidFill>
            <a:prstDash val="dash"/>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30" name="TextBox 29"/>
          <p:cNvSpPr txBox="1"/>
          <p:nvPr/>
        </p:nvSpPr>
        <p:spPr>
          <a:xfrm>
            <a:off x="6357264" y="6150657"/>
            <a:ext cx="806631" cy="369332"/>
          </a:xfrm>
          <a:prstGeom prst="rect">
            <a:avLst/>
          </a:prstGeom>
          <a:noFill/>
        </p:spPr>
        <p:txBody>
          <a:bodyPr wrap="none" rtlCol="0">
            <a:spAutoFit/>
          </a:bodyPr>
          <a:lstStyle/>
          <a:p>
            <a:r>
              <a:rPr lang="en-US">
                <a:solidFill>
                  <a:srgbClr val="FF0080"/>
                </a:solidFill>
              </a:rPr>
              <a:t>Wiring</a:t>
            </a:r>
          </a:p>
        </p:txBody>
      </p:sp>
      <p:sp>
        <p:nvSpPr>
          <p:cNvPr id="31" name="TextBox 30"/>
          <p:cNvSpPr txBox="1"/>
          <p:nvPr/>
        </p:nvSpPr>
        <p:spPr>
          <a:xfrm>
            <a:off x="2520243" y="6150657"/>
            <a:ext cx="806631" cy="369332"/>
          </a:xfrm>
          <a:prstGeom prst="rect">
            <a:avLst/>
          </a:prstGeom>
          <a:noFill/>
        </p:spPr>
        <p:txBody>
          <a:bodyPr wrap="none" rtlCol="0">
            <a:spAutoFit/>
          </a:bodyPr>
          <a:lstStyle/>
          <a:p>
            <a:r>
              <a:rPr lang="en-US">
                <a:solidFill>
                  <a:srgbClr val="FF0080"/>
                </a:solidFill>
              </a:rPr>
              <a:t>Wiring</a:t>
            </a:r>
          </a:p>
        </p:txBody>
      </p:sp>
      <p:sp>
        <p:nvSpPr>
          <p:cNvPr id="7" name="Rectangular Callout 6"/>
          <p:cNvSpPr/>
          <p:nvPr/>
        </p:nvSpPr>
        <p:spPr>
          <a:xfrm>
            <a:off x="104171" y="4674553"/>
            <a:ext cx="1273099" cy="823422"/>
          </a:xfrm>
          <a:prstGeom prst="wedgeRectCallout">
            <a:avLst>
              <a:gd name="adj1" fmla="val 132828"/>
              <a:gd name="adj2" fmla="val -157846"/>
            </a:avLst>
          </a:prstGeom>
          <a:solidFill>
            <a:srgbClr val="FFFF00"/>
          </a:solidFill>
          <a:ln>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1600" b="1">
                <a:solidFill>
                  <a:srgbClr val="FF0000"/>
                </a:solidFill>
              </a:rPr>
              <a:t>Expectation:</a:t>
            </a:r>
            <a:br>
              <a:rPr lang="en-US" sz="1400">
                <a:solidFill>
                  <a:srgbClr val="FF0000"/>
                </a:solidFill>
              </a:rPr>
            </a:br>
            <a:r>
              <a:rPr lang="en-US" sz="1400">
                <a:solidFill>
                  <a:srgbClr val="FF0000"/>
                </a:solidFill>
              </a:rPr>
              <a:t>no</a:t>
            </a:r>
            <a:br>
              <a:rPr lang="en-US" sz="1400">
                <a:solidFill>
                  <a:srgbClr val="FF0000"/>
                </a:solidFill>
              </a:rPr>
            </a:br>
            <a:r>
              <a:rPr lang="en-US" sz="1400">
                <a:solidFill>
                  <a:srgbClr val="FF0000"/>
                </a:solidFill>
              </a:rPr>
              <a:t>eavesdropping</a:t>
            </a:r>
          </a:p>
        </p:txBody>
      </p:sp>
      <p:sp>
        <p:nvSpPr>
          <p:cNvPr id="36" name="Rectangular Callout 35"/>
          <p:cNvSpPr/>
          <p:nvPr/>
        </p:nvSpPr>
        <p:spPr>
          <a:xfrm>
            <a:off x="7596714" y="4571302"/>
            <a:ext cx="1273099" cy="823422"/>
          </a:xfrm>
          <a:prstGeom prst="wedgeRectCallout">
            <a:avLst>
              <a:gd name="adj1" fmla="val -52644"/>
              <a:gd name="adj2" fmla="val -215479"/>
            </a:avLst>
          </a:prstGeom>
          <a:solidFill>
            <a:srgbClr val="FFFF00"/>
          </a:solidFill>
          <a:ln>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1600" b="1">
                <a:solidFill>
                  <a:srgbClr val="FF0000"/>
                </a:solidFill>
              </a:rPr>
              <a:t>Expectation:</a:t>
            </a:r>
            <a:br>
              <a:rPr lang="en-US" sz="1400">
                <a:solidFill>
                  <a:srgbClr val="FF0000"/>
                </a:solidFill>
              </a:rPr>
            </a:br>
            <a:r>
              <a:rPr lang="en-US" sz="1400">
                <a:solidFill>
                  <a:srgbClr val="FF0000"/>
                </a:solidFill>
              </a:rPr>
              <a:t>no </a:t>
            </a:r>
            <a:br>
              <a:rPr lang="en-US" sz="1400">
                <a:solidFill>
                  <a:srgbClr val="FF0000"/>
                </a:solidFill>
              </a:rPr>
            </a:br>
            <a:r>
              <a:rPr lang="en-US" sz="1400">
                <a:solidFill>
                  <a:srgbClr val="FF0000"/>
                </a:solidFill>
              </a:rPr>
              <a:t>back-doors</a:t>
            </a:r>
          </a:p>
        </p:txBody>
      </p:sp>
    </p:spTree>
    <p:extLst>
      <p:ext uri="{BB962C8B-B14F-4D97-AF65-F5344CB8AC3E}">
        <p14:creationId xmlns:p14="http://schemas.microsoft.com/office/powerpoint/2010/main" val="190712776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549"/>
        <p:cNvGrpSpPr/>
        <p:nvPr/>
      </p:nvGrpSpPr>
      <p:grpSpPr>
        <a:xfrm>
          <a:off x="0" y="0"/>
          <a:ext cx="0" cy="0"/>
          <a:chOff x="0" y="0"/>
          <a:chExt cx="0" cy="0"/>
        </a:xfrm>
      </p:grpSpPr>
      <p:sp>
        <p:nvSpPr>
          <p:cNvPr id="550" name="Google Shape;550;p86"/>
          <p:cNvSpPr txBox="1">
            <a:spLocks noGrp="1"/>
          </p:cNvSpPr>
          <p:nvPr>
            <p:ph type="title"/>
          </p:nvPr>
        </p:nvSpPr>
        <p:spPr>
          <a:prstGeom prst="rect">
            <a:avLst/>
          </a:prstGeom>
          <a:noFill/>
          <a:ln>
            <a:noFill/>
          </a:ln>
        </p:spPr>
        <p:txBody>
          <a:bodyPr spcFirstLastPara="1" vert="horz" wrap="square" lIns="91425" tIns="45700" rIns="91425" bIns="45700" rtlCol="0" anchor="ctr" anchorCtr="0">
            <a:normAutofit/>
          </a:bodyPr>
          <a:lstStyle/>
          <a:p>
            <a:pPr>
              <a:spcBef>
                <a:spcPts val="0"/>
              </a:spcBef>
              <a:buClr>
                <a:srgbClr val="2EC6D6"/>
              </a:buClr>
              <a:buSzPts val="4000"/>
            </a:pPr>
            <a:r>
              <a:rPr lang="en" dirty="0"/>
              <a:t>Questions ?</a:t>
            </a:r>
            <a:endParaRPr dirty="0"/>
          </a:p>
        </p:txBody>
      </p:sp>
      <p:pic>
        <p:nvPicPr>
          <p:cNvPr id="551" name="Google Shape;551;p86"/>
          <p:cNvPicPr preferRelativeResize="0"/>
          <p:nvPr/>
        </p:nvPicPr>
        <p:blipFill rotWithShape="1">
          <a:blip r:embed="rId3">
            <a:alphaModFix/>
          </a:blip>
          <a:srcRect t="21574" r="2780"/>
          <a:stretch/>
        </p:blipFill>
        <p:spPr>
          <a:xfrm>
            <a:off x="417286" y="3971731"/>
            <a:ext cx="8309428" cy="2875839"/>
          </a:xfrm>
          <a:prstGeom prst="rect">
            <a:avLst/>
          </a:prstGeom>
          <a:noFill/>
          <a:ln>
            <a:noFill/>
          </a:ln>
        </p:spPr>
      </p:pic>
      <p:sp>
        <p:nvSpPr>
          <p:cNvPr id="552" name="Google Shape;552;p86"/>
          <p:cNvSpPr txBox="1"/>
          <p:nvPr/>
        </p:nvSpPr>
        <p:spPr>
          <a:xfrm>
            <a:off x="457200" y="1717406"/>
            <a:ext cx="4177200" cy="461624"/>
          </a:xfrm>
          <a:prstGeom prst="rect">
            <a:avLst/>
          </a:prstGeom>
          <a:noFill/>
          <a:ln>
            <a:noFill/>
          </a:ln>
        </p:spPr>
        <p:txBody>
          <a:bodyPr spcFirstLastPara="1" wrap="square" lIns="91425" tIns="45700" rIns="91425" bIns="45700" anchor="t" anchorCtr="0">
            <a:spAutoFit/>
          </a:bodyPr>
          <a:lstStyle/>
          <a:p>
            <a:r>
              <a:rPr lang="en" sz="2400">
                <a:solidFill>
                  <a:schemeClr val="dk1"/>
                </a:solidFill>
                <a:latin typeface="Calibri"/>
                <a:ea typeface="Calibri"/>
                <a:cs typeface="Calibri"/>
                <a:sym typeface="Calibri"/>
              </a:rPr>
              <a:t>More questions at a later time? </a:t>
            </a:r>
            <a:endParaRPr sz="2400">
              <a:solidFill>
                <a:srgbClr val="2EC6D6"/>
              </a:solidFill>
              <a:latin typeface="Calibri"/>
              <a:ea typeface="Calibri"/>
              <a:cs typeface="Calibri"/>
              <a:sym typeface="Calibri"/>
            </a:endParaRPr>
          </a:p>
        </p:txBody>
      </p:sp>
      <p:pic>
        <p:nvPicPr>
          <p:cNvPr id="553" name="Google Shape;553;p86"/>
          <p:cNvPicPr preferRelativeResize="0"/>
          <p:nvPr/>
        </p:nvPicPr>
        <p:blipFill rotWithShape="1">
          <a:blip r:embed="rId4">
            <a:alphaModFix/>
          </a:blip>
          <a:srcRect/>
          <a:stretch/>
        </p:blipFill>
        <p:spPr>
          <a:xfrm>
            <a:off x="556940" y="2239505"/>
            <a:ext cx="426847" cy="305195"/>
          </a:xfrm>
          <a:prstGeom prst="rect">
            <a:avLst/>
          </a:prstGeom>
          <a:noFill/>
          <a:ln>
            <a:noFill/>
          </a:ln>
        </p:spPr>
      </p:pic>
      <p:sp>
        <p:nvSpPr>
          <p:cNvPr id="554" name="Google Shape;554;p86"/>
          <p:cNvSpPr txBox="1"/>
          <p:nvPr/>
        </p:nvSpPr>
        <p:spPr>
          <a:xfrm>
            <a:off x="1126068" y="2198450"/>
            <a:ext cx="4486500" cy="461624"/>
          </a:xfrm>
          <a:prstGeom prst="rect">
            <a:avLst/>
          </a:prstGeom>
          <a:noFill/>
          <a:ln>
            <a:noFill/>
          </a:ln>
        </p:spPr>
        <p:txBody>
          <a:bodyPr spcFirstLastPara="1" wrap="square" lIns="91425" tIns="45700" rIns="91425" bIns="45700" anchor="t" anchorCtr="0">
            <a:spAutoFit/>
          </a:bodyPr>
          <a:lstStyle/>
          <a:p>
            <a:r>
              <a:rPr lang="en" sz="2400" dirty="0" err="1">
                <a:solidFill>
                  <a:srgbClr val="2EC6D6"/>
                </a:solidFill>
                <a:latin typeface="Calibri"/>
                <a:ea typeface="Calibri"/>
                <a:cs typeface="Calibri"/>
                <a:sym typeface="Calibri"/>
              </a:rPr>
              <a:t>scanda</a:t>
            </a:r>
            <a:r>
              <a:rPr lang="en" sz="2400" dirty="0">
                <a:solidFill>
                  <a:srgbClr val="2EC6D6"/>
                </a:solidFill>
                <a:latin typeface="Calibri"/>
                <a:ea typeface="Calibri"/>
                <a:cs typeface="Calibri"/>
                <a:sym typeface="Calibri"/>
              </a:rPr>
              <a:t>***to @ </a:t>
            </a:r>
            <a:r>
              <a:rPr lang="en" sz="2400" dirty="0" err="1">
                <a:solidFill>
                  <a:srgbClr val="2EC6D6"/>
                </a:solidFill>
                <a:latin typeface="Calibri"/>
                <a:ea typeface="Calibri"/>
                <a:cs typeface="Calibri"/>
                <a:sym typeface="Calibri"/>
              </a:rPr>
              <a:t>tuhh</a:t>
            </a:r>
            <a:r>
              <a:rPr lang="en" sz="2400" b="1" dirty="0" err="1">
                <a:solidFill>
                  <a:srgbClr val="2EC6D6"/>
                </a:solidFill>
                <a:latin typeface="Calibri"/>
                <a:ea typeface="Calibri"/>
                <a:cs typeface="Calibri"/>
                <a:sym typeface="Calibri"/>
              </a:rPr>
              <a:t>.</a:t>
            </a:r>
            <a:r>
              <a:rPr lang="en" sz="2400" dirty="0" err="1">
                <a:solidFill>
                  <a:srgbClr val="2EC6D6"/>
                </a:solidFill>
                <a:latin typeface="Calibri"/>
                <a:ea typeface="Calibri"/>
                <a:cs typeface="Calibri"/>
                <a:sym typeface="Calibri"/>
              </a:rPr>
              <a:t>de</a:t>
            </a:r>
            <a:endParaRPr sz="2400" dirty="0">
              <a:solidFill>
                <a:srgbClr val="2EC6D6"/>
              </a:solidFill>
              <a:latin typeface="Calibri"/>
              <a:ea typeface="Calibri"/>
              <a:cs typeface="Calibri"/>
              <a:sym typeface="Calibri"/>
            </a:endParaRPr>
          </a:p>
        </p:txBody>
      </p:sp>
      <p:sp>
        <p:nvSpPr>
          <p:cNvPr id="2" name="Slide Number Placeholder 1">
            <a:extLst>
              <a:ext uri="{FF2B5EF4-FFF2-40B4-BE49-F238E27FC236}">
                <a16:creationId xmlns:a16="http://schemas.microsoft.com/office/drawing/2014/main" id="{3CFA40B9-7588-9046-A7F2-ACC8B1CB37BA}"/>
              </a:ext>
            </a:extLst>
          </p:cNvPr>
          <p:cNvSpPr>
            <a:spLocks noGrp="1"/>
          </p:cNvSpPr>
          <p:nvPr>
            <p:ph type="sldNum" sz="quarter" idx="12"/>
          </p:nvPr>
        </p:nvSpPr>
        <p:spPr/>
        <p:txBody>
          <a:bodyPr/>
          <a:lstStyle/>
          <a:p>
            <a:fld id="{41FD0BAD-EDB4-BF48-B5DA-A7E15AE1BBA8}" type="slidenum">
              <a:rPr lang="en-US" smtClean="0"/>
              <a:t>51</a:t>
            </a:fld>
            <a:endParaRPr lang="en-US"/>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3.276"/>
</p:tagLst>
</file>

<file path=ppt/theme/theme1.xml><?xml version="1.0" encoding="utf-8"?>
<a:theme xmlns:a="http://schemas.openxmlformats.org/drawingml/2006/main" name="Chalmes-GU">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spPr>
      <a:bodyPr rtlCol="0" anchor="ctr"/>
      <a:lstStyle>
        <a:defPPr algn="ctr">
          <a:defRPr/>
        </a:defPPr>
      </a:lstStyle>
      <a:style>
        <a:lnRef idx="2">
          <a:schemeClr val="dk1"/>
        </a:lnRef>
        <a:fillRef idx="1">
          <a:schemeClr val="lt1"/>
        </a:fillRef>
        <a:effectRef idx="0">
          <a:schemeClr val="dk1"/>
        </a:effectRef>
        <a:fontRef idx="minor">
          <a:schemeClr val="dk1"/>
        </a:fontRef>
      </a:style>
    </a:spDef>
    <a:lnDef>
      <a:spPr>
        <a:ln w="19050" cmpd="sng"/>
      </a:spPr>
      <a:bodyPr/>
      <a:lstStyle/>
      <a:style>
        <a:lnRef idx="1">
          <a:schemeClr val="dk1"/>
        </a:lnRef>
        <a:fillRef idx="0">
          <a:schemeClr val="dk1"/>
        </a:fillRef>
        <a:effectRef idx="0">
          <a:schemeClr val="dk1"/>
        </a:effectRef>
        <a:fontRef idx="minor">
          <a:schemeClr val="tx1"/>
        </a:fontRef>
      </a:style>
    </a:lnDef>
  </a:objectDefaults>
  <a:extraClrSchemeLst/>
  <a:extLst>
    <a:ext uri="{05A4C25C-085E-4340-85A3-A5531E510DB2}">
      <thm15:themeFamily xmlns:thm15="http://schemas.microsoft.com/office/thememl/2012/main" name="Presentation2" id="{DBC0D0AB-85CF-694D-81C6-4573FBF40A42}" vid="{6CBCA27F-CA73-C245-A865-A8F386492D1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Chalmes-GU</Template>
  <TotalTime>4563</TotalTime>
  <Words>3614</Words>
  <Application>Microsoft Macintosh PowerPoint</Application>
  <PresentationFormat>On-screen Show (4:3)</PresentationFormat>
  <Paragraphs>535</Paragraphs>
  <Slides>51</Slides>
  <Notes>25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51</vt:i4>
      </vt:variant>
    </vt:vector>
  </HeadingPairs>
  <TitlesOfParts>
    <vt:vector size="58" baseType="lpstr">
      <vt:lpstr>Arial</vt:lpstr>
      <vt:lpstr>Calibri</vt:lpstr>
      <vt:lpstr>Consolas</vt:lpstr>
      <vt:lpstr>HE_TERMINAL</vt:lpstr>
      <vt:lpstr>Times</vt:lpstr>
      <vt:lpstr>Wingdings</vt:lpstr>
      <vt:lpstr>Chalmes-GU</vt:lpstr>
      <vt:lpstr>Security at Architectural Design Level</vt:lpstr>
      <vt:lpstr>Learning objectives</vt:lpstr>
      <vt:lpstr>Software model</vt:lpstr>
      <vt:lpstr>We focus on architectural design</vt:lpstr>
      <vt:lpstr>Security – Commonly used models</vt:lpstr>
      <vt:lpstr>Security – Commonly used models</vt:lpstr>
      <vt:lpstr>Security – Commonly used models</vt:lpstr>
      <vt:lpstr>Security – Commonly used models</vt:lpstr>
      <vt:lpstr>Security model</vt:lpstr>
      <vt:lpstr>Security engineering perspective</vt:lpstr>
      <vt:lpstr>Model, where from?</vt:lpstr>
      <vt:lpstr>Architectural documentation</vt:lpstr>
      <vt:lpstr>Architectural documentation</vt:lpstr>
      <vt:lpstr>Models, what for?</vt:lpstr>
      <vt:lpstr>Model-based code generation</vt:lpstr>
      <vt:lpstr>Model-based test generarion</vt:lpstr>
      <vt:lpstr>Other uses</vt:lpstr>
      <vt:lpstr>Building Security-Aware Architectural Design</vt:lpstr>
      <vt:lpstr>Secure architectural design</vt:lpstr>
      <vt:lpstr>In the toolbox</vt:lpstr>
      <vt:lpstr>Security Design principles</vt:lpstr>
      <vt:lpstr>Security Meta Principles</vt:lpstr>
      <vt:lpstr>Security Design Principles</vt:lpstr>
      <vt:lpstr>1. Least Privilege</vt:lpstr>
      <vt:lpstr>2. Fail-Safe Defaults</vt:lpstr>
      <vt:lpstr>3. Economy of Mechanism</vt:lpstr>
      <vt:lpstr>4. Open Design</vt:lpstr>
      <vt:lpstr>5. Complete Mediation</vt:lpstr>
      <vt:lpstr>6. Separation of Privilege</vt:lpstr>
      <vt:lpstr>Separation of Duty</vt:lpstr>
      <vt:lpstr>Compartmentalization</vt:lpstr>
      <vt:lpstr>Defense in Depth</vt:lpstr>
      <vt:lpstr>7. Least Common Mechanism</vt:lpstr>
      <vt:lpstr>8. Psychological Acceptability</vt:lpstr>
      <vt:lpstr>Security tactics</vt:lpstr>
      <vt:lpstr>Tactics for secure design</vt:lpstr>
      <vt:lpstr>Tactics for secure design</vt:lpstr>
      <vt:lpstr>Risk-aware design</vt:lpstr>
      <vt:lpstr>Security Design Patterns</vt:lpstr>
      <vt:lpstr>Security patterns – Fashion items ?</vt:lpstr>
      <vt:lpstr>Single Access Point</vt:lpstr>
      <vt:lpstr>Single Access Point</vt:lpstr>
      <vt:lpstr>Single Access Point</vt:lpstr>
      <vt:lpstr>Share your opinion</vt:lpstr>
      <vt:lpstr>REMINDER: Security Design Principles</vt:lpstr>
      <vt:lpstr>Single Access Point – Principles</vt:lpstr>
      <vt:lpstr>REMINDER: Tactics for secure design</vt:lpstr>
      <vt:lpstr>Single Access Point – Tactics</vt:lpstr>
      <vt:lpstr>Some “theoretical” underpinning</vt:lpstr>
      <vt:lpstr>Instantiating a pattern</vt:lpstr>
      <vt:lpstr>Questions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Side channel attacks</dc:title>
  <dc:creator>Riccardo Scandariato</dc:creator>
  <cp:lastModifiedBy>Riccardo Scandariato</cp:lastModifiedBy>
  <cp:revision>526</cp:revision>
  <dcterms:created xsi:type="dcterms:W3CDTF">2019-09-30T18:41:20Z</dcterms:created>
  <dcterms:modified xsi:type="dcterms:W3CDTF">2022-04-26T08:27:14Z</dcterms:modified>
</cp:coreProperties>
</file>