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56" r:id="rId2"/>
    <p:sldId id="705" r:id="rId3"/>
    <p:sldId id="257" r:id="rId4"/>
    <p:sldId id="258" r:id="rId5"/>
    <p:sldId id="260" r:id="rId6"/>
    <p:sldId id="262" r:id="rId7"/>
    <p:sldId id="263" r:id="rId8"/>
    <p:sldId id="295" r:id="rId9"/>
    <p:sldId id="264" r:id="rId10"/>
    <p:sldId id="265" r:id="rId11"/>
    <p:sldId id="266" r:id="rId12"/>
    <p:sldId id="691" r:id="rId13"/>
    <p:sldId id="693" r:id="rId14"/>
    <p:sldId id="694" r:id="rId15"/>
    <p:sldId id="296" r:id="rId16"/>
    <p:sldId id="273" r:id="rId17"/>
    <p:sldId id="259" r:id="rId18"/>
    <p:sldId id="696" r:id="rId19"/>
    <p:sldId id="698" r:id="rId20"/>
    <p:sldId id="665" r:id="rId21"/>
    <p:sldId id="699" r:id="rId22"/>
    <p:sldId id="271" r:id="rId23"/>
    <p:sldId id="697" r:id="rId24"/>
    <p:sldId id="298" r:id="rId25"/>
    <p:sldId id="700" r:id="rId26"/>
    <p:sldId id="614" r:id="rId27"/>
    <p:sldId id="709" r:id="rId28"/>
    <p:sldId id="615" r:id="rId29"/>
    <p:sldId id="620" r:id="rId30"/>
    <p:sldId id="619" r:id="rId31"/>
    <p:sldId id="710" r:id="rId32"/>
    <p:sldId id="652" r:id="rId33"/>
    <p:sldId id="708" r:id="rId34"/>
    <p:sldId id="916" r:id="rId35"/>
    <p:sldId id="276" r:id="rId36"/>
    <p:sldId id="664" r:id="rId37"/>
    <p:sldId id="280" r:id="rId38"/>
    <p:sldId id="917" r:id="rId39"/>
    <p:sldId id="913" r:id="rId40"/>
    <p:sldId id="630" r:id="rId41"/>
    <p:sldId id="631" r:id="rId42"/>
    <p:sldId id="707" r:id="rId43"/>
    <p:sldId id="706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733AD06-F486-124D-8AEB-1CEA8253E28C}">
          <p14:sldIdLst>
            <p14:sldId id="256"/>
            <p14:sldId id="705"/>
            <p14:sldId id="257"/>
            <p14:sldId id="258"/>
            <p14:sldId id="260"/>
            <p14:sldId id="262"/>
            <p14:sldId id="263"/>
            <p14:sldId id="295"/>
            <p14:sldId id="264"/>
            <p14:sldId id="265"/>
            <p14:sldId id="266"/>
            <p14:sldId id="691"/>
            <p14:sldId id="693"/>
            <p14:sldId id="694"/>
            <p14:sldId id="296"/>
            <p14:sldId id="273"/>
            <p14:sldId id="259"/>
            <p14:sldId id="696"/>
            <p14:sldId id="698"/>
            <p14:sldId id="665"/>
            <p14:sldId id="699"/>
            <p14:sldId id="271"/>
            <p14:sldId id="697"/>
            <p14:sldId id="298"/>
            <p14:sldId id="700"/>
            <p14:sldId id="614"/>
            <p14:sldId id="709"/>
            <p14:sldId id="615"/>
            <p14:sldId id="620"/>
            <p14:sldId id="619"/>
            <p14:sldId id="710"/>
            <p14:sldId id="652"/>
            <p14:sldId id="708"/>
            <p14:sldId id="916"/>
            <p14:sldId id="276"/>
            <p14:sldId id="664"/>
            <p14:sldId id="280"/>
            <p14:sldId id="917"/>
            <p14:sldId id="913"/>
            <p14:sldId id="630"/>
            <p14:sldId id="631"/>
            <p14:sldId id="707"/>
            <p14:sldId id="706"/>
          </p14:sldIdLst>
        </p14:section>
        <p14:section name="SQUARE" id="{17421F77-5258-AD46-912E-1E52BC7413F6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F92"/>
    <a:srgbClr val="008F00"/>
    <a:srgbClr val="2EC6D6"/>
    <a:srgbClr val="30859C"/>
    <a:srgbClr val="0132FF"/>
    <a:srgbClr val="FF0080"/>
    <a:srgbClr val="000000"/>
    <a:srgbClr val="2DC6D6"/>
    <a:srgbClr val="616161"/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4138"/>
    <p:restoredTop sz="82290" autoAdjust="0"/>
  </p:normalViewPr>
  <p:slideViewPr>
    <p:cSldViewPr snapToGrid="0" snapToObjects="1">
      <p:cViewPr varScale="1">
        <p:scale>
          <a:sx n="107" d="100"/>
          <a:sy n="107" d="100"/>
        </p:scale>
        <p:origin x="1760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7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710FB4-CD92-E843-A770-164BBE95230A}" type="datetimeFigureOut">
              <a:rPr lang="en-US" smtClean="0"/>
              <a:t>4/12/22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4A7C4-34D7-1745-A856-E0192B4A9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900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F2E0D-C41A-004A-B7CE-2840F4E36B78}" type="datetimeFigureOut">
              <a:rPr lang="en-US" smtClean="0"/>
              <a:t>4/12/22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7160B-563F-B64B-B67D-C250EFBFF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539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126d463b68_2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6" name="Google Shape;116;g1126d463b68_2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126d463b68_2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3" name="Google Shape;123;g1126d463b68_2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126d463b68_2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g1126d463b68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126d463b68_2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5" name="Google Shape;145;g1126d463b68_2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126d463b68_2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4" name="Google Shape;164;g1126d463b68_2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126d463b68_2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1" name="Google Shape;171;g1126d463b68_2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126d463b68_2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9" name="Google Shape;179;g1126d463b68_2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126d463b68_2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https://www.synopsys.com/blogs/software-security/security-debt/</a:t>
            </a:r>
            <a:endParaRPr/>
          </a:p>
        </p:txBody>
      </p:sp>
      <p:sp>
        <p:nvSpPr>
          <p:cNvPr id="186" name="Google Shape;186;g1126d463b68_2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126d463b68_2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5" name="Google Shape;195;g1126d463b68_2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Authenticity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dirty="0"/>
              <a:t>Entity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dirty="0"/>
              <a:t>Origin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7160B-563F-B64B-B67D-C250EFBFF54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856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1126d463b68_2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g1126d463b68_2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4666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126d463b68_2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7" name="Google Shape;137;g1126d463b68_2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1126d463b68_2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g1126d463b68_2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59632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1126d463b68_2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g1126d463b68_2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81847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1126d463b68_2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g1126d463b68_2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7160B-563F-B64B-B67D-C250EFBFF54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315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FF1DE-3B28-47CF-9F45-DA0F6F5F26BA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3502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1126d463b68_2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1" name="Google Shape;431;g1126d463b68_2_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200"/>
              <a:buFont typeface="Calibri"/>
              <a:buNone/>
            </a:pPr>
            <a:r>
              <a:rPr lang="en-GB" sz="1200">
                <a:solidFill>
                  <a:srgbClr val="2EC6D6"/>
                </a:solidFill>
              </a:rPr>
              <a:t>34 63 80 0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2" name="Google Shape;432;g1126d463b68_2_3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24720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126d463b68_2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/>
              <a:t>Assets are things or entities of great value that must be properly secured.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4" name="Google Shape;294;g1126d463b68_2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1126d463b68_2_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/>
              <a:t>https://security.stackexchange.com/questions/57053/what-is-the-difference-between-misuse-and-abuse-cases-in-security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"misuse with malicious intent".</a:t>
            </a:r>
            <a:endParaRPr/>
          </a:p>
        </p:txBody>
      </p:sp>
      <p:sp>
        <p:nvSpPr>
          <p:cNvPr id="327" name="Google Shape;327;g1126d463b68_2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d8e03d3fe6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gd8e03d3fe6_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2EC6D6"/>
                </a:solidFill>
              </a:rPr>
              <a:t>34 63 80 0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d8e03d3fe6_7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3849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6964" y="2130425"/>
            <a:ext cx="8001000" cy="1470025"/>
          </a:xfrm>
        </p:spPr>
        <p:txBody>
          <a:bodyPr/>
          <a:lstStyle>
            <a:lvl1pPr>
              <a:defRPr>
                <a:solidFill>
                  <a:srgbClr val="2EC6D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93258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5224"/>
            <a:ext cx="8229600" cy="4070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</p:spPr>
        <p:txBody>
          <a:bodyPr vert="horz" tIns="0" anchor="t" anchorCtr="0">
            <a:noAutofit/>
          </a:bodyPr>
          <a:lstStyle>
            <a:lvl1pPr marL="0" indent="0">
              <a:buFontTx/>
              <a:buNone/>
              <a:defRPr sz="32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11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95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63817"/>
            <a:ext cx="8037513" cy="1362075"/>
          </a:xfrm>
        </p:spPr>
        <p:txBody>
          <a:bodyPr anchor="b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825892"/>
            <a:ext cx="8037513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2374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264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</p:spPr>
        <p:txBody>
          <a:bodyPr vert="horz" tIns="0" anchor="t" anchorCtr="0">
            <a:noAutofit/>
          </a:bodyPr>
          <a:lstStyle>
            <a:lvl1pPr marL="0" indent="0">
              <a:buFontTx/>
              <a:buNone/>
              <a:defRPr sz="32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01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">
  <p:cSld name="1_Title, Subtitle and Conten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457200" y="2055224"/>
            <a:ext cx="8229600" cy="4070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2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Calibri"/>
              <a:buNone/>
              <a:defRPr sz="3200" b="1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2014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27228"/>
            <a:ext cx="8229600" cy="4598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1FD0BAD-EDB4-BF48-B5DA-A7E15AE1BB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8370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cxnSp>
        <p:nvCxnSpPr>
          <p:cNvPr id="11" name="Rak 11"/>
          <p:cNvCxnSpPr/>
          <p:nvPr userDrawn="1"/>
        </p:nvCxnSpPr>
        <p:spPr bwMode="auto">
          <a:xfrm>
            <a:off x="0" y="506685"/>
            <a:ext cx="9144000" cy="1588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rgbClr val="2EC6D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89F58E8-BA08-624B-ABFF-225C07C720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l="13038" t="40338" r="25190" b="40084"/>
          <a:stretch/>
        </p:blipFill>
        <p:spPr>
          <a:xfrm>
            <a:off x="457200" y="-5068"/>
            <a:ext cx="1614668" cy="511753"/>
          </a:xfrm>
          <a:prstGeom prst="rect">
            <a:avLst/>
          </a:prstGeom>
        </p:spPr>
      </p:pic>
      <p:pic>
        <p:nvPicPr>
          <p:cNvPr id="10" name="Grafik 16">
            <a:extLst>
              <a:ext uri="{FF2B5EF4-FFF2-40B4-BE49-F238E27FC236}">
                <a16:creationId xmlns:a16="http://schemas.microsoft.com/office/drawing/2014/main" id="{3B92576A-F981-8F41-9606-B8056669BE8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010" y="65650"/>
            <a:ext cx="1149179" cy="370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032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2" r:id="rId4"/>
    <p:sldLayoutId id="2147483653" r:id="rId5"/>
    <p:sldLayoutId id="2147483651" r:id="rId6"/>
    <p:sldLayoutId id="2147483654" r:id="rId7"/>
    <p:sldLayoutId id="2147483661" r:id="rId8"/>
    <p:sldLayoutId id="2147483655" r:id="rId9"/>
    <p:sldLayoutId id="2147483662" r:id="rId10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2DC6D6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charles.the-haleys.org/papers/Haley-TSE-04359475-for_web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>
            <a:spLocks noGrp="1"/>
          </p:cNvSpPr>
          <p:nvPr>
            <p:ph type="ctrTitle"/>
          </p:nvPr>
        </p:nvSpPr>
        <p:spPr>
          <a:xfrm>
            <a:off x="516964" y="2130425"/>
            <a:ext cx="80010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000"/>
              <a:buFont typeface="Calibri"/>
              <a:buNone/>
            </a:pPr>
            <a:r>
              <a:rPr lang="en-GB"/>
              <a:t>Security Requirements Engineering</a:t>
            </a:r>
            <a:endParaRPr/>
          </a:p>
        </p:txBody>
      </p:sp>
      <p:sp>
        <p:nvSpPr>
          <p:cNvPr id="119" name="Google Shape;119;p25"/>
          <p:cNvSpPr txBox="1"/>
          <p:nvPr/>
        </p:nvSpPr>
        <p:spPr>
          <a:xfrm>
            <a:off x="516964" y="5924550"/>
            <a:ext cx="8001000" cy="735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Font typeface="Calibri"/>
              <a:buNone/>
            </a:pPr>
            <a:r>
              <a:rPr lang="en-GB" sz="1800" b="1" i="0" u="none" strike="noStrike" cap="none" dirty="0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Master Course “Secure Software Engineering”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Font typeface="Calibri"/>
              <a:buNone/>
            </a:pPr>
            <a:r>
              <a:rPr lang="en-GB" sz="1800" b="1" i="0" u="none" strike="noStrike" cap="none" dirty="0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Summer Semester 2022</a:t>
            </a:r>
            <a:endParaRPr lang="en-GB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5"/>
          <p:cNvSpPr txBox="1"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 b="1"/>
              <a:t>Riccardo Scandariato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/>
              <a:t>Institute of Software Security, TUHH, Germany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710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r>
              <a:rPr lang="en-GB" sz="3000">
                <a:solidFill>
                  <a:srgbClr val="7F7F7F"/>
                </a:solidFill>
              </a:rPr>
              <a:t>ric***do </a:t>
            </a:r>
            <a:r>
              <a:rPr lang="en-GB" sz="3000" b="1">
                <a:solidFill>
                  <a:srgbClr val="7F7F7F"/>
                </a:solidFill>
              </a:rPr>
              <a:t>. </a:t>
            </a:r>
            <a:r>
              <a:rPr lang="en-GB" sz="3000">
                <a:solidFill>
                  <a:srgbClr val="7F7F7F"/>
                </a:solidFill>
              </a:rPr>
              <a:t>scanda***to @ tuhh</a:t>
            </a:r>
            <a:r>
              <a:rPr lang="en-GB" sz="3000" b="1">
                <a:solidFill>
                  <a:srgbClr val="7F7F7F"/>
                </a:solidFill>
              </a:rPr>
              <a:t>.</a:t>
            </a:r>
            <a:r>
              <a:rPr lang="en-GB" sz="3000">
                <a:solidFill>
                  <a:srgbClr val="7F7F7F"/>
                </a:solidFill>
              </a:rPr>
              <a:t>de</a:t>
            </a:r>
            <a:endParaRPr sz="30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7228"/>
            <a:ext cx="8229600" cy="1066253"/>
          </a:xfrm>
        </p:spPr>
        <p:txBody>
          <a:bodyPr>
            <a:normAutofit/>
          </a:bodyPr>
          <a:lstStyle/>
          <a:p>
            <a:r>
              <a:rPr lang="en-US" sz="3000" dirty="0"/>
              <a:t>What are security </a:t>
            </a:r>
            <a:r>
              <a:rPr lang="en-US" sz="3000" dirty="0">
                <a:solidFill>
                  <a:srgbClr val="FF0080"/>
                </a:solidFill>
              </a:rPr>
              <a:t>goals</a:t>
            </a:r>
            <a:r>
              <a:rPr lang="en-US" sz="3000" dirty="0"/>
              <a:t> and security </a:t>
            </a:r>
            <a:r>
              <a:rPr lang="en-US" sz="3000" dirty="0">
                <a:solidFill>
                  <a:srgbClr val="FF0080"/>
                </a:solidFill>
              </a:rPr>
              <a:t>requirements</a:t>
            </a:r>
            <a:r>
              <a:rPr lang="en-US" sz="3000" dirty="0"/>
              <a:t>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C31085-EF04-B445-A6C8-01958731420A}"/>
              </a:ext>
            </a:extLst>
          </p:cNvPr>
          <p:cNvSpPr txBox="1"/>
          <p:nvPr/>
        </p:nvSpPr>
        <p:spPr>
          <a:xfrm>
            <a:off x="877615" y="2629014"/>
            <a:ext cx="7695560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Reading material about goals and requirements</a:t>
            </a:r>
          </a:p>
          <a:p>
            <a:r>
              <a:rPr lang="en-GB" dirty="0"/>
              <a:t>Charles Haley, Robin Laney, Jonathan Moffett, Bashar </a:t>
            </a:r>
            <a:r>
              <a:rPr lang="en-GB" dirty="0" err="1"/>
              <a:t>Nuseibeh</a:t>
            </a:r>
            <a:r>
              <a:rPr lang="en-GB" dirty="0"/>
              <a:t>, </a:t>
            </a:r>
            <a:r>
              <a:rPr lang="en-GB" dirty="0">
                <a:hlinkClick r:id="rId2"/>
              </a:rPr>
              <a:t>Security Requirements Engineering: A Framework for Representation and Analysis</a:t>
            </a:r>
            <a:r>
              <a:rPr lang="en-GB" dirty="0"/>
              <a:t>," </a:t>
            </a:r>
            <a:r>
              <a:rPr lang="en-GB" i="1" dirty="0"/>
              <a:t>Transactions on Software Engineering, </a:t>
            </a:r>
            <a:r>
              <a:rPr lang="en-GB" dirty="0"/>
              <a:t>2008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E8510E-9438-BA4B-B0F7-8F70EFE429C1}"/>
              </a:ext>
            </a:extLst>
          </p:cNvPr>
          <p:cNvSpPr txBox="1"/>
          <p:nvPr/>
        </p:nvSpPr>
        <p:spPr>
          <a:xfrm>
            <a:off x="877615" y="4514858"/>
            <a:ext cx="7695560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Reading material a</a:t>
            </a:r>
            <a:r>
              <a:rPr lang="en-US" b="1" dirty="0"/>
              <a:t>bout MUCs</a:t>
            </a:r>
            <a:br>
              <a:rPr lang="en-US" dirty="0"/>
            </a:br>
            <a:r>
              <a:rPr lang="en-US" dirty="0" err="1"/>
              <a:t>Guttorm</a:t>
            </a:r>
            <a:r>
              <a:rPr lang="en-US" dirty="0"/>
              <a:t> </a:t>
            </a:r>
            <a:r>
              <a:rPr lang="en-US" dirty="0" err="1"/>
              <a:t>Sindre</a:t>
            </a:r>
            <a:r>
              <a:rPr lang="en-US" dirty="0"/>
              <a:t>, Andreas </a:t>
            </a:r>
            <a:r>
              <a:rPr lang="en-US" dirty="0" err="1"/>
              <a:t>Opdahl</a:t>
            </a:r>
            <a:r>
              <a:rPr lang="en-US" dirty="0"/>
              <a:t>, </a:t>
            </a:r>
            <a:r>
              <a:rPr lang="en-US" dirty="0">
                <a:solidFill>
                  <a:srgbClr val="FF0080"/>
                </a:solidFill>
              </a:rPr>
              <a:t>Eliciting security requirements with misuse case</a:t>
            </a:r>
            <a:r>
              <a:rPr lang="en-US" dirty="0"/>
              <a:t>, Requirements Engineering 10(1), 2005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48006A5-87A3-9B45-893E-3BBA8AAF7150}"/>
              </a:ext>
            </a:extLst>
          </p:cNvPr>
          <p:cNvSpPr txBox="1">
            <a:spLocks/>
          </p:cNvSpPr>
          <p:nvPr/>
        </p:nvSpPr>
        <p:spPr>
          <a:xfrm>
            <a:off x="457200" y="3938801"/>
            <a:ext cx="8229600" cy="62552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How to </a:t>
            </a:r>
            <a:r>
              <a:rPr lang="en-US" dirty="0">
                <a:solidFill>
                  <a:srgbClr val="FF0080"/>
                </a:solidFill>
              </a:rPr>
              <a:t>elicit</a:t>
            </a:r>
            <a:r>
              <a:rPr lang="en-US" dirty="0"/>
              <a:t> security requirements with MUCs ?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EF99650-E661-F949-88B5-57EBFD6CF2AE}"/>
              </a:ext>
            </a:extLst>
          </p:cNvPr>
          <p:cNvSpPr txBox="1">
            <a:spLocks/>
          </p:cNvSpPr>
          <p:nvPr/>
        </p:nvSpPr>
        <p:spPr>
          <a:xfrm>
            <a:off x="457200" y="5591713"/>
            <a:ext cx="8229600" cy="923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/>
              <a:t>How to </a:t>
            </a:r>
            <a:r>
              <a:rPr lang="en-US" sz="3000" dirty="0">
                <a:solidFill>
                  <a:srgbClr val="FF0080"/>
                </a:solidFill>
              </a:rPr>
              <a:t>prioritize</a:t>
            </a:r>
            <a:r>
              <a:rPr lang="en-US" sz="3000" dirty="0"/>
              <a:t> security requirements ?</a:t>
            </a:r>
          </a:p>
        </p:txBody>
      </p:sp>
    </p:spTree>
    <p:extLst>
      <p:ext uri="{BB962C8B-B14F-4D97-AF65-F5344CB8AC3E}">
        <p14:creationId xmlns:p14="http://schemas.microsoft.com/office/powerpoint/2010/main" val="1291671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GB"/>
              <a:t>Software Requirements</a:t>
            </a:r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  <p:sp>
        <p:nvSpPr>
          <p:cNvPr id="127" name="Google Shape;127;p26"/>
          <p:cNvSpPr txBox="1">
            <a:spLocks noGrp="1"/>
          </p:cNvSpPr>
          <p:nvPr>
            <p:ph type="body" idx="1"/>
          </p:nvPr>
        </p:nvSpPr>
        <p:spPr>
          <a:xfrm>
            <a:off x="457200" y="1404966"/>
            <a:ext cx="8229552" cy="4829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114300" lvl="0" indent="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ct val="81081"/>
              <a:buNone/>
            </a:pPr>
            <a:r>
              <a:rPr lang="en-GB" sz="2400" u="sng" dirty="0"/>
              <a:t>Requirements</a:t>
            </a:r>
            <a:r>
              <a:rPr lang="en-GB" sz="2400" dirty="0"/>
              <a:t>: </a:t>
            </a:r>
            <a:endParaRPr dirty="0"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ct val="81081"/>
              <a:buChar char="•"/>
            </a:pPr>
            <a:r>
              <a:rPr lang="en-GB" sz="2400" dirty="0"/>
              <a:t>Descriptions of </a:t>
            </a:r>
            <a:r>
              <a:rPr lang="en-GB" sz="2400" b="1" dirty="0">
                <a:solidFill>
                  <a:srgbClr val="FF2F92"/>
                </a:solidFill>
              </a:rPr>
              <a:t>what a system should do </a:t>
            </a:r>
            <a:r>
              <a:rPr lang="en-GB" sz="2400" dirty="0"/>
              <a:t>in terms of the services it must provide and constraints on its operation</a:t>
            </a:r>
            <a:r>
              <a:rPr lang="en-GB" sz="2400" b="1" dirty="0"/>
              <a:t> </a:t>
            </a:r>
            <a:r>
              <a:rPr lang="en-GB" sz="2400" dirty="0">
                <a:solidFill>
                  <a:srgbClr val="0432FF"/>
                </a:solidFill>
              </a:rPr>
              <a:t>[Somerville 2011]</a:t>
            </a:r>
            <a:r>
              <a:rPr lang="en-GB" sz="2400" dirty="0"/>
              <a:t>.</a:t>
            </a:r>
            <a:endParaRPr dirty="0"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ct val="81081"/>
              <a:buChar char="•"/>
            </a:pPr>
            <a:r>
              <a:rPr lang="en-GB" sz="2400" b="1" dirty="0"/>
              <a:t>Conditions</a:t>
            </a:r>
            <a:r>
              <a:rPr lang="en-GB" sz="2400" dirty="0"/>
              <a:t> or </a:t>
            </a:r>
            <a:r>
              <a:rPr lang="en-GB" sz="2400" b="1" dirty="0"/>
              <a:t>capabilities</a:t>
            </a:r>
            <a:r>
              <a:rPr lang="en-GB" sz="2400" dirty="0"/>
              <a:t> the system must meet to satisfy a contract, standard, specification, or other formally imposed documents </a:t>
            </a:r>
            <a:r>
              <a:rPr lang="en-GB" sz="2400" dirty="0">
                <a:solidFill>
                  <a:srgbClr val="0432FF"/>
                </a:solidFill>
              </a:rPr>
              <a:t>[IEEE]</a:t>
            </a:r>
            <a:r>
              <a:rPr lang="en-GB" sz="2400" dirty="0"/>
              <a:t>.</a:t>
            </a:r>
            <a:endParaRPr dirty="0"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ct val="81081"/>
              <a:buChar char="•"/>
            </a:pPr>
            <a:r>
              <a:rPr lang="en-GB" sz="2400" dirty="0"/>
              <a:t>Reflect the needs of different </a:t>
            </a:r>
            <a:r>
              <a:rPr lang="en-GB" sz="2400" b="1" dirty="0">
                <a:solidFill>
                  <a:srgbClr val="FF2F92"/>
                </a:solidFill>
              </a:rPr>
              <a:t>stakeholders</a:t>
            </a:r>
            <a:r>
              <a:rPr lang="en-GB" sz="2400" b="1" dirty="0"/>
              <a:t> </a:t>
            </a:r>
            <a:r>
              <a:rPr lang="en-GB" sz="2400" dirty="0"/>
              <a:t>(clients, customers, and end-users) for a system that must serve a certain </a:t>
            </a:r>
            <a:r>
              <a:rPr lang="en-GB" sz="2400" b="1" dirty="0"/>
              <a:t>purpose.</a:t>
            </a:r>
            <a:endParaRPr dirty="0"/>
          </a:p>
          <a:p>
            <a:pPr marL="1143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ct val="81081"/>
              <a:buNone/>
            </a:pPr>
            <a:r>
              <a:rPr lang="en-GB" sz="2400" u="sng" dirty="0"/>
              <a:t>Requirements Engineering</a:t>
            </a:r>
            <a:r>
              <a:rPr lang="en-GB" sz="2400" dirty="0"/>
              <a:t>: </a:t>
            </a:r>
            <a:endParaRPr dirty="0"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ct val="81081"/>
              <a:buChar char="•"/>
            </a:pPr>
            <a:r>
              <a:rPr lang="en-GB" sz="2400" dirty="0"/>
              <a:t>The process of </a:t>
            </a:r>
            <a:r>
              <a:rPr lang="en-GB" sz="2400" b="1" dirty="0"/>
              <a:t>capturing</a:t>
            </a:r>
            <a:r>
              <a:rPr lang="en-GB" sz="2400" dirty="0"/>
              <a:t>, </a:t>
            </a:r>
            <a:r>
              <a:rPr lang="en-GB" sz="2400" b="1" dirty="0" err="1"/>
              <a:t>analyzing</a:t>
            </a:r>
            <a:r>
              <a:rPr lang="en-GB" sz="2400" dirty="0"/>
              <a:t>, </a:t>
            </a:r>
            <a:r>
              <a:rPr lang="en-GB" sz="2400" b="1" dirty="0"/>
              <a:t>documenting</a:t>
            </a:r>
            <a:r>
              <a:rPr lang="en-GB" sz="2400" dirty="0"/>
              <a:t> and </a:t>
            </a:r>
            <a:r>
              <a:rPr lang="en-GB" sz="2400" b="1" dirty="0"/>
              <a:t>checking</a:t>
            </a:r>
            <a:r>
              <a:rPr lang="en-GB" sz="2400" dirty="0"/>
              <a:t> system requirements.</a:t>
            </a:r>
            <a:endParaRPr dirty="0"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ct val="81081"/>
              <a:buChar char="•"/>
            </a:pPr>
            <a:r>
              <a:rPr lang="en-GB" sz="2400" dirty="0"/>
              <a:t>It is </a:t>
            </a:r>
            <a:r>
              <a:rPr lang="en-GB" sz="2400" b="1" dirty="0"/>
              <a:t>critical</a:t>
            </a:r>
            <a:r>
              <a:rPr lang="en-GB" sz="2400" dirty="0"/>
              <a:t> to the success of any major development project.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GB" sz="3300"/>
              <a:t>Functional and Non-Functional Requirements</a:t>
            </a:r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body" idx="1"/>
          </p:nvPr>
        </p:nvSpPr>
        <p:spPr>
          <a:xfrm>
            <a:off x="457200" y="1404966"/>
            <a:ext cx="8229552" cy="4829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GB" sz="2200" dirty="0"/>
              <a:t>Software system requirements can be classified into </a:t>
            </a:r>
            <a:r>
              <a:rPr lang="en-GB" sz="2200" b="1" dirty="0"/>
              <a:t>functional</a:t>
            </a:r>
            <a:r>
              <a:rPr lang="en-GB" sz="2200" dirty="0"/>
              <a:t> and </a:t>
            </a:r>
            <a:r>
              <a:rPr lang="en-GB" sz="2200" b="1" dirty="0"/>
              <a:t>non-functional</a:t>
            </a:r>
            <a:r>
              <a:rPr lang="en-GB" sz="2200" dirty="0"/>
              <a:t>:</a:t>
            </a:r>
            <a:endParaRPr dirty="0"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GB" sz="2200" u="sng" dirty="0"/>
              <a:t>Functional</a:t>
            </a:r>
            <a:r>
              <a:rPr lang="en-GB" sz="2200" dirty="0"/>
              <a:t>: </a:t>
            </a:r>
            <a:r>
              <a:rPr lang="en-GB" sz="2200" b="1" dirty="0"/>
              <a:t>Statements</a:t>
            </a:r>
            <a:r>
              <a:rPr lang="en-GB" sz="2200" dirty="0"/>
              <a:t> of what services the system should provide, how should it react to certain inputs, and how should it behave in specific situations.</a:t>
            </a:r>
            <a:endParaRPr dirty="0"/>
          </a:p>
          <a:p>
            <a:pPr marL="914400" lvl="1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</a:pPr>
            <a:r>
              <a:rPr lang="en-GB" sz="2000" dirty="0"/>
              <a:t>“The system shall be able to search the students for all lectures”.</a:t>
            </a:r>
            <a:endParaRPr dirty="0"/>
          </a:p>
          <a:p>
            <a:pPr marL="914400" lvl="1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</a:pPr>
            <a:r>
              <a:rPr lang="en-GB" sz="2000" dirty="0"/>
              <a:t>“The system shall generate a list of students attending to an exam”.</a:t>
            </a:r>
            <a:endParaRPr dirty="0"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GB" sz="2200" u="sng" dirty="0"/>
              <a:t>Non-Functional</a:t>
            </a:r>
            <a:r>
              <a:rPr lang="en-GB" sz="2200" dirty="0"/>
              <a:t>: Define </a:t>
            </a:r>
            <a:r>
              <a:rPr lang="en-GB" sz="2200" b="1" dirty="0"/>
              <a:t>constraints</a:t>
            </a:r>
            <a:r>
              <a:rPr lang="en-GB" sz="2200" dirty="0"/>
              <a:t> on the services or functions offered by a system </a:t>
            </a:r>
            <a:endParaRPr dirty="0"/>
          </a:p>
          <a:p>
            <a:pPr marL="914400" lvl="1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</a:pPr>
            <a:r>
              <a:rPr lang="en-GB" sz="2000" dirty="0"/>
              <a:t>Often referred as </a:t>
            </a:r>
            <a:r>
              <a:rPr lang="en-GB" sz="2000" b="1" dirty="0"/>
              <a:t>quality</a:t>
            </a:r>
            <a:r>
              <a:rPr lang="en-GB" sz="2000" dirty="0"/>
              <a:t> </a:t>
            </a:r>
            <a:r>
              <a:rPr lang="en-GB" sz="2000" b="1" dirty="0"/>
              <a:t>attributes</a:t>
            </a:r>
            <a:r>
              <a:rPr lang="en-GB" sz="2000" dirty="0"/>
              <a:t>. </a:t>
            </a:r>
            <a:endParaRPr dirty="0"/>
          </a:p>
          <a:p>
            <a:pPr marL="914400" lvl="1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</a:pPr>
            <a:r>
              <a:rPr lang="en-GB" sz="2000" u="sng" dirty="0"/>
              <a:t>Examples</a:t>
            </a:r>
            <a:r>
              <a:rPr lang="en-GB" sz="2000" dirty="0"/>
              <a:t>: USABILITY, RELIABILITY, SAFETY, and </a:t>
            </a:r>
            <a:r>
              <a:rPr lang="en-GB" sz="2000" b="1" dirty="0">
                <a:solidFill>
                  <a:srgbClr val="0432FF"/>
                </a:solidFill>
              </a:rPr>
              <a:t>SECURITY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9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GB" sz="3300"/>
              <a:t>Non-Functional Requirements</a:t>
            </a:r>
            <a:endParaRPr/>
          </a:p>
        </p:txBody>
      </p:sp>
      <p:sp>
        <p:nvSpPr>
          <p:cNvPr id="148" name="Google Shape;148;p29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  <p:sp>
        <p:nvSpPr>
          <p:cNvPr id="149" name="Google Shape;149;p29"/>
          <p:cNvSpPr txBox="1">
            <a:spLocks noGrp="1"/>
          </p:cNvSpPr>
          <p:nvPr>
            <p:ph type="body" idx="1"/>
          </p:nvPr>
        </p:nvSpPr>
        <p:spPr>
          <a:xfrm>
            <a:off x="457200" y="1374144"/>
            <a:ext cx="8229552" cy="4829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GB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Non-functional requirements </a:t>
            </a:r>
            <a:r>
              <a:rPr lang="en-GB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often</a:t>
            </a:r>
            <a:r>
              <a:rPr lang="en-GB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apply to </a:t>
            </a:r>
            <a:r>
              <a:rPr lang="en-GB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system as a “whole” </a:t>
            </a:r>
            <a:r>
              <a:rPr lang="en-GB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rather than individual features or services</a:t>
            </a:r>
            <a:endParaRPr dirty="0">
              <a:solidFill>
                <a:srgbClr val="FF2F92"/>
              </a:solidFill>
            </a:endParaRPr>
          </a:p>
          <a:p>
            <a:pPr marL="914400" lvl="1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</a:pPr>
            <a:r>
              <a:rPr lang="en-GB" sz="19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system</a:t>
            </a: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shall limit the access to specific authorized users (</a:t>
            </a:r>
            <a:r>
              <a:rPr lang="en-GB" sz="19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security</a:t>
            </a: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dirty="0"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GB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single non-functional requirement may </a:t>
            </a:r>
            <a:r>
              <a:rPr lang="en-GB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generate</a:t>
            </a:r>
            <a:r>
              <a:rPr lang="en-GB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many </a:t>
            </a:r>
            <a:r>
              <a:rPr lang="en-GB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related functional requirements</a:t>
            </a:r>
            <a:r>
              <a:rPr lang="en-GB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GB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restrict existing ones</a:t>
            </a:r>
            <a:endParaRPr dirty="0"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GB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Unlike functional requirements, non-functional ones are difficult to relate to </a:t>
            </a:r>
            <a:r>
              <a:rPr lang="en-GB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individual system components (</a:t>
            </a:r>
            <a:r>
              <a:rPr lang="en-GB" sz="2200" b="1" dirty="0">
                <a:solidFill>
                  <a:srgbClr val="FF2F92"/>
                </a:solidFill>
                <a:latin typeface="Calibri"/>
                <a:ea typeface="Calibri"/>
                <a:cs typeface="Calibri"/>
                <a:sym typeface="Calibri"/>
              </a:rPr>
              <a:t>cross-cuttingness</a:t>
            </a:r>
            <a:r>
              <a:rPr lang="en-GB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dirty="0"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GB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Non-functional requirements may affect the </a:t>
            </a:r>
            <a:r>
              <a:rPr lang="en-GB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overall architecture </a:t>
            </a:r>
            <a:r>
              <a:rPr lang="en-GB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a system rather than its individual components</a:t>
            </a:r>
            <a:endParaRPr dirty="0"/>
          </a:p>
        </p:txBody>
      </p:sp>
      <p:sp>
        <p:nvSpPr>
          <p:cNvPr id="150" name="Google Shape;150;p29"/>
          <p:cNvSpPr txBox="1"/>
          <p:nvPr/>
        </p:nvSpPr>
        <p:spPr>
          <a:xfrm>
            <a:off x="457200" y="5502942"/>
            <a:ext cx="8229552" cy="769441"/>
          </a:xfrm>
          <a:prstGeom prst="rect">
            <a:avLst/>
          </a:prstGeom>
          <a:solidFill>
            <a:srgbClr val="FFFED6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Non-functional requirements are often </a:t>
            </a:r>
            <a:r>
              <a:rPr lang="en-GB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critical </a:t>
            </a: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than individual functional requirements!</a:t>
            </a: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1B0531-8CC6-5B4D-AC33-88BDF39A6CC9}"/>
              </a:ext>
            </a:extLst>
          </p:cNvPr>
          <p:cNvSpPr/>
          <p:nvPr/>
        </p:nvSpPr>
        <p:spPr>
          <a:xfrm>
            <a:off x="457200" y="2722179"/>
            <a:ext cx="8229552" cy="798787"/>
          </a:xfrm>
          <a:prstGeom prst="rect">
            <a:avLst/>
          </a:prstGeom>
          <a:noFill/>
          <a:ln>
            <a:solidFill>
              <a:srgbClr val="FF2F9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1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  <p:sp>
        <p:nvSpPr>
          <p:cNvPr id="167" name="Google Shape;167;p31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GB" sz="3300"/>
              <a:t>Sources of Security Flaws (i)</a:t>
            </a:r>
            <a:endParaRPr/>
          </a:p>
        </p:txBody>
      </p:sp>
      <p:pic>
        <p:nvPicPr>
          <p:cNvPr id="168" name="Google Shape;168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7748" y="1389402"/>
            <a:ext cx="6848503" cy="49669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2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GB" sz="3300"/>
              <a:t>Ambiguous and Incomplete Requirements</a:t>
            </a:r>
            <a:endParaRPr/>
          </a:p>
        </p:txBody>
      </p:sp>
      <p:sp>
        <p:nvSpPr>
          <p:cNvPr id="174" name="Google Shape;174;p32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  <p:sp>
        <p:nvSpPr>
          <p:cNvPr id="175" name="Google Shape;175;p32"/>
          <p:cNvSpPr txBox="1">
            <a:spLocks noGrp="1"/>
          </p:cNvSpPr>
          <p:nvPr>
            <p:ph type="body" idx="1"/>
          </p:nvPr>
        </p:nvSpPr>
        <p:spPr>
          <a:xfrm>
            <a:off x="457200" y="1374144"/>
            <a:ext cx="8229552" cy="4829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Typical </a:t>
            </a:r>
            <a:r>
              <a:rPr lang="en-GB" sz="2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problems</a:t>
            </a: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requirement engineering:</a:t>
            </a:r>
            <a:endParaRPr/>
          </a:p>
          <a:p>
            <a:pPr marL="571500" lvl="0" indent="-4572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including all relevant stakeholders at the elicitation phase.</a:t>
            </a:r>
            <a:endParaRPr/>
          </a:p>
          <a:p>
            <a:pPr marL="571500" lvl="0" indent="-4572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Restrict the analysis to functional requirements only.</a:t>
            </a:r>
            <a:endParaRPr/>
          </a:p>
          <a:p>
            <a:pPr marL="571500" lvl="0" indent="-4572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Lack of systematic and structured methodology.</a:t>
            </a:r>
            <a:endParaRPr/>
          </a:p>
          <a:p>
            <a:pPr marL="114300" lvl="0" indent="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GB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Negative consequences:</a:t>
            </a:r>
            <a:endParaRPr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TR"/>
              <a:buChar char="✘"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Ambiguous requirements can lead to </a:t>
            </a:r>
            <a:r>
              <a:rPr lang="en-GB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multiple interpretations</a:t>
            </a: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that do not meet the stakeholder’s expectations.</a:t>
            </a:r>
            <a:endParaRPr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TR"/>
              <a:buChar char="✘"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Incomplete requirements can introduce </a:t>
            </a:r>
            <a:r>
              <a:rPr lang="en-GB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delays</a:t>
            </a: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GB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 costs</a:t>
            </a: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marL="457200" lvl="0" indent="-2286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TR"/>
              <a:buNone/>
            </a:pP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4300" lvl="0" indent="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32"/>
          <p:cNvSpPr txBox="1"/>
          <p:nvPr/>
        </p:nvSpPr>
        <p:spPr>
          <a:xfrm>
            <a:off x="457200" y="5298924"/>
            <a:ext cx="8229552" cy="769441"/>
          </a:xfrm>
          <a:prstGeom prst="rect">
            <a:avLst/>
          </a:prstGeom>
          <a:solidFill>
            <a:srgbClr val="F2F2F2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Imprecision in the specification of requirements is the cause of many software engineering problems </a:t>
            </a:r>
            <a:r>
              <a:rPr lang="en-GB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including security flaws</a:t>
            </a:r>
            <a:r>
              <a:rPr lang="en-GB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D8033-E9C9-794E-8096-5111403AD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In case of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134D5-BBF0-0F4A-910A-4A66043089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DE" dirty="0"/>
              <a:t>Incomplete </a:t>
            </a:r>
            <a:r>
              <a:rPr lang="en-DE" dirty="0">
                <a:solidFill>
                  <a:srgbClr val="FF0080"/>
                </a:solidFill>
              </a:rPr>
              <a:t>asset analysis </a:t>
            </a:r>
            <a:r>
              <a:rPr lang="en-DE" dirty="0">
                <a:solidFill>
                  <a:srgbClr val="000000"/>
                </a:solidFill>
              </a:rPr>
              <a:t>(i</a:t>
            </a:r>
            <a:r>
              <a:rPr lang="en-DE" dirty="0"/>
              <a:t>nformation, functionality)</a:t>
            </a:r>
          </a:p>
          <a:p>
            <a:pPr lvl="1"/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E.g., failing to identify the sensitivity of login data </a:t>
            </a:r>
          </a:p>
          <a:p>
            <a:r>
              <a:rPr lang="en-DE" dirty="0"/>
              <a:t>Incomplete understanding and assessment of the </a:t>
            </a:r>
            <a:r>
              <a:rPr lang="en-DE" dirty="0">
                <a:solidFill>
                  <a:srgbClr val="FF0080"/>
                </a:solidFill>
              </a:rPr>
              <a:t>threat/attack landscape</a:t>
            </a:r>
          </a:p>
          <a:p>
            <a:pPr lvl="1"/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E.g., not being aware of phishing attacks</a:t>
            </a:r>
          </a:p>
          <a:p>
            <a:r>
              <a:rPr lang="en-DE" dirty="0"/>
              <a:t>Incomplete, wrong, weak selection of </a:t>
            </a:r>
            <a:r>
              <a:rPr lang="en-DE" dirty="0">
                <a:solidFill>
                  <a:srgbClr val="FF0080"/>
                </a:solidFill>
              </a:rPr>
              <a:t>security countermeasures</a:t>
            </a:r>
          </a:p>
          <a:p>
            <a:pPr lvl="1"/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E.g., not specifying a two-factor authentication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2FF84-B213-7A49-ACA4-F3A00F16E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052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  <p:pic>
        <p:nvPicPr>
          <p:cNvPr id="182" name="Google Shape;182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7600" y="1391972"/>
            <a:ext cx="6868800" cy="4964378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GB" sz="3300"/>
              <a:t>Sources of Security Flaws (ii)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4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GB" sz="3300"/>
              <a:t>Technical Debt and Security Debt</a:t>
            </a:r>
            <a:endParaRPr/>
          </a:p>
        </p:txBody>
      </p:sp>
      <p:sp>
        <p:nvSpPr>
          <p:cNvPr id="189" name="Google Shape;189;p34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  <p:sp>
        <p:nvSpPr>
          <p:cNvPr id="190" name="Google Shape;190;p34"/>
          <p:cNvSpPr txBox="1">
            <a:spLocks noGrp="1"/>
          </p:cNvSpPr>
          <p:nvPr>
            <p:ph type="body" idx="1"/>
          </p:nvPr>
        </p:nvSpPr>
        <p:spPr>
          <a:xfrm>
            <a:off x="457200" y="1374144"/>
            <a:ext cx="8229552" cy="183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GB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Compromising quality </a:t>
            </a: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aspects of a software project can be seen as </a:t>
            </a:r>
            <a:r>
              <a:rPr lang="en-GB" sz="20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“borrowing money thinking you never have to pay it back”.</a:t>
            </a:r>
            <a:endParaRPr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TR"/>
              <a:buChar char="→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not paid back promptly, </a:t>
            </a:r>
            <a:r>
              <a:rPr lang="en-GB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interests on the debt</a:t>
            </a: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can compromise the whole revenue of the project.</a:t>
            </a:r>
            <a:endParaRPr/>
          </a:p>
          <a:p>
            <a:pPr marL="114300" lvl="0" indent="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34"/>
          <p:cNvSpPr txBox="1"/>
          <p:nvPr/>
        </p:nvSpPr>
        <p:spPr>
          <a:xfrm>
            <a:off x="457200" y="3161900"/>
            <a:ext cx="8229552" cy="707886"/>
          </a:xfrm>
          <a:prstGeom prst="rect">
            <a:avLst/>
          </a:prstGeom>
          <a:solidFill>
            <a:srgbClr val="F2F2F2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term </a:t>
            </a:r>
            <a:r>
              <a:rPr lang="en-GB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Technical Debt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used to describe the structural, long-term problems of software products caused by quality compromises.</a:t>
            </a:r>
            <a:endParaRPr/>
          </a:p>
        </p:txBody>
      </p:sp>
      <p:sp>
        <p:nvSpPr>
          <p:cNvPr id="192" name="Google Shape;192;p34"/>
          <p:cNvSpPr txBox="1"/>
          <p:nvPr/>
        </p:nvSpPr>
        <p:spPr>
          <a:xfrm>
            <a:off x="457200" y="3972437"/>
            <a:ext cx="8229552" cy="2551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marR="0" lvl="0" indent="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Security Debt: 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technical debt that entails a </a:t>
            </a:r>
            <a:r>
              <a:rPr lang="en-GB" sz="2000" b="1" i="0" u="none" strike="noStrike" cap="none">
                <a:solidFill>
                  <a:srgbClr val="0432FF"/>
                </a:solidFill>
                <a:latin typeface="Calibri"/>
                <a:ea typeface="Calibri"/>
                <a:cs typeface="Calibri"/>
                <a:sym typeface="Calibri"/>
              </a:rPr>
              <a:t>security risk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marL="457200" marR="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TR"/>
              <a:buChar char="✘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Security work is generally </a:t>
            </a:r>
            <a:r>
              <a:rPr lang="en-GB" sz="20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under-prioritized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(strict production deadlines).</a:t>
            </a:r>
            <a:endParaRPr/>
          </a:p>
          <a:p>
            <a:pPr marL="457200" marR="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TR"/>
              <a:buChar char="✘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Features and </a:t>
            </a:r>
            <a:r>
              <a:rPr lang="en-GB" sz="20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functionality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dubbed as “customer value”, are pushed for as early release as possible.</a:t>
            </a:r>
            <a:endParaRPr/>
          </a:p>
          <a:p>
            <a:pPr marL="457200" marR="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TR"/>
              <a:buChar char="✘"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Security benefits are </a:t>
            </a:r>
            <a:r>
              <a:rPr lang="en-GB" sz="20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difficult to demonstrate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costs hard to justify.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5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GB" sz="3300"/>
              <a:t>Security-by-design</a:t>
            </a:r>
            <a:endParaRPr/>
          </a:p>
        </p:txBody>
      </p:sp>
      <p:sp>
        <p:nvSpPr>
          <p:cNvPr id="198" name="Google Shape;198;p35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  <p:sp>
        <p:nvSpPr>
          <p:cNvPr id="199" name="Google Shape;199;p35"/>
          <p:cNvSpPr txBox="1">
            <a:spLocks noGrp="1"/>
          </p:cNvSpPr>
          <p:nvPr>
            <p:ph type="body" idx="1"/>
          </p:nvPr>
        </p:nvSpPr>
        <p:spPr>
          <a:xfrm>
            <a:off x="457200" y="1322774"/>
            <a:ext cx="8229552" cy="4829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TR"/>
              <a:buChar char="✓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Security should not be an “after though”, but an </a:t>
            </a:r>
            <a:r>
              <a:rPr lang="en-GB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integral part</a:t>
            </a: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a software development project.</a:t>
            </a:r>
            <a:endParaRPr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TR"/>
              <a:buChar char="✓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order to systematically develop secure solutions, security must be emphasized throughout </a:t>
            </a:r>
            <a:r>
              <a:rPr lang="en-GB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whole software lifecycle</a:t>
            </a: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marL="914400" lvl="1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Security considerations should be integrated into the </a:t>
            </a:r>
            <a:r>
              <a:rPr lang="en-GB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early stages</a:t>
            </a: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the development life cycle (i.e., the </a:t>
            </a:r>
            <a:r>
              <a:rPr lang="en-GB" sz="20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requirements phase</a:t>
            </a: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/>
          </a:p>
          <a:p>
            <a:pPr marL="457200" lvl="0" indent="-2286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4300" lvl="0" indent="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0" name="Google Shape;200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61146" y="3873358"/>
            <a:ext cx="4821707" cy="26712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6A16D99-75A5-7D4B-9662-B0500FB3A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Step 1. Assets and security goals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76D0E7-DB09-B64C-8A1A-7B2CB9EBA5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86361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Assets</a:t>
            </a:r>
            <a:endParaRPr lang="en-US" noProof="0" dirty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2650647"/>
            <a:ext cx="8229600" cy="2082718"/>
          </a:xfrm>
        </p:spPr>
        <p:txBody>
          <a:bodyPr>
            <a:normAutofit fontScale="70000" lnSpcReduction="20000"/>
          </a:bodyPr>
          <a:lstStyle/>
          <a:p>
            <a:r>
              <a:rPr lang="en-US" noProof="0" dirty="0"/>
              <a:t>Assets can also live in the </a:t>
            </a:r>
            <a:r>
              <a:rPr lang="en-US" noProof="0" dirty="0">
                <a:solidFill>
                  <a:srgbClr val="2EC6D6"/>
                </a:solidFill>
              </a:rPr>
              <a:t>physical world</a:t>
            </a:r>
            <a:r>
              <a:rPr lang="en-US" noProof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noProof="0" dirty="0"/>
              <a:t>(</a:t>
            </a:r>
            <a:r>
              <a:rPr lang="en-US" noProof="0" dirty="0" err="1"/>
              <a:t>hw</a:t>
            </a:r>
            <a:r>
              <a:rPr lang="en-US" noProof="0" dirty="0"/>
              <a:t>, sensors, devices).</a:t>
            </a:r>
            <a:r>
              <a:rPr lang="en-US" dirty="0"/>
              <a:t> This is becoming more and more important in IoT and CPS</a:t>
            </a:r>
          </a:p>
          <a:p>
            <a:pPr lvl="1"/>
            <a:r>
              <a:rPr lang="en-US" noProof="0" dirty="0">
                <a:solidFill>
                  <a:srgbClr val="2EC6D6"/>
                </a:solidFill>
              </a:rPr>
              <a:t>IoT</a:t>
            </a:r>
            <a:r>
              <a:rPr lang="en-US" noProof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–</a:t>
            </a:r>
            <a:r>
              <a:rPr lang="en-US" noProof="0" dirty="0">
                <a:solidFill>
                  <a:schemeClr val="bg1">
                    <a:lumMod val="50000"/>
                  </a:schemeClr>
                </a:solidFill>
              </a:rPr>
              <a:t> Internet of Things</a:t>
            </a:r>
          </a:p>
          <a:p>
            <a:pPr lvl="1"/>
            <a:r>
              <a:rPr lang="en-US" dirty="0">
                <a:solidFill>
                  <a:srgbClr val="2EC6D6"/>
                </a:solidFill>
              </a:rPr>
              <a:t>CPS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– Cyber-physical systems</a:t>
            </a:r>
          </a:p>
          <a:p>
            <a:r>
              <a:rPr lang="en-US" noProof="0" dirty="0"/>
              <a:t>Assets can also be </a:t>
            </a:r>
            <a:r>
              <a:rPr lang="en-US" noProof="0" dirty="0">
                <a:solidFill>
                  <a:srgbClr val="2EC6D6"/>
                </a:solidFill>
              </a:rPr>
              <a:t>non-technical</a:t>
            </a:r>
            <a:r>
              <a:rPr lang="en-US" noProof="0" dirty="0"/>
              <a:t> (</a:t>
            </a:r>
            <a:r>
              <a:rPr lang="en-US" noProof="0" dirty="0" err="1"/>
              <a:t>e.g</a:t>
            </a:r>
            <a:r>
              <a:rPr lang="en-US" noProof="0" dirty="0"/>
              <a:t>, reputation, employees time, revenue from service)</a:t>
            </a: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89133" y="5050535"/>
            <a:ext cx="1571625" cy="500063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Stakeholders</a:t>
            </a:r>
          </a:p>
        </p:txBody>
      </p:sp>
      <p:sp>
        <p:nvSpPr>
          <p:cNvPr id="6" name="Rectangle 5"/>
          <p:cNvSpPr/>
          <p:nvPr/>
        </p:nvSpPr>
        <p:spPr>
          <a:xfrm>
            <a:off x="3593967" y="5843062"/>
            <a:ext cx="1571625" cy="500063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Asset</a:t>
            </a:r>
          </a:p>
        </p:txBody>
      </p:sp>
      <p:cxnSp>
        <p:nvCxnSpPr>
          <p:cNvPr id="7" name="Shape 6"/>
          <p:cNvCxnSpPr>
            <a:stCxn id="5" idx="2"/>
            <a:endCxn id="6" idx="1"/>
          </p:cNvCxnSpPr>
          <p:nvPr/>
        </p:nvCxnSpPr>
        <p:spPr>
          <a:xfrm rot="16200000" flipH="1">
            <a:off x="2613208" y="5112335"/>
            <a:ext cx="542496" cy="1419021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0" name="TextBox 13"/>
          <p:cNvSpPr txBox="1">
            <a:spLocks noChangeArrowheads="1"/>
          </p:cNvSpPr>
          <p:nvPr/>
        </p:nvSpPr>
        <p:spPr bwMode="auto">
          <a:xfrm>
            <a:off x="2500180" y="6109398"/>
            <a:ext cx="736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value</a:t>
            </a:r>
          </a:p>
        </p:txBody>
      </p:sp>
      <p:cxnSp>
        <p:nvCxnSpPr>
          <p:cNvPr id="10" name="Shape 9"/>
          <p:cNvCxnSpPr>
            <a:cxnSpLocks/>
            <a:stCxn id="12" idx="2"/>
            <a:endCxn id="6" idx="3"/>
          </p:cNvCxnSpPr>
          <p:nvPr/>
        </p:nvCxnSpPr>
        <p:spPr>
          <a:xfrm rot="5400000">
            <a:off x="5739181" y="4998165"/>
            <a:ext cx="521341" cy="1668517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3" name="TextBox 18"/>
          <p:cNvSpPr txBox="1">
            <a:spLocks noChangeArrowheads="1"/>
          </p:cNvSpPr>
          <p:nvPr/>
        </p:nvSpPr>
        <p:spPr bwMode="auto">
          <a:xfrm>
            <a:off x="5429117" y="6109398"/>
            <a:ext cx="13710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interested in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48296" y="5071691"/>
            <a:ext cx="1571625" cy="500062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Attacker</a:t>
            </a:r>
          </a:p>
        </p:txBody>
      </p:sp>
      <p:sp>
        <p:nvSpPr>
          <p:cNvPr id="23" name="Google Shape;242;p38">
            <a:extLst>
              <a:ext uri="{FF2B5EF4-FFF2-40B4-BE49-F238E27FC236}">
                <a16:creationId xmlns:a16="http://schemas.microsoft.com/office/drawing/2014/main" id="{A4BDD697-91CE-0741-99B4-CC2697C22B1B}"/>
              </a:ext>
            </a:extLst>
          </p:cNvPr>
          <p:cNvSpPr txBox="1"/>
          <p:nvPr/>
        </p:nvSpPr>
        <p:spPr>
          <a:xfrm>
            <a:off x="457247" y="1527227"/>
            <a:ext cx="8229552" cy="830956"/>
          </a:xfrm>
          <a:prstGeom prst="rect">
            <a:avLst/>
          </a:prstGeom>
          <a:solidFill>
            <a:srgbClr val="F2F2F2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Technical assets</a:t>
            </a:r>
            <a:r>
              <a:rPr lang="en-GB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are information (e.g., credit card data) or functionality (e.g., logging component) </a:t>
            </a:r>
            <a:r>
              <a:rPr lang="en-GB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value</a:t>
            </a:r>
            <a:r>
              <a:rPr lang="en-GB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that must be properly protected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041500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D25C6-C65F-DE4E-BDBF-0AB99DE4F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Asset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CDC1D-C6CF-4C4A-BDEF-E939A96E9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DE" dirty="0"/>
              <a:t>Identifying the assets in a system</a:t>
            </a:r>
          </a:p>
          <a:p>
            <a:pPr lvl="1"/>
            <a:r>
              <a:rPr lang="en-DE" dirty="0"/>
              <a:t>E.g., looking at business goals (</a:t>
            </a:r>
            <a:r>
              <a:rPr lang="en-DE" b="1" dirty="0">
                <a:solidFill>
                  <a:srgbClr val="2EC6D6"/>
                </a:solidFill>
              </a:rPr>
              <a:t>white hat</a:t>
            </a:r>
            <a:r>
              <a:rPr lang="en-DE" dirty="0"/>
              <a:t>)</a:t>
            </a:r>
          </a:p>
          <a:p>
            <a:pPr lvl="1"/>
            <a:r>
              <a:rPr lang="en-DE" dirty="0"/>
              <a:t>However, attacker has interest too (</a:t>
            </a:r>
            <a:r>
              <a:rPr lang="en-DE" b="1" dirty="0">
                <a:solidFill>
                  <a:srgbClr val="2EC6D6"/>
                </a:solidFill>
              </a:rPr>
              <a:t>black hat</a:t>
            </a:r>
            <a:r>
              <a:rPr lang="en-DE" dirty="0"/>
              <a:t>)</a:t>
            </a:r>
          </a:p>
          <a:p>
            <a:pPr lvl="1"/>
            <a:r>
              <a:rPr lang="en-DE" b="1" dirty="0"/>
              <a:t>Challenge</a:t>
            </a:r>
            <a:r>
              <a:rPr lang="en-DE" dirty="0"/>
              <a:t>: overlooking why things might be of </a:t>
            </a:r>
            <a:r>
              <a:rPr lang="en-DE" dirty="0">
                <a:solidFill>
                  <a:srgbClr val="FF0080"/>
                </a:solidFill>
              </a:rPr>
              <a:t>interest</a:t>
            </a:r>
            <a:r>
              <a:rPr lang="en-DE" dirty="0"/>
              <a:t> to an attacker (e.g., in the case of privacy)</a:t>
            </a:r>
          </a:p>
          <a:p>
            <a:endParaRPr lang="en-DE" dirty="0"/>
          </a:p>
          <a:p>
            <a:r>
              <a:rPr lang="en-DE" dirty="0"/>
              <a:t>Assessing the </a:t>
            </a:r>
            <a:r>
              <a:rPr lang="en-DE" dirty="0">
                <a:solidFill>
                  <a:srgbClr val="FF0080"/>
                </a:solidFill>
              </a:rPr>
              <a:t>value</a:t>
            </a:r>
            <a:r>
              <a:rPr lang="en-DE" dirty="0"/>
              <a:t> to us ($$$) in case they are compromised</a:t>
            </a:r>
            <a:br>
              <a:rPr lang="en-DE" dirty="0"/>
            </a:br>
            <a:r>
              <a:rPr lang="en-DE" dirty="0"/>
              <a:t>(useful in risk assessment)</a:t>
            </a:r>
          </a:p>
          <a:p>
            <a:pPr lvl="1"/>
            <a:r>
              <a:rPr lang="en-DE" dirty="0"/>
              <a:t>Usually non-problematic for technical assets</a:t>
            </a:r>
          </a:p>
          <a:p>
            <a:endParaRPr lang="en-DE" dirty="0"/>
          </a:p>
          <a:p>
            <a:r>
              <a:rPr lang="en-DE" dirty="0"/>
              <a:t>Assessing the reason why they are valuable</a:t>
            </a:r>
            <a:br>
              <a:rPr lang="en-DE" dirty="0"/>
            </a:br>
            <a:r>
              <a:rPr lang="en-DE" dirty="0"/>
              <a:t>(leading to </a:t>
            </a:r>
            <a:r>
              <a:rPr lang="en-DE" b="1" i="1" dirty="0"/>
              <a:t>goals</a:t>
            </a:r>
            <a:r>
              <a:rPr lang="en-DE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A6EC03-3CDE-1342-9782-446D4E511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45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C017E3F-8AF3-C64F-856E-DB976EF15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Security concern: CIA+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733C8-FDA6-8242-BDA6-D82CE657D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b="1" dirty="0"/>
              <a:t>ISO/IEC 7498-2: Information Processing Systems - Open Systems Interconnection - Basic Reference Model - Part 2: Security Architecture</a:t>
            </a:r>
          </a:p>
          <a:p>
            <a:endParaRPr lang="en-GB" dirty="0"/>
          </a:p>
          <a:p>
            <a:r>
              <a:rPr lang="en-GB" dirty="0">
                <a:solidFill>
                  <a:srgbClr val="2EC6D6"/>
                </a:solidFill>
              </a:rPr>
              <a:t>Confidentiality</a:t>
            </a:r>
            <a:r>
              <a:rPr lang="en-GB" dirty="0"/>
              <a:t> (C): Protection against </a:t>
            </a:r>
            <a:r>
              <a:rPr lang="en-GB" u="sng" dirty="0"/>
              <a:t>unauthorized disclosure </a:t>
            </a:r>
            <a:r>
              <a:rPr lang="en-GB" dirty="0"/>
              <a:t>of stored, processed, or transferred information.</a:t>
            </a:r>
          </a:p>
          <a:p>
            <a:r>
              <a:rPr lang="en-GB" dirty="0">
                <a:solidFill>
                  <a:srgbClr val="2EC6D6"/>
                </a:solidFill>
              </a:rPr>
              <a:t>Integrity</a:t>
            </a:r>
            <a:r>
              <a:rPr lang="en-GB" dirty="0"/>
              <a:t> (I): Ensure the </a:t>
            </a:r>
            <a:r>
              <a:rPr lang="en-GB" u="sng" dirty="0"/>
              <a:t>authenticity</a:t>
            </a:r>
            <a:r>
              <a:rPr lang="en-GB" dirty="0"/>
              <a:t> (e.g. origin/source) and </a:t>
            </a:r>
            <a:r>
              <a:rPr lang="en-GB" u="sng" dirty="0"/>
              <a:t>accuracy</a:t>
            </a:r>
            <a:r>
              <a:rPr lang="en-GB" dirty="0"/>
              <a:t> of information. It entails restrictions for unauthorized data modification.</a:t>
            </a:r>
          </a:p>
          <a:p>
            <a:r>
              <a:rPr lang="en-GB" dirty="0">
                <a:solidFill>
                  <a:srgbClr val="2EC6D6"/>
                </a:solidFill>
              </a:rPr>
              <a:t>Availability</a:t>
            </a:r>
            <a:r>
              <a:rPr lang="en-GB" dirty="0"/>
              <a:t> (A): Ensure the </a:t>
            </a:r>
            <a:r>
              <a:rPr lang="en-GB" u="sng" dirty="0"/>
              <a:t>access</a:t>
            </a:r>
            <a:r>
              <a:rPr lang="en-GB" dirty="0"/>
              <a:t> (for authorized parties) to the data, resources and services necessary for the proper functioning of the system</a:t>
            </a:r>
          </a:p>
          <a:p>
            <a:r>
              <a:rPr lang="en-GB" dirty="0">
                <a:solidFill>
                  <a:srgbClr val="FF0080"/>
                </a:solidFill>
              </a:rPr>
              <a:t>Access Control</a:t>
            </a:r>
            <a:r>
              <a:rPr lang="en-GB" dirty="0"/>
              <a:t>: only legitimate access is permitted (goal or mechanism?)</a:t>
            </a:r>
          </a:p>
          <a:p>
            <a:r>
              <a:rPr lang="en-GB" dirty="0">
                <a:solidFill>
                  <a:srgbClr val="FF0080"/>
                </a:solidFill>
              </a:rPr>
              <a:t>Accountability (&amp; non-repudiation)</a:t>
            </a:r>
            <a:r>
              <a:rPr lang="en-GB" dirty="0"/>
              <a:t>: prove that an entity was involved in some event</a:t>
            </a:r>
          </a:p>
          <a:p>
            <a:pPr lvl="1"/>
            <a:r>
              <a:rPr lang="en-GB" dirty="0">
                <a:sym typeface="Calibri"/>
              </a:rPr>
              <a:t>Accountability: Ensure the recording of security relevant events and the user identities associated with these events</a:t>
            </a:r>
          </a:p>
          <a:p>
            <a:pPr lvl="1"/>
            <a:r>
              <a:rPr lang="en-GB" dirty="0">
                <a:sym typeface="Calibri"/>
              </a:rPr>
              <a:t>Non-repudiation: Provide unforgeable evidence that a specific action occurred (e.g., sending and receiving a message)</a:t>
            </a:r>
            <a:endParaRPr lang="en-GB" dirty="0"/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07419B-907E-6D44-BE29-AE76236D7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Google Shape;240;p38">
            <a:extLst>
              <a:ext uri="{FF2B5EF4-FFF2-40B4-BE49-F238E27FC236}">
                <a16:creationId xmlns:a16="http://schemas.microsoft.com/office/drawing/2014/main" id="{C5F7DA1E-4DFB-EF41-83A6-4DF621CCAC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0147" r="20147"/>
          <a:stretch/>
        </p:blipFill>
        <p:spPr>
          <a:xfrm>
            <a:off x="5989007" y="0"/>
            <a:ext cx="1528758" cy="14971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0F2650-75EF-6B41-807B-50CC1363A236}"/>
              </a:ext>
            </a:extLst>
          </p:cNvPr>
          <p:cNvSpPr txBox="1"/>
          <p:nvPr/>
        </p:nvSpPr>
        <p:spPr>
          <a:xfrm>
            <a:off x="457200" y="6171684"/>
            <a:ext cx="3558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dirty="0"/>
              <a:t>+ Authenticity </a:t>
            </a:r>
            <a:r>
              <a:rPr lang="en-DE" dirty="0"/>
              <a:t>(not in the standard)</a:t>
            </a:r>
          </a:p>
        </p:txBody>
      </p:sp>
    </p:spTree>
    <p:extLst>
      <p:ext uri="{BB962C8B-B14F-4D97-AF65-F5344CB8AC3E}">
        <p14:creationId xmlns:p14="http://schemas.microsoft.com/office/powerpoint/2010/main" val="4251817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2"/>
          <p:cNvSpPr txBox="1">
            <a:spLocks noGrp="1"/>
          </p:cNvSpPr>
          <p:nvPr>
            <p:ph type="body" idx="1"/>
          </p:nvPr>
        </p:nvSpPr>
        <p:spPr>
          <a:xfrm>
            <a:off x="457200" y="1391962"/>
            <a:ext cx="8229600" cy="2499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GB" sz="1900" dirty="0"/>
              <a:t>Concerns are abstract (taxonomical value)</a:t>
            </a:r>
          </a:p>
          <a:p>
            <a:pPr marL="457200" lvl="0" indent="-3429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endParaRPr lang="en-GB" sz="1900" u="sng" dirty="0"/>
          </a:p>
          <a:p>
            <a:pPr marL="457200" lvl="0" indent="-3429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GB" sz="1900" u="sng" dirty="0"/>
              <a:t>Goals</a:t>
            </a:r>
            <a:r>
              <a:rPr lang="en-GB" sz="1900" dirty="0"/>
              <a:t> represent the perceived specific needs of one or more stakeholders</a:t>
            </a:r>
            <a:endParaRPr dirty="0"/>
          </a:p>
          <a:p>
            <a:pPr marL="457200" lvl="0" indent="-34290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-GB" sz="1900" u="sng" dirty="0"/>
              <a:t>Security goals</a:t>
            </a:r>
            <a:r>
              <a:rPr lang="en-GB" sz="1900" dirty="0"/>
              <a:t> (primarily) entail the </a:t>
            </a:r>
            <a:r>
              <a:rPr lang="en-GB" sz="1900" dirty="0">
                <a:solidFill>
                  <a:srgbClr val="FF0080"/>
                </a:solidFill>
              </a:rPr>
              <a:t>protection of an </a:t>
            </a:r>
            <a:r>
              <a:rPr lang="en-GB" sz="1900" i="1" dirty="0">
                <a:solidFill>
                  <a:srgbClr val="FF0080"/>
                </a:solidFill>
              </a:rPr>
              <a:t>asset</a:t>
            </a:r>
            <a:r>
              <a:rPr lang="en-GB" sz="1900" dirty="0">
                <a:solidFill>
                  <a:srgbClr val="FF0080"/>
                </a:solidFill>
              </a:rPr>
              <a:t> against a </a:t>
            </a:r>
            <a:r>
              <a:rPr lang="en-GB" sz="1900" i="1" dirty="0">
                <a:solidFill>
                  <a:srgbClr val="FF0080"/>
                </a:solidFill>
              </a:rPr>
              <a:t>harm</a:t>
            </a:r>
            <a:endParaRPr dirty="0">
              <a:solidFill>
                <a:srgbClr val="FF0080"/>
              </a:solidFill>
            </a:endParaRPr>
          </a:p>
          <a:p>
            <a:pPr marL="914400" lvl="1" indent="-34290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SzPts val="1800"/>
              <a:buChar char="–"/>
            </a:pPr>
            <a:r>
              <a:rPr lang="en-GB" sz="1900" b="1" dirty="0"/>
              <a:t>ACCIDENTAL</a:t>
            </a:r>
            <a:r>
              <a:rPr lang="en-GB" sz="1900" dirty="0"/>
              <a:t> HARM → </a:t>
            </a:r>
            <a:r>
              <a:rPr lang="en-GB" sz="1900" b="1" dirty="0"/>
              <a:t>SAFETY</a:t>
            </a:r>
            <a:endParaRPr dirty="0"/>
          </a:p>
          <a:p>
            <a:pPr marL="914400" lvl="1" indent="-34290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SzPts val="1800"/>
              <a:buChar char="–"/>
            </a:pPr>
            <a:r>
              <a:rPr lang="en-GB" sz="1900" b="1" dirty="0">
                <a:solidFill>
                  <a:srgbClr val="0432FF"/>
                </a:solidFill>
              </a:rPr>
              <a:t>INTENTIONAL</a:t>
            </a:r>
            <a:r>
              <a:rPr lang="en-GB" sz="1900" dirty="0"/>
              <a:t> HARM → </a:t>
            </a:r>
            <a:r>
              <a:rPr lang="en-GB" sz="1900" b="1" dirty="0">
                <a:solidFill>
                  <a:srgbClr val="0432FF"/>
                </a:solidFill>
              </a:rPr>
              <a:t>SECURITY</a:t>
            </a:r>
            <a:endParaRPr dirty="0"/>
          </a:p>
          <a:p>
            <a:pPr marL="457200" lvl="0" indent="-22860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900" dirty="0"/>
          </a:p>
          <a:p>
            <a:pPr marL="457200" lvl="0" indent="-22860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900" dirty="0"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900" dirty="0"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900" dirty="0"/>
          </a:p>
        </p:txBody>
      </p:sp>
      <p:sp>
        <p:nvSpPr>
          <p:cNvPr id="272" name="Google Shape;272;p42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  <p:sp>
        <p:nvSpPr>
          <p:cNvPr id="273" name="Google Shape;273;p42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800"/>
              <a:buNone/>
            </a:pPr>
            <a:r>
              <a:rPr lang="en-GB" dirty="0"/>
              <a:t>Security goals</a:t>
            </a:r>
            <a:endParaRPr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4D1B7B-4F56-D443-9D61-A75320F37F94}"/>
              </a:ext>
            </a:extLst>
          </p:cNvPr>
          <p:cNvSpPr/>
          <p:nvPr/>
        </p:nvSpPr>
        <p:spPr>
          <a:xfrm>
            <a:off x="5955506" y="5716694"/>
            <a:ext cx="1571625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Stakeholders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6A64F5-01F2-EA48-984A-15673EB2DD52}"/>
              </a:ext>
            </a:extLst>
          </p:cNvPr>
          <p:cNvSpPr/>
          <p:nvPr/>
        </p:nvSpPr>
        <p:spPr>
          <a:xfrm>
            <a:off x="3169411" y="4788000"/>
            <a:ext cx="1571625" cy="583642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Asset</a:t>
            </a:r>
          </a:p>
          <a:p>
            <a:pPr algn="ctr">
              <a:defRPr/>
            </a:pPr>
            <a:r>
              <a:rPr lang="en-US" dirty="0"/>
              <a:t>(Info or Svc)</a:t>
            </a:r>
          </a:p>
        </p:txBody>
      </p:sp>
      <p:cxnSp>
        <p:nvCxnSpPr>
          <p:cNvPr id="8" name="Shape 12">
            <a:extLst>
              <a:ext uri="{FF2B5EF4-FFF2-40B4-BE49-F238E27FC236}">
                <a16:creationId xmlns:a16="http://schemas.microsoft.com/office/drawing/2014/main" id="{67A3AD13-543B-E942-9EA7-3BD3895F3D4E}"/>
              </a:ext>
            </a:extLst>
          </p:cNvPr>
          <p:cNvCxnSpPr>
            <a:stCxn id="6" idx="0"/>
            <a:endCxn id="7" idx="3"/>
          </p:cNvCxnSpPr>
          <p:nvPr/>
        </p:nvCxnSpPr>
        <p:spPr>
          <a:xfrm rot="16200000" flipV="1">
            <a:off x="5422742" y="4398116"/>
            <a:ext cx="636873" cy="2000283"/>
          </a:xfrm>
          <a:prstGeom prst="bentConnector2">
            <a:avLst/>
          </a:prstGeom>
          <a:ln w="1905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>
            <a:extLst>
              <a:ext uri="{FF2B5EF4-FFF2-40B4-BE49-F238E27FC236}">
                <a16:creationId xmlns:a16="http://schemas.microsoft.com/office/drawing/2014/main" id="{46854FB8-A54D-254C-A1CC-192CF4EC8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8895" y="5054987"/>
            <a:ext cx="736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value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40652B-5DCD-DF49-8B34-15E59501DE65}"/>
              </a:ext>
            </a:extLst>
          </p:cNvPr>
          <p:cNvSpPr/>
          <p:nvPr/>
        </p:nvSpPr>
        <p:spPr>
          <a:xfrm>
            <a:off x="5955495" y="4216496"/>
            <a:ext cx="1571625" cy="500063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Threat</a:t>
            </a:r>
          </a:p>
        </p:txBody>
      </p:sp>
      <p:cxnSp>
        <p:nvCxnSpPr>
          <p:cNvPr id="11" name="Shape 15">
            <a:extLst>
              <a:ext uri="{FF2B5EF4-FFF2-40B4-BE49-F238E27FC236}">
                <a16:creationId xmlns:a16="http://schemas.microsoft.com/office/drawing/2014/main" id="{A81478DC-98CA-AB49-988A-BB1233FDEC25}"/>
              </a:ext>
            </a:extLst>
          </p:cNvPr>
          <p:cNvCxnSpPr>
            <a:stCxn id="10" idx="1"/>
            <a:endCxn id="7" idx="0"/>
          </p:cNvCxnSpPr>
          <p:nvPr/>
        </p:nvCxnSpPr>
        <p:spPr>
          <a:xfrm rot="10800000" flipV="1">
            <a:off x="3955225" y="4466528"/>
            <a:ext cx="2000271" cy="321472"/>
          </a:xfrm>
          <a:prstGeom prst="bentConnector2">
            <a:avLst/>
          </a:prstGeom>
          <a:ln w="1905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8">
            <a:extLst>
              <a:ext uri="{FF2B5EF4-FFF2-40B4-BE49-F238E27FC236}">
                <a16:creationId xmlns:a16="http://schemas.microsoft.com/office/drawing/2014/main" id="{342F84CF-41C6-B54F-84AD-97930F319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0598" y="4100232"/>
            <a:ext cx="7713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harms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455426-BFA0-E049-80E2-A8D13DEE45B5}"/>
              </a:ext>
            </a:extLst>
          </p:cNvPr>
          <p:cNvSpPr/>
          <p:nvPr/>
        </p:nvSpPr>
        <p:spPr>
          <a:xfrm>
            <a:off x="740532" y="4097201"/>
            <a:ext cx="1571625" cy="64293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Application Business Goal</a:t>
            </a:r>
          </a:p>
        </p:txBody>
      </p:sp>
      <p:cxnSp>
        <p:nvCxnSpPr>
          <p:cNvPr id="14" name="Shape 16">
            <a:extLst>
              <a:ext uri="{FF2B5EF4-FFF2-40B4-BE49-F238E27FC236}">
                <a16:creationId xmlns:a16="http://schemas.microsoft.com/office/drawing/2014/main" id="{551EBE21-FDEA-8641-9BED-E5ECCCD41F9F}"/>
              </a:ext>
            </a:extLst>
          </p:cNvPr>
          <p:cNvCxnSpPr>
            <a:stCxn id="7" idx="1"/>
            <a:endCxn id="13" idx="2"/>
          </p:cNvCxnSpPr>
          <p:nvPr/>
        </p:nvCxnSpPr>
        <p:spPr>
          <a:xfrm rot="10800000">
            <a:off x="1526345" y="4740141"/>
            <a:ext cx="1643066" cy="339681"/>
          </a:xfrm>
          <a:prstGeom prst="bentConnector2">
            <a:avLst/>
          </a:prstGeom>
          <a:ln w="19050">
            <a:solidFill>
              <a:schemeClr val="accent6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8">
            <a:extLst>
              <a:ext uri="{FF2B5EF4-FFF2-40B4-BE49-F238E27FC236}">
                <a16:creationId xmlns:a16="http://schemas.microsoft.com/office/drawing/2014/main" id="{14C3920A-F98D-5D48-97C0-135824DF1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0020" y="4754365"/>
            <a:ext cx="124034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/>
              <a:t>elicited from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52AB77-3060-D34C-BCC0-5353DF06543F}"/>
              </a:ext>
            </a:extLst>
          </p:cNvPr>
          <p:cNvSpPr/>
          <p:nvPr/>
        </p:nvSpPr>
        <p:spPr>
          <a:xfrm>
            <a:off x="2883661" y="5716694"/>
            <a:ext cx="2143140" cy="57150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Security Goal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DB9F6CE-4861-DD4C-982A-35DAACE92C14}"/>
              </a:ext>
            </a:extLst>
          </p:cNvPr>
          <p:cNvCxnSpPr>
            <a:stCxn id="16" idx="0"/>
            <a:endCxn id="7" idx="2"/>
          </p:cNvCxnSpPr>
          <p:nvPr/>
        </p:nvCxnSpPr>
        <p:spPr>
          <a:xfrm rot="16200000" flipV="1">
            <a:off x="3782702" y="5544164"/>
            <a:ext cx="345052" cy="7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74DC89ED-A8DF-044E-9A4E-AEB057879D8A}"/>
              </a:ext>
            </a:extLst>
          </p:cNvPr>
          <p:cNvSpPr/>
          <p:nvPr/>
        </p:nvSpPr>
        <p:spPr>
          <a:xfrm>
            <a:off x="740531" y="5716694"/>
            <a:ext cx="1571625" cy="78581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Control principles</a:t>
            </a:r>
          </a:p>
        </p:txBody>
      </p:sp>
      <p:cxnSp>
        <p:nvCxnSpPr>
          <p:cNvPr id="19" name="Shape 43">
            <a:extLst>
              <a:ext uri="{FF2B5EF4-FFF2-40B4-BE49-F238E27FC236}">
                <a16:creationId xmlns:a16="http://schemas.microsoft.com/office/drawing/2014/main" id="{3B2F7E9F-482E-544C-92D8-B482CA2DA4FE}"/>
              </a:ext>
            </a:extLst>
          </p:cNvPr>
          <p:cNvCxnSpPr>
            <a:cxnSpLocks/>
            <a:stCxn id="16" idx="2"/>
            <a:endCxn id="18" idx="2"/>
          </p:cNvCxnSpPr>
          <p:nvPr/>
        </p:nvCxnSpPr>
        <p:spPr>
          <a:xfrm rot="5400000">
            <a:off x="2633632" y="5180908"/>
            <a:ext cx="214312" cy="2428887"/>
          </a:xfrm>
          <a:prstGeom prst="bentConnector3">
            <a:avLst>
              <a:gd name="adj1" fmla="val 206667"/>
            </a:avLst>
          </a:prstGeom>
          <a:ln w="19050">
            <a:solidFill>
              <a:schemeClr val="accent6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8">
            <a:extLst>
              <a:ext uri="{FF2B5EF4-FFF2-40B4-BE49-F238E27FC236}">
                <a16:creationId xmlns:a16="http://schemas.microsoft.com/office/drawing/2014/main" id="{5E1E02A2-15B4-D047-9B53-CE1351781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6774" y="6356350"/>
            <a:ext cx="12795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600" dirty="0"/>
              <a:t>mandated by</a:t>
            </a:r>
          </a:p>
        </p:txBody>
      </p:sp>
    </p:spTree>
    <p:extLst>
      <p:ext uri="{BB962C8B-B14F-4D97-AF65-F5344CB8AC3E}">
        <p14:creationId xmlns:p14="http://schemas.microsoft.com/office/powerpoint/2010/main" val="39676345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8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  <p:sp>
        <p:nvSpPr>
          <p:cNvPr id="140" name="Google Shape;140;p28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GB" sz="3300" dirty="0"/>
              <a:t>Non-Functional Requirements Revisited</a:t>
            </a:r>
            <a:endParaRPr dirty="0"/>
          </a:p>
        </p:txBody>
      </p:sp>
      <p:pic>
        <p:nvPicPr>
          <p:cNvPr id="141" name="Google Shape;14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5224" y="1367911"/>
            <a:ext cx="7933551" cy="4642531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8"/>
          <p:cNvSpPr/>
          <p:nvPr/>
        </p:nvSpPr>
        <p:spPr>
          <a:xfrm>
            <a:off x="7080988" y="5140767"/>
            <a:ext cx="1500977" cy="893912"/>
          </a:xfrm>
          <a:prstGeom prst="ellipse">
            <a:avLst/>
          </a:prstGeom>
          <a:solidFill>
            <a:srgbClr val="FFFF00">
              <a:alpha val="4235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42;p28">
            <a:extLst>
              <a:ext uri="{FF2B5EF4-FFF2-40B4-BE49-F238E27FC236}">
                <a16:creationId xmlns:a16="http://schemas.microsoft.com/office/drawing/2014/main" id="{9407DAAB-EA37-AD4C-9F30-F486E7F2DE1C}"/>
              </a:ext>
            </a:extLst>
          </p:cNvPr>
          <p:cNvSpPr/>
          <p:nvPr/>
        </p:nvSpPr>
        <p:spPr>
          <a:xfrm>
            <a:off x="3695057" y="3242220"/>
            <a:ext cx="1500977" cy="893912"/>
          </a:xfrm>
          <a:prstGeom prst="ellipse">
            <a:avLst/>
          </a:prstGeom>
          <a:solidFill>
            <a:srgbClr val="FFFF00">
              <a:alpha val="4235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3"/>
          <p:cNvSpPr txBox="1">
            <a:spLocks noGrp="1"/>
          </p:cNvSpPr>
          <p:nvPr>
            <p:ph type="body" idx="1"/>
          </p:nvPr>
        </p:nvSpPr>
        <p:spPr>
          <a:xfrm>
            <a:off x="341938" y="1682684"/>
            <a:ext cx="8229600" cy="387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indent="0">
              <a:lnSpc>
                <a:spcPct val="114000"/>
              </a:lnSpc>
              <a:spcBef>
                <a:spcPts val="0"/>
              </a:spcBef>
              <a:buSzPts val="1800"/>
              <a:buNone/>
            </a:pPr>
            <a:r>
              <a:rPr lang="en-GB" sz="1800" b="1" dirty="0"/>
              <a:t>Security goals/requirements </a:t>
            </a:r>
            <a:r>
              <a:rPr lang="en-GB" sz="1800" dirty="0"/>
              <a:t>are dependent </a:t>
            </a:r>
            <a:r>
              <a:rPr lang="en-GB" sz="1800" b="1" dirty="0"/>
              <a:t>on business goals</a:t>
            </a:r>
          </a:p>
          <a:p>
            <a:pPr marL="914400" lvl="1" indent="-342900">
              <a:lnSpc>
                <a:spcPct val="114000"/>
              </a:lnSpc>
              <a:spcBef>
                <a:spcPts val="600"/>
              </a:spcBef>
              <a:buSzPts val="1800"/>
            </a:pPr>
            <a:r>
              <a:rPr lang="en-GB" sz="1800" dirty="0"/>
              <a:t>E.g., define those privileges that are needed for the application, then exclude those privileges that are not needed</a:t>
            </a:r>
          </a:p>
          <a:p>
            <a:pPr marL="1143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GB" sz="1800" dirty="0"/>
          </a:p>
          <a:p>
            <a:pPr marL="1143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1800" dirty="0"/>
              <a:t>Elicitation by </a:t>
            </a:r>
            <a:r>
              <a:rPr lang="en-GB" sz="1800" dirty="0">
                <a:solidFill>
                  <a:schemeClr val="dk1"/>
                </a:solidFill>
              </a:rPr>
              <a:t>conducting a </a:t>
            </a:r>
            <a:r>
              <a:rPr lang="en-GB" sz="1800" b="1" dirty="0">
                <a:solidFill>
                  <a:srgbClr val="0432FF"/>
                </a:solidFill>
              </a:rPr>
              <a:t>harm analysis</a:t>
            </a:r>
            <a:endParaRPr sz="1800" dirty="0"/>
          </a:p>
          <a:p>
            <a:pPr marL="457200" lvl="0" indent="-34290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Noto Sans Symbols"/>
              <a:buChar char="▪"/>
            </a:pPr>
            <a:r>
              <a:rPr lang="en-GB" sz="1800" b="1" dirty="0">
                <a:solidFill>
                  <a:schemeClr val="dk1"/>
                </a:solidFill>
              </a:rPr>
              <a:t>CIA+ </a:t>
            </a:r>
            <a:r>
              <a:rPr lang="en-GB" sz="1800" b="1" dirty="0">
                <a:solidFill>
                  <a:srgbClr val="0432FF"/>
                </a:solidFill>
              </a:rPr>
              <a:t>concerns</a:t>
            </a:r>
            <a:endParaRPr sz="1800" dirty="0"/>
          </a:p>
          <a:p>
            <a:pPr marL="457200" lvl="0" indent="-342900" algn="l" rtl="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SzPts val="1800"/>
              <a:buFont typeface="Noto Sans Symbols"/>
              <a:buChar char="▪"/>
            </a:pPr>
            <a:r>
              <a:rPr lang="en-GB" sz="1800" dirty="0">
                <a:solidFill>
                  <a:schemeClr val="dk1"/>
                </a:solidFill>
              </a:rPr>
              <a:t>In general, harms can be recognized by </a:t>
            </a:r>
            <a:r>
              <a:rPr lang="en-GB" sz="1800" u="sng" dirty="0">
                <a:solidFill>
                  <a:schemeClr val="dk1"/>
                </a:solidFill>
              </a:rPr>
              <a:t>negating security concerns</a:t>
            </a:r>
            <a:r>
              <a:rPr lang="en-GB" sz="1800" dirty="0">
                <a:solidFill>
                  <a:schemeClr val="dk1"/>
                </a:solidFill>
              </a:rPr>
              <a:t> → </a:t>
            </a:r>
            <a:br>
              <a:rPr lang="en-GB" sz="1800" dirty="0">
                <a:solidFill>
                  <a:schemeClr val="dk1"/>
                </a:solidFill>
              </a:rPr>
            </a:br>
            <a:r>
              <a:rPr lang="en-GB" sz="1800" i="1" dirty="0">
                <a:solidFill>
                  <a:schemeClr val="dk1"/>
                </a:solidFill>
              </a:rPr>
              <a:t>“What harm could come to </a:t>
            </a:r>
            <a:r>
              <a:rPr lang="en-GB" sz="1800" i="1" dirty="0">
                <a:solidFill>
                  <a:schemeClr val="dk1"/>
                </a:solidFill>
                <a:highlight>
                  <a:srgbClr val="FFFF00"/>
                </a:highlight>
              </a:rPr>
              <a:t>[asset here]</a:t>
            </a:r>
            <a:r>
              <a:rPr lang="en-GB" sz="1800" i="1" dirty="0">
                <a:solidFill>
                  <a:schemeClr val="dk1"/>
                </a:solidFill>
              </a:rPr>
              <a:t> from an action violating </a:t>
            </a:r>
            <a:r>
              <a:rPr lang="en-GB" sz="1800" i="1" dirty="0">
                <a:solidFill>
                  <a:schemeClr val="dk1"/>
                </a:solidFill>
                <a:highlight>
                  <a:srgbClr val="FFFF00"/>
                </a:highlight>
              </a:rPr>
              <a:t>[concern here]</a:t>
            </a:r>
            <a:r>
              <a:rPr lang="en-GB" sz="1800" i="1" dirty="0">
                <a:solidFill>
                  <a:schemeClr val="dk1"/>
                </a:solidFill>
              </a:rPr>
              <a:t>?” </a:t>
            </a:r>
          </a:p>
          <a:p>
            <a:pPr marL="457200" lvl="0" indent="-342900" algn="l" rtl="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SzPts val="1800"/>
              <a:buFont typeface="Noto Sans Symbols"/>
              <a:buChar char="▪"/>
            </a:pPr>
            <a:endParaRPr lang="en-GB" sz="1800" i="1" dirty="0">
              <a:solidFill>
                <a:schemeClr val="dk1"/>
              </a:solidFill>
            </a:endParaRPr>
          </a:p>
          <a:p>
            <a:pPr marL="114300" lvl="0" indent="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en-GB" sz="1800" i="1" dirty="0">
                <a:solidFill>
                  <a:schemeClr val="dk1"/>
                </a:solidFill>
              </a:rPr>
              <a:t>Security goals as </a:t>
            </a:r>
            <a:r>
              <a:rPr lang="en-GB" sz="1800" b="1" dirty="0">
                <a:solidFill>
                  <a:srgbClr val="0132FF"/>
                </a:solidFill>
                <a:ea typeface="Calibri"/>
                <a:cs typeface="Calibri"/>
                <a:sym typeface="Calibri"/>
              </a:rPr>
              <a:t>“avoid” </a:t>
            </a:r>
            <a:r>
              <a:rPr lang="en-GB" sz="1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goals </a:t>
            </a:r>
            <a:endParaRPr sz="1800" dirty="0"/>
          </a:p>
        </p:txBody>
      </p:sp>
      <p:sp>
        <p:nvSpPr>
          <p:cNvPr id="281" name="Google Shape;281;p4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18</a:t>
            </a:fld>
            <a:endParaRPr/>
          </a:p>
        </p:txBody>
      </p:sp>
      <p:sp>
        <p:nvSpPr>
          <p:cNvPr id="282" name="Google Shape;282;p4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800"/>
              <a:buNone/>
            </a:pPr>
            <a:r>
              <a:rPr lang="en-GB" sz="3200" dirty="0"/>
              <a:t>Elicitation of security goals (</a:t>
            </a:r>
            <a:r>
              <a:rPr lang="en-GB" sz="3200" dirty="0" err="1"/>
              <a:t>i</a:t>
            </a:r>
            <a:r>
              <a:rPr lang="en-GB" sz="3200" dirty="0"/>
              <a:t>)</a:t>
            </a:r>
            <a:endParaRPr sz="4400" dirty="0"/>
          </a:p>
        </p:txBody>
      </p:sp>
      <p:sp>
        <p:nvSpPr>
          <p:cNvPr id="283" name="Google Shape;283;p43"/>
          <p:cNvSpPr txBox="1"/>
          <p:nvPr/>
        </p:nvSpPr>
        <p:spPr>
          <a:xfrm>
            <a:off x="457200" y="5554417"/>
            <a:ext cx="8229552" cy="758885"/>
          </a:xfrm>
          <a:prstGeom prst="rect">
            <a:avLst/>
          </a:prstGeom>
          <a:solidFill>
            <a:srgbClr val="F2F2F2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b="1" i="0" u="none" strike="noStrike" cap="none" dirty="0">
                <a:solidFill>
                  <a:srgbClr val="0132FF"/>
                </a:solidFill>
                <a:latin typeface="Calibri"/>
                <a:ea typeface="Calibri"/>
                <a:cs typeface="Calibri"/>
                <a:sym typeface="Calibri"/>
              </a:rPr>
              <a:t>“Avoid” </a:t>
            </a:r>
            <a:r>
              <a:rPr lang="en-GB" sz="1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goals can be expressed as a triple {</a:t>
            </a:r>
            <a:r>
              <a:rPr lang="en-GB" sz="1900" b="0" i="0" u="none" strike="noStrike" cap="none" dirty="0">
                <a:solidFill>
                  <a:srgbClr val="0432FF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r>
              <a:rPr lang="en-GB" sz="1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1900" b="0" i="0" u="none" strike="noStrike" cap="none" dirty="0">
                <a:solidFill>
                  <a:srgbClr val="0432FF"/>
                </a:solidFill>
                <a:latin typeface="Calibri"/>
                <a:ea typeface="Calibri"/>
                <a:cs typeface="Calibri"/>
                <a:sym typeface="Calibri"/>
              </a:rPr>
              <a:t>asset</a:t>
            </a:r>
            <a:r>
              <a:rPr lang="en-GB" sz="1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1900" b="0" i="0" u="none" strike="noStrike" cap="none" dirty="0">
                <a:solidFill>
                  <a:srgbClr val="0432FF"/>
                </a:solidFill>
                <a:latin typeface="Calibri"/>
                <a:ea typeface="Calibri"/>
                <a:cs typeface="Calibri"/>
                <a:sym typeface="Calibri"/>
              </a:rPr>
              <a:t>harm</a:t>
            </a:r>
            <a:r>
              <a:rPr lang="en-GB" sz="1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} </a:t>
            </a:r>
          </a:p>
          <a:p>
            <a:pPr marL="0" marR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</a:t>
            </a:r>
            <a:r>
              <a:rPr lang="en-GB" sz="1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19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action(s) on the asset(s) listed in threat descriptions should be </a:t>
            </a:r>
            <a:r>
              <a:rPr lang="en-GB" sz="19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avoided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6A22BA-B2F5-994F-B7D7-F57AD30FF9EB}"/>
              </a:ext>
            </a:extLst>
          </p:cNvPr>
          <p:cNvSpPr txBox="1"/>
          <p:nvPr/>
        </p:nvSpPr>
        <p:spPr>
          <a:xfrm>
            <a:off x="457200" y="1208632"/>
            <a:ext cx="6272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dirty="0">
                <a:solidFill>
                  <a:schemeClr val="bg1">
                    <a:lumMod val="50000"/>
                  </a:schemeClr>
                </a:solidFill>
              </a:rPr>
              <a:t>Sources of security requirements: the product (internal sources)</a:t>
            </a:r>
          </a:p>
        </p:txBody>
      </p:sp>
    </p:spTree>
    <p:extLst>
      <p:ext uri="{BB962C8B-B14F-4D97-AF65-F5344CB8AC3E}">
        <p14:creationId xmlns:p14="http://schemas.microsoft.com/office/powerpoint/2010/main" val="1077382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3"/>
          <p:cNvSpPr txBox="1">
            <a:spLocks noGrp="1"/>
          </p:cNvSpPr>
          <p:nvPr>
            <p:ph type="body" idx="1"/>
          </p:nvPr>
        </p:nvSpPr>
        <p:spPr>
          <a:xfrm>
            <a:off x="357306" y="1880041"/>
            <a:ext cx="8229600" cy="4159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1800" dirty="0"/>
              <a:t>Security goals may have been set </a:t>
            </a:r>
            <a:r>
              <a:rPr lang="en-GB" sz="1800" u="sng" dirty="0"/>
              <a:t>elsewhere</a:t>
            </a:r>
            <a:r>
              <a:rPr lang="en-GB" sz="1800" dirty="0"/>
              <a:t>, especially when assets are covered by organization-wide policies</a:t>
            </a:r>
            <a:endParaRPr sz="1800" dirty="0"/>
          </a:p>
          <a:p>
            <a:pPr marL="457200" lvl="0" indent="-34290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-GB" sz="1800" dirty="0">
                <a:solidFill>
                  <a:schemeClr val="dk1"/>
                </a:solidFill>
              </a:rPr>
              <a:t>Generated by </a:t>
            </a:r>
            <a:r>
              <a:rPr lang="en-GB" sz="1800" b="1" dirty="0">
                <a:solidFill>
                  <a:schemeClr val="dk1"/>
                </a:solidFill>
              </a:rPr>
              <a:t>applying the management principles</a:t>
            </a:r>
            <a:r>
              <a:rPr lang="en-GB" sz="1800" dirty="0">
                <a:solidFill>
                  <a:schemeClr val="dk1"/>
                </a:solidFill>
              </a:rPr>
              <a:t> to the assets and business goals of the system</a:t>
            </a:r>
            <a:endParaRPr sz="1800" dirty="0"/>
          </a:p>
          <a:p>
            <a:pPr marL="457200" lvl="0">
              <a:lnSpc>
                <a:spcPct val="114000"/>
              </a:lnSpc>
              <a:spcBef>
                <a:spcPts val="600"/>
              </a:spcBef>
              <a:buSzPts val="1800"/>
            </a:pPr>
            <a:r>
              <a:rPr lang="en-GB" sz="1800" dirty="0"/>
              <a:t>Apply </a:t>
            </a:r>
            <a:r>
              <a:rPr lang="en-GB" sz="1800" b="1" dirty="0"/>
              <a:t>globally</a:t>
            </a:r>
            <a:r>
              <a:rPr lang="en-GB" sz="1800" dirty="0"/>
              <a:t> throughout an organization</a:t>
            </a:r>
          </a:p>
          <a:p>
            <a:pPr marL="457200" lvl="0">
              <a:lnSpc>
                <a:spcPct val="114000"/>
              </a:lnSpc>
              <a:spcBef>
                <a:spcPts val="600"/>
              </a:spcBef>
              <a:buSzPts val="1800"/>
            </a:pPr>
            <a:endParaRPr lang="en-GB" sz="1800" dirty="0"/>
          </a:p>
          <a:p>
            <a:pPr marL="114300" lvl="0" indent="0">
              <a:lnSpc>
                <a:spcPct val="114000"/>
              </a:lnSpc>
              <a:spcBef>
                <a:spcPts val="600"/>
              </a:spcBef>
              <a:buSzPts val="1800"/>
              <a:buNone/>
            </a:pPr>
            <a:r>
              <a:rPr lang="en-GB" sz="1800" dirty="0"/>
              <a:t>Provide </a:t>
            </a:r>
            <a:r>
              <a:rPr lang="en-GB" sz="1800" b="1" dirty="0"/>
              <a:t>constraints</a:t>
            </a:r>
            <a:r>
              <a:rPr lang="en-GB" sz="1800" dirty="0"/>
              <a:t> that would otherwise have to be derived repeatedly for each security risk analysis!</a:t>
            </a:r>
          </a:p>
        </p:txBody>
      </p:sp>
      <p:sp>
        <p:nvSpPr>
          <p:cNvPr id="281" name="Google Shape;281;p43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19</a:t>
            </a:fld>
            <a:endParaRPr/>
          </a:p>
        </p:txBody>
      </p:sp>
      <p:sp>
        <p:nvSpPr>
          <p:cNvPr id="282" name="Google Shape;282;p43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spcBef>
                <a:spcPts val="0"/>
              </a:spcBef>
              <a:buClr>
                <a:srgbClr val="2EC6D6"/>
              </a:buClr>
              <a:buSzPts val="1800"/>
            </a:pPr>
            <a:r>
              <a:rPr lang="en-GB" sz="3200" dirty="0"/>
              <a:t>Elicitation of security goals (ii)</a:t>
            </a:r>
            <a:endParaRPr sz="4400" dirty="0"/>
          </a:p>
        </p:txBody>
      </p:sp>
      <p:sp>
        <p:nvSpPr>
          <p:cNvPr id="5" name="Google Shape;283;p43">
            <a:extLst>
              <a:ext uri="{FF2B5EF4-FFF2-40B4-BE49-F238E27FC236}">
                <a16:creationId xmlns:a16="http://schemas.microsoft.com/office/drawing/2014/main" id="{AFDCDDA5-7F40-874B-98FD-2A7039ABF3BC}"/>
              </a:ext>
            </a:extLst>
          </p:cNvPr>
          <p:cNvSpPr txBox="1"/>
          <p:nvPr/>
        </p:nvSpPr>
        <p:spPr>
          <a:xfrm>
            <a:off x="457247" y="5218213"/>
            <a:ext cx="8229552" cy="723876"/>
          </a:xfrm>
          <a:prstGeom prst="rect">
            <a:avLst/>
          </a:prstGeom>
          <a:solidFill>
            <a:srgbClr val="F2F2F2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GB" dirty="0">
                <a:solidFill>
                  <a:schemeClr val="dk1"/>
                </a:solidFill>
              </a:rPr>
              <a:t>The result is a collection of </a:t>
            </a:r>
            <a:r>
              <a:rPr lang="en-GB" b="1" dirty="0">
                <a:solidFill>
                  <a:srgbClr val="0132FF"/>
                </a:solidFill>
              </a:rPr>
              <a:t>“</a:t>
            </a:r>
            <a:r>
              <a:rPr lang="en-GB" b="1" i="1" dirty="0">
                <a:solidFill>
                  <a:srgbClr val="0432FF"/>
                </a:solidFill>
              </a:rPr>
              <a:t>achieve”</a:t>
            </a:r>
            <a:r>
              <a:rPr lang="en-GB" b="1" dirty="0">
                <a:solidFill>
                  <a:srgbClr val="0432FF"/>
                </a:solidFill>
              </a:rPr>
              <a:t> security </a:t>
            </a:r>
            <a:r>
              <a:rPr lang="en-GB" b="1" i="1" dirty="0">
                <a:solidFill>
                  <a:srgbClr val="0432FF"/>
                </a:solidFill>
              </a:rPr>
              <a:t>goals</a:t>
            </a:r>
            <a:r>
              <a:rPr lang="en-GB" b="1" dirty="0">
                <a:solidFill>
                  <a:srgbClr val="0432FF"/>
                </a:solidFill>
              </a:rPr>
              <a:t> </a:t>
            </a:r>
            <a:r>
              <a:rPr lang="en-GB" dirty="0">
                <a:solidFill>
                  <a:schemeClr val="dk1"/>
                </a:solidFill>
              </a:rPr>
              <a:t>such as “achieve separation of duties when paying invoices” or “audit all uses of account information”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A9E3C3-E0A6-1F43-8827-878B48F12574}"/>
              </a:ext>
            </a:extLst>
          </p:cNvPr>
          <p:cNvSpPr txBox="1"/>
          <p:nvPr/>
        </p:nvSpPr>
        <p:spPr>
          <a:xfrm>
            <a:off x="457200" y="1208632"/>
            <a:ext cx="7678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dirty="0">
                <a:solidFill>
                  <a:schemeClr val="bg1">
                    <a:lumMod val="50000"/>
                  </a:schemeClr>
                </a:solidFill>
              </a:rPr>
              <a:t>Sources of security requirements: the product environment (extrernal sources)</a:t>
            </a:r>
          </a:p>
        </p:txBody>
      </p:sp>
    </p:spTree>
    <p:extLst>
      <p:ext uri="{BB962C8B-B14F-4D97-AF65-F5344CB8AC3E}">
        <p14:creationId xmlns:p14="http://schemas.microsoft.com/office/powerpoint/2010/main" val="2655331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GB" sz="3200" dirty="0"/>
              <a:t>Elicitation of security goals (ii) - Examples</a:t>
            </a:r>
            <a:endParaRPr lang="en-US" sz="3200" noProof="0" dirty="0"/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noProof="0" dirty="0">
                <a:solidFill>
                  <a:srgbClr val="FF0000"/>
                </a:solidFill>
              </a:rPr>
              <a:t>Company policies</a:t>
            </a:r>
          </a:p>
          <a:p>
            <a:pPr lvl="1" eaLnBrk="1" hangingPunct="1">
              <a:defRPr/>
            </a:pPr>
            <a:r>
              <a:rPr lang="en-US" noProof="0" dirty="0"/>
              <a:t>E.g., “no administrative rights to employees”</a:t>
            </a:r>
          </a:p>
          <a:p>
            <a:pPr lvl="1">
              <a:defRPr/>
            </a:pPr>
            <a:r>
              <a:rPr lang="en-US" noProof="0" dirty="0"/>
              <a:t>“audit all uses of account information”</a:t>
            </a:r>
          </a:p>
          <a:p>
            <a:pPr lvl="1">
              <a:defRPr/>
            </a:pPr>
            <a:r>
              <a:rPr lang="en-US" noProof="0" dirty="0"/>
              <a:t>“achieve Separation of Duties when paying invoices”</a:t>
            </a:r>
          </a:p>
          <a:p>
            <a:pPr eaLnBrk="1" hangingPunct="1">
              <a:defRPr/>
            </a:pPr>
            <a:r>
              <a:rPr lang="en-US" noProof="0" dirty="0">
                <a:solidFill>
                  <a:srgbClr val="FF0000"/>
                </a:solidFill>
              </a:rPr>
              <a:t>Regulations and laws</a:t>
            </a:r>
          </a:p>
          <a:p>
            <a:pPr lvl="1" eaLnBrk="1" hangingPunct="1">
              <a:defRPr/>
            </a:pPr>
            <a:r>
              <a:rPr lang="en-US" noProof="0" dirty="0"/>
              <a:t>E.g., GDPR, compliance to HIPAA, etc.</a:t>
            </a:r>
          </a:p>
          <a:p>
            <a:pPr eaLnBrk="1" hangingPunct="1">
              <a:defRPr/>
            </a:pPr>
            <a:r>
              <a:rPr lang="en-US" noProof="0" dirty="0">
                <a:solidFill>
                  <a:srgbClr val="FF0000"/>
                </a:solidFill>
              </a:rPr>
              <a:t>Business rules</a:t>
            </a:r>
          </a:p>
          <a:p>
            <a:pPr lvl="1" eaLnBrk="1" hangingPunct="1">
              <a:defRPr/>
            </a:pPr>
            <a:r>
              <a:rPr lang="en-US" noProof="0" dirty="0"/>
              <a:t>E.g., registered user versus paying user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2785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6A16D99-75A5-7D4B-9662-B0500FB3A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Step 2. concrete requirements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76D0E7-DB09-B64C-8A1A-7B2CB9EBA5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CB163A-E860-8741-84C6-04D572B89FE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42338" y="6356350"/>
            <a:ext cx="601662" cy="365125"/>
          </a:xfrm>
        </p:spPr>
        <p:txBody>
          <a:bodyPr/>
          <a:lstStyle/>
          <a:p>
            <a:fld id="{41FD0BAD-EDB4-BF48-B5DA-A7E15AE1BBA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514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0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1800"/>
              <a:buNone/>
            </a:pPr>
            <a:r>
              <a:rPr lang="en-GB" sz="2800" dirty="0"/>
              <a:t>Goals, requirements, architecture</a:t>
            </a:r>
            <a:endParaRPr dirty="0"/>
          </a:p>
        </p:txBody>
      </p:sp>
      <p:sp>
        <p:nvSpPr>
          <p:cNvPr id="257" name="Google Shape;257;p40"/>
          <p:cNvSpPr txBox="1">
            <a:spLocks noGrp="1"/>
          </p:cNvSpPr>
          <p:nvPr>
            <p:ph type="body" idx="1"/>
          </p:nvPr>
        </p:nvSpPr>
        <p:spPr>
          <a:xfrm>
            <a:off x="457200" y="1632568"/>
            <a:ext cx="8229600" cy="3500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Font typeface="Courier New"/>
              <a:buChar char="o"/>
            </a:pPr>
            <a:r>
              <a:rPr lang="en-GB" sz="1800" b="1" u="sng" dirty="0"/>
              <a:t>Goal (WHY)</a:t>
            </a:r>
            <a:r>
              <a:rPr lang="en-GB" sz="1800" b="1" dirty="0"/>
              <a:t>:  </a:t>
            </a:r>
            <a:r>
              <a:rPr lang="en-GB" sz="1800" dirty="0"/>
              <a:t>Something that any stakeholder wishes to achieve</a:t>
            </a:r>
            <a:br>
              <a:rPr lang="en-GB" sz="1800" b="1" dirty="0">
                <a:solidFill>
                  <a:srgbClr val="0432FF"/>
                </a:solidFill>
              </a:rPr>
            </a:br>
            <a:r>
              <a:rPr lang="en-GB" sz="1800" b="1" dirty="0">
                <a:solidFill>
                  <a:srgbClr val="0432FF"/>
                </a:solidFill>
              </a:rPr>
              <a:t>Conflicts</a:t>
            </a:r>
            <a:r>
              <a:rPr lang="en-GB" sz="1800" dirty="0"/>
              <a:t> are possible and </a:t>
            </a:r>
            <a:r>
              <a:rPr lang="en-GB" sz="1800" b="1" dirty="0">
                <a:solidFill>
                  <a:srgbClr val="0432FF"/>
                </a:solidFill>
              </a:rPr>
              <a:t>must be solved!</a:t>
            </a:r>
          </a:p>
          <a:p>
            <a:pPr marL="457200" lvl="0" indent="-3429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Font typeface="Courier New"/>
              <a:buChar char="o"/>
            </a:pPr>
            <a:endParaRPr sz="1800" dirty="0"/>
          </a:p>
          <a:p>
            <a:pPr marL="457200" lvl="0" indent="-34290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Courier New"/>
              <a:buChar char="o"/>
            </a:pPr>
            <a:r>
              <a:rPr lang="en-GB" sz="1800" b="1" u="sng" dirty="0"/>
              <a:t>Requirement (WHAT)</a:t>
            </a:r>
            <a:r>
              <a:rPr lang="en-GB" sz="1800" b="1" dirty="0"/>
              <a:t>: </a:t>
            </a:r>
            <a:r>
              <a:rPr lang="en-GB" sz="1800" dirty="0"/>
              <a:t>A detailed (i.e., more concrete) commitment for the system-to-be (e.g., behaviours and constraints)</a:t>
            </a:r>
            <a:br>
              <a:rPr lang="en-GB" sz="1800" dirty="0"/>
            </a:br>
            <a:r>
              <a:rPr lang="en-GB" sz="1800" dirty="0"/>
              <a:t>They must be </a:t>
            </a:r>
            <a:r>
              <a:rPr lang="en-GB" sz="1800" b="1" dirty="0">
                <a:solidFill>
                  <a:srgbClr val="0432FF"/>
                </a:solidFill>
              </a:rPr>
              <a:t>realistic</a:t>
            </a:r>
            <a:r>
              <a:rPr lang="en-GB" sz="1800" dirty="0">
                <a:solidFill>
                  <a:schemeClr val="accent6"/>
                </a:solidFill>
              </a:rPr>
              <a:t> </a:t>
            </a:r>
            <a:r>
              <a:rPr lang="en-GB" sz="1800" dirty="0">
                <a:solidFill>
                  <a:schemeClr val="dk1"/>
                </a:solidFill>
              </a:rPr>
              <a:t>→</a:t>
            </a:r>
            <a:r>
              <a:rPr lang="en-GB" sz="1800" dirty="0">
                <a:solidFill>
                  <a:schemeClr val="accent6"/>
                </a:solidFill>
              </a:rPr>
              <a:t> </a:t>
            </a:r>
            <a:r>
              <a:rPr lang="en-GB" sz="1800" b="1" dirty="0"/>
              <a:t>achievable</a:t>
            </a:r>
            <a:r>
              <a:rPr lang="en-GB" sz="1800" dirty="0"/>
              <a:t> and </a:t>
            </a:r>
            <a:r>
              <a:rPr lang="en-GB" sz="1800" b="1" dirty="0"/>
              <a:t>verifiable</a:t>
            </a:r>
          </a:p>
          <a:p>
            <a:pPr marL="457200" lvl="0" indent="-342900" algn="l" rtl="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SzPts val="1800"/>
              <a:buFont typeface="Courier New"/>
              <a:buChar char="o"/>
            </a:pPr>
            <a:endParaRPr lang="en-GB" sz="1800" b="1" u="sng" dirty="0"/>
          </a:p>
          <a:p>
            <a:pPr marL="457200" lvl="0" indent="-342900" algn="l" rtl="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SzPts val="1800"/>
              <a:buFont typeface="Courier New"/>
              <a:buChar char="o"/>
            </a:pPr>
            <a:r>
              <a:rPr lang="en-GB" sz="1800" b="1" u="sng" dirty="0"/>
              <a:t>Architecture (HOW)</a:t>
            </a:r>
            <a:r>
              <a:rPr lang="en-GB" sz="1800" b="1" dirty="0"/>
              <a:t>: </a:t>
            </a:r>
            <a:r>
              <a:rPr lang="en-GB" sz="1800" dirty="0"/>
              <a:t>A description of the </a:t>
            </a:r>
            <a:r>
              <a:rPr lang="en-GB" sz="1800" b="1" dirty="0">
                <a:solidFill>
                  <a:srgbClr val="0432FF"/>
                </a:solidFill>
              </a:rPr>
              <a:t>means</a:t>
            </a:r>
            <a:r>
              <a:rPr lang="en-GB" sz="1800" dirty="0"/>
              <a:t> needed for achieving the requirements, in terms of a </a:t>
            </a:r>
            <a:r>
              <a:rPr lang="en-GB" sz="1800" b="1" dirty="0"/>
              <a:t>configuration of interacting components</a:t>
            </a:r>
            <a:endParaRPr dirty="0"/>
          </a:p>
        </p:txBody>
      </p:sp>
      <p:sp>
        <p:nvSpPr>
          <p:cNvPr id="258" name="Google Shape;258;p40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22</a:t>
            </a:fld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5A4BF0-71E5-2449-9FBE-810BD276BE68}"/>
              </a:ext>
            </a:extLst>
          </p:cNvPr>
          <p:cNvSpPr/>
          <p:nvPr/>
        </p:nvSpPr>
        <p:spPr>
          <a:xfrm>
            <a:off x="457200" y="2535731"/>
            <a:ext cx="8229599" cy="2435839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7" name="Cloud Callout 6">
            <a:extLst>
              <a:ext uri="{FF2B5EF4-FFF2-40B4-BE49-F238E27FC236}">
                <a16:creationId xmlns:a16="http://schemas.microsoft.com/office/drawing/2014/main" id="{B0DCA131-DA6A-1246-88A5-19652335E6FD}"/>
              </a:ext>
            </a:extLst>
          </p:cNvPr>
          <p:cNvSpPr/>
          <p:nvPr/>
        </p:nvSpPr>
        <p:spPr>
          <a:xfrm>
            <a:off x="1052712" y="5453842"/>
            <a:ext cx="6208699" cy="1275549"/>
          </a:xfrm>
          <a:prstGeom prst="cloudCallout">
            <a:avLst>
              <a:gd name="adj1" fmla="val 20193"/>
              <a:gd name="adj2" fmla="val -9365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dirty="0"/>
              <a:t>Strict separation not possible </a:t>
            </a:r>
            <a:br>
              <a:rPr lang="en-DE" dirty="0"/>
            </a:br>
            <a:r>
              <a:rPr lang="en-DE" dirty="0"/>
              <a:t>(Twin Peaks → </a:t>
            </a:r>
            <a:r>
              <a:rPr lang="en-GB" dirty="0"/>
              <a:t>T. Heyman, et al., </a:t>
            </a:r>
            <a:br>
              <a:rPr lang="en-GB" dirty="0"/>
            </a:br>
            <a:r>
              <a:rPr lang="en-GB" i="1" dirty="0"/>
              <a:t>The security twin peaks</a:t>
            </a:r>
            <a:r>
              <a:rPr lang="en-GB" dirty="0"/>
              <a:t>, </a:t>
            </a:r>
            <a:r>
              <a:rPr lang="en-GB" dirty="0" err="1"/>
              <a:t>ESSoS</a:t>
            </a:r>
            <a:r>
              <a:rPr lang="en-GB" dirty="0"/>
              <a:t>, 2011</a:t>
            </a:r>
            <a:r>
              <a:rPr lang="en-DE" dirty="0"/>
              <a:t>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0C4B2-9F7E-0F43-B9EA-3A4BF1625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DE" sz="3200" dirty="0"/>
              <a:t>Operatonalization of goals into requirements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4D0273-7403-D846-8164-19E91BF56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23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4A9ACA-22B5-A24B-9E5E-509318A4E4F1}"/>
              </a:ext>
            </a:extLst>
          </p:cNvPr>
          <p:cNvSpPr/>
          <p:nvPr/>
        </p:nvSpPr>
        <p:spPr>
          <a:xfrm>
            <a:off x="2828293" y="1506523"/>
            <a:ext cx="1260000" cy="432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Goal</a:t>
            </a:r>
          </a:p>
        </p:txBody>
      </p:sp>
      <p:sp>
        <p:nvSpPr>
          <p:cNvPr id="6" name="Isosceles Triangle 14">
            <a:extLst>
              <a:ext uri="{FF2B5EF4-FFF2-40B4-BE49-F238E27FC236}">
                <a16:creationId xmlns:a16="http://schemas.microsoft.com/office/drawing/2014/main" id="{2D28A850-2BA1-BD45-9734-E6B26D54BE98}"/>
              </a:ext>
            </a:extLst>
          </p:cNvPr>
          <p:cNvSpPr/>
          <p:nvPr/>
        </p:nvSpPr>
        <p:spPr>
          <a:xfrm>
            <a:off x="3309711" y="1968503"/>
            <a:ext cx="214312" cy="21431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568ABF-5257-CF42-83F6-5504BEDD8F25}"/>
              </a:ext>
            </a:extLst>
          </p:cNvPr>
          <p:cNvSpPr/>
          <p:nvPr/>
        </p:nvSpPr>
        <p:spPr>
          <a:xfrm>
            <a:off x="357158" y="2643183"/>
            <a:ext cx="1260000" cy="432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Application Business Goal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823E30-0DB3-7141-A139-851AEF05F7AD}"/>
              </a:ext>
            </a:extLst>
          </p:cNvPr>
          <p:cNvSpPr/>
          <p:nvPr/>
        </p:nvSpPr>
        <p:spPr>
          <a:xfrm>
            <a:off x="5089628" y="2643183"/>
            <a:ext cx="1260000" cy="432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Security Goal</a:t>
            </a:r>
          </a:p>
        </p:txBody>
      </p:sp>
      <p:cxnSp>
        <p:nvCxnSpPr>
          <p:cNvPr id="9" name="Elbow Connector 8">
            <a:extLst>
              <a:ext uri="{FF2B5EF4-FFF2-40B4-BE49-F238E27FC236}">
                <a16:creationId xmlns:a16="http://schemas.microsoft.com/office/drawing/2014/main" id="{32A3ACC9-DC86-4F4B-9C2C-44FF1F306E45}"/>
              </a:ext>
            </a:extLst>
          </p:cNvPr>
          <p:cNvCxnSpPr>
            <a:stCxn id="7" idx="0"/>
            <a:endCxn id="6" idx="3"/>
          </p:cNvCxnSpPr>
          <p:nvPr/>
        </p:nvCxnSpPr>
        <p:spPr>
          <a:xfrm rot="5400000" flipH="1" flipV="1">
            <a:off x="1971828" y="1198145"/>
            <a:ext cx="460368" cy="2429709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DC3D1828-0E99-EF4E-AB93-EA8446E3C6C9}"/>
              </a:ext>
            </a:extLst>
          </p:cNvPr>
          <p:cNvCxnSpPr>
            <a:cxnSpLocks/>
            <a:stCxn id="8" idx="0"/>
            <a:endCxn id="6" idx="3"/>
          </p:cNvCxnSpPr>
          <p:nvPr/>
        </p:nvCxnSpPr>
        <p:spPr>
          <a:xfrm rot="16200000" flipV="1">
            <a:off x="4338064" y="1261618"/>
            <a:ext cx="460368" cy="230276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C5488C31-F84E-904F-9A9F-0C136DC8C6A9}"/>
              </a:ext>
            </a:extLst>
          </p:cNvPr>
          <p:cNvSpPr/>
          <p:nvPr/>
        </p:nvSpPr>
        <p:spPr>
          <a:xfrm>
            <a:off x="2679711" y="2639810"/>
            <a:ext cx="1260000" cy="432000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Asset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069425B-00FE-0842-91A2-F0EE56B847DF}"/>
              </a:ext>
            </a:extLst>
          </p:cNvPr>
          <p:cNvCxnSpPr>
            <a:cxnSpLocks/>
            <a:stCxn id="8" idx="1"/>
            <a:endCxn id="11" idx="3"/>
          </p:cNvCxnSpPr>
          <p:nvPr/>
        </p:nvCxnSpPr>
        <p:spPr>
          <a:xfrm flipH="1" flipV="1">
            <a:off x="3939711" y="2855810"/>
            <a:ext cx="1149917" cy="3373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1279C9F-E66E-BC40-8E3B-A0F1C41A1FF2}"/>
              </a:ext>
            </a:extLst>
          </p:cNvPr>
          <p:cNvSpPr/>
          <p:nvPr/>
        </p:nvSpPr>
        <p:spPr>
          <a:xfrm>
            <a:off x="7454652" y="2639810"/>
            <a:ext cx="1260000" cy="432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Control principles</a:t>
            </a:r>
          </a:p>
        </p:txBody>
      </p:sp>
      <p:sp>
        <p:nvSpPr>
          <p:cNvPr id="14" name="TextBox 18">
            <a:extLst>
              <a:ext uri="{FF2B5EF4-FFF2-40B4-BE49-F238E27FC236}">
                <a16:creationId xmlns:a16="http://schemas.microsoft.com/office/drawing/2014/main" id="{73FF76CE-A631-E94B-87CC-C795C3652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2539" y="2531834"/>
            <a:ext cx="10047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dirty="0"/>
              <a:t>mandated by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D8EA4A-105E-154C-8E13-8E795CF43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7748" y="2543514"/>
            <a:ext cx="97719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dirty="0"/>
              <a:t>elicited from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98E5E5-348C-E440-84A9-F09A7826BDAE}"/>
              </a:ext>
            </a:extLst>
          </p:cNvPr>
          <p:cNvSpPr/>
          <p:nvPr/>
        </p:nvSpPr>
        <p:spPr>
          <a:xfrm>
            <a:off x="733455" y="4604177"/>
            <a:ext cx="1260000" cy="432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Functional </a:t>
            </a:r>
            <a:r>
              <a:rPr lang="en-US" sz="1400" dirty="0" err="1"/>
              <a:t>req</a:t>
            </a:r>
            <a:endParaRPr lang="en-US" sz="14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C5B68B-4485-D049-8B86-45556F59CACF}"/>
              </a:ext>
            </a:extLst>
          </p:cNvPr>
          <p:cNvSpPr/>
          <p:nvPr/>
        </p:nvSpPr>
        <p:spPr>
          <a:xfrm>
            <a:off x="2049711" y="3528805"/>
            <a:ext cx="1260000" cy="432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 err="1"/>
              <a:t>Req</a:t>
            </a:r>
            <a:endParaRPr lang="en-US" sz="1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A64AEB-454A-394D-BBF9-8FBE46499F06}"/>
              </a:ext>
            </a:extLst>
          </p:cNvPr>
          <p:cNvSpPr/>
          <p:nvPr/>
        </p:nvSpPr>
        <p:spPr>
          <a:xfrm>
            <a:off x="3553829" y="4602610"/>
            <a:ext cx="1260000" cy="432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Constraint</a:t>
            </a:r>
          </a:p>
        </p:txBody>
      </p: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49FFDAFA-FD58-4243-8F66-AAEDBF432456}"/>
              </a:ext>
            </a:extLst>
          </p:cNvPr>
          <p:cNvCxnSpPr>
            <a:cxnSpLocks/>
            <a:stCxn id="16" idx="0"/>
            <a:endCxn id="30" idx="3"/>
          </p:cNvCxnSpPr>
          <p:nvPr/>
        </p:nvCxnSpPr>
        <p:spPr>
          <a:xfrm rot="5400000" flipH="1" flipV="1">
            <a:off x="1799116" y="3755264"/>
            <a:ext cx="413252" cy="1284574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49630AA4-F148-224F-87E5-30CA15B7AF72}"/>
              </a:ext>
            </a:extLst>
          </p:cNvPr>
          <p:cNvSpPr/>
          <p:nvPr/>
        </p:nvSpPr>
        <p:spPr>
          <a:xfrm>
            <a:off x="4267952" y="5548234"/>
            <a:ext cx="1260000" cy="432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Security </a:t>
            </a:r>
            <a:r>
              <a:rPr lang="en-US" sz="1400" dirty="0" err="1"/>
              <a:t>Req</a:t>
            </a:r>
            <a:endParaRPr lang="en-US" sz="1400" dirty="0"/>
          </a:p>
        </p:txBody>
      </p:sp>
      <p:cxnSp>
        <p:nvCxnSpPr>
          <p:cNvPr id="21" name="Elbow Connector 20">
            <a:extLst>
              <a:ext uri="{FF2B5EF4-FFF2-40B4-BE49-F238E27FC236}">
                <a16:creationId xmlns:a16="http://schemas.microsoft.com/office/drawing/2014/main" id="{9FF0536E-EC4A-C74D-B500-463CCA90B0E0}"/>
              </a:ext>
            </a:extLst>
          </p:cNvPr>
          <p:cNvCxnSpPr>
            <a:cxnSpLocks/>
            <a:stCxn id="20" idx="0"/>
            <a:endCxn id="33" idx="3"/>
          </p:cNvCxnSpPr>
          <p:nvPr/>
        </p:nvCxnSpPr>
        <p:spPr>
          <a:xfrm rot="16200000" flipV="1">
            <a:off x="4384704" y="5034986"/>
            <a:ext cx="289341" cy="737156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hape 43">
            <a:extLst>
              <a:ext uri="{FF2B5EF4-FFF2-40B4-BE49-F238E27FC236}">
                <a16:creationId xmlns:a16="http://schemas.microsoft.com/office/drawing/2014/main" id="{0F0A46F0-FB2C-F843-B3B0-5BDD405ABC6E}"/>
              </a:ext>
            </a:extLst>
          </p:cNvPr>
          <p:cNvCxnSpPr>
            <a:cxnSpLocks/>
            <a:stCxn id="20" idx="2"/>
            <a:endCxn id="16" idx="2"/>
          </p:cNvCxnSpPr>
          <p:nvPr/>
        </p:nvCxnSpPr>
        <p:spPr>
          <a:xfrm rot="5400000" flipH="1">
            <a:off x="2658675" y="3740958"/>
            <a:ext cx="944057" cy="3534497"/>
          </a:xfrm>
          <a:prstGeom prst="bentConnector3">
            <a:avLst>
              <a:gd name="adj1" fmla="val -24215"/>
            </a:avLst>
          </a:prstGeom>
          <a:ln w="19050">
            <a:solidFill>
              <a:schemeClr val="accent3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18">
            <a:extLst>
              <a:ext uri="{FF2B5EF4-FFF2-40B4-BE49-F238E27FC236}">
                <a16:creationId xmlns:a16="http://schemas.microsoft.com/office/drawing/2014/main" id="{199D232B-EA0A-3449-817B-81A1829F6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873" y="5905740"/>
            <a:ext cx="8712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dirty="0"/>
              <a:t>constraints</a:t>
            </a:r>
          </a:p>
        </p:txBody>
      </p:sp>
      <p:cxnSp>
        <p:nvCxnSpPr>
          <p:cNvPr id="24" name="Shape 43">
            <a:extLst>
              <a:ext uri="{FF2B5EF4-FFF2-40B4-BE49-F238E27FC236}">
                <a16:creationId xmlns:a16="http://schemas.microsoft.com/office/drawing/2014/main" id="{DC64A62E-6E5E-DA48-914E-97D453E7C271}"/>
              </a:ext>
            </a:extLst>
          </p:cNvPr>
          <p:cNvCxnSpPr>
            <a:cxnSpLocks/>
            <a:stCxn id="16" idx="1"/>
            <a:endCxn id="7" idx="2"/>
          </p:cNvCxnSpPr>
          <p:nvPr/>
        </p:nvCxnSpPr>
        <p:spPr>
          <a:xfrm rot="10800000" flipH="1">
            <a:off x="733454" y="3075183"/>
            <a:ext cx="253703" cy="1744994"/>
          </a:xfrm>
          <a:prstGeom prst="bentConnector4">
            <a:avLst>
              <a:gd name="adj1" fmla="val -90105"/>
              <a:gd name="adj2" fmla="val 56189"/>
            </a:avLst>
          </a:prstGeom>
          <a:ln w="19050">
            <a:solidFill>
              <a:schemeClr val="accent3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hape 43">
            <a:extLst>
              <a:ext uri="{FF2B5EF4-FFF2-40B4-BE49-F238E27FC236}">
                <a16:creationId xmlns:a16="http://schemas.microsoft.com/office/drawing/2014/main" id="{5769E968-6940-8B42-B7E6-72B8F7967F95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 flipV="1">
            <a:off x="5527952" y="3075183"/>
            <a:ext cx="191676" cy="2689051"/>
          </a:xfrm>
          <a:prstGeom prst="bentConnector2">
            <a:avLst/>
          </a:prstGeom>
          <a:ln w="19050">
            <a:solidFill>
              <a:schemeClr val="accent3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8">
            <a:extLst>
              <a:ext uri="{FF2B5EF4-FFF2-40B4-BE49-F238E27FC236}">
                <a16:creationId xmlns:a16="http://schemas.microsoft.com/office/drawing/2014/main" id="{DBC3C15C-F3A9-3D4B-823F-2D29D73BD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335" y="3835642"/>
            <a:ext cx="11336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dirty="0" err="1"/>
              <a:t>operationalizes</a:t>
            </a:r>
            <a:endParaRPr lang="en-US" sz="1200" dirty="0"/>
          </a:p>
        </p:txBody>
      </p:sp>
      <p:sp>
        <p:nvSpPr>
          <p:cNvPr id="27" name="TextBox 18">
            <a:extLst>
              <a:ext uri="{FF2B5EF4-FFF2-40B4-BE49-F238E27FC236}">
                <a16:creationId xmlns:a16="http://schemas.microsoft.com/office/drawing/2014/main" id="{21357DC9-188E-B947-879F-4D0489523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7501" y="2534481"/>
            <a:ext cx="111703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derived from</a:t>
            </a:r>
          </a:p>
        </p:txBody>
      </p:sp>
      <p:sp>
        <p:nvSpPr>
          <p:cNvPr id="28" name="TextBox 18">
            <a:extLst>
              <a:ext uri="{FF2B5EF4-FFF2-40B4-BE49-F238E27FC236}">
                <a16:creationId xmlns:a16="http://schemas.microsoft.com/office/drawing/2014/main" id="{6DCF8F1D-F915-C84F-A6CD-F98633478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8496" y="3960805"/>
            <a:ext cx="11336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dirty="0" err="1"/>
              <a:t>operationalizes</a:t>
            </a:r>
            <a:endParaRPr lang="en-US" sz="1200" dirty="0"/>
          </a:p>
        </p:txBody>
      </p:sp>
      <p:cxnSp>
        <p:nvCxnSpPr>
          <p:cNvPr id="29" name="Elbow Connector 28">
            <a:extLst>
              <a:ext uri="{FF2B5EF4-FFF2-40B4-BE49-F238E27FC236}">
                <a16:creationId xmlns:a16="http://schemas.microsoft.com/office/drawing/2014/main" id="{5084A8A9-9693-B24E-A5C2-DC6F93997AA8}"/>
              </a:ext>
            </a:extLst>
          </p:cNvPr>
          <p:cNvCxnSpPr>
            <a:cxnSpLocks/>
            <a:stCxn id="18" idx="0"/>
            <a:endCxn id="30" idx="3"/>
          </p:cNvCxnSpPr>
          <p:nvPr/>
        </p:nvCxnSpPr>
        <p:spPr>
          <a:xfrm rot="16200000" flipV="1">
            <a:off x="3210087" y="3628868"/>
            <a:ext cx="411685" cy="1535800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Isosceles Triangle 14">
            <a:extLst>
              <a:ext uri="{FF2B5EF4-FFF2-40B4-BE49-F238E27FC236}">
                <a16:creationId xmlns:a16="http://schemas.microsoft.com/office/drawing/2014/main" id="{83B273B0-B291-1B4C-83AA-DA9272A4B353}"/>
              </a:ext>
            </a:extLst>
          </p:cNvPr>
          <p:cNvSpPr/>
          <p:nvPr/>
        </p:nvSpPr>
        <p:spPr>
          <a:xfrm>
            <a:off x="2540873" y="3976613"/>
            <a:ext cx="214312" cy="21431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5AF92FE-1572-114A-BDEB-2FFE2D870FEC}"/>
              </a:ext>
            </a:extLst>
          </p:cNvPr>
          <p:cNvCxnSpPr>
            <a:cxnSpLocks/>
            <a:stCxn id="11" idx="1"/>
            <a:endCxn id="7" idx="3"/>
          </p:cNvCxnSpPr>
          <p:nvPr/>
        </p:nvCxnSpPr>
        <p:spPr>
          <a:xfrm flipH="1">
            <a:off x="1617158" y="2855810"/>
            <a:ext cx="1062553" cy="3373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A7647F8-7596-D746-9E04-25A0DC0BB8C7}"/>
              </a:ext>
            </a:extLst>
          </p:cNvPr>
          <p:cNvCxnSpPr>
            <a:cxnSpLocks/>
            <a:stCxn id="8" idx="3"/>
            <a:endCxn id="13" idx="1"/>
          </p:cNvCxnSpPr>
          <p:nvPr/>
        </p:nvCxnSpPr>
        <p:spPr>
          <a:xfrm flipV="1">
            <a:off x="6349628" y="2855810"/>
            <a:ext cx="1105024" cy="3373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Isosceles Triangle 14">
            <a:extLst>
              <a:ext uri="{FF2B5EF4-FFF2-40B4-BE49-F238E27FC236}">
                <a16:creationId xmlns:a16="http://schemas.microsoft.com/office/drawing/2014/main" id="{FA3F133C-BA06-714A-BA34-CCD7FEF1E318}"/>
              </a:ext>
            </a:extLst>
          </p:cNvPr>
          <p:cNvSpPr/>
          <p:nvPr/>
        </p:nvSpPr>
        <p:spPr>
          <a:xfrm>
            <a:off x="4053640" y="5044581"/>
            <a:ext cx="214312" cy="21431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" name="Cloud Callout 36">
            <a:extLst>
              <a:ext uri="{FF2B5EF4-FFF2-40B4-BE49-F238E27FC236}">
                <a16:creationId xmlns:a16="http://schemas.microsoft.com/office/drawing/2014/main" id="{94CD8D84-F35D-2C4E-A9FF-0E9273E51A0D}"/>
              </a:ext>
            </a:extLst>
          </p:cNvPr>
          <p:cNvSpPr/>
          <p:nvPr/>
        </p:nvSpPr>
        <p:spPr>
          <a:xfrm>
            <a:off x="6242074" y="4559783"/>
            <a:ext cx="2545727" cy="1335838"/>
          </a:xfrm>
          <a:prstGeom prst="cloudCallout">
            <a:avLst>
              <a:gd name="adj1" fmla="val -45362"/>
              <a:gd name="adj2" fmla="val -71337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dirty="0"/>
              <a:t>How can we operationalize ???</a:t>
            </a:r>
          </a:p>
        </p:txBody>
      </p:sp>
    </p:spTree>
    <p:extLst>
      <p:ext uri="{BB962C8B-B14F-4D97-AF65-F5344CB8AC3E}">
        <p14:creationId xmlns:p14="http://schemas.microsoft.com/office/powerpoint/2010/main" val="35584310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A5F35C2-0273-724F-B524-F861807550E1}"/>
              </a:ext>
            </a:extLst>
          </p:cNvPr>
          <p:cNvSpPr/>
          <p:nvPr/>
        </p:nvSpPr>
        <p:spPr bwMode="auto">
          <a:xfrm>
            <a:off x="4926443" y="5992058"/>
            <a:ext cx="3298315" cy="473335"/>
          </a:xfrm>
          <a:prstGeom prst="roundRect">
            <a:avLst/>
          </a:prstGeom>
          <a:solidFill>
            <a:srgbClr val="FF008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Sandboxing/Partitioning…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8407C88F-A583-8C40-93C8-E0048A5B38DE}"/>
              </a:ext>
            </a:extLst>
          </p:cNvPr>
          <p:cNvSpPr/>
          <p:nvPr/>
        </p:nvSpPr>
        <p:spPr bwMode="auto">
          <a:xfrm>
            <a:off x="778771" y="5800238"/>
            <a:ext cx="2533253" cy="659219"/>
          </a:xfrm>
          <a:prstGeom prst="roundRect">
            <a:avLst/>
          </a:prstGeom>
          <a:solidFill>
            <a:srgbClr val="2EC6D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Authenticity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37FAAF-A4B9-1848-B55E-90DA46550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Operationalization of security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4F6C36-010D-D048-A4CA-DD8896FA3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24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DA667F-BAF1-BB48-AEC0-7346734B1485}"/>
              </a:ext>
            </a:extLst>
          </p:cNvPr>
          <p:cNvSpPr txBox="1"/>
          <p:nvPr/>
        </p:nvSpPr>
        <p:spPr>
          <a:xfrm>
            <a:off x="1554952" y="1690217"/>
            <a:ext cx="980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Why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F1463F-748A-9943-B695-80EA982DB583}"/>
              </a:ext>
            </a:extLst>
          </p:cNvPr>
          <p:cNvSpPr txBox="1"/>
          <p:nvPr/>
        </p:nvSpPr>
        <p:spPr>
          <a:xfrm>
            <a:off x="6085156" y="1690217"/>
            <a:ext cx="980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How</a:t>
            </a:r>
            <a:endParaRPr lang="en-US" sz="2000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391493D-EA5B-8441-AA4C-67D05B42B25F}"/>
              </a:ext>
            </a:extLst>
          </p:cNvPr>
          <p:cNvSpPr/>
          <p:nvPr/>
        </p:nvSpPr>
        <p:spPr bwMode="auto">
          <a:xfrm>
            <a:off x="4926443" y="2869223"/>
            <a:ext cx="3298315" cy="462349"/>
          </a:xfrm>
          <a:prstGeom prst="roundRect">
            <a:avLst/>
          </a:prstGeom>
          <a:solidFill>
            <a:srgbClr val="FF008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[</a:t>
            </a:r>
            <a:r>
              <a:rPr lang="en-GB" sz="2000" kern="0" dirty="0" err="1">
                <a:solidFill>
                  <a:schemeClr val="bg1"/>
                </a:solidFill>
                <a:latin typeface="Calibri" panose="020F0502020204030204" pitchFamily="34" charset="0"/>
              </a:rPr>
              <a:t>Sym</a:t>
            </a: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/</a:t>
            </a:r>
            <a:r>
              <a:rPr lang="en-GB" sz="2000" kern="0" dirty="0" err="1">
                <a:solidFill>
                  <a:schemeClr val="bg1"/>
                </a:solidFill>
                <a:latin typeface="Calibri" panose="020F0502020204030204" pitchFamily="34" charset="0"/>
              </a:rPr>
              <a:t>asym</a:t>
            </a: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] Cryptography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20D9720-E0E7-D24A-8970-13E72E820D2D}"/>
              </a:ext>
            </a:extLst>
          </p:cNvPr>
          <p:cNvSpPr/>
          <p:nvPr/>
        </p:nvSpPr>
        <p:spPr bwMode="auto">
          <a:xfrm>
            <a:off x="4926443" y="3891485"/>
            <a:ext cx="3298315" cy="473335"/>
          </a:xfrm>
          <a:prstGeom prst="roundRect">
            <a:avLst/>
          </a:prstGeom>
          <a:solidFill>
            <a:srgbClr val="FF008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[Token-based] Authorization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086E57A-6839-8748-AE68-0CA6E0788D40}"/>
              </a:ext>
            </a:extLst>
          </p:cNvPr>
          <p:cNvSpPr/>
          <p:nvPr/>
        </p:nvSpPr>
        <p:spPr bwMode="auto">
          <a:xfrm>
            <a:off x="4926443" y="4928625"/>
            <a:ext cx="3298315" cy="473335"/>
          </a:xfrm>
          <a:prstGeom prst="roundRect">
            <a:avLst/>
          </a:prstGeom>
          <a:solidFill>
            <a:srgbClr val="FF008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Auditing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68F3677-14E2-0043-957E-2D7FB2501939}"/>
              </a:ext>
            </a:extLst>
          </p:cNvPr>
          <p:cNvSpPr/>
          <p:nvPr/>
        </p:nvSpPr>
        <p:spPr bwMode="auto">
          <a:xfrm>
            <a:off x="4926443" y="3387387"/>
            <a:ext cx="3298315" cy="473335"/>
          </a:xfrm>
          <a:prstGeom prst="roundRect">
            <a:avLst/>
          </a:prstGeom>
          <a:solidFill>
            <a:srgbClr val="FF008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[RBAC/ABAC] Authentication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A1572E3-3C76-A44A-8728-E244C62587A5}"/>
              </a:ext>
            </a:extLst>
          </p:cNvPr>
          <p:cNvSpPr/>
          <p:nvPr/>
        </p:nvSpPr>
        <p:spPr bwMode="auto">
          <a:xfrm>
            <a:off x="4926443" y="5460860"/>
            <a:ext cx="3298315" cy="473335"/>
          </a:xfrm>
          <a:prstGeom prst="roundRect">
            <a:avLst/>
          </a:prstGeom>
          <a:solidFill>
            <a:srgbClr val="FF008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Monitoring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DDD7AF8-8942-2142-B3CB-8D1E4C4A49A2}"/>
              </a:ext>
            </a:extLst>
          </p:cNvPr>
          <p:cNvSpPr/>
          <p:nvPr/>
        </p:nvSpPr>
        <p:spPr bwMode="auto">
          <a:xfrm>
            <a:off x="778773" y="2791869"/>
            <a:ext cx="2533253" cy="659219"/>
          </a:xfrm>
          <a:prstGeom prst="roundRect">
            <a:avLst/>
          </a:prstGeom>
          <a:solidFill>
            <a:srgbClr val="2EC6D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Confidentiality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0F1CB53-E216-DC43-91A0-B2954ADBB473}"/>
              </a:ext>
            </a:extLst>
          </p:cNvPr>
          <p:cNvSpPr/>
          <p:nvPr/>
        </p:nvSpPr>
        <p:spPr bwMode="auto">
          <a:xfrm>
            <a:off x="778773" y="4282003"/>
            <a:ext cx="2533253" cy="659219"/>
          </a:xfrm>
          <a:prstGeom prst="roundRect">
            <a:avLst/>
          </a:prstGeom>
          <a:solidFill>
            <a:srgbClr val="2EC6D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Availability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7045B79-8203-4D4E-B23A-EC01A5803D49}"/>
              </a:ext>
            </a:extLst>
          </p:cNvPr>
          <p:cNvSpPr/>
          <p:nvPr/>
        </p:nvSpPr>
        <p:spPr bwMode="auto">
          <a:xfrm>
            <a:off x="778773" y="5027069"/>
            <a:ext cx="2533253" cy="659219"/>
          </a:xfrm>
          <a:prstGeom prst="roundRect">
            <a:avLst/>
          </a:prstGeom>
          <a:solidFill>
            <a:srgbClr val="2EC6D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Accountability and non-repudiation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1428DE0-1CC3-2143-B0B1-44C2B3900F7D}"/>
              </a:ext>
            </a:extLst>
          </p:cNvPr>
          <p:cNvSpPr/>
          <p:nvPr/>
        </p:nvSpPr>
        <p:spPr bwMode="auto">
          <a:xfrm>
            <a:off x="778773" y="3536936"/>
            <a:ext cx="2533253" cy="659219"/>
          </a:xfrm>
          <a:prstGeom prst="roundRect">
            <a:avLst/>
          </a:prstGeom>
          <a:solidFill>
            <a:srgbClr val="2EC6D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Integrity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110F78-A823-7843-98C7-C86D821BC21D}"/>
              </a:ext>
            </a:extLst>
          </p:cNvPr>
          <p:cNvSpPr txBox="1"/>
          <p:nvPr/>
        </p:nvSpPr>
        <p:spPr>
          <a:xfrm>
            <a:off x="562327" y="2375942"/>
            <a:ext cx="2966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5">
                    <a:lumMod val="25000"/>
                  </a:schemeClr>
                </a:solidFill>
              </a:rPr>
              <a:t>Security concerns</a:t>
            </a:r>
            <a:endParaRPr lang="en-US" sz="20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B5D38F-8AE1-B449-909E-EDCCE631DADF}"/>
              </a:ext>
            </a:extLst>
          </p:cNvPr>
          <p:cNvSpPr txBox="1"/>
          <p:nvPr/>
        </p:nvSpPr>
        <p:spPr>
          <a:xfrm>
            <a:off x="4926443" y="2391759"/>
            <a:ext cx="3298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Security solutions</a:t>
            </a:r>
            <a:endParaRPr lang="en-US" sz="2000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AEB95C1-26C4-3043-9541-B0C93F7C4A2D}"/>
              </a:ext>
            </a:extLst>
          </p:cNvPr>
          <p:cNvSpPr/>
          <p:nvPr/>
        </p:nvSpPr>
        <p:spPr bwMode="auto">
          <a:xfrm>
            <a:off x="4926443" y="4404716"/>
            <a:ext cx="3298315" cy="462349"/>
          </a:xfrm>
          <a:prstGeom prst="roundRect">
            <a:avLst/>
          </a:prstGeom>
          <a:solidFill>
            <a:srgbClr val="FF008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kern="0" dirty="0">
                <a:solidFill>
                  <a:schemeClr val="bg1"/>
                </a:solidFill>
                <a:latin typeface="Calibri" panose="020F0502020204030204" pitchFamily="34" charset="0"/>
              </a:rPr>
              <a:t>[White-list] Input Validation</a:t>
            </a:r>
            <a:endParaRPr kumimoji="0" lang="en-GB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E37A2B3F-DF4E-5547-A1D2-D15B07F22558}"/>
              </a:ext>
            </a:extLst>
          </p:cNvPr>
          <p:cNvSpPr/>
          <p:nvPr/>
        </p:nvSpPr>
        <p:spPr bwMode="auto">
          <a:xfrm>
            <a:off x="3091407" y="2994337"/>
            <a:ext cx="2102999" cy="3362012"/>
          </a:xfrm>
          <a:prstGeom prst="roundRect">
            <a:avLst/>
          </a:prstGeom>
          <a:solidFill>
            <a:srgbClr val="FFC000">
              <a:alpha val="6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kern="0" dirty="0">
                <a:latin typeface="Calibri" panose="020F0502020204030204" pitchFamily="34" charset="0"/>
              </a:rPr>
              <a:t>Security requirements</a:t>
            </a:r>
            <a:endParaRPr kumimoji="0" lang="en-GB" sz="240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CB1C3FE-EBD1-9048-9A69-AEA7E67E5C00}"/>
              </a:ext>
            </a:extLst>
          </p:cNvPr>
          <p:cNvCxnSpPr>
            <a:cxnSpLocks/>
            <a:stCxn id="6" idx="3"/>
            <a:endCxn id="24" idx="1"/>
          </p:cNvCxnSpPr>
          <p:nvPr/>
        </p:nvCxnSpPr>
        <p:spPr>
          <a:xfrm>
            <a:off x="2535839" y="1890272"/>
            <a:ext cx="1116623" cy="0"/>
          </a:xfrm>
          <a:prstGeom prst="straightConnector1">
            <a:avLst/>
          </a:prstGeom>
          <a:ln w="19050" cmpd="sng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A0B707C-BC4F-2A46-84DD-A52CFB310513}"/>
              </a:ext>
            </a:extLst>
          </p:cNvPr>
          <p:cNvSpPr txBox="1"/>
          <p:nvPr/>
        </p:nvSpPr>
        <p:spPr>
          <a:xfrm>
            <a:off x="3652462" y="1690217"/>
            <a:ext cx="980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What</a:t>
            </a:r>
            <a:endParaRPr lang="en-US" sz="2000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68401E3-91A2-A64D-BB74-9FC868C29653}"/>
              </a:ext>
            </a:extLst>
          </p:cNvPr>
          <p:cNvCxnSpPr>
            <a:cxnSpLocks/>
            <a:stCxn id="24" idx="3"/>
            <a:endCxn id="7" idx="1"/>
          </p:cNvCxnSpPr>
          <p:nvPr/>
        </p:nvCxnSpPr>
        <p:spPr>
          <a:xfrm>
            <a:off x="4633349" y="1890272"/>
            <a:ext cx="1451807" cy="0"/>
          </a:xfrm>
          <a:prstGeom prst="straightConnector1">
            <a:avLst/>
          </a:prstGeom>
          <a:ln w="19050" cmpd="sng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9581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E4413-CF8A-DE44-894C-C2238EF02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Reality check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FD3BA-6D46-6D4F-A55B-D2A646090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DE" dirty="0"/>
              <a:t>Requirements </a:t>
            </a:r>
            <a:r>
              <a:rPr lang="en-DE" u="sng" dirty="0"/>
              <a:t>often</a:t>
            </a:r>
            <a:r>
              <a:rPr lang="en-DE" dirty="0"/>
              <a:t> contain solution-oriented mechanisms (security building blocks, or even security solutions)</a:t>
            </a:r>
          </a:p>
          <a:p>
            <a:pPr lvl="1"/>
            <a:endParaRPr lang="en-DE" dirty="0"/>
          </a:p>
          <a:p>
            <a:r>
              <a:rPr lang="en-DE" dirty="0"/>
              <a:t>“Messages exchanged between A and B should be …”</a:t>
            </a:r>
          </a:p>
          <a:p>
            <a:pPr lvl="1"/>
            <a:r>
              <a:rPr lang="en-GB" dirty="0"/>
              <a:t>C</a:t>
            </a:r>
            <a:r>
              <a:rPr lang="en-DE" dirty="0"/>
              <a:t>onfidential</a:t>
            </a:r>
          </a:p>
          <a:p>
            <a:pPr lvl="1"/>
            <a:r>
              <a:rPr lang="en-DE" dirty="0"/>
              <a:t>Encrypted with symmetric encryption</a:t>
            </a:r>
          </a:p>
          <a:p>
            <a:pPr lvl="1"/>
            <a:r>
              <a:rPr lang="en-DE" dirty="0"/>
              <a:t>Ecrypted with AES 256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17F564-866E-414D-85BF-03AC53196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25</a:t>
            </a:fld>
            <a:endParaRPr lang="en-US"/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AE4D693A-CA71-4E44-8BDF-A4D8A1E9F13F}"/>
              </a:ext>
            </a:extLst>
          </p:cNvPr>
          <p:cNvSpPr/>
          <p:nvPr/>
        </p:nvSpPr>
        <p:spPr>
          <a:xfrm>
            <a:off x="4341478" y="4049485"/>
            <a:ext cx="2074689" cy="607039"/>
          </a:xfrm>
          <a:prstGeom prst="wedgeRectCallout">
            <a:avLst>
              <a:gd name="adj1" fmla="val -105120"/>
              <a:gd name="adj2" fmla="val 39715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dirty="0"/>
              <a:t>Useful? Maybe too close to the goal</a:t>
            </a:r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B62746BD-F61F-BF4E-BEAB-22042A7D3AC3}"/>
              </a:ext>
            </a:extLst>
          </p:cNvPr>
          <p:cNvSpPr/>
          <p:nvPr/>
        </p:nvSpPr>
        <p:spPr>
          <a:xfrm>
            <a:off x="5754060" y="5337175"/>
            <a:ext cx="2074689" cy="607039"/>
          </a:xfrm>
          <a:prstGeom prst="wedgeRectCallout">
            <a:avLst>
              <a:gd name="adj1" fmla="val -101786"/>
              <a:gd name="adj2" fmla="val -21045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dirty="0"/>
              <a:t>Too detailed ?</a:t>
            </a:r>
          </a:p>
        </p:txBody>
      </p:sp>
    </p:spTree>
    <p:extLst>
      <p:ext uri="{BB962C8B-B14F-4D97-AF65-F5344CB8AC3E}">
        <p14:creationId xmlns:p14="http://schemas.microsoft.com/office/powerpoint/2010/main" val="10059680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of security requirements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A58FA-B0AC-4B6A-8018-7773DD99B3AE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DA58ED-618C-9141-B6CA-C88894078725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E46D69A-9F1C-8441-8476-62345D452D64}"/>
              </a:ext>
            </a:extLst>
          </p:cNvPr>
          <p:cNvSpPr/>
          <p:nvPr/>
        </p:nvSpPr>
        <p:spPr>
          <a:xfrm>
            <a:off x="583987" y="2614492"/>
            <a:ext cx="3035193" cy="162901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dirty="0"/>
              <a:t>Constraints </a:t>
            </a:r>
            <a:br>
              <a:rPr lang="en-DE" dirty="0"/>
            </a:br>
            <a:r>
              <a:rPr lang="en-DE" dirty="0"/>
              <a:t>(on existing operation)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36E7504-097C-154F-BE3B-2CA96DB339C8}"/>
              </a:ext>
            </a:extLst>
          </p:cNvPr>
          <p:cNvSpPr/>
          <p:nvPr/>
        </p:nvSpPr>
        <p:spPr>
          <a:xfrm>
            <a:off x="4486195" y="2614491"/>
            <a:ext cx="3035193" cy="162901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dirty="0"/>
              <a:t>Obligations </a:t>
            </a:r>
            <a:br>
              <a:rPr lang="en-DE" dirty="0"/>
            </a:br>
            <a:r>
              <a:rPr lang="en-DE" dirty="0"/>
              <a:t>(i.e., additional things to before/after operation)</a:t>
            </a:r>
          </a:p>
        </p:txBody>
      </p:sp>
    </p:spTree>
    <p:extLst>
      <p:ext uri="{BB962C8B-B14F-4D97-AF65-F5344CB8AC3E}">
        <p14:creationId xmlns:p14="http://schemas.microsoft.com/office/powerpoint/2010/main" val="16111822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of security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Simple constraint</a:t>
            </a:r>
          </a:p>
          <a:p>
            <a:pPr lvl="1"/>
            <a:r>
              <a:rPr lang="en-US" dirty="0"/>
              <a:t>Predicates on the </a:t>
            </a:r>
            <a:r>
              <a:rPr lang="en-US" dirty="0">
                <a:solidFill>
                  <a:srgbClr val="FF0080"/>
                </a:solidFill>
              </a:rPr>
              <a:t>parameters </a:t>
            </a:r>
            <a:r>
              <a:rPr lang="en-US" dirty="0"/>
              <a:t>of the operation, its </a:t>
            </a:r>
            <a:r>
              <a:rPr lang="en-US" dirty="0">
                <a:solidFill>
                  <a:srgbClr val="FF0080"/>
                </a:solidFill>
              </a:rPr>
              <a:t>originator </a:t>
            </a:r>
            <a:r>
              <a:rPr lang="en-US" dirty="0"/>
              <a:t>and source</a:t>
            </a:r>
          </a:p>
          <a:p>
            <a:pPr lvl="1"/>
            <a:r>
              <a:rPr lang="en-US" dirty="0"/>
              <a:t>“The system </a:t>
            </a:r>
            <a:r>
              <a:rPr lang="en-US" dirty="0">
                <a:solidFill>
                  <a:srgbClr val="FF0080"/>
                </a:solidFill>
              </a:rPr>
              <a:t>shall not </a:t>
            </a:r>
            <a:r>
              <a:rPr lang="en-US" dirty="0"/>
              <a:t>provide Personnel Information </a:t>
            </a:r>
            <a:r>
              <a:rPr lang="en-US" dirty="0">
                <a:solidFill>
                  <a:srgbClr val="FF0080"/>
                </a:solidFill>
              </a:rPr>
              <a:t>except to </a:t>
            </a:r>
            <a:r>
              <a:rPr lang="en-US" dirty="0"/>
              <a:t>members of Human Resources Department”</a:t>
            </a:r>
          </a:p>
          <a:p>
            <a:r>
              <a:rPr lang="en-US" b="1" dirty="0"/>
              <a:t>Temporal constraints</a:t>
            </a:r>
          </a:p>
          <a:p>
            <a:pPr lvl="1"/>
            <a:r>
              <a:rPr lang="en-US" dirty="0"/>
              <a:t>“The system </a:t>
            </a:r>
            <a:r>
              <a:rPr lang="en-US" dirty="0">
                <a:solidFill>
                  <a:srgbClr val="FF0080"/>
                </a:solidFill>
              </a:rPr>
              <a:t>shall not </a:t>
            </a:r>
            <a:r>
              <a:rPr lang="en-US" dirty="0"/>
              <a:t>provide Personnel Information </a:t>
            </a:r>
            <a:r>
              <a:rPr lang="en-US" dirty="0">
                <a:solidFill>
                  <a:srgbClr val="FF0080"/>
                </a:solidFill>
              </a:rPr>
              <a:t>outside </a:t>
            </a:r>
            <a:r>
              <a:rPr lang="en-US" dirty="0"/>
              <a:t>normal office hours”</a:t>
            </a:r>
          </a:p>
          <a:p>
            <a:r>
              <a:rPr lang="en-US" b="1" dirty="0"/>
              <a:t>Complex constraints on traces</a:t>
            </a:r>
          </a:p>
          <a:p>
            <a:pPr lvl="1"/>
            <a:r>
              <a:rPr lang="en-US" dirty="0"/>
              <a:t>“The system </a:t>
            </a:r>
            <a:r>
              <a:rPr lang="en-US" dirty="0">
                <a:solidFill>
                  <a:srgbClr val="FF0080"/>
                </a:solidFill>
              </a:rPr>
              <a:t>shall not </a:t>
            </a:r>
            <a:r>
              <a:rPr lang="en-US" dirty="0"/>
              <a:t>provide information about an organization to any person who has previously accessed information about a competitor organization (the Chinese Wall Security Policy)”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A58FA-B0AC-4B6A-8018-7773DD99B3A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DA58ED-618C-9141-B6CA-C88894078725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1100121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of security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Constraint on response time </a:t>
            </a:r>
            <a:r>
              <a:rPr lang="en-US" dirty="0"/>
              <a:t>(availability)</a:t>
            </a:r>
          </a:p>
          <a:p>
            <a:pPr lvl="1"/>
            <a:r>
              <a:rPr lang="en-US" dirty="0"/>
              <a:t>“The system </a:t>
            </a:r>
            <a:r>
              <a:rPr lang="en-US" dirty="0">
                <a:solidFill>
                  <a:srgbClr val="FF0080"/>
                </a:solidFill>
              </a:rPr>
              <a:t>shall</a:t>
            </a:r>
            <a:r>
              <a:rPr lang="en-US" dirty="0"/>
              <a:t> provide Personnel Information </a:t>
            </a:r>
            <a:r>
              <a:rPr lang="en-US" dirty="0">
                <a:solidFill>
                  <a:srgbClr val="FF0080"/>
                </a:solidFill>
              </a:rPr>
              <a:t>within</a:t>
            </a:r>
            <a:r>
              <a:rPr lang="en-US" dirty="0"/>
              <a:t> 1 minute for 99% of requests”</a:t>
            </a:r>
          </a:p>
          <a:p>
            <a:pPr lvl="1"/>
            <a:endParaRPr lang="en-US" dirty="0"/>
          </a:p>
          <a:p>
            <a:pPr>
              <a:defRPr/>
            </a:pPr>
            <a:r>
              <a:rPr lang="en-US" dirty="0"/>
              <a:t>This differs only in </a:t>
            </a:r>
            <a:r>
              <a:rPr lang="en-US" i="1" u="sng" dirty="0"/>
              <a:t>magnitude</a:t>
            </a:r>
            <a:r>
              <a:rPr lang="en-US" dirty="0"/>
              <a:t> from a </a:t>
            </a:r>
            <a:r>
              <a:rPr lang="en-US" i="1" dirty="0"/>
              <a:t>performance goal</a:t>
            </a:r>
            <a:r>
              <a:rPr lang="en-US" dirty="0"/>
              <a:t>, which might use the same format to require a sub-second response time</a:t>
            </a:r>
          </a:p>
          <a:p>
            <a:pPr lvl="1">
              <a:defRPr/>
            </a:pPr>
            <a:r>
              <a:rPr lang="en-US" dirty="0"/>
              <a:t>“Response always within milliseconds” vs “Degradation accepted and response within a minute at worse”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A58FA-B0AC-4B6A-8018-7773DD99B3AE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C8CF2F-926F-7A41-83E5-EFD8A8B257BF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15195102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of security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Obligations</a:t>
            </a:r>
            <a:r>
              <a:rPr lang="en-US" dirty="0"/>
              <a:t> (e.g., for auditability)</a:t>
            </a:r>
          </a:p>
          <a:p>
            <a:pPr lvl="1"/>
            <a:r>
              <a:rPr lang="en-US" dirty="0"/>
              <a:t>“Invocation of a function should be logged securely before execution starts”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A58FA-B0AC-4B6A-8018-7773DD99B3A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B9BE93-1E3C-4F44-B0D5-8BEE5DB92D91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12262100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requirements revisited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/>
              <a:t>Constraint-like* security requirements are </a:t>
            </a:r>
            <a:r>
              <a:rPr lang="en-US" dirty="0">
                <a:solidFill>
                  <a:srgbClr val="FF0000"/>
                </a:solidFill>
              </a:rPr>
              <a:t>preventative</a:t>
            </a:r>
            <a:r>
              <a:rPr lang="en-US" dirty="0"/>
              <a:t> measures</a:t>
            </a:r>
          </a:p>
          <a:p>
            <a:pPr lvl="1">
              <a:defRPr/>
            </a:pPr>
            <a:r>
              <a:rPr lang="en-US" dirty="0"/>
              <a:t>I.e., avoid attack altogether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What about </a:t>
            </a:r>
            <a:r>
              <a:rPr lang="en-US" dirty="0">
                <a:solidFill>
                  <a:srgbClr val="FF0000"/>
                </a:solidFill>
              </a:rPr>
              <a:t>mitigation**</a:t>
            </a:r>
            <a:r>
              <a:rPr lang="en-US" dirty="0"/>
              <a:t> techniques?</a:t>
            </a:r>
          </a:p>
          <a:p>
            <a:pPr lvl="1">
              <a:defRPr/>
            </a:pPr>
            <a:r>
              <a:rPr lang="en-US" dirty="0"/>
              <a:t>I.e., monitor for attack and take reactive actions</a:t>
            </a:r>
          </a:p>
          <a:p>
            <a:pPr lvl="1">
              <a:defRPr/>
            </a:pPr>
            <a:r>
              <a:rPr lang="en-US" dirty="0"/>
              <a:t>It’s a </a:t>
            </a:r>
            <a:r>
              <a:rPr lang="en-US" dirty="0">
                <a:solidFill>
                  <a:srgbClr val="FF0000"/>
                </a:solidFill>
              </a:rPr>
              <a:t>relaxed</a:t>
            </a:r>
            <a:r>
              <a:rPr lang="en-US" dirty="0"/>
              <a:t> (less stringent) version of the requirement due to feasibility reasons (technical, money)</a:t>
            </a:r>
          </a:p>
          <a:p>
            <a:pPr lvl="1"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sz="2000" dirty="0"/>
              <a:t>* But remember, we have obligations too</a:t>
            </a:r>
          </a:p>
          <a:p>
            <a:pPr marL="0" indent="0">
              <a:buNone/>
              <a:defRPr/>
            </a:pPr>
            <a:r>
              <a:rPr lang="en-US" sz="2000" dirty="0"/>
              <a:t>** Mitigation: not avoiding the risk, but rather dealing with the aftermath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2EE17C-528D-E148-B993-456A4309CF13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Only for your info</a:t>
            </a:r>
          </a:p>
        </p:txBody>
      </p:sp>
      <p:sp>
        <p:nvSpPr>
          <p:cNvPr id="3" name="Explosion 2 2">
            <a:extLst>
              <a:ext uri="{FF2B5EF4-FFF2-40B4-BE49-F238E27FC236}">
                <a16:creationId xmlns:a16="http://schemas.microsoft.com/office/drawing/2014/main" id="{97228250-7CA6-8D4C-8241-25FE886DEDC9}"/>
              </a:ext>
            </a:extLst>
          </p:cNvPr>
          <p:cNvSpPr/>
          <p:nvPr/>
        </p:nvSpPr>
        <p:spPr>
          <a:xfrm>
            <a:off x="5663133" y="2020901"/>
            <a:ext cx="3192715" cy="1129553"/>
          </a:xfrm>
          <a:prstGeom prst="irregularSeal2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sz="1000" dirty="0"/>
              <a:t>More about mitigation strategies when we talk about design</a:t>
            </a:r>
          </a:p>
        </p:txBody>
      </p:sp>
    </p:spTree>
    <p:extLst>
      <p:ext uri="{BB962C8B-B14F-4D97-AF65-F5344CB8AC3E}">
        <p14:creationId xmlns:p14="http://schemas.microsoft.com/office/powerpoint/2010/main" val="9349270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6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C000">
              <a:alpha val="20000"/>
            </a:srgbClr>
          </a:solidFill>
          <a:ln w="762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60"/>
          <p:cNvSpPr txBox="1">
            <a:spLocks noGrp="1"/>
          </p:cNvSpPr>
          <p:nvPr>
            <p:ph type="title"/>
          </p:nvPr>
        </p:nvSpPr>
        <p:spPr>
          <a:xfrm>
            <a:off x="457200" y="841081"/>
            <a:ext cx="82296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6D6"/>
              </a:buClr>
              <a:buSzPts val="4000"/>
              <a:buFont typeface="Calibri"/>
              <a:buNone/>
            </a:pPr>
            <a:r>
              <a:rPr lang="en-GB"/>
              <a:t>Share your opinion</a:t>
            </a:r>
            <a:endParaRPr/>
          </a:p>
        </p:txBody>
      </p:sp>
      <p:sp>
        <p:nvSpPr>
          <p:cNvPr id="436" name="Google Shape;436;p60"/>
          <p:cNvSpPr txBox="1">
            <a:spLocks noGrp="1"/>
          </p:cNvSpPr>
          <p:nvPr>
            <p:ph type="sldNum" idx="12"/>
          </p:nvPr>
        </p:nvSpPr>
        <p:spPr>
          <a:xfrm>
            <a:off x="8084652" y="8475133"/>
            <a:ext cx="6021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31</a:t>
            </a:fld>
            <a:endParaRPr/>
          </a:p>
        </p:txBody>
      </p:sp>
      <p:sp>
        <p:nvSpPr>
          <p:cNvPr id="437" name="Google Shape;437;p60"/>
          <p:cNvSpPr txBox="1">
            <a:spLocks noGrp="1"/>
          </p:cNvSpPr>
          <p:nvPr>
            <p:ph type="body" idx="2"/>
          </p:nvPr>
        </p:nvSpPr>
        <p:spPr>
          <a:xfrm>
            <a:off x="458787" y="1710041"/>
            <a:ext cx="8228100" cy="6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Calibri"/>
              <a:buNone/>
            </a:pPr>
            <a:endParaRPr dirty="0"/>
          </a:p>
        </p:txBody>
      </p:sp>
      <p:pic>
        <p:nvPicPr>
          <p:cNvPr id="438" name="Google Shape;438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89157" y="136764"/>
            <a:ext cx="978158" cy="79849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720169D-BD74-4745-9830-F06566267A39}"/>
              </a:ext>
            </a:extLst>
          </p:cNvPr>
          <p:cNvSpPr/>
          <p:nvPr/>
        </p:nvSpPr>
        <p:spPr>
          <a:xfrm>
            <a:off x="3952391" y="2660990"/>
            <a:ext cx="1260000" cy="432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Security Goal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D4A490-A3F6-E04A-8FA1-3FA46DD63381}"/>
              </a:ext>
            </a:extLst>
          </p:cNvPr>
          <p:cNvSpPr/>
          <p:nvPr/>
        </p:nvSpPr>
        <p:spPr>
          <a:xfrm>
            <a:off x="3130715" y="5566041"/>
            <a:ext cx="1260000" cy="432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/>
              <a:t>Security </a:t>
            </a:r>
            <a:r>
              <a:rPr lang="en-US" sz="1400" dirty="0" err="1"/>
              <a:t>Req</a:t>
            </a:r>
            <a:endParaRPr lang="en-US" sz="1400" dirty="0"/>
          </a:p>
        </p:txBody>
      </p:sp>
      <p:cxnSp>
        <p:nvCxnSpPr>
          <p:cNvPr id="11" name="Shape 43">
            <a:extLst>
              <a:ext uri="{FF2B5EF4-FFF2-40B4-BE49-F238E27FC236}">
                <a16:creationId xmlns:a16="http://schemas.microsoft.com/office/drawing/2014/main" id="{05BB5B4A-07A7-7946-958C-0D2DA65FA304}"/>
              </a:ext>
            </a:extLst>
          </p:cNvPr>
          <p:cNvCxnSpPr>
            <a:cxnSpLocks/>
            <a:stCxn id="10" idx="3"/>
            <a:endCxn id="9" idx="2"/>
          </p:cNvCxnSpPr>
          <p:nvPr/>
        </p:nvCxnSpPr>
        <p:spPr>
          <a:xfrm flipV="1">
            <a:off x="4390715" y="3092990"/>
            <a:ext cx="191676" cy="2689051"/>
          </a:xfrm>
          <a:prstGeom prst="bentConnector2">
            <a:avLst/>
          </a:prstGeom>
          <a:ln w="19050">
            <a:solidFill>
              <a:schemeClr val="accent3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8">
            <a:extLst>
              <a:ext uri="{FF2B5EF4-FFF2-40B4-BE49-F238E27FC236}">
                <a16:creationId xmlns:a16="http://schemas.microsoft.com/office/drawing/2014/main" id="{D241217D-5871-4B49-A025-E2E462600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1259" y="3978612"/>
            <a:ext cx="11336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dirty="0" err="1"/>
              <a:t>operationalizes</a:t>
            </a:r>
            <a:endParaRPr lang="en-US" sz="1200" dirty="0"/>
          </a:p>
        </p:txBody>
      </p:sp>
      <p:sp>
        <p:nvSpPr>
          <p:cNvPr id="13" name="Cloud Callout 12">
            <a:extLst>
              <a:ext uri="{FF2B5EF4-FFF2-40B4-BE49-F238E27FC236}">
                <a16:creationId xmlns:a16="http://schemas.microsoft.com/office/drawing/2014/main" id="{3DE35B8A-2120-2B49-A025-DF49E8D3FD62}"/>
              </a:ext>
            </a:extLst>
          </p:cNvPr>
          <p:cNvSpPr/>
          <p:nvPr/>
        </p:nvSpPr>
        <p:spPr>
          <a:xfrm>
            <a:off x="5104837" y="4577590"/>
            <a:ext cx="2545727" cy="1335838"/>
          </a:xfrm>
          <a:prstGeom prst="cloudCallout">
            <a:avLst>
              <a:gd name="adj1" fmla="val -45362"/>
              <a:gd name="adj2" fmla="val -71337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dirty="0"/>
              <a:t>How can we operationalize ???</a:t>
            </a:r>
          </a:p>
        </p:txBody>
      </p:sp>
    </p:spTree>
    <p:extLst>
      <p:ext uri="{BB962C8B-B14F-4D97-AF65-F5344CB8AC3E}">
        <p14:creationId xmlns:p14="http://schemas.microsoft.com/office/powerpoint/2010/main" val="20636892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discover security requirements 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605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53AB4D-8D20-DD40-AC81-301948CA1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Approach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308A167-D2CC-D04C-A1DA-B999BED4C76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DE" dirty="0"/>
                  <a:t>Perform </a:t>
                </a:r>
                <a:r>
                  <a:rPr lang="en-DE" dirty="0">
                    <a:solidFill>
                      <a:srgbClr val="2EC6D6"/>
                    </a:solidFill>
                  </a:rPr>
                  <a:t>threat analysis </a:t>
                </a:r>
                <a:r>
                  <a:rPr lang="en-DE" dirty="0"/>
                  <a:t>to discover threats T</a:t>
                </a:r>
                <a:r>
                  <a:rPr lang="en-DE" baseline="-25000" dirty="0"/>
                  <a:t>i</a:t>
                </a:r>
                <a:br>
                  <a:rPr lang="en-DE" dirty="0"/>
                </a:br>
                <a:r>
                  <a:rPr lang="en-DE" dirty="0">
                    <a:solidFill>
                      <a:schemeClr val="bg1">
                        <a:lumMod val="50000"/>
                      </a:schemeClr>
                    </a:solidFill>
                  </a:rPr>
                  <a:t>where T</a:t>
                </a:r>
                <a:r>
                  <a:rPr lang="en-DE" baseline="-25000" dirty="0">
                    <a:solidFill>
                      <a:schemeClr val="bg1">
                        <a:lumMod val="50000"/>
                      </a:schemeClr>
                    </a:solidFill>
                  </a:rPr>
                  <a:t>i</a:t>
                </a:r>
                <a:r>
                  <a:rPr lang="en-DE" dirty="0">
                    <a:solidFill>
                      <a:schemeClr val="bg1">
                        <a:lumMod val="50000"/>
                      </a:schemeClr>
                    </a:solidFill>
                  </a:rPr>
                  <a:t> is a malicious action that causes the harm mentioned in the security goal</a:t>
                </a:r>
              </a:p>
              <a:p>
                <a:endParaRPr lang="en-DE" dirty="0"/>
              </a:p>
              <a:p>
                <a:r>
                  <a:rPr lang="en-DE" dirty="0"/>
                  <a:t>SR</a:t>
                </a:r>
                <a:r>
                  <a:rPr lang="en-DE" baseline="-25000" dirty="0"/>
                  <a:t>k</a:t>
                </a:r>
                <a:r>
                  <a:rPr lang="en-DE" dirty="0"/>
                  <a:t> = </a:t>
                </a:r>
                <a14:m>
                  <m:oMath xmlns:m="http://schemas.openxmlformats.org/officeDocument/2006/math">
                    <m:r>
                      <a:rPr lang="en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DE" dirty="0"/>
                  <a:t>T</a:t>
                </a:r>
                <a:r>
                  <a:rPr lang="en-DE" baseline="-25000" dirty="0"/>
                  <a:t>i</a:t>
                </a:r>
                <a:r>
                  <a:rPr lang="en-DE" dirty="0"/>
                  <a:t>+ T</a:t>
                </a:r>
                <a:r>
                  <a:rPr lang="en-DE" baseline="-25000" dirty="0"/>
                  <a:t>j </a:t>
                </a:r>
                <a:r>
                  <a:rPr lang="en-DE" dirty="0"/>
                  <a:t>…)	</a:t>
                </a:r>
                <a:br>
                  <a:rPr lang="en-DE" dirty="0"/>
                </a:br>
                <a:r>
                  <a:rPr lang="en-DE" dirty="0">
                    <a:solidFill>
                      <a:schemeClr val="bg1">
                        <a:lumMod val="50000"/>
                      </a:schemeClr>
                    </a:solidFill>
                  </a:rPr>
                  <a:t>i.e., security requirements are the negation (avoid) of the identified threats</a:t>
                </a:r>
              </a:p>
              <a:p>
                <a:r>
                  <a:rPr lang="en-DE" dirty="0"/>
                  <a:t>Not a one-to-one match </a:t>
                </a:r>
              </a:p>
              <a:p>
                <a:pPr lvl="1"/>
                <a:r>
                  <a:rPr lang="en-DE" dirty="0">
                    <a:solidFill>
                      <a:schemeClr val="bg1">
                        <a:lumMod val="50000"/>
                      </a:schemeClr>
                    </a:solidFill>
                  </a:rPr>
                  <a:t>One SR can cover multiple threats</a:t>
                </a:r>
              </a:p>
              <a:p>
                <a:pPr lvl="1"/>
                <a:r>
                  <a:rPr lang="en-DE" dirty="0">
                    <a:solidFill>
                      <a:schemeClr val="bg1">
                        <a:lumMod val="50000"/>
                      </a:schemeClr>
                    </a:solidFill>
                  </a:rPr>
                  <a:t>Same threat can be covered by multiple SRs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308A167-D2CC-D04C-A1DA-B999BED4C7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98" t="-2755" b="-1928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Explosion 2 1">
            <a:extLst>
              <a:ext uri="{FF2B5EF4-FFF2-40B4-BE49-F238E27FC236}">
                <a16:creationId xmlns:a16="http://schemas.microsoft.com/office/drawing/2014/main" id="{1CB4DFE0-14E3-D14E-B891-CC409F530213}"/>
              </a:ext>
            </a:extLst>
          </p:cNvPr>
          <p:cNvSpPr/>
          <p:nvPr/>
        </p:nvSpPr>
        <p:spPr>
          <a:xfrm>
            <a:off x="5447980" y="53788"/>
            <a:ext cx="3553866" cy="1242825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sz="1400" dirty="0"/>
              <a:t>More on </a:t>
            </a:r>
            <a:br>
              <a:rPr lang="en-DE" sz="1400" dirty="0"/>
            </a:br>
            <a:r>
              <a:rPr lang="en-DE" sz="1400" dirty="0"/>
              <a:t>threat analysis in upcoming lecture</a:t>
            </a:r>
          </a:p>
        </p:txBody>
      </p:sp>
    </p:spTree>
    <p:extLst>
      <p:ext uri="{BB962C8B-B14F-4D97-AF65-F5344CB8AC3E}">
        <p14:creationId xmlns:p14="http://schemas.microsoft.com/office/powerpoint/2010/main" val="32191650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Harms, threats</a:t>
            </a:r>
            <a:endParaRPr lang="en-US" noProof="0" dirty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1527229"/>
            <a:ext cx="8229600" cy="1845458"/>
          </a:xfrm>
        </p:spPr>
        <p:txBody>
          <a:bodyPr>
            <a:normAutofit fontScale="92500" lnSpcReduction="20000"/>
          </a:bodyPr>
          <a:lstStyle/>
          <a:p>
            <a:r>
              <a:rPr lang="en-US" noProof="0" dirty="0">
                <a:solidFill>
                  <a:srgbClr val="FF0080"/>
                </a:solidFill>
              </a:rPr>
              <a:t>Harm</a:t>
            </a:r>
            <a:r>
              <a:rPr lang="en-US" noProof="0" dirty="0"/>
              <a:t> refers to the </a:t>
            </a:r>
            <a:r>
              <a:rPr lang="en-US" noProof="0" dirty="0">
                <a:solidFill>
                  <a:srgbClr val="FF0080"/>
                </a:solidFill>
              </a:rPr>
              <a:t>impact</a:t>
            </a:r>
            <a:endParaRPr lang="en-US" noProof="0" dirty="0"/>
          </a:p>
          <a:p>
            <a:pPr lvl="1"/>
            <a:r>
              <a:rPr lang="en-US" b="1" noProof="0" dirty="0"/>
              <a:t>Attacker-neutral</a:t>
            </a:r>
            <a:r>
              <a:rPr lang="en-US" noProof="0" dirty="0"/>
              <a:t> (mostly)</a:t>
            </a:r>
          </a:p>
          <a:p>
            <a:r>
              <a:rPr lang="en-US" noProof="0" dirty="0">
                <a:solidFill>
                  <a:srgbClr val="FF0080"/>
                </a:solidFill>
              </a:rPr>
              <a:t>Threat</a:t>
            </a:r>
            <a:r>
              <a:rPr lang="en-US" noProof="0" dirty="0"/>
              <a:t> refers to the </a:t>
            </a:r>
            <a:r>
              <a:rPr lang="en-US" noProof="0" dirty="0">
                <a:solidFill>
                  <a:srgbClr val="FF0080"/>
                </a:solidFill>
              </a:rPr>
              <a:t>causes </a:t>
            </a:r>
          </a:p>
          <a:p>
            <a:pPr lvl="1"/>
            <a:r>
              <a:rPr lang="en-US" b="1" noProof="0" dirty="0"/>
              <a:t>Attacker-based</a:t>
            </a:r>
            <a:r>
              <a:rPr lang="en-US" noProof="0" dirty="0"/>
              <a:t> (e.g. insider or outsider)</a:t>
            </a: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896ED9-7314-F24C-88DB-405CC950A32D}"/>
              </a:ext>
            </a:extLst>
          </p:cNvPr>
          <p:cNvSpPr/>
          <p:nvPr/>
        </p:nvSpPr>
        <p:spPr>
          <a:xfrm>
            <a:off x="946215" y="6212418"/>
            <a:ext cx="1178719" cy="375047"/>
          </a:xfrm>
          <a:prstGeom prst="rect">
            <a:avLst/>
          </a:prstGeom>
          <a:solidFill>
            <a:srgbClr val="008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Stakeholders</a:t>
            </a: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8B911AEE-3311-F74E-8D84-09B3C94D8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6312" y="6122524"/>
            <a:ext cx="693474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350"/>
              <a:t>value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31785B-D080-0F4D-91AC-25A219504EA7}"/>
              </a:ext>
            </a:extLst>
          </p:cNvPr>
          <p:cNvSpPr/>
          <p:nvPr/>
        </p:nvSpPr>
        <p:spPr>
          <a:xfrm>
            <a:off x="2873567" y="5023977"/>
            <a:ext cx="1178719" cy="375047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Threat</a:t>
            </a:r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id="{BDAB7A37-2F1B-534E-8982-09B6B49CF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7553" y="5571644"/>
            <a:ext cx="777515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350"/>
              <a:t>harms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714791-CAA9-3440-8145-D06C865B8351}"/>
              </a:ext>
            </a:extLst>
          </p:cNvPr>
          <p:cNvSpPr/>
          <p:nvPr/>
        </p:nvSpPr>
        <p:spPr>
          <a:xfrm>
            <a:off x="946215" y="5023977"/>
            <a:ext cx="1178719" cy="375047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Attacker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3A43E12-4C22-E644-B35A-6794DD8404BC}"/>
              </a:ext>
            </a:extLst>
          </p:cNvPr>
          <p:cNvCxnSpPr>
            <a:stCxn id="23" idx="3"/>
            <a:endCxn id="21" idx="1"/>
          </p:cNvCxnSpPr>
          <p:nvPr/>
        </p:nvCxnSpPr>
        <p:spPr>
          <a:xfrm>
            <a:off x="2124933" y="5211500"/>
            <a:ext cx="748634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CE465D8-1595-AD4C-9FEB-2C69F0DDFAF6}"/>
              </a:ext>
            </a:extLst>
          </p:cNvPr>
          <p:cNvCxnSpPr>
            <a:stCxn id="18" idx="3"/>
            <a:endCxn id="28" idx="1"/>
          </p:cNvCxnSpPr>
          <p:nvPr/>
        </p:nvCxnSpPr>
        <p:spPr>
          <a:xfrm>
            <a:off x="2124933" y="6399941"/>
            <a:ext cx="748632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1DCFCBE4-3A9B-5A47-9B27-11FE1775D2AF}"/>
              </a:ext>
            </a:extLst>
          </p:cNvPr>
          <p:cNvSpPr/>
          <p:nvPr/>
        </p:nvSpPr>
        <p:spPr>
          <a:xfrm>
            <a:off x="2873566" y="6212418"/>
            <a:ext cx="1178719" cy="375047"/>
          </a:xfrm>
          <a:prstGeom prst="rect">
            <a:avLst/>
          </a:prstGeom>
          <a:solidFill>
            <a:srgbClr val="008F00"/>
          </a:solidFill>
          <a:ln w="127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Asset</a:t>
            </a:r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id="{6B355745-257F-5444-95C3-2071758AE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4375" y="4934501"/>
            <a:ext cx="68093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350" dirty="0"/>
              <a:t>poses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EC2C07A-92D0-B749-9FF0-85623D384A05}"/>
              </a:ext>
            </a:extLst>
          </p:cNvPr>
          <p:cNvSpPr/>
          <p:nvPr/>
        </p:nvSpPr>
        <p:spPr>
          <a:xfrm>
            <a:off x="4885110" y="5023977"/>
            <a:ext cx="1178719" cy="375047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Weakness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885DE50-21A2-794E-94B3-BE2BECA706A3}"/>
              </a:ext>
            </a:extLst>
          </p:cNvPr>
          <p:cNvCxnSpPr>
            <a:stCxn id="21" idx="2"/>
            <a:endCxn id="28" idx="0"/>
          </p:cNvCxnSpPr>
          <p:nvPr/>
        </p:nvCxnSpPr>
        <p:spPr>
          <a:xfrm flipH="1">
            <a:off x="3462924" y="5399024"/>
            <a:ext cx="2" cy="813394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13">
            <a:extLst>
              <a:ext uri="{FF2B5EF4-FFF2-40B4-BE49-F238E27FC236}">
                <a16:creationId xmlns:a16="http://schemas.microsoft.com/office/drawing/2014/main" id="{1DCE50C2-2575-2342-832B-5B82CC285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0637" y="4934345"/>
            <a:ext cx="888844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350" dirty="0"/>
              <a:t>exploits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FA9F09E-9C42-AB47-8982-0CE7FE1AE224}"/>
              </a:ext>
            </a:extLst>
          </p:cNvPr>
          <p:cNvSpPr txBox="1"/>
          <p:nvPr/>
        </p:nvSpPr>
        <p:spPr>
          <a:xfrm>
            <a:off x="6066779" y="4934345"/>
            <a:ext cx="16809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rgbClr val="C00000"/>
                </a:solidFill>
              </a:rPr>
              <a:t>FEASIBILITY</a:t>
            </a:r>
            <a:br>
              <a:rPr lang="en-US" sz="1500" b="1" dirty="0">
                <a:solidFill>
                  <a:srgbClr val="C00000"/>
                </a:solidFill>
              </a:rPr>
            </a:br>
            <a:r>
              <a:rPr lang="en-US" sz="1500" b="1" dirty="0">
                <a:solidFill>
                  <a:srgbClr val="C00000"/>
                </a:solidFill>
              </a:rPr>
              <a:t>(i.e., assumptions)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31F9323-B9FE-CF47-8C57-EBAB4DF130FA}"/>
              </a:ext>
            </a:extLst>
          </p:cNvPr>
          <p:cNvSpPr txBox="1"/>
          <p:nvPr/>
        </p:nvSpPr>
        <p:spPr>
          <a:xfrm>
            <a:off x="4789006" y="4110307"/>
            <a:ext cx="13815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Requirements</a:t>
            </a:r>
          </a:p>
          <a:p>
            <a:pPr algn="ctr"/>
            <a:r>
              <a:rPr lang="en-US" sz="1400" i="1" dirty="0"/>
              <a:t>Design</a:t>
            </a:r>
          </a:p>
          <a:p>
            <a:pPr algn="ctr"/>
            <a:r>
              <a:rPr lang="en-US" sz="1400" i="1" dirty="0"/>
              <a:t>Implementation</a:t>
            </a:r>
          </a:p>
          <a:p>
            <a:pPr algn="ctr"/>
            <a:r>
              <a:rPr lang="en-US" sz="1400" i="1" dirty="0"/>
              <a:t>Configuration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F63CD84-0215-E14A-B60A-E947A3200345}"/>
              </a:ext>
            </a:extLst>
          </p:cNvPr>
          <p:cNvSpPr/>
          <p:nvPr/>
        </p:nvSpPr>
        <p:spPr>
          <a:xfrm>
            <a:off x="945802" y="3776512"/>
            <a:ext cx="1178719" cy="64775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dirty="0"/>
              <a:t>Intensions, Motivation, means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101975E-EC5F-E04F-B81D-F9C0C1DA42F1}"/>
              </a:ext>
            </a:extLst>
          </p:cNvPr>
          <p:cNvSpPr txBox="1"/>
          <p:nvPr/>
        </p:nvSpPr>
        <p:spPr>
          <a:xfrm>
            <a:off x="863683" y="3485314"/>
            <a:ext cx="136463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i="1"/>
              <a:t>Attacker model</a:t>
            </a:r>
          </a:p>
        </p:txBody>
      </p:sp>
      <p:sp>
        <p:nvSpPr>
          <p:cNvPr id="37" name="TextBox 13">
            <a:extLst>
              <a:ext uri="{FF2B5EF4-FFF2-40B4-BE49-F238E27FC236}">
                <a16:creationId xmlns:a16="http://schemas.microsoft.com/office/drawing/2014/main" id="{41E16892-EA00-414E-A8EB-077D7214F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074" y="4672143"/>
            <a:ext cx="68093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350" dirty="0"/>
              <a:t>has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4FEFFA4-18D7-B249-BB5D-047A92D8434E}"/>
              </a:ext>
            </a:extLst>
          </p:cNvPr>
          <p:cNvCxnSpPr>
            <a:stCxn id="23" idx="0"/>
            <a:endCxn id="35" idx="2"/>
          </p:cNvCxnSpPr>
          <p:nvPr/>
        </p:nvCxnSpPr>
        <p:spPr>
          <a:xfrm flipH="1" flipV="1">
            <a:off x="1535162" y="4424264"/>
            <a:ext cx="413" cy="59971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6953C90-556D-394F-82C2-C79466AE0311}"/>
              </a:ext>
            </a:extLst>
          </p:cNvPr>
          <p:cNvCxnSpPr>
            <a:stCxn id="21" idx="3"/>
            <a:endCxn id="30" idx="1"/>
          </p:cNvCxnSpPr>
          <p:nvPr/>
        </p:nvCxnSpPr>
        <p:spPr>
          <a:xfrm>
            <a:off x="4052285" y="5211500"/>
            <a:ext cx="832824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5D337EBA-2F36-E746-83FF-98F8E3DAA82E}"/>
              </a:ext>
            </a:extLst>
          </p:cNvPr>
          <p:cNvSpPr/>
          <p:nvPr/>
        </p:nvSpPr>
        <p:spPr>
          <a:xfrm>
            <a:off x="2873565" y="3779519"/>
            <a:ext cx="1178719" cy="64775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/>
              <a:t>Difficulty</a:t>
            </a:r>
          </a:p>
        </p:txBody>
      </p:sp>
      <p:sp>
        <p:nvSpPr>
          <p:cNvPr id="41" name="TextBox 13">
            <a:extLst>
              <a:ext uri="{FF2B5EF4-FFF2-40B4-BE49-F238E27FC236}">
                <a16:creationId xmlns:a16="http://schemas.microsoft.com/office/drawing/2014/main" id="{1FEF381E-0CA6-684D-B164-0C6D76D94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4241" y="4686299"/>
            <a:ext cx="68093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350"/>
              <a:t>has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44F69A0-000D-1D47-BDA7-102C4F6F8C9E}"/>
              </a:ext>
            </a:extLst>
          </p:cNvPr>
          <p:cNvCxnSpPr>
            <a:stCxn id="21" idx="0"/>
            <a:endCxn id="40" idx="2"/>
          </p:cNvCxnSpPr>
          <p:nvPr/>
        </p:nvCxnSpPr>
        <p:spPr>
          <a:xfrm flipH="1" flipV="1">
            <a:off x="3462925" y="4427272"/>
            <a:ext cx="2" cy="59670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E60D1922-590F-1D43-8C74-3AA93B406D65}"/>
              </a:ext>
            </a:extLst>
          </p:cNvPr>
          <p:cNvSpPr txBox="1"/>
          <p:nvPr/>
        </p:nvSpPr>
        <p:spPr>
          <a:xfrm>
            <a:off x="3492319" y="5651760"/>
            <a:ext cx="102748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i="1" dirty="0"/>
              <a:t>Loss of CIA+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B08DA6-E906-694C-A164-662533080445}"/>
              </a:ext>
            </a:extLst>
          </p:cNvPr>
          <p:cNvSpPr txBox="1"/>
          <p:nvPr/>
        </p:nvSpPr>
        <p:spPr>
          <a:xfrm>
            <a:off x="6414762" y="3946498"/>
            <a:ext cx="1088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b="1" dirty="0">
                <a:solidFill>
                  <a:schemeClr val="accent1"/>
                </a:solidFill>
              </a:rPr>
              <a:t>LIKELIHOOD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18140D4-06BF-9F40-A33F-3147D4F754A1}"/>
              </a:ext>
            </a:extLst>
          </p:cNvPr>
          <p:cNvSpPr txBox="1"/>
          <p:nvPr/>
        </p:nvSpPr>
        <p:spPr>
          <a:xfrm>
            <a:off x="6523744" y="6236840"/>
            <a:ext cx="764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b="1" dirty="0">
                <a:solidFill>
                  <a:srgbClr val="008F00"/>
                </a:solidFill>
              </a:rPr>
              <a:t>IMPACT</a:t>
            </a:r>
          </a:p>
        </p:txBody>
      </p:sp>
    </p:spTree>
    <p:extLst>
      <p:ext uri="{BB962C8B-B14F-4D97-AF65-F5344CB8AC3E}">
        <p14:creationId xmlns:p14="http://schemas.microsoft.com/office/powerpoint/2010/main" val="3400823159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5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GB" sz="2800" dirty="0"/>
              <a:t>Misuse Cases</a:t>
            </a:r>
            <a:endParaRPr dirty="0"/>
          </a:p>
        </p:txBody>
      </p:sp>
      <p:sp>
        <p:nvSpPr>
          <p:cNvPr id="297" name="Google Shape;297;p45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35</a:t>
            </a:fld>
            <a:endParaRPr/>
          </a:p>
        </p:txBody>
      </p:sp>
      <p:sp>
        <p:nvSpPr>
          <p:cNvPr id="298" name="Google Shape;298;p45"/>
          <p:cNvSpPr txBox="1">
            <a:spLocks noGrp="1"/>
          </p:cNvSpPr>
          <p:nvPr>
            <p:ph type="body" idx="1"/>
          </p:nvPr>
        </p:nvSpPr>
        <p:spPr>
          <a:xfrm>
            <a:off x="457200" y="1291952"/>
            <a:ext cx="8229552" cy="5033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>
              <a:lnSpc>
                <a:spcPct val="120000"/>
              </a:lnSpc>
              <a:spcBef>
                <a:spcPts val="360"/>
              </a:spcBef>
              <a:buSzPts val="1800"/>
            </a:pPr>
            <a:r>
              <a:rPr lang="en-US" sz="1800" dirty="0">
                <a:solidFill>
                  <a:srgbClr val="2EC6D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Way of performing threat analysis (at requirements level)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by </a:t>
            </a:r>
            <a:r>
              <a:rPr lang="en-GB" sz="18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anticipating</a:t>
            </a:r>
            <a:r>
              <a:rPr lang="en-GB" sz="18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en-GB" sz="18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abnormal</a:t>
            </a:r>
            <a:r>
              <a:rPr lang="en-GB" sz="18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en-GB" sz="18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behaviour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and deriving security requirements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GB" sz="19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Misuse Cases</a:t>
            </a: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They represent actions that systems should </a:t>
            </a:r>
            <a:r>
              <a:rPr lang="en-GB" sz="19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prevent</a:t>
            </a:r>
            <a:endParaRPr dirty="0"/>
          </a:p>
          <a:p>
            <a:pPr marL="914400" lvl="1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TR"/>
              <a:buChar char="→"/>
            </a:pP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Extension/adaptation of </a:t>
            </a:r>
            <a:r>
              <a:rPr lang="en-GB" sz="19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use-cases</a:t>
            </a: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the corresponding notation. </a:t>
            </a:r>
            <a:endParaRPr dirty="0"/>
          </a:p>
          <a:p>
            <a:pPr marL="457200" lvl="0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GB" sz="19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Cases</a:t>
            </a: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Identify the </a:t>
            </a:r>
            <a:r>
              <a:rPr lang="en-GB" sz="19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individual</a:t>
            </a: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19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interactions</a:t>
            </a: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between the system and its users or other systems.  Documented through </a:t>
            </a:r>
            <a:r>
              <a:rPr lang="en-GB" sz="19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Case Diagrams</a:t>
            </a: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dirty="0"/>
          </a:p>
          <a:p>
            <a:pPr marL="914400" lvl="1" indent="-3429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TR"/>
              <a:buChar char="→"/>
            </a:pP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its simplest form, a use case is shown as an </a:t>
            </a:r>
            <a:r>
              <a:rPr lang="en-GB" sz="19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ellipse</a:t>
            </a: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with the actors involved in the use case represented as </a:t>
            </a:r>
            <a:r>
              <a:rPr lang="en-GB" sz="19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stick figures</a:t>
            </a:r>
            <a:r>
              <a:rPr lang="en-GB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1371600" lvl="2" indent="-228600" algn="l" rtl="0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Courier New"/>
              <a:buNone/>
            </a:pPr>
            <a:endParaRPr sz="15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9" name="Google Shape;299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93826" y="5200650"/>
            <a:ext cx="5956300" cy="115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u="sng" dirty="0">
                <a:ea typeface="ＭＳ Ｐゴシック" charset="-128"/>
              </a:rPr>
              <a:t>M</a:t>
            </a:r>
            <a:r>
              <a:rPr lang="en-US" altLang="en-US" dirty="0">
                <a:ea typeface="ＭＳ Ｐゴシック" charset="-128"/>
              </a:rPr>
              <a:t>is</a:t>
            </a:r>
            <a:r>
              <a:rPr lang="en-US" altLang="en-US" u="sng" dirty="0">
                <a:ea typeface="ＭＳ Ｐゴシック" charset="-128"/>
              </a:rPr>
              <a:t>u</a:t>
            </a:r>
            <a:r>
              <a:rPr lang="en-US" altLang="en-US" dirty="0">
                <a:ea typeface="ＭＳ Ｐゴシック" charset="-128"/>
              </a:rPr>
              <a:t>se </a:t>
            </a:r>
            <a:r>
              <a:rPr lang="en-US" altLang="en-US" u="sng" dirty="0">
                <a:ea typeface="ＭＳ Ｐゴシック" charset="-128"/>
              </a:rPr>
              <a:t>c</a:t>
            </a:r>
            <a:r>
              <a:rPr lang="en-US" altLang="en-US" dirty="0">
                <a:ea typeface="ＭＳ Ｐゴシック" charset="-128"/>
              </a:rPr>
              <a:t>ase (MUC)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229"/>
            <a:ext cx="8229600" cy="2687652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dirty="0">
                <a:ea typeface="ＭＳ Ｐゴシック" charset="-128"/>
              </a:rPr>
              <a:t>A </a:t>
            </a:r>
            <a:r>
              <a:rPr lang="en-US" altLang="en-US" dirty="0" err="1">
                <a:solidFill>
                  <a:srgbClr val="FF0000"/>
                </a:solidFill>
                <a:ea typeface="ＭＳ Ｐゴシック" charset="-128"/>
              </a:rPr>
              <a:t>misactor</a:t>
            </a:r>
            <a:r>
              <a:rPr lang="en-US" altLang="en-US" dirty="0">
                <a:ea typeface="ＭＳ Ｐゴシック" charset="-128"/>
              </a:rPr>
              <a:t> is the </a:t>
            </a:r>
            <a:r>
              <a:rPr lang="en-US" altLang="en-US" dirty="0">
                <a:solidFill>
                  <a:srgbClr val="FF0000"/>
                </a:solidFill>
                <a:ea typeface="ＭＳ Ｐゴシック" charset="-128"/>
              </a:rPr>
              <a:t>inverse</a:t>
            </a:r>
            <a:r>
              <a:rPr lang="en-US" altLang="en-US" dirty="0">
                <a:ea typeface="ＭＳ Ｐゴシック" charset="-128"/>
              </a:rPr>
              <a:t> of an actor support</a:t>
            </a:r>
          </a:p>
          <a:p>
            <a:pPr lvl="1"/>
            <a:r>
              <a:rPr lang="en-US" altLang="en-US" dirty="0">
                <a:ea typeface="ＭＳ Ｐゴシック" charset="-128"/>
              </a:rPr>
              <a:t>An actor that the system should not </a:t>
            </a:r>
          </a:p>
          <a:p>
            <a:r>
              <a:rPr lang="en-US" altLang="en-US" dirty="0">
                <a:ea typeface="ＭＳ Ｐゴシック" charset="-128"/>
              </a:rPr>
              <a:t>A </a:t>
            </a:r>
            <a:r>
              <a:rPr lang="en-US" altLang="en-US" dirty="0">
                <a:solidFill>
                  <a:srgbClr val="FF0000"/>
                </a:solidFill>
                <a:ea typeface="ＭＳ Ｐゴシック" charset="-128"/>
              </a:rPr>
              <a:t>misuse</a:t>
            </a:r>
            <a:r>
              <a:rPr lang="en-US" altLang="en-US" dirty="0">
                <a:ea typeface="ＭＳ Ｐゴシック" charset="-128"/>
              </a:rPr>
              <a:t> case is the </a:t>
            </a:r>
            <a:r>
              <a:rPr lang="en-US" altLang="en-US" dirty="0">
                <a:solidFill>
                  <a:srgbClr val="FF0000"/>
                </a:solidFill>
                <a:ea typeface="ＭＳ Ｐゴシック" charset="-128"/>
              </a:rPr>
              <a:t>inverse</a:t>
            </a:r>
            <a:r>
              <a:rPr lang="en-US" altLang="en-US" dirty="0">
                <a:ea typeface="ＭＳ Ｐゴシック" charset="-128"/>
              </a:rPr>
              <a:t> of a use case</a:t>
            </a:r>
          </a:p>
          <a:p>
            <a:pPr lvl="1"/>
            <a:r>
              <a:rPr lang="en-US" altLang="en-US" dirty="0">
                <a:ea typeface="ＭＳ Ｐゴシック" charset="-128"/>
              </a:rPr>
              <a:t>A misuse case </a:t>
            </a:r>
            <a:r>
              <a:rPr lang="en-US" altLang="en-US" dirty="0">
                <a:solidFill>
                  <a:srgbClr val="FF0000"/>
                </a:solidFill>
                <a:ea typeface="ＭＳ Ｐゴシック" charset="-128"/>
              </a:rPr>
              <a:t>threatens</a:t>
            </a:r>
            <a:r>
              <a:rPr lang="en-US" altLang="en-US" dirty="0">
                <a:ea typeface="ＭＳ Ｐゴシック" charset="-128"/>
              </a:rPr>
              <a:t> a system functionality, it’s a functionality that the system should not allow</a:t>
            </a:r>
          </a:p>
          <a:p>
            <a:pPr lvl="1"/>
            <a:r>
              <a:rPr lang="en-US" dirty="0"/>
              <a:t>New functionality is introduced to </a:t>
            </a:r>
            <a:r>
              <a:rPr lang="en-US" dirty="0">
                <a:solidFill>
                  <a:srgbClr val="FF0000"/>
                </a:solidFill>
              </a:rPr>
              <a:t>mitigate</a:t>
            </a:r>
            <a:r>
              <a:rPr lang="en-US" dirty="0"/>
              <a:t> the threat</a:t>
            </a:r>
            <a:endParaRPr lang="en-US" altLang="en-US" dirty="0">
              <a:ea typeface="ＭＳ Ｐゴシック" charset="-128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643174" y="6000768"/>
            <a:ext cx="428628" cy="428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487721" y="4953000"/>
            <a:ext cx="1727089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725109" y="6164717"/>
            <a:ext cx="1202499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929383" y="5796986"/>
            <a:ext cx="1202499" cy="8498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613560" y="6007598"/>
            <a:ext cx="1202499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21" name="Picture 4" descr="mucdiagex">
            <a:extLst>
              <a:ext uri="{FF2B5EF4-FFF2-40B4-BE49-F238E27FC236}">
                <a16:creationId xmlns:a16="http://schemas.microsoft.com/office/drawing/2014/main" id="{47203BC2-6127-7E4F-98B8-94A7613E1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20043" y="4373454"/>
            <a:ext cx="5903913" cy="235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50CBA26-DD26-A34C-84B6-798B79994D53}"/>
              </a:ext>
            </a:extLst>
          </p:cNvPr>
          <p:cNvSpPr txBox="1"/>
          <p:nvPr/>
        </p:nvSpPr>
        <p:spPr>
          <a:xfrm>
            <a:off x="5115899" y="5181253"/>
            <a:ext cx="131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2EC6D6"/>
                </a:solidFill>
              </a:rPr>
              <a:t>M</a:t>
            </a:r>
            <a:r>
              <a:rPr lang="en-DE" dirty="0">
                <a:solidFill>
                  <a:srgbClr val="2EC6D6"/>
                </a:solidFill>
              </a:rPr>
              <a:t>isuse case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BF3650D-1F24-6B45-A046-83494C2C8C6A}"/>
              </a:ext>
            </a:extLst>
          </p:cNvPr>
          <p:cNvSpPr txBox="1"/>
          <p:nvPr/>
        </p:nvSpPr>
        <p:spPr>
          <a:xfrm>
            <a:off x="6724578" y="4916283"/>
            <a:ext cx="1009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2EC6D6"/>
                </a:solidFill>
              </a:rPr>
              <a:t>M</a:t>
            </a:r>
            <a:r>
              <a:rPr lang="en-DE" dirty="0">
                <a:solidFill>
                  <a:srgbClr val="2EC6D6"/>
                </a:solidFill>
              </a:rPr>
              <a:t>isactor</a:t>
            </a:r>
          </a:p>
        </p:txBody>
      </p:sp>
    </p:spTree>
    <p:extLst>
      <p:ext uri="{BB962C8B-B14F-4D97-AF65-F5344CB8AC3E}">
        <p14:creationId xmlns:p14="http://schemas.microsoft.com/office/powerpoint/2010/main" val="115921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9"/>
          <p:cNvSpPr txBox="1">
            <a:spLocks noGrp="1"/>
          </p:cNvSpPr>
          <p:nvPr>
            <p:ph type="title"/>
          </p:nvPr>
        </p:nvSpPr>
        <p:spPr>
          <a:xfrm>
            <a:off x="457200" y="630811"/>
            <a:ext cx="8229600" cy="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C6D6"/>
              </a:buClr>
              <a:buSzPts val="4000"/>
              <a:buFont typeface="Calibri"/>
              <a:buNone/>
            </a:pPr>
            <a:r>
              <a:rPr lang="en-GB" sz="2800"/>
              <a:t>Misuse Cases</a:t>
            </a:r>
            <a:endParaRPr/>
          </a:p>
        </p:txBody>
      </p:sp>
      <p:sp>
        <p:nvSpPr>
          <p:cNvPr id="330" name="Google Shape;330;p49"/>
          <p:cNvSpPr txBox="1">
            <a:spLocks noGrp="1"/>
          </p:cNvSpPr>
          <p:nvPr>
            <p:ph type="sldNum" idx="12"/>
          </p:nvPr>
        </p:nvSpPr>
        <p:spPr>
          <a:xfrm>
            <a:off x="8084652" y="6356350"/>
            <a:ext cx="60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37</a:t>
            </a:fld>
            <a:endParaRPr/>
          </a:p>
        </p:txBody>
      </p:sp>
      <p:pic>
        <p:nvPicPr>
          <p:cNvPr id="331" name="Google Shape;331;p49"/>
          <p:cNvPicPr preferRelativeResize="0"/>
          <p:nvPr/>
        </p:nvPicPr>
        <p:blipFill rotWithShape="1">
          <a:blip r:embed="rId3">
            <a:alphaModFix/>
          </a:blip>
          <a:srcRect b="9082"/>
          <a:stretch/>
        </p:blipFill>
        <p:spPr>
          <a:xfrm>
            <a:off x="3600398" y="0"/>
            <a:ext cx="5543602" cy="4427332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49"/>
          <p:cNvSpPr txBox="1"/>
          <p:nvPr/>
        </p:nvSpPr>
        <p:spPr>
          <a:xfrm>
            <a:off x="457200" y="5487243"/>
            <a:ext cx="8229552" cy="739946"/>
          </a:xfrm>
          <a:prstGeom prst="rect">
            <a:avLst/>
          </a:prstGeom>
          <a:solidFill>
            <a:srgbClr val="F2F2F2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association between a misuse case and a use case can </a:t>
            </a:r>
            <a:endParaRPr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either be a </a:t>
            </a:r>
            <a:r>
              <a:rPr lang="en-GB" sz="19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threatens</a:t>
            </a:r>
            <a:r>
              <a:rPr lang="en-GB"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or a </a:t>
            </a:r>
            <a:r>
              <a:rPr lang="en-GB" sz="19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mitigates</a:t>
            </a:r>
            <a:r>
              <a:rPr lang="en-GB"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relationship.</a:t>
            </a:r>
            <a:endParaRPr/>
          </a:p>
        </p:txBody>
      </p:sp>
      <p:sp>
        <p:nvSpPr>
          <p:cNvPr id="6" name="Google Shape;323;p48">
            <a:extLst>
              <a:ext uri="{FF2B5EF4-FFF2-40B4-BE49-F238E27FC236}">
                <a16:creationId xmlns:a16="http://schemas.microsoft.com/office/drawing/2014/main" id="{8EF6E100-0754-D243-B525-78D7B2D37E14}"/>
              </a:ext>
            </a:extLst>
          </p:cNvPr>
          <p:cNvSpPr txBox="1"/>
          <p:nvPr/>
        </p:nvSpPr>
        <p:spPr>
          <a:xfrm>
            <a:off x="457200" y="4554809"/>
            <a:ext cx="8229552" cy="774058"/>
          </a:xfrm>
          <a:prstGeom prst="rect">
            <a:avLst/>
          </a:prstGeom>
          <a:solidFill>
            <a:srgbClr val="F2F2F2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"Misuse Case" is an </a:t>
            </a:r>
            <a:r>
              <a:rPr lang="en-GB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intentional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violation</a:t>
            </a:r>
            <a:r>
              <a:rPr lang="en-GB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the system by a "Mis-Actor". Misuse Cases analyze user/actor threats to the system.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5C8F4-E805-5945-A539-37C6878C5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Alternative approach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35EBF8-34F5-5745-BC5C-E681DDCA8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38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D2F6F6-66EE-0F41-8039-693B71C9009B}"/>
              </a:ext>
            </a:extLst>
          </p:cNvPr>
          <p:cNvSpPr txBox="1"/>
          <p:nvPr/>
        </p:nvSpPr>
        <p:spPr>
          <a:xfrm>
            <a:off x="313151" y="6033184"/>
            <a:ext cx="837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K. Strandberg, et al., Resilient Shield: Reinforcing the Resilience of Vehicles Against Security Threats</a:t>
            </a:r>
            <a:endParaRPr lang="en-DE" i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754FCA-D674-2641-B66D-3DB2C07B30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211"/>
          <a:stretch/>
        </p:blipFill>
        <p:spPr>
          <a:xfrm>
            <a:off x="1716066" y="1274857"/>
            <a:ext cx="7427934" cy="459893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78A07B8-6089-8F4A-A3AE-36259211C401}"/>
              </a:ext>
            </a:extLst>
          </p:cNvPr>
          <p:cNvSpPr/>
          <p:nvPr/>
        </p:nvSpPr>
        <p:spPr>
          <a:xfrm>
            <a:off x="1803747" y="1297041"/>
            <a:ext cx="3256767" cy="15588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DA4AF-3608-9549-8D9E-82048ED3F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Choose from a menu ;)</a:t>
            </a:r>
            <a:br>
              <a:rPr lang="en-DE" dirty="0"/>
            </a:br>
            <a:r>
              <a:rPr lang="en-DE" sz="2400" dirty="0"/>
              <a:t>(works for specific domains,</a:t>
            </a:r>
            <a:br>
              <a:rPr lang="en-DE" sz="2400" dirty="0"/>
            </a:br>
            <a:r>
              <a:rPr lang="en-DE" sz="2400" dirty="0"/>
              <a:t>(this example is for automotive)</a:t>
            </a:r>
            <a:endParaRPr lang="en-D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66EB7C-F060-B047-B8B1-76417EB43678}"/>
              </a:ext>
            </a:extLst>
          </p:cNvPr>
          <p:cNvSpPr txBox="1"/>
          <p:nvPr/>
        </p:nvSpPr>
        <p:spPr>
          <a:xfrm>
            <a:off x="398239" y="4020855"/>
            <a:ext cx="778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FF2F92"/>
                </a:solidFill>
              </a:rPr>
              <a:t>Assets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144FA43-A916-A748-ADAE-F0CDBE1F668C}"/>
              </a:ext>
            </a:extLst>
          </p:cNvPr>
          <p:cNvCxnSpPr>
            <a:stCxn id="9" idx="3"/>
          </p:cNvCxnSpPr>
          <p:nvPr/>
        </p:nvCxnSpPr>
        <p:spPr>
          <a:xfrm flipV="1">
            <a:off x="1176401" y="3945699"/>
            <a:ext cx="539665" cy="259822"/>
          </a:xfrm>
          <a:prstGeom prst="straightConnector1">
            <a:avLst/>
          </a:prstGeom>
          <a:ln w="19050" cmpd="sng">
            <a:solidFill>
              <a:srgbClr val="FF2F9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482F5DF-7FD8-6344-BEA2-BD998927DC43}"/>
              </a:ext>
            </a:extLst>
          </p:cNvPr>
          <p:cNvSpPr txBox="1"/>
          <p:nvPr/>
        </p:nvSpPr>
        <p:spPr>
          <a:xfrm>
            <a:off x="7239538" y="630811"/>
            <a:ext cx="1496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FF2F92"/>
                </a:solidFill>
              </a:rPr>
              <a:t>Requirements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5B3B8CB-BFFC-E346-A958-4BB79C451006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7002049" y="1000143"/>
            <a:ext cx="985675" cy="287083"/>
          </a:xfrm>
          <a:prstGeom prst="straightConnector1">
            <a:avLst/>
          </a:prstGeom>
          <a:ln w="19050" cmpd="sng">
            <a:solidFill>
              <a:srgbClr val="FF2F9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9000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C000">
              <a:alpha val="20000"/>
            </a:srgbClr>
          </a:solidFill>
          <a:ln w="762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38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question</a:t>
            </a:r>
          </a:p>
        </p:txBody>
      </p:sp>
      <p:sp>
        <p:nvSpPr>
          <p:cNvPr id="206" name="Google Shape;206;p38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is the outcome of a threat analysis with MUCs?</a:t>
            </a:r>
          </a:p>
          <a:p>
            <a:r>
              <a:rPr lang="en-GB" dirty="0"/>
              <a:t>Difference between threat analysis with MUCs and with STRIDE?</a:t>
            </a:r>
          </a:p>
          <a:p>
            <a:r>
              <a:rPr lang="en-GB" dirty="0"/>
              <a:t>Can STRIDE threats be uses to derive SRs?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You need to study the lecture on STRIDE first ;)</a:t>
            </a:r>
          </a:p>
        </p:txBody>
      </p:sp>
      <p:sp>
        <p:nvSpPr>
          <p:cNvPr id="205" name="Google Shape;205;p38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39</a:t>
            </a:fld>
            <a:endParaRPr lang="en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62A091-5F35-6D45-8569-1919DAFC41D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DE"/>
          </a:p>
        </p:txBody>
      </p:sp>
      <p:pic>
        <p:nvPicPr>
          <p:cNvPr id="207" name="Google Shape;207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573" y="726948"/>
            <a:ext cx="978158" cy="79849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3B92A2-BD83-A441-A3F9-B768F257FCBA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8969441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prioritize security requirements 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2B3B70-EA94-CD42-A04D-E14FE415A2BB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10887862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set priorities?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Security requirements </a:t>
            </a:r>
            <a:r>
              <a:rPr lang="en-US" dirty="0">
                <a:solidFill>
                  <a:srgbClr val="FF0080"/>
                </a:solidFill>
              </a:rPr>
              <a:t>linked</a:t>
            </a:r>
            <a:r>
              <a:rPr lang="en-US" dirty="0"/>
              <a:t> to threats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If we can attach an </a:t>
            </a:r>
            <a:r>
              <a:rPr lang="en-US" dirty="0">
                <a:solidFill>
                  <a:srgbClr val="FF0080"/>
                </a:solidFill>
              </a:rPr>
              <a:t>rank </a:t>
            </a:r>
            <a:r>
              <a:rPr lang="en-US" dirty="0"/>
              <a:t>to the </a:t>
            </a:r>
            <a:r>
              <a:rPr lang="en-US" dirty="0">
                <a:solidFill>
                  <a:srgbClr val="FF0080"/>
                </a:solidFill>
              </a:rPr>
              <a:t>threats</a:t>
            </a:r>
            <a:r>
              <a:rPr lang="en-US" dirty="0"/>
              <a:t>, we can </a:t>
            </a:r>
            <a:r>
              <a:rPr lang="en-US" dirty="0">
                <a:solidFill>
                  <a:srgbClr val="FF0080"/>
                </a:solidFill>
              </a:rPr>
              <a:t>prioritize</a:t>
            </a:r>
            <a:r>
              <a:rPr lang="en-US" dirty="0"/>
              <a:t> the security </a:t>
            </a:r>
            <a:r>
              <a:rPr lang="en-US" dirty="0">
                <a:solidFill>
                  <a:srgbClr val="FF0080"/>
                </a:solidFill>
              </a:rPr>
              <a:t>requirements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033068" y="2590800"/>
            <a:ext cx="1500198" cy="696228"/>
          </a:xfrm>
          <a:prstGeom prst="rect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Security Threats</a:t>
            </a:r>
          </a:p>
        </p:txBody>
      </p:sp>
      <p:sp>
        <p:nvSpPr>
          <p:cNvPr id="8" name="Rectangle 7"/>
          <p:cNvSpPr/>
          <p:nvPr/>
        </p:nvSpPr>
        <p:spPr>
          <a:xfrm>
            <a:off x="5281634" y="2590800"/>
            <a:ext cx="1500198" cy="6962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Security Requirements</a:t>
            </a:r>
          </a:p>
        </p:txBody>
      </p:sp>
      <p:sp>
        <p:nvSpPr>
          <p:cNvPr id="9" name="Rectangle 8"/>
          <p:cNvSpPr/>
          <p:nvPr/>
        </p:nvSpPr>
        <p:spPr>
          <a:xfrm>
            <a:off x="4186408" y="3635142"/>
            <a:ext cx="1500198" cy="696228"/>
          </a:xfrm>
          <a:prstGeom prst="rect">
            <a:avLst/>
          </a:prstGeom>
          <a:solidFill>
            <a:srgbClr val="00B050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Security Mechanisms</a:t>
            </a:r>
          </a:p>
        </p:txBody>
      </p:sp>
      <p:cxnSp>
        <p:nvCxnSpPr>
          <p:cNvPr id="10" name="Straight Arrow Connector 9"/>
          <p:cNvCxnSpPr>
            <a:stCxn id="8" idx="1"/>
            <a:endCxn id="7" idx="3"/>
          </p:cNvCxnSpPr>
          <p:nvPr/>
        </p:nvCxnSpPr>
        <p:spPr>
          <a:xfrm flipH="1">
            <a:off x="3533266" y="2938914"/>
            <a:ext cx="17483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190121" y="3612442"/>
            <a:ext cx="914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counter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06503" y="2511224"/>
            <a:ext cx="912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prevent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21897" y="342777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require</a:t>
            </a:r>
          </a:p>
        </p:txBody>
      </p:sp>
      <p:pic>
        <p:nvPicPr>
          <p:cNvPr id="15" name="Picture 5" descr="Z:\Downloads\whiteh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3270" y="2511224"/>
            <a:ext cx="1002952" cy="83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6" descr="C:\Documents and Settings\riccardo\Desktop\blackhat.jpg"/>
          <p:cNvPicPr>
            <a:picLocks noChangeAspect="1" noChangeArrowheads="1"/>
          </p:cNvPicPr>
          <p:nvPr/>
        </p:nvPicPr>
        <p:blipFill>
          <a:blip r:embed="rId3" cstate="print"/>
          <a:srcRect l="19810" t="19364" r="10426" b="12192"/>
          <a:stretch>
            <a:fillRect/>
          </a:stretch>
        </p:blipFill>
        <p:spPr bwMode="auto">
          <a:xfrm>
            <a:off x="959316" y="2582244"/>
            <a:ext cx="1002314" cy="714798"/>
          </a:xfrm>
          <a:prstGeom prst="rect">
            <a:avLst/>
          </a:prstGeom>
          <a:noFill/>
        </p:spPr>
      </p:pic>
      <p:cxnSp>
        <p:nvCxnSpPr>
          <p:cNvPr id="17" name="Elbow Connector 16"/>
          <p:cNvCxnSpPr>
            <a:stCxn id="8" idx="2"/>
            <a:endCxn id="9" idx="3"/>
          </p:cNvCxnSpPr>
          <p:nvPr/>
        </p:nvCxnSpPr>
        <p:spPr>
          <a:xfrm rot="5400000">
            <a:off x="5511056" y="3462579"/>
            <a:ext cx="696228" cy="345127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ED19F106-AE60-3E46-A36E-B1201E9BBE48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  <p:cxnSp>
        <p:nvCxnSpPr>
          <p:cNvPr id="131" name="Elbow Connector 130">
            <a:extLst>
              <a:ext uri="{FF2B5EF4-FFF2-40B4-BE49-F238E27FC236}">
                <a16:creationId xmlns:a16="http://schemas.microsoft.com/office/drawing/2014/main" id="{A7E765AD-79B1-1E45-AE07-B1678C668433}"/>
              </a:ext>
            </a:extLst>
          </p:cNvPr>
          <p:cNvCxnSpPr>
            <a:cxnSpLocks/>
            <a:stCxn id="9" idx="1"/>
            <a:endCxn id="7" idx="2"/>
          </p:cNvCxnSpPr>
          <p:nvPr/>
        </p:nvCxnSpPr>
        <p:spPr>
          <a:xfrm rot="10800000">
            <a:off x="2783168" y="3287028"/>
            <a:ext cx="1403241" cy="696228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1096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93A65-8D41-D24B-A0CA-D043B375F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Ranking via risk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F2B52-F565-0A4D-88AC-F2C5A5902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Ranking can be obtained via risk assessment</a:t>
            </a:r>
          </a:p>
          <a:p>
            <a:endParaRPr lang="en-DE" dirty="0"/>
          </a:p>
          <a:p>
            <a:r>
              <a:rPr lang="en-DE" dirty="0"/>
              <a:t>Upcoming lecture </a:t>
            </a:r>
            <a:r>
              <a:rPr lang="en-DE" dirty="0">
                <a:sym typeface="Wingdings" pitchFamily="2" charset="2"/>
              </a:rPr>
              <a:t></a:t>
            </a: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705F6F-8B82-B647-BA1E-82110927C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42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BC6ACB-4FD9-8B43-ABAF-9D96703F3DF0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25190155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objectives: checkpoint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 are security </a:t>
            </a:r>
            <a:r>
              <a:rPr lang="en-US" dirty="0">
                <a:solidFill>
                  <a:srgbClr val="FF0080"/>
                </a:solidFill>
              </a:rPr>
              <a:t>goals</a:t>
            </a:r>
            <a:r>
              <a:rPr lang="en-US" dirty="0"/>
              <a:t> and security </a:t>
            </a:r>
            <a:r>
              <a:rPr lang="en-US" dirty="0">
                <a:solidFill>
                  <a:srgbClr val="FF0080"/>
                </a:solidFill>
              </a:rPr>
              <a:t>requirements</a:t>
            </a:r>
            <a:r>
              <a:rPr lang="en-US" dirty="0"/>
              <a:t> ?</a:t>
            </a:r>
          </a:p>
          <a:p>
            <a:pPr lvl="1"/>
            <a:r>
              <a:rPr lang="en-US" b="1" i="1" dirty="0"/>
              <a:t>Goal: protection of asset from harm</a:t>
            </a:r>
          </a:p>
          <a:p>
            <a:pPr lvl="1"/>
            <a:r>
              <a:rPr lang="en-US" b="1" i="1" dirty="0"/>
              <a:t>Requirement: constraint or obligation to avoid threats</a:t>
            </a:r>
          </a:p>
          <a:p>
            <a:r>
              <a:rPr lang="en-US" dirty="0"/>
              <a:t>How to </a:t>
            </a:r>
            <a:r>
              <a:rPr lang="en-US" dirty="0">
                <a:solidFill>
                  <a:srgbClr val="FF0080"/>
                </a:solidFill>
              </a:rPr>
              <a:t>elicit</a:t>
            </a:r>
            <a:r>
              <a:rPr lang="en-US" dirty="0"/>
              <a:t> security requirements ? </a:t>
            </a:r>
          </a:p>
          <a:p>
            <a:pPr lvl="1"/>
            <a:r>
              <a:rPr lang="en-US" b="1" i="1" dirty="0"/>
              <a:t>Via threat analysis (e.g. via MUC)</a:t>
            </a:r>
          </a:p>
          <a:p>
            <a:r>
              <a:rPr lang="en-US" dirty="0"/>
              <a:t>How to </a:t>
            </a:r>
            <a:r>
              <a:rPr lang="en-US" dirty="0">
                <a:solidFill>
                  <a:srgbClr val="FF0080"/>
                </a:solidFill>
              </a:rPr>
              <a:t>prioritize</a:t>
            </a:r>
            <a:r>
              <a:rPr lang="en-US" dirty="0"/>
              <a:t> security requirements ?</a:t>
            </a:r>
          </a:p>
          <a:p>
            <a:pPr lvl="1"/>
            <a:r>
              <a:rPr lang="en-US" b="1" i="1" dirty="0"/>
              <a:t>Risk = Impact on assets x Likelihood of threats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70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Chalmes-GU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rtlCol="0" anchor="ctr"/>
      <a:lstStyle>
        <a:defPPr algn="ctr">
          <a:defRPr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mpd="sng"/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DBC0D0AB-85CF-694D-81C6-4573FBF40A42}" vid="{6CBCA27F-CA73-C245-A865-A8F386492D1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Chalmes-GU</Template>
  <TotalTime>3528</TotalTime>
  <Words>2690</Words>
  <Application>Microsoft Macintosh PowerPoint</Application>
  <PresentationFormat>On-screen Show (4:3)</PresentationFormat>
  <Paragraphs>393</Paragraphs>
  <Slides>43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Arial</vt:lpstr>
      <vt:lpstr>Calibri</vt:lpstr>
      <vt:lpstr>Cambria Math</vt:lpstr>
      <vt:lpstr>Courier New</vt:lpstr>
      <vt:lpstr>Noto Sans Symbols</vt:lpstr>
      <vt:lpstr>NTR</vt:lpstr>
      <vt:lpstr>Chalmes-GU</vt:lpstr>
      <vt:lpstr>Security Requirements Engineering</vt:lpstr>
      <vt:lpstr>Learning objectives</vt:lpstr>
      <vt:lpstr>Software Requirements</vt:lpstr>
      <vt:lpstr>Functional and Non-Functional Requirements</vt:lpstr>
      <vt:lpstr>Non-Functional Requirements</vt:lpstr>
      <vt:lpstr>Sources of Security Flaws (i)</vt:lpstr>
      <vt:lpstr>Ambiguous and Incomplete Requirements</vt:lpstr>
      <vt:lpstr>In case of security</vt:lpstr>
      <vt:lpstr>Sources of Security Flaws (ii)</vt:lpstr>
      <vt:lpstr>Technical Debt and Security Debt</vt:lpstr>
      <vt:lpstr>Security-by-design</vt:lpstr>
      <vt:lpstr>Step 1. Assets and security goals</vt:lpstr>
      <vt:lpstr>Assets</vt:lpstr>
      <vt:lpstr>Asset analysis</vt:lpstr>
      <vt:lpstr>Security concern: CIA+</vt:lpstr>
      <vt:lpstr>Security goals</vt:lpstr>
      <vt:lpstr>Non-Functional Requirements Revisited</vt:lpstr>
      <vt:lpstr>Elicitation of security goals (i)</vt:lpstr>
      <vt:lpstr>Elicitation of security goals (ii)</vt:lpstr>
      <vt:lpstr>Elicitation of security goals (ii) - Examples</vt:lpstr>
      <vt:lpstr>Step 2. concrete requirements</vt:lpstr>
      <vt:lpstr>Goals, requirements, architecture</vt:lpstr>
      <vt:lpstr>Operatonalization of goals into requirements</vt:lpstr>
      <vt:lpstr>Operationalization of security</vt:lpstr>
      <vt:lpstr>Reality check</vt:lpstr>
      <vt:lpstr>Type of security requirements</vt:lpstr>
      <vt:lpstr>Type of security requirements</vt:lpstr>
      <vt:lpstr>Type of security requirements</vt:lpstr>
      <vt:lpstr>Type of security requirements</vt:lpstr>
      <vt:lpstr>Security requirements revisited</vt:lpstr>
      <vt:lpstr>Share your opinion</vt:lpstr>
      <vt:lpstr>How to discover security requirements ?</vt:lpstr>
      <vt:lpstr>Approach</vt:lpstr>
      <vt:lpstr>Harms, threats</vt:lpstr>
      <vt:lpstr>Misuse Cases</vt:lpstr>
      <vt:lpstr>Misuse case (MUC)</vt:lpstr>
      <vt:lpstr>Misuse Cases</vt:lpstr>
      <vt:lpstr>Alternative approach</vt:lpstr>
      <vt:lpstr>Example question</vt:lpstr>
      <vt:lpstr>How to prioritize security requirements ?</vt:lpstr>
      <vt:lpstr>How to set priorities?</vt:lpstr>
      <vt:lpstr>Ranking via risk assessment</vt:lpstr>
      <vt:lpstr>Learning objectives: checkpoint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Side channel attacks</dc:title>
  <dc:creator>Riccardo Scandariato</dc:creator>
  <cp:lastModifiedBy>Riccardo Scandariato</cp:lastModifiedBy>
  <cp:revision>516</cp:revision>
  <dcterms:created xsi:type="dcterms:W3CDTF">2019-09-30T18:41:20Z</dcterms:created>
  <dcterms:modified xsi:type="dcterms:W3CDTF">2022-04-12T14:17:40Z</dcterms:modified>
</cp:coreProperties>
</file>