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31" r:id="rId2"/>
    <p:sldId id="258" r:id="rId3"/>
    <p:sldId id="262" r:id="rId4"/>
    <p:sldId id="264" r:id="rId5"/>
    <p:sldId id="267" r:id="rId6"/>
    <p:sldId id="270" r:id="rId7"/>
    <p:sldId id="703" r:id="rId8"/>
    <p:sldId id="440" r:id="rId9"/>
    <p:sldId id="460" r:id="rId10"/>
    <p:sldId id="461" r:id="rId11"/>
    <p:sldId id="708" r:id="rId12"/>
    <p:sldId id="704" r:id="rId13"/>
    <p:sldId id="273" r:id="rId14"/>
    <p:sldId id="701" r:id="rId15"/>
    <p:sldId id="480" r:id="rId16"/>
    <p:sldId id="706" r:id="rId17"/>
    <p:sldId id="707" r:id="rId18"/>
    <p:sldId id="709" r:id="rId19"/>
    <p:sldId id="274" r:id="rId20"/>
    <p:sldId id="276" r:id="rId21"/>
    <p:sldId id="710" r:id="rId22"/>
    <p:sldId id="287" r:id="rId23"/>
    <p:sldId id="368" r:id="rId24"/>
    <p:sldId id="294" r:id="rId25"/>
    <p:sldId id="386" r:id="rId26"/>
    <p:sldId id="288" r:id="rId27"/>
    <p:sldId id="290" r:id="rId28"/>
    <p:sldId id="394" r:id="rId29"/>
    <p:sldId id="304" r:id="rId30"/>
    <p:sldId id="302" r:id="rId31"/>
    <p:sldId id="713" r:id="rId32"/>
    <p:sldId id="714" r:id="rId33"/>
    <p:sldId id="726" r:id="rId34"/>
    <p:sldId id="716" r:id="rId35"/>
    <p:sldId id="715" r:id="rId36"/>
    <p:sldId id="315" r:id="rId37"/>
    <p:sldId id="721" r:id="rId38"/>
    <p:sldId id="912" r:id="rId39"/>
    <p:sldId id="911" r:id="rId40"/>
    <p:sldId id="913" r:id="rId41"/>
    <p:sldId id="722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3EA9A17-C7CF-9040-8633-EFC5923A04F4}">
          <p14:sldIdLst>
            <p14:sldId id="331"/>
            <p14:sldId id="258"/>
            <p14:sldId id="262"/>
            <p14:sldId id="264"/>
            <p14:sldId id="267"/>
            <p14:sldId id="270"/>
            <p14:sldId id="703"/>
            <p14:sldId id="440"/>
            <p14:sldId id="460"/>
            <p14:sldId id="461"/>
            <p14:sldId id="708"/>
            <p14:sldId id="704"/>
            <p14:sldId id="273"/>
            <p14:sldId id="701"/>
            <p14:sldId id="480"/>
            <p14:sldId id="706"/>
            <p14:sldId id="707"/>
            <p14:sldId id="709"/>
            <p14:sldId id="274"/>
            <p14:sldId id="276"/>
            <p14:sldId id="710"/>
            <p14:sldId id="287"/>
            <p14:sldId id="368"/>
            <p14:sldId id="294"/>
            <p14:sldId id="386"/>
            <p14:sldId id="288"/>
            <p14:sldId id="290"/>
            <p14:sldId id="394"/>
            <p14:sldId id="304"/>
            <p14:sldId id="302"/>
            <p14:sldId id="713"/>
            <p14:sldId id="714"/>
            <p14:sldId id="726"/>
            <p14:sldId id="716"/>
            <p14:sldId id="715"/>
            <p14:sldId id="315"/>
            <p14:sldId id="721"/>
            <p14:sldId id="912"/>
            <p14:sldId id="911"/>
            <p14:sldId id="913"/>
            <p14:sldId id="7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6D6"/>
    <a:srgbClr val="FF0080"/>
    <a:srgbClr val="2EC6D6"/>
    <a:srgbClr val="2DC6D6"/>
    <a:srgbClr val="616161"/>
    <a:srgbClr val="008F00"/>
    <a:srgbClr val="30859C"/>
    <a:srgbClr val="000000"/>
    <a:srgbClr val="E5E5E5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624"/>
    <p:restoredTop sz="82423" autoAdjust="0"/>
  </p:normalViewPr>
  <p:slideViewPr>
    <p:cSldViewPr snapToGrid="0" snapToObjects="1">
      <p:cViewPr varScale="1">
        <p:scale>
          <a:sx n="107" d="100"/>
          <a:sy n="107" d="100"/>
        </p:scale>
        <p:origin x="204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5/10/22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5/10/22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b2325ba83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geb2325ba83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29716fa6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29716fa6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1029716fa6e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0e06d5eea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0e06d5eea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10e06d5eeac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0a229a89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0a229a89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100a229a89a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0ec13f1e2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0ec13f1e2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10ec13f1e21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Drawback: </a:t>
            </a:r>
            <a:r>
              <a:rPr lang="sv-SE" dirty="0" err="1"/>
              <a:t>need</a:t>
            </a:r>
            <a:r>
              <a:rPr lang="sv-SE" dirty="0"/>
              <a:t> to </a:t>
            </a:r>
            <a:r>
              <a:rPr lang="sv-SE" dirty="0" err="1"/>
              <a:t>costantly</a:t>
            </a:r>
            <a:r>
              <a:rPr lang="sv-SE" dirty="0"/>
              <a:t> </a:t>
            </a:r>
            <a:r>
              <a:rPr lang="sv-SE" dirty="0" err="1"/>
              <a:t>update</a:t>
            </a:r>
            <a:r>
              <a:rPr lang="sv-SE" dirty="0"/>
              <a:t> the </a:t>
            </a:r>
            <a:r>
              <a:rPr lang="sv-SE" dirty="0" err="1"/>
              <a:t>threat</a:t>
            </a:r>
            <a:r>
              <a:rPr lang="sv-SE" dirty="0"/>
              <a:t> DB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B6158-C7CB-0F44-B0F2-0892C423F7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79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Drawback: </a:t>
            </a:r>
            <a:r>
              <a:rPr lang="sv-SE" dirty="0" err="1"/>
              <a:t>level</a:t>
            </a:r>
            <a:r>
              <a:rPr lang="sv-SE" dirty="0"/>
              <a:t> ob </a:t>
            </a:r>
            <a:r>
              <a:rPr lang="sv-SE" dirty="0" err="1"/>
              <a:t>abstraction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model</a:t>
            </a:r>
            <a:r>
              <a:rPr lang="sv-SE" dirty="0"/>
              <a:t>, and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/>
              <a:t>accuracy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B6158-C7CB-0F44-B0F2-0892C423F7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5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0ec13f1e2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0ec13f1e21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10ec13f1e21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E69B0-2DF5-2740-A31C-A7836C9F14B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31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DREAD</a:t>
            </a:r>
          </a:p>
          <a:p>
            <a:endParaRPr lang="en-US" sz="1200" i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focus of DREAD, as defined by Microsoft, is prioritization of threats during the development phase of an application.  </a:t>
            </a:r>
          </a:p>
          <a:p>
            <a:r>
              <a:rPr lang="en-US" sz="120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DREAD defines the five key attributes to measure the criticality of a vulnerability</a:t>
            </a:r>
          </a:p>
          <a:p>
            <a:endParaRPr lang="en-US" sz="1200" i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OWASP gives a more formal definition of the attributes, introduces weights, and gives a different value to each attribute. Risk is defined as the sum of the weighted attributes:</a:t>
            </a:r>
          </a:p>
          <a:p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risk =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wdp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dp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r + we ∗ e +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a +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wdi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di</a:t>
            </a:r>
            <a:endParaRPr lang="en-US" i="0" dirty="0"/>
          </a:p>
          <a:p>
            <a:endParaRPr lang="en-DE" dirty="0"/>
          </a:p>
          <a:p>
            <a:endParaRPr lang="en-DE" dirty="0"/>
          </a:p>
          <a:p>
            <a:r>
              <a:rPr lang="en-DE" b="1" dirty="0"/>
              <a:t>OCTAVE</a:t>
            </a:r>
          </a:p>
          <a:p>
            <a:endParaRPr lang="en-DE" dirty="0"/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Impact consists of a selection of at least five weighted parameters: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reputation/customer confidence, financial loss, productivity, safety/health, fines/legal penalties, and self-defined criteria</a:t>
            </a:r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48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e06d5eea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e06d5eea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10e06d5eeac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652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ec13f1e2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0ec13f1e2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10ec13f1e21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0e06d5eea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0e06d5eea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10e06d5eeac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0e06d5eeac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0e06d5eeac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10e06d5eeac_0_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029716fa6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1029716fa6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1029716fa6e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0e06d5eeac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0e06d5eeac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10e06d5eeac_0_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029716fa6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029716fa6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1029716fa6e_0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10ec13f1e21_0_1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10ec13f1e21_0_1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g10ec13f1e21_0_11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029716fa6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029716fa6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g1029716fa6e_0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E69B0-2DF5-2740-A31C-A7836C9F14B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07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012d18992f_0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1012d18992f_0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1012d18992f_0_8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623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012d18992f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012d18992f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g1012d18992f_0_6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1012d18992f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1012d18992f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g1012d18992f_0_7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6028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2EC6D6"/>
                </a:solidFill>
              </a:rPr>
              <a:t>34 63 80 0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88812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012d18992f_0_7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012d18992f_0_7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g1012d18992f_0_7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147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55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9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9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80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0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  <p:sldLayoutId id="2147483663" r:id="rId10"/>
    <p:sldLayoutId id="2147483665" r:id="rId11"/>
    <p:sldLayoutId id="2147483667" r:id="rId12"/>
    <p:sldLayoutId id="2147483668" r:id="rId13"/>
    <p:sldLayoutId id="2147483669" r:id="rId1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(null)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pec.mitre.org/data/definitions/66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apec.mitre.org/data/definitions/66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cwe.mitre.org/data/definitions/89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hyperlink" Target="https://capec.mitre.org/data/definitions/66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DD425B-6137-D84B-82F1-C994491F9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Threat</a:t>
            </a:r>
            <a:r>
              <a:rPr lang="sv-SE" dirty="0"/>
              <a:t> and Risk </a:t>
            </a:r>
            <a:r>
              <a:rPr lang="sv-SE" dirty="0" err="1"/>
              <a:t>Analysis</a:t>
            </a:r>
            <a:endParaRPr lang="sv-SE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5C38B2B-C404-6045-95EB-FED89D552530}"/>
              </a:ext>
            </a:extLst>
          </p:cNvPr>
          <p:cNvSpPr txBox="1">
            <a:spLocks/>
          </p:cNvSpPr>
          <p:nvPr/>
        </p:nvSpPr>
        <p:spPr>
          <a:xfrm>
            <a:off x="516964" y="5924550"/>
            <a:ext cx="8001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F0080"/>
                </a:solidFill>
                <a:latin typeface="Calibri"/>
                <a:ea typeface="+mj-ea"/>
                <a:cs typeface="Calibri"/>
              </a:defRPr>
            </a:lvl1pPr>
          </a:lstStyle>
          <a:p>
            <a:pPr lvl="0">
              <a:spcBef>
                <a:spcPts val="0"/>
              </a:spcBef>
              <a:buClr>
                <a:srgbClr val="616161"/>
              </a:buClr>
              <a:buSzPts val="1800"/>
            </a:pPr>
            <a:r>
              <a:rPr lang="de-DE" sz="1800" dirty="0">
                <a:solidFill>
                  <a:srgbClr val="616161"/>
                </a:solidFill>
                <a:ea typeface="Calibri"/>
                <a:sym typeface="Calibri"/>
              </a:rPr>
              <a:t>Master Course “Secure Software Engineering”</a:t>
            </a:r>
            <a:endParaRPr lang="de-DE" sz="14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Clr>
                <a:srgbClr val="616161"/>
              </a:buClr>
              <a:buSzPts val="1800"/>
            </a:pPr>
            <a:r>
              <a:rPr lang="de-DE" sz="1800" dirty="0">
                <a:solidFill>
                  <a:srgbClr val="616161"/>
                </a:solidFill>
                <a:ea typeface="Calibri"/>
                <a:sym typeface="Calibri"/>
              </a:rPr>
              <a:t>Summer Semester 2022</a:t>
            </a:r>
            <a:endParaRPr lang="de-DE" sz="14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ubtitle 9">
            <a:extLst>
              <a:ext uri="{FF2B5EF4-FFF2-40B4-BE49-F238E27FC236}">
                <a16:creationId xmlns:a16="http://schemas.microsoft.com/office/drawing/2014/main" id="{2505E77C-905D-AC4F-A60A-5279F49F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lang="sv-SE" b="1" dirty="0"/>
          </a:p>
          <a:p>
            <a:pPr>
              <a:spcAft>
                <a:spcPts val="1200"/>
              </a:spcAft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lang="sv-SE" dirty="0"/>
          </a:p>
          <a:p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ric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***do </a:t>
            </a:r>
            <a:r>
              <a:rPr lang="de-DE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scanda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@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tuhh</a:t>
            </a:r>
            <a:r>
              <a:rPr lang="de-DE" sz="3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</a:t>
            </a:r>
            <a:endParaRPr lang="sv-S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7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Learning objectives</a:t>
            </a:r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/>
              <a:t>Learning </a:t>
            </a:r>
            <a:r>
              <a:rPr lang="de-DE" dirty="0" err="1"/>
              <a:t>fundamentals</a:t>
            </a:r>
            <a:r>
              <a:rPr lang="de-DE" dirty="0"/>
              <a:t>/</a:t>
            </a:r>
            <a:r>
              <a:rPr lang="de-DE" dirty="0" err="1"/>
              <a:t>terminology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>
                <a:solidFill>
                  <a:srgbClr val="30C6D6"/>
                </a:solidFill>
              </a:rPr>
              <a:t>risk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analysis</a:t>
            </a:r>
            <a:endParaRPr lang="de-DE" dirty="0">
              <a:solidFill>
                <a:srgbClr val="30C6D6"/>
              </a:solidFill>
            </a:endParaRPr>
          </a:p>
          <a:p>
            <a:pPr lvl="0"/>
            <a:endParaRPr lang="de-DE" dirty="0">
              <a:solidFill>
                <a:srgbClr val="30C6D6"/>
              </a:solidFill>
            </a:endParaRPr>
          </a:p>
          <a:p>
            <a:pPr lvl="0"/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>
                <a:solidFill>
                  <a:srgbClr val="30C6D6"/>
                </a:solidFill>
              </a:rPr>
              <a:t>STRIDE</a:t>
            </a:r>
          </a:p>
          <a:p>
            <a:pPr lvl="0"/>
            <a:endParaRPr lang="de-DE" dirty="0">
              <a:solidFill>
                <a:srgbClr val="30C6D6"/>
              </a:solidFill>
            </a:endParaRPr>
          </a:p>
          <a:p>
            <a:pPr lvl="0"/>
            <a:endParaRPr lang="de-DE" dirty="0">
              <a:solidFill>
                <a:srgbClr val="30C6D6"/>
              </a:solidFill>
            </a:endParaRPr>
          </a:p>
          <a:p>
            <a:r>
              <a:rPr lang="de-DE" dirty="0"/>
              <a:t>Knowledge </a:t>
            </a:r>
            <a:r>
              <a:rPr lang="de-DE" dirty="0" err="1"/>
              <a:t>repositories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>
                <a:solidFill>
                  <a:srgbClr val="30C6D6"/>
                </a:solidFill>
              </a:rPr>
              <a:t>attacks</a:t>
            </a:r>
            <a:endParaRPr lang="de-DE" dirty="0">
              <a:solidFill>
                <a:srgbClr val="30C6D6"/>
              </a:solidFill>
            </a:endParaRPr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2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7E2DEF-A029-B1F1-AF4E-F040148E0244}"/>
              </a:ext>
            </a:extLst>
          </p:cNvPr>
          <p:cNvSpPr txBox="1"/>
          <p:nvPr/>
        </p:nvSpPr>
        <p:spPr>
          <a:xfrm>
            <a:off x="858510" y="3826695"/>
            <a:ext cx="639636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See project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5408A-6C67-3147-9050-CAF6C65C1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de-DE" b="1" dirty="0">
                <a:solidFill>
                  <a:srgbClr val="FF0080"/>
                </a:solidFill>
              </a:rPr>
              <a:t>„</a:t>
            </a:r>
            <a:r>
              <a:rPr lang="de-DE" b="1" dirty="0" err="1">
                <a:solidFill>
                  <a:srgbClr val="FF0080"/>
                </a:solidFill>
              </a:rPr>
              <a:t>Effect</a:t>
            </a:r>
            <a:r>
              <a:rPr lang="de-DE" b="1" dirty="0">
                <a:solidFill>
                  <a:srgbClr val="FF0080"/>
                </a:solidFill>
              </a:rPr>
              <a:t> </a:t>
            </a:r>
            <a:r>
              <a:rPr lang="de-DE" b="1" dirty="0" err="1">
                <a:solidFill>
                  <a:srgbClr val="FF0080"/>
                </a:solidFill>
              </a:rPr>
              <a:t>of</a:t>
            </a:r>
            <a:r>
              <a:rPr lang="de-DE" b="1" dirty="0">
                <a:solidFill>
                  <a:srgbClr val="FF0080"/>
                </a:solidFill>
              </a:rPr>
              <a:t> </a:t>
            </a:r>
            <a:r>
              <a:rPr lang="de-DE" b="1" dirty="0" err="1">
                <a:solidFill>
                  <a:srgbClr val="FF0080"/>
                </a:solidFill>
              </a:rPr>
              <a:t>uncertainty</a:t>
            </a:r>
            <a:r>
              <a:rPr lang="de-DE" b="1" dirty="0">
                <a:solidFill>
                  <a:srgbClr val="FF0080"/>
                </a:solidFill>
              </a:rPr>
              <a:t> on </a:t>
            </a:r>
            <a:r>
              <a:rPr lang="de-DE" b="1" dirty="0" err="1">
                <a:solidFill>
                  <a:srgbClr val="FF0080"/>
                </a:solidFill>
              </a:rPr>
              <a:t>objectives</a:t>
            </a:r>
            <a:r>
              <a:rPr lang="de-DE" b="1" dirty="0">
                <a:solidFill>
                  <a:srgbClr val="FF0080"/>
                </a:solidFill>
              </a:rPr>
              <a:t>“</a:t>
            </a:r>
          </a:p>
          <a:p>
            <a:r>
              <a:rPr lang="de-DE" dirty="0" err="1">
                <a:solidFill>
                  <a:srgbClr val="2DC6D6"/>
                </a:solidFill>
              </a:rPr>
              <a:t>Objectives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different </a:t>
            </a:r>
            <a:r>
              <a:rPr lang="de-DE" dirty="0" err="1"/>
              <a:t>aspects</a:t>
            </a:r>
            <a:r>
              <a:rPr lang="de-DE" dirty="0"/>
              <a:t>, and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applied</a:t>
            </a:r>
            <a:r>
              <a:rPr lang="de-DE" dirty="0"/>
              <a:t> at </a:t>
            </a:r>
            <a:r>
              <a:rPr lang="de-DE" dirty="0">
                <a:solidFill>
                  <a:srgbClr val="2DC6D6"/>
                </a:solidFill>
              </a:rPr>
              <a:t>different </a:t>
            </a:r>
            <a:r>
              <a:rPr lang="de-DE" dirty="0" err="1">
                <a:solidFill>
                  <a:srgbClr val="2DC6D6"/>
                </a:solidFill>
              </a:rPr>
              <a:t>levels</a:t>
            </a:r>
            <a:endParaRPr lang="de-DE" dirty="0">
              <a:solidFill>
                <a:srgbClr val="2DC6D6"/>
              </a:solidFill>
            </a:endParaRPr>
          </a:p>
          <a:p>
            <a:pPr lvl="0"/>
            <a:r>
              <a:rPr lang="de-DE" dirty="0"/>
              <a:t>An </a:t>
            </a:r>
            <a:r>
              <a:rPr lang="de-DE" dirty="0" err="1">
                <a:solidFill>
                  <a:srgbClr val="2DC6D6"/>
                </a:solidFill>
              </a:rPr>
              <a:t>effect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deviation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expected</a:t>
            </a:r>
            <a:endParaRPr lang="de-DE" dirty="0"/>
          </a:p>
          <a:p>
            <a:pPr lvl="1"/>
            <a:r>
              <a:rPr lang="de-DE" dirty="0"/>
              <a:t>Can </a:t>
            </a:r>
            <a:r>
              <a:rPr lang="de-DE" dirty="0" err="1"/>
              <a:t>be</a:t>
            </a:r>
            <a:r>
              <a:rPr lang="de-DE" dirty="0"/>
              <a:t> positive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u="sng" dirty="0"/>
              <a:t>negative</a:t>
            </a:r>
            <a:r>
              <a:rPr lang="de-DE" dirty="0"/>
              <a:t> (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Can </a:t>
            </a:r>
            <a:r>
              <a:rPr lang="de-DE" dirty="0" err="1"/>
              <a:t>result</a:t>
            </a:r>
            <a:r>
              <a:rPr lang="de-DE" dirty="0"/>
              <a:t> in </a:t>
            </a:r>
            <a:r>
              <a:rPr lang="de-DE" dirty="0" err="1"/>
              <a:t>opportunities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threats</a:t>
            </a:r>
            <a:endParaRPr lang="de-DE" dirty="0"/>
          </a:p>
          <a:p>
            <a:pPr lvl="0"/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expressed</a:t>
            </a:r>
            <a:r>
              <a:rPr lang="de-DE" dirty="0"/>
              <a:t> in </a:t>
            </a:r>
            <a:r>
              <a:rPr lang="de-DE" dirty="0" err="1"/>
              <a:t>terms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risk</a:t>
            </a:r>
            <a:r>
              <a:rPr lang="de-DE" dirty="0">
                <a:solidFill>
                  <a:srgbClr val="2DC6D6"/>
                </a:solidFill>
              </a:rPr>
              <a:t> </a:t>
            </a:r>
            <a:r>
              <a:rPr lang="de-DE" dirty="0" err="1">
                <a:solidFill>
                  <a:srgbClr val="2DC6D6"/>
                </a:solidFill>
              </a:rPr>
              <a:t>sources</a:t>
            </a:r>
            <a:r>
              <a:rPr lang="de-DE" dirty="0"/>
              <a:t>, potential </a:t>
            </a:r>
            <a:r>
              <a:rPr lang="de-DE" dirty="0" err="1">
                <a:solidFill>
                  <a:srgbClr val="2DC6D6"/>
                </a:solidFill>
              </a:rPr>
              <a:t>events</a:t>
            </a:r>
            <a:r>
              <a:rPr lang="de-DE" dirty="0"/>
              <a:t>,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consequences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likelihood</a:t>
            </a:r>
            <a:endParaRPr lang="de-DE" dirty="0"/>
          </a:p>
          <a:p>
            <a:endParaRPr lang="en-DE" dirty="0"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</a:t>
            </a:fld>
            <a:endParaRPr lang="de-DE"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0"/>
            <a:r>
              <a:rPr lang="de-DE" dirty="0"/>
              <a:t>Definition </a:t>
            </a:r>
            <a:r>
              <a:rPr lang="de-DE" dirty="0" err="1"/>
              <a:t>from</a:t>
            </a:r>
            <a:r>
              <a:rPr lang="de-DE" dirty="0"/>
              <a:t> ISO 31000 ISO (2018)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Key </a:t>
            </a:r>
            <a:r>
              <a:rPr lang="de-DE" dirty="0" err="1"/>
              <a:t>Terminology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457200" indent="-361315">
              <a:lnSpc>
                <a:spcPct val="150000"/>
              </a:lnSpc>
              <a:spcBef>
                <a:spcPts val="360"/>
              </a:spcBef>
              <a:buSzPct val="100000"/>
              <a:buFont typeface="Arial"/>
              <a:buChar char="●"/>
            </a:pPr>
            <a:r>
              <a:rPr lang="de-DE" sz="3800" b="1" dirty="0"/>
              <a:t>Asset:</a:t>
            </a:r>
            <a:r>
              <a:rPr lang="de-DE" sz="3800" dirty="0"/>
              <a:t> </a:t>
            </a:r>
            <a:r>
              <a:rPr lang="de-DE" sz="3800" dirty="0" err="1"/>
              <a:t>something</a:t>
            </a:r>
            <a:r>
              <a:rPr lang="de-DE" sz="3800" dirty="0"/>
              <a:t> </a:t>
            </a:r>
            <a:r>
              <a:rPr lang="de-DE" sz="3800" dirty="0" err="1"/>
              <a:t>to</a:t>
            </a:r>
            <a:r>
              <a:rPr lang="de-DE" sz="3800" dirty="0"/>
              <a:t> </a:t>
            </a:r>
            <a:r>
              <a:rPr lang="de-DE" sz="3800" dirty="0" err="1"/>
              <a:t>which</a:t>
            </a:r>
            <a:r>
              <a:rPr lang="de-DE" sz="3800" dirty="0"/>
              <a:t> a </a:t>
            </a:r>
            <a:r>
              <a:rPr lang="de-DE" sz="3800" dirty="0" err="1"/>
              <a:t>party</a:t>
            </a:r>
            <a:r>
              <a:rPr lang="de-DE" sz="3800" dirty="0"/>
              <a:t> </a:t>
            </a:r>
            <a:r>
              <a:rPr lang="de-DE" sz="3800" dirty="0" err="1"/>
              <a:t>assigns</a:t>
            </a:r>
            <a:r>
              <a:rPr lang="de-DE" sz="3800" dirty="0"/>
              <a:t> </a:t>
            </a:r>
            <a:r>
              <a:rPr lang="de-DE" sz="3800" dirty="0" err="1"/>
              <a:t>value</a:t>
            </a:r>
            <a:r>
              <a:rPr lang="de-DE" sz="3800" dirty="0"/>
              <a:t> and </a:t>
            </a:r>
            <a:r>
              <a:rPr lang="de-DE" sz="3800" dirty="0" err="1"/>
              <a:t>hence</a:t>
            </a:r>
            <a:r>
              <a:rPr lang="de-DE" sz="3800" dirty="0"/>
              <a:t> </a:t>
            </a:r>
            <a:r>
              <a:rPr lang="de-DE" sz="3800" dirty="0" err="1"/>
              <a:t>for</a:t>
            </a:r>
            <a:r>
              <a:rPr lang="de-DE" sz="3800" dirty="0"/>
              <a:t> </a:t>
            </a:r>
            <a:r>
              <a:rPr lang="de-DE" sz="3800" dirty="0" err="1"/>
              <a:t>which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/>
              <a:t>party</a:t>
            </a:r>
            <a:r>
              <a:rPr lang="de-DE" sz="3800" dirty="0"/>
              <a:t> </a:t>
            </a:r>
            <a:r>
              <a:rPr lang="de-DE" sz="3800" dirty="0" err="1"/>
              <a:t>requires</a:t>
            </a:r>
            <a:r>
              <a:rPr lang="de-DE" sz="3800" dirty="0"/>
              <a:t> </a:t>
            </a:r>
            <a:r>
              <a:rPr lang="de-DE" sz="3800" dirty="0" err="1"/>
              <a:t>protection</a:t>
            </a:r>
            <a:endParaRPr lang="de-DE" sz="3800" dirty="0"/>
          </a:p>
          <a:p>
            <a:pPr marL="457200" lvl="0" indent="-36131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/>
              <a:t>Risk: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>
                <a:solidFill>
                  <a:srgbClr val="2EC6D6"/>
                </a:solidFill>
              </a:rPr>
              <a:t>likelihood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>
                <a:solidFill>
                  <a:srgbClr val="FF0080"/>
                </a:solidFill>
              </a:rPr>
              <a:t>unwanted</a:t>
            </a:r>
            <a:r>
              <a:rPr lang="de-DE" sz="3800" dirty="0">
                <a:solidFill>
                  <a:srgbClr val="FF0080"/>
                </a:solidFill>
              </a:rPr>
              <a:t> </a:t>
            </a:r>
            <a:r>
              <a:rPr lang="de-DE" sz="3800" dirty="0" err="1">
                <a:solidFill>
                  <a:srgbClr val="FF0080"/>
                </a:solidFill>
              </a:rPr>
              <a:t>incident</a:t>
            </a:r>
            <a:r>
              <a:rPr lang="de-DE" sz="3800" dirty="0">
                <a:solidFill>
                  <a:srgbClr val="FF0080"/>
                </a:solidFill>
              </a:rPr>
              <a:t> </a:t>
            </a:r>
            <a:r>
              <a:rPr lang="de-DE" sz="3800" dirty="0"/>
              <a:t>and </a:t>
            </a:r>
            <a:r>
              <a:rPr lang="de-DE" sz="3800" dirty="0" err="1"/>
              <a:t>its</a:t>
            </a:r>
            <a:r>
              <a:rPr lang="de-DE" sz="3800" dirty="0"/>
              <a:t> </a:t>
            </a:r>
            <a:r>
              <a:rPr lang="de-DE" sz="3800" dirty="0" err="1">
                <a:solidFill>
                  <a:srgbClr val="2EC6D6"/>
                </a:solidFill>
              </a:rPr>
              <a:t>consequence</a:t>
            </a:r>
            <a:r>
              <a:rPr lang="de-DE" sz="3800" dirty="0"/>
              <a:t> </a:t>
            </a:r>
            <a:r>
              <a:rPr lang="de-DE" sz="3800" dirty="0" err="1"/>
              <a:t>for</a:t>
            </a:r>
            <a:r>
              <a:rPr lang="de-DE" sz="3800" dirty="0"/>
              <a:t> a </a:t>
            </a:r>
            <a:r>
              <a:rPr lang="de-DE" sz="3800" dirty="0" err="1"/>
              <a:t>specific</a:t>
            </a:r>
            <a:r>
              <a:rPr lang="de-DE" sz="3800" dirty="0"/>
              <a:t> </a:t>
            </a:r>
            <a:r>
              <a:rPr lang="de-DE" sz="3800" dirty="0" err="1"/>
              <a:t>asset</a:t>
            </a:r>
            <a:endParaRPr sz="3800" dirty="0"/>
          </a:p>
          <a:p>
            <a:pPr marL="457200" lvl="0" indent="-3613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Threat</a:t>
            </a:r>
            <a:r>
              <a:rPr lang="de-DE" sz="3800" b="1" dirty="0"/>
              <a:t>: </a:t>
            </a:r>
            <a:r>
              <a:rPr lang="de-DE" sz="3800" dirty="0"/>
              <a:t>a potential </a:t>
            </a:r>
            <a:r>
              <a:rPr lang="de-DE" sz="3800" dirty="0" err="1">
                <a:solidFill>
                  <a:srgbClr val="FF0080"/>
                </a:solidFill>
              </a:rPr>
              <a:t>cause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/>
              <a:t>unwanted</a:t>
            </a:r>
            <a:r>
              <a:rPr lang="de-DE" sz="3800" dirty="0"/>
              <a:t> </a:t>
            </a:r>
            <a:r>
              <a:rPr lang="de-DE" sz="3800" dirty="0" err="1"/>
              <a:t>incident</a:t>
            </a:r>
            <a:endParaRPr sz="3800" dirty="0"/>
          </a:p>
          <a:p>
            <a:pPr marL="457200" lvl="0" indent="-3613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Unwanted</a:t>
            </a:r>
            <a:r>
              <a:rPr lang="de-DE" sz="3800" b="1" dirty="0"/>
              <a:t> </a:t>
            </a:r>
            <a:r>
              <a:rPr lang="de-DE" sz="3800" b="1" dirty="0" err="1"/>
              <a:t>Incident</a:t>
            </a:r>
            <a:r>
              <a:rPr lang="de-DE" sz="3800" b="1" dirty="0"/>
              <a:t>: </a:t>
            </a:r>
            <a:r>
              <a:rPr lang="de-DE" sz="3800" dirty="0"/>
              <a:t>an </a:t>
            </a:r>
            <a:r>
              <a:rPr lang="de-DE" sz="3800" dirty="0" err="1"/>
              <a:t>event</a:t>
            </a:r>
            <a:r>
              <a:rPr lang="de-DE" sz="3800" dirty="0"/>
              <a:t> </a:t>
            </a:r>
            <a:r>
              <a:rPr lang="de-DE" sz="3800" dirty="0" err="1"/>
              <a:t>that</a:t>
            </a:r>
            <a:r>
              <a:rPr lang="de-DE" sz="3800" dirty="0"/>
              <a:t> </a:t>
            </a:r>
            <a:r>
              <a:rPr lang="de-DE" sz="3800" dirty="0" err="1"/>
              <a:t>harms</a:t>
            </a:r>
            <a:r>
              <a:rPr lang="de-DE" sz="3800" dirty="0"/>
              <a:t>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reduces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/>
              <a:t>value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/>
              <a:t>asset</a:t>
            </a:r>
            <a:endParaRPr sz="3800" dirty="0"/>
          </a:p>
          <a:p>
            <a:pPr marL="457200" lvl="0" indent="-3613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Vulnerability</a:t>
            </a:r>
            <a:r>
              <a:rPr lang="de-DE" sz="3800" dirty="0"/>
              <a:t>: a </a:t>
            </a:r>
            <a:r>
              <a:rPr lang="de-DE" sz="3800" dirty="0" err="1"/>
              <a:t>weakness</a:t>
            </a:r>
            <a:r>
              <a:rPr lang="de-DE" sz="3800" dirty="0"/>
              <a:t>, </a:t>
            </a:r>
            <a:r>
              <a:rPr lang="de-DE" sz="3800" dirty="0" err="1"/>
              <a:t>flaw</a:t>
            </a:r>
            <a:r>
              <a:rPr lang="de-DE" sz="3800" dirty="0"/>
              <a:t>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deficiency</a:t>
            </a:r>
            <a:r>
              <a:rPr lang="de-DE" sz="3800" dirty="0"/>
              <a:t> </a:t>
            </a:r>
            <a:r>
              <a:rPr lang="de-DE" sz="3800" dirty="0" err="1"/>
              <a:t>that</a:t>
            </a:r>
            <a:r>
              <a:rPr lang="de-DE" sz="3800" dirty="0"/>
              <a:t> </a:t>
            </a:r>
            <a:r>
              <a:rPr lang="de-DE" sz="3800" dirty="0" err="1"/>
              <a:t>opens</a:t>
            </a:r>
            <a:r>
              <a:rPr lang="de-DE" sz="3800" dirty="0"/>
              <a:t> </a:t>
            </a:r>
            <a:r>
              <a:rPr lang="de-DE" sz="3800" dirty="0" err="1"/>
              <a:t>for</a:t>
            </a:r>
            <a:r>
              <a:rPr lang="de-DE" sz="3800" dirty="0"/>
              <a:t>,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may</a:t>
            </a:r>
            <a:r>
              <a:rPr lang="de-DE" sz="3800" dirty="0"/>
              <a:t> </a:t>
            </a:r>
            <a:r>
              <a:rPr lang="de-DE" sz="3800" dirty="0" err="1"/>
              <a:t>be</a:t>
            </a:r>
            <a:r>
              <a:rPr lang="de-DE" sz="3800" dirty="0"/>
              <a:t> </a:t>
            </a:r>
            <a:r>
              <a:rPr lang="de-DE" sz="3800" dirty="0" err="1"/>
              <a:t>exploited</a:t>
            </a:r>
            <a:r>
              <a:rPr lang="de-DE" sz="3800" dirty="0"/>
              <a:t> </a:t>
            </a:r>
            <a:r>
              <a:rPr lang="de-DE" sz="3800" dirty="0" err="1"/>
              <a:t>by</a:t>
            </a:r>
            <a:r>
              <a:rPr lang="de-DE" sz="3800" dirty="0"/>
              <a:t>, a </a:t>
            </a:r>
            <a:r>
              <a:rPr lang="de-DE" sz="3800" dirty="0" err="1"/>
              <a:t>threat</a:t>
            </a:r>
            <a:r>
              <a:rPr lang="de-DE" sz="3800" dirty="0"/>
              <a:t> </a:t>
            </a:r>
            <a:r>
              <a:rPr lang="de-DE" sz="3800" dirty="0" err="1"/>
              <a:t>to</a:t>
            </a:r>
            <a:r>
              <a:rPr lang="de-DE" sz="3800" dirty="0"/>
              <a:t> </a:t>
            </a:r>
            <a:r>
              <a:rPr lang="de-DE" sz="3800" dirty="0" err="1"/>
              <a:t>cause</a:t>
            </a:r>
            <a:r>
              <a:rPr lang="de-DE" sz="3800" dirty="0"/>
              <a:t> </a:t>
            </a:r>
            <a:r>
              <a:rPr lang="de-DE" sz="3800" dirty="0" err="1"/>
              <a:t>harm</a:t>
            </a:r>
            <a:r>
              <a:rPr lang="de-DE" sz="3800" dirty="0"/>
              <a:t> </a:t>
            </a:r>
            <a:r>
              <a:rPr lang="de-DE" sz="3800" dirty="0" err="1"/>
              <a:t>to</a:t>
            </a:r>
            <a:r>
              <a:rPr lang="de-DE" sz="3800" dirty="0"/>
              <a:t>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reduce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/>
              <a:t>value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/>
              <a:t>asset</a:t>
            </a:r>
            <a:endParaRPr sz="3800" dirty="0"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de-DE" sz="2800" dirty="0" err="1"/>
              <a:t>Risk</a:t>
            </a:r>
            <a:r>
              <a:rPr lang="de-DE" sz="2800" dirty="0"/>
              <a:t> Management (in </a:t>
            </a:r>
            <a:r>
              <a:rPr lang="de-DE" sz="2800" dirty="0" err="1"/>
              <a:t>secure</a:t>
            </a:r>
            <a:r>
              <a:rPr lang="de-DE" sz="2800" dirty="0"/>
              <a:t> </a:t>
            </a:r>
            <a:r>
              <a:rPr lang="de-DE" sz="2800" dirty="0" err="1"/>
              <a:t>software</a:t>
            </a:r>
            <a:r>
              <a:rPr lang="de-DE" sz="2800" dirty="0"/>
              <a:t> </a:t>
            </a:r>
            <a:r>
              <a:rPr lang="de-DE" sz="2800" dirty="0" err="1"/>
              <a:t>engineering</a:t>
            </a:r>
            <a:r>
              <a:rPr lang="de-DE" sz="2800" dirty="0"/>
              <a:t>)</a:t>
            </a:r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1"/>
          </p:nvPr>
        </p:nvSpPr>
        <p:spPr>
          <a:xfrm>
            <a:off x="457200" y="1527229"/>
            <a:ext cx="8229600" cy="394393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de-DE" dirty="0"/>
              <a:t>Risk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primarily</a:t>
            </a:r>
            <a:r>
              <a:rPr lang="de-DE" dirty="0"/>
              <a:t> </a:t>
            </a:r>
            <a:r>
              <a:rPr lang="de-DE" dirty="0" err="1"/>
              <a:t>concerned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(i) </a:t>
            </a:r>
            <a:r>
              <a:rPr lang="de-DE" dirty="0" err="1">
                <a:solidFill>
                  <a:srgbClr val="2DC6D6"/>
                </a:solidFill>
              </a:rPr>
              <a:t>identifying</a:t>
            </a:r>
            <a:r>
              <a:rPr lang="de-DE" dirty="0"/>
              <a:t> and (ii) </a:t>
            </a:r>
            <a:r>
              <a:rPr lang="de-DE" dirty="0" err="1">
                <a:solidFill>
                  <a:srgbClr val="2DC6D6"/>
                </a:solidFill>
              </a:rPr>
              <a:t>assessing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software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system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when</a:t>
            </a:r>
            <a:r>
              <a:rPr lang="de-DE" dirty="0">
                <a:solidFill>
                  <a:srgbClr val="FF0080"/>
                </a:solidFill>
              </a:rPr>
              <a:t> in </a:t>
            </a:r>
            <a:r>
              <a:rPr lang="de-DE" dirty="0" err="1">
                <a:solidFill>
                  <a:srgbClr val="FF0080"/>
                </a:solidFill>
              </a:rPr>
              <a:t>operation</a:t>
            </a:r>
            <a:endParaRPr lang="de-DE" dirty="0">
              <a:solidFill>
                <a:srgbClr val="FF0080"/>
              </a:solidFill>
            </a:endParaRPr>
          </a:p>
          <a:p>
            <a:pPr lvl="0"/>
            <a:r>
              <a:rPr lang="de-DE" dirty="0"/>
              <a:t>As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(iii) </a:t>
            </a:r>
            <a:r>
              <a:rPr lang="de-DE" dirty="0" err="1">
                <a:solidFill>
                  <a:srgbClr val="2DC6D6"/>
                </a:solidFill>
              </a:rPr>
              <a:t>treating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impact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software</a:t>
            </a:r>
            <a:r>
              <a:rPr lang="de-DE" dirty="0"/>
              <a:t> and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environment</a:t>
            </a:r>
            <a:endParaRPr lang="de-DE" dirty="0">
              <a:solidFill>
                <a:srgbClr val="FF0080"/>
              </a:solidFill>
            </a:endParaRPr>
          </a:p>
          <a:p>
            <a:pPr lvl="0"/>
            <a:r>
              <a:rPr lang="de-DE" dirty="0" err="1"/>
              <a:t>Questions</a:t>
            </a:r>
            <a:endParaRPr lang="de-DE" dirty="0"/>
          </a:p>
          <a:p>
            <a:pPr lvl="1"/>
            <a:r>
              <a:rPr lang="de-DE" i="1" dirty="0"/>
              <a:t>(i) </a:t>
            </a:r>
            <a:r>
              <a:rPr lang="de-DE" i="1" dirty="0" err="1"/>
              <a:t>What</a:t>
            </a:r>
            <a:r>
              <a:rPr lang="de-DE" i="1" dirty="0"/>
              <a:t> </a:t>
            </a:r>
            <a:r>
              <a:rPr lang="de-DE" i="1" dirty="0" err="1"/>
              <a:t>can</a:t>
            </a:r>
            <a:r>
              <a:rPr lang="de-DE" i="1" dirty="0"/>
              <a:t> </a:t>
            </a:r>
            <a:r>
              <a:rPr lang="de-DE" i="1" dirty="0" err="1"/>
              <a:t>go</a:t>
            </a:r>
            <a:r>
              <a:rPr lang="de-DE" i="1" dirty="0"/>
              <a:t> </a:t>
            </a:r>
            <a:r>
              <a:rPr lang="de-DE" i="1" dirty="0" err="1"/>
              <a:t>wrong</a:t>
            </a:r>
            <a:r>
              <a:rPr lang="de-DE" i="1" dirty="0"/>
              <a:t>?</a:t>
            </a:r>
          </a:p>
          <a:p>
            <a:pPr lvl="1"/>
            <a:r>
              <a:rPr lang="de-DE" i="1" dirty="0"/>
              <a:t>(ii) </a:t>
            </a:r>
            <a:r>
              <a:rPr lang="de-DE" i="1" dirty="0" err="1"/>
              <a:t>What</a:t>
            </a:r>
            <a:r>
              <a:rPr lang="de-DE" i="1" dirty="0"/>
              <a:t> </a:t>
            </a:r>
            <a:r>
              <a:rPr lang="de-DE" i="1" dirty="0" err="1"/>
              <a:t>is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likelihood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going</a:t>
            </a:r>
            <a:r>
              <a:rPr lang="de-DE" i="1" dirty="0"/>
              <a:t> </a:t>
            </a:r>
            <a:r>
              <a:rPr lang="de-DE" i="1" dirty="0" err="1"/>
              <a:t>wrong</a:t>
            </a:r>
            <a:r>
              <a:rPr lang="de-DE" i="1" dirty="0"/>
              <a:t>?</a:t>
            </a:r>
          </a:p>
          <a:p>
            <a:pPr lvl="1"/>
            <a:r>
              <a:rPr lang="de-DE" i="1" dirty="0"/>
              <a:t>(ii) </a:t>
            </a:r>
            <a:r>
              <a:rPr lang="de-DE" i="1" dirty="0" err="1"/>
              <a:t>What</a:t>
            </a:r>
            <a:r>
              <a:rPr lang="de-DE" i="1" dirty="0"/>
              <a:t> will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damage</a:t>
            </a:r>
            <a:r>
              <a:rPr lang="de-DE" i="1" dirty="0"/>
              <a:t> </a:t>
            </a:r>
            <a:r>
              <a:rPr lang="de-DE" i="1" dirty="0" err="1"/>
              <a:t>be</a:t>
            </a:r>
            <a:r>
              <a:rPr lang="de-DE" i="1" dirty="0"/>
              <a:t>?</a:t>
            </a:r>
          </a:p>
          <a:p>
            <a:pPr lvl="1"/>
            <a:r>
              <a:rPr lang="de-DE" i="1" dirty="0"/>
              <a:t>(iii) </a:t>
            </a:r>
            <a:r>
              <a:rPr lang="de-DE" i="1" dirty="0" err="1"/>
              <a:t>What</a:t>
            </a:r>
            <a:r>
              <a:rPr lang="de-DE" i="1" dirty="0"/>
              <a:t> </a:t>
            </a:r>
            <a:r>
              <a:rPr lang="de-DE" i="1" dirty="0" err="1"/>
              <a:t>can</a:t>
            </a:r>
            <a:r>
              <a:rPr lang="de-DE" i="1" dirty="0"/>
              <a:t> </a:t>
            </a:r>
            <a:r>
              <a:rPr lang="de-DE" i="1" dirty="0" err="1"/>
              <a:t>we</a:t>
            </a:r>
            <a:r>
              <a:rPr lang="de-DE" i="1" dirty="0"/>
              <a:t> do </a:t>
            </a:r>
            <a:r>
              <a:rPr lang="de-DE" i="1" dirty="0" err="1"/>
              <a:t>about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?</a:t>
            </a:r>
          </a:p>
          <a:p>
            <a:pPr lvl="0"/>
            <a:endParaRPr lang="de-DE" dirty="0">
              <a:solidFill>
                <a:srgbClr val="FF0080"/>
              </a:solidFill>
            </a:endParaRPr>
          </a:p>
          <a:p>
            <a:pPr lvl="0"/>
            <a:endParaRPr lang="de-DE" dirty="0">
              <a:solidFill>
                <a:srgbClr val="FF0080"/>
              </a:solidFill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5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F4DEFD-1044-BC4C-82CA-DDA20E11B9E0}"/>
              </a:ext>
            </a:extLst>
          </p:cNvPr>
          <p:cNvSpPr txBox="1"/>
          <p:nvPr/>
        </p:nvSpPr>
        <p:spPr>
          <a:xfrm>
            <a:off x="388619" y="5521146"/>
            <a:ext cx="7696033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txBody>
          <a:bodyPr wrap="square" rtlCol="0">
            <a:spAutoFit/>
          </a:bodyPr>
          <a:lstStyle/>
          <a:p>
            <a:r>
              <a:rPr lang="en-DE" b="1" dirty="0"/>
              <a:t>Risk management </a:t>
            </a:r>
            <a:r>
              <a:rPr lang="en-DE" dirty="0"/>
              <a:t>can be applied also to: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security risks for the IT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security risks for the software development infrstructure (supply chain),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Etc…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Components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Management</a:t>
            </a:r>
            <a:endParaRPr dirty="0"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l="1894" t="1675" r="6117" b="7777"/>
          <a:stretch/>
        </p:blipFill>
        <p:spPr>
          <a:xfrm>
            <a:off x="1361850" y="1367900"/>
            <a:ext cx="6420294" cy="4784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3191350" y="6356350"/>
            <a:ext cx="549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rgbClr val="222222"/>
                </a:solidFill>
                <a:highlight>
                  <a:srgbClr val="FFFFFF"/>
                </a:highlight>
              </a:rPr>
              <a:t>Whitman, Michael E., and Herbert J. Mattord. "Principles of Information Security." (2007).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ight Bracket 1">
            <a:extLst>
              <a:ext uri="{FF2B5EF4-FFF2-40B4-BE49-F238E27FC236}">
                <a16:creationId xmlns:a16="http://schemas.microsoft.com/office/drawing/2014/main" id="{C6FDD5B4-BFC2-1940-8C00-ADDEC95005B9}"/>
              </a:ext>
            </a:extLst>
          </p:cNvPr>
          <p:cNvSpPr/>
          <p:nvPr/>
        </p:nvSpPr>
        <p:spPr>
          <a:xfrm>
            <a:off x="5958840" y="5372100"/>
            <a:ext cx="617220" cy="670560"/>
          </a:xfrm>
          <a:prstGeom prst="rightBracket">
            <a:avLst>
              <a:gd name="adj" fmla="val 0"/>
            </a:avLst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A292C-6503-1141-B6DC-A1E1C2324DC1}"/>
              </a:ext>
            </a:extLst>
          </p:cNvPr>
          <p:cNvSpPr txBox="1"/>
          <p:nvPr/>
        </p:nvSpPr>
        <p:spPr>
          <a:xfrm>
            <a:off x="6598920" y="5576575"/>
            <a:ext cx="1027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100" dirty="0"/>
              <a:t>Risk treatment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D3C295-3D72-CA42-B0BA-35038485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Techniques for threat &amp; risk identification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FEFB3A-DD03-7447-A24B-EB497BC43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5D8F7-EA47-A74E-AC2E-3D70FB72B05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42338" y="6356350"/>
            <a:ext cx="601662" cy="365125"/>
          </a:xfrm>
        </p:spPr>
        <p:txBody>
          <a:bodyPr/>
          <a:lstStyle/>
          <a:p>
            <a:fld id="{41FD0BAD-EDB4-BF48-B5DA-A7E15AE1BB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8B6E22-B0F2-D344-81EF-06D5F381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Several TARA techniques available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458788" y="2115487"/>
            <a:ext cx="8057981" cy="536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38 papers grouped into 26 techniques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6E4DC6-61B8-E745-A493-58AA09175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" b="1"/>
          <a:stretch/>
        </p:blipFill>
        <p:spPr>
          <a:xfrm>
            <a:off x="457200" y="2737966"/>
            <a:ext cx="6187319" cy="33021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279B62-B7BA-2243-84FE-C60A15C78C29}"/>
              </a:ext>
            </a:extLst>
          </p:cNvPr>
          <p:cNvSpPr/>
          <p:nvPr/>
        </p:nvSpPr>
        <p:spPr>
          <a:xfrm>
            <a:off x="457200" y="1315265"/>
            <a:ext cx="8059569" cy="714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Katja </a:t>
            </a:r>
            <a:r>
              <a:rPr lang="sv-S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Tuma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Gul </a:t>
            </a:r>
            <a:r>
              <a:rPr lang="sv-S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Calikli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Riccardo Scandariato,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software systems: A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systematic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literature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Journal </a:t>
            </a:r>
            <a:r>
              <a:rPr lang="sv-S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Systems and Software, 2018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8681BE-A4FD-FF41-954F-181936201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998" y="5313702"/>
            <a:ext cx="3632144" cy="14528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C1CF9D-E011-B946-8E47-A732D8A33837}"/>
              </a:ext>
            </a:extLst>
          </p:cNvPr>
          <p:cNvSpPr/>
          <p:nvPr/>
        </p:nvSpPr>
        <p:spPr>
          <a:xfrm>
            <a:off x="6382661" y="3230879"/>
            <a:ext cx="2499481" cy="1203961"/>
          </a:xfrm>
          <a:prstGeom prst="rect">
            <a:avLst/>
          </a:prstGeom>
          <a:solidFill>
            <a:srgbClr val="30C6D6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dirty="0">
                <a:solidFill>
                  <a:schemeClr val="bg1"/>
                </a:solidFill>
              </a:rPr>
              <a:t>3 groups: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Risk centric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Software centric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A</a:t>
            </a:r>
            <a:r>
              <a:rPr lang="en-DE" dirty="0">
                <a:solidFill>
                  <a:schemeClr val="bg1"/>
                </a:solidFill>
              </a:rPr>
              <a:t>ttack centric</a:t>
            </a:r>
          </a:p>
        </p:txBody>
      </p:sp>
    </p:spTree>
    <p:extLst>
      <p:ext uri="{BB962C8B-B14F-4D97-AF65-F5344CB8AC3E}">
        <p14:creationId xmlns:p14="http://schemas.microsoft.com/office/powerpoint/2010/main" val="920837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AF9D-7784-7544-ACA7-BD6B367B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Risk-centric (e.g., CORAS)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Focus on </a:t>
            </a: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assets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Higher-level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model of the system (top-level </a:t>
            </a:r>
            <a:r>
              <a:rPr lang="en-US" sz="1600" dirty="0">
                <a:solidFill>
                  <a:srgbClr val="FF0080"/>
                </a:solidFill>
                <a:latin typeface="Calibri" charset="0"/>
                <a:ea typeface="Calibri" charset="0"/>
                <a:cs typeface="Calibri" charset="0"/>
              </a:rPr>
              <a:t>functionality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600" dirty="0">
                <a:solidFill>
                  <a:srgbClr val="FF0080"/>
                </a:solidFill>
                <a:latin typeface="Calibri" charset="0"/>
                <a:ea typeface="Calibri" charset="0"/>
                <a:cs typeface="Calibri" charset="0"/>
              </a:rPr>
              <a:t>assets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Aim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estimating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</a:t>
            </a: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loss 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for the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case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occurrence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finding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mitigations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sv-S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minimize</a:t>
            </a: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brainstorming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Assets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dictate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priority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elicited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lang="sv-SE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4C1F8-2BA0-2D41-AC53-EBFDFA7A7E15}"/>
              </a:ext>
            </a:extLst>
          </p:cNvPr>
          <p:cNvSpPr txBox="1"/>
          <p:nvPr/>
        </p:nvSpPr>
        <p:spPr>
          <a:xfrm>
            <a:off x="5997039" y="4930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endParaRPr lang="en-US" sz="2000" dirty="0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98A8F5-8F3C-304B-BA1D-8C7EC09265BF}"/>
              </a:ext>
            </a:extLst>
          </p:cNvPr>
          <p:cNvSpPr/>
          <p:nvPr/>
        </p:nvSpPr>
        <p:spPr>
          <a:xfrm>
            <a:off x="457200" y="6250422"/>
            <a:ext cx="82286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M. S. Lund, B.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Solhaug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K.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Stlen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guided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tour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coras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in: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-Driven Risk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Springer, 2011,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pp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. 23-43.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48915-BDFB-944B-AA4C-D32FEF6B1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018" y="4079700"/>
            <a:ext cx="2283786" cy="15255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24595E-0FBA-C743-9A62-8DACAEF21661}"/>
              </a:ext>
            </a:extLst>
          </p:cNvPr>
          <p:cNvSpPr txBox="1"/>
          <p:nvPr/>
        </p:nvSpPr>
        <p:spPr>
          <a:xfrm>
            <a:off x="7870464" y="5670635"/>
            <a:ext cx="899160" cy="230832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r"/>
            <a:r>
              <a:rPr lang="en-US" sz="500" dirty="0"/>
              <a:t>https://</a:t>
            </a:r>
            <a:r>
              <a:rPr lang="en-US" sz="500" dirty="0" err="1"/>
              <a:t>stock.adobe.com</a:t>
            </a:r>
            <a:r>
              <a:rPr lang="en-US" sz="500" dirty="0"/>
              <a:t>/</a:t>
            </a:r>
          </a:p>
        </p:txBody>
      </p:sp>
      <p:sp>
        <p:nvSpPr>
          <p:cNvPr id="3" name="Explosion 2 2">
            <a:extLst>
              <a:ext uri="{FF2B5EF4-FFF2-40B4-BE49-F238E27FC236}">
                <a16:creationId xmlns:a16="http://schemas.microsoft.com/office/drawing/2014/main" id="{EC571D37-491A-6C4D-BAD1-D6AF8643B982}"/>
              </a:ext>
            </a:extLst>
          </p:cNvPr>
          <p:cNvSpPr/>
          <p:nvPr/>
        </p:nvSpPr>
        <p:spPr>
          <a:xfrm>
            <a:off x="6724152" y="83156"/>
            <a:ext cx="2292624" cy="1525568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See next lecure</a:t>
            </a:r>
          </a:p>
        </p:txBody>
      </p:sp>
    </p:spTree>
    <p:extLst>
      <p:ext uri="{BB962C8B-B14F-4D97-AF65-F5344CB8AC3E}">
        <p14:creationId xmlns:p14="http://schemas.microsoft.com/office/powerpoint/2010/main" val="213466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358D7A-D57E-3443-AEFF-36399F19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Software-centric (e.g., STRIDE)</a:t>
            </a:r>
            <a:endParaRPr lang="en-DE" dirty="0"/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Focus is the software system under </a:t>
            </a:r>
            <a:r>
              <a:rPr lang="sv-SE" dirty="0" err="1"/>
              <a:t>analysis</a:t>
            </a:r>
            <a:r>
              <a:rPr lang="sv-SE" dirty="0"/>
              <a:t> and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>
                <a:solidFill>
                  <a:srgbClr val="30C6D6"/>
                </a:solidFill>
              </a:rPr>
              <a:t>technical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 err="1">
                <a:solidFill>
                  <a:srgbClr val="30C6D6"/>
                </a:solidFill>
              </a:rPr>
              <a:t>organization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/>
              <a:t>(</a:t>
            </a:r>
            <a:r>
              <a:rPr lang="sv-SE" dirty="0" err="1"/>
              <a:t>components</a:t>
            </a:r>
            <a:r>
              <a:rPr lang="sv-SE" dirty="0"/>
              <a:t>)</a:t>
            </a:r>
          </a:p>
          <a:p>
            <a:r>
              <a:rPr lang="sv-SE" dirty="0" err="1">
                <a:solidFill>
                  <a:srgbClr val="FF0080"/>
                </a:solidFill>
              </a:rPr>
              <a:t>Architectural</a:t>
            </a:r>
            <a:r>
              <a:rPr lang="sv-SE" dirty="0"/>
              <a:t> </a:t>
            </a:r>
            <a:r>
              <a:rPr lang="sv-SE" dirty="0" err="1"/>
              <a:t>threat</a:t>
            </a:r>
            <a:r>
              <a:rPr lang="sv-SE" dirty="0"/>
              <a:t> </a:t>
            </a:r>
            <a:r>
              <a:rPr lang="sv-SE" dirty="0" err="1"/>
              <a:t>analysis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Important</a:t>
            </a:r>
            <a:r>
              <a:rPr lang="sv-SE" dirty="0"/>
              <a:t> to </a:t>
            </a:r>
            <a:r>
              <a:rPr lang="sv-SE" dirty="0" err="1"/>
              <a:t>include</a:t>
            </a:r>
            <a:r>
              <a:rPr lang="sv-SE" dirty="0"/>
              <a:t> </a:t>
            </a:r>
            <a:r>
              <a:rPr lang="sv-SE" dirty="0" err="1"/>
              <a:t>developers</a:t>
            </a:r>
            <a:r>
              <a:rPr lang="sv-SE" dirty="0"/>
              <a:t> in the </a:t>
            </a:r>
            <a:r>
              <a:rPr lang="sv-SE" dirty="0" err="1"/>
              <a:t>analysis</a:t>
            </a:r>
            <a:r>
              <a:rPr lang="sv-SE" dirty="0"/>
              <a:t> for 2 </a:t>
            </a:r>
            <a:r>
              <a:rPr lang="sv-SE" dirty="0" err="1"/>
              <a:t>reasons</a:t>
            </a:r>
            <a:r>
              <a:rPr lang="sv-SE" dirty="0"/>
              <a:t>:</a:t>
            </a:r>
          </a:p>
          <a:p>
            <a:pPr lvl="1"/>
            <a:r>
              <a:rPr lang="sv-SE" dirty="0" err="1"/>
              <a:t>Accurate</a:t>
            </a:r>
            <a:r>
              <a:rPr lang="sv-SE" dirty="0"/>
              <a:t> </a:t>
            </a:r>
            <a:r>
              <a:rPr lang="sv-SE" dirty="0" err="1"/>
              <a:t>model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software</a:t>
            </a:r>
          </a:p>
          <a:p>
            <a:pPr lvl="1"/>
            <a:r>
              <a:rPr lang="sv-SE" dirty="0" err="1"/>
              <a:t>Developers</a:t>
            </a:r>
            <a:r>
              <a:rPr lang="sv-SE" dirty="0"/>
              <a:t> </a:t>
            </a:r>
            <a:r>
              <a:rPr lang="sv-SE" dirty="0" err="1"/>
              <a:t>learn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assets, risk </a:t>
            </a:r>
            <a:r>
              <a:rPr lang="sv-SE" dirty="0" err="1"/>
              <a:t>analysis</a:t>
            </a:r>
            <a:endParaRPr lang="sv-SE" dirty="0"/>
          </a:p>
          <a:p>
            <a:pPr lvl="1"/>
            <a:endParaRPr lang="sv-SE" dirty="0"/>
          </a:p>
          <a:p>
            <a:r>
              <a:rPr lang="sv-SE" dirty="0" err="1"/>
              <a:t>See</a:t>
            </a:r>
            <a:r>
              <a:rPr lang="sv-SE" dirty="0"/>
              <a:t> </a:t>
            </a:r>
            <a:r>
              <a:rPr lang="sv-SE" dirty="0">
                <a:solidFill>
                  <a:srgbClr val="2EC6D6"/>
                </a:solidFill>
              </a:rPr>
              <a:t>later in </a:t>
            </a:r>
            <a:r>
              <a:rPr lang="sv-SE" dirty="0" err="1">
                <a:solidFill>
                  <a:srgbClr val="2EC6D6"/>
                </a:solidFill>
              </a:rPr>
              <a:t>this</a:t>
            </a:r>
            <a:r>
              <a:rPr lang="sv-SE" dirty="0">
                <a:solidFill>
                  <a:srgbClr val="2EC6D6"/>
                </a:solidFill>
              </a:rPr>
              <a:t> </a:t>
            </a:r>
            <a:r>
              <a:rPr lang="sv-SE" dirty="0" err="1">
                <a:solidFill>
                  <a:srgbClr val="2EC6D6"/>
                </a:solidFill>
              </a:rPr>
              <a:t>lecture</a:t>
            </a:r>
            <a:endParaRPr lang="sv-SE" dirty="0">
              <a:solidFill>
                <a:srgbClr val="2EC6D6"/>
              </a:solidFill>
            </a:endParaRP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4C1F8-2BA0-2D41-AC53-EBFDFA7A7E15}"/>
              </a:ext>
            </a:extLst>
          </p:cNvPr>
          <p:cNvSpPr txBox="1"/>
          <p:nvPr/>
        </p:nvSpPr>
        <p:spPr>
          <a:xfrm>
            <a:off x="5997039" y="4930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endParaRPr lang="en-US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C99BD2-8095-D04D-B432-34DCF16951BD}"/>
              </a:ext>
            </a:extLst>
          </p:cNvPr>
          <p:cNvSpPr/>
          <p:nvPr/>
        </p:nvSpPr>
        <p:spPr>
          <a:xfrm>
            <a:off x="458196" y="6285554"/>
            <a:ext cx="41138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Shostack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: Designing for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John Wiley &amp; Sons, 2014.</a:t>
            </a:r>
          </a:p>
          <a:p>
            <a:endParaRPr lang="sv-SE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9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269D-24C8-EC49-A7F0-342DD29B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Attack-centric (e.g. Abe et al.)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AE0DE-4990-D14B-B84B-3316893A2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Focus the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around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hostility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Put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emphasis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identifying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attacker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profiles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complexity</a:t>
            </a:r>
            <a:r>
              <a:rPr lang="sv-SE" dirty="0">
                <a:solidFill>
                  <a:srgbClr val="FF0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exploiting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system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vulnerability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objectives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Achieve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coverage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identify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migitations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F149B-3CA6-C243-A39E-267060E5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A64A3-40B3-0542-A3F5-42115E434131}"/>
              </a:ext>
            </a:extLst>
          </p:cNvPr>
          <p:cNvSpPr txBox="1"/>
          <p:nvPr/>
        </p:nvSpPr>
        <p:spPr>
          <a:xfrm>
            <a:off x="5997039" y="4930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endParaRPr lang="en-US" sz="2000" dirty="0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CA8F59-7C0E-C54F-B941-94E67BFB4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898" y="3551105"/>
            <a:ext cx="2302902" cy="17225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75BF1D-8950-5446-AF01-D4D4633F7294}"/>
              </a:ext>
            </a:extLst>
          </p:cNvPr>
          <p:cNvSpPr txBox="1"/>
          <p:nvPr/>
        </p:nvSpPr>
        <p:spPr>
          <a:xfrm>
            <a:off x="7940040" y="5330772"/>
            <a:ext cx="807720" cy="168396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r"/>
            <a:r>
              <a:rPr lang="en-US" sz="500" dirty="0"/>
              <a:t>https://</a:t>
            </a:r>
            <a:r>
              <a:rPr lang="en-US" sz="500" dirty="0" err="1"/>
              <a:t>stock.adobe.com</a:t>
            </a:r>
            <a:r>
              <a:rPr lang="en-US" sz="500" dirty="0"/>
              <a:t>/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51C1B9-25FA-5640-B2E0-86E7759A46E0}"/>
              </a:ext>
            </a:extLst>
          </p:cNvPr>
          <p:cNvSpPr/>
          <p:nvPr/>
        </p:nvSpPr>
        <p:spPr>
          <a:xfrm>
            <a:off x="275114" y="6324244"/>
            <a:ext cx="7664926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T.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Abe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S. Hayashi, M.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Saeki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patterns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derive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negative scenarios, 20th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Asia-Pacic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Software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Engineering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Conference (APSEC), 2013</a:t>
            </a:r>
          </a:p>
        </p:txBody>
      </p:sp>
    </p:spTree>
    <p:extLst>
      <p:ext uri="{BB962C8B-B14F-4D97-AF65-F5344CB8AC3E}">
        <p14:creationId xmlns:p14="http://schemas.microsoft.com/office/powerpoint/2010/main" val="2957195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794DB-CB2D-C84E-A64C-B727A77F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RISK &amp; THREAT assessment and prioritization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122A1-C24C-554E-A1FF-D9EEDA3F60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28421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(</a:t>
            </a:r>
            <a:r>
              <a:rPr lang="de-DE" dirty="0" err="1"/>
              <a:t>a.k.a</a:t>
            </a:r>
            <a:r>
              <a:rPr lang="de-DE" dirty="0"/>
              <a:t>. </a:t>
            </a:r>
            <a:r>
              <a:rPr lang="de-DE" dirty="0" err="1"/>
              <a:t>rating</a:t>
            </a:r>
            <a:r>
              <a:rPr lang="de-DE" dirty="0"/>
              <a:t>)</a:t>
            </a:r>
          </a:p>
        </p:txBody>
      </p:sp>
      <p:sp>
        <p:nvSpPr>
          <p:cNvPr id="244" name="Google Shape;244;p30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b="1" dirty="0"/>
              <a:t>Goal</a:t>
            </a:r>
            <a:r>
              <a:rPr lang="de-DE" dirty="0"/>
              <a:t>: </a:t>
            </a:r>
            <a:r>
              <a:rPr lang="de-DE" dirty="0" err="1"/>
              <a:t>attach</a:t>
            </a:r>
            <a:r>
              <a:rPr lang="de-DE" dirty="0"/>
              <a:t> an </a:t>
            </a:r>
            <a:r>
              <a:rPr lang="de-DE" dirty="0" err="1">
                <a:solidFill>
                  <a:srgbClr val="2EC6D6"/>
                </a:solidFill>
              </a:rPr>
              <a:t>importance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risks</a:t>
            </a:r>
            <a:endParaRPr lang="de-DE" dirty="0"/>
          </a:p>
          <a:p>
            <a:pPr lvl="0"/>
            <a:r>
              <a:rPr lang="de-DE" b="1" dirty="0" err="1"/>
              <a:t>Why</a:t>
            </a:r>
            <a:r>
              <a:rPr lang="de-DE" dirty="0"/>
              <a:t>: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>
                <a:solidFill>
                  <a:srgbClr val="2EC6D6"/>
                </a:solidFill>
              </a:rPr>
              <a:t>prioritize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>
                <a:solidFill>
                  <a:srgbClr val="2EC6D6"/>
                </a:solidFill>
              </a:rPr>
              <a:t>decide</a:t>
            </a:r>
            <a:r>
              <a:rPr lang="de-DE" dirty="0">
                <a:solidFill>
                  <a:srgbClr val="2EC6D6"/>
                </a:solidFill>
              </a:rPr>
              <a:t> on </a:t>
            </a:r>
            <a:r>
              <a:rPr lang="de-DE" dirty="0" err="1">
                <a:solidFill>
                  <a:srgbClr val="2EC6D6"/>
                </a:solidFill>
              </a:rPr>
              <a:t>treatment</a:t>
            </a:r>
            <a:endParaRPr lang="de-DE" dirty="0">
              <a:solidFill>
                <a:srgbClr val="2EC6D6"/>
              </a:solidFill>
            </a:endParaRPr>
          </a:p>
          <a:p>
            <a:pPr lvl="1"/>
            <a:endParaRPr lang="de-DE" dirty="0">
              <a:solidFill>
                <a:srgbClr val="2EC6D6"/>
              </a:solidFill>
            </a:endParaRPr>
          </a:p>
          <a:p>
            <a:pPr lvl="0"/>
            <a:r>
              <a:rPr lang="de-DE" dirty="0">
                <a:solidFill>
                  <a:srgbClr val="2EC6D6"/>
                </a:solidFill>
              </a:rPr>
              <a:t>Quantitative</a:t>
            </a:r>
            <a:r>
              <a:rPr lang="de-DE" dirty="0"/>
              <a:t> &amp; </a:t>
            </a:r>
            <a:r>
              <a:rPr lang="de-DE" dirty="0">
                <a:solidFill>
                  <a:srgbClr val="2EC6D6"/>
                </a:solidFill>
              </a:rPr>
              <a:t>qualitative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assessing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, but in </a:t>
            </a:r>
            <a:r>
              <a:rPr lang="de-DE" dirty="0" err="1"/>
              <a:t>general</a:t>
            </a:r>
            <a:r>
              <a:rPr lang="de-DE" dirty="0"/>
              <a:t>: </a:t>
            </a:r>
          </a:p>
        </p:txBody>
      </p:sp>
      <p:sp>
        <p:nvSpPr>
          <p:cNvPr id="245" name="Google Shape;245;p30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13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B7E8E9-74D9-5D4D-A545-B8A617C4199C}"/>
              </a:ext>
            </a:extLst>
          </p:cNvPr>
          <p:cNvSpPr txBox="1"/>
          <p:nvPr/>
        </p:nvSpPr>
        <p:spPr>
          <a:xfrm>
            <a:off x="2065020" y="5099939"/>
            <a:ext cx="452628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80"/>
                </a:solidFill>
              </a:rPr>
              <a:t>R</a:t>
            </a:r>
            <a:r>
              <a:rPr lang="en-DE" sz="2400" b="1" dirty="0">
                <a:solidFill>
                  <a:srgbClr val="FF0080"/>
                </a:solidFill>
              </a:rPr>
              <a:t>isk value = f(impact, likelihood)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59F1142-F6C6-3E4D-9E29-AA07172EE96F}"/>
              </a:ext>
            </a:extLst>
          </p:cNvPr>
          <p:cNvSpPr/>
          <p:nvPr/>
        </p:nvSpPr>
        <p:spPr>
          <a:xfrm>
            <a:off x="617219" y="4988045"/>
            <a:ext cx="4941919" cy="949856"/>
          </a:xfrm>
          <a:prstGeom prst="rect">
            <a:avLst/>
          </a:prstGeom>
          <a:solidFill>
            <a:srgbClr val="008F00">
              <a:alpha val="29804"/>
            </a:srgbClr>
          </a:solidFill>
          <a:ln>
            <a:solidFill>
              <a:srgbClr val="008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75D49-FEB6-784C-A2BB-5A3F9C87FB52}"/>
              </a:ext>
            </a:extLst>
          </p:cNvPr>
          <p:cNvSpPr/>
          <p:nvPr/>
        </p:nvSpPr>
        <p:spPr>
          <a:xfrm>
            <a:off x="617219" y="2416784"/>
            <a:ext cx="4941919" cy="1208314"/>
          </a:xfrm>
          <a:prstGeom prst="rect">
            <a:avLst/>
          </a:prstGeom>
          <a:solidFill>
            <a:srgbClr val="30859C">
              <a:alpha val="29412"/>
            </a:srgbClr>
          </a:solidFill>
          <a:ln>
            <a:solidFill>
              <a:srgbClr val="30859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Rectangle 3"/>
          <p:cNvSpPr/>
          <p:nvPr/>
        </p:nvSpPr>
        <p:spPr>
          <a:xfrm>
            <a:off x="2129556" y="5217155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Stakeholders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409653" y="5127261"/>
            <a:ext cx="69347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value</a:t>
            </a:r>
          </a:p>
        </p:txBody>
      </p:sp>
      <p:sp>
        <p:nvSpPr>
          <p:cNvPr id="8" name="Rectangle 7"/>
          <p:cNvSpPr/>
          <p:nvPr/>
        </p:nvSpPr>
        <p:spPr>
          <a:xfrm>
            <a:off x="4056908" y="4028714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Threat</a:t>
            </a: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4020894" y="4576381"/>
            <a:ext cx="77751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harms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9556" y="4028714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Attacker</a:t>
            </a:r>
          </a:p>
        </p:txBody>
      </p:sp>
      <p:cxnSp>
        <p:nvCxnSpPr>
          <p:cNvPr id="19" name="Straight Arrow Connector 18"/>
          <p:cNvCxnSpPr>
            <a:stCxn id="17" idx="3"/>
            <a:endCxn id="8" idx="1"/>
          </p:cNvCxnSpPr>
          <p:nvPr/>
        </p:nvCxnSpPr>
        <p:spPr>
          <a:xfrm>
            <a:off x="3308274" y="4216237"/>
            <a:ext cx="74863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3"/>
            <a:endCxn id="30" idx="1"/>
          </p:cNvCxnSpPr>
          <p:nvPr/>
        </p:nvCxnSpPr>
        <p:spPr>
          <a:xfrm>
            <a:off x="3308274" y="5404678"/>
            <a:ext cx="74863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56907" y="5217155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Asset</a:t>
            </a: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3397716" y="3939238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poses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68451" y="4028714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Weakness</a:t>
            </a:r>
          </a:p>
        </p:txBody>
      </p:sp>
      <p:cxnSp>
        <p:nvCxnSpPr>
          <p:cNvPr id="48" name="Straight Arrow Connector 47"/>
          <p:cNvCxnSpPr>
            <a:stCxn id="8" idx="2"/>
            <a:endCxn id="30" idx="0"/>
          </p:cNvCxnSpPr>
          <p:nvPr/>
        </p:nvCxnSpPr>
        <p:spPr>
          <a:xfrm flipH="1">
            <a:off x="4646265" y="4403761"/>
            <a:ext cx="2" cy="81339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13"/>
          <p:cNvSpPr txBox="1">
            <a:spLocks noChangeArrowheads="1"/>
          </p:cNvSpPr>
          <p:nvPr/>
        </p:nvSpPr>
        <p:spPr bwMode="auto">
          <a:xfrm>
            <a:off x="5253978" y="3939082"/>
            <a:ext cx="88884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exploits</a:t>
            </a:r>
          </a:p>
        </p:txBody>
      </p:sp>
      <p:sp>
        <p:nvSpPr>
          <p:cNvPr id="75" name="Title 74"/>
          <p:cNvSpPr>
            <a:spLocks noGrp="1"/>
          </p:cNvSpPr>
          <p:nvPr>
            <p:ph type="title"/>
          </p:nvPr>
        </p:nvSpPr>
        <p:spPr>
          <a:xfrm>
            <a:off x="421083" y="751272"/>
            <a:ext cx="8780067" cy="5715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Threats and risk analysis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421084" y="1242553"/>
            <a:ext cx="8228012" cy="383722"/>
          </a:xfrm>
        </p:spPr>
        <p:txBody>
          <a:bodyPr/>
          <a:lstStyle/>
          <a:p>
            <a:r>
              <a:rPr lang="en-US" dirty="0"/>
              <a:t>ISO/IEC 15408 (Common Criteria)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250120" y="3939082"/>
            <a:ext cx="16809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</a:rPr>
              <a:t>FEASIBILITY</a:t>
            </a:r>
            <a:br>
              <a:rPr lang="en-US" sz="1500" b="1" dirty="0">
                <a:solidFill>
                  <a:srgbClr val="C00000"/>
                </a:solidFill>
              </a:rPr>
            </a:br>
            <a:r>
              <a:rPr lang="en-US" sz="1500" b="1" dirty="0">
                <a:solidFill>
                  <a:srgbClr val="C00000"/>
                </a:solidFill>
              </a:rPr>
              <a:t>(i.e., assumptions)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72347" y="3115044"/>
            <a:ext cx="13815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Requirements</a:t>
            </a:r>
          </a:p>
          <a:p>
            <a:pPr algn="ctr"/>
            <a:r>
              <a:rPr lang="en-US" sz="1400" i="1" dirty="0"/>
              <a:t>Design</a:t>
            </a:r>
          </a:p>
          <a:p>
            <a:pPr algn="ctr"/>
            <a:r>
              <a:rPr lang="en-US" sz="1400" i="1" dirty="0"/>
              <a:t>Implementation</a:t>
            </a:r>
          </a:p>
          <a:p>
            <a:pPr algn="ctr"/>
            <a:r>
              <a:rPr lang="en-US" sz="1400" i="1" dirty="0"/>
              <a:t>Configuration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9143" y="2781249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Intensions, Motivation, means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47024" y="2490051"/>
            <a:ext cx="13646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i="1"/>
              <a:t>Attacker model</a:t>
            </a: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2042415" y="3676880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 dirty="0"/>
              <a:t>has</a:t>
            </a:r>
          </a:p>
        </p:txBody>
      </p:sp>
      <p:cxnSp>
        <p:nvCxnSpPr>
          <p:cNvPr id="39" name="Straight Arrow Connector 38"/>
          <p:cNvCxnSpPr>
            <a:stCxn id="17" idx="0"/>
            <a:endCxn id="33" idx="2"/>
          </p:cNvCxnSpPr>
          <p:nvPr/>
        </p:nvCxnSpPr>
        <p:spPr>
          <a:xfrm flipH="1" flipV="1">
            <a:off x="2718503" y="3429001"/>
            <a:ext cx="413" cy="59971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8" idx="3"/>
            <a:endCxn id="37" idx="1"/>
          </p:cNvCxnSpPr>
          <p:nvPr/>
        </p:nvCxnSpPr>
        <p:spPr>
          <a:xfrm>
            <a:off x="5235626" y="4216237"/>
            <a:ext cx="8328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056906" y="2784256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Difficulty</a:t>
            </a: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3957582" y="3691036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/>
              <a:t>has</a:t>
            </a:r>
          </a:p>
        </p:txBody>
      </p:sp>
      <p:cxnSp>
        <p:nvCxnSpPr>
          <p:cNvPr id="44" name="Straight Arrow Connector 43"/>
          <p:cNvCxnSpPr>
            <a:stCxn id="8" idx="0"/>
            <a:endCxn id="42" idx="2"/>
          </p:cNvCxnSpPr>
          <p:nvPr/>
        </p:nvCxnSpPr>
        <p:spPr>
          <a:xfrm flipH="1" flipV="1">
            <a:off x="4646266" y="3432009"/>
            <a:ext cx="2" cy="5967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39139" y="5250255"/>
            <a:ext cx="12302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B050"/>
                </a:solidFill>
              </a:rPr>
              <a:t>IMPACT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9141" y="2942413"/>
            <a:ext cx="12302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5">
                    <a:lumMod val="75000"/>
                  </a:schemeClr>
                </a:solidFill>
              </a:rPr>
              <a:t>LIKELIHOOD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660" y="4656497"/>
            <a:ext cx="10274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Loss of CIA+ </a:t>
            </a:r>
          </a:p>
        </p:txBody>
      </p:sp>
    </p:spTree>
    <p:extLst>
      <p:ext uri="{BB962C8B-B14F-4D97-AF65-F5344CB8AC3E}">
        <p14:creationId xmlns:p14="http://schemas.microsoft.com/office/powerpoint/2010/main" val="2897126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point: Impact and Likelihood</a:t>
            </a:r>
            <a:endParaRPr lang="en-US" noProof="0" dirty="0"/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229"/>
            <a:ext cx="8229600" cy="3966792"/>
          </a:xfrm>
        </p:spPr>
        <p:txBody>
          <a:bodyPr>
            <a:normAutofit fontScale="92500" lnSpcReduction="20000"/>
          </a:bodyPr>
          <a:lstStyle/>
          <a:p>
            <a:r>
              <a:rPr lang="en-US" noProof="0" dirty="0">
                <a:solidFill>
                  <a:srgbClr val="FF0000"/>
                </a:solidFill>
              </a:rPr>
              <a:t>Impact</a:t>
            </a:r>
            <a:r>
              <a:rPr lang="en-US" noProof="0" dirty="0"/>
              <a:t> </a:t>
            </a:r>
          </a:p>
          <a:p>
            <a:pPr lvl="1"/>
            <a:r>
              <a:rPr lang="en-US" noProof="0" dirty="0"/>
              <a:t>How much </a:t>
            </a:r>
            <a:r>
              <a:rPr lang="en-US" noProof="0" dirty="0">
                <a:solidFill>
                  <a:srgbClr val="FF0000"/>
                </a:solidFill>
              </a:rPr>
              <a:t>value to the stakeholder </a:t>
            </a:r>
            <a:r>
              <a:rPr lang="en-US" noProof="0" dirty="0"/>
              <a:t>is involved (e.g., loss of assets, harm of system mission, injury of humans)</a:t>
            </a:r>
          </a:p>
          <a:p>
            <a:pPr lvl="1"/>
            <a:r>
              <a:rPr lang="de-DE" dirty="0"/>
              <a:t>Loss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vulnerability</a:t>
            </a:r>
            <a:r>
              <a:rPr lang="de-DE" dirty="0"/>
              <a:t>/</a:t>
            </a:r>
            <a:r>
              <a:rPr lang="de-DE" dirty="0" err="1"/>
              <a:t>weakness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resulting</a:t>
            </a:r>
            <a:r>
              <a:rPr lang="de-DE" dirty="0"/>
              <a:t> </a:t>
            </a:r>
            <a:r>
              <a:rPr lang="de-DE" dirty="0" err="1"/>
              <a:t>successful</a:t>
            </a:r>
            <a:r>
              <a:rPr lang="de-DE" dirty="0"/>
              <a:t> </a:t>
            </a:r>
            <a:r>
              <a:rPr lang="de-DE" dirty="0" err="1"/>
              <a:t>compromise</a:t>
            </a:r>
            <a:endParaRPr lang="en-US" noProof="0" dirty="0"/>
          </a:p>
          <a:p>
            <a:r>
              <a:rPr lang="en-US" noProof="0" dirty="0">
                <a:solidFill>
                  <a:srgbClr val="FF0000"/>
                </a:solidFill>
              </a:rPr>
              <a:t>Likelihood</a:t>
            </a:r>
            <a:r>
              <a:rPr lang="en-US" noProof="0" dirty="0"/>
              <a:t> </a:t>
            </a:r>
          </a:p>
          <a:p>
            <a:pPr lvl="1"/>
            <a:r>
              <a:rPr lang="en-US" noProof="0" dirty="0">
                <a:solidFill>
                  <a:srgbClr val="FF0000"/>
                </a:solidFill>
              </a:rPr>
              <a:t>How hard </a:t>
            </a:r>
            <a:r>
              <a:rPr lang="en-US" noProof="0" dirty="0"/>
              <a:t>it is to mount the attack (</a:t>
            </a:r>
            <a:r>
              <a:rPr lang="en-US" noProof="0" dirty="0">
                <a:solidFill>
                  <a:srgbClr val="30C6D6"/>
                </a:solidFill>
              </a:rPr>
              <a:t>nature of the weakness and existence and effectiveness of controls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How </a:t>
            </a:r>
            <a:r>
              <a:rPr lang="en-US" noProof="0" dirty="0">
                <a:solidFill>
                  <a:srgbClr val="FF0000"/>
                </a:solidFill>
              </a:rPr>
              <a:t>motivated</a:t>
            </a:r>
            <a:r>
              <a:rPr lang="en-US" noProof="0" dirty="0"/>
              <a:t> and </a:t>
            </a:r>
            <a:r>
              <a:rPr lang="en-US" noProof="0" dirty="0">
                <a:solidFill>
                  <a:srgbClr val="FF0000"/>
                </a:solidFill>
              </a:rPr>
              <a:t>skillful</a:t>
            </a:r>
            <a:r>
              <a:rPr lang="en-US" noProof="0" dirty="0"/>
              <a:t> the attacker is</a:t>
            </a:r>
          </a:p>
          <a:p>
            <a:endParaRPr lang="en-US" noProof="0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F927D4-821F-D54A-81ED-9F66E152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Quantitative approaches (with examples)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8B863A9-BB8C-F04D-A339-FC0316FA6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00873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en-US" dirty="0"/>
              <a:t>Ranking with DREAD </a:t>
            </a:r>
            <a:r>
              <a:rPr lang="en-US" sz="1700" dirty="0"/>
              <a:t>(from Microsoft)</a:t>
            </a:r>
            <a:endParaRPr lang="en-DE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482EE51-B090-F549-83B5-EAA5555E1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540635"/>
            <a:ext cx="4040188" cy="39512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risk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r + e + a + di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Damage potential (</a:t>
            </a:r>
            <a:r>
              <a:rPr lang="en-US" dirty="0" err="1"/>
              <a:t>dp</a:t>
            </a:r>
            <a:r>
              <a:rPr lang="en-US" dirty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If the threat exploit is successful, how much damage will be caused?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Reproducibility (r)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How easy is it to reproduce the threat exploit? What is the cost to the attacker once he has a working exploit for the problem?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Exploitability (e)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What is needed to exploit the threat? What is the cost to develop an exploit for the problem?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Affected users (a)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What users are actually affected if an exploit were to be widely available?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Discoverability (di)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How easy is it to discover a threat?</a:t>
            </a:r>
          </a:p>
          <a:p>
            <a:endParaRPr lang="en-D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D34487C-CB2A-1A41-9239-75E18FC349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68534" y="3109119"/>
            <a:ext cx="4041775" cy="639762"/>
          </a:xfrm>
        </p:spPr>
        <p:txBody>
          <a:bodyPr>
            <a:normAutofit fontScale="92500"/>
          </a:bodyPr>
          <a:lstStyle/>
          <a:p>
            <a:r>
              <a:rPr lang="en-US" dirty="0"/>
              <a:t>Ranking with OCTAVE</a:t>
            </a:r>
            <a:endParaRPr lang="en-DE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C5010B2-D66D-4145-9624-EBA855219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68534" y="3748881"/>
            <a:ext cx="4041775" cy="213952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risk = 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∗ reputation +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financialloss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  <a:p>
            <a:pPr marL="457200" lvl="1" indent="0">
              <a:buNone/>
            </a:pP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∗ productivity +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∗ safety + 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∗ </a:t>
            </a: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legalpenalties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</a:p>
          <a:p>
            <a:pPr marL="457200" lvl="1" indent="0">
              <a:buNone/>
            </a:pP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o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∗ others</a:t>
            </a:r>
          </a:p>
          <a:p>
            <a:endParaRPr lang="en-US" dirty="0"/>
          </a:p>
          <a:p>
            <a:r>
              <a:rPr lang="en-US" dirty="0">
                <a:solidFill>
                  <a:srgbClr val="FF0080"/>
                </a:solidFill>
              </a:rPr>
              <a:t>Focus on impact (probability is optional)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1414B-EE49-E140-AF5F-30CE60AF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16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C50D6-249F-AC4A-8557-57E396D21458}"/>
              </a:ext>
            </a:extLst>
          </p:cNvPr>
          <p:cNvSpPr txBox="1"/>
          <p:nvPr/>
        </p:nvSpPr>
        <p:spPr>
          <a:xfrm>
            <a:off x="457200" y="1385618"/>
            <a:ext cx="7659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>
                <a:solidFill>
                  <a:srgbClr val="FF0080"/>
                </a:solidFill>
              </a:rPr>
              <a:t>Idea: Decompose risk into “parameters” and use a formula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F3BDA8-6884-254D-ABB7-55BEDD143FCF}"/>
              </a:ext>
            </a:extLst>
          </p:cNvPr>
          <p:cNvSpPr/>
          <p:nvPr/>
        </p:nvSpPr>
        <p:spPr>
          <a:xfrm>
            <a:off x="4966448" y="1865063"/>
            <a:ext cx="3936570" cy="1244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Ranking → </a:t>
            </a:r>
            <a:r>
              <a:rPr lang="en-US" sz="1400" b="1" dirty="0"/>
              <a:t>categorizing</a:t>
            </a:r>
            <a:r>
              <a:rPr lang="en-US" sz="1400" dirty="0"/>
              <a:t>. E.g., “Threats with overall ratings between 100 and 50 are classified as </a:t>
            </a:r>
            <a:r>
              <a:rPr lang="en-US" sz="1400" b="1" dirty="0"/>
              <a:t>high risk</a:t>
            </a:r>
            <a:r>
              <a:rPr lang="en-US" sz="1400" dirty="0"/>
              <a:t>, between 50 and 10 are classified as </a:t>
            </a:r>
            <a:r>
              <a:rPr lang="en-US" sz="1400" b="1" dirty="0"/>
              <a:t>medium</a:t>
            </a:r>
            <a:r>
              <a:rPr lang="en-US" sz="1400" dirty="0"/>
              <a:t> </a:t>
            </a:r>
            <a:r>
              <a:rPr lang="en-US" sz="1400" b="1" dirty="0"/>
              <a:t>risk</a:t>
            </a:r>
            <a:r>
              <a:rPr lang="en-US" sz="1400" dirty="0"/>
              <a:t> and between 10 and 1 as </a:t>
            </a:r>
            <a:r>
              <a:rPr lang="en-US" sz="1400" b="1" dirty="0"/>
              <a:t>low risk</a:t>
            </a:r>
            <a:r>
              <a:rPr lang="en-US" sz="1400" dirty="0"/>
              <a:t>”</a:t>
            </a:r>
          </a:p>
          <a:p>
            <a:r>
              <a:rPr lang="en-US" sz="1400" i="1" dirty="0"/>
              <a:t>SP-800-30 -- </a:t>
            </a:r>
            <a:r>
              <a:rPr lang="en-GB" sz="1400" i="1" dirty="0"/>
              <a:t>Guide for Conducting Risk Assessments </a:t>
            </a:r>
            <a:endParaRPr lang="en-GB" sz="1100" i="1" dirty="0"/>
          </a:p>
        </p:txBody>
      </p:sp>
      <p:sp>
        <p:nvSpPr>
          <p:cNvPr id="16" name="Circular Arrow 15">
            <a:extLst>
              <a:ext uri="{FF2B5EF4-FFF2-40B4-BE49-F238E27FC236}">
                <a16:creationId xmlns:a16="http://schemas.microsoft.com/office/drawing/2014/main" id="{BFC8B9E6-1118-EC45-BD7E-40F493F07D1E}"/>
              </a:ext>
            </a:extLst>
          </p:cNvPr>
          <p:cNvSpPr/>
          <p:nvPr/>
        </p:nvSpPr>
        <p:spPr>
          <a:xfrm>
            <a:off x="7722702" y="1536293"/>
            <a:ext cx="723899" cy="639762"/>
          </a:xfrm>
          <a:prstGeom prst="circularArrow">
            <a:avLst>
              <a:gd name="adj1" fmla="val 12500"/>
              <a:gd name="adj2" fmla="val 836409"/>
              <a:gd name="adj3" fmla="val 20457681"/>
              <a:gd name="adj4" fmla="val 16158866"/>
              <a:gd name="adj5" fmla="val 12500"/>
            </a:avLst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84E166-CC4B-E841-8807-EAACE6BDF578}"/>
              </a:ext>
            </a:extLst>
          </p:cNvPr>
          <p:cNvSpPr/>
          <p:nvPr/>
        </p:nvSpPr>
        <p:spPr>
          <a:xfrm>
            <a:off x="457200" y="2080261"/>
            <a:ext cx="3977640" cy="414528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2B4512-2807-8D46-B398-AE56300E6D0E}"/>
              </a:ext>
            </a:extLst>
          </p:cNvPr>
          <p:cNvSpPr/>
          <p:nvPr/>
        </p:nvSpPr>
        <p:spPr>
          <a:xfrm>
            <a:off x="4705986" y="3327470"/>
            <a:ext cx="3977640" cy="245827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Cloud Callout 18">
            <a:extLst>
              <a:ext uri="{FF2B5EF4-FFF2-40B4-BE49-F238E27FC236}">
                <a16:creationId xmlns:a16="http://schemas.microsoft.com/office/drawing/2014/main" id="{7E6303E4-E21C-5048-A502-18ED35ED5F48}"/>
              </a:ext>
            </a:extLst>
          </p:cNvPr>
          <p:cNvSpPr/>
          <p:nvPr/>
        </p:nvSpPr>
        <p:spPr>
          <a:xfrm>
            <a:off x="3749040" y="5852954"/>
            <a:ext cx="1508760" cy="868521"/>
          </a:xfrm>
          <a:prstGeom prst="cloudCallout">
            <a:avLst>
              <a:gd name="adj1" fmla="val -42604"/>
              <a:gd name="adj2" fmla="val -64660"/>
            </a:avLst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sz="1400" dirty="0"/>
              <a:t>Where is the impact in DREAD?</a:t>
            </a:r>
          </a:p>
        </p:txBody>
      </p:sp>
    </p:spTree>
    <p:extLst>
      <p:ext uri="{BB962C8B-B14F-4D97-AF65-F5344CB8AC3E}">
        <p14:creationId xmlns:p14="http://schemas.microsoft.com/office/powerpoint/2010/main" val="91525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CBB7749-3B55-3342-B39D-3C5E53DDC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Reflection: garbage in garbage out?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B692E8-7B88-344E-89A7-EC4EFB2C2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>
                <a:solidFill>
                  <a:srgbClr val="2EC6D6"/>
                </a:solidFill>
              </a:rPr>
              <a:t>Subjectivity</a:t>
            </a:r>
            <a:r>
              <a:rPr lang="en-DE" dirty="0"/>
              <a:t> in the input parameters is still present</a:t>
            </a:r>
          </a:p>
          <a:p>
            <a:endParaRPr lang="en-DE" dirty="0"/>
          </a:p>
          <a:p>
            <a:r>
              <a:rPr lang="en-DE" dirty="0">
                <a:solidFill>
                  <a:srgbClr val="2EC6D6"/>
                </a:solidFill>
              </a:rPr>
              <a:t>Sensitivity</a:t>
            </a:r>
            <a:r>
              <a:rPr lang="en-DE" dirty="0"/>
              <a:t> of the formula to the input parameters needs to be studied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612C0-B3C2-AF49-AE84-EBFA16853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00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dirty="0"/>
              <a:t>Qualitative </a:t>
            </a:r>
            <a:r>
              <a:rPr lang="de-DE" sz="3200" dirty="0" err="1"/>
              <a:t>methods</a:t>
            </a:r>
            <a:r>
              <a:rPr lang="de-DE" sz="3200" dirty="0"/>
              <a:t> </a:t>
            </a:r>
            <a:r>
              <a:rPr lang="de-DE" sz="3200" dirty="0" err="1"/>
              <a:t>based</a:t>
            </a:r>
            <a:r>
              <a:rPr lang="de-DE" sz="3200" dirty="0"/>
              <a:t> on „</a:t>
            </a:r>
            <a:r>
              <a:rPr lang="de-DE" sz="3200" dirty="0" err="1"/>
              <a:t>heat</a:t>
            </a:r>
            <a:r>
              <a:rPr lang="de-DE" sz="3200" dirty="0"/>
              <a:t> </a:t>
            </a:r>
            <a:r>
              <a:rPr lang="de-DE" sz="3200" dirty="0" err="1"/>
              <a:t>maps</a:t>
            </a:r>
            <a:r>
              <a:rPr lang="de-DE" sz="3200" dirty="0"/>
              <a:t>“</a:t>
            </a:r>
            <a:endParaRPr sz="3200" dirty="0"/>
          </a:p>
        </p:txBody>
      </p:sp>
      <p:sp>
        <p:nvSpPr>
          <p:cNvPr id="301" name="Google Shape;301;p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DDDB3-F508-0949-9815-ADB2C3DDCE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Risk</a:t>
            </a:r>
            <a:r>
              <a:rPr lang="de-DE" dirty="0"/>
              <a:t> Assessment Matrix - </a:t>
            </a:r>
            <a:r>
              <a:rPr lang="de-DE" dirty="0" err="1"/>
              <a:t>Example</a:t>
            </a:r>
            <a:endParaRPr lang="en-DE" dirty="0"/>
          </a:p>
        </p:txBody>
      </p:sp>
      <p:pic>
        <p:nvPicPr>
          <p:cNvPr id="7" name="Google Shape;278;p34">
            <a:extLst>
              <a:ext uri="{FF2B5EF4-FFF2-40B4-BE49-F238E27FC236}">
                <a16:creationId xmlns:a16="http://schemas.microsoft.com/office/drawing/2014/main" id="{BA1EDA05-54E2-6B44-9978-4940EDBEB8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75" t="4845"/>
          <a:stretch/>
        </p:blipFill>
        <p:spPr>
          <a:xfrm>
            <a:off x="1927860" y="2697480"/>
            <a:ext cx="4995727" cy="26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30F28-781B-0A43-B03D-1B621B2E645D}"/>
              </a:ext>
            </a:extLst>
          </p:cNvPr>
          <p:cNvSpPr txBox="1"/>
          <p:nvPr/>
        </p:nvSpPr>
        <p:spPr>
          <a:xfrm>
            <a:off x="4145280" y="2193475"/>
            <a:ext cx="185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Damage potential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002187-99AC-F24F-B0EF-5A4B0C33D9E2}"/>
              </a:ext>
            </a:extLst>
          </p:cNvPr>
          <p:cNvSpPr txBox="1"/>
          <p:nvPr/>
        </p:nvSpPr>
        <p:spPr>
          <a:xfrm rot="16200000">
            <a:off x="266701" y="3915141"/>
            <a:ext cx="248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Likelihood of occurrence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32F7B76-BA17-554C-A350-67BA3BC780BA}"/>
              </a:ext>
            </a:extLst>
          </p:cNvPr>
          <p:cNvCxnSpPr>
            <a:cxnSpLocks/>
          </p:cNvCxnSpPr>
          <p:nvPr/>
        </p:nvCxnSpPr>
        <p:spPr>
          <a:xfrm>
            <a:off x="2971800" y="2593287"/>
            <a:ext cx="3951787" cy="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A925154-E62D-344F-9240-E2ED61F5DB5E}"/>
              </a:ext>
            </a:extLst>
          </p:cNvPr>
          <p:cNvCxnSpPr>
            <a:cxnSpLocks/>
          </p:cNvCxnSpPr>
          <p:nvPr/>
        </p:nvCxnSpPr>
        <p:spPr>
          <a:xfrm flipV="1">
            <a:off x="1828800" y="3185160"/>
            <a:ext cx="0" cy="215752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Line Callout 2 (Accent Bar) 13">
            <a:extLst>
              <a:ext uri="{FF2B5EF4-FFF2-40B4-BE49-F238E27FC236}">
                <a16:creationId xmlns:a16="http://schemas.microsoft.com/office/drawing/2014/main" id="{0D4F088F-2121-214C-8BA4-1E87A4C058CB}"/>
              </a:ext>
            </a:extLst>
          </p:cNvPr>
          <p:cNvSpPr/>
          <p:nvPr/>
        </p:nvSpPr>
        <p:spPr>
          <a:xfrm>
            <a:off x="7570553" y="3685748"/>
            <a:ext cx="815172" cy="1763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8059"/>
              <a:gd name="adj6" fmla="val -193426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sz="1200" dirty="0"/>
              <a:t>Risk 1</a:t>
            </a:r>
          </a:p>
        </p:txBody>
      </p:sp>
      <p:sp>
        <p:nvSpPr>
          <p:cNvPr id="19" name="Line Callout 2 (Accent Bar) 18">
            <a:extLst>
              <a:ext uri="{FF2B5EF4-FFF2-40B4-BE49-F238E27FC236}">
                <a16:creationId xmlns:a16="http://schemas.microsoft.com/office/drawing/2014/main" id="{49FD4A33-46C5-C043-90F5-184AFC6CCED2}"/>
              </a:ext>
            </a:extLst>
          </p:cNvPr>
          <p:cNvSpPr/>
          <p:nvPr/>
        </p:nvSpPr>
        <p:spPr>
          <a:xfrm>
            <a:off x="8093245" y="3096987"/>
            <a:ext cx="815172" cy="1763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3491"/>
              <a:gd name="adj6" fmla="val -17566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sz="1200" dirty="0"/>
              <a:t>Risk 2</a:t>
            </a:r>
          </a:p>
        </p:txBody>
      </p:sp>
      <p:sp>
        <p:nvSpPr>
          <p:cNvPr id="20" name="Line Callout 2 (Accent Bar) 19">
            <a:extLst>
              <a:ext uri="{FF2B5EF4-FFF2-40B4-BE49-F238E27FC236}">
                <a16:creationId xmlns:a16="http://schemas.microsoft.com/office/drawing/2014/main" id="{250B0AEA-5EB2-034B-97CF-DC812003851A}"/>
              </a:ext>
            </a:extLst>
          </p:cNvPr>
          <p:cNvSpPr/>
          <p:nvPr/>
        </p:nvSpPr>
        <p:spPr>
          <a:xfrm>
            <a:off x="5795093" y="5466452"/>
            <a:ext cx="815172" cy="1763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1460"/>
              <a:gd name="adj6" fmla="val -7377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sz="1200" dirty="0"/>
              <a:t>Risk 3</a:t>
            </a:r>
          </a:p>
        </p:txBody>
      </p:sp>
    </p:spTree>
    <p:extLst>
      <p:ext uri="{BB962C8B-B14F-4D97-AF65-F5344CB8AC3E}">
        <p14:creationId xmlns:p14="http://schemas.microsoft.com/office/powerpoint/2010/main" val="664448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</a:pPr>
            <a:r>
              <a:rPr lang="en-GB" dirty="0"/>
              <a:t>Qualitative Risk Assessment</a:t>
            </a:r>
            <a:endParaRPr dirty="0"/>
          </a:p>
        </p:txBody>
      </p:sp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60375" indent="-460375">
              <a:lnSpc>
                <a:spcPct val="150000"/>
              </a:lnSpc>
              <a:spcBef>
                <a:spcPts val="360"/>
              </a:spcBef>
            </a:pP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in </a:t>
            </a:r>
            <a:r>
              <a:rPr lang="de-DE" b="1" dirty="0" err="1">
                <a:solidFill>
                  <a:srgbClr val="2EC6D6"/>
                </a:solidFill>
              </a:rPr>
              <a:t>more</a:t>
            </a:r>
            <a:r>
              <a:rPr lang="de-DE" b="1" dirty="0">
                <a:solidFill>
                  <a:srgbClr val="2EC6D6"/>
                </a:solidFill>
              </a:rPr>
              <a:t> </a:t>
            </a:r>
            <a:r>
              <a:rPr lang="de-DE" b="1" dirty="0" err="1">
                <a:solidFill>
                  <a:srgbClr val="2EC6D6"/>
                </a:solidFill>
              </a:rPr>
              <a:t>subjective</a:t>
            </a:r>
            <a:r>
              <a:rPr lang="de-DE" b="1" dirty="0">
                <a:solidFill>
                  <a:srgbClr val="2EC6D6"/>
                </a:solidFill>
              </a:rPr>
              <a:t> </a:t>
            </a:r>
            <a:r>
              <a:rPr lang="de-DE" b="1" dirty="0" err="1">
                <a:solidFill>
                  <a:srgbClr val="2EC6D6"/>
                </a:solidFill>
              </a:rPr>
              <a:t>and</a:t>
            </a:r>
            <a:r>
              <a:rPr lang="de-DE" b="1" dirty="0">
                <a:solidFill>
                  <a:srgbClr val="2EC6D6"/>
                </a:solidFill>
              </a:rPr>
              <a:t> </a:t>
            </a:r>
            <a:r>
              <a:rPr lang="de-DE" b="1" dirty="0" err="1">
                <a:solidFill>
                  <a:srgbClr val="2EC6D6"/>
                </a:solidFill>
              </a:rPr>
              <a:t>general</a:t>
            </a:r>
            <a:r>
              <a:rPr lang="de-DE" dirty="0"/>
              <a:t> </a:t>
            </a:r>
            <a:r>
              <a:rPr lang="de-DE" dirty="0" err="1"/>
              <a:t>terms</a:t>
            </a:r>
            <a:r>
              <a:rPr lang="de-DE" dirty="0"/>
              <a:t> such </a:t>
            </a:r>
            <a:r>
              <a:rPr lang="de-DE" dirty="0" err="1"/>
              <a:t>as</a:t>
            </a:r>
            <a:r>
              <a:rPr lang="de-DE" dirty="0"/>
              <a:t> high, medium,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</a:p>
          <a:p>
            <a:pPr marL="460375" indent="-460375">
              <a:lnSpc>
                <a:spcPct val="150000"/>
              </a:lnSpc>
              <a:spcBef>
                <a:spcPts val="360"/>
              </a:spcBef>
            </a:pPr>
            <a:r>
              <a:rPr lang="de-DE" dirty="0"/>
              <a:t>Qualitative </a:t>
            </a:r>
            <a:r>
              <a:rPr lang="de-DE" dirty="0" err="1"/>
              <a:t>assessments</a:t>
            </a:r>
            <a:r>
              <a:rPr lang="de-DE" dirty="0"/>
              <a:t> </a:t>
            </a:r>
            <a:r>
              <a:rPr lang="de-DE" dirty="0" err="1">
                <a:solidFill>
                  <a:srgbClr val="2EC6D6"/>
                </a:solidFill>
              </a:rPr>
              <a:t>depend</a:t>
            </a:r>
            <a:r>
              <a:rPr lang="de-DE" dirty="0">
                <a:solidFill>
                  <a:srgbClr val="2EC6D6"/>
                </a:solidFill>
              </a:rPr>
              <a:t> </a:t>
            </a:r>
            <a:r>
              <a:rPr lang="de-DE" dirty="0" err="1">
                <a:solidFill>
                  <a:srgbClr val="2EC6D6"/>
                </a:solidFill>
              </a:rPr>
              <a:t>more</a:t>
            </a:r>
            <a:r>
              <a:rPr lang="de-DE" dirty="0">
                <a:solidFill>
                  <a:srgbClr val="2EC6D6"/>
                </a:solidFill>
              </a:rPr>
              <a:t> on </a:t>
            </a:r>
            <a:r>
              <a:rPr lang="de-DE" dirty="0" err="1">
                <a:solidFill>
                  <a:srgbClr val="2EC6D6"/>
                </a:solidFill>
              </a:rPr>
              <a:t>the</a:t>
            </a:r>
            <a:r>
              <a:rPr lang="de-DE" dirty="0">
                <a:solidFill>
                  <a:srgbClr val="2EC6D6"/>
                </a:solidFill>
              </a:rPr>
              <a:t> </a:t>
            </a:r>
            <a:r>
              <a:rPr lang="de-DE" dirty="0" err="1">
                <a:solidFill>
                  <a:srgbClr val="2EC6D6"/>
                </a:solidFill>
              </a:rPr>
              <a:t>expertise</a:t>
            </a:r>
            <a:r>
              <a:rPr lang="de-DE" dirty="0">
                <a:solidFill>
                  <a:srgbClr val="2EC6D6"/>
                </a:solidFill>
              </a:rPr>
              <a:t>, </a:t>
            </a:r>
            <a:r>
              <a:rPr lang="de-DE" dirty="0" err="1">
                <a:solidFill>
                  <a:srgbClr val="2EC6D6"/>
                </a:solidFill>
              </a:rPr>
              <a:t>experience</a:t>
            </a:r>
            <a:r>
              <a:rPr lang="de-DE" dirty="0">
                <a:solidFill>
                  <a:srgbClr val="2EC6D6"/>
                </a:solidFill>
              </a:rPr>
              <a:t>, </a:t>
            </a:r>
            <a:r>
              <a:rPr lang="de-DE" dirty="0" err="1">
                <a:solidFill>
                  <a:srgbClr val="2EC6D6"/>
                </a:solidFill>
              </a:rPr>
              <a:t>and</a:t>
            </a:r>
            <a:r>
              <a:rPr lang="de-DE" dirty="0">
                <a:solidFill>
                  <a:srgbClr val="2EC6D6"/>
                </a:solidFill>
              </a:rPr>
              <a:t> </a:t>
            </a:r>
            <a:r>
              <a:rPr lang="de-DE" dirty="0" err="1">
                <a:solidFill>
                  <a:srgbClr val="2EC6D6"/>
                </a:solidFill>
              </a:rPr>
              <a:t>judgment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conducting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assessment</a:t>
            </a:r>
            <a:endParaRPr dirty="0"/>
          </a:p>
          <a:p>
            <a:pPr marL="457200" lvl="0" indent="-30861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dirty="0" err="1"/>
              <a:t>Useful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adequately</a:t>
            </a:r>
            <a:r>
              <a:rPr lang="de-DE" dirty="0"/>
              <a:t>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organization’s</a:t>
            </a:r>
            <a:r>
              <a:rPr lang="de-DE" dirty="0">
                <a:solidFill>
                  <a:srgbClr val="2DC6D6"/>
                </a:solidFill>
              </a:rPr>
              <a:t> </a:t>
            </a:r>
            <a:r>
              <a:rPr lang="de-DE" dirty="0" err="1">
                <a:solidFill>
                  <a:srgbClr val="2DC6D6"/>
                </a:solidFill>
              </a:rPr>
              <a:t>management</a:t>
            </a:r>
            <a:endParaRPr dirty="0"/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F9A9E9-2E7C-996A-5841-24CDE7C44B4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Risk Assessment Matrix</a:t>
            </a:r>
            <a:endParaRPr/>
          </a:p>
        </p:txBody>
      </p:sp>
      <p:sp>
        <p:nvSpPr>
          <p:cNvPr id="268" name="Google Shape;268;p3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2575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dirty="0"/>
              <a:t>A </a:t>
            </a:r>
            <a:r>
              <a:rPr lang="de-DE" b="1" dirty="0" err="1"/>
              <a:t>risk</a:t>
            </a:r>
            <a:r>
              <a:rPr lang="de-DE" b="1" dirty="0"/>
              <a:t> </a:t>
            </a:r>
            <a:r>
              <a:rPr lang="de-DE" b="1" dirty="0" err="1"/>
              <a:t>assessment</a:t>
            </a:r>
            <a:r>
              <a:rPr lang="de-DE" b="1" dirty="0"/>
              <a:t> </a:t>
            </a:r>
            <a:r>
              <a:rPr lang="de-DE" b="1" dirty="0" err="1"/>
              <a:t>matrix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b="1" dirty="0" err="1"/>
              <a:t>risk</a:t>
            </a:r>
            <a:r>
              <a:rPr lang="de-DE" b="1" dirty="0"/>
              <a:t> </a:t>
            </a:r>
            <a:r>
              <a:rPr lang="de-DE" b="1" dirty="0" err="1"/>
              <a:t>control</a:t>
            </a:r>
            <a:r>
              <a:rPr lang="de-DE" b="1" dirty="0"/>
              <a:t> </a:t>
            </a:r>
            <a:r>
              <a:rPr lang="de-DE" b="1" dirty="0" err="1"/>
              <a:t>matrix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tool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. </a:t>
            </a:r>
            <a:r>
              <a:rPr lang="de-DE" dirty="0" err="1"/>
              <a:t>It's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assess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harm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disruption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such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.</a:t>
            </a:r>
            <a:endParaRPr dirty="0"/>
          </a:p>
          <a:p>
            <a:pPr marL="457200" lvl="0" indent="-325755">
              <a:lnSpc>
                <a:spcPct val="150000"/>
              </a:lnSpc>
              <a:spcBef>
                <a:spcPts val="0"/>
              </a:spcBef>
              <a:buSzPct val="56250"/>
              <a:buChar char="●"/>
            </a:pP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matrix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also a </a:t>
            </a:r>
            <a:r>
              <a:rPr lang="de-DE" b="1" dirty="0" err="1"/>
              <a:t>visual</a:t>
            </a:r>
            <a:r>
              <a:rPr lang="de-DE" b="1" dirty="0"/>
              <a:t> </a:t>
            </a:r>
            <a:r>
              <a:rPr lang="de-DE" b="1" dirty="0" err="1"/>
              <a:t>depiction</a:t>
            </a:r>
            <a:r>
              <a:rPr lang="de-DE" b="1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categorises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likelihood</a:t>
            </a:r>
            <a:r>
              <a:rPr lang="de-DE" dirty="0"/>
              <a:t>, </a:t>
            </a:r>
            <a:r>
              <a:rPr lang="de-DE" dirty="0" err="1"/>
              <a:t>impact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overall</a:t>
            </a:r>
            <a:r>
              <a:rPr lang="de-DE" dirty="0"/>
              <a:t> </a:t>
            </a:r>
            <a:r>
              <a:rPr lang="de-DE" dirty="0" err="1"/>
              <a:t>severity</a:t>
            </a:r>
            <a:endParaRPr dirty="0"/>
          </a:p>
        </p:txBody>
      </p:sp>
      <p:sp>
        <p:nvSpPr>
          <p:cNvPr id="269" name="Google Shape;269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75E472-0B06-BFAA-ECA8-60C4AD9E6CC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44BCDA-67EF-5145-8470-D5CB8E07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Threat analysis with STRIDE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A0A2FD-4DEA-3B49-926A-E875DE4C2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0593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Threat</a:t>
            </a:r>
            <a:r>
              <a:rPr lang="de-DE" dirty="0"/>
              <a:t> Analysis (</a:t>
            </a:r>
            <a:r>
              <a:rPr lang="de-DE" dirty="0" err="1"/>
              <a:t>a.k.a</a:t>
            </a:r>
            <a:r>
              <a:rPr lang="de-DE" dirty="0"/>
              <a:t>. Modeling)</a:t>
            </a:r>
            <a:endParaRPr dirty="0"/>
          </a:p>
        </p:txBody>
      </p:sp>
      <p:sp>
        <p:nvSpPr>
          <p:cNvPr id="357" name="Google Shape;357;p44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de-DE" b="1" dirty="0" err="1"/>
              <a:t>Threat</a:t>
            </a:r>
            <a:r>
              <a:rPr lang="de-DE" b="1" dirty="0"/>
              <a:t> Model:</a:t>
            </a:r>
            <a:r>
              <a:rPr lang="de-DE" dirty="0"/>
              <a:t> </a:t>
            </a:r>
            <a:r>
              <a:rPr lang="de-DE" i="1" u="sng" dirty="0" err="1"/>
              <a:t>Process</a:t>
            </a:r>
            <a:r>
              <a:rPr lang="de-DE" i="1" u="sng" dirty="0"/>
              <a:t> </a:t>
            </a:r>
            <a:r>
              <a:rPr lang="de-DE" i="1" u="sng" dirty="0" err="1"/>
              <a:t>that</a:t>
            </a:r>
            <a:r>
              <a:rPr lang="de-DE" i="1" u="sng" dirty="0"/>
              <a:t> </a:t>
            </a:r>
            <a:r>
              <a:rPr lang="de-DE" i="1" u="sng" dirty="0" err="1"/>
              <a:t>reviews</a:t>
            </a:r>
            <a:r>
              <a:rPr lang="de-DE" i="1" u="sng" dirty="0"/>
              <a:t> </a:t>
            </a:r>
            <a:r>
              <a:rPr lang="de-DE" i="1" u="sng" dirty="0" err="1"/>
              <a:t>the</a:t>
            </a:r>
            <a:r>
              <a:rPr lang="de-DE" i="1" u="sng" dirty="0"/>
              <a:t> </a:t>
            </a:r>
            <a:r>
              <a:rPr lang="de-DE" i="1" u="sng" dirty="0" err="1"/>
              <a:t>security</a:t>
            </a:r>
            <a:r>
              <a:rPr lang="de-DE" i="1" u="sng" dirty="0"/>
              <a:t> </a:t>
            </a:r>
            <a:r>
              <a:rPr lang="de-DE" i="1" u="sng" dirty="0" err="1"/>
              <a:t>of</a:t>
            </a:r>
            <a:r>
              <a:rPr lang="de-DE" i="1" u="sng" dirty="0"/>
              <a:t> </a:t>
            </a:r>
            <a:r>
              <a:rPr lang="de-DE" i="1" u="sng" dirty="0" err="1"/>
              <a:t>any</a:t>
            </a:r>
            <a:r>
              <a:rPr lang="de-DE" i="1" u="sng" dirty="0"/>
              <a:t> </a:t>
            </a:r>
            <a:r>
              <a:rPr lang="de-DE" i="1" u="sng" dirty="0" err="1"/>
              <a:t>system</a:t>
            </a:r>
            <a:r>
              <a:rPr lang="de-DE" i="1" u="sng" dirty="0"/>
              <a:t>, </a:t>
            </a:r>
            <a:r>
              <a:rPr lang="de-DE" i="1" u="sng" dirty="0" err="1"/>
              <a:t>identifies</a:t>
            </a:r>
            <a:r>
              <a:rPr lang="de-DE" i="1" u="sng" dirty="0"/>
              <a:t> </a:t>
            </a:r>
            <a:r>
              <a:rPr lang="de-DE" i="1" u="sng" dirty="0" err="1"/>
              <a:t>problem</a:t>
            </a:r>
            <a:r>
              <a:rPr lang="de-DE" i="1" u="sng" dirty="0"/>
              <a:t> </a:t>
            </a:r>
            <a:r>
              <a:rPr lang="de-DE" i="1" u="sng" dirty="0" err="1"/>
              <a:t>areas</a:t>
            </a:r>
            <a:r>
              <a:rPr lang="de-DE" i="1" u="sng" dirty="0"/>
              <a:t>, and </a:t>
            </a:r>
            <a:r>
              <a:rPr lang="de-DE" i="1" u="sng" dirty="0" err="1"/>
              <a:t>determines</a:t>
            </a:r>
            <a:r>
              <a:rPr lang="de-DE" i="1" u="sng" dirty="0"/>
              <a:t> </a:t>
            </a:r>
            <a:r>
              <a:rPr lang="de-DE" i="1" u="sng" dirty="0" err="1"/>
              <a:t>the</a:t>
            </a:r>
            <a:r>
              <a:rPr lang="de-DE" i="1" u="sng" dirty="0"/>
              <a:t> </a:t>
            </a:r>
            <a:r>
              <a:rPr lang="de-DE" i="1" u="sng" dirty="0" err="1"/>
              <a:t>risk</a:t>
            </a:r>
            <a:r>
              <a:rPr lang="de-DE" i="1" u="sng" dirty="0"/>
              <a:t> </a:t>
            </a:r>
            <a:r>
              <a:rPr lang="de-DE" i="1" u="sng" dirty="0" err="1"/>
              <a:t>associated</a:t>
            </a:r>
            <a:r>
              <a:rPr lang="de-DE" i="1" u="sng" dirty="0"/>
              <a:t> </a:t>
            </a:r>
            <a:r>
              <a:rPr lang="de-DE" i="1" u="sng" dirty="0" err="1"/>
              <a:t>with</a:t>
            </a:r>
            <a:r>
              <a:rPr lang="de-DE" i="1" u="sng" dirty="0"/>
              <a:t> </a:t>
            </a:r>
            <a:r>
              <a:rPr lang="de-DE" i="1" u="sng" dirty="0" err="1"/>
              <a:t>each</a:t>
            </a:r>
            <a:r>
              <a:rPr lang="de-DE" i="1" u="sng" dirty="0"/>
              <a:t> </a:t>
            </a:r>
            <a:r>
              <a:rPr lang="de-DE" i="1" u="sng" dirty="0" err="1"/>
              <a:t>area</a:t>
            </a:r>
            <a:endParaRPr lang="de-DE" i="1" u="sng" dirty="0"/>
          </a:p>
          <a:p>
            <a:pPr marL="45720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endParaRPr i="1" u="sng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e-DE" dirty="0" err="1"/>
              <a:t>Threat</a:t>
            </a:r>
            <a:r>
              <a:rPr lang="de-DE" dirty="0"/>
              <a:t> Modeling </a:t>
            </a:r>
            <a:r>
              <a:rPr lang="de-DE" dirty="0" err="1"/>
              <a:t>is</a:t>
            </a:r>
            <a:r>
              <a:rPr lang="de-DE" dirty="0"/>
              <a:t> Iterative (</a:t>
            </a:r>
            <a:r>
              <a:rPr lang="de-DE" dirty="0" err="1"/>
              <a:t>continuous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358" name="Google Shape;358;p4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80"/>
                </a:solidFill>
              </a:rPr>
              <a:t>Systematic approach </a:t>
            </a:r>
            <a:r>
              <a:rPr lang="en-US" dirty="0"/>
              <a:t>for threat identification</a:t>
            </a:r>
          </a:p>
          <a:p>
            <a:r>
              <a:rPr lang="en-US" dirty="0"/>
              <a:t>Threats are organized into </a:t>
            </a:r>
            <a:r>
              <a:rPr lang="en-US" dirty="0">
                <a:solidFill>
                  <a:srgbClr val="FF0080"/>
                </a:solidFill>
              </a:rPr>
              <a:t>categories</a:t>
            </a:r>
            <a:r>
              <a:rPr lang="en-US" dirty="0"/>
              <a:t>, it terms of what attacker is trying to achieve</a:t>
            </a:r>
          </a:p>
          <a:p>
            <a:r>
              <a:rPr lang="en-US" dirty="0"/>
              <a:t>STRIDE is a </a:t>
            </a:r>
            <a:r>
              <a:rPr lang="en-US" b="1" dirty="0"/>
              <a:t>mnemonic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S</a:t>
            </a:r>
            <a:r>
              <a:rPr lang="en-US" dirty="0"/>
              <a:t>poofing	(e.g., </a:t>
            </a:r>
            <a:r>
              <a:rPr lang="en-US" i="1" dirty="0"/>
              <a:t>impersonate legit user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T</a:t>
            </a:r>
            <a:r>
              <a:rPr lang="en-US" dirty="0"/>
              <a:t>ampering	(e.g., </a:t>
            </a:r>
            <a:r>
              <a:rPr lang="en-US" i="1" dirty="0"/>
              <a:t>defacing web site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R</a:t>
            </a:r>
            <a:r>
              <a:rPr lang="en-US" dirty="0"/>
              <a:t>epudiation	(e.g., </a:t>
            </a:r>
            <a:r>
              <a:rPr lang="en-US" i="1" dirty="0"/>
              <a:t>it wasn’t me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I</a:t>
            </a:r>
            <a:r>
              <a:rPr lang="en-US" dirty="0"/>
              <a:t>nformation disclosure	(e.g., </a:t>
            </a:r>
            <a:r>
              <a:rPr lang="en-US" i="1" dirty="0"/>
              <a:t>Heartbleed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D</a:t>
            </a:r>
            <a:r>
              <a:rPr lang="en-US" dirty="0"/>
              <a:t>enial of service	(e.g., </a:t>
            </a:r>
            <a:r>
              <a:rPr lang="en-US" i="1" dirty="0"/>
              <a:t>flooding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E</a:t>
            </a:r>
            <a:r>
              <a:rPr lang="en-US" dirty="0"/>
              <a:t>levation of privilege	(e.g., </a:t>
            </a:r>
            <a:r>
              <a:rPr lang="en-US" i="1" dirty="0"/>
              <a:t>running as root</a:t>
            </a:r>
            <a:r>
              <a:rPr lang="en-US" dirty="0"/>
              <a:t>)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282-59EF-BC4E-9C4F-6C62C86934D0}" type="slidenum">
              <a:rPr lang="en-US" smtClean="0"/>
              <a:t>23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C593D9-5F69-2E4C-B9C6-F9F77661BA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Security threat assessment</a:t>
            </a:r>
            <a:endParaRPr lang="en-DE" dirty="0"/>
          </a:p>
        </p:txBody>
      </p:sp>
      <p:pic>
        <p:nvPicPr>
          <p:cNvPr id="5" name="Picture 4" descr="threat-modeling-book-300.jpg">
            <a:extLst>
              <a:ext uri="{FF2B5EF4-FFF2-40B4-BE49-F238E27FC236}">
                <a16:creationId xmlns:a16="http://schemas.microsoft.com/office/drawing/2014/main" id="{FA3FF060-B0E4-0E42-88BD-0847FF68C9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0865" y="11347"/>
            <a:ext cx="1329720" cy="1515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A65AC6-4726-FD4A-9855-D45003B5B7CF}"/>
              </a:ext>
            </a:extLst>
          </p:cNvPr>
          <p:cNvSpPr txBox="1"/>
          <p:nvPr/>
        </p:nvSpPr>
        <p:spPr>
          <a:xfrm>
            <a:off x="1451231" y="6356350"/>
            <a:ext cx="6241538" cy="369332"/>
          </a:xfrm>
          <a:prstGeom prst="rect">
            <a:avLst/>
          </a:prstGeom>
          <a:noFill/>
          <a:ln>
            <a:solidFill>
              <a:srgbClr val="FF008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A. </a:t>
            </a:r>
            <a:r>
              <a:rPr lang="en-US" dirty="0" err="1"/>
              <a:t>Shostack</a:t>
            </a:r>
            <a:r>
              <a:rPr lang="en-US" dirty="0"/>
              <a:t>, Threat Modeling : Designing for Security, Wiley 2014</a:t>
            </a:r>
          </a:p>
        </p:txBody>
      </p:sp>
    </p:spTree>
    <p:extLst>
      <p:ext uri="{BB962C8B-B14F-4D97-AF65-F5344CB8AC3E}">
        <p14:creationId xmlns:p14="http://schemas.microsoft.com/office/powerpoint/2010/main" val="3683766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STRIDE </a:t>
            </a:r>
            <a:r>
              <a:rPr lang="de-DE" dirty="0" err="1"/>
              <a:t>categories</a:t>
            </a:r>
            <a:endParaRPr dirty="0"/>
          </a:p>
        </p:txBody>
      </p:sp>
      <p:sp>
        <p:nvSpPr>
          <p:cNvPr id="416" name="Google Shape;416;p5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  <p:pic>
        <p:nvPicPr>
          <p:cNvPr id="417" name="Google Shape;41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37" y="2234984"/>
            <a:ext cx="9039325" cy="37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7BC23-6AE9-A94E-BCCE-F6C8E18203C8}"/>
              </a:ext>
            </a:extLst>
          </p:cNvPr>
          <p:cNvSpPr txBox="1"/>
          <p:nvPr/>
        </p:nvSpPr>
        <p:spPr>
          <a:xfrm>
            <a:off x="2476500" y="1699260"/>
            <a:ext cx="3888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Threat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Property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Countermeasure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474" y="2500104"/>
            <a:ext cx="6673606" cy="19797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Methodology</a:t>
            </a:r>
            <a:endParaRPr lang="en-US" dirty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Define users and realistic use scenarios</a:t>
            </a:r>
          </a:p>
          <a:p>
            <a:r>
              <a:rPr lang="en-US" dirty="0"/>
              <a:t>Gather assumptions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Model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the system w/ DFD diagram (assets)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FFFF"/>
                </a:solidFill>
              </a:rPr>
              <a:t>Map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/>
              <a:t>STRIDE to DFD element types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FFFF"/>
                </a:solidFill>
              </a:rPr>
              <a:t>Refine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/>
              <a:t>threats via threat tree patterns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FFFF"/>
                </a:solidFill>
              </a:rPr>
              <a:t>Document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/>
              <a:t>the threats (e.g., as MUCs)</a:t>
            </a:r>
          </a:p>
          <a:p>
            <a:endParaRPr lang="en-US" dirty="0"/>
          </a:p>
          <a:p>
            <a:r>
              <a:rPr lang="en-US" dirty="0"/>
              <a:t>Assign priority via risk analysis (</a:t>
            </a:r>
            <a:r>
              <a:rPr lang="en-US" dirty="0">
                <a:solidFill>
                  <a:srgbClr val="FF0080"/>
                </a:solidFill>
              </a:rPr>
              <a:t>to counter threat explosion problem</a:t>
            </a:r>
            <a:r>
              <a:rPr lang="en-US" dirty="0"/>
              <a:t>)</a:t>
            </a:r>
          </a:p>
          <a:p>
            <a:r>
              <a:rPr lang="en-US" dirty="0"/>
              <a:t>Draft mitigation associated to threats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282-59EF-BC4E-9C4F-6C62C86934D0}" type="slidenum">
              <a:rPr lang="en-US" smtClean="0"/>
              <a:t>25</a:t>
            </a:fld>
            <a:endParaRPr lang="en-US"/>
          </a:p>
        </p:txBody>
      </p:sp>
      <p:sp>
        <p:nvSpPr>
          <p:cNvPr id="7" name="Explosion 2 6"/>
          <p:cNvSpPr/>
          <p:nvPr/>
        </p:nvSpPr>
        <p:spPr>
          <a:xfrm>
            <a:off x="6037153" y="1674855"/>
            <a:ext cx="3018693" cy="103231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Model-based</a:t>
            </a:r>
          </a:p>
        </p:txBody>
      </p:sp>
      <p:sp>
        <p:nvSpPr>
          <p:cNvPr id="8" name="Explosion 2 7"/>
          <p:cNvSpPr/>
          <p:nvPr/>
        </p:nvSpPr>
        <p:spPr>
          <a:xfrm>
            <a:off x="6352094" y="3634681"/>
            <a:ext cx="3018693" cy="103231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Knowledge-based</a:t>
            </a:r>
          </a:p>
        </p:txBody>
      </p:sp>
    </p:spTree>
    <p:extLst>
      <p:ext uri="{BB962C8B-B14F-4D97-AF65-F5344CB8AC3E}">
        <p14:creationId xmlns:p14="http://schemas.microsoft.com/office/powerpoint/2010/main" val="2594947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5"/>
          <p:cNvSpPr txBox="1">
            <a:spLocks noGrp="1"/>
          </p:cNvSpPr>
          <p:nvPr>
            <p:ph type="title"/>
          </p:nvPr>
        </p:nvSpPr>
        <p:spPr>
          <a:xfrm>
            <a:off x="457200" y="76556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Profiling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Application</a:t>
            </a:r>
            <a:endParaRPr dirty="0"/>
          </a:p>
        </p:txBody>
      </p:sp>
      <p:sp>
        <p:nvSpPr>
          <p:cNvPr id="365" name="Google Shape;365;p45"/>
          <p:cNvSpPr txBox="1">
            <a:spLocks noGrp="1"/>
          </p:cNvSpPr>
          <p:nvPr>
            <p:ph type="body" idx="1"/>
          </p:nvPr>
        </p:nvSpPr>
        <p:spPr>
          <a:xfrm>
            <a:off x="457200" y="1727387"/>
            <a:ext cx="8229600" cy="43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Where</a:t>
            </a:r>
            <a:r>
              <a:rPr lang="de-DE" b="1" dirty="0"/>
              <a:t> will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application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deployed</a:t>
            </a: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 	DMZ/Internal – </a:t>
            </a:r>
            <a:r>
              <a:rPr lang="de-DE" dirty="0" err="1"/>
              <a:t>complete</a:t>
            </a:r>
            <a:r>
              <a:rPr lang="de-DE" dirty="0"/>
              <a:t> end </a:t>
            </a:r>
            <a:r>
              <a:rPr lang="de-DE" dirty="0" err="1"/>
              <a:t>to</a:t>
            </a:r>
            <a:r>
              <a:rPr lang="de-DE" dirty="0"/>
              <a:t> end </a:t>
            </a:r>
            <a:r>
              <a:rPr lang="de-DE" dirty="0" err="1"/>
              <a:t>scenarios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/>
              <a:t>Who will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Users (</a:t>
            </a:r>
            <a:r>
              <a:rPr lang="de-DE" b="1" dirty="0" err="1"/>
              <a:t>Actors</a:t>
            </a:r>
            <a:r>
              <a:rPr lang="de-DE" b="1" dirty="0"/>
              <a:t>)?</a:t>
            </a: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 	Customers, </a:t>
            </a:r>
            <a:r>
              <a:rPr lang="de-DE" dirty="0" err="1"/>
              <a:t>sales</a:t>
            </a:r>
            <a:r>
              <a:rPr lang="de-DE" dirty="0"/>
              <a:t> </a:t>
            </a:r>
            <a:r>
              <a:rPr lang="de-DE" dirty="0" err="1"/>
              <a:t>agents</a:t>
            </a:r>
            <a:r>
              <a:rPr lang="de-DE" dirty="0"/>
              <a:t>,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users</a:t>
            </a:r>
            <a:r>
              <a:rPr lang="de-DE" dirty="0"/>
              <a:t>, </a:t>
            </a:r>
            <a:r>
              <a:rPr lang="de-DE" dirty="0" err="1"/>
              <a:t>administrators</a:t>
            </a:r>
            <a:r>
              <a:rPr lang="de-DE" dirty="0"/>
              <a:t>, DBAs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are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Data Elements?</a:t>
            </a:r>
            <a:endParaRPr b="1" dirty="0"/>
          </a:p>
          <a:p>
            <a:pPr marL="45720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User </a:t>
            </a:r>
            <a:r>
              <a:rPr lang="de-DE" dirty="0" err="1"/>
              <a:t>account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, </a:t>
            </a:r>
            <a:r>
              <a:rPr lang="de-DE" dirty="0" err="1"/>
              <a:t>credit</a:t>
            </a:r>
            <a:r>
              <a:rPr lang="de-DE" dirty="0"/>
              <a:t> </a:t>
            </a:r>
            <a:r>
              <a:rPr lang="de-DE" dirty="0" err="1"/>
              <a:t>card</a:t>
            </a:r>
            <a:r>
              <a:rPr lang="de-DE" dirty="0"/>
              <a:t> </a:t>
            </a:r>
            <a:r>
              <a:rPr lang="de-DE" dirty="0" err="1"/>
              <a:t>info</a:t>
            </a:r>
            <a:r>
              <a:rPr lang="de-DE" dirty="0"/>
              <a:t>, </a:t>
            </a:r>
            <a:r>
              <a:rPr lang="de-DE" dirty="0" err="1"/>
              <a:t>patient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rights</a:t>
            </a:r>
            <a:r>
              <a:rPr lang="de-DE" b="1" dirty="0"/>
              <a:t> will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actors</a:t>
            </a:r>
            <a:r>
              <a:rPr lang="de-DE" b="1" dirty="0"/>
              <a:t> </a:t>
            </a:r>
            <a:r>
              <a:rPr lang="de-DE" b="1" dirty="0" err="1"/>
              <a:t>have</a:t>
            </a:r>
            <a:r>
              <a:rPr lang="de-DE" b="1" dirty="0"/>
              <a:t>?</a:t>
            </a:r>
            <a:endParaRPr b="1" dirty="0"/>
          </a:p>
          <a:p>
            <a:pPr marL="45720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Create, Read, Update, Delete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Technologies will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used</a:t>
            </a:r>
            <a:r>
              <a:rPr lang="de-DE" b="1" dirty="0"/>
              <a:t>?</a:t>
            </a: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 	OS, Web/App Servers, Databases, </a:t>
            </a:r>
            <a:r>
              <a:rPr lang="de-DE" dirty="0" err="1"/>
              <a:t>Architectures</a:t>
            </a:r>
            <a:r>
              <a:rPr lang="de-DE" dirty="0"/>
              <a:t> (SOA/EJB)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Programming</a:t>
            </a:r>
            <a:r>
              <a:rPr lang="de-DE" b="1" dirty="0"/>
              <a:t> Language?</a:t>
            </a:r>
            <a:endParaRPr b="1" dirty="0"/>
          </a:p>
          <a:p>
            <a:pPr marL="457200" lvl="0" indent="-30003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security</a:t>
            </a:r>
            <a:r>
              <a:rPr lang="de-DE" b="1" dirty="0"/>
              <a:t> </a:t>
            </a:r>
            <a:r>
              <a:rPr lang="de-DE" b="1" dirty="0" err="1"/>
              <a:t>mechanisms</a:t>
            </a:r>
            <a:r>
              <a:rPr lang="de-DE" b="1" dirty="0"/>
              <a:t> </a:t>
            </a:r>
            <a:r>
              <a:rPr lang="de-DE" b="1" dirty="0" err="1"/>
              <a:t>applied</a:t>
            </a:r>
            <a:r>
              <a:rPr lang="de-DE" b="1" dirty="0"/>
              <a:t>?</a:t>
            </a:r>
            <a:endParaRPr b="1" dirty="0"/>
          </a:p>
        </p:txBody>
      </p:sp>
      <p:sp>
        <p:nvSpPr>
          <p:cNvPr id="366" name="Google Shape;366;p4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Data Flow Diagram (DFD)</a:t>
            </a:r>
            <a:endParaRPr/>
          </a:p>
        </p:txBody>
      </p:sp>
      <p:sp>
        <p:nvSpPr>
          <p:cNvPr id="381" name="Google Shape;381;p4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212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00037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/>
              <a:t>A </a:t>
            </a:r>
            <a:r>
              <a:rPr lang="de-DE">
                <a:solidFill>
                  <a:srgbClr val="2EC6D6"/>
                </a:solidFill>
              </a:rPr>
              <a:t>data-flow diagram</a:t>
            </a:r>
            <a:r>
              <a:rPr lang="de-DE"/>
              <a:t> is a way of representing a </a:t>
            </a:r>
            <a:r>
              <a:rPr lang="de-DE">
                <a:solidFill>
                  <a:srgbClr val="FF0080"/>
                </a:solidFill>
              </a:rPr>
              <a:t>flow of data</a:t>
            </a:r>
            <a:r>
              <a:rPr lang="de-DE"/>
              <a:t> through a process or a system. 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/>
              <a:t>DFDs also </a:t>
            </a:r>
            <a:r>
              <a:rPr lang="de-DE">
                <a:solidFill>
                  <a:srgbClr val="FF0080"/>
                </a:solidFill>
              </a:rPr>
              <a:t>provide information about the outputs and inputs</a:t>
            </a:r>
            <a:r>
              <a:rPr lang="de-DE"/>
              <a:t> of each entity and the process itself.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/>
              <a:t>Shows all relevant </a:t>
            </a:r>
            <a:r>
              <a:rPr lang="de-DE">
                <a:solidFill>
                  <a:srgbClr val="FF0080"/>
                </a:solidFill>
              </a:rPr>
              <a:t>steps</a:t>
            </a:r>
            <a:r>
              <a:rPr lang="de-DE"/>
              <a:t> data goes through</a:t>
            </a:r>
            <a:endParaRPr/>
          </a:p>
        </p:txBody>
      </p:sp>
      <p:sp>
        <p:nvSpPr>
          <p:cNvPr id="382" name="Google Shape;382;p4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  <p:pic>
        <p:nvPicPr>
          <p:cNvPr id="383" name="Google Shape;38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5100" y="3813850"/>
            <a:ext cx="368617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7"/>
          <p:cNvSpPr txBox="1"/>
          <p:nvPr/>
        </p:nvSpPr>
        <p:spPr>
          <a:xfrm>
            <a:off x="1446688" y="5834038"/>
            <a:ext cx="696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DFD </a:t>
            </a:r>
            <a:r>
              <a:rPr lang="de-DE" dirty="0" err="1"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dirty="0" err="1"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 Network </a:t>
            </a:r>
            <a:r>
              <a:rPr lang="de-DE" dirty="0" err="1"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 (1)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47"/>
          <p:cNvSpPr txBox="1"/>
          <p:nvPr/>
        </p:nvSpPr>
        <p:spPr>
          <a:xfrm>
            <a:off x="376000" y="6231100"/>
            <a:ext cx="8033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arenBoth"/>
            </a:pP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Deng, M.,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Wuyts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K.,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Scandariato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R.,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Preneel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B., &amp;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Joosen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W. (2011). A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privacy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threat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framework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supporting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elicitation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fulfillment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privacy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requirements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Requirements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Engineering, 16(1), 3-32.</a:t>
            </a:r>
            <a:endParaRPr sz="13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DFD Elements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80"/>
                </a:solidFill>
              </a:rPr>
              <a:t>Process</a:t>
            </a:r>
          </a:p>
          <a:p>
            <a:pPr lvl="1"/>
            <a:r>
              <a:rPr lang="en-US" dirty="0"/>
              <a:t>A process is a unit of work that operates on the data</a:t>
            </a:r>
          </a:p>
          <a:p>
            <a:r>
              <a:rPr lang="en-US" dirty="0">
                <a:solidFill>
                  <a:srgbClr val="FF0080"/>
                </a:solidFill>
              </a:rPr>
              <a:t>Data flow</a:t>
            </a:r>
          </a:p>
          <a:p>
            <a:pPr lvl="1"/>
            <a:r>
              <a:rPr lang="en-US" dirty="0"/>
              <a:t>A data flow is a named flow of data through a system of processes</a:t>
            </a:r>
          </a:p>
          <a:p>
            <a:r>
              <a:rPr lang="en-US" dirty="0">
                <a:solidFill>
                  <a:srgbClr val="FF0080"/>
                </a:solidFill>
              </a:rPr>
              <a:t>Data store</a:t>
            </a:r>
          </a:p>
          <a:p>
            <a:pPr lvl="1"/>
            <a:r>
              <a:rPr lang="en-US" dirty="0"/>
              <a:t>A data store is a logical repository of data</a:t>
            </a:r>
          </a:p>
          <a:p>
            <a:r>
              <a:rPr lang="en-US" dirty="0">
                <a:solidFill>
                  <a:srgbClr val="FF0080"/>
                </a:solidFill>
              </a:rPr>
              <a:t>External entity</a:t>
            </a:r>
          </a:p>
          <a:p>
            <a:pPr lvl="1"/>
            <a:r>
              <a:rPr lang="en-US" dirty="0"/>
              <a:t>An external agent is a source or destination of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FA57EC-D2A0-B287-69F5-DA7D2B00C96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068309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STRIDE in Action</a:t>
            </a:r>
            <a:endParaRPr/>
          </a:p>
        </p:txBody>
      </p:sp>
      <p:sp>
        <p:nvSpPr>
          <p:cNvPr id="514" name="Google Shape;514;p6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  <p:pic>
        <p:nvPicPr>
          <p:cNvPr id="515" name="Google Shape;51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3925" y="1430450"/>
            <a:ext cx="4682976" cy="23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075" y="4094603"/>
            <a:ext cx="3990843" cy="246214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61"/>
          <p:cNvSpPr/>
          <p:nvPr/>
        </p:nvSpPr>
        <p:spPr>
          <a:xfrm>
            <a:off x="347075" y="4094600"/>
            <a:ext cx="943500" cy="254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8" name="Google Shape;518;p61"/>
          <p:cNvPicPr preferRelativeResize="0"/>
          <p:nvPr/>
        </p:nvPicPr>
        <p:blipFill rotWithShape="1">
          <a:blip r:embed="rId5">
            <a:alphaModFix/>
          </a:blip>
          <a:srcRect t="5231"/>
          <a:stretch/>
        </p:blipFill>
        <p:spPr>
          <a:xfrm>
            <a:off x="5373625" y="4022675"/>
            <a:ext cx="2469250" cy="26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073" y="4094604"/>
            <a:ext cx="525975" cy="56105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1"/>
          <p:cNvSpPr/>
          <p:nvPr/>
        </p:nvSpPr>
        <p:spPr>
          <a:xfrm>
            <a:off x="1766900" y="4956325"/>
            <a:ext cx="464100" cy="434400"/>
          </a:xfrm>
          <a:prstGeom prst="donut">
            <a:avLst>
              <a:gd name="adj" fmla="val 25000"/>
            </a:avLst>
          </a:prstGeom>
          <a:solidFill>
            <a:srgbClr val="FF0080"/>
          </a:solidFill>
          <a:ln w="9525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1" name="Google Shape;521;p61"/>
          <p:cNvCxnSpPr>
            <a:stCxn id="520" idx="7"/>
            <a:endCxn id="518" idx="1"/>
          </p:cNvCxnSpPr>
          <p:nvPr/>
        </p:nvCxnSpPr>
        <p:spPr>
          <a:xfrm rot="-5400000" flipH="1">
            <a:off x="3615484" y="3567491"/>
            <a:ext cx="305700" cy="3210600"/>
          </a:xfrm>
          <a:prstGeom prst="bentConnector4">
            <a:avLst>
              <a:gd name="adj1" fmla="val -98705"/>
              <a:gd name="adj2" fmla="val 51058"/>
            </a:avLst>
          </a:prstGeom>
          <a:noFill/>
          <a:ln w="38100" cap="flat" cmpd="sng">
            <a:solidFill>
              <a:srgbClr val="FF008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522" name="Google Shape;522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43023" y="3803354"/>
            <a:ext cx="525975" cy="56104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61"/>
          <p:cNvSpPr txBox="1"/>
          <p:nvPr/>
        </p:nvSpPr>
        <p:spPr>
          <a:xfrm>
            <a:off x="6046850" y="6556750"/>
            <a:ext cx="163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latin typeface="Calibri"/>
                <a:ea typeface="Calibri"/>
                <a:cs typeface="Calibri"/>
                <a:sym typeface="Calibri"/>
              </a:rPr>
              <a:t>Spoofing Threats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9"/>
          <p:cNvSpPr txBox="1">
            <a:spLocks noGrp="1"/>
          </p:cNvSpPr>
          <p:nvPr>
            <p:ph type="title"/>
          </p:nvPr>
        </p:nvSpPr>
        <p:spPr>
          <a:xfrm>
            <a:off x="457200" y="790136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DFD Elements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Categories</a:t>
            </a:r>
            <a:endParaRPr dirty="0"/>
          </a:p>
        </p:txBody>
      </p:sp>
      <p:sp>
        <p:nvSpPr>
          <p:cNvPr id="495" name="Google Shape;495;p59"/>
          <p:cNvSpPr txBox="1">
            <a:spLocks noGrp="1"/>
          </p:cNvSpPr>
          <p:nvPr>
            <p:ph type="body" idx="1"/>
          </p:nvPr>
        </p:nvSpPr>
        <p:spPr>
          <a:xfrm>
            <a:off x="457200" y="1784599"/>
            <a:ext cx="8229600" cy="204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34327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dirty="0" err="1"/>
              <a:t>Only</a:t>
            </a:r>
            <a:r>
              <a:rPr lang="de-DE" dirty="0"/>
              <a:t> a </a:t>
            </a:r>
            <a:r>
              <a:rPr lang="de-DE" dirty="0" err="1"/>
              <a:t>subset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categories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relevant</a:t>
            </a:r>
            <a:endParaRPr dirty="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 dirty="0"/>
              <a:t>Not “</a:t>
            </a:r>
            <a:r>
              <a:rPr lang="de-DE" dirty="0" err="1"/>
              <a:t>everything</a:t>
            </a:r>
            <a:r>
              <a:rPr lang="de-DE" dirty="0"/>
              <a:t>”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unless</a:t>
            </a:r>
            <a:r>
              <a:rPr lang="de-DE" dirty="0"/>
              <a:t> </a:t>
            </a:r>
            <a:r>
              <a:rPr lang="de-DE" dirty="0" err="1"/>
              <a:t>it’s</a:t>
            </a:r>
            <a:r>
              <a:rPr lang="de-DE" dirty="0"/>
              <a:t> a </a:t>
            </a:r>
            <a:r>
              <a:rPr lang="de-DE" dirty="0" err="1"/>
              <a:t>process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496" name="Google Shape;496;p5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  <p:pic>
        <p:nvPicPr>
          <p:cNvPr id="497" name="Google Shape;497;p59"/>
          <p:cNvPicPr preferRelativeResize="0"/>
          <p:nvPr/>
        </p:nvPicPr>
        <p:blipFill rotWithShape="1">
          <a:blip r:embed="rId3">
            <a:alphaModFix/>
          </a:blip>
          <a:srcRect t="14052"/>
          <a:stretch/>
        </p:blipFill>
        <p:spPr>
          <a:xfrm>
            <a:off x="740275" y="3998000"/>
            <a:ext cx="7873051" cy="19064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15555A-E85A-A6B1-DE93-4516E5DC98D6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Spoofing threats – Examples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Screen Shot 2016-02-11 at 10.09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10" y="1367837"/>
            <a:ext cx="4870495" cy="54280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294B50-BFEC-C746-961B-3D08BD7CCC93}"/>
              </a:ext>
            </a:extLst>
          </p:cNvPr>
          <p:cNvSpPr txBox="1"/>
          <p:nvPr/>
        </p:nvSpPr>
        <p:spPr>
          <a:xfrm>
            <a:off x="5845092" y="1996440"/>
            <a:ext cx="2841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Given by the methodology to get the novice analyst started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9F6138-93F9-6641-A39A-E876BC136D9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4038362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3176-2368-F54B-81AE-D3EC2F40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Tool support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EA4E59-B37E-7542-A33C-A2C572810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Microsoft </a:t>
            </a:r>
            <a:r>
              <a:rPr lang="en-DE" dirty="0">
                <a:solidFill>
                  <a:srgbClr val="2DC6D6"/>
                </a:solidFill>
              </a:rPr>
              <a:t>Threat Modeling Tool</a:t>
            </a:r>
          </a:p>
          <a:p>
            <a:pPr lvl="1"/>
            <a:r>
              <a:rPr lang="en-DE" dirty="0"/>
              <a:t>Draw DFD</a:t>
            </a:r>
          </a:p>
          <a:p>
            <a:pPr lvl="1"/>
            <a:r>
              <a:rPr lang="en-DE" dirty="0"/>
              <a:t>Add a lot of properties to the DFD elements</a:t>
            </a:r>
          </a:p>
          <a:p>
            <a:pPr lvl="1"/>
            <a:r>
              <a:rPr lang="en-DE" dirty="0"/>
              <a:t>Tool generates threats</a:t>
            </a:r>
          </a:p>
          <a:p>
            <a:pPr lvl="1"/>
            <a:r>
              <a:rPr lang="en-DE" dirty="0">
                <a:solidFill>
                  <a:srgbClr val="FF0080"/>
                </a:solidFill>
              </a:rPr>
              <a:t>Your mileage may vary!</a:t>
            </a:r>
          </a:p>
          <a:p>
            <a:endParaRPr lang="en-DE" dirty="0"/>
          </a:p>
          <a:p>
            <a:r>
              <a:rPr lang="en-DE" dirty="0"/>
              <a:t>OWASP </a:t>
            </a:r>
            <a:r>
              <a:rPr lang="en-DE" dirty="0">
                <a:solidFill>
                  <a:srgbClr val="2DC6D6"/>
                </a:solidFill>
              </a:rPr>
              <a:t>Threat Dragon</a:t>
            </a:r>
          </a:p>
          <a:p>
            <a:pPr lvl="1"/>
            <a:r>
              <a:rPr lang="en-DE" dirty="0"/>
              <a:t>Open source version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4E9FA-E30B-1D46-AB27-AF2D26AF4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65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STRIDE effective?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2871" y="3025303"/>
            <a:ext cx="1232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04080"/>
                </a:solidFill>
              </a:rPr>
              <a:t>Correctness</a:t>
            </a:r>
            <a:r>
              <a:rPr lang="en-US" sz="1400">
                <a:solidFill>
                  <a:srgbClr val="004080"/>
                </a:solidFill>
              </a:rPr>
              <a:t> </a:t>
            </a:r>
            <a:endParaRPr lang="en-US" sz="1100">
              <a:solidFill>
                <a:srgbClr val="00408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2871" y="2468119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4080"/>
                </a:solidFill>
              </a:rPr>
              <a:t>81</a:t>
            </a:r>
            <a:r>
              <a:rPr lang="en-US" sz="2400">
                <a:solidFill>
                  <a:srgbClr val="004080"/>
                </a:solidFill>
              </a:rPr>
              <a:t> % </a:t>
            </a:r>
          </a:p>
        </p:txBody>
      </p:sp>
      <p:sp>
        <p:nvSpPr>
          <p:cNvPr id="22" name="TextBox 21"/>
          <p:cNvSpPr txBox="1"/>
          <p:nvPr/>
        </p:nvSpPr>
        <p:spPr>
          <a:xfrm rot="19830851">
            <a:off x="2450736" y="2847815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004080"/>
                </a:solidFill>
              </a:rPr>
              <a:t>REPORTED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2786" y="2606618"/>
            <a:ext cx="57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4080"/>
                </a:solidFill>
                <a:sym typeface="Wingdings"/>
              </a:rPr>
              <a:t></a:t>
            </a:r>
            <a:endParaRPr lang="en-US" sz="3600" dirty="0">
              <a:solidFill>
                <a:srgbClr val="00408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47088" y="282040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Avg.  # threats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2D8268-0D50-734E-B7B3-615F7352C0FA}"/>
              </a:ext>
            </a:extLst>
          </p:cNvPr>
          <p:cNvSpPr txBox="1"/>
          <p:nvPr/>
        </p:nvSpPr>
        <p:spPr>
          <a:xfrm rot="16200000">
            <a:off x="323290" y="5351677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Avg.  # threats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C4AF30-0D3E-C940-B2E4-400F98026036}"/>
              </a:ext>
            </a:extLst>
          </p:cNvPr>
          <p:cNvSpPr txBox="1"/>
          <p:nvPr/>
        </p:nvSpPr>
        <p:spPr>
          <a:xfrm>
            <a:off x="6092871" y="5558048"/>
            <a:ext cx="1379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80"/>
                </a:solidFill>
              </a:rPr>
              <a:t>Completeness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F1610C-6A3A-5C47-9BFA-2349503C51FE}"/>
              </a:ext>
            </a:extLst>
          </p:cNvPr>
          <p:cNvSpPr txBox="1"/>
          <p:nvPr/>
        </p:nvSpPr>
        <p:spPr>
          <a:xfrm>
            <a:off x="6092871" y="5000864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0080"/>
                </a:solidFill>
              </a:rPr>
              <a:t>36</a:t>
            </a:r>
            <a:r>
              <a:rPr lang="en-US" sz="2400">
                <a:solidFill>
                  <a:srgbClr val="FF0080"/>
                </a:solidFill>
              </a:rPr>
              <a:t> %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297009D-A6AA-CA48-B041-6305ABE30A5D}"/>
              </a:ext>
            </a:extLst>
          </p:cNvPr>
          <p:cNvSpPr txBox="1"/>
          <p:nvPr/>
        </p:nvSpPr>
        <p:spPr>
          <a:xfrm>
            <a:off x="325287" y="5139363"/>
            <a:ext cx="57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80"/>
                </a:solidFill>
                <a:sym typeface="Wingdings"/>
              </a:rPr>
              <a:t></a:t>
            </a:r>
            <a:endParaRPr lang="en-US" sz="3600" dirty="0">
              <a:solidFill>
                <a:srgbClr val="FF008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782349-F237-3748-8A4D-35CA54C44C28}"/>
              </a:ext>
            </a:extLst>
          </p:cNvPr>
          <p:cNvSpPr txBox="1"/>
          <p:nvPr/>
        </p:nvSpPr>
        <p:spPr>
          <a:xfrm rot="20226511">
            <a:off x="3833183" y="4889991"/>
            <a:ext cx="1142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80"/>
                </a:solidFill>
              </a:rPr>
              <a:t>EXISTING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336F4-3B6B-BB40-B0D8-A7CD5189C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330" y="1913480"/>
            <a:ext cx="4775200" cy="2476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08F2DE-6F42-1E42-BA87-9E553D981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531" y="4446239"/>
            <a:ext cx="4775200" cy="2476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180D82-CDE6-CE44-BBC7-5165D441357F}"/>
              </a:ext>
            </a:extLst>
          </p:cNvPr>
          <p:cNvSpPr txBox="1"/>
          <p:nvPr/>
        </p:nvSpPr>
        <p:spPr>
          <a:xfrm>
            <a:off x="575078" y="1313612"/>
            <a:ext cx="841292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R. Scandariato, K. </a:t>
            </a:r>
            <a:r>
              <a:rPr lang="en-US" sz="1200" dirty="0" err="1"/>
              <a:t>Wuyts</a:t>
            </a:r>
            <a:r>
              <a:rPr lang="en-US" sz="1200" dirty="0"/>
              <a:t>, W. </a:t>
            </a:r>
            <a:r>
              <a:rPr lang="en-US" sz="1200" dirty="0" err="1"/>
              <a:t>Joosen</a:t>
            </a:r>
            <a:r>
              <a:rPr lang="en-US" sz="1200" dirty="0"/>
              <a:t>, </a:t>
            </a:r>
            <a:r>
              <a:rPr lang="en-US" sz="1200" i="1" dirty="0"/>
              <a:t>A descriptive study of Microsoft’s threat modeling technique</a:t>
            </a:r>
            <a:r>
              <a:rPr lang="en-US" sz="1200" dirty="0"/>
              <a:t>, </a:t>
            </a:r>
            <a:r>
              <a:rPr lang="en-US" sz="1200" dirty="0">
                <a:solidFill>
                  <a:schemeClr val="tx1"/>
                </a:solidFill>
              </a:rPr>
              <a:t>Requirements Engineering), 2015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BE5071-E938-4F4F-BD98-71ACC183A103}"/>
              </a:ext>
            </a:extLst>
          </p:cNvPr>
          <p:cNvSpPr txBox="1"/>
          <p:nvPr/>
        </p:nvSpPr>
        <p:spPr>
          <a:xfrm>
            <a:off x="6092871" y="5998651"/>
            <a:ext cx="285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/>
              <a:t>Problem of threat explosion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55CF56-B561-E648-89AA-B1D63DA330DA}"/>
              </a:ext>
            </a:extLst>
          </p:cNvPr>
          <p:cNvSpPr txBox="1"/>
          <p:nvPr/>
        </p:nvSpPr>
        <p:spPr>
          <a:xfrm>
            <a:off x="6092870" y="3474250"/>
            <a:ext cx="1675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/>
              <a:t>Good guidance</a:t>
            </a:r>
          </a:p>
        </p:txBody>
      </p:sp>
    </p:spTree>
    <p:extLst>
      <p:ext uri="{BB962C8B-B14F-4D97-AF65-F5344CB8AC3E}">
        <p14:creationId xmlns:p14="http://schemas.microsoft.com/office/powerpoint/2010/main" val="129150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8" grpId="0"/>
      <p:bldP spid="35" grpId="0"/>
      <p:bldP spid="36" grpId="0"/>
      <p:bldP spid="37" grpId="0"/>
      <p:bldP spid="38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200"/>
              <a:t>Knowledge Repositories of Security Attack</a:t>
            </a:r>
            <a:endParaRPr sz="4200"/>
          </a:p>
        </p:txBody>
      </p:sp>
    </p:spTree>
    <p:extLst>
      <p:ext uri="{BB962C8B-B14F-4D97-AF65-F5344CB8AC3E}">
        <p14:creationId xmlns:p14="http://schemas.microsoft.com/office/powerpoint/2010/main" val="1559083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085C3-DE42-734D-AE4E-F13F327B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Thinking to threat scenarios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F7034-AB9B-934D-8461-AC7EEEB82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DE" dirty="0"/>
              <a:t>Especially for </a:t>
            </a:r>
            <a:r>
              <a:rPr lang="en-DE" dirty="0">
                <a:solidFill>
                  <a:srgbClr val="30C6D6"/>
                </a:solidFill>
              </a:rPr>
              <a:t>novices</a:t>
            </a:r>
            <a:r>
              <a:rPr lang="en-DE" dirty="0"/>
              <a:t> (non security experts)</a:t>
            </a:r>
          </a:p>
          <a:p>
            <a:r>
              <a:rPr lang="en-DE" dirty="0"/>
              <a:t>Knowledge of </a:t>
            </a:r>
            <a:r>
              <a:rPr lang="en-DE" dirty="0">
                <a:solidFill>
                  <a:srgbClr val="30C6D6"/>
                </a:solidFill>
              </a:rPr>
              <a:t>“what attackers can do” </a:t>
            </a:r>
            <a:r>
              <a:rPr lang="en-DE" dirty="0"/>
              <a:t>is needed</a:t>
            </a:r>
          </a:p>
          <a:p>
            <a:pPr lvl="1"/>
            <a:r>
              <a:rPr lang="de-DE" dirty="0" err="1"/>
              <a:t>Adversary</a:t>
            </a:r>
            <a:r>
              <a:rPr lang="de-DE" dirty="0"/>
              <a:t> </a:t>
            </a:r>
            <a:r>
              <a:rPr lang="de-DE" dirty="0" err="1"/>
              <a:t>tactics</a:t>
            </a:r>
            <a:r>
              <a:rPr lang="de-DE" dirty="0"/>
              <a:t>, </a:t>
            </a:r>
            <a:r>
              <a:rPr lang="de-DE" dirty="0" err="1"/>
              <a:t>techniques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procedures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Knowledge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vulnerabilities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exploited</a:t>
            </a:r>
            <a:endParaRPr lang="de-DE" dirty="0"/>
          </a:p>
          <a:p>
            <a:r>
              <a:rPr lang="de-DE" dirty="0"/>
              <a:t>This </a:t>
            </a:r>
            <a:r>
              <a:rPr lang="de-DE" dirty="0" err="1"/>
              <a:t>helps</a:t>
            </a:r>
            <a:r>
              <a:rPr lang="de-DE" dirty="0"/>
              <a:t> </a:t>
            </a:r>
            <a:r>
              <a:rPr lang="de-DE" dirty="0" err="1">
                <a:solidFill>
                  <a:srgbClr val="30C6D6"/>
                </a:solidFill>
              </a:rPr>
              <a:t>finding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threats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more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efficiently</a:t>
            </a:r>
            <a:endParaRPr lang="de-DE" dirty="0">
              <a:solidFill>
                <a:srgbClr val="30C6D6"/>
              </a:solidFill>
            </a:endParaRPr>
          </a:p>
          <a:p>
            <a:endParaRPr lang="en-DE" dirty="0"/>
          </a:p>
          <a:p>
            <a:endParaRPr lang="en-DE" dirty="0"/>
          </a:p>
          <a:p>
            <a:r>
              <a:rPr lang="en-DE" b="1" dirty="0"/>
              <a:t>Collections of attack types </a:t>
            </a:r>
            <a:r>
              <a:rPr lang="en-DE" dirty="0"/>
              <a:t>are available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DE" dirty="0"/>
              <a:t>To provide </a:t>
            </a:r>
            <a:r>
              <a:rPr lang="en-DE" dirty="0">
                <a:solidFill>
                  <a:srgbClr val="FF0080"/>
                </a:solidFill>
              </a:rPr>
              <a:t>inspiration</a:t>
            </a:r>
            <a:r>
              <a:rPr lang="en-DE" dirty="0"/>
              <a:t> (mainly for novices)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W</a:t>
            </a:r>
            <a:r>
              <a:rPr lang="en-DE" dirty="0"/>
              <a:t>hen performing a gap analysis (also for experts)</a:t>
            </a:r>
          </a:p>
          <a:p>
            <a:pPr lvl="1"/>
            <a:endParaRPr lang="en-DE" dirty="0"/>
          </a:p>
          <a:p>
            <a:r>
              <a:rPr lang="en-DE" dirty="0"/>
              <a:t>Known ones: ATT&amp;K, </a:t>
            </a:r>
            <a:r>
              <a:rPr lang="en-DE" b="1" dirty="0"/>
              <a:t>CAPEC </a:t>
            </a:r>
            <a:r>
              <a:rPr lang="en-DE" dirty="0"/>
              <a:t>(both from MITRE)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7B7E3-5FEA-BA41-9E70-300F7090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91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MITRE‘s</a:t>
            </a:r>
            <a:r>
              <a:rPr lang="de-DE" dirty="0"/>
              <a:t> CAPEC</a:t>
            </a:r>
            <a:endParaRPr dirty="0"/>
          </a:p>
        </p:txBody>
      </p:sp>
      <p:sp>
        <p:nvSpPr>
          <p:cNvPr id="641" name="Google Shape;641;p72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445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051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290"/>
              <a:buChar char="●"/>
            </a:pPr>
            <a:r>
              <a:rPr lang="de-DE" sz="2060" u="sng" dirty="0"/>
              <a:t>C</a:t>
            </a:r>
            <a:r>
              <a:rPr lang="de-DE" sz="2060" dirty="0"/>
              <a:t>ommon </a:t>
            </a:r>
            <a:r>
              <a:rPr lang="de-DE" sz="2060" u="sng" dirty="0" err="1"/>
              <a:t>A</a:t>
            </a:r>
            <a:r>
              <a:rPr lang="de-DE" sz="2060" dirty="0" err="1"/>
              <a:t>ttack</a:t>
            </a:r>
            <a:r>
              <a:rPr lang="de-DE" sz="2060" dirty="0"/>
              <a:t> </a:t>
            </a:r>
            <a:r>
              <a:rPr lang="de-DE" sz="2060" u="sng" dirty="0"/>
              <a:t>P</a:t>
            </a:r>
            <a:r>
              <a:rPr lang="de-DE" sz="2060" dirty="0"/>
              <a:t>attern </a:t>
            </a:r>
            <a:r>
              <a:rPr lang="de-DE" sz="2060" u="sng" dirty="0" err="1"/>
              <a:t>E</a:t>
            </a:r>
            <a:r>
              <a:rPr lang="de-DE" sz="2060" dirty="0" err="1"/>
              <a:t>numerations</a:t>
            </a:r>
            <a:r>
              <a:rPr lang="de-DE" sz="2060" dirty="0"/>
              <a:t> </a:t>
            </a:r>
            <a:r>
              <a:rPr lang="de-DE" sz="2060" dirty="0" err="1"/>
              <a:t>and</a:t>
            </a:r>
            <a:r>
              <a:rPr lang="de-DE" sz="2060" dirty="0"/>
              <a:t> </a:t>
            </a:r>
            <a:r>
              <a:rPr lang="de-DE" sz="2060" u="sng" dirty="0" err="1"/>
              <a:t>C</a:t>
            </a:r>
            <a:r>
              <a:rPr lang="de-DE" sz="2060" dirty="0" err="1"/>
              <a:t>lassifications</a:t>
            </a:r>
            <a:endParaRPr sz="2060" dirty="0"/>
          </a:p>
          <a:p>
            <a:pPr marL="457200" lvl="0" indent="-3105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90"/>
              <a:buChar char="●"/>
            </a:pPr>
            <a:r>
              <a:rPr lang="de-DE" sz="2060" dirty="0"/>
              <a:t>CAPEC “</a:t>
            </a:r>
            <a:r>
              <a:rPr lang="de-DE" sz="2060" dirty="0" err="1">
                <a:solidFill>
                  <a:srgbClr val="2EC6D6"/>
                </a:solidFill>
              </a:rPr>
              <a:t>is</a:t>
            </a:r>
            <a:r>
              <a:rPr lang="de-DE" sz="2060" dirty="0">
                <a:solidFill>
                  <a:srgbClr val="2EC6D6"/>
                </a:solidFill>
              </a:rPr>
              <a:t> a </a:t>
            </a:r>
            <a:r>
              <a:rPr lang="de-DE" sz="2060" dirty="0" err="1">
                <a:solidFill>
                  <a:srgbClr val="2EC6D6"/>
                </a:solidFill>
              </a:rPr>
              <a:t>comprehensive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dictionary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and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classification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taxonomy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of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known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attacks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that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can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be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used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by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analysts</a:t>
            </a:r>
            <a:r>
              <a:rPr lang="de-DE" sz="2060" dirty="0">
                <a:solidFill>
                  <a:srgbClr val="2EC6D6"/>
                </a:solidFill>
              </a:rPr>
              <a:t>, </a:t>
            </a:r>
            <a:r>
              <a:rPr lang="de-DE" sz="2060" dirty="0" err="1">
                <a:solidFill>
                  <a:srgbClr val="2EC6D6"/>
                </a:solidFill>
              </a:rPr>
              <a:t>developers</a:t>
            </a:r>
            <a:r>
              <a:rPr lang="de-DE" sz="2060" dirty="0">
                <a:solidFill>
                  <a:srgbClr val="2EC6D6"/>
                </a:solidFill>
              </a:rPr>
              <a:t>, </a:t>
            </a:r>
            <a:r>
              <a:rPr lang="de-DE" sz="2060" dirty="0" err="1">
                <a:solidFill>
                  <a:srgbClr val="2EC6D6"/>
                </a:solidFill>
              </a:rPr>
              <a:t>testers</a:t>
            </a:r>
            <a:r>
              <a:rPr lang="de-DE" sz="2060" dirty="0">
                <a:solidFill>
                  <a:srgbClr val="2EC6D6"/>
                </a:solidFill>
              </a:rPr>
              <a:t>, </a:t>
            </a:r>
            <a:r>
              <a:rPr lang="de-DE" sz="2060" dirty="0" err="1">
                <a:solidFill>
                  <a:srgbClr val="2EC6D6"/>
                </a:solidFill>
              </a:rPr>
              <a:t>and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educators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to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advance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community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understanding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and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enhance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defenses</a:t>
            </a:r>
            <a:r>
              <a:rPr lang="de-DE" sz="2060" dirty="0"/>
              <a:t>”[1]</a:t>
            </a:r>
            <a:endParaRPr sz="2060" dirty="0"/>
          </a:p>
          <a:p>
            <a:pPr marL="457200" lvl="0" indent="-3594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60"/>
              <a:buChar char="●"/>
            </a:pPr>
            <a:r>
              <a:rPr lang="de-DE" sz="2060" dirty="0"/>
              <a:t>CAPEC </a:t>
            </a:r>
            <a:r>
              <a:rPr lang="de-DE" sz="2060" dirty="0" err="1"/>
              <a:t>provides</a:t>
            </a:r>
            <a:r>
              <a:rPr lang="de-DE" sz="2060" dirty="0"/>
              <a:t> a </a:t>
            </a:r>
            <a:r>
              <a:rPr lang="de-DE" sz="2060" dirty="0" err="1"/>
              <a:t>publicly</a:t>
            </a:r>
            <a:r>
              <a:rPr lang="de-DE" sz="2060" dirty="0"/>
              <a:t> </a:t>
            </a:r>
            <a:r>
              <a:rPr lang="de-DE" sz="2060" dirty="0" err="1"/>
              <a:t>available</a:t>
            </a:r>
            <a:r>
              <a:rPr lang="de-DE" sz="2060" dirty="0"/>
              <a:t> </a:t>
            </a:r>
            <a:r>
              <a:rPr lang="de-DE" sz="2060" dirty="0" err="1"/>
              <a:t>catalog</a:t>
            </a:r>
            <a:r>
              <a:rPr lang="de-DE" sz="2060" dirty="0"/>
              <a:t> </a:t>
            </a:r>
            <a:r>
              <a:rPr lang="de-DE" sz="2060" dirty="0" err="1"/>
              <a:t>of</a:t>
            </a:r>
            <a:r>
              <a:rPr lang="de-DE" sz="2060" dirty="0"/>
              <a:t> </a:t>
            </a:r>
            <a:r>
              <a:rPr lang="de-DE" sz="2060" dirty="0" err="1"/>
              <a:t>common</a:t>
            </a:r>
            <a:r>
              <a:rPr lang="de-DE" sz="2060" dirty="0"/>
              <a:t> </a:t>
            </a:r>
            <a:r>
              <a:rPr lang="de-DE" sz="2060" dirty="0" err="1"/>
              <a:t>attack</a:t>
            </a:r>
            <a:r>
              <a:rPr lang="de-DE" sz="2060" dirty="0"/>
              <a:t> </a:t>
            </a:r>
            <a:r>
              <a:rPr lang="de-DE" sz="2060" dirty="0" err="1"/>
              <a:t>patterns</a:t>
            </a:r>
            <a:r>
              <a:rPr lang="de-DE" sz="2060" dirty="0"/>
              <a:t> (</a:t>
            </a:r>
            <a:r>
              <a:rPr lang="de-DE" sz="2060" b="1" dirty="0" err="1"/>
              <a:t>with</a:t>
            </a:r>
            <a:r>
              <a:rPr lang="de-DE" sz="2060" b="1" dirty="0"/>
              <a:t> </a:t>
            </a:r>
            <a:r>
              <a:rPr lang="de-DE" sz="2060" b="1" dirty="0" err="1"/>
              <a:t>quite</a:t>
            </a:r>
            <a:r>
              <a:rPr lang="de-DE" sz="2060" b="1" dirty="0"/>
              <a:t> </a:t>
            </a:r>
            <a:r>
              <a:rPr lang="de-DE" sz="2060" b="1" dirty="0" err="1"/>
              <a:t>some</a:t>
            </a:r>
            <a:r>
              <a:rPr lang="de-DE" sz="2060" b="1" dirty="0"/>
              <a:t> </a:t>
            </a:r>
            <a:r>
              <a:rPr lang="de-DE" sz="2060" b="1" dirty="0" err="1"/>
              <a:t>focus</a:t>
            </a:r>
            <a:r>
              <a:rPr lang="de-DE" sz="2060" b="1" dirty="0"/>
              <a:t> on </a:t>
            </a:r>
            <a:r>
              <a:rPr lang="de-DE" sz="2060" b="1" dirty="0" err="1"/>
              <a:t>software</a:t>
            </a:r>
            <a:r>
              <a:rPr lang="de-DE" sz="2060" b="1" dirty="0"/>
              <a:t> </a:t>
            </a:r>
            <a:r>
              <a:rPr lang="de-DE" sz="2060" b="1" dirty="0" err="1"/>
              <a:t>security</a:t>
            </a:r>
            <a:r>
              <a:rPr lang="de-DE" sz="2060" dirty="0"/>
              <a:t>) </a:t>
            </a:r>
            <a:r>
              <a:rPr lang="de-DE" sz="2060" dirty="0" err="1"/>
              <a:t>that</a:t>
            </a:r>
            <a:r>
              <a:rPr lang="de-DE" sz="2060" dirty="0"/>
              <a:t> </a:t>
            </a:r>
            <a:r>
              <a:rPr lang="de-DE" sz="2060" dirty="0" err="1"/>
              <a:t>helps</a:t>
            </a:r>
            <a:r>
              <a:rPr lang="de-DE" sz="2060" dirty="0"/>
              <a:t> </a:t>
            </a:r>
            <a:r>
              <a:rPr lang="de-DE" sz="2060" dirty="0" err="1"/>
              <a:t>users</a:t>
            </a:r>
            <a:r>
              <a:rPr lang="de-DE" sz="2060" dirty="0"/>
              <a:t> </a:t>
            </a:r>
            <a:r>
              <a:rPr lang="de-DE" sz="2060" dirty="0" err="1"/>
              <a:t>understand</a:t>
            </a:r>
            <a:r>
              <a:rPr lang="de-DE" sz="2060" dirty="0"/>
              <a:t> </a:t>
            </a:r>
            <a:r>
              <a:rPr lang="de-DE" sz="2060" dirty="0" err="1"/>
              <a:t>how</a:t>
            </a:r>
            <a:r>
              <a:rPr lang="de-DE" sz="2060" dirty="0"/>
              <a:t> </a:t>
            </a:r>
            <a:r>
              <a:rPr lang="de-DE" sz="2060" dirty="0" err="1"/>
              <a:t>adversaries</a:t>
            </a:r>
            <a:r>
              <a:rPr lang="de-DE" sz="2060" dirty="0"/>
              <a:t> </a:t>
            </a:r>
            <a:r>
              <a:rPr lang="de-DE" sz="2060" dirty="0" err="1"/>
              <a:t>exploit</a:t>
            </a:r>
            <a:r>
              <a:rPr lang="de-DE" sz="2060" dirty="0"/>
              <a:t> </a:t>
            </a:r>
            <a:r>
              <a:rPr lang="de-DE" sz="2060" dirty="0" err="1"/>
              <a:t>weaknesses</a:t>
            </a:r>
            <a:r>
              <a:rPr lang="de-DE" sz="2060" dirty="0"/>
              <a:t> in </a:t>
            </a:r>
            <a:r>
              <a:rPr lang="de-DE" sz="2060" dirty="0" err="1"/>
              <a:t>applications</a:t>
            </a:r>
            <a:r>
              <a:rPr lang="de-DE" sz="2060" dirty="0"/>
              <a:t> (i.e., </a:t>
            </a:r>
            <a:r>
              <a:rPr lang="de-DE" sz="2060" dirty="0">
                <a:solidFill>
                  <a:srgbClr val="30C6D6"/>
                </a:solidFill>
              </a:rPr>
              <a:t>ideal </a:t>
            </a:r>
            <a:r>
              <a:rPr lang="de-DE" sz="2060" dirty="0" err="1">
                <a:solidFill>
                  <a:srgbClr val="30C6D6"/>
                </a:solidFill>
              </a:rPr>
              <a:t>for</a:t>
            </a:r>
            <a:r>
              <a:rPr lang="de-DE" sz="2060" dirty="0">
                <a:solidFill>
                  <a:srgbClr val="30C6D6"/>
                </a:solidFill>
              </a:rPr>
              <a:t> </a:t>
            </a:r>
            <a:r>
              <a:rPr lang="de-DE" sz="2060" b="1" dirty="0" err="1">
                <a:solidFill>
                  <a:srgbClr val="30C6D6"/>
                </a:solidFill>
              </a:rPr>
              <a:t>application</a:t>
            </a:r>
            <a:r>
              <a:rPr lang="de-DE" sz="2060" b="1" dirty="0">
                <a:solidFill>
                  <a:srgbClr val="30C6D6"/>
                </a:solidFill>
              </a:rPr>
              <a:t> </a:t>
            </a:r>
            <a:r>
              <a:rPr lang="de-DE" sz="2060" b="1" dirty="0" err="1">
                <a:solidFill>
                  <a:srgbClr val="30C6D6"/>
                </a:solidFill>
              </a:rPr>
              <a:t>threat</a:t>
            </a:r>
            <a:r>
              <a:rPr lang="de-DE" sz="2060" b="1" dirty="0">
                <a:solidFill>
                  <a:srgbClr val="30C6D6"/>
                </a:solidFill>
              </a:rPr>
              <a:t> </a:t>
            </a:r>
            <a:r>
              <a:rPr lang="de-DE" sz="2060" b="1" dirty="0" err="1">
                <a:solidFill>
                  <a:srgbClr val="30C6D6"/>
                </a:solidFill>
              </a:rPr>
              <a:t>modeling</a:t>
            </a:r>
            <a:r>
              <a:rPr lang="de-DE" sz="2060" dirty="0"/>
              <a:t>)</a:t>
            </a:r>
            <a:endParaRPr sz="2060" dirty="0"/>
          </a:p>
        </p:txBody>
      </p:sp>
      <p:sp>
        <p:nvSpPr>
          <p:cNvPr id="642" name="Google Shape;642;p7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7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CAPEC Attack Patterns</a:t>
            </a:r>
            <a:endParaRPr/>
          </a:p>
        </p:txBody>
      </p:sp>
      <p:sp>
        <p:nvSpPr>
          <p:cNvPr id="721" name="Google Shape;721;p78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213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indent="-295910">
              <a:lnSpc>
                <a:spcPct val="95000"/>
              </a:lnSpc>
              <a:spcBef>
                <a:spcPts val="360"/>
              </a:spcBef>
              <a:buSzPts val="1060"/>
              <a:buFont typeface="Arial"/>
              <a:buChar char="●"/>
            </a:pPr>
            <a:r>
              <a:rPr lang="de-DE" sz="2000" dirty="0" err="1"/>
              <a:t>Descriptions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common</a:t>
            </a:r>
            <a:r>
              <a:rPr lang="de-DE" sz="2000" dirty="0"/>
              <a:t> </a:t>
            </a:r>
            <a:r>
              <a:rPr lang="de-DE" sz="2000" dirty="0" err="1"/>
              <a:t>approaches</a:t>
            </a:r>
            <a:r>
              <a:rPr lang="de-DE" sz="2000" dirty="0"/>
              <a:t> </a:t>
            </a:r>
            <a:r>
              <a:rPr lang="de-DE" sz="2000" dirty="0" err="1"/>
              <a:t>employed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adversaries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exploit</a:t>
            </a:r>
            <a:r>
              <a:rPr lang="de-DE" sz="2000" dirty="0"/>
              <a:t> </a:t>
            </a:r>
            <a:r>
              <a:rPr lang="de-DE" sz="2000" dirty="0" err="1"/>
              <a:t>known</a:t>
            </a:r>
            <a:r>
              <a:rPr lang="de-DE" sz="2000" dirty="0"/>
              <a:t> </a:t>
            </a:r>
            <a:r>
              <a:rPr lang="de-DE" sz="2000" dirty="0" err="1"/>
              <a:t>weaknesses</a:t>
            </a:r>
            <a:r>
              <a:rPr lang="de-DE" sz="2000" dirty="0"/>
              <a:t> in cyber-</a:t>
            </a:r>
            <a:r>
              <a:rPr lang="de-DE" sz="2000" dirty="0" err="1"/>
              <a:t>enabled</a:t>
            </a:r>
            <a:r>
              <a:rPr lang="de-DE" sz="2000" dirty="0"/>
              <a:t> </a:t>
            </a:r>
            <a:r>
              <a:rPr lang="de-DE" sz="2000" dirty="0" err="1"/>
              <a:t>systems</a:t>
            </a:r>
            <a:r>
              <a:rPr lang="de-DE" sz="2000" dirty="0"/>
              <a:t> </a:t>
            </a:r>
          </a:p>
          <a:p>
            <a:pPr marL="457200" indent="-295910">
              <a:lnSpc>
                <a:spcPct val="95000"/>
              </a:lnSpc>
              <a:spcBef>
                <a:spcPts val="360"/>
              </a:spcBef>
              <a:buSzPts val="1060"/>
              <a:buFont typeface="Arial"/>
              <a:buChar char="●"/>
            </a:pPr>
            <a:r>
              <a:rPr lang="de-DE" sz="2000" dirty="0" err="1">
                <a:solidFill>
                  <a:srgbClr val="2EC6D6"/>
                </a:solidFill>
              </a:rPr>
              <a:t>Captures</a:t>
            </a:r>
            <a:r>
              <a:rPr lang="de-DE" sz="2000" dirty="0">
                <a:solidFill>
                  <a:srgbClr val="2EC6D6"/>
                </a:solidFill>
              </a:rPr>
              <a:t> </a:t>
            </a:r>
            <a:r>
              <a:rPr lang="de-DE" sz="2000" dirty="0" err="1">
                <a:solidFill>
                  <a:srgbClr val="2EC6D6"/>
                </a:solidFill>
              </a:rPr>
              <a:t>knowledge</a:t>
            </a:r>
            <a:r>
              <a:rPr lang="de-DE" sz="2000" dirty="0"/>
              <a:t> </a:t>
            </a:r>
            <a:r>
              <a:rPr lang="de-DE" sz="2000" dirty="0" err="1"/>
              <a:t>about</a:t>
            </a:r>
            <a:r>
              <a:rPr lang="de-DE" sz="2000" dirty="0"/>
              <a:t> </a:t>
            </a:r>
            <a:r>
              <a:rPr lang="de-DE" sz="2000" dirty="0" err="1"/>
              <a:t>how</a:t>
            </a:r>
            <a:r>
              <a:rPr lang="de-DE" sz="2000" dirty="0"/>
              <a:t> </a:t>
            </a:r>
            <a:r>
              <a:rPr lang="de-DE" sz="2000" dirty="0" err="1">
                <a:solidFill>
                  <a:srgbClr val="2EC6D6"/>
                </a:solidFill>
              </a:rPr>
              <a:t>specific</a:t>
            </a:r>
            <a:r>
              <a:rPr lang="de-DE" sz="2000" dirty="0">
                <a:solidFill>
                  <a:srgbClr val="2EC6D6"/>
                </a:solidFill>
              </a:rPr>
              <a:t> </a:t>
            </a:r>
            <a:r>
              <a:rPr lang="de-DE" sz="2000" dirty="0" err="1">
                <a:solidFill>
                  <a:srgbClr val="2EC6D6"/>
                </a:solidFill>
              </a:rPr>
              <a:t>parts</a:t>
            </a:r>
            <a:r>
              <a:rPr lang="de-DE" sz="2000" dirty="0">
                <a:solidFill>
                  <a:srgbClr val="2EC6D6"/>
                </a:solidFill>
              </a:rPr>
              <a:t> </a:t>
            </a:r>
            <a:r>
              <a:rPr lang="de-DE" sz="2000" dirty="0" err="1">
                <a:solidFill>
                  <a:srgbClr val="2EC6D6"/>
                </a:solidFill>
              </a:rPr>
              <a:t>of</a:t>
            </a:r>
            <a:r>
              <a:rPr lang="de-DE" sz="2000" dirty="0">
                <a:solidFill>
                  <a:srgbClr val="2EC6D6"/>
                </a:solidFill>
              </a:rPr>
              <a:t> an </a:t>
            </a:r>
            <a:r>
              <a:rPr lang="de-DE" sz="2000" dirty="0" err="1">
                <a:solidFill>
                  <a:srgbClr val="2EC6D6"/>
                </a:solidFill>
              </a:rPr>
              <a:t>attack</a:t>
            </a:r>
            <a:r>
              <a:rPr lang="de-DE" sz="2000" dirty="0"/>
              <a:t> </a:t>
            </a:r>
            <a:r>
              <a:rPr lang="de-DE" sz="2000" dirty="0" err="1"/>
              <a:t>are</a:t>
            </a:r>
            <a:r>
              <a:rPr lang="de-DE" sz="2000" dirty="0"/>
              <a:t> </a:t>
            </a:r>
            <a:r>
              <a:rPr lang="de-DE" sz="2000" dirty="0" err="1"/>
              <a:t>designed</a:t>
            </a:r>
            <a:r>
              <a:rPr lang="de-DE" sz="2000" dirty="0"/>
              <a:t> and </a:t>
            </a:r>
            <a:r>
              <a:rPr lang="de-DE" sz="2000" dirty="0" err="1"/>
              <a:t>executed</a:t>
            </a:r>
            <a:r>
              <a:rPr lang="de-DE" sz="2000" dirty="0"/>
              <a:t>, and </a:t>
            </a:r>
            <a:r>
              <a:rPr lang="de-DE" sz="2000" dirty="0" err="1"/>
              <a:t>gives</a:t>
            </a:r>
            <a:r>
              <a:rPr lang="de-DE" sz="2000" dirty="0"/>
              <a:t> </a:t>
            </a:r>
            <a:r>
              <a:rPr lang="de-DE" sz="2000" dirty="0" err="1"/>
              <a:t>guidance</a:t>
            </a:r>
            <a:r>
              <a:rPr lang="de-DE" sz="2000" dirty="0"/>
              <a:t> on </a:t>
            </a:r>
            <a:r>
              <a:rPr lang="de-DE" sz="2000" dirty="0" err="1"/>
              <a:t>ways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mitigate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attack's</a:t>
            </a:r>
            <a:r>
              <a:rPr lang="de-DE" sz="2000" dirty="0"/>
              <a:t> </a:t>
            </a:r>
            <a:r>
              <a:rPr lang="de-DE" sz="2000" dirty="0" err="1"/>
              <a:t>effectiveness</a:t>
            </a:r>
            <a:r>
              <a:rPr lang="de-DE" sz="2000" dirty="0"/>
              <a:t> </a:t>
            </a:r>
          </a:p>
          <a:p>
            <a:pPr marL="457200" lvl="0" indent="-295910" algn="l" rtl="0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060"/>
              <a:buChar char="●"/>
            </a:pPr>
            <a:r>
              <a:rPr lang="de-DE" sz="2000" dirty="0" err="1"/>
              <a:t>Contain</a:t>
            </a:r>
            <a:r>
              <a:rPr lang="de-DE" sz="2000" dirty="0"/>
              <a:t> an “</a:t>
            </a:r>
            <a:r>
              <a:rPr lang="de-DE" sz="2000" dirty="0" err="1">
                <a:solidFill>
                  <a:srgbClr val="30C6D6"/>
                </a:solidFill>
              </a:rPr>
              <a:t>execution</a:t>
            </a:r>
            <a:r>
              <a:rPr lang="de-DE" sz="2000" dirty="0">
                <a:solidFill>
                  <a:srgbClr val="30C6D6"/>
                </a:solidFill>
              </a:rPr>
              <a:t> </a:t>
            </a:r>
            <a:r>
              <a:rPr lang="de-DE" sz="2000" dirty="0" err="1">
                <a:solidFill>
                  <a:srgbClr val="30C6D6"/>
                </a:solidFill>
              </a:rPr>
              <a:t>flow</a:t>
            </a:r>
            <a:r>
              <a:rPr lang="de-DE" sz="2000" dirty="0"/>
              <a:t>” — </a:t>
            </a:r>
            <a:r>
              <a:rPr lang="de-DE" sz="2000" dirty="0" err="1"/>
              <a:t>step-by-step</a:t>
            </a:r>
            <a:r>
              <a:rPr lang="de-DE" sz="2000" dirty="0"/>
              <a:t> </a:t>
            </a:r>
            <a:r>
              <a:rPr lang="de-DE" sz="2000" dirty="0" err="1"/>
              <a:t>instructions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an </a:t>
            </a:r>
            <a:r>
              <a:rPr lang="de-DE" sz="2000" dirty="0" err="1"/>
              <a:t>adversary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explore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potential </a:t>
            </a:r>
            <a:r>
              <a:rPr lang="de-DE" sz="2000" dirty="0" err="1"/>
              <a:t>targets</a:t>
            </a:r>
            <a:r>
              <a:rPr lang="de-DE" sz="2000" dirty="0"/>
              <a:t>, </a:t>
            </a:r>
            <a:r>
              <a:rPr lang="de-DE" sz="2000" dirty="0" err="1"/>
              <a:t>experiment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their</a:t>
            </a:r>
            <a:r>
              <a:rPr lang="de-DE" sz="2000" dirty="0"/>
              <a:t> </a:t>
            </a:r>
            <a:r>
              <a:rPr lang="de-DE" sz="2000" dirty="0" err="1"/>
              <a:t>assets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defensive </a:t>
            </a:r>
            <a:r>
              <a:rPr lang="de-DE" sz="2000" dirty="0" err="1"/>
              <a:t>mechanisms</a:t>
            </a:r>
            <a:r>
              <a:rPr lang="de-DE" sz="2000" dirty="0"/>
              <a:t>, </a:t>
            </a:r>
            <a:r>
              <a:rPr lang="de-DE" sz="2000" dirty="0" err="1"/>
              <a:t>if</a:t>
            </a:r>
            <a:r>
              <a:rPr lang="de-DE" sz="2000" dirty="0"/>
              <a:t> </a:t>
            </a:r>
            <a:r>
              <a:rPr lang="de-DE" sz="2000" dirty="0" err="1"/>
              <a:t>any</a:t>
            </a:r>
            <a:r>
              <a:rPr lang="de-DE" sz="2000" dirty="0"/>
              <a:t>,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then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carry out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exploit</a:t>
            </a:r>
            <a:endParaRPr sz="2000" dirty="0"/>
          </a:p>
        </p:txBody>
      </p:sp>
      <p:sp>
        <p:nvSpPr>
          <p:cNvPr id="722" name="Google Shape;722;p7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  <p:pic>
        <p:nvPicPr>
          <p:cNvPr id="723" name="Google Shape;72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3663562"/>
            <a:ext cx="8534400" cy="2314038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78"/>
          <p:cNvSpPr txBox="1"/>
          <p:nvPr/>
        </p:nvSpPr>
        <p:spPr>
          <a:xfrm>
            <a:off x="872300" y="6196275"/>
            <a:ext cx="74745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de-DE" dirty="0">
                <a:ea typeface="Calibri"/>
                <a:cs typeface="Calibri"/>
                <a:sym typeface="Calibri"/>
                <a:hlinkClick r:id="rId4"/>
              </a:rPr>
              <a:t>https://capec.mitre.org/data/definitions/66.html</a:t>
            </a:r>
            <a:r>
              <a:rPr lang="de-DE" dirty="0"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6473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9D21BF-94D3-D161-A934-199BA50D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200" dirty="0"/>
              <a:t>Execution flow – Example for SQL Injection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001E6-84E2-49A3-1B55-1D655C56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1E52E2-94F9-3A13-DC7F-CB2D5DF7D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3304"/>
            <a:ext cx="9144000" cy="3488519"/>
          </a:xfrm>
          <a:prstGeom prst="rect">
            <a:avLst/>
          </a:prstGeom>
        </p:spPr>
      </p:pic>
      <p:sp>
        <p:nvSpPr>
          <p:cNvPr id="8" name="Google Shape;724;p78">
            <a:extLst>
              <a:ext uri="{FF2B5EF4-FFF2-40B4-BE49-F238E27FC236}">
                <a16:creationId xmlns:a16="http://schemas.microsoft.com/office/drawing/2014/main" id="{C191C72F-DD12-22D2-36EA-B828B6F66DC2}"/>
              </a:ext>
            </a:extLst>
          </p:cNvPr>
          <p:cNvSpPr txBox="1"/>
          <p:nvPr/>
        </p:nvSpPr>
        <p:spPr>
          <a:xfrm>
            <a:off x="872300" y="6196275"/>
            <a:ext cx="74745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de-DE" dirty="0">
                <a:ea typeface="Calibri"/>
                <a:cs typeface="Calibri"/>
                <a:sym typeface="Calibri"/>
                <a:hlinkClick r:id="rId3"/>
              </a:rPr>
              <a:t>https://capec.mitre.org/data/definitions/66.html</a:t>
            </a:r>
            <a:r>
              <a:rPr lang="de-DE" dirty="0"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9858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How is CAPEC related to CWE?</a:t>
            </a:r>
          </a:p>
          <a:p>
            <a:endParaRPr lang="en-GB" dirty="0"/>
          </a:p>
          <a:p>
            <a:r>
              <a:rPr lang="en-GB" dirty="0"/>
              <a:t>Have a look at examples in CWE</a:t>
            </a:r>
          </a:p>
          <a:p>
            <a:pPr lvl="1"/>
            <a:r>
              <a:rPr lang="en-GB" dirty="0"/>
              <a:t>CWE-89: </a:t>
            </a:r>
            <a:r>
              <a:rPr lang="en-GB" b="1" dirty="0"/>
              <a:t>SQL Injection</a:t>
            </a:r>
            <a:br>
              <a:rPr lang="en-GB" b="1" dirty="0"/>
            </a:br>
            <a:r>
              <a:rPr lang="en-GB" dirty="0">
                <a:hlinkClick r:id="rId3"/>
              </a:rPr>
              <a:t>https://cwe.mitre.org/data/definitions/89.html</a:t>
            </a:r>
            <a:r>
              <a:rPr lang="en-GB" dirty="0"/>
              <a:t> </a:t>
            </a:r>
          </a:p>
          <a:p>
            <a:r>
              <a:rPr lang="en-GB" dirty="0"/>
              <a:t>And CAPEC</a:t>
            </a:r>
          </a:p>
          <a:p>
            <a:pPr lvl="1"/>
            <a:r>
              <a:rPr lang="de-DE" dirty="0">
                <a:ea typeface="Calibri"/>
                <a:cs typeface="Calibri"/>
                <a:sym typeface="Calibri"/>
              </a:rPr>
              <a:t>CAPEC-66: </a:t>
            </a:r>
            <a:r>
              <a:rPr lang="de-DE" b="1" dirty="0">
                <a:ea typeface="Calibri"/>
                <a:cs typeface="Calibri"/>
                <a:sym typeface="Calibri"/>
              </a:rPr>
              <a:t>SQL </a:t>
            </a:r>
            <a:r>
              <a:rPr lang="de-DE" b="1" dirty="0" err="1">
                <a:ea typeface="Calibri"/>
                <a:cs typeface="Calibri"/>
                <a:sym typeface="Calibri"/>
              </a:rPr>
              <a:t>Injection</a:t>
            </a:r>
            <a:br>
              <a:rPr lang="de-DE" b="1" dirty="0">
                <a:ea typeface="Calibri"/>
                <a:cs typeface="Calibri"/>
                <a:sym typeface="Calibri"/>
              </a:rPr>
            </a:br>
            <a:r>
              <a:rPr lang="de-DE" dirty="0">
                <a:ea typeface="Calibri"/>
                <a:cs typeface="Calibri"/>
                <a:sym typeface="Calibri"/>
                <a:hlinkClick r:id="rId4"/>
              </a:rPr>
              <a:t>https://capec.mitre.org/data/definitions/66.html</a:t>
            </a:r>
            <a:r>
              <a:rPr lang="de-DE" dirty="0">
                <a:ea typeface="Calibri"/>
                <a:cs typeface="Calibri"/>
                <a:sym typeface="Calibri"/>
              </a:rPr>
              <a:t> </a:t>
            </a:r>
            <a:endParaRPr lang="en-GB" dirty="0"/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39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E2C8A6-1971-4C4F-91F0-E07AA371974D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34757910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FBD11-45FF-CC73-6A32-6E3CB5DE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5F2BED-6525-1CB5-7D27-2C279C26FB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725"/>
          <a:stretch/>
        </p:blipFill>
        <p:spPr>
          <a:xfrm>
            <a:off x="143435" y="1179876"/>
            <a:ext cx="6517341" cy="8054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ACC204-28C9-D646-7B8E-22FC3F1BEBCE}"/>
              </a:ext>
            </a:extLst>
          </p:cNvPr>
          <p:cNvSpPr txBox="1"/>
          <p:nvPr/>
        </p:nvSpPr>
        <p:spPr>
          <a:xfrm>
            <a:off x="143435" y="543084"/>
            <a:ext cx="8543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0C6D6"/>
                </a:solidFill>
              </a:rPr>
              <a:t>The </a:t>
            </a:r>
            <a:r>
              <a:rPr lang="de-DE" dirty="0" err="1">
                <a:solidFill>
                  <a:srgbClr val="30C6D6"/>
                </a:solidFill>
              </a:rPr>
              <a:t>weakness</a:t>
            </a:r>
            <a:r>
              <a:rPr lang="de-DE" dirty="0">
                <a:solidFill>
                  <a:srgbClr val="30C6D6"/>
                </a:solidFill>
              </a:rPr>
              <a:t>(es) </a:t>
            </a:r>
            <a:r>
              <a:rPr lang="de-DE" dirty="0" err="1">
                <a:solidFill>
                  <a:srgbClr val="30C6D6"/>
                </a:solidFill>
              </a:rPr>
              <a:t>that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the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attack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pattern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is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exploiting</a:t>
            </a:r>
            <a:r>
              <a:rPr lang="en-DE" dirty="0">
                <a:solidFill>
                  <a:srgbClr val="30C6D6"/>
                </a:solidFill>
              </a:rPr>
              <a:t> (CWEs) are listed in CAPEC-66, in </a:t>
            </a:r>
            <a:r>
              <a:rPr lang="de-DE" dirty="0" err="1">
                <a:solidFill>
                  <a:srgbClr val="30C6D6"/>
                </a:solidFill>
              </a:rPr>
              <a:t>the</a:t>
            </a:r>
            <a:r>
              <a:rPr lang="de-DE" dirty="0">
                <a:solidFill>
                  <a:srgbClr val="30C6D6"/>
                </a:solidFill>
              </a:rPr>
              <a:t> “</a:t>
            </a:r>
            <a:r>
              <a:rPr lang="de-DE" dirty="0" err="1">
                <a:solidFill>
                  <a:srgbClr val="30C6D6"/>
                </a:solidFill>
              </a:rPr>
              <a:t>Related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Weaknesses</a:t>
            </a:r>
            <a:r>
              <a:rPr lang="de-DE" dirty="0">
                <a:solidFill>
                  <a:srgbClr val="30C6D6"/>
                </a:solidFill>
              </a:rPr>
              <a:t>” </a:t>
            </a:r>
            <a:r>
              <a:rPr lang="de-DE" dirty="0" err="1">
                <a:solidFill>
                  <a:srgbClr val="30C6D6"/>
                </a:solidFill>
              </a:rPr>
              <a:t>section</a:t>
            </a:r>
            <a:r>
              <a:rPr lang="en-DE" dirty="0">
                <a:solidFill>
                  <a:srgbClr val="30C6D6"/>
                </a:solidFill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C45000-8A30-1E16-6A2B-3B49790F3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859" y="2517835"/>
            <a:ext cx="6060141" cy="4314769"/>
          </a:xfrm>
          <a:prstGeom prst="rect">
            <a:avLst/>
          </a:prstGeom>
        </p:spPr>
      </p:pic>
      <p:sp>
        <p:nvSpPr>
          <p:cNvPr id="12" name="Bent Arrow 11">
            <a:extLst>
              <a:ext uri="{FF2B5EF4-FFF2-40B4-BE49-F238E27FC236}">
                <a16:creationId xmlns:a16="http://schemas.microsoft.com/office/drawing/2014/main" id="{EF4F2171-9C6A-430B-B2C1-A29FB2D4C258}"/>
              </a:ext>
            </a:extLst>
          </p:cNvPr>
          <p:cNvSpPr/>
          <p:nvPr/>
        </p:nvSpPr>
        <p:spPr>
          <a:xfrm flipV="1">
            <a:off x="1779494" y="2000123"/>
            <a:ext cx="788894" cy="1035424"/>
          </a:xfrm>
          <a:prstGeom prst="ben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0B40D8-28D0-141E-910D-7FB51DD51975}"/>
              </a:ext>
            </a:extLst>
          </p:cNvPr>
          <p:cNvSpPr txBox="1"/>
          <p:nvPr/>
        </p:nvSpPr>
        <p:spPr>
          <a:xfrm>
            <a:off x="3083859" y="2148503"/>
            <a:ext cx="230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rgbClr val="30C6D6"/>
                </a:solidFill>
              </a:rPr>
              <a:t>Description in CWE-89</a:t>
            </a:r>
          </a:p>
        </p:txBody>
      </p:sp>
    </p:spTree>
    <p:extLst>
      <p:ext uri="{BB962C8B-B14F-4D97-AF65-F5344CB8AC3E}">
        <p14:creationId xmlns:p14="http://schemas.microsoft.com/office/powerpoint/2010/main" val="20295192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CAPEC Attack Pattern &amp; CWE</a:t>
            </a:r>
          </a:p>
        </p:txBody>
      </p:sp>
      <p:sp>
        <p:nvSpPr>
          <p:cNvPr id="713" name="Google Shape;713;p7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>
                <a:solidFill>
                  <a:srgbClr val="30C6D6"/>
                </a:solidFill>
              </a:rPr>
              <a:t>Common </a:t>
            </a:r>
            <a:r>
              <a:rPr lang="de-DE" dirty="0" err="1">
                <a:solidFill>
                  <a:srgbClr val="30C6D6"/>
                </a:solidFill>
              </a:rPr>
              <a:t>Weakness</a:t>
            </a:r>
            <a:r>
              <a:rPr lang="de-DE" dirty="0">
                <a:solidFill>
                  <a:srgbClr val="30C6D6"/>
                </a:solidFill>
              </a:rPr>
              <a:t> Enumeration </a:t>
            </a:r>
            <a:r>
              <a:rPr lang="de-DE" dirty="0"/>
              <a:t>(CWE) </a:t>
            </a:r>
            <a:r>
              <a:rPr lang="de-DE" dirty="0" err="1"/>
              <a:t>is</a:t>
            </a:r>
            <a:r>
              <a:rPr lang="de-DE" dirty="0"/>
              <a:t> a community-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 (and </a:t>
            </a:r>
            <a:r>
              <a:rPr lang="de-DE" dirty="0" err="1"/>
              <a:t>hardware</a:t>
            </a:r>
            <a:r>
              <a:rPr lang="de-DE" dirty="0"/>
              <a:t>) </a:t>
            </a:r>
            <a:r>
              <a:rPr lang="de-DE" dirty="0" err="1"/>
              <a:t>weakness</a:t>
            </a:r>
            <a:r>
              <a:rPr lang="de-DE" dirty="0"/>
              <a:t> </a:t>
            </a:r>
            <a:r>
              <a:rPr lang="de-DE" dirty="0" err="1"/>
              <a:t>types</a:t>
            </a:r>
            <a:endParaRPr lang="de-DE" dirty="0"/>
          </a:p>
          <a:p>
            <a:pPr lvl="1"/>
            <a:r>
              <a:rPr lang="de-DE" dirty="0"/>
              <a:t>CWE </a:t>
            </a:r>
            <a:r>
              <a:rPr lang="de-DE" dirty="0" err="1"/>
              <a:t>serves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>
                <a:solidFill>
                  <a:srgbClr val="30C6D6"/>
                </a:solidFill>
              </a:rPr>
              <a:t>common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language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/>
              <a:t>and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baseline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weakness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r>
              <a:rPr lang="de-DE" dirty="0"/>
              <a:t>. As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measuring</a:t>
            </a:r>
            <a:r>
              <a:rPr lang="de-DE" dirty="0"/>
              <a:t> stick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tools</a:t>
            </a:r>
            <a:endParaRPr lang="de-DE" dirty="0"/>
          </a:p>
          <a:p>
            <a:r>
              <a:rPr lang="de-DE" dirty="0"/>
              <a:t>A </a:t>
            </a:r>
            <a:r>
              <a:rPr lang="de-DE" dirty="0">
                <a:solidFill>
                  <a:srgbClr val="30C6D6"/>
                </a:solidFill>
              </a:rPr>
              <a:t>CAPEC </a:t>
            </a:r>
            <a:r>
              <a:rPr lang="de-DE" dirty="0" err="1">
                <a:solidFill>
                  <a:srgbClr val="30C6D6"/>
                </a:solidFill>
              </a:rPr>
              <a:t>attack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pattern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typically</a:t>
            </a:r>
            <a:r>
              <a:rPr lang="de-DE" dirty="0"/>
              <a:t> a </a:t>
            </a:r>
            <a:r>
              <a:rPr lang="de-DE" dirty="0" err="1"/>
              <a:t>method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leveraging</a:t>
            </a:r>
            <a:r>
              <a:rPr lang="de-DE" dirty="0"/>
              <a:t> a CWE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execute</a:t>
            </a:r>
            <a:r>
              <a:rPr lang="de-DE" dirty="0"/>
              <a:t> an </a:t>
            </a:r>
            <a:r>
              <a:rPr lang="de-DE" dirty="0" err="1"/>
              <a:t>attack</a:t>
            </a:r>
            <a:endParaRPr lang="de-DE" dirty="0"/>
          </a:p>
        </p:txBody>
      </p:sp>
      <p:sp>
        <p:nvSpPr>
          <p:cNvPr id="714" name="Google Shape;714;p77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952390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3207</TotalTime>
  <Words>2546</Words>
  <Application>Microsoft Macintosh PowerPoint</Application>
  <PresentationFormat>On-screen Show (4:3)</PresentationFormat>
  <Paragraphs>377</Paragraphs>
  <Slides>41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Consolas</vt:lpstr>
      <vt:lpstr>Wingdings</vt:lpstr>
      <vt:lpstr>Chalmes-GU</vt:lpstr>
      <vt:lpstr>Threat and Risk Analysis</vt:lpstr>
      <vt:lpstr>Learning objectives</vt:lpstr>
      <vt:lpstr>What is risk?</vt:lpstr>
      <vt:lpstr>Key Terminology (for software security)</vt:lpstr>
      <vt:lpstr>Risk Management (in secure software engineering)</vt:lpstr>
      <vt:lpstr>Components of Risk Management</vt:lpstr>
      <vt:lpstr>Techniques for threat &amp; risk identification</vt:lpstr>
      <vt:lpstr>Several TARA techniques available</vt:lpstr>
      <vt:lpstr>Risk-centric (e.g., CORAS)</vt:lpstr>
      <vt:lpstr>Software-centric (e.g., STRIDE)</vt:lpstr>
      <vt:lpstr>Attack-centric (e.g. Abe et al.)</vt:lpstr>
      <vt:lpstr>RISK &amp; THREAT assessment and prioritization</vt:lpstr>
      <vt:lpstr>Risk value (a.k.a. rating)</vt:lpstr>
      <vt:lpstr>Threats and risk analysis</vt:lpstr>
      <vt:lpstr>Starting point: Impact and Likelihood</vt:lpstr>
      <vt:lpstr>Quantitative approaches (with examples)</vt:lpstr>
      <vt:lpstr>Reflection: garbage in garbage out?</vt:lpstr>
      <vt:lpstr>Qualitative methods based on „heat maps“</vt:lpstr>
      <vt:lpstr>Qualitative Risk Assessment</vt:lpstr>
      <vt:lpstr>Risk Assessment Matrix</vt:lpstr>
      <vt:lpstr>Threat analysis with STRIDE</vt:lpstr>
      <vt:lpstr>Threat Analysis (a.k.a. Modeling)</vt:lpstr>
      <vt:lpstr>STRIDE</vt:lpstr>
      <vt:lpstr>STRIDE categories</vt:lpstr>
      <vt:lpstr>Methodology</vt:lpstr>
      <vt:lpstr>Profiling the Application</vt:lpstr>
      <vt:lpstr>Data Flow Diagram (DFD)</vt:lpstr>
      <vt:lpstr>DFD Elements</vt:lpstr>
      <vt:lpstr>STRIDE in Action</vt:lpstr>
      <vt:lpstr>DFD Elements to Threat Categories</vt:lpstr>
      <vt:lpstr>Spoofing threats – Examples </vt:lpstr>
      <vt:lpstr>Tool support</vt:lpstr>
      <vt:lpstr>Is STRIDE effective?</vt:lpstr>
      <vt:lpstr>Knowledge Repositories of Security Attack</vt:lpstr>
      <vt:lpstr>Thinking to threat scenarios is hard</vt:lpstr>
      <vt:lpstr>MITRE‘s CAPEC</vt:lpstr>
      <vt:lpstr>CAPEC Attack Patterns</vt:lpstr>
      <vt:lpstr>Execution flow – Example for SQL Injection</vt:lpstr>
      <vt:lpstr>Example question</vt:lpstr>
      <vt:lpstr>PowerPoint Presentation</vt:lpstr>
      <vt:lpstr>CAPEC Attack Pattern &amp; CWE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477</cp:revision>
  <dcterms:created xsi:type="dcterms:W3CDTF">2019-09-30T18:41:20Z</dcterms:created>
  <dcterms:modified xsi:type="dcterms:W3CDTF">2022-05-10T13:21:19Z</dcterms:modified>
</cp:coreProperties>
</file>