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50"/>
  </p:notesMasterIdLst>
  <p:sldIdLst>
    <p:sldId id="256" r:id="rId2"/>
    <p:sldId id="257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4" r:id="rId11"/>
    <p:sldId id="315" r:id="rId12"/>
    <p:sldId id="316" r:id="rId13"/>
    <p:sldId id="317" r:id="rId14"/>
    <p:sldId id="271" r:id="rId15"/>
    <p:sldId id="318" r:id="rId16"/>
    <p:sldId id="319" r:id="rId17"/>
    <p:sldId id="273" r:id="rId18"/>
    <p:sldId id="274" r:id="rId19"/>
    <p:sldId id="275" r:id="rId20"/>
    <p:sldId id="276" r:id="rId21"/>
    <p:sldId id="277" r:id="rId22"/>
    <p:sldId id="321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4" r:id="rId4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Roboto" panose="02000000000000000000" pitchFamily="2" charset="0"/>
      <p:regular r:id="rId55"/>
      <p:bold r:id="rId56"/>
      <p:italic r:id="rId57"/>
      <p:boldItalic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FFED6"/>
    <a:srgbClr val="FF2F92"/>
    <a:srgbClr val="F8F8F8"/>
    <a:srgbClr val="FF40FF"/>
    <a:srgbClr val="FFFD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05"/>
    <p:restoredTop sz="83427"/>
  </p:normalViewPr>
  <p:slideViewPr>
    <p:cSldViewPr snapToGrid="0">
      <p:cViewPr varScale="1">
        <p:scale>
          <a:sx n="130" d="100"/>
          <a:sy n="130" d="100"/>
        </p:scale>
        <p:origin x="312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14d78a22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1014d78a22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3345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https://</a:t>
            </a:r>
            <a:r>
              <a:rPr lang="en-US" dirty="0" err="1"/>
              <a:t>link.springer.com</a:t>
            </a:r>
            <a:r>
              <a:rPr lang="en-US" dirty="0"/>
              <a:t>/content/pdf/10.1007/978-3-642-03315-5_2.pdf</a:t>
            </a:r>
            <a:endParaRPr dirty="0"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3918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8325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reduce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problem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“</a:t>
            </a:r>
            <a:r>
              <a:rPr lang="de-DE" dirty="0" err="1"/>
              <a:t>notice</a:t>
            </a:r>
            <a:r>
              <a:rPr lang="de-DE" dirty="0"/>
              <a:t> and </a:t>
            </a:r>
            <a:r>
              <a:rPr lang="de-DE" dirty="0" err="1"/>
              <a:t>consent</a:t>
            </a:r>
            <a:r>
              <a:rPr lang="de-DE" dirty="0"/>
              <a:t>“ (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collecting</a:t>
            </a:r>
            <a:r>
              <a:rPr lang="de-DE" dirty="0"/>
              <a:t> personal </a:t>
            </a:r>
            <a:r>
              <a:rPr lang="de-DE" dirty="0" err="1"/>
              <a:t>data</a:t>
            </a:r>
            <a:r>
              <a:rPr lang="de-DE" dirty="0"/>
              <a:t>) </a:t>
            </a:r>
            <a:r>
              <a:rPr lang="de-DE" dirty="0" err="1"/>
              <a:t>privacy</a:t>
            </a:r>
            <a:r>
              <a:rPr lang="de-DE" dirty="0"/>
              <a:t> </a:t>
            </a:r>
            <a:r>
              <a:rPr lang="de-DE" dirty="0" err="1"/>
              <a:t>violations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still </a:t>
            </a:r>
            <a:r>
              <a:rPr lang="de-DE" dirty="0" err="1"/>
              <a:t>ocurr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abuse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user‘s</a:t>
            </a:r>
            <a:r>
              <a:rPr lang="de-DE" dirty="0"/>
              <a:t> </a:t>
            </a:r>
            <a:r>
              <a:rPr lang="de-DE" dirty="0" err="1"/>
              <a:t>concent</a:t>
            </a:r>
            <a:r>
              <a:rPr lang="de-DE" dirty="0"/>
              <a:t> </a:t>
            </a:r>
            <a:r>
              <a:rPr lang="de-DE" dirty="0" err="1"/>
              <a:t>choices</a:t>
            </a:r>
            <a:r>
              <a:rPr lang="de-DE" dirty="0"/>
              <a:t>.</a:t>
            </a:r>
            <a:endParaRPr dirty="0"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1654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3029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6367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887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8380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72105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0277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https://</a:t>
            </a:r>
            <a:r>
              <a:rPr lang="en-US" dirty="0" err="1"/>
              <a:t>voicesofvr.com</a:t>
            </a:r>
            <a:r>
              <a:rPr lang="en-US" dirty="0"/>
              <a:t>/998-primer-on-the-contextual-integrity-theory-of-privacy-with-philosopher-helen-nissenbaum/</a:t>
            </a:r>
            <a:endParaRPr dirty="0"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51614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237ae329b8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237ae329b8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https://www.slideshare.net/atlseccon/wayne-richard-pia-risk-management-atlseccon2011</a:t>
            </a:r>
            <a:endParaRPr/>
          </a:p>
        </p:txBody>
      </p:sp>
      <p:sp>
        <p:nvSpPr>
          <p:cNvPr id="198" name="Google Shape;198;g1237ae329b8_1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237ae329b8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237ae329b8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https://www.slideshare.net/atlseccon/wayne-richard-pia-risk-management-atlseccon2011</a:t>
            </a:r>
            <a:endParaRPr/>
          </a:p>
        </p:txBody>
      </p:sp>
      <p:sp>
        <p:nvSpPr>
          <p:cNvPr id="198" name="Google Shape;198;g1237ae329b8_1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049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237ae329b8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237ae329b8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https://www.slideshare.net/atlseccon/wayne-richard-pia-risk-management-atlseccon2011</a:t>
            </a:r>
            <a:endParaRPr/>
          </a:p>
        </p:txBody>
      </p:sp>
      <p:sp>
        <p:nvSpPr>
          <p:cNvPr id="198" name="Google Shape;198;g1237ae329b8_1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84394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237ae329b8_1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237ae329b8_1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https://</a:t>
            </a:r>
            <a:r>
              <a:rPr lang="en-US" dirty="0" err="1"/>
              <a:t>youtu.be</a:t>
            </a:r>
            <a:r>
              <a:rPr lang="en-US" dirty="0"/>
              <a:t>/-SdA9L4j0a8</a:t>
            </a:r>
            <a:endParaRPr dirty="0"/>
          </a:p>
        </p:txBody>
      </p:sp>
      <p:sp>
        <p:nvSpPr>
          <p:cNvPr id="215" name="Google Shape;215;g1237ae329b8_1_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237ae329b8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237ae329b8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https://www.cnil.fr/sites/default/files/atoms/files/cnil-pia-1-en-methodology.pdf</a:t>
            </a:r>
            <a:endParaRPr/>
          </a:p>
        </p:txBody>
      </p:sp>
      <p:sp>
        <p:nvSpPr>
          <p:cNvPr id="223" name="Google Shape;223;g1237ae329b8_1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21d8bda37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21d8bda377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https://www.cnil.fr/sites/default/files/atoms/files/cnil-pia-1-en-methodology.pdf</a:t>
            </a:r>
            <a:endParaRPr/>
          </a:p>
        </p:txBody>
      </p:sp>
      <p:sp>
        <p:nvSpPr>
          <p:cNvPr id="233" name="Google Shape;233;g121d8bda377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237ae329b8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237ae329b8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g1237ae329b8_1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237ae329b8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237ae329b8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1237ae329b8_1_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237ae329b8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237ae329b8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1237ae329b8_1_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95247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237ae329b8_1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1237ae329b8_1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1237ae329b8_1_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237ae329b8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237ae329b8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g1237ae329b8_1_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1237ae329b8_1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1237ae329b8_1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g1237ae329b8_1_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244c4f7e35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244c4f7e35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244c4f7e35_0_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244c4f7e35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1244c4f7e35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g1244c4f7e35_0_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237ae329b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1237ae329b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g1237ae329b8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236425f4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236425f4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g1236425f4df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236425f4df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1236425f4df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g1236425f4df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236425f4d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1236425f4d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g1236425f4df_0_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1236425f4df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1236425f4df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g1236425f4df_0_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236425f4df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1236425f4df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g1236425f4df_0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236425f4df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1236425f4df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g1236425f4df_0_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1236425f4df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1236425f4df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g1236425f4df_0_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1236425f4df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1236425f4df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g1236425f4df_0_8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1236425f4df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1236425f4df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g1236425f4df_0_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236425f4df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1236425f4df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g1236425f4df_0_1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236425f4df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1236425f4df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g1236425f4df_0_1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1236425f4df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1236425f4df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g1236425f4df_0_1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1236425f4df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1236425f4df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g1236425f4df_0_1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1236425f4df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1236425f4df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g1236425f4df_0_1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1236425f4df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1236425f4df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g1236425f4df_0_17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1236425f4df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1236425f4df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g1236425f4df_0_19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1236425f4df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1236425f4df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g1236425f4df_0_20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45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1236425f4df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1236425f4df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g1236425f4df_0_2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1236425f4df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1236425f4df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g1236425f4df_0_2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47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1014d78a22b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g1014d78a22b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"/>
          <p:cNvPicPr preferRelativeResize="0"/>
          <p:nvPr/>
        </p:nvPicPr>
        <p:blipFill rotWithShape="1"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04093"/>
            <a:ext cx="9144000" cy="635390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000"/>
              <a:buFont typeface="Calibri"/>
              <a:buNone/>
              <a:defRPr>
                <a:solidFill>
                  <a:srgbClr val="2EC6D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91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1pPr>
            <a:lvl2pPr marL="914400" lvl="1" indent="-3937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6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>
  <p:cSld name="Title, Sub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457200" y="2055224"/>
            <a:ext cx="8229600" cy="4070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2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Calibri"/>
              <a:buNone/>
              <a:defRPr sz="3200" b="1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513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1"/>
          </p:nvPr>
        </p:nvSpPr>
        <p:spPr>
          <a:xfrm>
            <a:off x="457200" y="3825892"/>
            <a:ext cx="8037513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1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Calibri"/>
              <a:buNone/>
              <a:defRPr sz="3200" b="1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311700" y="212367"/>
            <a:ext cx="8520600" cy="831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2600"/>
              <a:buChar char="•"/>
              <a:defRPr sz="2600">
                <a:solidFill>
                  <a:schemeClr val="dk2"/>
                </a:solidFill>
              </a:defRPr>
            </a:lvl1pPr>
            <a:lvl2pPr marL="914400" lvl="1" indent="-368300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200"/>
              <a:buChar char="–"/>
              <a:defRPr sz="2200">
                <a:solidFill>
                  <a:schemeClr val="dk2"/>
                </a:solidFill>
              </a:defRPr>
            </a:lvl2pPr>
            <a:lvl3pPr marL="1371600" lvl="2" indent="-368300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200"/>
              <a:buChar char="•"/>
              <a:defRPr sz="2200">
                <a:solidFill>
                  <a:schemeClr val="dk2"/>
                </a:solidFill>
              </a:defRPr>
            </a:lvl3pPr>
            <a:lvl4pPr marL="1828800" lvl="3" indent="-368300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Char char="–"/>
              <a:defRPr sz="2200">
                <a:solidFill>
                  <a:schemeClr val="dk2"/>
                </a:solidFill>
              </a:defRPr>
            </a:lvl4pPr>
            <a:lvl5pPr marL="2286000" lvl="4" indent="-368300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Char char="»"/>
              <a:defRPr sz="2200">
                <a:solidFill>
                  <a:schemeClr val="dk2"/>
                </a:solidFill>
              </a:defRPr>
            </a:lvl5pPr>
            <a:lvl6pPr marL="2743200" lvl="5" indent="-368300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Char char="•"/>
              <a:defRPr sz="2200">
                <a:solidFill>
                  <a:schemeClr val="dk2"/>
                </a:solidFill>
              </a:defRPr>
            </a:lvl6pPr>
            <a:lvl7pPr marL="3200400" lvl="6" indent="-368300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Char char="•"/>
              <a:defRPr sz="2200">
                <a:solidFill>
                  <a:schemeClr val="dk2"/>
                </a:solidFill>
              </a:defRPr>
            </a:lvl7pPr>
            <a:lvl8pPr marL="3657600" lvl="7" indent="-368300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Char char="•"/>
              <a:defRPr sz="2200">
                <a:solidFill>
                  <a:schemeClr val="dk2"/>
                </a:solidFill>
              </a:defRPr>
            </a:lvl8pPr>
            <a:lvl9pPr marL="4114800" lvl="8" indent="-368300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Char char="•"/>
              <a:defRPr sz="2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800">
                <a:solidFill>
                  <a:srgbClr val="000000"/>
                </a:solidFill>
              </a:defRPr>
            </a:lvl1pPr>
            <a:lvl2pPr lvl="1" rtl="0">
              <a:buNone/>
              <a:defRPr sz="1800">
                <a:solidFill>
                  <a:srgbClr val="000000"/>
                </a:solidFill>
              </a:defRPr>
            </a:lvl2pPr>
            <a:lvl3pPr lvl="2" rtl="0">
              <a:buNone/>
              <a:defRPr sz="1800">
                <a:solidFill>
                  <a:srgbClr val="000000"/>
                </a:solidFill>
              </a:defRPr>
            </a:lvl3pPr>
            <a:lvl4pPr lvl="3" rtl="0">
              <a:buNone/>
              <a:defRPr sz="1800">
                <a:solidFill>
                  <a:srgbClr val="000000"/>
                </a:solidFill>
              </a:defRPr>
            </a:lvl4pPr>
            <a:lvl5pPr lvl="4" rtl="0">
              <a:buNone/>
              <a:defRPr sz="1800">
                <a:solidFill>
                  <a:srgbClr val="000000"/>
                </a:solidFill>
              </a:defRPr>
            </a:lvl5pPr>
            <a:lvl6pPr lvl="5" rtl="0">
              <a:buNone/>
              <a:defRPr sz="1800">
                <a:solidFill>
                  <a:srgbClr val="000000"/>
                </a:solidFill>
              </a:defRPr>
            </a:lvl6pPr>
            <a:lvl7pPr lvl="6" rtl="0">
              <a:buNone/>
              <a:defRPr sz="1800">
                <a:solidFill>
                  <a:srgbClr val="000000"/>
                </a:solidFill>
              </a:defRPr>
            </a:lvl7pPr>
            <a:lvl8pPr lvl="7" rtl="0">
              <a:buNone/>
              <a:defRPr sz="1800">
                <a:solidFill>
                  <a:srgbClr val="000000"/>
                </a:solidFill>
              </a:defRPr>
            </a:lvl8pPr>
            <a:lvl9pPr lvl="8" rtl="0"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  <a:defRPr sz="4000" b="1" i="0" u="none" strike="noStrike" cap="none">
                <a:solidFill>
                  <a:srgbClr val="2DC6D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124200" y="635837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5" name="Google Shape;15;p1"/>
          <p:cNvCxnSpPr/>
          <p:nvPr/>
        </p:nvCxnSpPr>
        <p:spPr>
          <a:xfrm>
            <a:off x="0" y="506685"/>
            <a:ext cx="9144000" cy="1588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rgbClr val="2EC6D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" name="Google Shape;16;p1"/>
          <p:cNvPicPr preferRelativeResize="0"/>
          <p:nvPr/>
        </p:nvPicPr>
        <p:blipFill rotWithShape="1">
          <a:blip r:embed="rId1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-5068"/>
            <a:ext cx="1614668" cy="511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"/>
          <p:cNvPicPr preferRelativeResize="0"/>
          <p:nvPr/>
        </p:nvPicPr>
        <p:blipFill rotWithShape="1">
          <a:blip r:embed="rId1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8010" y="65650"/>
            <a:ext cx="1149179" cy="37031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yvxbi5GMnA?feature=oembed" TargetMode="Externa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wamerica.org/oti/blog/how-notice-and-consent-fails-to-protect-our-privac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o.org/standard/62289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s://www.cnil.fr/en/open-source-pia-software-helps-carry-out-data-protection-impact-assessment" TargetMode="External"/><Relationship Id="rId4" Type="http://schemas.openxmlformats.org/officeDocument/2006/relationships/hyperlink" Target="https://www.linddun.org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000"/>
              <a:buFont typeface="Calibri"/>
              <a:buNone/>
            </a:pPr>
            <a:r>
              <a:rPr lang="en-US" sz="3800" dirty="0"/>
              <a:t>Fundamentals of Privacy Engineering II</a:t>
            </a:r>
          </a:p>
        </p:txBody>
      </p:sp>
      <p:sp>
        <p:nvSpPr>
          <p:cNvPr id="78" name="Google Shape;78;p12"/>
          <p:cNvSpPr txBox="1"/>
          <p:nvPr/>
        </p:nvSpPr>
        <p:spPr>
          <a:xfrm>
            <a:off x="516964" y="5924550"/>
            <a:ext cx="80010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800" b="1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Master Course “</a:t>
            </a:r>
            <a:r>
              <a:rPr lang="sv-SE" sz="1800" b="1" dirty="0" err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Secure</a:t>
            </a:r>
            <a:r>
              <a:rPr lang="sv-SE" sz="1800" b="1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 Software </a:t>
            </a:r>
            <a:r>
              <a:rPr lang="sv-SE" sz="1800" b="1" dirty="0" err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Engineering</a:t>
            </a:r>
            <a:r>
              <a:rPr lang="sv-SE" sz="1800" b="1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 sz="1800" b="1" dirty="0">
              <a:solidFill>
                <a:srgbClr val="6161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800" b="1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Summer Semester 2022 – </a:t>
            </a:r>
            <a:r>
              <a:rPr lang="sv-SE" sz="1800" b="1" dirty="0" err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Lecturer</a:t>
            </a:r>
            <a:r>
              <a:rPr lang="sv-SE" sz="1800" b="1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sv-SE" sz="1800" b="1" dirty="0" err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Nicolás</a:t>
            </a:r>
            <a:r>
              <a:rPr lang="sv-SE" sz="1800" b="1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 E. </a:t>
            </a:r>
            <a:r>
              <a:rPr lang="sv-SE" sz="1800" b="1" dirty="0" err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Díaz</a:t>
            </a:r>
            <a:r>
              <a:rPr lang="sv-SE" sz="1800" b="1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800" b="1" dirty="0" err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Ferreyra</a:t>
            </a:r>
            <a:endParaRPr sz="1800" b="1" dirty="0">
              <a:solidFill>
                <a:srgbClr val="6161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2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b="1"/>
              <a:t>Riccardo Scandariato</a:t>
            </a:r>
            <a:endParaRPr b="1"/>
          </a:p>
          <a:p>
            <a:pPr marL="0" lvl="0" indent="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/>
              <a:t>Institute of Software Security, TUHH, Germany</a:t>
            </a:r>
            <a:endParaRPr/>
          </a:p>
          <a:p>
            <a:pPr marL="0" lvl="0" indent="0" algn="l" rtl="0">
              <a:spcBef>
                <a:spcPts val="171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rPr lang="sv-SE" sz="3000">
                <a:solidFill>
                  <a:srgbClr val="7F7F7F"/>
                </a:solidFill>
              </a:rPr>
              <a:t>ric***do </a:t>
            </a:r>
            <a:r>
              <a:rPr lang="sv-SE" sz="3000" b="1">
                <a:solidFill>
                  <a:srgbClr val="7F7F7F"/>
                </a:solidFill>
              </a:rPr>
              <a:t>. </a:t>
            </a:r>
            <a:r>
              <a:rPr lang="sv-SE" sz="3000">
                <a:solidFill>
                  <a:srgbClr val="7F7F7F"/>
                </a:solidFill>
              </a:rPr>
              <a:t>scanda***to @ tuhh</a:t>
            </a:r>
            <a:r>
              <a:rPr lang="sv-SE" sz="3000" b="1">
                <a:solidFill>
                  <a:srgbClr val="7F7F7F"/>
                </a:solidFill>
              </a:rPr>
              <a:t>.</a:t>
            </a:r>
            <a:r>
              <a:rPr lang="sv-SE" sz="3000">
                <a:solidFill>
                  <a:srgbClr val="7F7F7F"/>
                </a:solidFill>
              </a:rPr>
              <a:t>de</a:t>
            </a:r>
            <a:endParaRPr sz="30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 sz="3600" dirty="0"/>
              <a:t>Learning </a:t>
            </a:r>
            <a:r>
              <a:rPr lang="sv-SE" sz="3600" dirty="0" err="1"/>
              <a:t>objectives</a:t>
            </a:r>
            <a:endParaRPr sz="3600" dirty="0"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r>
              <a:rPr lang="en-US" dirty="0"/>
              <a:t>Privacy as Contextual Integrity</a:t>
            </a:r>
          </a:p>
          <a:p>
            <a:pPr marL="457200" lvl="0" indent="-419100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r>
              <a:rPr lang="en-US" dirty="0"/>
              <a:t>Privacy Impact Assessment (CNIL tool)</a:t>
            </a:r>
          </a:p>
          <a:p>
            <a:pPr marL="457200" lvl="0" indent="-419100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r>
              <a:rPr lang="en-US" dirty="0"/>
              <a:t>Privacy Attacks using Targeted Ads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 sz="3600" dirty="0" err="1"/>
              <a:t>What</a:t>
            </a:r>
            <a:r>
              <a:rPr lang="sv-SE" sz="3600" dirty="0"/>
              <a:t> is </a:t>
            </a:r>
            <a:r>
              <a:rPr lang="sv-SE" sz="3600" dirty="0" err="1"/>
              <a:t>Privacy</a:t>
            </a:r>
            <a:r>
              <a:rPr lang="sv-SE" sz="3600" dirty="0"/>
              <a:t>?</a:t>
            </a:r>
            <a:endParaRPr sz="3600"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891CA2-57CD-17C9-907F-D7CF7B0F7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843" y="1447391"/>
            <a:ext cx="6986313" cy="465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98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 sz="3600" dirty="0" err="1"/>
              <a:t>What</a:t>
            </a:r>
            <a:r>
              <a:rPr lang="sv-SE" sz="3600" dirty="0"/>
              <a:t> is </a:t>
            </a:r>
            <a:r>
              <a:rPr lang="sv-SE" sz="3600" dirty="0" err="1"/>
              <a:t>Privacy</a:t>
            </a:r>
            <a:r>
              <a:rPr lang="sv-SE" sz="3600" dirty="0"/>
              <a:t>?</a:t>
            </a:r>
            <a:endParaRPr sz="3600"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4</a:t>
            </a:fld>
            <a:endParaRPr/>
          </a:p>
        </p:txBody>
      </p:sp>
      <p:sp>
        <p:nvSpPr>
          <p:cNvPr id="6" name="Google Shape;85;p13">
            <a:extLst>
              <a:ext uri="{FF2B5EF4-FFF2-40B4-BE49-F238E27FC236}">
                <a16:creationId xmlns:a16="http://schemas.microsoft.com/office/drawing/2014/main" id="{5D2123D3-351A-0584-B791-635ED87AAA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b="1" dirty="0"/>
              <a:t>“The right to be let alone” </a:t>
            </a:r>
            <a:r>
              <a:rPr lang="en-US" sz="2100" dirty="0">
                <a:solidFill>
                  <a:srgbClr val="0432FF"/>
                </a:solidFill>
              </a:rPr>
              <a:t>[Warren and Brandeis, 1890]</a:t>
            </a:r>
          </a:p>
          <a:p>
            <a:pPr lvl="1" indent="-4191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3000"/>
              <a:buFont typeface="System Font Regular"/>
              <a:buChar char="-"/>
            </a:pPr>
            <a:r>
              <a:rPr lang="en-US" sz="2100" dirty="0"/>
              <a:t>Focus on freedom from intrusion.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b="1" dirty="0"/>
              <a:t>“Information self-determination” </a:t>
            </a:r>
            <a:r>
              <a:rPr lang="en-US" sz="2100" dirty="0">
                <a:solidFill>
                  <a:srgbClr val="0432FF"/>
                </a:solidFill>
              </a:rPr>
              <a:t>[Westin, 1968]</a:t>
            </a:r>
          </a:p>
          <a:p>
            <a:pPr lvl="1" indent="-4191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3000"/>
              <a:buFont typeface="System Font Regular"/>
              <a:buChar char="-"/>
            </a:pPr>
            <a:r>
              <a:rPr lang="en-US" sz="2100" dirty="0"/>
              <a:t>Focus on control.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b="1" dirty="0"/>
              <a:t>“The freedom from unreasonable constraints on the construction of one’s own identity” </a:t>
            </a:r>
            <a:r>
              <a:rPr lang="en-US" sz="2100" dirty="0">
                <a:solidFill>
                  <a:srgbClr val="0432FF"/>
                </a:solidFill>
              </a:rPr>
              <a:t>[</a:t>
            </a:r>
            <a:r>
              <a:rPr lang="en-US" sz="2100" dirty="0" err="1">
                <a:solidFill>
                  <a:srgbClr val="0432FF"/>
                </a:solidFill>
              </a:rPr>
              <a:t>Agre</a:t>
            </a:r>
            <a:r>
              <a:rPr lang="en-US" sz="2100" dirty="0">
                <a:solidFill>
                  <a:srgbClr val="0432FF"/>
                </a:solidFill>
              </a:rPr>
              <a:t>, 1999]</a:t>
            </a:r>
          </a:p>
          <a:p>
            <a:pPr lvl="1" indent="-4191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3000"/>
              <a:buFont typeface="System Font Regular"/>
              <a:buChar char="-"/>
            </a:pPr>
            <a:r>
              <a:rPr lang="en-US" sz="2100" dirty="0"/>
              <a:t>Focus on autonomy.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b="1" dirty="0"/>
              <a:t>“An individual’s right to determine how, when, and to what extent information about the self will be released to another person or to an organization” </a:t>
            </a:r>
            <a:r>
              <a:rPr lang="en-US" sz="2100" dirty="0">
                <a:solidFill>
                  <a:srgbClr val="0432FF"/>
                </a:solidFill>
              </a:rPr>
              <a:t>[Hung and Cheng, 2009]</a:t>
            </a:r>
          </a:p>
          <a:p>
            <a:pPr lvl="1" indent="-4191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3000"/>
              <a:buFont typeface="System Font Regular"/>
              <a:buChar char="-"/>
            </a:pPr>
            <a:r>
              <a:rPr lang="en-US" sz="2100" dirty="0"/>
              <a:t>Focus on control </a:t>
            </a:r>
            <a:r>
              <a:rPr lang="en-US" sz="2100"/>
              <a:t>and autonomy.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694991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 sz="3600" dirty="0"/>
              <a:t>The landscape </a:t>
            </a:r>
            <a:r>
              <a:rPr lang="sv-SE" sz="3600" dirty="0" err="1"/>
              <a:t>of</a:t>
            </a:r>
            <a:r>
              <a:rPr lang="sv-SE" sz="3600" dirty="0"/>
              <a:t> PETs</a:t>
            </a:r>
            <a:endParaRPr sz="3600"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5</a:t>
            </a:fld>
            <a:endParaRPr/>
          </a:p>
        </p:txBody>
      </p:sp>
      <p:sp>
        <p:nvSpPr>
          <p:cNvPr id="6" name="Google Shape;85;p13">
            <a:extLst>
              <a:ext uri="{FF2B5EF4-FFF2-40B4-BE49-F238E27FC236}">
                <a16:creationId xmlns:a16="http://schemas.microsoft.com/office/drawing/2014/main" id="{5D2123D3-351A-0584-B791-635ED87AAA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01350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100" dirty="0"/>
              <a:t>Privacy is a multifaceted and complex concept.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100" dirty="0"/>
              <a:t>Existing PETs rely on </a:t>
            </a:r>
            <a:r>
              <a:rPr lang="en-US" sz="2100" b="1" dirty="0"/>
              <a:t>different definitions </a:t>
            </a:r>
            <a:r>
              <a:rPr lang="en-US" sz="2100" dirty="0"/>
              <a:t>of privacy as well on social and technical </a:t>
            </a:r>
            <a:r>
              <a:rPr lang="en-US" sz="2100" b="1" dirty="0"/>
              <a:t>assumptions</a:t>
            </a:r>
            <a:r>
              <a:rPr lang="en-US" sz="2100" dirty="0"/>
              <a:t>.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8F393F13-686E-11F2-B315-739BB4D40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794489"/>
              </p:ext>
            </p:extLst>
          </p:nvPr>
        </p:nvGraphicFramePr>
        <p:xfrm>
          <a:off x="612422" y="2981083"/>
          <a:ext cx="7919156" cy="313651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919156">
                  <a:extLst>
                    <a:ext uri="{9D8B030D-6E8A-4147-A177-3AD203B41FA5}">
                      <a16:colId xmlns:a16="http://schemas.microsoft.com/office/drawing/2014/main" val="1456741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Paradigms of Privacy Technology Research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34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600"/>
                        </a:spcAft>
                      </a:pPr>
                      <a:r>
                        <a:rPr lang="en-US" sz="19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Privacy as control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Technologies that provide means for </a:t>
                      </a:r>
                      <a:r>
                        <a:rPr lang="en-US" sz="1900" u="sng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control over information disclosure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(e.g., </a:t>
                      </a:r>
                      <a:r>
                        <a:rPr lang="en-US" sz="19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privacy settings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9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purpose-based access control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21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600"/>
                        </a:spcAft>
                      </a:pPr>
                      <a:r>
                        <a:rPr lang="en-US" sz="19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Privacy as confidentiality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Technologies that aim to </a:t>
                      </a:r>
                      <a:r>
                        <a:rPr lang="en-US" sz="1900" u="sng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create a sphere free from intrusions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(e.g., </a:t>
                      </a:r>
                      <a:r>
                        <a:rPr lang="en-US" sz="19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anonymous communication networks and protocols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40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600"/>
                        </a:spcAft>
                      </a:pPr>
                      <a:r>
                        <a:rPr lang="en-US" sz="19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Privacy as practice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It is hard to understand what information is available to others. These technologies aim to </a:t>
                      </a:r>
                      <a:r>
                        <a:rPr lang="en-US" sz="1900" u="sng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increase transparency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information flows (e.g., </a:t>
                      </a:r>
                      <a:r>
                        <a:rPr lang="en-US" sz="19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P3P, a protocol informing about websites’ data-collection practices</a:t>
                      </a:r>
                      <a:r>
                        <a:rPr lang="en-US" sz="1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101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884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 sz="3600" dirty="0" err="1"/>
              <a:t>Violations</a:t>
            </a:r>
            <a:r>
              <a:rPr lang="sv-SE" sz="3600" dirty="0"/>
              <a:t> to </a:t>
            </a:r>
            <a:r>
              <a:rPr lang="sv-SE" sz="3600" dirty="0" err="1"/>
              <a:t>privacy</a:t>
            </a:r>
            <a:r>
              <a:rPr lang="sv-SE" sz="3600" dirty="0"/>
              <a:t>?</a:t>
            </a:r>
            <a:endParaRPr sz="3600"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FE1591-732A-9F58-8081-5862C2C29E5F}"/>
              </a:ext>
            </a:extLst>
          </p:cNvPr>
          <p:cNvGrpSpPr>
            <a:grpSpLocks noChangeAspect="1"/>
          </p:cNvGrpSpPr>
          <p:nvPr/>
        </p:nvGrpSpPr>
        <p:grpSpPr>
          <a:xfrm>
            <a:off x="694908" y="1610210"/>
            <a:ext cx="4176933" cy="3513467"/>
            <a:chOff x="1714946" y="1590494"/>
            <a:chExt cx="4366313" cy="367276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4B7661B-411A-B2FB-D187-A4029CA6A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14946" y="4138284"/>
              <a:ext cx="4366312" cy="1124976"/>
            </a:xfrm>
            <a:prstGeom prst="rect">
              <a:avLst/>
            </a:prstGeom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B97B7FEC-206C-A941-BF03-6FC4F0D93B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4946" y="1590494"/>
              <a:ext cx="4366313" cy="24552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Google Shape;85;p13">
            <a:extLst>
              <a:ext uri="{FF2B5EF4-FFF2-40B4-BE49-F238E27FC236}">
                <a16:creationId xmlns:a16="http://schemas.microsoft.com/office/drawing/2014/main" id="{84B8FB7F-C1D6-6879-D7E2-AD34371464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85665" y="1501350"/>
            <a:ext cx="3884421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5200" lvl="0" indent="-3471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1900" dirty="0"/>
              <a:t>Privacy as </a:t>
            </a:r>
            <a:r>
              <a:rPr lang="en-US" sz="1900" b="1" dirty="0"/>
              <a:t>“freedom from intrusions”</a:t>
            </a:r>
            <a:br>
              <a:rPr lang="en-US" sz="1900" b="1" dirty="0"/>
            </a:br>
            <a:r>
              <a:rPr lang="en-US" sz="1900" dirty="0">
                <a:solidFill>
                  <a:schemeClr val="tx1"/>
                </a:solidFill>
              </a:rPr>
              <a:t>⇒</a:t>
            </a:r>
            <a:r>
              <a:rPr lang="en-US" sz="1900" dirty="0">
                <a:solidFill>
                  <a:srgbClr val="0432FF"/>
                </a:solidFill>
              </a:rPr>
              <a:t> </a:t>
            </a:r>
            <a:r>
              <a:rPr lang="en-US" sz="1900" dirty="0"/>
              <a:t>Imposes a public-private dichotomy.</a:t>
            </a:r>
            <a:br>
              <a:rPr lang="en-US" sz="1900" dirty="0"/>
            </a:br>
            <a:r>
              <a:rPr lang="en-US" sz="1900" dirty="0">
                <a:solidFill>
                  <a:srgbClr val="FF0000"/>
                </a:solidFill>
              </a:rPr>
              <a:t>✘ Intrusions in a public space?</a:t>
            </a:r>
          </a:p>
          <a:p>
            <a:pPr marL="385200" lvl="0" indent="-3471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1900" dirty="0"/>
              <a:t>Privacy as </a:t>
            </a:r>
            <a:r>
              <a:rPr lang="en-US" sz="1900" b="1" dirty="0"/>
              <a:t>“information self-determination”</a:t>
            </a:r>
            <a:br>
              <a:rPr lang="en-US" sz="1900" b="1" dirty="0"/>
            </a:br>
            <a:r>
              <a:rPr lang="en-US" sz="1900" dirty="0">
                <a:solidFill>
                  <a:schemeClr val="tx1"/>
                </a:solidFill>
              </a:rPr>
              <a:t>⇒ Enhances control over personal information.</a:t>
            </a:r>
            <a:br>
              <a:rPr lang="en-US" sz="1900" dirty="0"/>
            </a:br>
            <a:r>
              <a:rPr lang="en-US" sz="1900" dirty="0">
                <a:solidFill>
                  <a:srgbClr val="FF0000"/>
                </a:solidFill>
              </a:rPr>
              <a:t>✘ Notice and consent?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29A757-CB5F-D40F-C725-744F57D8D7A8}"/>
              </a:ext>
            </a:extLst>
          </p:cNvPr>
          <p:cNvSpPr txBox="1"/>
          <p:nvPr/>
        </p:nvSpPr>
        <p:spPr>
          <a:xfrm>
            <a:off x="1358808" y="5480278"/>
            <a:ext cx="6426384" cy="774058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Do these approaches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suffice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to analyze the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privacy </a:t>
            </a:r>
          </a:p>
          <a:p>
            <a:pPr algn="ctr">
              <a:lnSpc>
                <a:spcPct val="114000"/>
              </a:lnSpc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implications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of  socio-technical systems?</a:t>
            </a:r>
          </a:p>
        </p:txBody>
      </p:sp>
    </p:spTree>
    <p:extLst>
      <p:ext uri="{BB962C8B-B14F-4D97-AF65-F5344CB8AC3E}">
        <p14:creationId xmlns:p14="http://schemas.microsoft.com/office/powerpoint/2010/main" val="3908410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 sz="3600" dirty="0" err="1"/>
              <a:t>Violations</a:t>
            </a:r>
            <a:r>
              <a:rPr lang="sv-SE" sz="3600" dirty="0"/>
              <a:t> to </a:t>
            </a:r>
            <a:r>
              <a:rPr lang="sv-SE" sz="3600" dirty="0" err="1"/>
              <a:t>privacy</a:t>
            </a:r>
            <a:r>
              <a:rPr lang="sv-SE" sz="3600" dirty="0"/>
              <a:t>?</a:t>
            </a:r>
            <a:endParaRPr sz="3600"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7</a:t>
            </a:fld>
            <a:endParaRPr/>
          </a:p>
        </p:txBody>
      </p:sp>
      <p:pic>
        <p:nvPicPr>
          <p:cNvPr id="2" name="Online Media 1" descr="Facial-recognition technology: safe or scary?">
            <a:hlinkClick r:id="" action="ppaction://media"/>
            <a:extLst>
              <a:ext uri="{FF2B5EF4-FFF2-40B4-BE49-F238E27FC236}">
                <a16:creationId xmlns:a16="http://schemas.microsoft.com/office/drawing/2014/main" id="{D3BB3B02-918E-B11B-8712-5431A0FCF38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74888" y="1567925"/>
            <a:ext cx="8194224" cy="462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7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 sz="3600" dirty="0" err="1"/>
              <a:t>Violations</a:t>
            </a:r>
            <a:r>
              <a:rPr lang="sv-SE" sz="3600" dirty="0"/>
              <a:t> to </a:t>
            </a:r>
            <a:r>
              <a:rPr lang="sv-SE" sz="3600" dirty="0" err="1"/>
              <a:t>privacy</a:t>
            </a:r>
            <a:r>
              <a:rPr lang="sv-SE" sz="3600" dirty="0"/>
              <a:t>?</a:t>
            </a:r>
            <a:endParaRPr sz="3600"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8</a:t>
            </a:fld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29A757-CB5F-D40F-C725-744F57D8D7A8}"/>
              </a:ext>
            </a:extLst>
          </p:cNvPr>
          <p:cNvSpPr txBox="1"/>
          <p:nvPr/>
        </p:nvSpPr>
        <p:spPr>
          <a:xfrm>
            <a:off x="856244" y="5886711"/>
            <a:ext cx="7431509" cy="3404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https://www.newamerica.org/oti/blog/how-notice-and-consent-fails-to-protect-our-privacy/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6630A3-987E-EC8A-8DCE-924AFA5B97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8933" y="1480885"/>
            <a:ext cx="5386133" cy="4267418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0077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 sz="3600" dirty="0" err="1"/>
              <a:t>Privacy</a:t>
            </a:r>
            <a:r>
              <a:rPr lang="sv-SE" sz="3600" dirty="0"/>
              <a:t> as </a:t>
            </a:r>
            <a:r>
              <a:rPr lang="sv-SE" sz="3600" dirty="0" err="1"/>
              <a:t>Contextual</a:t>
            </a:r>
            <a:r>
              <a:rPr lang="sv-SE" sz="3600" dirty="0"/>
              <a:t> </a:t>
            </a:r>
            <a:r>
              <a:rPr lang="sv-SE" sz="3600" dirty="0" err="1"/>
              <a:t>Integrity</a:t>
            </a:r>
            <a:endParaRPr sz="3600"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9</a:t>
            </a:fld>
            <a:endParaRPr/>
          </a:p>
        </p:txBody>
      </p:sp>
      <p:sp>
        <p:nvSpPr>
          <p:cNvPr id="6" name="Google Shape;85;p13">
            <a:extLst>
              <a:ext uri="{FF2B5EF4-FFF2-40B4-BE49-F238E27FC236}">
                <a16:creationId xmlns:a16="http://schemas.microsoft.com/office/drawing/2014/main" id="{5D2123D3-351A-0584-B791-635ED87AAA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01350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100" dirty="0"/>
              <a:t>Current legislation is often grounded in traditional (and often narrow) views on people’s privacy: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100" dirty="0"/>
              <a:t>Disruptive technologies have </a:t>
            </a:r>
            <a:r>
              <a:rPr lang="en-US" sz="2100" u="sng" dirty="0"/>
              <a:t>challenged the boundaries</a:t>
            </a:r>
            <a:r>
              <a:rPr lang="en-US" sz="2100" dirty="0"/>
              <a:t> of privacy.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100" dirty="0"/>
              <a:t>Plenty of “legal vacuums” around privacy.</a:t>
            </a:r>
          </a:p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100" b="1" dirty="0"/>
              <a:t>Contextual Integrity </a:t>
            </a:r>
            <a:r>
              <a:rPr lang="en-US" sz="2100" dirty="0"/>
              <a:t>provides a framework to analyze the privacy implications of socio-technical systems by means of two core concepts:</a:t>
            </a:r>
          </a:p>
          <a:p>
            <a:pPr marL="495300" indent="-457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2100" u="sng" dirty="0"/>
              <a:t>Appropriateness</a:t>
            </a:r>
            <a:r>
              <a:rPr lang="en-US" sz="2100" dirty="0"/>
              <a:t>: Privacy is about appropriate flow of information.</a:t>
            </a:r>
          </a:p>
          <a:p>
            <a:pPr marL="952500" lvl="1" indent="-457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stem Font Regular"/>
              <a:buChar char="-"/>
            </a:pPr>
            <a:r>
              <a:rPr lang="en-US" sz="2100" dirty="0"/>
              <a:t>It conforms with </a:t>
            </a:r>
            <a:r>
              <a:rPr lang="en-US" sz="2100" i="1" dirty="0"/>
              <a:t>legitimate</a:t>
            </a:r>
            <a:r>
              <a:rPr lang="en-US" sz="2100" dirty="0"/>
              <a:t> norms/rules (they are worth defending and are morally justifiable).</a:t>
            </a:r>
          </a:p>
          <a:p>
            <a:pPr marL="495300" indent="-457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2100" u="sng" dirty="0"/>
              <a:t>Flow of information</a:t>
            </a:r>
            <a:r>
              <a:rPr lang="en-US" sz="2100" dirty="0"/>
              <a:t>: Appropriate exchange of private information </a:t>
            </a:r>
            <a:r>
              <a:rPr lang="en-US" sz="2100" b="1" dirty="0"/>
              <a:t>depends on the context</a:t>
            </a:r>
            <a:r>
              <a:rPr lang="en-US" sz="2100" dirty="0"/>
              <a:t> in which such exchange is being conducted.</a:t>
            </a:r>
          </a:p>
        </p:txBody>
      </p:sp>
    </p:spTree>
    <p:extLst>
      <p:ext uri="{BB962C8B-B14F-4D97-AF65-F5344CB8AC3E}">
        <p14:creationId xmlns:p14="http://schemas.microsoft.com/office/powerpoint/2010/main" val="2790930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 sz="3600" dirty="0" err="1"/>
              <a:t>Privacy</a:t>
            </a:r>
            <a:r>
              <a:rPr lang="sv-SE" sz="3600" dirty="0"/>
              <a:t> as </a:t>
            </a:r>
            <a:r>
              <a:rPr lang="sv-SE" sz="3600" dirty="0" err="1"/>
              <a:t>Contextual</a:t>
            </a:r>
            <a:r>
              <a:rPr lang="sv-SE" sz="3600" dirty="0"/>
              <a:t> </a:t>
            </a:r>
            <a:r>
              <a:rPr lang="sv-SE" sz="3600" dirty="0" err="1"/>
              <a:t>Integrity</a:t>
            </a:r>
            <a:endParaRPr sz="3600"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10</a:t>
            </a:fld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CB881-C40D-65CD-FB35-F05B001F0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27228"/>
            <a:ext cx="8229600" cy="2756673"/>
          </a:xfrm>
        </p:spPr>
        <p:txBody>
          <a:bodyPr>
            <a:normAutofit/>
          </a:bodyPr>
          <a:lstStyle/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100" dirty="0"/>
              <a:t>The exchange of personal data is at the core of any social interaction.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100" dirty="0"/>
              <a:t>Privacy is not about NOT SHARING personal data!</a:t>
            </a:r>
          </a:p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100" dirty="0"/>
              <a:t>Any </a:t>
            </a:r>
            <a:r>
              <a:rPr lang="en-US" sz="2100" b="1" dirty="0"/>
              <a:t>social context </a:t>
            </a:r>
            <a:r>
              <a:rPr lang="en-US" sz="2100" dirty="0"/>
              <a:t>(work, healthcare) defines – more or less explicitly – a </a:t>
            </a:r>
            <a:r>
              <a:rPr lang="en-US" sz="2100" b="1" dirty="0"/>
              <a:t>social norm </a:t>
            </a:r>
            <a:r>
              <a:rPr lang="en-US" sz="2100" dirty="0"/>
              <a:t>(i.e., an appropriate behavior that is to be expected)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100" dirty="0"/>
              <a:t>Contextual Integrity gives a framework to </a:t>
            </a:r>
            <a:r>
              <a:rPr lang="en-US" sz="2100" u="sng" dirty="0"/>
              <a:t>reason about the norms </a:t>
            </a:r>
            <a:r>
              <a:rPr lang="en-US" sz="2100" dirty="0"/>
              <a:t>that apply, in a given social context, to the flows of personal data.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EDF379-0242-F322-9180-8411D8178265}"/>
              </a:ext>
            </a:extLst>
          </p:cNvPr>
          <p:cNvSpPr txBox="1"/>
          <p:nvPr/>
        </p:nvSpPr>
        <p:spPr>
          <a:xfrm>
            <a:off x="457224" y="4283901"/>
            <a:ext cx="8229551" cy="1634463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lIns="108000" tIns="90000" rIns="108000" bIns="90000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sz="2100" i="1" dirty="0">
                <a:latin typeface="Calibri" panose="020F0502020204030204" pitchFamily="34" charset="0"/>
                <a:cs typeface="Calibri" panose="020F0502020204030204" pitchFamily="34" charset="0"/>
              </a:rPr>
              <a:t>“In a </a:t>
            </a:r>
            <a:r>
              <a:rPr lang="en-US" sz="21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</a:t>
            </a:r>
            <a:r>
              <a:rPr lang="en-US" sz="2100" i="1" dirty="0">
                <a:latin typeface="Calibri" panose="020F0502020204030204" pitchFamily="34" charset="0"/>
                <a:cs typeface="Calibri" panose="020F0502020204030204" pitchFamily="34" charset="0"/>
              </a:rPr>
              <a:t>, the flow of information of a certain </a:t>
            </a:r>
            <a:r>
              <a:rPr lang="en-US" sz="21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type</a:t>
            </a:r>
            <a:r>
              <a:rPr lang="en-US" sz="2100" i="1" dirty="0">
                <a:latin typeface="Calibri" panose="020F0502020204030204" pitchFamily="34" charset="0"/>
                <a:cs typeface="Calibri" panose="020F0502020204030204" pitchFamily="34" charset="0"/>
              </a:rPr>
              <a:t> about a </a:t>
            </a:r>
            <a:r>
              <a:rPr lang="en-US" sz="21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subject</a:t>
            </a:r>
            <a:r>
              <a:rPr lang="en-US" sz="2100" i="1" dirty="0">
                <a:latin typeface="Calibri" panose="020F0502020204030204" pitchFamily="34" charset="0"/>
                <a:cs typeface="Calibri" panose="020F0502020204030204" pitchFamily="34" charset="0"/>
              </a:rPr>
              <a:t> (acting in a particular capacity/role) from </a:t>
            </a:r>
            <a:r>
              <a:rPr lang="en-US" sz="21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 actor</a:t>
            </a:r>
            <a:r>
              <a:rPr lang="en-US" sz="2100" i="1" dirty="0">
                <a:latin typeface="Calibri" panose="020F0502020204030204" pitchFamily="34" charset="0"/>
                <a:cs typeface="Calibri" panose="020F0502020204030204" pitchFamily="34" charset="0"/>
              </a:rPr>
              <a:t> (could be the subject) to </a:t>
            </a:r>
            <a:r>
              <a:rPr lang="en-US" sz="21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another actor</a:t>
            </a:r>
            <a:r>
              <a:rPr lang="en-US" sz="2100" i="1" dirty="0">
                <a:latin typeface="Calibri" panose="020F0502020204030204" pitchFamily="34" charset="0"/>
                <a:cs typeface="Calibri" panose="020F0502020204030204" pitchFamily="34" charset="0"/>
              </a:rPr>
              <a:t> (in a particular capacity/role) is governed by a particular </a:t>
            </a:r>
            <a:r>
              <a:rPr lang="en-US" sz="21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transmission principle</a:t>
            </a:r>
            <a:r>
              <a:rPr lang="en-US" sz="2100" i="1" dirty="0"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1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2100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Nissenbaum</a:t>
            </a:r>
            <a:r>
              <a:rPr lang="en-US" sz="21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2004]</a:t>
            </a:r>
          </a:p>
        </p:txBody>
      </p:sp>
    </p:spTree>
    <p:extLst>
      <p:ext uri="{BB962C8B-B14F-4D97-AF65-F5344CB8AC3E}">
        <p14:creationId xmlns:p14="http://schemas.microsoft.com/office/powerpoint/2010/main" val="1271668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 sz="3600" dirty="0"/>
              <a:t>The CI </a:t>
            </a:r>
            <a:r>
              <a:rPr lang="sv-SE" sz="3600" dirty="0" err="1"/>
              <a:t>Tuple</a:t>
            </a:r>
            <a:r>
              <a:rPr lang="sv-SE" sz="3600" dirty="0"/>
              <a:t>: 5 Parameters</a:t>
            </a:r>
            <a:endParaRPr sz="3600"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11</a:t>
            </a:fld>
            <a:endParaRPr/>
          </a:p>
        </p:txBody>
      </p:sp>
      <p:pic>
        <p:nvPicPr>
          <p:cNvPr id="4098" name="Picture 2" descr="untitled image">
            <a:extLst>
              <a:ext uri="{FF2B5EF4-FFF2-40B4-BE49-F238E27FC236}">
                <a16:creationId xmlns:a16="http://schemas.microsoft.com/office/drawing/2014/main" id="{6D6F73FC-1982-F733-335C-14D277E5E0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56" b="17169"/>
          <a:stretch/>
        </p:blipFill>
        <p:spPr bwMode="auto">
          <a:xfrm>
            <a:off x="1467945" y="4116651"/>
            <a:ext cx="6208110" cy="21355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CEF1BED-DDA7-588F-6711-08E9E5DEE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27228"/>
            <a:ext cx="8229600" cy="2756673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b="1" dirty="0"/>
              <a:t>Actors (</a:t>
            </a:r>
            <a:r>
              <a:rPr lang="en-US" sz="2100" b="1" i="1" dirty="0"/>
              <a:t>sender</a:t>
            </a:r>
            <a:r>
              <a:rPr lang="en-US" sz="2100" b="1" dirty="0"/>
              <a:t>, </a:t>
            </a:r>
            <a:r>
              <a:rPr lang="en-US" sz="2100" b="1" i="1" dirty="0"/>
              <a:t>subject</a:t>
            </a:r>
            <a:r>
              <a:rPr lang="en-US" sz="2100" b="1" dirty="0"/>
              <a:t>, </a:t>
            </a:r>
            <a:r>
              <a:rPr lang="en-US" sz="2100" b="1" i="1" dirty="0"/>
              <a:t>recipient</a:t>
            </a:r>
            <a:r>
              <a:rPr lang="en-US" sz="2100" b="1" dirty="0"/>
              <a:t>): </a:t>
            </a:r>
            <a:r>
              <a:rPr lang="en-US" sz="2100" dirty="0"/>
              <a:t>Physician, bank, merchant, police, advertiser, FBI, CIA, mother, spouse, neighbor, friend, student, …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b="1" dirty="0"/>
              <a:t>Information type</a:t>
            </a:r>
            <a:r>
              <a:rPr lang="en-US" sz="2100" dirty="0"/>
              <a:t>: Age, gender, salary, address, medical diagnosis, …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b="1" dirty="0">
                <a:solidFill>
                  <a:srgbClr val="0432FF"/>
                </a:solidFill>
              </a:rPr>
              <a:t>Transmission principle</a:t>
            </a:r>
            <a:r>
              <a:rPr lang="en-US" sz="2100" dirty="0">
                <a:solidFill>
                  <a:srgbClr val="0432FF"/>
                </a:solidFill>
              </a:rPr>
              <a:t>: </a:t>
            </a:r>
            <a:r>
              <a:rPr lang="en-US" sz="2100" dirty="0"/>
              <a:t>Consent, coerce, compel, steal, buy, sell, in confidence, with notice, with a warrant, with authorization, …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i="1" dirty="0"/>
              <a:t>Constraint under which the information should flow!!</a:t>
            </a:r>
          </a:p>
        </p:txBody>
      </p:sp>
    </p:spTree>
    <p:extLst>
      <p:ext uri="{BB962C8B-B14F-4D97-AF65-F5344CB8AC3E}">
        <p14:creationId xmlns:p14="http://schemas.microsoft.com/office/powerpoint/2010/main" val="4161291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 sz="3600" dirty="0" err="1"/>
              <a:t>Examples</a:t>
            </a:r>
            <a:endParaRPr sz="3600"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12</a:t>
            </a:fld>
            <a:endParaRPr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CEF1BED-DDA7-588F-6711-08E9E5DEE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27228"/>
            <a:ext cx="8229600" cy="4259797"/>
          </a:xfrm>
        </p:spPr>
        <p:txBody>
          <a:bodyPr>
            <a:normAutofit/>
          </a:bodyPr>
          <a:lstStyle/>
          <a:p>
            <a:pPr algn="just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In a job interview, </a:t>
            </a:r>
            <a:r>
              <a:rPr lang="en-US" sz="2200" dirty="0">
                <a:solidFill>
                  <a:srgbClr val="0432FF"/>
                </a:solidFill>
              </a:rPr>
              <a:t>a recruiter </a:t>
            </a:r>
            <a:r>
              <a:rPr lang="en-US" sz="2200" b="1" dirty="0">
                <a:solidFill>
                  <a:srgbClr val="0432FF"/>
                </a:solidFill>
              </a:rPr>
              <a:t>[REC]</a:t>
            </a:r>
            <a:r>
              <a:rPr lang="en-US" sz="2200" b="1" dirty="0"/>
              <a:t> </a:t>
            </a:r>
            <a:r>
              <a:rPr lang="en-US" sz="2200" dirty="0"/>
              <a:t>is</a:t>
            </a:r>
            <a:r>
              <a:rPr lang="en-US" sz="2200" b="1" dirty="0"/>
              <a:t> </a:t>
            </a:r>
            <a:r>
              <a:rPr lang="en-US" sz="2200" dirty="0">
                <a:solidFill>
                  <a:srgbClr val="FF0000"/>
                </a:solidFill>
              </a:rPr>
              <a:t>forbidden from asking </a:t>
            </a:r>
            <a:r>
              <a:rPr lang="en-US" sz="2200" b="1" dirty="0">
                <a:solidFill>
                  <a:srgbClr val="FF0000"/>
                </a:solidFill>
              </a:rPr>
              <a:t>[TP]</a:t>
            </a:r>
            <a:r>
              <a:rPr lang="en-US" sz="2200" b="1" dirty="0"/>
              <a:t> </a:t>
            </a:r>
            <a:r>
              <a:rPr lang="en-US" sz="2200" dirty="0"/>
              <a:t>about a </a:t>
            </a:r>
            <a:r>
              <a:rPr lang="en-US" sz="2200" dirty="0">
                <a:solidFill>
                  <a:srgbClr val="00B050"/>
                </a:solidFill>
              </a:rPr>
              <a:t>candidate’s</a:t>
            </a:r>
            <a:r>
              <a:rPr lang="en-US" sz="2200" b="1" dirty="0">
                <a:solidFill>
                  <a:srgbClr val="00B050"/>
                </a:solidFill>
              </a:rPr>
              <a:t> [SEN, SUB]</a:t>
            </a:r>
            <a:r>
              <a:rPr lang="en-US" sz="2200" b="1" dirty="0"/>
              <a:t> </a:t>
            </a:r>
            <a:r>
              <a:rPr lang="en-US" sz="2200" dirty="0">
                <a:solidFill>
                  <a:srgbClr val="FF40FF"/>
                </a:solidFill>
              </a:rPr>
              <a:t>religious affiliation </a:t>
            </a:r>
            <a:r>
              <a:rPr lang="en-US" sz="2200" b="1" dirty="0">
                <a:solidFill>
                  <a:srgbClr val="FF40FF"/>
                </a:solidFill>
              </a:rPr>
              <a:t>[IT]</a:t>
            </a:r>
            <a:r>
              <a:rPr lang="en-US" sz="2200" dirty="0"/>
              <a:t>.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solidFill>
                  <a:srgbClr val="00B050"/>
                </a:solidFill>
              </a:rPr>
              <a:t>Travelers</a:t>
            </a:r>
            <a:r>
              <a:rPr lang="en-US" sz="2200" b="1" dirty="0">
                <a:solidFill>
                  <a:srgbClr val="00B050"/>
                </a:solidFill>
              </a:rPr>
              <a:t> [SEN, SUB] </a:t>
            </a:r>
            <a:r>
              <a:rPr lang="en-US" sz="2200" dirty="0"/>
              <a:t>are</a:t>
            </a:r>
            <a:r>
              <a:rPr lang="en-US" sz="2200" b="1" dirty="0"/>
              <a:t> </a:t>
            </a:r>
            <a:r>
              <a:rPr lang="en-US" sz="2200" dirty="0">
                <a:solidFill>
                  <a:srgbClr val="FF0000"/>
                </a:solidFill>
              </a:rPr>
              <a:t>obliged to show </a:t>
            </a:r>
            <a:r>
              <a:rPr lang="en-US" sz="2200" b="1" dirty="0">
                <a:solidFill>
                  <a:srgbClr val="FF0000"/>
                </a:solidFill>
              </a:rPr>
              <a:t>[TP] </a:t>
            </a:r>
            <a:r>
              <a:rPr lang="en-US" sz="2200" dirty="0"/>
              <a:t>their</a:t>
            </a:r>
            <a:r>
              <a:rPr lang="en-US" sz="2200" b="1" dirty="0"/>
              <a:t> </a:t>
            </a:r>
            <a:r>
              <a:rPr lang="en-US" sz="2200" dirty="0">
                <a:solidFill>
                  <a:srgbClr val="FF40FF"/>
                </a:solidFill>
              </a:rPr>
              <a:t>vaccination status</a:t>
            </a:r>
            <a:r>
              <a:rPr lang="en-US" sz="2200" b="1" dirty="0">
                <a:solidFill>
                  <a:srgbClr val="FF40FF"/>
                </a:solidFill>
              </a:rPr>
              <a:t> [IT] </a:t>
            </a:r>
            <a:r>
              <a:rPr lang="en-US" sz="2200" dirty="0"/>
              <a:t>to the </a:t>
            </a:r>
            <a:r>
              <a:rPr lang="en-US" sz="2200" dirty="0">
                <a:solidFill>
                  <a:srgbClr val="0432FF"/>
                </a:solidFill>
              </a:rPr>
              <a:t>cabin crew </a:t>
            </a:r>
            <a:r>
              <a:rPr lang="en-US" sz="2200" b="1" dirty="0">
                <a:solidFill>
                  <a:srgbClr val="0432FF"/>
                </a:solidFill>
              </a:rPr>
              <a:t>[REC] </a:t>
            </a:r>
            <a:r>
              <a:rPr lang="en-US" sz="2200" dirty="0">
                <a:solidFill>
                  <a:srgbClr val="FF0000"/>
                </a:solidFill>
              </a:rPr>
              <a:t>upon request </a:t>
            </a:r>
            <a:r>
              <a:rPr lang="en-US" sz="2200" b="1" dirty="0">
                <a:solidFill>
                  <a:srgbClr val="FF0000"/>
                </a:solidFill>
              </a:rPr>
              <a:t>[TP]</a:t>
            </a:r>
            <a:r>
              <a:rPr lang="en-US" sz="2200" dirty="0"/>
              <a:t>.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solidFill>
                  <a:srgbClr val="00B050"/>
                </a:solidFill>
              </a:rPr>
              <a:t>A citizen of the U.S. </a:t>
            </a:r>
            <a:r>
              <a:rPr lang="en-US" sz="2200" b="1" dirty="0">
                <a:solidFill>
                  <a:srgbClr val="00B050"/>
                </a:solidFill>
              </a:rPr>
              <a:t>[SEN, SUB] </a:t>
            </a:r>
            <a:r>
              <a:rPr lang="en-US" sz="2200" dirty="0"/>
              <a:t>is</a:t>
            </a:r>
            <a:r>
              <a:rPr lang="en-US" sz="2200" b="1" dirty="0"/>
              <a:t> </a:t>
            </a:r>
            <a:r>
              <a:rPr lang="en-US" sz="2200" dirty="0">
                <a:solidFill>
                  <a:srgbClr val="FF0000"/>
                </a:solidFill>
              </a:rPr>
              <a:t>obliged to reveal </a:t>
            </a:r>
            <a:r>
              <a:rPr lang="en-US" sz="2200" b="1" dirty="0">
                <a:solidFill>
                  <a:srgbClr val="FF0000"/>
                </a:solidFill>
              </a:rPr>
              <a:t>[TP]</a:t>
            </a:r>
            <a:r>
              <a:rPr lang="en-US" sz="2200" b="1" dirty="0"/>
              <a:t> </a:t>
            </a:r>
            <a:r>
              <a:rPr lang="en-US" sz="2200" dirty="0">
                <a:solidFill>
                  <a:srgbClr val="FF40FF"/>
                </a:solidFill>
              </a:rPr>
              <a:t>gross annual income</a:t>
            </a:r>
            <a:r>
              <a:rPr lang="en-US" sz="2200" b="1" dirty="0">
                <a:solidFill>
                  <a:srgbClr val="FF40FF"/>
                </a:solidFill>
              </a:rPr>
              <a:t> [IT]</a:t>
            </a:r>
            <a:r>
              <a:rPr lang="en-US" sz="2200" b="1" dirty="0"/>
              <a:t> </a:t>
            </a:r>
            <a:r>
              <a:rPr lang="en-US" sz="2200" dirty="0"/>
              <a:t>to the</a:t>
            </a:r>
            <a:r>
              <a:rPr lang="en-US" sz="2200" b="1" dirty="0"/>
              <a:t> </a:t>
            </a:r>
            <a:r>
              <a:rPr lang="en-US" sz="2200" dirty="0">
                <a:solidFill>
                  <a:srgbClr val="0432FF"/>
                </a:solidFill>
              </a:rPr>
              <a:t>Internal Revenue Service </a:t>
            </a:r>
            <a:r>
              <a:rPr lang="en-US" sz="2200" b="1" dirty="0">
                <a:solidFill>
                  <a:srgbClr val="0432FF"/>
                </a:solidFill>
              </a:rPr>
              <a:t>[REC]</a:t>
            </a:r>
            <a:r>
              <a:rPr lang="en-US" sz="2200" b="1" dirty="0"/>
              <a:t>, </a:t>
            </a:r>
            <a:r>
              <a:rPr lang="en-US" sz="2200" dirty="0">
                <a:solidFill>
                  <a:srgbClr val="FF0000"/>
                </a:solidFill>
              </a:rPr>
              <a:t>under conditions of confidentiality except as required by law</a:t>
            </a:r>
            <a:r>
              <a:rPr lang="en-US" sz="2200" b="1" dirty="0">
                <a:solidFill>
                  <a:srgbClr val="FF0000"/>
                </a:solidFill>
              </a:rPr>
              <a:t> [TP]</a:t>
            </a:r>
            <a:r>
              <a:rPr lang="en-US" sz="2200" dirty="0"/>
              <a:t>.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solidFill>
                  <a:srgbClr val="0432FF"/>
                </a:solidFill>
              </a:rPr>
              <a:t>Parents</a:t>
            </a:r>
            <a:r>
              <a:rPr lang="en-US" sz="2200" b="1" dirty="0">
                <a:solidFill>
                  <a:srgbClr val="0432FF"/>
                </a:solidFill>
              </a:rPr>
              <a:t> [REC]</a:t>
            </a:r>
            <a:r>
              <a:rPr lang="en-US" sz="2200" b="1" dirty="0"/>
              <a:t> </a:t>
            </a:r>
            <a:r>
              <a:rPr lang="en-US" sz="2200" dirty="0">
                <a:solidFill>
                  <a:srgbClr val="FF0000"/>
                </a:solidFill>
              </a:rPr>
              <a:t>should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FF0000"/>
                </a:solidFill>
              </a:rPr>
              <a:t>monitor</a:t>
            </a:r>
            <a:r>
              <a:rPr lang="en-US" sz="2200" b="1" dirty="0">
                <a:solidFill>
                  <a:srgbClr val="FF0000"/>
                </a:solidFill>
              </a:rPr>
              <a:t> [TP]</a:t>
            </a:r>
            <a:r>
              <a:rPr lang="en-US" sz="2200" b="1" dirty="0"/>
              <a:t> </a:t>
            </a:r>
            <a:r>
              <a:rPr lang="en-US" sz="2200" dirty="0">
                <a:solidFill>
                  <a:srgbClr val="00B050"/>
                </a:solidFill>
              </a:rPr>
              <a:t>their children’s </a:t>
            </a:r>
            <a:r>
              <a:rPr lang="en-US" sz="2200" b="1" dirty="0">
                <a:solidFill>
                  <a:srgbClr val="00B050"/>
                </a:solidFill>
              </a:rPr>
              <a:t>[SUB]</a:t>
            </a:r>
            <a:r>
              <a:rPr lang="en-US" sz="2200" b="1" dirty="0"/>
              <a:t> </a:t>
            </a:r>
            <a:r>
              <a:rPr lang="en-US" sz="2200" dirty="0">
                <a:solidFill>
                  <a:srgbClr val="FF40FF"/>
                </a:solidFill>
              </a:rPr>
              <a:t>academic performance </a:t>
            </a:r>
            <a:r>
              <a:rPr lang="en-US" sz="2200" b="1" dirty="0">
                <a:solidFill>
                  <a:srgbClr val="FF40FF"/>
                </a:solidFill>
              </a:rPr>
              <a:t>[IT]</a:t>
            </a:r>
            <a:r>
              <a:rPr lang="en-US" sz="2200" b="1" dirty="0"/>
              <a:t> </a:t>
            </a:r>
            <a:r>
              <a:rPr lang="en-US" sz="2200" dirty="0">
                <a:solidFill>
                  <a:srgbClr val="FF0000"/>
                </a:solidFill>
              </a:rPr>
              <a:t>with or without the child’s consent </a:t>
            </a:r>
            <a:r>
              <a:rPr lang="en-US" sz="2200" b="1" dirty="0">
                <a:solidFill>
                  <a:srgbClr val="FF0000"/>
                </a:solidFill>
              </a:rPr>
              <a:t>[TP]</a:t>
            </a:r>
            <a:r>
              <a:rPr lang="en-US" sz="22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3230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 sz="3600" dirty="0" err="1"/>
              <a:t>Contextual</a:t>
            </a:r>
            <a:r>
              <a:rPr lang="sv-SE" sz="3600" dirty="0"/>
              <a:t> </a:t>
            </a:r>
            <a:r>
              <a:rPr lang="sv-SE" sz="3600" dirty="0" err="1"/>
              <a:t>Integrity</a:t>
            </a:r>
            <a:r>
              <a:rPr lang="sv-SE" sz="3600" dirty="0"/>
              <a:t>: </a:t>
            </a:r>
            <a:r>
              <a:rPr lang="sv-SE" sz="3600" dirty="0" err="1"/>
              <a:t>Implications</a:t>
            </a:r>
            <a:endParaRPr sz="3600"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13</a:t>
            </a:fld>
            <a:endParaRPr/>
          </a:p>
        </p:txBody>
      </p:sp>
      <p:pic>
        <p:nvPicPr>
          <p:cNvPr id="6146" name="Picture 2" descr="privacy and data security violation blog 1">
            <a:extLst>
              <a:ext uri="{FF2B5EF4-FFF2-40B4-BE49-F238E27FC236}">
                <a16:creationId xmlns:a16="http://schemas.microsoft.com/office/drawing/2014/main" id="{5DE5F152-134A-7226-F49D-2C8731122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5899" y="3797478"/>
            <a:ext cx="3892202" cy="250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C9B0A5-9535-1966-22CF-B38985294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27228"/>
            <a:ext cx="8229600" cy="2756673"/>
          </a:xfrm>
        </p:spPr>
        <p:txBody>
          <a:bodyPr>
            <a:normAutofit/>
          </a:bodyPr>
          <a:lstStyle/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100" dirty="0"/>
              <a:t>Contextual Integrity </a:t>
            </a:r>
            <a:r>
              <a:rPr lang="en-US" sz="2100" b="1" dirty="0"/>
              <a:t>holds</a:t>
            </a:r>
            <a:r>
              <a:rPr lang="en-US" sz="2100" dirty="0"/>
              <a:t> when context-relative informational norms are </a:t>
            </a:r>
            <a:r>
              <a:rPr lang="en-US" sz="2100" u="sng" dirty="0"/>
              <a:t>respected,</a:t>
            </a:r>
            <a:r>
              <a:rPr lang="en-US" sz="2100" dirty="0"/>
              <a:t> and it is and </a:t>
            </a:r>
            <a:r>
              <a:rPr lang="en-US" sz="2100" b="1" dirty="0"/>
              <a:t>violated</a:t>
            </a:r>
            <a:r>
              <a:rPr lang="en-US" sz="2100" dirty="0"/>
              <a:t> when they are </a:t>
            </a:r>
            <a:r>
              <a:rPr lang="en-US" sz="2100" u="sng" dirty="0"/>
              <a:t>breached</a:t>
            </a:r>
            <a:r>
              <a:rPr lang="en-US" sz="2100" dirty="0"/>
              <a:t>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100" dirty="0"/>
              <a:t>When people claim their privacy is being violated, then look for Contextual Integrity violations!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100" dirty="0"/>
              <a:t>Privacy is not about secrecy, but </a:t>
            </a:r>
            <a:r>
              <a:rPr lang="en-US" sz="2100" u="sng" dirty="0"/>
              <a:t>appropriate information flows</a:t>
            </a:r>
            <a:r>
              <a:rPr lang="en-US" sz="2100" dirty="0"/>
              <a:t>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642983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 err="1"/>
              <a:t>Privacy</a:t>
            </a:r>
            <a:r>
              <a:rPr lang="sv-SE" sz="3600" dirty="0"/>
              <a:t> </a:t>
            </a:r>
            <a:r>
              <a:rPr lang="sv-SE" sz="3600" dirty="0" err="1"/>
              <a:t>Impact</a:t>
            </a:r>
            <a:r>
              <a:rPr lang="sv-SE" sz="3600" dirty="0"/>
              <a:t> </a:t>
            </a:r>
            <a:r>
              <a:rPr lang="sv-SE" sz="3600" dirty="0" err="1"/>
              <a:t>Assessment</a:t>
            </a:r>
            <a:r>
              <a:rPr lang="sv-SE" sz="3600" dirty="0"/>
              <a:t> (PIA)</a:t>
            </a:r>
            <a:endParaRPr sz="3600" dirty="0"/>
          </a:p>
        </p:txBody>
      </p:sp>
      <p:sp>
        <p:nvSpPr>
          <p:cNvPr id="201" name="Google Shape;201;p27"/>
          <p:cNvSpPr txBox="1">
            <a:spLocks noGrp="1"/>
          </p:cNvSpPr>
          <p:nvPr>
            <p:ph type="body" idx="1"/>
          </p:nvPr>
        </p:nvSpPr>
        <p:spPr>
          <a:xfrm>
            <a:off x="565950" y="1614634"/>
            <a:ext cx="8012100" cy="2587534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125999" tIns="125999" rIns="125999" bIns="125999" anchor="t" anchorCtr="0">
            <a:spAutoFit/>
          </a:bodyPr>
          <a:lstStyle/>
          <a:p>
            <a:pPr marL="63500" lvl="0" indent="0" algn="just">
              <a:lnSpc>
                <a:spcPct val="114000"/>
              </a:lnSpc>
              <a:spcBef>
                <a:spcPts val="0"/>
              </a:spcBef>
              <a:buSzPts val="2600"/>
              <a:buNone/>
            </a:pPr>
            <a:r>
              <a:rPr lang="en-US" sz="1900" b="1" dirty="0">
                <a:solidFill>
                  <a:srgbClr val="FF0080"/>
                </a:solidFill>
              </a:rPr>
              <a:t>GDPR - Article 35: </a:t>
            </a:r>
            <a:r>
              <a:rPr lang="en-US" sz="1900" b="1" i="1" dirty="0">
                <a:solidFill>
                  <a:schemeClr val="tx1"/>
                </a:solidFill>
              </a:rPr>
              <a:t>“</a:t>
            </a:r>
            <a:r>
              <a:rPr lang="en-US" sz="1900" i="1" dirty="0"/>
              <a:t>Where a </a:t>
            </a:r>
            <a:r>
              <a:rPr lang="en-US" sz="1900" b="1" i="1" dirty="0">
                <a:solidFill>
                  <a:srgbClr val="0432FF"/>
                </a:solidFill>
              </a:rPr>
              <a:t>type of processing</a:t>
            </a:r>
            <a:r>
              <a:rPr lang="en-US" sz="1900" i="1" dirty="0"/>
              <a:t> in particular using new technologies, and taking into account the nature, scope, context and purposes of the processing, is likely to </a:t>
            </a:r>
            <a:r>
              <a:rPr lang="en-US" sz="1900" b="1" i="1" dirty="0">
                <a:solidFill>
                  <a:srgbClr val="0432FF"/>
                </a:solidFill>
              </a:rPr>
              <a:t>result in a high risk to the rights and freedoms of natural persons</a:t>
            </a:r>
            <a:r>
              <a:rPr lang="en-US" sz="1900" i="1" dirty="0">
                <a:solidFill>
                  <a:srgbClr val="0432FF"/>
                </a:solidFill>
              </a:rPr>
              <a:t>, </a:t>
            </a:r>
            <a:r>
              <a:rPr lang="en-US" sz="1900" i="1" dirty="0">
                <a:solidFill>
                  <a:schemeClr val="tx1"/>
                </a:solidFill>
              </a:rPr>
              <a:t>the</a:t>
            </a:r>
            <a:r>
              <a:rPr lang="en-US" sz="1900" i="1" dirty="0">
                <a:solidFill>
                  <a:srgbClr val="0432FF"/>
                </a:solidFill>
              </a:rPr>
              <a:t> </a:t>
            </a:r>
            <a:r>
              <a:rPr lang="en-US" sz="1900" b="1" i="1" dirty="0">
                <a:solidFill>
                  <a:srgbClr val="FF0080"/>
                </a:solidFill>
              </a:rPr>
              <a:t>controller</a:t>
            </a:r>
            <a:r>
              <a:rPr lang="en-US" sz="1900" i="1" dirty="0"/>
              <a:t> shall, prior to the processing, carry out an </a:t>
            </a:r>
            <a:r>
              <a:rPr lang="en-US" sz="1900" b="1" i="1" dirty="0">
                <a:solidFill>
                  <a:srgbClr val="0432FF"/>
                </a:solidFill>
              </a:rPr>
              <a:t>assessment of the impact of the envisaged processing operations</a:t>
            </a:r>
            <a:r>
              <a:rPr lang="en-US" sz="1900" i="1" dirty="0"/>
              <a:t> on the protection of personal data. A single assessment may address a set of similar processing operations that present similar high risks”.</a:t>
            </a:r>
            <a:endParaRPr lang="en-US" sz="1900" dirty="0"/>
          </a:p>
        </p:txBody>
      </p:sp>
      <p:sp>
        <p:nvSpPr>
          <p:cNvPr id="202" name="Google Shape;202;p2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14</a:t>
            </a:fld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65EEDF-6E6C-306E-C8A3-322B23BBE4EE}"/>
              </a:ext>
            </a:extLst>
          </p:cNvPr>
          <p:cNvGrpSpPr>
            <a:grpSpLocks noChangeAspect="1"/>
          </p:cNvGrpSpPr>
          <p:nvPr/>
        </p:nvGrpSpPr>
        <p:grpSpPr>
          <a:xfrm>
            <a:off x="2111136" y="4448891"/>
            <a:ext cx="4921728" cy="1778298"/>
            <a:chOff x="2192593" y="4612555"/>
            <a:chExt cx="4468761" cy="1614634"/>
          </a:xfrm>
        </p:grpSpPr>
        <p:pic>
          <p:nvPicPr>
            <p:cNvPr id="7170" name="Picture 2">
              <a:extLst>
                <a:ext uri="{FF2B5EF4-FFF2-40B4-BE49-F238E27FC236}">
                  <a16:creationId xmlns:a16="http://schemas.microsoft.com/office/drawing/2014/main" id="{17AD2645-9895-FC42-AE74-791F7408C0C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8701" r="28145"/>
            <a:stretch/>
          </p:blipFill>
          <p:spPr bwMode="auto">
            <a:xfrm>
              <a:off x="2192593" y="4733546"/>
              <a:ext cx="1302773" cy="1293814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Google Shape;203;p27">
              <a:extLst>
                <a:ext uri="{FF2B5EF4-FFF2-40B4-BE49-F238E27FC236}">
                  <a16:creationId xmlns:a16="http://schemas.microsoft.com/office/drawing/2014/main" id="{7AB81A49-7CC4-D1A6-753D-F312A7D7DB79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4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51985" y="4815355"/>
              <a:ext cx="1209369" cy="11891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55F92EE-31FB-9C77-AA93-5191BB51F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3749430" y="4612555"/>
              <a:ext cx="1536982" cy="161463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PIA </a:t>
            </a:r>
            <a:r>
              <a:rPr lang="sv-SE" sz="3600" dirty="0" err="1"/>
              <a:t>Goals</a:t>
            </a:r>
            <a:r>
              <a:rPr lang="sv-SE" sz="3600" dirty="0"/>
              <a:t> and </a:t>
            </a:r>
            <a:r>
              <a:rPr lang="sv-SE" sz="3600" dirty="0" err="1"/>
              <a:t>Objectives</a:t>
            </a:r>
            <a:endParaRPr sz="3600" dirty="0"/>
          </a:p>
        </p:txBody>
      </p:sp>
      <p:sp>
        <p:nvSpPr>
          <p:cNvPr id="201" name="Google Shape;201;p27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80121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35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2600"/>
              <a:buNone/>
            </a:pPr>
            <a:r>
              <a:rPr lang="en-US" sz="2100" dirty="0"/>
              <a:t>An </a:t>
            </a:r>
            <a:r>
              <a:rPr lang="en-US" sz="2100" u="sng" dirty="0"/>
              <a:t>iterative</a:t>
            </a:r>
            <a:r>
              <a:rPr lang="en-US" sz="2100" dirty="0"/>
              <a:t> methodology, which should guarantee a </a:t>
            </a:r>
            <a:r>
              <a:rPr lang="en-US" sz="2100" b="1" dirty="0"/>
              <a:t>reasoned</a:t>
            </a:r>
            <a:r>
              <a:rPr lang="en-US" sz="2100" dirty="0"/>
              <a:t>, </a:t>
            </a:r>
            <a:r>
              <a:rPr lang="en-US" sz="2100" b="1" dirty="0"/>
              <a:t>reliable use of personal data </a:t>
            </a:r>
            <a:r>
              <a:rPr lang="en-US" sz="2100" dirty="0"/>
              <a:t>during processing:</a:t>
            </a:r>
          </a:p>
          <a:p>
            <a:pPr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en-US" sz="2100" dirty="0"/>
              <a:t>To ensure that data handling conforms to applicable legal, regulatory, and policy requirements (</a:t>
            </a:r>
            <a:r>
              <a:rPr lang="en-US" sz="2100" dirty="0">
                <a:solidFill>
                  <a:srgbClr val="0432FF"/>
                </a:solidFill>
              </a:rPr>
              <a:t>compliance</a:t>
            </a:r>
            <a:r>
              <a:rPr lang="en-US" sz="2100" dirty="0"/>
              <a:t>).</a:t>
            </a:r>
          </a:p>
          <a:p>
            <a:pPr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en-US" sz="2100" dirty="0"/>
              <a:t>To determine the risks and effects of </a:t>
            </a:r>
            <a:r>
              <a:rPr lang="en-US" sz="2100" i="1" dirty="0"/>
              <a:t>collecting</a:t>
            </a:r>
            <a:r>
              <a:rPr lang="en-US" sz="2100" dirty="0"/>
              <a:t>, </a:t>
            </a:r>
            <a:r>
              <a:rPr lang="en-US" sz="2100" i="1" dirty="0"/>
              <a:t>storing</a:t>
            </a:r>
            <a:r>
              <a:rPr lang="en-US" sz="2100" dirty="0"/>
              <a:t>, and </a:t>
            </a:r>
            <a:r>
              <a:rPr lang="en-US" sz="2100" i="1" dirty="0"/>
              <a:t>disseminating</a:t>
            </a:r>
            <a:r>
              <a:rPr lang="en-US" sz="2100" dirty="0"/>
              <a:t> information in a particular system.</a:t>
            </a:r>
          </a:p>
          <a:p>
            <a:pPr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en-US" sz="2100" dirty="0"/>
              <a:t>To examine and evaluate protections and alternative processes for handling information to mitigate potential privacy risks.</a:t>
            </a:r>
          </a:p>
          <a:p>
            <a:pPr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en-US" sz="2100" dirty="0"/>
              <a:t>Performed in principle by a </a:t>
            </a:r>
            <a:r>
              <a:rPr lang="en-US" sz="2100" b="1" dirty="0">
                <a:solidFill>
                  <a:srgbClr val="0432FF"/>
                </a:solidFill>
              </a:rPr>
              <a:t>data controller</a:t>
            </a:r>
            <a:r>
              <a:rPr lang="en-US" sz="2100" dirty="0">
                <a:solidFill>
                  <a:srgbClr val="0432FF"/>
                </a:solidFill>
              </a:rPr>
              <a:t> </a:t>
            </a:r>
            <a:r>
              <a:rPr lang="en-US" sz="2100" dirty="0">
                <a:solidFill>
                  <a:schemeClr val="tx1"/>
                </a:solidFill>
              </a:rPr>
              <a:t>to build and demonstrate the implementation of privacy protection principles.</a:t>
            </a:r>
          </a:p>
          <a:p>
            <a:pPr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endParaRPr lang="en-US" sz="2100" dirty="0">
              <a:solidFill>
                <a:srgbClr val="FF40FF"/>
              </a:solidFill>
            </a:endParaRPr>
          </a:p>
          <a:p>
            <a:pPr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endParaRPr lang="en-US" sz="2100" dirty="0">
              <a:solidFill>
                <a:srgbClr val="FF40FF"/>
              </a:solidFill>
            </a:endParaRPr>
          </a:p>
        </p:txBody>
      </p:sp>
      <p:sp>
        <p:nvSpPr>
          <p:cNvPr id="202" name="Google Shape;202;p2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5778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Data Processors and Controllers</a:t>
            </a:r>
            <a:endParaRPr sz="3600" dirty="0"/>
          </a:p>
        </p:txBody>
      </p:sp>
      <p:sp>
        <p:nvSpPr>
          <p:cNvPr id="201" name="Google Shape;201;p27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80121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064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100" b="1" dirty="0"/>
              <a:t>Data Controller</a:t>
            </a:r>
            <a:r>
              <a:rPr lang="en-US" sz="2100" dirty="0"/>
              <a:t>: Determines the </a:t>
            </a:r>
            <a:r>
              <a:rPr lang="en-US" sz="2100" i="1" dirty="0"/>
              <a:t>purposes</a:t>
            </a:r>
            <a:r>
              <a:rPr lang="en-US" sz="2100" dirty="0"/>
              <a:t> for which and the </a:t>
            </a:r>
            <a:r>
              <a:rPr lang="en-US" sz="2100" i="1" dirty="0"/>
              <a:t>means</a:t>
            </a:r>
            <a:r>
              <a:rPr lang="en-US" sz="2100" dirty="0"/>
              <a:t> by which personal data is processed. </a:t>
            </a:r>
          </a:p>
          <a:p>
            <a:pPr marL="4064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100" b="1" dirty="0">
                <a:solidFill>
                  <a:schemeClr val="tx1"/>
                </a:solidFill>
              </a:rPr>
              <a:t>Data Processor</a:t>
            </a:r>
            <a:r>
              <a:rPr lang="en-US" sz="2100" dirty="0">
                <a:solidFill>
                  <a:schemeClr val="tx1"/>
                </a:solidFill>
              </a:rPr>
              <a:t>: Processes personal data only </a:t>
            </a:r>
            <a:r>
              <a:rPr lang="en-US" sz="2100" i="1" dirty="0">
                <a:solidFill>
                  <a:schemeClr val="tx1"/>
                </a:solidFill>
              </a:rPr>
              <a:t>on behalf </a:t>
            </a:r>
            <a:r>
              <a:rPr lang="en-US" sz="2100" dirty="0">
                <a:solidFill>
                  <a:schemeClr val="tx1"/>
                </a:solidFill>
              </a:rPr>
              <a:t>of the controller. It is usually a 3rd party external to the company.</a:t>
            </a:r>
          </a:p>
          <a:p>
            <a:pPr marL="63500" lvl="0" indent="0" algn="just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  <a:buSzPts val="2600"/>
              <a:buNone/>
            </a:pPr>
            <a:r>
              <a:rPr lang="en-US" sz="2100" u="sng" dirty="0">
                <a:solidFill>
                  <a:schemeClr val="tx1"/>
                </a:solidFill>
                <a:latin typeface="Courier" pitchFamily="2" charset="0"/>
              </a:rPr>
              <a:t>Example</a:t>
            </a:r>
            <a:r>
              <a:rPr lang="en-US" sz="2100" dirty="0">
                <a:solidFill>
                  <a:schemeClr val="tx1"/>
                </a:solidFill>
                <a:latin typeface="Courier" pitchFamily="2" charset="0"/>
              </a:rPr>
              <a:t>: A </a:t>
            </a:r>
            <a:r>
              <a:rPr lang="en-US" sz="2100" dirty="0">
                <a:solidFill>
                  <a:srgbClr val="0432FF"/>
                </a:solidFill>
                <a:latin typeface="Courier" pitchFamily="2" charset="0"/>
              </a:rPr>
              <a:t>brewery</a:t>
            </a:r>
            <a:r>
              <a:rPr lang="en-US" sz="2100" dirty="0">
                <a:solidFill>
                  <a:schemeClr val="tx1"/>
                </a:solidFill>
                <a:latin typeface="Courier" pitchFamily="2" charset="0"/>
              </a:rPr>
              <a:t> has many employees. It signs a contract with a </a:t>
            </a:r>
            <a:r>
              <a:rPr lang="en-US" sz="2100" dirty="0">
                <a:solidFill>
                  <a:srgbClr val="0432FF"/>
                </a:solidFill>
                <a:latin typeface="Courier" pitchFamily="2" charset="0"/>
              </a:rPr>
              <a:t>payroll company</a:t>
            </a:r>
            <a:r>
              <a:rPr lang="en-US" sz="2100" dirty="0">
                <a:solidFill>
                  <a:schemeClr val="tx1"/>
                </a:solidFill>
                <a:latin typeface="Courier" pitchFamily="2" charset="0"/>
              </a:rPr>
              <a:t> to pay the wages. The brewery tells the payroll company when the wages should be paid, when an employee leaves or has a pay rise, and provides all other details for the salary slip and payment. The payroll company provides the IT system and stores the employees’ data. The </a:t>
            </a:r>
            <a:r>
              <a:rPr lang="en-US" sz="2100" dirty="0">
                <a:solidFill>
                  <a:srgbClr val="0432FF"/>
                </a:solidFill>
                <a:latin typeface="Courier" pitchFamily="2" charset="0"/>
              </a:rPr>
              <a:t>brewery</a:t>
            </a:r>
            <a:r>
              <a:rPr lang="en-US" sz="2100" dirty="0">
                <a:solidFill>
                  <a:schemeClr val="tx1"/>
                </a:solidFill>
                <a:latin typeface="Courier" pitchFamily="2" charset="0"/>
              </a:rPr>
              <a:t> is the </a:t>
            </a:r>
            <a:r>
              <a:rPr lang="en-US" sz="2100" dirty="0">
                <a:solidFill>
                  <a:srgbClr val="FF0080"/>
                </a:solidFill>
                <a:latin typeface="Courier" pitchFamily="2" charset="0"/>
              </a:rPr>
              <a:t>data controller</a:t>
            </a:r>
            <a:r>
              <a:rPr lang="en-US" sz="2100" dirty="0">
                <a:solidFill>
                  <a:schemeClr val="tx1"/>
                </a:solidFill>
                <a:latin typeface="Courier" pitchFamily="2" charset="0"/>
              </a:rPr>
              <a:t>, and the </a:t>
            </a:r>
            <a:r>
              <a:rPr lang="en-US" sz="2100" dirty="0">
                <a:solidFill>
                  <a:srgbClr val="0432FF"/>
                </a:solidFill>
                <a:latin typeface="Courier" pitchFamily="2" charset="0"/>
              </a:rPr>
              <a:t>payroll company</a:t>
            </a:r>
            <a:r>
              <a:rPr lang="en-US" sz="2100" dirty="0">
                <a:solidFill>
                  <a:schemeClr val="tx1"/>
                </a:solidFill>
                <a:latin typeface="Courier" pitchFamily="2" charset="0"/>
              </a:rPr>
              <a:t> is the </a:t>
            </a:r>
            <a:r>
              <a:rPr lang="en-US" sz="2100" dirty="0">
                <a:solidFill>
                  <a:srgbClr val="FF0080"/>
                </a:solidFill>
                <a:latin typeface="Courier" pitchFamily="2" charset="0"/>
              </a:rPr>
              <a:t>data processor</a:t>
            </a:r>
            <a:r>
              <a:rPr lang="en-US" sz="2100" dirty="0">
                <a:solidFill>
                  <a:schemeClr val="tx1"/>
                </a:solidFill>
                <a:latin typeface="Courier" pitchFamily="2" charset="0"/>
              </a:rPr>
              <a:t>.</a:t>
            </a:r>
          </a:p>
          <a:p>
            <a:pPr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endParaRPr lang="en-US" sz="2100" dirty="0">
              <a:solidFill>
                <a:srgbClr val="FF40FF"/>
              </a:solidFill>
            </a:endParaRPr>
          </a:p>
          <a:p>
            <a:pPr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endParaRPr lang="en-US" sz="2100" dirty="0">
              <a:solidFill>
                <a:srgbClr val="FF40FF"/>
              </a:solidFill>
            </a:endParaRPr>
          </a:p>
        </p:txBody>
      </p:sp>
      <p:sp>
        <p:nvSpPr>
          <p:cNvPr id="202" name="Google Shape;202;p2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7868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PIA </a:t>
            </a:r>
            <a:r>
              <a:rPr lang="sv-SE" sz="3600" dirty="0" err="1"/>
              <a:t>Methodologies</a:t>
            </a:r>
            <a:endParaRPr sz="3600" dirty="0"/>
          </a:p>
        </p:txBody>
      </p:sp>
      <p:sp>
        <p:nvSpPr>
          <p:cNvPr id="218" name="Google Shape;218;p29"/>
          <p:cNvSpPr txBox="1">
            <a:spLocks noGrp="1"/>
          </p:cNvSpPr>
          <p:nvPr>
            <p:ph type="body" idx="1"/>
          </p:nvPr>
        </p:nvSpPr>
        <p:spPr>
          <a:xfrm>
            <a:off x="457200" y="16034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l" rtl="0">
              <a:lnSpc>
                <a:spcPct val="114000"/>
              </a:lnSpc>
              <a:spcBef>
                <a:spcPts val="360"/>
              </a:spcBef>
              <a:spcAft>
                <a:spcPts val="600"/>
              </a:spcAft>
              <a:buSzPts val="2800"/>
              <a:buChar char="•"/>
            </a:pPr>
            <a:r>
              <a:rPr lang="en-US" sz="2100" dirty="0"/>
              <a:t>ISO standard for conducting PIAs: </a:t>
            </a:r>
            <a:r>
              <a:rPr lang="en-US" sz="2100" u="sng" dirty="0">
                <a:solidFill>
                  <a:srgbClr val="2DC6D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ISO 29134</a:t>
            </a:r>
            <a:endParaRPr lang="en-US" sz="2100" dirty="0">
              <a:solidFill>
                <a:srgbClr val="2DC6D6"/>
              </a:solidFill>
            </a:endParaRPr>
          </a:p>
          <a:p>
            <a:pPr marL="457200" lvl="0" indent="-41910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3000"/>
              <a:buChar char="•"/>
            </a:pPr>
            <a:r>
              <a:rPr lang="en-US" sz="2100" dirty="0"/>
              <a:t>Vast majority of PIAs in the industry: home-cooked templates.</a:t>
            </a:r>
          </a:p>
          <a:p>
            <a:pPr marL="457200" lvl="0" indent="-41910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3000"/>
              <a:buChar char="•"/>
            </a:pPr>
            <a:r>
              <a:rPr lang="en-US" sz="2100" dirty="0"/>
              <a:t>Some of methodologies/tools supporting PIAs:</a:t>
            </a:r>
          </a:p>
          <a:p>
            <a:pPr lvl="1" indent="-4064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2EC6D6"/>
              </a:buClr>
              <a:buSzPts val="2800"/>
            </a:pPr>
            <a:r>
              <a:rPr lang="en-US" sz="2100" u="sng" dirty="0">
                <a:solidFill>
                  <a:srgbClr val="2DC6D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LINDDUN</a:t>
            </a:r>
            <a:r>
              <a:rPr lang="en-US" sz="2100" dirty="0">
                <a:solidFill>
                  <a:srgbClr val="2DC6D6"/>
                </a:solidFill>
              </a:rPr>
              <a:t> (KU Leuven)</a:t>
            </a:r>
            <a:endParaRPr lang="en-US" sz="2100" u="sng" dirty="0">
              <a:solidFill>
                <a:srgbClr val="2EC6D6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1" indent="-40640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2EC6D6"/>
              </a:buClr>
              <a:buSzPts val="2800"/>
              <a:buChar char="–"/>
            </a:pPr>
            <a:r>
              <a:rPr lang="en-US" sz="2100" u="sng" dirty="0">
                <a:solidFill>
                  <a:srgbClr val="2EC6D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CNILs PIA</a:t>
            </a:r>
            <a:r>
              <a:rPr lang="en-US" sz="2100" u="sng" dirty="0">
                <a:solidFill>
                  <a:srgbClr val="2EC6D6"/>
                </a:solidFill>
              </a:rPr>
              <a:t> Framework</a:t>
            </a:r>
            <a:r>
              <a:rPr lang="en-US" sz="2100" dirty="0">
                <a:solidFill>
                  <a:srgbClr val="2EC6D6"/>
                </a:solidFill>
              </a:rPr>
              <a:t> </a:t>
            </a:r>
            <a:r>
              <a:rPr lang="en-US" sz="2100" dirty="0">
                <a:solidFill>
                  <a:srgbClr val="2EC6D6"/>
                </a:solidFill>
                <a:sym typeface="Wingdings" pitchFamily="2" charset="2"/>
              </a:rPr>
              <a:t></a:t>
            </a:r>
            <a:endParaRPr lang="en-US" sz="2100" dirty="0">
              <a:solidFill>
                <a:srgbClr val="2EC6D6"/>
              </a:solidFill>
            </a:endParaRPr>
          </a:p>
        </p:txBody>
      </p:sp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17</a:t>
            </a:fld>
            <a:endParaRPr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7562C38-74CD-58DC-027A-474BB637A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3057" y="4380739"/>
            <a:ext cx="6057885" cy="138321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0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CNIL: </a:t>
            </a:r>
            <a:r>
              <a:rPr lang="sv-SE" sz="3600" dirty="0" err="1"/>
              <a:t>How</a:t>
            </a:r>
            <a:r>
              <a:rPr lang="sv-SE" sz="3600" dirty="0"/>
              <a:t> is a PIA </a:t>
            </a:r>
            <a:r>
              <a:rPr lang="sv-SE" sz="3600" dirty="0" err="1"/>
              <a:t>carried</a:t>
            </a:r>
            <a:r>
              <a:rPr lang="sv-SE" sz="3600" dirty="0"/>
              <a:t> </a:t>
            </a:r>
            <a:r>
              <a:rPr lang="sv-SE" sz="3600" dirty="0" err="1"/>
              <a:t>out</a:t>
            </a:r>
            <a:r>
              <a:rPr lang="sv-SE" sz="3600" dirty="0"/>
              <a:t>?</a:t>
            </a:r>
            <a:endParaRPr sz="3600" dirty="0"/>
          </a:p>
        </p:txBody>
      </p:sp>
      <p:sp>
        <p:nvSpPr>
          <p:cNvPr id="227" name="Google Shape;227;p3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18</a:t>
            </a:fld>
            <a:endParaRPr/>
          </a:p>
        </p:txBody>
      </p:sp>
      <p:pic>
        <p:nvPicPr>
          <p:cNvPr id="229" name="Google Shape;22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6213" y="4485527"/>
            <a:ext cx="6971573" cy="15921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01;p27">
            <a:extLst>
              <a:ext uri="{FF2B5EF4-FFF2-40B4-BE49-F238E27FC236}">
                <a16:creationId xmlns:a16="http://schemas.microsoft.com/office/drawing/2014/main" id="{0BDFB7A2-00DD-C76A-6844-D6410D5D9766}"/>
              </a:ext>
            </a:extLst>
          </p:cNvPr>
          <p:cNvSpPr txBox="1">
            <a:spLocks/>
          </p:cNvSpPr>
          <p:nvPr/>
        </p:nvSpPr>
        <p:spPr>
          <a:xfrm>
            <a:off x="408037" y="1428903"/>
            <a:ext cx="8342671" cy="3329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08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2800"/>
              <a:buNone/>
            </a:pPr>
            <a:r>
              <a:rPr lang="en-US" sz="2000" b="1" dirty="0">
                <a:solidFill>
                  <a:schemeClr val="tx1"/>
                </a:solidFill>
              </a:rPr>
              <a:t>Compliance approach</a:t>
            </a:r>
            <a:r>
              <a:rPr lang="en-US" sz="2000" dirty="0">
                <a:solidFill>
                  <a:schemeClr val="tx1"/>
                </a:solidFill>
              </a:rPr>
              <a:t> of a PIA </a:t>
            </a:r>
            <a:r>
              <a:rPr lang="en-US" sz="2000" dirty="0"/>
              <a:t>is based on two pillars:</a:t>
            </a:r>
          </a:p>
          <a:p>
            <a:pPr marL="421150" lvl="0" indent="-37035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romanLcPeriod"/>
            </a:pPr>
            <a:r>
              <a:rPr lang="en-US" sz="2000" b="1" dirty="0"/>
              <a:t>Fundamental rights and principles</a:t>
            </a:r>
            <a:r>
              <a:rPr lang="en-US" sz="2000" dirty="0"/>
              <a:t>, which are “non-negotiable”, </a:t>
            </a:r>
            <a:r>
              <a:rPr lang="en-US" sz="2000" dirty="0">
                <a:solidFill>
                  <a:srgbClr val="0432FF"/>
                </a:solidFill>
              </a:rPr>
              <a:t>established by law</a:t>
            </a:r>
            <a:r>
              <a:rPr lang="en-US" sz="2000" dirty="0"/>
              <a:t> and which must be respected, regardless of the nature, severity and likelihood of risks (e.g., </a:t>
            </a:r>
            <a:r>
              <a:rPr lang="en-US" sz="2000" i="1" dirty="0"/>
              <a:t>limited storage duration</a:t>
            </a:r>
            <a:r>
              <a:rPr lang="en-US" sz="2000" dirty="0"/>
              <a:t>; </a:t>
            </a:r>
            <a:r>
              <a:rPr lang="en-US" sz="2000" i="1" dirty="0"/>
              <a:t>right of access</a:t>
            </a:r>
            <a:r>
              <a:rPr lang="en-US" sz="2000" dirty="0"/>
              <a:t>, </a:t>
            </a:r>
            <a:r>
              <a:rPr lang="en-US" sz="2000" i="1" dirty="0"/>
              <a:t>to object</a:t>
            </a:r>
            <a:r>
              <a:rPr lang="en-US" sz="2000" dirty="0"/>
              <a:t>, </a:t>
            </a:r>
            <a:r>
              <a:rPr lang="en-US" sz="2000" i="1" dirty="0"/>
              <a:t>rectification and erasure</a:t>
            </a:r>
            <a:r>
              <a:rPr lang="en-US" sz="2000" dirty="0"/>
              <a:t>).</a:t>
            </a:r>
          </a:p>
          <a:p>
            <a:pPr marL="421150" lvl="0" indent="-37035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romanLcPeriod"/>
            </a:pPr>
            <a:r>
              <a:rPr lang="en-US" sz="2000" b="1" dirty="0"/>
              <a:t>Management of data subjects’ privacy risks</a:t>
            </a:r>
            <a:r>
              <a:rPr lang="en-US" sz="2000" dirty="0"/>
              <a:t>, which determines the </a:t>
            </a:r>
            <a:r>
              <a:rPr lang="en-US" sz="2000" dirty="0">
                <a:solidFill>
                  <a:srgbClr val="0432FF"/>
                </a:solidFill>
              </a:rPr>
              <a:t>appropriate</a:t>
            </a:r>
            <a:r>
              <a:rPr lang="en-US" sz="2000" dirty="0"/>
              <a:t> technical and organizational </a:t>
            </a:r>
            <a:r>
              <a:rPr lang="en-US" sz="2000" dirty="0">
                <a:solidFill>
                  <a:srgbClr val="0432FF"/>
                </a:solidFill>
              </a:rPr>
              <a:t>controls</a:t>
            </a:r>
            <a:r>
              <a:rPr lang="en-US" sz="2000" dirty="0"/>
              <a:t> to protect personal data.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 err="1"/>
              <a:t>How</a:t>
            </a:r>
            <a:r>
              <a:rPr lang="sv-SE" sz="3600" dirty="0"/>
              <a:t> is a PIA </a:t>
            </a:r>
            <a:r>
              <a:rPr lang="sv-SE" sz="3600" dirty="0" err="1"/>
              <a:t>carried</a:t>
            </a:r>
            <a:r>
              <a:rPr lang="sv-SE" sz="3600" dirty="0"/>
              <a:t> </a:t>
            </a:r>
            <a:r>
              <a:rPr lang="sv-SE" sz="3600" dirty="0" err="1"/>
              <a:t>out</a:t>
            </a:r>
            <a:r>
              <a:rPr lang="sv-SE" sz="3600" dirty="0"/>
              <a:t>?</a:t>
            </a:r>
            <a:endParaRPr sz="3600" dirty="0"/>
          </a:p>
        </p:txBody>
      </p:sp>
      <p:sp>
        <p:nvSpPr>
          <p:cNvPr id="237" name="Google Shape;237;p3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19</a:t>
            </a:fld>
            <a:endParaRPr/>
          </a:p>
        </p:txBody>
      </p:sp>
      <p:sp>
        <p:nvSpPr>
          <p:cNvPr id="9" name="Google Shape;201;p27">
            <a:extLst>
              <a:ext uri="{FF2B5EF4-FFF2-40B4-BE49-F238E27FC236}">
                <a16:creationId xmlns:a16="http://schemas.microsoft.com/office/drawing/2014/main" id="{2742189A-E270-F1BA-931D-B0158571A97E}"/>
              </a:ext>
            </a:extLst>
          </p:cNvPr>
          <p:cNvSpPr txBox="1">
            <a:spLocks/>
          </p:cNvSpPr>
          <p:nvPr/>
        </p:nvSpPr>
        <p:spPr>
          <a:xfrm>
            <a:off x="408037" y="1409239"/>
            <a:ext cx="8342671" cy="2877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00000" lvl="0" indent="-349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1900" i="1" dirty="0">
                <a:solidFill>
                  <a:schemeClr val="tx1"/>
                </a:solidFill>
              </a:rPr>
              <a:t>Define the </a:t>
            </a:r>
            <a:r>
              <a:rPr lang="en-US" sz="1900" i="1" dirty="0">
                <a:solidFill>
                  <a:srgbClr val="0432FF"/>
                </a:solidFill>
              </a:rPr>
              <a:t>context</a:t>
            </a:r>
            <a:r>
              <a:rPr lang="en-US" sz="1900" i="1" dirty="0">
                <a:solidFill>
                  <a:schemeClr val="tx1"/>
                </a:solidFill>
              </a:rPr>
              <a:t> of the processing of personal data under consideration.</a:t>
            </a:r>
          </a:p>
          <a:p>
            <a:pPr marL="400000" lvl="0" indent="-349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1900" i="1" dirty="0">
                <a:solidFill>
                  <a:schemeClr val="tx1"/>
                </a:solidFill>
              </a:rPr>
              <a:t>Analyze the </a:t>
            </a:r>
            <a:r>
              <a:rPr lang="en-US" sz="1900" i="1" dirty="0">
                <a:solidFill>
                  <a:srgbClr val="0432FF"/>
                </a:solidFill>
              </a:rPr>
              <a:t>controls</a:t>
            </a:r>
            <a:r>
              <a:rPr lang="en-US" sz="1900" i="1" dirty="0">
                <a:solidFill>
                  <a:schemeClr val="tx1"/>
                </a:solidFill>
              </a:rPr>
              <a:t> guaranteeing </a:t>
            </a:r>
            <a:r>
              <a:rPr lang="en-US" sz="1900" i="1" dirty="0">
                <a:solidFill>
                  <a:srgbClr val="0432FF"/>
                </a:solidFill>
              </a:rPr>
              <a:t>compliance</a:t>
            </a:r>
            <a:r>
              <a:rPr lang="en-US" sz="1900" i="1" dirty="0">
                <a:solidFill>
                  <a:schemeClr val="tx1"/>
                </a:solidFill>
              </a:rPr>
              <a:t> with the </a:t>
            </a:r>
            <a:r>
              <a:rPr lang="en-US" sz="1900" i="1" dirty="0">
                <a:solidFill>
                  <a:srgbClr val="0432FF"/>
                </a:solidFill>
              </a:rPr>
              <a:t>fundamental principles</a:t>
            </a:r>
            <a:r>
              <a:rPr lang="en-US" sz="1900" i="1" dirty="0">
                <a:solidFill>
                  <a:schemeClr val="tx1"/>
                </a:solidFill>
              </a:rPr>
              <a:t>.</a:t>
            </a:r>
          </a:p>
          <a:p>
            <a:pPr marL="400000" lvl="0" indent="-349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1900" i="1" dirty="0">
                <a:solidFill>
                  <a:schemeClr val="tx1"/>
                </a:solidFill>
              </a:rPr>
              <a:t>Assess privacy </a:t>
            </a:r>
            <a:r>
              <a:rPr lang="en-US" sz="1900" i="1" dirty="0">
                <a:solidFill>
                  <a:srgbClr val="0432FF"/>
                </a:solidFill>
              </a:rPr>
              <a:t>risks</a:t>
            </a:r>
            <a:r>
              <a:rPr lang="en-US" sz="1900" i="1" dirty="0">
                <a:solidFill>
                  <a:schemeClr val="tx1"/>
                </a:solidFill>
              </a:rPr>
              <a:t> associated with </a:t>
            </a:r>
            <a:r>
              <a:rPr lang="en-US" sz="1900" i="1" dirty="0">
                <a:solidFill>
                  <a:srgbClr val="0432FF"/>
                </a:solidFill>
              </a:rPr>
              <a:t>data security </a:t>
            </a:r>
            <a:r>
              <a:rPr lang="en-US" sz="1900" i="1" dirty="0">
                <a:solidFill>
                  <a:schemeClr val="tx1"/>
                </a:solidFill>
              </a:rPr>
              <a:t>and ensure they are treated.</a:t>
            </a:r>
          </a:p>
          <a:p>
            <a:pPr marL="400000" lvl="0" indent="-349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1900" i="1" dirty="0">
                <a:solidFill>
                  <a:schemeClr val="tx1"/>
                </a:solidFill>
              </a:rPr>
              <a:t>Document the validation of the PIA in view of the previous facts to hand or decide to revise the previous steps.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1B71EF-0550-94F0-65E8-7135410E2C3E}"/>
              </a:ext>
            </a:extLst>
          </p:cNvPr>
          <p:cNvGrpSpPr>
            <a:grpSpLocks noChangeAspect="1"/>
          </p:cNvGrpSpPr>
          <p:nvPr/>
        </p:nvGrpSpPr>
        <p:grpSpPr>
          <a:xfrm>
            <a:off x="2086385" y="3578944"/>
            <a:ext cx="4971229" cy="1601153"/>
            <a:chOff x="2182762" y="4562167"/>
            <a:chExt cx="4778477" cy="1539071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04A7E288-EA14-FF6B-1852-3C447B125FF8}"/>
                </a:ext>
              </a:extLst>
            </p:cNvPr>
            <p:cNvSpPr/>
            <p:nvPr/>
          </p:nvSpPr>
          <p:spPr>
            <a:xfrm>
              <a:off x="2182762" y="4567243"/>
              <a:ext cx="1858295" cy="57534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urier" pitchFamily="2" charset="0"/>
                </a:rPr>
                <a:t>1. CONTEXT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4C78451A-800D-46EC-CF3D-CF84D7440572}"/>
                </a:ext>
              </a:extLst>
            </p:cNvPr>
            <p:cNvSpPr/>
            <p:nvPr/>
          </p:nvSpPr>
          <p:spPr>
            <a:xfrm>
              <a:off x="5102944" y="4562167"/>
              <a:ext cx="1858295" cy="575349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urier" pitchFamily="2" charset="0"/>
                </a:rPr>
                <a:t>2. FUNDAMENTAL PRINCIPLES</a:t>
              </a: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A4B05B90-97B6-AFDD-06C7-629AAEDFB992}"/>
                </a:ext>
              </a:extLst>
            </p:cNvPr>
            <p:cNvSpPr/>
            <p:nvPr/>
          </p:nvSpPr>
          <p:spPr>
            <a:xfrm>
              <a:off x="5102944" y="5525889"/>
              <a:ext cx="1858295" cy="575349"/>
            </a:xfrm>
            <a:prstGeom prst="roundRect">
              <a:avLst/>
            </a:prstGeom>
            <a:solidFill>
              <a:srgbClr val="FF2F92">
                <a:alpha val="27843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urier" pitchFamily="2" charset="0"/>
                </a:rPr>
                <a:t>3. RISKS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AB0C605D-DDF4-F7E0-466C-74508E58A121}"/>
                </a:ext>
              </a:extLst>
            </p:cNvPr>
            <p:cNvSpPr/>
            <p:nvPr/>
          </p:nvSpPr>
          <p:spPr>
            <a:xfrm>
              <a:off x="2182762" y="5525889"/>
              <a:ext cx="1858295" cy="575349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urier" pitchFamily="2" charset="0"/>
                </a:rPr>
                <a:t>4. VALIDATION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23649EE-3C09-CD16-705C-8ACA9344742E}"/>
                </a:ext>
              </a:extLst>
            </p:cNvPr>
            <p:cNvCxnSpPr>
              <a:cxnSpLocks/>
              <a:stCxn id="4" idx="3"/>
              <a:endCxn id="11" idx="1"/>
            </p:cNvCxnSpPr>
            <p:nvPr/>
          </p:nvCxnSpPr>
          <p:spPr>
            <a:xfrm flipV="1">
              <a:off x="4041057" y="4849842"/>
              <a:ext cx="1061887" cy="5076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CCDCAAB-F973-ED21-BBC9-AA2553AB9A03}"/>
                </a:ext>
              </a:extLst>
            </p:cNvPr>
            <p:cNvCxnSpPr>
              <a:cxnSpLocks/>
              <a:stCxn id="11" idx="2"/>
              <a:endCxn id="12" idx="0"/>
            </p:cNvCxnSpPr>
            <p:nvPr/>
          </p:nvCxnSpPr>
          <p:spPr>
            <a:xfrm>
              <a:off x="6032092" y="5137516"/>
              <a:ext cx="0" cy="388373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B6000F5-AA24-C126-A8F9-986AE12CEE08}"/>
                </a:ext>
              </a:extLst>
            </p:cNvPr>
            <p:cNvCxnSpPr>
              <a:cxnSpLocks/>
              <a:stCxn id="12" idx="1"/>
              <a:endCxn id="13" idx="3"/>
            </p:cNvCxnSpPr>
            <p:nvPr/>
          </p:nvCxnSpPr>
          <p:spPr>
            <a:xfrm flipH="1">
              <a:off x="4041057" y="5813564"/>
              <a:ext cx="1061887" cy="0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D420104-7953-655B-D900-939C00B62884}"/>
                </a:ext>
              </a:extLst>
            </p:cNvPr>
            <p:cNvCxnSpPr>
              <a:stCxn id="13" idx="0"/>
              <a:endCxn id="4" idx="2"/>
            </p:cNvCxnSpPr>
            <p:nvPr/>
          </p:nvCxnSpPr>
          <p:spPr>
            <a:xfrm flipV="1">
              <a:off x="3111910" y="5142592"/>
              <a:ext cx="0" cy="383297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1C1A7CC-E80E-BBA3-6940-3ADBDA2B870C}"/>
              </a:ext>
            </a:extLst>
          </p:cNvPr>
          <p:cNvSpPr txBox="1"/>
          <p:nvPr/>
        </p:nvSpPr>
        <p:spPr>
          <a:xfrm>
            <a:off x="1415844" y="5550081"/>
            <a:ext cx="6312310" cy="677108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The approach should be implemented </a:t>
            </a:r>
            <a:r>
              <a:rPr 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as soon as a new processing</a:t>
            </a:r>
            <a:r>
              <a:rPr 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of personal data is designed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1. </a:t>
            </a:r>
            <a:r>
              <a:rPr lang="sv-SE" sz="3600" dirty="0" err="1"/>
              <a:t>Study</a:t>
            </a:r>
            <a:r>
              <a:rPr lang="sv-SE" sz="3600" dirty="0"/>
              <a:t> </a:t>
            </a:r>
            <a:r>
              <a:rPr lang="sv-SE" sz="3600" dirty="0" err="1"/>
              <a:t>of</a:t>
            </a:r>
            <a:r>
              <a:rPr lang="sv-SE" sz="3600" dirty="0"/>
              <a:t> the </a:t>
            </a:r>
            <a:r>
              <a:rPr lang="sv-SE" sz="3600" dirty="0" err="1"/>
              <a:t>context</a:t>
            </a:r>
            <a:endParaRPr sz="3600" dirty="0"/>
          </a:p>
        </p:txBody>
      </p:sp>
      <p:sp>
        <p:nvSpPr>
          <p:cNvPr id="246" name="Google Shape;246;p32"/>
          <p:cNvSpPr txBox="1">
            <a:spLocks noGrp="1"/>
          </p:cNvSpPr>
          <p:nvPr>
            <p:ph type="body" idx="1"/>
          </p:nvPr>
        </p:nvSpPr>
        <p:spPr>
          <a:xfrm>
            <a:off x="457200" y="1428907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indent="-3937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2600"/>
            </a:pPr>
            <a:r>
              <a:rPr lang="en-US" sz="1900" dirty="0"/>
              <a:t>Present a </a:t>
            </a:r>
            <a:r>
              <a:rPr lang="en-US" sz="1900" b="1" dirty="0"/>
              <a:t>brief outline </a:t>
            </a:r>
            <a:r>
              <a:rPr lang="en-US" sz="1900" dirty="0"/>
              <a:t>of the processing under consideration, its nature, scope, context, purposes and stakes: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i="1" dirty="0"/>
              <a:t>“What are the expected benefits (for the organization, for the data subjects, for society in general, etc.)?”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The </a:t>
            </a:r>
            <a:r>
              <a:rPr lang="en-US" sz="1900" i="1" dirty="0"/>
              <a:t>personal data</a:t>
            </a:r>
            <a:r>
              <a:rPr lang="en-US" sz="1900" dirty="0"/>
              <a:t> concerned, their </a:t>
            </a:r>
            <a:r>
              <a:rPr lang="en-US" sz="1900" i="1" dirty="0"/>
              <a:t>recipients</a:t>
            </a:r>
            <a:r>
              <a:rPr lang="en-US" sz="1900" dirty="0"/>
              <a:t> and </a:t>
            </a:r>
            <a:r>
              <a:rPr lang="en-US" sz="1900" i="1" dirty="0"/>
              <a:t>storage durations</a:t>
            </a:r>
            <a:r>
              <a:rPr lang="en-US" sz="1900" dirty="0"/>
              <a:t>.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Describe the whole life cycle: From </a:t>
            </a:r>
            <a:r>
              <a:rPr lang="en-US" sz="1900" i="1" dirty="0"/>
              <a:t>collection</a:t>
            </a:r>
            <a:r>
              <a:rPr lang="en-US" sz="1900" dirty="0"/>
              <a:t> to </a:t>
            </a:r>
            <a:r>
              <a:rPr lang="en-US" sz="1900" i="1" dirty="0"/>
              <a:t>erasure</a:t>
            </a:r>
            <a:r>
              <a:rPr lang="en-US" sz="1900" dirty="0"/>
              <a:t>.</a:t>
            </a:r>
          </a:p>
          <a:p>
            <a:pPr marL="457200" lvl="0" indent="-40640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2800"/>
              <a:buChar char="•"/>
            </a:pPr>
            <a:r>
              <a:rPr lang="en-US" sz="1900" dirty="0"/>
              <a:t>Identify the </a:t>
            </a:r>
            <a:r>
              <a:rPr lang="en-US" sz="1900" b="1" dirty="0"/>
              <a:t>data controller</a:t>
            </a:r>
            <a:r>
              <a:rPr lang="en-US" sz="1900" dirty="0"/>
              <a:t> and any </a:t>
            </a:r>
            <a:r>
              <a:rPr lang="en-US" sz="1900" b="1" dirty="0"/>
              <a:t>processors</a:t>
            </a:r>
            <a:r>
              <a:rPr lang="en-US" sz="1900" dirty="0"/>
              <a:t>.</a:t>
            </a:r>
          </a:p>
          <a:p>
            <a:pPr marL="457200" lvl="0" indent="-40640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2800"/>
              <a:buChar char="•"/>
            </a:pPr>
            <a:r>
              <a:rPr lang="en-US" sz="1900" dirty="0"/>
              <a:t>List the </a:t>
            </a:r>
            <a:r>
              <a:rPr lang="en-US" sz="1900" b="1" dirty="0"/>
              <a:t>references applicable</a:t>
            </a:r>
            <a:r>
              <a:rPr lang="en-US" sz="1900" dirty="0"/>
              <a:t> to the processing, which are necessary or must be compiled with (e.g., specific GDPR Articles).</a:t>
            </a:r>
          </a:p>
        </p:txBody>
      </p:sp>
      <p:sp>
        <p:nvSpPr>
          <p:cNvPr id="247" name="Google Shape;247;p3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20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20E939-D4D1-C072-9636-6C948D596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05" y="5019459"/>
            <a:ext cx="7649497" cy="10694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v-SE" sz="3600" dirty="0"/>
              <a:t>2. </a:t>
            </a:r>
            <a:r>
              <a:rPr lang="sv-SE" sz="3600" dirty="0" err="1"/>
              <a:t>Study</a:t>
            </a:r>
            <a:r>
              <a:rPr lang="sv-SE" sz="3600" dirty="0"/>
              <a:t> </a:t>
            </a:r>
            <a:r>
              <a:rPr lang="sv-SE" sz="3600" dirty="0" err="1"/>
              <a:t>of</a:t>
            </a:r>
            <a:r>
              <a:rPr lang="sv-SE" sz="3600" dirty="0"/>
              <a:t> the fundamental </a:t>
            </a:r>
            <a:r>
              <a:rPr lang="sv-SE" sz="3600" dirty="0" err="1"/>
              <a:t>principles</a:t>
            </a:r>
            <a:endParaRPr sz="3600" dirty="0"/>
          </a:p>
        </p:txBody>
      </p:sp>
      <p:sp>
        <p:nvSpPr>
          <p:cNvPr id="255" name="Google Shape;255;p33"/>
          <p:cNvSpPr txBox="1">
            <a:spLocks noGrp="1"/>
          </p:cNvSpPr>
          <p:nvPr>
            <p:ph type="body" idx="1"/>
          </p:nvPr>
        </p:nvSpPr>
        <p:spPr>
          <a:xfrm>
            <a:off x="457200" y="1468235"/>
            <a:ext cx="8229600" cy="49129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35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/>
              <a:t>(</a:t>
            </a:r>
            <a:r>
              <a:rPr lang="en-US" sz="2000" dirty="0" err="1"/>
              <a:t>i</a:t>
            </a:r>
            <a:r>
              <a:rPr lang="en-US" sz="2000" dirty="0"/>
              <a:t>) Explain and justify the </a:t>
            </a:r>
            <a:r>
              <a:rPr lang="en-US" sz="2000" u="sng" dirty="0"/>
              <a:t>necessity of processing</a:t>
            </a:r>
            <a:r>
              <a:rPr lang="en-US" sz="2000" dirty="0"/>
              <a:t> personal data:</a:t>
            </a:r>
          </a:p>
          <a:p>
            <a:pPr lvl="0" indent="-3937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rgbClr val="FF2F92"/>
                </a:solidFill>
              </a:rPr>
              <a:t>purpose(s): </a:t>
            </a:r>
            <a:r>
              <a:rPr lang="en-US" sz="2000" dirty="0"/>
              <a:t>specified, explicit and legitimate (</a:t>
            </a:r>
            <a:r>
              <a:rPr lang="en-US" sz="2000" dirty="0">
                <a:solidFill>
                  <a:srgbClr val="0432FF"/>
                </a:solidFill>
              </a:rPr>
              <a:t>GDPR Art. 5.1-b</a:t>
            </a:r>
            <a:r>
              <a:rPr lang="en-US" sz="2000" dirty="0"/>
              <a:t>).</a:t>
            </a:r>
          </a:p>
          <a:p>
            <a:pPr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rgbClr val="FF2F92"/>
                </a:solidFill>
              </a:rPr>
              <a:t>basis</a:t>
            </a:r>
            <a:r>
              <a:rPr lang="en-US" sz="2000" dirty="0"/>
              <a:t>: </a:t>
            </a:r>
            <a:r>
              <a:rPr lang="en-US" sz="2000" i="1" dirty="0"/>
              <a:t>lawfulness</a:t>
            </a:r>
            <a:r>
              <a:rPr lang="en-US" sz="2000" dirty="0"/>
              <a:t> of processing, prohibition of misuse (</a:t>
            </a:r>
            <a:r>
              <a:rPr lang="en-US" sz="2000" dirty="0">
                <a:solidFill>
                  <a:srgbClr val="0432FF"/>
                </a:solidFill>
              </a:rPr>
              <a:t>GDPR Art. 6</a:t>
            </a:r>
            <a:r>
              <a:rPr lang="en-US" sz="2000" dirty="0"/>
              <a:t>).</a:t>
            </a:r>
          </a:p>
          <a:p>
            <a:pPr lvl="1"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90000"/>
              <a:buFont typeface="Wingdings" pitchFamily="2" charset="2"/>
              <a:buChar char="ü"/>
            </a:pPr>
            <a:r>
              <a:rPr lang="en-US" sz="2000" u="sng" dirty="0"/>
              <a:t>Consent</a:t>
            </a:r>
            <a:r>
              <a:rPr lang="en-US" sz="2000" dirty="0"/>
              <a:t>: the individual has given clear consent for you to process their personal data for a </a:t>
            </a:r>
            <a:r>
              <a:rPr lang="en-US" sz="2000" i="1" dirty="0"/>
              <a:t>specific</a:t>
            </a:r>
            <a:r>
              <a:rPr lang="en-US" sz="2000" dirty="0"/>
              <a:t> </a:t>
            </a:r>
            <a:r>
              <a:rPr lang="en-US" sz="2000" i="1" dirty="0"/>
              <a:t>purpose</a:t>
            </a:r>
            <a:r>
              <a:rPr lang="en-US" sz="2000" dirty="0"/>
              <a:t>.</a:t>
            </a:r>
          </a:p>
          <a:p>
            <a:pPr lvl="1"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90000"/>
              <a:buFont typeface="Wingdings" pitchFamily="2" charset="2"/>
              <a:buChar char="ü"/>
            </a:pPr>
            <a:r>
              <a:rPr lang="en-US" sz="2000" u="sng" dirty="0"/>
              <a:t>Vital interests</a:t>
            </a:r>
            <a:r>
              <a:rPr lang="en-US" sz="2000" dirty="0"/>
              <a:t>: the processing is necessary to protect someone’s life.</a:t>
            </a:r>
          </a:p>
          <a:p>
            <a:pPr lvl="1"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90000"/>
              <a:buFont typeface="Wingdings" pitchFamily="2" charset="2"/>
              <a:buChar char="ü"/>
            </a:pPr>
            <a:r>
              <a:rPr lang="en-US" sz="2000" u="sng" dirty="0"/>
              <a:t>Legal obligation</a:t>
            </a:r>
            <a:r>
              <a:rPr lang="en-US" sz="2000" dirty="0"/>
              <a:t>: the processing is necessary for you to comply with the law (not including contractual obligations).</a:t>
            </a:r>
          </a:p>
          <a:p>
            <a:pPr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rgbClr val="FF2F92"/>
                </a:solidFill>
              </a:rPr>
              <a:t>data minimization</a:t>
            </a:r>
            <a:r>
              <a:rPr lang="en-US" sz="2000" dirty="0"/>
              <a:t>: adequate, relevant and limited (</a:t>
            </a:r>
            <a:r>
              <a:rPr lang="en-US" sz="2000" dirty="0">
                <a:solidFill>
                  <a:srgbClr val="0432FF"/>
                </a:solidFill>
              </a:rPr>
              <a:t>GDPR Art. 5-c</a:t>
            </a:r>
            <a:r>
              <a:rPr lang="en-US" sz="2000" dirty="0"/>
              <a:t>). </a:t>
            </a:r>
          </a:p>
          <a:p>
            <a:pPr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rgbClr val="FF2F92"/>
                </a:solidFill>
              </a:rPr>
              <a:t>quality of data</a:t>
            </a:r>
            <a:r>
              <a:rPr lang="en-US" sz="2000" dirty="0"/>
              <a:t>: accurate and kept up-to-date (</a:t>
            </a:r>
            <a:r>
              <a:rPr lang="en-US" sz="2000" dirty="0">
                <a:solidFill>
                  <a:srgbClr val="0432FF"/>
                </a:solidFill>
              </a:rPr>
              <a:t>GDPR Art. 5-d</a:t>
            </a:r>
            <a:r>
              <a:rPr lang="en-US" sz="2000" dirty="0"/>
              <a:t>).</a:t>
            </a:r>
          </a:p>
          <a:p>
            <a:pPr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rgbClr val="FF2F92"/>
                </a:solidFill>
              </a:rPr>
              <a:t>storage periods</a:t>
            </a:r>
            <a:r>
              <a:rPr lang="en-US" sz="2000" dirty="0"/>
              <a:t>: limited (</a:t>
            </a:r>
            <a:r>
              <a:rPr lang="en-US" sz="2000" dirty="0">
                <a:solidFill>
                  <a:srgbClr val="0432FF"/>
                </a:solidFill>
              </a:rPr>
              <a:t>GDPR Art. 5-e</a:t>
            </a:r>
            <a:r>
              <a:rPr lang="en-US" sz="2000" dirty="0"/>
              <a:t>).</a:t>
            </a:r>
          </a:p>
        </p:txBody>
      </p:sp>
      <p:sp>
        <p:nvSpPr>
          <p:cNvPr id="256" name="Google Shape;256;p3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v-SE" sz="3600" dirty="0"/>
              <a:t>2. </a:t>
            </a:r>
            <a:r>
              <a:rPr lang="sv-SE" sz="3600" dirty="0" err="1"/>
              <a:t>Study</a:t>
            </a:r>
            <a:r>
              <a:rPr lang="sv-SE" sz="3600" dirty="0"/>
              <a:t> </a:t>
            </a:r>
            <a:r>
              <a:rPr lang="sv-SE" sz="3600" dirty="0" err="1"/>
              <a:t>of</a:t>
            </a:r>
            <a:r>
              <a:rPr lang="sv-SE" sz="3600" dirty="0"/>
              <a:t> the fundamental </a:t>
            </a:r>
            <a:r>
              <a:rPr lang="sv-SE" sz="3600" dirty="0" err="1"/>
              <a:t>principles</a:t>
            </a:r>
            <a:endParaRPr sz="3600" dirty="0"/>
          </a:p>
        </p:txBody>
      </p:sp>
      <p:sp>
        <p:nvSpPr>
          <p:cNvPr id="255" name="Google Shape;255;p33"/>
          <p:cNvSpPr txBox="1">
            <a:spLocks noGrp="1"/>
          </p:cNvSpPr>
          <p:nvPr>
            <p:ph type="body" idx="1"/>
          </p:nvPr>
        </p:nvSpPr>
        <p:spPr>
          <a:xfrm>
            <a:off x="457200" y="1468235"/>
            <a:ext cx="8229600" cy="49129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1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90000"/>
              <a:buNone/>
            </a:pPr>
            <a:r>
              <a:rPr lang="en-US" sz="2000" dirty="0"/>
              <a:t>(ii) Select and describe </a:t>
            </a:r>
            <a:r>
              <a:rPr lang="en-US" sz="2000" u="sng" dirty="0"/>
              <a:t>controls</a:t>
            </a:r>
            <a:r>
              <a:rPr lang="en-US" sz="2000" dirty="0"/>
              <a:t> to comply with the following </a:t>
            </a:r>
            <a:r>
              <a:rPr lang="en-US" sz="2000" b="1" dirty="0"/>
              <a:t>requirements</a:t>
            </a:r>
            <a:r>
              <a:rPr lang="en-US" sz="2000" dirty="0"/>
              <a:t>:</a:t>
            </a:r>
          </a:p>
          <a:p>
            <a:pPr marL="457200" lvl="1"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Inform data subjects – fair/transparent processing (</a:t>
            </a:r>
            <a:r>
              <a:rPr lang="en-US" sz="2000" dirty="0">
                <a:solidFill>
                  <a:srgbClr val="0432FF"/>
                </a:solidFill>
              </a:rPr>
              <a:t>Articles 12, 13, 14</a:t>
            </a:r>
            <a:r>
              <a:rPr lang="en-US" sz="2000" dirty="0">
                <a:solidFill>
                  <a:schemeClr val="tx1"/>
                </a:solidFill>
              </a:rPr>
              <a:t>).</a:t>
            </a:r>
          </a:p>
          <a:p>
            <a:pPr marL="457200" lvl="1"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Obtain </a:t>
            </a:r>
            <a:r>
              <a:rPr lang="en-US" sz="2000" b="1" dirty="0">
                <a:solidFill>
                  <a:schemeClr val="tx1"/>
                </a:solidFill>
              </a:rPr>
              <a:t>explicit</a:t>
            </a:r>
            <a:r>
              <a:rPr lang="en-US" sz="2000" dirty="0">
                <a:solidFill>
                  <a:schemeClr val="tx1"/>
                </a:solidFill>
              </a:rPr>
              <a:t> and </a:t>
            </a:r>
            <a:r>
              <a:rPr lang="en-US" sz="2000" b="1" dirty="0">
                <a:solidFill>
                  <a:schemeClr val="tx1"/>
                </a:solidFill>
              </a:rPr>
              <a:t>unambiguous</a:t>
            </a:r>
            <a:r>
              <a:rPr lang="en-US" sz="2000" dirty="0">
                <a:solidFill>
                  <a:schemeClr val="tx1"/>
                </a:solidFill>
              </a:rPr>
              <a:t> consent (</a:t>
            </a:r>
            <a:r>
              <a:rPr lang="en-US" sz="2000" dirty="0">
                <a:solidFill>
                  <a:srgbClr val="0432FF"/>
                </a:solidFill>
              </a:rPr>
              <a:t>Articles 7, 8</a:t>
            </a:r>
            <a:r>
              <a:rPr lang="en-US" sz="2000" dirty="0">
                <a:solidFill>
                  <a:schemeClr val="tx1"/>
                </a:solidFill>
              </a:rPr>
              <a:t>).</a:t>
            </a:r>
          </a:p>
          <a:p>
            <a:pPr marL="914400" lvl="2"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000" u="sng" dirty="0">
                <a:solidFill>
                  <a:schemeClr val="tx1"/>
                </a:solidFill>
              </a:rPr>
              <a:t>Explicit</a:t>
            </a:r>
            <a:r>
              <a:rPr lang="en-US" sz="2000" dirty="0">
                <a:solidFill>
                  <a:schemeClr val="tx1"/>
                </a:solidFill>
              </a:rPr>
              <a:t>: The subject must explicitly agree to the processing of her </a:t>
            </a:r>
            <a:r>
              <a:rPr lang="en-US" sz="2000" i="1" dirty="0">
                <a:solidFill>
                  <a:schemeClr val="tx1"/>
                </a:solidFill>
              </a:rPr>
              <a:t>sensitive data </a:t>
            </a:r>
            <a:r>
              <a:rPr lang="en-US" sz="2000" dirty="0">
                <a:solidFill>
                  <a:schemeClr val="tx1"/>
                </a:solidFill>
              </a:rPr>
              <a:t>(</a:t>
            </a:r>
            <a:r>
              <a:rPr lang="en-US" sz="2000" dirty="0">
                <a:solidFill>
                  <a:srgbClr val="0432FF"/>
                </a:solidFill>
              </a:rPr>
              <a:t>Article 9</a:t>
            </a:r>
            <a:r>
              <a:rPr lang="en-US" sz="2000" dirty="0">
                <a:solidFill>
                  <a:schemeClr val="tx1"/>
                </a:solidFill>
              </a:rPr>
              <a:t>). It is obtained through a statement.</a:t>
            </a:r>
          </a:p>
          <a:p>
            <a:pPr marL="914400" lvl="2"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000" u="sng" dirty="0">
                <a:solidFill>
                  <a:schemeClr val="tx1"/>
                </a:solidFill>
              </a:rPr>
              <a:t>Unambiguous</a:t>
            </a:r>
            <a:r>
              <a:rPr lang="en-US" sz="2000" dirty="0">
                <a:solidFill>
                  <a:schemeClr val="tx1"/>
                </a:solidFill>
              </a:rPr>
              <a:t>: Consent for regular, non-sensitive personal data doesn’t necessarily need to be explicit (e.g., providing your e-mail address to receive advertisement → no need for “I Consent”).</a:t>
            </a:r>
          </a:p>
          <a:p>
            <a:pPr marL="457200" lvl="1"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Guarantee the right of </a:t>
            </a:r>
            <a:r>
              <a:rPr lang="en-US" sz="2000" b="1" dirty="0">
                <a:solidFill>
                  <a:schemeClr val="tx1"/>
                </a:solidFill>
              </a:rPr>
              <a:t>access and data portability</a:t>
            </a:r>
            <a:r>
              <a:rPr lang="en-US" sz="2000" dirty="0">
                <a:solidFill>
                  <a:schemeClr val="tx1"/>
                </a:solidFill>
              </a:rPr>
              <a:t> (</a:t>
            </a:r>
            <a:r>
              <a:rPr lang="en-US" sz="2000" dirty="0">
                <a:solidFill>
                  <a:srgbClr val="0432FF"/>
                </a:solidFill>
              </a:rPr>
              <a:t>Articles 15, 20</a:t>
            </a:r>
            <a:r>
              <a:rPr lang="en-US" sz="2000" dirty="0">
                <a:solidFill>
                  <a:schemeClr val="tx1"/>
                </a:solidFill>
              </a:rPr>
              <a:t>).</a:t>
            </a:r>
          </a:p>
          <a:p>
            <a:pPr marL="457200" lvl="1"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Guarantee the rights to </a:t>
            </a:r>
            <a:r>
              <a:rPr lang="en-US" sz="2000" b="1" dirty="0">
                <a:solidFill>
                  <a:schemeClr val="tx1"/>
                </a:solidFill>
              </a:rPr>
              <a:t>rectification and erasure</a:t>
            </a:r>
            <a:r>
              <a:rPr lang="en-US" sz="2000" dirty="0">
                <a:solidFill>
                  <a:schemeClr val="tx1"/>
                </a:solidFill>
              </a:rPr>
              <a:t> (</a:t>
            </a:r>
            <a:r>
              <a:rPr lang="en-US" sz="2000" dirty="0">
                <a:solidFill>
                  <a:srgbClr val="0432FF"/>
                </a:solidFill>
              </a:rPr>
              <a:t>Article 16, 17</a:t>
            </a:r>
            <a:r>
              <a:rPr lang="en-US" sz="2000" dirty="0">
                <a:solidFill>
                  <a:schemeClr val="tx1"/>
                </a:solidFill>
              </a:rPr>
              <a:t>).</a:t>
            </a:r>
          </a:p>
          <a:p>
            <a:pPr marL="457200" lvl="1" indent="-381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56" name="Google Shape;256;p3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22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984CCF-292A-C526-DD3B-A5AA0B06B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90" y="5617889"/>
            <a:ext cx="8357419" cy="60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10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3. </a:t>
            </a:r>
            <a:r>
              <a:rPr lang="sv-SE" sz="3600" dirty="0" err="1"/>
              <a:t>Study</a:t>
            </a:r>
            <a:r>
              <a:rPr lang="sv-SE" sz="3600" dirty="0"/>
              <a:t> </a:t>
            </a:r>
            <a:r>
              <a:rPr lang="sv-SE" sz="3600" dirty="0" err="1"/>
              <a:t>of</a:t>
            </a:r>
            <a:r>
              <a:rPr lang="sv-SE" sz="3600" dirty="0"/>
              <a:t> the risks</a:t>
            </a:r>
            <a:endParaRPr sz="3600" dirty="0"/>
          </a:p>
        </p:txBody>
      </p:sp>
      <p:sp>
        <p:nvSpPr>
          <p:cNvPr id="264" name="Google Shape;264;p34"/>
          <p:cNvSpPr txBox="1">
            <a:spLocks noGrp="1"/>
          </p:cNvSpPr>
          <p:nvPr>
            <p:ph type="body" idx="1"/>
          </p:nvPr>
        </p:nvSpPr>
        <p:spPr>
          <a:xfrm>
            <a:off x="457200" y="1379742"/>
            <a:ext cx="8229600" cy="508988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265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1900" b="1" dirty="0"/>
              <a:t>(</a:t>
            </a:r>
            <a:r>
              <a:rPr lang="en-US" sz="1900" b="1" dirty="0" err="1"/>
              <a:t>i</a:t>
            </a:r>
            <a:r>
              <a:rPr lang="en-US" sz="1900" b="1" dirty="0"/>
              <a:t>) Assessment of existing or planned controls</a:t>
            </a:r>
            <a:r>
              <a:rPr lang="en-US" sz="1900" dirty="0"/>
              <a:t>: Gain a good understanding of the controls that contribute to </a:t>
            </a:r>
            <a:r>
              <a:rPr lang="en-US" sz="1900" i="1" dirty="0"/>
              <a:t>security</a:t>
            </a:r>
            <a:r>
              <a:rPr lang="en-US" sz="1900" dirty="0"/>
              <a:t>:</a:t>
            </a:r>
            <a:endParaRPr lang="en-US" sz="1900" b="1" dirty="0"/>
          </a:p>
          <a:p>
            <a:pPr marL="44196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1900" dirty="0"/>
              <a:t>Identify or determine the existing or planned controls.</a:t>
            </a:r>
          </a:p>
          <a:p>
            <a:pPr marL="44196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1900" dirty="0"/>
              <a:t>Check that improving each control is either not necessary or not possible.</a:t>
            </a:r>
          </a:p>
          <a:p>
            <a:pPr marL="44196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1900" dirty="0"/>
              <a:t>If applicable, review or propose additional controls.</a:t>
            </a:r>
          </a:p>
          <a:p>
            <a:pPr marL="9906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1900" b="1" dirty="0"/>
              <a:t>(ii) Risk assessment</a:t>
            </a:r>
            <a:r>
              <a:rPr lang="en-US" sz="1900" dirty="0"/>
              <a:t>: Gain a good understanding of the causes (potential privacy breaches) and consequences of risks.</a:t>
            </a:r>
          </a:p>
          <a:p>
            <a:pPr marL="541410" indent="-44235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romanLcPeriod"/>
            </a:pPr>
            <a:r>
              <a:rPr lang="en-US" sz="1900" dirty="0"/>
              <a:t>For each </a:t>
            </a:r>
            <a:r>
              <a:rPr lang="en-US" sz="1900" u="sng" dirty="0"/>
              <a:t>feared event</a:t>
            </a:r>
            <a:r>
              <a:rPr lang="en-US" sz="1900" dirty="0"/>
              <a:t> (</a:t>
            </a:r>
            <a:r>
              <a:rPr lang="en-US" sz="1900" i="1" dirty="0"/>
              <a:t>illegitimate access to personal data</a:t>
            </a:r>
            <a:r>
              <a:rPr lang="en-US" sz="1900" dirty="0"/>
              <a:t>, </a:t>
            </a:r>
            <a:r>
              <a:rPr lang="en-US" sz="1900" i="1" dirty="0"/>
              <a:t>unwanted change of personal data</a:t>
            </a:r>
            <a:r>
              <a:rPr lang="en-US" sz="1900" dirty="0"/>
              <a:t>, and </a:t>
            </a:r>
            <a:r>
              <a:rPr lang="en-US" sz="1900" i="1" dirty="0"/>
              <a:t>disappearance of personal data</a:t>
            </a:r>
            <a:r>
              <a:rPr lang="en-US" sz="1900" dirty="0"/>
              <a:t>): </a:t>
            </a:r>
          </a:p>
          <a:p>
            <a:pPr marL="899160" lvl="1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1900" dirty="0"/>
              <a:t>(1) </a:t>
            </a:r>
            <a:r>
              <a:rPr lang="en-US" sz="1900" dirty="0">
                <a:solidFill>
                  <a:srgbClr val="0432FF"/>
                </a:solidFill>
              </a:rPr>
              <a:t>determine potential impacts</a:t>
            </a:r>
            <a:r>
              <a:rPr lang="en-US" sz="1900" dirty="0"/>
              <a:t>, (2) </a:t>
            </a:r>
            <a:r>
              <a:rPr lang="en-US" sz="1900" dirty="0">
                <a:solidFill>
                  <a:srgbClr val="0432FF"/>
                </a:solidFill>
              </a:rPr>
              <a:t>estimate its severity</a:t>
            </a:r>
            <a:r>
              <a:rPr lang="en-US" sz="1900" dirty="0"/>
              <a:t>, (3) </a:t>
            </a:r>
            <a:r>
              <a:rPr lang="en-US" sz="1900" dirty="0">
                <a:solidFill>
                  <a:srgbClr val="0432FF"/>
                </a:solidFill>
              </a:rPr>
              <a:t>identify the threats</a:t>
            </a:r>
            <a:r>
              <a:rPr lang="en-US" sz="1900" dirty="0"/>
              <a:t>, and (4) </a:t>
            </a:r>
            <a:r>
              <a:rPr lang="en-US" sz="1900" dirty="0">
                <a:solidFill>
                  <a:srgbClr val="0432FF"/>
                </a:solidFill>
              </a:rPr>
              <a:t>estimate its likelihood</a:t>
            </a:r>
            <a:r>
              <a:rPr lang="en-US" sz="1900" dirty="0"/>
              <a:t>.</a:t>
            </a:r>
          </a:p>
          <a:p>
            <a:pPr marL="541410" indent="-44235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romanLcPeriod" startAt="2"/>
            </a:pPr>
            <a:r>
              <a:rPr lang="en-US" sz="1900" dirty="0"/>
              <a:t>Determine whether the risks identified in this way can be </a:t>
            </a:r>
            <a:r>
              <a:rPr lang="en-US" sz="1900" b="1" dirty="0"/>
              <a:t>considered acceptable</a:t>
            </a:r>
            <a:r>
              <a:rPr lang="en-US" sz="1900" dirty="0"/>
              <a:t> in view of the existing or planned controls.</a:t>
            </a:r>
          </a:p>
        </p:txBody>
      </p:sp>
      <p:sp>
        <p:nvSpPr>
          <p:cNvPr id="265" name="Google Shape;265;p3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5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4. </a:t>
            </a:r>
            <a:r>
              <a:rPr lang="sv-SE" sz="3600" dirty="0" err="1"/>
              <a:t>Validation</a:t>
            </a:r>
            <a:r>
              <a:rPr lang="sv-SE" sz="3600" dirty="0"/>
              <a:t> </a:t>
            </a:r>
            <a:r>
              <a:rPr lang="sv-SE" sz="3600" dirty="0" err="1"/>
              <a:t>of</a:t>
            </a:r>
            <a:r>
              <a:rPr lang="sv-SE" sz="3600" dirty="0"/>
              <a:t> the PIA</a:t>
            </a:r>
            <a:endParaRPr sz="3600" dirty="0"/>
          </a:p>
        </p:txBody>
      </p:sp>
      <p:sp>
        <p:nvSpPr>
          <p:cNvPr id="272" name="Google Shape;272;p35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83517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12700" lvl="0" indent="-34920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FF2F92"/>
                </a:solidFill>
              </a:rPr>
              <a:t>Consolidate and present the study's findings</a:t>
            </a:r>
            <a:r>
              <a:rPr lang="en-US" sz="2000" dirty="0"/>
              <a:t>:</a:t>
            </a:r>
          </a:p>
          <a:p>
            <a:pPr marL="4064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dirty="0"/>
              <a:t>Visually present of the controls selected to (</a:t>
            </a:r>
            <a:r>
              <a:rPr lang="en-US" sz="2000" dirty="0" err="1"/>
              <a:t>i</a:t>
            </a:r>
            <a:r>
              <a:rPr lang="en-US" sz="2000" dirty="0"/>
              <a:t>) ensure compliance with the </a:t>
            </a:r>
            <a:r>
              <a:rPr lang="en-US" sz="2000" b="1" dirty="0"/>
              <a:t>fundamental principles</a:t>
            </a:r>
            <a:r>
              <a:rPr lang="en-US" sz="2000" dirty="0"/>
              <a:t>, (ii) contribute to </a:t>
            </a:r>
            <a:r>
              <a:rPr lang="en-US" sz="2000" b="1" dirty="0"/>
              <a:t>data security</a:t>
            </a:r>
            <a:r>
              <a:rPr lang="en-US" sz="2000" dirty="0"/>
              <a:t>.</a:t>
            </a:r>
          </a:p>
          <a:p>
            <a:pPr marL="4064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dirty="0"/>
              <a:t>Visually map the </a:t>
            </a:r>
            <a:r>
              <a:rPr lang="en-US" sz="2000" b="1" dirty="0"/>
              <a:t>risks</a:t>
            </a:r>
            <a:r>
              <a:rPr lang="en-US" sz="2000" dirty="0"/>
              <a:t> (</a:t>
            </a:r>
            <a:r>
              <a:rPr lang="en-US" sz="2000" i="1" dirty="0"/>
              <a:t>initial</a:t>
            </a:r>
            <a:r>
              <a:rPr lang="en-US" sz="2000" dirty="0"/>
              <a:t> and </a:t>
            </a:r>
            <a:r>
              <a:rPr lang="en-US" sz="2000" i="1" dirty="0"/>
              <a:t>residual</a:t>
            </a:r>
            <a:r>
              <a:rPr lang="en-US" sz="2000" dirty="0"/>
              <a:t> where applicable).</a:t>
            </a:r>
          </a:p>
          <a:p>
            <a:pPr marL="4064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dirty="0"/>
              <a:t>Outline an </a:t>
            </a:r>
            <a:r>
              <a:rPr lang="en-US" sz="2000" b="1" dirty="0"/>
              <a:t>action plan</a:t>
            </a:r>
            <a:r>
              <a:rPr lang="en-US" sz="2000" dirty="0"/>
              <a:t> for the additional controls identified in the previous steps (person responsible for their implementation, costs, and timeframe).</a:t>
            </a:r>
          </a:p>
          <a:p>
            <a:pPr marL="412700" indent="-349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2"/>
            </a:pPr>
            <a:r>
              <a:rPr lang="en-US" sz="2000" dirty="0">
                <a:solidFill>
                  <a:srgbClr val="FF2F92"/>
                </a:solidFill>
              </a:rPr>
              <a:t>Formally document the consideration of stakeholders</a:t>
            </a:r>
            <a:r>
              <a:rPr lang="en-US" sz="2000" dirty="0"/>
              <a:t>.</a:t>
            </a:r>
          </a:p>
          <a:p>
            <a:pPr marL="412700" indent="-349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2"/>
            </a:pPr>
            <a:r>
              <a:rPr lang="en-US" sz="2000" dirty="0">
                <a:solidFill>
                  <a:srgbClr val="FF2F92"/>
                </a:solidFill>
              </a:rPr>
              <a:t>Decide whether the controls, residual risks and action plan are acceptable</a:t>
            </a:r>
            <a:r>
              <a:rPr lang="en-US" sz="2000" dirty="0"/>
              <a:t>.</a:t>
            </a:r>
          </a:p>
          <a:p>
            <a:pPr marL="850900" lvl="1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dirty="0"/>
              <a:t>The PIA may be </a:t>
            </a:r>
            <a:r>
              <a:rPr lang="en-US" sz="2000" b="1" dirty="0">
                <a:solidFill>
                  <a:srgbClr val="00B050"/>
                </a:solidFill>
              </a:rPr>
              <a:t>validated</a:t>
            </a:r>
            <a:r>
              <a:rPr lang="en-US" sz="2000" dirty="0"/>
              <a:t>, </a:t>
            </a:r>
            <a:r>
              <a:rPr lang="en-US" sz="2000" b="1" dirty="0">
                <a:solidFill>
                  <a:srgbClr val="0432FF"/>
                </a:solidFill>
              </a:rPr>
              <a:t>conditional on improvement</a:t>
            </a:r>
            <a:r>
              <a:rPr lang="en-US" sz="2000" dirty="0"/>
              <a:t>, or </a:t>
            </a:r>
            <a:r>
              <a:rPr lang="en-US" sz="2000" b="1" dirty="0">
                <a:solidFill>
                  <a:srgbClr val="FF0000"/>
                </a:solidFill>
              </a:rPr>
              <a:t>refused</a:t>
            </a:r>
            <a:r>
              <a:rPr lang="en-US" sz="2000" dirty="0"/>
              <a:t>.</a:t>
            </a:r>
          </a:p>
          <a:p>
            <a:pPr marL="412700" indent="-349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2"/>
            </a:pPr>
            <a:r>
              <a:rPr lang="en-US" sz="2000" dirty="0">
                <a:solidFill>
                  <a:srgbClr val="FF2F92"/>
                </a:solidFill>
              </a:rPr>
              <a:t>If necessary, repeat the previous steps so that the PIA can be validated</a:t>
            </a:r>
            <a:r>
              <a:rPr lang="en-US" sz="2000" dirty="0"/>
              <a:t>.</a:t>
            </a:r>
          </a:p>
        </p:txBody>
      </p:sp>
      <p:sp>
        <p:nvSpPr>
          <p:cNvPr id="273" name="Google Shape;273;p3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CNIL Tool</a:t>
            </a:r>
            <a:endParaRPr/>
          </a:p>
        </p:txBody>
      </p:sp>
      <p:sp>
        <p:nvSpPr>
          <p:cNvPr id="281" name="Google Shape;281;p3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25</a:t>
            </a:fld>
            <a:endParaRPr/>
          </a:p>
        </p:txBody>
      </p:sp>
      <p:pic>
        <p:nvPicPr>
          <p:cNvPr id="282" name="Google Shape;28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1213" y="1937550"/>
            <a:ext cx="6361574" cy="461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6"/>
          <p:cNvSpPr txBox="1">
            <a:spLocks noGrp="1"/>
          </p:cNvSpPr>
          <p:nvPr>
            <p:ph type="body" idx="1"/>
          </p:nvPr>
        </p:nvSpPr>
        <p:spPr>
          <a:xfrm>
            <a:off x="458787" y="1282531"/>
            <a:ext cx="8228100" cy="511500"/>
          </a:xfrm>
          <a:prstGeom prst="rect">
            <a:avLst/>
          </a:prstGeom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sv-SE"/>
              <a:t>Create new PIA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CNIL Tool</a:t>
            </a:r>
            <a:endParaRPr/>
          </a:p>
        </p:txBody>
      </p:sp>
      <p:sp>
        <p:nvSpPr>
          <p:cNvPr id="290" name="Google Shape;290;p3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26</a:t>
            </a:fld>
            <a:endParaRPr/>
          </a:p>
        </p:txBody>
      </p:sp>
      <p:sp>
        <p:nvSpPr>
          <p:cNvPr id="291" name="Google Shape;291;p37"/>
          <p:cNvSpPr txBox="1">
            <a:spLocks noGrp="1"/>
          </p:cNvSpPr>
          <p:nvPr>
            <p:ph type="body" idx="1"/>
          </p:nvPr>
        </p:nvSpPr>
        <p:spPr>
          <a:xfrm>
            <a:off x="458787" y="1282531"/>
            <a:ext cx="8228100" cy="511500"/>
          </a:xfrm>
          <a:prstGeom prst="rect">
            <a:avLst/>
          </a:prstGeom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sv-SE"/>
              <a:t>Update the PIA</a:t>
            </a:r>
            <a:endParaRPr/>
          </a:p>
        </p:txBody>
      </p:sp>
      <p:pic>
        <p:nvPicPr>
          <p:cNvPr id="292" name="Google Shape;29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1275" y="1794031"/>
            <a:ext cx="5241445" cy="4759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8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CNIL Tool</a:t>
            </a:r>
            <a:endParaRPr/>
          </a:p>
        </p:txBody>
      </p:sp>
      <p:sp>
        <p:nvSpPr>
          <p:cNvPr id="299" name="Google Shape;299;p3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27</a:t>
            </a:fld>
            <a:endParaRPr/>
          </a:p>
        </p:txBody>
      </p:sp>
      <p:sp>
        <p:nvSpPr>
          <p:cNvPr id="300" name="Google Shape;300;p38"/>
          <p:cNvSpPr txBox="1">
            <a:spLocks noGrp="1"/>
          </p:cNvSpPr>
          <p:nvPr>
            <p:ph type="body" idx="1"/>
          </p:nvPr>
        </p:nvSpPr>
        <p:spPr>
          <a:xfrm>
            <a:off x="458787" y="1282531"/>
            <a:ext cx="8228100" cy="511500"/>
          </a:xfrm>
          <a:prstGeom prst="rect">
            <a:avLst/>
          </a:prstGeom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sv-SE"/>
              <a:t>Evaluate the PIA</a:t>
            </a:r>
            <a:endParaRPr/>
          </a:p>
        </p:txBody>
      </p:sp>
      <p:pic>
        <p:nvPicPr>
          <p:cNvPr id="301" name="Google Shape;30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2100" y="1826581"/>
            <a:ext cx="5241445" cy="4759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9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Privacy Attacks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Using Targeted Advertising</a:t>
            </a:r>
            <a:endParaRPr/>
          </a:p>
        </p:txBody>
      </p:sp>
      <p:sp>
        <p:nvSpPr>
          <p:cNvPr id="308" name="Google Shape;308;p39"/>
          <p:cNvSpPr txBox="1">
            <a:spLocks noGrp="1"/>
          </p:cNvSpPr>
          <p:nvPr>
            <p:ph type="body" idx="1"/>
          </p:nvPr>
        </p:nvSpPr>
        <p:spPr>
          <a:xfrm>
            <a:off x="457200" y="3825892"/>
            <a:ext cx="8037600" cy="15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29</a:t>
            </a:fld>
            <a:endParaRPr/>
          </a:p>
        </p:txBody>
      </p:sp>
      <p:pic>
        <p:nvPicPr>
          <p:cNvPr id="315" name="Google Shape;315;p40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6835" y="983226"/>
            <a:ext cx="7090330" cy="506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30</a:t>
            </a:fld>
            <a:endParaRPr/>
          </a:p>
        </p:txBody>
      </p:sp>
      <p:pic>
        <p:nvPicPr>
          <p:cNvPr id="322" name="Google Shape;322;p41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309" y="1140542"/>
            <a:ext cx="7055380" cy="435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1"/>
          <p:cNvSpPr/>
          <p:nvPr/>
        </p:nvSpPr>
        <p:spPr>
          <a:xfrm>
            <a:off x="1372918" y="5863938"/>
            <a:ext cx="6398163" cy="492412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Finding Waldo can take a very long time...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31</a:t>
            </a:fld>
            <a:endParaRPr/>
          </a:p>
        </p:txBody>
      </p:sp>
      <p:pic>
        <p:nvPicPr>
          <p:cNvPr id="330" name="Google Shape;330;p42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7409" y="1525226"/>
            <a:ext cx="4899499" cy="3518731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4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sv-SE" sz="3600" dirty="0" err="1"/>
              <a:t>Targeted</a:t>
            </a:r>
            <a:r>
              <a:rPr lang="sv-SE" sz="3600" dirty="0"/>
              <a:t> </a:t>
            </a:r>
            <a:r>
              <a:rPr lang="sv-SE" sz="3600" dirty="0" err="1"/>
              <a:t>Advertisement</a:t>
            </a:r>
            <a:r>
              <a:rPr lang="sv-SE" sz="3600" dirty="0"/>
              <a:t>: </a:t>
            </a:r>
            <a:r>
              <a:rPr lang="sv-SE" sz="3600" dirty="0" err="1"/>
              <a:t>Ubiquity</a:t>
            </a:r>
            <a:endParaRPr sz="3600" dirty="0"/>
          </a:p>
        </p:txBody>
      </p:sp>
      <p:sp>
        <p:nvSpPr>
          <p:cNvPr id="332" name="Google Shape;332;p42"/>
          <p:cNvSpPr txBox="1">
            <a:spLocks noGrp="1"/>
          </p:cNvSpPr>
          <p:nvPr>
            <p:ph type="body" idx="1"/>
          </p:nvPr>
        </p:nvSpPr>
        <p:spPr>
          <a:xfrm>
            <a:off x="1049669" y="5427000"/>
            <a:ext cx="7034981" cy="800189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2000" dirty="0">
                <a:solidFill>
                  <a:schemeClr val="tx1"/>
                </a:solidFill>
                <a:sym typeface="Arial"/>
              </a:rPr>
              <a:t>Over the last decades, online advertisements (</a:t>
            </a:r>
            <a:r>
              <a:rPr lang="en-US" sz="2000" dirty="0" err="1">
                <a:solidFill>
                  <a:schemeClr val="tx1"/>
                </a:solidFill>
                <a:sym typeface="Arial"/>
              </a:rPr>
              <a:t>a.k.a</a:t>
            </a:r>
            <a:r>
              <a:rPr lang="en-US" sz="2000" dirty="0">
                <a:solidFill>
                  <a:schemeClr val="tx1"/>
                </a:solidFill>
                <a:sym typeface="Arial"/>
              </a:rPr>
              <a:t> “ads”) have become more and more </a:t>
            </a:r>
            <a:r>
              <a:rPr lang="en-US" sz="2000" b="1" dirty="0">
                <a:solidFill>
                  <a:schemeClr val="tx1"/>
                </a:solidFill>
                <a:sym typeface="Arial"/>
              </a:rPr>
              <a:t>ubiquitous</a:t>
            </a:r>
            <a:r>
              <a:rPr lang="en-US" sz="2000" dirty="0">
                <a:solidFill>
                  <a:schemeClr val="tx1"/>
                </a:solidFill>
                <a:sym typeface="Arial"/>
              </a:rPr>
              <a:t> and </a:t>
            </a:r>
            <a:r>
              <a:rPr lang="en-US" sz="2000" b="1" dirty="0">
                <a:solidFill>
                  <a:schemeClr val="tx1"/>
                </a:solidFill>
                <a:sym typeface="Arial"/>
              </a:rPr>
              <a:t>personalized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3"/>
          <p:cNvSpPr txBox="1">
            <a:spLocks noGrp="1"/>
          </p:cNvSpPr>
          <p:nvPr>
            <p:ph type="body" idx="1"/>
          </p:nvPr>
        </p:nvSpPr>
        <p:spPr>
          <a:xfrm>
            <a:off x="457152" y="1367911"/>
            <a:ext cx="8229600" cy="1756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3500" lvl="0" indent="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2600"/>
              <a:buNone/>
            </a:pPr>
            <a:r>
              <a:rPr lang="en-US" sz="2000" b="1" dirty="0">
                <a:solidFill>
                  <a:srgbClr val="FF0080"/>
                </a:solidFill>
              </a:rPr>
              <a:t>Targeted Advertising</a:t>
            </a:r>
            <a:r>
              <a:rPr lang="en-US" sz="2000" dirty="0"/>
              <a:t> (TA) is currently the most effective and profitable form of online marketing:</a:t>
            </a:r>
          </a:p>
          <a:p>
            <a:pPr marL="4064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dirty="0"/>
              <a:t>Allows to deliver personalized ads by effectively </a:t>
            </a:r>
            <a:r>
              <a:rPr lang="en-US" sz="2000" i="1" dirty="0"/>
              <a:t>selecting</a:t>
            </a:r>
            <a:r>
              <a:rPr lang="en-US" sz="2000" dirty="0"/>
              <a:t> and </a:t>
            </a:r>
            <a:r>
              <a:rPr lang="en-US" sz="2000" i="1" dirty="0"/>
              <a:t>directing</a:t>
            </a:r>
            <a:r>
              <a:rPr lang="en-US" sz="2000" dirty="0"/>
              <a:t> information to the right potential customers.</a:t>
            </a:r>
          </a:p>
        </p:txBody>
      </p:sp>
      <p:sp>
        <p:nvSpPr>
          <p:cNvPr id="339" name="Google Shape;339;p4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32</a:t>
            </a:fld>
            <a:endParaRPr/>
          </a:p>
        </p:txBody>
      </p:sp>
      <p:sp>
        <p:nvSpPr>
          <p:cNvPr id="340" name="Google Shape;340;p4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 err="1"/>
              <a:t>Targeted</a:t>
            </a:r>
            <a:r>
              <a:rPr lang="sv-SE" sz="3600" dirty="0"/>
              <a:t> </a:t>
            </a:r>
            <a:r>
              <a:rPr lang="sv-SE" sz="3600" dirty="0" err="1"/>
              <a:t>Advertisement</a:t>
            </a:r>
            <a:r>
              <a:rPr lang="sv-SE" sz="3600" dirty="0"/>
              <a:t>: </a:t>
            </a:r>
            <a:r>
              <a:rPr lang="sv-SE" sz="3600" dirty="0" err="1"/>
              <a:t>Ubiquity</a:t>
            </a:r>
            <a:endParaRPr sz="3600" dirty="0"/>
          </a:p>
        </p:txBody>
      </p:sp>
      <p:pic>
        <p:nvPicPr>
          <p:cNvPr id="341" name="Google Shape;341;p43"/>
          <p:cNvPicPr preferRelativeResize="0"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7773" y="2976940"/>
            <a:ext cx="3568454" cy="2361977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43"/>
          <p:cNvSpPr txBox="1"/>
          <p:nvPr/>
        </p:nvSpPr>
        <p:spPr>
          <a:xfrm>
            <a:off x="940396" y="5490089"/>
            <a:ext cx="7263111" cy="769411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SzPts val="3000"/>
              <a:buNone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indent="-393700">
              <a:spcBef>
                <a:spcPts val="360"/>
              </a:spcBef>
              <a:buClr>
                <a:schemeClr val="dk1"/>
              </a:buClr>
              <a:buSzPts val="2600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42900">
              <a:spcBef>
                <a:spcPts val="360"/>
              </a:spcBef>
              <a:buClr>
                <a:schemeClr val="dk1"/>
              </a:buClr>
              <a:buSzPts val="1800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42900">
              <a:spcBef>
                <a:spcPts val="360"/>
              </a:spcBef>
              <a:buClr>
                <a:schemeClr val="dk1"/>
              </a:buClr>
              <a:buSzPts val="1800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900" dirty="0"/>
              <a:t>TA relies on an </a:t>
            </a:r>
            <a:r>
              <a:rPr lang="en-US" sz="1900" u="sng" dirty="0"/>
              <a:t>intricate structure</a:t>
            </a:r>
            <a:r>
              <a:rPr lang="en-US" sz="1900" dirty="0"/>
              <a:t> composed by a variety of </a:t>
            </a:r>
            <a:r>
              <a:rPr lang="en-US" sz="1900" b="1" dirty="0"/>
              <a:t>intermediary entities </a:t>
            </a:r>
            <a:r>
              <a:rPr lang="en-US" sz="1900" dirty="0"/>
              <a:t>and </a:t>
            </a:r>
            <a:r>
              <a:rPr lang="en-US" sz="1900" b="1" dirty="0"/>
              <a:t>technologies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Online </a:t>
            </a:r>
            <a:r>
              <a:rPr lang="sv-SE" sz="3600" dirty="0" err="1"/>
              <a:t>Advertising</a:t>
            </a:r>
            <a:r>
              <a:rPr lang="sv-SE" sz="3600" dirty="0"/>
              <a:t> </a:t>
            </a:r>
            <a:r>
              <a:rPr lang="sv-SE" sz="3600" dirty="0" err="1"/>
              <a:t>Ecosystem</a:t>
            </a:r>
            <a:endParaRPr sz="3600" dirty="0"/>
          </a:p>
        </p:txBody>
      </p:sp>
      <p:sp>
        <p:nvSpPr>
          <p:cNvPr id="350" name="Google Shape;350;p44"/>
          <p:cNvSpPr txBox="1">
            <a:spLocks noGrp="1"/>
          </p:cNvSpPr>
          <p:nvPr>
            <p:ph type="body" idx="1"/>
          </p:nvPr>
        </p:nvSpPr>
        <p:spPr>
          <a:xfrm>
            <a:off x="457152" y="1367911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100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b="1" dirty="0">
                <a:solidFill>
                  <a:srgbClr val="FF0080"/>
                </a:solidFill>
              </a:rPr>
              <a:t>Advertiser:</a:t>
            </a:r>
            <a:r>
              <a:rPr lang="en-US" sz="2000" dirty="0"/>
              <a:t> Entities interested in promoting a brand or a product through targeted ads and are willing to pay for it.</a:t>
            </a:r>
          </a:p>
          <a:p>
            <a:pPr marL="457200" lvl="0" indent="-38100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b="1" dirty="0">
                <a:solidFill>
                  <a:srgbClr val="FF0080"/>
                </a:solidFill>
              </a:rPr>
              <a:t>Publisher:</a:t>
            </a:r>
            <a:r>
              <a:rPr lang="en-US" sz="2000" dirty="0"/>
              <a:t> Entities which provide online content through a webpage (e.g., blogs, newspapers, search engines).</a:t>
            </a:r>
          </a:p>
          <a:p>
            <a:pPr marL="457200" lvl="0" indent="-38100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b="1" dirty="0">
                <a:solidFill>
                  <a:srgbClr val="FF0080"/>
                </a:solidFill>
              </a:rPr>
              <a:t>Ad Platform:</a:t>
            </a:r>
            <a:r>
              <a:rPr lang="en-US" sz="2000" dirty="0"/>
              <a:t> Group of entities that connect advertisers with publishers through their demand and supply-side interfaces.</a:t>
            </a:r>
          </a:p>
        </p:txBody>
      </p:sp>
      <p:sp>
        <p:nvSpPr>
          <p:cNvPr id="351" name="Google Shape;351;p4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33</a:t>
            </a:fld>
            <a:endParaRPr/>
          </a:p>
        </p:txBody>
      </p:sp>
      <p:pic>
        <p:nvPicPr>
          <p:cNvPr id="352" name="Google Shape;35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6888" y="3935229"/>
            <a:ext cx="5890226" cy="14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4"/>
          <p:cNvSpPr txBox="1"/>
          <p:nvPr/>
        </p:nvSpPr>
        <p:spPr>
          <a:xfrm>
            <a:off x="980767" y="5586939"/>
            <a:ext cx="7182465" cy="769411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3000"/>
              <a:buNone/>
              <a:defRPr sz="19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914400" indent="-393700">
              <a:spcBef>
                <a:spcPts val="360"/>
              </a:spcBef>
              <a:buClr>
                <a:schemeClr val="dk1"/>
              </a:buClr>
              <a:buSzPts val="2600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indent="-342900">
              <a:spcBef>
                <a:spcPts val="360"/>
              </a:spcBef>
              <a:buClr>
                <a:schemeClr val="dk1"/>
              </a:buClr>
              <a:buSzPts val="1800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indent="-342900">
              <a:spcBef>
                <a:spcPts val="360"/>
              </a:spcBef>
              <a:buClr>
                <a:schemeClr val="dk1"/>
              </a:buClr>
              <a:buSzPts val="1800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r>
              <a:rPr lang="en-US" dirty="0">
                <a:sym typeface="Calibri"/>
              </a:rPr>
              <a:t>Overall, there are two main technological solutions for Ad Platforms: </a:t>
            </a:r>
            <a:r>
              <a:rPr lang="en-US" b="1" dirty="0">
                <a:sym typeface="Calibri"/>
              </a:rPr>
              <a:t>Ad Networks </a:t>
            </a:r>
            <a:r>
              <a:rPr lang="en-US" dirty="0">
                <a:sym typeface="Calibri"/>
              </a:rPr>
              <a:t>and </a:t>
            </a:r>
            <a:r>
              <a:rPr lang="en-US" b="1" dirty="0">
                <a:sym typeface="Calibri"/>
              </a:rPr>
              <a:t>Ad Exchanges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5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Ad </a:t>
            </a:r>
            <a:r>
              <a:rPr lang="sv-SE" sz="3600" dirty="0" err="1"/>
              <a:t>Networks</a:t>
            </a:r>
            <a:endParaRPr sz="3600" dirty="0"/>
          </a:p>
        </p:txBody>
      </p:sp>
      <p:sp>
        <p:nvSpPr>
          <p:cNvPr id="360" name="Google Shape;360;p45"/>
          <p:cNvSpPr txBox="1">
            <a:spLocks noGrp="1"/>
          </p:cNvSpPr>
          <p:nvPr>
            <p:ph type="body" idx="1"/>
          </p:nvPr>
        </p:nvSpPr>
        <p:spPr>
          <a:xfrm>
            <a:off x="390832" y="1369138"/>
            <a:ext cx="8362335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3500" lvl="0" indent="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2600"/>
              <a:buNone/>
            </a:pPr>
            <a:r>
              <a:rPr lang="en-US" sz="2000" dirty="0"/>
              <a:t>Ad Networks were the most traditional approach in the early days:</a:t>
            </a:r>
          </a:p>
          <a:p>
            <a:pPr marL="4191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2400"/>
            </a:pPr>
            <a:r>
              <a:rPr lang="en-US" sz="2000" dirty="0"/>
              <a:t>Act as a </a:t>
            </a:r>
            <a:r>
              <a:rPr lang="en-US" sz="2000" b="1" dirty="0">
                <a:solidFill>
                  <a:srgbClr val="FF0080"/>
                </a:solidFill>
              </a:rPr>
              <a:t>middleman</a:t>
            </a:r>
            <a:r>
              <a:rPr lang="en-US" sz="2000" dirty="0"/>
              <a:t> between publishers and advertisers.</a:t>
            </a:r>
          </a:p>
          <a:p>
            <a:pPr marL="4191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2400"/>
            </a:pPr>
            <a:r>
              <a:rPr lang="en-US" sz="2000" dirty="0"/>
              <a:t>Collect and aggregate publishers’ </a:t>
            </a:r>
            <a:r>
              <a:rPr lang="en-US" sz="2000" b="1" dirty="0">
                <a:solidFill>
                  <a:srgbClr val="FF0080"/>
                </a:solidFill>
              </a:rPr>
              <a:t>inventory</a:t>
            </a:r>
            <a:r>
              <a:rPr lang="en-US" sz="2000" dirty="0"/>
              <a:t> (i.e., space for displaying ads) into </a:t>
            </a:r>
            <a:r>
              <a:rPr lang="en-US" sz="2000" b="1" dirty="0">
                <a:solidFill>
                  <a:srgbClr val="FF0080"/>
                </a:solidFill>
              </a:rPr>
              <a:t>audience segments</a:t>
            </a:r>
            <a:r>
              <a:rPr lang="en-US" sz="2000" dirty="0"/>
              <a:t>.</a:t>
            </a:r>
          </a:p>
          <a:p>
            <a:pPr marL="4191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2400"/>
            </a:pPr>
            <a:r>
              <a:rPr lang="en-US" sz="2000" dirty="0"/>
              <a:t>Advertisers can set-up campaigns for specific </a:t>
            </a:r>
            <a:r>
              <a:rPr lang="en-US" sz="2000" b="1" dirty="0">
                <a:solidFill>
                  <a:srgbClr val="FF0080"/>
                </a:solidFill>
              </a:rPr>
              <a:t>market segments</a:t>
            </a:r>
            <a:r>
              <a:rPr lang="en-US" sz="2000" dirty="0"/>
              <a:t> (e.g., automotive, fashion).</a:t>
            </a:r>
          </a:p>
          <a:p>
            <a:pPr marL="4191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u="sng" dirty="0"/>
              <a:t>Cost per Mille (</a:t>
            </a:r>
            <a:r>
              <a:rPr lang="en-US" sz="2000" b="1" u="sng" dirty="0"/>
              <a:t>CPM</a:t>
            </a:r>
            <a:r>
              <a:rPr lang="en-US" sz="2000" u="sng" dirty="0"/>
              <a:t>)</a:t>
            </a:r>
            <a:r>
              <a:rPr lang="en-US" sz="2000" dirty="0"/>
              <a:t>: Inventory is sold per blocks of </a:t>
            </a:r>
            <a:r>
              <a:rPr lang="en-US" sz="2000" dirty="0">
                <a:solidFill>
                  <a:schemeClr val="tx1"/>
                </a:solidFill>
              </a:rPr>
              <a:t>1000</a:t>
            </a:r>
            <a:r>
              <a:rPr lang="en-US" sz="2000" b="1" dirty="0">
                <a:solidFill>
                  <a:srgbClr val="FF0080"/>
                </a:solidFill>
              </a:rPr>
              <a:t> impressions</a:t>
            </a:r>
            <a:r>
              <a:rPr lang="en-US" sz="2000" dirty="0"/>
              <a:t> (views of ads).</a:t>
            </a:r>
          </a:p>
          <a:p>
            <a:pPr marL="4191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u="sng" dirty="0"/>
              <a:t>Cost per Click (</a:t>
            </a:r>
            <a:r>
              <a:rPr lang="en-US" sz="2000" b="1" u="sng" dirty="0"/>
              <a:t>CPC</a:t>
            </a:r>
            <a:r>
              <a:rPr lang="en-US" sz="2000" u="sng" dirty="0"/>
              <a:t>)</a:t>
            </a:r>
            <a:r>
              <a:rPr lang="en-US" sz="2000" dirty="0"/>
              <a:t>: Advertisers pay a small fee when a user clicks their ad.</a:t>
            </a:r>
          </a:p>
        </p:txBody>
      </p:sp>
      <p:sp>
        <p:nvSpPr>
          <p:cNvPr id="361" name="Google Shape;361;p4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34</a:t>
            </a:fld>
            <a:endParaRPr/>
          </a:p>
        </p:txBody>
      </p:sp>
      <p:sp>
        <p:nvSpPr>
          <p:cNvPr id="362" name="Google Shape;362;p45"/>
          <p:cNvSpPr txBox="1"/>
          <p:nvPr/>
        </p:nvSpPr>
        <p:spPr>
          <a:xfrm>
            <a:off x="804000" y="5302007"/>
            <a:ext cx="7536000" cy="769411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3000"/>
              <a:buNone/>
              <a:defRPr sz="19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914400" indent="-393700">
              <a:spcBef>
                <a:spcPts val="360"/>
              </a:spcBef>
              <a:buClr>
                <a:schemeClr val="dk1"/>
              </a:buClr>
              <a:buSzPts val="2600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indent="-342900">
              <a:spcBef>
                <a:spcPts val="360"/>
              </a:spcBef>
              <a:buClr>
                <a:schemeClr val="dk1"/>
              </a:buClr>
              <a:buSzPts val="1800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indent="-342900">
              <a:spcBef>
                <a:spcPts val="360"/>
              </a:spcBef>
              <a:buClr>
                <a:schemeClr val="dk1"/>
              </a:buClr>
              <a:buSzPts val="1800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r>
              <a:rPr lang="en-US" dirty="0">
                <a:sym typeface="Calibri"/>
              </a:rPr>
              <a:t>Advertisers can only buy impressions from a </a:t>
            </a:r>
            <a:r>
              <a:rPr lang="en-US" b="1" dirty="0">
                <a:sym typeface="Calibri"/>
              </a:rPr>
              <a:t>limited</a:t>
            </a:r>
            <a:r>
              <a:rPr lang="en-US" dirty="0">
                <a:sym typeface="Calibri"/>
              </a:rPr>
              <a:t> and </a:t>
            </a:r>
            <a:r>
              <a:rPr lang="en-US" b="1" dirty="0">
                <a:sym typeface="Calibri"/>
              </a:rPr>
              <a:t>selected</a:t>
            </a:r>
            <a:r>
              <a:rPr lang="en-US" dirty="0">
                <a:sym typeface="Calibri"/>
              </a:rPr>
              <a:t> number of publishers (price </a:t>
            </a:r>
            <a:r>
              <a:rPr lang="en-US" u="sng" dirty="0">
                <a:sym typeface="Calibri"/>
              </a:rPr>
              <a:t>not transparent</a:t>
            </a:r>
            <a:r>
              <a:rPr lang="en-US" dirty="0">
                <a:sym typeface="Calibri"/>
              </a:rPr>
              <a:t>).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35</a:t>
            </a:fld>
            <a:endParaRPr/>
          </a:p>
        </p:txBody>
      </p:sp>
      <p:sp>
        <p:nvSpPr>
          <p:cNvPr id="369" name="Google Shape;369;p4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Ad </a:t>
            </a:r>
            <a:r>
              <a:rPr lang="sv-SE" sz="3600" dirty="0" err="1"/>
              <a:t>Networks</a:t>
            </a:r>
            <a:endParaRPr sz="3600" dirty="0"/>
          </a:p>
        </p:txBody>
      </p:sp>
      <p:sp>
        <p:nvSpPr>
          <p:cNvPr id="370" name="Google Shape;370;p46"/>
          <p:cNvSpPr txBox="1">
            <a:spLocks noGrp="1"/>
          </p:cNvSpPr>
          <p:nvPr>
            <p:ph type="body" idx="1"/>
          </p:nvPr>
        </p:nvSpPr>
        <p:spPr>
          <a:xfrm>
            <a:off x="529577" y="5750166"/>
            <a:ext cx="7892400" cy="477023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000000"/>
              </a:buClr>
              <a:buNone/>
            </a:pPr>
            <a:r>
              <a:rPr lang="sv-SE" sz="1900">
                <a:solidFill>
                  <a:schemeClr val="tx1"/>
                </a:solidFill>
                <a:sym typeface="Arial"/>
              </a:rPr>
              <a:t> Some Ad Platforms still incorporate Ad Network features (e.g., Facebook Ads).</a:t>
            </a:r>
            <a:endParaRPr sz="1900">
              <a:solidFill>
                <a:schemeClr val="tx1"/>
              </a:solidFill>
              <a:sym typeface="Arial"/>
            </a:endParaRPr>
          </a:p>
        </p:txBody>
      </p:sp>
      <p:pic>
        <p:nvPicPr>
          <p:cNvPr id="371" name="Google Shape;371;p46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9225" y="1371638"/>
            <a:ext cx="5553105" cy="40852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Ad Exchanges</a:t>
            </a:r>
            <a:endParaRPr sz="3600" dirty="0"/>
          </a:p>
        </p:txBody>
      </p:sp>
      <p:sp>
        <p:nvSpPr>
          <p:cNvPr id="378" name="Google Shape;378;p47"/>
          <p:cNvSpPr txBox="1">
            <a:spLocks noGrp="1"/>
          </p:cNvSpPr>
          <p:nvPr>
            <p:ph type="body" idx="1"/>
          </p:nvPr>
        </p:nvSpPr>
        <p:spPr>
          <a:xfrm>
            <a:off x="457152" y="1318750"/>
            <a:ext cx="8229600" cy="441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75883" lvl="0" indent="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/>
              <a:t>Over time, Ad Networks have </a:t>
            </a:r>
            <a:r>
              <a:rPr lang="en-US" sz="2000" i="1" dirty="0"/>
              <a:t>evolved</a:t>
            </a:r>
            <a:r>
              <a:rPr lang="en-US" sz="2000" dirty="0"/>
              <a:t> into Ad Exchanges:</a:t>
            </a:r>
          </a:p>
          <a:p>
            <a:pPr marL="418783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dirty="0"/>
              <a:t>Follow an auction-based approach where publishers and advertisers transact impressions in </a:t>
            </a:r>
            <a:r>
              <a:rPr lang="en-US" sz="2000" b="1" dirty="0">
                <a:solidFill>
                  <a:srgbClr val="FF0080"/>
                </a:solidFill>
              </a:rPr>
              <a:t>real time</a:t>
            </a:r>
            <a:r>
              <a:rPr lang="en-US" sz="2000" dirty="0"/>
              <a:t>.</a:t>
            </a:r>
          </a:p>
          <a:p>
            <a:pPr marL="418783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u="sng" dirty="0"/>
              <a:t>Real Time Bidding (RTB):</a:t>
            </a:r>
          </a:p>
          <a:p>
            <a:pPr marL="418783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en-US" sz="2000" dirty="0"/>
              <a:t>Advertisers bid on </a:t>
            </a:r>
            <a:r>
              <a:rPr lang="en-US" sz="2000" b="1" dirty="0">
                <a:solidFill>
                  <a:srgbClr val="FF0080"/>
                </a:solidFill>
              </a:rPr>
              <a:t>individual impressions</a:t>
            </a:r>
            <a:r>
              <a:rPr lang="en-US" sz="2000" dirty="0"/>
              <a:t> (not inventories) based on users’ </a:t>
            </a:r>
            <a:r>
              <a:rPr lang="en-US" sz="2000" i="1" dirty="0" err="1"/>
              <a:t>behavioural</a:t>
            </a:r>
            <a:r>
              <a:rPr lang="en-US" sz="2000" i="1" dirty="0"/>
              <a:t> data </a:t>
            </a:r>
            <a:r>
              <a:rPr lang="en-US" sz="2000" dirty="0"/>
              <a:t>and </a:t>
            </a:r>
            <a:r>
              <a:rPr lang="en-US" sz="2000" i="1" dirty="0"/>
              <a:t>contextual information</a:t>
            </a:r>
            <a:r>
              <a:rPr lang="en-US" sz="2000" dirty="0"/>
              <a:t>.</a:t>
            </a:r>
          </a:p>
          <a:p>
            <a:pPr marL="418783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en-US" sz="2000" dirty="0"/>
              <a:t>Bids are set based on the </a:t>
            </a:r>
            <a:r>
              <a:rPr lang="en-US" sz="2000" b="1" dirty="0">
                <a:solidFill>
                  <a:srgbClr val="FF0080"/>
                </a:solidFill>
              </a:rPr>
              <a:t>amount of information</a:t>
            </a:r>
            <a:r>
              <a:rPr lang="en-US" sz="2000" dirty="0"/>
              <a:t> an advertiser has on a particular user (more information, higher the bid).</a:t>
            </a:r>
          </a:p>
          <a:p>
            <a:pPr marL="418783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en-US" sz="2000" dirty="0"/>
              <a:t>The </a:t>
            </a:r>
            <a:r>
              <a:rPr lang="en-US" sz="2000" b="1" dirty="0">
                <a:solidFill>
                  <a:srgbClr val="FF0080"/>
                </a:solidFill>
              </a:rPr>
              <a:t>winner</a:t>
            </a:r>
            <a:r>
              <a:rPr lang="en-US" sz="2000" dirty="0"/>
              <a:t> of the auction is allowed to display an ad to that user.</a:t>
            </a:r>
          </a:p>
        </p:txBody>
      </p:sp>
      <p:sp>
        <p:nvSpPr>
          <p:cNvPr id="379" name="Google Shape;379;p4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36</a:t>
            </a:fld>
            <a:endParaRPr/>
          </a:p>
        </p:txBody>
      </p:sp>
      <p:sp>
        <p:nvSpPr>
          <p:cNvPr id="380" name="Google Shape;380;p47"/>
          <p:cNvSpPr txBox="1"/>
          <p:nvPr/>
        </p:nvSpPr>
        <p:spPr>
          <a:xfrm>
            <a:off x="803952" y="5274039"/>
            <a:ext cx="7536000" cy="769411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SzPts val="3000"/>
              <a:buNone/>
              <a:defRPr sz="19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indent="-393700">
              <a:spcBef>
                <a:spcPts val="360"/>
              </a:spcBef>
              <a:buClr>
                <a:schemeClr val="dk1"/>
              </a:buClr>
              <a:buSzPts val="2600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42900">
              <a:spcBef>
                <a:spcPts val="360"/>
              </a:spcBef>
              <a:buClr>
                <a:schemeClr val="dk1"/>
              </a:buClr>
              <a:buSzPts val="1800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42900">
              <a:spcBef>
                <a:spcPts val="360"/>
              </a:spcBef>
              <a:buClr>
                <a:schemeClr val="dk1"/>
              </a:buClr>
              <a:buSzPts val="1800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Advertisers can buy impressions from </a:t>
            </a:r>
            <a:r>
              <a:rPr lang="en-US" b="1"/>
              <a:t>the whole Internet</a:t>
            </a:r>
            <a:r>
              <a:rPr lang="en-US"/>
              <a:t>. The price is given by the </a:t>
            </a:r>
            <a:r>
              <a:rPr lang="en-US" b="1"/>
              <a:t>competition</a:t>
            </a:r>
            <a:r>
              <a:rPr lang="en-US"/>
              <a:t> in the market (more </a:t>
            </a:r>
            <a:r>
              <a:rPr lang="en-US" u="sng"/>
              <a:t>transparent</a:t>
            </a:r>
            <a:r>
              <a:rPr lang="en-US"/>
              <a:t>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 err="1"/>
              <a:t>Demand</a:t>
            </a:r>
            <a:r>
              <a:rPr lang="sv-SE" sz="3600" dirty="0"/>
              <a:t> and </a:t>
            </a:r>
            <a:r>
              <a:rPr lang="sv-SE" sz="3600" dirty="0" err="1"/>
              <a:t>Supply</a:t>
            </a:r>
            <a:r>
              <a:rPr lang="sv-SE" sz="3600" dirty="0"/>
              <a:t> </a:t>
            </a:r>
            <a:r>
              <a:rPr lang="sv-SE" sz="3600" dirty="0" err="1"/>
              <a:t>Side</a:t>
            </a:r>
            <a:r>
              <a:rPr lang="sv-SE" sz="3600" dirty="0"/>
              <a:t> </a:t>
            </a:r>
            <a:r>
              <a:rPr lang="sv-SE" sz="3600" dirty="0" err="1"/>
              <a:t>Platforms</a:t>
            </a:r>
            <a:endParaRPr sz="3600" dirty="0"/>
          </a:p>
        </p:txBody>
      </p:sp>
      <p:sp>
        <p:nvSpPr>
          <p:cNvPr id="387" name="Google Shape;387;p48"/>
          <p:cNvSpPr txBox="1">
            <a:spLocks noGrp="1"/>
          </p:cNvSpPr>
          <p:nvPr>
            <p:ph type="body" idx="1"/>
          </p:nvPr>
        </p:nvSpPr>
        <p:spPr>
          <a:xfrm>
            <a:off x="457200" y="1358492"/>
            <a:ext cx="8499987" cy="2754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Publishers and advertisers rarely interact with Ad Exchanges directly:</a:t>
            </a:r>
          </a:p>
          <a:p>
            <a:pPr marL="457200" lvl="0" indent="-368300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2200"/>
              <a:buChar char="•"/>
            </a:pPr>
            <a:r>
              <a:rPr lang="en-US" sz="2000" u="sng" dirty="0"/>
              <a:t>Demand-Side Platforms (</a:t>
            </a:r>
            <a:r>
              <a:rPr lang="en-US" sz="2000" b="1" u="sng" dirty="0"/>
              <a:t>DSP</a:t>
            </a:r>
            <a:r>
              <a:rPr lang="en-US" sz="2000" u="sng" dirty="0"/>
              <a:t>)</a:t>
            </a:r>
            <a:r>
              <a:rPr lang="en-US" sz="2000" dirty="0"/>
              <a:t>: Work on behalf of advertisers by optimizing the process of buying impressions.</a:t>
            </a:r>
          </a:p>
          <a:p>
            <a:pPr marL="457200" lvl="0" indent="-368300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2200"/>
              <a:buChar char="•"/>
            </a:pPr>
            <a:r>
              <a:rPr lang="en-US" sz="2000" u="sng" dirty="0"/>
              <a:t>Supply-Side Platforms (</a:t>
            </a:r>
            <a:r>
              <a:rPr lang="en-US" sz="2000" b="1" u="sng" dirty="0"/>
              <a:t>SSP</a:t>
            </a:r>
            <a:r>
              <a:rPr lang="en-US" sz="2000" u="sng" dirty="0"/>
              <a:t>)</a:t>
            </a:r>
            <a:r>
              <a:rPr lang="en-US" sz="2000" dirty="0"/>
              <a:t>: Work on behalf of publishers by coordinating, managing and distributing their ads inventory.</a:t>
            </a:r>
          </a:p>
          <a:p>
            <a:pPr marL="0" lvl="0" indent="0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⇒ Both, DSPs and SSPs, can operate with different Ad Exchanges.</a:t>
            </a:r>
          </a:p>
        </p:txBody>
      </p:sp>
      <p:sp>
        <p:nvSpPr>
          <p:cNvPr id="388" name="Google Shape;388;p4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37</a:t>
            </a:fld>
            <a:endParaRPr/>
          </a:p>
        </p:txBody>
      </p:sp>
      <p:sp>
        <p:nvSpPr>
          <p:cNvPr id="389" name="Google Shape;389;p48"/>
          <p:cNvSpPr txBox="1"/>
          <p:nvPr/>
        </p:nvSpPr>
        <p:spPr>
          <a:xfrm>
            <a:off x="906055" y="5499508"/>
            <a:ext cx="7331889" cy="769411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3000"/>
              <a:buNone/>
              <a:defRPr sz="19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914400" indent="-393700">
              <a:spcBef>
                <a:spcPts val="360"/>
              </a:spcBef>
              <a:buClr>
                <a:schemeClr val="dk1"/>
              </a:buClr>
              <a:buSzPts val="2600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indent="-342900">
              <a:spcBef>
                <a:spcPts val="360"/>
              </a:spcBef>
              <a:buClr>
                <a:schemeClr val="dk1"/>
              </a:buClr>
              <a:buSzPts val="1800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indent="-342900">
              <a:spcBef>
                <a:spcPts val="360"/>
              </a:spcBef>
              <a:buClr>
                <a:schemeClr val="dk1"/>
              </a:buClr>
              <a:buSzPts val="1800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r>
              <a:rPr lang="en-US">
                <a:sym typeface="Calibri"/>
              </a:rPr>
              <a:t>The line between DSPs, SSPs, and Ad Exchanges has become blur over the years (e.g., Google AdWords and Google AdSense)</a:t>
            </a:r>
          </a:p>
        </p:txBody>
      </p:sp>
      <p:pic>
        <p:nvPicPr>
          <p:cNvPr id="390" name="Google Shape;390;p48"/>
          <p:cNvPicPr preferRelativeResize="0"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0482" y="3857958"/>
            <a:ext cx="5483036" cy="1501818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38</a:t>
            </a:fld>
            <a:endParaRPr/>
          </a:p>
        </p:txBody>
      </p:sp>
      <p:sp>
        <p:nvSpPr>
          <p:cNvPr id="397" name="Google Shape;397;p4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Ad Exchanges</a:t>
            </a:r>
            <a:endParaRPr sz="3600" dirty="0"/>
          </a:p>
        </p:txBody>
      </p:sp>
      <p:sp>
        <p:nvSpPr>
          <p:cNvPr id="398" name="Google Shape;398;p49"/>
          <p:cNvSpPr txBox="1">
            <a:spLocks noGrp="1"/>
          </p:cNvSpPr>
          <p:nvPr>
            <p:ph type="body" idx="1"/>
          </p:nvPr>
        </p:nvSpPr>
        <p:spPr>
          <a:xfrm>
            <a:off x="1344561" y="5769489"/>
            <a:ext cx="6454877" cy="769411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1900">
                <a:solidFill>
                  <a:schemeClr val="tx1"/>
                </a:solidFill>
                <a:sym typeface="Arial"/>
              </a:rPr>
              <a:t> Targeted advertisement is delivered to Internet users thanks to a process called </a:t>
            </a:r>
            <a:r>
              <a:rPr lang="en-US" sz="1900" b="1">
                <a:solidFill>
                  <a:schemeClr val="tx1"/>
                </a:solidFill>
                <a:sym typeface="Arial"/>
              </a:rPr>
              <a:t>Cookie Matching/Syncing</a:t>
            </a:r>
          </a:p>
        </p:txBody>
      </p:sp>
      <p:pic>
        <p:nvPicPr>
          <p:cNvPr id="399" name="Google Shape;399;p49"/>
          <p:cNvPicPr preferRelativeResize="0"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6718" y="1427520"/>
            <a:ext cx="5810564" cy="400296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0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1st and 3rd Party Cookies</a:t>
            </a:r>
            <a:endParaRPr sz="3600" dirty="0"/>
          </a:p>
        </p:txBody>
      </p:sp>
      <p:sp>
        <p:nvSpPr>
          <p:cNvPr id="406" name="Google Shape;406;p50"/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418300" cy="3173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76200" lvl="0" indent="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2400"/>
              <a:buNone/>
            </a:pPr>
            <a:r>
              <a:rPr lang="en-US" sz="2000" dirty="0"/>
              <a:t>Cookies are randomly generated strings of text used by web servers to </a:t>
            </a:r>
            <a:r>
              <a:rPr lang="en-US" sz="2000" b="1" dirty="0">
                <a:solidFill>
                  <a:srgbClr val="FF0080"/>
                </a:solidFill>
              </a:rPr>
              <a:t>recognize users</a:t>
            </a:r>
            <a:r>
              <a:rPr lang="en-US" sz="2000" dirty="0"/>
              <a:t> in subsequent visits:</a:t>
            </a:r>
          </a:p>
          <a:p>
            <a:pPr marL="4191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dirty="0"/>
              <a:t>Can contain a wide range of information including personal data.</a:t>
            </a:r>
          </a:p>
          <a:p>
            <a:pPr marL="4191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u="sng" dirty="0"/>
              <a:t>1st-Party Cookies</a:t>
            </a:r>
            <a:r>
              <a:rPr lang="en-US" sz="2000" dirty="0"/>
              <a:t>: Created by the domains a user </a:t>
            </a:r>
            <a:r>
              <a:rPr lang="en-US" sz="2000" b="1" dirty="0">
                <a:solidFill>
                  <a:srgbClr val="FF0080"/>
                </a:solidFill>
              </a:rPr>
              <a:t>directly visits</a:t>
            </a:r>
            <a:r>
              <a:rPr lang="en-US" sz="2000" dirty="0"/>
              <a:t> to deliver a customized experience (e.g., preferred language).</a:t>
            </a:r>
          </a:p>
          <a:p>
            <a:pPr marL="4191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u="sng" dirty="0"/>
              <a:t>3rd-Party Cookies</a:t>
            </a:r>
            <a:r>
              <a:rPr lang="en-US" sz="2000" dirty="0"/>
              <a:t>: Created by a domain </a:t>
            </a:r>
            <a:r>
              <a:rPr lang="en-US" sz="2000" b="1" dirty="0">
                <a:solidFill>
                  <a:srgbClr val="FF0080"/>
                </a:solidFill>
              </a:rPr>
              <a:t>different</a:t>
            </a:r>
            <a:r>
              <a:rPr lang="en-US" sz="2000" dirty="0"/>
              <a:t> than the one the user is visiting (e.g., a DSP) mainly for tracking purposes.</a:t>
            </a:r>
          </a:p>
        </p:txBody>
      </p:sp>
      <p:sp>
        <p:nvSpPr>
          <p:cNvPr id="407" name="Google Shape;407;p5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39</a:t>
            </a:fld>
            <a:endParaRPr/>
          </a:p>
        </p:txBody>
      </p:sp>
      <p:sp>
        <p:nvSpPr>
          <p:cNvPr id="408" name="Google Shape;408;p50"/>
          <p:cNvSpPr txBox="1"/>
          <p:nvPr/>
        </p:nvSpPr>
        <p:spPr>
          <a:xfrm>
            <a:off x="1177386" y="5586939"/>
            <a:ext cx="6977927" cy="769411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SzPts val="3000"/>
              <a:buNone/>
              <a:defRPr sz="19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indent="-393700">
              <a:spcBef>
                <a:spcPts val="360"/>
              </a:spcBef>
              <a:buClr>
                <a:schemeClr val="dk1"/>
              </a:buClr>
              <a:buSzPts val="2600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42900">
              <a:spcBef>
                <a:spcPts val="360"/>
              </a:spcBef>
              <a:buClr>
                <a:schemeClr val="dk1"/>
              </a:buClr>
              <a:buSzPts val="1800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42900">
              <a:spcBef>
                <a:spcPts val="360"/>
              </a:spcBef>
              <a:buClr>
                <a:schemeClr val="dk1"/>
              </a:buClr>
              <a:buSzPts val="1800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dirty="0"/>
              <a:t>Cookies are </a:t>
            </a:r>
            <a:r>
              <a:rPr lang="en-US" b="1" dirty="0"/>
              <a:t>domain specific</a:t>
            </a:r>
            <a:r>
              <a:rPr lang="en-US" dirty="0"/>
              <a:t> and can only be accessed by the domain who created them ⇒ </a:t>
            </a:r>
            <a:r>
              <a:rPr lang="en-US" b="1" dirty="0"/>
              <a:t>Same-Origin Policy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9A72B2B-92E2-D27D-3486-5F4A91778968}"/>
              </a:ext>
            </a:extLst>
          </p:cNvPr>
          <p:cNvGrpSpPr>
            <a:grpSpLocks noChangeAspect="1"/>
          </p:cNvGrpSpPr>
          <p:nvPr/>
        </p:nvGrpSpPr>
        <p:grpSpPr>
          <a:xfrm>
            <a:off x="2221348" y="4175649"/>
            <a:ext cx="4701304" cy="1176608"/>
            <a:chOff x="1925638" y="4519775"/>
            <a:chExt cx="5292725" cy="1324625"/>
          </a:xfrm>
        </p:grpSpPr>
        <p:pic>
          <p:nvPicPr>
            <p:cNvPr id="409" name="Google Shape;409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925638" y="4519775"/>
              <a:ext cx="1652050" cy="1324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0" name="Google Shape;410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745975" y="4519775"/>
              <a:ext cx="1652050" cy="1324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1" name="Google Shape;411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566313" y="4519775"/>
              <a:ext cx="1652050" cy="13246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Cookie Matching</a:t>
            </a:r>
          </a:p>
        </p:txBody>
      </p:sp>
      <p:sp>
        <p:nvSpPr>
          <p:cNvPr id="418" name="Google Shape;418;p51"/>
          <p:cNvSpPr txBox="1">
            <a:spLocks noGrp="1"/>
          </p:cNvSpPr>
          <p:nvPr>
            <p:ph type="body" idx="1"/>
          </p:nvPr>
        </p:nvSpPr>
        <p:spPr>
          <a:xfrm>
            <a:off x="457200" y="1311616"/>
            <a:ext cx="8229552" cy="3173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76200" lvl="0" indent="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2400"/>
              <a:buNone/>
            </a:pPr>
            <a:r>
              <a:rPr lang="en-US" sz="2000" dirty="0"/>
              <a:t>When the user enters the publisher’s website, the website </a:t>
            </a:r>
            <a:r>
              <a:rPr lang="en-US" sz="2000" b="1" dirty="0">
                <a:solidFill>
                  <a:srgbClr val="FF0080"/>
                </a:solidFill>
              </a:rPr>
              <a:t>automatically calls</a:t>
            </a:r>
            <a:r>
              <a:rPr lang="en-US" sz="2000" dirty="0"/>
              <a:t> the </a:t>
            </a:r>
            <a:r>
              <a:rPr lang="en-US" sz="2000" b="1" dirty="0">
                <a:solidFill>
                  <a:srgbClr val="FF0080"/>
                </a:solidFill>
              </a:rPr>
              <a:t>Ad Exchange</a:t>
            </a:r>
            <a:r>
              <a:rPr lang="en-US" sz="2000" dirty="0"/>
              <a:t>:</a:t>
            </a:r>
          </a:p>
          <a:p>
            <a:pPr marL="4191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dirty="0"/>
              <a:t>Ad Exchange drops a </a:t>
            </a:r>
            <a:r>
              <a:rPr lang="en-US" sz="2000" u="sng" dirty="0"/>
              <a:t>3rd-Party cookie</a:t>
            </a:r>
            <a:r>
              <a:rPr lang="en-US" sz="2000" dirty="0"/>
              <a:t> on the user’s browser. </a:t>
            </a:r>
          </a:p>
          <a:p>
            <a:pPr marL="4191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dirty="0"/>
              <a:t>The Ad Exchange puts the user’s impression to </a:t>
            </a:r>
            <a:r>
              <a:rPr lang="en-US" sz="2000" b="1" dirty="0">
                <a:solidFill>
                  <a:srgbClr val="FF0080"/>
                </a:solidFill>
              </a:rPr>
              <a:t>auction</a:t>
            </a:r>
            <a:r>
              <a:rPr lang="en-US" sz="2000" dirty="0"/>
              <a:t>.</a:t>
            </a:r>
          </a:p>
        </p:txBody>
      </p:sp>
      <p:sp>
        <p:nvSpPr>
          <p:cNvPr id="419" name="Google Shape;419;p5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40</a:t>
            </a:fld>
            <a:endParaRPr/>
          </a:p>
        </p:txBody>
      </p:sp>
      <p:sp>
        <p:nvSpPr>
          <p:cNvPr id="420" name="Google Shape;420;p51"/>
          <p:cNvSpPr txBox="1"/>
          <p:nvPr/>
        </p:nvSpPr>
        <p:spPr>
          <a:xfrm>
            <a:off x="1250184" y="5724338"/>
            <a:ext cx="6643631" cy="477023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3000"/>
              <a:buNone/>
              <a:defRPr sz="19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914400" indent="-393700">
              <a:spcBef>
                <a:spcPts val="360"/>
              </a:spcBef>
              <a:buClr>
                <a:schemeClr val="dk1"/>
              </a:buClr>
              <a:buSzPts val="2600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indent="-342900">
              <a:spcBef>
                <a:spcPts val="360"/>
              </a:spcBef>
              <a:buClr>
                <a:schemeClr val="dk1"/>
              </a:buClr>
              <a:buSzPts val="1800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indent="-342900">
              <a:spcBef>
                <a:spcPts val="360"/>
              </a:spcBef>
              <a:buClr>
                <a:schemeClr val="dk1"/>
              </a:buClr>
              <a:buSzPts val="1800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r>
              <a:rPr lang="sv-SE" b="1">
                <a:sym typeface="Calibri"/>
              </a:rPr>
              <a:t>The auction process takes a fraction of a second!!</a:t>
            </a:r>
            <a:endParaRPr b="1">
              <a:sym typeface="Calibri"/>
            </a:endParaRPr>
          </a:p>
        </p:txBody>
      </p:sp>
      <p:pic>
        <p:nvPicPr>
          <p:cNvPr id="421" name="Google Shape;421;p51"/>
          <p:cNvPicPr preferRelativeResize="0">
            <a:picLocks noChangeAspect="1"/>
          </p:cNvPicPr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2505" y="2981499"/>
            <a:ext cx="3278988" cy="2439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Cookie </a:t>
            </a:r>
            <a:r>
              <a:rPr lang="sv-SE" sz="3600" dirty="0" err="1"/>
              <a:t>Matching</a:t>
            </a:r>
            <a:endParaRPr sz="3600" dirty="0"/>
          </a:p>
        </p:txBody>
      </p:sp>
      <p:sp>
        <p:nvSpPr>
          <p:cNvPr id="428" name="Google Shape;428;p52"/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418300" cy="3306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74930" lvl="0" indent="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/>
              <a:t>During an auction, the Ad Exchange sends </a:t>
            </a:r>
            <a:r>
              <a:rPr lang="en-US" sz="2000" b="1" dirty="0">
                <a:solidFill>
                  <a:srgbClr val="FF0080"/>
                </a:solidFill>
              </a:rPr>
              <a:t>their cookie</a:t>
            </a:r>
            <a:r>
              <a:rPr lang="en-US" sz="2000" dirty="0"/>
              <a:t> (user id + contextual information) to the prospective </a:t>
            </a:r>
            <a:r>
              <a:rPr lang="en-US" sz="2000" u="sng" dirty="0"/>
              <a:t>bidders/DSPs</a:t>
            </a:r>
            <a:r>
              <a:rPr lang="en-US" sz="2000" dirty="0"/>
              <a:t>:</a:t>
            </a:r>
          </a:p>
          <a:p>
            <a:pPr marL="417830" lvl="0" indent="-34290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Zapf Dingbats"/>
              <a:buChar char="✘"/>
            </a:pPr>
            <a:r>
              <a:rPr lang="en-US" sz="2000" dirty="0"/>
              <a:t>Since bidders have no direct access to the website, they </a:t>
            </a:r>
            <a:r>
              <a:rPr lang="en-US" sz="2000" b="1" dirty="0">
                <a:solidFill>
                  <a:srgbClr val="FF0080"/>
                </a:solidFill>
              </a:rPr>
              <a:t>cannot read</a:t>
            </a:r>
            <a:r>
              <a:rPr lang="en-US" sz="2000" dirty="0"/>
              <a:t> their own cookies before winning the auction (in theory).</a:t>
            </a:r>
          </a:p>
          <a:p>
            <a:pPr marL="417830" lvl="0" indent="-34290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Zapf Dingbats"/>
              <a:buChar char="✘"/>
            </a:pPr>
            <a:r>
              <a:rPr lang="en-US" sz="2000" dirty="0"/>
              <a:t>The </a:t>
            </a:r>
            <a:r>
              <a:rPr lang="en-US" sz="2000" dirty="0" err="1"/>
              <a:t>cookieID</a:t>
            </a:r>
            <a:r>
              <a:rPr lang="en-US" sz="2000" dirty="0"/>
              <a:t> of the Ad Exchange is </a:t>
            </a:r>
            <a:r>
              <a:rPr lang="en-US" sz="2000" b="1" dirty="0">
                <a:solidFill>
                  <a:srgbClr val="FF0080"/>
                </a:solidFill>
              </a:rPr>
              <a:t>different</a:t>
            </a:r>
            <a:r>
              <a:rPr lang="en-US" sz="2000" dirty="0"/>
              <a:t> from the one of DSPs, and therefore they cannot parse it (</a:t>
            </a:r>
            <a:r>
              <a:rPr lang="en-US" sz="2000" i="1" dirty="0"/>
              <a:t>different domains!</a:t>
            </a:r>
            <a:r>
              <a:rPr lang="en-US" sz="2000" dirty="0"/>
              <a:t>).</a:t>
            </a:r>
          </a:p>
          <a:p>
            <a:pPr marL="87630" lvl="0" indent="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/>
              <a:t>⇒ How can a DSP determine if this is a </a:t>
            </a:r>
            <a:r>
              <a:rPr lang="en-US" sz="2000" b="1" dirty="0">
                <a:solidFill>
                  <a:srgbClr val="FF0080"/>
                </a:solidFill>
              </a:rPr>
              <a:t>known user</a:t>
            </a:r>
            <a:r>
              <a:rPr lang="en-US" sz="2000" dirty="0"/>
              <a:t> and bid higher?</a:t>
            </a:r>
          </a:p>
        </p:txBody>
      </p:sp>
      <p:sp>
        <p:nvSpPr>
          <p:cNvPr id="429" name="Google Shape;429;p5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41</a:t>
            </a:fld>
            <a:endParaRPr/>
          </a:p>
        </p:txBody>
      </p:sp>
      <p:sp>
        <p:nvSpPr>
          <p:cNvPr id="430" name="Google Shape;430;p52"/>
          <p:cNvSpPr txBox="1"/>
          <p:nvPr/>
        </p:nvSpPr>
        <p:spPr>
          <a:xfrm>
            <a:off x="1191191" y="5586939"/>
            <a:ext cx="6761618" cy="769411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3000"/>
              <a:buNone/>
              <a:defRPr sz="19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914400" indent="-393700">
              <a:spcBef>
                <a:spcPts val="360"/>
              </a:spcBef>
              <a:buClr>
                <a:schemeClr val="dk1"/>
              </a:buClr>
              <a:buSzPts val="2600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indent="-342900">
              <a:spcBef>
                <a:spcPts val="360"/>
              </a:spcBef>
              <a:buClr>
                <a:schemeClr val="dk1"/>
              </a:buClr>
              <a:buSzPts val="1800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indent="-342900">
              <a:spcBef>
                <a:spcPts val="360"/>
              </a:spcBef>
              <a:buClr>
                <a:schemeClr val="dk1"/>
              </a:buClr>
              <a:buSzPts val="1800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r>
              <a:rPr lang="en-US" b="0">
                <a:sym typeface="Calibri"/>
              </a:rPr>
              <a:t> A </a:t>
            </a:r>
            <a:r>
              <a:rPr lang="en-US">
                <a:sym typeface="Calibri"/>
              </a:rPr>
              <a:t>Cookie Matching Table </a:t>
            </a:r>
            <a:r>
              <a:rPr lang="en-US" b="0">
                <a:sym typeface="Calibri"/>
              </a:rPr>
              <a:t>allows bidders and Ad Exchanges to </a:t>
            </a:r>
            <a:r>
              <a:rPr lang="en-US">
                <a:sym typeface="Calibri"/>
              </a:rPr>
              <a:t>match the identifiers</a:t>
            </a:r>
            <a:r>
              <a:rPr lang="en-US" b="0">
                <a:sym typeface="Calibri"/>
              </a:rPr>
              <a:t> (cookies) they have about a single user.</a:t>
            </a:r>
          </a:p>
        </p:txBody>
      </p:sp>
      <p:pic>
        <p:nvPicPr>
          <p:cNvPr id="431" name="Google Shape;431;p52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7363" y="4283365"/>
            <a:ext cx="4897974" cy="109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Cookie </a:t>
            </a:r>
            <a:r>
              <a:rPr lang="sv-SE" sz="3600" dirty="0" err="1"/>
              <a:t>Matching</a:t>
            </a:r>
            <a:r>
              <a:rPr lang="sv-SE" sz="3600" dirty="0"/>
              <a:t>: </a:t>
            </a:r>
            <a:r>
              <a:rPr lang="sv-SE" sz="3600" dirty="0" err="1"/>
              <a:t>Unknown</a:t>
            </a:r>
            <a:r>
              <a:rPr lang="sv-SE" sz="3600" dirty="0"/>
              <a:t> </a:t>
            </a:r>
            <a:r>
              <a:rPr lang="sv-SE" sz="3600" dirty="0" err="1"/>
              <a:t>User</a:t>
            </a:r>
            <a:endParaRPr sz="3600" dirty="0"/>
          </a:p>
        </p:txBody>
      </p:sp>
      <p:sp>
        <p:nvSpPr>
          <p:cNvPr id="438" name="Google Shape;438;p53"/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418300" cy="267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2029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alibri"/>
              <a:buAutoNum type="arabicPeriod"/>
            </a:pPr>
            <a:r>
              <a:rPr lang="en-US" sz="2000" dirty="0"/>
              <a:t>The Ad Exchange sends the cookie id=</a:t>
            </a:r>
            <a:r>
              <a:rPr lang="en-US" sz="2000" b="1" dirty="0">
                <a:solidFill>
                  <a:srgbClr val="FF0080"/>
                </a:solidFill>
              </a:rPr>
              <a:t>ABC-456</a:t>
            </a:r>
            <a:r>
              <a:rPr lang="en-US" sz="2000" dirty="0"/>
              <a:t> to the DSP along some contextual information (e.g., website URL).</a:t>
            </a:r>
          </a:p>
          <a:p>
            <a:pPr marL="457200" lvl="0" indent="-382029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alibri"/>
              <a:buAutoNum type="arabicPeriod"/>
            </a:pPr>
            <a:r>
              <a:rPr lang="en-US" sz="2000" dirty="0"/>
              <a:t>There is </a:t>
            </a:r>
            <a:r>
              <a:rPr lang="en-US" sz="2000" b="1" dirty="0">
                <a:solidFill>
                  <a:srgbClr val="FF0080"/>
                </a:solidFill>
              </a:rPr>
              <a:t>no prior registry</a:t>
            </a:r>
            <a:r>
              <a:rPr lang="en-US" sz="2000" dirty="0"/>
              <a:t> of user ABC-456 at the DSP ⇒ The DSP creates their own id=</a:t>
            </a:r>
            <a:r>
              <a:rPr lang="en-US" sz="2000" b="1" dirty="0">
                <a:solidFill>
                  <a:srgbClr val="FF0080"/>
                </a:solidFill>
              </a:rPr>
              <a:t>XYZ-789</a:t>
            </a:r>
            <a:r>
              <a:rPr lang="en-US" sz="2000" dirty="0"/>
              <a:t> for ACB-456.</a:t>
            </a:r>
          </a:p>
          <a:p>
            <a:pPr marL="457200" lvl="0" indent="-382029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alibri"/>
              <a:buAutoNum type="arabicPeriod"/>
            </a:pPr>
            <a:r>
              <a:rPr lang="en-US" sz="2000" dirty="0"/>
              <a:t>The bid is low, so the DSP </a:t>
            </a:r>
            <a:r>
              <a:rPr lang="en-US" sz="2000" b="1" dirty="0">
                <a:solidFill>
                  <a:srgbClr val="FF0080"/>
                </a:solidFill>
              </a:rPr>
              <a:t>loses the auction</a:t>
            </a:r>
            <a:r>
              <a:rPr lang="en-US" sz="2000" dirty="0"/>
              <a:t> and cannot store their cookie on the client’s side.</a:t>
            </a:r>
          </a:p>
        </p:txBody>
      </p:sp>
      <p:sp>
        <p:nvSpPr>
          <p:cNvPr id="439" name="Google Shape;439;p5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42</a:t>
            </a:fld>
            <a:endParaRPr/>
          </a:p>
        </p:txBody>
      </p:sp>
      <p:pic>
        <p:nvPicPr>
          <p:cNvPr id="440" name="Google Shape;440;p53"/>
          <p:cNvPicPr preferRelativeResize="0"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0957" y="3746491"/>
            <a:ext cx="6462086" cy="2480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Cookie </a:t>
            </a:r>
            <a:r>
              <a:rPr lang="sv-SE" sz="3600" dirty="0" err="1"/>
              <a:t>Matching</a:t>
            </a:r>
            <a:r>
              <a:rPr lang="sv-SE" sz="3600" dirty="0"/>
              <a:t>: </a:t>
            </a:r>
            <a:r>
              <a:rPr lang="sv-SE" sz="3600" dirty="0" err="1"/>
              <a:t>Create</a:t>
            </a:r>
            <a:r>
              <a:rPr lang="sv-SE" sz="3600" dirty="0"/>
              <a:t> Cookie</a:t>
            </a:r>
            <a:endParaRPr sz="3600" dirty="0"/>
          </a:p>
        </p:txBody>
      </p:sp>
      <p:sp>
        <p:nvSpPr>
          <p:cNvPr id="447" name="Google Shape;447;p54"/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418300" cy="267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2029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alibri"/>
              <a:buAutoNum type="arabicPeriod"/>
            </a:pPr>
            <a:r>
              <a:rPr lang="en-US" sz="2000" dirty="0"/>
              <a:t>The Ad Exchange sends the cookie id=</a:t>
            </a:r>
            <a:r>
              <a:rPr lang="en-US" sz="2000" b="1" dirty="0">
                <a:solidFill>
                  <a:srgbClr val="FF0080"/>
                </a:solidFill>
              </a:rPr>
              <a:t>ABC-456</a:t>
            </a:r>
            <a:r>
              <a:rPr lang="en-US" sz="2000" dirty="0"/>
              <a:t> to the DSP along some contextual information (e.g., website URL).</a:t>
            </a:r>
          </a:p>
          <a:p>
            <a:pPr marL="457200" lvl="0" indent="-382029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alibri"/>
              <a:buAutoNum type="arabicPeriod"/>
            </a:pPr>
            <a:r>
              <a:rPr lang="en-US" sz="2000" dirty="0"/>
              <a:t>There is an </a:t>
            </a:r>
            <a:r>
              <a:rPr lang="en-US" sz="2000" b="1" dirty="0">
                <a:solidFill>
                  <a:srgbClr val="FF0080"/>
                </a:solidFill>
              </a:rPr>
              <a:t>internal ID</a:t>
            </a:r>
            <a:r>
              <a:rPr lang="en-US" sz="2000" dirty="0"/>
              <a:t> and contextual information for user ABC-456 at the DSP ⇒ The DSP </a:t>
            </a:r>
            <a:r>
              <a:rPr lang="en-US" sz="2000" b="1" dirty="0">
                <a:solidFill>
                  <a:srgbClr val="FF0080"/>
                </a:solidFill>
              </a:rPr>
              <a:t>bids higher</a:t>
            </a:r>
          </a:p>
          <a:p>
            <a:pPr marL="457200" lvl="0" indent="-382029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alibri"/>
              <a:buAutoNum type="arabicPeriod"/>
            </a:pPr>
            <a:r>
              <a:rPr lang="en-US" sz="2000" dirty="0"/>
              <a:t>The DSP </a:t>
            </a:r>
            <a:r>
              <a:rPr lang="en-US" sz="2000" b="1" dirty="0">
                <a:solidFill>
                  <a:srgbClr val="FF0080"/>
                </a:solidFill>
              </a:rPr>
              <a:t>wins the auction</a:t>
            </a:r>
            <a:r>
              <a:rPr lang="en-US" sz="2000" dirty="0"/>
              <a:t> and stores their cookie on the client’s side (her browser) ⇒ </a:t>
            </a:r>
            <a:r>
              <a:rPr lang="en-US" sz="2000" b="1" dirty="0">
                <a:solidFill>
                  <a:srgbClr val="0432FF"/>
                </a:solidFill>
              </a:rPr>
              <a:t>The DSP can start tracking!</a:t>
            </a:r>
          </a:p>
        </p:txBody>
      </p:sp>
      <p:sp>
        <p:nvSpPr>
          <p:cNvPr id="448" name="Google Shape;448;p5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43</a:t>
            </a:fld>
            <a:endParaRPr/>
          </a:p>
        </p:txBody>
      </p:sp>
      <p:pic>
        <p:nvPicPr>
          <p:cNvPr id="449" name="Google Shape;449;p54"/>
          <p:cNvPicPr preferRelativeResize="0"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6047" y="3765755"/>
            <a:ext cx="6411906" cy="2461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5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Cookie </a:t>
            </a:r>
            <a:r>
              <a:rPr lang="sv-SE" sz="3600" dirty="0" err="1"/>
              <a:t>Matching</a:t>
            </a:r>
            <a:r>
              <a:rPr lang="sv-SE" sz="3600" dirty="0"/>
              <a:t>: </a:t>
            </a:r>
            <a:r>
              <a:rPr lang="sv-SE" sz="3600" dirty="0" err="1"/>
              <a:t>Existing</a:t>
            </a:r>
            <a:r>
              <a:rPr lang="sv-SE" sz="3600" dirty="0"/>
              <a:t> Cookie</a:t>
            </a:r>
            <a:endParaRPr sz="3600" dirty="0"/>
          </a:p>
        </p:txBody>
      </p:sp>
      <p:sp>
        <p:nvSpPr>
          <p:cNvPr id="456" name="Google Shape;456;p5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44</a:t>
            </a:fld>
            <a:endParaRPr/>
          </a:p>
        </p:txBody>
      </p:sp>
      <p:pic>
        <p:nvPicPr>
          <p:cNvPr id="457" name="Google Shape;457;p55"/>
          <p:cNvPicPr preferRelativeResize="0"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023" y="1494503"/>
            <a:ext cx="6833777" cy="3705075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55"/>
          <p:cNvSpPr txBox="1"/>
          <p:nvPr/>
        </p:nvSpPr>
        <p:spPr>
          <a:xfrm>
            <a:off x="1132195" y="5470686"/>
            <a:ext cx="6879605" cy="769411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3000"/>
              <a:buNone/>
              <a:defRPr sz="19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914400" indent="-393700">
              <a:spcBef>
                <a:spcPts val="360"/>
              </a:spcBef>
              <a:buClr>
                <a:schemeClr val="dk1"/>
              </a:buClr>
              <a:buSzPts val="2600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indent="-342900">
              <a:spcBef>
                <a:spcPts val="360"/>
              </a:spcBef>
              <a:buClr>
                <a:schemeClr val="dk1"/>
              </a:buClr>
              <a:buSzPts val="1800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indent="-342900">
              <a:spcBef>
                <a:spcPts val="360"/>
              </a:spcBef>
              <a:buClr>
                <a:schemeClr val="dk1"/>
              </a:buClr>
              <a:buSzPts val="1800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r>
              <a:rPr lang="en-US" dirty="0">
                <a:sym typeface="Calibri"/>
              </a:rPr>
              <a:t>By showing more ads to the user, the DSP also gathers more information for </a:t>
            </a:r>
            <a:r>
              <a:rPr lang="en-US" b="1" dirty="0">
                <a:sym typeface="Calibri"/>
              </a:rPr>
              <a:t>tracking</a:t>
            </a:r>
            <a:r>
              <a:rPr lang="en-US" dirty="0">
                <a:sym typeface="Calibri"/>
              </a:rPr>
              <a:t> and </a:t>
            </a:r>
            <a:r>
              <a:rPr lang="en-US" b="1" dirty="0">
                <a:sym typeface="Calibri"/>
              </a:rPr>
              <a:t>profiling</a:t>
            </a:r>
            <a:r>
              <a:rPr lang="en-US" dirty="0">
                <a:sym typeface="Calibri"/>
              </a:rPr>
              <a:t>.</a:t>
            </a:r>
            <a:endParaRPr lang="en-US" b="1" dirty="0"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 err="1"/>
              <a:t>Privacy</a:t>
            </a:r>
            <a:r>
              <a:rPr lang="sv-SE" sz="3600" dirty="0"/>
              <a:t> </a:t>
            </a:r>
            <a:r>
              <a:rPr lang="sv-SE" sz="3600" dirty="0" err="1"/>
              <a:t>Threats</a:t>
            </a:r>
            <a:endParaRPr sz="3600" dirty="0"/>
          </a:p>
        </p:txBody>
      </p:sp>
      <p:sp>
        <p:nvSpPr>
          <p:cNvPr id="465" name="Google Shape;465;p56"/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441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The current approach to targeted advertising can certainly posit </a:t>
            </a:r>
            <a:r>
              <a:rPr lang="en-US" sz="2000" b="1" dirty="0">
                <a:solidFill>
                  <a:srgbClr val="FF0080"/>
                </a:solidFill>
              </a:rPr>
              <a:t>threats</a:t>
            </a:r>
            <a:r>
              <a:rPr lang="en-US" sz="2000" dirty="0"/>
              <a:t> to people’s privacy:</a:t>
            </a:r>
          </a:p>
          <a:p>
            <a:pPr marL="457200" lvl="0" indent="-36830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Zapf Dingbats"/>
              <a:buChar char="✘"/>
            </a:pPr>
            <a:r>
              <a:rPr lang="en-US" sz="2000" dirty="0"/>
              <a:t>All entities with access to user data can be considered as </a:t>
            </a:r>
            <a:r>
              <a:rPr lang="en-US" sz="2000" b="1" dirty="0">
                <a:solidFill>
                  <a:srgbClr val="FF0080"/>
                </a:solidFill>
              </a:rPr>
              <a:t>potential attackers</a:t>
            </a:r>
            <a:r>
              <a:rPr lang="en-US" sz="2000" dirty="0"/>
              <a:t> (e.g., SSP, DSP, Ad Exchanges).</a:t>
            </a:r>
          </a:p>
          <a:p>
            <a:pPr marL="457200" lvl="0" indent="-36830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Zapf Dingbats"/>
              <a:buChar char="✘"/>
            </a:pPr>
            <a:r>
              <a:rPr lang="en-US" sz="2000" dirty="0"/>
              <a:t>Private information can be </a:t>
            </a:r>
            <a:r>
              <a:rPr lang="en-US" sz="2000" b="1" dirty="0">
                <a:solidFill>
                  <a:srgbClr val="FF0080"/>
                </a:solidFill>
              </a:rPr>
              <a:t>leaked</a:t>
            </a:r>
            <a:r>
              <a:rPr lang="en-US" sz="2000" dirty="0"/>
              <a:t> and </a:t>
            </a:r>
            <a:r>
              <a:rPr lang="en-US" sz="2000" b="1" dirty="0">
                <a:solidFill>
                  <a:srgbClr val="FF0080"/>
                </a:solidFill>
              </a:rPr>
              <a:t>misused</a:t>
            </a:r>
            <a:r>
              <a:rPr lang="en-US" sz="2000" dirty="0"/>
              <a:t> at different stages of the ad targeting process (e.g., during RTB).</a:t>
            </a: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dirty="0"/>
              <a:t>An attacker could infer </a:t>
            </a:r>
            <a:r>
              <a:rPr lang="en-US" sz="2000" i="1" dirty="0"/>
              <a:t>sensitive information</a:t>
            </a:r>
            <a:r>
              <a:rPr lang="en-US" sz="2000" dirty="0"/>
              <a:t> about the user such as her </a:t>
            </a:r>
            <a:r>
              <a:rPr lang="en-US" sz="2000" i="1" dirty="0"/>
              <a:t>political affiliation, sexual orientation, religion, and race</a:t>
            </a:r>
            <a:r>
              <a:rPr lang="en-US" sz="2000" dirty="0"/>
              <a:t>.</a:t>
            </a: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dirty="0"/>
              <a:t>Such information be used against her and lead to </a:t>
            </a:r>
            <a:r>
              <a:rPr lang="en-US" sz="2000" b="1" dirty="0">
                <a:solidFill>
                  <a:srgbClr val="FF0080"/>
                </a:solidFill>
              </a:rPr>
              <a:t>unjustified discrimination</a:t>
            </a:r>
            <a:r>
              <a:rPr lang="en-US" sz="2000" dirty="0"/>
              <a:t> and </a:t>
            </a:r>
            <a:r>
              <a:rPr lang="en-US" sz="2000" b="1" dirty="0">
                <a:solidFill>
                  <a:srgbClr val="FF0080"/>
                </a:solidFill>
              </a:rPr>
              <a:t>targeted surveillance</a:t>
            </a:r>
            <a:r>
              <a:rPr lang="en-US" sz="2000" dirty="0"/>
              <a:t> scenarios, among others.</a:t>
            </a:r>
          </a:p>
        </p:txBody>
      </p:sp>
      <p:sp>
        <p:nvSpPr>
          <p:cNvPr id="466" name="Google Shape;466;p5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45</a:t>
            </a:fld>
            <a:endParaRPr/>
          </a:p>
        </p:txBody>
      </p:sp>
      <p:sp>
        <p:nvSpPr>
          <p:cNvPr id="467" name="Google Shape;467;p56"/>
          <p:cNvSpPr txBox="1"/>
          <p:nvPr/>
        </p:nvSpPr>
        <p:spPr>
          <a:xfrm>
            <a:off x="804000" y="5490089"/>
            <a:ext cx="7536000" cy="477023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3000"/>
              <a:buNone/>
              <a:defRPr sz="19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914400" indent="-393700">
              <a:spcBef>
                <a:spcPts val="360"/>
              </a:spcBef>
              <a:buClr>
                <a:schemeClr val="dk1"/>
              </a:buClr>
              <a:buSzPts val="2600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indent="-342900">
              <a:spcBef>
                <a:spcPts val="360"/>
              </a:spcBef>
              <a:buClr>
                <a:schemeClr val="dk1"/>
              </a:buClr>
              <a:buSzPts val="1800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indent="-342900">
              <a:spcBef>
                <a:spcPts val="360"/>
              </a:spcBef>
              <a:buClr>
                <a:schemeClr val="dk1"/>
              </a:buClr>
              <a:buSzPts val="1800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r>
              <a:rPr lang="sv-SE" b="1">
                <a:sym typeface="Calibri"/>
              </a:rPr>
              <a:t>What can we do as users to protect our privacy online?</a:t>
            </a:r>
            <a:endParaRPr b="1"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Countermeasures</a:t>
            </a:r>
          </a:p>
        </p:txBody>
      </p:sp>
      <p:sp>
        <p:nvSpPr>
          <p:cNvPr id="474" name="Google Shape;474;p5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46</a:t>
            </a:fld>
            <a:endParaRPr/>
          </a:p>
        </p:txBody>
      </p:sp>
      <p:sp>
        <p:nvSpPr>
          <p:cNvPr id="475" name="Google Shape;475;p57"/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418300" cy="3306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2000" dirty="0"/>
              <a:t>In principle, users could protect themselves by systematically </a:t>
            </a:r>
            <a:r>
              <a:rPr lang="en-US" sz="2000" b="1" dirty="0">
                <a:solidFill>
                  <a:srgbClr val="FF0080"/>
                </a:solidFill>
              </a:rPr>
              <a:t>deleting 3rd-party cookies</a:t>
            </a:r>
            <a:r>
              <a:rPr lang="en-US" sz="2000" dirty="0"/>
              <a:t> and using </a:t>
            </a:r>
            <a:r>
              <a:rPr lang="en-US" sz="2000" b="1" dirty="0">
                <a:solidFill>
                  <a:srgbClr val="FF0080"/>
                </a:solidFill>
              </a:rPr>
              <a:t>ad-blocking software</a:t>
            </a:r>
            <a:r>
              <a:rPr lang="en-US" sz="2000" dirty="0"/>
              <a:t>:</a:t>
            </a: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500"/>
              </a:spcAft>
              <a:buSzPts val="1984"/>
            </a:pPr>
            <a:r>
              <a:rPr lang="en-US" sz="2000" dirty="0"/>
              <a:t>Users often </a:t>
            </a:r>
            <a:r>
              <a:rPr lang="en-US" sz="2000" b="1" dirty="0">
                <a:solidFill>
                  <a:srgbClr val="FF0080"/>
                </a:solidFill>
              </a:rPr>
              <a:t>lack awareness</a:t>
            </a:r>
            <a:r>
              <a:rPr lang="en-US" sz="2000" dirty="0"/>
              <a:t> (risks are not evident) ⇒ won't take action.</a:t>
            </a: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500"/>
              </a:spcAft>
              <a:buSzPts val="1984"/>
            </a:pPr>
            <a:r>
              <a:rPr lang="en-US" sz="2000" dirty="0"/>
              <a:t>Some of them lack </a:t>
            </a:r>
            <a:r>
              <a:rPr lang="en-US" sz="2000" b="1" dirty="0">
                <a:solidFill>
                  <a:srgbClr val="FF0080"/>
                </a:solidFill>
              </a:rPr>
              <a:t>technical knowledge</a:t>
            </a:r>
            <a:r>
              <a:rPr lang="en-US" sz="2000" dirty="0"/>
              <a:t> to understand the logic behind protection mechanisms (“why delete cookies?”).</a:t>
            </a: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500"/>
              </a:spcAft>
              <a:buSzPts val="1984"/>
            </a:pPr>
            <a:r>
              <a:rPr lang="en-US" sz="2000" dirty="0"/>
              <a:t>More pervasive tracking mechanisms such as </a:t>
            </a:r>
            <a:r>
              <a:rPr lang="en-US" sz="2000" b="1" dirty="0">
                <a:solidFill>
                  <a:srgbClr val="FF0080"/>
                </a:solidFill>
              </a:rPr>
              <a:t>flash cookies </a:t>
            </a:r>
            <a:r>
              <a:rPr lang="en-US" sz="2000" dirty="0"/>
              <a:t>and </a:t>
            </a:r>
            <a:r>
              <a:rPr lang="en-US" sz="2000" b="1" dirty="0">
                <a:solidFill>
                  <a:srgbClr val="FF0080"/>
                </a:solidFill>
              </a:rPr>
              <a:t>fingerprinting</a:t>
            </a:r>
            <a:r>
              <a:rPr lang="en-US" sz="2000" dirty="0"/>
              <a:t> can impair users’ privacy-protection efforts.</a:t>
            </a:r>
          </a:p>
        </p:txBody>
      </p:sp>
      <p:sp>
        <p:nvSpPr>
          <p:cNvPr id="476" name="Google Shape;476;p57"/>
          <p:cNvSpPr txBox="1"/>
          <p:nvPr/>
        </p:nvSpPr>
        <p:spPr>
          <a:xfrm>
            <a:off x="951917" y="5839999"/>
            <a:ext cx="7240166" cy="477023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3000"/>
              <a:buNone/>
              <a:defRPr sz="19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914400" indent="-393700">
              <a:spcBef>
                <a:spcPts val="360"/>
              </a:spcBef>
              <a:buClr>
                <a:schemeClr val="dk1"/>
              </a:buClr>
              <a:buSzPts val="2600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indent="-342900">
              <a:spcBef>
                <a:spcPts val="360"/>
              </a:spcBef>
              <a:buClr>
                <a:schemeClr val="dk1"/>
              </a:buClr>
              <a:buSzPts val="1800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indent="-342900">
              <a:spcBef>
                <a:spcPts val="360"/>
              </a:spcBef>
              <a:buClr>
                <a:schemeClr val="dk1"/>
              </a:buClr>
              <a:buSzPts val="1800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r>
              <a:rPr lang="en-US" b="0">
                <a:sym typeface="Calibri"/>
              </a:rPr>
              <a:t>March ’18: </a:t>
            </a:r>
            <a:r>
              <a:rPr lang="en-US">
                <a:sym typeface="Calibri"/>
              </a:rPr>
              <a:t>GDPR gets effective </a:t>
            </a:r>
            <a:r>
              <a:rPr lang="en-US" b="0">
                <a:sym typeface="Calibri"/>
              </a:rPr>
              <a:t>⇒ trackers must ask for consent!</a:t>
            </a:r>
          </a:p>
        </p:txBody>
      </p:sp>
      <p:pic>
        <p:nvPicPr>
          <p:cNvPr id="477" name="Google Shape;477;p57"/>
          <p:cNvPicPr preferRelativeResize="0"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3047" y="4215712"/>
            <a:ext cx="6437905" cy="1342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8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/>
              <a:t>Dark </a:t>
            </a:r>
            <a:r>
              <a:rPr lang="sv-SE" sz="3600" dirty="0" err="1"/>
              <a:t>Patterns</a:t>
            </a:r>
            <a:endParaRPr sz="3600" dirty="0"/>
          </a:p>
        </p:txBody>
      </p:sp>
      <p:sp>
        <p:nvSpPr>
          <p:cNvPr id="484" name="Google Shape;484;p5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47</a:t>
            </a:fld>
            <a:endParaRPr/>
          </a:p>
        </p:txBody>
      </p:sp>
      <p:sp>
        <p:nvSpPr>
          <p:cNvPr id="485" name="Google Shape;485;p58"/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418300" cy="214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Developers’ decisions about defaults can have implications for users’ privacy:</a:t>
            </a:r>
          </a:p>
          <a:p>
            <a:pPr marL="457200" lvl="0" indent="-34187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1784"/>
              <a:buChar char="•"/>
            </a:pPr>
            <a:r>
              <a:rPr lang="en-US" sz="2000" dirty="0"/>
              <a:t>People </a:t>
            </a:r>
            <a:r>
              <a:rPr lang="en-US" sz="2000" b="1" dirty="0">
                <a:solidFill>
                  <a:srgbClr val="FF0080"/>
                </a:solidFill>
              </a:rPr>
              <a:t>rarely change</a:t>
            </a:r>
            <a:r>
              <a:rPr lang="en-US" sz="2000" dirty="0"/>
              <a:t> default configurations (status quo bias).</a:t>
            </a:r>
          </a:p>
          <a:p>
            <a:pPr marL="457200" lvl="0" indent="-34187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ts val="1784"/>
              <a:buChar char="•"/>
            </a:pPr>
            <a:r>
              <a:rPr lang="en-US" sz="2000" dirty="0"/>
              <a:t>Developers also tend to keep defaults and standards set by large tech companies </a:t>
            </a:r>
            <a:r>
              <a:rPr lang="en-US" sz="2000" b="1" dirty="0">
                <a:solidFill>
                  <a:srgbClr val="FF0080"/>
                </a:solidFill>
              </a:rPr>
              <a:t>without reflecting</a:t>
            </a:r>
            <a:r>
              <a:rPr lang="en-US" sz="2000" dirty="0"/>
              <a:t> much on the consequences.</a:t>
            </a:r>
          </a:p>
        </p:txBody>
      </p:sp>
      <p:sp>
        <p:nvSpPr>
          <p:cNvPr id="486" name="Google Shape;486;p58"/>
          <p:cNvSpPr txBox="1"/>
          <p:nvPr/>
        </p:nvSpPr>
        <p:spPr>
          <a:xfrm>
            <a:off x="916437" y="3139194"/>
            <a:ext cx="7311126" cy="769411"/>
          </a:xfrm>
          <a:prstGeom prst="rect">
            <a:avLst/>
          </a:prstGeom>
          <a:solidFill>
            <a:srgbClr val="FFFED6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3000"/>
              <a:buNone/>
              <a:defRPr sz="19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914400" indent="-393700">
              <a:spcBef>
                <a:spcPts val="360"/>
              </a:spcBef>
              <a:buClr>
                <a:schemeClr val="dk1"/>
              </a:buClr>
              <a:buSzPts val="2600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indent="-342900">
              <a:spcBef>
                <a:spcPts val="360"/>
              </a:spcBef>
              <a:buClr>
                <a:schemeClr val="dk1"/>
              </a:buClr>
              <a:buSzPts val="1800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indent="-342900">
              <a:spcBef>
                <a:spcPts val="360"/>
              </a:spcBef>
              <a:buClr>
                <a:schemeClr val="dk1"/>
              </a:buClr>
              <a:buSzPts val="1800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r>
              <a:rPr lang="en-US" dirty="0">
                <a:sym typeface="Calibri"/>
              </a:rPr>
              <a:t>Technological designs that leverage human biases for </a:t>
            </a:r>
            <a:r>
              <a:rPr lang="en-US" u="sng" dirty="0">
                <a:sym typeface="Calibri"/>
              </a:rPr>
              <a:t>deceptive purposes</a:t>
            </a:r>
            <a:r>
              <a:rPr lang="en-US" dirty="0">
                <a:sym typeface="Calibri"/>
              </a:rPr>
              <a:t> are referred as </a:t>
            </a:r>
            <a:r>
              <a:rPr lang="en-US" b="1" dirty="0">
                <a:sym typeface="Calibri"/>
              </a:rPr>
              <a:t>dark patterns</a:t>
            </a:r>
          </a:p>
        </p:txBody>
      </p:sp>
      <p:sp>
        <p:nvSpPr>
          <p:cNvPr id="487" name="Google Shape;487;p58"/>
          <p:cNvSpPr txBox="1"/>
          <p:nvPr/>
        </p:nvSpPr>
        <p:spPr>
          <a:xfrm>
            <a:off x="457152" y="3992644"/>
            <a:ext cx="8229600" cy="61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4000"/>
              </a:lnSpc>
              <a:spcAft>
                <a:spcPts val="60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⇒ The use of dark patterns should be discouraged among developers!</a:t>
            </a:r>
            <a:endParaRPr lang="en-US" sz="2000"/>
          </a:p>
        </p:txBody>
      </p:sp>
      <p:sp>
        <p:nvSpPr>
          <p:cNvPr id="488" name="Google Shape;488;p58"/>
          <p:cNvSpPr txBox="1"/>
          <p:nvPr/>
        </p:nvSpPr>
        <p:spPr>
          <a:xfrm>
            <a:off x="2537672" y="4605089"/>
            <a:ext cx="6298500" cy="1646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i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“Machines themselves are </a:t>
            </a:r>
            <a:r>
              <a:rPr lang="en-US" sz="1900" b="1" i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empty gloves</a:t>
            </a:r>
            <a:r>
              <a:rPr lang="en-US" sz="1900" i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 into which a </a:t>
            </a:r>
            <a:r>
              <a:rPr lang="en-US" sz="1900" b="1" i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hand</a:t>
            </a:r>
            <a:r>
              <a:rPr lang="en-US" sz="1900" i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, either cold and excessively bony, or warm, full-fleshed, and gentle, can be inserted. The hand is always the </a:t>
            </a:r>
            <a:r>
              <a:rPr lang="en-US" sz="1900" b="1" i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hand of man</a:t>
            </a:r>
            <a:r>
              <a:rPr lang="en-US" sz="1900" i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, and the hand of man can be </a:t>
            </a:r>
            <a:r>
              <a:rPr lang="en-US" sz="1900" b="1" i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good or evil</a:t>
            </a:r>
            <a:r>
              <a:rPr lang="en-US" sz="1900" i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, while the </a:t>
            </a:r>
            <a:r>
              <a:rPr lang="en-US" sz="1900" b="1" i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gloves</a:t>
            </a:r>
            <a:r>
              <a:rPr lang="en-US" sz="1900" i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 themselves </a:t>
            </a:r>
            <a:r>
              <a:rPr lang="en-US" sz="1900" b="1" i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remain amoral</a:t>
            </a:r>
            <a:r>
              <a:rPr lang="en-US" sz="1900" i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.” </a:t>
            </a:r>
            <a:r>
              <a:rPr lang="en-US" sz="19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Ray Bradbury (1953).</a:t>
            </a:r>
          </a:p>
        </p:txBody>
      </p:sp>
      <p:pic>
        <p:nvPicPr>
          <p:cNvPr id="489" name="Google Shape;489;p58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312" y="4689128"/>
            <a:ext cx="1840150" cy="14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60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/>
              <a:t>Questions ?</a:t>
            </a:r>
            <a:endParaRPr/>
          </a:p>
        </p:txBody>
      </p:sp>
      <p:sp>
        <p:nvSpPr>
          <p:cNvPr id="505" name="Google Shape;505;p6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48</a:t>
            </a:fld>
            <a:endParaRPr/>
          </a:p>
        </p:txBody>
      </p:sp>
      <p:pic>
        <p:nvPicPr>
          <p:cNvPr id="506" name="Google Shape;506;p60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057" y="3023548"/>
            <a:ext cx="8309428" cy="3834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halmes-GU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2006</TotalTime>
  <Words>3652</Words>
  <Application>Microsoft Macintosh PowerPoint</Application>
  <PresentationFormat>On-screen Show (4:3)</PresentationFormat>
  <Paragraphs>321</Paragraphs>
  <Slides>48</Slides>
  <Notes>48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Zapf Dingbats</vt:lpstr>
      <vt:lpstr>Courier</vt:lpstr>
      <vt:lpstr>Roboto</vt:lpstr>
      <vt:lpstr>Calibri</vt:lpstr>
      <vt:lpstr>Arial</vt:lpstr>
      <vt:lpstr>Wingdings</vt:lpstr>
      <vt:lpstr>.Hiragino Kaku Gothic Interface W3</vt:lpstr>
      <vt:lpstr>System Font Regular</vt:lpstr>
      <vt:lpstr>Courier New</vt:lpstr>
      <vt:lpstr>Chalmes-GU</vt:lpstr>
      <vt:lpstr>Fundamentals of Privacy Engineering II</vt:lpstr>
      <vt:lpstr>Learning objectives</vt:lpstr>
      <vt:lpstr>What is Privacy?</vt:lpstr>
      <vt:lpstr>What is Privacy?</vt:lpstr>
      <vt:lpstr>The landscape of PETs</vt:lpstr>
      <vt:lpstr>Violations to privacy?</vt:lpstr>
      <vt:lpstr>Violations to privacy?</vt:lpstr>
      <vt:lpstr>Violations to privacy?</vt:lpstr>
      <vt:lpstr>Privacy as Contextual Integrity</vt:lpstr>
      <vt:lpstr>Privacy as Contextual Integrity</vt:lpstr>
      <vt:lpstr>The CI Tuple: 5 Parameters</vt:lpstr>
      <vt:lpstr>Examples</vt:lpstr>
      <vt:lpstr>Contextual Integrity: Implications</vt:lpstr>
      <vt:lpstr>Privacy Impact Assessment (PIA)</vt:lpstr>
      <vt:lpstr>PIA Goals and Objectives</vt:lpstr>
      <vt:lpstr>Data Processors and Controllers</vt:lpstr>
      <vt:lpstr>PIA Methodologies</vt:lpstr>
      <vt:lpstr>CNIL: How is a PIA carried out?</vt:lpstr>
      <vt:lpstr>How is a PIA carried out?</vt:lpstr>
      <vt:lpstr>1. Study of the context</vt:lpstr>
      <vt:lpstr>2. Study of the fundamental principles</vt:lpstr>
      <vt:lpstr>2. Study of the fundamental principles</vt:lpstr>
      <vt:lpstr>3. Study of the risks</vt:lpstr>
      <vt:lpstr>4. Validation of the PIA</vt:lpstr>
      <vt:lpstr>CNIL Tool</vt:lpstr>
      <vt:lpstr>CNIL Tool</vt:lpstr>
      <vt:lpstr>CNIL Tool</vt:lpstr>
      <vt:lpstr>Privacy Attacks  Using Targeted Advertising</vt:lpstr>
      <vt:lpstr>PowerPoint Presentation</vt:lpstr>
      <vt:lpstr>PowerPoint Presentation</vt:lpstr>
      <vt:lpstr>Targeted Advertisement: Ubiquity</vt:lpstr>
      <vt:lpstr>Targeted Advertisement: Ubiquity</vt:lpstr>
      <vt:lpstr>Online Advertising Ecosystem</vt:lpstr>
      <vt:lpstr>Ad Networks</vt:lpstr>
      <vt:lpstr>Ad Networks</vt:lpstr>
      <vt:lpstr>Ad Exchanges</vt:lpstr>
      <vt:lpstr>Demand and Supply Side Platforms</vt:lpstr>
      <vt:lpstr>Ad Exchanges</vt:lpstr>
      <vt:lpstr>1st and 3rd Party Cookies</vt:lpstr>
      <vt:lpstr>Cookie Matching</vt:lpstr>
      <vt:lpstr>Cookie Matching</vt:lpstr>
      <vt:lpstr>Cookie Matching: Unknown User</vt:lpstr>
      <vt:lpstr>Cookie Matching: Create Cookie</vt:lpstr>
      <vt:lpstr>Cookie Matching: Existing Cookie</vt:lpstr>
      <vt:lpstr>Privacy Threats</vt:lpstr>
      <vt:lpstr>Countermeasures</vt:lpstr>
      <vt:lpstr>Dark Patterns</vt:lpstr>
      <vt:lpstr>Questions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Privacy Engineering</dc:title>
  <cp:lastModifiedBy>Nicolás E. Díaz Ferreyra</cp:lastModifiedBy>
  <cp:revision>36</cp:revision>
  <dcterms:modified xsi:type="dcterms:W3CDTF">2022-06-14T09:14:54Z</dcterms:modified>
</cp:coreProperties>
</file>