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878" r:id="rId2"/>
    <p:sldId id="705" r:id="rId3"/>
    <p:sldId id="264" r:id="rId4"/>
    <p:sldId id="332" r:id="rId5"/>
    <p:sldId id="756" r:id="rId6"/>
    <p:sldId id="827" r:id="rId7"/>
    <p:sldId id="885" r:id="rId8"/>
    <p:sldId id="822" r:id="rId9"/>
    <p:sldId id="879" r:id="rId10"/>
    <p:sldId id="880" r:id="rId11"/>
    <p:sldId id="279" r:id="rId12"/>
    <p:sldId id="278" r:id="rId13"/>
    <p:sldId id="894" r:id="rId14"/>
    <p:sldId id="895" r:id="rId15"/>
    <p:sldId id="266" r:id="rId16"/>
    <p:sldId id="911" r:id="rId17"/>
    <p:sldId id="898" r:id="rId18"/>
    <p:sldId id="900" r:id="rId19"/>
    <p:sldId id="881" r:id="rId20"/>
    <p:sldId id="889" r:id="rId21"/>
    <p:sldId id="888" r:id="rId22"/>
    <p:sldId id="282" r:id="rId23"/>
    <p:sldId id="886" r:id="rId24"/>
    <p:sldId id="265" r:id="rId25"/>
    <p:sldId id="283" r:id="rId26"/>
    <p:sldId id="310" r:id="rId27"/>
    <p:sldId id="914" r:id="rId28"/>
    <p:sldId id="311" r:id="rId29"/>
    <p:sldId id="915" r:id="rId30"/>
    <p:sldId id="312" r:id="rId31"/>
    <p:sldId id="916" r:id="rId32"/>
    <p:sldId id="313" r:id="rId33"/>
    <p:sldId id="917" r:id="rId34"/>
    <p:sldId id="913" r:id="rId35"/>
    <p:sldId id="892" r:id="rId36"/>
    <p:sldId id="901" r:id="rId37"/>
    <p:sldId id="902" r:id="rId38"/>
    <p:sldId id="893" r:id="rId39"/>
    <p:sldId id="908" r:id="rId40"/>
    <p:sldId id="912" r:id="rId41"/>
    <p:sldId id="706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80"/>
    <a:srgbClr val="FFFF00"/>
    <a:srgbClr val="00FA00"/>
    <a:srgbClr val="2DC6D6"/>
    <a:srgbClr val="2EC6D6"/>
    <a:srgbClr val="616161"/>
    <a:srgbClr val="000000"/>
    <a:srgbClr val="E5E5E5"/>
    <a:srgbClr val="E9EDF4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27"/>
    <p:restoredTop sz="82557" autoAdjust="0"/>
  </p:normalViewPr>
  <p:slideViewPr>
    <p:cSldViewPr snapToGrid="0" snapToObjects="1">
      <p:cViewPr varScale="1">
        <p:scale>
          <a:sx n="102" d="100"/>
          <a:sy n="102" d="100"/>
        </p:scale>
        <p:origin x="21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10FB4-CD92-E843-A770-164BBE95230A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A7C4-34D7-1745-A856-E0192B4A9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F2E0D-C41A-004A-B7CE-2840F4E36B78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7160B-563F-B64B-B67D-C250EFBFF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3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d8b00d2ea6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d8b00d2ea6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97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85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f44e77cf0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gdf44e77cf0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gdf44e77cf0_0_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11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df44e77cf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gdf44e77cf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gdf44e77cf0_0_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e03d3fe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d8e03d3fe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gd8e03d3fe6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8881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80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More focus on Risk</a:t>
            </a:r>
          </a:p>
          <a:p>
            <a:r>
              <a:rPr lang="en-DE" dirty="0"/>
              <a:t>More focus on Requirements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77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df44e77cf0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gdf44e77cf0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gdf44e77cf0_0_1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5147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df44e77cf0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gdf44e77cf0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gdf44e77cf0_0_1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22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df44e77cf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" name="Google Shape;306;gdf44e77cf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gdf44e77cf0_0_1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062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df44e77cf0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3" name="Google Shape;583;gdf44e77cf0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4" name="Google Shape;584;gdf44e77cf0_0_1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df44e77cf0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2" name="Google Shape;592;gdf44e77cf0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3" name="Google Shape;593;gdf44e77cf0_0_1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28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df44e77cf0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1" name="Google Shape;601;gdf44e77cf0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2" name="Google Shape;602;gdf44e77cf0_0_1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df44e77cf0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gdf44e77cf0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1" name="Google Shape;611;gdf44e77cf0_0_1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32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e03d3fe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d8e03d3fe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gd8e03d3fe6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3849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i="0" u="none" strike="noStrike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ISO/IEC 15408-1:2009</a:t>
            </a:r>
          </a:p>
          <a:p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 technology — Security techniques — Evaluation criteria for IT security 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87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</p:spPr>
        <p:txBody>
          <a:bodyPr/>
          <a:lstStyle>
            <a:lvl1pPr>
              <a:defRPr>
                <a:solidFill>
                  <a:srgbClr val="2EC6D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325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9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 anchor="b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37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1FD0BAD-EDB4-BF48-B5DA-A7E15AE1BB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11" name="Rak 11"/>
          <p:cNvCxnSpPr/>
          <p:nvPr userDrawn="1"/>
        </p:nvCxnSpPr>
        <p:spPr bwMode="auto">
          <a:xfrm>
            <a:off x="0" y="506685"/>
            <a:ext cx="9144000" cy="1588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2EC6D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89F58E8-BA08-624B-ABFF-225C07C720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</p:spPr>
      </p:pic>
      <p:pic>
        <p:nvPicPr>
          <p:cNvPr id="10" name="Grafik 16">
            <a:extLst>
              <a:ext uri="{FF2B5EF4-FFF2-40B4-BE49-F238E27FC236}">
                <a16:creationId xmlns:a16="http://schemas.microsoft.com/office/drawing/2014/main" id="{3B92576A-F981-8F41-9606-B8056669BE8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3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1" r:id="rId6"/>
    <p:sldLayoutId id="2147483654" r:id="rId7"/>
    <p:sldLayoutId id="2147483661" r:id="rId8"/>
    <p:sldLayoutId id="2147483655" r:id="rId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2DC6D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l.acm.org/doi/10.1016/j.infsof.2008.01.01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red.com/2002/01/bill-gates-trustworthy-computin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owasp.org/www-pdf-archive/OWASPDay2007Belgium_BartDeWin.pdf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imm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channel/UCEZDbvQrj5APg5cEET49A_g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owaspsamm.org/benchmarking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bestpractices.coreinfrastructure.org/en/criteria/0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0DD425B-6137-D84B-82F1-C994491F9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Secure</a:t>
            </a:r>
            <a:r>
              <a:rPr lang="sv-SE" dirty="0"/>
              <a:t> Software </a:t>
            </a:r>
            <a:r>
              <a:rPr lang="sv-SE" dirty="0" err="1"/>
              <a:t>Engineering</a:t>
            </a:r>
            <a:r>
              <a:rPr lang="sv-SE" dirty="0"/>
              <a:t>: Intro</a:t>
            </a:r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05C38B2B-C404-6045-95EB-FED89D552530}"/>
              </a:ext>
            </a:extLst>
          </p:cNvPr>
          <p:cNvSpPr txBox="1">
            <a:spLocks/>
          </p:cNvSpPr>
          <p:nvPr/>
        </p:nvSpPr>
        <p:spPr>
          <a:xfrm>
            <a:off x="516964" y="5924550"/>
            <a:ext cx="800100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F0080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sv-SE" sz="1800" dirty="0">
                <a:solidFill>
                  <a:srgbClr val="616161"/>
                </a:solidFill>
              </a:rPr>
              <a:t>MSc Course </a:t>
            </a:r>
            <a:r>
              <a:rPr lang="sv-SE" sz="1800" dirty="0" err="1">
                <a:solidFill>
                  <a:srgbClr val="616161"/>
                </a:solidFill>
              </a:rPr>
              <a:t>Secure</a:t>
            </a:r>
            <a:r>
              <a:rPr lang="sv-SE" sz="1800" dirty="0">
                <a:solidFill>
                  <a:srgbClr val="616161"/>
                </a:solidFill>
              </a:rPr>
              <a:t> Software </a:t>
            </a:r>
            <a:r>
              <a:rPr lang="sv-SE" sz="1800" dirty="0" err="1">
                <a:solidFill>
                  <a:srgbClr val="616161"/>
                </a:solidFill>
              </a:rPr>
              <a:t>Engineering</a:t>
            </a:r>
            <a:r>
              <a:rPr lang="sv-SE" sz="1800" dirty="0">
                <a:solidFill>
                  <a:srgbClr val="616161"/>
                </a:solidFill>
              </a:rPr>
              <a:t> – Summer Semester 2022</a:t>
            </a:r>
          </a:p>
        </p:txBody>
      </p:sp>
      <p:sp>
        <p:nvSpPr>
          <p:cNvPr id="7" name="Subtitle 9">
            <a:extLst>
              <a:ext uri="{FF2B5EF4-FFF2-40B4-BE49-F238E27FC236}">
                <a16:creationId xmlns:a16="http://schemas.microsoft.com/office/drawing/2014/main" id="{2505E77C-905D-AC4F-A60A-5279F49F2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b="1" dirty="0"/>
              <a:t>Riccardo </a:t>
            </a:r>
            <a:r>
              <a:rPr lang="sv-SE" b="1" dirty="0" err="1"/>
              <a:t>Scandariato</a:t>
            </a:r>
            <a:endParaRPr lang="sv-SE" b="1" dirty="0"/>
          </a:p>
          <a:p>
            <a:pPr>
              <a:spcAft>
                <a:spcPts val="1200"/>
              </a:spcAft>
            </a:pPr>
            <a:r>
              <a:rPr lang="sv-SE" dirty="0" err="1"/>
              <a:t>Institute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Software </a:t>
            </a:r>
            <a:r>
              <a:rPr lang="sv-SE" dirty="0" err="1"/>
              <a:t>Security</a:t>
            </a:r>
            <a:r>
              <a:rPr lang="sv-SE" dirty="0"/>
              <a:t>, TUHH, </a:t>
            </a:r>
            <a:r>
              <a:rPr lang="sv-SE" dirty="0" err="1"/>
              <a:t>Germany</a:t>
            </a:r>
            <a:endParaRPr lang="sv-SE" dirty="0"/>
          </a:p>
          <a:p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ric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***do </a:t>
            </a:r>
            <a:r>
              <a:rPr lang="de-DE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scanda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@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tuhh</a:t>
            </a:r>
            <a:r>
              <a:rPr lang="de-DE" sz="3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</a:t>
            </a:r>
            <a:endParaRPr lang="sv-SE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994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</a:t>
            </a:r>
            <a:r>
              <a:rPr lang="en-US" b="1" i="1" dirty="0"/>
              <a:t>security</a:t>
            </a:r>
            <a:r>
              <a:rPr lang="en-US" dirty="0"/>
              <a:t> </a:t>
            </a:r>
            <a:r>
              <a:rPr lang="en-US" dirty="0">
                <a:solidFill>
                  <a:srgbClr val="FF0080"/>
                </a:solidFill>
              </a:rPr>
              <a:t>software</a:t>
            </a:r>
            <a:r>
              <a:rPr lang="en-US" dirty="0"/>
              <a:t> </a:t>
            </a:r>
            <a:r>
              <a:rPr lang="en-US" dirty="0">
                <a:solidFill>
                  <a:srgbClr val="FF0080"/>
                </a:solidFill>
              </a:rPr>
              <a:t>processes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are </a:t>
            </a:r>
            <a:r>
              <a:rPr lang="en-US" b="1" i="1" dirty="0"/>
              <a:t>security</a:t>
            </a:r>
            <a:r>
              <a:rPr lang="en-US" dirty="0"/>
              <a:t> </a:t>
            </a:r>
            <a:r>
              <a:rPr lang="en-US" dirty="0">
                <a:solidFill>
                  <a:srgbClr val="FF0080"/>
                </a:solidFill>
              </a:rPr>
              <a:t>maturity models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C31085-EF04-B445-A6C8-01958731420A}"/>
              </a:ext>
            </a:extLst>
          </p:cNvPr>
          <p:cNvSpPr txBox="1"/>
          <p:nvPr/>
        </p:nvSpPr>
        <p:spPr>
          <a:xfrm>
            <a:off x="863600" y="2214084"/>
            <a:ext cx="7695560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endParaRPr lang="en-GB" b="1" dirty="0"/>
          </a:p>
          <a:p>
            <a:r>
              <a:rPr lang="en-GB" dirty="0"/>
              <a:t>1) https://</a:t>
            </a:r>
            <a:r>
              <a:rPr lang="en-GB" dirty="0" err="1"/>
              <a:t>www.microsoft.com</a:t>
            </a:r>
            <a:r>
              <a:rPr lang="en-GB" dirty="0"/>
              <a:t>/</a:t>
            </a:r>
            <a:r>
              <a:rPr lang="en-GB" dirty="0" err="1"/>
              <a:t>en</a:t>
            </a:r>
            <a:r>
              <a:rPr lang="en-GB" dirty="0"/>
              <a:t>-us/</a:t>
            </a:r>
            <a:r>
              <a:rPr lang="en-GB" dirty="0" err="1"/>
              <a:t>securityengineering</a:t>
            </a:r>
            <a:r>
              <a:rPr lang="en-GB" dirty="0"/>
              <a:t>/</a:t>
            </a:r>
            <a:r>
              <a:rPr lang="en-GB" dirty="0" err="1"/>
              <a:t>sdl</a:t>
            </a:r>
            <a:r>
              <a:rPr lang="en-GB" dirty="0"/>
              <a:t>/practices</a:t>
            </a:r>
            <a:endParaRPr lang="en-DE" dirty="0"/>
          </a:p>
          <a:p>
            <a:endParaRPr lang="en-GB" b="1" dirty="0"/>
          </a:p>
          <a:p>
            <a:r>
              <a:rPr lang="en-GB" dirty="0"/>
              <a:t>2) B. De Win, et al., </a:t>
            </a:r>
            <a:r>
              <a:rPr lang="en-GB" b="1" dirty="0">
                <a:hlinkClick r:id="rId2"/>
              </a:rPr>
              <a:t>On the secure software development process: CLASP, SDL and Touchpoints compared</a:t>
            </a:r>
            <a:r>
              <a:rPr lang="en-GB" dirty="0"/>
              <a:t>, IST, 2009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291671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r>
              <a:rPr lang="en-GB" dirty="0"/>
              <a:t>Security flaws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7529A5-4D60-474C-B9AF-3E5001B9BC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</p:spPr>
        <p:txBody>
          <a:bodyPr/>
          <a:lstStyle/>
          <a:p>
            <a:r>
              <a:rPr lang="en-GB" dirty="0"/>
              <a:t>ISO/IEC 15408 (Common Criteria)</a:t>
            </a:r>
          </a:p>
          <a:p>
            <a:endParaRPr lang="en-GB" dirty="0"/>
          </a:p>
          <a:p>
            <a:endParaRPr lang="en-DE" dirty="0"/>
          </a:p>
        </p:txBody>
      </p:sp>
      <p:pic>
        <p:nvPicPr>
          <p:cNvPr id="237" name="Google Shape;23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5501" y="2524909"/>
            <a:ext cx="6886575" cy="3152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9368FE-B740-B044-AEF7-F0F198E804A5}"/>
              </a:ext>
            </a:extLst>
          </p:cNvPr>
          <p:cNvSpPr/>
          <p:nvPr/>
        </p:nvSpPr>
        <p:spPr>
          <a:xfrm>
            <a:off x="3643086" y="4572000"/>
            <a:ext cx="1161143" cy="624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77A2FD-A84F-8549-8015-E5265CFC2F1A}"/>
              </a:ext>
            </a:extLst>
          </p:cNvPr>
          <p:cNvSpPr txBox="1"/>
          <p:nvPr/>
        </p:nvSpPr>
        <p:spPr>
          <a:xfrm>
            <a:off x="3701143" y="4734016"/>
            <a:ext cx="102748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Loss of CIA+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1102B1-20B1-E144-809C-42E57AB4BD22}"/>
              </a:ext>
            </a:extLst>
          </p:cNvPr>
          <p:cNvSpPr txBox="1"/>
          <p:nvPr/>
        </p:nvSpPr>
        <p:spPr>
          <a:xfrm>
            <a:off x="138433" y="6408433"/>
            <a:ext cx="8548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CIA+ Confidentiality, Integrity, Availability, Accountability &amp; Non-repudiation, Authenticity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0C91-EF42-0D49-BF6B-ED817CF2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Code-level</a:t>
            </a:r>
            <a:r>
              <a:rPr lang="sv-SE" dirty="0"/>
              <a:t> </a:t>
            </a:r>
            <a:r>
              <a:rPr lang="sv-SE" dirty="0" err="1"/>
              <a:t>vulnerabilities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4C784-73B8-6944-8027-41E3B710A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Stack overflow</a:t>
            </a:r>
          </a:p>
          <a:p>
            <a:pPr lvl="1"/>
            <a:r>
              <a:rPr lang="en-US" dirty="0"/>
              <a:t>Command injection</a:t>
            </a:r>
          </a:p>
          <a:p>
            <a:pPr lvl="1"/>
            <a:r>
              <a:rPr lang="en-US" dirty="0"/>
              <a:t>SQL injection</a:t>
            </a:r>
          </a:p>
          <a:p>
            <a:pPr lvl="1"/>
            <a:r>
              <a:rPr lang="en-US" dirty="0"/>
              <a:t>Cross-site scripting (XSS)</a:t>
            </a:r>
          </a:p>
          <a:p>
            <a:pPr lvl="1"/>
            <a:r>
              <a:rPr lang="en-US" dirty="0"/>
              <a:t>Cross-site request forgery (CSRF)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  <a:p>
            <a:r>
              <a:rPr lang="en-US" dirty="0"/>
              <a:t>MSc course ”</a:t>
            </a:r>
            <a:r>
              <a:rPr lang="en-US" dirty="0">
                <a:solidFill>
                  <a:srgbClr val="FF0080"/>
                </a:solidFill>
              </a:rPr>
              <a:t>Software Security</a:t>
            </a:r>
            <a:r>
              <a:rPr lang="en-US" dirty="0"/>
              <a:t>” in Winter Semester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A034FA-7A00-8840-AA9D-FF61A28BE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51645C-5097-0B44-A468-1E7F36EFA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308" y="595938"/>
            <a:ext cx="2104697" cy="68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7F86-C22B-584C-88E0-27112C2A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Not just </a:t>
            </a:r>
            <a:r>
              <a:rPr lang="en-GB" u="sng" dirty="0"/>
              <a:t>functional code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7D5B0-12CD-924C-B116-F3EA98D08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DE" dirty="0"/>
              <a:t>Lots of configuration code</a:t>
            </a:r>
          </a:p>
          <a:p>
            <a:endParaRPr lang="en-DE" dirty="0"/>
          </a:p>
          <a:p>
            <a:pPr lvl="1"/>
            <a:r>
              <a:rPr lang="en-DE" dirty="0"/>
              <a:t>Container config – </a:t>
            </a:r>
            <a:r>
              <a:rPr lang="en-DE" dirty="0">
                <a:solidFill>
                  <a:srgbClr val="FF2F92"/>
                </a:solidFill>
              </a:rPr>
              <a:t>Docker, K8s</a:t>
            </a:r>
            <a:r>
              <a:rPr lang="en-DE" dirty="0"/>
              <a:t> </a:t>
            </a:r>
            <a:br>
              <a:rPr lang="en-DE" dirty="0"/>
            </a:b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(Scanning tools: Aqua, Trivy, Snyk…)</a:t>
            </a:r>
          </a:p>
          <a:p>
            <a:pPr lvl="1"/>
            <a:endParaRPr lang="en-DE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DE" dirty="0"/>
              <a:t>Cloud deployment scripts (IaC) – </a:t>
            </a:r>
            <a:r>
              <a:rPr lang="en-DE" dirty="0">
                <a:solidFill>
                  <a:srgbClr val="FF2F92"/>
                </a:solidFill>
              </a:rPr>
              <a:t>Terraform, Ansible</a:t>
            </a:r>
            <a:br>
              <a:rPr lang="en-DE" dirty="0">
                <a:solidFill>
                  <a:srgbClr val="FF2F92"/>
                </a:solidFill>
              </a:rPr>
            </a:b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(Scanning tools: Snyk, Checov, Terrafirma, T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F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lint…)</a:t>
            </a:r>
          </a:p>
          <a:p>
            <a:pPr lvl="1"/>
            <a:endParaRPr lang="en-DE" dirty="0"/>
          </a:p>
          <a:p>
            <a:r>
              <a:rPr lang="en-DE" dirty="0">
                <a:solidFill>
                  <a:srgbClr val="FF0080"/>
                </a:solidFill>
              </a:rPr>
              <a:t>Configuration vulnerabilites </a:t>
            </a:r>
            <a:r>
              <a:rPr lang="en-DE" dirty="0"/>
              <a:t>as the new frontier</a:t>
            </a:r>
          </a:p>
          <a:p>
            <a:pPr marL="357188" indent="0">
              <a:spcBef>
                <a:spcPts val="1032"/>
              </a:spcBef>
              <a:buNone/>
            </a:pPr>
            <a:r>
              <a:rPr lang="en-DE" sz="1900" dirty="0"/>
              <a:t>(cf. </a:t>
            </a:r>
            <a:r>
              <a:rPr lang="en-GB" sz="1900" dirty="0"/>
              <a:t>A. Rahman et al., The seven sins: security smells in </a:t>
            </a:r>
            <a:r>
              <a:rPr lang="en-GB" sz="1900" dirty="0" err="1"/>
              <a:t>IaC</a:t>
            </a:r>
            <a:r>
              <a:rPr lang="en-GB" sz="1900" dirty="0"/>
              <a:t> scripts, ICSE 2019)</a:t>
            </a:r>
            <a:endParaRPr lang="en-DE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990E9-06DC-7943-B8A6-AC84C623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67FD7E-F0E6-FE49-ABBD-64615AFE4E47}"/>
              </a:ext>
            </a:extLst>
          </p:cNvPr>
          <p:cNvSpPr txBox="1"/>
          <p:nvPr/>
        </p:nvSpPr>
        <p:spPr>
          <a:xfrm>
            <a:off x="457200" y="6356350"/>
            <a:ext cx="2229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/>
              <a:t>IaC = Infrastructure-as-Code</a:t>
            </a:r>
          </a:p>
        </p:txBody>
      </p:sp>
      <p:sp>
        <p:nvSpPr>
          <p:cNvPr id="5" name="Explosion 1 4">
            <a:extLst>
              <a:ext uri="{FF2B5EF4-FFF2-40B4-BE49-F238E27FC236}">
                <a16:creationId xmlns:a16="http://schemas.microsoft.com/office/drawing/2014/main" id="{0B207421-F3EF-2D4C-B982-EC637BB44129}"/>
              </a:ext>
            </a:extLst>
          </p:cNvPr>
          <p:cNvSpPr/>
          <p:nvPr/>
        </p:nvSpPr>
        <p:spPr>
          <a:xfrm>
            <a:off x="6289040" y="1367837"/>
            <a:ext cx="2550160" cy="1527763"/>
          </a:xfrm>
          <a:prstGeom prst="irregularSeal1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Upcoming lecture</a:t>
            </a:r>
          </a:p>
        </p:txBody>
      </p:sp>
    </p:spTree>
    <p:extLst>
      <p:ext uri="{BB962C8B-B14F-4D97-AF65-F5344CB8AC3E}">
        <p14:creationId xmlns:p14="http://schemas.microsoft.com/office/powerpoint/2010/main" val="219120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C6B8E-6789-9844-9118-1F1CB23C8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Terraform scripting language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1A777F-9E7A-CA48-91A0-DC596C1C8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959F7F-3BF6-714C-B36B-DA2A42280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48" y="1510323"/>
            <a:ext cx="6487511" cy="33465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F6D792-E4F0-3B44-8E06-08C01DFEB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909" y="2270234"/>
            <a:ext cx="5434524" cy="45877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F181C6-F485-7144-9252-DFB5D022D743}"/>
              </a:ext>
            </a:extLst>
          </p:cNvPr>
          <p:cNvSpPr/>
          <p:nvPr/>
        </p:nvSpPr>
        <p:spPr>
          <a:xfrm>
            <a:off x="559676" y="2043694"/>
            <a:ext cx="1615966" cy="2265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AEA3D0-A57D-AE4D-A726-C3E9FF6A5BEB}"/>
              </a:ext>
            </a:extLst>
          </p:cNvPr>
          <p:cNvSpPr/>
          <p:nvPr/>
        </p:nvSpPr>
        <p:spPr>
          <a:xfrm>
            <a:off x="559676" y="3779324"/>
            <a:ext cx="2617075" cy="1655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4168425B-583A-544B-AB83-540BCD97DA12}"/>
              </a:ext>
            </a:extLst>
          </p:cNvPr>
          <p:cNvCxnSpPr>
            <a:cxnSpLocks/>
            <a:stCxn id="10" idx="3"/>
            <a:endCxn id="9" idx="3"/>
          </p:cNvCxnSpPr>
          <p:nvPr/>
        </p:nvCxnSpPr>
        <p:spPr>
          <a:xfrm flipH="1" flipV="1">
            <a:off x="2175642" y="2156964"/>
            <a:ext cx="1001109" cy="1705129"/>
          </a:xfrm>
          <a:prstGeom prst="curvedConnector3">
            <a:avLst>
              <a:gd name="adj1" fmla="val -22835"/>
            </a:avLst>
          </a:prstGeom>
          <a:ln w="19050" cmpd="sng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AFDF784-768B-5F49-BC10-BA59899E75C0}"/>
              </a:ext>
            </a:extLst>
          </p:cNvPr>
          <p:cNvSpPr/>
          <p:nvPr/>
        </p:nvSpPr>
        <p:spPr>
          <a:xfrm>
            <a:off x="3840211" y="4198315"/>
            <a:ext cx="5193430" cy="17661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03AF95-AB7A-2649-8581-1B2FC527D2B3}"/>
              </a:ext>
            </a:extLst>
          </p:cNvPr>
          <p:cNvSpPr/>
          <p:nvPr/>
        </p:nvSpPr>
        <p:spPr>
          <a:xfrm>
            <a:off x="3840211" y="5949711"/>
            <a:ext cx="2308342" cy="15154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17" name="Curved Connector 16">
            <a:extLst>
              <a:ext uri="{FF2B5EF4-FFF2-40B4-BE49-F238E27FC236}">
                <a16:creationId xmlns:a16="http://schemas.microsoft.com/office/drawing/2014/main" id="{5E59040B-18AC-9148-AD6E-46D3233E8B4F}"/>
              </a:ext>
            </a:extLst>
          </p:cNvPr>
          <p:cNvCxnSpPr>
            <a:cxnSpLocks/>
            <a:stCxn id="16" idx="3"/>
            <a:endCxn id="15" idx="2"/>
          </p:cNvCxnSpPr>
          <p:nvPr/>
        </p:nvCxnSpPr>
        <p:spPr>
          <a:xfrm flipV="1">
            <a:off x="6148553" y="4374931"/>
            <a:ext cx="288373" cy="1650552"/>
          </a:xfrm>
          <a:prstGeom prst="curvedConnector2">
            <a:avLst/>
          </a:prstGeom>
          <a:ln w="19050" cmpd="sng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42A077F9-806F-544A-A901-2B0D19A66BDB}"/>
              </a:ext>
            </a:extLst>
          </p:cNvPr>
          <p:cNvSpPr/>
          <p:nvPr/>
        </p:nvSpPr>
        <p:spPr>
          <a:xfrm>
            <a:off x="3753501" y="2432755"/>
            <a:ext cx="1401823" cy="17661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24" name="Curved Connector 23">
            <a:extLst>
              <a:ext uri="{FF2B5EF4-FFF2-40B4-BE49-F238E27FC236}">
                <a16:creationId xmlns:a16="http://schemas.microsoft.com/office/drawing/2014/main" id="{E2A23EEB-61EC-6C4D-826B-659F2178C9A5}"/>
              </a:ext>
            </a:extLst>
          </p:cNvPr>
          <p:cNvCxnSpPr>
            <a:cxnSpLocks/>
            <a:endCxn id="23" idx="3"/>
          </p:cNvCxnSpPr>
          <p:nvPr/>
        </p:nvCxnSpPr>
        <p:spPr>
          <a:xfrm rot="16200000" flipV="1">
            <a:off x="4942548" y="2733839"/>
            <a:ext cx="1677252" cy="1251699"/>
          </a:xfrm>
          <a:prstGeom prst="curvedConnector2">
            <a:avLst/>
          </a:prstGeom>
          <a:ln w="19050" cmpd="sng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F60845DD-C20F-A240-AAF2-5042AF39A23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8394" y="2578441"/>
            <a:ext cx="723181" cy="7566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38092F5-AFA8-B04A-99E5-C7514853B1C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488" y="1686774"/>
            <a:ext cx="470190" cy="47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171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2C0210-342F-E24F-82A4-59A43AA3B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Above the implementation/ops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4BDE51-077B-3643-9F00-B879D9AE4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Is the </a:t>
            </a:r>
            <a:r>
              <a:rPr lang="en-DE" dirty="0">
                <a:solidFill>
                  <a:srgbClr val="FF0080"/>
                </a:solidFill>
              </a:rPr>
              <a:t>architectural design </a:t>
            </a:r>
            <a:r>
              <a:rPr lang="en-DE" dirty="0"/>
              <a:t>right?</a:t>
            </a:r>
          </a:p>
          <a:p>
            <a:endParaRPr lang="en-DE" dirty="0"/>
          </a:p>
          <a:p>
            <a:r>
              <a:rPr lang="en-DE" dirty="0"/>
              <a:t>Are the </a:t>
            </a:r>
            <a:r>
              <a:rPr lang="en-DE" dirty="0">
                <a:solidFill>
                  <a:srgbClr val="FF0080"/>
                </a:solidFill>
              </a:rPr>
              <a:t>software requirements </a:t>
            </a:r>
            <a:r>
              <a:rPr lang="en-DE" dirty="0"/>
              <a:t>right?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D79A9C-3575-EC40-82F0-7C76C8E8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11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D2251D4-D37D-D24A-AE5D-31E6A72D4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dirty="0"/>
              <a:t>Architectural security issues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F352DF4-9558-E64E-854B-A001F1237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228"/>
            <a:ext cx="8229600" cy="7370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i="1" dirty="0"/>
              <a:t>Security weaknesses due to wrong design choices</a:t>
            </a:r>
            <a:endParaRPr lang="en-DE" b="1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A1FBF-9B08-4743-8435-632DC8E24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25D14A-F92E-4F43-A26F-4B4E7DC772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544" y="2142948"/>
            <a:ext cx="5076497" cy="5448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B66C9B4-5041-F141-A727-2B57EAF313D2}"/>
              </a:ext>
            </a:extLst>
          </p:cNvPr>
          <p:cNvSpPr txBox="1"/>
          <p:nvPr/>
        </p:nvSpPr>
        <p:spPr>
          <a:xfrm>
            <a:off x="457200" y="2753995"/>
            <a:ext cx="48938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Using Weak Authentication (e.g., “API keys”)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Trust Boundary Violation (e.g., </a:t>
            </a:r>
            <a:r>
              <a:rPr lang="en-GB" dirty="0" err="1"/>
              <a:t>i</a:t>
            </a:r>
            <a:r>
              <a:rPr lang="en-DE" dirty="0"/>
              <a:t>nput validation</a:t>
            </a:r>
            <a:r>
              <a:rPr lang="en-GB" dirty="0"/>
              <a:t>)</a:t>
            </a:r>
            <a:endParaRPr lang="en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Unprotected Storage of Credentials</a:t>
            </a:r>
            <a:endParaRPr lang="en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Permission Re-delegation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596629-83F5-1242-9838-660F258C7F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2" y="4377006"/>
            <a:ext cx="9000815" cy="22927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A737E05-0CDC-F740-A2C1-2EF3A61A42FD}"/>
              </a:ext>
            </a:extLst>
          </p:cNvPr>
          <p:cNvSpPr/>
          <p:nvPr/>
        </p:nvSpPr>
        <p:spPr>
          <a:xfrm>
            <a:off x="5042647" y="5181843"/>
            <a:ext cx="2265829" cy="244365"/>
          </a:xfrm>
          <a:prstGeom prst="rect">
            <a:avLst/>
          </a:prstGeom>
          <a:noFill/>
          <a:ln>
            <a:solidFill>
              <a:srgbClr val="FF008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36DAE3-ABB7-DA42-9E0B-54A424B2A780}"/>
              </a:ext>
            </a:extLst>
          </p:cNvPr>
          <p:cNvSpPr txBox="1"/>
          <p:nvPr/>
        </p:nvSpPr>
        <p:spPr>
          <a:xfrm>
            <a:off x="6184463" y="3926716"/>
            <a:ext cx="2053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b="1" dirty="0">
                <a:solidFill>
                  <a:srgbClr val="FF0080"/>
                </a:solidFill>
              </a:rPr>
              <a:t>OWASP Top 10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8CBC4A-5295-184A-BA9F-F5E96DBA95C7}"/>
              </a:ext>
            </a:extLst>
          </p:cNvPr>
          <p:cNvSpPr/>
          <p:nvPr/>
        </p:nvSpPr>
        <p:spPr>
          <a:xfrm>
            <a:off x="8878234" y="6212541"/>
            <a:ext cx="94129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1377CA-39BC-2C4A-9877-4E90C80FA875}"/>
              </a:ext>
            </a:extLst>
          </p:cNvPr>
          <p:cNvSpPr/>
          <p:nvPr/>
        </p:nvSpPr>
        <p:spPr>
          <a:xfrm>
            <a:off x="8487709" y="6424612"/>
            <a:ext cx="94129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Explosion 1 14">
            <a:extLst>
              <a:ext uri="{FF2B5EF4-FFF2-40B4-BE49-F238E27FC236}">
                <a16:creationId xmlns:a16="http://schemas.microsoft.com/office/drawing/2014/main" id="{D0E16D31-E27D-DB46-89B9-12F4CCFFF120}"/>
              </a:ext>
            </a:extLst>
          </p:cNvPr>
          <p:cNvSpPr/>
          <p:nvPr/>
        </p:nvSpPr>
        <p:spPr>
          <a:xfrm>
            <a:off x="6405071" y="2083665"/>
            <a:ext cx="2550160" cy="1527763"/>
          </a:xfrm>
          <a:prstGeom prst="irregularSeal1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Upcoming lectures</a:t>
            </a:r>
          </a:p>
        </p:txBody>
      </p:sp>
    </p:spTree>
    <p:extLst>
      <p:ext uri="{BB962C8B-B14F-4D97-AF65-F5344CB8AC3E}">
        <p14:creationId xmlns:p14="http://schemas.microsoft.com/office/powerpoint/2010/main" val="221334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C13DF-9391-5941-842E-7ED4D29D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But also…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BD37-B0CF-4647-86DF-709073321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DE" dirty="0"/>
              <a:t>Wrong / missing </a:t>
            </a:r>
            <a:r>
              <a:rPr lang="en-DE" dirty="0">
                <a:solidFill>
                  <a:srgbClr val="2EC6D6"/>
                </a:solidFill>
              </a:rPr>
              <a:t>security assumptions</a:t>
            </a:r>
          </a:p>
          <a:p>
            <a:pPr lvl="1"/>
            <a:r>
              <a:rPr lang="en-DE" dirty="0"/>
              <a:t>Traffic is not accessible (CAN-bus ?)</a:t>
            </a:r>
          </a:p>
          <a:p>
            <a:pPr lvl="1"/>
            <a:r>
              <a:rPr lang="en-DE" dirty="0"/>
              <a:t>Traffic is </a:t>
            </a:r>
            <a:r>
              <a:rPr lang="en-DE" i="1" dirty="0"/>
              <a:t>always</a:t>
            </a:r>
            <a:r>
              <a:rPr lang="en-DE" dirty="0"/>
              <a:t> encrypted (until it isn’t)</a:t>
            </a:r>
          </a:p>
          <a:p>
            <a:r>
              <a:rPr lang="en-DE" dirty="0"/>
              <a:t>Wrong </a:t>
            </a:r>
            <a:r>
              <a:rPr lang="en-DE" dirty="0">
                <a:solidFill>
                  <a:srgbClr val="2EC6D6"/>
                </a:solidFill>
              </a:rPr>
              <a:t>perception of risks</a:t>
            </a:r>
          </a:p>
          <a:p>
            <a:pPr lvl="1"/>
            <a:r>
              <a:rPr lang="en-DE" dirty="0"/>
              <a:t>Low likelihood of malicious internal user</a:t>
            </a:r>
          </a:p>
          <a:p>
            <a:pPr lvl="1"/>
            <a:r>
              <a:rPr lang="en-DE" dirty="0"/>
              <a:t>Phisical access in IoT systems </a:t>
            </a:r>
          </a:p>
          <a:p>
            <a:r>
              <a:rPr lang="en-DE" dirty="0"/>
              <a:t>Wrong / missing </a:t>
            </a:r>
            <a:r>
              <a:rPr lang="en-DE" dirty="0">
                <a:solidFill>
                  <a:srgbClr val="2EC6D6"/>
                </a:solidFill>
              </a:rPr>
              <a:t>security requirements</a:t>
            </a:r>
          </a:p>
          <a:p>
            <a:pPr lvl="1"/>
            <a:r>
              <a:rPr lang="en-DE" dirty="0"/>
              <a:t>In safety-critical systems, ppl focus on integrity over confidentiality </a:t>
            </a:r>
            <a:br>
              <a:rPr lang="en-DE" dirty="0"/>
            </a:br>
            <a:r>
              <a:rPr lang="en-DE" dirty="0"/>
              <a:t>(what is asset contains personal data?)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BF283-F9BC-F34B-A316-E92DC18C9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9</a:t>
            </a:fld>
            <a:endParaRPr lang="en-US"/>
          </a:p>
        </p:txBody>
      </p:sp>
      <p:sp>
        <p:nvSpPr>
          <p:cNvPr id="5" name="Explosion 1 4">
            <a:extLst>
              <a:ext uri="{FF2B5EF4-FFF2-40B4-BE49-F238E27FC236}">
                <a16:creationId xmlns:a16="http://schemas.microsoft.com/office/drawing/2014/main" id="{E17AC876-F56B-8942-B1F9-F4F77DB5387D}"/>
              </a:ext>
            </a:extLst>
          </p:cNvPr>
          <p:cNvSpPr/>
          <p:nvPr/>
        </p:nvSpPr>
        <p:spPr>
          <a:xfrm>
            <a:off x="6136639" y="136525"/>
            <a:ext cx="2550160" cy="1527763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Upcoming lectures</a:t>
            </a:r>
          </a:p>
        </p:txBody>
      </p:sp>
    </p:spTree>
    <p:extLst>
      <p:ext uri="{BB962C8B-B14F-4D97-AF65-F5344CB8AC3E}">
        <p14:creationId xmlns:p14="http://schemas.microsoft.com/office/powerpoint/2010/main" val="367513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CEA73-2252-E144-9F8C-2EA6EE579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Processes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07BE0-6E02-7D4B-B90B-8A4831937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34800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/>
              <a:t>“Shift Left” Paradigm</a:t>
            </a:r>
            <a:endParaRPr/>
          </a:p>
        </p:txBody>
      </p:sp>
      <p:sp>
        <p:nvSpPr>
          <p:cNvPr id="274" name="Google Shape;274;p3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11</a:t>
            </a:fld>
            <a:endParaRPr/>
          </a:p>
        </p:txBody>
      </p:sp>
      <p:sp>
        <p:nvSpPr>
          <p:cNvPr id="275" name="Google Shape;275;p36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de-DE" dirty="0"/>
              <a:t>Old </a:t>
            </a:r>
            <a:r>
              <a:rPr lang="de-DE" dirty="0" err="1"/>
              <a:t>days</a:t>
            </a:r>
            <a:r>
              <a:rPr lang="de-DE" dirty="0"/>
              <a:t>: deal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>
                <a:solidFill>
                  <a:srgbClr val="2DC6D6"/>
                </a:solidFill>
              </a:rPr>
              <a:t>at </a:t>
            </a:r>
            <a:r>
              <a:rPr lang="de-DE" dirty="0" err="1">
                <a:solidFill>
                  <a:srgbClr val="2DC6D6"/>
                </a:solidFill>
              </a:rPr>
              <a:t>the</a:t>
            </a:r>
            <a:r>
              <a:rPr lang="de-DE" dirty="0">
                <a:solidFill>
                  <a:srgbClr val="2DC6D6"/>
                </a:solidFill>
              </a:rPr>
              <a:t> end</a:t>
            </a:r>
            <a:r>
              <a:rPr lang="de-DE" dirty="0"/>
              <a:t> (</a:t>
            </a:r>
            <a:r>
              <a:rPr lang="de-DE" dirty="0" err="1"/>
              <a:t>patching</a:t>
            </a:r>
            <a:r>
              <a:rPr lang="de-DE" dirty="0"/>
              <a:t>, </a:t>
            </a:r>
            <a:r>
              <a:rPr lang="de-DE" dirty="0" err="1"/>
              <a:t>incident</a:t>
            </a:r>
            <a:r>
              <a:rPr lang="de-DE" dirty="0"/>
              <a:t> </a:t>
            </a:r>
            <a:r>
              <a:rPr lang="de-DE" dirty="0" err="1"/>
              <a:t>handling</a:t>
            </a:r>
            <a:r>
              <a:rPr lang="de-DE" dirty="0"/>
              <a:t>)</a:t>
            </a:r>
            <a:endParaRPr dirty="0"/>
          </a:p>
          <a:p>
            <a:pPr marL="457200" lvl="0" indent="-431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de-DE" dirty="0"/>
              <a:t>New </a:t>
            </a:r>
            <a:r>
              <a:rPr lang="de-DE" dirty="0" err="1"/>
              <a:t>paradigm</a:t>
            </a:r>
            <a:r>
              <a:rPr lang="de-DE" dirty="0"/>
              <a:t>, </a:t>
            </a:r>
            <a:r>
              <a:rPr lang="de-DE" dirty="0" err="1">
                <a:solidFill>
                  <a:srgbClr val="2DC6D6"/>
                </a:solidFill>
              </a:rPr>
              <a:t>start</a:t>
            </a:r>
            <a:r>
              <a:rPr lang="de-DE" dirty="0">
                <a:solidFill>
                  <a:srgbClr val="2DC6D6"/>
                </a:solidFill>
              </a:rPr>
              <a:t> </a:t>
            </a:r>
            <a:r>
              <a:rPr lang="de-DE" dirty="0" err="1">
                <a:solidFill>
                  <a:srgbClr val="2DC6D6"/>
                </a:solidFill>
              </a:rPr>
              <a:t>early</a:t>
            </a:r>
            <a:r>
              <a:rPr lang="de-DE" dirty="0">
                <a:solidFill>
                  <a:srgbClr val="2DC6D6"/>
                </a:solidFill>
              </a:rPr>
              <a:t> </a:t>
            </a:r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dev</a:t>
            </a:r>
            <a:r>
              <a:rPr lang="de-DE" dirty="0"/>
              <a:t> </a:t>
            </a:r>
            <a:r>
              <a:rPr lang="de-DE" b="1" u="sng" dirty="0" err="1"/>
              <a:t>process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deal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/>
              <a:t>continuously</a:t>
            </a:r>
            <a:endParaRPr lang="de-DE" dirty="0"/>
          </a:p>
          <a:p>
            <a:pPr marL="857250" lvl="1" indent="-431800">
              <a:spcBef>
                <a:spcPts val="1000"/>
              </a:spcBef>
              <a:buSzPts val="3200"/>
              <a:buChar char="•"/>
            </a:pPr>
            <a:r>
              <a:rPr lang="de-DE" dirty="0">
                <a:solidFill>
                  <a:srgbClr val="FF0080"/>
                </a:solidFill>
              </a:rPr>
              <a:t>Security-</a:t>
            </a:r>
            <a:r>
              <a:rPr lang="de-DE" dirty="0" err="1">
                <a:solidFill>
                  <a:srgbClr val="FF0080"/>
                </a:solidFill>
              </a:rPr>
              <a:t>by</a:t>
            </a:r>
            <a:r>
              <a:rPr lang="de-DE" dirty="0">
                <a:solidFill>
                  <a:srgbClr val="FF0080"/>
                </a:solidFill>
              </a:rPr>
              <a:t>-design</a:t>
            </a:r>
          </a:p>
          <a:p>
            <a:pPr marL="457200" lvl="0" indent="-431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endParaRPr lang="de-DE" dirty="0"/>
          </a:p>
          <a:p>
            <a:pPr marL="457200" lvl="0" indent="-431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de-DE" dirty="0" err="1"/>
              <a:t>Beyond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activities</a:t>
            </a:r>
            <a:r>
              <a:rPr lang="de-DE" dirty="0"/>
              <a:t>? 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last </a:t>
            </a:r>
            <a:r>
              <a:rPr lang="de-DE" dirty="0" err="1"/>
              <a:t>slide</a:t>
            </a:r>
            <a:r>
              <a:rPr lang="de-DE" dirty="0"/>
              <a:t>…)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DE"/>
              <a:t>Secure Development Life-Cycle (SDL)</a:t>
            </a:r>
            <a:endParaRPr/>
          </a:p>
        </p:txBody>
      </p:sp>
      <p:sp>
        <p:nvSpPr>
          <p:cNvPr id="266" name="Google Shape;266;p35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9306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80"/>
              </a:buClr>
              <a:buSzPct val="100000"/>
              <a:buChar char="•"/>
            </a:pPr>
            <a:r>
              <a:rPr lang="de-DE" sz="2800" dirty="0">
                <a:solidFill>
                  <a:srgbClr val="FF0080"/>
                </a:solidFill>
              </a:rPr>
              <a:t>Security </a:t>
            </a:r>
            <a:r>
              <a:rPr lang="de-DE" sz="2800" dirty="0" err="1">
                <a:solidFill>
                  <a:srgbClr val="FF0080"/>
                </a:solidFill>
              </a:rPr>
              <a:t>is</a:t>
            </a:r>
            <a:r>
              <a:rPr lang="de-DE" sz="2800" dirty="0">
                <a:solidFill>
                  <a:srgbClr val="FF0080"/>
                </a:solidFill>
              </a:rPr>
              <a:t> not an </a:t>
            </a:r>
            <a:r>
              <a:rPr lang="de-DE" sz="2800" dirty="0" err="1">
                <a:solidFill>
                  <a:srgbClr val="FF0080"/>
                </a:solidFill>
              </a:rPr>
              <a:t>add</a:t>
            </a:r>
            <a:r>
              <a:rPr lang="de-DE" sz="2800" dirty="0">
                <a:solidFill>
                  <a:srgbClr val="FF0080"/>
                </a:solidFill>
              </a:rPr>
              <a:t>-on </a:t>
            </a:r>
            <a:r>
              <a:rPr lang="de-DE" sz="2800" dirty="0" err="1">
                <a:solidFill>
                  <a:srgbClr val="FF0080"/>
                </a:solidFill>
              </a:rPr>
              <a:t>feature</a:t>
            </a:r>
            <a:endParaRPr sz="2800" dirty="0">
              <a:solidFill>
                <a:srgbClr val="FF0080"/>
              </a:solidFill>
            </a:endParaRPr>
          </a:p>
          <a:p>
            <a:pPr marL="457200" lvl="0" indent="-39306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de-DE" sz="2800" dirty="0" err="1"/>
              <a:t>You</a:t>
            </a:r>
            <a:r>
              <a:rPr lang="de-DE" sz="2800" dirty="0"/>
              <a:t> </a:t>
            </a:r>
            <a:r>
              <a:rPr lang="de-DE" sz="2800" dirty="0" err="1"/>
              <a:t>don’t</a:t>
            </a:r>
            <a:r>
              <a:rPr lang="de-DE" sz="2800" dirty="0"/>
              <a:t> </a:t>
            </a:r>
            <a:r>
              <a:rPr lang="de-DE" sz="2800" dirty="0" err="1"/>
              <a:t>write</a:t>
            </a:r>
            <a:r>
              <a:rPr lang="de-DE" sz="2800" dirty="0"/>
              <a:t> </a:t>
            </a:r>
            <a:r>
              <a:rPr lang="de-DE" sz="2800" dirty="0" err="1"/>
              <a:t>software</a:t>
            </a:r>
            <a:r>
              <a:rPr lang="de-DE" sz="2800" dirty="0"/>
              <a:t> </a:t>
            </a:r>
            <a:r>
              <a:rPr lang="de-DE" sz="2800" u="sng" dirty="0" err="1"/>
              <a:t>and</a:t>
            </a:r>
            <a:r>
              <a:rPr lang="de-DE" sz="2800" u="sng" dirty="0"/>
              <a:t> </a:t>
            </a:r>
            <a:r>
              <a:rPr lang="de-DE" sz="2800" u="sng" dirty="0" err="1"/>
              <a:t>then</a:t>
            </a:r>
            <a:r>
              <a:rPr lang="de-DE" sz="2800" dirty="0"/>
              <a:t> </a:t>
            </a:r>
            <a:r>
              <a:rPr lang="de-DE" sz="2800" dirty="0" err="1"/>
              <a:t>make</a:t>
            </a:r>
            <a:r>
              <a:rPr lang="de-DE" sz="2800" dirty="0"/>
              <a:t> </a:t>
            </a:r>
            <a:r>
              <a:rPr lang="de-DE" sz="2800" dirty="0" err="1"/>
              <a:t>it</a:t>
            </a:r>
            <a:r>
              <a:rPr lang="de-DE" sz="2800" dirty="0"/>
              <a:t> “</a:t>
            </a:r>
            <a:r>
              <a:rPr lang="de-DE" sz="2800" dirty="0" err="1"/>
              <a:t>secure</a:t>
            </a:r>
            <a:r>
              <a:rPr lang="de-DE" sz="2800" dirty="0"/>
              <a:t>” </a:t>
            </a:r>
            <a:r>
              <a:rPr lang="de-DE" sz="2800" dirty="0" err="1"/>
              <a:t>by</a:t>
            </a:r>
            <a:r>
              <a:rPr lang="de-DE" sz="2800" dirty="0"/>
              <a:t> </a:t>
            </a:r>
            <a:r>
              <a:rPr lang="de-DE" sz="2800" i="1" dirty="0" err="1"/>
              <a:t>adding</a:t>
            </a:r>
            <a:r>
              <a:rPr lang="de-DE" sz="2800" i="1" dirty="0"/>
              <a:t> a </a:t>
            </a:r>
            <a:r>
              <a:rPr lang="de-DE" sz="2800" i="1" dirty="0" err="1"/>
              <a:t>few</a:t>
            </a:r>
            <a:r>
              <a:rPr lang="de-DE" sz="2800" i="1" dirty="0"/>
              <a:t> </a:t>
            </a:r>
            <a:r>
              <a:rPr lang="de-DE" sz="2800" i="1" dirty="0" err="1"/>
              <a:t>security</a:t>
            </a:r>
            <a:r>
              <a:rPr lang="de-DE" sz="2800" i="1" dirty="0"/>
              <a:t> </a:t>
            </a:r>
            <a:r>
              <a:rPr lang="de-DE" sz="2800" i="1" dirty="0" err="1"/>
              <a:t>features</a:t>
            </a:r>
            <a:r>
              <a:rPr lang="de-DE" sz="2800" i="1" dirty="0"/>
              <a:t> </a:t>
            </a:r>
            <a:r>
              <a:rPr lang="de-DE" sz="2800" dirty="0"/>
              <a:t>(</a:t>
            </a:r>
            <a:r>
              <a:rPr lang="de-DE" sz="2800" dirty="0" err="1"/>
              <a:t>authentication</a:t>
            </a:r>
            <a:r>
              <a:rPr lang="de-DE" sz="2800" dirty="0"/>
              <a:t>, </a:t>
            </a:r>
            <a:r>
              <a:rPr lang="de-DE" sz="2800" dirty="0" err="1"/>
              <a:t>etc</a:t>
            </a:r>
            <a:r>
              <a:rPr lang="de-DE" sz="2800" dirty="0"/>
              <a:t>)</a:t>
            </a:r>
            <a:endParaRPr sz="2800" dirty="0"/>
          </a:p>
          <a:p>
            <a:pPr marL="457200" lvl="0" indent="-39306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de-DE" sz="2800" dirty="0" err="1"/>
              <a:t>You</a:t>
            </a:r>
            <a:r>
              <a:rPr lang="de-DE" sz="2800" dirty="0"/>
              <a:t> </a:t>
            </a:r>
            <a:r>
              <a:rPr lang="de-DE" sz="2800" dirty="0" err="1"/>
              <a:t>don’t</a:t>
            </a:r>
            <a:r>
              <a:rPr lang="de-DE" sz="2800" dirty="0"/>
              <a:t> </a:t>
            </a:r>
            <a:r>
              <a:rPr lang="de-DE" sz="2800" dirty="0" err="1"/>
              <a:t>write</a:t>
            </a:r>
            <a:r>
              <a:rPr lang="de-DE" sz="2800" dirty="0"/>
              <a:t> </a:t>
            </a:r>
            <a:r>
              <a:rPr lang="de-DE" sz="2800" dirty="0" err="1"/>
              <a:t>software</a:t>
            </a:r>
            <a:r>
              <a:rPr lang="de-DE" sz="2800" dirty="0"/>
              <a:t> </a:t>
            </a:r>
            <a:r>
              <a:rPr lang="de-DE" sz="2800" u="sng" dirty="0" err="1"/>
              <a:t>and</a:t>
            </a:r>
            <a:r>
              <a:rPr lang="de-DE" sz="2800" u="sng" dirty="0"/>
              <a:t> </a:t>
            </a:r>
            <a:r>
              <a:rPr lang="de-DE" sz="2800" u="sng" dirty="0" err="1"/>
              <a:t>then</a:t>
            </a:r>
            <a:r>
              <a:rPr lang="de-DE" sz="2800" dirty="0"/>
              <a:t> </a:t>
            </a:r>
            <a:r>
              <a:rPr lang="de-DE" sz="2800" dirty="0" err="1"/>
              <a:t>make</a:t>
            </a:r>
            <a:r>
              <a:rPr lang="de-DE" sz="2800" dirty="0"/>
              <a:t> </a:t>
            </a:r>
            <a:r>
              <a:rPr lang="de-DE" sz="2800" dirty="0" err="1"/>
              <a:t>it</a:t>
            </a:r>
            <a:r>
              <a:rPr lang="de-DE" sz="2800" dirty="0"/>
              <a:t> “</a:t>
            </a:r>
            <a:r>
              <a:rPr lang="de-DE" sz="2800" dirty="0" err="1"/>
              <a:t>secure</a:t>
            </a:r>
            <a:r>
              <a:rPr lang="de-DE" sz="2800" dirty="0"/>
              <a:t>” </a:t>
            </a:r>
            <a:r>
              <a:rPr lang="de-DE" sz="2800" dirty="0" err="1"/>
              <a:t>by</a:t>
            </a:r>
            <a:r>
              <a:rPr lang="de-DE" sz="2800" dirty="0"/>
              <a:t> </a:t>
            </a:r>
            <a:r>
              <a:rPr lang="de-DE" sz="2800" i="1" dirty="0" err="1"/>
              <a:t>removing</a:t>
            </a:r>
            <a:r>
              <a:rPr lang="de-DE" sz="2800" i="1" dirty="0"/>
              <a:t> </a:t>
            </a:r>
            <a:r>
              <a:rPr lang="de-DE" sz="2800" i="1" dirty="0" err="1"/>
              <a:t>vulnerabilities</a:t>
            </a:r>
            <a:r>
              <a:rPr lang="de-DE" sz="2800" i="1" dirty="0"/>
              <a:t> </a:t>
            </a:r>
            <a:r>
              <a:rPr lang="de-DE" sz="2800" i="1" dirty="0" err="1"/>
              <a:t>either</a:t>
            </a:r>
            <a:r>
              <a:rPr lang="de-DE" sz="2800" i="1" dirty="0"/>
              <a:t> </a:t>
            </a:r>
            <a:r>
              <a:rPr lang="de-DE" sz="2800" dirty="0"/>
              <a:t>(</a:t>
            </a:r>
            <a:r>
              <a:rPr lang="de-DE" sz="2800" dirty="0" err="1"/>
              <a:t>buffer</a:t>
            </a:r>
            <a:r>
              <a:rPr lang="de-DE" sz="2800" dirty="0"/>
              <a:t> </a:t>
            </a:r>
            <a:r>
              <a:rPr lang="de-DE" sz="2800" dirty="0" err="1"/>
              <a:t>overflow</a:t>
            </a:r>
            <a:r>
              <a:rPr lang="de-DE" sz="2800" dirty="0"/>
              <a:t>, </a:t>
            </a:r>
            <a:r>
              <a:rPr lang="de-DE" sz="2800" dirty="0" err="1"/>
              <a:t>etc</a:t>
            </a:r>
            <a:r>
              <a:rPr lang="de-DE" sz="2800" dirty="0"/>
              <a:t>)</a:t>
            </a:r>
            <a:endParaRPr sz="2800" dirty="0"/>
          </a:p>
          <a:p>
            <a:pPr marL="457200" lvl="0" indent="-39306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de-DE" sz="2800" dirty="0"/>
              <a:t>Security </a:t>
            </a:r>
            <a:r>
              <a:rPr lang="de-DE" sz="2800" dirty="0" err="1"/>
              <a:t>is</a:t>
            </a:r>
            <a:r>
              <a:rPr lang="de-DE" sz="2800" dirty="0"/>
              <a:t> an </a:t>
            </a:r>
            <a:r>
              <a:rPr lang="de-DE" sz="2800" u="sng" dirty="0" err="1"/>
              <a:t>ongoing</a:t>
            </a:r>
            <a:r>
              <a:rPr lang="de-DE" sz="2800" dirty="0"/>
              <a:t> </a:t>
            </a:r>
            <a:r>
              <a:rPr lang="de-DE" sz="2800" dirty="0" err="1"/>
              <a:t>concern</a:t>
            </a:r>
            <a:r>
              <a:rPr lang="de-DE" sz="2800" dirty="0"/>
              <a:t> </a:t>
            </a:r>
            <a:r>
              <a:rPr lang="de-DE" sz="2800" dirty="0" err="1"/>
              <a:t>throughout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>
                <a:solidFill>
                  <a:srgbClr val="FF0080"/>
                </a:solidFill>
              </a:rPr>
              <a:t>software</a:t>
            </a:r>
            <a:r>
              <a:rPr lang="de-DE" sz="2800" dirty="0">
                <a:solidFill>
                  <a:srgbClr val="FF0080"/>
                </a:solidFill>
              </a:rPr>
              <a:t> </a:t>
            </a:r>
            <a:r>
              <a:rPr lang="de-DE" sz="2800" dirty="0" err="1">
                <a:solidFill>
                  <a:srgbClr val="FF0080"/>
                </a:solidFill>
              </a:rPr>
              <a:t>life</a:t>
            </a:r>
            <a:r>
              <a:rPr lang="de-DE" sz="2800" dirty="0">
                <a:solidFill>
                  <a:srgbClr val="FF0080"/>
                </a:solidFill>
              </a:rPr>
              <a:t> </a:t>
            </a:r>
            <a:r>
              <a:rPr lang="de-DE" sz="2800" dirty="0" err="1">
                <a:solidFill>
                  <a:srgbClr val="FF0080"/>
                </a:solidFill>
              </a:rPr>
              <a:t>cycle</a:t>
            </a:r>
            <a:endParaRPr sz="2800" dirty="0"/>
          </a:p>
          <a:p>
            <a:pPr marL="914400" lvl="1" indent="-381317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16161"/>
              </a:buClr>
              <a:buSzPct val="100000"/>
              <a:buChar char="–"/>
            </a:pPr>
            <a:r>
              <a:rPr lang="de-DE" sz="2600" dirty="0">
                <a:solidFill>
                  <a:srgbClr val="616161"/>
                </a:solidFill>
              </a:rPr>
              <a:t>Security </a:t>
            </a:r>
            <a:r>
              <a:rPr lang="de-DE" sz="2600" dirty="0" err="1">
                <a:solidFill>
                  <a:srgbClr val="616161"/>
                </a:solidFill>
              </a:rPr>
              <a:t>requirements</a:t>
            </a:r>
            <a:r>
              <a:rPr lang="de-DE" sz="2600" dirty="0">
                <a:solidFill>
                  <a:srgbClr val="616161"/>
                </a:solidFill>
              </a:rPr>
              <a:t>, Secure design, Secure </a:t>
            </a:r>
            <a:r>
              <a:rPr lang="de-DE" sz="2600" dirty="0" err="1">
                <a:solidFill>
                  <a:srgbClr val="616161"/>
                </a:solidFill>
              </a:rPr>
              <a:t>development</a:t>
            </a:r>
            <a:r>
              <a:rPr lang="de-DE" sz="2600" dirty="0">
                <a:solidFill>
                  <a:srgbClr val="616161"/>
                </a:solidFill>
              </a:rPr>
              <a:t> – </a:t>
            </a:r>
            <a:r>
              <a:rPr lang="de-DE" sz="2600" dirty="0" err="1">
                <a:solidFill>
                  <a:srgbClr val="616161"/>
                </a:solidFill>
              </a:rPr>
              <a:t>deployment</a:t>
            </a:r>
            <a:r>
              <a:rPr lang="de-DE" sz="2600" dirty="0">
                <a:solidFill>
                  <a:srgbClr val="616161"/>
                </a:solidFill>
              </a:rPr>
              <a:t> – </a:t>
            </a:r>
            <a:r>
              <a:rPr lang="de-DE" sz="2600" dirty="0" err="1">
                <a:solidFill>
                  <a:srgbClr val="616161"/>
                </a:solidFill>
              </a:rPr>
              <a:t>maintenance</a:t>
            </a:r>
            <a:r>
              <a:rPr lang="de-DE" sz="2600" dirty="0">
                <a:solidFill>
                  <a:srgbClr val="616161"/>
                </a:solidFill>
              </a:rPr>
              <a:t> (</a:t>
            </a:r>
            <a:r>
              <a:rPr lang="de-DE" sz="2600" dirty="0" err="1">
                <a:solidFill>
                  <a:srgbClr val="616161"/>
                </a:solidFill>
              </a:rPr>
              <a:t>patching</a:t>
            </a:r>
            <a:r>
              <a:rPr lang="de-DE" sz="2600" dirty="0">
                <a:solidFill>
                  <a:srgbClr val="616161"/>
                </a:solidFill>
              </a:rPr>
              <a:t>, </a:t>
            </a:r>
            <a:r>
              <a:rPr lang="de-DE" sz="2600" dirty="0" err="1">
                <a:solidFill>
                  <a:srgbClr val="616161"/>
                </a:solidFill>
              </a:rPr>
              <a:t>new</a:t>
            </a:r>
            <a:r>
              <a:rPr lang="de-DE" sz="2600" dirty="0">
                <a:solidFill>
                  <a:srgbClr val="616161"/>
                </a:solidFill>
              </a:rPr>
              <a:t> </a:t>
            </a:r>
            <a:r>
              <a:rPr lang="de-DE" sz="2600" dirty="0" err="1">
                <a:solidFill>
                  <a:srgbClr val="616161"/>
                </a:solidFill>
              </a:rPr>
              <a:t>releases</a:t>
            </a:r>
            <a:r>
              <a:rPr lang="de-DE" sz="2600" dirty="0">
                <a:solidFill>
                  <a:srgbClr val="616161"/>
                </a:solidFill>
              </a:rPr>
              <a:t>, …)</a:t>
            </a:r>
            <a:endParaRPr sz="2600" dirty="0">
              <a:solidFill>
                <a:srgbClr val="616161"/>
              </a:solidFill>
            </a:endParaRPr>
          </a:p>
        </p:txBody>
      </p:sp>
      <p:sp>
        <p:nvSpPr>
          <p:cNvPr id="267" name="Google Shape;267;p3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5AACD-DF99-8648-AB55-750756E24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Microsoft SDL: Historical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8342C-9999-474D-8F82-FB6857C80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Bill Gates launched the </a:t>
            </a:r>
            <a:r>
              <a:rPr lang="en-GB" dirty="0">
                <a:solidFill>
                  <a:srgbClr val="2DC6D6"/>
                </a:solidFill>
              </a:rPr>
              <a:t>Trustworthy Computing </a:t>
            </a:r>
            <a:r>
              <a:rPr lang="en-GB" dirty="0"/>
              <a:t>initiative on January 15, 2002</a:t>
            </a:r>
          </a:p>
          <a:p>
            <a:r>
              <a:rPr lang="en-GB" dirty="0">
                <a:solidFill>
                  <a:srgbClr val="2DC6D6"/>
                </a:solidFill>
              </a:rPr>
              <a:t>Email</a:t>
            </a:r>
            <a:r>
              <a:rPr lang="en-GB" dirty="0"/>
              <a:t> sent to every full-time employee at Microsoft</a:t>
            </a:r>
          </a:p>
          <a:p>
            <a:r>
              <a:rPr lang="en-GB" dirty="0"/>
              <a:t>Emphasis on security in the company's strategy</a:t>
            </a:r>
          </a:p>
          <a:p>
            <a:pPr lvl="1"/>
            <a:r>
              <a:rPr lang="en-GB" dirty="0"/>
              <a:t>“However, even more important than any of these new capabilities is the fact that it is </a:t>
            </a:r>
            <a:r>
              <a:rPr lang="en-GB" dirty="0">
                <a:solidFill>
                  <a:srgbClr val="FF0080"/>
                </a:solidFill>
              </a:rPr>
              <a:t>designed from the ground up to deliver Trustworthy Computing</a:t>
            </a:r>
            <a:r>
              <a:rPr lang="en-GB" dirty="0"/>
              <a:t>.”</a:t>
            </a:r>
          </a:p>
          <a:p>
            <a:r>
              <a:rPr lang="en-GB" dirty="0"/>
              <a:t>Likely, a reaction to the </a:t>
            </a:r>
            <a:r>
              <a:rPr lang="en-GB" dirty="0">
                <a:solidFill>
                  <a:srgbClr val="2DC6D6"/>
                </a:solidFill>
              </a:rPr>
              <a:t>string of malware </a:t>
            </a:r>
            <a:r>
              <a:rPr lang="en-GB" dirty="0"/>
              <a:t>that had affected Windows (Code Red, </a:t>
            </a:r>
            <a:r>
              <a:rPr lang="en-GB" dirty="0" err="1"/>
              <a:t>Nimda</a:t>
            </a:r>
            <a:r>
              <a:rPr lang="en-GB" dirty="0"/>
              <a:t>, Slammer...)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2B7DB-8F72-A946-BE7E-51DD2D737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9CCAE1-D539-6E42-8723-FF67FCD51611}"/>
              </a:ext>
            </a:extLst>
          </p:cNvPr>
          <p:cNvSpPr txBox="1"/>
          <p:nvPr/>
        </p:nvSpPr>
        <p:spPr>
          <a:xfrm>
            <a:off x="457200" y="6338989"/>
            <a:ext cx="659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2"/>
              </a:rPr>
              <a:t>https://www.wired.com/2002/01/bill-gates-trustworthy-computing/</a:t>
            </a:r>
            <a:r>
              <a:rPr lang="en-GB" dirty="0"/>
              <a:t> 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741540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3745C2-EAD5-8A43-8CBC-5F6ACC2B5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MS SDL evolution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BCBBC1-445A-AB41-ACE4-813CCD8D6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229"/>
            <a:ext cx="7511143" cy="133208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The SDL Progress Report – Progress reducing software vulnerabilities and developing threat mitigations at Microsoft (2004 – 2010)</a:t>
            </a:r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C5F449-4BB9-3348-8568-E86B9AEC9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9F3560-EC45-CF4D-9C53-A279E211C3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59315"/>
            <a:ext cx="9144000" cy="32082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37F6C0-A35A-D840-9888-7973936D0E1B}"/>
              </a:ext>
            </a:extLst>
          </p:cNvPr>
          <p:cNvSpPr txBox="1"/>
          <p:nvPr/>
        </p:nvSpPr>
        <p:spPr>
          <a:xfrm>
            <a:off x="2315745" y="6125517"/>
            <a:ext cx="3794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dirty="0"/>
              <a:t>Latest version was 5.2 (2012)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E8BE1A-BA3F-464A-B64C-BB74583FA2B4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  <p:extLst>
      <p:ext uri="{BB962C8B-B14F-4D97-AF65-F5344CB8AC3E}">
        <p14:creationId xmlns:p14="http://schemas.microsoft.com/office/powerpoint/2010/main" val="1893339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SDL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8239"/>
            <a:ext cx="9144000" cy="30869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457D18-BF46-214A-9FCF-C047C5B7762B}"/>
              </a:ext>
            </a:extLst>
          </p:cNvPr>
          <p:cNvSpPr txBox="1"/>
          <p:nvPr/>
        </p:nvSpPr>
        <p:spPr>
          <a:xfrm>
            <a:off x="1126166" y="6042523"/>
            <a:ext cx="6628097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https://</a:t>
            </a:r>
            <a:r>
              <a:rPr lang="en-GB" dirty="0" err="1"/>
              <a:t>www.microsoft.com</a:t>
            </a:r>
            <a:r>
              <a:rPr lang="en-GB" dirty="0"/>
              <a:t>/</a:t>
            </a:r>
            <a:r>
              <a:rPr lang="en-GB" dirty="0" err="1"/>
              <a:t>en</a:t>
            </a:r>
            <a:r>
              <a:rPr lang="en-GB" dirty="0"/>
              <a:t>-us/</a:t>
            </a:r>
            <a:r>
              <a:rPr lang="en-GB" dirty="0" err="1"/>
              <a:t>securityengineering</a:t>
            </a:r>
            <a:r>
              <a:rPr lang="en-GB" dirty="0"/>
              <a:t>/</a:t>
            </a:r>
            <a:r>
              <a:rPr lang="en-GB" dirty="0" err="1"/>
              <a:t>sdl</a:t>
            </a:r>
            <a:r>
              <a:rPr lang="en-GB" dirty="0"/>
              <a:t>/practices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033870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</a:t>
            </a:r>
          </a:p>
        </p:txBody>
      </p:sp>
      <p:sp>
        <p:nvSpPr>
          <p:cNvPr id="206" name="Google Shape;206;p38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a secure software process, in general? What objectives does it pursuit? What activities are central? An example?</a:t>
            </a:r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16</a:t>
            </a:fld>
            <a:endParaRPr lang="e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62A091-5F35-6D45-8569-1919DAFC41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207" name="Google Shape;207;p3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5573" y="726948"/>
            <a:ext cx="978158" cy="7984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E2C8A6-1971-4C4F-91F0-E07AA371974D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3475791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3745C2-EAD5-8A43-8CBC-5F6ACC2B5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Did it work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C5F449-4BB9-3348-8568-E86B9AEC9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17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753C89-445F-A14D-AD22-E79CBAE9D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DE" dirty="0"/>
              <a:t>MS SDL FAQ</a:t>
            </a:r>
          </a:p>
          <a:p>
            <a:r>
              <a:rPr lang="en-GB" b="1" dirty="0"/>
              <a:t>Has the SDL improved the security of Microsoft products?</a:t>
            </a:r>
          </a:p>
          <a:p>
            <a:r>
              <a:rPr lang="en-GB" i="1" dirty="0"/>
              <a:t>As a company-wide initiative and a mandatory policy at Microsoft since 2004, the SDL has played a critical role in embedding security and privacy in Microsoft’s culture and software. </a:t>
            </a:r>
            <a:r>
              <a:rPr lang="en-GB" i="1" dirty="0">
                <a:solidFill>
                  <a:srgbClr val="2DC6D6"/>
                </a:solidFill>
              </a:rPr>
              <a:t>The SDL has proven to be effective at reducing vulnerability counts of flagship Microsoft products after release. </a:t>
            </a:r>
          </a:p>
          <a:p>
            <a:pPr lvl="1"/>
            <a:r>
              <a:rPr lang="en-GB" dirty="0"/>
              <a:t>From “The SDL Progress Report – Progress reducing software vulnerabilities and developing threat mitigations at Microsoft (2004 – 2010)”</a:t>
            </a:r>
            <a:endParaRPr lang="en-DE" dirty="0"/>
          </a:p>
          <a:p>
            <a:endParaRPr lang="en-GB" i="1" dirty="0">
              <a:solidFill>
                <a:srgbClr val="2DC6D6"/>
              </a:solidFill>
            </a:endParaRPr>
          </a:p>
          <a:p>
            <a:endParaRPr lang="en-D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E28E8C-13D3-E247-AB8A-DB4098D123AB}"/>
              </a:ext>
            </a:extLst>
          </p:cNvPr>
          <p:cNvSpPr txBox="1"/>
          <p:nvPr/>
        </p:nvSpPr>
        <p:spPr>
          <a:xfrm>
            <a:off x="7732632" y="767027"/>
            <a:ext cx="7040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4800" dirty="0">
                <a:sym typeface="Wingdings" pitchFamily="2" charset="2"/>
              </a:rPr>
              <a:t></a:t>
            </a:r>
            <a:endParaRPr lang="en-DE" sz="4800" dirty="0"/>
          </a:p>
        </p:txBody>
      </p:sp>
    </p:spTree>
    <p:extLst>
      <p:ext uri="{BB962C8B-B14F-4D97-AF65-F5344CB8AC3E}">
        <p14:creationId xmlns:p14="http://schemas.microsoft.com/office/powerpoint/2010/main" val="3452778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91281-1369-D94B-98B6-B4AB53DC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Did it work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C2E48-B184-5F41-BA92-41F110A29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SDL Progress Report – Progress reducing software vulnerabilities and developing threat mitigations at Microsoft (2004 – 2010)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6DD06-B7FC-C741-8264-970E8889D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A85B19-0E41-194F-95A9-46EA184B1D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35" y="3260425"/>
            <a:ext cx="7930529" cy="32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70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B8FD7F-E1B5-2142-B0AF-7D551BE9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Historical note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DC0DF6-13B8-154F-A66A-D2D2C40C8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OWASP </a:t>
            </a:r>
            <a:r>
              <a:rPr lang="en-DE" dirty="0">
                <a:solidFill>
                  <a:srgbClr val="2EC6D6"/>
                </a:solidFill>
              </a:rPr>
              <a:t>CLASP</a:t>
            </a:r>
            <a:r>
              <a:rPr lang="en-DE" dirty="0"/>
              <a:t> – </a:t>
            </a:r>
            <a:r>
              <a:rPr lang="en-GB" u="sng" dirty="0"/>
              <a:t>C</a:t>
            </a:r>
            <a:r>
              <a:rPr lang="en-GB" dirty="0"/>
              <a:t>omprehensive, </a:t>
            </a:r>
            <a:r>
              <a:rPr lang="en-GB" u="sng" dirty="0"/>
              <a:t>L</a:t>
            </a:r>
            <a:r>
              <a:rPr lang="en-GB" dirty="0"/>
              <a:t>ightweight </a:t>
            </a:r>
            <a:r>
              <a:rPr lang="en-GB" u="sng" dirty="0"/>
              <a:t>A</a:t>
            </a:r>
            <a:r>
              <a:rPr lang="en-GB" dirty="0"/>
              <a:t>pplication </a:t>
            </a:r>
            <a:r>
              <a:rPr lang="en-GB" u="sng" dirty="0"/>
              <a:t>S</a:t>
            </a:r>
            <a:r>
              <a:rPr lang="en-GB" dirty="0"/>
              <a:t>ecurity </a:t>
            </a:r>
            <a:r>
              <a:rPr lang="en-GB" u="sng" dirty="0"/>
              <a:t>P</a:t>
            </a:r>
            <a:r>
              <a:rPr lang="en-GB" dirty="0"/>
              <a:t>rocess</a:t>
            </a:r>
          </a:p>
          <a:p>
            <a:pPr lvl="1"/>
            <a:r>
              <a:rPr lang="en-GB" dirty="0"/>
              <a:t>Many “open” resources provided to incentivize and simplify adoption</a:t>
            </a:r>
          </a:p>
          <a:p>
            <a:endParaRPr lang="en-GB" dirty="0"/>
          </a:p>
          <a:p>
            <a:r>
              <a:rPr lang="en-GB" dirty="0"/>
              <a:t>Gary McGraw </a:t>
            </a:r>
            <a:r>
              <a:rPr lang="en-GB" sz="2000" dirty="0"/>
              <a:t>(famous security consultant) </a:t>
            </a:r>
            <a:r>
              <a:rPr lang="en-GB" dirty="0"/>
              <a:t>– </a:t>
            </a:r>
            <a:r>
              <a:rPr lang="en-GB" dirty="0">
                <a:solidFill>
                  <a:srgbClr val="2EC6D6"/>
                </a:solidFill>
              </a:rPr>
              <a:t>Touchpoints</a:t>
            </a:r>
          </a:p>
          <a:p>
            <a:pPr lvl="1"/>
            <a:r>
              <a:rPr lang="en-GB" dirty="0"/>
              <a:t>“Focus on threat modelling and </a:t>
            </a:r>
            <a:br>
              <a:rPr lang="en-GB" dirty="0"/>
            </a:br>
            <a:r>
              <a:rPr lang="en-GB" dirty="0"/>
              <a:t>static analysis” (prioritize quick wins)</a:t>
            </a:r>
          </a:p>
          <a:p>
            <a:endParaRPr lang="en-DE" dirty="0"/>
          </a:p>
          <a:p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D1D465-EB07-954E-BB71-04BB17B5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591DAE-6F32-3A4A-8B09-81D132D60E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270" y="4825388"/>
            <a:ext cx="1203730" cy="15774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2A484F-D476-BE4D-906B-1041726592A9}"/>
              </a:ext>
            </a:extLst>
          </p:cNvPr>
          <p:cNvSpPr txBox="1"/>
          <p:nvPr/>
        </p:nvSpPr>
        <p:spPr>
          <a:xfrm>
            <a:off x="457200" y="5823889"/>
            <a:ext cx="6538686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B. De Win, et al., </a:t>
            </a:r>
            <a:r>
              <a:rPr lang="en-GB" b="1" dirty="0"/>
              <a:t>On the secure software development process: CLASP, SDL and Touchpoints compared</a:t>
            </a:r>
            <a:r>
              <a:rPr lang="en-GB" dirty="0"/>
              <a:t>, 2009</a:t>
            </a:r>
            <a:endParaRPr lang="en-D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8AF599-18E4-8F40-AE9B-B33902359710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283935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25BE16-5FA6-A54B-B5BA-1E6F4FCC7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CLASP/Touchpoints vs MS SDL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83C2B-530E-8744-B3C7-5CBF5B1A2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20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CCEF2E9-93E6-9347-81A4-DDB42C31A6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DE" dirty="0"/>
              <a:t>Shift left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650BAB-9F24-0741-95F0-F620C92D86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481" y="1992211"/>
            <a:ext cx="7489371" cy="43641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C3E613-D396-0941-96B4-046C0606742C}"/>
              </a:ext>
            </a:extLst>
          </p:cNvPr>
          <p:cNvSpPr txBox="1"/>
          <p:nvPr/>
        </p:nvSpPr>
        <p:spPr>
          <a:xfrm>
            <a:off x="1339416" y="6474865"/>
            <a:ext cx="6465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200" dirty="0"/>
              <a:t>Source: Bart De Win (</a:t>
            </a:r>
            <a:r>
              <a:rPr lang="en-GB" sz="1200" dirty="0">
                <a:hlinkClick r:id="rId4"/>
              </a:rPr>
              <a:t>https://owasp.org/www-pdf-archive/OWASPDay2007Belgium_BartDeWin.pdf</a:t>
            </a:r>
            <a:r>
              <a:rPr lang="en-GB" sz="1200" dirty="0"/>
              <a:t>) </a:t>
            </a:r>
            <a:endParaRPr lang="en-DE" sz="1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E7FFB6-7E5B-3544-8248-5AD3A8DF8E6C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899047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de-DE" dirty="0" err="1"/>
              <a:t>Criticism</a:t>
            </a:r>
            <a:r>
              <a:rPr lang="de-DE" dirty="0"/>
              <a:t> on </a:t>
            </a:r>
            <a:r>
              <a:rPr lang="de-DE" dirty="0" err="1"/>
              <a:t>secure</a:t>
            </a:r>
            <a:r>
              <a:rPr lang="de-DE" dirty="0"/>
              <a:t> </a:t>
            </a:r>
            <a:r>
              <a:rPr lang="de-DE" dirty="0" err="1"/>
              <a:t>software</a:t>
            </a:r>
            <a:r>
              <a:rPr lang="de-DE" dirty="0"/>
              <a:t> </a:t>
            </a:r>
            <a:r>
              <a:rPr lang="de-DE" dirty="0" err="1"/>
              <a:t>processes</a:t>
            </a:r>
            <a:endParaRPr lang="de-DE" dirty="0"/>
          </a:p>
        </p:txBody>
      </p:sp>
      <p:sp>
        <p:nvSpPr>
          <p:cNvPr id="303" name="Google Shape;303;p39"/>
          <p:cNvSpPr txBox="1">
            <a:spLocks noGrp="1"/>
          </p:cNvSpPr>
          <p:nvPr>
            <p:ph idx="1"/>
          </p:nvPr>
        </p:nvSpPr>
        <p:spPr>
          <a:xfrm>
            <a:off x="457200" y="1527228"/>
            <a:ext cx="8229600" cy="4598935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de-DE" dirty="0"/>
              <a:t>Linear </a:t>
            </a:r>
            <a:r>
              <a:rPr lang="de-DE" dirty="0" err="1"/>
              <a:t>processes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rare (</a:t>
            </a:r>
            <a:r>
              <a:rPr lang="de-DE" dirty="0" err="1"/>
              <a:t>agility</a:t>
            </a:r>
            <a:r>
              <a:rPr lang="de-DE" dirty="0"/>
              <a:t>)</a:t>
            </a:r>
          </a:p>
          <a:p>
            <a:pPr lvl="0"/>
            <a:endParaRPr lang="de-DE" dirty="0"/>
          </a:p>
          <a:p>
            <a:r>
              <a:rPr lang="de-DE" dirty="0"/>
              <a:t>Hard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integrate</a:t>
            </a:r>
            <a:r>
              <a:rPr lang="de-DE" dirty="0"/>
              <a:t> SDL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existing</a:t>
            </a:r>
            <a:r>
              <a:rPr lang="de-DE" dirty="0"/>
              <a:t> </a:t>
            </a:r>
            <a:r>
              <a:rPr lang="de-DE" dirty="0" err="1"/>
              <a:t>processes</a:t>
            </a:r>
            <a:endParaRPr lang="de-DE" dirty="0"/>
          </a:p>
          <a:p>
            <a:pPr lvl="1"/>
            <a:r>
              <a:rPr lang="de-DE" dirty="0"/>
              <a:t>Company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out</a:t>
            </a:r>
          </a:p>
          <a:p>
            <a:pPr lvl="1"/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info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available</a:t>
            </a:r>
            <a:r>
              <a:rPr lang="de-DE" dirty="0"/>
              <a:t> (limited)</a:t>
            </a:r>
          </a:p>
          <a:p>
            <a:endParaRPr lang="de-DE" dirty="0"/>
          </a:p>
          <a:p>
            <a:r>
              <a:rPr lang="de-DE" dirty="0"/>
              <a:t>Compliance </a:t>
            </a:r>
            <a:r>
              <a:rPr lang="de-DE" dirty="0" err="1"/>
              <a:t>requires</a:t>
            </a:r>
            <a:r>
              <a:rPr lang="de-DE" dirty="0"/>
              <a:t> a </a:t>
            </a:r>
            <a:r>
              <a:rPr lang="de-DE" dirty="0" err="1"/>
              <a:t>big</a:t>
            </a:r>
            <a:r>
              <a:rPr lang="de-DE" dirty="0"/>
              <a:t> </a:t>
            </a:r>
            <a:r>
              <a:rPr lang="de-DE" dirty="0" err="1"/>
              <a:t>investment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„</a:t>
            </a:r>
            <a:r>
              <a:rPr lang="de-DE" dirty="0" err="1"/>
              <a:t>growing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“</a:t>
            </a:r>
          </a:p>
        </p:txBody>
      </p:sp>
      <p:sp>
        <p:nvSpPr>
          <p:cNvPr id="299" name="Google Shape;299;p39"/>
          <p:cNvSpPr txBox="1">
            <a:spLocks noGrp="1"/>
          </p:cNvSpPr>
          <p:nvPr>
            <p:ph type="sldNum" sz="quarter" idx="12"/>
          </p:nvPr>
        </p:nvSpPr>
        <p:spPr>
          <a:xfrm>
            <a:off x="8084652" y="6356350"/>
            <a:ext cx="602147" cy="36512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fld id="{00000000-1234-1234-1234-123412341234}" type="slidenum">
              <a:rPr lang="de-DE"/>
              <a:pPr lvl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758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DE" dirty="0"/>
              <a:t>Later trend: Maturity Models</a:t>
            </a:r>
            <a:endParaRPr lang="de-DE" dirty="0"/>
          </a:p>
        </p:txBody>
      </p:sp>
      <p:sp>
        <p:nvSpPr>
          <p:cNvPr id="303" name="Google Shape;303;p39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DE" dirty="0"/>
              <a:t>Instead of prescribing a process… </a:t>
            </a:r>
            <a:br>
              <a:rPr lang="en-DE" dirty="0"/>
            </a:br>
            <a:r>
              <a:rPr lang="en-DE" dirty="0"/>
              <a:t>(sequence of activities and roles who perform them)</a:t>
            </a:r>
          </a:p>
          <a:p>
            <a:r>
              <a:rPr lang="en-DE" dirty="0"/>
              <a:t>… suggesting</a:t>
            </a:r>
            <a:r>
              <a:rPr lang="en-DE" dirty="0">
                <a:solidFill>
                  <a:srgbClr val="2EC6D6"/>
                </a:solidFill>
              </a:rPr>
              <a:t> areas of intervention </a:t>
            </a:r>
            <a:r>
              <a:rPr lang="en-DE" dirty="0"/>
              <a:t>and </a:t>
            </a:r>
            <a:r>
              <a:rPr lang="en-DE" dirty="0">
                <a:solidFill>
                  <a:srgbClr val="2EC6D6"/>
                </a:solidFill>
              </a:rPr>
              <a:t>security</a:t>
            </a:r>
            <a:r>
              <a:rPr lang="en-DE" dirty="0"/>
              <a:t> </a:t>
            </a:r>
            <a:r>
              <a:rPr lang="en-DE" dirty="0">
                <a:solidFill>
                  <a:srgbClr val="2EC6D6"/>
                </a:solidFill>
              </a:rPr>
              <a:t>activities</a:t>
            </a:r>
          </a:p>
          <a:p>
            <a:endParaRPr lang="en-DE" dirty="0">
              <a:solidFill>
                <a:srgbClr val="2EC6D6"/>
              </a:solidFill>
            </a:endParaRPr>
          </a:p>
          <a:p>
            <a:r>
              <a:rPr lang="en-DE" dirty="0"/>
              <a:t>McGraw’S Touchpoints → Cigital BSIMM</a:t>
            </a:r>
          </a:p>
          <a:p>
            <a:pPr lvl="1"/>
            <a:r>
              <a:rPr lang="en-GB" dirty="0">
                <a:hlinkClick r:id="rId3"/>
              </a:rPr>
              <a:t>https://www.bsimm.com</a:t>
            </a:r>
            <a:r>
              <a:rPr lang="en-GB" dirty="0"/>
              <a:t> </a:t>
            </a:r>
            <a:endParaRPr lang="en-DE" dirty="0"/>
          </a:p>
          <a:p>
            <a:r>
              <a:rPr lang="en-DE" dirty="0"/>
              <a:t>OWASP CLASP → SAMM</a:t>
            </a:r>
          </a:p>
          <a:p>
            <a:pPr lvl="1"/>
            <a:r>
              <a:rPr lang="en-DE" dirty="0"/>
              <a:t>YouTube channel for SAMM: </a:t>
            </a:r>
            <a:r>
              <a:rPr lang="en-GB" dirty="0">
                <a:hlinkClick r:id="rId4"/>
              </a:rPr>
              <a:t>https://www.youtube.com/channel/UCEZDbvQrj5APg5cEET49A_g</a:t>
            </a:r>
            <a:r>
              <a:rPr lang="en-GB" dirty="0"/>
              <a:t> </a:t>
            </a:r>
          </a:p>
          <a:p>
            <a:r>
              <a:rPr lang="en-GB" dirty="0"/>
              <a:t>SDL also evolved towards 12 security practices (simplified SDL)</a:t>
            </a:r>
            <a:endParaRPr lang="en-DE" dirty="0"/>
          </a:p>
          <a:p>
            <a:pPr lvl="1"/>
            <a:endParaRPr lang="de-DE" dirty="0"/>
          </a:p>
        </p:txBody>
      </p:sp>
      <p:sp>
        <p:nvSpPr>
          <p:cNvPr id="299" name="Google Shape;299;p39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22</a:t>
            </a:fld>
            <a:endParaRPr lang="de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9E191A-981E-EB4B-9FCA-36573361E9EA}"/>
              </a:ext>
            </a:extLst>
          </p:cNvPr>
          <p:cNvSpPr/>
          <p:nvPr/>
        </p:nvSpPr>
        <p:spPr>
          <a:xfrm>
            <a:off x="457200" y="1452880"/>
            <a:ext cx="7914640" cy="1290320"/>
          </a:xfrm>
          <a:prstGeom prst="rect">
            <a:avLst/>
          </a:prstGeom>
          <a:noFill/>
          <a:ln>
            <a:solidFill>
              <a:srgbClr val="FF008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C65A8-4CAA-ED46-8B47-E368D74E9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Maturity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46B1F-67BA-3641-BF57-6076BB670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Activities can be performed with a </a:t>
            </a:r>
            <a:r>
              <a:rPr lang="en-DE" dirty="0">
                <a:solidFill>
                  <a:srgbClr val="2EC6D6"/>
                </a:solidFill>
              </a:rPr>
              <a:t>varying degree </a:t>
            </a:r>
            <a:r>
              <a:rPr lang="en-DE" dirty="0"/>
              <a:t>of </a:t>
            </a:r>
          </a:p>
          <a:p>
            <a:pPr lvl="1"/>
            <a:r>
              <a:rPr lang="en-DE" dirty="0"/>
              <a:t>thoroughness, automation, quality assurance, …</a:t>
            </a:r>
          </a:p>
          <a:p>
            <a:endParaRPr lang="en-DE" dirty="0"/>
          </a:p>
          <a:p>
            <a:r>
              <a:rPr lang="en-DE" dirty="0"/>
              <a:t>Company can decide in </a:t>
            </a:r>
            <a:r>
              <a:rPr lang="en-DE" dirty="0">
                <a:solidFill>
                  <a:srgbClr val="2EC6D6"/>
                </a:solidFill>
              </a:rPr>
              <a:t>which area to start / invest more</a:t>
            </a:r>
            <a:r>
              <a:rPr lang="en-DE" dirty="0"/>
              <a:t>, depending on context, goals, regulatory frameworks,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73F110-2FF7-D940-A678-18410226F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06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BSIMM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66900"/>
            <a:ext cx="9144000" cy="4627217"/>
          </a:xfrm>
          <a:prstGeom prst="rect">
            <a:avLst/>
          </a:prstGeom>
        </p:spPr>
      </p:pic>
      <p:sp>
        <p:nvSpPr>
          <p:cNvPr id="4" name="Google Shape;300;p39">
            <a:extLst>
              <a:ext uri="{FF2B5EF4-FFF2-40B4-BE49-F238E27FC236}">
                <a16:creationId xmlns:a16="http://schemas.microsoft.com/office/drawing/2014/main" id="{0A5C26F3-AACA-E549-A2A2-C2D1BBCBABE9}"/>
              </a:ext>
            </a:extLst>
          </p:cNvPr>
          <p:cNvSpPr/>
          <p:nvPr/>
        </p:nvSpPr>
        <p:spPr>
          <a:xfrm>
            <a:off x="6503096" y="1224614"/>
            <a:ext cx="253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https://www.bsimm.com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302;p39">
            <a:extLst>
              <a:ext uri="{FF2B5EF4-FFF2-40B4-BE49-F238E27FC236}">
                <a16:creationId xmlns:a16="http://schemas.microsoft.com/office/drawing/2014/main" id="{281AF316-D5B0-B44E-9C11-2AE5EB47A493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1571" y="536206"/>
            <a:ext cx="1514255" cy="7370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F546CC17-72BD-4345-AAE5-7360395FDC0C}"/>
              </a:ext>
            </a:extLst>
          </p:cNvPr>
          <p:cNvSpPr/>
          <p:nvPr/>
        </p:nvSpPr>
        <p:spPr>
          <a:xfrm>
            <a:off x="1630680" y="1542447"/>
            <a:ext cx="1112520" cy="375920"/>
          </a:xfrm>
          <a:prstGeom prst="wedgeRectCallout">
            <a:avLst>
              <a:gd name="adj1" fmla="val -45491"/>
              <a:gd name="adj2" fmla="val 100338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Domains</a:t>
            </a:r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FE52AC80-1F5A-5948-A6A0-BDD59B0951DB}"/>
              </a:ext>
            </a:extLst>
          </p:cNvPr>
          <p:cNvSpPr/>
          <p:nvPr/>
        </p:nvSpPr>
        <p:spPr>
          <a:xfrm>
            <a:off x="4597400" y="1241448"/>
            <a:ext cx="1112520" cy="375920"/>
          </a:xfrm>
          <a:prstGeom prst="wedgeRectCallout">
            <a:avLst>
              <a:gd name="adj1" fmla="val -45491"/>
              <a:gd name="adj2" fmla="val 100338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Practices</a:t>
            </a:r>
          </a:p>
        </p:txBody>
      </p:sp>
    </p:spTree>
    <p:extLst>
      <p:ext uri="{BB962C8B-B14F-4D97-AF65-F5344CB8AC3E}">
        <p14:creationId xmlns:p14="http://schemas.microsoft.com/office/powerpoint/2010/main" val="762612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 dirty="0" err="1"/>
              <a:t>Meaning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“Levels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assurance</a:t>
            </a:r>
            <a:r>
              <a:rPr lang="de-DE" dirty="0"/>
              <a:t>”</a:t>
            </a:r>
            <a:endParaRPr dirty="0"/>
          </a:p>
        </p:txBody>
      </p:sp>
      <p:sp>
        <p:nvSpPr>
          <p:cNvPr id="310" name="Google Shape;310;p40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3200"/>
              <a:buChar char="•"/>
            </a:pPr>
            <a:r>
              <a:rPr lang="de-DE"/>
              <a:t>More activities, more thoroughly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sp>
        <p:nvSpPr>
          <p:cNvPr id="311" name="Google Shape;311;p4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25</a:t>
            </a:fld>
            <a:endParaRPr/>
          </a:p>
        </p:txBody>
      </p:sp>
      <p:pic>
        <p:nvPicPr>
          <p:cNvPr id="312" name="Google Shape;312;p4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5652" y="2580223"/>
            <a:ext cx="6192688" cy="3842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4213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/>
              <a:t>Domain: Governance</a:t>
            </a:r>
            <a:endParaRPr/>
          </a:p>
        </p:txBody>
      </p:sp>
      <p:sp>
        <p:nvSpPr>
          <p:cNvPr id="587" name="Google Shape;587;p67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56721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600"/>
              <a:t>Practices help to organise, manage and measure a Software Security Initiatives (SII)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Strategy &amp; Metrics</a:t>
            </a: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Compliance &amp; Policy</a:t>
            </a: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Training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endParaRPr sz="2600"/>
          </a:p>
        </p:txBody>
      </p:sp>
      <p:sp>
        <p:nvSpPr>
          <p:cNvPr id="588" name="Google Shape;588;p6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  <p:pic>
        <p:nvPicPr>
          <p:cNvPr id="589" name="Google Shape;589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1700" y="1520311"/>
            <a:ext cx="2709900" cy="270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B4D9DD-70C3-D841-998C-A759A41389D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F4F93-055C-1647-AD09-CFC17DBF2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278CBF-F6D6-2C4A-8FD7-9E204B5D4B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6346"/>
            <a:ext cx="9144000" cy="58253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CD91FF-8139-CF46-8B5C-C94710E508AC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  <p:extLst>
      <p:ext uri="{BB962C8B-B14F-4D97-AF65-F5344CB8AC3E}">
        <p14:creationId xmlns:p14="http://schemas.microsoft.com/office/powerpoint/2010/main" val="1654486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6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/>
              <a:t>Domain: Intelligence</a:t>
            </a:r>
            <a:endParaRPr/>
          </a:p>
        </p:txBody>
      </p:sp>
      <p:sp>
        <p:nvSpPr>
          <p:cNvPr id="596" name="Google Shape;596;p68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56721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600"/>
              <a:t>Practices result in collection and identification of corporate intelligence related with SSI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Attack Models</a:t>
            </a: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Security Features &amp; Design</a:t>
            </a: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Standards &amp; Requirements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endParaRPr sz="2600"/>
          </a:p>
        </p:txBody>
      </p:sp>
      <p:sp>
        <p:nvSpPr>
          <p:cNvPr id="597" name="Google Shape;597;p6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28</a:t>
            </a:fld>
            <a:endParaRPr/>
          </a:p>
        </p:txBody>
      </p:sp>
      <p:pic>
        <p:nvPicPr>
          <p:cNvPr id="598" name="Google Shape;598;p6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8500" y="1527236"/>
            <a:ext cx="2709899" cy="27994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2D5E0E-3848-CA40-991E-3DFBF8385CAF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F4F93-055C-1647-AD09-CFC17DBF2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CD91FF-8139-CF46-8B5C-C94710E508AC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3D237B-50AD-FD46-9AEA-471F2AB551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4834"/>
            <a:ext cx="9144000" cy="524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35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6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/>
              <a:t>Domain: SSDL Touchpoints</a:t>
            </a:r>
            <a:endParaRPr/>
          </a:p>
        </p:txBody>
      </p:sp>
      <p:sp>
        <p:nvSpPr>
          <p:cNvPr id="605" name="Google Shape;605;p69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56721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600"/>
              <a:t>Essential security best practices required in Software development phases (SDLC)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Architecture Analysis</a:t>
            </a: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Code Review</a:t>
            </a: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Security Testing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endParaRPr sz="2600"/>
          </a:p>
        </p:txBody>
      </p:sp>
      <p:sp>
        <p:nvSpPr>
          <p:cNvPr id="606" name="Google Shape;606;p6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  <p:pic>
        <p:nvPicPr>
          <p:cNvPr id="607" name="Google Shape;607;p6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6900" y="1527236"/>
            <a:ext cx="2709900" cy="398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D7ED03-BF6B-CD4B-A0B9-4131439151AB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F4F93-055C-1647-AD09-CFC17DBF2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CD91FF-8139-CF46-8B5C-C94710E508AC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EEF026-F10D-4C4D-B2C0-586CE374ED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33658"/>
            <a:ext cx="9144000" cy="519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106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7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/>
              <a:t>Domain: Deployment</a:t>
            </a:r>
            <a:endParaRPr/>
          </a:p>
        </p:txBody>
      </p:sp>
      <p:sp>
        <p:nvSpPr>
          <p:cNvPr id="614" name="Google Shape;614;p70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56721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600"/>
              <a:t>Practices that deals with network security and software maintenance requirements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Penetration Testing</a:t>
            </a: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Software Environments</a:t>
            </a:r>
            <a:endParaRPr sz="260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Configuration Management &amp; Vulnerability Management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endParaRPr sz="2600"/>
          </a:p>
        </p:txBody>
      </p:sp>
      <p:sp>
        <p:nvSpPr>
          <p:cNvPr id="615" name="Google Shape;615;p7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32</a:t>
            </a:fld>
            <a:endParaRPr/>
          </a:p>
        </p:txBody>
      </p:sp>
      <p:pic>
        <p:nvPicPr>
          <p:cNvPr id="616" name="Google Shape;616;p7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2725" y="1527236"/>
            <a:ext cx="2709900" cy="35644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A54B85-C1FB-2442-80F1-1312022064DB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F4F93-055C-1647-AD09-CFC17DBF2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4E185-8CAB-5B45-B343-3332A7DCE4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8160"/>
            <a:ext cx="9144000" cy="65036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A068ABA-9982-B345-8419-2AB0D8CDA902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  <p:extLst>
      <p:ext uri="{BB962C8B-B14F-4D97-AF65-F5344CB8AC3E}">
        <p14:creationId xmlns:p14="http://schemas.microsoft.com/office/powerpoint/2010/main" val="351504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</a:t>
            </a:r>
          </a:p>
        </p:txBody>
      </p:sp>
      <p:sp>
        <p:nvSpPr>
          <p:cNvPr id="206" name="Google Shape;206;p38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Difference in the practices described by SDL and BSIMM? Philosophical difference between SDL and BSIMM?</a:t>
            </a:r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34</a:t>
            </a:fld>
            <a:endParaRPr lang="e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62A091-5F35-6D45-8569-1919DAFC41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207" name="Google Shape;207;p3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5573" y="726948"/>
            <a:ext cx="978158" cy="7984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3B92A2-BD83-A441-A3F9-B768F257FCBA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896944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8D30E-C55D-B14D-B7E3-2B3A5074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Benchmarking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B50A6-7D50-5C4B-9956-E15B826F8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Data from 128 of companies</a:t>
            </a:r>
          </a:p>
          <a:p>
            <a:pPr lvl="1"/>
            <a:r>
              <a:rPr lang="en-DE" dirty="0"/>
              <a:t>Not disclosed !</a:t>
            </a:r>
          </a:p>
          <a:p>
            <a:pPr lvl="1"/>
            <a:r>
              <a:rPr lang="en-DE" dirty="0"/>
              <a:t>Not independently validated !</a:t>
            </a:r>
          </a:p>
          <a:p>
            <a:pPr lvl="1"/>
            <a:endParaRPr lang="en-DE" dirty="0"/>
          </a:p>
          <a:p>
            <a:r>
              <a:rPr lang="en-DE" dirty="0"/>
              <a:t>SAMM is creating a similar initiative</a:t>
            </a:r>
            <a:br>
              <a:rPr lang="en-DE" dirty="0"/>
            </a:br>
            <a:r>
              <a:rPr lang="en-GB" dirty="0">
                <a:hlinkClick r:id="rId2"/>
              </a:rPr>
              <a:t>https://owaspsamm.org/benchmarking/</a:t>
            </a:r>
            <a:r>
              <a:rPr lang="en-GB" dirty="0"/>
              <a:t> </a:t>
            </a:r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508461-7B38-0549-9D83-C80D078E1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D49B41-1B5A-D542-B782-71E0BB65D176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7010107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1F628-5AE6-5549-A4B1-28A4C4E66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Benchmarking (all companies)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AD631F-6D41-EF48-9980-CBD001B9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967FD1-3CC2-524F-A5B5-0E898448BC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342" y="1367837"/>
            <a:ext cx="7576457" cy="531211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834A4C8-B9C4-F944-9F05-C61658C5C8B2}"/>
              </a:ext>
            </a:extLst>
          </p:cNvPr>
          <p:cNvSpPr/>
          <p:nvPr/>
        </p:nvSpPr>
        <p:spPr>
          <a:xfrm>
            <a:off x="3454400" y="2357120"/>
            <a:ext cx="2590800" cy="2590800"/>
          </a:xfrm>
          <a:prstGeom prst="ellipse">
            <a:avLst/>
          </a:prstGeom>
          <a:noFill/>
          <a:ln>
            <a:solidFill>
              <a:srgbClr val="FF008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14418E-A68C-914A-8C72-90AF014BFE90}"/>
              </a:ext>
            </a:extLst>
          </p:cNvPr>
          <p:cNvSpPr/>
          <p:nvPr/>
        </p:nvSpPr>
        <p:spPr>
          <a:xfrm rot="2170049">
            <a:off x="3345093" y="3799943"/>
            <a:ext cx="1964541" cy="733101"/>
          </a:xfrm>
          <a:prstGeom prst="ellipse">
            <a:avLst/>
          </a:prstGeom>
          <a:solidFill>
            <a:srgbClr val="FFFF00">
              <a:alpha val="29804"/>
            </a:srgbClr>
          </a:solidFill>
          <a:ln>
            <a:solidFill>
              <a:srgbClr val="FF0000"/>
            </a:solidFill>
            <a:prstDash val="dash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BFECF7-8D60-EB43-BE18-87C38A100AE1}"/>
              </a:ext>
            </a:extLst>
          </p:cNvPr>
          <p:cNvSpPr txBox="1"/>
          <p:nvPr/>
        </p:nvSpPr>
        <p:spPr>
          <a:xfrm>
            <a:off x="457200" y="5791200"/>
            <a:ext cx="1839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Long way to go </a:t>
            </a:r>
            <a:r>
              <a:rPr lang="en-DE" dirty="0">
                <a:sym typeface="Wingdings" pitchFamily="2" charset="2"/>
              </a:rPr>
              <a:t></a:t>
            </a:r>
            <a:endParaRPr lang="en-DE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FB6793E-191E-FA46-9DFA-71796699FEBA}"/>
              </a:ext>
            </a:extLst>
          </p:cNvPr>
          <p:cNvCxnSpPr>
            <a:cxnSpLocks/>
          </p:cNvCxnSpPr>
          <p:nvPr/>
        </p:nvCxnSpPr>
        <p:spPr>
          <a:xfrm flipV="1">
            <a:off x="2112762" y="4439920"/>
            <a:ext cx="1839478" cy="1351280"/>
          </a:xfrm>
          <a:prstGeom prst="straightConnector1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550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1F628-5AE6-5549-A4B1-28A4C4E66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Benchmarking (per domain)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AD631F-6D41-EF48-9980-CBD001B9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F058A0-EE8E-D241-B01C-BB0D1BC0E3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138" y="1389428"/>
            <a:ext cx="7634514" cy="51494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473E82-E43E-3C47-B85F-63315EAA200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38765209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55CF5-CCFF-EE43-A6FD-B4308651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SAMM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496E97-94A1-AB48-9ADE-9637AC26A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DCC236-766B-D149-AE78-2A6F36370C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343" y="4696696"/>
            <a:ext cx="8235456" cy="1903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C8FE84-7768-2949-8FBC-E5F1A8222F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8645" y="564724"/>
            <a:ext cx="4105355" cy="2077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9226FE-1D40-4643-82C2-6D4403C979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343" y="2530935"/>
            <a:ext cx="5290457" cy="19683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8879A9-260F-AC4B-A821-129CDCD2BE6E}"/>
              </a:ext>
            </a:extLst>
          </p:cNvPr>
          <p:cNvSpPr txBox="1"/>
          <p:nvPr/>
        </p:nvSpPr>
        <p:spPr>
          <a:xfrm>
            <a:off x="4105356" y="592188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BSIMM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1220BA7A-A445-A343-82F5-F01FDBB4B1A8}"/>
              </a:ext>
            </a:extLst>
          </p:cNvPr>
          <p:cNvCxnSpPr>
            <a:stCxn id="9" idx="2"/>
            <a:endCxn id="7" idx="1"/>
          </p:cNvCxnSpPr>
          <p:nvPr/>
        </p:nvCxnSpPr>
        <p:spPr>
          <a:xfrm rot="16200000" flipH="1">
            <a:off x="4467918" y="1032731"/>
            <a:ext cx="641938" cy="499516"/>
          </a:xfrm>
          <a:prstGeom prst="bentConnector2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657A79-6C97-D74C-855E-ABA60EF3B2E6}"/>
              </a:ext>
            </a:extLst>
          </p:cNvPr>
          <p:cNvCxnSpPr/>
          <p:nvPr/>
        </p:nvCxnSpPr>
        <p:spPr>
          <a:xfrm>
            <a:off x="1625600" y="1480457"/>
            <a:ext cx="551543" cy="10504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2EF9B04-9134-2B46-A197-B12DACBDBA23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  <p:extLst>
      <p:ext uri="{BB962C8B-B14F-4D97-AF65-F5344CB8AC3E}">
        <p14:creationId xmlns:p14="http://schemas.microsoft.com/office/powerpoint/2010/main" val="233900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03055-9556-0A45-8201-7EC1A20DE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Beyond processes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70B4A-A4F9-FD4A-B7F0-A1ACFBB45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DE" dirty="0"/>
              <a:t>Prior idea: “</a:t>
            </a:r>
            <a:r>
              <a:rPr lang="en-DE" dirty="0">
                <a:solidFill>
                  <a:srgbClr val="2DC6D6"/>
                </a:solidFill>
              </a:rPr>
              <a:t>certifying</a:t>
            </a:r>
            <a:r>
              <a:rPr lang="en-DE" dirty="0"/>
              <a:t>”</a:t>
            </a:r>
            <a:r>
              <a:rPr lang="en-DE" dirty="0">
                <a:solidFill>
                  <a:srgbClr val="2DC6D6"/>
                </a:solidFill>
              </a:rPr>
              <a:t> the process</a:t>
            </a:r>
            <a:r>
              <a:rPr lang="en-DE" dirty="0"/>
              <a:t>, as a way to provide security assurance</a:t>
            </a:r>
          </a:p>
          <a:p>
            <a:pPr lvl="1"/>
            <a:r>
              <a:rPr lang="en-DE" i="1" dirty="0"/>
              <a:t>Core Infreastructure Initiative (CII*) </a:t>
            </a:r>
            <a:r>
              <a:rPr lang="en-DE" dirty="0"/>
              <a:t>follows the same principle but makes it more lightweight (</a:t>
            </a:r>
            <a:r>
              <a:rPr lang="en-DE" dirty="0">
                <a:solidFill>
                  <a:srgbClr val="2DC6D6"/>
                </a:solidFill>
              </a:rPr>
              <a:t>badges for best practices</a:t>
            </a:r>
            <a:r>
              <a:rPr lang="en-DE" dirty="0"/>
              <a:t>)</a:t>
            </a:r>
          </a:p>
          <a:p>
            <a:pPr lvl="1"/>
            <a:r>
              <a:rPr lang="en-DE" dirty="0"/>
              <a:t>Badges: </a:t>
            </a:r>
            <a:r>
              <a:rPr lang="en-DE" dirty="0">
                <a:solidFill>
                  <a:srgbClr val="2DC6D6"/>
                </a:solidFill>
              </a:rPr>
              <a:t>Passing, Silver, Gold</a:t>
            </a:r>
          </a:p>
          <a:p>
            <a:pPr lvl="1"/>
            <a:r>
              <a:rPr lang="en-DE" dirty="0">
                <a:solidFill>
                  <a:srgbClr val="FF0080"/>
                </a:solidFill>
              </a:rPr>
              <a:t>The security part of the badge is rather product-focussed</a:t>
            </a:r>
          </a:p>
          <a:p>
            <a:pPr lvl="1"/>
            <a:r>
              <a:rPr lang="en-GB" dirty="0">
                <a:hlinkClick r:id="rId2"/>
              </a:rPr>
              <a:t>https://bestpractices.coreinfrastructure.org/en/criteria/0</a:t>
            </a:r>
            <a:r>
              <a:rPr lang="en-GB" dirty="0"/>
              <a:t> </a:t>
            </a:r>
            <a:endParaRPr lang="en-DE" dirty="0"/>
          </a:p>
          <a:p>
            <a:pPr lvl="1"/>
            <a:endParaRPr lang="en-DE" dirty="0"/>
          </a:p>
          <a:p>
            <a:r>
              <a:rPr lang="en-DE" dirty="0"/>
              <a:t>Different focus: </a:t>
            </a:r>
            <a:r>
              <a:rPr lang="en-DE" dirty="0">
                <a:solidFill>
                  <a:srgbClr val="2DC6D6"/>
                </a:solidFill>
              </a:rPr>
              <a:t>product/service and its development artifacts</a:t>
            </a:r>
          </a:p>
          <a:p>
            <a:pPr lvl="1"/>
            <a:r>
              <a:rPr lang="en-DE" dirty="0"/>
              <a:t>Common Criteria had this right ;)</a:t>
            </a:r>
          </a:p>
          <a:p>
            <a:pPr lvl="1"/>
            <a:endParaRPr lang="en-DE" dirty="0"/>
          </a:p>
          <a:p>
            <a:r>
              <a:rPr lang="en-DE" dirty="0">
                <a:solidFill>
                  <a:srgbClr val="2DC6D6"/>
                </a:solidFill>
              </a:rPr>
              <a:t>Security Assurance Cases</a:t>
            </a:r>
            <a:endParaRPr lang="en-DE" dirty="0"/>
          </a:p>
          <a:p>
            <a:pPr lvl="1"/>
            <a:r>
              <a:rPr lang="en-DE" dirty="0"/>
              <a:t>Product-focuss and evidence-based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36B8F8-4015-6148-83C5-08FFC9E1E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39</a:t>
            </a:fld>
            <a:endParaRPr lang="en-US"/>
          </a:p>
        </p:txBody>
      </p:sp>
      <p:sp>
        <p:nvSpPr>
          <p:cNvPr id="5" name="Explosion 1 4">
            <a:extLst>
              <a:ext uri="{FF2B5EF4-FFF2-40B4-BE49-F238E27FC236}">
                <a16:creationId xmlns:a16="http://schemas.microsoft.com/office/drawing/2014/main" id="{1A10F8BB-F2ED-A342-8413-58BB037C7167}"/>
              </a:ext>
            </a:extLst>
          </p:cNvPr>
          <p:cNvSpPr/>
          <p:nvPr/>
        </p:nvSpPr>
        <p:spPr>
          <a:xfrm>
            <a:off x="6593840" y="4088973"/>
            <a:ext cx="2550160" cy="1527763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Upcoming lecture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7622E6-4232-3245-BB9D-066A9D34038A}"/>
              </a:ext>
            </a:extLst>
          </p:cNvPr>
          <p:cNvSpPr txBox="1"/>
          <p:nvPr/>
        </p:nvSpPr>
        <p:spPr>
          <a:xfrm>
            <a:off x="353927" y="6356350"/>
            <a:ext cx="6355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*CII now replaced by OpenSSF (Open Source Security Foundation)</a:t>
            </a:r>
          </a:p>
        </p:txBody>
      </p:sp>
    </p:spTree>
    <p:extLst>
      <p:ext uri="{BB962C8B-B14F-4D97-AF65-F5344CB8AC3E}">
        <p14:creationId xmlns:p14="http://schemas.microsoft.com/office/powerpoint/2010/main" val="19943245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03055-9556-0A45-8201-7EC1A20DE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Latest trend: certification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70B4A-A4F9-FD4A-B7F0-A1ACFBB45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Regulation (EU) 2019/881 (Cybersecurity Act)</a:t>
            </a:r>
          </a:p>
          <a:p>
            <a:pPr lvl="1"/>
            <a:r>
              <a:rPr lang="en-GB" dirty="0"/>
              <a:t>EU Cybersecurity Certification Framework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EU Cybersecurity Certification scheme </a:t>
            </a:r>
          </a:p>
          <a:p>
            <a:pPr lvl="1"/>
            <a:r>
              <a:rPr lang="en-GB" dirty="0"/>
              <a:t>Developed by ENISA (UE Agency for Cybersecurity)</a:t>
            </a:r>
          </a:p>
          <a:p>
            <a:pPr lvl="1"/>
            <a:r>
              <a:rPr lang="en-GB" dirty="0"/>
              <a:t>Based on Common Criteria (and ISO standards)</a:t>
            </a:r>
          </a:p>
          <a:p>
            <a:pPr lvl="1"/>
            <a:r>
              <a:rPr lang="en-GB" dirty="0"/>
              <a:t>Version V.1.1.1 (candidate)</a:t>
            </a:r>
          </a:p>
          <a:p>
            <a:pPr lvl="1"/>
            <a:r>
              <a:rPr lang="en-GB" dirty="0"/>
              <a:t>300 pages </a:t>
            </a:r>
            <a:r>
              <a:rPr lang="en-GB" dirty="0">
                <a:sym typeface="Wingdings" pitchFamily="2" charset="2"/>
              </a:rPr>
              <a:t></a:t>
            </a:r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36B8F8-4015-6148-83C5-08FFC9E1E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378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objectives: checkpoint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</a:t>
            </a:r>
            <a:r>
              <a:rPr lang="en-US" b="1" i="1" dirty="0"/>
              <a:t>security</a:t>
            </a:r>
            <a:r>
              <a:rPr lang="en-US" dirty="0"/>
              <a:t> </a:t>
            </a:r>
            <a:r>
              <a:rPr lang="en-US" dirty="0">
                <a:solidFill>
                  <a:srgbClr val="FF0080"/>
                </a:solidFill>
              </a:rPr>
              <a:t>software</a:t>
            </a:r>
            <a:r>
              <a:rPr lang="en-US" dirty="0"/>
              <a:t> </a:t>
            </a:r>
            <a:r>
              <a:rPr lang="en-US" dirty="0">
                <a:solidFill>
                  <a:srgbClr val="FF0080"/>
                </a:solidFill>
              </a:rPr>
              <a:t>processes</a:t>
            </a:r>
            <a:r>
              <a:rPr lang="en-US" dirty="0"/>
              <a:t>?</a:t>
            </a:r>
          </a:p>
          <a:p>
            <a:pPr lvl="1"/>
            <a:r>
              <a:rPr lang="en-US" i="1" dirty="0"/>
              <a:t>Set of additional security-centric activities that are added to the phases of the software process (plus focus on training)</a:t>
            </a:r>
          </a:p>
          <a:p>
            <a:r>
              <a:rPr lang="en-US" dirty="0"/>
              <a:t>What are </a:t>
            </a:r>
            <a:r>
              <a:rPr lang="en-US" b="1" i="1" dirty="0"/>
              <a:t>security</a:t>
            </a:r>
            <a:r>
              <a:rPr lang="en-US" dirty="0"/>
              <a:t> </a:t>
            </a:r>
            <a:r>
              <a:rPr lang="en-US" dirty="0">
                <a:solidFill>
                  <a:srgbClr val="FF0080"/>
                </a:solidFill>
              </a:rPr>
              <a:t>maturity models</a:t>
            </a:r>
            <a:r>
              <a:rPr lang="en-US" dirty="0"/>
              <a:t>?</a:t>
            </a:r>
          </a:p>
          <a:p>
            <a:pPr lvl="1"/>
            <a:r>
              <a:rPr lang="en-US" i="1" dirty="0"/>
              <a:t>Areas </a:t>
            </a:r>
            <a:r>
              <a:rPr lang="en-US" i="1"/>
              <a:t>of intervention </a:t>
            </a:r>
            <a:r>
              <a:rPr lang="en-US" i="1" dirty="0"/>
              <a:t>that describe increasingly more thorough security activities to be carried out in an organization (focus on software development)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0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Chalmes-G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mpd="sng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BC0D0AB-85CF-694D-81C6-4573FBF40A42}" vid="{6CBCA27F-CA73-C245-A865-A8F386492D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Chalmes-GU</Template>
  <TotalTime>3742</TotalTime>
  <Words>1563</Words>
  <Application>Microsoft Macintosh PowerPoint</Application>
  <PresentationFormat>On-screen Show (4:3)</PresentationFormat>
  <Paragraphs>278</Paragraphs>
  <Slides>41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Chalmes-GU</vt:lpstr>
      <vt:lpstr>Secure Software Engineering: Intro</vt:lpstr>
      <vt:lpstr>Learning objectives</vt:lpstr>
      <vt:lpstr>Security flaws</vt:lpstr>
      <vt:lpstr>Code-level vulnerabilities</vt:lpstr>
      <vt:lpstr>Not just functional code</vt:lpstr>
      <vt:lpstr>Terraform scripting language</vt:lpstr>
      <vt:lpstr>Above the implementation/ops level</vt:lpstr>
      <vt:lpstr>Architectural security issues</vt:lpstr>
      <vt:lpstr>But also…</vt:lpstr>
      <vt:lpstr>Processes</vt:lpstr>
      <vt:lpstr>“Shift Left” Paradigm</vt:lpstr>
      <vt:lpstr>Secure Development Life-Cycle (SDL)</vt:lpstr>
      <vt:lpstr>Microsoft SDL: Historical note</vt:lpstr>
      <vt:lpstr>MS SDL evolution</vt:lpstr>
      <vt:lpstr>Microsoft SDL</vt:lpstr>
      <vt:lpstr>Example question</vt:lpstr>
      <vt:lpstr>Did it work ?</vt:lpstr>
      <vt:lpstr>Did it work ?</vt:lpstr>
      <vt:lpstr>Historical note</vt:lpstr>
      <vt:lpstr>CLASP/Touchpoints vs MS SDL</vt:lpstr>
      <vt:lpstr>Criticism on secure software processes</vt:lpstr>
      <vt:lpstr>Later trend: Maturity Models</vt:lpstr>
      <vt:lpstr>Maturity models</vt:lpstr>
      <vt:lpstr>BSIMM</vt:lpstr>
      <vt:lpstr>Meaning of “Levels of assurance”</vt:lpstr>
      <vt:lpstr>Domain: Governance</vt:lpstr>
      <vt:lpstr>PowerPoint Presentation</vt:lpstr>
      <vt:lpstr>Domain: Intelligence</vt:lpstr>
      <vt:lpstr>PowerPoint Presentation</vt:lpstr>
      <vt:lpstr>Domain: SSDL Touchpoints</vt:lpstr>
      <vt:lpstr>PowerPoint Presentation</vt:lpstr>
      <vt:lpstr>Domain: Deployment</vt:lpstr>
      <vt:lpstr>PowerPoint Presentation</vt:lpstr>
      <vt:lpstr>Example question</vt:lpstr>
      <vt:lpstr>Benchmarking</vt:lpstr>
      <vt:lpstr>Benchmarking (all companies)</vt:lpstr>
      <vt:lpstr>Benchmarking (per domain)</vt:lpstr>
      <vt:lpstr>SAMM</vt:lpstr>
      <vt:lpstr>Beyond processes</vt:lpstr>
      <vt:lpstr>Latest trend: certification</vt:lpstr>
      <vt:lpstr>Learning objectives: checkpoint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channel attacks</dc:title>
  <dc:creator>Riccardo Scandariato</dc:creator>
  <cp:lastModifiedBy>Riccardo Scandariato</cp:lastModifiedBy>
  <cp:revision>522</cp:revision>
  <dcterms:created xsi:type="dcterms:W3CDTF">2019-09-30T18:41:20Z</dcterms:created>
  <dcterms:modified xsi:type="dcterms:W3CDTF">2022-04-05T17:55:03Z</dcterms:modified>
</cp:coreProperties>
</file>