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878" r:id="rId2"/>
    <p:sldId id="918" r:id="rId3"/>
    <p:sldId id="354" r:id="rId4"/>
    <p:sldId id="905" r:id="rId5"/>
    <p:sldId id="356" r:id="rId6"/>
    <p:sldId id="357" r:id="rId7"/>
    <p:sldId id="358" r:id="rId8"/>
    <p:sldId id="298" r:id="rId9"/>
    <p:sldId id="260" r:id="rId10"/>
    <p:sldId id="919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80"/>
    <a:srgbClr val="FFFF00"/>
    <a:srgbClr val="00FA00"/>
    <a:srgbClr val="2DC6D6"/>
    <a:srgbClr val="2EC6D6"/>
    <a:srgbClr val="616161"/>
    <a:srgbClr val="000000"/>
    <a:srgbClr val="E5E5E5"/>
    <a:srgbClr val="E9EDF4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08"/>
    <p:restoredTop sz="82557" autoAdjust="0"/>
  </p:normalViewPr>
  <p:slideViewPr>
    <p:cSldViewPr snapToGrid="0" snapToObjects="1">
      <p:cViewPr varScale="1">
        <p:scale>
          <a:sx n="102" d="100"/>
          <a:sy n="102" d="100"/>
        </p:scale>
        <p:origin x="142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0FB4-CD92-E843-A770-164BBE95230A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A7C4-34D7-1745-A856-E0192B4A9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F2E0D-C41A-004A-B7CE-2840F4E36B78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160B-563F-B64B-B67D-C250EFBFF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eb2325ba8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de-DE" sz="13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sz="13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4" name="Google Shape;384;geb2325ba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28988" y="550863"/>
            <a:ext cx="3576637" cy="2682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85" name="Google Shape;385;geb2325ba83_0_0:notes"/>
          <p:cNvSpPr txBox="1">
            <a:spLocks noGrp="1"/>
          </p:cNvSpPr>
          <p:nvPr>
            <p:ph type="body" idx="1"/>
          </p:nvPr>
        </p:nvSpPr>
        <p:spPr>
          <a:xfrm>
            <a:off x="1363663" y="3392488"/>
            <a:ext cx="7507200" cy="31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eb2325ba8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de-DE" sz="13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sz="13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4" name="Google Shape;384;geb2325ba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28988" y="550863"/>
            <a:ext cx="3576637" cy="2682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85" name="Google Shape;385;geb2325ba83_0_0:notes"/>
          <p:cNvSpPr txBox="1">
            <a:spLocks noGrp="1"/>
          </p:cNvSpPr>
          <p:nvPr>
            <p:ph type="body" idx="1"/>
          </p:nvPr>
        </p:nvSpPr>
        <p:spPr>
          <a:xfrm>
            <a:off x="1363663" y="3392488"/>
            <a:ext cx="7507200" cy="31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785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eb2325ba83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de-DE" sz="13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 sz="13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0" name="Google Shape;400;geb2325ba8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28988" y="550863"/>
            <a:ext cx="3576637" cy="2682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01" name="Google Shape;401;geb2325ba83_0_14:notes"/>
          <p:cNvSpPr txBox="1">
            <a:spLocks noGrp="1"/>
          </p:cNvSpPr>
          <p:nvPr>
            <p:ph type="body" idx="1"/>
          </p:nvPr>
        </p:nvSpPr>
        <p:spPr>
          <a:xfrm>
            <a:off x="1363663" y="3392488"/>
            <a:ext cx="7507200" cy="31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eb2325ba83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eb2325ba83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geb2325ba83_0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eb2325ba83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eb2325ba83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geb2325ba83_0_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eb2325ba83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eb2325ba83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geb2325ba83_0_2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8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3933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9495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3014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</p:spPr>
        <p:txBody>
          <a:bodyPr/>
          <a:lstStyle>
            <a:lvl1pPr>
              <a:defRPr>
                <a:solidFill>
                  <a:srgbClr val="2EC6D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32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9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37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1FD0BAD-EDB4-BF48-B5DA-A7E15AE1B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1" name="Rak 11"/>
          <p:cNvCxnSpPr/>
          <p:nvPr userDrawn="1"/>
        </p:nvCxnSpPr>
        <p:spPr bwMode="auto">
          <a:xfrm>
            <a:off x="0" y="506685"/>
            <a:ext cx="9144000" cy="1588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2EC6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9F58E8-BA08-624B-ABFF-225C07C72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B92576A-F981-8F41-9606-B8056669BE8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3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1" r:id="rId6"/>
    <p:sldLayoutId id="2147483654" r:id="rId7"/>
    <p:sldLayoutId id="2147483661" r:id="rId8"/>
    <p:sldLayoutId id="2147483655" r:id="rId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2DC6D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cuong.bui@tuhh.de" TargetMode="External"/><Relationship Id="rId3" Type="http://schemas.openxmlformats.org/officeDocument/2006/relationships/image" Target="../media/image4.jpeg"/><Relationship Id="rId7" Type="http://schemas.openxmlformats.org/officeDocument/2006/relationships/hyperlink" Target="mailto:catherine.tony@tuhh.d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candariato@tuhh.de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hyperlink" Target="mailto:nicolas.diaz-ferreyra@tuhh.d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0DD425B-6137-D84B-82F1-C994491F9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Secure</a:t>
            </a:r>
            <a:r>
              <a:rPr lang="sv-SE" dirty="0"/>
              <a:t> Software </a:t>
            </a:r>
            <a:r>
              <a:rPr lang="sv-SE" dirty="0" err="1"/>
              <a:t>Engineering</a:t>
            </a:r>
            <a:r>
              <a:rPr lang="sv-SE" dirty="0"/>
              <a:t>: </a:t>
            </a:r>
            <a:br>
              <a:rPr lang="sv-SE" dirty="0"/>
            </a:br>
            <a:r>
              <a:rPr lang="de-DE" dirty="0"/>
              <a:t>Course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rules</a:t>
            </a:r>
            <a:endParaRPr lang="sv-SE" dirty="0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05C38B2B-C404-6045-95EB-FED89D552530}"/>
              </a:ext>
            </a:extLst>
          </p:cNvPr>
          <p:cNvSpPr txBox="1">
            <a:spLocks/>
          </p:cNvSpPr>
          <p:nvPr/>
        </p:nvSpPr>
        <p:spPr>
          <a:xfrm>
            <a:off x="516964" y="5924550"/>
            <a:ext cx="800100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F0080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sv-SE" sz="1800" dirty="0">
                <a:solidFill>
                  <a:srgbClr val="616161"/>
                </a:solidFill>
              </a:rPr>
              <a:t>MSc Course </a:t>
            </a:r>
            <a:r>
              <a:rPr lang="sv-SE" sz="1800" dirty="0" err="1">
                <a:solidFill>
                  <a:srgbClr val="616161"/>
                </a:solidFill>
              </a:rPr>
              <a:t>Secure</a:t>
            </a:r>
            <a:r>
              <a:rPr lang="sv-SE" sz="1800" dirty="0">
                <a:solidFill>
                  <a:srgbClr val="616161"/>
                </a:solidFill>
              </a:rPr>
              <a:t> Software </a:t>
            </a:r>
            <a:r>
              <a:rPr lang="sv-SE" sz="1800" dirty="0" err="1">
                <a:solidFill>
                  <a:srgbClr val="616161"/>
                </a:solidFill>
              </a:rPr>
              <a:t>Engineering</a:t>
            </a:r>
            <a:r>
              <a:rPr lang="sv-SE" sz="1800" dirty="0">
                <a:solidFill>
                  <a:srgbClr val="616161"/>
                </a:solidFill>
              </a:rPr>
              <a:t> – Summer Semester 2022</a:t>
            </a:r>
          </a:p>
        </p:txBody>
      </p:sp>
      <p:sp>
        <p:nvSpPr>
          <p:cNvPr id="7" name="Subtitle 9">
            <a:extLst>
              <a:ext uri="{FF2B5EF4-FFF2-40B4-BE49-F238E27FC236}">
                <a16:creationId xmlns:a16="http://schemas.microsoft.com/office/drawing/2014/main" id="{2505E77C-905D-AC4F-A60A-5279F49F2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b="1" dirty="0"/>
              <a:t>Riccardo </a:t>
            </a:r>
            <a:r>
              <a:rPr lang="sv-SE" b="1" dirty="0" err="1"/>
              <a:t>Scandariato</a:t>
            </a:r>
            <a:endParaRPr lang="sv-SE" b="1" dirty="0"/>
          </a:p>
          <a:p>
            <a:pPr>
              <a:spcAft>
                <a:spcPts val="1200"/>
              </a:spcAft>
            </a:pPr>
            <a:r>
              <a:rPr lang="sv-SE" dirty="0" err="1"/>
              <a:t>Institute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Software </a:t>
            </a:r>
            <a:r>
              <a:rPr lang="sv-SE" dirty="0" err="1"/>
              <a:t>Security</a:t>
            </a:r>
            <a:r>
              <a:rPr lang="sv-SE" dirty="0"/>
              <a:t>, TUHH, </a:t>
            </a:r>
            <a:r>
              <a:rPr lang="sv-SE" dirty="0" err="1"/>
              <a:t>Germany</a:t>
            </a:r>
            <a:endParaRPr lang="sv-SE" dirty="0"/>
          </a:p>
          <a:p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ric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***do </a:t>
            </a:r>
            <a:r>
              <a:rPr lang="de-DE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scanda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@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tuhh</a:t>
            </a:r>
            <a:r>
              <a:rPr lang="de-DE" sz="3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</a:t>
            </a:r>
            <a:endParaRPr lang="sv-SE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994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B9C6B4-6064-DE47-83E0-DCCAC971F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People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3C88C-05E3-444D-91E9-F03CF39C5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1B0BF7-8241-7140-888F-8B4D610A2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32094"/>
            <a:ext cx="1162050" cy="1162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8ABA69-DA17-F040-A180-EF283A21A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535" y="1732094"/>
            <a:ext cx="1162050" cy="1162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3B5EED-3BD9-8E4C-922C-81A383428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963857"/>
            <a:ext cx="1162050" cy="11620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538D18-DE2F-8E46-B79D-0149D04AA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535" y="3963857"/>
            <a:ext cx="1162050" cy="11620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E5F351-F9D5-C94C-9DE4-77678199DD04}"/>
              </a:ext>
            </a:extLst>
          </p:cNvPr>
          <p:cNvSpPr txBox="1"/>
          <p:nvPr/>
        </p:nvSpPr>
        <p:spPr>
          <a:xfrm>
            <a:off x="1752926" y="1943787"/>
            <a:ext cx="24330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/>
              <a:t>Riccardo</a:t>
            </a:r>
            <a:r>
              <a:rPr lang="en-DE" dirty="0"/>
              <a:t> Scandariato</a:t>
            </a:r>
          </a:p>
          <a:p>
            <a:r>
              <a:rPr lang="en-DE" i="1" dirty="0"/>
              <a:t>Lecturer</a:t>
            </a:r>
          </a:p>
          <a:p>
            <a:r>
              <a:rPr lang="en-GB" i="1" dirty="0">
                <a:hlinkClick r:id="rId6"/>
              </a:rPr>
              <a:t>s</a:t>
            </a:r>
            <a:r>
              <a:rPr lang="en-DE" i="1" dirty="0">
                <a:hlinkClick r:id="rId6"/>
              </a:rPr>
              <a:t>candariato@tuhh.de</a:t>
            </a:r>
            <a:r>
              <a:rPr lang="en-DE" i="1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8F6690-BC8D-B24A-A060-D2932FC165A1}"/>
              </a:ext>
            </a:extLst>
          </p:cNvPr>
          <p:cNvSpPr txBox="1"/>
          <p:nvPr/>
        </p:nvSpPr>
        <p:spPr>
          <a:xfrm>
            <a:off x="1752926" y="4175550"/>
            <a:ext cx="2541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/>
              <a:t>Catherine</a:t>
            </a:r>
            <a:r>
              <a:rPr lang="en-DE" dirty="0"/>
              <a:t> Tony</a:t>
            </a:r>
          </a:p>
          <a:p>
            <a:r>
              <a:rPr lang="en-DE" i="1" dirty="0"/>
              <a:t>Lab assistant</a:t>
            </a:r>
          </a:p>
          <a:p>
            <a:r>
              <a:rPr lang="en-US" dirty="0">
                <a:hlinkClick r:id="rId7"/>
              </a:rPr>
              <a:t>catherine.tony@tuhh.de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D04849-39F2-BC4B-B564-6353EB947107}"/>
              </a:ext>
            </a:extLst>
          </p:cNvPr>
          <p:cNvSpPr txBox="1"/>
          <p:nvPr/>
        </p:nvSpPr>
        <p:spPr>
          <a:xfrm>
            <a:off x="5705166" y="4175550"/>
            <a:ext cx="21611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/>
              <a:t>Cuong</a:t>
            </a:r>
            <a:r>
              <a:rPr lang="en-DE" dirty="0"/>
              <a:t> Bui</a:t>
            </a:r>
          </a:p>
          <a:p>
            <a:r>
              <a:rPr lang="en-DE" i="1" dirty="0"/>
              <a:t>Lab assistant</a:t>
            </a:r>
          </a:p>
          <a:p>
            <a:r>
              <a:rPr lang="en-US" dirty="0">
                <a:hlinkClick r:id="rId8"/>
              </a:rPr>
              <a:t>cuong.bui@tuhh.de</a:t>
            </a:r>
            <a:r>
              <a:rPr lang="en-US" dirty="0"/>
              <a:t>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1A7C9E-87C0-7649-88DD-47D6C2D3F958}"/>
              </a:ext>
            </a:extLst>
          </p:cNvPr>
          <p:cNvSpPr txBox="1"/>
          <p:nvPr/>
        </p:nvSpPr>
        <p:spPr>
          <a:xfrm>
            <a:off x="5705166" y="1943787"/>
            <a:ext cx="30719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/>
              <a:t>Nicolas</a:t>
            </a:r>
            <a:r>
              <a:rPr lang="en-DE" dirty="0"/>
              <a:t> Diaz Ferreyra</a:t>
            </a:r>
          </a:p>
          <a:p>
            <a:r>
              <a:rPr lang="en-DE" i="1" dirty="0"/>
              <a:t>Lecturer, lab coordinator</a:t>
            </a:r>
          </a:p>
          <a:p>
            <a:r>
              <a:rPr lang="en-US" dirty="0">
                <a:hlinkClick r:id="rId9"/>
              </a:rPr>
              <a:t>nicolas.diaz-ferreyra@tuhh.de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4291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Lectures and structure</a:t>
            </a:r>
          </a:p>
        </p:txBody>
      </p:sp>
      <p:sp>
        <p:nvSpPr>
          <p:cNvPr id="388" name="Google Shape;388;p49"/>
          <p:cNvSpPr txBox="1"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669925" lvl="0" indent="-660400">
              <a:buNone/>
              <a:tabLst>
                <a:tab pos="619125" algn="l"/>
              </a:tabLst>
            </a:pPr>
            <a:r>
              <a:rPr lang="de-DE" sz="2800" dirty="0"/>
              <a:t>01	Intro + Software </a:t>
            </a:r>
            <a:r>
              <a:rPr lang="de-DE" sz="2800" dirty="0" err="1"/>
              <a:t>process</a:t>
            </a:r>
            <a:endParaRPr lang="de-DE" sz="2800" dirty="0"/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800" dirty="0">
                <a:solidFill>
                  <a:schemeClr val="accent6">
                    <a:lumMod val="75000"/>
                  </a:schemeClr>
                </a:solidFill>
              </a:rPr>
              <a:t>02	</a:t>
            </a:r>
            <a:r>
              <a:rPr lang="de-DE" sz="2800" dirty="0" err="1">
                <a:solidFill>
                  <a:schemeClr val="accent6">
                    <a:lumMod val="75000"/>
                  </a:schemeClr>
                </a:solidFill>
              </a:rPr>
              <a:t>Introduction</a:t>
            </a:r>
            <a:r>
              <a:rPr lang="de-DE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2800" dirty="0" err="1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de-DE" sz="2800" dirty="0">
                <a:solidFill>
                  <a:schemeClr val="accent6">
                    <a:lumMod val="75000"/>
                  </a:schemeClr>
                </a:solidFill>
              </a:rPr>
              <a:t> Security </a:t>
            </a:r>
            <a:r>
              <a:rPr lang="de-DE" sz="2800" b="1" dirty="0" err="1">
                <a:solidFill>
                  <a:schemeClr val="accent6">
                    <a:lumMod val="75000"/>
                  </a:schemeClr>
                </a:solidFill>
              </a:rPr>
              <a:t>Requirements</a:t>
            </a:r>
            <a:endParaRPr lang="de-DE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800" dirty="0">
                <a:solidFill>
                  <a:schemeClr val="accent6">
                    <a:lumMod val="75000"/>
                  </a:schemeClr>
                </a:solidFill>
              </a:rPr>
              <a:t>03	Goal-</a:t>
            </a:r>
            <a:r>
              <a:rPr lang="de-DE" sz="2800" dirty="0" err="1">
                <a:solidFill>
                  <a:schemeClr val="accent6">
                    <a:lumMod val="75000"/>
                  </a:schemeClr>
                </a:solidFill>
              </a:rPr>
              <a:t>Oriented</a:t>
            </a:r>
            <a:r>
              <a:rPr lang="de-DE" sz="2800" dirty="0">
                <a:solidFill>
                  <a:schemeClr val="accent6">
                    <a:lumMod val="75000"/>
                  </a:schemeClr>
                </a:solidFill>
              </a:rPr>
              <a:t> Security </a:t>
            </a:r>
            <a:r>
              <a:rPr lang="de-DE" sz="2800" b="1" dirty="0" err="1">
                <a:solidFill>
                  <a:schemeClr val="accent6">
                    <a:lumMod val="75000"/>
                  </a:schemeClr>
                </a:solidFill>
              </a:rPr>
              <a:t>Requirements</a:t>
            </a:r>
            <a:endParaRPr lang="de-DE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endParaRPr lang="de-DE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800" dirty="0">
                <a:solidFill>
                  <a:schemeClr val="accent5">
                    <a:lumMod val="75000"/>
                  </a:schemeClr>
                </a:solidFill>
              </a:rPr>
              <a:t>04	Secure Software </a:t>
            </a:r>
            <a:r>
              <a:rPr lang="de-DE" sz="2800" b="1" dirty="0">
                <a:solidFill>
                  <a:schemeClr val="accent5">
                    <a:lumMod val="75000"/>
                  </a:schemeClr>
                </a:solidFill>
              </a:rPr>
              <a:t>Design</a:t>
            </a:r>
            <a:r>
              <a:rPr lang="de-DE" sz="2800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de-DE" sz="2800" dirty="0" err="1">
                <a:solidFill>
                  <a:schemeClr val="accent5">
                    <a:lumMod val="75000"/>
                  </a:schemeClr>
                </a:solidFill>
              </a:rPr>
              <a:t>Fundamentals</a:t>
            </a:r>
            <a:endParaRPr lang="de-DE" sz="2800" dirty="0">
              <a:solidFill>
                <a:schemeClr val="accent5">
                  <a:lumMod val="75000"/>
                </a:schemeClr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800" dirty="0">
                <a:solidFill>
                  <a:schemeClr val="accent5">
                    <a:lumMod val="75000"/>
                  </a:schemeClr>
                </a:solidFill>
              </a:rPr>
              <a:t>05	Secure Software </a:t>
            </a:r>
            <a:r>
              <a:rPr lang="de-DE" sz="2800" b="1" dirty="0">
                <a:solidFill>
                  <a:schemeClr val="accent5">
                    <a:lumMod val="75000"/>
                  </a:schemeClr>
                </a:solidFill>
              </a:rPr>
              <a:t>Design</a:t>
            </a:r>
            <a:r>
              <a:rPr lang="de-DE" sz="2800" dirty="0">
                <a:solidFill>
                  <a:schemeClr val="accent5">
                    <a:lumMod val="75000"/>
                  </a:schemeClr>
                </a:solidFill>
              </a:rPr>
              <a:t>: Analysis </a:t>
            </a:r>
            <a:r>
              <a:rPr lang="de-DE" sz="2800" dirty="0" err="1">
                <a:solidFill>
                  <a:schemeClr val="accent5">
                    <a:lumMod val="75000"/>
                  </a:schemeClr>
                </a:solidFill>
              </a:rPr>
              <a:t>Techniques</a:t>
            </a:r>
            <a:endParaRPr lang="de-DE" sz="2800" dirty="0">
              <a:solidFill>
                <a:schemeClr val="accent5">
                  <a:lumMod val="75000"/>
                </a:schemeClr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endParaRPr lang="de-DE" sz="2800" dirty="0">
              <a:solidFill>
                <a:schemeClr val="accent5">
                  <a:lumMod val="75000"/>
                </a:schemeClr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06	</a:t>
            </a:r>
            <a:r>
              <a:rPr lang="de-DE" sz="2800" dirty="0" err="1">
                <a:solidFill>
                  <a:schemeClr val="accent2">
                    <a:lumMod val="75000"/>
                  </a:schemeClr>
                </a:solidFill>
              </a:rPr>
              <a:t>Fundamentals</a:t>
            </a: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2800" dirty="0" err="1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 Security </a:t>
            </a:r>
            <a:r>
              <a:rPr lang="de-DE" sz="2800" b="1" dirty="0" err="1">
                <a:solidFill>
                  <a:schemeClr val="accent2">
                    <a:lumMod val="75000"/>
                  </a:schemeClr>
                </a:solidFill>
              </a:rPr>
              <a:t>Risk</a:t>
            </a: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 Analysis</a:t>
            </a: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07	Tools </a:t>
            </a:r>
            <a:r>
              <a:rPr lang="de-DE" sz="2800" dirty="0" err="1">
                <a:solidFill>
                  <a:schemeClr val="accent2">
                    <a:lumMod val="75000"/>
                  </a:schemeClr>
                </a:solidFill>
              </a:rPr>
              <a:t>and</a:t>
            </a: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2800" dirty="0" err="1">
                <a:solidFill>
                  <a:schemeClr val="accent2">
                    <a:lumMod val="75000"/>
                  </a:schemeClr>
                </a:solidFill>
              </a:rPr>
              <a:t>Methods</a:t>
            </a: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2800" dirty="0" err="1">
                <a:solidFill>
                  <a:schemeClr val="accent2">
                    <a:lumMod val="75000"/>
                  </a:schemeClr>
                </a:solidFill>
              </a:rPr>
              <a:t>for</a:t>
            </a: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2800" b="1" dirty="0" err="1">
                <a:solidFill>
                  <a:schemeClr val="accent2">
                    <a:lumMod val="75000"/>
                  </a:schemeClr>
                </a:solidFill>
              </a:rPr>
              <a:t>Risk</a:t>
            </a:r>
            <a:r>
              <a:rPr lang="de-DE" sz="2800" dirty="0">
                <a:solidFill>
                  <a:schemeClr val="accent2">
                    <a:lumMod val="75000"/>
                  </a:schemeClr>
                </a:solidFill>
              </a:rPr>
              <a:t> Assessment </a:t>
            </a:r>
            <a:r>
              <a:rPr lang="de-DE" sz="2800" b="1" dirty="0">
                <a:solidFill>
                  <a:schemeClr val="accent2">
                    <a:lumMod val="75000"/>
                  </a:schemeClr>
                </a:solidFill>
              </a:rPr>
              <a:t>(Guest)</a:t>
            </a:r>
          </a:p>
        </p:txBody>
      </p:sp>
      <p:sp>
        <p:nvSpPr>
          <p:cNvPr id="389" name="Google Shape;389;p49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3</a:t>
            </a:fld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Lectures and structure</a:t>
            </a:r>
          </a:p>
        </p:txBody>
      </p:sp>
      <p:sp>
        <p:nvSpPr>
          <p:cNvPr id="388" name="Google Shape;388;p49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351520" cy="4598935"/>
          </a:xfrm>
        </p:spPr>
        <p:txBody>
          <a:bodyPr>
            <a:normAutofit/>
          </a:bodyPr>
          <a:lstStyle/>
          <a:p>
            <a:pPr marL="669925" lvl="0" indent="-660400">
              <a:buNone/>
              <a:tabLst>
                <a:tab pos="619125" algn="l"/>
              </a:tabLst>
            </a:pPr>
            <a:r>
              <a:rPr lang="de-DE" sz="2400" dirty="0">
                <a:solidFill>
                  <a:srgbClr val="FF0000"/>
                </a:solidFill>
              </a:rPr>
              <a:t>08	Secure </a:t>
            </a:r>
            <a:r>
              <a:rPr lang="de-DE" sz="2400" b="1" dirty="0">
                <a:solidFill>
                  <a:srgbClr val="FF0000"/>
                </a:solidFill>
              </a:rPr>
              <a:t>Infrastructure</a:t>
            </a:r>
            <a:r>
              <a:rPr lang="de-DE" sz="2400" dirty="0">
                <a:solidFill>
                  <a:srgbClr val="FF0000"/>
                </a:solidFill>
              </a:rPr>
              <a:t> </a:t>
            </a:r>
            <a:r>
              <a:rPr lang="de-DE" sz="2400" dirty="0" err="1">
                <a:solidFill>
                  <a:srgbClr val="FF0000"/>
                </a:solidFill>
              </a:rPr>
              <a:t>and</a:t>
            </a:r>
            <a:r>
              <a:rPr lang="de-DE" sz="2400" dirty="0">
                <a:solidFill>
                  <a:srgbClr val="FF0000"/>
                </a:solidFill>
              </a:rPr>
              <a:t> Code Quality</a:t>
            </a:r>
          </a:p>
          <a:p>
            <a:pPr marL="669925" lvl="0" indent="-660400">
              <a:buNone/>
              <a:tabLst>
                <a:tab pos="619125" algn="l"/>
              </a:tabLst>
            </a:pPr>
            <a:endParaRPr lang="de-DE" sz="2400" dirty="0">
              <a:solidFill>
                <a:srgbClr val="FF0000"/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09	</a:t>
            </a:r>
            <a:r>
              <a:rPr lang="de-DE" sz="2400" dirty="0" err="1">
                <a:solidFill>
                  <a:schemeClr val="accent3">
                    <a:lumMod val="75000"/>
                  </a:schemeClr>
                </a:solidFill>
              </a:rPr>
              <a:t>Fundamentals</a:t>
            </a: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accent3">
                    <a:lumMod val="75000"/>
                  </a:schemeClr>
                </a:solidFill>
              </a:rPr>
              <a:t>of</a:t>
            </a: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>
                <a:solidFill>
                  <a:schemeClr val="accent3">
                    <a:lumMod val="75000"/>
                  </a:schemeClr>
                </a:solidFill>
              </a:rPr>
              <a:t>Privacy</a:t>
            </a: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 Engineering </a:t>
            </a:r>
            <a:r>
              <a:rPr lang="de-DE" sz="2400" b="1" dirty="0">
                <a:solidFill>
                  <a:schemeClr val="accent3">
                    <a:lumMod val="75000"/>
                  </a:schemeClr>
                </a:solidFill>
              </a:rPr>
              <a:t>(Nicolas)</a:t>
            </a: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10	</a:t>
            </a:r>
            <a:r>
              <a:rPr lang="de-DE" sz="2400" b="1" dirty="0">
                <a:solidFill>
                  <a:schemeClr val="accent3">
                    <a:lumMod val="75000"/>
                  </a:schemeClr>
                </a:solidFill>
              </a:rPr>
              <a:t>Privacy</a:t>
            </a: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accent3">
                    <a:lumMod val="75000"/>
                  </a:schemeClr>
                </a:solidFill>
              </a:rPr>
              <a:t>as</a:t>
            </a: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accent3">
                    <a:lumMod val="75000"/>
                  </a:schemeClr>
                </a:solidFill>
              </a:rPr>
              <a:t>Contextual</a:t>
            </a: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accent3">
                    <a:lumMod val="75000"/>
                  </a:schemeClr>
                </a:solidFill>
              </a:rPr>
              <a:t>Integrity</a:t>
            </a:r>
            <a:r>
              <a:rPr lang="de-DE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>
                <a:solidFill>
                  <a:schemeClr val="accent3">
                    <a:lumMod val="75000"/>
                  </a:schemeClr>
                </a:solidFill>
              </a:rPr>
              <a:t>(Nicolas)</a:t>
            </a: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400" dirty="0">
                <a:solidFill>
                  <a:srgbClr val="7030A0"/>
                </a:solidFill>
              </a:rPr>
              <a:t>11	</a:t>
            </a:r>
            <a:r>
              <a:rPr lang="de-DE" sz="2400" b="1" dirty="0">
                <a:solidFill>
                  <a:srgbClr val="7030A0"/>
                </a:solidFill>
              </a:rPr>
              <a:t>Human</a:t>
            </a:r>
            <a:r>
              <a:rPr lang="de-DE" sz="2400" dirty="0">
                <a:solidFill>
                  <a:srgbClr val="7030A0"/>
                </a:solidFill>
              </a:rPr>
              <a:t> </a:t>
            </a:r>
            <a:r>
              <a:rPr lang="de-DE" sz="2400" dirty="0" err="1">
                <a:solidFill>
                  <a:srgbClr val="7030A0"/>
                </a:solidFill>
              </a:rPr>
              <a:t>Factors</a:t>
            </a:r>
            <a:r>
              <a:rPr lang="de-DE" sz="2400" dirty="0">
                <a:solidFill>
                  <a:srgbClr val="7030A0"/>
                </a:solidFill>
              </a:rPr>
              <a:t> in </a:t>
            </a:r>
            <a:r>
              <a:rPr lang="de-DE" sz="2400" dirty="0" err="1">
                <a:solidFill>
                  <a:srgbClr val="7030A0"/>
                </a:solidFill>
              </a:rPr>
              <a:t>Cybersecurity</a:t>
            </a:r>
            <a:r>
              <a:rPr lang="de-DE" sz="2400" dirty="0">
                <a:solidFill>
                  <a:srgbClr val="7030A0"/>
                </a:solidFill>
              </a:rPr>
              <a:t> (Nicolas)</a:t>
            </a:r>
          </a:p>
          <a:p>
            <a:pPr marL="669925" lvl="0" indent="-660400">
              <a:buNone/>
              <a:tabLst>
                <a:tab pos="619125" algn="l"/>
              </a:tabLst>
            </a:pPr>
            <a:endParaRPr lang="de-DE" sz="2400" dirty="0">
              <a:solidFill>
                <a:srgbClr val="7030A0"/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400" dirty="0">
                <a:solidFill>
                  <a:srgbClr val="FF0080"/>
                </a:solidFill>
              </a:rPr>
              <a:t>12	</a:t>
            </a:r>
            <a:r>
              <a:rPr lang="de-DE" sz="2400" dirty="0" err="1">
                <a:solidFill>
                  <a:srgbClr val="FF0080"/>
                </a:solidFill>
              </a:rPr>
              <a:t>Risk</a:t>
            </a:r>
            <a:r>
              <a:rPr lang="de-DE" sz="2400" dirty="0">
                <a:solidFill>
                  <a:srgbClr val="FF0080"/>
                </a:solidFill>
              </a:rPr>
              <a:t> </a:t>
            </a:r>
            <a:r>
              <a:rPr lang="de-DE" sz="2400" dirty="0" err="1">
                <a:solidFill>
                  <a:srgbClr val="FF0080"/>
                </a:solidFill>
              </a:rPr>
              <a:t>and</a:t>
            </a:r>
            <a:r>
              <a:rPr lang="de-DE" sz="2400" dirty="0">
                <a:solidFill>
                  <a:srgbClr val="FF0080"/>
                </a:solidFill>
              </a:rPr>
              <a:t> </a:t>
            </a:r>
            <a:r>
              <a:rPr lang="de-DE" sz="2400" dirty="0" err="1">
                <a:solidFill>
                  <a:srgbClr val="FF0080"/>
                </a:solidFill>
              </a:rPr>
              <a:t>Vulnerability</a:t>
            </a:r>
            <a:r>
              <a:rPr lang="de-DE" sz="2400" dirty="0">
                <a:solidFill>
                  <a:srgbClr val="FF0080"/>
                </a:solidFill>
              </a:rPr>
              <a:t> Management at </a:t>
            </a:r>
            <a:r>
              <a:rPr lang="de-DE" sz="2400" b="1" dirty="0">
                <a:solidFill>
                  <a:srgbClr val="FF0080"/>
                </a:solidFill>
              </a:rPr>
              <a:t>Airbus (Guest)</a:t>
            </a: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400" dirty="0">
                <a:solidFill>
                  <a:srgbClr val="FF0080"/>
                </a:solidFill>
              </a:rPr>
              <a:t>13	Security </a:t>
            </a:r>
            <a:r>
              <a:rPr lang="de-DE" sz="2400" dirty="0" err="1">
                <a:solidFill>
                  <a:srgbClr val="FF0080"/>
                </a:solidFill>
              </a:rPr>
              <a:t>assurance</a:t>
            </a:r>
            <a:r>
              <a:rPr lang="de-DE" sz="2400" dirty="0">
                <a:solidFill>
                  <a:srgbClr val="FF0080"/>
                </a:solidFill>
              </a:rPr>
              <a:t> </a:t>
            </a:r>
            <a:r>
              <a:rPr lang="de-DE" sz="2400" dirty="0" err="1">
                <a:solidFill>
                  <a:srgbClr val="FF0080"/>
                </a:solidFill>
              </a:rPr>
              <a:t>cases</a:t>
            </a:r>
            <a:r>
              <a:rPr lang="de-DE" sz="2400" dirty="0">
                <a:solidFill>
                  <a:srgbClr val="FF0080"/>
                </a:solidFill>
              </a:rPr>
              <a:t> in </a:t>
            </a:r>
            <a:r>
              <a:rPr lang="de-DE" sz="2400" b="1" dirty="0">
                <a:solidFill>
                  <a:srgbClr val="FF0080"/>
                </a:solidFill>
              </a:rPr>
              <a:t>Automotive (Guest)</a:t>
            </a:r>
            <a:endParaRPr lang="de-DE" sz="2400" dirty="0">
              <a:solidFill>
                <a:srgbClr val="FF0080"/>
              </a:solidFill>
            </a:endParaRPr>
          </a:p>
          <a:p>
            <a:pPr marL="669925" lvl="0" indent="-660400">
              <a:buNone/>
              <a:tabLst>
                <a:tab pos="619125" algn="l"/>
              </a:tabLst>
            </a:pPr>
            <a:r>
              <a:rPr lang="de-DE" sz="2400" dirty="0"/>
              <a:t>14	</a:t>
            </a:r>
            <a:r>
              <a:rPr lang="de-DE" sz="2400" dirty="0" err="1"/>
              <a:t>Wrap-up</a:t>
            </a:r>
            <a:r>
              <a:rPr lang="de-DE" sz="2400" dirty="0"/>
              <a:t> </a:t>
            </a:r>
            <a:r>
              <a:rPr lang="de-DE" sz="2400" dirty="0" err="1"/>
              <a:t>and</a:t>
            </a:r>
            <a:r>
              <a:rPr lang="de-DE" sz="2400" dirty="0"/>
              <a:t> </a:t>
            </a:r>
            <a:r>
              <a:rPr lang="de-DE" sz="2400" dirty="0" err="1"/>
              <a:t>exam</a:t>
            </a:r>
            <a:r>
              <a:rPr lang="de-DE" sz="2400" dirty="0"/>
              <a:t> </a:t>
            </a:r>
            <a:r>
              <a:rPr lang="de-DE" sz="2400" dirty="0" err="1"/>
              <a:t>preparation</a:t>
            </a:r>
            <a:endParaRPr lang="en-US" sz="2400" dirty="0"/>
          </a:p>
        </p:txBody>
      </p:sp>
      <p:sp>
        <p:nvSpPr>
          <p:cNvPr id="389" name="Google Shape;389;p49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226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Material</a:t>
            </a:r>
            <a:endParaRPr dirty="0"/>
          </a:p>
        </p:txBody>
      </p:sp>
      <p:sp>
        <p:nvSpPr>
          <p:cNvPr id="404" name="Google Shape;404;p5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sz="2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5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5</a:t>
            </a:fld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8EEBB95-9BA2-434E-A668-F3B0506C08B5}"/>
              </a:ext>
            </a:extLst>
          </p:cNvPr>
          <p:cNvSpPr/>
          <p:nvPr/>
        </p:nvSpPr>
        <p:spPr>
          <a:xfrm>
            <a:off x="586863" y="2575102"/>
            <a:ext cx="6264185" cy="96190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2400" dirty="0">
                <a:solidFill>
                  <a:schemeClr val="bg1"/>
                </a:solidFill>
              </a:rPr>
              <a:t>Exam is based on slides / lectures / labs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8701C34-BF80-124C-8138-D740E7691982}"/>
              </a:ext>
            </a:extLst>
          </p:cNvPr>
          <p:cNvSpPr/>
          <p:nvPr/>
        </p:nvSpPr>
        <p:spPr>
          <a:xfrm>
            <a:off x="586863" y="5146885"/>
            <a:ext cx="5145925" cy="72960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Additional articles mentioned in lecture slides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rgbClr val="2DC6D6"/>
                </a:solidFill>
              </a:rPr>
              <a:t>I do not answer messages on Stud.IP</a:t>
            </a:r>
            <a:endParaRPr/>
          </a:p>
        </p:txBody>
      </p:sp>
      <p:sp>
        <p:nvSpPr>
          <p:cNvPr id="421" name="Google Shape;421;p5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Always </a:t>
            </a:r>
            <a:r>
              <a:rPr lang="de-DE" b="1" u="sng"/>
              <a:t>forward as email</a:t>
            </a:r>
            <a:r>
              <a:rPr lang="de-DE"/>
              <a:t> !!!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I must be able to see your full name in the mail !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5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  <p:pic>
        <p:nvPicPr>
          <p:cNvPr id="423" name="Google Shape;42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2788" y="3056075"/>
            <a:ext cx="4219575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D73D7FD-0187-9949-9F76-0EC47427C990}"/>
              </a:ext>
            </a:extLst>
          </p:cNvPr>
          <p:cNvSpPr/>
          <p:nvPr/>
        </p:nvSpPr>
        <p:spPr>
          <a:xfrm>
            <a:off x="255182" y="3845000"/>
            <a:ext cx="2036135" cy="86655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Say </a:t>
            </a:r>
            <a:r>
              <a:rPr lang="en-DE" b="1" u="sng" dirty="0"/>
              <a:t>what course </a:t>
            </a:r>
            <a:r>
              <a:rPr lang="en-DE" dirty="0"/>
              <a:t>the mail is about 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Wiki on Stud.IP</a:t>
            </a:r>
            <a:endParaRPr/>
          </a:p>
        </p:txBody>
      </p:sp>
      <p:sp>
        <p:nvSpPr>
          <p:cNvPr id="430" name="Google Shape;430;p54"/>
          <p:cNvSpPr txBox="1">
            <a:spLocks noGrp="1"/>
          </p:cNvSpPr>
          <p:nvPr>
            <p:ph type="body" idx="1"/>
          </p:nvPr>
        </p:nvSpPr>
        <p:spPr>
          <a:xfrm>
            <a:off x="457152" y="2134569"/>
            <a:ext cx="8229600" cy="25888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Wiki </a:t>
            </a:r>
            <a:r>
              <a:rPr lang="de-DE" dirty="0" err="1"/>
              <a:t>contains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lectures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labs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Lectures </a:t>
            </a:r>
            <a:r>
              <a:rPr lang="de-DE" dirty="0" err="1"/>
              <a:t>availabe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„</a:t>
            </a:r>
            <a:r>
              <a:rPr lang="de-DE" dirty="0" err="1"/>
              <a:t>preview</a:t>
            </a:r>
            <a:r>
              <a:rPr lang="de-DE" dirty="0"/>
              <a:t>“ </a:t>
            </a:r>
            <a:r>
              <a:rPr lang="de-DE" dirty="0" err="1"/>
              <a:t>before</a:t>
            </a:r>
            <a:r>
              <a:rPr lang="de-DE" dirty="0"/>
              <a:t> </a:t>
            </a:r>
            <a:r>
              <a:rPr lang="de-DE" dirty="0" err="1"/>
              <a:t>class</a:t>
            </a:r>
            <a:endParaRPr lang="de-DE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lang="de-DE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 err="1"/>
              <a:t>Replaced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official</a:t>
            </a:r>
            <a:r>
              <a:rPr lang="de-DE" dirty="0"/>
              <a:t>  </a:t>
            </a:r>
            <a:r>
              <a:rPr lang="de-DE" dirty="0">
                <a:solidFill>
                  <a:srgbClr val="FF0080"/>
                </a:solidFill>
              </a:rPr>
              <a:t>PPT/PDF after </a:t>
            </a:r>
            <a:r>
              <a:rPr lang="de-DE" dirty="0" err="1">
                <a:solidFill>
                  <a:srgbClr val="FF0080"/>
                </a:solidFill>
              </a:rPr>
              <a:t>the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lecture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→ </a:t>
            </a:r>
            <a:r>
              <a:rPr lang="de-DE" dirty="0" err="1"/>
              <a:t>study</a:t>
            </a:r>
            <a:r>
              <a:rPr lang="de-DE" dirty="0"/>
              <a:t> material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</a:t>
            </a:r>
            <a:endParaRPr dirty="0"/>
          </a:p>
        </p:txBody>
      </p:sp>
      <p:sp>
        <p:nvSpPr>
          <p:cNvPr id="431" name="Google Shape;431;p5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Stud.IP</a:t>
            </a:r>
            <a:endParaRPr/>
          </a:p>
        </p:txBody>
      </p:sp>
      <p:sp>
        <p:nvSpPr>
          <p:cNvPr id="438" name="Google Shape;438;p55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DE" b="1" dirty="0">
                <a:solidFill>
                  <a:srgbClr val="FF0080"/>
                </a:solidFill>
              </a:rPr>
              <a:t>Files on </a:t>
            </a:r>
            <a:r>
              <a:rPr lang="de-DE" b="1" dirty="0" err="1">
                <a:solidFill>
                  <a:srgbClr val="FF0080"/>
                </a:solidFill>
              </a:rPr>
              <a:t>Stud.IP</a:t>
            </a:r>
            <a:endParaRPr b="1" dirty="0">
              <a:solidFill>
                <a:srgbClr val="FF0080"/>
              </a:solidFill>
            </a:endParaRPr>
          </a:p>
          <a:p>
            <a:pPr marL="457200" lvl="0" indent="-325755" algn="l" rtl="0">
              <a:spcBef>
                <a:spcPts val="360"/>
              </a:spcBef>
              <a:spcAft>
                <a:spcPts val="0"/>
              </a:spcAft>
              <a:buSzPct val="56250"/>
              <a:buChar char="•"/>
            </a:pPr>
            <a:r>
              <a:rPr lang="de-DE" dirty="0" err="1"/>
              <a:t>Slides</a:t>
            </a:r>
            <a:endParaRPr dirty="0"/>
          </a:p>
          <a:p>
            <a:pPr marL="457200" lvl="0" indent="-325755" algn="l" rtl="0">
              <a:spcBef>
                <a:spcPts val="360"/>
              </a:spcBef>
              <a:spcAft>
                <a:spcPts val="0"/>
              </a:spcAft>
              <a:buSzPct val="56250"/>
              <a:buChar char="•"/>
            </a:pPr>
            <a:r>
              <a:rPr lang="de-DE" dirty="0"/>
              <a:t>Project </a:t>
            </a:r>
            <a:r>
              <a:rPr lang="de-DE" dirty="0" err="1"/>
              <a:t>assignments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lang="de-DE" b="1" dirty="0">
              <a:solidFill>
                <a:srgbClr val="FF0080"/>
              </a:solidFill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DE" b="1" dirty="0" err="1">
                <a:solidFill>
                  <a:srgbClr val="FF0080"/>
                </a:solidFill>
              </a:rPr>
              <a:t>Announcements</a:t>
            </a:r>
            <a:r>
              <a:rPr lang="de-DE" b="1" dirty="0">
                <a:solidFill>
                  <a:srgbClr val="FF0080"/>
                </a:solidFill>
              </a:rPr>
              <a:t> on </a:t>
            </a:r>
            <a:r>
              <a:rPr lang="de-DE" b="1" dirty="0" err="1">
                <a:solidFill>
                  <a:srgbClr val="FF0080"/>
                </a:solidFill>
              </a:rPr>
              <a:t>Stud.IP</a:t>
            </a:r>
            <a:endParaRPr b="1" dirty="0">
              <a:solidFill>
                <a:srgbClr val="FF0080"/>
              </a:solidFill>
            </a:endParaRPr>
          </a:p>
          <a:p>
            <a:pPr marL="457200" lvl="0" indent="-325755" algn="l" rtl="0">
              <a:spcBef>
                <a:spcPts val="360"/>
              </a:spcBef>
              <a:spcAft>
                <a:spcPts val="0"/>
              </a:spcAft>
              <a:buSzPct val="56250"/>
              <a:buChar char="•"/>
            </a:pPr>
            <a:r>
              <a:rPr lang="de-DE" dirty="0"/>
              <a:t>The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(TAs, Nico, </a:t>
            </a:r>
            <a:r>
              <a:rPr lang="de-DE" dirty="0" err="1"/>
              <a:t>me</a:t>
            </a:r>
            <a:r>
              <a:rPr lang="de-DE" dirty="0"/>
              <a:t>) </a:t>
            </a:r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issues</a:t>
            </a:r>
            <a:endParaRPr dirty="0"/>
          </a:p>
        </p:txBody>
      </p:sp>
      <p:sp>
        <p:nvSpPr>
          <p:cNvPr id="439" name="Google Shape;439;p5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dirty="0"/>
              <a:t>Organization</a:t>
            </a:r>
          </a:p>
        </p:txBody>
      </p:sp>
      <p:sp>
        <p:nvSpPr>
          <p:cNvPr id="81" name="Google Shape;81;p2"/>
          <p:cNvSpPr txBox="1">
            <a:spLocks noGrp="1"/>
          </p:cNvSpPr>
          <p:nvPr>
            <p:ph type="body" idx="1"/>
          </p:nvPr>
        </p:nvSpPr>
        <p:spPr>
          <a:xfrm>
            <a:off x="457199" y="1367837"/>
            <a:ext cx="8229600" cy="498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203200" indent="0">
              <a:lnSpc>
                <a:spcPct val="160000"/>
              </a:lnSpc>
              <a:spcBef>
                <a:spcPts val="0"/>
              </a:spcBef>
              <a:buSzPct val="100000"/>
              <a:buNone/>
            </a:pPr>
            <a:r>
              <a:rPr lang="en-US" sz="2800" dirty="0"/>
              <a:t>The labs are organized around 6 knowledge areas: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</a:pPr>
            <a:r>
              <a:rPr lang="en-US" sz="2800" b="1" dirty="0"/>
              <a:t>Lab-1</a:t>
            </a:r>
            <a:r>
              <a:rPr lang="en-US" sz="2800" dirty="0"/>
              <a:t>: Security requirements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</a:pPr>
            <a:r>
              <a:rPr lang="en-US" sz="2800" b="1" dirty="0"/>
              <a:t>Lab-2</a:t>
            </a:r>
            <a:r>
              <a:rPr lang="en-US" sz="2800" dirty="0"/>
              <a:t>: Secure software design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</a:pPr>
            <a:r>
              <a:rPr lang="en-US" sz="2800" b="1" dirty="0"/>
              <a:t>Lab-3</a:t>
            </a:r>
            <a:r>
              <a:rPr lang="en-US" sz="2800" dirty="0"/>
              <a:t>: Risk assessment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</a:pPr>
            <a:r>
              <a:rPr lang="en-US" sz="2800" b="1" dirty="0"/>
              <a:t>Lab-4</a:t>
            </a:r>
            <a:r>
              <a:rPr lang="en-US" sz="2800" dirty="0"/>
              <a:t>: Secure infrastructure and code quality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</a:pPr>
            <a:r>
              <a:rPr lang="en-US" sz="2800" b="1" dirty="0"/>
              <a:t>Lab-5</a:t>
            </a:r>
            <a:r>
              <a:rPr lang="en-US" sz="2800" dirty="0"/>
              <a:t>: Privacy engineering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</a:pPr>
            <a:r>
              <a:rPr lang="en-US" sz="2800" b="1" dirty="0"/>
              <a:t>Lab-6</a:t>
            </a:r>
            <a:r>
              <a:rPr lang="en-US" sz="2800" dirty="0"/>
              <a:t>: Human factors in cybersecurity (*)</a:t>
            </a:r>
          </a:p>
          <a:p>
            <a:pPr marL="203200" indent="0">
              <a:lnSpc>
                <a:spcPct val="160000"/>
              </a:lnSpc>
              <a:spcBef>
                <a:spcPts val="0"/>
              </a:spcBef>
              <a:buSzPct val="100000"/>
              <a:buNone/>
            </a:pPr>
            <a:r>
              <a:rPr lang="en-US" sz="2800" dirty="0"/>
              <a:t>All labs have </a:t>
            </a:r>
            <a:r>
              <a:rPr lang="en-US" sz="2800" u="sng" dirty="0"/>
              <a:t>follow-up sessions</a:t>
            </a:r>
            <a:r>
              <a:rPr lang="en-US" sz="2800" dirty="0"/>
              <a:t>: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  <a:buFont typeface="Wingdings" pitchFamily="2" charset="2"/>
              <a:buChar char="ü"/>
            </a:pPr>
            <a:r>
              <a:rPr lang="en-US" sz="2800" dirty="0"/>
              <a:t>We </a:t>
            </a:r>
            <a:r>
              <a:rPr lang="en-US" sz="2800" u="sng" dirty="0"/>
              <a:t>start</a:t>
            </a:r>
            <a:r>
              <a:rPr lang="en-US" sz="2800" dirty="0"/>
              <a:t> with the tasks/exercises in </a:t>
            </a:r>
            <a:r>
              <a:rPr lang="en-US" sz="2800" dirty="0">
                <a:solidFill>
                  <a:schemeClr val="tx1"/>
                </a:solidFill>
              </a:rPr>
              <a:t>session 1.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  <a:buFont typeface="Wingdings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</a:rPr>
              <a:t>We </a:t>
            </a:r>
            <a:r>
              <a:rPr lang="en-US" sz="2800" u="sng" dirty="0">
                <a:solidFill>
                  <a:schemeClr val="tx1"/>
                </a:solidFill>
              </a:rPr>
              <a:t>complete</a:t>
            </a:r>
            <a:r>
              <a:rPr lang="en-US" sz="2800" dirty="0">
                <a:solidFill>
                  <a:schemeClr val="tx1"/>
                </a:solidFill>
              </a:rPr>
              <a:t> the tasks/exercises in the follow-up session.</a:t>
            </a:r>
          </a:p>
          <a:p>
            <a:pPr marL="546100">
              <a:lnSpc>
                <a:spcPct val="160000"/>
              </a:lnSpc>
              <a:spcBef>
                <a:spcPts val="0"/>
              </a:spcBef>
              <a:buSzPct val="100000"/>
              <a:buFont typeface="Wingdings" pitchFamily="2" charset="2"/>
              <a:buChar char="ü"/>
            </a:pPr>
            <a:r>
              <a:rPr lang="en-US" sz="2800" dirty="0"/>
              <a:t>Except for Lab-6, all labs </a:t>
            </a:r>
            <a:r>
              <a:rPr lang="en-US" sz="2800" b="1" dirty="0"/>
              <a:t>start on week N </a:t>
            </a:r>
            <a:r>
              <a:rPr lang="en-US" sz="2800" dirty="0"/>
              <a:t>and </a:t>
            </a:r>
            <a:r>
              <a:rPr lang="en-US" sz="2800" b="1" dirty="0"/>
              <a:t>finalize on week N+1</a:t>
            </a:r>
            <a:r>
              <a:rPr lang="en-US" sz="2100" dirty="0"/>
              <a:t>.</a:t>
            </a:r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en-US" sz="2000" dirty="0"/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en-US" sz="2000" dirty="0"/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en-US" sz="2000" dirty="0"/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en-US" sz="2000" dirty="0"/>
          </a:p>
        </p:txBody>
      </p:sp>
      <p:sp>
        <p:nvSpPr>
          <p:cNvPr id="82" name="Google Shape;82;p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7245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de-DE" dirty="0"/>
              <a:t>Schedule</a:t>
            </a:r>
            <a:endParaRPr dirty="0"/>
          </a:p>
        </p:txBody>
      </p:sp>
      <p:sp>
        <p:nvSpPr>
          <p:cNvPr id="82" name="Google Shape;82;p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488894-4F20-6A49-9454-91C8F3AB8B3A}"/>
              </a:ext>
            </a:extLst>
          </p:cNvPr>
          <p:cNvGrpSpPr/>
          <p:nvPr/>
        </p:nvGrpSpPr>
        <p:grpSpPr>
          <a:xfrm>
            <a:off x="1197947" y="1453953"/>
            <a:ext cx="6748106" cy="4773236"/>
            <a:chOff x="1197947" y="1317037"/>
            <a:chExt cx="6748106" cy="477323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D576E59-3F7D-7947-BBD1-EB3A3E8AF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7947" y="1317037"/>
              <a:ext cx="6748106" cy="4773236"/>
            </a:xfrm>
            <a:prstGeom prst="rect">
              <a:avLst/>
            </a:prstGeom>
          </p:spPr>
        </p:pic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06AC7ADF-FD65-BA40-B00A-DF758BF6D1D2}"/>
                </a:ext>
              </a:extLst>
            </p:cNvPr>
            <p:cNvSpPr/>
            <p:nvPr/>
          </p:nvSpPr>
          <p:spPr>
            <a:xfrm>
              <a:off x="1197947" y="1470665"/>
              <a:ext cx="6748106" cy="674618"/>
            </a:xfrm>
            <a:prstGeom prst="roundRect">
              <a:avLst>
                <a:gd name="adj" fmla="val 7965"/>
              </a:avLst>
            </a:prstGeom>
            <a:solidFill>
              <a:srgbClr val="FF2600">
                <a:alpha val="18039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420F03B-0C59-8444-8672-A1C7C39B9E0F}"/>
                </a:ext>
              </a:extLst>
            </p:cNvPr>
            <p:cNvSpPr/>
            <p:nvPr/>
          </p:nvSpPr>
          <p:spPr>
            <a:xfrm>
              <a:off x="1197947" y="2169967"/>
              <a:ext cx="6748106" cy="3920306"/>
            </a:xfrm>
            <a:prstGeom prst="roundRect">
              <a:avLst>
                <a:gd name="adj" fmla="val 1094"/>
              </a:avLst>
            </a:prstGeom>
            <a:solidFill>
              <a:srgbClr val="73FDD6">
                <a:alpha val="27059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F449505-6AC3-DD4F-93E5-2959D1D9ABB3}"/>
              </a:ext>
            </a:extLst>
          </p:cNvPr>
          <p:cNvSpPr txBox="1"/>
          <p:nvPr/>
        </p:nvSpPr>
        <p:spPr>
          <a:xfrm>
            <a:off x="5230247" y="813444"/>
            <a:ext cx="1670283" cy="418778"/>
          </a:xfrm>
          <a:prstGeom prst="roundRect">
            <a:avLst>
              <a:gd name="adj" fmla="val 33114"/>
            </a:avLst>
          </a:prstGeom>
          <a:solidFill>
            <a:srgbClr val="FFFF00"/>
          </a:solidFill>
          <a:ln w="12700">
            <a:solidFill>
              <a:schemeClr val="tx1"/>
            </a:solidFill>
            <a:prstDash val="dash"/>
          </a:ln>
        </p:spPr>
        <p:txBody>
          <a:bodyPr wrap="square" lIns="54000" tIns="54000" rIns="54000" bIns="54000" rtlCol="0" anchor="ctr" anchorCtr="0">
            <a:spAutoFit/>
          </a:bodyPr>
          <a:lstStyle/>
          <a:p>
            <a:pPr algn="ctr"/>
            <a:r>
              <a:rPr lang="en-US" sz="1500" b="1" dirty="0"/>
              <a:t>TWO GROUPS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4B77454-54F3-544E-8551-BE521B3C1A37}"/>
              </a:ext>
            </a:extLst>
          </p:cNvPr>
          <p:cNvCxnSpPr>
            <a:cxnSpLocks/>
            <a:stCxn id="4" idx="2"/>
            <a:endCxn id="22" idx="3"/>
          </p:cNvCxnSpPr>
          <p:nvPr/>
        </p:nvCxnSpPr>
        <p:spPr>
          <a:xfrm flipH="1">
            <a:off x="4639070" y="1232222"/>
            <a:ext cx="1426319" cy="120585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643358B-99A4-5947-B6E2-CF6D3456B37D}"/>
              </a:ext>
            </a:extLst>
          </p:cNvPr>
          <p:cNvSpPr/>
          <p:nvPr/>
        </p:nvSpPr>
        <p:spPr>
          <a:xfrm>
            <a:off x="3510894" y="2293773"/>
            <a:ext cx="1128176" cy="288614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71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200" dirty="0"/>
              <a:t>Training material and technical requirements</a:t>
            </a:r>
          </a:p>
        </p:txBody>
      </p:sp>
      <p:sp>
        <p:nvSpPr>
          <p:cNvPr id="81" name="Google Shape;81;p2"/>
          <p:cNvSpPr txBox="1">
            <a:spLocks noGrp="1"/>
          </p:cNvSpPr>
          <p:nvPr>
            <p:ph type="body" idx="1"/>
          </p:nvPr>
        </p:nvSpPr>
        <p:spPr>
          <a:xfrm>
            <a:off x="457199" y="1446794"/>
            <a:ext cx="8229600" cy="5096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r>
              <a:rPr lang="en-US" sz="2100" dirty="0"/>
              <a:t>The </a:t>
            </a:r>
            <a:r>
              <a:rPr lang="en-US" sz="2100" u="sng" dirty="0"/>
              <a:t>exercise sheets</a:t>
            </a:r>
            <a:r>
              <a:rPr lang="en-US" sz="2100" dirty="0"/>
              <a:t> of each lab will be available on </a:t>
            </a:r>
            <a:r>
              <a:rPr lang="en-US" sz="2100" b="1" dirty="0" err="1"/>
              <a:t>Stud.IP</a:t>
            </a:r>
            <a:endParaRPr lang="en-US" sz="2100" b="1" dirty="0"/>
          </a:p>
          <a:p>
            <a:pPr marL="546100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Set of tasks</a:t>
            </a:r>
          </a:p>
          <a:p>
            <a:pPr marL="546100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Supplementary material:</a:t>
            </a:r>
          </a:p>
          <a:p>
            <a:pPr marL="1003300" lvl="1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Scientific papers.</a:t>
            </a:r>
          </a:p>
          <a:p>
            <a:pPr marL="1003300" lvl="1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Documentation templates.</a:t>
            </a:r>
          </a:p>
          <a:p>
            <a:pPr marL="1003300" lvl="1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Docker images.</a:t>
            </a:r>
          </a:p>
          <a:p>
            <a:pPr marL="1003300" lvl="1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Software for system modeling and analysis (links).</a:t>
            </a:r>
          </a:p>
          <a:p>
            <a:pPr marL="546100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Case study: </a:t>
            </a:r>
            <a:r>
              <a:rPr lang="en-US" sz="2100" b="1" dirty="0"/>
              <a:t>Privacy and security in the “Metaverse”</a:t>
            </a:r>
          </a:p>
          <a:p>
            <a:pPr marL="1003300" lvl="1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Goals, requirements, tactics, patterns …</a:t>
            </a:r>
          </a:p>
          <a:p>
            <a:pPr marL="1003300" lvl="1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Threat and risk analysis …</a:t>
            </a:r>
          </a:p>
          <a:p>
            <a:pPr marL="1003300" lvl="1">
              <a:lnSpc>
                <a:spcPct val="125000"/>
              </a:lnSpc>
              <a:spcBef>
                <a:spcPts val="0"/>
              </a:spcBef>
              <a:buSzPct val="100000"/>
            </a:pPr>
            <a:r>
              <a:rPr lang="en-US" sz="2100" dirty="0"/>
              <a:t>Secure design … </a:t>
            </a:r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r>
              <a:rPr lang="en-US" sz="2100" b="1" dirty="0"/>
              <a:t>Remember to bring your laptops to the lab! </a:t>
            </a:r>
            <a:r>
              <a:rPr lang="en-US" sz="2100" b="1" dirty="0">
                <a:sym typeface="Wingdings" pitchFamily="2" charset="2"/>
              </a:rPr>
              <a:t></a:t>
            </a:r>
            <a:endParaRPr lang="en-US" sz="2100" b="1" dirty="0"/>
          </a:p>
          <a:p>
            <a:pPr marL="1003300" lvl="1">
              <a:lnSpc>
                <a:spcPct val="125000"/>
              </a:lnSpc>
              <a:spcBef>
                <a:spcPts val="0"/>
              </a:spcBef>
              <a:buSzPct val="100000"/>
            </a:pPr>
            <a:endParaRPr lang="en-US" sz="2100" b="1" dirty="0"/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en-US" sz="2100" dirty="0"/>
          </a:p>
          <a:p>
            <a:pPr marL="546100">
              <a:lnSpc>
                <a:spcPct val="125000"/>
              </a:lnSpc>
              <a:spcBef>
                <a:spcPts val="0"/>
              </a:spcBef>
              <a:buSzPct val="100000"/>
            </a:pPr>
            <a:endParaRPr lang="en-US" sz="2100" dirty="0"/>
          </a:p>
          <a:p>
            <a:pPr marL="546100">
              <a:lnSpc>
                <a:spcPct val="125000"/>
              </a:lnSpc>
              <a:spcBef>
                <a:spcPts val="0"/>
              </a:spcBef>
              <a:buSzPct val="100000"/>
            </a:pPr>
            <a:endParaRPr lang="en-US" sz="2100" dirty="0"/>
          </a:p>
          <a:p>
            <a:pPr marL="546100">
              <a:lnSpc>
                <a:spcPct val="125000"/>
              </a:lnSpc>
              <a:spcBef>
                <a:spcPts val="0"/>
              </a:spcBef>
              <a:buSzPct val="100000"/>
            </a:pPr>
            <a:endParaRPr lang="en-US" sz="2100" dirty="0"/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en-US" sz="2100" dirty="0"/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en-US" sz="2100" dirty="0"/>
          </a:p>
          <a:p>
            <a:pPr marL="203200" indent="0"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en-US" sz="2100" dirty="0"/>
          </a:p>
        </p:txBody>
      </p:sp>
      <p:sp>
        <p:nvSpPr>
          <p:cNvPr id="82" name="Google Shape;82;p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A0470CE-0E10-514B-9E97-324733546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950" y="4372492"/>
            <a:ext cx="2503991" cy="20774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792280"/>
      </p:ext>
    </p:extLst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mpd="sng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BC0D0AB-85CF-694D-81C6-4573FBF40A42}" vid="{6CBCA27F-CA73-C245-A865-A8F386492D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Chalmes-GU</Template>
  <TotalTime>3742</TotalTime>
  <Words>507</Words>
  <Application>Microsoft Macintosh PowerPoint</Application>
  <PresentationFormat>On-screen Show (4:3)</PresentationFormat>
  <Paragraphs>109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Chalmes-GU</vt:lpstr>
      <vt:lpstr>Secure Software Engineering:  Course structure and rules</vt:lpstr>
      <vt:lpstr>People</vt:lpstr>
      <vt:lpstr>Lectures and structure</vt:lpstr>
      <vt:lpstr>Lectures and structure</vt:lpstr>
      <vt:lpstr>Material</vt:lpstr>
      <vt:lpstr>I do not answer messages on Stud.IP</vt:lpstr>
      <vt:lpstr>Wiki on Stud.IP</vt:lpstr>
      <vt:lpstr>Stud.IP</vt:lpstr>
      <vt:lpstr>Organization</vt:lpstr>
      <vt:lpstr>Schedule</vt:lpstr>
      <vt:lpstr>Training material and technical requirements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channel attacks</dc:title>
  <dc:creator>Riccardo Scandariato</dc:creator>
  <cp:lastModifiedBy>Riccardo Scandariato</cp:lastModifiedBy>
  <cp:revision>521</cp:revision>
  <dcterms:created xsi:type="dcterms:W3CDTF">2019-09-30T18:41:20Z</dcterms:created>
  <dcterms:modified xsi:type="dcterms:W3CDTF">2022-04-05T17:52:35Z</dcterms:modified>
</cp:coreProperties>
</file>