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44"/>
  </p:notesMasterIdLst>
  <p:sldIdLst>
    <p:sldId id="256" r:id="rId2"/>
    <p:sldId id="269" r:id="rId3"/>
    <p:sldId id="258" r:id="rId4"/>
    <p:sldId id="266" r:id="rId5"/>
    <p:sldId id="268" r:id="rId6"/>
    <p:sldId id="267" r:id="rId7"/>
    <p:sldId id="270" r:id="rId8"/>
    <p:sldId id="271" r:id="rId9"/>
    <p:sldId id="274" r:id="rId10"/>
    <p:sldId id="275" r:id="rId11"/>
    <p:sldId id="276" r:id="rId12"/>
    <p:sldId id="277" r:id="rId13"/>
    <p:sldId id="279" r:id="rId14"/>
    <p:sldId id="280" r:id="rId15"/>
    <p:sldId id="281"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95" r:id="rId30"/>
    <p:sldId id="297" r:id="rId31"/>
    <p:sldId id="298" r:id="rId32"/>
    <p:sldId id="299" r:id="rId33"/>
    <p:sldId id="301" r:id="rId34"/>
    <p:sldId id="316" r:id="rId35"/>
    <p:sldId id="317" r:id="rId36"/>
    <p:sldId id="318" r:id="rId37"/>
    <p:sldId id="300" r:id="rId38"/>
    <p:sldId id="319" r:id="rId39"/>
    <p:sldId id="320" r:id="rId40"/>
    <p:sldId id="321" r:id="rId41"/>
    <p:sldId id="259" r:id="rId42"/>
    <p:sldId id="260" r:id="rId4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7FEFF"/>
    <a:srgbClr val="0432FF"/>
    <a:srgbClr val="FFFED6"/>
    <a:srgbClr val="D5FC79"/>
    <a:srgbClr val="FFFF00"/>
    <a:srgbClr val="D7AEFF"/>
    <a:srgbClr val="AB82FF"/>
    <a:srgbClr val="AAADFF"/>
    <a:srgbClr val="FFFD78"/>
    <a:srgbClr val="2CC7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582"/>
    <p:restoredTop sz="83521"/>
  </p:normalViewPr>
  <p:slideViewPr>
    <p:cSldViewPr snapToGrid="0">
      <p:cViewPr varScale="1">
        <p:scale>
          <a:sx n="102" d="100"/>
          <a:sy n="102" d="100"/>
        </p:scale>
        <p:origin x="1120" y="176"/>
      </p:cViewPr>
      <p:guideLst>
        <p:guide orient="horz" pos="2160"/>
        <p:guide pos="2880"/>
      </p:guideLst>
    </p:cSldViewPr>
  </p:slideViewPr>
  <p:outlineViewPr>
    <p:cViewPr>
      <p:scale>
        <a:sx n="33" d="100"/>
        <a:sy n="33" d="100"/>
      </p:scale>
      <p:origin x="0" y="-10744"/>
    </p:cViewPr>
  </p:outlineViewPr>
  <p:notesTextViewPr>
    <p:cViewPr>
      <p:scale>
        <a:sx n="1" d="1"/>
        <a:sy n="1" d="1"/>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de-D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 name="Google Shape;7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https://</a:t>
            </a:r>
            <a:r>
              <a:rPr lang="en-US" dirty="0" err="1"/>
              <a:t>www.cs.ru.nl</a:t>
            </a:r>
            <a:r>
              <a:rPr lang="en-US" dirty="0"/>
              <a:t>/~</a:t>
            </a:r>
            <a:r>
              <a:rPr lang="en-US" dirty="0" err="1"/>
              <a:t>jhh</a:t>
            </a:r>
            <a:r>
              <a:rPr lang="en-US" dirty="0"/>
              <a:t>/publications/</a:t>
            </a:r>
            <a:r>
              <a:rPr lang="en-US" dirty="0" err="1"/>
              <a:t>pds-booklet.pdf</a:t>
            </a:r>
            <a:endParaRPr lang="en-US" dirty="0"/>
          </a:p>
          <a:p>
            <a:pPr marL="0" lvl="0" indent="0" algn="l" rtl="0">
              <a:lnSpc>
                <a:spcPct val="100000"/>
              </a:lnSpc>
              <a:spcBef>
                <a:spcPts val="0"/>
              </a:spcBef>
              <a:spcAft>
                <a:spcPts val="0"/>
              </a:spcAft>
              <a:buSzPts val="1400"/>
              <a:buNone/>
            </a:pPr>
            <a:r>
              <a:rPr lang="en-US" dirty="0"/>
              <a:t>https://</a:t>
            </a:r>
            <a:r>
              <a:rPr lang="en-US" dirty="0" err="1"/>
              <a:t>link.springer.com</a:t>
            </a:r>
            <a:r>
              <a:rPr lang="en-US" dirty="0"/>
              <a:t>/content/pdf/10.1007%2F978-3-030-29053-5_14.pdf</a:t>
            </a:r>
          </a:p>
          <a:p>
            <a:pPr marL="0" lvl="0" indent="0" algn="l" rtl="0">
              <a:lnSpc>
                <a:spcPct val="100000"/>
              </a:lnSpc>
              <a:spcBef>
                <a:spcPts val="0"/>
              </a:spcBef>
              <a:spcAft>
                <a:spcPts val="0"/>
              </a:spcAft>
              <a:buSzPts val="1400"/>
              <a:buNone/>
            </a:pPr>
            <a:r>
              <a:rPr lang="en-US" dirty="0"/>
              <a:t>http://</a:t>
            </a:r>
            <a:r>
              <a:rPr lang="en-US" dirty="0" err="1"/>
              <a:t>pripareproject.eu</a:t>
            </a:r>
            <a:endParaRPr lang="en-US"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NEXT LECTURE: Privacy Impact Assessment?? </a:t>
            </a:r>
          </a:p>
          <a:p>
            <a:pPr marL="0" lvl="0" indent="0" algn="l" rtl="0">
              <a:lnSpc>
                <a:spcPct val="100000"/>
              </a:lnSpc>
              <a:spcBef>
                <a:spcPts val="0"/>
              </a:spcBef>
              <a:spcAft>
                <a:spcPts val="0"/>
              </a:spcAft>
              <a:buSzPts val="1400"/>
              <a:buNone/>
            </a:pPr>
            <a:endParaRPr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08562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https://</a:t>
            </a:r>
            <a:r>
              <a:rPr lang="en-US" dirty="0" err="1"/>
              <a:t>www.tokenex.com</a:t>
            </a:r>
            <a:r>
              <a:rPr lang="en-US" dirty="0"/>
              <a:t>/blog/data-privacy-vs-security</a:t>
            </a:r>
            <a:endParaRPr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83980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https://</a:t>
            </a:r>
            <a:r>
              <a:rPr lang="en-US" dirty="0" err="1"/>
              <a:t>www.tokenex.com</a:t>
            </a:r>
            <a:r>
              <a:rPr lang="en-US" dirty="0"/>
              <a:t>/blog/data-privacy-vs-security</a:t>
            </a:r>
            <a:endParaRPr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31145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https://</a:t>
            </a:r>
            <a:r>
              <a:rPr lang="en-US" dirty="0" err="1"/>
              <a:t>www.tokenex.com</a:t>
            </a:r>
            <a:r>
              <a:rPr lang="en-US" dirty="0"/>
              <a:t>/blog/data-privacy-vs-security</a:t>
            </a:r>
            <a:endParaRPr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20419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https://</a:t>
            </a:r>
            <a:r>
              <a:rPr lang="en-US" dirty="0" err="1"/>
              <a:t>www.tokenex.com</a:t>
            </a:r>
            <a:r>
              <a:rPr lang="en-US" dirty="0"/>
              <a:t>/blog/data-privacy-vs-security</a:t>
            </a:r>
            <a:endParaRPr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16725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https://www2.deloitte.com/content/dam/Deloitte/ca/Documents/risk/ca-</a:t>
            </a:r>
            <a:r>
              <a:rPr lang="en-US" dirty="0" err="1"/>
              <a:t>en</a:t>
            </a:r>
            <a:r>
              <a:rPr lang="en-US" dirty="0"/>
              <a:t>-</a:t>
            </a:r>
            <a:r>
              <a:rPr lang="en-US" dirty="0" err="1"/>
              <a:t>ers</a:t>
            </a:r>
            <a:r>
              <a:rPr lang="en-US" dirty="0"/>
              <a:t>-privacy-by-design-</a:t>
            </a:r>
            <a:r>
              <a:rPr lang="en-US" dirty="0" err="1"/>
              <a:t>brochure.PDF</a:t>
            </a:r>
            <a:endParaRPr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09212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571500" marR="0" lvl="0" indent="-457200" algn="l" defTabSz="914400" rtl="0" eaLnBrk="1" fontAlgn="auto" latinLnBrk="0" hangingPunct="1">
              <a:lnSpc>
                <a:spcPct val="120000"/>
              </a:lnSpc>
              <a:spcBef>
                <a:spcPts val="0"/>
              </a:spcBef>
              <a:spcAft>
                <a:spcPts val="600"/>
              </a:spcAft>
              <a:buClr>
                <a:schemeClr val="tx1"/>
              </a:buClr>
              <a:buSzPts val="1400"/>
              <a:buFont typeface="+mj-lt"/>
              <a:buAutoNum type="arabicPeriod"/>
              <a:tabLst/>
              <a:defRPr/>
            </a:pPr>
            <a:r>
              <a:rPr lang="en-US" sz="1200" i="1" dirty="0">
                <a:solidFill>
                  <a:srgbClr val="0432FF"/>
                </a:solidFill>
              </a:rPr>
              <a:t>Proactive</a:t>
            </a:r>
            <a:r>
              <a:rPr lang="en-US" sz="1200" i="1" dirty="0">
                <a:solidFill>
                  <a:schemeClr val="tx1"/>
                </a:solidFill>
              </a:rPr>
              <a:t>, not reactive; </a:t>
            </a:r>
            <a:r>
              <a:rPr lang="en-US" sz="1200" i="1" dirty="0">
                <a:solidFill>
                  <a:srgbClr val="0432FF"/>
                </a:solidFill>
              </a:rPr>
              <a:t>preventive</a:t>
            </a:r>
            <a:r>
              <a:rPr lang="en-US" sz="1200" i="1" dirty="0">
                <a:solidFill>
                  <a:schemeClr val="tx1"/>
                </a:solidFill>
              </a:rPr>
              <a:t> not remedial.</a:t>
            </a:r>
          </a:p>
          <a:p>
            <a:pPr marL="571500" indent="-457200">
              <a:lnSpc>
                <a:spcPct val="120000"/>
              </a:lnSpc>
              <a:spcBef>
                <a:spcPts val="0"/>
              </a:spcBef>
              <a:spcAft>
                <a:spcPts val="600"/>
              </a:spcAft>
              <a:buClr>
                <a:schemeClr val="tx1"/>
              </a:buClr>
              <a:buFont typeface="+mj-lt"/>
              <a:buAutoNum type="arabicPeriod"/>
            </a:pPr>
            <a:r>
              <a:rPr lang="en-US" sz="1200" i="1" dirty="0">
                <a:solidFill>
                  <a:schemeClr val="tx1"/>
                </a:solidFill>
              </a:rPr>
              <a:t>Privacy as the </a:t>
            </a:r>
            <a:r>
              <a:rPr lang="en-US" sz="1200" i="1" dirty="0">
                <a:solidFill>
                  <a:srgbClr val="0432FF"/>
                </a:solidFill>
              </a:rPr>
              <a:t>default setting</a:t>
            </a:r>
            <a:r>
              <a:rPr lang="en-US" sz="1200" i="1" dirty="0">
                <a:solidFill>
                  <a:schemeClr val="tx1"/>
                </a:solidFill>
              </a:rPr>
              <a:t>.</a:t>
            </a:r>
            <a:endParaRPr lang="en-US" sz="1200" i="1" u="sng" dirty="0">
              <a:solidFill>
                <a:schemeClr val="tx1"/>
              </a:solidFill>
            </a:endParaRPr>
          </a:p>
          <a:p>
            <a:pPr marL="571500" indent="-457200">
              <a:lnSpc>
                <a:spcPct val="120000"/>
              </a:lnSpc>
              <a:spcBef>
                <a:spcPts val="0"/>
              </a:spcBef>
              <a:spcAft>
                <a:spcPts val="600"/>
              </a:spcAft>
              <a:buClr>
                <a:schemeClr val="tx1"/>
              </a:buClr>
              <a:buFont typeface="+mj-lt"/>
              <a:buAutoNum type="arabicPeriod"/>
            </a:pPr>
            <a:r>
              <a:rPr lang="en-US" sz="1200" i="1" dirty="0">
                <a:solidFill>
                  <a:schemeClr val="tx1"/>
                </a:solidFill>
              </a:rPr>
              <a:t>Privacy </a:t>
            </a:r>
            <a:r>
              <a:rPr lang="en-US" sz="1200" i="1" dirty="0">
                <a:solidFill>
                  <a:srgbClr val="0432FF"/>
                </a:solidFill>
              </a:rPr>
              <a:t>embedded</a:t>
            </a:r>
            <a:r>
              <a:rPr lang="en-US" sz="1200" i="1" dirty="0">
                <a:solidFill>
                  <a:schemeClr val="tx1"/>
                </a:solidFill>
              </a:rPr>
              <a:t> into design.</a:t>
            </a:r>
          </a:p>
          <a:p>
            <a:pPr marL="571500" indent="-457200">
              <a:lnSpc>
                <a:spcPct val="120000"/>
              </a:lnSpc>
              <a:spcBef>
                <a:spcPts val="0"/>
              </a:spcBef>
              <a:spcAft>
                <a:spcPts val="600"/>
              </a:spcAft>
              <a:buClr>
                <a:schemeClr val="tx1"/>
              </a:buClr>
              <a:buFont typeface="+mj-lt"/>
              <a:buAutoNum type="arabicPeriod" startAt="4"/>
            </a:pPr>
            <a:r>
              <a:rPr lang="en-US" sz="1200" i="1" dirty="0">
                <a:solidFill>
                  <a:schemeClr val="tx1"/>
                </a:solidFill>
              </a:rPr>
              <a:t>Full functionality – </a:t>
            </a:r>
            <a:r>
              <a:rPr lang="en-US" sz="1200" i="1" dirty="0">
                <a:solidFill>
                  <a:srgbClr val="0432FF"/>
                </a:solidFill>
              </a:rPr>
              <a:t>Positive-Sum</a:t>
            </a:r>
            <a:r>
              <a:rPr lang="en-US" sz="1200" i="1" dirty="0">
                <a:solidFill>
                  <a:schemeClr val="tx1"/>
                </a:solidFill>
              </a:rPr>
              <a:t>, not Zero-Sum.</a:t>
            </a:r>
          </a:p>
          <a:p>
            <a:pPr marL="571500" indent="-457200">
              <a:lnSpc>
                <a:spcPct val="120000"/>
              </a:lnSpc>
              <a:spcBef>
                <a:spcPts val="0"/>
              </a:spcBef>
              <a:spcAft>
                <a:spcPts val="600"/>
              </a:spcAft>
              <a:buClr>
                <a:schemeClr val="tx1"/>
              </a:buClr>
              <a:buFont typeface="+mj-lt"/>
              <a:buAutoNum type="arabicPeriod" startAt="4"/>
            </a:pPr>
            <a:r>
              <a:rPr lang="en-US" sz="1200" i="1" dirty="0">
                <a:solidFill>
                  <a:schemeClr val="tx1"/>
                </a:solidFill>
              </a:rPr>
              <a:t>End-to-end security – </a:t>
            </a:r>
            <a:r>
              <a:rPr lang="en-US" sz="1200" i="1" dirty="0">
                <a:solidFill>
                  <a:srgbClr val="0432FF"/>
                </a:solidFill>
              </a:rPr>
              <a:t>Full lifecycle protection</a:t>
            </a:r>
            <a:r>
              <a:rPr lang="en-US" sz="1200" i="1" dirty="0">
                <a:solidFill>
                  <a:schemeClr val="tx1"/>
                </a:solidFill>
              </a:rPr>
              <a:t>.</a:t>
            </a:r>
            <a:endParaRPr lang="en-US" sz="1200" i="1" u="sng" dirty="0">
              <a:solidFill>
                <a:schemeClr val="tx1"/>
              </a:solidFill>
            </a:endParaRPr>
          </a:p>
          <a:p>
            <a:pPr marL="571500" indent="-457200">
              <a:lnSpc>
                <a:spcPct val="120000"/>
              </a:lnSpc>
              <a:spcBef>
                <a:spcPts val="0"/>
              </a:spcBef>
              <a:spcAft>
                <a:spcPts val="600"/>
              </a:spcAft>
              <a:buClr>
                <a:schemeClr val="tx1"/>
              </a:buClr>
              <a:buFont typeface="+mj-lt"/>
              <a:buAutoNum type="arabicPeriod" startAt="4"/>
            </a:pPr>
            <a:r>
              <a:rPr lang="en-US" sz="1200" i="1" dirty="0">
                <a:solidFill>
                  <a:srgbClr val="0432FF"/>
                </a:solidFill>
              </a:rPr>
              <a:t>Visibility</a:t>
            </a:r>
            <a:r>
              <a:rPr lang="en-US" sz="1200" i="1" dirty="0">
                <a:solidFill>
                  <a:schemeClr val="tx1"/>
                </a:solidFill>
              </a:rPr>
              <a:t> and </a:t>
            </a:r>
            <a:r>
              <a:rPr lang="en-US" sz="1200" i="1" dirty="0">
                <a:solidFill>
                  <a:srgbClr val="0432FF"/>
                </a:solidFill>
              </a:rPr>
              <a:t>transparency</a:t>
            </a:r>
            <a:r>
              <a:rPr lang="en-US" sz="1200" i="1" dirty="0">
                <a:solidFill>
                  <a:schemeClr val="tx1"/>
                </a:solidFill>
              </a:rPr>
              <a:t> – keep it open.</a:t>
            </a:r>
          </a:p>
          <a:p>
            <a:pPr marL="571500" indent="-457200">
              <a:lnSpc>
                <a:spcPct val="120000"/>
              </a:lnSpc>
              <a:spcBef>
                <a:spcPts val="0"/>
              </a:spcBef>
              <a:spcAft>
                <a:spcPts val="600"/>
              </a:spcAft>
              <a:buClr>
                <a:schemeClr val="tx1"/>
              </a:buClr>
              <a:buFont typeface="+mj-lt"/>
              <a:buAutoNum type="arabicPeriod" startAt="4"/>
            </a:pPr>
            <a:r>
              <a:rPr lang="en-US" sz="1200" i="1" dirty="0">
                <a:solidFill>
                  <a:srgbClr val="0432FF"/>
                </a:solidFill>
              </a:rPr>
              <a:t>Respect</a:t>
            </a:r>
            <a:r>
              <a:rPr lang="en-US" sz="1200" i="1" dirty="0">
                <a:solidFill>
                  <a:schemeClr val="tx1"/>
                </a:solidFill>
              </a:rPr>
              <a:t> for user privacy – Keep it </a:t>
            </a:r>
            <a:r>
              <a:rPr lang="en-US" sz="1200" i="1" dirty="0">
                <a:solidFill>
                  <a:srgbClr val="0432FF"/>
                </a:solidFill>
              </a:rPr>
              <a:t>user-centric</a:t>
            </a:r>
            <a:r>
              <a:rPr lang="en-US" sz="1200" i="1" dirty="0">
                <a:solidFill>
                  <a:schemeClr val="tx1"/>
                </a:solidFill>
              </a:rPr>
              <a:t>.</a:t>
            </a:r>
          </a:p>
          <a:p>
            <a:pPr marL="0" lvl="0" indent="0" algn="l" rtl="0">
              <a:lnSpc>
                <a:spcPct val="100000"/>
              </a:lnSpc>
              <a:spcBef>
                <a:spcPts val="0"/>
              </a:spcBef>
              <a:spcAft>
                <a:spcPts val="0"/>
              </a:spcAft>
              <a:buSzPts val="1400"/>
              <a:buNone/>
            </a:pPr>
            <a:endParaRPr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3150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571500" marR="0" lvl="0" indent="-457200" algn="l" defTabSz="914400" rtl="0" eaLnBrk="1" fontAlgn="auto" latinLnBrk="0" hangingPunct="1">
              <a:lnSpc>
                <a:spcPct val="120000"/>
              </a:lnSpc>
              <a:spcBef>
                <a:spcPts val="0"/>
              </a:spcBef>
              <a:spcAft>
                <a:spcPts val="600"/>
              </a:spcAft>
              <a:buClr>
                <a:schemeClr val="tx1"/>
              </a:buClr>
              <a:buSzPts val="1400"/>
              <a:buFont typeface="+mj-lt"/>
              <a:buAutoNum type="arabicPeriod"/>
              <a:tabLst/>
              <a:defRPr/>
            </a:pPr>
            <a:r>
              <a:rPr lang="en-US" sz="1200" i="1" dirty="0">
                <a:solidFill>
                  <a:srgbClr val="0432FF"/>
                </a:solidFill>
              </a:rPr>
              <a:t>Proactive</a:t>
            </a:r>
            <a:r>
              <a:rPr lang="en-US" sz="1200" i="1" dirty="0">
                <a:solidFill>
                  <a:schemeClr val="tx1"/>
                </a:solidFill>
              </a:rPr>
              <a:t>, not reactive; </a:t>
            </a:r>
            <a:r>
              <a:rPr lang="en-US" sz="1200" i="1" dirty="0">
                <a:solidFill>
                  <a:srgbClr val="0432FF"/>
                </a:solidFill>
              </a:rPr>
              <a:t>preventive</a:t>
            </a:r>
            <a:r>
              <a:rPr lang="en-US" sz="1200" i="1" dirty="0">
                <a:solidFill>
                  <a:schemeClr val="tx1"/>
                </a:solidFill>
              </a:rPr>
              <a:t> not remedial.</a:t>
            </a:r>
          </a:p>
          <a:p>
            <a:pPr marL="571500" indent="-457200">
              <a:lnSpc>
                <a:spcPct val="120000"/>
              </a:lnSpc>
              <a:spcBef>
                <a:spcPts val="0"/>
              </a:spcBef>
              <a:spcAft>
                <a:spcPts val="600"/>
              </a:spcAft>
              <a:buClr>
                <a:schemeClr val="tx1"/>
              </a:buClr>
              <a:buFont typeface="+mj-lt"/>
              <a:buAutoNum type="arabicPeriod"/>
            </a:pPr>
            <a:r>
              <a:rPr lang="en-US" sz="1200" i="1" dirty="0">
                <a:solidFill>
                  <a:schemeClr val="tx1"/>
                </a:solidFill>
              </a:rPr>
              <a:t>Privacy as the </a:t>
            </a:r>
            <a:r>
              <a:rPr lang="en-US" sz="1200" i="1" dirty="0">
                <a:solidFill>
                  <a:srgbClr val="0432FF"/>
                </a:solidFill>
              </a:rPr>
              <a:t>default setting</a:t>
            </a:r>
            <a:r>
              <a:rPr lang="en-US" sz="1200" i="1" dirty="0">
                <a:solidFill>
                  <a:schemeClr val="tx1"/>
                </a:solidFill>
              </a:rPr>
              <a:t>.</a:t>
            </a:r>
            <a:endParaRPr lang="en-US" sz="1200" i="1" u="sng" dirty="0">
              <a:solidFill>
                <a:schemeClr val="tx1"/>
              </a:solidFill>
            </a:endParaRPr>
          </a:p>
          <a:p>
            <a:pPr marL="571500" indent="-457200">
              <a:lnSpc>
                <a:spcPct val="120000"/>
              </a:lnSpc>
              <a:spcBef>
                <a:spcPts val="0"/>
              </a:spcBef>
              <a:spcAft>
                <a:spcPts val="600"/>
              </a:spcAft>
              <a:buClr>
                <a:schemeClr val="tx1"/>
              </a:buClr>
              <a:buFont typeface="+mj-lt"/>
              <a:buAutoNum type="arabicPeriod"/>
            </a:pPr>
            <a:r>
              <a:rPr lang="en-US" sz="1200" i="1" dirty="0">
                <a:solidFill>
                  <a:schemeClr val="tx1"/>
                </a:solidFill>
              </a:rPr>
              <a:t>Privacy </a:t>
            </a:r>
            <a:r>
              <a:rPr lang="en-US" sz="1200" i="1" dirty="0">
                <a:solidFill>
                  <a:srgbClr val="0432FF"/>
                </a:solidFill>
              </a:rPr>
              <a:t>embedded</a:t>
            </a:r>
            <a:r>
              <a:rPr lang="en-US" sz="1200" i="1" dirty="0">
                <a:solidFill>
                  <a:schemeClr val="tx1"/>
                </a:solidFill>
              </a:rPr>
              <a:t> into design.</a:t>
            </a:r>
          </a:p>
          <a:p>
            <a:pPr marL="571500" indent="-457200">
              <a:lnSpc>
                <a:spcPct val="120000"/>
              </a:lnSpc>
              <a:spcBef>
                <a:spcPts val="0"/>
              </a:spcBef>
              <a:spcAft>
                <a:spcPts val="600"/>
              </a:spcAft>
              <a:buClr>
                <a:schemeClr val="tx1"/>
              </a:buClr>
              <a:buFont typeface="+mj-lt"/>
              <a:buAutoNum type="arabicPeriod" startAt="4"/>
            </a:pPr>
            <a:r>
              <a:rPr lang="en-US" sz="1200" i="1" dirty="0">
                <a:solidFill>
                  <a:schemeClr val="tx1"/>
                </a:solidFill>
              </a:rPr>
              <a:t>Full functionality – </a:t>
            </a:r>
            <a:r>
              <a:rPr lang="en-US" sz="1200" i="1" dirty="0">
                <a:solidFill>
                  <a:srgbClr val="0432FF"/>
                </a:solidFill>
              </a:rPr>
              <a:t>Positive-Sum</a:t>
            </a:r>
            <a:r>
              <a:rPr lang="en-US" sz="1200" i="1" dirty="0">
                <a:solidFill>
                  <a:schemeClr val="tx1"/>
                </a:solidFill>
              </a:rPr>
              <a:t>, not Zero-Sum.</a:t>
            </a:r>
          </a:p>
          <a:p>
            <a:pPr marL="571500" indent="-457200">
              <a:lnSpc>
                <a:spcPct val="120000"/>
              </a:lnSpc>
              <a:spcBef>
                <a:spcPts val="0"/>
              </a:spcBef>
              <a:spcAft>
                <a:spcPts val="600"/>
              </a:spcAft>
              <a:buClr>
                <a:schemeClr val="tx1"/>
              </a:buClr>
              <a:buFont typeface="+mj-lt"/>
              <a:buAutoNum type="arabicPeriod" startAt="4"/>
            </a:pPr>
            <a:r>
              <a:rPr lang="en-US" sz="1200" i="1" dirty="0">
                <a:solidFill>
                  <a:schemeClr val="tx1"/>
                </a:solidFill>
              </a:rPr>
              <a:t>End-to-end security – </a:t>
            </a:r>
            <a:r>
              <a:rPr lang="en-US" sz="1200" i="1" dirty="0">
                <a:solidFill>
                  <a:srgbClr val="0432FF"/>
                </a:solidFill>
              </a:rPr>
              <a:t>Full lifecycle protection</a:t>
            </a:r>
            <a:r>
              <a:rPr lang="en-US" sz="1200" i="1" dirty="0">
                <a:solidFill>
                  <a:schemeClr val="tx1"/>
                </a:solidFill>
              </a:rPr>
              <a:t>.</a:t>
            </a:r>
            <a:endParaRPr lang="en-US" sz="1200" i="1" u="sng" dirty="0">
              <a:solidFill>
                <a:schemeClr val="tx1"/>
              </a:solidFill>
            </a:endParaRPr>
          </a:p>
          <a:p>
            <a:pPr marL="571500" indent="-457200">
              <a:lnSpc>
                <a:spcPct val="120000"/>
              </a:lnSpc>
              <a:spcBef>
                <a:spcPts val="0"/>
              </a:spcBef>
              <a:spcAft>
                <a:spcPts val="600"/>
              </a:spcAft>
              <a:buClr>
                <a:schemeClr val="tx1"/>
              </a:buClr>
              <a:buFont typeface="+mj-lt"/>
              <a:buAutoNum type="arabicPeriod" startAt="4"/>
            </a:pPr>
            <a:r>
              <a:rPr lang="en-US" sz="1200" i="1" dirty="0">
                <a:solidFill>
                  <a:srgbClr val="0432FF"/>
                </a:solidFill>
              </a:rPr>
              <a:t>Visibility</a:t>
            </a:r>
            <a:r>
              <a:rPr lang="en-US" sz="1200" i="1" dirty="0">
                <a:solidFill>
                  <a:schemeClr val="tx1"/>
                </a:solidFill>
              </a:rPr>
              <a:t> and </a:t>
            </a:r>
            <a:r>
              <a:rPr lang="en-US" sz="1200" i="1" dirty="0">
                <a:solidFill>
                  <a:srgbClr val="0432FF"/>
                </a:solidFill>
              </a:rPr>
              <a:t>transparency</a:t>
            </a:r>
            <a:r>
              <a:rPr lang="en-US" sz="1200" i="1" dirty="0">
                <a:solidFill>
                  <a:schemeClr val="tx1"/>
                </a:solidFill>
              </a:rPr>
              <a:t> – keep it open.</a:t>
            </a:r>
          </a:p>
          <a:p>
            <a:pPr marL="571500" indent="-457200">
              <a:lnSpc>
                <a:spcPct val="120000"/>
              </a:lnSpc>
              <a:spcBef>
                <a:spcPts val="0"/>
              </a:spcBef>
              <a:spcAft>
                <a:spcPts val="600"/>
              </a:spcAft>
              <a:buClr>
                <a:schemeClr val="tx1"/>
              </a:buClr>
              <a:buFont typeface="+mj-lt"/>
              <a:buAutoNum type="arabicPeriod" startAt="4"/>
            </a:pPr>
            <a:r>
              <a:rPr lang="en-US" sz="1200" i="1" dirty="0">
                <a:solidFill>
                  <a:srgbClr val="0432FF"/>
                </a:solidFill>
              </a:rPr>
              <a:t>Respect</a:t>
            </a:r>
            <a:r>
              <a:rPr lang="en-US" sz="1200" i="1" dirty="0">
                <a:solidFill>
                  <a:schemeClr val="tx1"/>
                </a:solidFill>
              </a:rPr>
              <a:t> for user privacy – Keep it </a:t>
            </a:r>
            <a:r>
              <a:rPr lang="en-US" sz="1200" i="1" dirty="0">
                <a:solidFill>
                  <a:srgbClr val="0432FF"/>
                </a:solidFill>
              </a:rPr>
              <a:t>user-centric</a:t>
            </a:r>
            <a:r>
              <a:rPr lang="en-US" sz="1200" i="1" dirty="0">
                <a:solidFill>
                  <a:schemeClr val="tx1"/>
                </a:solidFill>
              </a:rPr>
              <a:t>.</a:t>
            </a:r>
          </a:p>
          <a:p>
            <a:pPr marL="0" lvl="0" indent="0" algn="l" rtl="0">
              <a:lnSpc>
                <a:spcPct val="100000"/>
              </a:lnSpc>
              <a:spcBef>
                <a:spcPts val="0"/>
              </a:spcBef>
              <a:spcAft>
                <a:spcPts val="0"/>
              </a:spcAft>
              <a:buSzPts val="1400"/>
              <a:buNone/>
            </a:pPr>
            <a:endParaRPr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31550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 Metamodel for Privacy Engineering Methods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LINDUN for privacy requirements engineering</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Privacy Tactics to satisfy the requirements! </a:t>
            </a:r>
            <a:r>
              <a:rPr lang="en-US" sz="1200" b="0" i="0" u="none" strike="noStrike" cap="none" dirty="0">
                <a:solidFill>
                  <a:schemeClr val="dk1"/>
                </a:solidFill>
                <a:effectLst/>
                <a:latin typeface="Calibri"/>
                <a:cs typeface="Calibri"/>
                <a:sym typeface="Wingdings" pitchFamily="2" charset="2"/>
              </a:rPr>
              <a: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97232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 Metamodel for Privacy Engineering Methods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LINDUN for privacy requirements engineering</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Privacy Tactics to satisfy the requirements! </a:t>
            </a:r>
            <a:r>
              <a:rPr lang="en-US" sz="1200" b="0" i="0" u="none" strike="noStrike" cap="none" dirty="0">
                <a:solidFill>
                  <a:schemeClr val="dk1"/>
                </a:solidFill>
                <a:effectLst/>
                <a:latin typeface="Calibri"/>
                <a:cs typeface="Calibri"/>
                <a:sym typeface="Wingdings" pitchFamily="2" charset="2"/>
              </a:rPr>
              <a: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4006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 Metamodel for Privacy Engineering Methods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LINDUN for privacy requirements engineering</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Privacy Tactics to satisfy the requirements! </a:t>
            </a:r>
            <a:r>
              <a:rPr lang="en-US" sz="1200" b="0" i="0" u="none" strike="noStrike" cap="none" dirty="0">
                <a:solidFill>
                  <a:schemeClr val="dk1"/>
                </a:solidFill>
                <a:effectLst/>
                <a:latin typeface="Calibri"/>
                <a:cs typeface="Calibri"/>
                <a:sym typeface="Wingdings" pitchFamily="2" charset="2"/>
              </a:rPr>
              <a: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08851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 Metamodel for Privacy Engineering Methods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LINDUN for privacy requirements engineering</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Privacy Tactics to satisfy the requirements! </a:t>
            </a:r>
            <a:r>
              <a:rPr lang="en-US" sz="1200" b="0" i="0" u="none" strike="noStrike" cap="none" dirty="0">
                <a:solidFill>
                  <a:schemeClr val="dk1"/>
                </a:solidFill>
                <a:effectLst/>
                <a:latin typeface="Calibri"/>
                <a:cs typeface="Calibri"/>
                <a:sym typeface="Wingdings" pitchFamily="2" charset="2"/>
              </a:rPr>
              <a: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47717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 Metamodel for Privacy Engineering Methods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LINDUN for privacy requirements engineering</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Privacy Tactics to satisfy the requirements! </a:t>
            </a:r>
            <a:r>
              <a:rPr lang="en-US" sz="1200" b="0" i="0" u="none" strike="noStrike" cap="none" dirty="0">
                <a:solidFill>
                  <a:schemeClr val="dk1"/>
                </a:solidFill>
                <a:effectLst/>
                <a:latin typeface="Calibri"/>
                <a:cs typeface="Calibri"/>
                <a:sym typeface="Wingdings" pitchFamily="2" charset="2"/>
              </a:rPr>
              <a: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76398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 Metamodel for Privacy Engineering Methods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LINDUN for privacy requirements engineering</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Privacy Tactics to satisfy the requirements! </a:t>
            </a:r>
            <a:r>
              <a:rPr lang="en-US" sz="1200" b="0" i="0" u="none" strike="noStrike" cap="none" dirty="0">
                <a:solidFill>
                  <a:schemeClr val="dk1"/>
                </a:solidFill>
                <a:effectLst/>
                <a:latin typeface="Calibri"/>
                <a:cs typeface="Calibri"/>
                <a:sym typeface="Wingdings" pitchFamily="2" charset="2"/>
              </a:rPr>
              <a: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67640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Only external entities like users can threaten the system due to lack of awareness. For instance, by introducing highly sensitive information on it.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882771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Only external entities like users can threaten the system due to lack of awareness. For instance, by introducing highly sensitive information on it.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465456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Pattern matching may come in many forms. Examples include the now infamous Netflix release of movie viewing habits which was matched against Internet Movie Database (IMDB) posts to identify some users based on their review history34 or the potential use of a small set of mobile phone locations to identity people.35 </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669957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Only external entities like users can threaten the system due to lack of awareness. For instance, by introducing highly sensitive information on it.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5596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765127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403600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157068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 Metamodel for Privacy Engineering Methods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LINDUN for privacy requirements engineering</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Privacy Tactics to satisfy the requirements! </a:t>
            </a:r>
            <a:r>
              <a:rPr lang="en-US" sz="1200" b="0" i="0" u="none" strike="noStrike" cap="none" dirty="0">
                <a:solidFill>
                  <a:schemeClr val="dk1"/>
                </a:solidFill>
                <a:effectLst/>
                <a:latin typeface="Calibri"/>
                <a:cs typeface="Calibri"/>
                <a:sym typeface="Wingdings" pitchFamily="2" charset="2"/>
              </a:rPr>
              <a: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667233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 Metamodel for Privacy Engineering Methods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LINDUN for privacy requirements engineering</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Privacy Tactics to satisfy the requirements! </a:t>
            </a:r>
            <a:r>
              <a:rPr lang="en-US" sz="1200" b="0" i="0" u="none" strike="noStrike" cap="none" dirty="0">
                <a:solidFill>
                  <a:schemeClr val="dk1"/>
                </a:solidFill>
                <a:effectLst/>
                <a:latin typeface="Calibri"/>
                <a:cs typeface="Calibri"/>
                <a:sym typeface="Wingdings" pitchFamily="2" charset="2"/>
              </a:rPr>
              <a: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471362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 Metamodel for Privacy Engineering Methods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LINDUN for privacy requirements engineering</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Privacy Tactics to satisfy the requirements! </a:t>
            </a:r>
            <a:r>
              <a:rPr lang="en-US" sz="1200" b="0" i="0" u="none" strike="noStrike" cap="none" dirty="0">
                <a:solidFill>
                  <a:schemeClr val="dk1"/>
                </a:solidFill>
                <a:effectLst/>
                <a:latin typeface="Calibri"/>
                <a:cs typeface="Calibri"/>
                <a:sym typeface="Wingdings" pitchFamily="2" charset="2"/>
              </a:rPr>
              <a: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070723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 Metamodel for Privacy Engineering Methods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LINDUN for privacy requirements engineering</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Privacy Tactics to satisfy the requirements! </a:t>
            </a:r>
            <a:r>
              <a:rPr lang="en-US" sz="1200" b="0" i="0" u="none" strike="noStrike" cap="none" dirty="0">
                <a:solidFill>
                  <a:schemeClr val="dk1"/>
                </a:solidFill>
                <a:effectLst/>
                <a:latin typeface="Calibri"/>
                <a:cs typeface="Calibri"/>
                <a:sym typeface="Wingdings" pitchFamily="2" charset="2"/>
              </a:rPr>
              <a: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862063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 Metamodel for Privacy Engineering Methods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LINDUN for privacy requirements engineering</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Privacy Tactics to satisfy the requirements! </a:t>
            </a:r>
            <a:r>
              <a:rPr lang="en-US" sz="1200" b="0" i="0" u="none" strike="noStrike" cap="none" dirty="0">
                <a:solidFill>
                  <a:schemeClr val="dk1"/>
                </a:solidFill>
                <a:effectLst/>
                <a:latin typeface="Calibri"/>
                <a:cs typeface="Calibri"/>
                <a:sym typeface="Wingdings" pitchFamily="2" charset="2"/>
              </a:rPr>
              <a: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579461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 Metamodel for Privacy Engineering Methods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LINDUN for privacy requirements engineering</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Privacy Tactics to satisfy the requirements! </a:t>
            </a:r>
            <a:r>
              <a:rPr lang="en-US" sz="1200" b="0" i="0" u="none" strike="noStrike" cap="none" dirty="0">
                <a:solidFill>
                  <a:schemeClr val="dk1"/>
                </a:solidFill>
                <a:effectLst/>
                <a:latin typeface="Calibri"/>
                <a:cs typeface="Calibri"/>
                <a:sym typeface="Wingdings" pitchFamily="2" charset="2"/>
              </a:rPr>
              <a: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425145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 Metamodel for Privacy Engineering Methods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LINDUN for privacy requirements engineering</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Privacy Tactics to satisfy the requirements! </a:t>
            </a:r>
            <a:r>
              <a:rPr lang="en-US" sz="1200" b="0" i="0" u="none" strike="noStrike" cap="none" dirty="0">
                <a:solidFill>
                  <a:schemeClr val="dk1"/>
                </a:solidFill>
                <a:effectLst/>
                <a:latin typeface="Calibri"/>
                <a:cs typeface="Calibri"/>
                <a:sym typeface="Wingdings" pitchFamily="2" charset="2"/>
              </a:rPr>
              <a: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600322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 Metamodel for Privacy Engineering Methods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LINDUN for privacy requirements engineering</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cs typeface="Calibri"/>
                <a:sym typeface="Calibri"/>
              </a:rPr>
              <a:t>Privacy Tactics to satisfy the requirements! </a:t>
            </a:r>
            <a:r>
              <a:rPr lang="en-US" sz="1200" b="0" i="0" u="none" strike="noStrike" cap="none" dirty="0">
                <a:solidFill>
                  <a:schemeClr val="dk1"/>
                </a:solidFill>
                <a:effectLst/>
                <a:latin typeface="Calibri"/>
                <a:cs typeface="Calibri"/>
                <a:sym typeface="Wingdings" pitchFamily="2" charset="2"/>
              </a:rPr>
              <a:t></a:t>
            </a:r>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645378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a:t>
            </a:r>
            <a:r>
              <a:rPr lang="en-US" dirty="0" err="1"/>
              <a:t>link.springer.com</a:t>
            </a:r>
            <a:r>
              <a:rPr lang="en-US" dirty="0"/>
              <a:t>/content/pdf/10.1007/978-3-030-29053-5_14.pdf</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a:t>
            </a:r>
            <a:r>
              <a:rPr lang="en-US" dirty="0" err="1"/>
              <a:t>link.springer.com</a:t>
            </a:r>
            <a:r>
              <a:rPr lang="en-US" dirty="0"/>
              <a:t>/content/pdf/10.1007/978-3-642-55415-5_38.pdf</a:t>
            </a:r>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008327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https://</a:t>
            </a:r>
            <a:r>
              <a:rPr lang="en-US" dirty="0" err="1"/>
              <a:t>dl.acm.org</a:t>
            </a:r>
            <a:r>
              <a:rPr lang="en-US" dirty="0"/>
              <a:t>/</a:t>
            </a:r>
            <a:r>
              <a:rPr lang="en-US" dirty="0" err="1"/>
              <a:t>doi</a:t>
            </a:r>
            <a:r>
              <a:rPr lang="en-US" dirty="0"/>
              <a:t>/pdf/10.1145/3267323.3268957</a:t>
            </a:r>
          </a:p>
          <a:p>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314427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https://</a:t>
            </a:r>
            <a:r>
              <a:rPr lang="en-US" dirty="0" err="1"/>
              <a:t>dl.acm.org</a:t>
            </a:r>
            <a:r>
              <a:rPr lang="en-US" dirty="0"/>
              <a:t>/</a:t>
            </a:r>
            <a:r>
              <a:rPr lang="en-US" dirty="0" err="1"/>
              <a:t>doi</a:t>
            </a:r>
            <a:r>
              <a:rPr lang="en-US" dirty="0"/>
              <a:t>/pdf/10.1145/3267323.3268957</a:t>
            </a:r>
          </a:p>
          <a:p>
            <a:endParaRPr lang="en-US" dirty="0"/>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500718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https://</a:t>
            </a:r>
            <a:r>
              <a:rPr lang="en-US" dirty="0" err="1"/>
              <a:t>dl.acm.org</a:t>
            </a:r>
            <a:r>
              <a:rPr lang="en-US" dirty="0"/>
              <a:t>/</a:t>
            </a:r>
            <a:r>
              <a:rPr lang="en-US" dirty="0" err="1"/>
              <a:t>doi</a:t>
            </a:r>
            <a:r>
              <a:rPr lang="en-US" dirty="0"/>
              <a:t>/pdf/10.1145/3267323.3268957</a:t>
            </a:r>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363488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f52c3b61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https://</a:t>
            </a:r>
            <a:r>
              <a:rPr lang="en-US" dirty="0" err="1"/>
              <a:t>dl.acm.org</a:t>
            </a:r>
            <a:r>
              <a:rPr lang="en-US" dirty="0"/>
              <a:t>/</a:t>
            </a:r>
            <a:r>
              <a:rPr lang="en-US" dirty="0" err="1"/>
              <a:t>doi</a:t>
            </a:r>
            <a:r>
              <a:rPr lang="en-US" dirty="0"/>
              <a:t>/pdf/10.1145/3267323.3268957</a:t>
            </a:r>
          </a:p>
        </p:txBody>
      </p:sp>
      <p:sp>
        <p:nvSpPr>
          <p:cNvPr id="89" name="Google Shape;89;gf52c3b61d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538558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f30683c364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gf30683c364_0_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EC6D6"/>
              </a:buClr>
              <a:buSzPts val="1200"/>
              <a:buFont typeface="Calibri"/>
              <a:buNone/>
            </a:pPr>
            <a:r>
              <a:rPr lang="de-DE" sz="1200">
                <a:solidFill>
                  <a:srgbClr val="2EC6D6"/>
                </a:solidFill>
              </a:rPr>
              <a:t>34 63 80 0</a:t>
            </a:r>
            <a:endParaRPr/>
          </a:p>
          <a:p>
            <a:pPr marL="0" lvl="0" indent="0" algn="l" rtl="0">
              <a:lnSpc>
                <a:spcPct val="100000"/>
              </a:lnSpc>
              <a:spcBef>
                <a:spcPts val="0"/>
              </a:spcBef>
              <a:spcAft>
                <a:spcPts val="0"/>
              </a:spcAft>
              <a:buSzPts val="1400"/>
              <a:buNone/>
            </a:pPr>
            <a:endParaRPr/>
          </a:p>
        </p:txBody>
      </p:sp>
      <p:sp>
        <p:nvSpPr>
          <p:cNvPr id="97" name="Google Shape;97;gf30683c364_0_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de-DE"/>
              <a:t>41</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457200" y="2463817"/>
            <a:ext cx="8037513" cy="1362075"/>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2EC6D6"/>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457200" y="3825892"/>
            <a:ext cx="8037513"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457200" y="630811"/>
            <a:ext cx="8229600" cy="737026"/>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2EC6D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8"/>
          <p:cNvSpPr txBox="1">
            <a:spLocks noGrp="1"/>
          </p:cNvSpPr>
          <p:nvPr>
            <p:ph type="sldNum" idx="12"/>
          </p:nvPr>
        </p:nvSpPr>
        <p:spPr>
          <a:xfrm>
            <a:off x="8084652" y="6356350"/>
            <a:ext cx="60214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
        <p:nvSpPr>
          <p:cNvPr id="51" name="Google Shape;51;p8"/>
          <p:cNvSpPr txBox="1">
            <a:spLocks noGrp="1"/>
          </p:cNvSpPr>
          <p:nvPr>
            <p:ph type="body" idx="1"/>
          </p:nvPr>
        </p:nvSpPr>
        <p:spPr>
          <a:xfrm>
            <a:off x="458787" y="1282531"/>
            <a:ext cx="8228012" cy="511629"/>
          </a:xfrm>
          <a:prstGeom prst="rect">
            <a:avLst/>
          </a:prstGeom>
          <a:noFill/>
          <a:ln>
            <a:noFill/>
          </a:ln>
        </p:spPr>
        <p:txBody>
          <a:bodyPr spcFirstLastPara="1" wrap="square" lIns="91425" tIns="0" rIns="91425" bIns="45700" anchor="t" anchorCtr="0">
            <a:noAutofit/>
          </a:bodyPr>
          <a:lstStyle>
            <a:lvl1pPr marL="457200" lvl="0" indent="-228600" algn="l">
              <a:lnSpc>
                <a:spcPct val="100000"/>
              </a:lnSpc>
              <a:spcBef>
                <a:spcPts val="640"/>
              </a:spcBef>
              <a:spcAft>
                <a:spcPts val="0"/>
              </a:spcAft>
              <a:buClr>
                <a:srgbClr val="7F7F7F"/>
              </a:buClr>
              <a:buSzPts val="3200"/>
              <a:buFont typeface="Calibri"/>
              <a:buNone/>
              <a:defRPr sz="3200" b="1">
                <a:solidFill>
                  <a:srgbClr val="7F7F7F"/>
                </a:solidFill>
              </a:defRPr>
            </a:lvl1pPr>
            <a:lvl2pPr marL="914400" lvl="1" indent="-228600" algn="l">
              <a:lnSpc>
                <a:spcPct val="100000"/>
              </a:lnSpc>
              <a:spcBef>
                <a:spcPts val="560"/>
              </a:spcBef>
              <a:spcAft>
                <a:spcPts val="0"/>
              </a:spcAft>
              <a:buClr>
                <a:schemeClr val="dk1"/>
              </a:buClr>
              <a:buSzPts val="2800"/>
              <a:buFont typeface="Calibri"/>
              <a:buNone/>
              <a:defRPr/>
            </a:lvl2pPr>
            <a:lvl3pPr marL="1371600" lvl="2" indent="-228600" algn="l">
              <a:lnSpc>
                <a:spcPct val="100000"/>
              </a:lnSpc>
              <a:spcBef>
                <a:spcPts val="480"/>
              </a:spcBef>
              <a:spcAft>
                <a:spcPts val="0"/>
              </a:spcAft>
              <a:buClr>
                <a:schemeClr val="dk1"/>
              </a:buClr>
              <a:buSzPts val="2400"/>
              <a:buFont typeface="Calibri"/>
              <a:buNone/>
              <a:defRPr/>
            </a:lvl3pPr>
            <a:lvl4pPr marL="1828800" lvl="3" indent="-228600" algn="l">
              <a:lnSpc>
                <a:spcPct val="100000"/>
              </a:lnSpc>
              <a:spcBef>
                <a:spcPts val="400"/>
              </a:spcBef>
              <a:spcAft>
                <a:spcPts val="0"/>
              </a:spcAft>
              <a:buClr>
                <a:schemeClr val="dk1"/>
              </a:buClr>
              <a:buSzPts val="2000"/>
              <a:buFont typeface="Calibri"/>
              <a:buNone/>
              <a:defRPr/>
            </a:lvl4pPr>
            <a:lvl5pPr marL="2286000" lvl="4" indent="-228600" algn="l">
              <a:lnSpc>
                <a:spcPct val="100000"/>
              </a:lnSpc>
              <a:spcBef>
                <a:spcPts val="400"/>
              </a:spcBef>
              <a:spcAft>
                <a:spcPts val="0"/>
              </a:spcAft>
              <a:buClr>
                <a:schemeClr val="dk1"/>
              </a:buClr>
              <a:buSzPts val="2000"/>
              <a:buFont typeface="Calibri"/>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2"/>
        <p:cNvGrpSpPr/>
        <p:nvPr/>
      </p:nvGrpSpPr>
      <p:grpSpPr>
        <a:xfrm>
          <a:off x="0" y="0"/>
          <a:ext cx="0" cy="0"/>
          <a:chOff x="0" y="0"/>
          <a:chExt cx="0" cy="0"/>
        </a:xfrm>
      </p:grpSpPr>
      <p:sp>
        <p:nvSpPr>
          <p:cNvPr id="53" name="Google Shape;53;p9"/>
          <p:cNvSpPr txBox="1">
            <a:spLocks noGrp="1"/>
          </p:cNvSpPr>
          <p:nvPr>
            <p:ph type="title"/>
          </p:nvPr>
        </p:nvSpPr>
        <p:spPr>
          <a:xfrm>
            <a:off x="457200" y="630811"/>
            <a:ext cx="8229600" cy="737026"/>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2EC6D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9"/>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55" name="Google Shape;55;p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56" name="Google Shape;56;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9"/>
          <p:cNvSpPr txBox="1">
            <a:spLocks noGrp="1"/>
          </p:cNvSpPr>
          <p:nvPr>
            <p:ph type="sldNum" idx="12"/>
          </p:nvPr>
        </p:nvSpPr>
        <p:spPr>
          <a:xfrm>
            <a:off x="8084652" y="6356350"/>
            <a:ext cx="60214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9"/>
        <p:cNvGrpSpPr/>
        <p:nvPr/>
      </p:nvGrpSpPr>
      <p:grpSpPr>
        <a:xfrm>
          <a:off x="0" y="0"/>
          <a:ext cx="0" cy="0"/>
          <a:chOff x="0" y="0"/>
          <a:chExt cx="0" cy="0"/>
        </a:xfrm>
      </p:grpSpPr>
      <p:sp>
        <p:nvSpPr>
          <p:cNvPr id="60" name="Google Shape;60;p10"/>
          <p:cNvSpPr txBox="1">
            <a:spLocks noGrp="1"/>
          </p:cNvSpPr>
          <p:nvPr>
            <p:ph type="title"/>
          </p:nvPr>
        </p:nvSpPr>
        <p:spPr>
          <a:xfrm>
            <a:off x="457200" y="630811"/>
            <a:ext cx="8229600" cy="737026"/>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2EC6D6"/>
              </a:buClr>
              <a:buSzPts val="40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62" name="Google Shape;62;p10"/>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63" name="Google Shape;63;p1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64" name="Google Shape;64;p1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084652" y="6356350"/>
            <a:ext cx="60214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Zweizeilige Überschriften">
  <p:cSld name="Zweizeilige Überschriften">
    <p:spTree>
      <p:nvGrpSpPr>
        <p:cNvPr id="1" name="Shape 68"/>
        <p:cNvGrpSpPr/>
        <p:nvPr/>
      </p:nvGrpSpPr>
      <p:grpSpPr>
        <a:xfrm>
          <a:off x="0" y="0"/>
          <a:ext cx="0" cy="0"/>
          <a:chOff x="0" y="0"/>
          <a:chExt cx="0" cy="0"/>
        </a:xfrm>
      </p:grpSpPr>
      <p:sp>
        <p:nvSpPr>
          <p:cNvPr id="69" name="Google Shape;69;p11"/>
          <p:cNvSpPr txBox="1">
            <a:spLocks noGrp="1"/>
          </p:cNvSpPr>
          <p:nvPr>
            <p:ph type="body" idx="1"/>
          </p:nvPr>
        </p:nvSpPr>
        <p:spPr>
          <a:xfrm>
            <a:off x="539750" y="116632"/>
            <a:ext cx="4248300" cy="864000"/>
          </a:xfrm>
          <a:prstGeom prst="rect">
            <a:avLst/>
          </a:prstGeom>
          <a:noFill/>
          <a:ln>
            <a:noFill/>
          </a:ln>
        </p:spPr>
        <p:txBody>
          <a:bodyPr spcFirstLastPara="1" wrap="square" lIns="0" tIns="0" rIns="0" bIns="0" anchor="t" anchorCtr="0">
            <a:normAutofit/>
          </a:bodyPr>
          <a:lstStyle>
            <a:lvl1pPr marL="457200" marR="0" lvl="0" indent="-228600" algn="l">
              <a:lnSpc>
                <a:spcPct val="100000"/>
              </a:lnSpc>
              <a:spcBef>
                <a:spcPts val="560"/>
              </a:spcBef>
              <a:spcAft>
                <a:spcPts val="0"/>
              </a:spcAft>
              <a:buClr>
                <a:srgbClr val="004179"/>
              </a:buClr>
              <a:buSzPts val="2800"/>
              <a:buFont typeface="Arial"/>
              <a:buNone/>
              <a:defRPr sz="2800" b="1" i="0" u="none" strike="noStrike" cap="none">
                <a:solidFill>
                  <a:srgbClr val="004179"/>
                </a:solidFill>
                <a:latin typeface="Lucida Sans"/>
                <a:ea typeface="Lucida Sans"/>
                <a:cs typeface="Lucida Sans"/>
                <a:sym typeface="Lucida Sans"/>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0" name="Google Shape;70;p11"/>
          <p:cNvSpPr txBox="1">
            <a:spLocks noGrp="1"/>
          </p:cNvSpPr>
          <p:nvPr>
            <p:ph type="body" idx="2"/>
          </p:nvPr>
        </p:nvSpPr>
        <p:spPr>
          <a:xfrm>
            <a:off x="539552" y="1268760"/>
            <a:ext cx="3816300" cy="5184600"/>
          </a:xfrm>
          <a:prstGeom prst="rect">
            <a:avLst/>
          </a:prstGeom>
          <a:noFill/>
          <a:ln>
            <a:noFill/>
          </a:ln>
        </p:spPr>
        <p:txBody>
          <a:bodyPr spcFirstLastPara="1" wrap="square" lIns="0" tIns="0" rIns="0" bIns="0" anchor="t" anchorCtr="0">
            <a:normAutofit/>
          </a:bodyPr>
          <a:lstStyle>
            <a:lvl1pPr marL="457200" marR="0" lvl="0" indent="-342900" algn="l">
              <a:lnSpc>
                <a:spcPct val="100000"/>
              </a:lnSpc>
              <a:spcBef>
                <a:spcPts val="360"/>
              </a:spcBef>
              <a:spcAft>
                <a:spcPts val="0"/>
              </a:spcAft>
              <a:buClr>
                <a:srgbClr val="4B4B4B"/>
              </a:buClr>
              <a:buSzPts val="1800"/>
              <a:buFont typeface="Lucida Sans"/>
              <a:buChar char="‣"/>
              <a:defRPr sz="1800" b="0" i="0" u="none" strike="noStrike" cap="none">
                <a:solidFill>
                  <a:srgbClr val="4B4B4B"/>
                </a:solidFill>
                <a:latin typeface="Lucida Sans"/>
                <a:ea typeface="Lucida Sans"/>
                <a:cs typeface="Lucida Sans"/>
                <a:sym typeface="Lucida Sans"/>
              </a:defRPr>
            </a:lvl1pPr>
            <a:lvl2pPr marL="914400" marR="0" lvl="1" indent="-342900" algn="l">
              <a:lnSpc>
                <a:spcPct val="100000"/>
              </a:lnSpc>
              <a:spcBef>
                <a:spcPts val="360"/>
              </a:spcBef>
              <a:spcAft>
                <a:spcPts val="0"/>
              </a:spcAft>
              <a:buClr>
                <a:srgbClr val="718B91"/>
              </a:buClr>
              <a:buSzPts val="1800"/>
              <a:buFont typeface="Arial"/>
              <a:buChar char="•"/>
              <a:defRPr sz="1800" b="0" i="0" u="none" strike="noStrike" cap="none">
                <a:solidFill>
                  <a:srgbClr val="718B91"/>
                </a:solidFill>
                <a:latin typeface="Lucida Sans"/>
                <a:ea typeface="Lucida Sans"/>
                <a:cs typeface="Lucida Sans"/>
                <a:sym typeface="Lucida Sans"/>
              </a:defRPr>
            </a:lvl2pPr>
            <a:lvl3pPr marL="1371600" marR="0" lvl="2" indent="-342900" algn="l">
              <a:lnSpc>
                <a:spcPct val="100000"/>
              </a:lnSpc>
              <a:spcBef>
                <a:spcPts val="360"/>
              </a:spcBef>
              <a:spcAft>
                <a:spcPts val="0"/>
              </a:spcAft>
              <a:buClr>
                <a:srgbClr val="718B91"/>
              </a:buClr>
              <a:buSzPts val="1800"/>
              <a:buFont typeface="Arial"/>
              <a:buChar char="•"/>
              <a:defRPr sz="1800" b="0" i="0" u="none" strike="noStrike" cap="none">
                <a:solidFill>
                  <a:srgbClr val="718B91"/>
                </a:solidFill>
                <a:latin typeface="Lucida Sans"/>
                <a:ea typeface="Lucida Sans"/>
                <a:cs typeface="Lucida Sans"/>
                <a:sym typeface="Lucida Sans"/>
              </a:defRPr>
            </a:lvl3pPr>
            <a:lvl4pPr marL="1828800" marR="0" lvl="3" indent="-342900" algn="l">
              <a:lnSpc>
                <a:spcPct val="100000"/>
              </a:lnSpc>
              <a:spcBef>
                <a:spcPts val="360"/>
              </a:spcBef>
              <a:spcAft>
                <a:spcPts val="0"/>
              </a:spcAft>
              <a:buClr>
                <a:srgbClr val="718B91"/>
              </a:buClr>
              <a:buSzPts val="1800"/>
              <a:buFont typeface="Arial"/>
              <a:buChar char="•"/>
              <a:defRPr sz="1800" b="0" i="0" u="none" strike="noStrike" cap="none">
                <a:solidFill>
                  <a:srgbClr val="718B91"/>
                </a:solidFill>
                <a:latin typeface="Lucida Sans"/>
                <a:ea typeface="Lucida Sans"/>
                <a:cs typeface="Lucida Sans"/>
                <a:sym typeface="Lucida Sans"/>
              </a:defRPr>
            </a:lvl4pPr>
            <a:lvl5pPr marL="2286000" marR="0" lvl="4" indent="-342900" algn="l">
              <a:lnSpc>
                <a:spcPct val="100000"/>
              </a:lnSpc>
              <a:spcBef>
                <a:spcPts val="360"/>
              </a:spcBef>
              <a:spcAft>
                <a:spcPts val="0"/>
              </a:spcAft>
              <a:buClr>
                <a:srgbClr val="718B91"/>
              </a:buClr>
              <a:buSzPts val="1800"/>
              <a:buFont typeface="Arial"/>
              <a:buChar char="•"/>
              <a:defRPr sz="1800" b="0" i="0" u="none" strike="noStrike" cap="none">
                <a:solidFill>
                  <a:srgbClr val="718B91"/>
                </a:solidFill>
                <a:latin typeface="Lucida Sans"/>
                <a:ea typeface="Lucida Sans"/>
                <a:cs typeface="Lucida Sans"/>
                <a:sym typeface="Lucida Sans"/>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1" name="Google Shape;71;p11"/>
          <p:cNvSpPr txBox="1">
            <a:spLocks noGrp="1"/>
          </p:cNvSpPr>
          <p:nvPr>
            <p:ph type="body" idx="3"/>
          </p:nvPr>
        </p:nvSpPr>
        <p:spPr>
          <a:xfrm>
            <a:off x="4788024" y="1268760"/>
            <a:ext cx="3816300" cy="5184600"/>
          </a:xfrm>
          <a:prstGeom prst="rect">
            <a:avLst/>
          </a:prstGeom>
          <a:noFill/>
          <a:ln>
            <a:noFill/>
          </a:ln>
        </p:spPr>
        <p:txBody>
          <a:bodyPr spcFirstLastPara="1" wrap="square" lIns="0" tIns="0" rIns="0" bIns="0" anchor="t" anchorCtr="0">
            <a:normAutofit/>
          </a:bodyPr>
          <a:lstStyle>
            <a:lvl1pPr marL="457200" marR="0" lvl="0" indent="-342900" algn="l">
              <a:lnSpc>
                <a:spcPct val="100000"/>
              </a:lnSpc>
              <a:spcBef>
                <a:spcPts val="360"/>
              </a:spcBef>
              <a:spcAft>
                <a:spcPts val="0"/>
              </a:spcAft>
              <a:buClr>
                <a:srgbClr val="4B4B4B"/>
              </a:buClr>
              <a:buSzPts val="1800"/>
              <a:buFont typeface="Lucida Sans"/>
              <a:buChar char="‣"/>
              <a:defRPr sz="1800" b="0" i="0" u="none" strike="noStrike" cap="none">
                <a:solidFill>
                  <a:srgbClr val="4B4B4B"/>
                </a:solidFill>
                <a:latin typeface="Lucida Sans"/>
                <a:ea typeface="Lucida Sans"/>
                <a:cs typeface="Lucida Sans"/>
                <a:sym typeface="Lucida Sans"/>
              </a:defRPr>
            </a:lvl1pPr>
            <a:lvl2pPr marL="914400" marR="0" lvl="1" indent="-342900" algn="l">
              <a:lnSpc>
                <a:spcPct val="100000"/>
              </a:lnSpc>
              <a:spcBef>
                <a:spcPts val="360"/>
              </a:spcBef>
              <a:spcAft>
                <a:spcPts val="0"/>
              </a:spcAft>
              <a:buClr>
                <a:srgbClr val="718B91"/>
              </a:buClr>
              <a:buSzPts val="1800"/>
              <a:buFont typeface="Arial"/>
              <a:buChar char="•"/>
              <a:defRPr sz="1800" b="0" i="0" u="none" strike="noStrike" cap="none">
                <a:solidFill>
                  <a:srgbClr val="718B91"/>
                </a:solidFill>
                <a:latin typeface="Lucida Sans"/>
                <a:ea typeface="Lucida Sans"/>
                <a:cs typeface="Lucida Sans"/>
                <a:sym typeface="Lucida Sans"/>
              </a:defRPr>
            </a:lvl2pPr>
            <a:lvl3pPr marL="1371600" marR="0" lvl="2" indent="-342900" algn="l">
              <a:lnSpc>
                <a:spcPct val="100000"/>
              </a:lnSpc>
              <a:spcBef>
                <a:spcPts val="360"/>
              </a:spcBef>
              <a:spcAft>
                <a:spcPts val="0"/>
              </a:spcAft>
              <a:buClr>
                <a:srgbClr val="718B91"/>
              </a:buClr>
              <a:buSzPts val="1800"/>
              <a:buFont typeface="Arial"/>
              <a:buChar char="•"/>
              <a:defRPr sz="1800" b="0" i="0" u="none" strike="noStrike" cap="none">
                <a:solidFill>
                  <a:srgbClr val="718B91"/>
                </a:solidFill>
                <a:latin typeface="Lucida Sans"/>
                <a:ea typeface="Lucida Sans"/>
                <a:cs typeface="Lucida Sans"/>
                <a:sym typeface="Lucida Sans"/>
              </a:defRPr>
            </a:lvl3pPr>
            <a:lvl4pPr marL="1828800" marR="0" lvl="3" indent="-342900" algn="l">
              <a:lnSpc>
                <a:spcPct val="100000"/>
              </a:lnSpc>
              <a:spcBef>
                <a:spcPts val="360"/>
              </a:spcBef>
              <a:spcAft>
                <a:spcPts val="0"/>
              </a:spcAft>
              <a:buClr>
                <a:srgbClr val="718B91"/>
              </a:buClr>
              <a:buSzPts val="1800"/>
              <a:buFont typeface="Arial"/>
              <a:buChar char="•"/>
              <a:defRPr sz="1800" b="0" i="0" u="none" strike="noStrike" cap="none">
                <a:solidFill>
                  <a:srgbClr val="718B91"/>
                </a:solidFill>
                <a:latin typeface="Lucida Sans"/>
                <a:ea typeface="Lucida Sans"/>
                <a:cs typeface="Lucida Sans"/>
                <a:sym typeface="Lucida Sans"/>
              </a:defRPr>
            </a:lvl4pPr>
            <a:lvl5pPr marL="2286000" marR="0" lvl="4" indent="-342900" algn="l">
              <a:lnSpc>
                <a:spcPct val="100000"/>
              </a:lnSpc>
              <a:spcBef>
                <a:spcPts val="360"/>
              </a:spcBef>
              <a:spcAft>
                <a:spcPts val="0"/>
              </a:spcAft>
              <a:buClr>
                <a:srgbClr val="718B91"/>
              </a:buClr>
              <a:buSzPts val="1800"/>
              <a:buFont typeface="Arial"/>
              <a:buChar char="•"/>
              <a:defRPr sz="1800" b="0" i="0" u="none" strike="noStrike" cap="none">
                <a:solidFill>
                  <a:srgbClr val="718B91"/>
                </a:solidFill>
                <a:latin typeface="Lucida Sans"/>
                <a:ea typeface="Lucida Sans"/>
                <a:cs typeface="Lucida Sans"/>
                <a:sym typeface="Lucida Sans"/>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elfolie">
  <p:cSld name="1_Titelfolie">
    <p:spTree>
      <p:nvGrpSpPr>
        <p:cNvPr id="1" name="Shape 72"/>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pic>
        <p:nvPicPr>
          <p:cNvPr id="18" name="Google Shape;18;p2"/>
          <p:cNvPicPr preferRelativeResize="0"/>
          <p:nvPr/>
        </p:nvPicPr>
        <p:blipFill rotWithShape="1">
          <a:blip r:embed="rId2" cstate="screen">
            <a:alphaModFix amt="10000"/>
            <a:extLst>
              <a:ext uri="{28A0092B-C50C-407E-A947-70E740481C1C}">
                <a14:useLocalDpi xmlns:a14="http://schemas.microsoft.com/office/drawing/2010/main"/>
              </a:ext>
            </a:extLst>
          </a:blip>
          <a:srcRect/>
          <a:stretch/>
        </p:blipFill>
        <p:spPr>
          <a:xfrm>
            <a:off x="0" y="504093"/>
            <a:ext cx="9144000" cy="6353908"/>
          </a:xfrm>
          <a:prstGeom prst="rect">
            <a:avLst/>
          </a:prstGeom>
          <a:noFill/>
          <a:ln>
            <a:noFill/>
          </a:ln>
        </p:spPr>
      </p:pic>
      <p:sp>
        <p:nvSpPr>
          <p:cNvPr id="19" name="Google Shape;19;p2"/>
          <p:cNvSpPr txBox="1">
            <a:spLocks noGrp="1"/>
          </p:cNvSpPr>
          <p:nvPr>
            <p:ph type="ctrTitle"/>
          </p:nvPr>
        </p:nvSpPr>
        <p:spPr>
          <a:xfrm>
            <a:off x="516964" y="2130425"/>
            <a:ext cx="8001000" cy="147002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2EC6D6"/>
              </a:buClr>
              <a:buSzPts val="4000"/>
              <a:buFont typeface="Calibri"/>
              <a:buNone/>
              <a:defRPr>
                <a:solidFill>
                  <a:srgbClr val="2EC6D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ubTitle" idx="1"/>
          </p:nvPr>
        </p:nvSpPr>
        <p:spPr>
          <a:xfrm>
            <a:off x="516964" y="3886200"/>
            <a:ext cx="7315200" cy="17526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640"/>
              </a:spcBef>
              <a:spcAft>
                <a:spcPts val="0"/>
              </a:spcAft>
              <a:buClr>
                <a:schemeClr val="dk1"/>
              </a:buClr>
              <a:buSzPts val="3200"/>
              <a:buNone/>
              <a:defRPr>
                <a:solidFill>
                  <a:schemeClr val="dk1"/>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extLst>
      <p:ext uri="{BB962C8B-B14F-4D97-AF65-F5344CB8AC3E}">
        <p14:creationId xmlns:p14="http://schemas.microsoft.com/office/powerpoint/2010/main" val="958347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630811"/>
            <a:ext cx="8229600" cy="737026"/>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2EC6D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457200" y="1527228"/>
            <a:ext cx="8229600" cy="4598935"/>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084652" y="6356350"/>
            <a:ext cx="60214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extLst>
      <p:ext uri="{BB962C8B-B14F-4D97-AF65-F5344CB8AC3E}">
        <p14:creationId xmlns:p14="http://schemas.microsoft.com/office/powerpoint/2010/main" val="2156962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39"/>
        <p:cNvGrpSpPr/>
        <p:nvPr/>
      </p:nvGrpSpPr>
      <p:grpSpPr>
        <a:xfrm>
          <a:off x="0" y="0"/>
          <a:ext cx="0" cy="0"/>
          <a:chOff x="0" y="0"/>
          <a:chExt cx="0" cy="0"/>
        </a:xfrm>
      </p:grpSpPr>
      <p:sp>
        <p:nvSpPr>
          <p:cNvPr id="40" name="Google Shape;40;p7"/>
          <p:cNvSpPr txBox="1">
            <a:spLocks noGrp="1"/>
          </p:cNvSpPr>
          <p:nvPr>
            <p:ph type="title"/>
          </p:nvPr>
        </p:nvSpPr>
        <p:spPr>
          <a:xfrm>
            <a:off x="457200" y="630811"/>
            <a:ext cx="8229600" cy="737026"/>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2EC6D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7"/>
          <p:cNvSpPr txBox="1">
            <a:spLocks noGrp="1"/>
          </p:cNvSpPr>
          <p:nvPr>
            <p:ph type="body" idx="1"/>
          </p:nvPr>
        </p:nvSpPr>
        <p:spPr>
          <a:xfrm>
            <a:off x="457200" y="2055224"/>
            <a:ext cx="8229600" cy="4070939"/>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084652" y="6356350"/>
            <a:ext cx="60214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
        <p:nvSpPr>
          <p:cNvPr id="45" name="Google Shape;45;p7"/>
          <p:cNvSpPr txBox="1">
            <a:spLocks noGrp="1"/>
          </p:cNvSpPr>
          <p:nvPr>
            <p:ph type="body" idx="2"/>
          </p:nvPr>
        </p:nvSpPr>
        <p:spPr>
          <a:xfrm>
            <a:off x="458787" y="1282531"/>
            <a:ext cx="8228012" cy="511629"/>
          </a:xfrm>
          <a:prstGeom prst="rect">
            <a:avLst/>
          </a:prstGeom>
          <a:noFill/>
          <a:ln>
            <a:noFill/>
          </a:ln>
        </p:spPr>
        <p:txBody>
          <a:bodyPr spcFirstLastPara="1" wrap="square" lIns="91425" tIns="0" rIns="91425" bIns="45700" anchor="t" anchorCtr="0">
            <a:noAutofit/>
          </a:bodyPr>
          <a:lstStyle>
            <a:lvl1pPr marL="457200" lvl="0" indent="-228600" algn="l">
              <a:lnSpc>
                <a:spcPct val="100000"/>
              </a:lnSpc>
              <a:spcBef>
                <a:spcPts val="640"/>
              </a:spcBef>
              <a:spcAft>
                <a:spcPts val="0"/>
              </a:spcAft>
              <a:buClr>
                <a:srgbClr val="7F7F7F"/>
              </a:buClr>
              <a:buSzPts val="3200"/>
              <a:buFont typeface="Calibri"/>
              <a:buNone/>
              <a:defRPr sz="3200" b="1">
                <a:solidFill>
                  <a:srgbClr val="7F7F7F"/>
                </a:solidFill>
              </a:defRPr>
            </a:lvl1pPr>
            <a:lvl2pPr marL="914400" lvl="1" indent="-228600" algn="l">
              <a:lnSpc>
                <a:spcPct val="100000"/>
              </a:lnSpc>
              <a:spcBef>
                <a:spcPts val="560"/>
              </a:spcBef>
              <a:spcAft>
                <a:spcPts val="0"/>
              </a:spcAft>
              <a:buClr>
                <a:schemeClr val="dk1"/>
              </a:buClr>
              <a:buSzPts val="2800"/>
              <a:buFont typeface="Calibri"/>
              <a:buNone/>
              <a:defRPr/>
            </a:lvl2pPr>
            <a:lvl3pPr marL="1371600" lvl="2" indent="-228600" algn="l">
              <a:lnSpc>
                <a:spcPct val="100000"/>
              </a:lnSpc>
              <a:spcBef>
                <a:spcPts val="480"/>
              </a:spcBef>
              <a:spcAft>
                <a:spcPts val="0"/>
              </a:spcAft>
              <a:buClr>
                <a:schemeClr val="dk1"/>
              </a:buClr>
              <a:buSzPts val="2400"/>
              <a:buFont typeface="Calibri"/>
              <a:buNone/>
              <a:defRPr/>
            </a:lvl3pPr>
            <a:lvl4pPr marL="1828800" lvl="3" indent="-228600" algn="l">
              <a:lnSpc>
                <a:spcPct val="100000"/>
              </a:lnSpc>
              <a:spcBef>
                <a:spcPts val="400"/>
              </a:spcBef>
              <a:spcAft>
                <a:spcPts val="0"/>
              </a:spcAft>
              <a:buClr>
                <a:schemeClr val="dk1"/>
              </a:buClr>
              <a:buSzPts val="2000"/>
              <a:buFont typeface="Calibri"/>
              <a:buNone/>
              <a:defRPr/>
            </a:lvl4pPr>
            <a:lvl5pPr marL="2286000" lvl="4" indent="-228600" algn="l">
              <a:lnSpc>
                <a:spcPct val="100000"/>
              </a:lnSpc>
              <a:spcBef>
                <a:spcPts val="400"/>
              </a:spcBef>
              <a:spcAft>
                <a:spcPts val="0"/>
              </a:spcAft>
              <a:buClr>
                <a:schemeClr val="dk1"/>
              </a:buClr>
              <a:buSzPts val="2000"/>
              <a:buFont typeface="Calibri"/>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871562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457200" y="630811"/>
            <a:ext cx="8229600" cy="737026"/>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2EC6D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
          <p:cNvSpPr txBox="1">
            <a:spLocks noGrp="1"/>
          </p:cNvSpPr>
          <p:nvPr>
            <p:ph type="sldNum" idx="12"/>
          </p:nvPr>
        </p:nvSpPr>
        <p:spPr>
          <a:xfrm>
            <a:off x="8084652" y="6356350"/>
            <a:ext cx="60214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extLst>
      <p:ext uri="{BB962C8B-B14F-4D97-AF65-F5344CB8AC3E}">
        <p14:creationId xmlns:p14="http://schemas.microsoft.com/office/powerpoint/2010/main" val="3451189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630811"/>
            <a:ext cx="8229600" cy="737026"/>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2EC6D6"/>
              </a:buClr>
              <a:buSzPts val="4000"/>
              <a:buFont typeface="Calibri"/>
              <a:buNone/>
              <a:defRPr sz="4000" b="1" i="0" u="none" strike="noStrike" cap="none">
                <a:solidFill>
                  <a:srgbClr val="2EC6D6"/>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527228"/>
            <a:ext cx="8229600" cy="4598935"/>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sldNum" idx="12"/>
          </p:nvPr>
        </p:nvSpPr>
        <p:spPr>
          <a:xfrm>
            <a:off x="8084652" y="6356350"/>
            <a:ext cx="602147"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
        <p:nvSpPr>
          <p:cNvPr id="13" name="Google Shape;13;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ftr" idx="11"/>
          </p:nvPr>
        </p:nvSpPr>
        <p:spPr>
          <a:xfrm>
            <a:off x="3124200" y="6358370"/>
            <a:ext cx="2895600" cy="365125"/>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cxnSp>
        <p:nvCxnSpPr>
          <p:cNvPr id="15" name="Google Shape;15;p1"/>
          <p:cNvCxnSpPr/>
          <p:nvPr/>
        </p:nvCxnSpPr>
        <p:spPr>
          <a:xfrm>
            <a:off x="0" y="506685"/>
            <a:ext cx="9144000" cy="1588"/>
          </a:xfrm>
          <a:prstGeom prst="straightConnector1">
            <a:avLst/>
          </a:prstGeom>
          <a:solidFill>
            <a:schemeClr val="accent1"/>
          </a:solidFill>
          <a:ln w="9525" cap="flat" cmpd="sng">
            <a:solidFill>
              <a:srgbClr val="2EC6D6"/>
            </a:solidFill>
            <a:prstDash val="solid"/>
            <a:round/>
            <a:headEnd type="none" w="sm" len="sm"/>
            <a:tailEnd type="none" w="sm" len="sm"/>
          </a:ln>
        </p:spPr>
      </p:cxnSp>
      <p:pic>
        <p:nvPicPr>
          <p:cNvPr id="16" name="Google Shape;16;p1"/>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7889631" y="74908"/>
            <a:ext cx="1219200" cy="392881"/>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1" r:id="rId1"/>
    <p:sldLayoutId id="2147483654" r:id="rId2"/>
    <p:sldLayoutId id="2147483655" r:id="rId3"/>
    <p:sldLayoutId id="2147483656" r:id="rId4"/>
    <p:sldLayoutId id="2147483657" r:id="rId5"/>
    <p:sldLayoutId id="2147483658" r:id="rId6"/>
    <p:sldLayoutId id="2147483660" r:id="rId7"/>
    <p:sldLayoutId id="2147483661" r:id="rId8"/>
    <p:sldLayoutId id="2147483662" r:id="rId9"/>
    <p:sldLayoutId id="2147483663"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hyperlink" Target="https://www.nytimes.com/2006/08/09/technology/09aol.htm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hyperlink" Target="https://www.linddun.org/_files/ugd/cc602e_d7cf949767b7486d8bff0ecc05b91db6.pdf" TargetMode="External"/><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3"/>
          <p:cNvSpPr txBox="1">
            <a:spLocks noGrp="1"/>
          </p:cNvSpPr>
          <p:nvPr>
            <p:ph type="ctrTitle"/>
          </p:nvPr>
        </p:nvSpPr>
        <p:spPr>
          <a:xfrm>
            <a:off x="516964" y="2130425"/>
            <a:ext cx="8001000" cy="1470025"/>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2EC6D6"/>
              </a:buClr>
              <a:buSzPts val="4000"/>
              <a:buFont typeface="Calibri"/>
              <a:buNone/>
            </a:pPr>
            <a:r>
              <a:rPr lang="en-US" dirty="0"/>
              <a:t>Fundamentals of Privacy Engineering</a:t>
            </a:r>
          </a:p>
        </p:txBody>
      </p:sp>
      <p:sp>
        <p:nvSpPr>
          <p:cNvPr id="78" name="Google Shape;78;p13"/>
          <p:cNvSpPr txBox="1"/>
          <p:nvPr/>
        </p:nvSpPr>
        <p:spPr>
          <a:xfrm>
            <a:off x="516964" y="5924550"/>
            <a:ext cx="8001000" cy="735012"/>
          </a:xfrm>
          <a:prstGeom prst="rect">
            <a:avLst/>
          </a:prstGeom>
          <a:noFill/>
          <a:ln>
            <a:noFill/>
          </a:ln>
        </p:spPr>
        <p:txBody>
          <a:bodyPr spcFirstLastPara="1" wrap="square" lIns="91425" tIns="45700" rIns="91425" bIns="45700" anchor="ctr" anchorCtr="0">
            <a:normAutofit/>
          </a:bodyPr>
          <a:lstStyle/>
          <a:p>
            <a:pPr marL="0" marR="0" lvl="0" indent="0" algn="l" rtl="0">
              <a:lnSpc>
                <a:spcPct val="100000"/>
              </a:lnSpc>
              <a:spcBef>
                <a:spcPts val="0"/>
              </a:spcBef>
              <a:spcAft>
                <a:spcPts val="0"/>
              </a:spcAft>
              <a:buClr>
                <a:srgbClr val="616161"/>
              </a:buClr>
              <a:buSzPts val="1800"/>
              <a:buFont typeface="Calibri"/>
              <a:buNone/>
            </a:pPr>
            <a:r>
              <a:rPr lang="de-DE" sz="1800" b="1" i="0" u="none" strike="noStrike" cap="none" dirty="0">
                <a:solidFill>
                  <a:srgbClr val="616161"/>
                </a:solidFill>
                <a:latin typeface="Calibri"/>
                <a:ea typeface="Calibri"/>
                <a:cs typeface="Calibri"/>
                <a:sym typeface="Calibri"/>
              </a:rPr>
              <a:t>Master Course “Secure Software Engineering”</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616161"/>
              </a:buClr>
              <a:buSzPts val="1800"/>
              <a:buFont typeface="Calibri"/>
              <a:buNone/>
            </a:pPr>
            <a:r>
              <a:rPr lang="de-DE" sz="1800" b="1" dirty="0">
                <a:solidFill>
                  <a:srgbClr val="616161"/>
                </a:solidFill>
                <a:latin typeface="Calibri"/>
                <a:ea typeface="Calibri"/>
                <a:cs typeface="Calibri"/>
                <a:sym typeface="Calibri"/>
              </a:rPr>
              <a:t>Summer</a:t>
            </a:r>
            <a:r>
              <a:rPr lang="de-DE" sz="1800" b="1" i="0" u="none" strike="noStrike" cap="none" dirty="0">
                <a:solidFill>
                  <a:srgbClr val="616161"/>
                </a:solidFill>
                <a:latin typeface="Calibri"/>
                <a:ea typeface="Calibri"/>
                <a:cs typeface="Calibri"/>
                <a:sym typeface="Calibri"/>
              </a:rPr>
              <a:t> Semester 20</a:t>
            </a:r>
            <a:r>
              <a:rPr lang="de-DE" sz="1800" b="1" dirty="0">
                <a:solidFill>
                  <a:srgbClr val="616161"/>
                </a:solidFill>
                <a:latin typeface="Calibri"/>
                <a:ea typeface="Calibri"/>
                <a:cs typeface="Calibri"/>
                <a:sym typeface="Calibri"/>
              </a:rPr>
              <a:t>22</a:t>
            </a:r>
            <a:endParaRPr sz="1400" b="0" i="0" u="none" strike="noStrike" cap="none" dirty="0">
              <a:solidFill>
                <a:srgbClr val="000000"/>
              </a:solidFill>
              <a:latin typeface="Arial"/>
              <a:ea typeface="Arial"/>
              <a:cs typeface="Arial"/>
              <a:sym typeface="Arial"/>
            </a:endParaRPr>
          </a:p>
        </p:txBody>
      </p:sp>
      <p:sp>
        <p:nvSpPr>
          <p:cNvPr id="79" name="Google Shape;79;p13"/>
          <p:cNvSpPr txBox="1">
            <a:spLocks noGrp="1"/>
          </p:cNvSpPr>
          <p:nvPr>
            <p:ph type="subTitle" idx="1"/>
          </p:nvPr>
        </p:nvSpPr>
        <p:spPr>
          <a:xfrm>
            <a:off x="516964" y="3886200"/>
            <a:ext cx="7315200" cy="1752600"/>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100000"/>
              </a:lnSpc>
              <a:spcBef>
                <a:spcPts val="0"/>
              </a:spcBef>
              <a:spcAft>
                <a:spcPts val="0"/>
              </a:spcAft>
              <a:buClr>
                <a:schemeClr val="dk1"/>
              </a:buClr>
              <a:buSzPct val="100000"/>
              <a:buNone/>
            </a:pPr>
            <a:r>
              <a:rPr lang="de-DE" b="1"/>
              <a:t>Riccardo Scandariato</a:t>
            </a:r>
            <a:endParaRPr b="1"/>
          </a:p>
          <a:p>
            <a:pPr marL="0" lvl="0" indent="0" algn="l" rtl="0">
              <a:lnSpc>
                <a:spcPct val="100000"/>
              </a:lnSpc>
              <a:spcBef>
                <a:spcPts val="544"/>
              </a:spcBef>
              <a:spcAft>
                <a:spcPts val="0"/>
              </a:spcAft>
              <a:buClr>
                <a:schemeClr val="dk1"/>
              </a:buClr>
              <a:buSzPct val="100000"/>
              <a:buNone/>
            </a:pPr>
            <a:r>
              <a:rPr lang="de-DE"/>
              <a:t>Institute of Software Security, TUHH, Germany</a:t>
            </a:r>
            <a:endParaRPr/>
          </a:p>
          <a:p>
            <a:pPr marL="0" lvl="0" indent="0" algn="l" rtl="0">
              <a:lnSpc>
                <a:spcPct val="100000"/>
              </a:lnSpc>
              <a:spcBef>
                <a:spcPts val="1710"/>
              </a:spcBef>
              <a:spcAft>
                <a:spcPts val="0"/>
              </a:spcAft>
              <a:buClr>
                <a:srgbClr val="7F7F7F"/>
              </a:buClr>
              <a:buSzPct val="100000"/>
              <a:buNone/>
            </a:pPr>
            <a:r>
              <a:rPr lang="de-DE" sz="3000">
                <a:solidFill>
                  <a:srgbClr val="7F7F7F"/>
                </a:solidFill>
              </a:rPr>
              <a:t>ric***do </a:t>
            </a:r>
            <a:r>
              <a:rPr lang="de-DE" sz="3000" b="1">
                <a:solidFill>
                  <a:srgbClr val="7F7F7F"/>
                </a:solidFill>
              </a:rPr>
              <a:t>. </a:t>
            </a:r>
            <a:r>
              <a:rPr lang="de-DE" sz="3000">
                <a:solidFill>
                  <a:srgbClr val="7F7F7F"/>
                </a:solidFill>
              </a:rPr>
              <a:t>scanda***to @ tuhh</a:t>
            </a:r>
            <a:r>
              <a:rPr lang="de-DE" sz="3000" b="1">
                <a:solidFill>
                  <a:srgbClr val="7F7F7F"/>
                </a:solidFill>
              </a:rPr>
              <a:t>.</a:t>
            </a:r>
            <a:r>
              <a:rPr lang="de-DE" sz="3000">
                <a:solidFill>
                  <a:srgbClr val="7F7F7F"/>
                </a:solidFill>
              </a:rPr>
              <a:t>de</a:t>
            </a:r>
            <a:endParaRPr sz="3000">
              <a:solidFill>
                <a:srgbClr val="7F7F7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2</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404966"/>
            <a:ext cx="8229552" cy="4829122"/>
          </a:xfrm>
          <a:prstGeom prst="rect">
            <a:avLst/>
          </a:prstGeom>
          <a:noFill/>
          <a:ln>
            <a:noFill/>
          </a:ln>
        </p:spPr>
        <p:txBody>
          <a:bodyPr spcFirstLastPara="1" wrap="square" lIns="91425" tIns="45700" rIns="91425" bIns="45700" anchor="t" anchorCtr="0">
            <a:normAutofit/>
          </a:bodyPr>
          <a:lstStyle/>
          <a:p>
            <a:pPr>
              <a:lnSpc>
                <a:spcPct val="120000"/>
              </a:lnSpc>
              <a:buSzPct val="100000"/>
            </a:pPr>
            <a:r>
              <a:rPr lang="en-US" sz="2800" dirty="0"/>
              <a:t>Privacy and Security</a:t>
            </a:r>
          </a:p>
          <a:p>
            <a:pPr>
              <a:lnSpc>
                <a:spcPct val="120000"/>
              </a:lnSpc>
              <a:buSzPct val="100000"/>
            </a:pPr>
            <a:r>
              <a:rPr lang="en-US" sz="2800" dirty="0"/>
              <a:t>Privacy by Design</a:t>
            </a:r>
          </a:p>
          <a:p>
            <a:pPr>
              <a:lnSpc>
                <a:spcPct val="120000"/>
              </a:lnSpc>
              <a:buSzPct val="100000"/>
            </a:pPr>
            <a:r>
              <a:rPr lang="en-US" sz="2800" dirty="0"/>
              <a:t>Privacy Engineering</a:t>
            </a:r>
          </a:p>
          <a:p>
            <a:pPr>
              <a:lnSpc>
                <a:spcPct val="120000"/>
              </a:lnSpc>
              <a:buSzPct val="100000"/>
            </a:pPr>
            <a:r>
              <a:rPr lang="en-US" sz="2800" dirty="0"/>
              <a:t>LINDDUN</a:t>
            </a:r>
          </a:p>
          <a:p>
            <a:pPr>
              <a:lnSpc>
                <a:spcPct val="120000"/>
              </a:lnSpc>
              <a:buSzPct val="100000"/>
            </a:pPr>
            <a:r>
              <a:rPr lang="en-US" sz="2800" dirty="0"/>
              <a:t>Privacy Design Strategies</a:t>
            </a:r>
          </a:p>
          <a:p>
            <a:pPr>
              <a:lnSpc>
                <a:spcPct val="120000"/>
              </a:lnSpc>
              <a:buSzPct val="100000"/>
            </a:pPr>
            <a:r>
              <a:rPr lang="en-US" sz="2800" dirty="0"/>
              <a:t>Privacy-Enhancing Technologies</a:t>
            </a:r>
          </a:p>
          <a:p>
            <a:pPr>
              <a:lnSpc>
                <a:spcPct val="120000"/>
              </a:lnSpc>
            </a:pPr>
            <a:endParaRPr lang="en-US" sz="2200" dirty="0"/>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dirty="0"/>
              <a:t>Agenda</a:t>
            </a:r>
          </a:p>
        </p:txBody>
      </p:sp>
    </p:spTree>
    <p:extLst>
      <p:ext uri="{BB962C8B-B14F-4D97-AF65-F5344CB8AC3E}">
        <p14:creationId xmlns:p14="http://schemas.microsoft.com/office/powerpoint/2010/main" val="588495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5"/>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dirty="0"/>
              <a:t>Privacy or Security?</a:t>
            </a:r>
          </a:p>
        </p:txBody>
      </p:sp>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3</a:t>
            </a:fld>
            <a:endParaRPr lang="en-US" dirty="0"/>
          </a:p>
        </p:txBody>
      </p:sp>
      <p:sp>
        <p:nvSpPr>
          <p:cNvPr id="9" name="Google Shape;85;p14">
            <a:extLst>
              <a:ext uri="{FF2B5EF4-FFF2-40B4-BE49-F238E27FC236}">
                <a16:creationId xmlns:a16="http://schemas.microsoft.com/office/drawing/2014/main" id="{54372CA7-A80F-CE41-9802-59D36B143594}"/>
              </a:ext>
            </a:extLst>
          </p:cNvPr>
          <p:cNvSpPr txBox="1">
            <a:spLocks noGrp="1"/>
          </p:cNvSpPr>
          <p:nvPr>
            <p:ph type="body" idx="1"/>
          </p:nvPr>
        </p:nvSpPr>
        <p:spPr>
          <a:xfrm>
            <a:off x="457200" y="1404966"/>
            <a:ext cx="8229552" cy="4829122"/>
          </a:xfrm>
          <a:prstGeom prst="rect">
            <a:avLst/>
          </a:prstGeom>
          <a:noFill/>
          <a:ln>
            <a:noFill/>
          </a:ln>
        </p:spPr>
        <p:txBody>
          <a:bodyPr spcFirstLastPara="1" wrap="square" lIns="91425" tIns="45700" rIns="91425" bIns="45700" anchor="t" anchorCtr="0">
            <a:normAutofit/>
          </a:bodyPr>
          <a:lstStyle/>
          <a:p>
            <a:pPr marL="114300" lvl="0" indent="0" algn="l" rtl="0">
              <a:lnSpc>
                <a:spcPct val="120000"/>
              </a:lnSpc>
              <a:spcBef>
                <a:spcPts val="0"/>
              </a:spcBef>
              <a:spcAft>
                <a:spcPts val="0"/>
              </a:spcAft>
              <a:buSzPts val="1800"/>
              <a:buNone/>
            </a:pPr>
            <a:r>
              <a:rPr lang="en-US" sz="2200" b="1" dirty="0"/>
              <a:t>Hypothetical Scenario</a:t>
            </a:r>
            <a:r>
              <a:rPr lang="en-US" sz="2200" dirty="0"/>
              <a:t>: </a:t>
            </a:r>
          </a:p>
          <a:p>
            <a:pPr>
              <a:lnSpc>
                <a:spcPct val="120000"/>
              </a:lnSpc>
            </a:pPr>
            <a:r>
              <a:rPr lang="en-US" sz="2200" dirty="0"/>
              <a:t>You download an app in your smartphone. </a:t>
            </a:r>
          </a:p>
          <a:p>
            <a:pPr>
              <a:lnSpc>
                <a:spcPct val="120000"/>
              </a:lnSpc>
            </a:pPr>
            <a:r>
              <a:rPr lang="en-US" sz="2200" dirty="0"/>
              <a:t>You agree on the privacy policy and grant the app access to  certain information stored in your phone:</a:t>
            </a:r>
          </a:p>
          <a:p>
            <a:pPr lvl="1">
              <a:lnSpc>
                <a:spcPct val="120000"/>
              </a:lnSpc>
            </a:pPr>
            <a:r>
              <a:rPr lang="en-US" sz="2200" i="1" dirty="0"/>
              <a:t>Contacts, Location, Photos, Videos …</a:t>
            </a:r>
          </a:p>
          <a:p>
            <a:pPr>
              <a:lnSpc>
                <a:spcPct val="120000"/>
              </a:lnSpc>
              <a:buClr>
                <a:srgbClr val="FF0000"/>
              </a:buClr>
              <a:buFont typeface="System Font Regular"/>
              <a:buChar char="✘"/>
            </a:pPr>
            <a:r>
              <a:rPr lang="en-US" sz="2200" b="1" dirty="0">
                <a:solidFill>
                  <a:srgbClr val="FF0000"/>
                </a:solidFill>
              </a:rPr>
              <a:t>SCN-1</a:t>
            </a:r>
            <a:r>
              <a:rPr lang="en-US" sz="2200" dirty="0"/>
              <a:t>: Imagine that the app developer turns around you and sells your information to 3</a:t>
            </a:r>
            <a:r>
              <a:rPr lang="en-US" sz="2200" baseline="30000" dirty="0"/>
              <a:t>rd</a:t>
            </a:r>
            <a:r>
              <a:rPr lang="en-US" sz="2200" dirty="0"/>
              <a:t> parties </a:t>
            </a:r>
            <a:r>
              <a:rPr lang="en-US" sz="2200" b="1" dirty="0"/>
              <a:t>without your permission</a:t>
            </a:r>
            <a:r>
              <a:rPr lang="en-US" sz="2200" dirty="0"/>
              <a:t>!</a:t>
            </a:r>
          </a:p>
          <a:p>
            <a:pPr>
              <a:lnSpc>
                <a:spcPct val="120000"/>
              </a:lnSpc>
              <a:buClr>
                <a:srgbClr val="FF0000"/>
              </a:buClr>
              <a:buFont typeface="System Font Regular"/>
              <a:buChar char="✘"/>
            </a:pPr>
            <a:r>
              <a:rPr lang="en-US" sz="2200" b="1" dirty="0">
                <a:solidFill>
                  <a:srgbClr val="FF0000"/>
                </a:solidFill>
              </a:rPr>
              <a:t>SCN-2</a:t>
            </a:r>
            <a:r>
              <a:rPr lang="en-US" sz="2200" dirty="0"/>
              <a:t>: Now imagine that the company developing the app suffers a breach, </a:t>
            </a:r>
            <a:r>
              <a:rPr lang="en-US" sz="2200" b="1" dirty="0"/>
              <a:t>exposing your information</a:t>
            </a:r>
            <a:r>
              <a:rPr lang="en-US" sz="2200" dirty="0"/>
              <a:t> to cybercriminals!</a:t>
            </a:r>
            <a:endParaRPr lang="en-US" sz="2400" dirty="0"/>
          </a:p>
          <a:p>
            <a:pPr marL="114300" lvl="0" indent="0" algn="l" rtl="0">
              <a:lnSpc>
                <a:spcPct val="120000"/>
              </a:lnSpc>
              <a:spcBef>
                <a:spcPts val="360"/>
              </a:spcBef>
              <a:spcAft>
                <a:spcPts val="0"/>
              </a:spcAft>
              <a:buSzPts val="1800"/>
              <a:buNone/>
            </a:pPr>
            <a:endParaRPr lang="en-US" sz="2400" dirty="0"/>
          </a:p>
        </p:txBody>
      </p:sp>
      <p:sp>
        <p:nvSpPr>
          <p:cNvPr id="10" name="TextBox 9">
            <a:extLst>
              <a:ext uri="{FF2B5EF4-FFF2-40B4-BE49-F238E27FC236}">
                <a16:creationId xmlns:a16="http://schemas.microsoft.com/office/drawing/2014/main" id="{A793D547-2E6A-514A-AF0E-E50697E516FE}"/>
              </a:ext>
            </a:extLst>
          </p:cNvPr>
          <p:cNvSpPr txBox="1"/>
          <p:nvPr/>
        </p:nvSpPr>
        <p:spPr>
          <a:xfrm>
            <a:off x="457200" y="5542873"/>
            <a:ext cx="8229552" cy="769441"/>
          </a:xfrm>
          <a:prstGeom prst="rect">
            <a:avLst/>
          </a:prstGeom>
          <a:solidFill>
            <a:srgbClr val="FFFED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2200" dirty="0">
                <a:solidFill>
                  <a:schemeClr val="tx1"/>
                </a:solidFill>
                <a:latin typeface="Calibri" panose="020F0502020204030204" pitchFamily="34" charset="0"/>
                <a:cs typeface="Calibri" panose="020F0502020204030204" pitchFamily="34" charset="0"/>
              </a:rPr>
              <a:t>Are these scenarios describing </a:t>
            </a:r>
            <a:r>
              <a:rPr lang="en-US" sz="2200" b="1" dirty="0">
                <a:solidFill>
                  <a:schemeClr val="tx1"/>
                </a:solidFill>
                <a:latin typeface="Calibri" panose="020F0502020204030204" pitchFamily="34" charset="0"/>
                <a:cs typeface="Calibri" panose="020F0502020204030204" pitchFamily="34" charset="0"/>
              </a:rPr>
              <a:t>privacy</a:t>
            </a:r>
            <a:r>
              <a:rPr lang="en-US" sz="2200" dirty="0">
                <a:solidFill>
                  <a:schemeClr val="tx1"/>
                </a:solidFill>
                <a:latin typeface="Calibri" panose="020F0502020204030204" pitchFamily="34" charset="0"/>
                <a:cs typeface="Calibri" panose="020F0502020204030204" pitchFamily="34" charset="0"/>
              </a:rPr>
              <a:t> or </a:t>
            </a:r>
            <a:r>
              <a:rPr lang="en-US" sz="2200" b="1" dirty="0">
                <a:solidFill>
                  <a:schemeClr val="tx1"/>
                </a:solidFill>
                <a:latin typeface="Calibri" panose="020F0502020204030204" pitchFamily="34" charset="0"/>
                <a:cs typeface="Calibri" panose="020F0502020204030204" pitchFamily="34" charset="0"/>
              </a:rPr>
              <a:t>security</a:t>
            </a:r>
            <a:r>
              <a:rPr lang="en-US" sz="2200" dirty="0">
                <a:solidFill>
                  <a:schemeClr val="tx1"/>
                </a:solidFill>
                <a:latin typeface="Calibri" panose="020F0502020204030204" pitchFamily="34" charset="0"/>
                <a:cs typeface="Calibri" panose="020F0502020204030204" pitchFamily="34" charset="0"/>
              </a:rPr>
              <a:t> violations?</a:t>
            </a:r>
          </a:p>
          <a:p>
            <a:pPr algn="ctr"/>
            <a:r>
              <a:rPr lang="en-US" sz="2200" dirty="0">
                <a:solidFill>
                  <a:schemeClr val="tx1"/>
                </a:solidFill>
                <a:latin typeface="Calibri" panose="020F0502020204030204" pitchFamily="34" charset="0"/>
                <a:cs typeface="Calibri" panose="020F0502020204030204" pitchFamily="34" charset="0"/>
              </a:rPr>
              <a:t>What is the difference? Is there even a difference?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4</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404966"/>
            <a:ext cx="8229552" cy="4829122"/>
          </a:xfrm>
          <a:prstGeom prst="rect">
            <a:avLst/>
          </a:prstGeom>
          <a:noFill/>
          <a:ln>
            <a:noFill/>
          </a:ln>
        </p:spPr>
        <p:txBody>
          <a:bodyPr spcFirstLastPara="1" wrap="square" lIns="91425" tIns="45700" rIns="91425" bIns="45700" anchor="t" anchorCtr="0">
            <a:normAutofit/>
          </a:bodyPr>
          <a:lstStyle/>
          <a:p>
            <a:pPr marL="114300" lvl="0" indent="0" algn="l" rtl="0">
              <a:lnSpc>
                <a:spcPct val="120000"/>
              </a:lnSpc>
              <a:spcBef>
                <a:spcPts val="360"/>
              </a:spcBef>
              <a:spcAft>
                <a:spcPts val="0"/>
              </a:spcAft>
              <a:buSzPts val="1800"/>
              <a:buNone/>
            </a:pPr>
            <a:r>
              <a:rPr lang="en-US" sz="2200" b="1" dirty="0"/>
              <a:t>Security</a:t>
            </a:r>
            <a:r>
              <a:rPr lang="en-US" sz="2200" dirty="0"/>
              <a:t> and </a:t>
            </a:r>
            <a:r>
              <a:rPr lang="en-US" sz="2200" b="1" dirty="0"/>
              <a:t>privacy</a:t>
            </a:r>
            <a:r>
              <a:rPr lang="en-US" sz="2200" dirty="0"/>
              <a:t> are two closely related concepts. However, there are some key differences:</a:t>
            </a:r>
          </a:p>
          <a:p>
            <a:pPr>
              <a:lnSpc>
                <a:spcPct val="120000"/>
              </a:lnSpc>
            </a:pPr>
            <a:r>
              <a:rPr lang="en-US" sz="2200" b="1" dirty="0"/>
              <a:t>Security</a:t>
            </a:r>
            <a:r>
              <a:rPr lang="en-US" sz="2200" dirty="0"/>
              <a:t> is a broader concept. It is concerned with the protection of </a:t>
            </a:r>
            <a:r>
              <a:rPr lang="en-US" sz="2200" i="1" dirty="0"/>
              <a:t>assets </a:t>
            </a:r>
            <a:r>
              <a:rPr lang="en-US" sz="2200" dirty="0"/>
              <a:t>against malicious attackers.</a:t>
            </a:r>
          </a:p>
          <a:p>
            <a:pPr lvl="1">
              <a:lnSpc>
                <a:spcPct val="120000"/>
              </a:lnSpc>
            </a:pPr>
            <a:r>
              <a:rPr lang="en-US" sz="2200" dirty="0"/>
              <a:t>Preventing </a:t>
            </a:r>
            <a:r>
              <a:rPr lang="en-US" sz="2200" u="sng" dirty="0"/>
              <a:t>unauthorized access</a:t>
            </a:r>
            <a:r>
              <a:rPr lang="en-US" sz="2200" dirty="0"/>
              <a:t> to assets via breaches or leaks regardless of who the unauthorized party is.</a:t>
            </a:r>
          </a:p>
          <a:p>
            <a:pPr>
              <a:lnSpc>
                <a:spcPct val="120000"/>
              </a:lnSpc>
            </a:pPr>
            <a:r>
              <a:rPr lang="en-US" sz="2200" dirty="0"/>
              <a:t>Assets can be critical infrastructure, money, or </a:t>
            </a:r>
            <a:r>
              <a:rPr lang="en-US" sz="2200" b="1" dirty="0"/>
              <a:t>private information</a:t>
            </a:r>
            <a:r>
              <a:rPr lang="en-US" sz="2200" dirty="0"/>
              <a:t>.</a:t>
            </a:r>
          </a:p>
          <a:p>
            <a:pPr>
              <a:lnSpc>
                <a:spcPct val="120000"/>
              </a:lnSpc>
            </a:pPr>
            <a:r>
              <a:rPr lang="en-US" sz="2200" dirty="0"/>
              <a:t>Security measures (e.g., firewalls, user authentication, network) are implemented to </a:t>
            </a:r>
            <a:r>
              <a:rPr lang="en-US" sz="2200" u="sng" dirty="0"/>
              <a:t>deter unauthorized access</a:t>
            </a:r>
            <a:r>
              <a:rPr lang="en-US" sz="2200" dirty="0"/>
              <a:t>.</a:t>
            </a:r>
          </a:p>
          <a:p>
            <a:pPr marL="114300" indent="0">
              <a:lnSpc>
                <a:spcPct val="120000"/>
              </a:lnSpc>
              <a:buNone/>
            </a:pPr>
            <a:endParaRPr lang="en-US" sz="2200" dirty="0"/>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dirty="0"/>
              <a:t>Security</a:t>
            </a:r>
          </a:p>
        </p:txBody>
      </p:sp>
      <p:pic>
        <p:nvPicPr>
          <p:cNvPr id="4" name="Picture 3">
            <a:extLst>
              <a:ext uri="{FF2B5EF4-FFF2-40B4-BE49-F238E27FC236}">
                <a16:creationId xmlns:a16="http://schemas.microsoft.com/office/drawing/2014/main" id="{9EF6BE39-C2A9-0A40-9DA0-A4813E2CF9FA}"/>
              </a:ext>
            </a:extLst>
          </p:cNvPr>
          <p:cNvPicPr>
            <a:picLocks noChangeAspect="1"/>
          </p:cNvPicPr>
          <p:nvPr/>
        </p:nvPicPr>
        <p:blipFill>
          <a:blip r:embed="rId3"/>
          <a:stretch>
            <a:fillRect/>
          </a:stretch>
        </p:blipFill>
        <p:spPr>
          <a:xfrm>
            <a:off x="7428622" y="5445348"/>
            <a:ext cx="1258130" cy="768410"/>
          </a:xfrm>
          <a:prstGeom prst="rect">
            <a:avLst/>
          </a:prstGeom>
        </p:spPr>
      </p:pic>
    </p:spTree>
    <p:extLst>
      <p:ext uri="{BB962C8B-B14F-4D97-AF65-F5344CB8AC3E}">
        <p14:creationId xmlns:p14="http://schemas.microsoft.com/office/powerpoint/2010/main" val="41943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5</a:t>
            </a:fld>
            <a:endParaRPr lang="en-US" dirty="0"/>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dirty="0"/>
              <a:t>Security</a:t>
            </a:r>
          </a:p>
        </p:txBody>
      </p:sp>
      <p:pic>
        <p:nvPicPr>
          <p:cNvPr id="5" name="Picture 4">
            <a:extLst>
              <a:ext uri="{FF2B5EF4-FFF2-40B4-BE49-F238E27FC236}">
                <a16:creationId xmlns:a16="http://schemas.microsoft.com/office/drawing/2014/main" id="{1C334633-69F1-594A-A8E6-29B9EEE550C3}"/>
              </a:ext>
            </a:extLst>
          </p:cNvPr>
          <p:cNvPicPr>
            <a:picLocks noChangeAspect="1"/>
          </p:cNvPicPr>
          <p:nvPr/>
        </p:nvPicPr>
        <p:blipFill>
          <a:blip r:embed="rId3"/>
          <a:stretch>
            <a:fillRect/>
          </a:stretch>
        </p:blipFill>
        <p:spPr>
          <a:xfrm>
            <a:off x="1555425" y="1434171"/>
            <a:ext cx="6033150" cy="4658691"/>
          </a:xfrm>
          <a:prstGeom prst="rect">
            <a:avLst/>
          </a:prstGeom>
        </p:spPr>
      </p:pic>
      <p:sp>
        <p:nvSpPr>
          <p:cNvPr id="2" name="Rectangle 1">
            <a:extLst>
              <a:ext uri="{FF2B5EF4-FFF2-40B4-BE49-F238E27FC236}">
                <a16:creationId xmlns:a16="http://schemas.microsoft.com/office/drawing/2014/main" id="{E054CB2C-5197-454F-B2CC-0110D87BFECB}"/>
              </a:ext>
            </a:extLst>
          </p:cNvPr>
          <p:cNvSpPr/>
          <p:nvPr/>
        </p:nvSpPr>
        <p:spPr>
          <a:xfrm>
            <a:off x="2133599" y="4386469"/>
            <a:ext cx="1285461" cy="490330"/>
          </a:xfrm>
          <a:prstGeom prst="rect">
            <a:avLst/>
          </a:prstGeom>
          <a:solidFill>
            <a:srgbClr val="FFFF00">
              <a:alpha val="3277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6097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6</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404966"/>
            <a:ext cx="8229552" cy="4829122"/>
          </a:xfrm>
          <a:prstGeom prst="rect">
            <a:avLst/>
          </a:prstGeom>
          <a:noFill/>
          <a:ln>
            <a:noFill/>
          </a:ln>
        </p:spPr>
        <p:txBody>
          <a:bodyPr spcFirstLastPara="1" wrap="square" lIns="91425" tIns="45700" rIns="91425" bIns="45700" anchor="t" anchorCtr="0">
            <a:normAutofit/>
          </a:bodyPr>
          <a:lstStyle/>
          <a:p>
            <a:pPr marL="114300" indent="0">
              <a:lnSpc>
                <a:spcPct val="120000"/>
              </a:lnSpc>
              <a:buNone/>
            </a:pPr>
            <a:r>
              <a:rPr lang="en-US" sz="2200" dirty="0"/>
              <a:t>Privacy is more concerned with the </a:t>
            </a:r>
            <a:r>
              <a:rPr lang="en-US" sz="2200" u="sng" dirty="0"/>
              <a:t>responsible use</a:t>
            </a:r>
            <a:r>
              <a:rPr lang="en-US" sz="2200" dirty="0"/>
              <a:t> of personal data:</a:t>
            </a:r>
          </a:p>
          <a:p>
            <a:pPr>
              <a:lnSpc>
                <a:spcPct val="120000"/>
              </a:lnSpc>
            </a:pPr>
            <a:r>
              <a:rPr lang="en-US" sz="2200" dirty="0"/>
              <a:t>Ensure that data is </a:t>
            </a:r>
            <a:r>
              <a:rPr lang="en-US" sz="2200" i="1" dirty="0"/>
              <a:t>processed</a:t>
            </a:r>
            <a:r>
              <a:rPr lang="en-US" sz="2200" dirty="0"/>
              <a:t>, </a:t>
            </a:r>
            <a:r>
              <a:rPr lang="en-US" sz="2200" i="1" dirty="0"/>
              <a:t>stored</a:t>
            </a:r>
            <a:r>
              <a:rPr lang="en-US" sz="2200" dirty="0"/>
              <a:t>, and </a:t>
            </a:r>
            <a:r>
              <a:rPr lang="en-US" sz="2200" i="1" dirty="0"/>
              <a:t>shared</a:t>
            </a:r>
            <a:r>
              <a:rPr lang="en-US" sz="2200" dirty="0"/>
              <a:t> </a:t>
            </a:r>
            <a:r>
              <a:rPr lang="en-US" sz="2200" b="1" dirty="0"/>
              <a:t>in compliance</a:t>
            </a:r>
            <a:r>
              <a:rPr lang="en-US" sz="2200" dirty="0"/>
              <a:t> with a set of data protection </a:t>
            </a:r>
            <a:r>
              <a:rPr lang="en-US" sz="2200" dirty="0">
                <a:solidFill>
                  <a:srgbClr val="0432FF"/>
                </a:solidFill>
              </a:rPr>
              <a:t>mandates</a:t>
            </a:r>
            <a:r>
              <a:rPr lang="en-US" sz="2200" dirty="0"/>
              <a:t>, </a:t>
            </a:r>
            <a:r>
              <a:rPr lang="en-US" sz="2200" dirty="0">
                <a:solidFill>
                  <a:srgbClr val="0432FF"/>
                </a:solidFill>
              </a:rPr>
              <a:t>principles</a:t>
            </a:r>
            <a:r>
              <a:rPr lang="en-US" sz="2200" dirty="0"/>
              <a:t>, and </a:t>
            </a:r>
            <a:r>
              <a:rPr lang="en-US" sz="2200" dirty="0">
                <a:solidFill>
                  <a:srgbClr val="0432FF"/>
                </a:solidFill>
              </a:rPr>
              <a:t>rights:</a:t>
            </a:r>
            <a:endParaRPr lang="en-US" sz="2200" dirty="0"/>
          </a:p>
          <a:p>
            <a:pPr lvl="1">
              <a:lnSpc>
                <a:spcPct val="120000"/>
              </a:lnSpc>
            </a:pPr>
            <a:r>
              <a:rPr lang="en-US" sz="2200" i="1" dirty="0"/>
              <a:t>confidentiality</a:t>
            </a:r>
          </a:p>
          <a:p>
            <a:pPr lvl="1">
              <a:lnSpc>
                <a:spcPct val="120000"/>
              </a:lnSpc>
            </a:pPr>
            <a:r>
              <a:rPr lang="en-US" sz="2200" i="1" dirty="0"/>
              <a:t>integrity</a:t>
            </a:r>
          </a:p>
          <a:p>
            <a:pPr lvl="1">
              <a:lnSpc>
                <a:spcPct val="120000"/>
              </a:lnSpc>
            </a:pPr>
            <a:r>
              <a:rPr lang="en-US" sz="2200" i="1" dirty="0"/>
              <a:t>transparency</a:t>
            </a:r>
          </a:p>
          <a:p>
            <a:pPr lvl="1">
              <a:lnSpc>
                <a:spcPct val="120000"/>
              </a:lnSpc>
            </a:pPr>
            <a:r>
              <a:rPr lang="en-US" sz="2200" i="1" dirty="0"/>
              <a:t>right to be informed, access, rectification, “to be forgotten” …</a:t>
            </a:r>
          </a:p>
          <a:p>
            <a:pPr>
              <a:lnSpc>
                <a:spcPct val="120000"/>
              </a:lnSpc>
            </a:pPr>
            <a:r>
              <a:rPr lang="en-US" sz="2200" dirty="0"/>
              <a:t>Privacy, unlike security, </a:t>
            </a:r>
            <a:r>
              <a:rPr lang="en-US" sz="2200" u="sng" dirty="0"/>
              <a:t>cannot stand on its own:</a:t>
            </a:r>
          </a:p>
          <a:p>
            <a:pPr lvl="1">
              <a:lnSpc>
                <a:spcPct val="120000"/>
              </a:lnSpc>
            </a:pPr>
            <a:r>
              <a:rPr lang="en-US" sz="2200" dirty="0"/>
              <a:t>Privacy is achieved in the practice through </a:t>
            </a:r>
            <a:r>
              <a:rPr lang="en-US" sz="2200" b="1" dirty="0"/>
              <a:t>security controls</a:t>
            </a:r>
            <a:r>
              <a:rPr lang="en-US" sz="2200" dirty="0"/>
              <a:t>.</a:t>
            </a:r>
          </a:p>
          <a:p>
            <a:pPr lvl="1">
              <a:lnSpc>
                <a:spcPct val="120000"/>
              </a:lnSpc>
            </a:pPr>
            <a:r>
              <a:rPr lang="en-US" sz="2200" dirty="0"/>
              <a:t>In short, </a:t>
            </a:r>
            <a:r>
              <a:rPr lang="en-US" sz="2200" b="1" dirty="0"/>
              <a:t>we</a:t>
            </a:r>
            <a:r>
              <a:rPr lang="en-US" sz="2200" dirty="0"/>
              <a:t> </a:t>
            </a:r>
            <a:r>
              <a:rPr lang="en-US" sz="2200" b="1" dirty="0"/>
              <a:t>cannot have privacy without security</a:t>
            </a:r>
            <a:r>
              <a:rPr lang="en-US" sz="2200" dirty="0"/>
              <a:t>!</a:t>
            </a:r>
          </a:p>
          <a:p>
            <a:pPr lvl="1">
              <a:lnSpc>
                <a:spcPct val="120000"/>
              </a:lnSpc>
            </a:pPr>
            <a:endParaRPr lang="en-US" sz="2000" dirty="0"/>
          </a:p>
          <a:p>
            <a:pPr>
              <a:lnSpc>
                <a:spcPct val="120000"/>
              </a:lnSpc>
            </a:pPr>
            <a:endParaRPr lang="en-US" sz="2000" dirty="0"/>
          </a:p>
          <a:p>
            <a:pPr>
              <a:lnSpc>
                <a:spcPct val="120000"/>
              </a:lnSpc>
            </a:pPr>
            <a:endParaRPr lang="en-US" sz="2200" dirty="0"/>
          </a:p>
          <a:p>
            <a:pPr>
              <a:lnSpc>
                <a:spcPct val="120000"/>
              </a:lnSpc>
            </a:pPr>
            <a:endParaRPr lang="en-US" sz="2200" dirty="0"/>
          </a:p>
          <a:p>
            <a:pPr>
              <a:lnSpc>
                <a:spcPct val="120000"/>
              </a:lnSpc>
            </a:pPr>
            <a:endParaRPr lang="en-US" sz="2200" dirty="0"/>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dirty="0"/>
              <a:t>Privacy</a:t>
            </a:r>
          </a:p>
        </p:txBody>
      </p:sp>
      <p:pic>
        <p:nvPicPr>
          <p:cNvPr id="1026" name="Picture 2">
            <a:extLst>
              <a:ext uri="{FF2B5EF4-FFF2-40B4-BE49-F238E27FC236}">
                <a16:creationId xmlns:a16="http://schemas.microsoft.com/office/drawing/2014/main" id="{FFA60717-BCA1-2040-A95D-864EDBF872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8771" y="5522484"/>
            <a:ext cx="1157981" cy="876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8745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7</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404966"/>
            <a:ext cx="8229552" cy="4829122"/>
          </a:xfrm>
          <a:prstGeom prst="rect">
            <a:avLst/>
          </a:prstGeom>
          <a:noFill/>
          <a:ln>
            <a:noFill/>
          </a:ln>
        </p:spPr>
        <p:txBody>
          <a:bodyPr spcFirstLastPara="1" wrap="square" lIns="91425" tIns="45700" rIns="91425" bIns="45700" anchor="t" anchorCtr="0">
            <a:normAutofit/>
          </a:bodyPr>
          <a:lstStyle/>
          <a:p>
            <a:pPr marL="114300" indent="0">
              <a:lnSpc>
                <a:spcPct val="120000"/>
              </a:lnSpc>
              <a:buClr>
                <a:srgbClr val="FF0000"/>
              </a:buClr>
              <a:buNone/>
            </a:pPr>
            <a:r>
              <a:rPr lang="en-US" sz="2200" dirty="0">
                <a:solidFill>
                  <a:schemeClr val="tx1"/>
                </a:solidFill>
              </a:rPr>
              <a:t>Let’s go back to the hypothetical scenarios…</a:t>
            </a:r>
          </a:p>
          <a:p>
            <a:pPr>
              <a:lnSpc>
                <a:spcPct val="120000"/>
              </a:lnSpc>
              <a:buClr>
                <a:srgbClr val="FF0000"/>
              </a:buClr>
              <a:buFont typeface="System Font Regular"/>
              <a:buChar char="✘"/>
            </a:pPr>
            <a:r>
              <a:rPr lang="en-US" sz="2200" b="1" dirty="0">
                <a:solidFill>
                  <a:srgbClr val="FF0000"/>
                </a:solidFill>
              </a:rPr>
              <a:t>SCN-1</a:t>
            </a:r>
            <a:r>
              <a:rPr lang="en-US" sz="2200" dirty="0"/>
              <a:t>: Imagine that the app developer turns around you and sells your information to 3</a:t>
            </a:r>
            <a:r>
              <a:rPr lang="en-US" sz="2200" baseline="30000" dirty="0"/>
              <a:t>rd</a:t>
            </a:r>
            <a:r>
              <a:rPr lang="en-US" sz="2200" dirty="0"/>
              <a:t> parties </a:t>
            </a:r>
            <a:r>
              <a:rPr lang="en-US" sz="2200" b="1" dirty="0"/>
              <a:t>without your permission</a:t>
            </a:r>
            <a:r>
              <a:rPr lang="en-US" sz="2200" dirty="0"/>
              <a:t>!</a:t>
            </a:r>
          </a:p>
          <a:p>
            <a:pPr lvl="1">
              <a:lnSpc>
                <a:spcPct val="120000"/>
              </a:lnSpc>
              <a:buClr>
                <a:schemeClr val="tx1"/>
              </a:buClr>
              <a:buFont typeface="Wingdings" pitchFamily="2" charset="2"/>
              <a:buChar char="§"/>
            </a:pPr>
            <a:r>
              <a:rPr lang="en-US" sz="2200" dirty="0"/>
              <a:t>This is a </a:t>
            </a:r>
            <a:r>
              <a:rPr lang="en-US" sz="2200" b="1" dirty="0">
                <a:solidFill>
                  <a:srgbClr val="0432FF"/>
                </a:solidFill>
              </a:rPr>
              <a:t>privacy violation</a:t>
            </a:r>
          </a:p>
          <a:p>
            <a:pPr>
              <a:lnSpc>
                <a:spcPct val="120000"/>
              </a:lnSpc>
              <a:buClr>
                <a:srgbClr val="FF0000"/>
              </a:buClr>
              <a:buFont typeface="System Font Regular"/>
              <a:buChar char="✘"/>
            </a:pPr>
            <a:r>
              <a:rPr lang="en-US" sz="2200" b="1" dirty="0">
                <a:solidFill>
                  <a:srgbClr val="FF0000"/>
                </a:solidFill>
              </a:rPr>
              <a:t>SCN-2</a:t>
            </a:r>
            <a:r>
              <a:rPr lang="en-US" sz="2200" dirty="0"/>
              <a:t>: Now imagine that the company developing the app suffers a breach, </a:t>
            </a:r>
            <a:r>
              <a:rPr lang="en-US" sz="2200" b="1" dirty="0"/>
              <a:t>exposing your information</a:t>
            </a:r>
            <a:r>
              <a:rPr lang="en-US" sz="2200" dirty="0"/>
              <a:t> to cybercriminals!</a:t>
            </a:r>
          </a:p>
          <a:p>
            <a:pPr lvl="1">
              <a:lnSpc>
                <a:spcPct val="120000"/>
              </a:lnSpc>
              <a:buClr>
                <a:schemeClr val="tx1"/>
              </a:buClr>
              <a:buFont typeface="Wingdings" pitchFamily="2" charset="2"/>
              <a:buChar char="§"/>
            </a:pPr>
            <a:r>
              <a:rPr lang="en-US" sz="2200" dirty="0"/>
              <a:t>This is again a </a:t>
            </a:r>
            <a:r>
              <a:rPr lang="en-US" sz="2200" b="1" dirty="0">
                <a:solidFill>
                  <a:srgbClr val="0432FF"/>
                </a:solidFill>
              </a:rPr>
              <a:t>privacy violation</a:t>
            </a:r>
          </a:p>
          <a:p>
            <a:pPr lvl="1">
              <a:lnSpc>
                <a:spcPct val="120000"/>
              </a:lnSpc>
              <a:buClr>
                <a:schemeClr val="tx1"/>
              </a:buClr>
              <a:buFont typeface="Wingdings" pitchFamily="2" charset="2"/>
              <a:buChar char="§"/>
            </a:pPr>
            <a:r>
              <a:rPr lang="en-US" sz="2200" dirty="0">
                <a:solidFill>
                  <a:schemeClr val="tx1"/>
                </a:solidFill>
              </a:rPr>
              <a:t>B</a:t>
            </a:r>
            <a:r>
              <a:rPr lang="en-US" sz="2200" dirty="0"/>
              <a:t>ut it is also a </a:t>
            </a:r>
            <a:r>
              <a:rPr lang="en-US" sz="2200" b="1" dirty="0">
                <a:solidFill>
                  <a:srgbClr val="0432FF"/>
                </a:solidFill>
              </a:rPr>
              <a:t>security failure</a:t>
            </a:r>
            <a:endParaRPr lang="en-US" sz="2200" dirty="0"/>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dirty="0"/>
              <a:t>Privacy or Security?</a:t>
            </a:r>
          </a:p>
        </p:txBody>
      </p:sp>
      <p:sp>
        <p:nvSpPr>
          <p:cNvPr id="6" name="TextBox 5">
            <a:extLst>
              <a:ext uri="{FF2B5EF4-FFF2-40B4-BE49-F238E27FC236}">
                <a16:creationId xmlns:a16="http://schemas.microsoft.com/office/drawing/2014/main" id="{7085E80D-3CB2-4247-881D-C133B4A1FBDD}"/>
              </a:ext>
            </a:extLst>
          </p:cNvPr>
          <p:cNvSpPr txBox="1"/>
          <p:nvPr/>
        </p:nvSpPr>
        <p:spPr>
          <a:xfrm>
            <a:off x="1334362" y="5379583"/>
            <a:ext cx="6475228" cy="769441"/>
          </a:xfrm>
          <a:prstGeom prst="rect">
            <a:avLst/>
          </a:prstGeom>
          <a:solidFill>
            <a:srgbClr val="FFFED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2200" dirty="0">
                <a:solidFill>
                  <a:schemeClr val="tx1"/>
                </a:solidFill>
                <a:latin typeface="Calibri" panose="020F0502020204030204" pitchFamily="34" charset="0"/>
                <a:cs typeface="Calibri" panose="020F0502020204030204" pitchFamily="34" charset="0"/>
              </a:rPr>
              <a:t>In both cases, the developer </a:t>
            </a:r>
            <a:r>
              <a:rPr lang="en-US" sz="2200" b="1" dirty="0">
                <a:solidFill>
                  <a:schemeClr val="tx1"/>
                </a:solidFill>
                <a:latin typeface="Calibri" panose="020F0502020204030204" pitchFamily="34" charset="0"/>
                <a:cs typeface="Calibri" panose="020F0502020204030204" pitchFamily="34" charset="0"/>
              </a:rPr>
              <a:t>failed</a:t>
            </a:r>
          </a:p>
          <a:p>
            <a:pPr algn="ctr"/>
            <a:r>
              <a:rPr lang="en-US" sz="2200" dirty="0">
                <a:solidFill>
                  <a:schemeClr val="tx1"/>
                </a:solidFill>
                <a:latin typeface="Calibri" panose="020F0502020204030204" pitchFamily="34" charset="0"/>
                <a:cs typeface="Calibri" panose="020F0502020204030204" pitchFamily="34" charset="0"/>
              </a:rPr>
              <a:t> to protect your </a:t>
            </a:r>
            <a:r>
              <a:rPr lang="en-US" sz="2200" b="1" dirty="0">
                <a:solidFill>
                  <a:schemeClr val="tx1"/>
                </a:solidFill>
                <a:latin typeface="Calibri" panose="020F0502020204030204" pitchFamily="34" charset="0"/>
                <a:cs typeface="Calibri" panose="020F0502020204030204" pitchFamily="34" charset="0"/>
              </a:rPr>
              <a:t>privacy</a:t>
            </a:r>
          </a:p>
        </p:txBody>
      </p:sp>
    </p:spTree>
    <p:extLst>
      <p:ext uri="{BB962C8B-B14F-4D97-AF65-F5344CB8AC3E}">
        <p14:creationId xmlns:p14="http://schemas.microsoft.com/office/powerpoint/2010/main" val="3425987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8</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404966"/>
            <a:ext cx="8229552" cy="4951384"/>
          </a:xfrm>
          <a:prstGeom prst="rect">
            <a:avLst/>
          </a:prstGeom>
          <a:noFill/>
          <a:ln>
            <a:noFill/>
          </a:ln>
        </p:spPr>
        <p:txBody>
          <a:bodyPr spcFirstLastPara="1" wrap="square" lIns="91425" tIns="45700" rIns="91425" bIns="45700" anchor="t" anchorCtr="0">
            <a:normAutofit/>
          </a:bodyPr>
          <a:lstStyle/>
          <a:p>
            <a:pPr marL="114300" indent="0">
              <a:lnSpc>
                <a:spcPct val="120000"/>
              </a:lnSpc>
              <a:spcBef>
                <a:spcPts val="0"/>
              </a:spcBef>
              <a:spcAft>
                <a:spcPts val="600"/>
              </a:spcAft>
              <a:buClr>
                <a:srgbClr val="FF0000"/>
              </a:buClr>
              <a:buNone/>
            </a:pPr>
            <a:r>
              <a:rPr lang="en-US" sz="2200" dirty="0">
                <a:solidFill>
                  <a:schemeClr val="tx1"/>
                </a:solidFill>
              </a:rPr>
              <a:t>Like security, privacy is also seen as a quality attribute of software.</a:t>
            </a:r>
          </a:p>
          <a:p>
            <a:pPr>
              <a:lnSpc>
                <a:spcPct val="120000"/>
              </a:lnSpc>
              <a:spcBef>
                <a:spcPts val="0"/>
              </a:spcBef>
              <a:spcAft>
                <a:spcPts val="600"/>
              </a:spcAft>
              <a:buClr>
                <a:srgbClr val="FF0000"/>
              </a:buClr>
              <a:buFont typeface="Zapf Dingbats"/>
              <a:buChar char="✘"/>
            </a:pPr>
            <a:r>
              <a:rPr lang="en-US" sz="2200" dirty="0">
                <a:solidFill>
                  <a:schemeClr val="tx1"/>
                </a:solidFill>
              </a:rPr>
              <a:t>It is often an “after thought” instead of a priority!</a:t>
            </a:r>
          </a:p>
          <a:p>
            <a:pPr marL="114300" indent="0">
              <a:lnSpc>
                <a:spcPct val="120000"/>
              </a:lnSpc>
              <a:spcBef>
                <a:spcPts val="0"/>
              </a:spcBef>
              <a:spcAft>
                <a:spcPts val="600"/>
              </a:spcAft>
              <a:buClr>
                <a:srgbClr val="FF0000"/>
              </a:buClr>
              <a:buNone/>
            </a:pPr>
            <a:r>
              <a:rPr lang="en-US" sz="2200" dirty="0">
                <a:solidFill>
                  <a:schemeClr val="tx1"/>
                </a:solidFill>
              </a:rPr>
              <a:t>At its core, </a:t>
            </a:r>
            <a:r>
              <a:rPr lang="en-US" sz="2200" b="1" dirty="0">
                <a:solidFill>
                  <a:schemeClr val="tx1"/>
                </a:solidFill>
              </a:rPr>
              <a:t>Privacy-by-Design (</a:t>
            </a:r>
            <a:r>
              <a:rPr lang="en-US" sz="2200" b="1" dirty="0" err="1">
                <a:solidFill>
                  <a:schemeClr val="tx1"/>
                </a:solidFill>
              </a:rPr>
              <a:t>PbD</a:t>
            </a:r>
            <a:r>
              <a:rPr lang="en-US" sz="2200" b="1" dirty="0">
                <a:solidFill>
                  <a:schemeClr val="tx1"/>
                </a:solidFill>
              </a:rPr>
              <a:t>)</a:t>
            </a:r>
            <a:r>
              <a:rPr lang="en-US" sz="2200" dirty="0">
                <a:solidFill>
                  <a:schemeClr val="tx1"/>
                </a:solidFill>
              </a:rPr>
              <a:t> consists of incorporating privacy into networked data systems and technologies </a:t>
            </a:r>
            <a:r>
              <a:rPr lang="en-US" sz="2200" b="1" dirty="0">
                <a:solidFill>
                  <a:schemeClr val="tx1"/>
                </a:solidFill>
              </a:rPr>
              <a:t>by default:</a:t>
            </a:r>
            <a:endParaRPr lang="en-US" sz="2200" dirty="0">
              <a:solidFill>
                <a:schemeClr val="tx1"/>
              </a:solidFill>
            </a:endParaRPr>
          </a:p>
          <a:p>
            <a:pPr>
              <a:lnSpc>
                <a:spcPct val="120000"/>
              </a:lnSpc>
              <a:spcBef>
                <a:spcPts val="0"/>
              </a:spcBef>
              <a:spcAft>
                <a:spcPts val="600"/>
              </a:spcAft>
              <a:buClr>
                <a:schemeClr val="tx1"/>
              </a:buClr>
              <a:buFont typeface="Wingdings" pitchFamily="2" charset="2"/>
              <a:buChar char="§"/>
            </a:pPr>
            <a:r>
              <a:rPr lang="en-US" sz="2200" dirty="0">
                <a:solidFill>
                  <a:schemeClr val="tx1"/>
                </a:solidFill>
              </a:rPr>
              <a:t>An organizational priority.</a:t>
            </a:r>
          </a:p>
          <a:p>
            <a:pPr>
              <a:lnSpc>
                <a:spcPct val="120000"/>
              </a:lnSpc>
              <a:spcBef>
                <a:spcPts val="0"/>
              </a:spcBef>
              <a:spcAft>
                <a:spcPts val="600"/>
              </a:spcAft>
              <a:buClr>
                <a:schemeClr val="tx1"/>
              </a:buClr>
              <a:buFont typeface="Wingdings" pitchFamily="2" charset="2"/>
              <a:buChar char="§"/>
            </a:pPr>
            <a:r>
              <a:rPr lang="en-US" sz="2200" dirty="0">
                <a:solidFill>
                  <a:schemeClr val="tx1"/>
                </a:solidFill>
              </a:rPr>
              <a:t>Embedded into every standard, protocol, and process.</a:t>
            </a:r>
          </a:p>
          <a:p>
            <a:pPr marL="114300" indent="0">
              <a:lnSpc>
                <a:spcPct val="120000"/>
              </a:lnSpc>
              <a:spcBef>
                <a:spcPts val="0"/>
              </a:spcBef>
              <a:spcAft>
                <a:spcPts val="600"/>
              </a:spcAft>
              <a:buClr>
                <a:schemeClr val="tx1"/>
              </a:buClr>
              <a:buNone/>
            </a:pPr>
            <a:r>
              <a:rPr lang="en-US" sz="2200" dirty="0" err="1">
                <a:solidFill>
                  <a:schemeClr val="tx1"/>
                </a:solidFill>
              </a:rPr>
              <a:t>PbD</a:t>
            </a:r>
            <a:r>
              <a:rPr lang="en-US" sz="2200" dirty="0">
                <a:solidFill>
                  <a:schemeClr val="tx1"/>
                </a:solidFill>
              </a:rPr>
              <a:t> is translated into 7 </a:t>
            </a:r>
            <a:r>
              <a:rPr lang="en-US" sz="2200" b="1" dirty="0">
                <a:solidFill>
                  <a:schemeClr val="tx1"/>
                </a:solidFill>
              </a:rPr>
              <a:t>foundational principles</a:t>
            </a:r>
            <a:r>
              <a:rPr lang="en-US" sz="2200" dirty="0">
                <a:solidFill>
                  <a:schemeClr val="tx1"/>
                </a:solidFill>
              </a:rPr>
              <a:t>:</a:t>
            </a:r>
          </a:p>
          <a:p>
            <a:pPr marL="571500" indent="-457200">
              <a:lnSpc>
                <a:spcPct val="120000"/>
              </a:lnSpc>
              <a:spcBef>
                <a:spcPts val="0"/>
              </a:spcBef>
              <a:spcAft>
                <a:spcPts val="600"/>
              </a:spcAft>
              <a:buClr>
                <a:schemeClr val="tx1"/>
              </a:buClr>
              <a:buFont typeface="+mj-lt"/>
              <a:buAutoNum type="arabicPeriod"/>
            </a:pPr>
            <a:r>
              <a:rPr lang="en-US" sz="2200" b="1" dirty="0">
                <a:solidFill>
                  <a:srgbClr val="0432FF"/>
                </a:solidFill>
              </a:rPr>
              <a:t>Proactive, not reactive; preventive not remedial: </a:t>
            </a:r>
            <a:r>
              <a:rPr lang="en-US" sz="2200" dirty="0">
                <a:solidFill>
                  <a:schemeClr val="tx1"/>
                </a:solidFill>
              </a:rPr>
              <a:t>Anticipate, identify, and prevent invasive events before they happen. Do not wait for risks to materialize!</a:t>
            </a: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dirty="0"/>
              <a:t>Privacy by Design</a:t>
            </a:r>
          </a:p>
        </p:txBody>
      </p:sp>
    </p:spTree>
    <p:extLst>
      <p:ext uri="{BB962C8B-B14F-4D97-AF65-F5344CB8AC3E}">
        <p14:creationId xmlns:p14="http://schemas.microsoft.com/office/powerpoint/2010/main" val="759991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9</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404965"/>
            <a:ext cx="8229552" cy="5075348"/>
          </a:xfrm>
          <a:prstGeom prst="rect">
            <a:avLst/>
          </a:prstGeom>
          <a:noFill/>
          <a:ln>
            <a:noFill/>
          </a:ln>
        </p:spPr>
        <p:txBody>
          <a:bodyPr spcFirstLastPara="1" wrap="square" lIns="91425" tIns="45700" rIns="91425" bIns="45700" anchor="t" anchorCtr="0">
            <a:noAutofit/>
          </a:bodyPr>
          <a:lstStyle/>
          <a:p>
            <a:pPr marL="571500" indent="-457200">
              <a:lnSpc>
                <a:spcPct val="120000"/>
              </a:lnSpc>
              <a:spcBef>
                <a:spcPts val="0"/>
              </a:spcBef>
              <a:spcAft>
                <a:spcPts val="600"/>
              </a:spcAft>
              <a:buClr>
                <a:schemeClr val="tx1"/>
              </a:buClr>
              <a:buFont typeface="+mj-lt"/>
              <a:buAutoNum type="arabicPeriod" startAt="2"/>
            </a:pPr>
            <a:r>
              <a:rPr lang="en-US" sz="2100" b="1" dirty="0">
                <a:solidFill>
                  <a:srgbClr val="0432FF"/>
                </a:solidFill>
              </a:rPr>
              <a:t>Privacy as the default setting: </a:t>
            </a:r>
            <a:r>
              <a:rPr lang="en-US" sz="2100" dirty="0">
                <a:solidFill>
                  <a:schemeClr val="tx1"/>
                </a:solidFill>
              </a:rPr>
              <a:t>Ensure personal data is automatically protected in all information systems or business processes, without requiring any further action.</a:t>
            </a:r>
          </a:p>
          <a:p>
            <a:pPr marL="571500" indent="-457200">
              <a:lnSpc>
                <a:spcPct val="120000"/>
              </a:lnSpc>
              <a:spcBef>
                <a:spcPts val="0"/>
              </a:spcBef>
              <a:spcAft>
                <a:spcPts val="600"/>
              </a:spcAft>
              <a:buClr>
                <a:schemeClr val="tx1"/>
              </a:buClr>
              <a:buFont typeface="+mj-lt"/>
              <a:buAutoNum type="arabicPeriod" startAt="2"/>
            </a:pPr>
            <a:r>
              <a:rPr lang="en-US" sz="2100" b="1" dirty="0">
                <a:solidFill>
                  <a:srgbClr val="0432FF"/>
                </a:solidFill>
              </a:rPr>
              <a:t>Privacy embedded into design: </a:t>
            </a:r>
            <a:r>
              <a:rPr lang="en-US" sz="2100" dirty="0">
                <a:solidFill>
                  <a:schemeClr val="tx1"/>
                </a:solidFill>
              </a:rPr>
              <a:t>Privacy mechanisms should not be add-ons, but fully integrated components of a system.</a:t>
            </a:r>
          </a:p>
          <a:p>
            <a:pPr marL="571500" indent="-457200">
              <a:lnSpc>
                <a:spcPct val="120000"/>
              </a:lnSpc>
              <a:spcBef>
                <a:spcPts val="0"/>
              </a:spcBef>
              <a:spcAft>
                <a:spcPts val="600"/>
              </a:spcAft>
              <a:buClr>
                <a:schemeClr val="tx1"/>
              </a:buClr>
              <a:buFont typeface="+mj-lt"/>
              <a:buAutoNum type="arabicPeriod" startAt="2"/>
            </a:pPr>
            <a:r>
              <a:rPr lang="en-US" sz="2100" b="1" dirty="0">
                <a:solidFill>
                  <a:srgbClr val="0432FF"/>
                </a:solidFill>
              </a:rPr>
              <a:t>Full functionality – Positive-Sum, not Zero-Sum</a:t>
            </a:r>
            <a:r>
              <a:rPr lang="en-US" sz="2100" b="1" dirty="0">
                <a:solidFill>
                  <a:schemeClr val="tx1"/>
                </a:solidFill>
              </a:rPr>
              <a:t>: </a:t>
            </a:r>
            <a:r>
              <a:rPr lang="en-US" sz="2100" dirty="0">
                <a:solidFill>
                  <a:schemeClr val="tx1"/>
                </a:solidFill>
              </a:rPr>
              <a:t>Privacy and security should not compete against other legitimate interests and design objectives. They should be embedded into the system without impairing its full functionality.</a:t>
            </a:r>
          </a:p>
          <a:p>
            <a:pPr marL="571500" indent="-457200">
              <a:lnSpc>
                <a:spcPct val="120000"/>
              </a:lnSpc>
              <a:spcBef>
                <a:spcPts val="0"/>
              </a:spcBef>
              <a:spcAft>
                <a:spcPts val="600"/>
              </a:spcAft>
              <a:buClr>
                <a:schemeClr val="tx1"/>
              </a:buClr>
              <a:buFont typeface="+mj-lt"/>
              <a:buAutoNum type="arabicPeriod" startAt="2"/>
            </a:pPr>
            <a:r>
              <a:rPr lang="en-US" sz="2100" b="1" dirty="0">
                <a:solidFill>
                  <a:srgbClr val="0432FF"/>
                </a:solidFill>
              </a:rPr>
              <a:t>End-to-end security – Full lifecycle protection</a:t>
            </a:r>
            <a:r>
              <a:rPr lang="en-US" sz="2100" b="1" dirty="0">
                <a:solidFill>
                  <a:schemeClr val="tx1"/>
                </a:solidFill>
              </a:rPr>
              <a:t>: </a:t>
            </a:r>
            <a:r>
              <a:rPr lang="en-US" sz="2100" dirty="0">
                <a:solidFill>
                  <a:schemeClr val="tx1"/>
                </a:solidFill>
              </a:rPr>
              <a:t>All data should be securely retained as needed and destroyed when no longer needed.</a:t>
            </a:r>
          </a:p>
          <a:p>
            <a:pPr marL="571500" indent="-457200">
              <a:lnSpc>
                <a:spcPct val="120000"/>
              </a:lnSpc>
              <a:spcBef>
                <a:spcPts val="0"/>
              </a:spcBef>
              <a:spcAft>
                <a:spcPts val="600"/>
              </a:spcAft>
              <a:buClr>
                <a:schemeClr val="tx1"/>
              </a:buClr>
              <a:buFont typeface="+mj-lt"/>
              <a:buAutoNum type="arabicPeriod" startAt="2"/>
            </a:pPr>
            <a:endParaRPr lang="en-US" sz="2200" i="1" dirty="0">
              <a:solidFill>
                <a:schemeClr val="tx1"/>
              </a:solidFill>
            </a:endParaRPr>
          </a:p>
          <a:p>
            <a:pPr marL="571500" indent="-457200">
              <a:lnSpc>
                <a:spcPct val="120000"/>
              </a:lnSpc>
              <a:spcBef>
                <a:spcPts val="0"/>
              </a:spcBef>
              <a:spcAft>
                <a:spcPts val="600"/>
              </a:spcAft>
              <a:buClr>
                <a:schemeClr val="tx1"/>
              </a:buClr>
              <a:buFont typeface="+mj-lt"/>
              <a:buAutoNum type="arabicPeriod" startAt="2"/>
            </a:pPr>
            <a:endParaRPr lang="en-US" sz="2200" i="1" dirty="0">
              <a:solidFill>
                <a:schemeClr val="tx1"/>
              </a:solidFill>
            </a:endParaRPr>
          </a:p>
          <a:p>
            <a:pPr marL="571500" indent="-457200">
              <a:lnSpc>
                <a:spcPct val="120000"/>
              </a:lnSpc>
              <a:spcBef>
                <a:spcPts val="0"/>
              </a:spcBef>
              <a:spcAft>
                <a:spcPts val="600"/>
              </a:spcAft>
              <a:buClr>
                <a:schemeClr val="tx1"/>
              </a:buClr>
              <a:buFont typeface="+mj-lt"/>
              <a:buAutoNum type="arabicPeriod" startAt="2"/>
            </a:pPr>
            <a:endParaRPr lang="en-US" sz="2200" i="1" dirty="0">
              <a:solidFill>
                <a:schemeClr val="tx1"/>
              </a:solidFill>
            </a:endParaRPr>
          </a:p>
          <a:p>
            <a:pPr marL="571500" indent="-457200">
              <a:lnSpc>
                <a:spcPct val="120000"/>
              </a:lnSpc>
              <a:spcBef>
                <a:spcPts val="0"/>
              </a:spcBef>
              <a:spcAft>
                <a:spcPts val="600"/>
              </a:spcAft>
              <a:buClr>
                <a:schemeClr val="tx1"/>
              </a:buClr>
              <a:buFont typeface="+mj-lt"/>
              <a:buAutoNum type="arabicPeriod" startAt="2"/>
            </a:pPr>
            <a:endParaRPr lang="en-US" sz="2200" i="1" dirty="0">
              <a:solidFill>
                <a:schemeClr val="tx1"/>
              </a:solidFill>
            </a:endParaRPr>
          </a:p>
          <a:p>
            <a:pPr marL="571500" indent="-457200">
              <a:lnSpc>
                <a:spcPct val="120000"/>
              </a:lnSpc>
              <a:spcBef>
                <a:spcPts val="0"/>
              </a:spcBef>
              <a:spcAft>
                <a:spcPts val="600"/>
              </a:spcAft>
              <a:buClr>
                <a:schemeClr val="tx1"/>
              </a:buClr>
              <a:buFont typeface="+mj-lt"/>
              <a:buAutoNum type="arabicPeriod" startAt="2"/>
            </a:pPr>
            <a:endParaRPr lang="en-US" sz="2200" i="1" dirty="0">
              <a:solidFill>
                <a:srgbClr val="0432FF"/>
              </a:solidFill>
            </a:endParaRPr>
          </a:p>
          <a:p>
            <a:pPr marL="571500" indent="-457200">
              <a:lnSpc>
                <a:spcPct val="120000"/>
              </a:lnSpc>
              <a:spcBef>
                <a:spcPts val="0"/>
              </a:spcBef>
              <a:spcAft>
                <a:spcPts val="600"/>
              </a:spcAft>
              <a:buClr>
                <a:schemeClr val="tx1"/>
              </a:buClr>
              <a:buFont typeface="+mj-lt"/>
              <a:buAutoNum type="arabicPeriod" startAt="2"/>
            </a:pPr>
            <a:endParaRPr lang="en-US" sz="2200" i="1" dirty="0">
              <a:solidFill>
                <a:schemeClr val="tx1"/>
              </a:solidFill>
            </a:endParaRP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dirty="0"/>
              <a:t>Privacy by Design</a:t>
            </a:r>
          </a:p>
        </p:txBody>
      </p:sp>
    </p:spTree>
    <p:extLst>
      <p:ext uri="{BB962C8B-B14F-4D97-AF65-F5344CB8AC3E}">
        <p14:creationId xmlns:p14="http://schemas.microsoft.com/office/powerpoint/2010/main" val="3631756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10</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404965"/>
            <a:ext cx="8229552" cy="5075348"/>
          </a:xfrm>
          <a:prstGeom prst="rect">
            <a:avLst/>
          </a:prstGeom>
          <a:noFill/>
          <a:ln>
            <a:noFill/>
          </a:ln>
        </p:spPr>
        <p:txBody>
          <a:bodyPr spcFirstLastPara="1" wrap="square" lIns="91425" tIns="45700" rIns="91425" bIns="45700" anchor="t" anchorCtr="0">
            <a:noAutofit/>
          </a:bodyPr>
          <a:lstStyle/>
          <a:p>
            <a:pPr marL="571500" indent="-457200">
              <a:lnSpc>
                <a:spcPct val="120000"/>
              </a:lnSpc>
              <a:spcBef>
                <a:spcPts val="0"/>
              </a:spcBef>
              <a:spcAft>
                <a:spcPts val="600"/>
              </a:spcAft>
              <a:buClr>
                <a:schemeClr val="tx1"/>
              </a:buClr>
              <a:buFont typeface="+mj-lt"/>
              <a:buAutoNum type="arabicPeriod" startAt="6"/>
            </a:pPr>
            <a:r>
              <a:rPr lang="en-US" sz="2100" b="1" dirty="0">
                <a:solidFill>
                  <a:srgbClr val="0432FF"/>
                </a:solidFill>
              </a:rPr>
              <a:t>Visibility and transparency – keep it open: </a:t>
            </a:r>
            <a:r>
              <a:rPr lang="en-US" sz="2100" dirty="0">
                <a:solidFill>
                  <a:schemeClr val="tx1"/>
                </a:solidFill>
              </a:rPr>
              <a:t>Assure stakeholders that business practices and technologies are operating according to objectives and subjects to independent verification.</a:t>
            </a:r>
            <a:endParaRPr lang="en-US" sz="2100" b="1" dirty="0">
              <a:solidFill>
                <a:srgbClr val="0432FF"/>
              </a:solidFill>
            </a:endParaRPr>
          </a:p>
          <a:p>
            <a:pPr marL="571500" indent="-457200">
              <a:lnSpc>
                <a:spcPct val="120000"/>
              </a:lnSpc>
              <a:spcBef>
                <a:spcPts val="0"/>
              </a:spcBef>
              <a:spcAft>
                <a:spcPts val="600"/>
              </a:spcAft>
              <a:buClr>
                <a:schemeClr val="tx1"/>
              </a:buClr>
              <a:buFont typeface="+mj-lt"/>
              <a:buAutoNum type="arabicPeriod" startAt="6"/>
            </a:pPr>
            <a:r>
              <a:rPr lang="en-US" sz="2100" b="1" dirty="0">
                <a:solidFill>
                  <a:srgbClr val="0432FF"/>
                </a:solidFill>
              </a:rPr>
              <a:t>Respect for user privacy – keep it user-centric: </a:t>
            </a:r>
            <a:r>
              <a:rPr lang="en-US" sz="2100" dirty="0">
                <a:solidFill>
                  <a:schemeClr val="tx1"/>
                </a:solidFill>
              </a:rPr>
              <a:t>Individual privacy interests must be supported by strong privacy defaults, appropriate notice, and user-friendly options.</a:t>
            </a:r>
            <a:endParaRPr lang="en-US" sz="2100" b="1" dirty="0">
              <a:solidFill>
                <a:srgbClr val="0432FF"/>
              </a:solidFill>
            </a:endParaRPr>
          </a:p>
          <a:p>
            <a:pPr marL="114300" indent="0">
              <a:lnSpc>
                <a:spcPct val="120000"/>
              </a:lnSpc>
              <a:spcBef>
                <a:spcPts val="0"/>
              </a:spcBef>
              <a:spcAft>
                <a:spcPts val="600"/>
              </a:spcAft>
              <a:buClr>
                <a:schemeClr val="tx1"/>
              </a:buClr>
              <a:buNone/>
            </a:pPr>
            <a:r>
              <a:rPr lang="en-US" sz="2200" b="1" dirty="0">
                <a:solidFill>
                  <a:schemeClr val="tx1"/>
                </a:solidFill>
              </a:rPr>
              <a:t>Many of these principles are embedded in the EU GDPR/DSGVO ⚖️</a:t>
            </a:r>
          </a:p>
          <a:p>
            <a:pPr marL="571500" indent="-457200">
              <a:lnSpc>
                <a:spcPct val="120000"/>
              </a:lnSpc>
              <a:spcBef>
                <a:spcPts val="0"/>
              </a:spcBef>
              <a:spcAft>
                <a:spcPts val="600"/>
              </a:spcAft>
              <a:buClr>
                <a:schemeClr val="tx1"/>
              </a:buClr>
              <a:buFont typeface="+mj-lt"/>
              <a:buAutoNum type="arabicPeriod" startAt="6"/>
            </a:pPr>
            <a:endParaRPr lang="en-US" sz="2200" i="1" dirty="0">
              <a:solidFill>
                <a:schemeClr val="tx1"/>
              </a:solidFill>
            </a:endParaRPr>
          </a:p>
          <a:p>
            <a:pPr marL="571500" indent="-457200">
              <a:lnSpc>
                <a:spcPct val="120000"/>
              </a:lnSpc>
              <a:spcBef>
                <a:spcPts val="0"/>
              </a:spcBef>
              <a:spcAft>
                <a:spcPts val="600"/>
              </a:spcAft>
              <a:buClr>
                <a:schemeClr val="tx1"/>
              </a:buClr>
              <a:buFont typeface="+mj-lt"/>
              <a:buAutoNum type="arabicPeriod" startAt="6"/>
            </a:pPr>
            <a:endParaRPr lang="en-US" sz="2200" i="1" dirty="0">
              <a:solidFill>
                <a:schemeClr val="tx1"/>
              </a:solidFill>
            </a:endParaRPr>
          </a:p>
          <a:p>
            <a:pPr marL="571500" indent="-457200">
              <a:lnSpc>
                <a:spcPct val="120000"/>
              </a:lnSpc>
              <a:spcBef>
                <a:spcPts val="0"/>
              </a:spcBef>
              <a:spcAft>
                <a:spcPts val="600"/>
              </a:spcAft>
              <a:buClr>
                <a:schemeClr val="tx1"/>
              </a:buClr>
              <a:buFont typeface="+mj-lt"/>
              <a:buAutoNum type="arabicPeriod" startAt="6"/>
            </a:pPr>
            <a:endParaRPr lang="en-US" sz="2200" i="1" dirty="0">
              <a:solidFill>
                <a:schemeClr val="tx1"/>
              </a:solidFill>
            </a:endParaRPr>
          </a:p>
          <a:p>
            <a:pPr marL="571500" indent="-457200">
              <a:lnSpc>
                <a:spcPct val="120000"/>
              </a:lnSpc>
              <a:spcBef>
                <a:spcPts val="0"/>
              </a:spcBef>
              <a:spcAft>
                <a:spcPts val="600"/>
              </a:spcAft>
              <a:buClr>
                <a:schemeClr val="tx1"/>
              </a:buClr>
              <a:buFont typeface="+mj-lt"/>
              <a:buAutoNum type="arabicPeriod" startAt="6"/>
            </a:pPr>
            <a:endParaRPr lang="en-US" sz="2200" i="1" dirty="0">
              <a:solidFill>
                <a:schemeClr val="tx1"/>
              </a:solidFill>
            </a:endParaRPr>
          </a:p>
          <a:p>
            <a:pPr marL="571500" indent="-457200">
              <a:lnSpc>
                <a:spcPct val="120000"/>
              </a:lnSpc>
              <a:spcBef>
                <a:spcPts val="0"/>
              </a:spcBef>
              <a:spcAft>
                <a:spcPts val="600"/>
              </a:spcAft>
              <a:buClr>
                <a:schemeClr val="tx1"/>
              </a:buClr>
              <a:buFont typeface="+mj-lt"/>
              <a:buAutoNum type="arabicPeriod" startAt="6"/>
            </a:pPr>
            <a:endParaRPr lang="en-US" sz="2200" i="1" dirty="0">
              <a:solidFill>
                <a:srgbClr val="0432FF"/>
              </a:solidFill>
            </a:endParaRPr>
          </a:p>
          <a:p>
            <a:pPr marL="571500" indent="-457200">
              <a:lnSpc>
                <a:spcPct val="120000"/>
              </a:lnSpc>
              <a:spcBef>
                <a:spcPts val="0"/>
              </a:spcBef>
              <a:spcAft>
                <a:spcPts val="600"/>
              </a:spcAft>
              <a:buClr>
                <a:schemeClr val="tx1"/>
              </a:buClr>
              <a:buFont typeface="+mj-lt"/>
              <a:buAutoNum type="arabicPeriod" startAt="6"/>
            </a:pPr>
            <a:endParaRPr lang="en-US" sz="2200" i="1" dirty="0">
              <a:solidFill>
                <a:schemeClr val="tx1"/>
              </a:solidFill>
            </a:endParaRP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dirty="0"/>
              <a:t>Privacy by Design</a:t>
            </a:r>
          </a:p>
        </p:txBody>
      </p:sp>
      <p:pic>
        <p:nvPicPr>
          <p:cNvPr id="5" name="Picture 4">
            <a:extLst>
              <a:ext uri="{FF2B5EF4-FFF2-40B4-BE49-F238E27FC236}">
                <a16:creationId xmlns:a16="http://schemas.microsoft.com/office/drawing/2014/main" id="{CC5699AF-87CE-E046-9C59-489FC8F8B398}"/>
              </a:ext>
            </a:extLst>
          </p:cNvPr>
          <p:cNvPicPr>
            <a:picLocks noChangeAspect="1"/>
          </p:cNvPicPr>
          <p:nvPr/>
        </p:nvPicPr>
        <p:blipFill>
          <a:blip r:embed="rId3"/>
          <a:stretch>
            <a:fillRect/>
          </a:stretch>
        </p:blipFill>
        <p:spPr>
          <a:xfrm>
            <a:off x="619078" y="4408408"/>
            <a:ext cx="7905796" cy="1750876"/>
          </a:xfrm>
          <a:prstGeom prst="rect">
            <a:avLst/>
          </a:prstGeom>
        </p:spPr>
      </p:pic>
      <p:sp>
        <p:nvSpPr>
          <p:cNvPr id="6" name="TextBox 5">
            <a:extLst>
              <a:ext uri="{FF2B5EF4-FFF2-40B4-BE49-F238E27FC236}">
                <a16:creationId xmlns:a16="http://schemas.microsoft.com/office/drawing/2014/main" id="{FEFA9D1A-368A-6045-BEE4-104A7A2EB541}"/>
              </a:ext>
            </a:extLst>
          </p:cNvPr>
          <p:cNvSpPr txBox="1"/>
          <p:nvPr/>
        </p:nvSpPr>
        <p:spPr>
          <a:xfrm>
            <a:off x="2112809" y="6185788"/>
            <a:ext cx="4918334" cy="307777"/>
          </a:xfrm>
          <a:prstGeom prst="rect">
            <a:avLst/>
          </a:prstGeom>
          <a:noFill/>
        </p:spPr>
        <p:txBody>
          <a:bodyPr wrap="none" rtlCol="0">
            <a:spAutoFit/>
          </a:bodyPr>
          <a:lstStyle/>
          <a:p>
            <a:r>
              <a:rPr lang="en-US" b="1" dirty="0"/>
              <a:t>[General Data Protection Regulation (GDPR) - Article 25]</a:t>
            </a:r>
          </a:p>
        </p:txBody>
      </p:sp>
      <p:sp>
        <p:nvSpPr>
          <p:cNvPr id="8" name="Rectangle 7">
            <a:extLst>
              <a:ext uri="{FF2B5EF4-FFF2-40B4-BE49-F238E27FC236}">
                <a16:creationId xmlns:a16="http://schemas.microsoft.com/office/drawing/2014/main" id="{0CDB5124-8B43-5247-9F59-38DF35971D11}"/>
              </a:ext>
            </a:extLst>
          </p:cNvPr>
          <p:cNvSpPr/>
          <p:nvPr/>
        </p:nvSpPr>
        <p:spPr>
          <a:xfrm>
            <a:off x="2328808" y="4736385"/>
            <a:ext cx="5755844" cy="273977"/>
          </a:xfrm>
          <a:prstGeom prst="rect">
            <a:avLst/>
          </a:prstGeom>
          <a:solidFill>
            <a:srgbClr val="FFFF00">
              <a:alpha val="3277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8CD8594-C401-3C46-ABDC-6F0FEC5AFFF1}"/>
              </a:ext>
            </a:extLst>
          </p:cNvPr>
          <p:cNvSpPr/>
          <p:nvPr/>
        </p:nvSpPr>
        <p:spPr>
          <a:xfrm>
            <a:off x="1275299" y="5018139"/>
            <a:ext cx="2485043" cy="273977"/>
          </a:xfrm>
          <a:prstGeom prst="rect">
            <a:avLst/>
          </a:prstGeom>
          <a:solidFill>
            <a:srgbClr val="FFFF00">
              <a:alpha val="3277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3107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11</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404965"/>
            <a:ext cx="8229552" cy="5075348"/>
          </a:xfrm>
          <a:prstGeom prst="rect">
            <a:avLst/>
          </a:prstGeom>
          <a:noFill/>
          <a:ln>
            <a:noFill/>
          </a:ln>
        </p:spPr>
        <p:txBody>
          <a:bodyPr spcFirstLastPara="1" wrap="square" lIns="91425" tIns="45700" rIns="91425" bIns="45700" anchor="t" anchorCtr="0">
            <a:noAutofit/>
          </a:bodyPr>
          <a:lstStyle/>
          <a:p>
            <a:pPr marL="114300" indent="0">
              <a:lnSpc>
                <a:spcPct val="120000"/>
              </a:lnSpc>
              <a:spcBef>
                <a:spcPts val="0"/>
              </a:spcBef>
              <a:spcAft>
                <a:spcPts val="600"/>
              </a:spcAft>
              <a:buClr>
                <a:schemeClr val="tx1"/>
              </a:buClr>
              <a:buNone/>
            </a:pPr>
            <a:r>
              <a:rPr lang="en-US" sz="2100" dirty="0">
                <a:solidFill>
                  <a:schemeClr val="tx1"/>
                </a:solidFill>
              </a:rPr>
              <a:t>It is a field of study concerned with the </a:t>
            </a:r>
            <a:r>
              <a:rPr lang="en-US" sz="2100" b="1" dirty="0">
                <a:solidFill>
                  <a:schemeClr val="tx1"/>
                </a:solidFill>
              </a:rPr>
              <a:t>systematic elicitation</a:t>
            </a:r>
            <a:r>
              <a:rPr lang="en-US" sz="2100" dirty="0">
                <a:solidFill>
                  <a:schemeClr val="tx1"/>
                </a:solidFill>
              </a:rPr>
              <a:t> and </a:t>
            </a:r>
            <a:r>
              <a:rPr lang="en-US" sz="2100" b="1" dirty="0">
                <a:solidFill>
                  <a:schemeClr val="tx1"/>
                </a:solidFill>
              </a:rPr>
              <a:t>implementation</a:t>
            </a:r>
            <a:r>
              <a:rPr lang="en-US" sz="2100" dirty="0">
                <a:solidFill>
                  <a:schemeClr val="tx1"/>
                </a:solidFill>
              </a:rPr>
              <a:t> of privacy requirements in socio-technical systems.</a:t>
            </a:r>
          </a:p>
          <a:p>
            <a:pPr>
              <a:lnSpc>
                <a:spcPct val="120000"/>
              </a:lnSpc>
              <a:spcBef>
                <a:spcPts val="0"/>
              </a:spcBef>
              <a:spcAft>
                <a:spcPts val="600"/>
              </a:spcAft>
              <a:buClr>
                <a:schemeClr val="tx1"/>
              </a:buClr>
            </a:pPr>
            <a:r>
              <a:rPr lang="en-US" sz="2100" dirty="0" err="1">
                <a:solidFill>
                  <a:schemeClr val="tx1"/>
                </a:solidFill>
              </a:rPr>
              <a:t>PbD</a:t>
            </a:r>
            <a:r>
              <a:rPr lang="en-US" sz="2100" dirty="0">
                <a:solidFill>
                  <a:schemeClr val="tx1"/>
                </a:solidFill>
              </a:rPr>
              <a:t> = “what to do” ⇒ privacy engineering = “how” to do it.</a:t>
            </a:r>
          </a:p>
          <a:p>
            <a:pPr>
              <a:lnSpc>
                <a:spcPct val="120000"/>
              </a:lnSpc>
              <a:spcBef>
                <a:spcPts val="0"/>
              </a:spcBef>
              <a:spcAft>
                <a:spcPts val="600"/>
              </a:spcAft>
              <a:buClr>
                <a:schemeClr val="tx1"/>
              </a:buClr>
            </a:pPr>
            <a:r>
              <a:rPr lang="en-US" sz="2100" dirty="0">
                <a:solidFill>
                  <a:schemeClr val="tx1"/>
                </a:solidFill>
              </a:rPr>
              <a:t>Engineers are key players since they are responsible for </a:t>
            </a:r>
            <a:r>
              <a:rPr lang="en-US" sz="2100" u="sng" dirty="0">
                <a:solidFill>
                  <a:schemeClr val="tx1"/>
                </a:solidFill>
              </a:rPr>
              <a:t>devising the technical architecture</a:t>
            </a:r>
            <a:r>
              <a:rPr lang="en-US" sz="2100" dirty="0">
                <a:solidFill>
                  <a:schemeClr val="tx1"/>
                </a:solidFill>
              </a:rPr>
              <a:t> of the system and </a:t>
            </a:r>
            <a:r>
              <a:rPr lang="en-US" sz="2100" u="sng" dirty="0">
                <a:solidFill>
                  <a:schemeClr val="tx1"/>
                </a:solidFill>
              </a:rPr>
              <a:t>creating the code</a:t>
            </a:r>
            <a:r>
              <a:rPr lang="en-US" sz="2100" dirty="0">
                <a:solidFill>
                  <a:schemeClr val="tx1"/>
                </a:solidFill>
              </a:rPr>
              <a:t>.</a:t>
            </a:r>
          </a:p>
          <a:p>
            <a:pPr marL="114300" indent="0">
              <a:lnSpc>
                <a:spcPct val="120000"/>
              </a:lnSpc>
              <a:spcBef>
                <a:spcPts val="0"/>
              </a:spcBef>
              <a:spcAft>
                <a:spcPts val="600"/>
              </a:spcAft>
              <a:buClr>
                <a:schemeClr val="tx1"/>
              </a:buClr>
              <a:buNone/>
            </a:pPr>
            <a:r>
              <a:rPr lang="en-US" sz="2100" dirty="0">
                <a:solidFill>
                  <a:schemeClr val="tx1"/>
                </a:solidFill>
              </a:rPr>
              <a:t>Typical sources of privacy requirements are:</a:t>
            </a:r>
          </a:p>
          <a:p>
            <a:pPr marL="571500" indent="-457200">
              <a:lnSpc>
                <a:spcPct val="120000"/>
              </a:lnSpc>
              <a:spcBef>
                <a:spcPts val="0"/>
              </a:spcBef>
              <a:spcAft>
                <a:spcPts val="600"/>
              </a:spcAft>
              <a:buClr>
                <a:schemeClr val="tx1"/>
              </a:buClr>
              <a:buFont typeface="+mj-lt"/>
              <a:buAutoNum type="arabicParenR"/>
            </a:pPr>
            <a:r>
              <a:rPr lang="en-US" sz="2100" b="1" dirty="0">
                <a:solidFill>
                  <a:schemeClr val="tx1"/>
                </a:solidFill>
              </a:rPr>
              <a:t>Accepted privacy definitions: </a:t>
            </a:r>
            <a:r>
              <a:rPr lang="en-US" sz="2100" dirty="0">
                <a:solidFill>
                  <a:schemeClr val="tx1"/>
                </a:solidFill>
              </a:rPr>
              <a:t>For different authors, privacy may be a matter of </a:t>
            </a:r>
            <a:r>
              <a:rPr lang="en-US" sz="2100" i="1" dirty="0">
                <a:solidFill>
                  <a:schemeClr val="tx1"/>
                </a:solidFill>
              </a:rPr>
              <a:t>non-intrusion</a:t>
            </a:r>
            <a:r>
              <a:rPr lang="en-US" sz="2100" dirty="0">
                <a:solidFill>
                  <a:schemeClr val="tx1"/>
                </a:solidFill>
              </a:rPr>
              <a:t>, </a:t>
            </a:r>
            <a:r>
              <a:rPr lang="en-US" sz="2100" i="1" dirty="0">
                <a:solidFill>
                  <a:schemeClr val="tx1"/>
                </a:solidFill>
              </a:rPr>
              <a:t>seclusion</a:t>
            </a:r>
            <a:r>
              <a:rPr lang="en-US" sz="2100" dirty="0">
                <a:solidFill>
                  <a:schemeClr val="tx1"/>
                </a:solidFill>
              </a:rPr>
              <a:t>, </a:t>
            </a:r>
            <a:r>
              <a:rPr lang="en-US" sz="2100" i="1" dirty="0">
                <a:solidFill>
                  <a:schemeClr val="tx1"/>
                </a:solidFill>
              </a:rPr>
              <a:t>limitation</a:t>
            </a:r>
            <a:r>
              <a:rPr lang="en-US" sz="2100" dirty="0">
                <a:solidFill>
                  <a:schemeClr val="tx1"/>
                </a:solidFill>
              </a:rPr>
              <a:t>, </a:t>
            </a:r>
            <a:r>
              <a:rPr lang="en-US" sz="2100" i="1" dirty="0">
                <a:solidFill>
                  <a:schemeClr val="tx1"/>
                </a:solidFill>
              </a:rPr>
              <a:t>control</a:t>
            </a:r>
            <a:r>
              <a:rPr lang="en-US" sz="2100" dirty="0">
                <a:solidFill>
                  <a:schemeClr val="tx1"/>
                </a:solidFill>
              </a:rPr>
              <a:t>, etc.</a:t>
            </a:r>
          </a:p>
          <a:p>
            <a:pPr lvl="1">
              <a:lnSpc>
                <a:spcPct val="120000"/>
              </a:lnSpc>
              <a:spcBef>
                <a:spcPts val="0"/>
              </a:spcBef>
              <a:spcAft>
                <a:spcPts val="600"/>
              </a:spcAft>
              <a:buClr>
                <a:schemeClr val="tx1"/>
              </a:buClr>
            </a:pPr>
            <a:r>
              <a:rPr lang="en-US" sz="2100" dirty="0">
                <a:solidFill>
                  <a:schemeClr val="tx1"/>
                </a:solidFill>
              </a:rPr>
              <a:t>Different theories provide different </a:t>
            </a:r>
            <a:r>
              <a:rPr lang="en-US" sz="2100" u="sng" dirty="0">
                <a:solidFill>
                  <a:schemeClr val="tx1"/>
                </a:solidFill>
              </a:rPr>
              <a:t>conceptual frameworks</a:t>
            </a:r>
            <a:r>
              <a:rPr lang="en-US" sz="2100" dirty="0">
                <a:solidFill>
                  <a:schemeClr val="tx1"/>
                </a:solidFill>
              </a:rPr>
              <a:t>.</a:t>
            </a:r>
          </a:p>
          <a:p>
            <a:pPr marL="571500" indent="-457200">
              <a:lnSpc>
                <a:spcPct val="120000"/>
              </a:lnSpc>
              <a:spcBef>
                <a:spcPts val="0"/>
              </a:spcBef>
              <a:spcAft>
                <a:spcPts val="600"/>
              </a:spcAft>
              <a:buClr>
                <a:schemeClr val="tx1"/>
              </a:buClr>
              <a:buFont typeface="+mj-lt"/>
              <a:buAutoNum type="arabicParenR"/>
            </a:pPr>
            <a:r>
              <a:rPr lang="en-US" sz="2100" b="1" dirty="0">
                <a:solidFill>
                  <a:schemeClr val="tx1"/>
                </a:solidFill>
              </a:rPr>
              <a:t>User concerns</a:t>
            </a:r>
            <a:r>
              <a:rPr lang="en-US" sz="2100" dirty="0">
                <a:solidFill>
                  <a:schemeClr val="tx1"/>
                </a:solidFill>
              </a:rPr>
              <a:t>: Activities such as </a:t>
            </a:r>
            <a:r>
              <a:rPr lang="en-US" sz="2100" i="1" dirty="0">
                <a:solidFill>
                  <a:schemeClr val="tx1"/>
                </a:solidFill>
              </a:rPr>
              <a:t>data transfer</a:t>
            </a:r>
            <a:r>
              <a:rPr lang="en-US" sz="2100" dirty="0">
                <a:solidFill>
                  <a:schemeClr val="tx1"/>
                </a:solidFill>
              </a:rPr>
              <a:t>, </a:t>
            </a:r>
            <a:r>
              <a:rPr lang="en-US" sz="2100" i="1" dirty="0">
                <a:solidFill>
                  <a:schemeClr val="tx1"/>
                </a:solidFill>
              </a:rPr>
              <a:t>storage</a:t>
            </a:r>
            <a:r>
              <a:rPr lang="en-US" sz="2100" dirty="0">
                <a:solidFill>
                  <a:schemeClr val="tx1"/>
                </a:solidFill>
              </a:rPr>
              <a:t>, and </a:t>
            </a:r>
            <a:r>
              <a:rPr lang="en-US" sz="2100" i="1" dirty="0">
                <a:solidFill>
                  <a:schemeClr val="tx1"/>
                </a:solidFill>
              </a:rPr>
              <a:t>processing</a:t>
            </a:r>
            <a:r>
              <a:rPr lang="en-US" sz="2100" dirty="0">
                <a:solidFill>
                  <a:schemeClr val="tx1"/>
                </a:solidFill>
              </a:rPr>
              <a:t> can trigger privacy concerns among the stakeholders.</a:t>
            </a:r>
          </a:p>
          <a:p>
            <a:pPr marL="114300" indent="0">
              <a:lnSpc>
                <a:spcPct val="120000"/>
              </a:lnSpc>
              <a:spcBef>
                <a:spcPts val="0"/>
              </a:spcBef>
              <a:spcAft>
                <a:spcPts val="600"/>
              </a:spcAft>
              <a:buClr>
                <a:schemeClr val="tx1"/>
              </a:buClr>
              <a:buNone/>
            </a:pPr>
            <a:endParaRPr lang="en-US" sz="2100" dirty="0">
              <a:solidFill>
                <a:schemeClr val="tx1"/>
              </a:solidFill>
            </a:endParaRPr>
          </a:p>
          <a:p>
            <a:pPr marL="114300" indent="0">
              <a:lnSpc>
                <a:spcPct val="120000"/>
              </a:lnSpc>
              <a:spcBef>
                <a:spcPts val="0"/>
              </a:spcBef>
              <a:spcAft>
                <a:spcPts val="600"/>
              </a:spcAft>
              <a:buClr>
                <a:schemeClr val="tx1"/>
              </a:buClr>
              <a:buNone/>
            </a:pPr>
            <a:endParaRPr lang="en-US" sz="2100" i="1" dirty="0">
              <a:solidFill>
                <a:schemeClr val="tx1"/>
              </a:solidFill>
            </a:endParaRPr>
          </a:p>
          <a:p>
            <a:pPr marL="571500" indent="-457200">
              <a:lnSpc>
                <a:spcPct val="120000"/>
              </a:lnSpc>
              <a:spcBef>
                <a:spcPts val="0"/>
              </a:spcBef>
              <a:spcAft>
                <a:spcPts val="600"/>
              </a:spcAft>
              <a:buClr>
                <a:schemeClr val="tx1"/>
              </a:buClr>
              <a:buFont typeface="+mj-lt"/>
              <a:buAutoNum type="arabicPeriod" startAt="2"/>
            </a:pPr>
            <a:endParaRPr lang="en-US" sz="2100" i="1" dirty="0">
              <a:solidFill>
                <a:srgbClr val="0432FF"/>
              </a:solidFill>
            </a:endParaRPr>
          </a:p>
          <a:p>
            <a:pPr marL="571500" indent="-457200">
              <a:lnSpc>
                <a:spcPct val="120000"/>
              </a:lnSpc>
              <a:spcBef>
                <a:spcPts val="0"/>
              </a:spcBef>
              <a:spcAft>
                <a:spcPts val="600"/>
              </a:spcAft>
              <a:buClr>
                <a:schemeClr val="tx1"/>
              </a:buClr>
              <a:buFont typeface="+mj-lt"/>
              <a:buAutoNum type="arabicPeriod" startAt="2"/>
            </a:pPr>
            <a:endParaRPr lang="en-US" sz="2100" i="1" dirty="0">
              <a:solidFill>
                <a:schemeClr val="tx1"/>
              </a:solidFill>
            </a:endParaRP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dirty="0"/>
              <a:t>Privacy Engineering</a:t>
            </a:r>
          </a:p>
        </p:txBody>
      </p:sp>
    </p:spTree>
    <p:extLst>
      <p:ext uri="{BB962C8B-B14F-4D97-AF65-F5344CB8AC3E}">
        <p14:creationId xmlns:p14="http://schemas.microsoft.com/office/powerpoint/2010/main" val="3603774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12</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404965"/>
            <a:ext cx="8229552" cy="5075348"/>
          </a:xfrm>
          <a:prstGeom prst="rect">
            <a:avLst/>
          </a:prstGeom>
          <a:noFill/>
          <a:ln>
            <a:noFill/>
          </a:ln>
        </p:spPr>
        <p:txBody>
          <a:bodyPr spcFirstLastPara="1" wrap="square" lIns="91425" tIns="45700" rIns="91425" bIns="45700" anchor="t" anchorCtr="0">
            <a:noAutofit/>
          </a:bodyPr>
          <a:lstStyle/>
          <a:p>
            <a:pPr marL="114300" indent="0">
              <a:lnSpc>
                <a:spcPct val="120000"/>
              </a:lnSpc>
              <a:spcBef>
                <a:spcPts val="0"/>
              </a:spcBef>
              <a:spcAft>
                <a:spcPts val="600"/>
              </a:spcAft>
              <a:buClr>
                <a:schemeClr val="tx1"/>
              </a:buClr>
              <a:buNone/>
            </a:pPr>
            <a:r>
              <a:rPr lang="en-US" sz="2000" dirty="0">
                <a:solidFill>
                  <a:schemeClr val="tx1"/>
                </a:solidFill>
              </a:rPr>
              <a:t>There are several PE methods defining activities that introduce privacy at different stages of software development life cycle:</a:t>
            </a:r>
          </a:p>
          <a:p>
            <a:pPr>
              <a:lnSpc>
                <a:spcPct val="120000"/>
              </a:lnSpc>
              <a:spcBef>
                <a:spcPts val="0"/>
              </a:spcBef>
              <a:spcAft>
                <a:spcPts val="600"/>
              </a:spcAft>
              <a:buClr>
                <a:schemeClr val="tx1"/>
              </a:buClr>
            </a:pPr>
            <a:r>
              <a:rPr lang="en-US" sz="2000" i="1" dirty="0" err="1">
                <a:solidFill>
                  <a:schemeClr val="tx1"/>
                </a:solidFill>
              </a:rPr>
              <a:t>ProPAn</a:t>
            </a:r>
            <a:r>
              <a:rPr lang="en-US" sz="2000" i="1" dirty="0">
                <a:solidFill>
                  <a:schemeClr val="tx1"/>
                </a:solidFill>
              </a:rPr>
              <a:t>, PRIPARE, STRAP, QTMM, </a:t>
            </a:r>
            <a:r>
              <a:rPr lang="en-US" sz="2000" b="1" i="1" dirty="0">
                <a:solidFill>
                  <a:schemeClr val="tx1"/>
                </a:solidFill>
              </a:rPr>
              <a:t>LINDDUN</a:t>
            </a:r>
            <a:r>
              <a:rPr lang="en-US" sz="2000" i="1" dirty="0">
                <a:solidFill>
                  <a:schemeClr val="tx1"/>
                </a:solidFill>
              </a:rPr>
              <a:t>…</a:t>
            </a:r>
          </a:p>
          <a:p>
            <a:pPr>
              <a:lnSpc>
                <a:spcPct val="120000"/>
              </a:lnSpc>
              <a:spcBef>
                <a:spcPts val="0"/>
              </a:spcBef>
              <a:spcAft>
                <a:spcPts val="600"/>
              </a:spcAft>
              <a:buClr>
                <a:schemeClr val="tx1"/>
              </a:buClr>
            </a:pPr>
            <a:r>
              <a:rPr lang="en-US" sz="2000" dirty="0">
                <a:solidFill>
                  <a:schemeClr val="tx1"/>
                </a:solidFill>
              </a:rPr>
              <a:t>Overall, these PE methods define </a:t>
            </a:r>
            <a:r>
              <a:rPr lang="en-US" sz="2000" u="sng" dirty="0">
                <a:solidFill>
                  <a:schemeClr val="tx1"/>
                </a:solidFill>
              </a:rPr>
              <a:t>steps</a:t>
            </a:r>
            <a:r>
              <a:rPr lang="en-US" sz="2000" dirty="0">
                <a:solidFill>
                  <a:schemeClr val="tx1"/>
                </a:solidFill>
              </a:rPr>
              <a:t> and a collection of </a:t>
            </a:r>
            <a:r>
              <a:rPr lang="en-US" sz="2000" u="sng" dirty="0">
                <a:solidFill>
                  <a:schemeClr val="tx1"/>
                </a:solidFill>
              </a:rPr>
              <a:t>software artifacts</a:t>
            </a:r>
            <a:r>
              <a:rPr lang="en-US" sz="2000" dirty="0">
                <a:solidFill>
                  <a:schemeClr val="tx1"/>
                </a:solidFill>
              </a:rPr>
              <a:t> that support them (e.g., DFDs, threat catalogs, etc.).</a:t>
            </a:r>
          </a:p>
          <a:p>
            <a:pPr marL="114300" indent="0">
              <a:lnSpc>
                <a:spcPct val="120000"/>
              </a:lnSpc>
              <a:spcBef>
                <a:spcPts val="0"/>
              </a:spcBef>
              <a:spcAft>
                <a:spcPts val="600"/>
              </a:spcAft>
              <a:buClr>
                <a:schemeClr val="tx1"/>
              </a:buClr>
              <a:buNone/>
            </a:pPr>
            <a:r>
              <a:rPr lang="en-US" sz="2000" b="1" dirty="0">
                <a:solidFill>
                  <a:schemeClr val="tx1"/>
                </a:solidFill>
              </a:rPr>
              <a:t>LINDUNN</a:t>
            </a:r>
            <a:r>
              <a:rPr lang="en-US" sz="2000" dirty="0">
                <a:solidFill>
                  <a:schemeClr val="tx1"/>
                </a:solidFill>
              </a:rPr>
              <a:t> is a systematic framework that employs threat modeling for assessing the privacy of information systems:</a:t>
            </a:r>
          </a:p>
          <a:p>
            <a:pPr>
              <a:lnSpc>
                <a:spcPct val="120000"/>
              </a:lnSpc>
              <a:spcBef>
                <a:spcPts val="0"/>
              </a:spcBef>
              <a:spcAft>
                <a:spcPts val="600"/>
              </a:spcAft>
              <a:buClr>
                <a:schemeClr val="tx1"/>
              </a:buClr>
              <a:buFont typeface="Wingdings" pitchFamily="2" charset="2"/>
              <a:buChar char="ü"/>
            </a:pPr>
            <a:r>
              <a:rPr lang="en-US" sz="2000" dirty="0">
                <a:solidFill>
                  <a:schemeClr val="tx1"/>
                </a:solidFill>
              </a:rPr>
              <a:t>Consists of </a:t>
            </a:r>
            <a:r>
              <a:rPr lang="en-US" sz="2000" b="1" dirty="0">
                <a:solidFill>
                  <a:schemeClr val="tx1"/>
                </a:solidFill>
              </a:rPr>
              <a:t>6 steps</a:t>
            </a:r>
            <a:r>
              <a:rPr lang="en-US" sz="2000" dirty="0">
                <a:solidFill>
                  <a:schemeClr val="tx1"/>
                </a:solidFill>
              </a:rPr>
              <a:t>. The </a:t>
            </a:r>
            <a:r>
              <a:rPr lang="en-US" sz="2000" u="sng" dirty="0">
                <a:solidFill>
                  <a:schemeClr val="tx1"/>
                </a:solidFill>
              </a:rPr>
              <a:t>first 3 steps</a:t>
            </a:r>
            <a:r>
              <a:rPr lang="en-US" sz="2000" dirty="0">
                <a:solidFill>
                  <a:schemeClr val="tx1"/>
                </a:solidFill>
              </a:rPr>
              <a:t> are </a:t>
            </a:r>
            <a:r>
              <a:rPr lang="en-US" sz="2000" i="1" dirty="0">
                <a:solidFill>
                  <a:schemeClr val="tx1"/>
                </a:solidFill>
              </a:rPr>
              <a:t>problem-oriented</a:t>
            </a:r>
            <a:r>
              <a:rPr lang="en-US" sz="2000" dirty="0">
                <a:solidFill>
                  <a:schemeClr val="tx1"/>
                </a:solidFill>
              </a:rPr>
              <a:t> as they aid the identification of threats. </a:t>
            </a:r>
          </a:p>
          <a:p>
            <a:pPr>
              <a:lnSpc>
                <a:spcPct val="120000"/>
              </a:lnSpc>
              <a:spcBef>
                <a:spcPts val="0"/>
              </a:spcBef>
              <a:spcAft>
                <a:spcPts val="600"/>
              </a:spcAft>
              <a:buClr>
                <a:schemeClr val="tx1"/>
              </a:buClr>
              <a:buFont typeface="Wingdings" pitchFamily="2" charset="2"/>
              <a:buChar char="ü"/>
            </a:pPr>
            <a:r>
              <a:rPr lang="en-US" sz="2000" dirty="0">
                <a:solidFill>
                  <a:schemeClr val="tx1"/>
                </a:solidFill>
              </a:rPr>
              <a:t>The </a:t>
            </a:r>
            <a:r>
              <a:rPr lang="en-US" sz="2000" u="sng" dirty="0">
                <a:solidFill>
                  <a:schemeClr val="tx1"/>
                </a:solidFill>
              </a:rPr>
              <a:t>last 3 steps</a:t>
            </a:r>
            <a:r>
              <a:rPr lang="en-US" sz="2000" dirty="0">
                <a:solidFill>
                  <a:schemeClr val="tx1"/>
                </a:solidFill>
              </a:rPr>
              <a:t> are </a:t>
            </a:r>
            <a:r>
              <a:rPr lang="en-US" sz="2000" i="1" dirty="0">
                <a:solidFill>
                  <a:schemeClr val="tx1"/>
                </a:solidFill>
              </a:rPr>
              <a:t>solution-oriented</a:t>
            </a:r>
            <a:r>
              <a:rPr lang="en-US" sz="2000" dirty="0">
                <a:solidFill>
                  <a:schemeClr val="tx1"/>
                </a:solidFill>
              </a:rPr>
              <a:t> as they seek to translate threats into mitigation actions and strategies.</a:t>
            </a:r>
          </a:p>
          <a:p>
            <a:pPr>
              <a:lnSpc>
                <a:spcPct val="120000"/>
              </a:lnSpc>
              <a:spcBef>
                <a:spcPts val="0"/>
              </a:spcBef>
              <a:spcAft>
                <a:spcPts val="600"/>
              </a:spcAft>
              <a:buClr>
                <a:schemeClr val="tx1"/>
              </a:buClr>
              <a:buFont typeface="Wingdings" pitchFamily="2" charset="2"/>
              <a:buChar char="ü"/>
            </a:pPr>
            <a:r>
              <a:rPr lang="en-US" sz="2000" dirty="0">
                <a:solidFill>
                  <a:schemeClr val="tx1"/>
                </a:solidFill>
              </a:rPr>
              <a:t>Can be applied </a:t>
            </a:r>
            <a:r>
              <a:rPr lang="en-US" sz="2000" b="1" dirty="0">
                <a:solidFill>
                  <a:schemeClr val="tx1"/>
                </a:solidFill>
              </a:rPr>
              <a:t>multiple times</a:t>
            </a:r>
            <a:r>
              <a:rPr lang="en-US" sz="2000" dirty="0">
                <a:solidFill>
                  <a:schemeClr val="tx1"/>
                </a:solidFill>
              </a:rPr>
              <a:t> at different stages of the life cycle.</a:t>
            </a:r>
          </a:p>
          <a:p>
            <a:pPr marL="114300" indent="0">
              <a:lnSpc>
                <a:spcPct val="120000"/>
              </a:lnSpc>
              <a:spcBef>
                <a:spcPts val="0"/>
              </a:spcBef>
              <a:spcAft>
                <a:spcPts val="600"/>
              </a:spcAft>
              <a:buClr>
                <a:schemeClr val="tx1"/>
              </a:buClr>
              <a:buNone/>
            </a:pPr>
            <a:endParaRPr lang="en-US" sz="2100" dirty="0">
              <a:solidFill>
                <a:schemeClr val="tx1"/>
              </a:solidFill>
            </a:endParaRPr>
          </a:p>
          <a:p>
            <a:pPr>
              <a:lnSpc>
                <a:spcPct val="120000"/>
              </a:lnSpc>
              <a:spcBef>
                <a:spcPts val="0"/>
              </a:spcBef>
              <a:spcAft>
                <a:spcPts val="600"/>
              </a:spcAft>
              <a:buClr>
                <a:schemeClr val="tx1"/>
              </a:buClr>
            </a:pPr>
            <a:endParaRPr lang="en-US" sz="2100" dirty="0">
              <a:solidFill>
                <a:schemeClr val="tx1"/>
              </a:solidFill>
            </a:endParaRPr>
          </a:p>
          <a:p>
            <a:pPr marL="114300" indent="0">
              <a:lnSpc>
                <a:spcPct val="120000"/>
              </a:lnSpc>
              <a:spcBef>
                <a:spcPts val="0"/>
              </a:spcBef>
              <a:spcAft>
                <a:spcPts val="600"/>
              </a:spcAft>
              <a:buClr>
                <a:schemeClr val="tx1"/>
              </a:buClr>
              <a:buNone/>
            </a:pPr>
            <a:endParaRPr lang="en-US" sz="2100" dirty="0">
              <a:solidFill>
                <a:schemeClr val="tx1"/>
              </a:solidFill>
            </a:endParaRPr>
          </a:p>
          <a:p>
            <a:pPr marL="114300" indent="0">
              <a:lnSpc>
                <a:spcPct val="120000"/>
              </a:lnSpc>
              <a:spcBef>
                <a:spcPts val="0"/>
              </a:spcBef>
              <a:spcAft>
                <a:spcPts val="600"/>
              </a:spcAft>
              <a:buClr>
                <a:schemeClr val="tx1"/>
              </a:buClr>
              <a:buNone/>
            </a:pPr>
            <a:endParaRPr lang="en-US" sz="2100" i="1" dirty="0">
              <a:solidFill>
                <a:schemeClr val="tx1"/>
              </a:solidFill>
            </a:endParaRPr>
          </a:p>
          <a:p>
            <a:pPr marL="571500" indent="-457200">
              <a:lnSpc>
                <a:spcPct val="120000"/>
              </a:lnSpc>
              <a:spcBef>
                <a:spcPts val="0"/>
              </a:spcBef>
              <a:spcAft>
                <a:spcPts val="600"/>
              </a:spcAft>
              <a:buClr>
                <a:schemeClr val="tx1"/>
              </a:buClr>
              <a:buFont typeface="+mj-lt"/>
              <a:buAutoNum type="arabicPeriod" startAt="2"/>
            </a:pPr>
            <a:endParaRPr lang="en-US" sz="2100" i="1" dirty="0">
              <a:solidFill>
                <a:srgbClr val="0432FF"/>
              </a:solidFill>
            </a:endParaRPr>
          </a:p>
          <a:p>
            <a:pPr marL="571500" indent="-457200">
              <a:lnSpc>
                <a:spcPct val="120000"/>
              </a:lnSpc>
              <a:spcBef>
                <a:spcPts val="0"/>
              </a:spcBef>
              <a:spcAft>
                <a:spcPts val="600"/>
              </a:spcAft>
              <a:buClr>
                <a:schemeClr val="tx1"/>
              </a:buClr>
              <a:buFont typeface="+mj-lt"/>
              <a:buAutoNum type="arabicPeriod" startAt="2"/>
            </a:pPr>
            <a:endParaRPr lang="en-US" sz="2100" i="1" dirty="0">
              <a:solidFill>
                <a:schemeClr val="tx1"/>
              </a:solidFill>
            </a:endParaRP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dirty="0"/>
              <a:t>LUNDDUN</a:t>
            </a:r>
          </a:p>
        </p:txBody>
      </p:sp>
    </p:spTree>
    <p:extLst>
      <p:ext uri="{BB962C8B-B14F-4D97-AF65-F5344CB8AC3E}">
        <p14:creationId xmlns:p14="http://schemas.microsoft.com/office/powerpoint/2010/main" val="923220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13</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317283"/>
            <a:ext cx="8229552" cy="5075348"/>
          </a:xfrm>
          <a:prstGeom prst="rect">
            <a:avLst/>
          </a:prstGeom>
          <a:noFill/>
          <a:ln>
            <a:noFill/>
          </a:ln>
        </p:spPr>
        <p:txBody>
          <a:bodyPr spcFirstLastPara="1" wrap="square" lIns="91425" tIns="45700" rIns="91425" bIns="45700" anchor="t" anchorCtr="0">
            <a:noAutofit/>
          </a:bodyPr>
          <a:lstStyle/>
          <a:p>
            <a:pPr marL="114300" indent="0">
              <a:lnSpc>
                <a:spcPct val="120000"/>
              </a:lnSpc>
              <a:spcBef>
                <a:spcPts val="0"/>
              </a:spcBef>
              <a:spcAft>
                <a:spcPts val="600"/>
              </a:spcAft>
              <a:buClr>
                <a:schemeClr val="tx1"/>
              </a:buClr>
              <a:buNone/>
            </a:pPr>
            <a:r>
              <a:rPr lang="en-US" sz="2000" dirty="0">
                <a:solidFill>
                  <a:schemeClr val="tx1"/>
                </a:solidFill>
              </a:rPr>
              <a:t>LINDDUN is </a:t>
            </a:r>
            <a:r>
              <a:rPr lang="en-US" sz="2000" b="1" dirty="0">
                <a:solidFill>
                  <a:schemeClr val="tx1"/>
                </a:solidFill>
              </a:rPr>
              <a:t>model-based</a:t>
            </a:r>
            <a:r>
              <a:rPr lang="en-US" sz="2000" dirty="0">
                <a:solidFill>
                  <a:schemeClr val="tx1"/>
                </a:solidFill>
              </a:rPr>
              <a:t> ⇒ Uses DFDs for representation and analysis</a:t>
            </a:r>
          </a:p>
          <a:p>
            <a:pPr>
              <a:lnSpc>
                <a:spcPct val="120000"/>
              </a:lnSpc>
              <a:spcBef>
                <a:spcPts val="0"/>
              </a:spcBef>
              <a:spcAft>
                <a:spcPts val="600"/>
              </a:spcAft>
              <a:buClr>
                <a:schemeClr val="tx1"/>
              </a:buClr>
            </a:pPr>
            <a:r>
              <a:rPr lang="en-US" sz="2000" dirty="0">
                <a:solidFill>
                  <a:schemeClr val="tx1"/>
                </a:solidFill>
              </a:rPr>
              <a:t>Each element of the DFD is thoroughly examined for privacy threats.</a:t>
            </a:r>
          </a:p>
          <a:p>
            <a:pPr marL="114300" indent="0">
              <a:lnSpc>
                <a:spcPct val="120000"/>
              </a:lnSpc>
              <a:spcBef>
                <a:spcPts val="0"/>
              </a:spcBef>
              <a:spcAft>
                <a:spcPts val="600"/>
              </a:spcAft>
              <a:buClr>
                <a:schemeClr val="tx1"/>
              </a:buClr>
              <a:buNone/>
            </a:pPr>
            <a:r>
              <a:rPr lang="en-US" sz="2000" dirty="0">
                <a:solidFill>
                  <a:schemeClr val="tx1"/>
                </a:solidFill>
              </a:rPr>
              <a:t>LINDDUN is </a:t>
            </a:r>
            <a:r>
              <a:rPr lang="en-US" sz="2000" b="1" dirty="0">
                <a:solidFill>
                  <a:schemeClr val="tx1"/>
                </a:solidFill>
              </a:rPr>
              <a:t>knowledge-based</a:t>
            </a:r>
            <a:r>
              <a:rPr lang="en-US" sz="2000" dirty="0">
                <a:solidFill>
                  <a:schemeClr val="tx1"/>
                </a:solidFill>
              </a:rPr>
              <a:t> ⇒ Provides a threat catalog </a:t>
            </a:r>
          </a:p>
          <a:p>
            <a:pPr>
              <a:lnSpc>
                <a:spcPct val="120000"/>
              </a:lnSpc>
              <a:spcBef>
                <a:spcPts val="0"/>
              </a:spcBef>
              <a:spcAft>
                <a:spcPts val="600"/>
              </a:spcAft>
              <a:buClr>
                <a:schemeClr val="tx1"/>
              </a:buClr>
            </a:pPr>
            <a:r>
              <a:rPr lang="en-US" sz="2000" dirty="0">
                <a:solidFill>
                  <a:schemeClr val="tx1"/>
                </a:solidFill>
              </a:rPr>
              <a:t>Contains common attack paths for a set of privacy </a:t>
            </a:r>
            <a:r>
              <a:rPr lang="en-US" sz="2000" u="sng" dirty="0">
                <a:solidFill>
                  <a:schemeClr val="tx1"/>
                </a:solidFill>
              </a:rPr>
              <a:t>threat categories</a:t>
            </a:r>
            <a:r>
              <a:rPr lang="en-US" sz="2000" dirty="0">
                <a:solidFill>
                  <a:schemeClr val="tx1"/>
                </a:solidFill>
              </a:rPr>
              <a:t>:</a:t>
            </a:r>
            <a:r>
              <a:rPr lang="en-US" sz="2000" u="sng" dirty="0">
                <a:solidFill>
                  <a:schemeClr val="tx1"/>
                </a:solidFill>
              </a:rPr>
              <a:t> </a:t>
            </a:r>
            <a:r>
              <a:rPr lang="en-US" sz="2000" b="1" i="1" dirty="0" err="1">
                <a:solidFill>
                  <a:srgbClr val="0432FF"/>
                </a:solidFill>
              </a:rPr>
              <a:t>L</a:t>
            </a:r>
            <a:r>
              <a:rPr lang="en-US" sz="2000" i="1" dirty="0" err="1">
                <a:solidFill>
                  <a:schemeClr val="tx1"/>
                </a:solidFill>
              </a:rPr>
              <a:t>inkability</a:t>
            </a:r>
            <a:r>
              <a:rPr lang="en-US" sz="2000" i="1" dirty="0">
                <a:solidFill>
                  <a:schemeClr val="tx1"/>
                </a:solidFill>
              </a:rPr>
              <a:t>, </a:t>
            </a:r>
            <a:r>
              <a:rPr lang="en-US" sz="2000" b="1" i="1" dirty="0">
                <a:solidFill>
                  <a:srgbClr val="0432FF"/>
                </a:solidFill>
              </a:rPr>
              <a:t>I</a:t>
            </a:r>
            <a:r>
              <a:rPr lang="en-US" sz="2000" i="1" dirty="0">
                <a:solidFill>
                  <a:schemeClr val="tx1"/>
                </a:solidFill>
              </a:rPr>
              <a:t>dentifiability, </a:t>
            </a:r>
            <a:r>
              <a:rPr lang="en-US" sz="2000" b="1" i="1" dirty="0">
                <a:solidFill>
                  <a:srgbClr val="0432FF"/>
                </a:solidFill>
              </a:rPr>
              <a:t>N</a:t>
            </a:r>
            <a:r>
              <a:rPr lang="en-US" sz="2000" i="1" dirty="0">
                <a:solidFill>
                  <a:schemeClr val="tx1"/>
                </a:solidFill>
              </a:rPr>
              <a:t>on-repudiation, </a:t>
            </a:r>
            <a:r>
              <a:rPr lang="en-US" sz="2000" b="1" i="1" dirty="0">
                <a:solidFill>
                  <a:srgbClr val="0432FF"/>
                </a:solidFill>
              </a:rPr>
              <a:t>D</a:t>
            </a:r>
            <a:r>
              <a:rPr lang="en-US" sz="2000" i="1" dirty="0">
                <a:solidFill>
                  <a:schemeClr val="tx1"/>
                </a:solidFill>
              </a:rPr>
              <a:t>etectability, </a:t>
            </a:r>
            <a:r>
              <a:rPr lang="en-US" sz="2000" b="1" i="1" dirty="0">
                <a:solidFill>
                  <a:srgbClr val="0432FF"/>
                </a:solidFill>
              </a:rPr>
              <a:t>D</a:t>
            </a:r>
            <a:r>
              <a:rPr lang="en-US" sz="2000" i="1" dirty="0">
                <a:solidFill>
                  <a:schemeClr val="tx1"/>
                </a:solidFill>
              </a:rPr>
              <a:t>isclosure of information, </a:t>
            </a:r>
            <a:r>
              <a:rPr lang="en-US" sz="2000" b="1" i="1" dirty="0">
                <a:solidFill>
                  <a:srgbClr val="0432FF"/>
                </a:solidFill>
              </a:rPr>
              <a:t>U</a:t>
            </a:r>
            <a:r>
              <a:rPr lang="en-US" sz="2000" i="1" dirty="0">
                <a:solidFill>
                  <a:schemeClr val="tx1"/>
                </a:solidFill>
              </a:rPr>
              <a:t>nawareness, </a:t>
            </a:r>
            <a:r>
              <a:rPr lang="en-US" sz="2000" b="1" i="1" dirty="0">
                <a:solidFill>
                  <a:srgbClr val="0432FF"/>
                </a:solidFill>
              </a:rPr>
              <a:t>N</a:t>
            </a:r>
            <a:r>
              <a:rPr lang="en-US" sz="2000" i="1" dirty="0">
                <a:solidFill>
                  <a:schemeClr val="tx1"/>
                </a:solidFill>
              </a:rPr>
              <a:t>on-compliance ⇒ </a:t>
            </a:r>
            <a:r>
              <a:rPr lang="en-US" sz="2000" b="1" i="1" dirty="0">
                <a:solidFill>
                  <a:srgbClr val="0432FF"/>
                </a:solidFill>
              </a:rPr>
              <a:t>LINDDUN</a:t>
            </a:r>
            <a:endParaRPr lang="en-US" sz="2100" dirty="0">
              <a:solidFill>
                <a:schemeClr val="tx1"/>
              </a:solidFill>
            </a:endParaRPr>
          </a:p>
          <a:p>
            <a:pPr>
              <a:lnSpc>
                <a:spcPct val="120000"/>
              </a:lnSpc>
              <a:spcBef>
                <a:spcPts val="0"/>
              </a:spcBef>
              <a:spcAft>
                <a:spcPts val="600"/>
              </a:spcAft>
              <a:buClr>
                <a:schemeClr val="tx1"/>
              </a:buClr>
            </a:pPr>
            <a:endParaRPr lang="en-US" sz="2100" dirty="0">
              <a:solidFill>
                <a:schemeClr val="tx1"/>
              </a:solidFill>
            </a:endParaRPr>
          </a:p>
          <a:p>
            <a:pPr marL="114300" indent="0">
              <a:lnSpc>
                <a:spcPct val="120000"/>
              </a:lnSpc>
              <a:spcBef>
                <a:spcPts val="0"/>
              </a:spcBef>
              <a:spcAft>
                <a:spcPts val="600"/>
              </a:spcAft>
              <a:buClr>
                <a:schemeClr val="tx1"/>
              </a:buClr>
              <a:buNone/>
            </a:pPr>
            <a:endParaRPr lang="en-US" sz="2100" dirty="0">
              <a:solidFill>
                <a:schemeClr val="tx1"/>
              </a:solidFill>
            </a:endParaRPr>
          </a:p>
          <a:p>
            <a:pPr marL="114300" indent="0">
              <a:lnSpc>
                <a:spcPct val="120000"/>
              </a:lnSpc>
              <a:spcBef>
                <a:spcPts val="0"/>
              </a:spcBef>
              <a:spcAft>
                <a:spcPts val="600"/>
              </a:spcAft>
              <a:buClr>
                <a:schemeClr val="tx1"/>
              </a:buClr>
              <a:buNone/>
            </a:pPr>
            <a:endParaRPr lang="en-US" sz="2100" i="1" dirty="0">
              <a:solidFill>
                <a:schemeClr val="tx1"/>
              </a:solidFill>
            </a:endParaRPr>
          </a:p>
          <a:p>
            <a:pPr marL="571500" indent="-457200">
              <a:lnSpc>
                <a:spcPct val="120000"/>
              </a:lnSpc>
              <a:spcBef>
                <a:spcPts val="0"/>
              </a:spcBef>
              <a:spcAft>
                <a:spcPts val="600"/>
              </a:spcAft>
              <a:buClr>
                <a:schemeClr val="tx1"/>
              </a:buClr>
              <a:buFont typeface="+mj-lt"/>
              <a:buAutoNum type="arabicPeriod" startAt="2"/>
            </a:pPr>
            <a:endParaRPr lang="en-US" sz="2100" i="1" dirty="0">
              <a:solidFill>
                <a:srgbClr val="0432FF"/>
              </a:solidFill>
            </a:endParaRPr>
          </a:p>
          <a:p>
            <a:pPr marL="571500" indent="-457200">
              <a:lnSpc>
                <a:spcPct val="120000"/>
              </a:lnSpc>
              <a:spcBef>
                <a:spcPts val="0"/>
              </a:spcBef>
              <a:spcAft>
                <a:spcPts val="600"/>
              </a:spcAft>
              <a:buClr>
                <a:schemeClr val="tx1"/>
              </a:buClr>
              <a:buFont typeface="+mj-lt"/>
              <a:buAutoNum type="arabicPeriod" startAt="2"/>
            </a:pPr>
            <a:endParaRPr lang="en-US" sz="2100" i="1" dirty="0">
              <a:solidFill>
                <a:schemeClr val="tx1"/>
              </a:solidFill>
            </a:endParaRP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dirty="0"/>
              <a:t>LUNDDUN</a:t>
            </a:r>
          </a:p>
        </p:txBody>
      </p:sp>
      <p:pic>
        <p:nvPicPr>
          <p:cNvPr id="5" name="Picture 4">
            <a:extLst>
              <a:ext uri="{FF2B5EF4-FFF2-40B4-BE49-F238E27FC236}">
                <a16:creationId xmlns:a16="http://schemas.microsoft.com/office/drawing/2014/main" id="{7A1FBCFD-BCB8-0A48-A1B8-13623C3B40D7}"/>
              </a:ext>
            </a:extLst>
          </p:cNvPr>
          <p:cNvPicPr>
            <a:picLocks noChangeAspect="1"/>
          </p:cNvPicPr>
          <p:nvPr/>
        </p:nvPicPr>
        <p:blipFill rotWithShape="1">
          <a:blip r:embed="rId3"/>
          <a:srcRect t="3254" b="5136"/>
          <a:stretch/>
        </p:blipFill>
        <p:spPr>
          <a:xfrm>
            <a:off x="1123779" y="3895595"/>
            <a:ext cx="6896394" cy="2788277"/>
          </a:xfrm>
          <a:prstGeom prst="rect">
            <a:avLst/>
          </a:prstGeom>
        </p:spPr>
      </p:pic>
    </p:spTree>
    <p:extLst>
      <p:ext uri="{BB962C8B-B14F-4D97-AF65-F5344CB8AC3E}">
        <p14:creationId xmlns:p14="http://schemas.microsoft.com/office/powerpoint/2010/main" val="131102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14</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317283"/>
            <a:ext cx="8229552" cy="5075348"/>
          </a:xfrm>
          <a:prstGeom prst="rect">
            <a:avLst/>
          </a:prstGeom>
          <a:noFill/>
          <a:ln>
            <a:noFill/>
          </a:ln>
        </p:spPr>
        <p:txBody>
          <a:bodyPr spcFirstLastPara="1" wrap="square" lIns="91425" tIns="45700" rIns="91425" bIns="45700" anchor="t" anchorCtr="0">
            <a:noAutofit/>
          </a:bodyPr>
          <a:lstStyle/>
          <a:p>
            <a:pPr marL="114300" indent="0">
              <a:lnSpc>
                <a:spcPct val="120000"/>
              </a:lnSpc>
              <a:spcBef>
                <a:spcPts val="0"/>
              </a:spcBef>
              <a:spcAft>
                <a:spcPts val="600"/>
              </a:spcAft>
              <a:buClr>
                <a:schemeClr val="tx1"/>
              </a:buClr>
              <a:buNone/>
            </a:pPr>
            <a:r>
              <a:rPr lang="en-US" sz="2100" dirty="0">
                <a:solidFill>
                  <a:schemeClr val="tx1"/>
                </a:solidFill>
              </a:rPr>
              <a:t>A DFD is describes how information moves across the system using 4 types of building blocks:</a:t>
            </a:r>
          </a:p>
          <a:p>
            <a:pPr>
              <a:lnSpc>
                <a:spcPct val="120000"/>
              </a:lnSpc>
              <a:spcBef>
                <a:spcPts val="0"/>
              </a:spcBef>
              <a:spcAft>
                <a:spcPts val="600"/>
              </a:spcAft>
              <a:buClr>
                <a:schemeClr val="tx1"/>
              </a:buClr>
            </a:pPr>
            <a:r>
              <a:rPr lang="en-US" sz="2100" b="1" dirty="0">
                <a:solidFill>
                  <a:schemeClr val="tx1"/>
                </a:solidFill>
              </a:rPr>
              <a:t>Process (P)</a:t>
            </a:r>
            <a:r>
              <a:rPr lang="en-US" sz="2100" dirty="0">
                <a:solidFill>
                  <a:schemeClr val="tx1"/>
                </a:solidFill>
              </a:rPr>
              <a:t>: a unit of work that operates the data.</a:t>
            </a:r>
          </a:p>
          <a:p>
            <a:pPr>
              <a:lnSpc>
                <a:spcPct val="120000"/>
              </a:lnSpc>
              <a:spcBef>
                <a:spcPts val="0"/>
              </a:spcBef>
              <a:spcAft>
                <a:spcPts val="600"/>
              </a:spcAft>
              <a:buClr>
                <a:schemeClr val="tx1"/>
              </a:buClr>
            </a:pPr>
            <a:r>
              <a:rPr lang="en-US" sz="2100" b="1" dirty="0">
                <a:solidFill>
                  <a:schemeClr val="tx1"/>
                </a:solidFill>
              </a:rPr>
              <a:t>Data flow (DF)</a:t>
            </a:r>
            <a:r>
              <a:rPr lang="en-US" sz="2100" dirty="0">
                <a:solidFill>
                  <a:schemeClr val="tx1"/>
                </a:solidFill>
              </a:rPr>
              <a:t>: a named flow of data through a system of processes.</a:t>
            </a:r>
          </a:p>
          <a:p>
            <a:pPr>
              <a:lnSpc>
                <a:spcPct val="120000"/>
              </a:lnSpc>
              <a:spcBef>
                <a:spcPts val="0"/>
              </a:spcBef>
              <a:spcAft>
                <a:spcPts val="600"/>
              </a:spcAft>
              <a:buClr>
                <a:schemeClr val="tx1"/>
              </a:buClr>
            </a:pPr>
            <a:r>
              <a:rPr lang="en-US" sz="2100" b="1" dirty="0">
                <a:solidFill>
                  <a:schemeClr val="tx1"/>
                </a:solidFill>
              </a:rPr>
              <a:t>Data store (DS)</a:t>
            </a:r>
            <a:r>
              <a:rPr lang="en-US" sz="2100" dirty="0">
                <a:solidFill>
                  <a:schemeClr val="tx1"/>
                </a:solidFill>
              </a:rPr>
              <a:t>: a logical repository of data (passive container).</a:t>
            </a:r>
          </a:p>
          <a:p>
            <a:pPr>
              <a:lnSpc>
                <a:spcPct val="120000"/>
              </a:lnSpc>
              <a:spcBef>
                <a:spcPts val="0"/>
              </a:spcBef>
              <a:spcAft>
                <a:spcPts val="600"/>
              </a:spcAft>
              <a:buClr>
                <a:schemeClr val="tx1"/>
              </a:buClr>
            </a:pPr>
            <a:r>
              <a:rPr lang="en-US" sz="2100" b="1" dirty="0">
                <a:solidFill>
                  <a:schemeClr val="tx1"/>
                </a:solidFill>
              </a:rPr>
              <a:t>External entity (E)</a:t>
            </a:r>
            <a:r>
              <a:rPr lang="en-US" sz="2100" dirty="0">
                <a:solidFill>
                  <a:schemeClr val="tx1"/>
                </a:solidFill>
              </a:rPr>
              <a:t>: a source or destination of data, such as a system, users, or third-party services.</a:t>
            </a:r>
          </a:p>
          <a:p>
            <a:pPr marL="114300" indent="0">
              <a:lnSpc>
                <a:spcPct val="120000"/>
              </a:lnSpc>
              <a:spcBef>
                <a:spcPts val="0"/>
              </a:spcBef>
              <a:spcAft>
                <a:spcPts val="600"/>
              </a:spcAft>
              <a:buClr>
                <a:schemeClr val="tx1"/>
              </a:buClr>
              <a:buNone/>
            </a:pPr>
            <a:r>
              <a:rPr lang="en-US" sz="2100" dirty="0">
                <a:solidFill>
                  <a:schemeClr val="tx1"/>
                </a:solidFill>
              </a:rPr>
              <a:t>Optionally, </a:t>
            </a:r>
            <a:r>
              <a:rPr lang="en-US" sz="2100" u="sng" dirty="0">
                <a:solidFill>
                  <a:schemeClr val="tx1"/>
                </a:solidFill>
              </a:rPr>
              <a:t>trust boundaries</a:t>
            </a:r>
            <a:r>
              <a:rPr lang="en-US" sz="2100" dirty="0">
                <a:solidFill>
                  <a:schemeClr val="tx1"/>
                </a:solidFill>
              </a:rPr>
              <a:t> can be added to the DFD to indicate places in which parties with different privileges interact.</a:t>
            </a:r>
          </a:p>
          <a:p>
            <a:pPr marL="114300" indent="0">
              <a:lnSpc>
                <a:spcPct val="120000"/>
              </a:lnSpc>
              <a:spcBef>
                <a:spcPts val="0"/>
              </a:spcBef>
              <a:spcAft>
                <a:spcPts val="600"/>
              </a:spcAft>
              <a:buClr>
                <a:schemeClr val="tx1"/>
              </a:buClr>
              <a:buNone/>
            </a:pPr>
            <a:endParaRPr lang="en-US" sz="2100" i="1" dirty="0">
              <a:solidFill>
                <a:schemeClr val="tx1"/>
              </a:solidFill>
            </a:endParaRPr>
          </a:p>
          <a:p>
            <a:pPr marL="571500" indent="-457200">
              <a:lnSpc>
                <a:spcPct val="120000"/>
              </a:lnSpc>
              <a:spcBef>
                <a:spcPts val="0"/>
              </a:spcBef>
              <a:spcAft>
                <a:spcPts val="600"/>
              </a:spcAft>
              <a:buClr>
                <a:schemeClr val="tx1"/>
              </a:buClr>
              <a:buFont typeface="+mj-lt"/>
              <a:buAutoNum type="arabicPeriod" startAt="2"/>
            </a:pPr>
            <a:endParaRPr lang="en-US" sz="2100" i="1" dirty="0">
              <a:solidFill>
                <a:srgbClr val="0432FF"/>
              </a:solidFill>
            </a:endParaRPr>
          </a:p>
          <a:p>
            <a:pPr marL="571500" indent="-457200">
              <a:lnSpc>
                <a:spcPct val="120000"/>
              </a:lnSpc>
              <a:spcBef>
                <a:spcPts val="0"/>
              </a:spcBef>
              <a:spcAft>
                <a:spcPts val="600"/>
              </a:spcAft>
              <a:buClr>
                <a:schemeClr val="tx1"/>
              </a:buClr>
              <a:buFont typeface="+mj-lt"/>
              <a:buAutoNum type="arabicPeriod" startAt="2"/>
            </a:pPr>
            <a:endParaRPr lang="en-US" sz="2100" i="1" dirty="0">
              <a:solidFill>
                <a:schemeClr val="tx1"/>
              </a:solidFill>
            </a:endParaRP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sz="2700" dirty="0"/>
              <a:t>Step 1: Define DFD</a:t>
            </a:r>
          </a:p>
        </p:txBody>
      </p:sp>
      <p:pic>
        <p:nvPicPr>
          <p:cNvPr id="2" name="Picture 1">
            <a:extLst>
              <a:ext uri="{FF2B5EF4-FFF2-40B4-BE49-F238E27FC236}">
                <a16:creationId xmlns:a16="http://schemas.microsoft.com/office/drawing/2014/main" id="{289D384F-AA21-9C41-8CD3-8BAD475622C8}"/>
              </a:ext>
            </a:extLst>
          </p:cNvPr>
          <p:cNvPicPr>
            <a:picLocks noChangeAspect="1"/>
          </p:cNvPicPr>
          <p:nvPr/>
        </p:nvPicPr>
        <p:blipFill rotWithShape="1">
          <a:blip r:embed="rId3"/>
          <a:srcRect l="18429" t="30216" r="18431" b="43209"/>
          <a:stretch/>
        </p:blipFill>
        <p:spPr>
          <a:xfrm>
            <a:off x="3136281" y="5290038"/>
            <a:ext cx="1860357" cy="1285875"/>
          </a:xfrm>
          <a:prstGeom prst="rect">
            <a:avLst/>
          </a:prstGeom>
        </p:spPr>
      </p:pic>
      <p:pic>
        <p:nvPicPr>
          <p:cNvPr id="8" name="Picture 7">
            <a:extLst>
              <a:ext uri="{FF2B5EF4-FFF2-40B4-BE49-F238E27FC236}">
                <a16:creationId xmlns:a16="http://schemas.microsoft.com/office/drawing/2014/main" id="{2AAFE7E5-F9E8-9F48-AC87-5A21999ADB10}"/>
              </a:ext>
            </a:extLst>
          </p:cNvPr>
          <p:cNvPicPr>
            <a:picLocks noChangeAspect="1"/>
          </p:cNvPicPr>
          <p:nvPr/>
        </p:nvPicPr>
        <p:blipFill rotWithShape="1">
          <a:blip r:embed="rId3"/>
          <a:srcRect l="14550" t="8465" r="15138" b="73622"/>
          <a:stretch/>
        </p:blipFill>
        <p:spPr>
          <a:xfrm>
            <a:off x="928645" y="5414962"/>
            <a:ext cx="2071688" cy="866775"/>
          </a:xfrm>
          <a:prstGeom prst="rect">
            <a:avLst/>
          </a:prstGeom>
        </p:spPr>
      </p:pic>
      <p:pic>
        <p:nvPicPr>
          <p:cNvPr id="9" name="Picture 8">
            <a:extLst>
              <a:ext uri="{FF2B5EF4-FFF2-40B4-BE49-F238E27FC236}">
                <a16:creationId xmlns:a16="http://schemas.microsoft.com/office/drawing/2014/main" id="{D32B75E6-06DB-164A-99DE-41F26C233348}"/>
              </a:ext>
            </a:extLst>
          </p:cNvPr>
          <p:cNvPicPr>
            <a:picLocks noChangeAspect="1"/>
          </p:cNvPicPr>
          <p:nvPr/>
        </p:nvPicPr>
        <p:blipFill rotWithShape="1">
          <a:blip r:embed="rId3"/>
          <a:srcRect l="23331" t="58000" r="17995" b="23749"/>
          <a:stretch/>
        </p:blipFill>
        <p:spPr>
          <a:xfrm>
            <a:off x="5100591" y="5478028"/>
            <a:ext cx="1728787" cy="883083"/>
          </a:xfrm>
          <a:prstGeom prst="rect">
            <a:avLst/>
          </a:prstGeom>
        </p:spPr>
      </p:pic>
      <p:pic>
        <p:nvPicPr>
          <p:cNvPr id="10" name="Picture 9">
            <a:extLst>
              <a:ext uri="{FF2B5EF4-FFF2-40B4-BE49-F238E27FC236}">
                <a16:creationId xmlns:a16="http://schemas.microsoft.com/office/drawing/2014/main" id="{56C6E7EF-42DB-CC4E-9FFA-561583525B84}"/>
              </a:ext>
            </a:extLst>
          </p:cNvPr>
          <p:cNvPicPr>
            <a:picLocks noChangeAspect="1"/>
          </p:cNvPicPr>
          <p:nvPr/>
        </p:nvPicPr>
        <p:blipFill rotWithShape="1">
          <a:blip r:embed="rId3"/>
          <a:srcRect l="29364" t="80574" r="22143" b="4192"/>
          <a:stretch/>
        </p:blipFill>
        <p:spPr>
          <a:xfrm>
            <a:off x="6943676" y="5402284"/>
            <a:ext cx="1428799" cy="737100"/>
          </a:xfrm>
          <a:prstGeom prst="rect">
            <a:avLst/>
          </a:prstGeom>
        </p:spPr>
      </p:pic>
    </p:spTree>
    <p:extLst>
      <p:ext uri="{BB962C8B-B14F-4D97-AF65-F5344CB8AC3E}">
        <p14:creationId xmlns:p14="http://schemas.microsoft.com/office/powerpoint/2010/main" val="1376205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15</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199" y="1317283"/>
            <a:ext cx="8473859" cy="5075348"/>
          </a:xfrm>
          <a:prstGeom prst="rect">
            <a:avLst/>
          </a:prstGeom>
          <a:noFill/>
          <a:ln>
            <a:noFill/>
          </a:ln>
        </p:spPr>
        <p:txBody>
          <a:bodyPr spcFirstLastPara="1" wrap="square" lIns="91425" tIns="45700" rIns="91425" bIns="45700" anchor="t" anchorCtr="0">
            <a:noAutofit/>
          </a:bodyPr>
          <a:lstStyle/>
          <a:p>
            <a:pPr marL="0" indent="0">
              <a:lnSpc>
                <a:spcPct val="120000"/>
              </a:lnSpc>
              <a:spcBef>
                <a:spcPts val="0"/>
              </a:spcBef>
              <a:spcAft>
                <a:spcPts val="600"/>
              </a:spcAft>
              <a:buClr>
                <a:schemeClr val="tx1"/>
              </a:buClr>
              <a:buNone/>
            </a:pPr>
            <a:r>
              <a:rPr lang="en-US" sz="2100" dirty="0">
                <a:solidFill>
                  <a:schemeClr val="tx1"/>
                </a:solidFill>
              </a:rPr>
              <a:t>Guidelines for DFD elaboration </a:t>
            </a:r>
            <a:r>
              <a:rPr lang="en-US" sz="2100" u="sng" dirty="0">
                <a:solidFill>
                  <a:schemeClr val="tx1"/>
                </a:solidFill>
              </a:rPr>
              <a:t>from requirements</a:t>
            </a:r>
            <a:r>
              <a:rPr lang="en-US" sz="2100" dirty="0">
                <a:solidFill>
                  <a:schemeClr val="tx1"/>
                </a:solidFill>
              </a:rPr>
              <a:t>:</a:t>
            </a:r>
          </a:p>
          <a:p>
            <a:pPr marL="356400" indent="-349200">
              <a:lnSpc>
                <a:spcPct val="120000"/>
              </a:lnSpc>
              <a:spcBef>
                <a:spcPts val="0"/>
              </a:spcBef>
              <a:spcAft>
                <a:spcPts val="600"/>
              </a:spcAft>
              <a:buClr>
                <a:schemeClr val="tx1"/>
              </a:buClr>
              <a:buFont typeface="+mj-lt"/>
              <a:buAutoNum type="arabicPeriod"/>
            </a:pPr>
            <a:r>
              <a:rPr lang="en-US" sz="2000" i="1" dirty="0">
                <a:solidFill>
                  <a:srgbClr val="0432FF"/>
                </a:solidFill>
              </a:rPr>
              <a:t>Start with a “level 0” DFD: </a:t>
            </a:r>
          </a:p>
          <a:p>
            <a:pPr marL="554400" lvl="1" indent="-270900">
              <a:lnSpc>
                <a:spcPct val="120000"/>
              </a:lnSpc>
              <a:spcBef>
                <a:spcPts val="0"/>
              </a:spcBef>
              <a:spcAft>
                <a:spcPts val="600"/>
              </a:spcAft>
              <a:buClr>
                <a:schemeClr val="tx1"/>
              </a:buClr>
            </a:pPr>
            <a:r>
              <a:rPr lang="en-US" sz="2000" i="1" dirty="0">
                <a:solidFill>
                  <a:srgbClr val="0432FF"/>
                </a:solidFill>
              </a:rPr>
              <a:t>One </a:t>
            </a:r>
            <a:r>
              <a:rPr lang="en-US" sz="2000" b="1" i="1" dirty="0">
                <a:solidFill>
                  <a:srgbClr val="0432FF"/>
                </a:solidFill>
              </a:rPr>
              <a:t>main process</a:t>
            </a:r>
            <a:r>
              <a:rPr lang="en-US" sz="2000" i="1" dirty="0">
                <a:solidFill>
                  <a:srgbClr val="0432FF"/>
                </a:solidFill>
              </a:rPr>
              <a:t> representing the system. </a:t>
            </a:r>
          </a:p>
          <a:p>
            <a:pPr marL="554400" lvl="1" indent="-270900">
              <a:lnSpc>
                <a:spcPct val="120000"/>
              </a:lnSpc>
              <a:spcBef>
                <a:spcPts val="0"/>
              </a:spcBef>
              <a:spcAft>
                <a:spcPts val="600"/>
              </a:spcAft>
              <a:buClr>
                <a:schemeClr val="tx1"/>
              </a:buClr>
            </a:pPr>
            <a:r>
              <a:rPr lang="en-US" sz="2000" i="1" dirty="0">
                <a:solidFill>
                  <a:srgbClr val="0432FF"/>
                </a:solidFill>
              </a:rPr>
              <a:t>Connect this process to the </a:t>
            </a:r>
            <a:r>
              <a:rPr lang="en-US" sz="2000" b="1" i="1" dirty="0">
                <a:solidFill>
                  <a:srgbClr val="0432FF"/>
                </a:solidFill>
              </a:rPr>
              <a:t>actors/users</a:t>
            </a:r>
            <a:r>
              <a:rPr lang="en-US" sz="2000" i="1" dirty="0">
                <a:solidFill>
                  <a:srgbClr val="0432FF"/>
                </a:solidFill>
              </a:rPr>
              <a:t> of the system and the </a:t>
            </a:r>
            <a:r>
              <a:rPr lang="en-US" sz="2000" b="1" i="1" dirty="0">
                <a:solidFill>
                  <a:srgbClr val="0432FF"/>
                </a:solidFill>
              </a:rPr>
              <a:t>external entities</a:t>
            </a:r>
            <a:r>
              <a:rPr lang="en-US" sz="2000" i="1" dirty="0">
                <a:solidFill>
                  <a:srgbClr val="0432FF"/>
                </a:solidFill>
              </a:rPr>
              <a:t> (e.g., 3</a:t>
            </a:r>
            <a:r>
              <a:rPr lang="en-US" sz="2000" i="1" baseline="30000" dirty="0">
                <a:solidFill>
                  <a:srgbClr val="0432FF"/>
                </a:solidFill>
              </a:rPr>
              <a:t>rd</a:t>
            </a:r>
            <a:r>
              <a:rPr lang="en-US" sz="2000" i="1" dirty="0">
                <a:solidFill>
                  <a:srgbClr val="0432FF"/>
                </a:solidFill>
              </a:rPr>
              <a:t>-party services and components).</a:t>
            </a:r>
          </a:p>
          <a:p>
            <a:pPr marL="356400" indent="-349200">
              <a:lnSpc>
                <a:spcPct val="120000"/>
              </a:lnSpc>
              <a:spcBef>
                <a:spcPts val="0"/>
              </a:spcBef>
              <a:spcAft>
                <a:spcPts val="600"/>
              </a:spcAft>
              <a:buClr>
                <a:schemeClr val="tx1"/>
              </a:buClr>
              <a:buFont typeface="+mj-lt"/>
              <a:buAutoNum type="arabicPeriod"/>
            </a:pPr>
            <a:r>
              <a:rPr lang="en-US" sz="2000" i="1" dirty="0">
                <a:solidFill>
                  <a:srgbClr val="0432FF"/>
                </a:solidFill>
              </a:rPr>
              <a:t>Decompose the process into one or more </a:t>
            </a:r>
            <a:r>
              <a:rPr lang="en-US" sz="2000" b="1" i="1" dirty="0">
                <a:solidFill>
                  <a:srgbClr val="0432FF"/>
                </a:solidFill>
              </a:rPr>
              <a:t>data stores </a:t>
            </a:r>
            <a:r>
              <a:rPr lang="en-US" sz="2000" i="1" dirty="0">
                <a:solidFill>
                  <a:srgbClr val="0432FF"/>
                </a:solidFill>
              </a:rPr>
              <a:t>and</a:t>
            </a:r>
            <a:r>
              <a:rPr lang="en-US" sz="2000" b="1" i="1" dirty="0">
                <a:solidFill>
                  <a:srgbClr val="0432FF"/>
                </a:solidFill>
              </a:rPr>
              <a:t> internal processes:</a:t>
            </a:r>
          </a:p>
          <a:p>
            <a:pPr marL="554400" lvl="1" indent="-270900">
              <a:lnSpc>
                <a:spcPct val="120000"/>
              </a:lnSpc>
              <a:spcBef>
                <a:spcPts val="0"/>
              </a:spcBef>
              <a:spcAft>
                <a:spcPts val="600"/>
              </a:spcAft>
              <a:buClr>
                <a:schemeClr val="tx1"/>
              </a:buClr>
            </a:pPr>
            <a:r>
              <a:rPr lang="en-US" sz="2000" i="1" dirty="0">
                <a:solidFill>
                  <a:srgbClr val="0432FF"/>
                </a:solidFill>
              </a:rPr>
              <a:t>Processes communicating to external entities (facades, portals, websites).</a:t>
            </a:r>
          </a:p>
          <a:p>
            <a:pPr marL="554400" lvl="1" indent="-270900">
              <a:lnSpc>
                <a:spcPct val="120000"/>
              </a:lnSpc>
              <a:spcBef>
                <a:spcPts val="0"/>
              </a:spcBef>
              <a:spcAft>
                <a:spcPts val="600"/>
              </a:spcAft>
              <a:buClr>
                <a:schemeClr val="tx1"/>
              </a:buClr>
            </a:pPr>
            <a:r>
              <a:rPr lang="en-US" sz="2000" i="1" dirty="0">
                <a:solidFill>
                  <a:srgbClr val="0432FF"/>
                </a:solidFill>
              </a:rPr>
              <a:t>Processes responsible for the databases like repository processes (</a:t>
            </a:r>
            <a:r>
              <a:rPr lang="en-US" sz="2000" i="1" u="sng" dirty="0">
                <a:solidFill>
                  <a:srgbClr val="0432FF"/>
                </a:solidFill>
              </a:rPr>
              <a:t>Remember</a:t>
            </a:r>
            <a:r>
              <a:rPr lang="en-US" sz="2000" i="1" dirty="0">
                <a:solidFill>
                  <a:srgbClr val="0432FF"/>
                </a:solidFill>
              </a:rPr>
              <a:t>: databases are passive containers).</a:t>
            </a:r>
          </a:p>
          <a:p>
            <a:pPr marL="554400" lvl="1" indent="-270900">
              <a:lnSpc>
                <a:spcPct val="120000"/>
              </a:lnSpc>
              <a:spcBef>
                <a:spcPts val="0"/>
              </a:spcBef>
              <a:spcAft>
                <a:spcPts val="600"/>
              </a:spcAft>
              <a:buClr>
                <a:schemeClr val="tx1"/>
              </a:buClr>
            </a:pPr>
            <a:r>
              <a:rPr lang="en-US" sz="2000" i="1" dirty="0">
                <a:solidFill>
                  <a:srgbClr val="0432FF"/>
                </a:solidFill>
              </a:rPr>
              <a:t>The internal operation of the system will require multiple processes in order to represent its complexity.</a:t>
            </a:r>
          </a:p>
          <a:p>
            <a:pPr marL="356400" indent="-349200">
              <a:lnSpc>
                <a:spcPct val="120000"/>
              </a:lnSpc>
              <a:spcBef>
                <a:spcPts val="0"/>
              </a:spcBef>
              <a:spcAft>
                <a:spcPts val="600"/>
              </a:spcAft>
              <a:buClr>
                <a:schemeClr val="tx1"/>
              </a:buClr>
              <a:buFont typeface="+mj-lt"/>
              <a:buAutoNum type="arabicPeriod"/>
            </a:pPr>
            <a:r>
              <a:rPr lang="en-US" sz="2000" i="1" dirty="0">
                <a:solidFill>
                  <a:srgbClr val="0432FF"/>
                </a:solidFill>
              </a:rPr>
              <a:t>Add dataflows to </a:t>
            </a:r>
            <a:r>
              <a:rPr lang="en-US" sz="2000" b="1" i="1" dirty="0">
                <a:solidFill>
                  <a:srgbClr val="0432FF"/>
                </a:solidFill>
              </a:rPr>
              <a:t>connect</a:t>
            </a:r>
            <a:r>
              <a:rPr lang="en-US" sz="2000" i="1" dirty="0">
                <a:solidFill>
                  <a:srgbClr val="0432FF"/>
                </a:solidFill>
              </a:rPr>
              <a:t> all the above DFD elements.</a:t>
            </a: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sz="2700" dirty="0"/>
              <a:t>Step 1: Define DFD</a:t>
            </a:r>
          </a:p>
        </p:txBody>
      </p:sp>
    </p:spTree>
    <p:extLst>
      <p:ext uri="{BB962C8B-B14F-4D97-AF65-F5344CB8AC3E}">
        <p14:creationId xmlns:p14="http://schemas.microsoft.com/office/powerpoint/2010/main" val="3476656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16</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317283"/>
            <a:ext cx="8229552" cy="5075348"/>
          </a:xfrm>
          <a:prstGeom prst="rect">
            <a:avLst/>
          </a:prstGeom>
          <a:noFill/>
          <a:ln>
            <a:noFill/>
          </a:ln>
        </p:spPr>
        <p:txBody>
          <a:bodyPr spcFirstLastPara="1" wrap="square" lIns="91425" tIns="45700" rIns="91425" bIns="45700" anchor="t" anchorCtr="0">
            <a:noAutofit/>
          </a:bodyPr>
          <a:lstStyle/>
          <a:p>
            <a:pPr marL="114300" indent="0">
              <a:lnSpc>
                <a:spcPct val="120000"/>
              </a:lnSpc>
              <a:spcBef>
                <a:spcPts val="0"/>
              </a:spcBef>
              <a:spcAft>
                <a:spcPts val="600"/>
              </a:spcAft>
              <a:buClr>
                <a:schemeClr val="tx1"/>
              </a:buClr>
              <a:buNone/>
            </a:pPr>
            <a:r>
              <a:rPr lang="en-US" sz="2100" i="1" u="sng" dirty="0">
                <a:solidFill>
                  <a:schemeClr val="tx1"/>
                </a:solidFill>
              </a:rPr>
              <a:t>Example</a:t>
            </a:r>
            <a:r>
              <a:rPr lang="en-US" sz="2100" i="1" dirty="0">
                <a:solidFill>
                  <a:schemeClr val="tx1"/>
                </a:solidFill>
              </a:rPr>
              <a:t>: A social network platform in which users interact through a web portal. The portal forwards the users’ requests (e.g., add friends, share content, etc.) to a service that manages them. Eventually, such a service stores the necessary information inside a database. </a:t>
            </a: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sz="2700" dirty="0"/>
              <a:t>Step 1: Define DFD</a:t>
            </a:r>
          </a:p>
        </p:txBody>
      </p:sp>
      <p:pic>
        <p:nvPicPr>
          <p:cNvPr id="3" name="Picture 2">
            <a:extLst>
              <a:ext uri="{FF2B5EF4-FFF2-40B4-BE49-F238E27FC236}">
                <a16:creationId xmlns:a16="http://schemas.microsoft.com/office/drawing/2014/main" id="{C0D812E1-9E3E-B845-9C0E-49524EC41791}"/>
              </a:ext>
            </a:extLst>
          </p:cNvPr>
          <p:cNvPicPr>
            <a:picLocks noChangeAspect="1"/>
          </p:cNvPicPr>
          <p:nvPr/>
        </p:nvPicPr>
        <p:blipFill rotWithShape="1">
          <a:blip r:embed="rId3"/>
          <a:srcRect l="3972" t="2413" r="5475" b="9046"/>
          <a:stretch/>
        </p:blipFill>
        <p:spPr>
          <a:xfrm>
            <a:off x="2787017" y="3161465"/>
            <a:ext cx="3569918" cy="3078424"/>
          </a:xfrm>
          <a:prstGeom prst="rect">
            <a:avLst/>
          </a:prstGeom>
        </p:spPr>
      </p:pic>
    </p:spTree>
    <p:extLst>
      <p:ext uri="{BB962C8B-B14F-4D97-AF65-F5344CB8AC3E}">
        <p14:creationId xmlns:p14="http://schemas.microsoft.com/office/powerpoint/2010/main" val="3352846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17</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317283"/>
            <a:ext cx="8229552" cy="5075348"/>
          </a:xfrm>
          <a:prstGeom prst="rect">
            <a:avLst/>
          </a:prstGeom>
          <a:noFill/>
          <a:ln>
            <a:noFill/>
          </a:ln>
        </p:spPr>
        <p:txBody>
          <a:bodyPr spcFirstLastPara="1" wrap="square" lIns="91425" tIns="45700" rIns="91425" bIns="45700" anchor="t" anchorCtr="0">
            <a:noAutofit/>
          </a:bodyPr>
          <a:lstStyle/>
          <a:p>
            <a:pPr marL="114300" indent="0">
              <a:lnSpc>
                <a:spcPct val="120000"/>
              </a:lnSpc>
              <a:spcBef>
                <a:spcPts val="0"/>
              </a:spcBef>
              <a:spcAft>
                <a:spcPts val="600"/>
              </a:spcAft>
              <a:buClr>
                <a:schemeClr val="tx1"/>
              </a:buClr>
              <a:buNone/>
            </a:pPr>
            <a:r>
              <a:rPr lang="en-US" sz="2100" dirty="0">
                <a:solidFill>
                  <a:schemeClr val="tx1"/>
                </a:solidFill>
              </a:rPr>
              <a:t>In LINDDUN, each </a:t>
            </a:r>
            <a:r>
              <a:rPr lang="en-US" sz="2100" b="1" dirty="0">
                <a:solidFill>
                  <a:schemeClr val="tx1"/>
                </a:solidFill>
              </a:rPr>
              <a:t>DFD element type</a:t>
            </a:r>
            <a:r>
              <a:rPr lang="en-US" sz="2100" dirty="0">
                <a:solidFill>
                  <a:schemeClr val="tx1"/>
                </a:solidFill>
              </a:rPr>
              <a:t> is potentially subject to </a:t>
            </a:r>
            <a:r>
              <a:rPr lang="en-US" sz="2100" b="1" dirty="0">
                <a:solidFill>
                  <a:schemeClr val="tx1"/>
                </a:solidFill>
              </a:rPr>
              <a:t>specific privacy threats</a:t>
            </a:r>
            <a:r>
              <a:rPr lang="en-US" sz="2100" b="1" i="1" dirty="0">
                <a:solidFill>
                  <a:srgbClr val="0432FF"/>
                </a:solidFill>
              </a:rPr>
              <a:t> </a:t>
            </a:r>
            <a:r>
              <a:rPr lang="en-US" sz="2100" dirty="0">
                <a:solidFill>
                  <a:schemeClr val="tx1"/>
                </a:solidFill>
              </a:rPr>
              <a:t>grouped around 7 high-level categories.</a:t>
            </a:r>
          </a:p>
          <a:p>
            <a:pPr marL="114300" indent="0">
              <a:lnSpc>
                <a:spcPct val="120000"/>
              </a:lnSpc>
              <a:spcBef>
                <a:spcPts val="0"/>
              </a:spcBef>
              <a:spcAft>
                <a:spcPts val="600"/>
              </a:spcAft>
              <a:buClr>
                <a:schemeClr val="tx1"/>
              </a:buClr>
              <a:buNone/>
            </a:pPr>
            <a:endParaRPr lang="en-US" sz="2100" dirty="0">
              <a:solidFill>
                <a:schemeClr val="tx1"/>
              </a:solidFill>
              <a:highlight>
                <a:srgbClr val="FFFED6"/>
              </a:highlight>
            </a:endParaRPr>
          </a:p>
          <a:p>
            <a:pPr marL="571500" indent="-457200">
              <a:lnSpc>
                <a:spcPct val="120000"/>
              </a:lnSpc>
              <a:spcBef>
                <a:spcPts val="0"/>
              </a:spcBef>
              <a:spcAft>
                <a:spcPts val="600"/>
              </a:spcAft>
              <a:buClr>
                <a:schemeClr val="tx1"/>
              </a:buClr>
              <a:buFont typeface="+mj-lt"/>
              <a:buAutoNum type="arabicPeriod"/>
            </a:pPr>
            <a:endParaRPr lang="en-US" sz="2100" i="1" dirty="0">
              <a:solidFill>
                <a:schemeClr val="tx1"/>
              </a:solidFill>
            </a:endParaRP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DC6D6"/>
              </a:buClr>
              <a:buSzPts val="4000"/>
              <a:buFont typeface="Calibri"/>
              <a:buNone/>
            </a:pPr>
            <a:r>
              <a:rPr lang="en-US" sz="2700" dirty="0"/>
              <a:t>Step 2: Mapping the DFD to LINDUNN threat categories</a:t>
            </a:r>
          </a:p>
        </p:txBody>
      </p:sp>
      <p:pic>
        <p:nvPicPr>
          <p:cNvPr id="3" name="Picture 2">
            <a:extLst>
              <a:ext uri="{FF2B5EF4-FFF2-40B4-BE49-F238E27FC236}">
                <a16:creationId xmlns:a16="http://schemas.microsoft.com/office/drawing/2014/main" id="{B9DD1EFB-238D-7C43-B5DD-04145104069A}"/>
              </a:ext>
            </a:extLst>
          </p:cNvPr>
          <p:cNvPicPr>
            <a:picLocks noChangeAspect="1"/>
          </p:cNvPicPr>
          <p:nvPr/>
        </p:nvPicPr>
        <p:blipFill>
          <a:blip r:embed="rId3"/>
          <a:stretch>
            <a:fillRect/>
          </a:stretch>
        </p:blipFill>
        <p:spPr>
          <a:xfrm>
            <a:off x="1279513" y="2243915"/>
            <a:ext cx="6584974" cy="2097728"/>
          </a:xfrm>
          <a:prstGeom prst="rect">
            <a:avLst/>
          </a:prstGeom>
        </p:spPr>
      </p:pic>
      <p:sp>
        <p:nvSpPr>
          <p:cNvPr id="11" name="TextBox 10">
            <a:extLst>
              <a:ext uri="{FF2B5EF4-FFF2-40B4-BE49-F238E27FC236}">
                <a16:creationId xmlns:a16="http://schemas.microsoft.com/office/drawing/2014/main" id="{7C9A7CC5-9E36-A94D-82DB-7BB15D2A6276}"/>
              </a:ext>
            </a:extLst>
          </p:cNvPr>
          <p:cNvSpPr txBox="1"/>
          <p:nvPr/>
        </p:nvSpPr>
        <p:spPr>
          <a:xfrm>
            <a:off x="1334362" y="5493056"/>
            <a:ext cx="6475228" cy="738664"/>
          </a:xfrm>
          <a:prstGeom prst="rect">
            <a:avLst/>
          </a:prstGeom>
          <a:solidFill>
            <a:srgbClr val="FFFED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2100" b="1" dirty="0">
                <a:solidFill>
                  <a:schemeClr val="tx1"/>
                </a:solidFill>
                <a:latin typeface="Calibri" panose="020F0502020204030204" pitchFamily="34" charset="0"/>
                <a:cs typeface="Calibri" panose="020F0502020204030204" pitchFamily="34" charset="0"/>
              </a:rPr>
              <a:t>Can “unawareness” be a threat to a datastore?</a:t>
            </a:r>
          </a:p>
          <a:p>
            <a:pPr algn="ctr"/>
            <a:r>
              <a:rPr lang="en-US" sz="2100" b="1" dirty="0">
                <a:solidFill>
                  <a:schemeClr val="tx1"/>
                </a:solidFill>
                <a:latin typeface="Calibri" panose="020F0502020204030204" pitchFamily="34" charset="0"/>
                <a:cs typeface="Calibri" panose="020F0502020204030204" pitchFamily="34" charset="0"/>
              </a:rPr>
              <a:t>Why? Why not?</a:t>
            </a:r>
          </a:p>
        </p:txBody>
      </p:sp>
      <p:sp>
        <p:nvSpPr>
          <p:cNvPr id="13" name="Google Shape;85;p14">
            <a:extLst>
              <a:ext uri="{FF2B5EF4-FFF2-40B4-BE49-F238E27FC236}">
                <a16:creationId xmlns:a16="http://schemas.microsoft.com/office/drawing/2014/main" id="{86DAE789-EC1F-554E-935F-6BF402AC69A3}"/>
              </a:ext>
            </a:extLst>
          </p:cNvPr>
          <p:cNvSpPr txBox="1">
            <a:spLocks/>
          </p:cNvSpPr>
          <p:nvPr/>
        </p:nvSpPr>
        <p:spPr>
          <a:xfrm>
            <a:off x="457200" y="4379743"/>
            <a:ext cx="8229552" cy="94155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360"/>
              </a:spcBef>
              <a:spcAft>
                <a:spcPts val="0"/>
              </a:spcAft>
              <a:buClr>
                <a:schemeClr val="dk1"/>
              </a:buClr>
              <a:buSzPts val="1800"/>
              <a:buFont typeface="Arial"/>
              <a:buChar char="•"/>
              <a:defRPr sz="3200" b="0" i="0" u="none" strike="noStrike" cap="none">
                <a:solidFill>
                  <a:schemeClr val="dk1"/>
                </a:solidFill>
                <a:latin typeface="Calibri"/>
                <a:ea typeface="Calibri"/>
                <a:cs typeface="Calibri"/>
                <a:sym typeface="Calibri"/>
              </a:defRPr>
            </a:lvl1pPr>
            <a:lvl2pPr marL="914400" marR="0" lvl="1" indent="-342900" algn="l" rtl="0">
              <a:lnSpc>
                <a:spcPct val="100000"/>
              </a:lnSpc>
              <a:spcBef>
                <a:spcPts val="36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114300" indent="0">
              <a:lnSpc>
                <a:spcPct val="120000"/>
              </a:lnSpc>
              <a:spcBef>
                <a:spcPts val="0"/>
              </a:spcBef>
              <a:spcAft>
                <a:spcPts val="600"/>
              </a:spcAft>
              <a:buClr>
                <a:schemeClr val="tx1"/>
              </a:buClr>
              <a:buNone/>
            </a:pPr>
            <a:r>
              <a:rPr lang="en-US" sz="2100" dirty="0">
                <a:solidFill>
                  <a:schemeClr val="tx1"/>
                </a:solidFill>
              </a:rPr>
              <a:t>Each DFD element is subject to </a:t>
            </a:r>
            <a:r>
              <a:rPr lang="en-US" sz="2100" u="sng" dirty="0">
                <a:solidFill>
                  <a:schemeClr val="tx1"/>
                </a:solidFill>
              </a:rPr>
              <a:t>certain privacy threats</a:t>
            </a:r>
            <a:r>
              <a:rPr lang="en-US" sz="2100" dirty="0">
                <a:solidFill>
                  <a:schemeClr val="tx1"/>
                </a:solidFill>
              </a:rPr>
              <a:t>, and the nature of the potential privacy threat is </a:t>
            </a:r>
            <a:r>
              <a:rPr lang="en-US" sz="2100" u="sng" dirty="0">
                <a:solidFill>
                  <a:schemeClr val="tx1"/>
                </a:solidFill>
              </a:rPr>
              <a:t>determined by the DFD element type</a:t>
            </a:r>
            <a:r>
              <a:rPr lang="en-US" sz="2100" dirty="0">
                <a:solidFill>
                  <a:schemeClr val="tx1"/>
                </a:solidFill>
              </a:rPr>
              <a:t>.</a:t>
            </a:r>
            <a:endParaRPr lang="en-US" sz="2100" dirty="0">
              <a:solidFill>
                <a:schemeClr val="tx1"/>
              </a:solidFill>
              <a:highlight>
                <a:srgbClr val="FFFED6"/>
              </a:highlight>
            </a:endParaRPr>
          </a:p>
        </p:txBody>
      </p:sp>
      <p:sp>
        <p:nvSpPr>
          <p:cNvPr id="5" name="Oval 4">
            <a:extLst>
              <a:ext uri="{FF2B5EF4-FFF2-40B4-BE49-F238E27FC236}">
                <a16:creationId xmlns:a16="http://schemas.microsoft.com/office/drawing/2014/main" id="{AEE590D7-EE8B-B64E-A207-DA77293FA5B7}"/>
              </a:ext>
            </a:extLst>
          </p:cNvPr>
          <p:cNvSpPr/>
          <p:nvPr/>
        </p:nvSpPr>
        <p:spPr>
          <a:xfrm>
            <a:off x="7475995" y="1915096"/>
            <a:ext cx="1081260" cy="665420"/>
          </a:xfrm>
          <a:prstGeom prst="ellipse">
            <a:avLst/>
          </a:prstGeom>
          <a:solidFill>
            <a:srgbClr val="D5FC7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b="1" dirty="0">
                <a:solidFill>
                  <a:schemeClr val="tx1"/>
                </a:solidFill>
              </a:rPr>
              <a:t>Mapping Template</a:t>
            </a:r>
          </a:p>
        </p:txBody>
      </p:sp>
    </p:spTree>
    <p:extLst>
      <p:ext uri="{BB962C8B-B14F-4D97-AF65-F5344CB8AC3E}">
        <p14:creationId xmlns:p14="http://schemas.microsoft.com/office/powerpoint/2010/main" val="1220063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18</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3429001"/>
            <a:ext cx="8229552" cy="2963630"/>
          </a:xfrm>
          <a:prstGeom prst="rect">
            <a:avLst/>
          </a:prstGeom>
          <a:noFill/>
          <a:ln>
            <a:noFill/>
          </a:ln>
        </p:spPr>
        <p:txBody>
          <a:bodyPr spcFirstLastPara="1" wrap="square" lIns="91425" tIns="45700" rIns="91425" bIns="45700" anchor="t" anchorCtr="0">
            <a:noAutofit/>
          </a:bodyPr>
          <a:lstStyle/>
          <a:p>
            <a:pPr marL="114300" indent="0">
              <a:lnSpc>
                <a:spcPct val="120000"/>
              </a:lnSpc>
              <a:spcBef>
                <a:spcPts val="0"/>
              </a:spcBef>
              <a:spcAft>
                <a:spcPts val="600"/>
              </a:spcAft>
              <a:buClr>
                <a:schemeClr val="tx1"/>
              </a:buClr>
              <a:buNone/>
            </a:pPr>
            <a:r>
              <a:rPr lang="en-US" sz="2100" dirty="0" err="1">
                <a:solidFill>
                  <a:schemeClr val="tx1"/>
                </a:solidFill>
              </a:rPr>
              <a:t>Linkability</a:t>
            </a:r>
            <a:r>
              <a:rPr lang="en-US" sz="2100" dirty="0">
                <a:solidFill>
                  <a:schemeClr val="tx1"/>
                </a:solidFill>
              </a:rPr>
              <a:t> can result in severe privacy issues only when linkable data leads to </a:t>
            </a:r>
            <a:r>
              <a:rPr lang="en-US" sz="2100" u="sng" dirty="0">
                <a:solidFill>
                  <a:schemeClr val="tx1"/>
                </a:solidFill>
              </a:rPr>
              <a:t>identification</a:t>
            </a:r>
            <a:r>
              <a:rPr lang="en-US" sz="2100" dirty="0">
                <a:solidFill>
                  <a:schemeClr val="tx1"/>
                </a:solidFill>
              </a:rPr>
              <a:t> or </a:t>
            </a:r>
            <a:r>
              <a:rPr lang="en-US" sz="2100" u="sng" dirty="0">
                <a:solidFill>
                  <a:schemeClr val="tx1"/>
                </a:solidFill>
              </a:rPr>
              <a:t>inference</a:t>
            </a:r>
            <a:r>
              <a:rPr lang="en-US" sz="2100" dirty="0">
                <a:solidFill>
                  <a:schemeClr val="tx1"/>
                </a:solidFill>
              </a:rPr>
              <a:t>:</a:t>
            </a:r>
          </a:p>
          <a:p>
            <a:pPr>
              <a:lnSpc>
                <a:spcPct val="120000"/>
              </a:lnSpc>
              <a:spcBef>
                <a:spcPts val="0"/>
              </a:spcBef>
              <a:spcAft>
                <a:spcPts val="600"/>
              </a:spcAft>
              <a:buClr>
                <a:schemeClr val="tx1"/>
              </a:buClr>
            </a:pPr>
            <a:r>
              <a:rPr lang="en-US" sz="2100" b="1" dirty="0">
                <a:solidFill>
                  <a:schemeClr val="tx1"/>
                </a:solidFill>
              </a:rPr>
              <a:t>Identification</a:t>
            </a:r>
            <a:r>
              <a:rPr lang="en-US" sz="2100" dirty="0">
                <a:solidFill>
                  <a:schemeClr val="tx1"/>
                </a:solidFill>
              </a:rPr>
              <a:t>: A data subject can be recognized by linking several (pseudo-)anonymous data (e.g., street name + gender + age).</a:t>
            </a:r>
          </a:p>
          <a:p>
            <a:pPr>
              <a:lnSpc>
                <a:spcPct val="120000"/>
              </a:lnSpc>
              <a:spcBef>
                <a:spcPts val="0"/>
              </a:spcBef>
              <a:spcAft>
                <a:spcPts val="600"/>
              </a:spcAft>
              <a:buClr>
                <a:schemeClr val="tx1"/>
              </a:buClr>
            </a:pPr>
            <a:r>
              <a:rPr lang="en-US" sz="2100" b="1" dirty="0">
                <a:solidFill>
                  <a:schemeClr val="tx1"/>
                </a:solidFill>
              </a:rPr>
              <a:t>Inference</a:t>
            </a:r>
            <a:r>
              <a:rPr lang="en-US" sz="2100" dirty="0">
                <a:solidFill>
                  <a:schemeClr val="tx1"/>
                </a:solidFill>
              </a:rPr>
              <a:t>: We can deduce relationships from certain related properties leading to severe cases of </a:t>
            </a:r>
            <a:r>
              <a:rPr lang="en-US" sz="2100" i="1" dirty="0">
                <a:solidFill>
                  <a:schemeClr val="tx1"/>
                </a:solidFill>
              </a:rPr>
              <a:t>discrimination</a:t>
            </a:r>
            <a:r>
              <a:rPr lang="en-US" sz="2100" dirty="0">
                <a:solidFill>
                  <a:schemeClr val="tx1"/>
                </a:solidFill>
              </a:rPr>
              <a:t> (e.g., people living in a certain neighborhood are prone to particular diseases).</a:t>
            </a:r>
          </a:p>
          <a:p>
            <a:pPr marL="114300" indent="0">
              <a:lnSpc>
                <a:spcPct val="120000"/>
              </a:lnSpc>
              <a:spcBef>
                <a:spcPts val="0"/>
              </a:spcBef>
              <a:spcAft>
                <a:spcPts val="600"/>
              </a:spcAft>
              <a:buClr>
                <a:schemeClr val="tx1"/>
              </a:buClr>
              <a:buNone/>
            </a:pPr>
            <a:endParaRPr lang="en-US" sz="2100" dirty="0">
              <a:solidFill>
                <a:schemeClr val="tx1"/>
              </a:solidFill>
              <a:highlight>
                <a:srgbClr val="FFFED6"/>
              </a:highlight>
            </a:endParaRPr>
          </a:p>
          <a:p>
            <a:pPr marL="571500" indent="-457200">
              <a:lnSpc>
                <a:spcPct val="120000"/>
              </a:lnSpc>
              <a:spcBef>
                <a:spcPts val="0"/>
              </a:spcBef>
              <a:spcAft>
                <a:spcPts val="600"/>
              </a:spcAft>
              <a:buClr>
                <a:schemeClr val="tx1"/>
              </a:buClr>
              <a:buFont typeface="+mj-lt"/>
              <a:buAutoNum type="arabicPeriod"/>
            </a:pPr>
            <a:endParaRPr lang="en-US" sz="2100" i="1" dirty="0">
              <a:solidFill>
                <a:schemeClr val="tx1"/>
              </a:solidFill>
            </a:endParaRP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DC6D6"/>
              </a:buClr>
              <a:buSzPts val="4000"/>
              <a:buFont typeface="Calibri"/>
              <a:buNone/>
            </a:pPr>
            <a:r>
              <a:rPr lang="en-US" sz="2700" dirty="0"/>
              <a:t>Step 2: Mapping the DFD to LINDUNN threat categories</a:t>
            </a:r>
          </a:p>
        </p:txBody>
      </p:sp>
      <p:pic>
        <p:nvPicPr>
          <p:cNvPr id="2" name="Picture 1">
            <a:extLst>
              <a:ext uri="{FF2B5EF4-FFF2-40B4-BE49-F238E27FC236}">
                <a16:creationId xmlns:a16="http://schemas.microsoft.com/office/drawing/2014/main" id="{A431AA99-F880-694E-8C85-1BE7E465A423}"/>
              </a:ext>
            </a:extLst>
          </p:cNvPr>
          <p:cNvPicPr>
            <a:picLocks noChangeAspect="1"/>
          </p:cNvPicPr>
          <p:nvPr/>
        </p:nvPicPr>
        <p:blipFill>
          <a:blip r:embed="rId3"/>
          <a:stretch>
            <a:fillRect/>
          </a:stretch>
        </p:blipFill>
        <p:spPr>
          <a:xfrm>
            <a:off x="850876" y="1484817"/>
            <a:ext cx="7442200" cy="1804397"/>
          </a:xfrm>
          <a:prstGeom prst="rect">
            <a:avLst/>
          </a:prstGeom>
        </p:spPr>
      </p:pic>
    </p:spTree>
    <p:extLst>
      <p:ext uri="{BB962C8B-B14F-4D97-AF65-F5344CB8AC3E}">
        <p14:creationId xmlns:p14="http://schemas.microsoft.com/office/powerpoint/2010/main" val="895552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19</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3429001"/>
            <a:ext cx="8229552" cy="2963630"/>
          </a:xfrm>
          <a:prstGeom prst="rect">
            <a:avLst/>
          </a:prstGeom>
          <a:noFill/>
          <a:ln>
            <a:noFill/>
          </a:ln>
        </p:spPr>
        <p:txBody>
          <a:bodyPr spcFirstLastPara="1" wrap="square" lIns="91425" tIns="45700" rIns="91425" bIns="45700" anchor="t" anchorCtr="0">
            <a:noAutofit/>
          </a:bodyPr>
          <a:lstStyle/>
          <a:p>
            <a:pPr marL="114300" indent="0">
              <a:lnSpc>
                <a:spcPct val="120000"/>
              </a:lnSpc>
              <a:spcBef>
                <a:spcPts val="0"/>
              </a:spcBef>
              <a:spcAft>
                <a:spcPts val="600"/>
              </a:spcAft>
              <a:buClr>
                <a:schemeClr val="tx1"/>
              </a:buClr>
              <a:buNone/>
            </a:pPr>
            <a:r>
              <a:rPr lang="en-US" sz="2100" dirty="0">
                <a:solidFill>
                  <a:schemeClr val="tx1"/>
                </a:solidFill>
              </a:rPr>
              <a:t>Identifiability is often a consequence of linking data to the same subject:</a:t>
            </a:r>
          </a:p>
          <a:p>
            <a:pPr>
              <a:lnSpc>
                <a:spcPct val="120000"/>
              </a:lnSpc>
              <a:spcBef>
                <a:spcPts val="0"/>
              </a:spcBef>
              <a:spcAft>
                <a:spcPts val="600"/>
              </a:spcAft>
              <a:buClr>
                <a:schemeClr val="tx1"/>
              </a:buClr>
            </a:pPr>
            <a:r>
              <a:rPr lang="en-US" sz="2100" dirty="0">
                <a:solidFill>
                  <a:schemeClr val="tx1"/>
                </a:solidFill>
              </a:rPr>
              <a:t>Data are considered </a:t>
            </a:r>
            <a:r>
              <a:rPr lang="en-US" sz="2100" i="1" dirty="0">
                <a:solidFill>
                  <a:schemeClr val="tx1"/>
                </a:solidFill>
              </a:rPr>
              <a:t>de-identified</a:t>
            </a:r>
            <a:r>
              <a:rPr lang="en-US" sz="2100" dirty="0">
                <a:solidFill>
                  <a:schemeClr val="tx1"/>
                </a:solidFill>
              </a:rPr>
              <a:t> when no identifiers (e.g., social security number, full name and address, birth date) are stored.</a:t>
            </a:r>
          </a:p>
          <a:p>
            <a:pPr>
              <a:lnSpc>
                <a:spcPct val="120000"/>
              </a:lnSpc>
              <a:spcBef>
                <a:spcPts val="0"/>
              </a:spcBef>
              <a:spcAft>
                <a:spcPts val="600"/>
              </a:spcAft>
              <a:buClr>
                <a:schemeClr val="tx1"/>
              </a:buClr>
            </a:pPr>
            <a:r>
              <a:rPr lang="en-US" sz="2100" dirty="0">
                <a:solidFill>
                  <a:schemeClr val="tx1"/>
                </a:solidFill>
              </a:rPr>
              <a:t>Pseudo-identifiers (e.g., birth year (instead of birthdate), city (instead of full address), etc.) can also lead to an identification.</a:t>
            </a:r>
          </a:p>
          <a:p>
            <a:pPr marL="114300" indent="0">
              <a:lnSpc>
                <a:spcPct val="120000"/>
              </a:lnSpc>
              <a:spcBef>
                <a:spcPts val="0"/>
              </a:spcBef>
              <a:spcAft>
                <a:spcPts val="600"/>
              </a:spcAft>
              <a:buClr>
                <a:schemeClr val="tx1"/>
              </a:buClr>
              <a:buNone/>
            </a:pPr>
            <a:r>
              <a:rPr lang="en-US" sz="2100" dirty="0">
                <a:solidFill>
                  <a:schemeClr val="tx1"/>
                </a:solidFill>
                <a:highlight>
                  <a:srgbClr val="FFFED6"/>
                </a:highlight>
              </a:rPr>
              <a:t>⇒ The more information is linked together, the smaller the anonymity set will be. </a:t>
            </a:r>
            <a:r>
              <a:rPr lang="en-US" sz="2100" b="1" dirty="0">
                <a:solidFill>
                  <a:schemeClr val="tx1"/>
                </a:solidFill>
                <a:highlight>
                  <a:srgbClr val="FFFED6"/>
                </a:highlight>
              </a:rPr>
              <a:t>Can ratings of a song/movie lead to identifiability?</a:t>
            </a: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DC6D6"/>
              </a:buClr>
              <a:buSzPts val="4000"/>
              <a:buFont typeface="Calibri"/>
              <a:buNone/>
            </a:pPr>
            <a:r>
              <a:rPr lang="en-US" sz="2700" dirty="0"/>
              <a:t>Step 2: Mapping the DFD to LINDUNN threat categories</a:t>
            </a:r>
          </a:p>
        </p:txBody>
      </p:sp>
      <p:pic>
        <p:nvPicPr>
          <p:cNvPr id="3" name="Picture 2">
            <a:extLst>
              <a:ext uri="{FF2B5EF4-FFF2-40B4-BE49-F238E27FC236}">
                <a16:creationId xmlns:a16="http://schemas.microsoft.com/office/drawing/2014/main" id="{5EEB914F-47D2-804F-B4C3-607BF81A6E7A}"/>
              </a:ext>
            </a:extLst>
          </p:cNvPr>
          <p:cNvPicPr>
            <a:picLocks noChangeAspect="1"/>
          </p:cNvPicPr>
          <p:nvPr/>
        </p:nvPicPr>
        <p:blipFill>
          <a:blip r:embed="rId3"/>
          <a:stretch>
            <a:fillRect/>
          </a:stretch>
        </p:blipFill>
        <p:spPr>
          <a:xfrm>
            <a:off x="895076" y="1506974"/>
            <a:ext cx="7353800" cy="1782963"/>
          </a:xfrm>
          <a:prstGeom prst="rect">
            <a:avLst/>
          </a:prstGeom>
        </p:spPr>
      </p:pic>
    </p:spTree>
    <p:extLst>
      <p:ext uri="{BB962C8B-B14F-4D97-AF65-F5344CB8AC3E}">
        <p14:creationId xmlns:p14="http://schemas.microsoft.com/office/powerpoint/2010/main" val="3253330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20</a:t>
            </a:fld>
            <a:endParaRPr lang="en-US" dirty="0"/>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DC6D6"/>
              </a:buClr>
              <a:buSzPts val="4000"/>
              <a:buFont typeface="Calibri"/>
              <a:buNone/>
            </a:pPr>
            <a:r>
              <a:rPr lang="en-US" sz="2700" dirty="0"/>
              <a:t>Step 2: Mapping the DFD to LINDUNN threat categories</a:t>
            </a:r>
          </a:p>
        </p:txBody>
      </p:sp>
      <p:pic>
        <p:nvPicPr>
          <p:cNvPr id="2" name="Picture 1">
            <a:extLst>
              <a:ext uri="{FF2B5EF4-FFF2-40B4-BE49-F238E27FC236}">
                <a16:creationId xmlns:a16="http://schemas.microsoft.com/office/drawing/2014/main" id="{2DB20454-3ABB-1C4F-93AE-0AAF9D3498BF}"/>
              </a:ext>
            </a:extLst>
          </p:cNvPr>
          <p:cNvPicPr>
            <a:picLocks noChangeAspect="1"/>
          </p:cNvPicPr>
          <p:nvPr/>
        </p:nvPicPr>
        <p:blipFill>
          <a:blip r:embed="rId3"/>
          <a:stretch>
            <a:fillRect/>
          </a:stretch>
        </p:blipFill>
        <p:spPr>
          <a:xfrm>
            <a:off x="558800" y="1339047"/>
            <a:ext cx="6259771" cy="3849706"/>
          </a:xfrm>
          <a:prstGeom prst="rect">
            <a:avLst/>
          </a:prstGeom>
        </p:spPr>
      </p:pic>
      <p:sp>
        <p:nvSpPr>
          <p:cNvPr id="4" name="TextBox 3">
            <a:extLst>
              <a:ext uri="{FF2B5EF4-FFF2-40B4-BE49-F238E27FC236}">
                <a16:creationId xmlns:a16="http://schemas.microsoft.com/office/drawing/2014/main" id="{309DC226-EB0A-734C-AB3E-1FB21084DFA1}"/>
              </a:ext>
            </a:extLst>
          </p:cNvPr>
          <p:cNvSpPr txBox="1"/>
          <p:nvPr/>
        </p:nvSpPr>
        <p:spPr>
          <a:xfrm>
            <a:off x="3296721" y="1466047"/>
            <a:ext cx="5148779" cy="2492990"/>
          </a:xfrm>
          <a:prstGeom prst="rect">
            <a:avLst/>
          </a:prstGeom>
          <a:noFill/>
        </p:spPr>
        <p:txBody>
          <a:bodyPr wrap="square" rtlCol="0">
            <a:spAutoFit/>
          </a:bodyPr>
          <a:lstStyle/>
          <a:p>
            <a:pPr>
              <a:spcAft>
                <a:spcPts val="1200"/>
              </a:spcAft>
            </a:pPr>
            <a:r>
              <a:rPr lang="en-US" sz="1700" dirty="0"/>
              <a:t>“No. </a:t>
            </a:r>
            <a:r>
              <a:rPr lang="en-US" sz="1700" b="1" dirty="0"/>
              <a:t>4417749</a:t>
            </a:r>
            <a:r>
              <a:rPr lang="en-US" sz="1700" dirty="0"/>
              <a:t> conducted hundreds of searches over a three-month period on topics ranging from “numb fingers” to “60 single men” to “dog that urinates on everything.”</a:t>
            </a:r>
          </a:p>
          <a:p>
            <a:pPr>
              <a:spcAft>
                <a:spcPts val="1200"/>
              </a:spcAft>
            </a:pPr>
            <a:r>
              <a:rPr lang="en-US" sz="1700" dirty="0"/>
              <a:t>“…search by search, click by click, the identity of AOL user No. 4417749 became easier to discern.”</a:t>
            </a:r>
          </a:p>
          <a:p>
            <a:pPr>
              <a:spcAft>
                <a:spcPts val="1200"/>
              </a:spcAft>
            </a:pPr>
            <a:r>
              <a:rPr lang="en-US" sz="1700" dirty="0"/>
              <a:t>“…AOL </a:t>
            </a:r>
            <a:r>
              <a:rPr lang="en-US" sz="1700" u="sng" dirty="0"/>
              <a:t>removed</a:t>
            </a:r>
            <a:r>
              <a:rPr lang="en-US" sz="1700" dirty="0"/>
              <a:t> the search data from its site over the weekend and </a:t>
            </a:r>
            <a:r>
              <a:rPr lang="en-US" sz="1700" u="sng" dirty="0"/>
              <a:t>apologized</a:t>
            </a:r>
            <a:r>
              <a:rPr lang="en-US" sz="1700" dirty="0"/>
              <a:t> for its release.” </a:t>
            </a:r>
            <a:r>
              <a:rPr lang="en-US" sz="1700" dirty="0">
                <a:sym typeface="Wingdings" pitchFamily="2" charset="2"/>
              </a:rPr>
              <a:t></a:t>
            </a:r>
            <a:endParaRPr lang="en-US" sz="1700" dirty="0"/>
          </a:p>
        </p:txBody>
      </p:sp>
      <p:sp>
        <p:nvSpPr>
          <p:cNvPr id="8" name="TextBox 7">
            <a:extLst>
              <a:ext uri="{FF2B5EF4-FFF2-40B4-BE49-F238E27FC236}">
                <a16:creationId xmlns:a16="http://schemas.microsoft.com/office/drawing/2014/main" id="{CADAC409-1DC7-D847-8583-8CAE42F980F1}"/>
              </a:ext>
            </a:extLst>
          </p:cNvPr>
          <p:cNvSpPr txBox="1"/>
          <p:nvPr/>
        </p:nvSpPr>
        <p:spPr>
          <a:xfrm>
            <a:off x="1092631" y="5616708"/>
            <a:ext cx="6958738" cy="738664"/>
          </a:xfrm>
          <a:prstGeom prst="rect">
            <a:avLst/>
          </a:prstGeom>
          <a:solidFill>
            <a:srgbClr val="FFFED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2100" dirty="0">
                <a:solidFill>
                  <a:schemeClr val="tx1"/>
                </a:solidFill>
                <a:latin typeface="Calibri" panose="020F0502020204030204" pitchFamily="34" charset="0"/>
                <a:cs typeface="Calibri" panose="020F0502020204030204" pitchFamily="34" charset="0"/>
              </a:rPr>
              <a:t>Internet users can be easily </a:t>
            </a:r>
            <a:r>
              <a:rPr lang="en-US" sz="2100" b="1" dirty="0">
                <a:solidFill>
                  <a:schemeClr val="tx1"/>
                </a:solidFill>
                <a:latin typeface="Calibri" panose="020F0502020204030204" pitchFamily="34" charset="0"/>
                <a:cs typeface="Calibri" panose="020F0502020204030204" pitchFamily="34" charset="0"/>
              </a:rPr>
              <a:t>identified</a:t>
            </a:r>
            <a:r>
              <a:rPr lang="en-US" sz="2100" dirty="0">
                <a:solidFill>
                  <a:schemeClr val="tx1"/>
                </a:solidFill>
                <a:latin typeface="Calibri" panose="020F0502020204030204" pitchFamily="34" charset="0"/>
                <a:cs typeface="Calibri" panose="020F0502020204030204" pitchFamily="34" charset="0"/>
              </a:rPr>
              <a:t> by </a:t>
            </a:r>
            <a:r>
              <a:rPr lang="en-US" sz="2100" b="1" dirty="0">
                <a:solidFill>
                  <a:schemeClr val="tx1"/>
                </a:solidFill>
                <a:latin typeface="Calibri" panose="020F0502020204030204" pitchFamily="34" charset="0"/>
                <a:cs typeface="Calibri" panose="020F0502020204030204" pitchFamily="34" charset="0"/>
              </a:rPr>
              <a:t>compiling</a:t>
            </a:r>
            <a:r>
              <a:rPr lang="en-US" sz="2100" dirty="0">
                <a:solidFill>
                  <a:schemeClr val="tx1"/>
                </a:solidFill>
                <a:latin typeface="Calibri" panose="020F0502020204030204" pitchFamily="34" charset="0"/>
                <a:cs typeface="Calibri" panose="020F0502020204030204" pitchFamily="34" charset="0"/>
              </a:rPr>
              <a:t> their </a:t>
            </a:r>
            <a:r>
              <a:rPr lang="en-US" sz="2100" b="1" dirty="0">
                <a:solidFill>
                  <a:schemeClr val="tx1"/>
                </a:solidFill>
                <a:latin typeface="Calibri" panose="020F0502020204030204" pitchFamily="34" charset="0"/>
                <a:cs typeface="Calibri" panose="020F0502020204030204" pitchFamily="34" charset="0"/>
              </a:rPr>
              <a:t>search queries</a:t>
            </a:r>
            <a:r>
              <a:rPr lang="en-US" sz="2100" dirty="0">
                <a:solidFill>
                  <a:schemeClr val="tx1"/>
                </a:solidFill>
                <a:latin typeface="Calibri" panose="020F0502020204030204" pitchFamily="34" charset="0"/>
                <a:cs typeface="Calibri" panose="020F0502020204030204" pitchFamily="34" charset="0"/>
              </a:rPr>
              <a:t>. </a:t>
            </a:r>
          </a:p>
        </p:txBody>
      </p:sp>
      <p:sp>
        <p:nvSpPr>
          <p:cNvPr id="11" name="TextBox 10">
            <a:extLst>
              <a:ext uri="{FF2B5EF4-FFF2-40B4-BE49-F238E27FC236}">
                <a16:creationId xmlns:a16="http://schemas.microsoft.com/office/drawing/2014/main" id="{6B8BCA13-05E5-8147-9409-CFCEC964CDD0}"/>
              </a:ext>
            </a:extLst>
          </p:cNvPr>
          <p:cNvSpPr txBox="1"/>
          <p:nvPr/>
        </p:nvSpPr>
        <p:spPr>
          <a:xfrm>
            <a:off x="1391314" y="5180229"/>
            <a:ext cx="6361371" cy="307777"/>
          </a:xfrm>
          <a:prstGeom prst="rect">
            <a:avLst/>
          </a:prstGeom>
          <a:noFill/>
        </p:spPr>
        <p:txBody>
          <a:bodyPr wrap="square" rtlCol="0">
            <a:spAutoFit/>
          </a:bodyPr>
          <a:lstStyle/>
          <a:p>
            <a:pPr algn="ctr">
              <a:spcAft>
                <a:spcPts val="1200"/>
              </a:spcAft>
            </a:pPr>
            <a:r>
              <a:rPr lang="en-US" dirty="0">
                <a:hlinkClick r:id="rId4"/>
              </a:rPr>
              <a:t>https://www.nytimes.com/2006/08/09/technology/09aol.html</a:t>
            </a:r>
            <a:r>
              <a:rPr lang="en-US" dirty="0"/>
              <a:t> </a:t>
            </a:r>
          </a:p>
        </p:txBody>
      </p:sp>
    </p:spTree>
    <p:extLst>
      <p:ext uri="{BB962C8B-B14F-4D97-AF65-F5344CB8AC3E}">
        <p14:creationId xmlns:p14="http://schemas.microsoft.com/office/powerpoint/2010/main" val="2915835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21</a:t>
            </a:fld>
            <a:endParaRPr lang="en-US" dirty="0"/>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DC6D6"/>
              </a:buClr>
              <a:buSzPts val="4000"/>
              <a:buFont typeface="Calibri"/>
              <a:buNone/>
            </a:pPr>
            <a:r>
              <a:rPr lang="en-US" sz="2700" dirty="0"/>
              <a:t>Step 2: Mapping the DFD to LINDUNN threat categories</a:t>
            </a:r>
          </a:p>
        </p:txBody>
      </p:sp>
      <p:pic>
        <p:nvPicPr>
          <p:cNvPr id="5" name="Picture 4">
            <a:extLst>
              <a:ext uri="{FF2B5EF4-FFF2-40B4-BE49-F238E27FC236}">
                <a16:creationId xmlns:a16="http://schemas.microsoft.com/office/drawing/2014/main" id="{3139252D-1C42-DC4B-A189-072A8FE9A3F6}"/>
              </a:ext>
            </a:extLst>
          </p:cNvPr>
          <p:cNvPicPr>
            <a:picLocks noChangeAspect="1"/>
          </p:cNvPicPr>
          <p:nvPr/>
        </p:nvPicPr>
        <p:blipFill>
          <a:blip r:embed="rId3"/>
          <a:stretch>
            <a:fillRect/>
          </a:stretch>
        </p:blipFill>
        <p:spPr>
          <a:xfrm>
            <a:off x="895076" y="1387155"/>
            <a:ext cx="7353800" cy="1142770"/>
          </a:xfrm>
          <a:prstGeom prst="rect">
            <a:avLst/>
          </a:prstGeom>
        </p:spPr>
      </p:pic>
      <p:sp>
        <p:nvSpPr>
          <p:cNvPr id="9" name="Google Shape;85;p14">
            <a:extLst>
              <a:ext uri="{FF2B5EF4-FFF2-40B4-BE49-F238E27FC236}">
                <a16:creationId xmlns:a16="http://schemas.microsoft.com/office/drawing/2014/main" id="{CBEDDEFF-467B-4D47-AD1C-F39708A67A2C}"/>
              </a:ext>
            </a:extLst>
          </p:cNvPr>
          <p:cNvSpPr txBox="1">
            <a:spLocks noGrp="1"/>
          </p:cNvSpPr>
          <p:nvPr>
            <p:ph type="body" idx="1"/>
          </p:nvPr>
        </p:nvSpPr>
        <p:spPr>
          <a:xfrm>
            <a:off x="895076" y="2529925"/>
            <a:ext cx="7353800" cy="691943"/>
          </a:xfrm>
          <a:prstGeom prst="rect">
            <a:avLst/>
          </a:prstGeom>
          <a:noFill/>
          <a:ln>
            <a:noFill/>
          </a:ln>
        </p:spPr>
        <p:txBody>
          <a:bodyPr spcFirstLastPara="1" wrap="square" lIns="91425" tIns="45700" rIns="91425" bIns="45700" anchor="t" anchorCtr="0">
            <a:noAutofit/>
          </a:bodyPr>
          <a:lstStyle/>
          <a:p>
            <a:pPr marL="0" indent="0">
              <a:lnSpc>
                <a:spcPct val="120000"/>
              </a:lnSpc>
              <a:spcBef>
                <a:spcPts val="0"/>
              </a:spcBef>
              <a:spcAft>
                <a:spcPts val="600"/>
              </a:spcAft>
              <a:buClr>
                <a:schemeClr val="tx1"/>
              </a:buClr>
              <a:buNone/>
            </a:pPr>
            <a:r>
              <a:rPr lang="en-US" sz="1600" dirty="0">
                <a:solidFill>
                  <a:schemeClr val="tx1"/>
                </a:solidFill>
              </a:rPr>
              <a:t>*An attacker may be interested on demonstrating that a user has said, done, or knows something. This threat is a </a:t>
            </a:r>
            <a:r>
              <a:rPr lang="en-US" sz="1600" b="1" dirty="0">
                <a:solidFill>
                  <a:schemeClr val="tx1"/>
                </a:solidFill>
              </a:rPr>
              <a:t>security goal</a:t>
            </a:r>
            <a:r>
              <a:rPr lang="en-US" sz="1600" dirty="0">
                <a:solidFill>
                  <a:schemeClr val="tx1"/>
                </a:solidFill>
              </a:rPr>
              <a:t> as well.</a:t>
            </a:r>
          </a:p>
          <a:p>
            <a:pPr marL="114300" indent="0">
              <a:lnSpc>
                <a:spcPct val="120000"/>
              </a:lnSpc>
              <a:spcBef>
                <a:spcPts val="0"/>
              </a:spcBef>
              <a:spcAft>
                <a:spcPts val="600"/>
              </a:spcAft>
              <a:buClr>
                <a:schemeClr val="tx1"/>
              </a:buClr>
              <a:buNone/>
            </a:pPr>
            <a:endParaRPr lang="en-US" sz="2100" dirty="0">
              <a:solidFill>
                <a:schemeClr val="tx1"/>
              </a:solidFill>
              <a:highlight>
                <a:srgbClr val="FFFED6"/>
              </a:highlight>
            </a:endParaRPr>
          </a:p>
          <a:p>
            <a:pPr marL="571500" indent="-457200">
              <a:lnSpc>
                <a:spcPct val="120000"/>
              </a:lnSpc>
              <a:spcBef>
                <a:spcPts val="0"/>
              </a:spcBef>
              <a:spcAft>
                <a:spcPts val="600"/>
              </a:spcAft>
              <a:buClr>
                <a:schemeClr val="tx1"/>
              </a:buClr>
              <a:buFont typeface="+mj-lt"/>
              <a:buAutoNum type="arabicPeriod"/>
            </a:pPr>
            <a:endParaRPr lang="en-US" sz="2100" i="1" dirty="0">
              <a:solidFill>
                <a:schemeClr val="tx1"/>
              </a:solidFill>
            </a:endParaRPr>
          </a:p>
        </p:txBody>
      </p:sp>
      <p:pic>
        <p:nvPicPr>
          <p:cNvPr id="6" name="Picture 5">
            <a:extLst>
              <a:ext uri="{FF2B5EF4-FFF2-40B4-BE49-F238E27FC236}">
                <a16:creationId xmlns:a16="http://schemas.microsoft.com/office/drawing/2014/main" id="{AC4E04C8-4BBE-7E4E-BD04-E036163BD3CD}"/>
              </a:ext>
            </a:extLst>
          </p:cNvPr>
          <p:cNvPicPr>
            <a:picLocks noChangeAspect="1"/>
          </p:cNvPicPr>
          <p:nvPr/>
        </p:nvPicPr>
        <p:blipFill>
          <a:blip r:embed="rId4"/>
          <a:stretch>
            <a:fillRect/>
          </a:stretch>
        </p:blipFill>
        <p:spPr>
          <a:xfrm>
            <a:off x="895076" y="3223724"/>
            <a:ext cx="7353800" cy="884835"/>
          </a:xfrm>
          <a:prstGeom prst="rect">
            <a:avLst/>
          </a:prstGeom>
        </p:spPr>
      </p:pic>
      <p:pic>
        <p:nvPicPr>
          <p:cNvPr id="8" name="Picture 7">
            <a:extLst>
              <a:ext uri="{FF2B5EF4-FFF2-40B4-BE49-F238E27FC236}">
                <a16:creationId xmlns:a16="http://schemas.microsoft.com/office/drawing/2014/main" id="{C408AB8D-D87D-0347-A01D-CDA8D61C5566}"/>
              </a:ext>
            </a:extLst>
          </p:cNvPr>
          <p:cNvPicPr>
            <a:picLocks noChangeAspect="1"/>
          </p:cNvPicPr>
          <p:nvPr/>
        </p:nvPicPr>
        <p:blipFill>
          <a:blip r:embed="rId5"/>
          <a:stretch>
            <a:fillRect/>
          </a:stretch>
        </p:blipFill>
        <p:spPr>
          <a:xfrm>
            <a:off x="895076" y="4215095"/>
            <a:ext cx="7353800" cy="883050"/>
          </a:xfrm>
          <a:prstGeom prst="rect">
            <a:avLst/>
          </a:prstGeom>
        </p:spPr>
      </p:pic>
      <p:pic>
        <p:nvPicPr>
          <p:cNvPr id="10" name="Picture 9">
            <a:extLst>
              <a:ext uri="{FF2B5EF4-FFF2-40B4-BE49-F238E27FC236}">
                <a16:creationId xmlns:a16="http://schemas.microsoft.com/office/drawing/2014/main" id="{FFF5C7B5-92C0-D148-A83B-2A3E7F8D8DCB}"/>
              </a:ext>
            </a:extLst>
          </p:cNvPr>
          <p:cNvPicPr>
            <a:picLocks noChangeAspect="1"/>
          </p:cNvPicPr>
          <p:nvPr/>
        </p:nvPicPr>
        <p:blipFill>
          <a:blip r:embed="rId6"/>
          <a:stretch>
            <a:fillRect/>
          </a:stretch>
        </p:blipFill>
        <p:spPr>
          <a:xfrm>
            <a:off x="895076" y="5202319"/>
            <a:ext cx="7353800" cy="1158781"/>
          </a:xfrm>
          <a:prstGeom prst="rect">
            <a:avLst/>
          </a:prstGeom>
        </p:spPr>
      </p:pic>
      <p:sp>
        <p:nvSpPr>
          <p:cNvPr id="11" name="TextBox 10">
            <a:extLst>
              <a:ext uri="{FF2B5EF4-FFF2-40B4-BE49-F238E27FC236}">
                <a16:creationId xmlns:a16="http://schemas.microsoft.com/office/drawing/2014/main" id="{A6DB1959-8C5F-144B-B5EE-80C30E481092}"/>
              </a:ext>
            </a:extLst>
          </p:cNvPr>
          <p:cNvSpPr txBox="1"/>
          <p:nvPr/>
        </p:nvSpPr>
        <p:spPr>
          <a:xfrm>
            <a:off x="2592887" y="1409455"/>
            <a:ext cx="264816" cy="338554"/>
          </a:xfrm>
          <a:prstGeom prst="rect">
            <a:avLst/>
          </a:prstGeom>
          <a:noFill/>
        </p:spPr>
        <p:txBody>
          <a:bodyPr wrap="none" rtlCol="0">
            <a:spAutoFit/>
          </a:bodyPr>
          <a:lstStyle/>
          <a:p>
            <a:r>
              <a:rPr lang="en-US" sz="1600" dirty="0"/>
              <a:t>*</a:t>
            </a:r>
          </a:p>
        </p:txBody>
      </p:sp>
    </p:spTree>
    <p:extLst>
      <p:ext uri="{BB962C8B-B14F-4D97-AF65-F5344CB8AC3E}">
        <p14:creationId xmlns:p14="http://schemas.microsoft.com/office/powerpoint/2010/main" val="102485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22</a:t>
            </a:fld>
            <a:endParaRPr lang="en-US" dirty="0"/>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DC6D6"/>
              </a:buClr>
              <a:buSzPts val="4000"/>
              <a:buFont typeface="Calibri"/>
              <a:buNone/>
            </a:pPr>
            <a:r>
              <a:rPr lang="en-US" sz="2700" dirty="0"/>
              <a:t>Step 2: Mapping the DFD to LINDUNN threat categories</a:t>
            </a:r>
          </a:p>
        </p:txBody>
      </p:sp>
      <p:sp>
        <p:nvSpPr>
          <p:cNvPr id="9" name="Google Shape;85;p14">
            <a:extLst>
              <a:ext uri="{FF2B5EF4-FFF2-40B4-BE49-F238E27FC236}">
                <a16:creationId xmlns:a16="http://schemas.microsoft.com/office/drawing/2014/main" id="{CBEDDEFF-467B-4D47-AD1C-F39708A67A2C}"/>
              </a:ext>
            </a:extLst>
          </p:cNvPr>
          <p:cNvSpPr txBox="1">
            <a:spLocks noGrp="1"/>
          </p:cNvSpPr>
          <p:nvPr>
            <p:ph type="body" idx="1"/>
          </p:nvPr>
        </p:nvSpPr>
        <p:spPr>
          <a:xfrm>
            <a:off x="457200" y="2529924"/>
            <a:ext cx="8229552" cy="3946032"/>
          </a:xfrm>
          <a:prstGeom prst="rect">
            <a:avLst/>
          </a:prstGeom>
          <a:noFill/>
          <a:ln>
            <a:noFill/>
          </a:ln>
        </p:spPr>
        <p:txBody>
          <a:bodyPr spcFirstLastPara="1" wrap="square" lIns="91425" tIns="45700" rIns="91425" bIns="45700" anchor="t" anchorCtr="0">
            <a:noAutofit/>
          </a:bodyPr>
          <a:lstStyle/>
          <a:p>
            <a:pPr marL="114300" indent="0">
              <a:lnSpc>
                <a:spcPct val="120000"/>
              </a:lnSpc>
              <a:spcBef>
                <a:spcPts val="0"/>
              </a:spcBef>
              <a:spcAft>
                <a:spcPts val="600"/>
              </a:spcAft>
              <a:buClr>
                <a:schemeClr val="tx1"/>
              </a:buClr>
              <a:buNone/>
            </a:pPr>
            <a:r>
              <a:rPr lang="en-US" sz="1900" dirty="0">
                <a:solidFill>
                  <a:schemeClr val="tx1"/>
                </a:solidFill>
              </a:rPr>
              <a:t>The system as a </a:t>
            </a:r>
            <a:r>
              <a:rPr lang="en-US" sz="1900" b="1" dirty="0">
                <a:solidFill>
                  <a:schemeClr val="tx1"/>
                </a:solidFill>
              </a:rPr>
              <a:t>data controller must</a:t>
            </a:r>
            <a:r>
              <a:rPr lang="en-US" sz="1900" dirty="0">
                <a:solidFill>
                  <a:schemeClr val="tx1"/>
                </a:solidFill>
              </a:rPr>
              <a:t> determine the </a:t>
            </a:r>
            <a:r>
              <a:rPr lang="en-US" sz="1900" u="sng" dirty="0">
                <a:solidFill>
                  <a:schemeClr val="tx1"/>
                </a:solidFill>
              </a:rPr>
              <a:t>purposes</a:t>
            </a:r>
            <a:r>
              <a:rPr lang="en-US" sz="1900" dirty="0">
                <a:solidFill>
                  <a:schemeClr val="tx1"/>
                </a:solidFill>
              </a:rPr>
              <a:t> for which and the </a:t>
            </a:r>
            <a:r>
              <a:rPr lang="en-US" sz="1900" u="sng" dirty="0">
                <a:solidFill>
                  <a:schemeClr val="tx1"/>
                </a:solidFill>
              </a:rPr>
              <a:t>means</a:t>
            </a:r>
            <a:r>
              <a:rPr lang="en-US" sz="1900" dirty="0">
                <a:solidFill>
                  <a:schemeClr val="tx1"/>
                </a:solidFill>
              </a:rPr>
              <a:t> by which personal data is processed ⇒ </a:t>
            </a:r>
            <a:r>
              <a:rPr lang="en-US" sz="1900" b="1" dirty="0">
                <a:solidFill>
                  <a:schemeClr val="tx1"/>
                </a:solidFill>
              </a:rPr>
              <a:t>privacy policy</a:t>
            </a:r>
          </a:p>
          <a:p>
            <a:pPr>
              <a:lnSpc>
                <a:spcPct val="120000"/>
              </a:lnSpc>
              <a:spcBef>
                <a:spcPts val="0"/>
              </a:spcBef>
              <a:spcAft>
                <a:spcPts val="600"/>
              </a:spcAft>
              <a:buClr>
                <a:schemeClr val="tx1"/>
              </a:buClr>
            </a:pPr>
            <a:r>
              <a:rPr lang="en-US" sz="1900" dirty="0">
                <a:solidFill>
                  <a:schemeClr val="tx1"/>
                </a:solidFill>
              </a:rPr>
              <a:t>A </a:t>
            </a:r>
            <a:r>
              <a:rPr lang="en-US" sz="1900" b="1" dirty="0">
                <a:solidFill>
                  <a:schemeClr val="tx1"/>
                </a:solidFill>
              </a:rPr>
              <a:t>policy</a:t>
            </a:r>
            <a:r>
              <a:rPr lang="en-US" sz="1900" dirty="0">
                <a:solidFill>
                  <a:schemeClr val="tx1"/>
                </a:solidFill>
              </a:rPr>
              <a:t> specifies a set of rules with respect to data protection. These are general rules determined by the systems’ stakeholders.</a:t>
            </a:r>
          </a:p>
          <a:p>
            <a:pPr>
              <a:lnSpc>
                <a:spcPct val="120000"/>
              </a:lnSpc>
              <a:spcBef>
                <a:spcPts val="0"/>
              </a:spcBef>
              <a:spcAft>
                <a:spcPts val="600"/>
              </a:spcAft>
              <a:buClr>
                <a:schemeClr val="tx1"/>
              </a:buClr>
            </a:pPr>
            <a:r>
              <a:rPr lang="en-US" sz="1900" dirty="0">
                <a:solidFill>
                  <a:schemeClr val="tx1"/>
                </a:solidFill>
              </a:rPr>
              <a:t>The system should allow users to </a:t>
            </a:r>
            <a:r>
              <a:rPr lang="en-US" sz="1900" b="1" dirty="0">
                <a:solidFill>
                  <a:schemeClr val="tx1"/>
                </a:solidFill>
              </a:rPr>
              <a:t>grant</a:t>
            </a:r>
            <a:r>
              <a:rPr lang="en-US" sz="1900" dirty="0">
                <a:solidFill>
                  <a:schemeClr val="tx1"/>
                </a:solidFill>
              </a:rPr>
              <a:t> or </a:t>
            </a:r>
            <a:r>
              <a:rPr lang="en-US" sz="1900" b="1" dirty="0">
                <a:solidFill>
                  <a:schemeClr val="tx1"/>
                </a:solidFill>
              </a:rPr>
              <a:t>revoke</a:t>
            </a:r>
            <a:r>
              <a:rPr lang="en-US" sz="1900" dirty="0">
                <a:solidFill>
                  <a:schemeClr val="tx1"/>
                </a:solidFill>
              </a:rPr>
              <a:t> </a:t>
            </a:r>
            <a:r>
              <a:rPr lang="en-US" sz="1900" u="sng" dirty="0">
                <a:solidFill>
                  <a:schemeClr val="tx1"/>
                </a:solidFill>
              </a:rPr>
              <a:t>permissions</a:t>
            </a:r>
            <a:r>
              <a:rPr lang="en-US" sz="1900" dirty="0">
                <a:solidFill>
                  <a:schemeClr val="tx1"/>
                </a:solidFill>
              </a:rPr>
              <a:t> over the collection and processing of their personal data </a:t>
            </a:r>
          </a:p>
          <a:p>
            <a:pPr marL="114300" indent="0">
              <a:lnSpc>
                <a:spcPct val="120000"/>
              </a:lnSpc>
              <a:spcBef>
                <a:spcPts val="0"/>
              </a:spcBef>
              <a:spcAft>
                <a:spcPts val="600"/>
              </a:spcAft>
              <a:buClr>
                <a:schemeClr val="tx1"/>
              </a:buClr>
              <a:buNone/>
            </a:pPr>
            <a:r>
              <a:rPr lang="en-US" sz="1900" dirty="0">
                <a:solidFill>
                  <a:schemeClr val="tx1"/>
                </a:solidFill>
              </a:rPr>
              <a:t>It is very important to ensure that policies are </a:t>
            </a:r>
            <a:r>
              <a:rPr lang="en-US" sz="1900" u="sng" dirty="0">
                <a:solidFill>
                  <a:schemeClr val="tx1"/>
                </a:solidFill>
              </a:rPr>
              <a:t>properly implemented</a:t>
            </a:r>
            <a:r>
              <a:rPr lang="en-US" sz="1900" dirty="0">
                <a:solidFill>
                  <a:schemeClr val="tx1"/>
                </a:solidFill>
              </a:rPr>
              <a:t>, and users’ consent is </a:t>
            </a:r>
            <a:r>
              <a:rPr lang="en-US" sz="1900" u="sng" dirty="0">
                <a:solidFill>
                  <a:schemeClr val="tx1"/>
                </a:solidFill>
              </a:rPr>
              <a:t>acknowledged and respected</a:t>
            </a:r>
            <a:r>
              <a:rPr lang="en-US" sz="1900" dirty="0">
                <a:solidFill>
                  <a:schemeClr val="tx1"/>
                </a:solidFill>
              </a:rPr>
              <a:t>.</a:t>
            </a:r>
          </a:p>
          <a:p>
            <a:pPr>
              <a:lnSpc>
                <a:spcPct val="120000"/>
              </a:lnSpc>
              <a:spcBef>
                <a:spcPts val="0"/>
              </a:spcBef>
              <a:spcAft>
                <a:spcPts val="600"/>
              </a:spcAft>
              <a:buClr>
                <a:schemeClr val="tx1"/>
              </a:buClr>
            </a:pPr>
            <a:r>
              <a:rPr lang="en-US" sz="1900" dirty="0">
                <a:solidFill>
                  <a:schemeClr val="tx1"/>
                </a:solidFill>
              </a:rPr>
              <a:t>This threat is closely related to </a:t>
            </a:r>
            <a:r>
              <a:rPr lang="en-US" sz="1900" b="1" dirty="0">
                <a:solidFill>
                  <a:schemeClr val="tx1"/>
                </a:solidFill>
              </a:rPr>
              <a:t>legislation</a:t>
            </a:r>
            <a:r>
              <a:rPr lang="en-US" sz="1900" dirty="0">
                <a:solidFill>
                  <a:schemeClr val="tx1"/>
                </a:solidFill>
              </a:rPr>
              <a:t>. LINDDUN alone </a:t>
            </a:r>
            <a:r>
              <a:rPr lang="en-US" sz="1900" b="1" dirty="0">
                <a:solidFill>
                  <a:schemeClr val="tx1"/>
                </a:solidFill>
              </a:rPr>
              <a:t>cannot guarantee </a:t>
            </a:r>
            <a:r>
              <a:rPr lang="en-US" sz="1900" dirty="0">
                <a:solidFill>
                  <a:schemeClr val="tx1"/>
                </a:solidFill>
              </a:rPr>
              <a:t>full compliance. Regulatory threats should be analyzed by </a:t>
            </a:r>
            <a:r>
              <a:rPr lang="en-US" sz="1900" u="sng" dirty="0">
                <a:solidFill>
                  <a:schemeClr val="tx1"/>
                </a:solidFill>
              </a:rPr>
              <a:t>legal experts</a:t>
            </a:r>
            <a:r>
              <a:rPr lang="en-US" sz="1900" dirty="0">
                <a:solidFill>
                  <a:schemeClr val="tx1"/>
                </a:solidFill>
              </a:rPr>
              <a:t>!</a:t>
            </a:r>
          </a:p>
          <a:p>
            <a:pPr marL="114300" indent="0">
              <a:lnSpc>
                <a:spcPct val="120000"/>
              </a:lnSpc>
              <a:spcBef>
                <a:spcPts val="0"/>
              </a:spcBef>
              <a:spcAft>
                <a:spcPts val="600"/>
              </a:spcAft>
              <a:buClr>
                <a:schemeClr val="tx1"/>
              </a:buClr>
              <a:buNone/>
            </a:pPr>
            <a:endParaRPr lang="en-US" sz="1900" dirty="0">
              <a:solidFill>
                <a:schemeClr val="tx1"/>
              </a:solidFill>
            </a:endParaRPr>
          </a:p>
          <a:p>
            <a:pPr marL="114300" indent="0">
              <a:lnSpc>
                <a:spcPct val="120000"/>
              </a:lnSpc>
              <a:spcBef>
                <a:spcPts val="0"/>
              </a:spcBef>
              <a:spcAft>
                <a:spcPts val="600"/>
              </a:spcAft>
              <a:buClr>
                <a:schemeClr val="tx1"/>
              </a:buClr>
              <a:buNone/>
            </a:pPr>
            <a:endParaRPr lang="en-US" sz="2100" dirty="0">
              <a:solidFill>
                <a:schemeClr val="tx1"/>
              </a:solidFill>
            </a:endParaRPr>
          </a:p>
          <a:p>
            <a:pPr marL="571500" indent="-457200">
              <a:lnSpc>
                <a:spcPct val="120000"/>
              </a:lnSpc>
              <a:spcBef>
                <a:spcPts val="0"/>
              </a:spcBef>
              <a:spcAft>
                <a:spcPts val="600"/>
              </a:spcAft>
              <a:buClr>
                <a:schemeClr val="tx1"/>
              </a:buClr>
              <a:buFont typeface="+mj-lt"/>
              <a:buAutoNum type="arabicPeriod"/>
            </a:pPr>
            <a:endParaRPr lang="en-US" sz="2100" i="1" dirty="0">
              <a:solidFill>
                <a:schemeClr val="tx1"/>
              </a:solidFill>
            </a:endParaRPr>
          </a:p>
        </p:txBody>
      </p:sp>
      <p:pic>
        <p:nvPicPr>
          <p:cNvPr id="2" name="Picture 1">
            <a:extLst>
              <a:ext uri="{FF2B5EF4-FFF2-40B4-BE49-F238E27FC236}">
                <a16:creationId xmlns:a16="http://schemas.microsoft.com/office/drawing/2014/main" id="{6E11B275-95AD-B24F-8E7B-C1DC55DFF86D}"/>
              </a:ext>
            </a:extLst>
          </p:cNvPr>
          <p:cNvPicPr>
            <a:picLocks noChangeAspect="1"/>
          </p:cNvPicPr>
          <p:nvPr/>
        </p:nvPicPr>
        <p:blipFill>
          <a:blip r:embed="rId3"/>
          <a:stretch>
            <a:fillRect/>
          </a:stretch>
        </p:blipFill>
        <p:spPr>
          <a:xfrm>
            <a:off x="895076" y="1360955"/>
            <a:ext cx="7353800" cy="1121766"/>
          </a:xfrm>
          <a:prstGeom prst="rect">
            <a:avLst/>
          </a:prstGeom>
        </p:spPr>
      </p:pic>
    </p:spTree>
    <p:extLst>
      <p:ext uri="{BB962C8B-B14F-4D97-AF65-F5344CB8AC3E}">
        <p14:creationId xmlns:p14="http://schemas.microsoft.com/office/powerpoint/2010/main" val="3739551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23</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229601"/>
            <a:ext cx="8229552" cy="5075348"/>
          </a:xfrm>
          <a:prstGeom prst="rect">
            <a:avLst/>
          </a:prstGeom>
          <a:noFill/>
          <a:ln>
            <a:noFill/>
          </a:ln>
        </p:spPr>
        <p:txBody>
          <a:bodyPr spcFirstLastPara="1" wrap="square" lIns="91425" tIns="45700" rIns="91425" bIns="45700" anchor="t" anchorCtr="0">
            <a:noAutofit/>
          </a:bodyPr>
          <a:lstStyle/>
          <a:p>
            <a:pPr marL="114300" indent="0">
              <a:lnSpc>
                <a:spcPct val="120000"/>
              </a:lnSpc>
              <a:spcBef>
                <a:spcPts val="0"/>
              </a:spcBef>
              <a:spcAft>
                <a:spcPts val="600"/>
              </a:spcAft>
              <a:buClr>
                <a:schemeClr val="tx1"/>
              </a:buClr>
              <a:buNone/>
            </a:pPr>
            <a:r>
              <a:rPr lang="en-US" sz="1900" i="1" u="sng" dirty="0">
                <a:solidFill>
                  <a:schemeClr val="tx1"/>
                </a:solidFill>
              </a:rPr>
              <a:t>Example</a:t>
            </a:r>
            <a:r>
              <a:rPr lang="en-US" sz="1900" i="1" dirty="0">
                <a:solidFill>
                  <a:schemeClr val="tx1"/>
                </a:solidFill>
              </a:rPr>
              <a:t>: We compute a list of generic threats to the modelled system using (</a:t>
            </a:r>
            <a:r>
              <a:rPr lang="en-US" sz="1900" i="1" dirty="0" err="1">
                <a:solidFill>
                  <a:schemeClr val="tx1"/>
                </a:solidFill>
              </a:rPr>
              <a:t>i</a:t>
            </a:r>
            <a:r>
              <a:rPr lang="en-US" sz="1900" i="1" dirty="0">
                <a:solidFill>
                  <a:schemeClr val="tx1"/>
                </a:solidFill>
              </a:rPr>
              <a:t>) </a:t>
            </a:r>
            <a:r>
              <a:rPr lang="en-US" sz="1900" b="1" i="1" dirty="0">
                <a:solidFill>
                  <a:schemeClr val="tx1"/>
                </a:solidFill>
              </a:rPr>
              <a:t>LINDUNN mapping template</a:t>
            </a:r>
            <a:r>
              <a:rPr lang="en-US" sz="1900" i="1" dirty="0">
                <a:solidFill>
                  <a:schemeClr val="tx1"/>
                </a:solidFill>
              </a:rPr>
              <a:t>, and (ii) the system’s DFD elements. We mark with gray those threats deemed as </a:t>
            </a:r>
            <a:r>
              <a:rPr lang="en-US" sz="1900" i="1" u="sng" dirty="0">
                <a:solidFill>
                  <a:schemeClr val="tx1"/>
                </a:solidFill>
              </a:rPr>
              <a:t>irrelevant</a:t>
            </a:r>
            <a:r>
              <a:rPr lang="en-US" sz="1900" i="1" dirty="0">
                <a:solidFill>
                  <a:schemeClr val="tx1"/>
                </a:solidFill>
              </a:rPr>
              <a:t>.</a:t>
            </a: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lvl="0">
              <a:buClr>
                <a:srgbClr val="2DC6D6"/>
              </a:buClr>
              <a:buSzPts val="4000"/>
            </a:pPr>
            <a:r>
              <a:rPr lang="en-US" sz="2700" dirty="0"/>
              <a:t>Step 2: Mapping the DFD to LINDUNN threat categories</a:t>
            </a:r>
          </a:p>
        </p:txBody>
      </p:sp>
      <p:pic>
        <p:nvPicPr>
          <p:cNvPr id="2" name="Picture 1">
            <a:extLst>
              <a:ext uri="{FF2B5EF4-FFF2-40B4-BE49-F238E27FC236}">
                <a16:creationId xmlns:a16="http://schemas.microsoft.com/office/drawing/2014/main" id="{07F8A844-22CD-1C41-A15D-F18204F5EC85}"/>
              </a:ext>
            </a:extLst>
          </p:cNvPr>
          <p:cNvPicPr>
            <a:picLocks noChangeAspect="1"/>
          </p:cNvPicPr>
          <p:nvPr/>
        </p:nvPicPr>
        <p:blipFill>
          <a:blip r:embed="rId3"/>
          <a:stretch>
            <a:fillRect/>
          </a:stretch>
        </p:blipFill>
        <p:spPr>
          <a:xfrm>
            <a:off x="2390637" y="2435752"/>
            <a:ext cx="4362726" cy="3104407"/>
          </a:xfrm>
          <a:prstGeom prst="rect">
            <a:avLst/>
          </a:prstGeom>
        </p:spPr>
      </p:pic>
      <p:sp>
        <p:nvSpPr>
          <p:cNvPr id="8" name="TextBox 7">
            <a:extLst>
              <a:ext uri="{FF2B5EF4-FFF2-40B4-BE49-F238E27FC236}">
                <a16:creationId xmlns:a16="http://schemas.microsoft.com/office/drawing/2014/main" id="{3DA29E3B-1322-6B49-9D9C-92A4C0A2770D}"/>
              </a:ext>
            </a:extLst>
          </p:cNvPr>
          <p:cNvSpPr txBox="1"/>
          <p:nvPr/>
        </p:nvSpPr>
        <p:spPr>
          <a:xfrm>
            <a:off x="774915" y="5679242"/>
            <a:ext cx="7594121" cy="677108"/>
          </a:xfrm>
          <a:prstGeom prst="rect">
            <a:avLst/>
          </a:prstGeom>
          <a:solidFill>
            <a:srgbClr val="FFFED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1900" dirty="0">
                <a:solidFill>
                  <a:schemeClr val="tx1"/>
                </a:solidFill>
                <a:latin typeface="Calibri" panose="020F0502020204030204" pitchFamily="34" charset="0"/>
                <a:cs typeface="Calibri" panose="020F0502020204030204" pitchFamily="34" charset="0"/>
              </a:rPr>
              <a:t>The threats we will take into consideration are marked with a number. We use </a:t>
            </a:r>
            <a:r>
              <a:rPr lang="en-US" sz="1900" b="1" dirty="0">
                <a:solidFill>
                  <a:schemeClr val="tx1"/>
                </a:solidFill>
                <a:latin typeface="Calibri" panose="020F0502020204030204" pitchFamily="34" charset="0"/>
                <a:cs typeface="Calibri" panose="020F0502020204030204" pitchFamily="34" charset="0"/>
              </a:rPr>
              <a:t>10*</a:t>
            </a:r>
            <a:r>
              <a:rPr lang="en-US" sz="1900" dirty="0">
                <a:solidFill>
                  <a:schemeClr val="tx1"/>
                </a:solidFill>
                <a:latin typeface="Calibri" panose="020F0502020204030204" pitchFamily="34" charset="0"/>
                <a:cs typeface="Calibri" panose="020F0502020204030204" pitchFamily="34" charset="0"/>
              </a:rPr>
              <a:t> to indicate noncompliance threats affecting the whole system.</a:t>
            </a:r>
          </a:p>
        </p:txBody>
      </p:sp>
      <p:sp>
        <p:nvSpPr>
          <p:cNvPr id="4" name="Rectangle 3">
            <a:extLst>
              <a:ext uri="{FF2B5EF4-FFF2-40B4-BE49-F238E27FC236}">
                <a16:creationId xmlns:a16="http://schemas.microsoft.com/office/drawing/2014/main" id="{DF87006F-6F54-664A-B74B-4E92BF4FDE2C}"/>
              </a:ext>
            </a:extLst>
          </p:cNvPr>
          <p:cNvSpPr/>
          <p:nvPr/>
        </p:nvSpPr>
        <p:spPr>
          <a:xfrm>
            <a:off x="4572000" y="3707704"/>
            <a:ext cx="1528175" cy="17536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0815A60-929C-574B-9A4A-A5944FFCDAAD}"/>
              </a:ext>
            </a:extLst>
          </p:cNvPr>
          <p:cNvSpPr/>
          <p:nvPr/>
        </p:nvSpPr>
        <p:spPr>
          <a:xfrm>
            <a:off x="4572000" y="4135676"/>
            <a:ext cx="1528175" cy="17536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D797C37-E911-CC44-8E89-F88A22E07B41}"/>
              </a:ext>
            </a:extLst>
          </p:cNvPr>
          <p:cNvSpPr/>
          <p:nvPr/>
        </p:nvSpPr>
        <p:spPr>
          <a:xfrm>
            <a:off x="4572000" y="4576174"/>
            <a:ext cx="1528175" cy="17536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62618E2-2BC5-A840-84B0-6036B09E6B01}"/>
              </a:ext>
            </a:extLst>
          </p:cNvPr>
          <p:cNvSpPr/>
          <p:nvPr/>
        </p:nvSpPr>
        <p:spPr>
          <a:xfrm>
            <a:off x="4572000" y="4828782"/>
            <a:ext cx="1528175" cy="17536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F1690B9-3F40-394F-886A-0856071B63B3}"/>
              </a:ext>
            </a:extLst>
          </p:cNvPr>
          <p:cNvSpPr/>
          <p:nvPr/>
        </p:nvSpPr>
        <p:spPr>
          <a:xfrm>
            <a:off x="5225440" y="3308960"/>
            <a:ext cx="540000" cy="17536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E6927F3-7C95-8F4F-B7B7-222DB7C2DB24}"/>
              </a:ext>
            </a:extLst>
          </p:cNvPr>
          <p:cNvSpPr/>
          <p:nvPr/>
        </p:nvSpPr>
        <p:spPr>
          <a:xfrm>
            <a:off x="5227528" y="2822534"/>
            <a:ext cx="540000" cy="17536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640E9AC5-2DFF-1149-BA93-17A406E9943B}"/>
              </a:ext>
            </a:extLst>
          </p:cNvPr>
          <p:cNvSpPr/>
          <p:nvPr/>
        </p:nvSpPr>
        <p:spPr>
          <a:xfrm>
            <a:off x="6705651" y="2157114"/>
            <a:ext cx="1081260" cy="665420"/>
          </a:xfrm>
          <a:prstGeom prst="ellipse">
            <a:avLst/>
          </a:prstGeom>
          <a:solidFill>
            <a:srgbClr val="D7AE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b="1" dirty="0">
                <a:solidFill>
                  <a:schemeClr val="tx1"/>
                </a:solidFill>
              </a:rPr>
              <a:t>Computed Threats</a:t>
            </a:r>
          </a:p>
        </p:txBody>
      </p:sp>
    </p:spTree>
    <p:extLst>
      <p:ext uri="{BB962C8B-B14F-4D97-AF65-F5344CB8AC3E}">
        <p14:creationId xmlns:p14="http://schemas.microsoft.com/office/powerpoint/2010/main" val="2844666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24</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317283"/>
            <a:ext cx="8229552" cy="5075348"/>
          </a:xfrm>
          <a:prstGeom prst="rect">
            <a:avLst/>
          </a:prstGeom>
          <a:noFill/>
          <a:ln>
            <a:noFill/>
          </a:ln>
        </p:spPr>
        <p:txBody>
          <a:bodyPr spcFirstLastPara="1" wrap="square" lIns="91425" tIns="45700" rIns="91425" bIns="45700" anchor="t" anchorCtr="0">
            <a:noAutofit/>
          </a:bodyPr>
          <a:lstStyle/>
          <a:p>
            <a:pPr marL="114300" indent="0">
              <a:lnSpc>
                <a:spcPct val="120000"/>
              </a:lnSpc>
              <a:spcBef>
                <a:spcPts val="0"/>
              </a:spcBef>
              <a:spcAft>
                <a:spcPts val="600"/>
              </a:spcAft>
              <a:buClr>
                <a:schemeClr val="tx1"/>
              </a:buClr>
              <a:buNone/>
            </a:pPr>
            <a:r>
              <a:rPr lang="en-US" sz="2100" dirty="0">
                <a:solidFill>
                  <a:schemeClr val="tx1"/>
                </a:solidFill>
              </a:rPr>
              <a:t>This is the core execution step in LINDDUN but also the most tedious and it is thus divided into three sub-activities.</a:t>
            </a:r>
          </a:p>
          <a:p>
            <a:pPr marL="114300" indent="0">
              <a:lnSpc>
                <a:spcPct val="120000"/>
              </a:lnSpc>
              <a:spcBef>
                <a:spcPts val="0"/>
              </a:spcBef>
              <a:spcAft>
                <a:spcPts val="600"/>
              </a:spcAft>
              <a:buClr>
                <a:schemeClr val="tx1"/>
              </a:buClr>
              <a:buNone/>
            </a:pPr>
            <a:r>
              <a:rPr lang="en-US" sz="2100" b="1" i="1" dirty="0">
                <a:solidFill>
                  <a:schemeClr val="tx1"/>
                </a:solidFill>
              </a:rPr>
              <a:t>3.1 Refining threats via threat tree patterns</a:t>
            </a:r>
          </a:p>
          <a:p>
            <a:pPr>
              <a:lnSpc>
                <a:spcPct val="120000"/>
              </a:lnSpc>
              <a:spcBef>
                <a:spcPts val="0"/>
              </a:spcBef>
              <a:spcAft>
                <a:spcPts val="600"/>
              </a:spcAft>
              <a:buClr>
                <a:schemeClr val="tx1"/>
              </a:buClr>
            </a:pPr>
            <a:r>
              <a:rPr lang="en-US" sz="2100" dirty="0">
                <a:solidFill>
                  <a:schemeClr val="tx1"/>
                </a:solidFill>
              </a:rPr>
              <a:t>For each ‘X’ in the mapping table (see step 2), LINDDUN provides a list of concrete threats (organized into </a:t>
            </a:r>
            <a:r>
              <a:rPr lang="en-US" sz="2100" b="1" dirty="0">
                <a:solidFill>
                  <a:schemeClr val="tx1"/>
                </a:solidFill>
              </a:rPr>
              <a:t>trees</a:t>
            </a:r>
            <a:r>
              <a:rPr lang="en-US" sz="2100" dirty="0">
                <a:solidFill>
                  <a:schemeClr val="tx1"/>
                </a:solidFill>
              </a:rPr>
              <a:t>) that need to be considered. </a:t>
            </a:r>
          </a:p>
          <a:p>
            <a:pPr>
              <a:lnSpc>
                <a:spcPct val="120000"/>
              </a:lnSpc>
              <a:spcBef>
                <a:spcPts val="0"/>
              </a:spcBef>
              <a:spcAft>
                <a:spcPts val="600"/>
              </a:spcAft>
              <a:buClr>
                <a:schemeClr val="tx1"/>
              </a:buClr>
            </a:pPr>
            <a:r>
              <a:rPr lang="en-US" sz="2100" dirty="0">
                <a:solidFill>
                  <a:schemeClr val="tx1"/>
                </a:solidFill>
              </a:rPr>
              <a:t>The tree shows the specific </a:t>
            </a:r>
            <a:r>
              <a:rPr lang="en-US" sz="2100" b="1" dirty="0">
                <a:solidFill>
                  <a:schemeClr val="tx1"/>
                </a:solidFill>
              </a:rPr>
              <a:t>preconditions (vulnerabilities)</a:t>
            </a:r>
            <a:r>
              <a:rPr lang="en-US" sz="2100" dirty="0">
                <a:solidFill>
                  <a:schemeClr val="tx1"/>
                </a:solidFill>
              </a:rPr>
              <a:t> for a given threat category that can be exploited in a privacy-attack scenario.</a:t>
            </a:r>
          </a:p>
          <a:p>
            <a:pPr>
              <a:lnSpc>
                <a:spcPct val="120000"/>
              </a:lnSpc>
              <a:spcBef>
                <a:spcPts val="0"/>
              </a:spcBef>
              <a:spcAft>
                <a:spcPts val="600"/>
              </a:spcAft>
              <a:buClr>
                <a:schemeClr val="tx1"/>
              </a:buClr>
            </a:pPr>
            <a:r>
              <a:rPr lang="en-US" sz="2100" dirty="0">
                <a:solidFill>
                  <a:schemeClr val="tx1"/>
                </a:solidFill>
              </a:rPr>
              <a:t>We will examine the </a:t>
            </a:r>
            <a:r>
              <a:rPr lang="en-US" sz="2100" u="sng" dirty="0">
                <a:solidFill>
                  <a:schemeClr val="tx1"/>
                </a:solidFill>
              </a:rPr>
              <a:t>branches</a:t>
            </a:r>
            <a:r>
              <a:rPr lang="en-US" sz="2100" dirty="0">
                <a:solidFill>
                  <a:schemeClr val="tx1"/>
                </a:solidFill>
              </a:rPr>
              <a:t> of the trees corresponding to the </a:t>
            </a:r>
            <a:r>
              <a:rPr lang="en-US" sz="2100" b="1" dirty="0">
                <a:solidFill>
                  <a:schemeClr val="tx1"/>
                </a:solidFill>
              </a:rPr>
              <a:t>threats computed in Step 2 </a:t>
            </a:r>
            <a:r>
              <a:rPr lang="en-US" sz="2100" dirty="0">
                <a:solidFill>
                  <a:schemeClr val="tx1"/>
                </a:solidFill>
              </a:rPr>
              <a:t>to identify potential privacy violations.</a:t>
            </a:r>
          </a:p>
          <a:p>
            <a:pPr marL="114300" indent="0">
              <a:lnSpc>
                <a:spcPct val="120000"/>
              </a:lnSpc>
              <a:spcBef>
                <a:spcPts val="0"/>
              </a:spcBef>
              <a:spcAft>
                <a:spcPts val="600"/>
              </a:spcAft>
              <a:buClr>
                <a:schemeClr val="tx1"/>
              </a:buClr>
              <a:buNone/>
            </a:pPr>
            <a:endParaRPr lang="en-US" sz="2100" dirty="0">
              <a:solidFill>
                <a:schemeClr val="tx1"/>
              </a:solidFill>
            </a:endParaRPr>
          </a:p>
          <a:p>
            <a:pPr marL="114300" indent="0">
              <a:lnSpc>
                <a:spcPct val="120000"/>
              </a:lnSpc>
              <a:spcBef>
                <a:spcPts val="0"/>
              </a:spcBef>
              <a:spcAft>
                <a:spcPts val="600"/>
              </a:spcAft>
              <a:buClr>
                <a:schemeClr val="tx1"/>
              </a:buClr>
              <a:buNone/>
            </a:pPr>
            <a:endParaRPr lang="en-US" sz="2100" i="1" dirty="0">
              <a:solidFill>
                <a:schemeClr val="tx1"/>
              </a:solidFill>
            </a:endParaRPr>
          </a:p>
          <a:p>
            <a:pPr marL="571500" indent="-457200">
              <a:lnSpc>
                <a:spcPct val="120000"/>
              </a:lnSpc>
              <a:spcBef>
                <a:spcPts val="0"/>
              </a:spcBef>
              <a:spcAft>
                <a:spcPts val="600"/>
              </a:spcAft>
              <a:buClr>
                <a:schemeClr val="tx1"/>
              </a:buClr>
              <a:buFont typeface="+mj-lt"/>
              <a:buAutoNum type="arabicPeriod" startAt="2"/>
            </a:pPr>
            <a:endParaRPr lang="en-US" sz="2100" i="1" dirty="0">
              <a:solidFill>
                <a:srgbClr val="0432FF"/>
              </a:solidFill>
            </a:endParaRPr>
          </a:p>
          <a:p>
            <a:pPr marL="571500" indent="-457200">
              <a:lnSpc>
                <a:spcPct val="120000"/>
              </a:lnSpc>
              <a:spcBef>
                <a:spcPts val="0"/>
              </a:spcBef>
              <a:spcAft>
                <a:spcPts val="600"/>
              </a:spcAft>
              <a:buClr>
                <a:schemeClr val="tx1"/>
              </a:buClr>
              <a:buFont typeface="+mj-lt"/>
              <a:buAutoNum type="arabicPeriod" startAt="2"/>
            </a:pPr>
            <a:endParaRPr lang="en-US" sz="2100" i="1" dirty="0">
              <a:solidFill>
                <a:schemeClr val="tx1"/>
              </a:solidFill>
            </a:endParaRP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sz="2700" dirty="0"/>
              <a:t>Step 3: Elicit + document threats</a:t>
            </a:r>
          </a:p>
        </p:txBody>
      </p:sp>
      <p:sp>
        <p:nvSpPr>
          <p:cNvPr id="11" name="TextBox 10">
            <a:extLst>
              <a:ext uri="{FF2B5EF4-FFF2-40B4-BE49-F238E27FC236}">
                <a16:creationId xmlns:a16="http://schemas.microsoft.com/office/drawing/2014/main" id="{94B620E2-FF81-7642-B134-33A126871783}"/>
              </a:ext>
            </a:extLst>
          </p:cNvPr>
          <p:cNvSpPr txBox="1"/>
          <p:nvPr/>
        </p:nvSpPr>
        <p:spPr>
          <a:xfrm>
            <a:off x="1295570" y="5490613"/>
            <a:ext cx="6552811" cy="707886"/>
          </a:xfrm>
          <a:prstGeom prst="rect">
            <a:avLst/>
          </a:prstGeom>
          <a:solidFill>
            <a:srgbClr val="FFFED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2000" dirty="0">
                <a:solidFill>
                  <a:schemeClr val="tx1"/>
                </a:solidFill>
                <a:latin typeface="Calibri" panose="020F0502020204030204" pitchFamily="34" charset="0"/>
                <a:cs typeface="Calibri" panose="020F0502020204030204" pitchFamily="34" charset="0"/>
              </a:rPr>
              <a:t>LINDDUN provides a </a:t>
            </a:r>
            <a:r>
              <a:rPr lang="en-US" sz="2000" b="1" dirty="0">
                <a:solidFill>
                  <a:schemeClr val="tx1"/>
                </a:solidFill>
                <a:latin typeface="Calibri" panose="020F0502020204030204" pitchFamily="34" charset="0"/>
                <a:cs typeface="Calibri" panose="020F0502020204030204" pitchFamily="34" charset="0"/>
              </a:rPr>
              <a:t>threat tree catalog</a:t>
            </a:r>
            <a:r>
              <a:rPr lang="en-US" sz="2000" dirty="0">
                <a:solidFill>
                  <a:schemeClr val="tx1"/>
                </a:solidFill>
                <a:latin typeface="Calibri" panose="020F0502020204030204" pitchFamily="34" charset="0"/>
                <a:cs typeface="Calibri" panose="020F0502020204030204" pitchFamily="34" charset="0"/>
              </a:rPr>
              <a:t> on its</a:t>
            </a:r>
          </a:p>
          <a:p>
            <a:pPr algn="ctr"/>
            <a:r>
              <a:rPr lang="en-US" sz="2000" dirty="0">
                <a:solidFill>
                  <a:schemeClr val="tx1"/>
                </a:solidFill>
                <a:latin typeface="Calibri" panose="020F0502020204030204" pitchFamily="34" charset="0"/>
                <a:cs typeface="Calibri" panose="020F0502020204030204" pitchFamily="34" charset="0"/>
              </a:rPr>
              <a:t> </a:t>
            </a:r>
            <a:r>
              <a:rPr lang="en-US" sz="2000" dirty="0">
                <a:solidFill>
                  <a:schemeClr val="tx1"/>
                </a:solidFill>
                <a:latin typeface="Calibri" panose="020F0502020204030204" pitchFamily="34" charset="0"/>
                <a:cs typeface="Calibri" panose="020F0502020204030204" pitchFamily="34" charset="0"/>
                <a:hlinkClick r:id="rId3"/>
              </a:rPr>
              <a:t>website</a:t>
            </a:r>
            <a:r>
              <a:rPr lang="en-US" sz="2000" dirty="0">
                <a:solidFill>
                  <a:schemeClr val="tx1"/>
                </a:solidFill>
                <a:latin typeface="Calibri" panose="020F0502020204030204" pitchFamily="34" charset="0"/>
                <a:cs typeface="Calibri" panose="020F0502020204030204" pitchFamily="34" charset="0"/>
              </a:rPr>
              <a:t> for supporting this step </a:t>
            </a:r>
          </a:p>
        </p:txBody>
      </p:sp>
    </p:spTree>
    <p:extLst>
      <p:ext uri="{BB962C8B-B14F-4D97-AF65-F5344CB8AC3E}">
        <p14:creationId xmlns:p14="http://schemas.microsoft.com/office/powerpoint/2010/main" val="3699221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25</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317283"/>
            <a:ext cx="8229552" cy="5075348"/>
          </a:xfrm>
          <a:prstGeom prst="rect">
            <a:avLst/>
          </a:prstGeom>
          <a:noFill/>
          <a:ln>
            <a:noFill/>
          </a:ln>
        </p:spPr>
        <p:txBody>
          <a:bodyPr spcFirstLastPara="1" wrap="square" lIns="91425" tIns="45700" rIns="91425" bIns="45700" anchor="t" anchorCtr="0">
            <a:noAutofit/>
          </a:bodyPr>
          <a:lstStyle/>
          <a:p>
            <a:pPr marL="114300" indent="0">
              <a:lnSpc>
                <a:spcPct val="120000"/>
              </a:lnSpc>
              <a:spcBef>
                <a:spcPts val="0"/>
              </a:spcBef>
              <a:spcAft>
                <a:spcPts val="600"/>
              </a:spcAft>
              <a:buClr>
                <a:schemeClr val="tx1"/>
              </a:buClr>
              <a:buNone/>
            </a:pPr>
            <a:r>
              <a:rPr lang="en-US" sz="2000" b="1" i="1" dirty="0">
                <a:solidFill>
                  <a:schemeClr val="tx1"/>
                </a:solidFill>
              </a:rPr>
              <a:t>3.2 Documenting assumptions</a:t>
            </a:r>
          </a:p>
          <a:p>
            <a:pPr marL="114300" indent="0">
              <a:lnSpc>
                <a:spcPct val="120000"/>
              </a:lnSpc>
              <a:spcBef>
                <a:spcPts val="0"/>
              </a:spcBef>
              <a:spcAft>
                <a:spcPts val="600"/>
              </a:spcAft>
              <a:buClr>
                <a:schemeClr val="tx1"/>
              </a:buClr>
              <a:buNone/>
            </a:pPr>
            <a:r>
              <a:rPr lang="en-US" sz="2000" dirty="0">
                <a:solidFill>
                  <a:schemeClr val="tx1"/>
                </a:solidFill>
              </a:rPr>
              <a:t>Certain leaf nodes (or even entire branches) may not be deemed relevant to the system under analysis and will thus </a:t>
            </a:r>
            <a:r>
              <a:rPr lang="en-US" sz="2000" u="sng" dirty="0">
                <a:solidFill>
                  <a:schemeClr val="tx1"/>
                </a:solidFill>
              </a:rPr>
              <a:t>not be considered</a:t>
            </a:r>
            <a:r>
              <a:rPr lang="en-US" sz="2000" dirty="0">
                <a:solidFill>
                  <a:schemeClr val="tx1"/>
                </a:solidFill>
              </a:rPr>
              <a:t>.</a:t>
            </a:r>
          </a:p>
          <a:p>
            <a:pPr>
              <a:lnSpc>
                <a:spcPct val="120000"/>
              </a:lnSpc>
              <a:spcBef>
                <a:spcPts val="0"/>
              </a:spcBef>
              <a:spcAft>
                <a:spcPts val="600"/>
              </a:spcAft>
              <a:buClr>
                <a:schemeClr val="tx1"/>
              </a:buClr>
            </a:pPr>
            <a:r>
              <a:rPr lang="en-US" sz="2000" u="sng" dirty="0">
                <a:solidFill>
                  <a:schemeClr val="tx1"/>
                </a:solidFill>
              </a:rPr>
              <a:t>Assumptions</a:t>
            </a:r>
            <a:r>
              <a:rPr lang="en-US" sz="2000" dirty="0">
                <a:solidFill>
                  <a:schemeClr val="tx1"/>
                </a:solidFill>
              </a:rPr>
              <a:t> are explicit or implicit choices to trust an element of the system (e.g., human, piece of software) to behave as expected.</a:t>
            </a:r>
          </a:p>
          <a:p>
            <a:pPr>
              <a:lnSpc>
                <a:spcPct val="120000"/>
              </a:lnSpc>
              <a:spcBef>
                <a:spcPts val="0"/>
              </a:spcBef>
              <a:spcAft>
                <a:spcPts val="600"/>
              </a:spcAft>
              <a:buClr>
                <a:schemeClr val="tx1"/>
              </a:buClr>
            </a:pPr>
            <a:r>
              <a:rPr lang="en-US" sz="2000" dirty="0">
                <a:solidFill>
                  <a:schemeClr val="tx1"/>
                </a:solidFill>
              </a:rPr>
              <a:t>Assumptions should be documented for instance as a </a:t>
            </a:r>
            <a:r>
              <a:rPr lang="en-US" sz="2000" u="sng" dirty="0">
                <a:solidFill>
                  <a:schemeClr val="tx1"/>
                </a:solidFill>
              </a:rPr>
              <a:t>free text</a:t>
            </a:r>
            <a:r>
              <a:rPr lang="en-US" sz="2000" dirty="0">
                <a:solidFill>
                  <a:schemeClr val="tx1"/>
                </a:solidFill>
              </a:rPr>
              <a:t> linked to the corresponding </a:t>
            </a:r>
            <a:r>
              <a:rPr lang="en-US" sz="2000" b="1" dirty="0">
                <a:solidFill>
                  <a:srgbClr val="0432FF"/>
                </a:solidFill>
              </a:rPr>
              <a:t>misuse case</a:t>
            </a:r>
            <a:r>
              <a:rPr lang="en-US" sz="2000" dirty="0">
                <a:solidFill>
                  <a:schemeClr val="tx1"/>
                </a:solidFill>
              </a:rPr>
              <a:t> (see next) for traceability purposes.</a:t>
            </a:r>
          </a:p>
          <a:p>
            <a:pPr marL="114300" indent="0">
              <a:lnSpc>
                <a:spcPct val="120000"/>
              </a:lnSpc>
              <a:spcBef>
                <a:spcPts val="0"/>
              </a:spcBef>
              <a:spcAft>
                <a:spcPts val="600"/>
              </a:spcAft>
              <a:buClr>
                <a:schemeClr val="tx1"/>
              </a:buClr>
              <a:buNone/>
            </a:pPr>
            <a:r>
              <a:rPr lang="en-US" sz="2000" b="1" i="1" dirty="0">
                <a:solidFill>
                  <a:schemeClr val="tx1"/>
                </a:solidFill>
              </a:rPr>
              <a:t>3.3 Documenting threats using a threat template</a:t>
            </a:r>
          </a:p>
          <a:p>
            <a:pPr marL="114300" indent="0">
              <a:lnSpc>
                <a:spcPct val="120000"/>
              </a:lnSpc>
              <a:spcBef>
                <a:spcPts val="0"/>
              </a:spcBef>
              <a:spcAft>
                <a:spcPts val="600"/>
              </a:spcAft>
              <a:buClr>
                <a:schemeClr val="tx1"/>
              </a:buClr>
              <a:buNone/>
            </a:pPr>
            <a:r>
              <a:rPr lang="en-US" sz="2100" u="sng" dirty="0">
                <a:solidFill>
                  <a:schemeClr val="tx1"/>
                </a:solidFill>
              </a:rPr>
              <a:t>Applicable threats</a:t>
            </a:r>
            <a:r>
              <a:rPr lang="en-US" sz="2100" dirty="0">
                <a:solidFill>
                  <a:schemeClr val="tx1"/>
                </a:solidFill>
              </a:rPr>
              <a:t> (i.e., those deemed relevant for the system under analysis) should be documented as </a:t>
            </a:r>
            <a:r>
              <a:rPr lang="en-US" sz="2100" b="1" dirty="0">
                <a:solidFill>
                  <a:srgbClr val="0432FF"/>
                </a:solidFill>
              </a:rPr>
              <a:t>misuse cases</a:t>
            </a:r>
            <a:r>
              <a:rPr lang="en-US" sz="2100" dirty="0">
                <a:solidFill>
                  <a:schemeClr val="tx1"/>
                </a:solidFill>
              </a:rPr>
              <a:t>.</a:t>
            </a:r>
          </a:p>
          <a:p>
            <a:pPr>
              <a:lnSpc>
                <a:spcPct val="120000"/>
              </a:lnSpc>
              <a:spcBef>
                <a:spcPts val="0"/>
              </a:spcBef>
              <a:spcAft>
                <a:spcPts val="600"/>
              </a:spcAft>
              <a:buClr>
                <a:schemeClr val="tx1"/>
              </a:buClr>
            </a:pPr>
            <a:r>
              <a:rPr lang="en-US" sz="2100" u="sng" dirty="0">
                <a:solidFill>
                  <a:schemeClr val="tx1"/>
                </a:solidFill>
              </a:rPr>
              <a:t>Misuse case</a:t>
            </a:r>
            <a:r>
              <a:rPr lang="en-US" sz="2100" dirty="0">
                <a:solidFill>
                  <a:schemeClr val="tx1"/>
                </a:solidFill>
              </a:rPr>
              <a:t>: A use case from the </a:t>
            </a:r>
            <a:r>
              <a:rPr lang="en-US" sz="2100" dirty="0" err="1">
                <a:solidFill>
                  <a:schemeClr val="tx1"/>
                </a:solidFill>
              </a:rPr>
              <a:t>misactor’s</a:t>
            </a:r>
            <a:r>
              <a:rPr lang="en-US" sz="2100" dirty="0">
                <a:solidFill>
                  <a:schemeClr val="tx1"/>
                </a:solidFill>
              </a:rPr>
              <a:t> point of view.</a:t>
            </a:r>
          </a:p>
          <a:p>
            <a:pPr>
              <a:lnSpc>
                <a:spcPct val="120000"/>
              </a:lnSpc>
              <a:spcBef>
                <a:spcPts val="0"/>
              </a:spcBef>
              <a:spcAft>
                <a:spcPts val="600"/>
              </a:spcAft>
              <a:buClr>
                <a:schemeClr val="tx1"/>
              </a:buClr>
            </a:pPr>
            <a:r>
              <a:rPr lang="en-US" sz="2100" dirty="0">
                <a:solidFill>
                  <a:schemeClr val="tx1"/>
                </a:solidFill>
              </a:rPr>
              <a:t>LINDUNN provides a </a:t>
            </a:r>
            <a:r>
              <a:rPr lang="en-US" sz="2100" b="1" dirty="0">
                <a:solidFill>
                  <a:schemeClr val="tx1"/>
                </a:solidFill>
              </a:rPr>
              <a:t>template</a:t>
            </a:r>
            <a:r>
              <a:rPr lang="en-US" sz="2100" dirty="0">
                <a:solidFill>
                  <a:schemeClr val="tx1"/>
                </a:solidFill>
              </a:rPr>
              <a:t> for this purpose.</a:t>
            </a:r>
          </a:p>
          <a:p>
            <a:pPr marL="114300" indent="0">
              <a:lnSpc>
                <a:spcPct val="120000"/>
              </a:lnSpc>
              <a:spcBef>
                <a:spcPts val="0"/>
              </a:spcBef>
              <a:spcAft>
                <a:spcPts val="600"/>
              </a:spcAft>
              <a:buClr>
                <a:schemeClr val="tx1"/>
              </a:buClr>
              <a:buNone/>
            </a:pPr>
            <a:endParaRPr lang="en-US" sz="2100" dirty="0">
              <a:solidFill>
                <a:schemeClr val="tx1"/>
              </a:solidFill>
            </a:endParaRPr>
          </a:p>
          <a:p>
            <a:pPr marL="114300" indent="0">
              <a:lnSpc>
                <a:spcPct val="120000"/>
              </a:lnSpc>
              <a:spcBef>
                <a:spcPts val="0"/>
              </a:spcBef>
              <a:spcAft>
                <a:spcPts val="600"/>
              </a:spcAft>
              <a:buClr>
                <a:schemeClr val="tx1"/>
              </a:buClr>
              <a:buNone/>
            </a:pPr>
            <a:endParaRPr lang="en-US" sz="2100" i="1" dirty="0">
              <a:solidFill>
                <a:schemeClr val="tx1"/>
              </a:solidFill>
            </a:endParaRPr>
          </a:p>
          <a:p>
            <a:pPr marL="571500" indent="-457200">
              <a:lnSpc>
                <a:spcPct val="120000"/>
              </a:lnSpc>
              <a:spcBef>
                <a:spcPts val="0"/>
              </a:spcBef>
              <a:spcAft>
                <a:spcPts val="600"/>
              </a:spcAft>
              <a:buClr>
                <a:schemeClr val="tx1"/>
              </a:buClr>
              <a:buFont typeface="+mj-lt"/>
              <a:buAutoNum type="arabicPeriod" startAt="2"/>
            </a:pPr>
            <a:endParaRPr lang="en-US" sz="2100" i="1" dirty="0">
              <a:solidFill>
                <a:srgbClr val="0432FF"/>
              </a:solidFill>
            </a:endParaRPr>
          </a:p>
          <a:p>
            <a:pPr marL="571500" indent="-457200">
              <a:lnSpc>
                <a:spcPct val="120000"/>
              </a:lnSpc>
              <a:spcBef>
                <a:spcPts val="0"/>
              </a:spcBef>
              <a:spcAft>
                <a:spcPts val="600"/>
              </a:spcAft>
              <a:buClr>
                <a:schemeClr val="tx1"/>
              </a:buClr>
              <a:buFont typeface="+mj-lt"/>
              <a:buAutoNum type="arabicPeriod" startAt="2"/>
            </a:pPr>
            <a:endParaRPr lang="en-US" sz="2100" i="1" dirty="0">
              <a:solidFill>
                <a:schemeClr val="tx1"/>
              </a:solidFill>
            </a:endParaRP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sz="2700" dirty="0"/>
              <a:t>Step 3: Elicit + document threats</a:t>
            </a:r>
          </a:p>
        </p:txBody>
      </p:sp>
    </p:spTree>
    <p:extLst>
      <p:ext uri="{BB962C8B-B14F-4D97-AF65-F5344CB8AC3E}">
        <p14:creationId xmlns:p14="http://schemas.microsoft.com/office/powerpoint/2010/main" val="223686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26</a:t>
            </a:fld>
            <a:endParaRPr lang="en-US" dirty="0"/>
          </a:p>
        </p:txBody>
      </p:sp>
      <p:pic>
        <p:nvPicPr>
          <p:cNvPr id="4" name="Picture 3">
            <a:extLst>
              <a:ext uri="{FF2B5EF4-FFF2-40B4-BE49-F238E27FC236}">
                <a16:creationId xmlns:a16="http://schemas.microsoft.com/office/drawing/2014/main" id="{690D03D4-CD56-6C45-B22C-145F8EC52B67}"/>
              </a:ext>
            </a:extLst>
          </p:cNvPr>
          <p:cNvPicPr>
            <a:picLocks noChangeAspect="1"/>
          </p:cNvPicPr>
          <p:nvPr/>
        </p:nvPicPr>
        <p:blipFill>
          <a:blip r:embed="rId3"/>
          <a:stretch>
            <a:fillRect/>
          </a:stretch>
        </p:blipFill>
        <p:spPr>
          <a:xfrm>
            <a:off x="1404257" y="613775"/>
            <a:ext cx="6335486" cy="5943600"/>
          </a:xfrm>
          <a:prstGeom prst="rect">
            <a:avLst/>
          </a:prstGeom>
        </p:spPr>
      </p:pic>
      <p:sp>
        <p:nvSpPr>
          <p:cNvPr id="8" name="Rectangle 7">
            <a:extLst>
              <a:ext uri="{FF2B5EF4-FFF2-40B4-BE49-F238E27FC236}">
                <a16:creationId xmlns:a16="http://schemas.microsoft.com/office/drawing/2014/main" id="{E9ED6C69-E087-654A-B883-D107C1240ED1}"/>
              </a:ext>
            </a:extLst>
          </p:cNvPr>
          <p:cNvSpPr/>
          <p:nvPr/>
        </p:nvSpPr>
        <p:spPr>
          <a:xfrm>
            <a:off x="3757808" y="6200384"/>
            <a:ext cx="1440493" cy="237994"/>
          </a:xfrm>
          <a:prstGeom prst="rect">
            <a:avLst/>
          </a:prstGeom>
          <a:solidFill>
            <a:srgbClr val="FFFF00">
              <a:alpha val="3001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77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27</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317283"/>
            <a:ext cx="8229552" cy="5075348"/>
          </a:xfrm>
          <a:prstGeom prst="rect">
            <a:avLst/>
          </a:prstGeom>
          <a:noFill/>
          <a:ln>
            <a:noFill/>
          </a:ln>
        </p:spPr>
        <p:txBody>
          <a:bodyPr spcFirstLastPara="1" wrap="square" lIns="91425" tIns="45700" rIns="91425" bIns="45700" anchor="t" anchorCtr="0">
            <a:noAutofit/>
          </a:bodyPr>
          <a:lstStyle/>
          <a:p>
            <a:pPr marL="114300" indent="0">
              <a:lnSpc>
                <a:spcPct val="120000"/>
              </a:lnSpc>
              <a:spcBef>
                <a:spcPts val="0"/>
              </a:spcBef>
              <a:spcAft>
                <a:spcPts val="600"/>
              </a:spcAft>
              <a:buClr>
                <a:schemeClr val="tx1"/>
              </a:buClr>
              <a:buNone/>
            </a:pPr>
            <a:r>
              <a:rPr lang="en-US" sz="1900" b="1" i="1" dirty="0">
                <a:solidFill>
                  <a:schemeClr val="tx1"/>
                </a:solidFill>
              </a:rPr>
              <a:t>MUC 1 – </a:t>
            </a:r>
            <a:r>
              <a:rPr lang="en-US" sz="1900" b="1" i="1" dirty="0" err="1">
                <a:solidFill>
                  <a:schemeClr val="tx1"/>
                </a:solidFill>
              </a:rPr>
              <a:t>Linkability</a:t>
            </a:r>
            <a:r>
              <a:rPr lang="en-US" sz="1900" b="1" i="1" dirty="0">
                <a:solidFill>
                  <a:schemeClr val="tx1"/>
                </a:solidFill>
              </a:rPr>
              <a:t> of social network database (data store)</a:t>
            </a:r>
          </a:p>
          <a:p>
            <a:pPr marL="114300" indent="0">
              <a:lnSpc>
                <a:spcPct val="120000"/>
              </a:lnSpc>
              <a:spcBef>
                <a:spcPts val="0"/>
              </a:spcBef>
              <a:spcAft>
                <a:spcPts val="600"/>
              </a:spcAft>
              <a:buClr>
                <a:schemeClr val="tx1"/>
              </a:buClr>
              <a:buNone/>
            </a:pPr>
            <a:r>
              <a:rPr lang="en-US" sz="1900" u="sng" dirty="0">
                <a:solidFill>
                  <a:schemeClr val="tx1"/>
                </a:solidFill>
              </a:rPr>
              <a:t>Summary</a:t>
            </a:r>
            <a:r>
              <a:rPr lang="en-US" sz="1900" dirty="0">
                <a:solidFill>
                  <a:schemeClr val="tx1"/>
                </a:solidFill>
              </a:rPr>
              <a:t>: Data entries can be linked to the same person (without necessarily revealing the persons identity).</a:t>
            </a:r>
          </a:p>
          <a:p>
            <a:pPr marL="114300" indent="0">
              <a:lnSpc>
                <a:spcPct val="120000"/>
              </a:lnSpc>
              <a:spcBef>
                <a:spcPts val="0"/>
              </a:spcBef>
              <a:spcAft>
                <a:spcPts val="600"/>
              </a:spcAft>
              <a:buClr>
                <a:schemeClr val="tx1"/>
              </a:buClr>
              <a:buNone/>
            </a:pPr>
            <a:r>
              <a:rPr lang="en-US" sz="1900" u="sng" dirty="0">
                <a:solidFill>
                  <a:schemeClr val="tx1"/>
                </a:solidFill>
              </a:rPr>
              <a:t>Assets, stakeholders, threats</a:t>
            </a:r>
            <a:r>
              <a:rPr lang="en-US" sz="1900" dirty="0">
                <a:solidFill>
                  <a:schemeClr val="tx1"/>
                </a:solidFill>
              </a:rPr>
              <a:t>: The user’s Personal Identifiable Information (PII)</a:t>
            </a:r>
          </a:p>
          <a:p>
            <a:pPr>
              <a:lnSpc>
                <a:spcPct val="120000"/>
              </a:lnSpc>
              <a:spcBef>
                <a:spcPts val="0"/>
              </a:spcBef>
              <a:spcAft>
                <a:spcPts val="600"/>
              </a:spcAft>
              <a:buClr>
                <a:schemeClr val="tx1"/>
              </a:buClr>
            </a:pPr>
            <a:r>
              <a:rPr lang="en-US" sz="1900" dirty="0">
                <a:solidFill>
                  <a:schemeClr val="tx1"/>
                </a:solidFill>
              </a:rPr>
              <a:t>Data entries can be linked to each other revealing the persons identity.</a:t>
            </a:r>
          </a:p>
          <a:p>
            <a:pPr>
              <a:lnSpc>
                <a:spcPct val="120000"/>
              </a:lnSpc>
              <a:spcBef>
                <a:spcPts val="0"/>
              </a:spcBef>
              <a:spcAft>
                <a:spcPts val="600"/>
              </a:spcAft>
              <a:buClr>
                <a:schemeClr val="tx1"/>
              </a:buClr>
            </a:pPr>
            <a:r>
              <a:rPr lang="en-US" sz="1900" dirty="0">
                <a:solidFill>
                  <a:schemeClr val="tx1"/>
                </a:solidFill>
              </a:rPr>
              <a:t>The </a:t>
            </a:r>
            <a:r>
              <a:rPr lang="en-US" sz="1900" dirty="0" err="1">
                <a:solidFill>
                  <a:schemeClr val="tx1"/>
                </a:solidFill>
              </a:rPr>
              <a:t>misactor</a:t>
            </a:r>
            <a:r>
              <a:rPr lang="en-US" sz="1900" dirty="0">
                <a:solidFill>
                  <a:schemeClr val="tx1"/>
                </a:solidFill>
              </a:rPr>
              <a:t> can build a profile of a user’s online activities (interests, actives time, comments, updates, etc.).</a:t>
            </a:r>
          </a:p>
          <a:p>
            <a:pPr marL="114300" indent="0">
              <a:lnSpc>
                <a:spcPct val="120000"/>
              </a:lnSpc>
              <a:spcBef>
                <a:spcPts val="0"/>
              </a:spcBef>
              <a:spcAft>
                <a:spcPts val="600"/>
              </a:spcAft>
              <a:buClr>
                <a:schemeClr val="tx1"/>
              </a:buClr>
              <a:buNone/>
            </a:pPr>
            <a:r>
              <a:rPr lang="en-US" sz="1900" u="sng" dirty="0">
                <a:solidFill>
                  <a:schemeClr val="tx1"/>
                </a:solidFill>
              </a:rPr>
              <a:t>Primary </a:t>
            </a:r>
            <a:r>
              <a:rPr lang="en-US" sz="1900" u="sng" dirty="0" err="1">
                <a:solidFill>
                  <a:schemeClr val="tx1"/>
                </a:solidFill>
              </a:rPr>
              <a:t>misactor</a:t>
            </a:r>
            <a:r>
              <a:rPr lang="en-US" sz="1900" dirty="0">
                <a:solidFill>
                  <a:schemeClr val="tx1"/>
                </a:solidFill>
              </a:rPr>
              <a:t>: skilled insider/skilled outsider. </a:t>
            </a:r>
          </a:p>
          <a:p>
            <a:pPr marL="114300" indent="0">
              <a:lnSpc>
                <a:spcPct val="120000"/>
              </a:lnSpc>
              <a:spcBef>
                <a:spcPts val="0"/>
              </a:spcBef>
              <a:spcAft>
                <a:spcPts val="600"/>
              </a:spcAft>
              <a:buClr>
                <a:schemeClr val="tx1"/>
              </a:buClr>
              <a:buNone/>
            </a:pPr>
            <a:r>
              <a:rPr lang="en-US" sz="1900" u="sng" dirty="0">
                <a:solidFill>
                  <a:schemeClr val="tx1"/>
                </a:solidFill>
              </a:rPr>
              <a:t>Basic Flow</a:t>
            </a:r>
            <a:r>
              <a:rPr lang="en-US" sz="1900" dirty="0">
                <a:solidFill>
                  <a:schemeClr val="tx1"/>
                </a:solidFill>
              </a:rPr>
              <a:t>:</a:t>
            </a:r>
          </a:p>
          <a:p>
            <a:pPr marL="571500" indent="-457200">
              <a:lnSpc>
                <a:spcPct val="120000"/>
              </a:lnSpc>
              <a:spcBef>
                <a:spcPts val="0"/>
              </a:spcBef>
              <a:spcAft>
                <a:spcPts val="600"/>
              </a:spcAft>
              <a:buClr>
                <a:schemeClr val="tx1"/>
              </a:buClr>
              <a:buFont typeface="+mj-lt"/>
              <a:buAutoNum type="arabicPeriod"/>
            </a:pPr>
            <a:r>
              <a:rPr lang="en-US" sz="1900" dirty="0">
                <a:solidFill>
                  <a:schemeClr val="tx1"/>
                </a:solidFill>
              </a:rPr>
              <a:t>The </a:t>
            </a:r>
            <a:r>
              <a:rPr lang="en-US" sz="1900" dirty="0" err="1">
                <a:solidFill>
                  <a:schemeClr val="tx1"/>
                </a:solidFill>
              </a:rPr>
              <a:t>misactor</a:t>
            </a:r>
            <a:r>
              <a:rPr lang="en-US" sz="1900" dirty="0">
                <a:solidFill>
                  <a:schemeClr val="tx1"/>
                </a:solidFill>
              </a:rPr>
              <a:t> gains access to the database.</a:t>
            </a:r>
          </a:p>
          <a:p>
            <a:pPr marL="571500" indent="-457200">
              <a:lnSpc>
                <a:spcPct val="120000"/>
              </a:lnSpc>
              <a:spcBef>
                <a:spcPts val="0"/>
              </a:spcBef>
              <a:spcAft>
                <a:spcPts val="600"/>
              </a:spcAft>
              <a:buClr>
                <a:schemeClr val="tx1"/>
              </a:buClr>
              <a:buFont typeface="+mj-lt"/>
              <a:buAutoNum type="arabicPeriod"/>
            </a:pPr>
            <a:r>
              <a:rPr lang="en-US" sz="1900" dirty="0">
                <a:solidFill>
                  <a:schemeClr val="tx1"/>
                </a:solidFill>
              </a:rPr>
              <a:t>The </a:t>
            </a:r>
            <a:r>
              <a:rPr lang="en-US" sz="1900" dirty="0" err="1">
                <a:solidFill>
                  <a:schemeClr val="tx1"/>
                </a:solidFill>
              </a:rPr>
              <a:t>misactor</a:t>
            </a:r>
            <a:r>
              <a:rPr lang="en-US" sz="1900" dirty="0">
                <a:solidFill>
                  <a:schemeClr val="tx1"/>
                </a:solidFill>
              </a:rPr>
              <a:t> can link the data entries together and possibly re-identify the data subject from the data content.</a:t>
            </a:r>
          </a:p>
          <a:p>
            <a:pPr marL="114300" indent="0">
              <a:lnSpc>
                <a:spcPct val="120000"/>
              </a:lnSpc>
              <a:spcBef>
                <a:spcPts val="0"/>
              </a:spcBef>
              <a:spcAft>
                <a:spcPts val="600"/>
              </a:spcAft>
              <a:buClr>
                <a:schemeClr val="tx1"/>
              </a:buClr>
              <a:buNone/>
            </a:pPr>
            <a:endParaRPr lang="en-US" sz="2100" i="1" dirty="0">
              <a:solidFill>
                <a:schemeClr val="tx1"/>
              </a:solidFill>
            </a:endParaRPr>
          </a:p>
          <a:p>
            <a:pPr marL="571500" indent="-457200">
              <a:lnSpc>
                <a:spcPct val="120000"/>
              </a:lnSpc>
              <a:spcBef>
                <a:spcPts val="0"/>
              </a:spcBef>
              <a:spcAft>
                <a:spcPts val="600"/>
              </a:spcAft>
              <a:buClr>
                <a:schemeClr val="tx1"/>
              </a:buClr>
              <a:buFont typeface="+mj-lt"/>
              <a:buAutoNum type="arabicPeriod" startAt="2"/>
            </a:pPr>
            <a:endParaRPr lang="en-US" sz="2100" i="1" dirty="0">
              <a:solidFill>
                <a:srgbClr val="0432FF"/>
              </a:solidFill>
            </a:endParaRPr>
          </a:p>
          <a:p>
            <a:pPr marL="571500" indent="-457200">
              <a:lnSpc>
                <a:spcPct val="120000"/>
              </a:lnSpc>
              <a:spcBef>
                <a:spcPts val="0"/>
              </a:spcBef>
              <a:spcAft>
                <a:spcPts val="600"/>
              </a:spcAft>
              <a:buClr>
                <a:schemeClr val="tx1"/>
              </a:buClr>
              <a:buFont typeface="+mj-lt"/>
              <a:buAutoNum type="arabicPeriod" startAt="2"/>
            </a:pPr>
            <a:endParaRPr lang="en-US" sz="2100" i="1" dirty="0">
              <a:solidFill>
                <a:schemeClr val="tx1"/>
              </a:solidFill>
            </a:endParaRP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sz="2700" dirty="0"/>
              <a:t>Step 3: Elicit + document threats</a:t>
            </a:r>
          </a:p>
        </p:txBody>
      </p:sp>
    </p:spTree>
    <p:extLst>
      <p:ext uri="{BB962C8B-B14F-4D97-AF65-F5344CB8AC3E}">
        <p14:creationId xmlns:p14="http://schemas.microsoft.com/office/powerpoint/2010/main" val="1468575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28</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317283"/>
            <a:ext cx="8523962" cy="5075348"/>
          </a:xfrm>
          <a:prstGeom prst="rect">
            <a:avLst/>
          </a:prstGeom>
          <a:noFill/>
          <a:ln>
            <a:noFill/>
          </a:ln>
        </p:spPr>
        <p:txBody>
          <a:bodyPr spcFirstLastPara="1" wrap="square" lIns="91425" tIns="45700" rIns="91425" bIns="45700" anchor="t" anchorCtr="0">
            <a:noAutofit/>
          </a:bodyPr>
          <a:lstStyle/>
          <a:p>
            <a:pPr marL="114300" indent="0">
              <a:lnSpc>
                <a:spcPct val="120000"/>
              </a:lnSpc>
              <a:spcBef>
                <a:spcPts val="0"/>
              </a:spcBef>
              <a:spcAft>
                <a:spcPts val="600"/>
              </a:spcAft>
              <a:buClr>
                <a:schemeClr val="tx1"/>
              </a:buClr>
              <a:buNone/>
            </a:pPr>
            <a:r>
              <a:rPr lang="en-US" sz="1900" b="1" i="1" dirty="0">
                <a:solidFill>
                  <a:schemeClr val="tx1"/>
                </a:solidFill>
              </a:rPr>
              <a:t>MUC 1 – </a:t>
            </a:r>
            <a:r>
              <a:rPr lang="en-US" sz="1900" b="1" i="1" dirty="0" err="1">
                <a:solidFill>
                  <a:schemeClr val="tx1"/>
                </a:solidFill>
              </a:rPr>
              <a:t>Linkability</a:t>
            </a:r>
            <a:r>
              <a:rPr lang="en-US" sz="1900" b="1" i="1" dirty="0">
                <a:solidFill>
                  <a:schemeClr val="tx1"/>
                </a:solidFill>
              </a:rPr>
              <a:t> of social network database (data store)</a:t>
            </a:r>
          </a:p>
          <a:p>
            <a:pPr marL="114300" indent="0">
              <a:lnSpc>
                <a:spcPct val="120000"/>
              </a:lnSpc>
              <a:spcBef>
                <a:spcPts val="0"/>
              </a:spcBef>
              <a:spcAft>
                <a:spcPts val="600"/>
              </a:spcAft>
              <a:buClr>
                <a:schemeClr val="tx1"/>
              </a:buClr>
              <a:buNone/>
            </a:pPr>
            <a:r>
              <a:rPr lang="en-US" sz="1900" u="sng" dirty="0">
                <a:solidFill>
                  <a:schemeClr val="tx1"/>
                </a:solidFill>
              </a:rPr>
              <a:t>Alternative Flow</a:t>
            </a:r>
            <a:r>
              <a:rPr lang="en-US" sz="1900" dirty="0">
                <a:solidFill>
                  <a:schemeClr val="tx1"/>
                </a:solidFill>
              </a:rPr>
              <a:t>:</a:t>
            </a:r>
          </a:p>
          <a:p>
            <a:pPr marL="571500" indent="-457200">
              <a:lnSpc>
                <a:spcPct val="120000"/>
              </a:lnSpc>
              <a:spcBef>
                <a:spcPts val="0"/>
              </a:spcBef>
              <a:spcAft>
                <a:spcPts val="600"/>
              </a:spcAft>
              <a:buClr>
                <a:schemeClr val="tx1"/>
              </a:buClr>
              <a:buFont typeface="+mj-lt"/>
              <a:buAutoNum type="arabicPeriod"/>
            </a:pPr>
            <a:r>
              <a:rPr lang="en-US" sz="1900" dirty="0">
                <a:solidFill>
                  <a:schemeClr val="tx1"/>
                </a:solidFill>
              </a:rPr>
              <a:t>The </a:t>
            </a:r>
            <a:r>
              <a:rPr lang="en-US" sz="1900" dirty="0" err="1">
                <a:solidFill>
                  <a:schemeClr val="tx1"/>
                </a:solidFill>
              </a:rPr>
              <a:t>misactor</a:t>
            </a:r>
            <a:r>
              <a:rPr lang="en-US" sz="1900" dirty="0">
                <a:solidFill>
                  <a:schemeClr val="tx1"/>
                </a:solidFill>
              </a:rPr>
              <a:t> gains access to the database.</a:t>
            </a:r>
          </a:p>
          <a:p>
            <a:pPr marL="571500" indent="-457200">
              <a:lnSpc>
                <a:spcPct val="120000"/>
              </a:lnSpc>
              <a:spcBef>
                <a:spcPts val="0"/>
              </a:spcBef>
              <a:spcAft>
                <a:spcPts val="600"/>
              </a:spcAft>
              <a:buClr>
                <a:schemeClr val="tx1"/>
              </a:buClr>
              <a:buFont typeface="+mj-lt"/>
              <a:buAutoNum type="arabicPeriod"/>
            </a:pPr>
            <a:r>
              <a:rPr lang="en-US" sz="1900" dirty="0">
                <a:solidFill>
                  <a:schemeClr val="tx1"/>
                </a:solidFill>
              </a:rPr>
              <a:t>Each data entry is linked to a pseudonym.</a:t>
            </a:r>
          </a:p>
          <a:p>
            <a:pPr marL="571500" indent="-457200">
              <a:lnSpc>
                <a:spcPct val="120000"/>
              </a:lnSpc>
              <a:spcBef>
                <a:spcPts val="0"/>
              </a:spcBef>
              <a:spcAft>
                <a:spcPts val="600"/>
              </a:spcAft>
              <a:buClr>
                <a:schemeClr val="tx1"/>
              </a:buClr>
              <a:buFont typeface="+mj-lt"/>
              <a:buAutoNum type="arabicPeriod"/>
            </a:pPr>
            <a:r>
              <a:rPr lang="en-US" sz="1900" dirty="0">
                <a:solidFill>
                  <a:schemeClr val="tx1"/>
                </a:solidFill>
              </a:rPr>
              <a:t>The </a:t>
            </a:r>
            <a:r>
              <a:rPr lang="en-US" sz="1900" dirty="0" err="1">
                <a:solidFill>
                  <a:schemeClr val="tx1"/>
                </a:solidFill>
              </a:rPr>
              <a:t>misactor</a:t>
            </a:r>
            <a:r>
              <a:rPr lang="en-US" sz="1900" dirty="0">
                <a:solidFill>
                  <a:schemeClr val="tx1"/>
                </a:solidFill>
              </a:rPr>
              <a:t> can link the different pseudonyms together (</a:t>
            </a:r>
            <a:r>
              <a:rPr lang="en-US" sz="1900" dirty="0" err="1">
                <a:solidFill>
                  <a:schemeClr val="tx1"/>
                </a:solidFill>
              </a:rPr>
              <a:t>linkability</a:t>
            </a:r>
            <a:r>
              <a:rPr lang="en-US" sz="1900" dirty="0">
                <a:solidFill>
                  <a:schemeClr val="tx1"/>
                </a:solidFill>
              </a:rPr>
              <a:t> of entity).</a:t>
            </a:r>
          </a:p>
          <a:p>
            <a:pPr marL="571500" indent="-457200">
              <a:lnSpc>
                <a:spcPct val="120000"/>
              </a:lnSpc>
              <a:spcBef>
                <a:spcPts val="0"/>
              </a:spcBef>
              <a:spcAft>
                <a:spcPts val="600"/>
              </a:spcAft>
              <a:buClr>
                <a:schemeClr val="tx1"/>
              </a:buClr>
              <a:buFont typeface="+mj-lt"/>
              <a:buAutoNum type="arabicPeriod"/>
            </a:pPr>
            <a:r>
              <a:rPr lang="en-US" sz="1900" dirty="0">
                <a:solidFill>
                  <a:schemeClr val="tx1"/>
                </a:solidFill>
              </a:rPr>
              <a:t>Based on the pseudonyms, the </a:t>
            </a:r>
            <a:r>
              <a:rPr lang="en-US" sz="1900" dirty="0" err="1">
                <a:solidFill>
                  <a:schemeClr val="tx1"/>
                </a:solidFill>
              </a:rPr>
              <a:t>misactor</a:t>
            </a:r>
            <a:r>
              <a:rPr lang="en-US" sz="1900" dirty="0">
                <a:solidFill>
                  <a:schemeClr val="tx1"/>
                </a:solidFill>
              </a:rPr>
              <a:t> can link the different data entries.</a:t>
            </a:r>
            <a:endParaRPr lang="en-US" sz="2100" i="1" dirty="0">
              <a:solidFill>
                <a:schemeClr val="tx1"/>
              </a:solidFill>
            </a:endParaRPr>
          </a:p>
          <a:p>
            <a:pPr marL="114300" indent="0">
              <a:lnSpc>
                <a:spcPct val="120000"/>
              </a:lnSpc>
              <a:spcBef>
                <a:spcPts val="0"/>
              </a:spcBef>
              <a:spcAft>
                <a:spcPts val="600"/>
              </a:spcAft>
              <a:buClr>
                <a:schemeClr val="tx1"/>
              </a:buClr>
              <a:buNone/>
            </a:pPr>
            <a:r>
              <a:rPr lang="en-US" sz="1900" u="sng" dirty="0">
                <a:solidFill>
                  <a:schemeClr val="tx1"/>
                </a:solidFill>
              </a:rPr>
              <a:t>Trigger</a:t>
            </a:r>
            <a:r>
              <a:rPr lang="en-US" sz="1900" dirty="0">
                <a:solidFill>
                  <a:schemeClr val="tx1"/>
                </a:solidFill>
              </a:rPr>
              <a:t>: by </a:t>
            </a:r>
            <a:r>
              <a:rPr lang="en-US" sz="1900" dirty="0" err="1">
                <a:solidFill>
                  <a:schemeClr val="tx1"/>
                </a:solidFill>
              </a:rPr>
              <a:t>misactor</a:t>
            </a:r>
            <a:r>
              <a:rPr lang="en-US" sz="1900" dirty="0">
                <a:solidFill>
                  <a:schemeClr val="tx1"/>
                </a:solidFill>
              </a:rPr>
              <a:t>, can always happen.</a:t>
            </a:r>
          </a:p>
          <a:p>
            <a:pPr marL="114300" indent="0">
              <a:lnSpc>
                <a:spcPct val="120000"/>
              </a:lnSpc>
              <a:spcBef>
                <a:spcPts val="0"/>
              </a:spcBef>
              <a:spcAft>
                <a:spcPts val="600"/>
              </a:spcAft>
              <a:buClr>
                <a:schemeClr val="tx1"/>
              </a:buClr>
              <a:buNone/>
            </a:pPr>
            <a:r>
              <a:rPr lang="en-US" sz="1900" u="sng" dirty="0">
                <a:solidFill>
                  <a:schemeClr val="tx1"/>
                </a:solidFill>
              </a:rPr>
              <a:t>Preconditions</a:t>
            </a:r>
            <a:r>
              <a:rPr lang="en-US" sz="1900" dirty="0">
                <a:solidFill>
                  <a:schemeClr val="tx1"/>
                </a:solidFill>
              </a:rPr>
              <a:t>:</a:t>
            </a:r>
          </a:p>
          <a:p>
            <a:pPr>
              <a:lnSpc>
                <a:spcPct val="120000"/>
              </a:lnSpc>
              <a:spcBef>
                <a:spcPts val="0"/>
              </a:spcBef>
              <a:spcAft>
                <a:spcPts val="600"/>
              </a:spcAft>
              <a:buClr>
                <a:schemeClr val="tx1"/>
              </a:buClr>
            </a:pPr>
            <a:r>
              <a:rPr lang="en-US" sz="1900" dirty="0">
                <a:solidFill>
                  <a:schemeClr val="tx1"/>
                </a:solidFill>
              </a:rPr>
              <a:t>No or insufficient protection of the data store.</a:t>
            </a:r>
          </a:p>
          <a:p>
            <a:pPr>
              <a:lnSpc>
                <a:spcPct val="120000"/>
              </a:lnSpc>
              <a:spcBef>
                <a:spcPts val="0"/>
              </a:spcBef>
              <a:spcAft>
                <a:spcPts val="600"/>
              </a:spcAft>
              <a:buClr>
                <a:schemeClr val="tx1"/>
              </a:buClr>
            </a:pPr>
            <a:r>
              <a:rPr lang="en-US" sz="1900" dirty="0">
                <a:solidFill>
                  <a:schemeClr val="tx1"/>
                </a:solidFill>
              </a:rPr>
              <a:t>No or insufficient data anonymization techniques or strong data mining applied.</a:t>
            </a:r>
          </a:p>
          <a:p>
            <a:pPr marL="571500" indent="-457200">
              <a:lnSpc>
                <a:spcPct val="120000"/>
              </a:lnSpc>
              <a:spcBef>
                <a:spcPts val="0"/>
              </a:spcBef>
              <a:spcAft>
                <a:spcPts val="600"/>
              </a:spcAft>
              <a:buClr>
                <a:schemeClr val="tx1"/>
              </a:buClr>
              <a:buFont typeface="+mj-lt"/>
              <a:buAutoNum type="arabicPeriod" startAt="2"/>
            </a:pPr>
            <a:endParaRPr lang="en-US" sz="2100" i="1" dirty="0">
              <a:solidFill>
                <a:schemeClr val="tx1"/>
              </a:solidFill>
            </a:endParaRP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sz="2700" dirty="0"/>
              <a:t>Step 3: Elicit + document threats</a:t>
            </a:r>
          </a:p>
        </p:txBody>
      </p:sp>
    </p:spTree>
    <p:extLst>
      <p:ext uri="{BB962C8B-B14F-4D97-AF65-F5344CB8AC3E}">
        <p14:creationId xmlns:p14="http://schemas.microsoft.com/office/powerpoint/2010/main" val="41054138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29</a:t>
            </a:fld>
            <a:endParaRPr lang="en-US" dirty="0"/>
          </a:p>
        </p:txBody>
      </p:sp>
      <p:sp>
        <p:nvSpPr>
          <p:cNvPr id="7" name="Google Shape;85;p14">
            <a:extLst>
              <a:ext uri="{FF2B5EF4-FFF2-40B4-BE49-F238E27FC236}">
                <a16:creationId xmlns:a16="http://schemas.microsoft.com/office/drawing/2014/main" id="{A2DDE3DF-44DB-D644-B187-86F19D402A50}"/>
              </a:ext>
            </a:extLst>
          </p:cNvPr>
          <p:cNvSpPr txBox="1">
            <a:spLocks noGrp="1"/>
          </p:cNvSpPr>
          <p:nvPr>
            <p:ph type="body" idx="1"/>
          </p:nvPr>
        </p:nvSpPr>
        <p:spPr>
          <a:xfrm>
            <a:off x="457200" y="1317283"/>
            <a:ext cx="8229552" cy="5075348"/>
          </a:xfrm>
          <a:prstGeom prst="rect">
            <a:avLst/>
          </a:prstGeom>
          <a:noFill/>
          <a:ln>
            <a:noFill/>
          </a:ln>
        </p:spPr>
        <p:txBody>
          <a:bodyPr spcFirstLastPara="1" wrap="square" lIns="91425" tIns="45700" rIns="91425" bIns="45700" anchor="t" anchorCtr="0">
            <a:noAutofit/>
          </a:bodyPr>
          <a:lstStyle/>
          <a:p>
            <a:pPr marL="114300" indent="0">
              <a:lnSpc>
                <a:spcPct val="120000"/>
              </a:lnSpc>
              <a:spcBef>
                <a:spcPts val="0"/>
              </a:spcBef>
              <a:spcAft>
                <a:spcPts val="600"/>
              </a:spcAft>
              <a:buClr>
                <a:schemeClr val="tx1"/>
              </a:buClr>
              <a:buNone/>
            </a:pPr>
            <a:r>
              <a:rPr lang="en-US" sz="2100" dirty="0">
                <a:solidFill>
                  <a:schemeClr val="tx1"/>
                </a:solidFill>
              </a:rPr>
              <a:t>Before moving forward and looking for suitable </a:t>
            </a:r>
            <a:r>
              <a:rPr lang="en-US" sz="2100" b="1" dirty="0">
                <a:solidFill>
                  <a:schemeClr val="tx1"/>
                </a:solidFill>
              </a:rPr>
              <a:t>mitigation actions</a:t>
            </a:r>
            <a:r>
              <a:rPr lang="en-US" sz="2100" dirty="0">
                <a:solidFill>
                  <a:schemeClr val="tx1"/>
                </a:solidFill>
              </a:rPr>
              <a:t>, the identified threats must be prioritized.</a:t>
            </a:r>
          </a:p>
          <a:p>
            <a:pPr>
              <a:lnSpc>
                <a:spcPct val="120000"/>
              </a:lnSpc>
              <a:spcBef>
                <a:spcPts val="0"/>
              </a:spcBef>
              <a:spcAft>
                <a:spcPts val="600"/>
              </a:spcAft>
              <a:buClr>
                <a:schemeClr val="tx1"/>
              </a:buClr>
            </a:pPr>
            <a:r>
              <a:rPr lang="en-US" sz="2100" dirty="0">
                <a:solidFill>
                  <a:schemeClr val="tx1"/>
                </a:solidFill>
              </a:rPr>
              <a:t>Time and budget limitations make treating all threats unfeasible. </a:t>
            </a:r>
          </a:p>
          <a:p>
            <a:pPr>
              <a:lnSpc>
                <a:spcPct val="120000"/>
              </a:lnSpc>
              <a:spcBef>
                <a:spcPts val="0"/>
              </a:spcBef>
              <a:spcAft>
                <a:spcPts val="600"/>
              </a:spcAft>
              <a:buClr>
                <a:schemeClr val="tx1"/>
              </a:buClr>
            </a:pPr>
            <a:r>
              <a:rPr lang="en-US" sz="2100" dirty="0">
                <a:solidFill>
                  <a:schemeClr val="tx1"/>
                </a:solidFill>
              </a:rPr>
              <a:t>Only </a:t>
            </a:r>
            <a:r>
              <a:rPr lang="en-US" sz="2100" u="sng" dirty="0">
                <a:solidFill>
                  <a:schemeClr val="tx1"/>
                </a:solidFill>
              </a:rPr>
              <a:t>the most important ones</a:t>
            </a:r>
            <a:r>
              <a:rPr lang="en-US" sz="2100" dirty="0">
                <a:solidFill>
                  <a:schemeClr val="tx1"/>
                </a:solidFill>
              </a:rPr>
              <a:t> will be addressed in the requirements specification and in the design of the solution.</a:t>
            </a:r>
          </a:p>
          <a:p>
            <a:pPr>
              <a:lnSpc>
                <a:spcPct val="120000"/>
              </a:lnSpc>
              <a:spcBef>
                <a:spcPts val="0"/>
              </a:spcBef>
              <a:spcAft>
                <a:spcPts val="600"/>
              </a:spcAft>
              <a:buClr>
                <a:schemeClr val="tx1"/>
              </a:buClr>
            </a:pPr>
            <a:r>
              <a:rPr lang="en-US" sz="2100" u="sng" dirty="0">
                <a:solidFill>
                  <a:schemeClr val="tx1"/>
                </a:solidFill>
              </a:rPr>
              <a:t>Risk assessment techniques</a:t>
            </a:r>
            <a:r>
              <a:rPr lang="en-US" sz="2100" dirty="0">
                <a:solidFill>
                  <a:schemeClr val="tx1"/>
                </a:solidFill>
              </a:rPr>
              <a:t> provide support for this stage. </a:t>
            </a:r>
          </a:p>
          <a:p>
            <a:pPr marL="114300" indent="0">
              <a:lnSpc>
                <a:spcPct val="120000"/>
              </a:lnSpc>
              <a:spcBef>
                <a:spcPts val="0"/>
              </a:spcBef>
              <a:spcAft>
                <a:spcPts val="600"/>
              </a:spcAft>
              <a:buClr>
                <a:schemeClr val="tx1"/>
              </a:buClr>
              <a:buNone/>
            </a:pPr>
            <a:r>
              <a:rPr lang="en-US" sz="2100" dirty="0">
                <a:solidFill>
                  <a:schemeClr val="tx1"/>
                </a:solidFill>
              </a:rPr>
              <a:t>In general, </a:t>
            </a:r>
            <a:r>
              <a:rPr lang="en-US" sz="2100" b="1" dirty="0">
                <a:solidFill>
                  <a:schemeClr val="tx1"/>
                </a:solidFill>
              </a:rPr>
              <a:t>risk</a:t>
            </a:r>
            <a:r>
              <a:rPr lang="en-US" sz="2100" dirty="0">
                <a:solidFill>
                  <a:schemeClr val="tx1"/>
                </a:solidFill>
              </a:rPr>
              <a:t> is calculated as a function of the </a:t>
            </a:r>
            <a:r>
              <a:rPr lang="en-US" sz="2100" b="1" dirty="0">
                <a:solidFill>
                  <a:schemeClr val="tx1"/>
                </a:solidFill>
              </a:rPr>
              <a:t>likelihood</a:t>
            </a:r>
            <a:r>
              <a:rPr lang="en-US" sz="2100" dirty="0">
                <a:solidFill>
                  <a:schemeClr val="tx1"/>
                </a:solidFill>
              </a:rPr>
              <a:t> of the attack scenario and its </a:t>
            </a:r>
            <a:r>
              <a:rPr lang="en-US" sz="2100" b="1" dirty="0">
                <a:solidFill>
                  <a:schemeClr val="tx1"/>
                </a:solidFill>
              </a:rPr>
              <a:t>impact (or consequence level)</a:t>
            </a:r>
            <a:r>
              <a:rPr lang="en-US" sz="2100" dirty="0">
                <a:solidFill>
                  <a:schemeClr val="tx1"/>
                </a:solidFill>
              </a:rPr>
              <a:t>. </a:t>
            </a:r>
          </a:p>
          <a:p>
            <a:pPr>
              <a:lnSpc>
                <a:spcPct val="120000"/>
              </a:lnSpc>
              <a:spcBef>
                <a:spcPts val="0"/>
              </a:spcBef>
              <a:spcAft>
                <a:spcPts val="600"/>
              </a:spcAft>
              <a:buClr>
                <a:schemeClr val="tx1"/>
              </a:buClr>
              <a:buFont typeface=".Hiragino Kaku Gothic Interface W3"/>
              <a:buChar char="⇒"/>
            </a:pPr>
            <a:r>
              <a:rPr lang="en-US" sz="2100" dirty="0">
                <a:solidFill>
                  <a:schemeClr val="tx1"/>
                </a:solidFill>
              </a:rPr>
              <a:t>The LINDDUN framework is </a:t>
            </a:r>
            <a:r>
              <a:rPr lang="en-US" sz="2100" u="sng" dirty="0">
                <a:solidFill>
                  <a:schemeClr val="tx1"/>
                </a:solidFill>
              </a:rPr>
              <a:t>independent</a:t>
            </a:r>
            <a:r>
              <a:rPr lang="en-US" sz="2100" dirty="0">
                <a:solidFill>
                  <a:schemeClr val="tx1"/>
                </a:solidFill>
              </a:rPr>
              <a:t> from the risk assessment technique that is used.</a:t>
            </a:r>
          </a:p>
          <a:p>
            <a:pPr>
              <a:lnSpc>
                <a:spcPct val="120000"/>
              </a:lnSpc>
              <a:spcBef>
                <a:spcPts val="0"/>
              </a:spcBef>
              <a:spcAft>
                <a:spcPts val="600"/>
              </a:spcAft>
              <a:buClr>
                <a:schemeClr val="tx1"/>
              </a:buClr>
              <a:buFont typeface=".Hiragino Kaku Gothic Interface W3"/>
              <a:buChar char="⇒"/>
            </a:pPr>
            <a:r>
              <a:rPr lang="en-US" sz="2100" dirty="0">
                <a:solidFill>
                  <a:schemeClr val="tx1"/>
                </a:solidFill>
              </a:rPr>
              <a:t>The analyst is </a:t>
            </a:r>
            <a:r>
              <a:rPr lang="en-US" sz="2100" b="1" dirty="0">
                <a:solidFill>
                  <a:schemeClr val="tx1"/>
                </a:solidFill>
              </a:rPr>
              <a:t>free to pick</a:t>
            </a:r>
            <a:r>
              <a:rPr lang="en-US" sz="2100" dirty="0">
                <a:solidFill>
                  <a:schemeClr val="tx1"/>
                </a:solidFill>
              </a:rPr>
              <a:t> the technique of choice (e.g., OWASP).</a:t>
            </a:r>
          </a:p>
          <a:p>
            <a:pPr marL="571500" indent="-457200">
              <a:lnSpc>
                <a:spcPct val="120000"/>
              </a:lnSpc>
              <a:spcBef>
                <a:spcPts val="0"/>
              </a:spcBef>
              <a:spcAft>
                <a:spcPts val="600"/>
              </a:spcAft>
              <a:buClr>
                <a:schemeClr val="tx1"/>
              </a:buClr>
              <a:buFont typeface="+mj-lt"/>
              <a:buAutoNum type="arabicPeriod" startAt="2"/>
            </a:pPr>
            <a:endParaRPr lang="en-US" sz="2100" i="1" dirty="0">
              <a:solidFill>
                <a:srgbClr val="0432FF"/>
              </a:solidFill>
            </a:endParaRPr>
          </a:p>
          <a:p>
            <a:pPr marL="571500" indent="-457200">
              <a:lnSpc>
                <a:spcPct val="120000"/>
              </a:lnSpc>
              <a:spcBef>
                <a:spcPts val="0"/>
              </a:spcBef>
              <a:spcAft>
                <a:spcPts val="600"/>
              </a:spcAft>
              <a:buClr>
                <a:schemeClr val="tx1"/>
              </a:buClr>
              <a:buFont typeface="+mj-lt"/>
              <a:buAutoNum type="arabicPeriod" startAt="2"/>
            </a:pPr>
            <a:endParaRPr lang="en-US" sz="2100" i="1" dirty="0">
              <a:solidFill>
                <a:schemeClr val="tx1"/>
              </a:solidFill>
            </a:endParaRPr>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sz="2700" dirty="0"/>
              <a:t>Step 4: Prioritization of threats (risk assessment)</a:t>
            </a:r>
          </a:p>
        </p:txBody>
      </p:sp>
    </p:spTree>
    <p:extLst>
      <p:ext uri="{BB962C8B-B14F-4D97-AF65-F5344CB8AC3E}">
        <p14:creationId xmlns:p14="http://schemas.microsoft.com/office/powerpoint/2010/main" val="10724993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30</a:t>
            </a:fld>
            <a:endParaRPr lang="en-US" dirty="0"/>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sz="2700" dirty="0"/>
              <a:t>Step 5: Elicit mitigation strategies | Step 6: PETs</a:t>
            </a:r>
          </a:p>
        </p:txBody>
      </p:sp>
      <p:sp>
        <p:nvSpPr>
          <p:cNvPr id="8" name="Google Shape;85;p14">
            <a:extLst>
              <a:ext uri="{FF2B5EF4-FFF2-40B4-BE49-F238E27FC236}">
                <a16:creationId xmlns:a16="http://schemas.microsoft.com/office/drawing/2014/main" id="{62239A43-EC35-7B44-BFA0-13FD9002738C}"/>
              </a:ext>
            </a:extLst>
          </p:cNvPr>
          <p:cNvSpPr txBox="1">
            <a:spLocks noGrp="1"/>
          </p:cNvSpPr>
          <p:nvPr>
            <p:ph type="body" idx="1"/>
          </p:nvPr>
        </p:nvSpPr>
        <p:spPr>
          <a:xfrm>
            <a:off x="457200" y="1317283"/>
            <a:ext cx="8229552" cy="5075348"/>
          </a:xfrm>
          <a:prstGeom prst="rect">
            <a:avLst/>
          </a:prstGeom>
          <a:noFill/>
          <a:ln>
            <a:noFill/>
          </a:ln>
        </p:spPr>
        <p:txBody>
          <a:bodyPr spcFirstLastPara="1" wrap="square" lIns="91425" tIns="45700" rIns="91425" bIns="45700" anchor="t" anchorCtr="0">
            <a:noAutofit/>
          </a:bodyPr>
          <a:lstStyle/>
          <a:p>
            <a:pPr marL="114300" indent="0">
              <a:lnSpc>
                <a:spcPct val="120000"/>
              </a:lnSpc>
              <a:spcBef>
                <a:spcPts val="0"/>
              </a:spcBef>
              <a:spcAft>
                <a:spcPts val="600"/>
              </a:spcAft>
              <a:buClr>
                <a:schemeClr val="tx1"/>
              </a:buClr>
              <a:buNone/>
            </a:pPr>
            <a:r>
              <a:rPr lang="en-US" sz="2100" dirty="0">
                <a:solidFill>
                  <a:schemeClr val="tx1"/>
                </a:solidFill>
              </a:rPr>
              <a:t>Misuse cases can help extracting a set of (positive) system requirements:</a:t>
            </a:r>
          </a:p>
          <a:p>
            <a:pPr>
              <a:lnSpc>
                <a:spcPct val="120000"/>
              </a:lnSpc>
              <a:spcBef>
                <a:spcPts val="0"/>
              </a:spcBef>
              <a:spcAft>
                <a:spcPts val="600"/>
              </a:spcAft>
              <a:buClr>
                <a:schemeClr val="tx1"/>
              </a:buClr>
            </a:pPr>
            <a:r>
              <a:rPr lang="en-US" sz="2100" dirty="0">
                <a:solidFill>
                  <a:schemeClr val="tx1"/>
                </a:solidFill>
              </a:rPr>
              <a:t>Some requirements are “straight-forward” and correspond to a set of </a:t>
            </a:r>
            <a:r>
              <a:rPr lang="en-US" sz="2100" b="1" dirty="0">
                <a:solidFill>
                  <a:schemeClr val="tx1"/>
                </a:solidFill>
              </a:rPr>
              <a:t>elementary privacy objectives</a:t>
            </a:r>
            <a:r>
              <a:rPr lang="en-US" sz="2100" dirty="0">
                <a:solidFill>
                  <a:schemeClr val="tx1"/>
                </a:solidFill>
              </a:rPr>
              <a:t>.</a:t>
            </a:r>
          </a:p>
          <a:p>
            <a:pPr lvl="1">
              <a:lnSpc>
                <a:spcPct val="120000"/>
              </a:lnSpc>
              <a:spcBef>
                <a:spcPts val="0"/>
              </a:spcBef>
              <a:spcAft>
                <a:spcPts val="600"/>
              </a:spcAft>
              <a:buClr>
                <a:schemeClr val="tx1"/>
              </a:buClr>
            </a:pPr>
            <a:r>
              <a:rPr lang="en-US" sz="2100" dirty="0">
                <a:solidFill>
                  <a:schemeClr val="tx1"/>
                </a:solidFill>
              </a:rPr>
              <a:t>LINDDUN provides a </a:t>
            </a:r>
            <a:r>
              <a:rPr lang="en-US" sz="2100" u="sng" dirty="0">
                <a:solidFill>
                  <a:schemeClr val="tx1"/>
                </a:solidFill>
              </a:rPr>
              <a:t>mapping table</a:t>
            </a:r>
            <a:r>
              <a:rPr lang="en-US" sz="2100" dirty="0">
                <a:solidFill>
                  <a:schemeClr val="tx1"/>
                </a:solidFill>
              </a:rPr>
              <a:t> supporting this task.</a:t>
            </a:r>
          </a:p>
          <a:p>
            <a:pPr>
              <a:lnSpc>
                <a:spcPct val="120000"/>
              </a:lnSpc>
              <a:spcBef>
                <a:spcPts val="0"/>
              </a:spcBef>
              <a:spcAft>
                <a:spcPts val="600"/>
              </a:spcAft>
              <a:buClr>
                <a:schemeClr val="tx1"/>
              </a:buClr>
            </a:pPr>
            <a:r>
              <a:rPr lang="en-US" sz="2100" dirty="0">
                <a:solidFill>
                  <a:schemeClr val="tx1"/>
                </a:solidFill>
              </a:rPr>
              <a:t>More detailed </a:t>
            </a:r>
            <a:r>
              <a:rPr lang="en-US" sz="2100" b="1" dirty="0">
                <a:solidFill>
                  <a:schemeClr val="tx1"/>
                </a:solidFill>
              </a:rPr>
              <a:t>mitigation strategies</a:t>
            </a:r>
            <a:r>
              <a:rPr lang="en-US" sz="2100" dirty="0">
                <a:solidFill>
                  <a:schemeClr val="tx1"/>
                </a:solidFill>
              </a:rPr>
              <a:t> may be necessary in the practice</a:t>
            </a:r>
          </a:p>
          <a:p>
            <a:pPr lvl="1">
              <a:lnSpc>
                <a:spcPct val="120000"/>
              </a:lnSpc>
              <a:spcBef>
                <a:spcPts val="0"/>
              </a:spcBef>
              <a:spcAft>
                <a:spcPts val="600"/>
              </a:spcAft>
              <a:buClr>
                <a:schemeClr val="tx1"/>
              </a:buClr>
            </a:pPr>
            <a:r>
              <a:rPr lang="en-US" sz="2100" dirty="0">
                <a:solidFill>
                  <a:schemeClr val="tx1"/>
                </a:solidFill>
              </a:rPr>
              <a:t>LINDDUN provides a </a:t>
            </a:r>
            <a:r>
              <a:rPr lang="en-US" sz="2100" u="sng" dirty="0">
                <a:solidFill>
                  <a:schemeClr val="tx1"/>
                </a:solidFill>
              </a:rPr>
              <a:t>taxonomy</a:t>
            </a:r>
            <a:r>
              <a:rPr lang="en-US" sz="2100" dirty="0">
                <a:solidFill>
                  <a:schemeClr val="tx1"/>
                </a:solidFill>
              </a:rPr>
              <a:t> of mitigation strategies along with their corresponding requirements and solutions.</a:t>
            </a:r>
          </a:p>
          <a:p>
            <a:pPr marL="114300" indent="0">
              <a:lnSpc>
                <a:spcPct val="120000"/>
              </a:lnSpc>
              <a:spcBef>
                <a:spcPts val="0"/>
              </a:spcBef>
              <a:spcAft>
                <a:spcPts val="600"/>
              </a:spcAft>
              <a:buClr>
                <a:schemeClr val="tx1"/>
              </a:buClr>
              <a:buNone/>
            </a:pPr>
            <a:r>
              <a:rPr lang="en-US" sz="2100" dirty="0">
                <a:solidFill>
                  <a:schemeClr val="tx1"/>
                </a:solidFill>
              </a:rPr>
              <a:t>⇒ Mitigation strategies (or tactics) capture a </a:t>
            </a:r>
            <a:r>
              <a:rPr lang="en-US" sz="2100" b="1" dirty="0">
                <a:solidFill>
                  <a:schemeClr val="tx1"/>
                </a:solidFill>
              </a:rPr>
              <a:t>high-level view</a:t>
            </a:r>
            <a:r>
              <a:rPr lang="en-US" sz="2100" dirty="0">
                <a:solidFill>
                  <a:schemeClr val="tx1"/>
                </a:solidFill>
              </a:rPr>
              <a:t> of common techniques used in the practice to prevent privacy threats.</a:t>
            </a:r>
          </a:p>
        </p:txBody>
      </p:sp>
      <p:sp>
        <p:nvSpPr>
          <p:cNvPr id="5" name="TextBox 4">
            <a:extLst>
              <a:ext uri="{FF2B5EF4-FFF2-40B4-BE49-F238E27FC236}">
                <a16:creationId xmlns:a16="http://schemas.microsoft.com/office/drawing/2014/main" id="{D02362BA-37F2-2846-8F58-0407C2422531}"/>
              </a:ext>
            </a:extLst>
          </p:cNvPr>
          <p:cNvSpPr txBox="1"/>
          <p:nvPr/>
        </p:nvSpPr>
        <p:spPr>
          <a:xfrm>
            <a:off x="1295570" y="5490613"/>
            <a:ext cx="6552811" cy="707886"/>
          </a:xfrm>
          <a:prstGeom prst="rect">
            <a:avLst/>
          </a:prstGeom>
          <a:solidFill>
            <a:srgbClr val="FFFED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2000" dirty="0">
                <a:solidFill>
                  <a:schemeClr val="tx1"/>
                </a:solidFill>
                <a:latin typeface="Calibri" panose="020F0502020204030204" pitchFamily="34" charset="0"/>
                <a:cs typeface="Calibri" panose="020F0502020204030204" pitchFamily="34" charset="0"/>
              </a:rPr>
              <a:t>At the final step (Step 6), privacy strategies are translated into a set of </a:t>
            </a:r>
            <a:r>
              <a:rPr lang="en-US" sz="2000" b="1" dirty="0">
                <a:solidFill>
                  <a:schemeClr val="tx1"/>
                </a:solidFill>
                <a:latin typeface="Calibri" panose="020F0502020204030204" pitchFamily="34" charset="0"/>
                <a:cs typeface="Calibri" panose="020F0502020204030204" pitchFamily="34" charset="0"/>
              </a:rPr>
              <a:t>Privacy Enhancing Technologies</a:t>
            </a:r>
            <a:r>
              <a:rPr lang="en-US" sz="2000" dirty="0">
                <a:solidFill>
                  <a:schemeClr val="tx1"/>
                </a:solidFill>
                <a:latin typeface="Calibri" panose="020F0502020204030204" pitchFamily="34" charset="0"/>
                <a:cs typeface="Calibri" panose="020F0502020204030204" pitchFamily="34" charset="0"/>
              </a:rPr>
              <a:t> (PETs)</a:t>
            </a:r>
          </a:p>
        </p:txBody>
      </p:sp>
    </p:spTree>
    <p:extLst>
      <p:ext uri="{BB962C8B-B14F-4D97-AF65-F5344CB8AC3E}">
        <p14:creationId xmlns:p14="http://schemas.microsoft.com/office/powerpoint/2010/main" val="29785373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31</a:t>
            </a:fld>
            <a:endParaRPr lang="en-US" dirty="0"/>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sz="2700" dirty="0"/>
              <a:t>Step 5: Elicit mitigation strategies | Step 6: PETs</a:t>
            </a:r>
          </a:p>
        </p:txBody>
      </p:sp>
      <p:pic>
        <p:nvPicPr>
          <p:cNvPr id="4" name="Picture 3">
            <a:extLst>
              <a:ext uri="{FF2B5EF4-FFF2-40B4-BE49-F238E27FC236}">
                <a16:creationId xmlns:a16="http://schemas.microsoft.com/office/drawing/2014/main" id="{5F11D169-C1A7-DC4A-A34B-E0891E9E7B88}"/>
              </a:ext>
            </a:extLst>
          </p:cNvPr>
          <p:cNvPicPr>
            <a:picLocks noChangeAspect="1"/>
          </p:cNvPicPr>
          <p:nvPr/>
        </p:nvPicPr>
        <p:blipFill>
          <a:blip r:embed="rId3"/>
          <a:stretch>
            <a:fillRect/>
          </a:stretch>
        </p:blipFill>
        <p:spPr>
          <a:xfrm>
            <a:off x="2521956" y="1262763"/>
            <a:ext cx="4100087" cy="5483739"/>
          </a:xfrm>
          <a:prstGeom prst="rect">
            <a:avLst/>
          </a:prstGeom>
        </p:spPr>
      </p:pic>
      <p:sp>
        <p:nvSpPr>
          <p:cNvPr id="9" name="Oval 8">
            <a:extLst>
              <a:ext uri="{FF2B5EF4-FFF2-40B4-BE49-F238E27FC236}">
                <a16:creationId xmlns:a16="http://schemas.microsoft.com/office/drawing/2014/main" id="{48E467B7-376A-E346-BECA-DF21228BB969}"/>
              </a:ext>
            </a:extLst>
          </p:cNvPr>
          <p:cNvSpPr/>
          <p:nvPr/>
        </p:nvSpPr>
        <p:spPr>
          <a:xfrm>
            <a:off x="6372813" y="1631313"/>
            <a:ext cx="1711839" cy="737099"/>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b="1" dirty="0">
                <a:solidFill>
                  <a:schemeClr val="tx1"/>
                </a:solidFill>
              </a:rPr>
              <a:t>Straight-forward</a:t>
            </a:r>
          </a:p>
          <a:p>
            <a:pPr algn="ctr"/>
            <a:r>
              <a:rPr lang="en-US" sz="1200" b="1" dirty="0">
                <a:solidFill>
                  <a:schemeClr val="tx1"/>
                </a:solidFill>
              </a:rPr>
              <a:t>Requirements</a:t>
            </a:r>
          </a:p>
        </p:txBody>
      </p:sp>
    </p:spTree>
    <p:extLst>
      <p:ext uri="{BB962C8B-B14F-4D97-AF65-F5344CB8AC3E}">
        <p14:creationId xmlns:p14="http://schemas.microsoft.com/office/powerpoint/2010/main" val="30820180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32</a:t>
            </a:fld>
            <a:endParaRPr lang="en-US" dirty="0"/>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sz="2700" dirty="0"/>
              <a:t>Privacy Design Strategies</a:t>
            </a:r>
          </a:p>
        </p:txBody>
      </p:sp>
      <p:sp>
        <p:nvSpPr>
          <p:cNvPr id="6" name="Google Shape;85;p14">
            <a:extLst>
              <a:ext uri="{FF2B5EF4-FFF2-40B4-BE49-F238E27FC236}">
                <a16:creationId xmlns:a16="http://schemas.microsoft.com/office/drawing/2014/main" id="{263B6F4D-7F93-224C-86B0-B3176DB20F50}"/>
              </a:ext>
            </a:extLst>
          </p:cNvPr>
          <p:cNvSpPr txBox="1">
            <a:spLocks noGrp="1"/>
          </p:cNvSpPr>
          <p:nvPr>
            <p:ph type="body" idx="1"/>
          </p:nvPr>
        </p:nvSpPr>
        <p:spPr>
          <a:xfrm>
            <a:off x="457200" y="1317283"/>
            <a:ext cx="8229552" cy="5075348"/>
          </a:xfrm>
          <a:prstGeom prst="rect">
            <a:avLst/>
          </a:prstGeom>
          <a:noFill/>
          <a:ln>
            <a:noFill/>
          </a:ln>
        </p:spPr>
        <p:txBody>
          <a:bodyPr spcFirstLastPara="1" wrap="square" lIns="91425" tIns="45700" rIns="91425" bIns="45700" anchor="t" anchorCtr="0">
            <a:noAutofit/>
          </a:bodyPr>
          <a:lstStyle/>
          <a:p>
            <a:pPr marL="114300" indent="0" algn="just">
              <a:lnSpc>
                <a:spcPct val="114000"/>
              </a:lnSpc>
              <a:spcBef>
                <a:spcPts val="0"/>
              </a:spcBef>
              <a:spcAft>
                <a:spcPts val="600"/>
              </a:spcAft>
              <a:buClr>
                <a:schemeClr val="tx1"/>
              </a:buClr>
              <a:buNone/>
            </a:pPr>
            <a:r>
              <a:rPr lang="en-US" sz="2100" dirty="0">
                <a:solidFill>
                  <a:schemeClr val="tx1"/>
                </a:solidFill>
              </a:rPr>
              <a:t>Privacy and data protection by design can be achieved through a set of design strategies:</a:t>
            </a:r>
          </a:p>
          <a:p>
            <a:pPr algn="just">
              <a:lnSpc>
                <a:spcPct val="114000"/>
              </a:lnSpc>
              <a:spcBef>
                <a:spcPts val="0"/>
              </a:spcBef>
              <a:spcAft>
                <a:spcPts val="600"/>
              </a:spcAft>
              <a:buClr>
                <a:schemeClr val="tx1"/>
              </a:buClr>
            </a:pPr>
            <a:r>
              <a:rPr lang="en-US" sz="2100" u="sng" dirty="0">
                <a:solidFill>
                  <a:schemeClr val="tx1"/>
                </a:solidFill>
              </a:rPr>
              <a:t>Minimize</a:t>
            </a:r>
            <a:r>
              <a:rPr lang="en-US" sz="2100" dirty="0">
                <a:solidFill>
                  <a:schemeClr val="tx1"/>
                </a:solidFill>
              </a:rPr>
              <a:t>: System designers should ensure that only the </a:t>
            </a:r>
            <a:r>
              <a:rPr lang="en-US" sz="2100" b="1" dirty="0">
                <a:solidFill>
                  <a:schemeClr val="tx1"/>
                </a:solidFill>
              </a:rPr>
              <a:t>minimal</a:t>
            </a:r>
            <a:r>
              <a:rPr lang="en-US" sz="2100" dirty="0">
                <a:solidFill>
                  <a:schemeClr val="tx1"/>
                </a:solidFill>
              </a:rPr>
              <a:t> </a:t>
            </a:r>
            <a:r>
              <a:rPr lang="en-US" sz="2100" b="1" dirty="0">
                <a:solidFill>
                  <a:schemeClr val="tx1"/>
                </a:solidFill>
              </a:rPr>
              <a:t>necessary</a:t>
            </a:r>
            <a:r>
              <a:rPr lang="en-US" sz="2100" dirty="0">
                <a:solidFill>
                  <a:schemeClr val="tx1"/>
                </a:solidFill>
              </a:rPr>
              <a:t> personal info is collected.</a:t>
            </a:r>
          </a:p>
          <a:p>
            <a:pPr algn="just">
              <a:lnSpc>
                <a:spcPct val="114000"/>
              </a:lnSpc>
              <a:spcBef>
                <a:spcPts val="0"/>
              </a:spcBef>
              <a:spcAft>
                <a:spcPts val="600"/>
              </a:spcAft>
              <a:buClr>
                <a:schemeClr val="tx1"/>
              </a:buClr>
            </a:pPr>
            <a:r>
              <a:rPr lang="en-US" sz="2100" u="sng" dirty="0">
                <a:solidFill>
                  <a:schemeClr val="tx1"/>
                </a:solidFill>
              </a:rPr>
              <a:t>Hide</a:t>
            </a:r>
            <a:r>
              <a:rPr lang="en-US" sz="2100" dirty="0">
                <a:solidFill>
                  <a:schemeClr val="tx1"/>
                </a:solidFill>
              </a:rPr>
              <a:t>: Confidentiality of the data is ensured either by </a:t>
            </a:r>
            <a:r>
              <a:rPr lang="en-US" sz="2100" b="1" dirty="0">
                <a:solidFill>
                  <a:schemeClr val="tx1"/>
                </a:solidFill>
              </a:rPr>
              <a:t>encrypting</a:t>
            </a:r>
            <a:r>
              <a:rPr lang="en-US" sz="2100" dirty="0">
                <a:solidFill>
                  <a:schemeClr val="tx1"/>
                </a:solidFill>
              </a:rPr>
              <a:t>, </a:t>
            </a:r>
            <a:r>
              <a:rPr lang="en-US" sz="2100" b="1" dirty="0">
                <a:solidFill>
                  <a:schemeClr val="tx1"/>
                </a:solidFill>
              </a:rPr>
              <a:t>pseudonymizing</a:t>
            </a:r>
            <a:r>
              <a:rPr lang="en-US" sz="2100" dirty="0">
                <a:solidFill>
                  <a:schemeClr val="tx1"/>
                </a:solidFill>
              </a:rPr>
              <a:t> or </a:t>
            </a:r>
            <a:r>
              <a:rPr lang="en-US" sz="2100" b="1" dirty="0">
                <a:solidFill>
                  <a:schemeClr val="tx1"/>
                </a:solidFill>
              </a:rPr>
              <a:t>anonymizing</a:t>
            </a:r>
            <a:r>
              <a:rPr lang="en-US" sz="2100" dirty="0">
                <a:solidFill>
                  <a:schemeClr val="tx1"/>
                </a:solidFill>
              </a:rPr>
              <a:t> data in transit or storage.</a:t>
            </a:r>
          </a:p>
          <a:p>
            <a:pPr marL="571500" indent="-457200" algn="just">
              <a:lnSpc>
                <a:spcPct val="120000"/>
              </a:lnSpc>
              <a:spcBef>
                <a:spcPts val="0"/>
              </a:spcBef>
              <a:spcAft>
                <a:spcPts val="600"/>
              </a:spcAft>
              <a:buClr>
                <a:schemeClr val="tx1"/>
              </a:buClr>
              <a:buFont typeface="+mj-lt"/>
              <a:buAutoNum type="arabicPeriod" startAt="2"/>
            </a:pPr>
            <a:endParaRPr lang="en-US" sz="2100" i="1" dirty="0">
              <a:solidFill>
                <a:schemeClr val="tx1"/>
              </a:solidFill>
            </a:endParaRPr>
          </a:p>
        </p:txBody>
      </p:sp>
      <p:grpSp>
        <p:nvGrpSpPr>
          <p:cNvPr id="5" name="Group 4">
            <a:extLst>
              <a:ext uri="{FF2B5EF4-FFF2-40B4-BE49-F238E27FC236}">
                <a16:creationId xmlns:a16="http://schemas.microsoft.com/office/drawing/2014/main" id="{52E72294-859F-9EBA-024E-2EB63FFE69C7}"/>
              </a:ext>
            </a:extLst>
          </p:cNvPr>
          <p:cNvGrpSpPr>
            <a:grpSpLocks noChangeAspect="1"/>
          </p:cNvGrpSpPr>
          <p:nvPr/>
        </p:nvGrpSpPr>
        <p:grpSpPr>
          <a:xfrm>
            <a:off x="4747365" y="4166542"/>
            <a:ext cx="2016690" cy="2026970"/>
            <a:chOff x="3006246" y="3244241"/>
            <a:chExt cx="2700000" cy="2713762"/>
          </a:xfrm>
        </p:grpSpPr>
        <p:grpSp>
          <p:nvGrpSpPr>
            <p:cNvPr id="7" name="Group 6">
              <a:extLst>
                <a:ext uri="{FF2B5EF4-FFF2-40B4-BE49-F238E27FC236}">
                  <a16:creationId xmlns:a16="http://schemas.microsoft.com/office/drawing/2014/main" id="{6EC2D339-D99F-B4D6-749B-1691B0EC1FDE}"/>
                </a:ext>
              </a:extLst>
            </p:cNvPr>
            <p:cNvGrpSpPr/>
            <p:nvPr/>
          </p:nvGrpSpPr>
          <p:grpSpPr>
            <a:xfrm>
              <a:off x="3006246" y="3244241"/>
              <a:ext cx="2700000" cy="2713762"/>
              <a:chOff x="2217107" y="2467627"/>
              <a:chExt cx="2700000" cy="2713762"/>
            </a:xfrm>
          </p:grpSpPr>
          <p:grpSp>
            <p:nvGrpSpPr>
              <p:cNvPr id="15" name="Group 14">
                <a:extLst>
                  <a:ext uri="{FF2B5EF4-FFF2-40B4-BE49-F238E27FC236}">
                    <a16:creationId xmlns:a16="http://schemas.microsoft.com/office/drawing/2014/main" id="{E8941915-CB1B-A89D-7923-F818DA953D7D}"/>
                  </a:ext>
                </a:extLst>
              </p:cNvPr>
              <p:cNvGrpSpPr/>
              <p:nvPr/>
            </p:nvGrpSpPr>
            <p:grpSpPr>
              <a:xfrm>
                <a:off x="2217107" y="2467627"/>
                <a:ext cx="2700000" cy="900000"/>
                <a:chOff x="2217107" y="2467627"/>
                <a:chExt cx="2700000" cy="900000"/>
              </a:xfrm>
            </p:grpSpPr>
            <p:sp>
              <p:nvSpPr>
                <p:cNvPr id="24" name="Rectangle 23">
                  <a:extLst>
                    <a:ext uri="{FF2B5EF4-FFF2-40B4-BE49-F238E27FC236}">
                      <a16:creationId xmlns:a16="http://schemas.microsoft.com/office/drawing/2014/main" id="{F49445E7-32CD-F246-5D7C-7C498B8ABA62}"/>
                    </a:ext>
                  </a:extLst>
                </p:cNvPr>
                <p:cNvSpPr>
                  <a:spLocks noChangeAspect="1"/>
                </p:cNvSpPr>
                <p:nvPr/>
              </p:nvSpPr>
              <p:spPr>
                <a:xfrm>
                  <a:off x="2217107" y="2467627"/>
                  <a:ext cx="900000" cy="9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54FCE0A-5623-F290-68C8-0F345C420757}"/>
                    </a:ext>
                  </a:extLst>
                </p:cNvPr>
                <p:cNvSpPr>
                  <a:spLocks noChangeAspect="1"/>
                </p:cNvSpPr>
                <p:nvPr/>
              </p:nvSpPr>
              <p:spPr>
                <a:xfrm>
                  <a:off x="3117107" y="2467627"/>
                  <a:ext cx="900000" cy="9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7C2B006-A136-B7E9-C767-EDDDE04B4B36}"/>
                    </a:ext>
                  </a:extLst>
                </p:cNvPr>
                <p:cNvSpPr>
                  <a:spLocks noChangeAspect="1"/>
                </p:cNvSpPr>
                <p:nvPr/>
              </p:nvSpPr>
              <p:spPr>
                <a:xfrm>
                  <a:off x="4017107" y="2467627"/>
                  <a:ext cx="900000" cy="9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606725C1-F088-6AFF-DB3D-5BFE8B8A746D}"/>
                  </a:ext>
                </a:extLst>
              </p:cNvPr>
              <p:cNvGrpSpPr/>
              <p:nvPr/>
            </p:nvGrpSpPr>
            <p:grpSpPr>
              <a:xfrm>
                <a:off x="2217107" y="3374508"/>
                <a:ext cx="2700000" cy="900000"/>
                <a:chOff x="2217107" y="2467627"/>
                <a:chExt cx="2700000" cy="900000"/>
              </a:xfrm>
            </p:grpSpPr>
            <p:sp>
              <p:nvSpPr>
                <p:cNvPr id="21" name="Rectangle 20">
                  <a:extLst>
                    <a:ext uri="{FF2B5EF4-FFF2-40B4-BE49-F238E27FC236}">
                      <a16:creationId xmlns:a16="http://schemas.microsoft.com/office/drawing/2014/main" id="{3C41DBE5-8DCA-F2D0-C43D-0856B196A17D}"/>
                    </a:ext>
                  </a:extLst>
                </p:cNvPr>
                <p:cNvSpPr>
                  <a:spLocks noChangeAspect="1"/>
                </p:cNvSpPr>
                <p:nvPr/>
              </p:nvSpPr>
              <p:spPr>
                <a:xfrm>
                  <a:off x="2217107" y="2467627"/>
                  <a:ext cx="900000" cy="9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29F42AC-7978-297A-BE0E-5FE8D8384A7A}"/>
                    </a:ext>
                  </a:extLst>
                </p:cNvPr>
                <p:cNvSpPr>
                  <a:spLocks noChangeAspect="1"/>
                </p:cNvSpPr>
                <p:nvPr/>
              </p:nvSpPr>
              <p:spPr>
                <a:xfrm>
                  <a:off x="3117107" y="2467627"/>
                  <a:ext cx="900000" cy="9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A3698EF-AE81-DCFE-4EE1-A075DC08870B}"/>
                    </a:ext>
                  </a:extLst>
                </p:cNvPr>
                <p:cNvSpPr>
                  <a:spLocks noChangeAspect="1"/>
                </p:cNvSpPr>
                <p:nvPr/>
              </p:nvSpPr>
              <p:spPr>
                <a:xfrm>
                  <a:off x="4017107" y="2467627"/>
                  <a:ext cx="900000" cy="9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ED562AEC-F9B0-5BBA-3A89-DDE53F9CCC08}"/>
                  </a:ext>
                </a:extLst>
              </p:cNvPr>
              <p:cNvGrpSpPr/>
              <p:nvPr/>
            </p:nvGrpSpPr>
            <p:grpSpPr>
              <a:xfrm>
                <a:off x="2217107" y="4281389"/>
                <a:ext cx="2700000" cy="900000"/>
                <a:chOff x="2217107" y="2467627"/>
                <a:chExt cx="2700000" cy="900000"/>
              </a:xfrm>
            </p:grpSpPr>
            <p:sp>
              <p:nvSpPr>
                <p:cNvPr id="18" name="Rectangle 17">
                  <a:extLst>
                    <a:ext uri="{FF2B5EF4-FFF2-40B4-BE49-F238E27FC236}">
                      <a16:creationId xmlns:a16="http://schemas.microsoft.com/office/drawing/2014/main" id="{213A3100-256E-D575-9AEE-75636F30F029}"/>
                    </a:ext>
                  </a:extLst>
                </p:cNvPr>
                <p:cNvSpPr>
                  <a:spLocks noChangeAspect="1"/>
                </p:cNvSpPr>
                <p:nvPr/>
              </p:nvSpPr>
              <p:spPr>
                <a:xfrm>
                  <a:off x="2217107" y="2467627"/>
                  <a:ext cx="900000" cy="9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1BB015F-7656-8351-0E5C-4B759A63426B}"/>
                    </a:ext>
                  </a:extLst>
                </p:cNvPr>
                <p:cNvSpPr>
                  <a:spLocks noChangeAspect="1"/>
                </p:cNvSpPr>
                <p:nvPr/>
              </p:nvSpPr>
              <p:spPr>
                <a:xfrm>
                  <a:off x="3117107" y="2467627"/>
                  <a:ext cx="900000" cy="9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4A44E64-9F4E-5F86-6B08-C2D8143DA001}"/>
                    </a:ext>
                  </a:extLst>
                </p:cNvPr>
                <p:cNvSpPr>
                  <a:spLocks noChangeAspect="1"/>
                </p:cNvSpPr>
                <p:nvPr/>
              </p:nvSpPr>
              <p:spPr>
                <a:xfrm>
                  <a:off x="4017107" y="2467627"/>
                  <a:ext cx="900000" cy="9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8" name="Picture 7">
              <a:extLst>
                <a:ext uri="{FF2B5EF4-FFF2-40B4-BE49-F238E27FC236}">
                  <a16:creationId xmlns:a16="http://schemas.microsoft.com/office/drawing/2014/main" id="{E13306E6-C078-3932-47AA-05FD491094E3}"/>
                </a:ext>
              </a:extLst>
            </p:cNvPr>
            <p:cNvPicPr>
              <a:picLocks noChangeAspect="1"/>
            </p:cNvPicPr>
            <p:nvPr/>
          </p:nvPicPr>
          <p:blipFill>
            <a:blip r:embed="rId3"/>
            <a:stretch>
              <a:fillRect/>
            </a:stretch>
          </p:blipFill>
          <p:spPr>
            <a:xfrm>
              <a:off x="3133875" y="3371870"/>
              <a:ext cx="644741" cy="644741"/>
            </a:xfrm>
            <a:prstGeom prst="rect">
              <a:avLst/>
            </a:prstGeom>
          </p:spPr>
        </p:pic>
        <p:pic>
          <p:nvPicPr>
            <p:cNvPr id="9" name="Picture 8">
              <a:extLst>
                <a:ext uri="{FF2B5EF4-FFF2-40B4-BE49-F238E27FC236}">
                  <a16:creationId xmlns:a16="http://schemas.microsoft.com/office/drawing/2014/main" id="{1C3BCCB9-D32F-B598-A135-A698443BDB81}"/>
                </a:ext>
              </a:extLst>
            </p:cNvPr>
            <p:cNvPicPr>
              <a:picLocks noChangeAspect="1"/>
            </p:cNvPicPr>
            <p:nvPr/>
          </p:nvPicPr>
          <p:blipFill>
            <a:blip r:embed="rId3"/>
            <a:stretch>
              <a:fillRect/>
            </a:stretch>
          </p:blipFill>
          <p:spPr>
            <a:xfrm>
              <a:off x="4033875" y="3371869"/>
              <a:ext cx="644741" cy="644741"/>
            </a:xfrm>
            <a:prstGeom prst="rect">
              <a:avLst/>
            </a:prstGeom>
          </p:spPr>
        </p:pic>
        <p:pic>
          <p:nvPicPr>
            <p:cNvPr id="10" name="Picture 9">
              <a:extLst>
                <a:ext uri="{FF2B5EF4-FFF2-40B4-BE49-F238E27FC236}">
                  <a16:creationId xmlns:a16="http://schemas.microsoft.com/office/drawing/2014/main" id="{C38C270F-1988-83C3-171B-2A5BCA1D8EF8}"/>
                </a:ext>
              </a:extLst>
            </p:cNvPr>
            <p:cNvPicPr>
              <a:picLocks noChangeAspect="1"/>
            </p:cNvPicPr>
            <p:nvPr/>
          </p:nvPicPr>
          <p:blipFill>
            <a:blip r:embed="rId3"/>
            <a:stretch>
              <a:fillRect/>
            </a:stretch>
          </p:blipFill>
          <p:spPr>
            <a:xfrm>
              <a:off x="4933875" y="5185632"/>
              <a:ext cx="644741" cy="644741"/>
            </a:xfrm>
            <a:prstGeom prst="rect">
              <a:avLst/>
            </a:prstGeom>
          </p:spPr>
        </p:pic>
        <p:pic>
          <p:nvPicPr>
            <p:cNvPr id="11" name="Picture 10">
              <a:extLst>
                <a:ext uri="{FF2B5EF4-FFF2-40B4-BE49-F238E27FC236}">
                  <a16:creationId xmlns:a16="http://schemas.microsoft.com/office/drawing/2014/main" id="{9ADAD6BD-E73B-48BC-7746-3E606BE78C17}"/>
                </a:ext>
              </a:extLst>
            </p:cNvPr>
            <p:cNvPicPr>
              <a:picLocks noChangeAspect="1"/>
            </p:cNvPicPr>
            <p:nvPr/>
          </p:nvPicPr>
          <p:blipFill>
            <a:blip r:embed="rId3">
              <a:duotone>
                <a:schemeClr val="accent2">
                  <a:shade val="45000"/>
                  <a:satMod val="135000"/>
                </a:schemeClr>
                <a:prstClr val="white"/>
              </a:duotone>
            </a:blip>
            <a:stretch>
              <a:fillRect/>
            </a:stretch>
          </p:blipFill>
          <p:spPr>
            <a:xfrm>
              <a:off x="4033874" y="4278751"/>
              <a:ext cx="644741" cy="644741"/>
            </a:xfrm>
            <a:prstGeom prst="rect">
              <a:avLst/>
            </a:prstGeom>
          </p:spPr>
        </p:pic>
        <p:pic>
          <p:nvPicPr>
            <p:cNvPr id="13" name="Picture 12">
              <a:extLst>
                <a:ext uri="{FF2B5EF4-FFF2-40B4-BE49-F238E27FC236}">
                  <a16:creationId xmlns:a16="http://schemas.microsoft.com/office/drawing/2014/main" id="{B64B2568-B3F8-A622-0116-431DD7E6C96C}"/>
                </a:ext>
              </a:extLst>
            </p:cNvPr>
            <p:cNvPicPr>
              <a:picLocks noChangeAspect="1"/>
            </p:cNvPicPr>
            <p:nvPr/>
          </p:nvPicPr>
          <p:blipFill>
            <a:blip r:embed="rId3">
              <a:duotone>
                <a:schemeClr val="accent2">
                  <a:shade val="45000"/>
                  <a:satMod val="135000"/>
                </a:schemeClr>
                <a:prstClr val="white"/>
              </a:duotone>
            </a:blip>
            <a:stretch>
              <a:fillRect/>
            </a:stretch>
          </p:blipFill>
          <p:spPr>
            <a:xfrm>
              <a:off x="4933874" y="3371868"/>
              <a:ext cx="644741" cy="644741"/>
            </a:xfrm>
            <a:prstGeom prst="rect">
              <a:avLst/>
            </a:prstGeom>
          </p:spPr>
        </p:pic>
        <p:pic>
          <p:nvPicPr>
            <p:cNvPr id="14" name="Picture 13">
              <a:extLst>
                <a:ext uri="{FF2B5EF4-FFF2-40B4-BE49-F238E27FC236}">
                  <a16:creationId xmlns:a16="http://schemas.microsoft.com/office/drawing/2014/main" id="{7942DA51-B3F3-9517-E4A0-73B33AB48572}"/>
                </a:ext>
              </a:extLst>
            </p:cNvPr>
            <p:cNvPicPr>
              <a:picLocks noChangeAspect="1"/>
            </p:cNvPicPr>
            <p:nvPr/>
          </p:nvPicPr>
          <p:blipFill>
            <a:blip r:embed="rId3">
              <a:duotone>
                <a:schemeClr val="accent2">
                  <a:shade val="45000"/>
                  <a:satMod val="135000"/>
                </a:schemeClr>
                <a:prstClr val="white"/>
              </a:duotone>
            </a:blip>
            <a:stretch>
              <a:fillRect/>
            </a:stretch>
          </p:blipFill>
          <p:spPr>
            <a:xfrm>
              <a:off x="4033874" y="5185632"/>
              <a:ext cx="644741" cy="644741"/>
            </a:xfrm>
            <a:prstGeom prst="rect">
              <a:avLst/>
            </a:prstGeom>
          </p:spPr>
        </p:pic>
      </p:grpSp>
      <p:pic>
        <p:nvPicPr>
          <p:cNvPr id="1028" name="Picture 4">
            <a:extLst>
              <a:ext uri="{FF2B5EF4-FFF2-40B4-BE49-F238E27FC236}">
                <a16:creationId xmlns:a16="http://schemas.microsoft.com/office/drawing/2014/main" id="{5AEC7CE3-DADE-7EA6-5927-FC0F47ADF5FE}"/>
              </a:ext>
            </a:extLst>
          </p:cNvPr>
          <p:cNvPicPr>
            <a:picLocks noChangeAspect="1" noChangeArrowheads="1"/>
          </p:cNvPicPr>
          <p:nvPr/>
        </p:nvPicPr>
        <p:blipFill>
          <a:blip r:embed="rId4">
            <a:duotone>
              <a:prstClr val="black"/>
              <a:schemeClr val="accent4">
                <a:tint val="45000"/>
                <a:satMod val="400000"/>
              </a:schemeClr>
            </a:duotone>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891430" y="3613618"/>
            <a:ext cx="3069018" cy="3069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802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7D408-9E0A-174A-BF30-9D1AA69D3672}"/>
              </a:ext>
            </a:extLst>
          </p:cNvPr>
          <p:cNvSpPr>
            <a:spLocks noGrp="1"/>
          </p:cNvSpPr>
          <p:nvPr>
            <p:ph type="title"/>
          </p:nvPr>
        </p:nvSpPr>
        <p:spPr/>
        <p:txBody>
          <a:bodyPr>
            <a:normAutofit/>
          </a:bodyPr>
          <a:lstStyle/>
          <a:p>
            <a:r>
              <a:rPr lang="en-DE" sz="2700"/>
              <a:t>Privacy </a:t>
            </a:r>
            <a:r>
              <a:rPr lang="de-DE" sz="2700" dirty="0"/>
              <a:t>D</a:t>
            </a:r>
            <a:r>
              <a:rPr lang="en-DE" sz="2700"/>
              <a:t>esign </a:t>
            </a:r>
            <a:r>
              <a:rPr lang="en-DE" sz="2700" dirty="0"/>
              <a:t>strategies</a:t>
            </a:r>
          </a:p>
        </p:txBody>
      </p:sp>
      <p:sp>
        <p:nvSpPr>
          <p:cNvPr id="3" name="Text Placeholder 2">
            <a:extLst>
              <a:ext uri="{FF2B5EF4-FFF2-40B4-BE49-F238E27FC236}">
                <a16:creationId xmlns:a16="http://schemas.microsoft.com/office/drawing/2014/main" id="{ECBEA3BA-2067-B546-9FC0-2C5034D63A79}"/>
              </a:ext>
            </a:extLst>
          </p:cNvPr>
          <p:cNvSpPr>
            <a:spLocks noGrp="1"/>
          </p:cNvSpPr>
          <p:nvPr>
            <p:ph type="body" idx="1"/>
          </p:nvPr>
        </p:nvSpPr>
        <p:spPr>
          <a:xfrm>
            <a:off x="457200" y="1289234"/>
            <a:ext cx="8229600" cy="4937955"/>
          </a:xfrm>
        </p:spPr>
        <p:txBody>
          <a:bodyPr>
            <a:normAutofit/>
          </a:bodyPr>
          <a:lstStyle/>
          <a:p>
            <a:pPr algn="just">
              <a:lnSpc>
                <a:spcPct val="114000"/>
              </a:lnSpc>
            </a:pPr>
            <a:r>
              <a:rPr lang="en-US" sz="2100" u="sng" dirty="0">
                <a:solidFill>
                  <a:schemeClr val="tx1"/>
                </a:solidFill>
              </a:rPr>
              <a:t>Separate</a:t>
            </a:r>
            <a:r>
              <a:rPr lang="en-US" sz="2100" dirty="0">
                <a:solidFill>
                  <a:schemeClr val="tx1"/>
                </a:solidFill>
              </a:rPr>
              <a:t>: Personal data should be stored and processed in a </a:t>
            </a:r>
            <a:r>
              <a:rPr lang="en-US" sz="2100" b="1" dirty="0">
                <a:solidFill>
                  <a:schemeClr val="tx1"/>
                </a:solidFill>
              </a:rPr>
              <a:t>distributed</a:t>
            </a:r>
            <a:r>
              <a:rPr lang="en-US" sz="2100" dirty="0">
                <a:solidFill>
                  <a:schemeClr val="tx1"/>
                </a:solidFill>
              </a:rPr>
              <a:t> way.</a:t>
            </a:r>
            <a:endParaRPr lang="en-US" sz="2100" u="sng" dirty="0">
              <a:solidFill>
                <a:schemeClr val="tx1"/>
              </a:solidFill>
            </a:endParaRPr>
          </a:p>
          <a:p>
            <a:pPr algn="just">
              <a:lnSpc>
                <a:spcPct val="114000"/>
              </a:lnSpc>
            </a:pPr>
            <a:r>
              <a:rPr lang="en-US" sz="2100" u="sng" dirty="0">
                <a:solidFill>
                  <a:schemeClr val="tx1"/>
                </a:solidFill>
              </a:rPr>
              <a:t>Aggregate</a:t>
            </a:r>
            <a:r>
              <a:rPr lang="en-US" sz="2100" dirty="0">
                <a:solidFill>
                  <a:schemeClr val="tx1"/>
                </a:solidFill>
              </a:rPr>
              <a:t>: Storage of </a:t>
            </a:r>
            <a:r>
              <a:rPr lang="en-US" sz="2100" i="1" dirty="0">
                <a:solidFill>
                  <a:schemeClr val="tx1"/>
                </a:solidFill>
              </a:rPr>
              <a:t>individualized data</a:t>
            </a:r>
            <a:r>
              <a:rPr lang="en-US" sz="2100" dirty="0">
                <a:solidFill>
                  <a:schemeClr val="tx1"/>
                </a:solidFill>
              </a:rPr>
              <a:t> should be </a:t>
            </a:r>
            <a:r>
              <a:rPr lang="en-US" sz="2100" b="1" dirty="0">
                <a:solidFill>
                  <a:schemeClr val="tx1"/>
                </a:solidFill>
              </a:rPr>
              <a:t>restricted</a:t>
            </a:r>
            <a:r>
              <a:rPr lang="en-US" sz="2100" dirty="0">
                <a:solidFill>
                  <a:schemeClr val="tx1"/>
                </a:solidFill>
              </a:rPr>
              <a:t> as much as possible and replaced by </a:t>
            </a:r>
            <a:r>
              <a:rPr lang="en-US" sz="2100" i="1" dirty="0">
                <a:solidFill>
                  <a:schemeClr val="tx1"/>
                </a:solidFill>
              </a:rPr>
              <a:t>aggregates</a:t>
            </a:r>
            <a:r>
              <a:rPr lang="en-US" sz="2100" dirty="0">
                <a:solidFill>
                  <a:schemeClr val="tx1"/>
                </a:solidFill>
              </a:rPr>
              <a:t> when possible.</a:t>
            </a:r>
            <a:endParaRPr lang="en-US" sz="2100" u="sng" dirty="0">
              <a:solidFill>
                <a:schemeClr val="tx1"/>
              </a:solidFill>
            </a:endParaRPr>
          </a:p>
          <a:p>
            <a:pPr algn="just">
              <a:lnSpc>
                <a:spcPct val="114000"/>
              </a:lnSpc>
            </a:pPr>
            <a:r>
              <a:rPr lang="en-US" sz="2100" u="sng" dirty="0">
                <a:solidFill>
                  <a:schemeClr val="tx1"/>
                </a:solidFill>
              </a:rPr>
              <a:t>Inform</a:t>
            </a:r>
            <a:r>
              <a:rPr lang="en-US" sz="2100" dirty="0">
                <a:solidFill>
                  <a:schemeClr val="tx1"/>
                </a:solidFill>
              </a:rPr>
              <a:t>: Respondents should be made </a:t>
            </a:r>
            <a:r>
              <a:rPr lang="en-US" sz="2100" b="1" dirty="0">
                <a:solidFill>
                  <a:schemeClr val="tx1"/>
                </a:solidFill>
              </a:rPr>
              <a:t>informed</a:t>
            </a:r>
            <a:r>
              <a:rPr lang="en-US" sz="2100" dirty="0">
                <a:solidFill>
                  <a:schemeClr val="tx1"/>
                </a:solidFill>
              </a:rPr>
              <a:t> what information about them is being collected and processed for which reasons.</a:t>
            </a:r>
          </a:p>
          <a:p>
            <a:pPr algn="just">
              <a:lnSpc>
                <a:spcPct val="114000"/>
              </a:lnSpc>
            </a:pPr>
            <a:r>
              <a:rPr lang="en-US" sz="2100" u="sng" dirty="0">
                <a:solidFill>
                  <a:schemeClr val="tx1"/>
                </a:solidFill>
              </a:rPr>
              <a:t>Control</a:t>
            </a:r>
            <a:r>
              <a:rPr lang="en-US" sz="2100" dirty="0">
                <a:solidFill>
                  <a:schemeClr val="tx1"/>
                </a:solidFill>
              </a:rPr>
              <a:t>: Respondents should be able to </a:t>
            </a:r>
            <a:r>
              <a:rPr lang="en-US" sz="2100" b="1" dirty="0">
                <a:solidFill>
                  <a:schemeClr val="tx1"/>
                </a:solidFill>
              </a:rPr>
              <a:t>consult</a:t>
            </a:r>
            <a:r>
              <a:rPr lang="en-US" sz="2100" dirty="0">
                <a:solidFill>
                  <a:schemeClr val="tx1"/>
                </a:solidFill>
              </a:rPr>
              <a:t>, </a:t>
            </a:r>
            <a:r>
              <a:rPr lang="en-US" sz="2100" b="1" dirty="0">
                <a:solidFill>
                  <a:schemeClr val="tx1"/>
                </a:solidFill>
              </a:rPr>
              <a:t>modify</a:t>
            </a:r>
            <a:r>
              <a:rPr lang="en-US" sz="2100" dirty="0">
                <a:solidFill>
                  <a:schemeClr val="tx1"/>
                </a:solidFill>
              </a:rPr>
              <a:t> and </a:t>
            </a:r>
            <a:r>
              <a:rPr lang="en-US" sz="2100" b="1" dirty="0">
                <a:solidFill>
                  <a:schemeClr val="tx1"/>
                </a:solidFill>
              </a:rPr>
              <a:t>delete</a:t>
            </a:r>
            <a:r>
              <a:rPr lang="en-US" sz="2100" dirty="0">
                <a:solidFill>
                  <a:schemeClr val="tx1"/>
                </a:solidFill>
              </a:rPr>
              <a:t> the information about them.</a:t>
            </a:r>
          </a:p>
          <a:p>
            <a:pPr algn="just">
              <a:lnSpc>
                <a:spcPct val="114000"/>
              </a:lnSpc>
            </a:pPr>
            <a:r>
              <a:rPr lang="en-US" sz="2100" u="sng" dirty="0">
                <a:solidFill>
                  <a:schemeClr val="tx1"/>
                </a:solidFill>
              </a:rPr>
              <a:t>Enforce</a:t>
            </a:r>
            <a:r>
              <a:rPr lang="en-US" sz="2100" dirty="0">
                <a:solidFill>
                  <a:schemeClr val="tx1"/>
                </a:solidFill>
              </a:rPr>
              <a:t>: Privacy policies should be put in place and </a:t>
            </a:r>
            <a:r>
              <a:rPr lang="en-US" sz="2100" b="1" dirty="0">
                <a:solidFill>
                  <a:schemeClr val="tx1"/>
                </a:solidFill>
              </a:rPr>
              <a:t>enforced</a:t>
            </a:r>
            <a:r>
              <a:rPr lang="en-US" sz="2100" dirty="0">
                <a:solidFill>
                  <a:schemeClr val="tx1"/>
                </a:solidFill>
              </a:rPr>
              <a:t>.</a:t>
            </a:r>
          </a:p>
          <a:p>
            <a:pPr algn="just">
              <a:lnSpc>
                <a:spcPct val="114000"/>
              </a:lnSpc>
            </a:pPr>
            <a:r>
              <a:rPr lang="en-US" sz="2100" u="sng" dirty="0">
                <a:solidFill>
                  <a:schemeClr val="tx1"/>
                </a:solidFill>
              </a:rPr>
              <a:t>Demonstrate</a:t>
            </a:r>
            <a:r>
              <a:rPr lang="en-US" sz="2100" dirty="0">
                <a:solidFill>
                  <a:schemeClr val="tx1"/>
                </a:solidFill>
              </a:rPr>
              <a:t>: Data controllers ought to </a:t>
            </a:r>
            <a:r>
              <a:rPr lang="en-US" sz="2100" b="1" dirty="0">
                <a:solidFill>
                  <a:schemeClr val="tx1"/>
                </a:solidFill>
              </a:rPr>
              <a:t>document</a:t>
            </a:r>
            <a:r>
              <a:rPr lang="en-US" sz="2100" dirty="0">
                <a:solidFill>
                  <a:schemeClr val="tx1"/>
                </a:solidFill>
              </a:rPr>
              <a:t> all collection and analysis processes conducted on personal information.</a:t>
            </a:r>
          </a:p>
          <a:p>
            <a:pPr algn="just">
              <a:lnSpc>
                <a:spcPct val="150000"/>
              </a:lnSpc>
            </a:pPr>
            <a:endParaRPr lang="en-DE" sz="2100" dirty="0"/>
          </a:p>
        </p:txBody>
      </p:sp>
      <p:sp>
        <p:nvSpPr>
          <p:cNvPr id="4" name="Slide Number Placeholder 3">
            <a:extLst>
              <a:ext uri="{FF2B5EF4-FFF2-40B4-BE49-F238E27FC236}">
                <a16:creationId xmlns:a16="http://schemas.microsoft.com/office/drawing/2014/main" id="{823DE4E6-3301-1B48-9478-7CD6DFA50CB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de-DE" smtClean="0"/>
              <a:t>33</a:t>
            </a:fld>
            <a:endParaRPr lang="de-DE"/>
          </a:p>
        </p:txBody>
      </p:sp>
    </p:spTree>
    <p:extLst>
      <p:ext uri="{BB962C8B-B14F-4D97-AF65-F5344CB8AC3E}">
        <p14:creationId xmlns:p14="http://schemas.microsoft.com/office/powerpoint/2010/main" val="4181572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7D408-9E0A-174A-BF30-9D1AA69D3672}"/>
              </a:ext>
            </a:extLst>
          </p:cNvPr>
          <p:cNvSpPr>
            <a:spLocks noGrp="1"/>
          </p:cNvSpPr>
          <p:nvPr>
            <p:ph type="title"/>
          </p:nvPr>
        </p:nvSpPr>
        <p:spPr/>
        <p:txBody>
          <a:bodyPr>
            <a:normAutofit/>
          </a:bodyPr>
          <a:lstStyle/>
          <a:p>
            <a:r>
              <a:rPr lang="de-DE" sz="2700" dirty="0" err="1"/>
              <a:t>Example</a:t>
            </a:r>
            <a:r>
              <a:rPr lang="de-DE" sz="2700" dirty="0"/>
              <a:t>: Data </a:t>
            </a:r>
            <a:r>
              <a:rPr lang="de-DE" sz="2700" dirty="0" err="1"/>
              <a:t>Minimization</a:t>
            </a:r>
            <a:endParaRPr lang="en-DE" sz="2700" dirty="0"/>
          </a:p>
        </p:txBody>
      </p:sp>
      <p:sp>
        <p:nvSpPr>
          <p:cNvPr id="3" name="Text Placeholder 2">
            <a:extLst>
              <a:ext uri="{FF2B5EF4-FFF2-40B4-BE49-F238E27FC236}">
                <a16:creationId xmlns:a16="http://schemas.microsoft.com/office/drawing/2014/main" id="{ECBEA3BA-2067-B546-9FC0-2C5034D63A79}"/>
              </a:ext>
            </a:extLst>
          </p:cNvPr>
          <p:cNvSpPr>
            <a:spLocks noGrp="1"/>
          </p:cNvSpPr>
          <p:nvPr>
            <p:ph type="body" idx="1"/>
          </p:nvPr>
        </p:nvSpPr>
        <p:spPr>
          <a:xfrm>
            <a:off x="457200" y="1289234"/>
            <a:ext cx="8229600" cy="4937955"/>
          </a:xfrm>
        </p:spPr>
        <p:txBody>
          <a:bodyPr>
            <a:normAutofit/>
          </a:bodyPr>
          <a:lstStyle/>
          <a:p>
            <a:pPr marL="114300" indent="0" algn="just">
              <a:lnSpc>
                <a:spcPct val="114000"/>
              </a:lnSpc>
              <a:buNone/>
            </a:pPr>
            <a:r>
              <a:rPr lang="en-US" sz="2100" dirty="0"/>
              <a:t>A </a:t>
            </a:r>
            <a:r>
              <a:rPr lang="en-US" sz="2100" i="1" dirty="0"/>
              <a:t>recruiter</a:t>
            </a:r>
            <a:r>
              <a:rPr lang="en-US" sz="2100" dirty="0"/>
              <a:t>, </a:t>
            </a:r>
            <a:r>
              <a:rPr lang="en-US" sz="2100" b="1" dirty="0"/>
              <a:t>Rob</a:t>
            </a:r>
            <a:r>
              <a:rPr lang="en-US" sz="2100" dirty="0"/>
              <a:t>, calls a </a:t>
            </a:r>
            <a:r>
              <a:rPr lang="en-US" sz="2100" i="1" dirty="0"/>
              <a:t>potential employee</a:t>
            </a:r>
            <a:r>
              <a:rPr lang="en-US" sz="2100" dirty="0"/>
              <a:t>, </a:t>
            </a:r>
            <a:r>
              <a:rPr lang="en-US" sz="2100" b="1" dirty="0"/>
              <a:t>Ed</a:t>
            </a:r>
            <a:r>
              <a:rPr lang="en-US" sz="2100" dirty="0"/>
              <a:t>, for a job interview:</a:t>
            </a:r>
          </a:p>
          <a:p>
            <a:pPr algn="just">
              <a:lnSpc>
                <a:spcPct val="114000"/>
              </a:lnSpc>
            </a:pPr>
            <a:r>
              <a:rPr lang="en-US" sz="2100" b="1" dirty="0"/>
              <a:t>Rob</a:t>
            </a:r>
            <a:r>
              <a:rPr lang="en-US" sz="2100" dirty="0"/>
              <a:t> wants to know whether Ed is willing to work for the salary Rob’s company is offering. </a:t>
            </a:r>
          </a:p>
          <a:p>
            <a:pPr algn="just">
              <a:lnSpc>
                <a:spcPct val="114000"/>
              </a:lnSpc>
            </a:pPr>
            <a:r>
              <a:rPr lang="en-US" sz="2100" dirty="0"/>
              <a:t>However, </a:t>
            </a:r>
            <a:r>
              <a:rPr lang="en-US" sz="2100" b="1" dirty="0"/>
              <a:t>Ed</a:t>
            </a:r>
            <a:r>
              <a:rPr lang="en-US" sz="2100" dirty="0"/>
              <a:t> does not want to reveal his true salary requirements!!!</a:t>
            </a:r>
          </a:p>
          <a:p>
            <a:pPr algn="just">
              <a:lnSpc>
                <a:spcPct val="114000"/>
              </a:lnSpc>
            </a:pPr>
            <a:r>
              <a:rPr lang="en-US" sz="2100" b="1" dirty="0"/>
              <a:t>Sally</a:t>
            </a:r>
            <a:r>
              <a:rPr lang="en-US" sz="2100" dirty="0"/>
              <a:t>, a consultant, is the intermediary between Ed and Bob. She will be in charge of answering Rob’s and Ed’s salary questions.</a:t>
            </a:r>
          </a:p>
        </p:txBody>
      </p:sp>
      <p:sp>
        <p:nvSpPr>
          <p:cNvPr id="4" name="Slide Number Placeholder 3">
            <a:extLst>
              <a:ext uri="{FF2B5EF4-FFF2-40B4-BE49-F238E27FC236}">
                <a16:creationId xmlns:a16="http://schemas.microsoft.com/office/drawing/2014/main" id="{823DE4E6-3301-1B48-9478-7CD6DFA50CB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de-DE" smtClean="0"/>
              <a:t>34</a:t>
            </a:fld>
            <a:endParaRPr lang="de-DE"/>
          </a:p>
        </p:txBody>
      </p:sp>
      <p:sp>
        <p:nvSpPr>
          <p:cNvPr id="5" name="TextBox 4">
            <a:extLst>
              <a:ext uri="{FF2B5EF4-FFF2-40B4-BE49-F238E27FC236}">
                <a16:creationId xmlns:a16="http://schemas.microsoft.com/office/drawing/2014/main" id="{4E02280E-2DF8-43CB-0F97-06542C6A86FE}"/>
              </a:ext>
            </a:extLst>
          </p:cNvPr>
          <p:cNvSpPr txBox="1"/>
          <p:nvPr/>
        </p:nvSpPr>
        <p:spPr>
          <a:xfrm>
            <a:off x="457200" y="4058432"/>
            <a:ext cx="8229599" cy="738664"/>
          </a:xfrm>
          <a:prstGeom prst="rect">
            <a:avLst/>
          </a:prstGeom>
          <a:solidFill>
            <a:srgbClr val="FFFED6"/>
          </a:solidFill>
          <a:ln>
            <a:solidFill>
              <a:schemeClr val="tx1"/>
            </a:solidFill>
          </a:ln>
        </p:spPr>
        <p:txBody>
          <a:bodyPr wrap="square" rtlCol="0">
            <a:spAutoFit/>
          </a:bodyPr>
          <a:lstStyle/>
          <a:p>
            <a:pPr algn="ctr"/>
            <a:r>
              <a:rPr lang="en-US" sz="2100" u="sng" dirty="0">
                <a:latin typeface="Calibri" panose="020F0502020204030204" pitchFamily="34" charset="0"/>
                <a:cs typeface="Calibri" panose="020F0502020204030204" pitchFamily="34" charset="0"/>
              </a:rPr>
              <a:t>Solution</a:t>
            </a:r>
            <a:r>
              <a:rPr lang="en-US" sz="2100" dirty="0">
                <a:latin typeface="Calibri" panose="020F0502020204030204" pitchFamily="34" charset="0"/>
                <a:cs typeface="Calibri" panose="020F0502020204030204" pitchFamily="34" charset="0"/>
              </a:rPr>
              <a:t>: Ed and Bob give Sally the salary offer and requirements. She makes the comparison and reports the result to them.</a:t>
            </a:r>
          </a:p>
        </p:txBody>
      </p:sp>
      <p:sp>
        <p:nvSpPr>
          <p:cNvPr id="6" name="TextBox 5">
            <a:extLst>
              <a:ext uri="{FF2B5EF4-FFF2-40B4-BE49-F238E27FC236}">
                <a16:creationId xmlns:a16="http://schemas.microsoft.com/office/drawing/2014/main" id="{EF6CAC3F-C0B0-C4CB-3E93-EB2950DA299E}"/>
              </a:ext>
            </a:extLst>
          </p:cNvPr>
          <p:cNvSpPr txBox="1"/>
          <p:nvPr/>
        </p:nvSpPr>
        <p:spPr>
          <a:xfrm>
            <a:off x="457200" y="5199434"/>
            <a:ext cx="8229599" cy="415498"/>
          </a:xfrm>
          <a:prstGeom prst="rect">
            <a:avLst/>
          </a:prstGeom>
          <a:solidFill>
            <a:srgbClr val="A7FEFF"/>
          </a:solidFill>
          <a:ln>
            <a:solidFill>
              <a:schemeClr val="tx1"/>
            </a:solidFill>
          </a:ln>
        </p:spPr>
        <p:txBody>
          <a:bodyPr wrap="square" rtlCol="0">
            <a:spAutoFit/>
          </a:bodyPr>
          <a:lstStyle/>
          <a:p>
            <a:pPr algn="ctr"/>
            <a:r>
              <a:rPr lang="en-US" sz="2100" u="sng" dirty="0">
                <a:solidFill>
                  <a:sysClr val="windowText" lastClr="000000"/>
                </a:solidFill>
                <a:latin typeface="Calibri" panose="020F0502020204030204" pitchFamily="34" charset="0"/>
                <a:cs typeface="Calibri" panose="020F0502020204030204" pitchFamily="34" charset="0"/>
              </a:rPr>
              <a:t>Question</a:t>
            </a:r>
            <a:r>
              <a:rPr lang="en-US" sz="2100" dirty="0">
                <a:solidFill>
                  <a:sysClr val="windowText" lastClr="000000"/>
                </a:solidFill>
                <a:latin typeface="Calibri" panose="020F0502020204030204" pitchFamily="34" charset="0"/>
                <a:cs typeface="Calibri" panose="020F0502020204030204" pitchFamily="34" charset="0"/>
              </a:rPr>
              <a:t>: Is this solution correct? Can you spot any issues?</a:t>
            </a:r>
          </a:p>
        </p:txBody>
      </p:sp>
    </p:spTree>
    <p:extLst>
      <p:ext uri="{BB962C8B-B14F-4D97-AF65-F5344CB8AC3E}">
        <p14:creationId xmlns:p14="http://schemas.microsoft.com/office/powerpoint/2010/main" val="10169452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7D408-9E0A-174A-BF30-9D1AA69D3672}"/>
              </a:ext>
            </a:extLst>
          </p:cNvPr>
          <p:cNvSpPr>
            <a:spLocks noGrp="1"/>
          </p:cNvSpPr>
          <p:nvPr>
            <p:ph type="title"/>
          </p:nvPr>
        </p:nvSpPr>
        <p:spPr/>
        <p:txBody>
          <a:bodyPr>
            <a:normAutofit/>
          </a:bodyPr>
          <a:lstStyle/>
          <a:p>
            <a:r>
              <a:rPr lang="de-DE" sz="2700" dirty="0" err="1"/>
              <a:t>Example</a:t>
            </a:r>
            <a:r>
              <a:rPr lang="de-DE" sz="2700" dirty="0"/>
              <a:t>: Data </a:t>
            </a:r>
            <a:r>
              <a:rPr lang="de-DE" sz="2700" dirty="0" err="1"/>
              <a:t>Minimization</a:t>
            </a:r>
            <a:endParaRPr lang="en-DE" sz="2700" dirty="0"/>
          </a:p>
        </p:txBody>
      </p:sp>
      <p:sp>
        <p:nvSpPr>
          <p:cNvPr id="3" name="Text Placeholder 2">
            <a:extLst>
              <a:ext uri="{FF2B5EF4-FFF2-40B4-BE49-F238E27FC236}">
                <a16:creationId xmlns:a16="http://schemas.microsoft.com/office/drawing/2014/main" id="{ECBEA3BA-2067-B546-9FC0-2C5034D63A79}"/>
              </a:ext>
            </a:extLst>
          </p:cNvPr>
          <p:cNvSpPr>
            <a:spLocks noGrp="1"/>
          </p:cNvSpPr>
          <p:nvPr>
            <p:ph type="body" idx="1"/>
          </p:nvPr>
        </p:nvSpPr>
        <p:spPr>
          <a:xfrm>
            <a:off x="457200" y="1289234"/>
            <a:ext cx="8229600" cy="5067116"/>
          </a:xfrm>
        </p:spPr>
        <p:txBody>
          <a:bodyPr>
            <a:normAutofit/>
          </a:bodyPr>
          <a:lstStyle/>
          <a:p>
            <a:pPr marL="114300" indent="0" algn="just">
              <a:lnSpc>
                <a:spcPct val="114000"/>
              </a:lnSpc>
              <a:buNone/>
            </a:pPr>
            <a:r>
              <a:rPr lang="en-US" sz="2100" dirty="0"/>
              <a:t>The proposed solution has the following issues:</a:t>
            </a:r>
          </a:p>
          <a:p>
            <a:pPr algn="just">
              <a:lnSpc>
                <a:spcPct val="114000"/>
              </a:lnSpc>
              <a:buClr>
                <a:srgbClr val="FF0000"/>
              </a:buClr>
              <a:buFont typeface="Zapf Dingbats"/>
              <a:buChar char="✘"/>
            </a:pPr>
            <a:r>
              <a:rPr lang="en-US" sz="2100" dirty="0"/>
              <a:t>Sally could judge Ed’s salary (“</a:t>
            </a:r>
            <a:r>
              <a:rPr lang="en-US" sz="2100" i="1" dirty="0"/>
              <a:t>oh is he earning THAT much?!”).</a:t>
            </a:r>
          </a:p>
          <a:p>
            <a:pPr algn="just">
              <a:lnSpc>
                <a:spcPct val="114000"/>
              </a:lnSpc>
              <a:buClr>
                <a:srgbClr val="FF0000"/>
              </a:buClr>
              <a:buFont typeface="Zapf Dingbats"/>
              <a:buChar char="✘"/>
            </a:pPr>
            <a:r>
              <a:rPr lang="en-US" sz="2100" dirty="0"/>
              <a:t>She could also sell the information of Rob’s offer to his competitor.</a:t>
            </a:r>
          </a:p>
          <a:p>
            <a:pPr marL="114300" indent="0" algn="just">
              <a:lnSpc>
                <a:spcPct val="114000"/>
              </a:lnSpc>
              <a:buNone/>
            </a:pPr>
            <a:r>
              <a:rPr lang="en-US" sz="2100" dirty="0"/>
              <a:t>⇒ Therefore, Ed and Rob are </a:t>
            </a:r>
            <a:r>
              <a:rPr lang="en-US" sz="2100" b="1" dirty="0">
                <a:solidFill>
                  <a:srgbClr val="FF0000"/>
                </a:solidFill>
              </a:rPr>
              <a:t>reluctant to give their data</a:t>
            </a:r>
            <a:r>
              <a:rPr lang="en-US" sz="2100" dirty="0"/>
              <a:t> to Sally </a:t>
            </a:r>
            <a:r>
              <a:rPr lang="en-US" sz="2100" dirty="0">
                <a:sym typeface="Wingdings" pitchFamily="2" charset="2"/>
              </a:rPr>
              <a:t></a:t>
            </a:r>
          </a:p>
          <a:p>
            <a:pPr marL="114300" indent="0" algn="just">
              <a:lnSpc>
                <a:spcPct val="114000"/>
              </a:lnSpc>
              <a:buNone/>
            </a:pPr>
            <a:r>
              <a:rPr lang="en-US" sz="2100" u="sng" dirty="0">
                <a:sym typeface="Wingdings" pitchFamily="2" charset="2"/>
              </a:rPr>
              <a:t>Solution 2</a:t>
            </a:r>
            <a:r>
              <a:rPr lang="en-US" sz="2100" dirty="0">
                <a:sym typeface="Wingdings" pitchFamily="2" charset="2"/>
              </a:rPr>
              <a:t>: Sally does not need to know the actual figures, but just </a:t>
            </a:r>
            <a:r>
              <a:rPr lang="en-US" sz="2100" b="1" dirty="0">
                <a:sym typeface="Wingdings" pitchFamily="2" charset="2"/>
              </a:rPr>
              <a:t>which of them is larger</a:t>
            </a:r>
            <a:r>
              <a:rPr lang="en-US" sz="2100" dirty="0">
                <a:sym typeface="Wingdings" pitchFamily="2" charset="2"/>
              </a:rPr>
              <a:t>.</a:t>
            </a:r>
          </a:p>
          <a:p>
            <a:pPr marL="571500" indent="-457200" algn="just">
              <a:lnSpc>
                <a:spcPct val="114000"/>
              </a:lnSpc>
              <a:buFont typeface="+mj-lt"/>
              <a:buAutoNum type="arabicPeriod"/>
            </a:pPr>
            <a:r>
              <a:rPr lang="en-US" sz="2100" dirty="0"/>
              <a:t>Sally generates a random number “</a:t>
            </a:r>
            <a:r>
              <a:rPr lang="en-US" sz="2100" dirty="0" err="1"/>
              <a:t>rnd</a:t>
            </a:r>
            <a:r>
              <a:rPr lang="en-US" sz="2100" dirty="0"/>
              <a:t>”</a:t>
            </a:r>
            <a:r>
              <a:rPr lang="en-US" sz="2100" b="1" dirty="0"/>
              <a:t> </a:t>
            </a:r>
            <a:r>
              <a:rPr lang="en-US" sz="2100" dirty="0"/>
              <a:t>and gives it to Rob.</a:t>
            </a:r>
          </a:p>
          <a:p>
            <a:pPr marL="571500" indent="-457200" algn="just">
              <a:lnSpc>
                <a:spcPct val="114000"/>
              </a:lnSpc>
              <a:buFont typeface="+mj-lt"/>
              <a:buAutoNum type="arabicPeriod"/>
            </a:pPr>
            <a:r>
              <a:rPr lang="en-US" sz="2100" dirty="0"/>
              <a:t>Rob add the offer amount to “</a:t>
            </a:r>
            <a:r>
              <a:rPr lang="en-US" sz="2100" dirty="0" err="1"/>
              <a:t>rnd</a:t>
            </a:r>
            <a:r>
              <a:rPr lang="en-US" sz="2100" dirty="0"/>
              <a:t>” and passes it to Ed.</a:t>
            </a:r>
          </a:p>
          <a:p>
            <a:pPr marL="571500" indent="-457200" algn="just">
              <a:lnSpc>
                <a:spcPct val="114000"/>
              </a:lnSpc>
              <a:buFont typeface="+mj-lt"/>
              <a:buAutoNum type="arabicPeriod"/>
            </a:pPr>
            <a:r>
              <a:rPr lang="en-US" sz="2100" dirty="0"/>
              <a:t>Ed subtracts his salary requirement and passes the result to Sally.</a:t>
            </a:r>
          </a:p>
          <a:p>
            <a:pPr marL="571500" indent="-457200" algn="just">
              <a:lnSpc>
                <a:spcPct val="114000"/>
              </a:lnSpc>
              <a:buFont typeface="+mj-lt"/>
              <a:buAutoNum type="arabicPeriod"/>
            </a:pPr>
            <a:r>
              <a:rPr lang="en-US" sz="2100" dirty="0"/>
              <a:t>Sally compares the number from Ed against the original “</a:t>
            </a:r>
            <a:r>
              <a:rPr lang="en-US" sz="2100" dirty="0" err="1"/>
              <a:t>rnd</a:t>
            </a:r>
            <a:r>
              <a:rPr lang="en-US" sz="2100" dirty="0"/>
              <a:t>”.</a:t>
            </a:r>
          </a:p>
          <a:p>
            <a:pPr lvl="1" algn="just">
              <a:lnSpc>
                <a:spcPct val="114000"/>
              </a:lnSpc>
            </a:pPr>
            <a:r>
              <a:rPr lang="en-US" sz="2100" i="1" dirty="0"/>
              <a:t>If larger, the offer is bigger </a:t>
            </a:r>
            <a:r>
              <a:rPr lang="en-US" sz="2100" dirty="0">
                <a:sym typeface="Wingdings" pitchFamily="2" charset="2"/>
              </a:rPr>
              <a:t></a:t>
            </a:r>
            <a:endParaRPr lang="en-US" sz="2100" dirty="0"/>
          </a:p>
          <a:p>
            <a:pPr lvl="1" algn="just">
              <a:lnSpc>
                <a:spcPct val="114000"/>
              </a:lnSpc>
            </a:pPr>
            <a:r>
              <a:rPr lang="en-US" sz="2100" i="1" dirty="0"/>
              <a:t>If not, then is smaller </a:t>
            </a:r>
            <a:r>
              <a:rPr lang="en-US" sz="2100" dirty="0">
                <a:sym typeface="Wingdings" pitchFamily="2" charset="2"/>
              </a:rPr>
              <a:t></a:t>
            </a:r>
            <a:endParaRPr lang="en-US" sz="2100" i="1" dirty="0"/>
          </a:p>
        </p:txBody>
      </p:sp>
      <p:sp>
        <p:nvSpPr>
          <p:cNvPr id="4" name="Slide Number Placeholder 3">
            <a:extLst>
              <a:ext uri="{FF2B5EF4-FFF2-40B4-BE49-F238E27FC236}">
                <a16:creationId xmlns:a16="http://schemas.microsoft.com/office/drawing/2014/main" id="{823DE4E6-3301-1B48-9478-7CD6DFA50CB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de-DE" smtClean="0"/>
              <a:t>35</a:t>
            </a:fld>
            <a:endParaRPr lang="de-DE"/>
          </a:p>
        </p:txBody>
      </p:sp>
    </p:spTree>
    <p:extLst>
      <p:ext uri="{BB962C8B-B14F-4D97-AF65-F5344CB8AC3E}">
        <p14:creationId xmlns:p14="http://schemas.microsoft.com/office/powerpoint/2010/main" val="2850973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7D408-9E0A-174A-BF30-9D1AA69D3672}"/>
              </a:ext>
            </a:extLst>
          </p:cNvPr>
          <p:cNvSpPr>
            <a:spLocks noGrp="1"/>
          </p:cNvSpPr>
          <p:nvPr>
            <p:ph type="title"/>
          </p:nvPr>
        </p:nvSpPr>
        <p:spPr/>
        <p:txBody>
          <a:bodyPr>
            <a:normAutofit/>
          </a:bodyPr>
          <a:lstStyle/>
          <a:p>
            <a:r>
              <a:rPr lang="de-DE" sz="2700" dirty="0" err="1"/>
              <a:t>Example</a:t>
            </a:r>
            <a:r>
              <a:rPr lang="de-DE" sz="2700" dirty="0"/>
              <a:t>: Data </a:t>
            </a:r>
            <a:r>
              <a:rPr lang="de-DE" sz="2700" dirty="0" err="1"/>
              <a:t>Minimization</a:t>
            </a:r>
            <a:endParaRPr lang="en-DE" sz="2700" dirty="0"/>
          </a:p>
        </p:txBody>
      </p:sp>
      <p:sp>
        <p:nvSpPr>
          <p:cNvPr id="4" name="Slide Number Placeholder 3">
            <a:extLst>
              <a:ext uri="{FF2B5EF4-FFF2-40B4-BE49-F238E27FC236}">
                <a16:creationId xmlns:a16="http://schemas.microsoft.com/office/drawing/2014/main" id="{823DE4E6-3301-1B48-9478-7CD6DFA50CB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de-DE" smtClean="0"/>
              <a:t>36</a:t>
            </a:fld>
            <a:endParaRPr lang="de-DE"/>
          </a:p>
        </p:txBody>
      </p:sp>
      <p:pic>
        <p:nvPicPr>
          <p:cNvPr id="7" name="Picture 6">
            <a:extLst>
              <a:ext uri="{FF2B5EF4-FFF2-40B4-BE49-F238E27FC236}">
                <a16:creationId xmlns:a16="http://schemas.microsoft.com/office/drawing/2014/main" id="{C110189B-76C8-F52B-B703-AB86A7548F3A}"/>
              </a:ext>
            </a:extLst>
          </p:cNvPr>
          <p:cNvPicPr>
            <a:picLocks noChangeAspect="1"/>
          </p:cNvPicPr>
          <p:nvPr/>
        </p:nvPicPr>
        <p:blipFill>
          <a:blip r:embed="rId2"/>
          <a:stretch>
            <a:fillRect/>
          </a:stretch>
        </p:blipFill>
        <p:spPr>
          <a:xfrm>
            <a:off x="828805" y="1639572"/>
            <a:ext cx="7486389" cy="4445043"/>
          </a:xfrm>
          <a:prstGeom prst="rect">
            <a:avLst/>
          </a:prstGeom>
        </p:spPr>
      </p:pic>
    </p:spTree>
    <p:extLst>
      <p:ext uri="{BB962C8B-B14F-4D97-AF65-F5344CB8AC3E}">
        <p14:creationId xmlns:p14="http://schemas.microsoft.com/office/powerpoint/2010/main" val="32095028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37</a:t>
            </a:fld>
            <a:endParaRPr lang="en-US" dirty="0"/>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sz="2700" dirty="0"/>
              <a:t>Privacy Enhancing Techniques (PETs)</a:t>
            </a:r>
          </a:p>
        </p:txBody>
      </p:sp>
      <p:sp>
        <p:nvSpPr>
          <p:cNvPr id="4" name="Google Shape;85;p14">
            <a:extLst>
              <a:ext uri="{FF2B5EF4-FFF2-40B4-BE49-F238E27FC236}">
                <a16:creationId xmlns:a16="http://schemas.microsoft.com/office/drawing/2014/main" id="{FAC57891-750C-4D4E-808D-FFCB363B38D7}"/>
              </a:ext>
            </a:extLst>
          </p:cNvPr>
          <p:cNvSpPr txBox="1">
            <a:spLocks noGrp="1"/>
          </p:cNvSpPr>
          <p:nvPr>
            <p:ph type="body" idx="1"/>
          </p:nvPr>
        </p:nvSpPr>
        <p:spPr>
          <a:xfrm>
            <a:off x="457200" y="1317283"/>
            <a:ext cx="8229552" cy="5075348"/>
          </a:xfrm>
          <a:prstGeom prst="rect">
            <a:avLst/>
          </a:prstGeom>
          <a:noFill/>
          <a:ln>
            <a:noFill/>
          </a:ln>
        </p:spPr>
        <p:txBody>
          <a:bodyPr spcFirstLastPara="1" wrap="square" lIns="91425" tIns="45700" rIns="91425" bIns="45700" anchor="t" anchorCtr="0">
            <a:noAutofit/>
          </a:bodyPr>
          <a:lstStyle/>
          <a:p>
            <a:pPr marL="114300" indent="0" algn="just">
              <a:lnSpc>
                <a:spcPct val="114000"/>
              </a:lnSpc>
              <a:spcBef>
                <a:spcPts val="0"/>
              </a:spcBef>
              <a:spcAft>
                <a:spcPts val="500"/>
              </a:spcAft>
              <a:buClr>
                <a:schemeClr val="tx1"/>
              </a:buClr>
              <a:buNone/>
            </a:pPr>
            <a:r>
              <a:rPr lang="en-US" sz="2100" dirty="0">
                <a:solidFill>
                  <a:schemeClr val="tx1"/>
                </a:solidFill>
              </a:rPr>
              <a:t>Privacy strategies are sometimes not enough on their own:</a:t>
            </a:r>
          </a:p>
          <a:p>
            <a:pPr algn="just">
              <a:lnSpc>
                <a:spcPct val="114000"/>
              </a:lnSpc>
              <a:spcBef>
                <a:spcPts val="0"/>
              </a:spcBef>
              <a:spcAft>
                <a:spcPts val="500"/>
              </a:spcAft>
              <a:buClr>
                <a:schemeClr val="tx1"/>
              </a:buClr>
              <a:buFont typeface=".Apple Color Emoji UI"/>
              <a:buChar char="👎🏻"/>
            </a:pPr>
            <a:r>
              <a:rPr lang="en-US" sz="2100" dirty="0">
                <a:solidFill>
                  <a:schemeClr val="tx1"/>
                </a:solidFill>
              </a:rPr>
              <a:t>Often too broad and vague.</a:t>
            </a:r>
          </a:p>
          <a:p>
            <a:pPr algn="just">
              <a:lnSpc>
                <a:spcPct val="114000"/>
              </a:lnSpc>
              <a:spcBef>
                <a:spcPts val="0"/>
              </a:spcBef>
              <a:spcAft>
                <a:spcPts val="500"/>
              </a:spcAft>
              <a:buClr>
                <a:schemeClr val="tx1"/>
              </a:buClr>
              <a:buFont typeface=".Apple Color Emoji UI"/>
              <a:buChar char="👎🏻"/>
            </a:pPr>
            <a:r>
              <a:rPr lang="en-US" sz="2100" dirty="0">
                <a:solidFill>
                  <a:schemeClr val="tx1"/>
                </a:solidFill>
              </a:rPr>
              <a:t>Must be refined to be effectively used in practice.</a:t>
            </a:r>
          </a:p>
          <a:p>
            <a:pPr marL="114300" indent="0" algn="just">
              <a:lnSpc>
                <a:spcPct val="114000"/>
              </a:lnSpc>
              <a:spcBef>
                <a:spcPts val="0"/>
              </a:spcBef>
              <a:spcAft>
                <a:spcPts val="500"/>
              </a:spcAft>
              <a:buClr>
                <a:schemeClr val="tx1"/>
              </a:buClr>
              <a:buNone/>
            </a:pPr>
            <a:r>
              <a:rPr lang="en-US" sz="2100" dirty="0">
                <a:solidFill>
                  <a:schemeClr val="tx1"/>
                </a:solidFill>
              </a:rPr>
              <a:t>Although PETs allow a </a:t>
            </a:r>
            <a:r>
              <a:rPr lang="en-US" sz="2100" u="sng" dirty="0">
                <a:solidFill>
                  <a:schemeClr val="tx1"/>
                </a:solidFill>
              </a:rPr>
              <a:t>many interpretations</a:t>
            </a:r>
            <a:r>
              <a:rPr lang="en-US" sz="2100" dirty="0">
                <a:solidFill>
                  <a:schemeClr val="tx1"/>
                </a:solidFill>
              </a:rPr>
              <a:t>, they can be described as:</a:t>
            </a:r>
          </a:p>
          <a:p>
            <a:pPr algn="just">
              <a:lnSpc>
                <a:spcPct val="114000"/>
              </a:lnSpc>
              <a:spcBef>
                <a:spcPts val="0"/>
              </a:spcBef>
              <a:spcAft>
                <a:spcPts val="500"/>
              </a:spcAft>
              <a:buClr>
                <a:schemeClr val="tx1"/>
              </a:buClr>
              <a:buFont typeface="Wingdings" pitchFamily="2" charset="2"/>
              <a:buChar char="ü"/>
            </a:pPr>
            <a:r>
              <a:rPr lang="en-US" sz="2100" dirty="0">
                <a:solidFill>
                  <a:schemeClr val="tx1"/>
                </a:solidFill>
              </a:rPr>
              <a:t>Technologies that make use of </a:t>
            </a:r>
            <a:r>
              <a:rPr lang="en-US" sz="2100" b="1" dirty="0">
                <a:solidFill>
                  <a:schemeClr val="tx1"/>
                </a:solidFill>
              </a:rPr>
              <a:t>privacy design strategies.</a:t>
            </a:r>
          </a:p>
          <a:p>
            <a:pPr algn="just">
              <a:lnSpc>
                <a:spcPct val="114000"/>
              </a:lnSpc>
              <a:spcBef>
                <a:spcPts val="0"/>
              </a:spcBef>
              <a:spcAft>
                <a:spcPts val="500"/>
              </a:spcAft>
              <a:buClr>
                <a:schemeClr val="tx1"/>
              </a:buClr>
              <a:buFont typeface="Wingdings" pitchFamily="2" charset="2"/>
              <a:buChar char="ü"/>
            </a:pPr>
            <a:r>
              <a:rPr lang="en-US" sz="2100" dirty="0">
                <a:solidFill>
                  <a:schemeClr val="tx1"/>
                </a:solidFill>
              </a:rPr>
              <a:t>Implement </a:t>
            </a:r>
            <a:r>
              <a:rPr lang="en-US" sz="2100" b="1" dirty="0">
                <a:solidFill>
                  <a:schemeClr val="tx1"/>
                </a:solidFill>
              </a:rPr>
              <a:t>privacy design patterns </a:t>
            </a:r>
            <a:r>
              <a:rPr lang="en-US" sz="2100" dirty="0">
                <a:solidFill>
                  <a:schemeClr val="tx1"/>
                </a:solidFill>
              </a:rPr>
              <a:t>or consider</a:t>
            </a:r>
            <a:r>
              <a:rPr lang="en-US" sz="2100" b="1" dirty="0">
                <a:solidFill>
                  <a:schemeClr val="tx1"/>
                </a:solidFill>
              </a:rPr>
              <a:t> protection goals.</a:t>
            </a:r>
            <a:endParaRPr lang="en-US" sz="2100" dirty="0">
              <a:solidFill>
                <a:schemeClr val="tx1"/>
              </a:solidFill>
            </a:endParaRPr>
          </a:p>
          <a:p>
            <a:pPr marL="114300" indent="0" algn="just">
              <a:lnSpc>
                <a:spcPct val="120000"/>
              </a:lnSpc>
              <a:spcBef>
                <a:spcPts val="0"/>
              </a:spcBef>
              <a:spcAft>
                <a:spcPts val="600"/>
              </a:spcAft>
              <a:buClr>
                <a:schemeClr val="tx1"/>
              </a:buClr>
              <a:buNone/>
            </a:pPr>
            <a:endParaRPr lang="en-US" sz="2100" dirty="0">
              <a:solidFill>
                <a:schemeClr val="tx1"/>
              </a:solidFill>
            </a:endParaRPr>
          </a:p>
          <a:p>
            <a:pPr marL="571500" indent="-457200" algn="just">
              <a:lnSpc>
                <a:spcPct val="120000"/>
              </a:lnSpc>
              <a:spcBef>
                <a:spcPts val="0"/>
              </a:spcBef>
              <a:spcAft>
                <a:spcPts val="600"/>
              </a:spcAft>
              <a:buClr>
                <a:schemeClr val="tx1"/>
              </a:buClr>
              <a:buFont typeface="+mj-lt"/>
              <a:buAutoNum type="arabicPeriod" startAt="2"/>
            </a:pPr>
            <a:endParaRPr lang="en-US" sz="2100" i="1" dirty="0">
              <a:solidFill>
                <a:schemeClr val="tx1"/>
              </a:solidFill>
            </a:endParaRPr>
          </a:p>
        </p:txBody>
      </p:sp>
      <p:pic>
        <p:nvPicPr>
          <p:cNvPr id="2050" name="Picture 2">
            <a:extLst>
              <a:ext uri="{FF2B5EF4-FFF2-40B4-BE49-F238E27FC236}">
                <a16:creationId xmlns:a16="http://schemas.microsoft.com/office/drawing/2014/main" id="{6E5F4843-5022-8944-17A8-424E5BBBBB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4661" y="3961029"/>
            <a:ext cx="4634630" cy="268341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4510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38</a:t>
            </a:fld>
            <a:endParaRPr lang="en-US" dirty="0"/>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sz="2700" dirty="0"/>
              <a:t>Example: K-Anonymity </a:t>
            </a:r>
          </a:p>
        </p:txBody>
      </p:sp>
      <p:sp>
        <p:nvSpPr>
          <p:cNvPr id="4" name="Google Shape;85;p14">
            <a:extLst>
              <a:ext uri="{FF2B5EF4-FFF2-40B4-BE49-F238E27FC236}">
                <a16:creationId xmlns:a16="http://schemas.microsoft.com/office/drawing/2014/main" id="{FAC57891-750C-4D4E-808D-FFCB363B38D7}"/>
              </a:ext>
            </a:extLst>
          </p:cNvPr>
          <p:cNvSpPr txBox="1">
            <a:spLocks noGrp="1"/>
          </p:cNvSpPr>
          <p:nvPr>
            <p:ph type="body" idx="1"/>
          </p:nvPr>
        </p:nvSpPr>
        <p:spPr>
          <a:xfrm>
            <a:off x="457200" y="1317283"/>
            <a:ext cx="8229552" cy="5075348"/>
          </a:xfrm>
          <a:prstGeom prst="rect">
            <a:avLst/>
          </a:prstGeom>
          <a:noFill/>
          <a:ln>
            <a:noFill/>
          </a:ln>
        </p:spPr>
        <p:txBody>
          <a:bodyPr spcFirstLastPara="1" wrap="square" lIns="91425" tIns="45700" rIns="91425" bIns="45700" anchor="t" anchorCtr="0">
            <a:noAutofit/>
          </a:bodyPr>
          <a:lstStyle/>
          <a:p>
            <a:pPr marL="114300" indent="0" algn="just">
              <a:lnSpc>
                <a:spcPct val="120000"/>
              </a:lnSpc>
              <a:spcBef>
                <a:spcPts val="0"/>
              </a:spcBef>
              <a:spcAft>
                <a:spcPts val="600"/>
              </a:spcAft>
              <a:buClr>
                <a:schemeClr val="tx1"/>
              </a:buClr>
              <a:buNone/>
            </a:pPr>
            <a:r>
              <a:rPr lang="en-US" sz="2100" u="sng" dirty="0">
                <a:solidFill>
                  <a:schemeClr val="tx1"/>
                </a:solidFill>
              </a:rPr>
              <a:t>Problem</a:t>
            </a:r>
            <a:r>
              <a:rPr lang="en-US" sz="2100" dirty="0">
                <a:solidFill>
                  <a:schemeClr val="tx1"/>
                </a:solidFill>
              </a:rPr>
              <a:t>: </a:t>
            </a:r>
            <a:r>
              <a:rPr lang="en-US" sz="2100" i="1" dirty="0">
                <a:solidFill>
                  <a:schemeClr val="tx1"/>
                </a:solidFill>
              </a:rPr>
              <a:t>How to publicly release a database without compromising individual privacy?</a:t>
            </a:r>
          </a:p>
          <a:p>
            <a:pPr algn="just">
              <a:lnSpc>
                <a:spcPct val="120000"/>
              </a:lnSpc>
              <a:spcBef>
                <a:spcPts val="0"/>
              </a:spcBef>
              <a:spcAft>
                <a:spcPts val="600"/>
              </a:spcAft>
              <a:buClr>
                <a:schemeClr val="tx1"/>
              </a:buClr>
              <a:buSzPct val="100000"/>
              <a:buFont typeface="System Font Regular"/>
              <a:buChar char="-"/>
            </a:pPr>
            <a:r>
              <a:rPr lang="en-US" sz="2100" dirty="0">
                <a:solidFill>
                  <a:schemeClr val="tx1"/>
                </a:solidFill>
              </a:rPr>
              <a:t>Remove unique identifiers (e.g., name, social security number)? </a:t>
            </a:r>
            <a:r>
              <a:rPr lang="en-US" sz="2100" dirty="0">
                <a:solidFill>
                  <a:schemeClr val="tx1"/>
                </a:solidFill>
                <a:sym typeface="Wingdings" pitchFamily="2" charset="2"/>
              </a:rPr>
              <a:t></a:t>
            </a:r>
            <a:endParaRPr lang="en-US" sz="2100" dirty="0">
              <a:solidFill>
                <a:schemeClr val="tx1"/>
              </a:solidFill>
            </a:endParaRPr>
          </a:p>
          <a:p>
            <a:pPr algn="just">
              <a:lnSpc>
                <a:spcPct val="120000"/>
              </a:lnSpc>
              <a:spcBef>
                <a:spcPts val="0"/>
              </a:spcBef>
              <a:spcAft>
                <a:spcPts val="600"/>
              </a:spcAft>
              <a:buClr>
                <a:schemeClr val="tx1"/>
              </a:buClr>
              <a:buFont typeface="System Font Regular"/>
              <a:buChar char="-"/>
            </a:pPr>
            <a:r>
              <a:rPr lang="en-US" sz="2100" dirty="0">
                <a:solidFill>
                  <a:schemeClr val="tx1"/>
                </a:solidFill>
              </a:rPr>
              <a:t>The triple &lt;</a:t>
            </a:r>
            <a:r>
              <a:rPr lang="en-US" sz="2100" i="1" dirty="0">
                <a:solidFill>
                  <a:schemeClr val="tx1"/>
                </a:solidFill>
              </a:rPr>
              <a:t>birthdate, gender, zip code&gt; </a:t>
            </a:r>
            <a:r>
              <a:rPr lang="en-US" sz="2100" dirty="0">
                <a:solidFill>
                  <a:schemeClr val="tx1"/>
                </a:solidFill>
              </a:rPr>
              <a:t>suffices to </a:t>
            </a:r>
            <a:r>
              <a:rPr lang="en-US" sz="2100" u="sng" dirty="0">
                <a:solidFill>
                  <a:schemeClr val="tx1"/>
                </a:solidFill>
              </a:rPr>
              <a:t>uniquely identify</a:t>
            </a:r>
            <a:r>
              <a:rPr lang="en-US" sz="2100" dirty="0">
                <a:solidFill>
                  <a:schemeClr val="tx1"/>
                </a:solidFill>
              </a:rPr>
              <a:t> at least 87% of US citizens in publicly available databases </a:t>
            </a:r>
            <a:r>
              <a:rPr lang="en-US" sz="2100" dirty="0">
                <a:solidFill>
                  <a:schemeClr val="tx1"/>
                </a:solidFill>
                <a:sym typeface="Wingdings" pitchFamily="2" charset="2"/>
              </a:rPr>
              <a:t></a:t>
            </a:r>
            <a:endParaRPr lang="en-US" sz="2100" dirty="0">
              <a:solidFill>
                <a:schemeClr val="tx1"/>
              </a:solidFill>
            </a:endParaRPr>
          </a:p>
          <a:p>
            <a:pPr marL="114300" indent="0" algn="just">
              <a:lnSpc>
                <a:spcPct val="120000"/>
              </a:lnSpc>
              <a:spcBef>
                <a:spcPts val="0"/>
              </a:spcBef>
              <a:spcAft>
                <a:spcPts val="600"/>
              </a:spcAft>
              <a:buClr>
                <a:schemeClr val="tx1"/>
              </a:buClr>
              <a:buNone/>
            </a:pPr>
            <a:r>
              <a:rPr lang="en-US" sz="2100" b="1" dirty="0">
                <a:solidFill>
                  <a:schemeClr val="tx1"/>
                </a:solidFill>
              </a:rPr>
              <a:t>K-Anonymity</a:t>
            </a:r>
            <a:r>
              <a:rPr lang="en-US" sz="2100" dirty="0">
                <a:solidFill>
                  <a:schemeClr val="tx1"/>
                </a:solidFill>
              </a:rPr>
              <a:t>: Attributes are suppressed or generalized until each row is identical to K-1 other rows ⇒ </a:t>
            </a:r>
            <a:r>
              <a:rPr lang="en-US" sz="2100" i="1" dirty="0">
                <a:solidFill>
                  <a:schemeClr val="tx1"/>
                </a:solidFill>
              </a:rPr>
              <a:t>k-anonymous Dataset </a:t>
            </a:r>
          </a:p>
          <a:p>
            <a:pPr algn="just">
              <a:lnSpc>
                <a:spcPct val="120000"/>
              </a:lnSpc>
              <a:spcBef>
                <a:spcPts val="0"/>
              </a:spcBef>
              <a:spcAft>
                <a:spcPts val="600"/>
              </a:spcAft>
              <a:buClr>
                <a:schemeClr val="tx1"/>
              </a:buClr>
              <a:buFont typeface=".Hiragino Kaku Gothic Interface W3"/>
              <a:buChar char="⇒"/>
            </a:pPr>
            <a:r>
              <a:rPr lang="en-US" sz="2100" dirty="0">
                <a:solidFill>
                  <a:schemeClr val="tx1"/>
                </a:solidFill>
              </a:rPr>
              <a:t>In the worse case, the released dataset narrows-down an individual entry to a </a:t>
            </a:r>
            <a:r>
              <a:rPr lang="en-US" sz="2100" u="sng" dirty="0">
                <a:solidFill>
                  <a:schemeClr val="tx1"/>
                </a:solidFill>
              </a:rPr>
              <a:t>group of k individuals</a:t>
            </a:r>
            <a:r>
              <a:rPr lang="en-US" sz="2100" dirty="0">
                <a:solidFill>
                  <a:schemeClr val="tx1"/>
                </a:solidFill>
              </a:rPr>
              <a:t>.</a:t>
            </a:r>
          </a:p>
          <a:p>
            <a:pPr marL="114300" indent="0" algn="just">
              <a:lnSpc>
                <a:spcPct val="120000"/>
              </a:lnSpc>
              <a:spcBef>
                <a:spcPts val="0"/>
              </a:spcBef>
              <a:spcAft>
                <a:spcPts val="600"/>
              </a:spcAft>
              <a:buClr>
                <a:schemeClr val="tx1"/>
              </a:buClr>
              <a:buNone/>
            </a:pPr>
            <a:r>
              <a:rPr lang="en-US" sz="2100" dirty="0">
                <a:solidFill>
                  <a:schemeClr val="tx1"/>
                </a:solidFill>
              </a:rPr>
              <a:t>- </a:t>
            </a:r>
            <a:r>
              <a:rPr lang="en-US" sz="2100" u="sng" dirty="0">
                <a:solidFill>
                  <a:schemeClr val="tx1"/>
                </a:solidFill>
              </a:rPr>
              <a:t>Method 1</a:t>
            </a:r>
            <a:r>
              <a:rPr lang="en-US" sz="2100" dirty="0">
                <a:solidFill>
                  <a:schemeClr val="tx1"/>
                </a:solidFill>
              </a:rPr>
              <a:t>: </a:t>
            </a:r>
            <a:r>
              <a:rPr lang="en-US" sz="2100" b="1" dirty="0">
                <a:solidFill>
                  <a:schemeClr val="tx1"/>
                </a:solidFill>
              </a:rPr>
              <a:t>Suppression</a:t>
            </a:r>
            <a:r>
              <a:rPr lang="en-US" sz="2100" dirty="0">
                <a:solidFill>
                  <a:schemeClr val="tx1"/>
                </a:solidFill>
              </a:rPr>
              <a:t> (replace individual attributes with a *).</a:t>
            </a:r>
          </a:p>
          <a:p>
            <a:pPr marL="114300" indent="0" algn="just">
              <a:lnSpc>
                <a:spcPct val="120000"/>
              </a:lnSpc>
              <a:spcBef>
                <a:spcPts val="0"/>
              </a:spcBef>
              <a:spcAft>
                <a:spcPts val="600"/>
              </a:spcAft>
              <a:buClr>
                <a:schemeClr val="tx1"/>
              </a:buClr>
              <a:buNone/>
            </a:pPr>
            <a:r>
              <a:rPr lang="en-US" sz="2100" dirty="0">
                <a:solidFill>
                  <a:schemeClr val="tx1"/>
                </a:solidFill>
              </a:rPr>
              <a:t>- </a:t>
            </a:r>
            <a:r>
              <a:rPr lang="en-US" sz="2100" u="sng" dirty="0">
                <a:solidFill>
                  <a:schemeClr val="tx1"/>
                </a:solidFill>
              </a:rPr>
              <a:t>Method 2</a:t>
            </a:r>
            <a:r>
              <a:rPr lang="en-US" sz="2100" dirty="0">
                <a:solidFill>
                  <a:schemeClr val="tx1"/>
                </a:solidFill>
              </a:rPr>
              <a:t>: </a:t>
            </a:r>
            <a:r>
              <a:rPr lang="en-US" sz="2100" b="1" dirty="0">
                <a:solidFill>
                  <a:schemeClr val="tx1"/>
                </a:solidFill>
              </a:rPr>
              <a:t>Generalization</a:t>
            </a:r>
            <a:r>
              <a:rPr lang="en-US" sz="2100" dirty="0">
                <a:solidFill>
                  <a:schemeClr val="tx1"/>
                </a:solidFill>
              </a:rPr>
              <a:t> (replace attributes with a broader category).</a:t>
            </a:r>
          </a:p>
          <a:p>
            <a:pPr marL="571500" indent="-457200" algn="just">
              <a:lnSpc>
                <a:spcPct val="120000"/>
              </a:lnSpc>
              <a:spcBef>
                <a:spcPts val="0"/>
              </a:spcBef>
              <a:spcAft>
                <a:spcPts val="600"/>
              </a:spcAft>
              <a:buClr>
                <a:schemeClr val="tx1"/>
              </a:buClr>
              <a:buFont typeface="+mj-lt"/>
              <a:buAutoNum type="arabicPeriod" startAt="2"/>
            </a:pPr>
            <a:endParaRPr lang="en-US" sz="2100" i="1" dirty="0">
              <a:solidFill>
                <a:schemeClr val="tx1"/>
              </a:solidFill>
            </a:endParaRPr>
          </a:p>
        </p:txBody>
      </p:sp>
    </p:spTree>
    <p:extLst>
      <p:ext uri="{BB962C8B-B14F-4D97-AF65-F5344CB8AC3E}">
        <p14:creationId xmlns:p14="http://schemas.microsoft.com/office/powerpoint/2010/main" val="16323747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39</a:t>
            </a:fld>
            <a:endParaRPr lang="en-US" dirty="0"/>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sz="2700" dirty="0"/>
              <a:t>PETs: K-Anonymity </a:t>
            </a:r>
          </a:p>
        </p:txBody>
      </p:sp>
      <p:graphicFrame>
        <p:nvGraphicFramePr>
          <p:cNvPr id="5" name="Table 5">
            <a:extLst>
              <a:ext uri="{FF2B5EF4-FFF2-40B4-BE49-F238E27FC236}">
                <a16:creationId xmlns:a16="http://schemas.microsoft.com/office/drawing/2014/main" id="{BB18A62E-19E6-0AE8-CFE9-FFE21E17A074}"/>
              </a:ext>
            </a:extLst>
          </p:cNvPr>
          <p:cNvGraphicFramePr>
            <a:graphicFrameLocks noGrp="1"/>
          </p:cNvGraphicFramePr>
          <p:nvPr>
            <p:extLst>
              <p:ext uri="{D42A27DB-BD31-4B8C-83A1-F6EECF244321}">
                <p14:modId xmlns:p14="http://schemas.microsoft.com/office/powerpoint/2010/main" val="2002382227"/>
              </p:ext>
            </p:extLst>
          </p:nvPr>
        </p:nvGraphicFramePr>
        <p:xfrm>
          <a:off x="1524000" y="1397000"/>
          <a:ext cx="6096000" cy="1854200"/>
        </p:xfrm>
        <a:graphic>
          <a:graphicData uri="http://schemas.openxmlformats.org/drawingml/2006/table">
            <a:tbl>
              <a:tblPr firstRow="1" bandRow="1">
                <a:tableStyleId>{073A0DAA-6AF3-43AB-8588-CEC1D06C72B9}</a:tableStyleId>
              </a:tblPr>
              <a:tblGrid>
                <a:gridCol w="1524000">
                  <a:extLst>
                    <a:ext uri="{9D8B030D-6E8A-4147-A177-3AD203B41FA5}">
                      <a16:colId xmlns:a16="http://schemas.microsoft.com/office/drawing/2014/main" val="4141322210"/>
                    </a:ext>
                  </a:extLst>
                </a:gridCol>
                <a:gridCol w="1524000">
                  <a:extLst>
                    <a:ext uri="{9D8B030D-6E8A-4147-A177-3AD203B41FA5}">
                      <a16:colId xmlns:a16="http://schemas.microsoft.com/office/drawing/2014/main" val="1496367301"/>
                    </a:ext>
                  </a:extLst>
                </a:gridCol>
                <a:gridCol w="1177447">
                  <a:extLst>
                    <a:ext uri="{9D8B030D-6E8A-4147-A177-3AD203B41FA5}">
                      <a16:colId xmlns:a16="http://schemas.microsoft.com/office/drawing/2014/main" val="64959763"/>
                    </a:ext>
                  </a:extLst>
                </a:gridCol>
                <a:gridCol w="1870553">
                  <a:extLst>
                    <a:ext uri="{9D8B030D-6E8A-4147-A177-3AD203B41FA5}">
                      <a16:colId xmlns:a16="http://schemas.microsoft.com/office/drawing/2014/main" val="3657533782"/>
                    </a:ext>
                  </a:extLst>
                </a:gridCol>
              </a:tblGrid>
              <a:tr h="370840">
                <a:tc>
                  <a:txBody>
                    <a:bodyPr/>
                    <a:lstStyle/>
                    <a:p>
                      <a:r>
                        <a:rPr lang="en-US" dirty="0"/>
                        <a:t>First name</a:t>
                      </a:r>
                    </a:p>
                  </a:txBody>
                  <a:tcPr/>
                </a:tc>
                <a:tc>
                  <a:txBody>
                    <a:bodyPr/>
                    <a:lstStyle/>
                    <a:p>
                      <a:r>
                        <a:rPr lang="en-US" dirty="0"/>
                        <a:t>Last Name</a:t>
                      </a:r>
                    </a:p>
                  </a:txBody>
                  <a:tcPr/>
                </a:tc>
                <a:tc>
                  <a:txBody>
                    <a:bodyPr/>
                    <a:lstStyle/>
                    <a:p>
                      <a:r>
                        <a:rPr lang="en-US" dirty="0"/>
                        <a:t>Age</a:t>
                      </a:r>
                    </a:p>
                  </a:txBody>
                  <a:tcPr/>
                </a:tc>
                <a:tc>
                  <a:txBody>
                    <a:bodyPr/>
                    <a:lstStyle/>
                    <a:p>
                      <a:r>
                        <a:rPr lang="en-US" dirty="0"/>
                        <a:t>Race</a:t>
                      </a:r>
                    </a:p>
                  </a:txBody>
                  <a:tcPr/>
                </a:tc>
                <a:extLst>
                  <a:ext uri="{0D108BD9-81ED-4DB2-BD59-A6C34878D82A}">
                    <a16:rowId xmlns:a16="http://schemas.microsoft.com/office/drawing/2014/main" val="541462553"/>
                  </a:ext>
                </a:extLst>
              </a:tr>
              <a:tr h="370840">
                <a:tc>
                  <a:txBody>
                    <a:bodyPr/>
                    <a:lstStyle/>
                    <a:p>
                      <a:r>
                        <a:rPr lang="en-US" dirty="0"/>
                        <a:t>Harry</a:t>
                      </a:r>
                    </a:p>
                  </a:txBody>
                  <a:tcPr/>
                </a:tc>
                <a:tc>
                  <a:txBody>
                    <a:bodyPr/>
                    <a:lstStyle/>
                    <a:p>
                      <a:r>
                        <a:rPr lang="en-US" dirty="0"/>
                        <a:t>Stone</a:t>
                      </a:r>
                    </a:p>
                  </a:txBody>
                  <a:tcPr/>
                </a:tc>
                <a:tc>
                  <a:txBody>
                    <a:bodyPr/>
                    <a:lstStyle/>
                    <a:p>
                      <a:r>
                        <a:rPr lang="en-US" dirty="0"/>
                        <a:t>34</a:t>
                      </a:r>
                    </a:p>
                  </a:txBody>
                  <a:tcPr/>
                </a:tc>
                <a:tc>
                  <a:txBody>
                    <a:bodyPr/>
                    <a:lstStyle/>
                    <a:p>
                      <a:r>
                        <a:rPr lang="en-US" dirty="0"/>
                        <a:t>African-American</a:t>
                      </a:r>
                    </a:p>
                  </a:txBody>
                  <a:tcPr/>
                </a:tc>
                <a:extLst>
                  <a:ext uri="{0D108BD9-81ED-4DB2-BD59-A6C34878D82A}">
                    <a16:rowId xmlns:a16="http://schemas.microsoft.com/office/drawing/2014/main" val="2114546295"/>
                  </a:ext>
                </a:extLst>
              </a:tr>
              <a:tr h="370840">
                <a:tc>
                  <a:txBody>
                    <a:bodyPr/>
                    <a:lstStyle/>
                    <a:p>
                      <a:r>
                        <a:rPr lang="en-US" dirty="0"/>
                        <a:t>John</a:t>
                      </a:r>
                    </a:p>
                  </a:txBody>
                  <a:tcPr/>
                </a:tc>
                <a:tc>
                  <a:txBody>
                    <a:bodyPr/>
                    <a:lstStyle/>
                    <a:p>
                      <a:r>
                        <a:rPr lang="en-US" dirty="0"/>
                        <a:t>Kane</a:t>
                      </a:r>
                    </a:p>
                  </a:txBody>
                  <a:tcPr/>
                </a:tc>
                <a:tc>
                  <a:txBody>
                    <a:bodyPr/>
                    <a:lstStyle/>
                    <a:p>
                      <a:r>
                        <a:rPr lang="en-US" dirty="0"/>
                        <a:t>36</a:t>
                      </a:r>
                    </a:p>
                  </a:txBody>
                  <a:tcPr/>
                </a:tc>
                <a:tc>
                  <a:txBody>
                    <a:bodyPr/>
                    <a:lstStyle/>
                    <a:p>
                      <a:r>
                        <a:rPr lang="en-US" dirty="0"/>
                        <a:t>Caucasian</a:t>
                      </a:r>
                    </a:p>
                  </a:txBody>
                  <a:tcPr/>
                </a:tc>
                <a:extLst>
                  <a:ext uri="{0D108BD9-81ED-4DB2-BD59-A6C34878D82A}">
                    <a16:rowId xmlns:a16="http://schemas.microsoft.com/office/drawing/2014/main" val="3216029586"/>
                  </a:ext>
                </a:extLst>
              </a:tr>
              <a:tr h="370840">
                <a:tc>
                  <a:txBody>
                    <a:bodyPr/>
                    <a:lstStyle/>
                    <a:p>
                      <a:r>
                        <a:rPr lang="en-US" dirty="0"/>
                        <a:t>Beatrice</a:t>
                      </a:r>
                    </a:p>
                  </a:txBody>
                  <a:tcPr/>
                </a:tc>
                <a:tc>
                  <a:txBody>
                    <a:bodyPr/>
                    <a:lstStyle/>
                    <a:p>
                      <a:r>
                        <a:rPr lang="en-US" dirty="0"/>
                        <a:t>Stone</a:t>
                      </a:r>
                    </a:p>
                  </a:txBody>
                  <a:tcPr/>
                </a:tc>
                <a:tc>
                  <a:txBody>
                    <a:bodyPr/>
                    <a:lstStyle/>
                    <a:p>
                      <a:r>
                        <a:rPr lang="en-US" dirty="0"/>
                        <a:t>34</a:t>
                      </a:r>
                    </a:p>
                  </a:txBody>
                  <a:tcPr/>
                </a:tc>
                <a:tc>
                  <a:txBody>
                    <a:bodyPr/>
                    <a:lstStyle/>
                    <a:p>
                      <a:r>
                        <a:rPr lang="en-US" dirty="0"/>
                        <a:t>African-American</a:t>
                      </a:r>
                    </a:p>
                  </a:txBody>
                  <a:tcPr/>
                </a:tc>
                <a:extLst>
                  <a:ext uri="{0D108BD9-81ED-4DB2-BD59-A6C34878D82A}">
                    <a16:rowId xmlns:a16="http://schemas.microsoft.com/office/drawing/2014/main" val="3329735803"/>
                  </a:ext>
                </a:extLst>
              </a:tr>
              <a:tr h="370840">
                <a:tc>
                  <a:txBody>
                    <a:bodyPr/>
                    <a:lstStyle/>
                    <a:p>
                      <a:r>
                        <a:rPr lang="en-US" dirty="0"/>
                        <a:t>John</a:t>
                      </a:r>
                    </a:p>
                  </a:txBody>
                  <a:tcPr/>
                </a:tc>
                <a:tc>
                  <a:txBody>
                    <a:bodyPr/>
                    <a:lstStyle/>
                    <a:p>
                      <a:r>
                        <a:rPr lang="en-US" dirty="0"/>
                        <a:t>Delgado</a:t>
                      </a:r>
                    </a:p>
                  </a:txBody>
                  <a:tcPr/>
                </a:tc>
                <a:tc>
                  <a:txBody>
                    <a:bodyPr/>
                    <a:lstStyle/>
                    <a:p>
                      <a:r>
                        <a:rPr lang="en-US" dirty="0"/>
                        <a:t>22</a:t>
                      </a:r>
                    </a:p>
                  </a:txBody>
                  <a:tcPr/>
                </a:tc>
                <a:tc>
                  <a:txBody>
                    <a:bodyPr/>
                    <a:lstStyle/>
                    <a:p>
                      <a:r>
                        <a:rPr lang="en-US" dirty="0"/>
                        <a:t>Hispanic</a:t>
                      </a:r>
                    </a:p>
                  </a:txBody>
                  <a:tcPr/>
                </a:tc>
                <a:extLst>
                  <a:ext uri="{0D108BD9-81ED-4DB2-BD59-A6C34878D82A}">
                    <a16:rowId xmlns:a16="http://schemas.microsoft.com/office/drawing/2014/main" val="1418412845"/>
                  </a:ext>
                </a:extLst>
              </a:tr>
            </a:tbl>
          </a:graphicData>
        </a:graphic>
      </p:graphicFrame>
      <p:graphicFrame>
        <p:nvGraphicFramePr>
          <p:cNvPr id="8" name="Table 5">
            <a:extLst>
              <a:ext uri="{FF2B5EF4-FFF2-40B4-BE49-F238E27FC236}">
                <a16:creationId xmlns:a16="http://schemas.microsoft.com/office/drawing/2014/main" id="{D32680A2-5D44-0C59-9359-808A90F9C409}"/>
              </a:ext>
            </a:extLst>
          </p:cNvPr>
          <p:cNvGraphicFramePr>
            <a:graphicFrameLocks noGrp="1"/>
          </p:cNvGraphicFramePr>
          <p:nvPr>
            <p:extLst>
              <p:ext uri="{D42A27DB-BD31-4B8C-83A1-F6EECF244321}">
                <p14:modId xmlns:p14="http://schemas.microsoft.com/office/powerpoint/2010/main" val="1349129565"/>
              </p:ext>
            </p:extLst>
          </p:nvPr>
        </p:nvGraphicFramePr>
        <p:xfrm>
          <a:off x="1524000" y="4217444"/>
          <a:ext cx="6096000" cy="1854200"/>
        </p:xfrm>
        <a:graphic>
          <a:graphicData uri="http://schemas.openxmlformats.org/drawingml/2006/table">
            <a:tbl>
              <a:tblPr firstRow="1" bandRow="1">
                <a:tableStyleId>{073A0DAA-6AF3-43AB-8588-CEC1D06C72B9}</a:tableStyleId>
              </a:tblPr>
              <a:tblGrid>
                <a:gridCol w="1524000">
                  <a:extLst>
                    <a:ext uri="{9D8B030D-6E8A-4147-A177-3AD203B41FA5}">
                      <a16:colId xmlns:a16="http://schemas.microsoft.com/office/drawing/2014/main" val="4141322210"/>
                    </a:ext>
                  </a:extLst>
                </a:gridCol>
                <a:gridCol w="1524000">
                  <a:extLst>
                    <a:ext uri="{9D8B030D-6E8A-4147-A177-3AD203B41FA5}">
                      <a16:colId xmlns:a16="http://schemas.microsoft.com/office/drawing/2014/main" val="1496367301"/>
                    </a:ext>
                  </a:extLst>
                </a:gridCol>
                <a:gridCol w="1177447">
                  <a:extLst>
                    <a:ext uri="{9D8B030D-6E8A-4147-A177-3AD203B41FA5}">
                      <a16:colId xmlns:a16="http://schemas.microsoft.com/office/drawing/2014/main" val="64959763"/>
                    </a:ext>
                  </a:extLst>
                </a:gridCol>
                <a:gridCol w="1870553">
                  <a:extLst>
                    <a:ext uri="{9D8B030D-6E8A-4147-A177-3AD203B41FA5}">
                      <a16:colId xmlns:a16="http://schemas.microsoft.com/office/drawing/2014/main" val="3657533782"/>
                    </a:ext>
                  </a:extLst>
                </a:gridCol>
              </a:tblGrid>
              <a:tr h="370840">
                <a:tc>
                  <a:txBody>
                    <a:bodyPr/>
                    <a:lstStyle/>
                    <a:p>
                      <a:r>
                        <a:rPr lang="en-US" dirty="0"/>
                        <a:t>First name</a:t>
                      </a:r>
                    </a:p>
                  </a:txBody>
                  <a:tcPr/>
                </a:tc>
                <a:tc>
                  <a:txBody>
                    <a:bodyPr/>
                    <a:lstStyle/>
                    <a:p>
                      <a:r>
                        <a:rPr lang="en-US" dirty="0"/>
                        <a:t>Last Name</a:t>
                      </a:r>
                    </a:p>
                  </a:txBody>
                  <a:tcPr/>
                </a:tc>
                <a:tc>
                  <a:txBody>
                    <a:bodyPr/>
                    <a:lstStyle/>
                    <a:p>
                      <a:r>
                        <a:rPr lang="en-US" dirty="0"/>
                        <a:t>Age</a:t>
                      </a:r>
                    </a:p>
                  </a:txBody>
                  <a:tcPr/>
                </a:tc>
                <a:tc>
                  <a:txBody>
                    <a:bodyPr/>
                    <a:lstStyle/>
                    <a:p>
                      <a:r>
                        <a:rPr lang="en-US" dirty="0"/>
                        <a:t>Race</a:t>
                      </a:r>
                    </a:p>
                  </a:txBody>
                  <a:tcPr/>
                </a:tc>
                <a:extLst>
                  <a:ext uri="{0D108BD9-81ED-4DB2-BD59-A6C34878D82A}">
                    <a16:rowId xmlns:a16="http://schemas.microsoft.com/office/drawing/2014/main" val="541462553"/>
                  </a:ext>
                </a:extLst>
              </a:tr>
              <a:tr h="370840">
                <a:tc>
                  <a:txBody>
                    <a:bodyPr/>
                    <a:lstStyle/>
                    <a:p>
                      <a:r>
                        <a:rPr lang="en-US" dirty="0"/>
                        <a:t>*</a:t>
                      </a:r>
                    </a:p>
                  </a:txBody>
                  <a:tcPr/>
                </a:tc>
                <a:tc>
                  <a:txBody>
                    <a:bodyPr/>
                    <a:lstStyle/>
                    <a:p>
                      <a:r>
                        <a:rPr lang="en-US" dirty="0"/>
                        <a:t>Stone</a:t>
                      </a:r>
                    </a:p>
                  </a:txBody>
                  <a:tcPr/>
                </a:tc>
                <a:tc>
                  <a:txBody>
                    <a:bodyPr/>
                    <a:lstStyle/>
                    <a:p>
                      <a:r>
                        <a:rPr lang="en-US" dirty="0"/>
                        <a:t>34</a:t>
                      </a:r>
                    </a:p>
                  </a:txBody>
                  <a:tcPr/>
                </a:tc>
                <a:tc>
                  <a:txBody>
                    <a:bodyPr/>
                    <a:lstStyle/>
                    <a:p>
                      <a:r>
                        <a:rPr lang="en-US" dirty="0"/>
                        <a:t>African-American</a:t>
                      </a:r>
                    </a:p>
                  </a:txBody>
                  <a:tcPr/>
                </a:tc>
                <a:extLst>
                  <a:ext uri="{0D108BD9-81ED-4DB2-BD59-A6C34878D82A}">
                    <a16:rowId xmlns:a16="http://schemas.microsoft.com/office/drawing/2014/main" val="2114546295"/>
                  </a:ext>
                </a:extLst>
              </a:tr>
              <a:tr h="370840">
                <a:tc>
                  <a:txBody>
                    <a:bodyPr/>
                    <a:lstStyle/>
                    <a:p>
                      <a:r>
                        <a:rPr lang="en-US" dirty="0"/>
                        <a:t>John</a:t>
                      </a:r>
                    </a:p>
                  </a:txBody>
                  <a:tcPr/>
                </a:tc>
                <a:tc>
                  <a:txBody>
                    <a:bodyPr/>
                    <a:lstStyle/>
                    <a:p>
                      <a:r>
                        <a:rPr lang="en-US" dirty="0"/>
                        <a:t>*</a:t>
                      </a:r>
                    </a:p>
                  </a:txBody>
                  <a:tcPr/>
                </a:tc>
                <a:tc>
                  <a:txBody>
                    <a:bodyPr/>
                    <a:lstStyle/>
                    <a:p>
                      <a:r>
                        <a:rPr lang="en-US" dirty="0"/>
                        <a:t>*</a:t>
                      </a:r>
                    </a:p>
                  </a:txBody>
                  <a:tcPr/>
                </a:tc>
                <a:tc>
                  <a:txBody>
                    <a:bodyPr/>
                    <a:lstStyle/>
                    <a:p>
                      <a:r>
                        <a:rPr lang="en-US" dirty="0"/>
                        <a:t>*</a:t>
                      </a:r>
                    </a:p>
                  </a:txBody>
                  <a:tcPr/>
                </a:tc>
                <a:extLst>
                  <a:ext uri="{0D108BD9-81ED-4DB2-BD59-A6C34878D82A}">
                    <a16:rowId xmlns:a16="http://schemas.microsoft.com/office/drawing/2014/main" val="3216029586"/>
                  </a:ext>
                </a:extLst>
              </a:tr>
              <a:tr h="370840">
                <a:tc>
                  <a:txBody>
                    <a:bodyPr/>
                    <a:lstStyle/>
                    <a:p>
                      <a:r>
                        <a:rPr lang="en-US" dirty="0"/>
                        <a:t>*</a:t>
                      </a:r>
                    </a:p>
                  </a:txBody>
                  <a:tcPr/>
                </a:tc>
                <a:tc>
                  <a:txBody>
                    <a:bodyPr/>
                    <a:lstStyle/>
                    <a:p>
                      <a:r>
                        <a:rPr lang="en-US" dirty="0"/>
                        <a:t>Stone</a:t>
                      </a:r>
                    </a:p>
                  </a:txBody>
                  <a:tcPr/>
                </a:tc>
                <a:tc>
                  <a:txBody>
                    <a:bodyPr/>
                    <a:lstStyle/>
                    <a:p>
                      <a:r>
                        <a:rPr lang="en-US" dirty="0"/>
                        <a:t>34</a:t>
                      </a:r>
                    </a:p>
                  </a:txBody>
                  <a:tcPr/>
                </a:tc>
                <a:tc>
                  <a:txBody>
                    <a:bodyPr/>
                    <a:lstStyle/>
                    <a:p>
                      <a:r>
                        <a:rPr lang="en-US" dirty="0"/>
                        <a:t>African-American</a:t>
                      </a:r>
                    </a:p>
                  </a:txBody>
                  <a:tcPr/>
                </a:tc>
                <a:extLst>
                  <a:ext uri="{0D108BD9-81ED-4DB2-BD59-A6C34878D82A}">
                    <a16:rowId xmlns:a16="http://schemas.microsoft.com/office/drawing/2014/main" val="3329735803"/>
                  </a:ext>
                </a:extLst>
              </a:tr>
              <a:tr h="370840">
                <a:tc>
                  <a:txBody>
                    <a:bodyPr/>
                    <a:lstStyle/>
                    <a:p>
                      <a:r>
                        <a:rPr lang="en-US" dirty="0"/>
                        <a:t>John</a:t>
                      </a:r>
                    </a:p>
                  </a:txBody>
                  <a:tcPr/>
                </a:tc>
                <a:tc>
                  <a:txBody>
                    <a:bodyPr/>
                    <a:lstStyle/>
                    <a:p>
                      <a:r>
                        <a:rPr lang="en-US" dirty="0"/>
                        <a:t>*</a:t>
                      </a:r>
                    </a:p>
                  </a:txBody>
                  <a:tcPr/>
                </a:tc>
                <a:tc>
                  <a:txBody>
                    <a:bodyPr/>
                    <a:lstStyle/>
                    <a:p>
                      <a:r>
                        <a:rPr lang="en-US" dirty="0"/>
                        <a:t>*</a:t>
                      </a:r>
                    </a:p>
                  </a:txBody>
                  <a:tcPr/>
                </a:tc>
                <a:tc>
                  <a:txBody>
                    <a:bodyPr/>
                    <a:lstStyle/>
                    <a:p>
                      <a:r>
                        <a:rPr lang="en-US" dirty="0"/>
                        <a:t>*</a:t>
                      </a:r>
                    </a:p>
                  </a:txBody>
                  <a:tcPr/>
                </a:tc>
                <a:extLst>
                  <a:ext uri="{0D108BD9-81ED-4DB2-BD59-A6C34878D82A}">
                    <a16:rowId xmlns:a16="http://schemas.microsoft.com/office/drawing/2014/main" val="1418412845"/>
                  </a:ext>
                </a:extLst>
              </a:tr>
            </a:tbl>
          </a:graphicData>
        </a:graphic>
      </p:graphicFrame>
      <p:sp>
        <p:nvSpPr>
          <p:cNvPr id="9" name="Google Shape;85;p14">
            <a:extLst>
              <a:ext uri="{FF2B5EF4-FFF2-40B4-BE49-F238E27FC236}">
                <a16:creationId xmlns:a16="http://schemas.microsoft.com/office/drawing/2014/main" id="{56C0E2D0-7F8A-8CB2-DEEA-07E9AD8C4F2B}"/>
              </a:ext>
            </a:extLst>
          </p:cNvPr>
          <p:cNvSpPr txBox="1">
            <a:spLocks noGrp="1"/>
          </p:cNvSpPr>
          <p:nvPr>
            <p:ph type="body" idx="1"/>
          </p:nvPr>
        </p:nvSpPr>
        <p:spPr>
          <a:xfrm>
            <a:off x="457200" y="3480344"/>
            <a:ext cx="8229552" cy="490407"/>
          </a:xfrm>
          <a:prstGeom prst="rect">
            <a:avLst/>
          </a:prstGeom>
          <a:noFill/>
          <a:ln>
            <a:noFill/>
          </a:ln>
        </p:spPr>
        <p:txBody>
          <a:bodyPr spcFirstLastPara="1" wrap="square" lIns="91425" tIns="45700" rIns="91425" bIns="45700" anchor="t" anchorCtr="0">
            <a:noAutofit/>
          </a:bodyPr>
          <a:lstStyle/>
          <a:p>
            <a:pPr lvl="0" indent="-228600" algn="ctr">
              <a:spcBef>
                <a:spcPts val="0"/>
              </a:spcBef>
              <a:buClr>
                <a:srgbClr val="000000"/>
              </a:buClr>
              <a:buSzPts val="1400"/>
              <a:buNone/>
              <a:defRPr/>
            </a:pPr>
            <a:r>
              <a:rPr lang="en-US" sz="2400" dirty="0"/>
              <a:t>This database an be 2-Anonymized with </a:t>
            </a:r>
            <a:r>
              <a:rPr lang="en-US" sz="2400" b="1" dirty="0"/>
              <a:t>suppression</a:t>
            </a:r>
            <a:r>
              <a:rPr lang="en-US" sz="2400" dirty="0"/>
              <a:t>:</a:t>
            </a:r>
          </a:p>
        </p:txBody>
      </p:sp>
    </p:spTree>
    <p:extLst>
      <p:ext uri="{BB962C8B-B14F-4D97-AF65-F5344CB8AC3E}">
        <p14:creationId xmlns:p14="http://schemas.microsoft.com/office/powerpoint/2010/main" val="1061361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3" name="Google Shape;93;p15"/>
          <p:cNvSpPr txBox="1">
            <a:spLocks noGrp="1"/>
          </p:cNvSpPr>
          <p:nvPr>
            <p:ph type="sldNum" idx="12"/>
          </p:nvPr>
        </p:nvSpPr>
        <p:spPr>
          <a:xfrm>
            <a:off x="8084652" y="6356350"/>
            <a:ext cx="602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smtClean="0"/>
              <a:t>40</a:t>
            </a:fld>
            <a:endParaRPr lang="en-US" dirty="0"/>
          </a:p>
        </p:txBody>
      </p:sp>
      <p:sp>
        <p:nvSpPr>
          <p:cNvPr id="12" name="Google Shape;91;p15">
            <a:extLst>
              <a:ext uri="{FF2B5EF4-FFF2-40B4-BE49-F238E27FC236}">
                <a16:creationId xmlns:a16="http://schemas.microsoft.com/office/drawing/2014/main" id="{104F7E3A-1480-A74C-BE3B-A3FE62A4DA52}"/>
              </a:ext>
            </a:extLst>
          </p:cNvPr>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DC6D6"/>
              </a:buClr>
              <a:buSzPts val="4000"/>
              <a:buFont typeface="Calibri"/>
              <a:buNone/>
            </a:pPr>
            <a:r>
              <a:rPr lang="en-US" sz="2700" dirty="0"/>
              <a:t>PETs: K-Anonymity </a:t>
            </a:r>
          </a:p>
        </p:txBody>
      </p:sp>
      <p:sp>
        <p:nvSpPr>
          <p:cNvPr id="10" name="Google Shape;85;p14">
            <a:extLst>
              <a:ext uri="{FF2B5EF4-FFF2-40B4-BE49-F238E27FC236}">
                <a16:creationId xmlns:a16="http://schemas.microsoft.com/office/drawing/2014/main" id="{8FF000C3-D5BA-B236-EBFC-D972256F015A}"/>
              </a:ext>
            </a:extLst>
          </p:cNvPr>
          <p:cNvSpPr txBox="1">
            <a:spLocks noGrp="1"/>
          </p:cNvSpPr>
          <p:nvPr>
            <p:ph type="body" idx="1"/>
          </p:nvPr>
        </p:nvSpPr>
        <p:spPr>
          <a:xfrm>
            <a:off x="457200" y="1317283"/>
            <a:ext cx="8229552" cy="5075348"/>
          </a:xfrm>
          <a:prstGeom prst="rect">
            <a:avLst/>
          </a:prstGeom>
          <a:noFill/>
          <a:ln>
            <a:noFill/>
          </a:ln>
        </p:spPr>
        <p:txBody>
          <a:bodyPr spcFirstLastPara="1" wrap="square" lIns="91425" tIns="45700" rIns="91425" bIns="45700" anchor="t" anchorCtr="0">
            <a:noAutofit/>
          </a:bodyPr>
          <a:lstStyle/>
          <a:p>
            <a:pPr marL="114300" indent="0">
              <a:lnSpc>
                <a:spcPct val="114000"/>
              </a:lnSpc>
              <a:spcBef>
                <a:spcPts val="0"/>
              </a:spcBef>
              <a:spcAft>
                <a:spcPts val="600"/>
              </a:spcAft>
              <a:buNone/>
            </a:pPr>
            <a:r>
              <a:rPr lang="en-US" sz="2100" dirty="0"/>
              <a:t>Overall, we can guarantee k-anonymity by replacing every cell with an *:</a:t>
            </a:r>
          </a:p>
          <a:p>
            <a:pPr>
              <a:lnSpc>
                <a:spcPct val="114000"/>
              </a:lnSpc>
              <a:spcBef>
                <a:spcPts val="0"/>
              </a:spcBef>
              <a:spcAft>
                <a:spcPts val="600"/>
              </a:spcAft>
            </a:pPr>
            <a:r>
              <a:rPr lang="en-US" sz="2100" dirty="0"/>
              <a:t>This renders the database useless!!!</a:t>
            </a:r>
          </a:p>
          <a:p>
            <a:pPr>
              <a:lnSpc>
                <a:spcPct val="114000"/>
              </a:lnSpc>
              <a:spcBef>
                <a:spcPts val="0"/>
              </a:spcBef>
              <a:spcAft>
                <a:spcPts val="600"/>
              </a:spcAft>
            </a:pPr>
            <a:r>
              <a:rPr lang="en-US" sz="2100" dirty="0"/>
              <a:t>The cost of a K-Anonymous solution is the number of *’s introduced. </a:t>
            </a:r>
          </a:p>
          <a:p>
            <a:pPr>
              <a:lnSpc>
                <a:spcPct val="114000"/>
              </a:lnSpc>
              <a:spcBef>
                <a:spcPts val="0"/>
              </a:spcBef>
              <a:spcAft>
                <a:spcPts val="600"/>
              </a:spcAft>
            </a:pPr>
            <a:r>
              <a:rPr lang="en-US" sz="2100" dirty="0"/>
              <a:t>A </a:t>
            </a:r>
            <a:r>
              <a:rPr lang="en-US" sz="2100" b="1" dirty="0"/>
              <a:t>minimum cost</a:t>
            </a:r>
            <a:r>
              <a:rPr lang="en-US" sz="2100" dirty="0"/>
              <a:t> k-anonymity solution suppresses </a:t>
            </a:r>
            <a:r>
              <a:rPr lang="en-US" sz="2100" u="sng" dirty="0"/>
              <a:t>the fewest number of cells</a:t>
            </a:r>
            <a:r>
              <a:rPr lang="en-US" sz="2100" dirty="0"/>
              <a:t> necessary to guarantee k-anonymity. </a:t>
            </a:r>
          </a:p>
          <a:p>
            <a:pPr marL="114300" indent="0" algn="just">
              <a:lnSpc>
                <a:spcPct val="120000"/>
              </a:lnSpc>
              <a:spcBef>
                <a:spcPts val="0"/>
              </a:spcBef>
              <a:spcAft>
                <a:spcPts val="600"/>
              </a:spcAft>
              <a:buClr>
                <a:schemeClr val="tx1"/>
              </a:buClr>
              <a:buNone/>
            </a:pPr>
            <a:endParaRPr lang="en-US" sz="2100" i="1" dirty="0">
              <a:solidFill>
                <a:schemeClr val="tx1"/>
              </a:solidFill>
            </a:endParaRPr>
          </a:p>
        </p:txBody>
      </p:sp>
    </p:spTree>
    <p:extLst>
      <p:ext uri="{BB962C8B-B14F-4D97-AF65-F5344CB8AC3E}">
        <p14:creationId xmlns:p14="http://schemas.microsoft.com/office/powerpoint/2010/main" val="41399064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6"/>
          <p:cNvSpPr/>
          <p:nvPr/>
        </p:nvSpPr>
        <p:spPr>
          <a:xfrm>
            <a:off x="0" y="0"/>
            <a:ext cx="9144000" cy="6858000"/>
          </a:xfrm>
          <a:prstGeom prst="rect">
            <a:avLst/>
          </a:prstGeom>
          <a:solidFill>
            <a:srgbClr val="FFC000">
              <a:alpha val="20000"/>
            </a:srgbClr>
          </a:solidFill>
          <a:ln w="762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 name="Google Shape;100;p16"/>
          <p:cNvSpPr txBox="1">
            <a:spLocks noGrp="1"/>
          </p:cNvSpPr>
          <p:nvPr>
            <p:ph type="title"/>
          </p:nvPr>
        </p:nvSpPr>
        <p:spPr>
          <a:xfrm>
            <a:off x="457200" y="841081"/>
            <a:ext cx="8229600" cy="9828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2EC6D6"/>
              </a:buClr>
              <a:buSzPts val="4000"/>
              <a:buFont typeface="Calibri"/>
              <a:buNone/>
            </a:pPr>
            <a:r>
              <a:rPr lang="de-DE" dirty="0"/>
              <a:t>Share </a:t>
            </a:r>
            <a:r>
              <a:rPr lang="de-DE" dirty="0" err="1"/>
              <a:t>your</a:t>
            </a:r>
            <a:r>
              <a:rPr lang="de-DE" dirty="0"/>
              <a:t> </a:t>
            </a:r>
            <a:r>
              <a:rPr lang="de-DE" dirty="0" err="1"/>
              <a:t>opinion</a:t>
            </a:r>
            <a:endParaRPr dirty="0"/>
          </a:p>
        </p:txBody>
      </p:sp>
      <p:sp>
        <p:nvSpPr>
          <p:cNvPr id="101" name="Google Shape;101;p16"/>
          <p:cNvSpPr txBox="1">
            <a:spLocks noGrp="1"/>
          </p:cNvSpPr>
          <p:nvPr>
            <p:ph type="sldNum" idx="12"/>
          </p:nvPr>
        </p:nvSpPr>
        <p:spPr>
          <a:xfrm>
            <a:off x="8084652" y="8475133"/>
            <a:ext cx="602100" cy="4869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de-DE"/>
              <a:t>41</a:t>
            </a:fld>
            <a:endParaRPr/>
          </a:p>
        </p:txBody>
      </p:sp>
      <p:sp>
        <p:nvSpPr>
          <p:cNvPr id="102" name="Google Shape;102;p16"/>
          <p:cNvSpPr txBox="1">
            <a:spLocks noGrp="1"/>
          </p:cNvSpPr>
          <p:nvPr>
            <p:ph type="body" idx="2"/>
          </p:nvPr>
        </p:nvSpPr>
        <p:spPr>
          <a:xfrm>
            <a:off x="458787" y="1710041"/>
            <a:ext cx="8228100" cy="681900"/>
          </a:xfrm>
          <a:prstGeom prst="rect">
            <a:avLst/>
          </a:prstGeom>
          <a:noFill/>
          <a:ln>
            <a:noFill/>
          </a:ln>
        </p:spPr>
        <p:txBody>
          <a:bodyPr spcFirstLastPara="1" wrap="square" lIns="91425" tIns="0" rIns="91425" bIns="45700" anchor="t" anchorCtr="0">
            <a:noAutofit/>
          </a:bodyPr>
          <a:lstStyle/>
          <a:p>
            <a:pPr marL="0" lvl="0" indent="0" algn="l" rtl="0">
              <a:lnSpc>
                <a:spcPct val="100000"/>
              </a:lnSpc>
              <a:spcBef>
                <a:spcPts val="0"/>
              </a:spcBef>
              <a:spcAft>
                <a:spcPts val="0"/>
              </a:spcAft>
              <a:buClr>
                <a:srgbClr val="7F7F7F"/>
              </a:buClr>
              <a:buSzPts val="3200"/>
              <a:buFont typeface="Calibri"/>
              <a:buNone/>
            </a:pPr>
            <a:r>
              <a:rPr lang="de-DE" dirty="0"/>
              <a:t>Go </a:t>
            </a:r>
            <a:r>
              <a:rPr lang="de-DE" dirty="0" err="1"/>
              <a:t>to</a:t>
            </a:r>
            <a:r>
              <a:rPr lang="de-DE" dirty="0"/>
              <a:t> </a:t>
            </a:r>
            <a:r>
              <a:rPr lang="de-DE" dirty="0" err="1"/>
              <a:t>menti.com</a:t>
            </a:r>
            <a:r>
              <a:rPr lang="de-DE" dirty="0"/>
              <a:t> – </a:t>
            </a:r>
            <a:r>
              <a:rPr lang="de-DE" dirty="0" err="1"/>
              <a:t>xxxx</a:t>
            </a:r>
            <a:r>
              <a:rPr lang="de-DE" dirty="0"/>
              <a:t> </a:t>
            </a:r>
            <a:r>
              <a:rPr lang="de-DE" dirty="0" err="1"/>
              <a:t>yyyy</a:t>
            </a:r>
            <a:endParaRPr dirty="0"/>
          </a:p>
        </p:txBody>
      </p:sp>
      <p:pic>
        <p:nvPicPr>
          <p:cNvPr id="103" name="Google Shape;103;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589157" y="136764"/>
            <a:ext cx="978158" cy="79849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7"/>
          <p:cNvSpPr txBox="1">
            <a:spLocks noGrp="1"/>
          </p:cNvSpPr>
          <p:nvPr>
            <p:ph type="title"/>
          </p:nvPr>
        </p:nvSpPr>
        <p:spPr>
          <a:xfrm>
            <a:off x="457200" y="630811"/>
            <a:ext cx="8229600" cy="737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2EC6D6"/>
              </a:buClr>
              <a:buSzPts val="4000"/>
              <a:buFont typeface="Calibri"/>
              <a:buNone/>
            </a:pPr>
            <a:r>
              <a:rPr lang="de-DE"/>
              <a:t>Questions ?</a:t>
            </a:r>
            <a:endParaRPr/>
          </a:p>
        </p:txBody>
      </p:sp>
      <p:pic>
        <p:nvPicPr>
          <p:cNvPr id="109" name="Google Shape;109;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39057" y="3023548"/>
            <a:ext cx="8309428" cy="3834453"/>
          </a:xfrm>
          <a:prstGeom prst="rect">
            <a:avLst/>
          </a:prstGeom>
          <a:noFill/>
          <a:ln>
            <a:noFill/>
          </a:ln>
        </p:spPr>
      </p:pic>
      <p:sp>
        <p:nvSpPr>
          <p:cNvPr id="110" name="Google Shape;110;p17"/>
          <p:cNvSpPr txBox="1"/>
          <p:nvPr/>
        </p:nvSpPr>
        <p:spPr>
          <a:xfrm>
            <a:off x="457200" y="1602302"/>
            <a:ext cx="41772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de-DE" sz="2400" b="0" i="0" u="none" strike="noStrike" cap="none">
                <a:solidFill>
                  <a:schemeClr val="dk1"/>
                </a:solidFill>
                <a:latin typeface="Calibri"/>
                <a:ea typeface="Calibri"/>
                <a:cs typeface="Calibri"/>
                <a:sym typeface="Calibri"/>
              </a:rPr>
              <a:t>More questions at a later time? </a:t>
            </a:r>
            <a:endParaRPr sz="2400" b="0" i="0" u="none" strike="noStrike" cap="none">
              <a:solidFill>
                <a:srgbClr val="2EC6D6"/>
              </a:solidFill>
              <a:latin typeface="Calibri"/>
              <a:ea typeface="Calibri"/>
              <a:cs typeface="Calibri"/>
              <a:sym typeface="Calibri"/>
            </a:endParaRPr>
          </a:p>
        </p:txBody>
      </p:sp>
      <p:pic>
        <p:nvPicPr>
          <p:cNvPr id="111" name="Google Shape;111;p1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56939" y="2298432"/>
            <a:ext cx="569129" cy="406927"/>
          </a:xfrm>
          <a:prstGeom prst="rect">
            <a:avLst/>
          </a:prstGeom>
          <a:noFill/>
          <a:ln>
            <a:noFill/>
          </a:ln>
        </p:spPr>
      </p:pic>
      <p:sp>
        <p:nvSpPr>
          <p:cNvPr id="112" name="Google Shape;112;p17"/>
          <p:cNvSpPr txBox="1"/>
          <p:nvPr/>
        </p:nvSpPr>
        <p:spPr>
          <a:xfrm>
            <a:off x="1126068" y="2243694"/>
            <a:ext cx="44865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de-DE" sz="2400" b="0" i="0" u="none" strike="noStrike" cap="none">
                <a:solidFill>
                  <a:srgbClr val="2EC6D6"/>
                </a:solidFill>
                <a:latin typeface="Calibri"/>
                <a:ea typeface="Calibri"/>
                <a:cs typeface="Calibri"/>
                <a:sym typeface="Calibri"/>
              </a:rPr>
              <a:t>ric***do </a:t>
            </a:r>
            <a:r>
              <a:rPr lang="de-DE" sz="2400" b="1" i="0" u="none" strike="noStrike" cap="none">
                <a:solidFill>
                  <a:srgbClr val="2EC6D6"/>
                </a:solidFill>
                <a:latin typeface="Calibri"/>
                <a:ea typeface="Calibri"/>
                <a:cs typeface="Calibri"/>
                <a:sym typeface="Calibri"/>
              </a:rPr>
              <a:t>. </a:t>
            </a:r>
            <a:r>
              <a:rPr lang="de-DE" sz="2400" b="0" i="0" u="none" strike="noStrike" cap="none">
                <a:solidFill>
                  <a:srgbClr val="2EC6D6"/>
                </a:solidFill>
                <a:latin typeface="Calibri"/>
                <a:ea typeface="Calibri"/>
                <a:cs typeface="Calibri"/>
                <a:sym typeface="Calibri"/>
              </a:rPr>
              <a:t>scanda***to @ tuhh</a:t>
            </a:r>
            <a:r>
              <a:rPr lang="de-DE" sz="2400" b="1" i="0" u="none" strike="noStrike" cap="none">
                <a:solidFill>
                  <a:srgbClr val="2EC6D6"/>
                </a:solidFill>
                <a:latin typeface="Calibri"/>
                <a:ea typeface="Calibri"/>
                <a:cs typeface="Calibri"/>
                <a:sym typeface="Calibri"/>
              </a:rPr>
              <a:t>.</a:t>
            </a:r>
            <a:r>
              <a:rPr lang="de-DE" sz="2400" b="0" i="0" u="none" strike="noStrike" cap="none">
                <a:solidFill>
                  <a:srgbClr val="2EC6D6"/>
                </a:solidFill>
                <a:latin typeface="Calibri"/>
                <a:ea typeface="Calibri"/>
                <a:cs typeface="Calibri"/>
                <a:sym typeface="Calibri"/>
              </a:rPr>
              <a:t>de</a:t>
            </a:r>
            <a:endParaRPr sz="2400" b="0" i="0" u="none" strike="noStrike" cap="none">
              <a:solidFill>
                <a:srgbClr val="2EC6D6"/>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Chalmes-GU">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64430</TotalTime>
  <Words>4144</Words>
  <Application>Microsoft Macintosh PowerPoint</Application>
  <PresentationFormat>On-screen Show (4:3)</PresentationFormat>
  <Paragraphs>440</Paragraphs>
  <Slides>42</Slides>
  <Notes>38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.Apple Color Emoji UI</vt:lpstr>
      <vt:lpstr>.Hiragino Kaku Gothic Interface W3</vt:lpstr>
      <vt:lpstr>Arial</vt:lpstr>
      <vt:lpstr>Calibri</vt:lpstr>
      <vt:lpstr>Lucida Sans</vt:lpstr>
      <vt:lpstr>System Font Regular</vt:lpstr>
      <vt:lpstr>Wingdings</vt:lpstr>
      <vt:lpstr>Zapf Dingbats</vt:lpstr>
      <vt:lpstr>Chalmes-GU</vt:lpstr>
      <vt:lpstr>Fundamentals of Privacy Engineering</vt:lpstr>
      <vt:lpstr>Agenda</vt:lpstr>
      <vt:lpstr>Privacy or Security?</vt:lpstr>
      <vt:lpstr>Security</vt:lpstr>
      <vt:lpstr>Security</vt:lpstr>
      <vt:lpstr>Privacy</vt:lpstr>
      <vt:lpstr>Privacy or Security?</vt:lpstr>
      <vt:lpstr>Privacy by Design</vt:lpstr>
      <vt:lpstr>Privacy by Design</vt:lpstr>
      <vt:lpstr>Privacy by Design</vt:lpstr>
      <vt:lpstr>Privacy Engineering</vt:lpstr>
      <vt:lpstr>LUNDDUN</vt:lpstr>
      <vt:lpstr>LUNDDUN</vt:lpstr>
      <vt:lpstr>Step 1: Define DFD</vt:lpstr>
      <vt:lpstr>Step 1: Define DFD</vt:lpstr>
      <vt:lpstr>Step 1: Define DFD</vt:lpstr>
      <vt:lpstr>Step 2: Mapping the DFD to LINDUNN threat categories</vt:lpstr>
      <vt:lpstr>Step 2: Mapping the DFD to LINDUNN threat categories</vt:lpstr>
      <vt:lpstr>Step 2: Mapping the DFD to LINDUNN threat categories</vt:lpstr>
      <vt:lpstr>Step 2: Mapping the DFD to LINDUNN threat categories</vt:lpstr>
      <vt:lpstr>Step 2: Mapping the DFD to LINDUNN threat categories</vt:lpstr>
      <vt:lpstr>Step 2: Mapping the DFD to LINDUNN threat categories</vt:lpstr>
      <vt:lpstr>Step 2: Mapping the DFD to LINDUNN threat categories</vt:lpstr>
      <vt:lpstr>Step 3: Elicit + document threats</vt:lpstr>
      <vt:lpstr>Step 3: Elicit + document threats</vt:lpstr>
      <vt:lpstr>PowerPoint Presentation</vt:lpstr>
      <vt:lpstr>Step 3: Elicit + document threats</vt:lpstr>
      <vt:lpstr>Step 3: Elicit + document threats</vt:lpstr>
      <vt:lpstr>Step 4: Prioritization of threats (risk assessment)</vt:lpstr>
      <vt:lpstr>Step 5: Elicit mitigation strategies | Step 6: PETs</vt:lpstr>
      <vt:lpstr>Step 5: Elicit mitigation strategies | Step 6: PETs</vt:lpstr>
      <vt:lpstr>Privacy Design Strategies</vt:lpstr>
      <vt:lpstr>Privacy Design strategies</vt:lpstr>
      <vt:lpstr>Example: Data Minimization</vt:lpstr>
      <vt:lpstr>Example: Data Minimization</vt:lpstr>
      <vt:lpstr>Example: Data Minimization</vt:lpstr>
      <vt:lpstr>Privacy Enhancing Techniques (PETs)</vt:lpstr>
      <vt:lpstr>Example: K-Anonymity </vt:lpstr>
      <vt:lpstr>PETs: K-Anonymity </vt:lpstr>
      <vt:lpstr>PETs: K-Anonymity </vt:lpstr>
      <vt:lpstr>Share your opinion</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Security Requirements Elicitation</dc:title>
  <cp:lastModifiedBy>Nicolás E. Díaz Ferreyra</cp:lastModifiedBy>
  <cp:revision>135</cp:revision>
  <dcterms:modified xsi:type="dcterms:W3CDTF">2022-06-06T22:47:57Z</dcterms:modified>
</cp:coreProperties>
</file>