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45"/>
  </p:notesMasterIdLst>
  <p:sldIdLst>
    <p:sldId id="256" r:id="rId2"/>
    <p:sldId id="257" r:id="rId3"/>
    <p:sldId id="306" r:id="rId4"/>
    <p:sldId id="308" r:id="rId5"/>
    <p:sldId id="309" r:id="rId6"/>
    <p:sldId id="307" r:id="rId7"/>
    <p:sldId id="315" r:id="rId8"/>
    <p:sldId id="310" r:id="rId9"/>
    <p:sldId id="311" r:id="rId10"/>
    <p:sldId id="312" r:id="rId11"/>
    <p:sldId id="316" r:id="rId12"/>
    <p:sldId id="313" r:id="rId13"/>
    <p:sldId id="314" r:id="rId14"/>
    <p:sldId id="317" r:id="rId15"/>
    <p:sldId id="319" r:id="rId16"/>
    <p:sldId id="320" r:id="rId17"/>
    <p:sldId id="321" r:id="rId18"/>
    <p:sldId id="322" r:id="rId19"/>
    <p:sldId id="323" r:id="rId20"/>
    <p:sldId id="325" r:id="rId21"/>
    <p:sldId id="326" r:id="rId22"/>
    <p:sldId id="327" r:id="rId23"/>
    <p:sldId id="328" r:id="rId24"/>
    <p:sldId id="329" r:id="rId25"/>
    <p:sldId id="330" r:id="rId26"/>
    <p:sldId id="331" r:id="rId27"/>
    <p:sldId id="332" r:id="rId28"/>
    <p:sldId id="333" r:id="rId29"/>
    <p:sldId id="334" r:id="rId30"/>
    <p:sldId id="335" r:id="rId31"/>
    <p:sldId id="336" r:id="rId32"/>
    <p:sldId id="337" r:id="rId33"/>
    <p:sldId id="341" r:id="rId34"/>
    <p:sldId id="342" r:id="rId35"/>
    <p:sldId id="343" r:id="rId36"/>
    <p:sldId id="344" r:id="rId37"/>
    <p:sldId id="345" r:id="rId38"/>
    <p:sldId id="346" r:id="rId39"/>
    <p:sldId id="347" r:id="rId40"/>
    <p:sldId id="338" r:id="rId41"/>
    <p:sldId id="339" r:id="rId42"/>
    <p:sldId id="340" r:id="rId43"/>
    <p:sldId id="304" r:id="rId4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6"/>
      <p:bold r:id="rId47"/>
      <p:italic r:id="rId48"/>
      <p:boldItalic r:id="rId49"/>
    </p:embeddedFont>
    <p:embeddedFont>
      <p:font typeface="Roboto" panose="02000000000000000000" pitchFamily="2" charset="0"/>
      <p:regular r:id="rId50"/>
      <p:bold r:id="rId51"/>
      <p:italic r:id="rId52"/>
      <p:boldItalic r:id="rId5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FF3892"/>
    <a:srgbClr val="D9F5F8"/>
    <a:srgbClr val="2CC6D6"/>
    <a:srgbClr val="65E8CF"/>
    <a:srgbClr val="D7FEFF"/>
    <a:srgbClr val="73FEFF"/>
    <a:srgbClr val="F8F8F8"/>
    <a:srgbClr val="C9DBF8"/>
    <a:srgbClr val="00B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83401"/>
  </p:normalViewPr>
  <p:slideViewPr>
    <p:cSldViewPr snapToGrid="0">
      <p:cViewPr varScale="1">
        <p:scale>
          <a:sx n="106" d="100"/>
          <a:sy n="106" d="100"/>
        </p:scale>
        <p:origin x="1336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3" Type="http://schemas.openxmlformats.org/officeDocument/2006/relationships/font" Target="fonts/font8.fntdata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3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1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4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014d78a22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g1014d78a22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4d78a22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1014d78a22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4d78a22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1014d78a22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11198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4d78a22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1014d78a22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814512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4d78a22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1014d78a22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5711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4d78a22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1014d78a22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571165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4d78a22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1014d78a22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164953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4d78a22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1014d78a22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725923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4d78a22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1014d78a22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538019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4d78a22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/>
              <a:t>Channels??</a:t>
            </a:r>
            <a:endParaRPr dirty="0"/>
          </a:p>
        </p:txBody>
      </p:sp>
      <p:sp>
        <p:nvSpPr>
          <p:cNvPr id="82" name="Google Shape;82;g1014d78a22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123157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4d78a22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/>
              <a:t>Channels??</a:t>
            </a:r>
            <a:endParaRPr dirty="0"/>
          </a:p>
        </p:txBody>
      </p:sp>
      <p:sp>
        <p:nvSpPr>
          <p:cNvPr id="82" name="Google Shape;82;g1014d78a22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342250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4d78a22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1014d78a22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126932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4d78a22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1014d78a22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205042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4d78a22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1014d78a22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997750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4d78a22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1014d78a22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530594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4d78a22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1014d78a22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21493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4d78a22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1014d78a22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470707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4d78a22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1014d78a22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492487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4d78a22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1014d78a22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817829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4d78a22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1014d78a22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23775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4d78a22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1014d78a22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437347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4d78a22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1014d78a22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560488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4d78a22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1014d78a22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390239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4d78a22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1014d78a22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35667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4d78a22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1014d78a22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3080268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4d78a22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1014d78a22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9797723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4d78a22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1014d78a22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5915488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4d78a22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1014d78a22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3711740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4d78a22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1014d78a22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9090986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4d78a22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1014d78a22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455051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4d78a22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1014d78a22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8193385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4d78a22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1014d78a22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7749904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4d78a22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1014d78a22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4228380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4d78a22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1014d78a22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5805791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4d78a22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1014d78a22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7844624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4d78a22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1014d78a22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7763802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4d78a22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1014d78a22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300469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4d78a22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1014d78a22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3567069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4d78a22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1014d78a22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4194525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4d78a22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1014d78a22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8281020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4d78a22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1014d78a22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713299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4d78a22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1014d78a22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3636470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g1014d78a22b_0_3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2" name="Google Shape;502;g1014d78a22b_0_3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2"/>
          <p:cNvPicPr preferRelativeResize="0"/>
          <p:nvPr/>
        </p:nvPicPr>
        <p:blipFill rotWithShape="1">
          <a:blip r:embed="rId2" cstate="print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04093"/>
            <a:ext cx="9144000" cy="6353908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2"/>
          <p:cNvSpPr txBox="1">
            <a:spLocks noGrp="1"/>
          </p:cNvSpPr>
          <p:nvPr>
            <p:ph type="ctrTitle"/>
          </p:nvPr>
        </p:nvSpPr>
        <p:spPr>
          <a:xfrm>
            <a:off x="516964" y="2130425"/>
            <a:ext cx="80010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EC6D6"/>
              </a:buClr>
              <a:buSzPts val="4000"/>
              <a:buFont typeface="Calibri"/>
              <a:buNone/>
              <a:defRPr>
                <a:solidFill>
                  <a:srgbClr val="2EC6D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subTitle" idx="1"/>
          </p:nvPr>
        </p:nvSpPr>
        <p:spPr>
          <a:xfrm>
            <a:off x="516964" y="3886200"/>
            <a:ext cx="73152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>
                <a:solidFill>
                  <a:schemeClr val="dk1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8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191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/>
            </a:lvl1pPr>
            <a:lvl2pPr marL="914400" lvl="1" indent="-3937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6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4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4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4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4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1"/>
          <p:cNvSpPr txBox="1">
            <a:spLocks noGrp="1"/>
          </p:cNvSpPr>
          <p:nvPr>
            <p:ph type="title"/>
          </p:nvPr>
        </p:nvSpPr>
        <p:spPr>
          <a:xfrm>
            <a:off x="311700" y="212367"/>
            <a:ext cx="8520600" cy="831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3700" rtl="0"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2600"/>
              <a:buChar char="•"/>
              <a:defRPr sz="2600">
                <a:solidFill>
                  <a:schemeClr val="dk2"/>
                </a:solidFill>
              </a:defRPr>
            </a:lvl1pPr>
            <a:lvl2pPr marL="914400" lvl="1" indent="-368300" rtl="0"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200"/>
              <a:buChar char="–"/>
              <a:defRPr sz="2200">
                <a:solidFill>
                  <a:schemeClr val="dk2"/>
                </a:solidFill>
              </a:defRPr>
            </a:lvl2pPr>
            <a:lvl3pPr marL="1371600" lvl="2" indent="-368300" rtl="0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200"/>
              <a:buChar char="•"/>
              <a:defRPr sz="2200">
                <a:solidFill>
                  <a:schemeClr val="dk2"/>
                </a:solidFill>
              </a:defRPr>
            </a:lvl3pPr>
            <a:lvl4pPr marL="1828800" lvl="3" indent="-368300" rtl="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200"/>
              <a:buChar char="–"/>
              <a:defRPr sz="2200">
                <a:solidFill>
                  <a:schemeClr val="dk2"/>
                </a:solidFill>
              </a:defRPr>
            </a:lvl4pPr>
            <a:lvl5pPr marL="2286000" lvl="4" indent="-368300" rtl="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200"/>
              <a:buChar char="»"/>
              <a:defRPr sz="2200">
                <a:solidFill>
                  <a:schemeClr val="dk2"/>
                </a:solidFill>
              </a:defRPr>
            </a:lvl5pPr>
            <a:lvl6pPr marL="2743200" lvl="5" indent="-368300" rtl="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200"/>
              <a:buChar char="•"/>
              <a:defRPr sz="2200">
                <a:solidFill>
                  <a:schemeClr val="dk2"/>
                </a:solidFill>
              </a:defRPr>
            </a:lvl6pPr>
            <a:lvl7pPr marL="3200400" lvl="6" indent="-368300" rtl="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200"/>
              <a:buChar char="•"/>
              <a:defRPr sz="2200">
                <a:solidFill>
                  <a:schemeClr val="dk2"/>
                </a:solidFill>
              </a:defRPr>
            </a:lvl7pPr>
            <a:lvl8pPr marL="3657600" lvl="7" indent="-368300" rtl="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200"/>
              <a:buChar char="•"/>
              <a:defRPr sz="2200">
                <a:solidFill>
                  <a:schemeClr val="dk2"/>
                </a:solidFill>
              </a:defRPr>
            </a:lvl8pPr>
            <a:lvl9pPr marL="4114800" lvl="8" indent="-368300" rtl="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200"/>
              <a:buChar char="•"/>
              <a:defRPr sz="2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sldNum" idx="12"/>
          </p:nvPr>
        </p:nvSpPr>
        <p:spPr>
          <a:xfrm>
            <a:off x="8497999" y="6251679"/>
            <a:ext cx="548700" cy="524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None/>
              <a:defRPr sz="1800">
                <a:solidFill>
                  <a:srgbClr val="000000"/>
                </a:solidFill>
              </a:defRPr>
            </a:lvl1pPr>
            <a:lvl2pPr lvl="1" rtl="0">
              <a:buNone/>
              <a:defRPr sz="1800">
                <a:solidFill>
                  <a:srgbClr val="000000"/>
                </a:solidFill>
              </a:defRPr>
            </a:lvl2pPr>
            <a:lvl3pPr lvl="2" rtl="0">
              <a:buNone/>
              <a:defRPr sz="1800">
                <a:solidFill>
                  <a:srgbClr val="000000"/>
                </a:solidFill>
              </a:defRPr>
            </a:lvl3pPr>
            <a:lvl4pPr lvl="3" rtl="0">
              <a:buNone/>
              <a:defRPr sz="1800">
                <a:solidFill>
                  <a:srgbClr val="000000"/>
                </a:solidFill>
              </a:defRPr>
            </a:lvl4pPr>
            <a:lvl5pPr lvl="4" rtl="0">
              <a:buNone/>
              <a:defRPr sz="1800">
                <a:solidFill>
                  <a:srgbClr val="000000"/>
                </a:solidFill>
              </a:defRPr>
            </a:lvl5pPr>
            <a:lvl6pPr lvl="5" rtl="0">
              <a:buNone/>
              <a:defRPr sz="1800">
                <a:solidFill>
                  <a:srgbClr val="000000"/>
                </a:solidFill>
              </a:defRPr>
            </a:lvl6pPr>
            <a:lvl7pPr lvl="6" rtl="0">
              <a:buNone/>
              <a:defRPr sz="1800">
                <a:solidFill>
                  <a:srgbClr val="000000"/>
                </a:solidFill>
              </a:defRPr>
            </a:lvl7pPr>
            <a:lvl8pPr lvl="7" rtl="0">
              <a:buNone/>
              <a:defRPr sz="1800">
                <a:solidFill>
                  <a:srgbClr val="000000"/>
                </a:solidFill>
              </a:defRPr>
            </a:lvl8pPr>
            <a:lvl9pPr lvl="8" rtl="0"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  <a:defRPr sz="4000" b="1" i="0" u="none" strike="noStrike" cap="none">
                <a:solidFill>
                  <a:srgbClr val="2DC6D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8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4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ftr" idx="11"/>
          </p:nvPr>
        </p:nvSpPr>
        <p:spPr>
          <a:xfrm>
            <a:off x="3124200" y="635837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cxnSp>
        <p:nvCxnSpPr>
          <p:cNvPr id="15" name="Google Shape;15;p1"/>
          <p:cNvCxnSpPr/>
          <p:nvPr/>
        </p:nvCxnSpPr>
        <p:spPr>
          <a:xfrm>
            <a:off x="0" y="506685"/>
            <a:ext cx="9144000" cy="1588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rgbClr val="2EC6D6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6" name="Google Shape;16;p1"/>
          <p:cNvPicPr preferRelativeResize="0"/>
          <p:nvPr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" y="-5068"/>
            <a:ext cx="1614668" cy="511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1"/>
          <p:cNvPicPr preferRelativeResize="0"/>
          <p:nvPr/>
        </p:nvPicPr>
        <p:blipFill rotWithShape="1">
          <a:blip r:embed="rId9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18010" y="65650"/>
            <a:ext cx="1149179" cy="370317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3" r:id="rId5"/>
    <p:sldLayoutId id="2147483657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UBaVek2oTtc?feature=oembed" TargetMode="Externa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thebiguglywebsite.com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2"/>
          <p:cNvSpPr txBox="1">
            <a:spLocks noGrp="1"/>
          </p:cNvSpPr>
          <p:nvPr>
            <p:ph type="ctrTitle"/>
          </p:nvPr>
        </p:nvSpPr>
        <p:spPr>
          <a:xfrm>
            <a:off x="516964" y="2130425"/>
            <a:ext cx="80010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EC6D6"/>
              </a:buClr>
              <a:buSzPts val="4000"/>
              <a:buFont typeface="Calibri"/>
              <a:buNone/>
            </a:pPr>
            <a:r>
              <a:rPr lang="en-US" sz="3800" dirty="0"/>
              <a:t>Human Factors in Cybersecurity</a:t>
            </a:r>
          </a:p>
        </p:txBody>
      </p:sp>
      <p:sp>
        <p:nvSpPr>
          <p:cNvPr id="78" name="Google Shape;78;p12"/>
          <p:cNvSpPr txBox="1"/>
          <p:nvPr/>
        </p:nvSpPr>
        <p:spPr>
          <a:xfrm>
            <a:off x="516964" y="5924550"/>
            <a:ext cx="8001000" cy="7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-SE" sz="1800" b="1" dirty="0">
                <a:solidFill>
                  <a:srgbClr val="616161"/>
                </a:solidFill>
                <a:latin typeface="Calibri"/>
                <a:ea typeface="Calibri"/>
                <a:cs typeface="Calibri"/>
                <a:sym typeface="Calibri"/>
              </a:rPr>
              <a:t>Master Course “</a:t>
            </a:r>
            <a:r>
              <a:rPr lang="sv-SE" sz="1800" b="1" dirty="0" err="1">
                <a:solidFill>
                  <a:srgbClr val="616161"/>
                </a:solidFill>
                <a:latin typeface="Calibri"/>
                <a:ea typeface="Calibri"/>
                <a:cs typeface="Calibri"/>
                <a:sym typeface="Calibri"/>
              </a:rPr>
              <a:t>Secure</a:t>
            </a:r>
            <a:r>
              <a:rPr lang="sv-SE" sz="1800" b="1" dirty="0">
                <a:solidFill>
                  <a:srgbClr val="616161"/>
                </a:solidFill>
                <a:latin typeface="Calibri"/>
                <a:ea typeface="Calibri"/>
                <a:cs typeface="Calibri"/>
                <a:sym typeface="Calibri"/>
              </a:rPr>
              <a:t> Software </a:t>
            </a:r>
            <a:r>
              <a:rPr lang="sv-SE" sz="1800" b="1" dirty="0" err="1">
                <a:solidFill>
                  <a:srgbClr val="616161"/>
                </a:solidFill>
                <a:latin typeface="Calibri"/>
                <a:ea typeface="Calibri"/>
                <a:cs typeface="Calibri"/>
                <a:sym typeface="Calibri"/>
              </a:rPr>
              <a:t>Engineering</a:t>
            </a:r>
            <a:r>
              <a:rPr lang="sv-SE" sz="1800" b="1" dirty="0">
                <a:solidFill>
                  <a:srgbClr val="616161"/>
                </a:solidFill>
                <a:latin typeface="Calibri"/>
                <a:ea typeface="Calibri"/>
                <a:cs typeface="Calibri"/>
                <a:sym typeface="Calibri"/>
              </a:rPr>
              <a:t>”</a:t>
            </a:r>
            <a:endParaRPr sz="1800" b="1" dirty="0">
              <a:solidFill>
                <a:srgbClr val="61616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-SE" sz="1800" b="1" dirty="0">
                <a:solidFill>
                  <a:srgbClr val="616161"/>
                </a:solidFill>
                <a:latin typeface="Calibri"/>
                <a:ea typeface="Calibri"/>
                <a:cs typeface="Calibri"/>
                <a:sym typeface="Calibri"/>
              </a:rPr>
              <a:t>Summer Semester 2022 – </a:t>
            </a:r>
            <a:r>
              <a:rPr lang="sv-SE" sz="1800" b="1" dirty="0" err="1">
                <a:solidFill>
                  <a:srgbClr val="616161"/>
                </a:solidFill>
                <a:latin typeface="Calibri"/>
                <a:ea typeface="Calibri"/>
                <a:cs typeface="Calibri"/>
                <a:sym typeface="Calibri"/>
              </a:rPr>
              <a:t>Lecturer</a:t>
            </a:r>
            <a:r>
              <a:rPr lang="sv-SE" sz="1800" b="1" dirty="0">
                <a:solidFill>
                  <a:srgbClr val="61616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sv-SE" sz="1800" b="1" dirty="0" err="1">
                <a:solidFill>
                  <a:srgbClr val="616161"/>
                </a:solidFill>
                <a:latin typeface="Calibri"/>
                <a:ea typeface="Calibri"/>
                <a:cs typeface="Calibri"/>
                <a:sym typeface="Calibri"/>
              </a:rPr>
              <a:t>Nicolás</a:t>
            </a:r>
            <a:r>
              <a:rPr lang="sv-SE" sz="1800" b="1" dirty="0">
                <a:solidFill>
                  <a:srgbClr val="616161"/>
                </a:solidFill>
                <a:latin typeface="Calibri"/>
                <a:ea typeface="Calibri"/>
                <a:cs typeface="Calibri"/>
                <a:sym typeface="Calibri"/>
              </a:rPr>
              <a:t> E. </a:t>
            </a:r>
            <a:r>
              <a:rPr lang="sv-SE" sz="1800" b="1" dirty="0" err="1">
                <a:solidFill>
                  <a:srgbClr val="616161"/>
                </a:solidFill>
                <a:latin typeface="Calibri"/>
                <a:ea typeface="Calibri"/>
                <a:cs typeface="Calibri"/>
                <a:sym typeface="Calibri"/>
              </a:rPr>
              <a:t>Díaz</a:t>
            </a:r>
            <a:r>
              <a:rPr lang="sv-SE" sz="1800" b="1" dirty="0">
                <a:solidFill>
                  <a:srgbClr val="61616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1800" b="1" dirty="0" err="1">
                <a:solidFill>
                  <a:srgbClr val="616161"/>
                </a:solidFill>
                <a:latin typeface="Calibri"/>
                <a:ea typeface="Calibri"/>
                <a:cs typeface="Calibri"/>
                <a:sym typeface="Calibri"/>
              </a:rPr>
              <a:t>Ferreyra</a:t>
            </a:r>
            <a:endParaRPr sz="1800" b="1" dirty="0">
              <a:solidFill>
                <a:srgbClr val="61616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2"/>
          <p:cNvSpPr txBox="1">
            <a:spLocks noGrp="1"/>
          </p:cNvSpPr>
          <p:nvPr>
            <p:ph type="subTitle" idx="1"/>
          </p:nvPr>
        </p:nvSpPr>
        <p:spPr>
          <a:xfrm>
            <a:off x="516964" y="3886200"/>
            <a:ext cx="73152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sv-SE" b="1"/>
              <a:t>Riccardo Scandariato</a:t>
            </a:r>
            <a:endParaRPr b="1"/>
          </a:p>
          <a:p>
            <a:pPr marL="0" lvl="0" indent="0" algn="l" rtl="0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sv-SE"/>
              <a:t>Institute of Software Security, TUHH, Germany</a:t>
            </a:r>
            <a:endParaRPr/>
          </a:p>
          <a:p>
            <a:pPr marL="0" lvl="0" indent="0" algn="l" rtl="0">
              <a:spcBef>
                <a:spcPts val="1710"/>
              </a:spcBef>
              <a:spcAft>
                <a:spcPts val="0"/>
              </a:spcAft>
              <a:buClr>
                <a:srgbClr val="7F7F7F"/>
              </a:buClr>
              <a:buSzPct val="100000"/>
              <a:buNone/>
            </a:pPr>
            <a:r>
              <a:rPr lang="sv-SE" sz="3000">
                <a:solidFill>
                  <a:srgbClr val="7F7F7F"/>
                </a:solidFill>
              </a:rPr>
              <a:t>ric***do </a:t>
            </a:r>
            <a:r>
              <a:rPr lang="sv-SE" sz="3000" b="1">
                <a:solidFill>
                  <a:srgbClr val="7F7F7F"/>
                </a:solidFill>
              </a:rPr>
              <a:t>. </a:t>
            </a:r>
            <a:r>
              <a:rPr lang="sv-SE" sz="3000">
                <a:solidFill>
                  <a:srgbClr val="7F7F7F"/>
                </a:solidFill>
              </a:rPr>
              <a:t>scanda***to @ tuhh</a:t>
            </a:r>
            <a:r>
              <a:rPr lang="sv-SE" sz="3000" b="1">
                <a:solidFill>
                  <a:srgbClr val="7F7F7F"/>
                </a:solidFill>
              </a:rPr>
              <a:t>.</a:t>
            </a:r>
            <a:r>
              <a:rPr lang="sv-SE" sz="3000">
                <a:solidFill>
                  <a:srgbClr val="7F7F7F"/>
                </a:solidFill>
              </a:rPr>
              <a:t>de</a:t>
            </a:r>
            <a:endParaRPr sz="300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</a:pPr>
            <a:r>
              <a:rPr lang="en-US" sz="3600" dirty="0"/>
              <a:t>Agenda</a:t>
            </a:r>
          </a:p>
        </p:txBody>
      </p:sp>
      <p:sp>
        <p:nvSpPr>
          <p:cNvPr id="85" name="Google Shape;85;p13"/>
          <p:cNvSpPr txBox="1">
            <a:spLocks noGrp="1"/>
          </p:cNvSpPr>
          <p:nvPr>
            <p:ph type="body" idx="1"/>
          </p:nvPr>
        </p:nvSpPr>
        <p:spPr>
          <a:xfrm>
            <a:off x="457200" y="1367911"/>
            <a:ext cx="8229600" cy="45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52450" lvl="0" indent="-514350">
              <a:lnSpc>
                <a:spcPct val="114000"/>
              </a:lnSpc>
              <a:spcBef>
                <a:spcPts val="1200"/>
              </a:spcBef>
              <a:spcAft>
                <a:spcPts val="1200"/>
              </a:spcAft>
              <a:buSzPct val="100000"/>
              <a:buFont typeface="+mj-lt"/>
              <a:buAutoNum type="arabicPeriod"/>
            </a:pPr>
            <a:r>
              <a:rPr lang="en-US" sz="2500" b="1" dirty="0">
                <a:latin typeface="Calibri" panose="020F0502020204030204" pitchFamily="34" charset="0"/>
                <a:cs typeface="Calibri" panose="020F0502020204030204" pitchFamily="34" charset="0"/>
              </a:rPr>
              <a:t>Social Engineering</a:t>
            </a:r>
          </a:p>
          <a:p>
            <a:pPr marL="552450" lvl="0" indent="-514350">
              <a:lnSpc>
                <a:spcPct val="114000"/>
              </a:lnSpc>
              <a:spcBef>
                <a:spcPts val="1200"/>
              </a:spcBef>
              <a:spcAft>
                <a:spcPts val="1200"/>
              </a:spcAft>
              <a:buSzPct val="100000"/>
              <a:buFont typeface="+mj-lt"/>
              <a:buAutoNum type="arabicPeriod"/>
            </a:pPr>
            <a:r>
              <a:rPr lang="en-US" sz="2500" b="1" dirty="0">
                <a:latin typeface="Calibri" panose="020F0502020204030204" pitchFamily="34" charset="0"/>
                <a:cs typeface="Calibri" panose="020F0502020204030204" pitchFamily="34" charset="0"/>
              </a:rPr>
              <a:t>Online Self-Disclosure</a:t>
            </a:r>
          </a:p>
          <a:p>
            <a:pPr marL="552450" lvl="0" indent="-514350">
              <a:lnSpc>
                <a:spcPct val="114000"/>
              </a:lnSpc>
              <a:spcBef>
                <a:spcPts val="1200"/>
              </a:spcBef>
              <a:spcAft>
                <a:spcPts val="1200"/>
              </a:spcAft>
              <a:buSzPct val="100000"/>
              <a:buFont typeface="+mj-lt"/>
              <a:buAutoNum type="arabicPeriod"/>
            </a:pPr>
            <a:r>
              <a:rPr lang="en-US" sz="2500" b="1" dirty="0">
                <a:latin typeface="Calibri" panose="020F0502020204030204" pitchFamily="34" charset="0"/>
                <a:cs typeface="Calibri" panose="020F0502020204030204" pitchFamily="34" charset="0"/>
              </a:rPr>
              <a:t>Privacy Nudges</a:t>
            </a:r>
          </a:p>
          <a:p>
            <a:pPr marL="552450" lvl="0" indent="-514350">
              <a:lnSpc>
                <a:spcPct val="114000"/>
              </a:lnSpc>
              <a:spcBef>
                <a:spcPts val="1200"/>
              </a:spcBef>
              <a:spcAft>
                <a:spcPts val="1200"/>
              </a:spcAft>
              <a:buSzPct val="100000"/>
              <a:buFont typeface="+mj-lt"/>
              <a:buAutoNum type="arabicPeriod"/>
            </a:pPr>
            <a:r>
              <a:rPr lang="en-US" sz="2500" b="1" dirty="0">
                <a:latin typeface="Calibri" panose="020F0502020204030204" pitchFamily="34" charset="0"/>
                <a:cs typeface="Calibri" panose="020F0502020204030204" pitchFamily="34" charset="0"/>
              </a:rPr>
              <a:t>Multiparty Privacy Conflicts</a:t>
            </a:r>
          </a:p>
          <a:p>
            <a:pPr marL="552450" lvl="0" indent="-514350">
              <a:lnSpc>
                <a:spcPct val="114000"/>
              </a:lnSpc>
              <a:spcBef>
                <a:spcPts val="1200"/>
              </a:spcBef>
              <a:spcAft>
                <a:spcPts val="1200"/>
              </a:spcAft>
              <a:buSzPct val="100000"/>
              <a:buFont typeface="+mj-lt"/>
              <a:buAutoNum type="arabicPeriod"/>
            </a:pPr>
            <a:r>
              <a:rPr lang="en-US" sz="2500" b="1" dirty="0">
                <a:latin typeface="Calibri" panose="020F0502020204030204" pitchFamily="34" charset="0"/>
                <a:cs typeface="Calibri" panose="020F0502020204030204" pitchFamily="34" charset="0"/>
              </a:rPr>
              <a:t>Ethics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</a:pPr>
            <a:r>
              <a:rPr lang="en-US" sz="3600" dirty="0"/>
              <a:t>Social Engineering: Definitions</a:t>
            </a:r>
          </a:p>
        </p:txBody>
      </p:sp>
      <p:sp>
        <p:nvSpPr>
          <p:cNvPr id="85" name="Google Shape;85;p13"/>
          <p:cNvSpPr txBox="1">
            <a:spLocks noGrp="1"/>
          </p:cNvSpPr>
          <p:nvPr>
            <p:ph type="body" idx="1"/>
          </p:nvPr>
        </p:nvSpPr>
        <p:spPr>
          <a:xfrm>
            <a:off x="457200" y="1367911"/>
            <a:ext cx="8229600" cy="45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8100" lvl="0" indent="0" algn="ctr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None/>
            </a:pPr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“The ‘art’ of influencing people to divulge sensitive information” </a:t>
            </a:r>
          </a:p>
          <a:p>
            <a:pPr marL="38100" lvl="0" indent="0" algn="ctr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None/>
            </a:pPr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“The science of using social interaction to persuade an individual to comply with a specific malicious request” </a:t>
            </a:r>
            <a:r>
              <a:rPr lang="en-US" sz="2000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[Mouton, 2016]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3</a:t>
            </a:fld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17B967-0862-B490-6688-601FFD02B4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4339" y="2602333"/>
            <a:ext cx="2755322" cy="275532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2B46C09-A6A1-D215-3F61-AC037D84541F}"/>
              </a:ext>
            </a:extLst>
          </p:cNvPr>
          <p:cNvSpPr txBox="1"/>
          <p:nvPr/>
        </p:nvSpPr>
        <p:spPr>
          <a:xfrm>
            <a:off x="1101763" y="5564240"/>
            <a:ext cx="6940471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request, the persuasion, or the social interaction involve a computer-related entity.</a:t>
            </a:r>
          </a:p>
        </p:txBody>
      </p:sp>
    </p:spTree>
    <p:extLst>
      <p:ext uri="{BB962C8B-B14F-4D97-AF65-F5344CB8AC3E}">
        <p14:creationId xmlns:p14="http://schemas.microsoft.com/office/powerpoint/2010/main" val="3578501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</a:pPr>
            <a:r>
              <a:rPr lang="en-US" sz="3600" dirty="0"/>
              <a:t>Social Engineering (SE)</a:t>
            </a:r>
          </a:p>
        </p:txBody>
      </p:sp>
      <p:sp>
        <p:nvSpPr>
          <p:cNvPr id="85" name="Google Shape;85;p13"/>
          <p:cNvSpPr txBox="1">
            <a:spLocks noGrp="1"/>
          </p:cNvSpPr>
          <p:nvPr>
            <p:ph type="body" idx="1"/>
          </p:nvPr>
        </p:nvSpPr>
        <p:spPr>
          <a:xfrm>
            <a:off x="457200" y="1367911"/>
            <a:ext cx="8229600" cy="45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8100" lvl="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None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SE refers to a BROAD range of malicious activities accomplished through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simple human interaction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and a fair amount of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deception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People are the </a:t>
            </a:r>
            <a:r>
              <a:rPr lang="en-US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weakest security link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of an organization.</a:t>
            </a:r>
          </a:p>
          <a:p>
            <a:pPr lvl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It’s often easier for cybercriminals to manipulate a human than a computer network or system.</a:t>
            </a:r>
          </a:p>
          <a:p>
            <a:pPr lvl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Attacks can be relatively low-tech, low-cost, and easy to execute.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Attackers use </a:t>
            </a:r>
            <a:r>
              <a:rPr lang="en-US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psychological manipulation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to trick employees into making security mistakes or giving away sensitive information.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 one is immune!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Many smart and careful people can fall victim to a social engineering attack without even realizing it until it is too late.</a:t>
            </a:r>
          </a:p>
          <a:p>
            <a:pPr marL="38100" lvl="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None/>
            </a:pPr>
            <a:endParaRPr lang="en-US" sz="2000" b="1" dirty="0">
              <a:solidFill>
                <a:srgbClr val="0432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4</a:t>
            </a:fld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B46C09-A6A1-D215-3F61-AC037D84541F}"/>
              </a:ext>
            </a:extLst>
          </p:cNvPr>
          <p:cNvSpPr txBox="1"/>
          <p:nvPr/>
        </p:nvSpPr>
        <p:spPr>
          <a:xfrm>
            <a:off x="1101764" y="5519303"/>
            <a:ext cx="6940471" cy="707886"/>
          </a:xfrm>
          <a:prstGeom prst="rect">
            <a:avLst/>
          </a:prstGeom>
          <a:solidFill>
            <a:srgbClr val="FFFED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Social Engineering can have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severe consequences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for businesses, financial institutions, and population as a whole.</a:t>
            </a:r>
          </a:p>
        </p:txBody>
      </p:sp>
    </p:spTree>
    <p:extLst>
      <p:ext uri="{BB962C8B-B14F-4D97-AF65-F5344CB8AC3E}">
        <p14:creationId xmlns:p14="http://schemas.microsoft.com/office/powerpoint/2010/main" val="1113105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000"/>
            </a:pPr>
            <a:r>
              <a:rPr lang="en-US" sz="3600" dirty="0"/>
              <a:t>Getting Motorola’s Source Code?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5</a:t>
            </a:fld>
            <a:endParaRPr/>
          </a:p>
        </p:txBody>
      </p:sp>
      <p:pic>
        <p:nvPicPr>
          <p:cNvPr id="6" name="Online Media 5" descr="How a Hacker Convinced Motorola to Send Him Source Code">
            <a:hlinkClick r:id="" action="ppaction://media"/>
            <a:extLst>
              <a:ext uri="{FF2B5EF4-FFF2-40B4-BE49-F238E27FC236}">
                <a16:creationId xmlns:a16="http://schemas.microsoft.com/office/drawing/2014/main" id="{2DC89F20-7B57-5132-96DC-98FA47DF2DB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85909" y="1553489"/>
            <a:ext cx="8172181" cy="4617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654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</a:pPr>
            <a:r>
              <a:rPr lang="en-US" sz="3600" dirty="0"/>
              <a:t>Social Engineering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6</a:t>
            </a:fld>
            <a:endParaRPr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9232A9B-BA7B-9A5C-2924-6CD7C44C4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68515" y="1455821"/>
            <a:ext cx="2427484" cy="3866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DEC70A15-3D6F-5D75-FE50-9C86DE932E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474" r="53752"/>
          <a:stretch/>
        </p:blipFill>
        <p:spPr bwMode="auto">
          <a:xfrm>
            <a:off x="4748003" y="1455822"/>
            <a:ext cx="2427484" cy="3866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E6F50A7-B024-0930-ED18-94FB40508800}"/>
              </a:ext>
            </a:extLst>
          </p:cNvPr>
          <p:cNvSpPr txBox="1"/>
          <p:nvPr/>
        </p:nvSpPr>
        <p:spPr>
          <a:xfrm>
            <a:off x="869719" y="5538197"/>
            <a:ext cx="7404562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Kevin Mitnick is often considered the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original master of social engineering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. There are even books about (and authored by) him.</a:t>
            </a:r>
          </a:p>
        </p:txBody>
      </p:sp>
    </p:spTree>
    <p:extLst>
      <p:ext uri="{BB962C8B-B14F-4D97-AF65-F5344CB8AC3E}">
        <p14:creationId xmlns:p14="http://schemas.microsoft.com/office/powerpoint/2010/main" val="5025559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</a:pPr>
            <a:r>
              <a:rPr lang="en-US" sz="3600" dirty="0"/>
              <a:t>Common Social Engineering Techniques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7</a:t>
            </a:fld>
            <a:endParaRPr/>
          </a:p>
        </p:txBody>
      </p:sp>
      <p:sp>
        <p:nvSpPr>
          <p:cNvPr id="7" name="Google Shape;85;p13">
            <a:extLst>
              <a:ext uri="{FF2B5EF4-FFF2-40B4-BE49-F238E27FC236}">
                <a16:creationId xmlns:a16="http://schemas.microsoft.com/office/drawing/2014/main" id="{9EA923C9-B94C-5BEB-9110-DE48215DCF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367910"/>
            <a:ext cx="8229600" cy="5249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.Apple Color Emoji UI"/>
              <a:buChar char="😈"/>
            </a:pP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Pretexting: 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attacker creates a scenario where the victim feels compelled to comply under false pretenses.</a:t>
            </a:r>
            <a:endPara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.Apple Color Emoji UI"/>
              <a:buChar char="😈"/>
            </a:pP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Phishing: 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attacker sends </a:t>
            </a:r>
            <a:r>
              <a:rPr lang="en-US" sz="2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fraudulent emails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claiming to be from a trustworthy source.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.Apple Color Emoji UI"/>
              <a:buChar char="😈"/>
            </a:pP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Vishing and Smishing: 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Same as phishing but using voice calls and text messages, respectively.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.Apple Color Emoji UI"/>
              <a:buChar char="😈"/>
            </a:pP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Shoulder Surfing:  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 direct observation techniques to get information, such as looking over someone's shoulder at their screen or keyboard.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.Apple Color Emoji UI"/>
              <a:buChar char="😈"/>
            </a:pP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Waterholing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attacker infects specific websites with malware and expect that some of their target companies' employees will visit them.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.Apple Color Emoji UI"/>
              <a:buChar char="😈"/>
            </a:pP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Baiting: 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Making false promises to users in order to lure them into revealing personal information or installing malware on the system.</a:t>
            </a:r>
          </a:p>
        </p:txBody>
      </p:sp>
    </p:spTree>
    <p:extLst>
      <p:ext uri="{BB962C8B-B14F-4D97-AF65-F5344CB8AC3E}">
        <p14:creationId xmlns:p14="http://schemas.microsoft.com/office/powerpoint/2010/main" val="40501923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</a:pPr>
            <a:r>
              <a:rPr lang="en-US" sz="3600" dirty="0"/>
              <a:t>Social Engineering Attack Vector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8</a:t>
            </a:fld>
            <a:endParaRPr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870727-41CB-6E7D-F355-D5D1728FE7B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153" y="1911706"/>
            <a:ext cx="8411694" cy="279392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24638EA-1F76-621C-296B-430E2B31EFBE}"/>
              </a:ext>
            </a:extLst>
          </p:cNvPr>
          <p:cNvSpPr txBox="1"/>
          <p:nvPr/>
        </p:nvSpPr>
        <p:spPr>
          <a:xfrm>
            <a:off x="765728" y="5345496"/>
            <a:ext cx="7612544" cy="707886"/>
          </a:xfrm>
          <a:prstGeom prst="rect">
            <a:avLst/>
          </a:prstGeom>
          <a:solidFill>
            <a:srgbClr val="FFFED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At its core, a SE attack consists of a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Medium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a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Goal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a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Social Engineer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a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Target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plus one (or more)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Techniques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Compliance Principles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34512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</a:pPr>
            <a:r>
              <a:rPr lang="en-US" sz="3600" dirty="0"/>
              <a:t>Social Engineering Attack Cycle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9</a:t>
            </a:fld>
            <a:endParaRPr/>
          </a:p>
        </p:txBody>
      </p:sp>
      <p:sp>
        <p:nvSpPr>
          <p:cNvPr id="7" name="Google Shape;85;p13">
            <a:extLst>
              <a:ext uri="{FF2B5EF4-FFF2-40B4-BE49-F238E27FC236}">
                <a16:creationId xmlns:a16="http://schemas.microsoft.com/office/drawing/2014/main" id="{9EA923C9-B94C-5BEB-9110-DE48215DCF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367910"/>
            <a:ext cx="8229600" cy="5249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8100" lvl="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None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Social Engineering </a:t>
            </a:r>
            <a:r>
              <a:rPr lang="en-US" sz="2000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attack cycle 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comprises the following stages:</a:t>
            </a:r>
          </a:p>
          <a:p>
            <a:pPr marL="495300" lvl="0" indent="-4572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Attack formulation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Identify the </a:t>
            </a:r>
            <a:r>
              <a:rPr lang="en-US" sz="2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goal of the attack 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(e.g., financial gain) and the right </a:t>
            </a:r>
            <a:r>
              <a:rPr lang="en-US" sz="2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target 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(e.g., individual).</a:t>
            </a:r>
            <a:endPara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95300" lvl="0" indent="-4572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Information gathering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 Collect information about the potential target and everything related to the attack.</a:t>
            </a:r>
          </a:p>
          <a:p>
            <a:pPr lvl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itchFamily="2" charset="2"/>
              <a:buChar char="§"/>
            </a:pPr>
            <a:r>
              <a:rPr lang="en-US" sz="2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sources can be anything or anyone with access to the information required for the attack. </a:t>
            </a:r>
          </a:p>
          <a:p>
            <a:pPr lvl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itchFamily="2" charset="2"/>
              <a:buChar char="§"/>
            </a:pPr>
            <a:r>
              <a:rPr lang="en-US" sz="2000" i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Dumpster diving</a:t>
            </a:r>
            <a:r>
              <a:rPr lang="en-US" sz="2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Scan trash items for personal information.</a:t>
            </a:r>
          </a:p>
          <a:p>
            <a:pPr marL="495300" lvl="0" indent="-4572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Preparation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The social engineer analyzes the information and develop an </a:t>
            </a:r>
            <a:r>
              <a:rPr lang="en-US" sz="20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action plan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(i.e., an attack vector) to approach the target.</a:t>
            </a:r>
            <a:endPara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84C36C-BFD4-ABCE-5E16-B688A6D3F97D}"/>
              </a:ext>
            </a:extLst>
          </p:cNvPr>
          <p:cNvSpPr txBox="1"/>
          <p:nvPr/>
        </p:nvSpPr>
        <p:spPr>
          <a:xfrm>
            <a:off x="765728" y="5525973"/>
            <a:ext cx="7612544" cy="707886"/>
          </a:xfrm>
          <a:prstGeom prst="rect">
            <a:avLst/>
          </a:prstGeom>
          <a:solidFill>
            <a:srgbClr val="FFFED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 target is </a:t>
            </a:r>
            <a:r>
              <a:rPr lang="en-US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more likely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to share information with the attacker if a </a:t>
            </a:r>
            <a:r>
              <a:rPr lang="en-US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relationship exists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between the two.</a:t>
            </a:r>
          </a:p>
        </p:txBody>
      </p:sp>
    </p:spTree>
    <p:extLst>
      <p:ext uri="{BB962C8B-B14F-4D97-AF65-F5344CB8AC3E}">
        <p14:creationId xmlns:p14="http://schemas.microsoft.com/office/powerpoint/2010/main" val="2303427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</a:pPr>
            <a:r>
              <a:rPr lang="en-US" sz="3600" dirty="0"/>
              <a:t>Social Engineering Attack Cycle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10</a:t>
            </a:fld>
            <a:endParaRPr/>
          </a:p>
        </p:txBody>
      </p:sp>
      <p:sp>
        <p:nvSpPr>
          <p:cNvPr id="7" name="Google Shape;85;p13">
            <a:extLst>
              <a:ext uri="{FF2B5EF4-FFF2-40B4-BE49-F238E27FC236}">
                <a16:creationId xmlns:a16="http://schemas.microsoft.com/office/drawing/2014/main" id="{9EA923C9-B94C-5BEB-9110-DE48215DCF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367910"/>
            <a:ext cx="8229600" cy="5249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95300" lvl="0" indent="-4572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+mj-lt"/>
              <a:buAutoNum type="arabicPeriod" startAt="4"/>
            </a:pP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Develop a relationship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The social engineer establishes a line of communication with the target and begin to build a relationship.</a:t>
            </a:r>
          </a:p>
          <a:p>
            <a:pPr lvl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itchFamily="2" charset="2"/>
              <a:buChar char="§"/>
            </a:pPr>
            <a:r>
              <a:rPr lang="en-US" sz="2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trust cannot be established, the required information is unlikely to be elicited from the target!! </a:t>
            </a:r>
            <a:r>
              <a:rPr lang="en-US" sz="2000" i="1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good pretext simplifies this step </a:t>
            </a:r>
            <a:r>
              <a:rPr lang="en-US" sz="2000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</a:t>
            </a:r>
            <a:endParaRPr lang="en-US" sz="2000" dirty="0">
              <a:solidFill>
                <a:srgbClr val="0432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95300" lvl="0" indent="-4572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+mj-lt"/>
              <a:buAutoNum type="arabicPeriod" startAt="4"/>
            </a:pP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Exploit the relationship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The attacker employs </a:t>
            </a:r>
            <a:r>
              <a:rPr lang="en-US" sz="2000" b="1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manipulation tactics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 get the target in a </a:t>
            </a:r>
            <a:r>
              <a:rPr lang="en-US" sz="2000" b="1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desired emotional state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(e.g., as feeling sad or happy)</a:t>
            </a:r>
          </a:p>
          <a:p>
            <a:pPr lvl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en-US" sz="2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goal of emotional priming is making the target to feel comfortable about giving out information (and not guilty about it).</a:t>
            </a:r>
          </a:p>
          <a:p>
            <a:pPr lvl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en-US" sz="2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Once the target is in the desired emotional state, she can be exploited to obtain the necessary information (e.g., password).</a:t>
            </a:r>
          </a:p>
          <a:p>
            <a:pPr marL="495300" indent="-4572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+mj-lt"/>
              <a:buAutoNum type="arabicPeriod" startAt="6"/>
            </a:pP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Debrief: 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social engineer stays connected with the victim for a while, so she does not get alarmed/suspicious and contact the authorities.</a:t>
            </a:r>
          </a:p>
        </p:txBody>
      </p:sp>
    </p:spTree>
    <p:extLst>
      <p:ext uri="{BB962C8B-B14F-4D97-AF65-F5344CB8AC3E}">
        <p14:creationId xmlns:p14="http://schemas.microsoft.com/office/powerpoint/2010/main" val="1568260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</a:pPr>
            <a:r>
              <a:rPr lang="en-US" sz="3600" dirty="0"/>
              <a:t>Desired Emotional States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11</a:t>
            </a:fld>
            <a:endParaRPr/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FD64A08E-1CB7-0849-725E-2C6A73F118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3890499"/>
              </p:ext>
            </p:extLst>
          </p:nvPr>
        </p:nvGraphicFramePr>
        <p:xfrm>
          <a:off x="394261" y="1513078"/>
          <a:ext cx="8355477" cy="383178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973580">
                  <a:extLst>
                    <a:ext uri="{9D8B030D-6E8A-4147-A177-3AD203B41FA5}">
                      <a16:colId xmlns:a16="http://schemas.microsoft.com/office/drawing/2014/main" val="3413452629"/>
                    </a:ext>
                  </a:extLst>
                </a:gridCol>
                <a:gridCol w="6381897">
                  <a:extLst>
                    <a:ext uri="{9D8B030D-6E8A-4147-A177-3AD203B41FA5}">
                      <a16:colId xmlns:a16="http://schemas.microsoft.com/office/drawing/2014/main" val="4729489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en-US" sz="1800" dirty="0"/>
                        <a:t>Emotional State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en-US" sz="1800" dirty="0"/>
                        <a:t>Example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4994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en-US" sz="1800" b="1" dirty="0">
                          <a:solidFill>
                            <a:srgbClr val="0432FF"/>
                          </a:solidFill>
                        </a:rPr>
                        <a:t>Fear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en-US" sz="1800" dirty="0"/>
                        <a:t>You receive a notification that you’re under investigation for tax fraud and you must pay an immediate fee to the </a:t>
                      </a:r>
                      <a:r>
                        <a:rPr lang="en-US" sz="1800" dirty="0" err="1"/>
                        <a:t>BZSt</a:t>
                      </a:r>
                      <a:r>
                        <a:rPr lang="en-US" sz="1800" dirty="0"/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4050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en-US" sz="1800" b="1" dirty="0">
                          <a:solidFill>
                            <a:srgbClr val="FF2600"/>
                          </a:solidFill>
                        </a:rPr>
                        <a:t>Greed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en-US" sz="1800" dirty="0"/>
                        <a:t>Someone convinces you that a mere $10.00 investment will pocket you $10,000 or more.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9674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en-US" sz="1800" b="1" dirty="0">
                          <a:solidFill>
                            <a:srgbClr val="00B050"/>
                          </a:solidFill>
                        </a:rPr>
                        <a:t>Curiosity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en-US" sz="1800" dirty="0"/>
                        <a:t>Someone sends you a voucher for trying a software that (in theory) is not yet on the market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4959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en-US" sz="1800" b="1" dirty="0">
                          <a:solidFill>
                            <a:srgbClr val="FF40FF"/>
                          </a:solidFill>
                        </a:rPr>
                        <a:t>Helpfulness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en-US" sz="1800" dirty="0"/>
                        <a:t>Playing on the basic desire of humans to trust and help one another – collecting charity and donations for a false cause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412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en-US" sz="1800" b="1" dirty="0">
                          <a:solidFill>
                            <a:srgbClr val="7030A0"/>
                          </a:solidFill>
                        </a:rPr>
                        <a:t>Urgency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en-US" sz="1800" dirty="0"/>
                        <a:t>You receive an email from a vendor you use indicating that they need to confirm your credit card information ASAP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254491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78A69F3B-B0FB-DEE0-0CB8-F34E08500914}"/>
              </a:ext>
            </a:extLst>
          </p:cNvPr>
          <p:cNvSpPr txBox="1"/>
          <p:nvPr/>
        </p:nvSpPr>
        <p:spPr>
          <a:xfrm>
            <a:off x="773158" y="5722770"/>
            <a:ext cx="7612544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How to reach a particular emotional state? Through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manipulation</a:t>
            </a:r>
          </a:p>
        </p:txBody>
      </p:sp>
    </p:spTree>
    <p:extLst>
      <p:ext uri="{BB962C8B-B14F-4D97-AF65-F5344CB8AC3E}">
        <p14:creationId xmlns:p14="http://schemas.microsoft.com/office/powerpoint/2010/main" val="20023230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000"/>
            </a:pPr>
            <a:r>
              <a:rPr lang="en-US" sz="3600" dirty="0"/>
              <a:t>Manipulation Tactics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12</a:t>
            </a:fld>
            <a:endParaRPr/>
          </a:p>
        </p:txBody>
      </p:sp>
      <p:sp>
        <p:nvSpPr>
          <p:cNvPr id="7" name="Google Shape;85;p13">
            <a:extLst>
              <a:ext uri="{FF2B5EF4-FFF2-40B4-BE49-F238E27FC236}">
                <a16:creationId xmlns:a16="http://schemas.microsoft.com/office/drawing/2014/main" id="{9EA923C9-B94C-5BEB-9110-DE48215DCF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367910"/>
            <a:ext cx="8229600" cy="5249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8100" lvl="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None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 engineers often draw on one or several 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compliance techniques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 effectively 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manipulate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their victims:</a:t>
            </a:r>
          </a:p>
          <a:p>
            <a:pPr marL="495300" lvl="0" indent="-4572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20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Friendship or liking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People comply easier when the request comes from a 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friend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or someone they like. Social engineers will seek common ground and establish a friendship to get the target to comply with their request.</a:t>
            </a:r>
          </a:p>
          <a:p>
            <a:pPr marL="495300" lvl="0" indent="-4572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20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Commitment or consistency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. Once the target has complied with the first request, they are much more likely to agree to the rest. In social engineering, this could mean asking for a simple, easy thing first, and then 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slowly continuing 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with more detailed and personal requests.</a:t>
            </a:r>
          </a:p>
          <a:p>
            <a:pPr marL="495300" lvl="0" indent="-4572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20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Scarcity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People are more likely to agree to a request if they feel the 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offer is scarce 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 will only be available for a short period of time. Social engineering uses this technique to use the target’s fear of missing out against them.</a:t>
            </a:r>
          </a:p>
        </p:txBody>
      </p:sp>
    </p:spTree>
    <p:extLst>
      <p:ext uri="{BB962C8B-B14F-4D97-AF65-F5344CB8AC3E}">
        <p14:creationId xmlns:p14="http://schemas.microsoft.com/office/powerpoint/2010/main" val="38249474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000"/>
            </a:pPr>
            <a:r>
              <a:rPr lang="en-US" sz="3600" dirty="0"/>
              <a:t>Manipulation Tactics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13</a:t>
            </a:fld>
            <a:endParaRPr/>
          </a:p>
        </p:txBody>
      </p:sp>
      <p:sp>
        <p:nvSpPr>
          <p:cNvPr id="7" name="Google Shape;85;p13">
            <a:extLst>
              <a:ext uri="{FF2B5EF4-FFF2-40B4-BE49-F238E27FC236}">
                <a16:creationId xmlns:a16="http://schemas.microsoft.com/office/drawing/2014/main" id="{9EA923C9-B94C-5BEB-9110-DE48215DCF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367910"/>
            <a:ext cx="8229600" cy="5249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95300" lvl="0" indent="-4572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+mj-lt"/>
              <a:buAutoNum type="arabicPeriod" startAt="4"/>
            </a:pPr>
            <a:r>
              <a:rPr lang="en-US" sz="20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Reciprocity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People are likelier to comply with a request if they have been treated well by the person making the request. For example, the social engineer could have done the target a 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small favor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in order to use their need for reciprocity against them.</a:t>
            </a:r>
          </a:p>
          <a:p>
            <a:pPr marL="495300" lvl="0" indent="-4572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+mj-lt"/>
              <a:buAutoNum type="arabicPeriod" startAt="4"/>
            </a:pPr>
            <a:r>
              <a:rPr lang="en-US" sz="20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 validation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People are more likely to comply with a request if they consider it the socially correct thing to do. The social engineering attack could be framed as a 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socially-expected request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such as participating in a donation or joint effort.</a:t>
            </a:r>
          </a:p>
          <a:p>
            <a:pPr marL="495300" lvl="0" indent="-4572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+mj-lt"/>
              <a:buAutoNum type="arabicPeriod" startAt="4"/>
            </a:pPr>
            <a:r>
              <a:rPr lang="en-US" sz="20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Authority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Many people are especially trusting towards official authorities inside of an organization such as IT Support, Management, or Security. If a social engineer 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camouflages as an authority 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 a legitimate entity, the target is more likely to comply with the request.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FE9044-EF14-85B7-C700-B6FC0CEFFD6A}"/>
              </a:ext>
            </a:extLst>
          </p:cNvPr>
          <p:cNvSpPr txBox="1"/>
          <p:nvPr/>
        </p:nvSpPr>
        <p:spPr>
          <a:xfrm>
            <a:off x="773158" y="5827079"/>
            <a:ext cx="7612544" cy="400110"/>
          </a:xfrm>
          <a:prstGeom prst="rect">
            <a:avLst/>
          </a:prstGeom>
          <a:solidFill>
            <a:srgbClr val="FFFED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Which method works better?</a:t>
            </a:r>
          </a:p>
        </p:txBody>
      </p:sp>
    </p:spTree>
    <p:extLst>
      <p:ext uri="{BB962C8B-B14F-4D97-AF65-F5344CB8AC3E}">
        <p14:creationId xmlns:p14="http://schemas.microsoft.com/office/powerpoint/2010/main" val="13942680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000"/>
            </a:pPr>
            <a:r>
              <a:rPr lang="en-US" sz="3600" dirty="0"/>
              <a:t>Myers-Briggs Type Indicator (MBTI)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14</a:t>
            </a:fld>
            <a:endParaRPr/>
          </a:p>
        </p:txBody>
      </p:sp>
      <p:sp>
        <p:nvSpPr>
          <p:cNvPr id="7" name="Google Shape;85;p13">
            <a:extLst>
              <a:ext uri="{FF2B5EF4-FFF2-40B4-BE49-F238E27FC236}">
                <a16:creationId xmlns:a16="http://schemas.microsoft.com/office/drawing/2014/main" id="{9EA923C9-B94C-5BEB-9110-DE48215DCF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199" y="1367910"/>
            <a:ext cx="8361947" cy="5249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8100" lvl="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None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 all individuals are susceptible to the same attack, but instead each of us is likely to 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succumb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 a different type of 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manipulation tactic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.Hiragino Kaku Gothic Interface W3"/>
              <a:buChar char="⇒"/>
            </a:pPr>
            <a:r>
              <a:rPr lang="en-US" sz="2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Different personalities will be susceptible to different types of tactics.</a:t>
            </a:r>
          </a:p>
          <a:p>
            <a:pPr marL="3810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None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MBTI is a preference model that defines 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 personality types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derived from 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dimensions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each of which is a dichotomy: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itchFamily="2" charset="2"/>
              <a:buChar char="§"/>
            </a:pPr>
            <a:r>
              <a:rPr lang="en-US" sz="2000" dirty="0">
                <a:solidFill>
                  <a:srgbClr val="FF2F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Extroversion-Introversion: 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Refers to the way people focus their attention. 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itchFamily="2" charset="2"/>
              <a:buChar char="§"/>
            </a:pPr>
            <a:r>
              <a:rPr lang="en-US" sz="2000" dirty="0">
                <a:solidFill>
                  <a:srgbClr val="FF2F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Sensing-Intuition: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Relates to the way people gathers information. 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itchFamily="2" charset="2"/>
              <a:buChar char="§"/>
            </a:pPr>
            <a:r>
              <a:rPr lang="en-US" sz="2000" dirty="0">
                <a:solidFill>
                  <a:srgbClr val="FF2F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Thinking-Feeling: 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Intends to show how people primarily make judgments. 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itchFamily="2" charset="2"/>
              <a:buChar char="§"/>
            </a:pPr>
            <a:r>
              <a:rPr lang="en-US" sz="2000" dirty="0">
                <a:solidFill>
                  <a:srgbClr val="FF2F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Judging-Perceiving: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How people interact in general with the outer world.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1311C6-44A5-1094-7336-03747F382F9F}"/>
              </a:ext>
            </a:extLst>
          </p:cNvPr>
          <p:cNvSpPr txBox="1"/>
          <p:nvPr/>
        </p:nvSpPr>
        <p:spPr>
          <a:xfrm>
            <a:off x="1528795" y="5309721"/>
            <a:ext cx="6086410" cy="774058"/>
          </a:xfrm>
          <a:prstGeom prst="rect">
            <a:avLst/>
          </a:prstGeom>
          <a:solidFill>
            <a:srgbClr val="FFFED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8100" algn="ctr">
              <a:lnSpc>
                <a:spcPct val="114000"/>
              </a:lnSpc>
              <a:spcAft>
                <a:spcPts val="600"/>
              </a:spcAft>
              <a:buSzPct val="100000"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From each dimension, a person can have 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one of the either-or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characteristics.</a:t>
            </a:r>
          </a:p>
        </p:txBody>
      </p:sp>
    </p:spTree>
    <p:extLst>
      <p:ext uri="{BB962C8B-B14F-4D97-AF65-F5344CB8AC3E}">
        <p14:creationId xmlns:p14="http://schemas.microsoft.com/office/powerpoint/2010/main" val="22784579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000"/>
            </a:pPr>
            <a:r>
              <a:rPr lang="en-US" sz="3600" dirty="0"/>
              <a:t>Myers-Briggs Type Indicator (MBTI)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15</a:t>
            </a:fld>
            <a:endParaRPr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DA3706-3A84-C38B-A2BB-B2AD652E28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1276" y="1368840"/>
            <a:ext cx="5341447" cy="5268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7277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000"/>
            </a:pPr>
            <a:r>
              <a:rPr lang="en-US" sz="3600" dirty="0"/>
              <a:t>Mapping Tactics to MBPI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16</a:t>
            </a:fld>
            <a:endParaRPr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831BECB-817B-28CB-88D1-E04D4067B387}"/>
              </a:ext>
            </a:extLst>
          </p:cNvPr>
          <p:cNvGrpSpPr/>
          <p:nvPr/>
        </p:nvGrpSpPr>
        <p:grpSpPr>
          <a:xfrm>
            <a:off x="1035536" y="1606024"/>
            <a:ext cx="7072928" cy="3273075"/>
            <a:chOff x="1134250" y="1702253"/>
            <a:chExt cx="6421581" cy="3273075"/>
          </a:xfrm>
        </p:grpSpPr>
        <p:sp>
          <p:nvSpPr>
            <p:cNvPr id="5" name="Google Shape;493;p72">
              <a:extLst>
                <a:ext uri="{FF2B5EF4-FFF2-40B4-BE49-F238E27FC236}">
                  <a16:creationId xmlns:a16="http://schemas.microsoft.com/office/drawing/2014/main" id="{A18F78D0-E3CB-3106-0CAF-0D6CB2F20669}"/>
                </a:ext>
              </a:extLst>
            </p:cNvPr>
            <p:cNvSpPr/>
            <p:nvPr/>
          </p:nvSpPr>
          <p:spPr>
            <a:xfrm>
              <a:off x="1134250" y="1702253"/>
              <a:ext cx="3095966" cy="1546328"/>
            </a:xfrm>
            <a:prstGeom prst="roundRect">
              <a:avLst>
                <a:gd name="adj" fmla="val 13039"/>
              </a:avLst>
            </a:prstGeom>
            <a:solidFill>
              <a:srgbClr val="FFF2CC"/>
            </a:solidFill>
            <a:ln w="19050" cap="flat" cmpd="sng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72000" tIns="216000" rIns="72000" bIns="72000" anchor="ctr" anchorCtr="0">
              <a:noAutofit/>
            </a:bodyPr>
            <a:lstStyle/>
            <a:p>
              <a:pPr algn="ctr">
                <a:lnSpc>
                  <a:spcPct val="114000"/>
                </a:lnSpc>
                <a:spcAft>
                  <a:spcPts val="1200"/>
                </a:spcAft>
              </a:pPr>
              <a:r>
                <a:rPr lang="en-US" sz="2000" b="1" dirty="0">
                  <a:latin typeface="Calibri" panose="020F0502020204030204" pitchFamily="34" charset="0"/>
                  <a:cs typeface="Calibri" panose="020F0502020204030204" pitchFamily="34" charset="0"/>
                </a:rPr>
                <a:t>(E)</a:t>
              </a:r>
              <a:r>
                <a:rPr lang="en-US" sz="20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xtrovert</a:t>
              </a:r>
              <a:r>
                <a:rPr lang="en-US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/(</a:t>
              </a:r>
              <a:r>
                <a:rPr lang="en-US" sz="2000" b="1" dirty="0">
                  <a:latin typeface="Calibri" panose="020F0502020204030204" pitchFamily="34" charset="0"/>
                  <a:cs typeface="Calibri" panose="020F0502020204030204" pitchFamily="34" charset="0"/>
                </a:rPr>
                <a:t>I)</a:t>
              </a:r>
              <a:r>
                <a:rPr lang="en-US" sz="20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ntrovert</a:t>
              </a:r>
              <a:endParaRPr lang="en-US" sz="2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114000"/>
                </a:lnSpc>
                <a:spcAft>
                  <a:spcPts val="1200"/>
                </a:spcAft>
              </a:pPr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Extrovert → </a:t>
              </a:r>
              <a:r>
                <a:rPr lang="en-US" sz="1600" dirty="0">
                  <a:solidFill>
                    <a:srgbClr val="0432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Liking/Similarity</a:t>
              </a:r>
            </a:p>
            <a:p>
              <a:pPr>
                <a:lnSpc>
                  <a:spcPct val="114000"/>
                </a:lnSpc>
                <a:spcAft>
                  <a:spcPts val="1200"/>
                </a:spcAft>
              </a:pPr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Introvert →</a:t>
              </a:r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600" dirty="0">
                  <a:solidFill>
                    <a:srgbClr val="0432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N/A</a:t>
              </a:r>
            </a:p>
          </p:txBody>
        </p:sp>
        <p:sp>
          <p:nvSpPr>
            <p:cNvPr id="6" name="Google Shape;493;p72">
              <a:extLst>
                <a:ext uri="{FF2B5EF4-FFF2-40B4-BE49-F238E27FC236}">
                  <a16:creationId xmlns:a16="http://schemas.microsoft.com/office/drawing/2014/main" id="{6C3BC222-845C-F9D0-F7B5-D8C31E52C9DA}"/>
                </a:ext>
              </a:extLst>
            </p:cNvPr>
            <p:cNvSpPr/>
            <p:nvPr/>
          </p:nvSpPr>
          <p:spPr>
            <a:xfrm>
              <a:off x="4459865" y="1702253"/>
              <a:ext cx="3095965" cy="1546328"/>
            </a:xfrm>
            <a:prstGeom prst="roundRect">
              <a:avLst>
                <a:gd name="adj" fmla="val 13039"/>
              </a:avLst>
            </a:prstGeom>
            <a:solidFill>
              <a:srgbClr val="D9EAD4"/>
            </a:solidFill>
            <a:ln w="19050" cap="flat" cmpd="sng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72000" tIns="216000" rIns="72000" bIns="72000" anchor="ctr" anchorCtr="0">
              <a:noAutofit/>
            </a:bodyPr>
            <a:lstStyle/>
            <a:p>
              <a:pPr algn="ctr">
                <a:lnSpc>
                  <a:spcPct val="114000"/>
                </a:lnSpc>
                <a:spcAft>
                  <a:spcPts val="1200"/>
                </a:spcAft>
              </a:pPr>
              <a:r>
                <a:rPr lang="en-US" sz="2000" b="1" dirty="0">
                  <a:latin typeface="Calibri" panose="020F0502020204030204" pitchFamily="34" charset="0"/>
                  <a:cs typeface="Calibri" panose="020F0502020204030204" pitchFamily="34" charset="0"/>
                </a:rPr>
                <a:t>(S)</a:t>
              </a:r>
              <a:r>
                <a:rPr lang="en-US" sz="20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ensing</a:t>
              </a:r>
              <a:r>
                <a:rPr lang="en-US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/I</a:t>
              </a:r>
              <a:r>
                <a:rPr lang="en-US" sz="2000" b="1" dirty="0">
                  <a:latin typeface="Calibri" panose="020F0502020204030204" pitchFamily="34" charset="0"/>
                  <a:cs typeface="Calibri" panose="020F0502020204030204" pitchFamily="34" charset="0"/>
                </a:rPr>
                <a:t>(N)</a:t>
              </a:r>
              <a:r>
                <a:rPr lang="en-US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tuition</a:t>
              </a:r>
            </a:p>
            <a:p>
              <a:pPr>
                <a:lnSpc>
                  <a:spcPct val="114000"/>
                </a:lnSpc>
                <a:spcAft>
                  <a:spcPts val="1200"/>
                </a:spcAft>
              </a:pPr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Sensing → </a:t>
              </a:r>
              <a:r>
                <a:rPr lang="en-US" sz="1600" dirty="0">
                  <a:solidFill>
                    <a:srgbClr val="0432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Commitment/Consistency</a:t>
              </a:r>
            </a:p>
            <a:p>
              <a:pPr>
                <a:lnSpc>
                  <a:spcPct val="114000"/>
                </a:lnSpc>
                <a:spcAft>
                  <a:spcPts val="1200"/>
                </a:spcAft>
              </a:pPr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Intuition →</a:t>
              </a:r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600" dirty="0">
                  <a:solidFill>
                    <a:srgbClr val="0432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N/A</a:t>
              </a:r>
            </a:p>
          </p:txBody>
        </p:sp>
        <p:sp>
          <p:nvSpPr>
            <p:cNvPr id="7" name="Google Shape;493;p72">
              <a:extLst>
                <a:ext uri="{FF2B5EF4-FFF2-40B4-BE49-F238E27FC236}">
                  <a16:creationId xmlns:a16="http://schemas.microsoft.com/office/drawing/2014/main" id="{CE31571A-3910-0BDA-73CC-88CE9C8A4624}"/>
                </a:ext>
              </a:extLst>
            </p:cNvPr>
            <p:cNvSpPr/>
            <p:nvPr/>
          </p:nvSpPr>
          <p:spPr>
            <a:xfrm>
              <a:off x="1134251" y="3429000"/>
              <a:ext cx="3095965" cy="1546328"/>
            </a:xfrm>
            <a:prstGeom prst="roundRect">
              <a:avLst>
                <a:gd name="adj" fmla="val 13039"/>
              </a:avLst>
            </a:prstGeom>
            <a:solidFill>
              <a:srgbClr val="F5CCCC"/>
            </a:solidFill>
            <a:ln w="19050" cap="flat" cmpd="sng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72000" tIns="216000" rIns="72000" bIns="72000" anchor="ctr" anchorCtr="0">
              <a:noAutofit/>
            </a:bodyPr>
            <a:lstStyle/>
            <a:p>
              <a:pPr algn="ctr">
                <a:lnSpc>
                  <a:spcPct val="114000"/>
                </a:lnSpc>
                <a:spcAft>
                  <a:spcPts val="1200"/>
                </a:spcAft>
              </a:pPr>
              <a:r>
                <a:rPr lang="en-US" sz="2000" b="1" dirty="0">
                  <a:latin typeface="Calibri" panose="020F0502020204030204" pitchFamily="34" charset="0"/>
                  <a:cs typeface="Calibri" panose="020F0502020204030204" pitchFamily="34" charset="0"/>
                </a:rPr>
                <a:t>(T)</a:t>
              </a:r>
              <a:r>
                <a:rPr lang="en-US" sz="20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hinking</a:t>
              </a:r>
              <a:r>
                <a:rPr lang="en-US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/(</a:t>
              </a:r>
              <a:r>
                <a:rPr lang="en-US" sz="2000" b="1" dirty="0">
                  <a:latin typeface="Calibri" panose="020F0502020204030204" pitchFamily="34" charset="0"/>
                  <a:cs typeface="Calibri" panose="020F0502020204030204" pitchFamily="34" charset="0"/>
                </a:rPr>
                <a:t>F)</a:t>
              </a:r>
              <a:r>
                <a:rPr lang="en-US" sz="20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eeling</a:t>
              </a:r>
              <a:endParaRPr lang="en-US" sz="2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114000"/>
                </a:lnSpc>
                <a:spcAft>
                  <a:spcPts val="1200"/>
                </a:spcAft>
              </a:pPr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Thinking → </a:t>
              </a:r>
              <a:r>
                <a:rPr lang="en-US" sz="1600" dirty="0">
                  <a:solidFill>
                    <a:srgbClr val="0432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Authority</a:t>
              </a:r>
            </a:p>
            <a:p>
              <a:pPr>
                <a:lnSpc>
                  <a:spcPct val="114000"/>
                </a:lnSpc>
                <a:spcAft>
                  <a:spcPts val="1200"/>
                </a:spcAft>
              </a:pPr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Feeling →</a:t>
              </a:r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600" dirty="0">
                  <a:solidFill>
                    <a:srgbClr val="0432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Social Proof</a:t>
              </a:r>
            </a:p>
          </p:txBody>
        </p:sp>
        <p:sp>
          <p:nvSpPr>
            <p:cNvPr id="8" name="Google Shape;493;p72">
              <a:extLst>
                <a:ext uri="{FF2B5EF4-FFF2-40B4-BE49-F238E27FC236}">
                  <a16:creationId xmlns:a16="http://schemas.microsoft.com/office/drawing/2014/main" id="{DCB7C142-D655-8DB8-1FEC-2FB751848B9F}"/>
                </a:ext>
              </a:extLst>
            </p:cNvPr>
            <p:cNvSpPr/>
            <p:nvPr/>
          </p:nvSpPr>
          <p:spPr>
            <a:xfrm>
              <a:off x="4459866" y="3429000"/>
              <a:ext cx="3095965" cy="1546328"/>
            </a:xfrm>
            <a:prstGeom prst="roundRect">
              <a:avLst>
                <a:gd name="adj" fmla="val 13039"/>
              </a:avLst>
            </a:prstGeom>
            <a:solidFill>
              <a:srgbClr val="C9DBF8"/>
            </a:solidFill>
            <a:ln w="19050" cap="flat" cmpd="sng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72000" tIns="216000" rIns="72000" bIns="72000" anchor="ctr" anchorCtr="0">
              <a:noAutofit/>
            </a:bodyPr>
            <a:lstStyle/>
            <a:p>
              <a:pPr algn="ctr">
                <a:lnSpc>
                  <a:spcPct val="114000"/>
                </a:lnSpc>
                <a:spcAft>
                  <a:spcPts val="1200"/>
                </a:spcAft>
              </a:pPr>
              <a:r>
                <a:rPr lang="en-US" sz="2000" b="1" dirty="0">
                  <a:latin typeface="Calibri" panose="020F0502020204030204" pitchFamily="34" charset="0"/>
                  <a:cs typeface="Calibri" panose="020F0502020204030204" pitchFamily="34" charset="0"/>
                </a:rPr>
                <a:t>(J)</a:t>
              </a:r>
              <a:r>
                <a:rPr lang="en-US" sz="20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udging</a:t>
              </a:r>
              <a:r>
                <a:rPr lang="en-US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/(</a:t>
              </a:r>
              <a:r>
                <a:rPr lang="en-US" sz="2000" b="1" dirty="0">
                  <a:latin typeface="Calibri" panose="020F0502020204030204" pitchFamily="34" charset="0"/>
                  <a:cs typeface="Calibri" panose="020F0502020204030204" pitchFamily="34" charset="0"/>
                </a:rPr>
                <a:t>P)</a:t>
              </a:r>
              <a:r>
                <a:rPr lang="en-US" sz="20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erceiving</a:t>
              </a:r>
              <a:endParaRPr lang="en-US" sz="2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114000"/>
                </a:lnSpc>
                <a:spcAft>
                  <a:spcPts val="1200"/>
                </a:spcAft>
              </a:pPr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Judging → </a:t>
              </a:r>
              <a:r>
                <a:rPr lang="en-US" sz="1600" dirty="0">
                  <a:solidFill>
                    <a:srgbClr val="0432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Reciprocation</a:t>
              </a:r>
            </a:p>
            <a:p>
              <a:pPr>
                <a:lnSpc>
                  <a:spcPct val="114000"/>
                </a:lnSpc>
                <a:spcAft>
                  <a:spcPts val="1200"/>
                </a:spcAft>
              </a:pPr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Perceiving →</a:t>
              </a:r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600" dirty="0">
                  <a:solidFill>
                    <a:srgbClr val="0432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Distraction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DDF83AC3-C270-1DE7-F1C0-3BCA92BC232A}"/>
              </a:ext>
            </a:extLst>
          </p:cNvPr>
          <p:cNvSpPr txBox="1"/>
          <p:nvPr/>
        </p:nvSpPr>
        <p:spPr>
          <a:xfrm>
            <a:off x="1528795" y="5309721"/>
            <a:ext cx="6086410" cy="774058"/>
          </a:xfrm>
          <a:prstGeom prst="rect">
            <a:avLst/>
          </a:prstGeom>
          <a:solidFill>
            <a:srgbClr val="F8F8F8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8100" algn="ctr">
              <a:lnSpc>
                <a:spcPct val="114000"/>
              </a:lnSpc>
              <a:spcAft>
                <a:spcPts val="600"/>
              </a:spcAft>
              <a:buSzPct val="100000"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Perform 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targeted training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based on the type of attack the individual is susceptible to 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 → </a:t>
            </a:r>
            <a:r>
              <a:rPr lang="en-US" sz="2000" dirty="0">
                <a:solidFill>
                  <a:srgbClr val="FF2F92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ongoing research</a:t>
            </a:r>
            <a:endParaRPr lang="en-US" sz="2000" dirty="0">
              <a:solidFill>
                <a:srgbClr val="FF2F9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45342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000"/>
            </a:pPr>
            <a:r>
              <a:rPr lang="en-US" sz="3600" dirty="0"/>
              <a:t>Privacy in Online Social Networks (OSNs)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17</a:t>
            </a:fld>
            <a:endParaRPr/>
          </a:p>
        </p:txBody>
      </p:sp>
      <p:sp>
        <p:nvSpPr>
          <p:cNvPr id="7" name="Google Shape;85;p13">
            <a:extLst>
              <a:ext uri="{FF2B5EF4-FFF2-40B4-BE49-F238E27FC236}">
                <a16:creationId xmlns:a16="http://schemas.microsoft.com/office/drawing/2014/main" id="{9EA923C9-B94C-5BEB-9110-DE48215DCF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367910"/>
            <a:ext cx="8229600" cy="5249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8100" lvl="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None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OSNs are the perfect gateways for social engineering practices:</a:t>
            </a:r>
          </a:p>
          <a:p>
            <a:pPr lv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OSNs affordances can be easily leveraged to deceive other users (e.g.,  </a:t>
            </a:r>
            <a:r>
              <a:rPr lang="en-US" sz="2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anonymity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impersonation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pPr lv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Attackers can reach within seconds a wide range of potential victims through the communication channels of OSNs.</a:t>
            </a:r>
          </a:p>
          <a:p>
            <a:pPr lv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OSNs are spaces 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where people make their private life public!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FE9044-EF14-85B7-C700-B6FC0CEFFD6A}"/>
              </a:ext>
            </a:extLst>
          </p:cNvPr>
          <p:cNvSpPr txBox="1"/>
          <p:nvPr/>
        </p:nvSpPr>
        <p:spPr>
          <a:xfrm>
            <a:off x="773158" y="5299683"/>
            <a:ext cx="7612544" cy="707886"/>
          </a:xfrm>
          <a:prstGeom prst="rect">
            <a:avLst/>
          </a:prstGeom>
          <a:solidFill>
            <a:srgbClr val="FFFED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Personal information disclosed in OSNs help attackers to create a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profile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of their potential victims.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66A74F-2719-6156-0167-53332A1028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7507" y="3958464"/>
            <a:ext cx="5708985" cy="111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7401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000"/>
            </a:pPr>
            <a:r>
              <a:rPr lang="en-US" sz="3600" dirty="0"/>
              <a:t>Online Self-Disclosure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18</a:t>
            </a:fld>
            <a:endParaRPr/>
          </a:p>
        </p:txBody>
      </p:sp>
      <p:sp>
        <p:nvSpPr>
          <p:cNvPr id="7" name="Google Shape;85;p13">
            <a:extLst>
              <a:ext uri="{FF2B5EF4-FFF2-40B4-BE49-F238E27FC236}">
                <a16:creationId xmlns:a16="http://schemas.microsoft.com/office/drawing/2014/main" id="{9EA923C9-B94C-5BEB-9110-DE48215DCF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367910"/>
            <a:ext cx="8229600" cy="5249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8100" lvl="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None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Users are not aware about the 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risks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unrestrained self-disclosure practices in OSNs (e.g., social engineering, harassment, etc.).</a:t>
            </a:r>
          </a:p>
          <a:p>
            <a:pPr lv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FF0000"/>
              </a:buClr>
              <a:buSzPct val="100000"/>
              <a:buFont typeface="Zapf Dingbats"/>
              <a:buChar char="✘"/>
            </a:pPr>
            <a:r>
              <a:rPr lang="en-US" sz="20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Problem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Social media platforms lack 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risk cues 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inside both, their layouts and privacy policies!</a:t>
            </a:r>
          </a:p>
          <a:p>
            <a:pPr marL="38100" lvl="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FF0000"/>
              </a:buClr>
              <a:buSzPct val="100000"/>
              <a:buNone/>
            </a:pPr>
            <a:r>
              <a:rPr lang="en-US" sz="2000" b="1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Privacy calculus</a:t>
            </a:r>
            <a:r>
              <a:rPr lang="en-US" sz="2000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Performing a (rational) </a:t>
            </a:r>
            <a:r>
              <a:rPr lang="en-US" sz="20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assessment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the risk and benefits linked to personal information disclosure.</a:t>
            </a:r>
          </a:p>
          <a:p>
            <a:pPr lv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FF0000"/>
              </a:buClr>
              <a:buSzPct val="100000"/>
              <a:buFont typeface="Zapf Dingbats"/>
              <a:buChar char="✘"/>
            </a:pPr>
            <a:r>
              <a:rPr lang="en-US" sz="20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Problem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Privacy decisions are mostly driven by 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cognitive heuristics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instead of 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rational risk estimations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28C8A58-0F26-A134-03AD-99B7F797A20A}"/>
              </a:ext>
            </a:extLst>
          </p:cNvPr>
          <p:cNvGrpSpPr/>
          <p:nvPr/>
        </p:nvGrpSpPr>
        <p:grpSpPr>
          <a:xfrm>
            <a:off x="1378259" y="4679588"/>
            <a:ext cx="6387481" cy="1587848"/>
            <a:chOff x="1740568" y="4616116"/>
            <a:chExt cx="6855426" cy="1772652"/>
          </a:xfrm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3923C501-5AFB-7E2B-F3AC-7C0C1D4065CC}"/>
                </a:ext>
              </a:extLst>
            </p:cNvPr>
            <p:cNvSpPr/>
            <p:nvPr/>
          </p:nvSpPr>
          <p:spPr>
            <a:xfrm>
              <a:off x="4245141" y="4616116"/>
              <a:ext cx="1937085" cy="62564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0000"/>
                  </a:solidFill>
                </a:rPr>
                <a:t>Intention to disclose information</a:t>
              </a:r>
            </a:p>
          </p:txBody>
        </p:sp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5B05301F-29F3-873C-B4FE-AA065EDD0B1F}"/>
                </a:ext>
              </a:extLst>
            </p:cNvPr>
            <p:cNvSpPr/>
            <p:nvPr/>
          </p:nvSpPr>
          <p:spPr>
            <a:xfrm>
              <a:off x="1740569" y="5763126"/>
              <a:ext cx="1937085" cy="625642"/>
            </a:xfrm>
            <a:prstGeom prst="roundRect">
              <a:avLst/>
            </a:prstGeom>
            <a:solidFill>
              <a:srgbClr val="FF2600">
                <a:alpha val="20000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0000"/>
                  </a:solidFill>
                </a:rPr>
                <a:t>Perceived Risks</a:t>
              </a:r>
            </a:p>
          </p:txBody>
        </p:sp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3A357BD2-B39B-9420-32CE-7896207A4D3E}"/>
                </a:ext>
              </a:extLst>
            </p:cNvPr>
            <p:cNvSpPr/>
            <p:nvPr/>
          </p:nvSpPr>
          <p:spPr>
            <a:xfrm>
              <a:off x="1740568" y="4616116"/>
              <a:ext cx="1937085" cy="625642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0000"/>
                  </a:solidFill>
                </a:rPr>
                <a:t>Perceived Benefits</a:t>
              </a:r>
            </a:p>
          </p:txBody>
        </p:sp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88F772F7-D1D5-CAA6-FD09-AEC593995911}"/>
                </a:ext>
              </a:extLst>
            </p:cNvPr>
            <p:cNvSpPr/>
            <p:nvPr/>
          </p:nvSpPr>
          <p:spPr>
            <a:xfrm>
              <a:off x="4245141" y="5763126"/>
              <a:ext cx="1937085" cy="62564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0000"/>
                  </a:solidFill>
                </a:rPr>
                <a:t>Privacy Concern</a:t>
              </a:r>
            </a:p>
          </p:txBody>
        </p:sp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1FC7A943-7BC2-8B57-3B58-220CDEF9FB1B}"/>
                </a:ext>
              </a:extLst>
            </p:cNvPr>
            <p:cNvSpPr/>
            <p:nvPr/>
          </p:nvSpPr>
          <p:spPr>
            <a:xfrm>
              <a:off x="6658909" y="5763126"/>
              <a:ext cx="1937085" cy="62564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000000"/>
                  </a:solidFill>
                </a:rPr>
                <a:t>Actual information disclosure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B29EB7A8-850B-3319-A9E3-348CCD2843DC}"/>
                </a:ext>
              </a:extLst>
            </p:cNvPr>
            <p:cNvCxnSpPr>
              <a:cxnSpLocks/>
              <a:stCxn id="13" idx="3"/>
              <a:endCxn id="6" idx="1"/>
            </p:cNvCxnSpPr>
            <p:nvPr/>
          </p:nvCxnSpPr>
          <p:spPr>
            <a:xfrm>
              <a:off x="3677653" y="4928937"/>
              <a:ext cx="567488" cy="0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Elbow Connector 15">
              <a:extLst>
                <a:ext uri="{FF2B5EF4-FFF2-40B4-BE49-F238E27FC236}">
                  <a16:creationId xmlns:a16="http://schemas.microsoft.com/office/drawing/2014/main" id="{463933C4-D8F2-4FCA-71E7-D9A52686885A}"/>
                </a:ext>
              </a:extLst>
            </p:cNvPr>
            <p:cNvCxnSpPr>
              <a:cxnSpLocks/>
              <a:stCxn id="6" idx="3"/>
              <a:endCxn id="15" idx="0"/>
            </p:cNvCxnSpPr>
            <p:nvPr/>
          </p:nvCxnSpPr>
          <p:spPr>
            <a:xfrm>
              <a:off x="6182226" y="4928937"/>
              <a:ext cx="1445226" cy="834189"/>
            </a:xfrm>
            <a:prstGeom prst="bentConnector2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Elbow Connector 19">
              <a:extLst>
                <a:ext uri="{FF2B5EF4-FFF2-40B4-BE49-F238E27FC236}">
                  <a16:creationId xmlns:a16="http://schemas.microsoft.com/office/drawing/2014/main" id="{47E774D1-A943-E75F-0B1E-70C79EAF893A}"/>
                </a:ext>
              </a:extLst>
            </p:cNvPr>
            <p:cNvCxnSpPr>
              <a:cxnSpLocks/>
              <a:stCxn id="12" idx="0"/>
              <a:endCxn id="6" idx="2"/>
            </p:cNvCxnSpPr>
            <p:nvPr/>
          </p:nvCxnSpPr>
          <p:spPr>
            <a:xfrm rot="5400000" flipH="1" flipV="1">
              <a:off x="3700714" y="4250156"/>
              <a:ext cx="521368" cy="2504572"/>
            </a:xfrm>
            <a:prstGeom prst="bentConnector3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E9177D43-FE70-5296-0FE2-C9FF55B269C6}"/>
                </a:ext>
              </a:extLst>
            </p:cNvPr>
            <p:cNvCxnSpPr>
              <a:cxnSpLocks/>
              <a:stCxn id="14" idx="0"/>
              <a:endCxn id="6" idx="2"/>
            </p:cNvCxnSpPr>
            <p:nvPr/>
          </p:nvCxnSpPr>
          <p:spPr>
            <a:xfrm flipV="1">
              <a:off x="5213684" y="5241758"/>
              <a:ext cx="0" cy="521368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153FC525-3021-EC8E-7ECD-865E2ABB7946}"/>
                </a:ext>
              </a:extLst>
            </p:cNvPr>
            <p:cNvCxnSpPr>
              <a:cxnSpLocks/>
              <a:stCxn id="14" idx="1"/>
              <a:endCxn id="12" idx="3"/>
            </p:cNvCxnSpPr>
            <p:nvPr/>
          </p:nvCxnSpPr>
          <p:spPr>
            <a:xfrm flipH="1">
              <a:off x="3677654" y="6075947"/>
              <a:ext cx="567487" cy="0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522066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000"/>
            </a:pPr>
            <a:r>
              <a:rPr lang="en-US" sz="3600" dirty="0"/>
              <a:t>Cognitive Biases and Heuristics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19</a:t>
            </a:fld>
            <a:endParaRPr/>
          </a:p>
        </p:txBody>
      </p:sp>
      <p:sp>
        <p:nvSpPr>
          <p:cNvPr id="7" name="Google Shape;85;p13">
            <a:extLst>
              <a:ext uri="{FF2B5EF4-FFF2-40B4-BE49-F238E27FC236}">
                <a16:creationId xmlns:a16="http://schemas.microsoft.com/office/drawing/2014/main" id="{9EA923C9-B94C-5BEB-9110-DE48215DCF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367911"/>
            <a:ext cx="8229600" cy="5249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8100" lvl="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None/>
            </a:pP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Heuristics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(or rules of thumb) are short-cuts in decision making: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.Hiragino Kaku Gothic Interface W3"/>
              <a:buChar char="⇒"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Individuals use heuristics when bounded rationality prevents the exploration of all possible outcomes.</a:t>
            </a:r>
          </a:p>
          <a:p>
            <a:pPr marL="38100" lvl="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None/>
            </a:pP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Cognitive Biases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Systematic errors in judgements and behaviors: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.Hiragino Kaku Gothic Interface W3"/>
              <a:buChar char="⇒"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They do not necessarily imply odd or “wrong” behavior (they are </a:t>
            </a:r>
            <a:r>
              <a:rPr lang="en-US" sz="20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deviations from rational choices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E1D5B4-98FE-A2B9-3615-100CD8B6B3C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2826" y="3808056"/>
            <a:ext cx="2418347" cy="164593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3F24A11-EE5F-98C0-4FDB-E57D67027E4B}"/>
              </a:ext>
            </a:extLst>
          </p:cNvPr>
          <p:cNvSpPr txBox="1"/>
          <p:nvPr/>
        </p:nvSpPr>
        <p:spPr>
          <a:xfrm>
            <a:off x="765728" y="5622283"/>
            <a:ext cx="7612544" cy="707886"/>
          </a:xfrm>
          <a:prstGeom prst="rect">
            <a:avLst/>
          </a:prstGeom>
          <a:solidFill>
            <a:srgbClr val="FFFED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Biases are the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resulting gaps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between normative behavior and the heuristically determined behavior.</a:t>
            </a:r>
          </a:p>
        </p:txBody>
      </p:sp>
    </p:spTree>
    <p:extLst>
      <p:ext uri="{BB962C8B-B14F-4D97-AF65-F5344CB8AC3E}">
        <p14:creationId xmlns:p14="http://schemas.microsoft.com/office/powerpoint/2010/main" val="35696044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000"/>
            </a:pPr>
            <a:r>
              <a:rPr lang="en-US" sz="3600" dirty="0"/>
              <a:t>Cognitive Biases and Heuristics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20</a:t>
            </a:fld>
            <a:endParaRPr/>
          </a:p>
        </p:txBody>
      </p:sp>
      <p:sp>
        <p:nvSpPr>
          <p:cNvPr id="7" name="Google Shape;85;p13">
            <a:extLst>
              <a:ext uri="{FF2B5EF4-FFF2-40B4-BE49-F238E27FC236}">
                <a16:creationId xmlns:a16="http://schemas.microsoft.com/office/drawing/2014/main" id="{9EA923C9-B94C-5BEB-9110-DE48215DCF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367911"/>
            <a:ext cx="8229600" cy="5249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8100" lvl="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None/>
            </a:pP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Bandwagon Effect 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(anchoring or </a:t>
            </a:r>
            <a:r>
              <a:rPr lang="en-US" sz="20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 compliance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):</a:t>
            </a:r>
          </a:p>
          <a:p>
            <a:pPr lv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When deciding what to post on OSNs, one may be vastly affected by what others post, and set that as an anchor.</a:t>
            </a:r>
          </a:p>
          <a:p>
            <a:pPr lv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People tend to take the example of their </a:t>
            </a:r>
            <a:r>
              <a:rPr lang="en-US" sz="20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trusted peers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as a reference point for what is </a:t>
            </a:r>
            <a:r>
              <a:rPr lang="en-US" sz="20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appropriate to post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and emulate them.</a:t>
            </a:r>
          </a:p>
        </p:txBody>
      </p:sp>
      <p:pic>
        <p:nvPicPr>
          <p:cNvPr id="18434" name="Picture 2">
            <a:extLst>
              <a:ext uri="{FF2B5EF4-FFF2-40B4-BE49-F238E27FC236}">
                <a16:creationId xmlns:a16="http://schemas.microsoft.com/office/drawing/2014/main" id="{3C7F0E7F-9049-25BC-DCA2-DB7A431230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91816" y="4016944"/>
            <a:ext cx="7760368" cy="1837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0026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000"/>
            </a:pPr>
            <a:r>
              <a:rPr lang="en-US" sz="3600" dirty="0"/>
              <a:t>Cognitive Biases and Heuristics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21</a:t>
            </a:fld>
            <a:endParaRPr/>
          </a:p>
        </p:txBody>
      </p:sp>
      <p:sp>
        <p:nvSpPr>
          <p:cNvPr id="7" name="Google Shape;85;p13">
            <a:extLst>
              <a:ext uri="{FF2B5EF4-FFF2-40B4-BE49-F238E27FC236}">
                <a16:creationId xmlns:a16="http://schemas.microsoft.com/office/drawing/2014/main" id="{9EA923C9-B94C-5BEB-9110-DE48215DCF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367911"/>
            <a:ext cx="8229600" cy="5249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8100" lvl="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None/>
            </a:pP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Expectancy violation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Consists of diminishing the amount of self-disclosure if the credibility of the platform is perceived as low (e.g., 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http://thebiguglywebsite.com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Graphical interfaces can have a large 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credibility impact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59A717-2D24-0E90-B572-5100DAEFAA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7110" y="3182418"/>
            <a:ext cx="5249780" cy="3149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2598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000"/>
            </a:pPr>
            <a:r>
              <a:rPr lang="en-US" sz="3600" dirty="0"/>
              <a:t>Cognitive Biases and Heuristics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22</a:t>
            </a:fld>
            <a:endParaRPr/>
          </a:p>
        </p:txBody>
      </p:sp>
      <p:sp>
        <p:nvSpPr>
          <p:cNvPr id="7" name="Google Shape;85;p13">
            <a:extLst>
              <a:ext uri="{FF2B5EF4-FFF2-40B4-BE49-F238E27FC236}">
                <a16:creationId xmlns:a16="http://schemas.microsoft.com/office/drawing/2014/main" id="{9EA923C9-B94C-5BEB-9110-DE48215DCF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367911"/>
            <a:ext cx="8229600" cy="5249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8100" lvl="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None/>
            </a:pP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Status Quo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Refers to individuals’ affinity for default choices.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Users usually assume that the default configurations of privacy tools protect them, </a:t>
            </a:r>
            <a:r>
              <a:rPr lang="en-US" sz="20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without reviewing the settings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F99C6F-5F41-2600-7332-E320C3D2858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052" y="3617835"/>
            <a:ext cx="7579895" cy="156191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806280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000"/>
            </a:pPr>
            <a:r>
              <a:rPr lang="en-US" sz="3600" dirty="0"/>
              <a:t>Cognitive Biases and Heuristics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23</a:t>
            </a:fld>
            <a:endParaRPr/>
          </a:p>
        </p:txBody>
      </p:sp>
      <p:sp>
        <p:nvSpPr>
          <p:cNvPr id="7" name="Google Shape;85;p13">
            <a:extLst>
              <a:ext uri="{FF2B5EF4-FFF2-40B4-BE49-F238E27FC236}">
                <a16:creationId xmlns:a16="http://schemas.microsoft.com/office/drawing/2014/main" id="{9EA923C9-B94C-5BEB-9110-DE48215DCF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367911"/>
            <a:ext cx="8229600" cy="5249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8100" lvl="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None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Heuristics can be “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positive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 or “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negative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 depending whether they promote information disclosure or not:</a:t>
            </a:r>
          </a:p>
          <a:p>
            <a:pPr lv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.Hiragino Kaku Gothic Interface W3"/>
              <a:buChar char="⇒"/>
            </a:pPr>
            <a:r>
              <a:rPr lang="en-US" sz="2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 compliance 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 a 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positive 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heuristic, whereas </a:t>
            </a:r>
            <a:r>
              <a:rPr lang="en-US" sz="2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expectancy violation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is a 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negative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one.</a:t>
            </a:r>
          </a:p>
          <a:p>
            <a:pPr lv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.Hiragino Kaku Gothic Interface W3"/>
              <a:buChar char="⇒"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Cognitive heuristics are mainly </a:t>
            </a:r>
            <a:r>
              <a:rPr lang="en-US" sz="20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triggered by cues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673B0F-3E78-48C0-84E8-8FA942B9EE3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2855" y="3366792"/>
            <a:ext cx="3158290" cy="212734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2E3E45F-91CA-704E-8922-762DABCEEF54}"/>
              </a:ext>
            </a:extLst>
          </p:cNvPr>
          <p:cNvSpPr txBox="1"/>
          <p:nvPr/>
        </p:nvSpPr>
        <p:spPr>
          <a:xfrm>
            <a:off x="765728" y="5622283"/>
            <a:ext cx="7612544" cy="707886"/>
          </a:xfrm>
          <a:prstGeom prst="rect">
            <a:avLst/>
          </a:prstGeom>
          <a:solidFill>
            <a:srgbClr val="FFFED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OSNs render cues that mainly trigger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positive heuristics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!!! ⇒ People share their data </a:t>
            </a:r>
            <a:r>
              <a:rPr lang="en-US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despite the consequences</a:t>
            </a:r>
          </a:p>
        </p:txBody>
      </p:sp>
    </p:spTree>
    <p:extLst>
      <p:ext uri="{BB962C8B-B14F-4D97-AF65-F5344CB8AC3E}">
        <p14:creationId xmlns:p14="http://schemas.microsoft.com/office/powerpoint/2010/main" val="3035161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000"/>
            </a:pPr>
            <a:r>
              <a:rPr lang="en-US" sz="3600" dirty="0"/>
              <a:t>Privacy Nudges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24</a:t>
            </a:fld>
            <a:endParaRPr/>
          </a:p>
        </p:txBody>
      </p:sp>
      <p:sp>
        <p:nvSpPr>
          <p:cNvPr id="7" name="Google Shape;85;p13">
            <a:extLst>
              <a:ext uri="{FF2B5EF4-FFF2-40B4-BE49-F238E27FC236}">
                <a16:creationId xmlns:a16="http://schemas.microsoft.com/office/drawing/2014/main" id="{9EA923C9-B94C-5BEB-9110-DE48215DCF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367911"/>
            <a:ext cx="8229600" cy="5249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8100" lvl="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None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When aiming to improve people’s cybersecurity choices, we must con- sider that users are subjected to different cognitive biases:</a:t>
            </a:r>
          </a:p>
          <a:p>
            <a:pPr lv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Zapf Dingbats"/>
              <a:buChar char="✘"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Biases need to be 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mitigated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 prevent unintended outcomes.</a:t>
            </a:r>
          </a:p>
          <a:p>
            <a:pPr lv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itchFamily="2" charset="2"/>
              <a:buChar char="ü"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Biases can be 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leveraged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 encourage beneficial behavior.</a:t>
            </a:r>
          </a:p>
          <a:p>
            <a:pPr marL="38100" lvl="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None/>
            </a:pPr>
            <a:r>
              <a:rPr lang="en-US" sz="20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Nudges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Introduction of 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small changes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 a 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choice architecture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with the purpose of 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encouraging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(persuade) a certain user behavior.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E3E45F-91CA-704E-8922-762DABCEEF54}"/>
              </a:ext>
            </a:extLst>
          </p:cNvPr>
          <p:cNvSpPr txBox="1"/>
          <p:nvPr/>
        </p:nvSpPr>
        <p:spPr>
          <a:xfrm>
            <a:off x="765728" y="5622283"/>
            <a:ext cx="7612544" cy="707886"/>
          </a:xfrm>
          <a:prstGeom prst="rect">
            <a:avLst/>
          </a:prstGeom>
          <a:solidFill>
            <a:srgbClr val="FFFED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 Scholars have elaborated on several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nudging solutions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to support users’ privacy and security decisions inside and outside OSNs.</a:t>
            </a:r>
            <a:endParaRPr lang="en-US" sz="2000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062D00-B8F1-0378-42C8-072D17661EA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3726" y="3692840"/>
            <a:ext cx="3256547" cy="184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6962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000"/>
            </a:pPr>
            <a:r>
              <a:rPr lang="en-US" sz="3600" dirty="0"/>
              <a:t>Privacy Nudges: Examples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25</a:t>
            </a:fld>
            <a:endParaRPr/>
          </a:p>
        </p:txBody>
      </p:sp>
      <p:sp>
        <p:nvSpPr>
          <p:cNvPr id="7" name="Google Shape;85;p13">
            <a:extLst>
              <a:ext uri="{FF2B5EF4-FFF2-40B4-BE49-F238E27FC236}">
                <a16:creationId xmlns:a16="http://schemas.microsoft.com/office/drawing/2014/main" id="{9EA923C9-B94C-5BEB-9110-DE48215DCF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367911"/>
            <a:ext cx="8229600" cy="5249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8100" lvl="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None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Information provision aims to counteract the negative effects of </a:t>
            </a:r>
            <a:r>
              <a:rPr lang="en-US" sz="2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availability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sz="2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overconfidence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biases: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en-US" sz="20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Overconfidence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Underestimation of the chances that one might be subject to a negative event.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en-US" sz="20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Availability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Influence of salient cues that may not be effective signals of possible adverse events.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3EC76B-4608-BBEC-5F15-D695E9AAC3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8560" y="3777768"/>
            <a:ext cx="4906880" cy="2761132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1024658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000"/>
            </a:pPr>
            <a:r>
              <a:rPr lang="en-US" sz="3600" dirty="0"/>
              <a:t>Privacy Nudges: Examples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26</a:t>
            </a:fld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909E5C-627E-C583-FE03-4F468C76E6E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03522" y="1440099"/>
            <a:ext cx="2336954" cy="415458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0D68B62-28AA-47D1-7173-CEBBFD791EC2}"/>
              </a:ext>
            </a:extLst>
          </p:cNvPr>
          <p:cNvSpPr txBox="1"/>
          <p:nvPr/>
        </p:nvSpPr>
        <p:spPr>
          <a:xfrm>
            <a:off x="765727" y="5827079"/>
            <a:ext cx="7612544" cy="400110"/>
          </a:xfrm>
          <a:prstGeom prst="rect">
            <a:avLst/>
          </a:prstGeom>
          <a:solidFill>
            <a:srgbClr val="73FEFF">
              <a:alpha val="28235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WiFi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scanners aim to encourage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secure networks selection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0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962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000"/>
            </a:pPr>
            <a:r>
              <a:rPr lang="en-US" sz="3600" dirty="0"/>
              <a:t>Privacy Nudges: Examples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27</a:t>
            </a:fld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D68B62-28AA-47D1-7173-CEBBFD791EC2}"/>
              </a:ext>
            </a:extLst>
          </p:cNvPr>
          <p:cNvSpPr txBox="1"/>
          <p:nvPr/>
        </p:nvSpPr>
        <p:spPr>
          <a:xfrm>
            <a:off x="765727" y="5827079"/>
            <a:ext cx="7612544" cy="400110"/>
          </a:xfrm>
          <a:prstGeom prst="rect">
            <a:avLst/>
          </a:prstGeom>
          <a:solidFill>
            <a:srgbClr val="D7FE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Privacy nudge for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location sharing control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in Android apps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4FA28B-1AA0-CDDF-ABEA-FBEC9FA9FD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5800" y="1367911"/>
            <a:ext cx="5672398" cy="416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6878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000"/>
            </a:pPr>
            <a:r>
              <a:rPr lang="en-US" sz="3600" dirty="0"/>
              <a:t>Privacy Nudges: Examples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28</a:t>
            </a:fld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D68B62-28AA-47D1-7173-CEBBFD791EC2}"/>
              </a:ext>
            </a:extLst>
          </p:cNvPr>
          <p:cNvSpPr txBox="1"/>
          <p:nvPr/>
        </p:nvSpPr>
        <p:spPr>
          <a:xfrm>
            <a:off x="773158" y="5216477"/>
            <a:ext cx="7612544" cy="400110"/>
          </a:xfrm>
          <a:prstGeom prst="rect">
            <a:avLst/>
          </a:prstGeom>
          <a:solidFill>
            <a:srgbClr val="D7FE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Nudge for promoting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safer textual publications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in OSNs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E47ED7-81A3-6BD2-76E8-3BEF3945E2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727" y="2189006"/>
            <a:ext cx="7612544" cy="2287708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9984895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000"/>
            </a:pPr>
            <a:r>
              <a:rPr lang="en-US" sz="3600" dirty="0"/>
              <a:t>Nudges </a:t>
            </a:r>
            <a:r>
              <a:rPr lang="en-US" sz="3600" dirty="0" err="1"/>
              <a:t>v.s</a:t>
            </a:r>
            <a:r>
              <a:rPr lang="en-US" sz="3600" dirty="0"/>
              <a:t>. Recommender Systems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29</a:t>
            </a:fld>
            <a:endParaRPr/>
          </a:p>
        </p:txBody>
      </p:sp>
      <p:sp>
        <p:nvSpPr>
          <p:cNvPr id="7" name="Google Shape;85;p13">
            <a:extLst>
              <a:ext uri="{FF2B5EF4-FFF2-40B4-BE49-F238E27FC236}">
                <a16:creationId xmlns:a16="http://schemas.microsoft.com/office/drawing/2014/main" id="{9EA923C9-B94C-5BEB-9110-DE48215DCF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367911"/>
            <a:ext cx="8229600" cy="5249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8100" lvl="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None/>
            </a:pPr>
            <a:r>
              <a:rPr lang="en-US" sz="21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Recommender systems </a:t>
            </a:r>
            <a:r>
              <a:rPr lang="en-US" sz="2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provide suggestions for items that are most likely of interest to a particular user.</a:t>
            </a:r>
          </a:p>
          <a:p>
            <a:pPr lv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.Hiragino Kaku Gothic Interface W3"/>
              <a:buChar char="⇒"/>
            </a:pPr>
            <a:r>
              <a:rPr lang="en-US" sz="2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Suggest items that are within the user’s current </a:t>
            </a:r>
            <a:r>
              <a:rPr lang="en-US" sz="21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interest area</a:t>
            </a:r>
            <a:r>
              <a:rPr lang="en-US" sz="2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lv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.Hiragino Kaku Gothic Interface W3"/>
              <a:buChar char="⇒"/>
            </a:pPr>
            <a:r>
              <a:rPr lang="en-US" sz="21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Examples</a:t>
            </a:r>
            <a:r>
              <a:rPr lang="en-US" sz="2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Netflix, Amazon, YouTube...</a:t>
            </a:r>
          </a:p>
          <a:p>
            <a:pPr marL="38100" lvl="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None/>
            </a:pPr>
            <a:r>
              <a:rPr lang="en-US" sz="21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Nudges</a:t>
            </a:r>
            <a:r>
              <a:rPr lang="en-US" sz="2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aim to provide recommendations that, in some respects, are outside the users’ primary interests or requirements:</a:t>
            </a:r>
          </a:p>
          <a:p>
            <a:pPr lv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.Hiragino Kaku Gothic Interface W3"/>
              <a:buChar char="⇒"/>
            </a:pPr>
            <a:r>
              <a:rPr lang="en-US" sz="2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nudging goal </a:t>
            </a:r>
            <a:r>
              <a:rPr lang="en-US" sz="21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might not match</a:t>
            </a:r>
            <a:r>
              <a:rPr lang="en-US" sz="2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the original interests or requirements of the user.</a:t>
            </a:r>
          </a:p>
          <a:p>
            <a:pPr lv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.Hiragino Kaku Gothic Interface W3"/>
              <a:buChar char="⇒"/>
            </a:pPr>
            <a:r>
              <a:rPr lang="en-US" sz="2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Nudges are rather about making the user stretch, to achieve something in line with the </a:t>
            </a:r>
            <a:r>
              <a:rPr lang="en-US" sz="21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nudging goal</a:t>
            </a:r>
            <a:r>
              <a:rPr lang="en-US" sz="2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lv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.Hiragino Kaku Gothic Interface W3"/>
              <a:buChar char="⇒"/>
            </a:pPr>
            <a:r>
              <a:rPr lang="en-US" sz="2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goal is to change users’ behavior for the </a:t>
            </a:r>
            <a:r>
              <a:rPr lang="en-US" sz="21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common good</a:t>
            </a:r>
            <a:r>
              <a:rPr lang="en-US" sz="2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696292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000"/>
            </a:pPr>
            <a:r>
              <a:rPr lang="en-US" sz="3600" dirty="0"/>
              <a:t>Issues and Improvement Areas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30</a:t>
            </a:fld>
            <a:endParaRPr/>
          </a:p>
        </p:txBody>
      </p:sp>
      <p:sp>
        <p:nvSpPr>
          <p:cNvPr id="7" name="Google Shape;85;p13">
            <a:extLst>
              <a:ext uri="{FF2B5EF4-FFF2-40B4-BE49-F238E27FC236}">
                <a16:creationId xmlns:a16="http://schemas.microsoft.com/office/drawing/2014/main" id="{9EA923C9-B94C-5BEB-9110-DE48215DCF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3394881"/>
            <a:ext cx="8229552" cy="2720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FF0000"/>
              </a:buClr>
              <a:buSzPct val="100000"/>
              <a:buFont typeface="Zapf Dingbats"/>
              <a:buChar char="✘"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purpose of the intervention is not completely clear. </a:t>
            </a:r>
          </a:p>
          <a:p>
            <a:pPr lv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FF0000"/>
              </a:buClr>
              <a:buSzPct val="100000"/>
              <a:buFont typeface="Zapf Dingbats"/>
              <a:buChar char="✘"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same warning message is shown to all the users.</a:t>
            </a:r>
          </a:p>
          <a:p>
            <a:pPr lv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FF0000"/>
              </a:buClr>
              <a:buSzPct val="100000"/>
              <a:buFont typeface="Zapf Dingbats"/>
              <a:buChar char="✘"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countermeasure or protective action is recommended.</a:t>
            </a:r>
          </a:p>
          <a:p>
            <a:pPr marL="38100" lvl="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FF0000"/>
              </a:buClr>
              <a:buSzPct val="100000"/>
              <a:buNone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When possible, nudging solutions </a:t>
            </a:r>
            <a:r>
              <a:rPr lang="en-US" sz="20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should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lv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00B050"/>
              </a:buClr>
              <a:buSzPct val="90000"/>
              <a:buFont typeface=".Apple Color Emoji UI"/>
              <a:buChar char="✅"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Target individuals’ reflective reasoning ⇒ </a:t>
            </a:r>
            <a:r>
              <a:rPr lang="en-US" sz="2000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risk cues!</a:t>
            </a:r>
          </a:p>
          <a:p>
            <a:pPr lv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00B050"/>
              </a:buClr>
              <a:buSzPct val="90000"/>
              <a:buFont typeface=".Apple Color Emoji UI"/>
              <a:buChar char="✅"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Adapt to each user’s goals/expectations ⇒ </a:t>
            </a:r>
            <a:r>
              <a:rPr lang="en-US" sz="2000" b="1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personalization! </a:t>
            </a:r>
          </a:p>
          <a:p>
            <a:pPr lv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00B050"/>
              </a:buClr>
              <a:buSzPct val="90000"/>
              <a:buFont typeface=".Apple Color Emoji UI"/>
              <a:buChar char="✅"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Recommend coping mechanisms ⇒ </a:t>
            </a:r>
            <a:r>
              <a:rPr lang="en-US" sz="2000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audience management!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02BE56-DB48-6C61-1C2A-B3B14148BE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8119" y="1448597"/>
            <a:ext cx="5967714" cy="1793406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9957665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000"/>
            </a:pPr>
            <a:r>
              <a:rPr lang="en-US" sz="3600" dirty="0"/>
              <a:t>Privacy Nudges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31</a:t>
            </a:fld>
            <a:endParaRPr/>
          </a:p>
        </p:txBody>
      </p:sp>
      <p:sp>
        <p:nvSpPr>
          <p:cNvPr id="7" name="Google Shape;85;p13">
            <a:extLst>
              <a:ext uri="{FF2B5EF4-FFF2-40B4-BE49-F238E27FC236}">
                <a16:creationId xmlns:a16="http://schemas.microsoft.com/office/drawing/2014/main" id="{9EA923C9-B94C-5BEB-9110-DE48215DCF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367911"/>
            <a:ext cx="8229600" cy="5249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8100" lvl="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None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Personalized nudging solutions employ 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Artificial Intelligence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(AI) to understand and anticipate the (privacy) needs of each user: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en-US" sz="20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User Model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A set of adaptation variables that guide the personalization of behavioral interventions (e.g., </a:t>
            </a:r>
            <a:r>
              <a:rPr lang="en-US" sz="2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privacy attitudes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E3E45F-91CA-704E-8922-762DABCEEF54}"/>
              </a:ext>
            </a:extLst>
          </p:cNvPr>
          <p:cNvSpPr txBox="1"/>
          <p:nvPr/>
        </p:nvSpPr>
        <p:spPr>
          <a:xfrm>
            <a:off x="765728" y="5622283"/>
            <a:ext cx="7612544" cy="707886"/>
          </a:xfrm>
          <a:prstGeom prst="rect">
            <a:avLst/>
          </a:prstGeom>
          <a:solidFill>
            <a:srgbClr val="FFFED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User models can be generated either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explicitly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(e.g., set-up questionnaire) or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implicitly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(e.g., behavioral data)</a:t>
            </a:r>
            <a:endParaRPr lang="en-US" sz="2000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D07EA1-1B89-0D88-64B4-797F587C39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7547" y="3021877"/>
            <a:ext cx="4408905" cy="249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841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000"/>
            </a:pPr>
            <a:r>
              <a:rPr lang="en-US" sz="3600" dirty="0"/>
              <a:t>Privacy Nudges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32</a:t>
            </a:fld>
            <a:endParaRPr/>
          </a:p>
        </p:txBody>
      </p:sp>
      <p:sp>
        <p:nvSpPr>
          <p:cNvPr id="7" name="Google Shape;85;p13">
            <a:extLst>
              <a:ext uri="{FF2B5EF4-FFF2-40B4-BE49-F238E27FC236}">
                <a16:creationId xmlns:a16="http://schemas.microsoft.com/office/drawing/2014/main" id="{9EA923C9-B94C-5BEB-9110-DE48215DCF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367911"/>
            <a:ext cx="8229600" cy="5249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8100" lvl="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None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Personalized nudging solutions employ 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Artificial Intelligence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(AI) to understand and anticipate the (privacy) needs of each user: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en-US" sz="20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User Model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A set of adaptation variables that guide the personalization of behavioral interventions (e.g., </a:t>
            </a:r>
            <a:r>
              <a:rPr lang="en-US" sz="2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privacy attitudes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E3E45F-91CA-704E-8922-762DABCEEF54}"/>
              </a:ext>
            </a:extLst>
          </p:cNvPr>
          <p:cNvSpPr txBox="1"/>
          <p:nvPr/>
        </p:nvSpPr>
        <p:spPr>
          <a:xfrm>
            <a:off x="765728" y="5622283"/>
            <a:ext cx="7612544" cy="707886"/>
          </a:xfrm>
          <a:prstGeom prst="rect">
            <a:avLst/>
          </a:prstGeom>
          <a:solidFill>
            <a:srgbClr val="FFFED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User models can be generated either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explicitly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(e.g., set-up questionnaire) or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implicitly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(e.g., behavioral data)</a:t>
            </a:r>
            <a:endParaRPr lang="en-US" sz="2000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D07EA1-1B89-0D88-64B4-797F587C39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7547" y="3021877"/>
            <a:ext cx="4408905" cy="249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6636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000"/>
            </a:pPr>
            <a:r>
              <a:rPr lang="en-US" sz="3600" dirty="0"/>
              <a:t>Privacy Attitudes (Westin)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33</a:t>
            </a:fld>
            <a:endParaRPr/>
          </a:p>
        </p:txBody>
      </p:sp>
      <p:sp>
        <p:nvSpPr>
          <p:cNvPr id="7" name="Google Shape;85;p13">
            <a:extLst>
              <a:ext uri="{FF2B5EF4-FFF2-40B4-BE49-F238E27FC236}">
                <a16:creationId xmlns:a16="http://schemas.microsoft.com/office/drawing/2014/main" id="{9EA923C9-B94C-5BEB-9110-DE48215DCF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3681663"/>
            <a:ext cx="8229600" cy="2935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810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None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People’s privacy attitudes can be identified using a questionnaire: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en-US" sz="2000" b="1" dirty="0">
                <a:solidFill>
                  <a:srgbClr val="FF38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Unconcerned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users are the less privacy protective.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en-US" sz="2000" b="1" dirty="0">
                <a:solidFill>
                  <a:srgbClr val="FF38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Fundamentalists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seek actively for privacy and data protection.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en-US" sz="2000" b="1" dirty="0">
                <a:solidFill>
                  <a:srgbClr val="FF38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Pragmatists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are in an intermediate position.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E3E45F-91CA-704E-8922-762DABCEEF54}"/>
              </a:ext>
            </a:extLst>
          </p:cNvPr>
          <p:cNvSpPr txBox="1"/>
          <p:nvPr/>
        </p:nvSpPr>
        <p:spPr>
          <a:xfrm>
            <a:off x="765728" y="5622283"/>
            <a:ext cx="7612544" cy="707886"/>
          </a:xfrm>
          <a:prstGeom prst="rect">
            <a:avLst/>
          </a:prstGeom>
          <a:solidFill>
            <a:srgbClr val="FFFED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Example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: Fundamentalists should only be informed on very-high privacy risks, whereas pragmatists also about low risks.</a:t>
            </a:r>
            <a:endParaRPr lang="en-US" sz="2000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7D73BA-074F-8770-4A11-8F7DC50F1AF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23670" y="1388739"/>
            <a:ext cx="4696660" cy="2188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3298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000"/>
            </a:pPr>
            <a:r>
              <a:rPr lang="en-US" sz="3600" dirty="0"/>
              <a:t>Privacy Attitudes (Westin)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34</a:t>
            </a:fld>
            <a:endParaRPr/>
          </a:p>
        </p:txBody>
      </p:sp>
      <p:sp>
        <p:nvSpPr>
          <p:cNvPr id="7" name="Google Shape;85;p13">
            <a:extLst>
              <a:ext uri="{FF2B5EF4-FFF2-40B4-BE49-F238E27FC236}">
                <a16:creationId xmlns:a16="http://schemas.microsoft.com/office/drawing/2014/main" id="{9EA923C9-B94C-5BEB-9110-DE48215DCF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367911"/>
            <a:ext cx="8229600" cy="5249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8100" indent="0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  <a:buSzPct val="100000"/>
              <a:buNone/>
            </a:pPr>
            <a:r>
              <a:rPr lang="en-US" sz="1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Indicate how much do you agree/disagree with the following statements: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  <a:buSzPct val="100000"/>
              <a:buFont typeface="Wingdings" pitchFamily="2" charset="2"/>
              <a:buChar char="Ø"/>
            </a:pPr>
            <a:r>
              <a:rPr lang="en-US" sz="1900" b="1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Q1:</a:t>
            </a:r>
            <a:r>
              <a:rPr lang="en-US" sz="1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“Consumers have lost all control over how personal information is collected and used by social media platforms”.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  <a:buSzPct val="100000"/>
              <a:buFont typeface="Wingdings" pitchFamily="2" charset="2"/>
              <a:buChar char="Ø"/>
            </a:pPr>
            <a:r>
              <a:rPr lang="en-US" sz="1900" b="1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Q2:</a:t>
            </a:r>
            <a:r>
              <a:rPr lang="en-US" sz="1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“Most platforms handle the personal information they collect about consumers in a proper and confidential way”.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  <a:buSzPct val="100000"/>
              <a:buFont typeface="Wingdings" pitchFamily="2" charset="2"/>
              <a:buChar char="Ø"/>
            </a:pPr>
            <a:r>
              <a:rPr lang="en-US" sz="1900" b="1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Q3:</a:t>
            </a:r>
            <a:r>
              <a:rPr lang="en-US" sz="1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“Existing laws and software development practices provide a reasonable level of protection for consumer privacy today”.</a:t>
            </a:r>
          </a:p>
          <a:p>
            <a:pPr marL="38100" indent="0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  <a:buSzPct val="100000"/>
              <a:buNone/>
            </a:pPr>
            <a:r>
              <a:rPr lang="en-US" sz="19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Answering options</a:t>
            </a:r>
            <a:r>
              <a:rPr lang="en-US" sz="1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9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strongly agree</a:t>
            </a:r>
            <a:r>
              <a:rPr lang="en-US" sz="1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9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somewhat agree</a:t>
            </a:r>
            <a:r>
              <a:rPr lang="en-US" sz="1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9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somewhat disagree</a:t>
            </a:r>
            <a:r>
              <a:rPr lang="en-US" sz="1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9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strongly disagree</a:t>
            </a:r>
            <a:r>
              <a:rPr lang="en-US" sz="1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9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don’t know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  <a:buSzPct val="100000"/>
            </a:pPr>
            <a:r>
              <a:rPr lang="en-US" sz="1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Fundamentalists</a:t>
            </a:r>
            <a:r>
              <a:rPr lang="en-US" sz="1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agree (strongly or somewhat) to Q1 and disagree (strongly or somewhat) to Q2 and Q3.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  <a:buSzPct val="100000"/>
            </a:pPr>
            <a:r>
              <a:rPr lang="en-US" sz="1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Unconcerned</a:t>
            </a:r>
            <a:r>
              <a:rPr lang="en-US" sz="1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disagree (strongly or somewhat) with Q1 and agree (strongly or somewhat) with Q2 and Q3.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  <a:buSzPct val="100000"/>
            </a:pPr>
            <a:r>
              <a:rPr lang="en-US" sz="1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Pragmatists</a:t>
            </a:r>
            <a:r>
              <a:rPr lang="en-US" sz="1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are those with any other pattern of responses.</a:t>
            </a:r>
          </a:p>
        </p:txBody>
      </p:sp>
    </p:spTree>
    <p:extLst>
      <p:ext uri="{BB962C8B-B14F-4D97-AF65-F5344CB8AC3E}">
        <p14:creationId xmlns:p14="http://schemas.microsoft.com/office/powerpoint/2010/main" val="28344434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000"/>
            </a:pPr>
            <a:r>
              <a:rPr lang="en-US" sz="3600" dirty="0"/>
              <a:t>Multiparty Privacy Conflicts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35</a:t>
            </a:fld>
            <a:endParaRPr/>
          </a:p>
        </p:txBody>
      </p:sp>
      <p:sp>
        <p:nvSpPr>
          <p:cNvPr id="7" name="Google Shape;85;p13">
            <a:extLst>
              <a:ext uri="{FF2B5EF4-FFF2-40B4-BE49-F238E27FC236}">
                <a16:creationId xmlns:a16="http://schemas.microsoft.com/office/drawing/2014/main" id="{9EA923C9-B94C-5BEB-9110-DE48215DCF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367911"/>
            <a:ext cx="8229600" cy="5249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810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None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Overall, current preventative nudges focus on 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individual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self-disclosure risks: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FF0000"/>
              </a:buClr>
              <a:buSzPct val="100000"/>
              <a:buFont typeface="Zapf Dingbats"/>
              <a:buChar char="✘"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They do not consider unwanted incidents that may occur when sharing content that also compromises the 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privacy of others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810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None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Situations in which personal information of others is unintentionally exposed to the public are frequent:</a:t>
            </a:r>
          </a:p>
          <a:p>
            <a:pPr marL="5652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Helvetica Neue" panose="02000503000000020004" pitchFamily="2" charset="0"/>
              <a:buChar char="☹"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People 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sharing pictures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their friends 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without consent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5652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Helvetica Neue" panose="02000503000000020004" pitchFamily="2" charset="0"/>
              <a:buChar char="☹"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People 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tagging others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 publications without taking their individual privacy preferences into account.</a:t>
            </a:r>
          </a:p>
          <a:p>
            <a:pPr marL="3810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None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⇒ </a:t>
            </a:r>
            <a:r>
              <a:rPr lang="en-US" sz="2000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Multiparty Privacy (MP) 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takes a 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collective view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on the norms and boundaries of information disclosure.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DBBC0E-6DA9-FEA8-C4CE-3B944DC34A21}"/>
              </a:ext>
            </a:extLst>
          </p:cNvPr>
          <p:cNvSpPr txBox="1"/>
          <p:nvPr/>
        </p:nvSpPr>
        <p:spPr>
          <a:xfrm>
            <a:off x="765728" y="5453843"/>
            <a:ext cx="7612544" cy="707886"/>
          </a:xfrm>
          <a:prstGeom prst="rect">
            <a:avLst/>
          </a:prstGeom>
          <a:solidFill>
            <a:srgbClr val="FFFED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MP elaborates on the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conflicting privacy preferences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among the</a:t>
            </a:r>
          </a:p>
          <a:p>
            <a:pPr algn="ctr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co-owners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of particular data items.</a:t>
            </a:r>
          </a:p>
        </p:txBody>
      </p:sp>
    </p:spTree>
    <p:extLst>
      <p:ext uri="{BB962C8B-B14F-4D97-AF65-F5344CB8AC3E}">
        <p14:creationId xmlns:p14="http://schemas.microsoft.com/office/powerpoint/2010/main" val="37733682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000"/>
            </a:pPr>
            <a:r>
              <a:rPr lang="en-US" sz="3600" dirty="0"/>
              <a:t>Methods and Strategies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36</a:t>
            </a:fld>
            <a:endParaRPr/>
          </a:p>
        </p:txBody>
      </p:sp>
      <p:sp>
        <p:nvSpPr>
          <p:cNvPr id="7" name="Google Shape;85;p13">
            <a:extLst>
              <a:ext uri="{FF2B5EF4-FFF2-40B4-BE49-F238E27FC236}">
                <a16:creationId xmlns:a16="http://schemas.microsoft.com/office/drawing/2014/main" id="{9EA923C9-B94C-5BEB-9110-DE48215DCF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367911"/>
            <a:ext cx="8229600" cy="5249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810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None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Overall, current 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methods and strategies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for counteracting MP conflicts in OSNs can be classified into: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Dissuasive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“...aim to make uploaders reflect on the implications of sharing a given item and raise awareness about the consequences of unilateral decisions”.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Precautionary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“...automate collaborative practices and force uploaders to collaborate with data subjects or otherwise limit the shared content”.</a:t>
            </a:r>
          </a:p>
          <a:p>
            <a:pPr marL="3810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None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Precautionary mechanisms can be further divided into: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en-US" sz="20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Audience modification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Mechanisms that modify an item’s audience (e.g., who can see a photo).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en-US" sz="20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Item modification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Mechanisms that obfuscate the item to be shared (e.g., blurring faces in a photo).</a:t>
            </a:r>
          </a:p>
        </p:txBody>
      </p:sp>
    </p:spTree>
    <p:extLst>
      <p:ext uri="{BB962C8B-B14F-4D97-AF65-F5344CB8AC3E}">
        <p14:creationId xmlns:p14="http://schemas.microsoft.com/office/powerpoint/2010/main" val="17004616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000"/>
            </a:pPr>
            <a:r>
              <a:rPr lang="en-US" sz="3600" dirty="0"/>
              <a:t>Precautionary: Item Modification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37</a:t>
            </a:fld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DB507A-5F39-2197-F66C-14BA8CA75F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4665" y="1374031"/>
            <a:ext cx="6174669" cy="4982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912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000"/>
            </a:pPr>
            <a:r>
              <a:rPr lang="en-US" sz="3600" dirty="0"/>
              <a:t>Precautionary: Item Modification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38</a:t>
            </a:fld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459F98-BB06-FCD7-95A0-CA30AA7FC9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3479" y="1332268"/>
            <a:ext cx="4517042" cy="505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1170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000"/>
            </a:pPr>
            <a:r>
              <a:rPr lang="en-US" sz="3600" dirty="0"/>
              <a:t>Dissuasive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39</a:t>
            </a:fld>
            <a:endParaRPr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3E2ECD-9EBD-DA40-2C92-780D4716D7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4756" y="1185362"/>
            <a:ext cx="6434487" cy="5170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1155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000"/>
            </a:pPr>
            <a:r>
              <a:rPr lang="en-US" sz="3600" dirty="0"/>
              <a:t>Ethical Challenges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40</a:t>
            </a:fld>
            <a:endParaRPr/>
          </a:p>
        </p:txBody>
      </p:sp>
      <p:sp>
        <p:nvSpPr>
          <p:cNvPr id="7" name="Google Shape;85;p13">
            <a:extLst>
              <a:ext uri="{FF2B5EF4-FFF2-40B4-BE49-F238E27FC236}">
                <a16:creationId xmlns:a16="http://schemas.microsoft.com/office/drawing/2014/main" id="{9EA923C9-B94C-5BEB-9110-DE48215DCF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367911"/>
            <a:ext cx="8229600" cy="5249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8100" lvl="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None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 personalization in nudges increases, so do 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concerns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related to </a:t>
            </a:r>
            <a:r>
              <a:rPr lang="en-US" sz="2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transparency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fairness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explanability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algorithmic biases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.Hiragino Kaku Gothic Interface W3"/>
              <a:buChar char="⇒"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Inherited from the underlying principles of AI technologies!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.Hiragino Kaku Gothic Interface W3"/>
              <a:buChar char="⇒"/>
            </a:pP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810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None/>
            </a:pP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810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None/>
            </a:pP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810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None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There are also challenges related to the impact on people’s individual and collective behavior: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Nudges may not necessarily contribute to users’ welfare.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Could even be used for questionable and </a:t>
            </a:r>
            <a:r>
              <a:rPr lang="en-US" sz="20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unethical purposes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E3E45F-91CA-704E-8922-762DABCEEF54}"/>
              </a:ext>
            </a:extLst>
          </p:cNvPr>
          <p:cNvSpPr txBox="1"/>
          <p:nvPr/>
        </p:nvSpPr>
        <p:spPr>
          <a:xfrm>
            <a:off x="765728" y="2814308"/>
            <a:ext cx="7612544" cy="707886"/>
          </a:xfrm>
          <a:prstGeom prst="rect">
            <a:avLst/>
          </a:prstGeom>
          <a:solidFill>
            <a:srgbClr val="FFFED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User models and adaptation mechanisms should be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scrutable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for</a:t>
            </a:r>
          </a:p>
          <a:p>
            <a:pPr algn="ctr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preventing </a:t>
            </a:r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inaccurate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unfair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biased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or </a:t>
            </a:r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discriminatory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interventions.</a:t>
            </a:r>
            <a:endParaRPr lang="en-US" sz="2000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D6B00BD-E52C-F142-5F79-115CB8030400}"/>
              </a:ext>
            </a:extLst>
          </p:cNvPr>
          <p:cNvSpPr txBox="1"/>
          <p:nvPr/>
        </p:nvSpPr>
        <p:spPr>
          <a:xfrm>
            <a:off x="765728" y="5761733"/>
            <a:ext cx="7612544" cy="400110"/>
          </a:xfrm>
          <a:prstGeom prst="rect">
            <a:avLst/>
          </a:prstGeom>
          <a:solidFill>
            <a:srgbClr val="2CC6D6">
              <a:alpha val="18039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 fine line between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persuasion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manipulation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coercion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endParaRPr lang="en-US" sz="2000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78239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000"/>
            </a:pPr>
            <a:r>
              <a:rPr lang="en-US" sz="3600" dirty="0"/>
              <a:t>Ethical Challenges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41</a:t>
            </a:fld>
            <a:endParaRPr/>
          </a:p>
        </p:txBody>
      </p:sp>
      <p:sp>
        <p:nvSpPr>
          <p:cNvPr id="7" name="Google Shape;85;p13">
            <a:extLst>
              <a:ext uri="{FF2B5EF4-FFF2-40B4-BE49-F238E27FC236}">
                <a16:creationId xmlns:a16="http://schemas.microsoft.com/office/drawing/2014/main" id="{9EA923C9-B94C-5BEB-9110-DE48215DCF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6179" y="1998352"/>
            <a:ext cx="5570620" cy="4619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8100" lvl="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None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argument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00B050"/>
              </a:buClr>
              <a:buSzPct val="100000"/>
              <a:buFont typeface="Wingdings" pitchFamily="2" charset="2"/>
              <a:buChar char="ü"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Encourage people to provide their location and body temperature on behalf of public safety.</a:t>
            </a:r>
          </a:p>
          <a:p>
            <a:pPr marL="38100" lvl="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None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real purpose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FF0000"/>
              </a:buClr>
              <a:buSzPct val="100000"/>
              <a:buFont typeface="Zapf Dingbats"/>
              <a:buChar char="✘"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Another attempt to increase mass surveillance.</a:t>
            </a:r>
          </a:p>
          <a:p>
            <a:pPr marL="3810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FF0000"/>
              </a:buClr>
              <a:buSzPct val="100000"/>
              <a:buNone/>
            </a:pPr>
            <a:r>
              <a:rPr lang="en-US" sz="20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Ethical Questions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FF0000"/>
              </a:buClr>
              <a:buSzPct val="100000"/>
              <a:buFont typeface=".Apple Color Emoji UI"/>
              <a:buChar char="🤨"/>
            </a:pPr>
            <a:r>
              <a:rPr lang="en-US" sz="2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Who should benefit from nudges?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FF0000"/>
              </a:buClr>
              <a:buSzPct val="100000"/>
              <a:buFont typeface=".Apple Color Emoji UI"/>
              <a:buChar char="🤨"/>
            </a:pPr>
            <a:r>
              <a:rPr lang="en-US" sz="2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Should users be always informed about the presence of a nudge?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FF0000"/>
              </a:buClr>
              <a:buSzPct val="100000"/>
              <a:buFont typeface=".Apple Color Emoji UI"/>
              <a:buChar char="🤨"/>
            </a:pPr>
            <a:r>
              <a:rPr lang="en-US" sz="2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nudges should (not) influence the users?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DE8E73-4EAD-E8AA-4A21-E4BDAA35C60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877" y="1998352"/>
            <a:ext cx="2201828" cy="441321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8C44F61-817A-6BB6-A2B9-014EBEBDC2F5}"/>
              </a:ext>
            </a:extLst>
          </p:cNvPr>
          <p:cNvSpPr txBox="1"/>
          <p:nvPr/>
        </p:nvSpPr>
        <p:spPr>
          <a:xfrm>
            <a:off x="733877" y="1408118"/>
            <a:ext cx="7612544" cy="400110"/>
          </a:xfrm>
          <a:prstGeom prst="rect">
            <a:avLst/>
          </a:prstGeom>
          <a:solidFill>
            <a:srgbClr val="D9F5F8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Example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: Nudge to incentive the use of COVID-19 tracing mechanisms.</a:t>
            </a:r>
            <a:endParaRPr lang="en-US" sz="2000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19823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000"/>
            </a:pPr>
            <a:r>
              <a:rPr lang="en-US" sz="3600" dirty="0"/>
              <a:t>Ethical Guidelines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42</a:t>
            </a:fld>
            <a:endParaRPr/>
          </a:p>
        </p:txBody>
      </p:sp>
      <p:sp>
        <p:nvSpPr>
          <p:cNvPr id="7" name="Google Shape;85;p13">
            <a:extLst>
              <a:ext uri="{FF2B5EF4-FFF2-40B4-BE49-F238E27FC236}">
                <a16:creationId xmlns:a16="http://schemas.microsoft.com/office/drawing/2014/main" id="{9EA923C9-B94C-5BEB-9110-DE48215DCF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367911"/>
            <a:ext cx="8229600" cy="5249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8100" lvl="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None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Persuasive means target primarily people’s automatic and </a:t>
            </a:r>
            <a:r>
              <a:rPr lang="en-US" sz="2000" b="1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subconscious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processing system: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.Hiragino Kaku Gothic Interface W3"/>
              <a:buChar char="⇒"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 can compromise users’ </a:t>
            </a:r>
            <a:r>
              <a:rPr lang="en-US" sz="2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agency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sz="2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autonomy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since they may </a:t>
            </a:r>
            <a:r>
              <a:rPr lang="en-US" sz="2000" b="1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 be aware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the presence of a nudge.</a:t>
            </a:r>
          </a:p>
          <a:p>
            <a:pPr marL="38100" lvl="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None/>
            </a:pP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Check-lists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can be employed to verify whether a nudging solution comply with principles of justice, beneficence, and respect: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itchFamily="2" charset="2"/>
              <a:buChar char="ü"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preserve user’s autonomy, we must ensure that all the 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original options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a choice architecture are made 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available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itchFamily="2" charset="2"/>
              <a:buChar char="ü"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Users should always be nudged towards behaviors that 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maximize their welfare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rather than the interests of others.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7D5670F-ED67-4F92-7739-CC2C97F43330}"/>
              </a:ext>
            </a:extLst>
          </p:cNvPr>
          <p:cNvSpPr txBox="1"/>
          <p:nvPr/>
        </p:nvSpPr>
        <p:spPr>
          <a:xfrm>
            <a:off x="773158" y="5490089"/>
            <a:ext cx="7612544" cy="707886"/>
          </a:xfrm>
          <a:prstGeom prst="rect">
            <a:avLst/>
          </a:prstGeom>
          <a:solidFill>
            <a:srgbClr val="FFFED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Nudges should target, when possible, individuals’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reflective reasoning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(e.g., through risk cues) to avoid potential manipulation effects.</a:t>
            </a:r>
            <a:endParaRPr lang="en-US" sz="2000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91649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60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</a:pPr>
            <a:r>
              <a:rPr lang="sv-SE"/>
              <a:t>Questions ?</a:t>
            </a:r>
            <a:endParaRPr/>
          </a:p>
        </p:txBody>
      </p:sp>
      <p:sp>
        <p:nvSpPr>
          <p:cNvPr id="505" name="Google Shape;505;p60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v-SE"/>
              <a:t>43</a:t>
            </a:fld>
            <a:endParaRPr/>
          </a:p>
        </p:txBody>
      </p:sp>
      <p:pic>
        <p:nvPicPr>
          <p:cNvPr id="506" name="Google Shape;506;p60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057" y="3023548"/>
            <a:ext cx="8309428" cy="38344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halmes-GU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5359</TotalTime>
  <Words>3092</Words>
  <Application>Microsoft Macintosh PowerPoint</Application>
  <PresentationFormat>On-screen Show (4:3)</PresentationFormat>
  <Paragraphs>286</Paragraphs>
  <Slides>43</Slides>
  <Notes>43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3" baseType="lpstr">
      <vt:lpstr>.Hiragino Kaku Gothic Interface W3</vt:lpstr>
      <vt:lpstr>Calibri</vt:lpstr>
      <vt:lpstr>Helvetica Neue</vt:lpstr>
      <vt:lpstr>Arial</vt:lpstr>
      <vt:lpstr>Wingdings</vt:lpstr>
      <vt:lpstr>Courier New</vt:lpstr>
      <vt:lpstr>.Apple Color Emoji UI</vt:lpstr>
      <vt:lpstr>Roboto</vt:lpstr>
      <vt:lpstr>Zapf Dingbats</vt:lpstr>
      <vt:lpstr>Chalmes-GU</vt:lpstr>
      <vt:lpstr>Human Factors in Cybersecurity</vt:lpstr>
      <vt:lpstr>Agenda</vt:lpstr>
      <vt:lpstr>Social Engineering: Definitions</vt:lpstr>
      <vt:lpstr>Social Engineering (SE)</vt:lpstr>
      <vt:lpstr>Getting Motorola’s Source Code?</vt:lpstr>
      <vt:lpstr>Social Engineering</vt:lpstr>
      <vt:lpstr>Common Social Engineering Techniques</vt:lpstr>
      <vt:lpstr>Social Engineering Attack Vector</vt:lpstr>
      <vt:lpstr>Social Engineering Attack Cycle</vt:lpstr>
      <vt:lpstr>Social Engineering Attack Cycle</vt:lpstr>
      <vt:lpstr>Desired Emotional States</vt:lpstr>
      <vt:lpstr>Manipulation Tactics</vt:lpstr>
      <vt:lpstr>Manipulation Tactics</vt:lpstr>
      <vt:lpstr>Myers-Briggs Type Indicator (MBTI)</vt:lpstr>
      <vt:lpstr>Myers-Briggs Type Indicator (MBTI)</vt:lpstr>
      <vt:lpstr>Mapping Tactics to MBPI</vt:lpstr>
      <vt:lpstr>Privacy in Online Social Networks (OSNs)</vt:lpstr>
      <vt:lpstr>Online Self-Disclosure</vt:lpstr>
      <vt:lpstr>Cognitive Biases and Heuristics</vt:lpstr>
      <vt:lpstr>Cognitive Biases and Heuristics</vt:lpstr>
      <vt:lpstr>Cognitive Biases and Heuristics</vt:lpstr>
      <vt:lpstr>Cognitive Biases and Heuristics</vt:lpstr>
      <vt:lpstr>Cognitive Biases and Heuristics</vt:lpstr>
      <vt:lpstr>Privacy Nudges</vt:lpstr>
      <vt:lpstr>Privacy Nudges: Examples</vt:lpstr>
      <vt:lpstr>Privacy Nudges: Examples</vt:lpstr>
      <vt:lpstr>Privacy Nudges: Examples</vt:lpstr>
      <vt:lpstr>Privacy Nudges: Examples</vt:lpstr>
      <vt:lpstr>Nudges v.s. Recommender Systems</vt:lpstr>
      <vt:lpstr>Issues and Improvement Areas</vt:lpstr>
      <vt:lpstr>Privacy Nudges</vt:lpstr>
      <vt:lpstr>Privacy Nudges</vt:lpstr>
      <vt:lpstr>Privacy Attitudes (Westin)</vt:lpstr>
      <vt:lpstr>Privacy Attitudes (Westin)</vt:lpstr>
      <vt:lpstr>Multiparty Privacy Conflicts</vt:lpstr>
      <vt:lpstr>Methods and Strategies</vt:lpstr>
      <vt:lpstr>Precautionary: Item Modification</vt:lpstr>
      <vt:lpstr>Precautionary: Item Modification</vt:lpstr>
      <vt:lpstr>Dissuasive</vt:lpstr>
      <vt:lpstr>Ethical Challenges</vt:lpstr>
      <vt:lpstr>Ethical Challenges</vt:lpstr>
      <vt:lpstr>Ethical Guidelines</vt:lpstr>
      <vt:lpstr>Questions 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Fundamentals of Privacy Engineering</dc:title>
  <cp:lastModifiedBy>Nicolás E. Díaz Ferreyra</cp:lastModifiedBy>
  <cp:revision>53</cp:revision>
  <dcterms:modified xsi:type="dcterms:W3CDTF">2022-06-20T16:44:32Z</dcterms:modified>
</cp:coreProperties>
</file>