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9144000"/>
  <p:notesSz cx="6858000" cy="9144000"/>
  <p:embeddedFontLst>
    <p:embeddedFont>
      <p:font typeface="Robot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zen mhd"/>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oboto-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font" Target="fonts/Roboto-italic.fntdata"/><Relationship Id="rId47" Type="http://schemas.openxmlformats.org/officeDocument/2006/relationships/font" Target="fonts/Roboto-bold.fntdata"/><Relationship Id="rId49" Type="http://schemas.openxmlformats.org/officeDocument/2006/relationships/font" Target="fonts/Robo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5-15T14:57:07.732">
    <p:pos x="6000" y="0"/>
    <p:text>To do (at the end)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 name="Google Shape;7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eb2325ba83_0_1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geb2325ba83_0_1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14972883e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14972883e9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solidFill>
                <a:srgbClr val="202124"/>
              </a:solidFill>
              <a:highlight>
                <a:srgbClr val="FFFFFF"/>
              </a:highlight>
            </a:endParaRPr>
          </a:p>
        </p:txBody>
      </p:sp>
      <p:sp>
        <p:nvSpPr>
          <p:cNvPr id="92" name="Google Shape;92;g114972883e9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28b54d618a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28b54d618a_0_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solidFill>
                <a:srgbClr val="202124"/>
              </a:solidFill>
              <a:highlight>
                <a:srgbClr val="FFFFFF"/>
              </a:highlight>
            </a:endParaRPr>
          </a:p>
        </p:txBody>
      </p:sp>
      <p:sp>
        <p:nvSpPr>
          <p:cNvPr id="100" name="Google Shape;100;g128b54d618a_0_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21b79dfec1_0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21b79dfec1_0_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Clr>
                <a:schemeClr val="dk1"/>
              </a:buClr>
              <a:buSzPts val="1100"/>
              <a:buFont typeface="Arial"/>
              <a:buNone/>
            </a:pPr>
            <a:r>
              <a:t/>
            </a:r>
            <a:endParaRPr sz="100"/>
          </a:p>
        </p:txBody>
      </p:sp>
      <p:sp>
        <p:nvSpPr>
          <p:cNvPr id="114" name="Google Shape;114;g121b79dfec1_0_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28b54d618a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28b54d618a_0_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sz="100"/>
          </a:p>
        </p:txBody>
      </p:sp>
      <p:sp>
        <p:nvSpPr>
          <p:cNvPr id="125" name="Google Shape;125;g128b54d618a_0_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21b79dfec1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21b79dfec1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121b79dfec1_0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21b79dfec1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21b79dfec1_0_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121b79dfec1_0_1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28b54d618a_0_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28b54d618a_0_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g128b54d618a_0_6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1cd5b245d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1cd5b245d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11cd5b245d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1cd5b245d5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1cd5b245d5_0_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g11cd5b245d5_0_1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21b79dfec1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21b79dfec1_0_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121b79dfec1_0_6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21b79dfec1_0_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21b79dfec1_0_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g121b79dfec1_0_7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f30683c364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f30683c364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EC6D6"/>
              </a:buClr>
              <a:buSzPts val="1200"/>
              <a:buFont typeface="Calibri"/>
              <a:buNone/>
            </a:pPr>
            <a:r>
              <a:rPr lang="de-DE" sz="1200">
                <a:solidFill>
                  <a:srgbClr val="2EC6D6"/>
                </a:solidFill>
              </a:rPr>
              <a:t>34 63 80 0</a:t>
            </a:r>
            <a:endParaRPr/>
          </a:p>
          <a:p>
            <a:pPr indent="0" lvl="0" marL="0" rtl="0" algn="l">
              <a:lnSpc>
                <a:spcPct val="100000"/>
              </a:lnSpc>
              <a:spcBef>
                <a:spcPts val="0"/>
              </a:spcBef>
              <a:spcAft>
                <a:spcPts val="0"/>
              </a:spcAft>
              <a:buSzPts val="1400"/>
              <a:buNone/>
            </a:pPr>
            <a:r>
              <a:t/>
            </a:r>
            <a:endParaRPr/>
          </a:p>
        </p:txBody>
      </p:sp>
      <p:sp>
        <p:nvSpPr>
          <p:cNvPr id="244" name="Google Shape;244;gf30683c364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21b79dfec1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21b79dfec1_0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121b79dfec1_0_3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21b79dfec1_0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21b79dfec1_0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t/>
            </a:r>
            <a:endParaRPr/>
          </a:p>
        </p:txBody>
      </p:sp>
      <p:sp>
        <p:nvSpPr>
          <p:cNvPr id="262" name="Google Shape;262;g121b79dfec1_0_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21b79dfec1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21b79dfec1_0_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g121b79dfec1_0_3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1cd5b245d5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1cd5b245d5_0_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11cd5b245d5_0_4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346d64f77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1346d64f77c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g1346d64f77c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1cd5b245d5_0_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1cd5b245d5_0_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g11cd5b245d5_0_5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21b79dfec1_0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21b79dfec1_0_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g121b79dfec1_0_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346d64f77c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346d64f77c_0_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1346d64f77c_0_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346d64f77c_0_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346d64f77c_0_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1346d64f77c_0_8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346d64f77c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346d64f77c_0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1346d64f77c_0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1cd5b245d5_0_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1cd5b245d5_0_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g11cd5b245d5_0_6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346d64f77c_0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1346d64f77c_0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g1346d64f77c_0_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1cd5b245d5_0_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1cd5b245d5_0_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g11cd5b245d5_0_7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346d64f77c_0_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346d64f77c_0_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g1346d64f77c_0_5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1cd5b245d5_0_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1cd5b245d5_0_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g11cd5b245d5_0_8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346d64f77c_0_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346d64f77c_0_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1346d64f77c_0_6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1cd5b245d5_0_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11cd5b245d5_0_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g11cd5b245d5_0_9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346d64f77c_0_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346d64f77c_0_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g1346d64f77c_0_7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1cd5b245d5_0_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1cd5b245d5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g11cd5b245d5_0_10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1cd5b245d5_0_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1cd5b245d5_0_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g11cd5b245d5_0_10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1cd5b245d5_0_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1cd5b245d5_0_1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de-DE" sz="3000"/>
              <a:t>Patterns</a:t>
            </a:r>
            <a:endParaRPr/>
          </a:p>
        </p:txBody>
      </p:sp>
      <p:sp>
        <p:nvSpPr>
          <p:cNvPr id="427" name="Google Shape;427;g11cd5b245d5_0_11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1cd5b245d5_0_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11cd5b245d5_0_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de-DE" sz="3200"/>
              <a:t>Complexity!!</a:t>
            </a:r>
            <a:endParaRPr/>
          </a:p>
        </p:txBody>
      </p:sp>
      <p:sp>
        <p:nvSpPr>
          <p:cNvPr id="437" name="Google Shape;437;g11cd5b245d5_0_12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28b54d618a_0_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28b54d618a_0_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g128b54d618a_0_2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346d64f77c_0_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g1346d64f77c_0_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EC6D6"/>
              </a:buClr>
              <a:buSzPts val="1200"/>
              <a:buFont typeface="Calibri"/>
              <a:buNone/>
            </a:pPr>
            <a:r>
              <a:rPr lang="de-DE" sz="1200">
                <a:solidFill>
                  <a:srgbClr val="2EC6D6"/>
                </a:solidFill>
              </a:rPr>
              <a:t>34 63 80 0</a:t>
            </a:r>
            <a:endParaRPr/>
          </a:p>
          <a:p>
            <a:pPr indent="0" lvl="0" marL="0" rtl="0" algn="l">
              <a:lnSpc>
                <a:spcPct val="100000"/>
              </a:lnSpc>
              <a:spcBef>
                <a:spcPts val="0"/>
              </a:spcBef>
              <a:spcAft>
                <a:spcPts val="0"/>
              </a:spcAft>
              <a:buSzPts val="1400"/>
              <a:buNone/>
            </a:pPr>
            <a:r>
              <a:t/>
            </a:r>
            <a:endParaRPr/>
          </a:p>
        </p:txBody>
      </p:sp>
      <p:sp>
        <p:nvSpPr>
          <p:cNvPr id="457" name="Google Shape;457;g1346d64f77c_0_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2"/>
          <p:cNvSpPr txBox="1"/>
          <p:nvPr>
            <p:ph type="ctrTitle"/>
          </p:nvPr>
        </p:nvSpPr>
        <p:spPr>
          <a:xfrm>
            <a:off x="516964" y="2130425"/>
            <a:ext cx="8001000" cy="147002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4000"/>
              <a:buFont typeface="Calibri"/>
              <a:buNone/>
              <a:defRPr>
                <a:solidFill>
                  <a:srgbClr val="2EC6D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 type="subTitle"/>
          </p:nvPr>
        </p:nvSpPr>
        <p:spPr>
          <a:xfrm>
            <a:off x="516964" y="3886200"/>
            <a:ext cx="7315200" cy="1752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40"/>
              </a:spcBef>
              <a:spcAft>
                <a:spcPts val="0"/>
              </a:spcAft>
              <a:buClr>
                <a:schemeClr val="dk1"/>
              </a:buClr>
              <a:buSzPts val="3200"/>
              <a:buNone/>
              <a:defRPr>
                <a:solidFill>
                  <a:schemeClr val="dk1"/>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 type="body"/>
          </p:nvPr>
        </p:nvSpPr>
        <p:spPr>
          <a:xfrm>
            <a:off x="457200" y="1527228"/>
            <a:ext cx="8229600" cy="4598935"/>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 name="Google Shape;23;p3"/>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4"/>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5"/>
          <p:cNvSpPr txBox="1"/>
          <p:nvPr>
            <p:ph type="title"/>
          </p:nvPr>
        </p:nvSpPr>
        <p:spPr>
          <a:xfrm>
            <a:off x="457200" y="2463817"/>
            <a:ext cx="8037513" cy="1362075"/>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2EC6D6"/>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457200" y="3825892"/>
            <a:ext cx="8037513"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Content">
  <p:cSld name="Title, Subtitle and Content">
    <p:spTree>
      <p:nvGrpSpPr>
        <p:cNvPr id="38" name="Shape 38"/>
        <p:cNvGrpSpPr/>
        <p:nvPr/>
      </p:nvGrpSpPr>
      <p:grpSpPr>
        <a:xfrm>
          <a:off x="0" y="0"/>
          <a:ext cx="0" cy="0"/>
          <a:chOff x="0" y="0"/>
          <a:chExt cx="0" cy="0"/>
        </a:xfrm>
      </p:grpSpPr>
      <p:sp>
        <p:nvSpPr>
          <p:cNvPr id="39" name="Google Shape;39;p7"/>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 type="body"/>
          </p:nvPr>
        </p:nvSpPr>
        <p:spPr>
          <a:xfrm>
            <a:off x="457200" y="2055224"/>
            <a:ext cx="8229600" cy="4070939"/>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44" name="Google Shape;44;p7"/>
          <p:cNvSpPr txBox="1"/>
          <p:nvPr>
            <p:ph idx="2" type="body"/>
          </p:nvPr>
        </p:nvSpPr>
        <p:spPr>
          <a:xfrm>
            <a:off x="458787" y="1282531"/>
            <a:ext cx="8228012" cy="511629"/>
          </a:xfrm>
          <a:prstGeom prst="rect">
            <a:avLst/>
          </a:prstGeom>
          <a:noFill/>
          <a:ln>
            <a:noFill/>
          </a:ln>
        </p:spPr>
        <p:txBody>
          <a:bodyPr anchorCtr="0" anchor="t" bIns="45700" lIns="91425" spcFirstLastPara="1" rIns="91425" wrap="square" tIns="0">
            <a:noAutofit/>
          </a:bodyPr>
          <a:lstStyle>
            <a:lvl1pPr indent="-228600" lvl="0" marL="457200" algn="l">
              <a:lnSpc>
                <a:spcPct val="100000"/>
              </a:lnSpc>
              <a:spcBef>
                <a:spcPts val="640"/>
              </a:spcBef>
              <a:spcAft>
                <a:spcPts val="0"/>
              </a:spcAft>
              <a:buClr>
                <a:srgbClr val="7F7F7F"/>
              </a:buClr>
              <a:buSzPts val="3200"/>
              <a:buFont typeface="Calibri"/>
              <a:buNone/>
              <a:defRPr b="1" sz="3200">
                <a:solidFill>
                  <a:srgbClr val="7F7F7F"/>
                </a:solidFill>
              </a:defRPr>
            </a:lvl1pPr>
            <a:lvl2pPr indent="-228600" lvl="1" marL="914400" algn="l">
              <a:lnSpc>
                <a:spcPct val="100000"/>
              </a:lnSpc>
              <a:spcBef>
                <a:spcPts val="560"/>
              </a:spcBef>
              <a:spcAft>
                <a:spcPts val="0"/>
              </a:spcAft>
              <a:buClr>
                <a:schemeClr val="dk1"/>
              </a:buClr>
              <a:buSzPts val="2800"/>
              <a:buFont typeface="Calibri"/>
              <a:buNone/>
              <a:defRPr/>
            </a:lvl2pPr>
            <a:lvl3pPr indent="-228600" lvl="2" marL="1371600" algn="l">
              <a:lnSpc>
                <a:spcPct val="100000"/>
              </a:lnSpc>
              <a:spcBef>
                <a:spcPts val="480"/>
              </a:spcBef>
              <a:spcAft>
                <a:spcPts val="0"/>
              </a:spcAft>
              <a:buClr>
                <a:schemeClr val="dk1"/>
              </a:buClr>
              <a:buSzPts val="2400"/>
              <a:buFont typeface="Calibri"/>
              <a:buNone/>
              <a:defRPr/>
            </a:lvl3pPr>
            <a:lvl4pPr indent="-228600" lvl="3" marL="1828800" algn="l">
              <a:lnSpc>
                <a:spcPct val="100000"/>
              </a:lnSpc>
              <a:spcBef>
                <a:spcPts val="400"/>
              </a:spcBef>
              <a:spcAft>
                <a:spcPts val="0"/>
              </a:spcAft>
              <a:buClr>
                <a:schemeClr val="dk1"/>
              </a:buClr>
              <a:buSzPts val="2000"/>
              <a:buFont typeface="Calibri"/>
              <a:buNone/>
              <a:defRPr/>
            </a:lvl4pPr>
            <a:lvl5pPr indent="-228600" lvl="4" marL="2286000" algn="l">
              <a:lnSpc>
                <a:spcPct val="100000"/>
              </a:lnSpc>
              <a:spcBef>
                <a:spcPts val="400"/>
              </a:spcBef>
              <a:spcAft>
                <a:spcPts val="0"/>
              </a:spcAft>
              <a:buClr>
                <a:schemeClr val="dk1"/>
              </a:buClr>
              <a:buSzPts val="2000"/>
              <a:buFont typeface="Calibri"/>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45" name="Shape 45"/>
        <p:cNvGrpSpPr/>
        <p:nvPr/>
      </p:nvGrpSpPr>
      <p:grpSpPr>
        <a:xfrm>
          <a:off x="0" y="0"/>
          <a:ext cx="0" cy="0"/>
          <a:chOff x="0" y="0"/>
          <a:chExt cx="0" cy="0"/>
        </a:xfrm>
      </p:grpSpPr>
      <p:sp>
        <p:nvSpPr>
          <p:cNvPr id="46" name="Google Shape;46;p8"/>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50" name="Google Shape;50;p8"/>
          <p:cNvSpPr txBox="1"/>
          <p:nvPr>
            <p:ph idx="1" type="body"/>
          </p:nvPr>
        </p:nvSpPr>
        <p:spPr>
          <a:xfrm>
            <a:off x="458787" y="1282531"/>
            <a:ext cx="8228012" cy="511629"/>
          </a:xfrm>
          <a:prstGeom prst="rect">
            <a:avLst/>
          </a:prstGeom>
          <a:noFill/>
          <a:ln>
            <a:noFill/>
          </a:ln>
        </p:spPr>
        <p:txBody>
          <a:bodyPr anchorCtr="0" anchor="t" bIns="45700" lIns="91425" spcFirstLastPara="1" rIns="91425" wrap="square" tIns="0">
            <a:noAutofit/>
          </a:bodyPr>
          <a:lstStyle>
            <a:lvl1pPr indent="-228600" lvl="0" marL="457200" algn="l">
              <a:lnSpc>
                <a:spcPct val="100000"/>
              </a:lnSpc>
              <a:spcBef>
                <a:spcPts val="640"/>
              </a:spcBef>
              <a:spcAft>
                <a:spcPts val="0"/>
              </a:spcAft>
              <a:buClr>
                <a:srgbClr val="7F7F7F"/>
              </a:buClr>
              <a:buSzPts val="3200"/>
              <a:buFont typeface="Calibri"/>
              <a:buNone/>
              <a:defRPr b="1" sz="3200">
                <a:solidFill>
                  <a:srgbClr val="7F7F7F"/>
                </a:solidFill>
              </a:defRPr>
            </a:lvl1pPr>
            <a:lvl2pPr indent="-228600" lvl="1" marL="914400" algn="l">
              <a:lnSpc>
                <a:spcPct val="100000"/>
              </a:lnSpc>
              <a:spcBef>
                <a:spcPts val="560"/>
              </a:spcBef>
              <a:spcAft>
                <a:spcPts val="0"/>
              </a:spcAft>
              <a:buClr>
                <a:schemeClr val="dk1"/>
              </a:buClr>
              <a:buSzPts val="2800"/>
              <a:buFont typeface="Calibri"/>
              <a:buNone/>
              <a:defRPr/>
            </a:lvl2pPr>
            <a:lvl3pPr indent="-228600" lvl="2" marL="1371600" algn="l">
              <a:lnSpc>
                <a:spcPct val="100000"/>
              </a:lnSpc>
              <a:spcBef>
                <a:spcPts val="480"/>
              </a:spcBef>
              <a:spcAft>
                <a:spcPts val="0"/>
              </a:spcAft>
              <a:buClr>
                <a:schemeClr val="dk1"/>
              </a:buClr>
              <a:buSzPts val="2400"/>
              <a:buFont typeface="Calibri"/>
              <a:buNone/>
              <a:defRPr/>
            </a:lvl3pPr>
            <a:lvl4pPr indent="-228600" lvl="3" marL="1828800" algn="l">
              <a:lnSpc>
                <a:spcPct val="100000"/>
              </a:lnSpc>
              <a:spcBef>
                <a:spcPts val="400"/>
              </a:spcBef>
              <a:spcAft>
                <a:spcPts val="0"/>
              </a:spcAft>
              <a:buClr>
                <a:schemeClr val="dk1"/>
              </a:buClr>
              <a:buSzPts val="2000"/>
              <a:buFont typeface="Calibri"/>
              <a:buNone/>
              <a:defRPr/>
            </a:lvl4pPr>
            <a:lvl5pPr indent="-228600" lvl="4" marL="2286000" algn="l">
              <a:lnSpc>
                <a:spcPct val="100000"/>
              </a:lnSpc>
              <a:spcBef>
                <a:spcPts val="400"/>
              </a:spcBef>
              <a:spcAft>
                <a:spcPts val="0"/>
              </a:spcAft>
              <a:buClr>
                <a:schemeClr val="dk1"/>
              </a:buClr>
              <a:buSzPts val="2000"/>
              <a:buFont typeface="Calibri"/>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9"/>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4" name="Google Shape;54;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rgbClr val="2EC6D6"/>
              </a:buClr>
              <a:buSzPts val="4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1" name="Google Shape;61;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2" name="Google Shape;62;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3" name="Google Shape;63;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4" name="Google Shape;64;p10"/>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0"/>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zeilige Überschriften">
  <p:cSld name="Zweizeilige Überschriften">
    <p:spTree>
      <p:nvGrpSpPr>
        <p:cNvPr id="67" name="Shape 67"/>
        <p:cNvGrpSpPr/>
        <p:nvPr/>
      </p:nvGrpSpPr>
      <p:grpSpPr>
        <a:xfrm>
          <a:off x="0" y="0"/>
          <a:ext cx="0" cy="0"/>
          <a:chOff x="0" y="0"/>
          <a:chExt cx="0" cy="0"/>
        </a:xfrm>
      </p:grpSpPr>
      <p:sp>
        <p:nvSpPr>
          <p:cNvPr id="68" name="Google Shape;68;p11"/>
          <p:cNvSpPr txBox="1"/>
          <p:nvPr>
            <p:ph idx="1" type="body"/>
          </p:nvPr>
        </p:nvSpPr>
        <p:spPr>
          <a:xfrm>
            <a:off x="539750" y="116632"/>
            <a:ext cx="4248300" cy="864000"/>
          </a:xfrm>
          <a:prstGeom prst="rect">
            <a:avLst/>
          </a:prstGeom>
          <a:noFill/>
          <a:ln>
            <a:noFill/>
          </a:ln>
        </p:spPr>
        <p:txBody>
          <a:bodyPr anchorCtr="0" anchor="t" bIns="0" lIns="0" spcFirstLastPara="1" rIns="0" wrap="square" tIns="0">
            <a:normAutofit/>
          </a:bodyPr>
          <a:lstStyle>
            <a:lvl1pPr indent="-228600" lvl="0" marL="457200" marR="0" algn="l">
              <a:lnSpc>
                <a:spcPct val="100000"/>
              </a:lnSpc>
              <a:spcBef>
                <a:spcPts val="560"/>
              </a:spcBef>
              <a:spcAft>
                <a:spcPts val="0"/>
              </a:spcAft>
              <a:buClr>
                <a:srgbClr val="004179"/>
              </a:buClr>
              <a:buSzPts val="2800"/>
              <a:buFont typeface="Arial"/>
              <a:buNone/>
              <a:defRPr b="1" i="0" sz="2800" u="none" cap="none" strike="noStrike">
                <a:solidFill>
                  <a:srgbClr val="004179"/>
                </a:solidFill>
                <a:latin typeface="Lucida Sans"/>
                <a:ea typeface="Lucida Sans"/>
                <a:cs typeface="Lucida Sans"/>
                <a:sym typeface="Lucida Sans"/>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1"/>
          <p:cNvSpPr txBox="1"/>
          <p:nvPr>
            <p:ph idx="2" type="body"/>
          </p:nvPr>
        </p:nvSpPr>
        <p:spPr>
          <a:xfrm>
            <a:off x="539552" y="1268760"/>
            <a:ext cx="3816300" cy="5184600"/>
          </a:xfrm>
          <a:prstGeom prst="rect">
            <a:avLst/>
          </a:prstGeom>
          <a:noFill/>
          <a:ln>
            <a:noFill/>
          </a:ln>
        </p:spPr>
        <p:txBody>
          <a:bodyPr anchorCtr="0" anchor="t" bIns="0" lIns="0" spcFirstLastPara="1" rIns="0" wrap="square" tIns="0">
            <a:normAutofit/>
          </a:bodyPr>
          <a:lstStyle>
            <a:lvl1pPr indent="-342900" lvl="0" marL="457200" marR="0" algn="l">
              <a:lnSpc>
                <a:spcPct val="100000"/>
              </a:lnSpc>
              <a:spcBef>
                <a:spcPts val="360"/>
              </a:spcBef>
              <a:spcAft>
                <a:spcPts val="0"/>
              </a:spcAft>
              <a:buClr>
                <a:srgbClr val="4B4B4B"/>
              </a:buClr>
              <a:buSzPts val="1800"/>
              <a:buFont typeface="Lucida Sans"/>
              <a:buChar char="‣"/>
              <a:defRPr b="0" i="0" sz="1800" u="none" cap="none" strike="noStrike">
                <a:solidFill>
                  <a:srgbClr val="4B4B4B"/>
                </a:solidFill>
                <a:latin typeface="Lucida Sans"/>
                <a:ea typeface="Lucida Sans"/>
                <a:cs typeface="Lucida Sans"/>
                <a:sym typeface="Lucida Sans"/>
              </a:defRPr>
            </a:lvl1pPr>
            <a:lvl2pPr indent="-342900" lvl="1" marL="9144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2pPr>
            <a:lvl3pPr indent="-342900" lvl="2" marL="13716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3pPr>
            <a:lvl4pPr indent="-342900" lvl="3" marL="18288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4pPr>
            <a:lvl5pPr indent="-342900" lvl="4" marL="22860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3" type="body"/>
          </p:nvPr>
        </p:nvSpPr>
        <p:spPr>
          <a:xfrm>
            <a:off x="4788024" y="1268760"/>
            <a:ext cx="3816300" cy="5184600"/>
          </a:xfrm>
          <a:prstGeom prst="rect">
            <a:avLst/>
          </a:prstGeom>
          <a:noFill/>
          <a:ln>
            <a:noFill/>
          </a:ln>
        </p:spPr>
        <p:txBody>
          <a:bodyPr anchorCtr="0" anchor="t" bIns="0" lIns="0" spcFirstLastPara="1" rIns="0" wrap="square" tIns="0">
            <a:normAutofit/>
          </a:bodyPr>
          <a:lstStyle>
            <a:lvl1pPr indent="-342900" lvl="0" marL="457200" marR="0" algn="l">
              <a:lnSpc>
                <a:spcPct val="100000"/>
              </a:lnSpc>
              <a:spcBef>
                <a:spcPts val="360"/>
              </a:spcBef>
              <a:spcAft>
                <a:spcPts val="0"/>
              </a:spcAft>
              <a:buClr>
                <a:srgbClr val="4B4B4B"/>
              </a:buClr>
              <a:buSzPts val="1800"/>
              <a:buFont typeface="Lucida Sans"/>
              <a:buChar char="‣"/>
              <a:defRPr b="0" i="0" sz="1800" u="none" cap="none" strike="noStrike">
                <a:solidFill>
                  <a:srgbClr val="4B4B4B"/>
                </a:solidFill>
                <a:latin typeface="Lucida Sans"/>
                <a:ea typeface="Lucida Sans"/>
                <a:cs typeface="Lucida Sans"/>
                <a:sym typeface="Lucida Sans"/>
              </a:defRPr>
            </a:lvl1pPr>
            <a:lvl2pPr indent="-342900" lvl="1" marL="9144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2pPr>
            <a:lvl3pPr indent="-342900" lvl="2" marL="13716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3pPr>
            <a:lvl4pPr indent="-342900" lvl="3" marL="18288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4pPr>
            <a:lvl5pPr indent="-342900" lvl="4" marL="2286000" marR="0" algn="l">
              <a:lnSpc>
                <a:spcPct val="100000"/>
              </a:lnSpc>
              <a:spcBef>
                <a:spcPts val="360"/>
              </a:spcBef>
              <a:spcAft>
                <a:spcPts val="0"/>
              </a:spcAft>
              <a:buClr>
                <a:srgbClr val="718B91"/>
              </a:buClr>
              <a:buSzPts val="1800"/>
              <a:buFont typeface="Arial"/>
              <a:buChar char="•"/>
              <a:defRPr b="0" i="0" sz="1800" u="none" cap="none" strike="noStrike">
                <a:solidFill>
                  <a:srgbClr val="718B91"/>
                </a:solidFill>
                <a:latin typeface="Lucida Sans"/>
                <a:ea typeface="Lucida Sans"/>
                <a:cs typeface="Lucida Sans"/>
                <a:sym typeface="Lucida Sans"/>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p:cSld name="1_Titelfolie">
    <p:spTree>
      <p:nvGrpSpPr>
        <p:cNvPr id="71" name="Shape 7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630811"/>
            <a:ext cx="8229600" cy="737026"/>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rgbClr val="2EC6D6"/>
              </a:buClr>
              <a:buSzPts val="4000"/>
              <a:buFont typeface="Calibri"/>
              <a:buNone/>
              <a:defRPr b="1" i="0" sz="4000" u="none" cap="none" strike="noStrike">
                <a:solidFill>
                  <a:srgbClr val="2EC6D6"/>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527228"/>
            <a:ext cx="8229600" cy="4598935"/>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2" type="sldNum"/>
          </p:nvPr>
        </p:nvSpPr>
        <p:spPr>
          <a:xfrm>
            <a:off x="8084652" y="6356350"/>
            <a:ext cx="60214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3" name="Google Shape;13;p1"/>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3124200" y="6358370"/>
            <a:ext cx="2895600" cy="365125"/>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7F7F7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cxnSp>
        <p:nvCxnSpPr>
          <p:cNvPr id="15" name="Google Shape;15;p1"/>
          <p:cNvCxnSpPr/>
          <p:nvPr/>
        </p:nvCxnSpPr>
        <p:spPr>
          <a:xfrm>
            <a:off x="0" y="506685"/>
            <a:ext cx="9144000" cy="1588"/>
          </a:xfrm>
          <a:prstGeom prst="straightConnector1">
            <a:avLst/>
          </a:prstGeom>
          <a:solidFill>
            <a:schemeClr val="accent1"/>
          </a:solidFill>
          <a:ln cap="flat" cmpd="sng" w="9525">
            <a:solidFill>
              <a:srgbClr val="2EC6D6"/>
            </a:solidFill>
            <a:prstDash val="solid"/>
            <a:round/>
            <a:headEnd len="sm" w="sm" type="none"/>
            <a:tailEnd len="sm" w="sm" type="none"/>
          </a:ln>
        </p:spPr>
      </p:cxnSp>
      <p:pic>
        <p:nvPicPr>
          <p:cNvPr id="16" name="Google Shape;16;p1"/>
          <p:cNvPicPr preferRelativeResize="0"/>
          <p:nvPr/>
        </p:nvPicPr>
        <p:blipFill rotWithShape="1">
          <a:blip r:embed="rId1">
            <a:alphaModFix/>
          </a:blip>
          <a:srcRect b="0" l="0" r="0" t="0"/>
          <a:stretch/>
        </p:blipFill>
        <p:spPr>
          <a:xfrm>
            <a:off x="7889631" y="74908"/>
            <a:ext cx="1219200" cy="39288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hyperlink" Target="https://www.semanticscholar.org/author/R.-Alexander/2802461" TargetMode="External"/><Relationship Id="rId5" Type="http://schemas.openxmlformats.org/officeDocument/2006/relationships/hyperlink" Target="https://www.semanticscholar.org/author/R.-Hawkins/144490374" TargetMode="External"/><Relationship Id="rId6" Type="http://schemas.openxmlformats.org/officeDocument/2006/relationships/hyperlink" Target="https://www.semanticscholar.org/author/T.-Kelly/14379725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csrc.nist.gov/glossary/term/security_assurance" TargetMode="External"/><Relationship Id="rId4" Type="http://schemas.openxmlformats.org/officeDocument/2006/relationships/hyperlink" Target="https://doi.org/10.6028/NIST.SP.800-39" TargetMode="External"/><Relationship Id="rId5" Type="http://schemas.openxmlformats.org/officeDocument/2006/relationships/hyperlink" Target="https://doi.org/10.6028/NIST.IR.729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csrc.nist.gov/glossary/term/security_assurance" TargetMode="External"/><Relationship Id="rId4" Type="http://schemas.openxmlformats.org/officeDocument/2006/relationships/hyperlink" Target="https://doi.org/10.6028/NIST.SP.800-39" TargetMode="External"/><Relationship Id="rId5" Type="http://schemas.openxmlformats.org/officeDocument/2006/relationships/hyperlink" Target="https://doi.org/10.6028/NIST.IR.729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21.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3"/>
          <p:cNvSpPr txBox="1"/>
          <p:nvPr>
            <p:ph type="ctrTitle"/>
          </p:nvPr>
        </p:nvSpPr>
        <p:spPr>
          <a:xfrm>
            <a:off x="516964" y="2130425"/>
            <a:ext cx="8001000" cy="1470025"/>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2EC6D6"/>
              </a:buClr>
              <a:buSzPts val="4000"/>
              <a:buFont typeface="Calibri"/>
              <a:buNone/>
            </a:pPr>
            <a:r>
              <a:rPr lang="de-DE"/>
              <a:t>Security Assurance Cases</a:t>
            </a:r>
            <a:endParaRPr/>
          </a:p>
        </p:txBody>
      </p:sp>
      <p:sp>
        <p:nvSpPr>
          <p:cNvPr id="77" name="Google Shape;77;p13"/>
          <p:cNvSpPr txBox="1"/>
          <p:nvPr/>
        </p:nvSpPr>
        <p:spPr>
          <a:xfrm>
            <a:off x="516964" y="5924550"/>
            <a:ext cx="8001000" cy="735012"/>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616161"/>
              </a:buClr>
              <a:buSzPts val="1800"/>
              <a:buFont typeface="Calibri"/>
              <a:buNone/>
            </a:pPr>
            <a:r>
              <a:rPr b="1" i="0" lang="de-DE" sz="1800" u="none" cap="none" strike="noStrike">
                <a:solidFill>
                  <a:srgbClr val="616161"/>
                </a:solidFill>
                <a:latin typeface="Calibri"/>
                <a:ea typeface="Calibri"/>
                <a:cs typeface="Calibri"/>
                <a:sym typeface="Calibri"/>
              </a:rPr>
              <a:t>Master Course “Secure Software Engineering”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16161"/>
              </a:buClr>
              <a:buSzPts val="1800"/>
              <a:buFont typeface="Calibri"/>
              <a:buNone/>
            </a:pPr>
            <a:r>
              <a:rPr b="1" lang="de-DE" sz="1800">
                <a:solidFill>
                  <a:srgbClr val="616161"/>
                </a:solidFill>
                <a:latin typeface="Calibri"/>
                <a:ea typeface="Calibri"/>
                <a:cs typeface="Calibri"/>
                <a:sym typeface="Calibri"/>
              </a:rPr>
              <a:t>Summer</a:t>
            </a:r>
            <a:r>
              <a:rPr b="1" i="0" lang="de-DE" sz="1800" u="none" cap="none" strike="noStrike">
                <a:solidFill>
                  <a:srgbClr val="616161"/>
                </a:solidFill>
                <a:latin typeface="Calibri"/>
                <a:ea typeface="Calibri"/>
                <a:cs typeface="Calibri"/>
                <a:sym typeface="Calibri"/>
              </a:rPr>
              <a:t> Semester 20</a:t>
            </a:r>
            <a:r>
              <a:rPr b="1" lang="de-DE" sz="1800">
                <a:solidFill>
                  <a:srgbClr val="616161"/>
                </a:solidFill>
                <a:latin typeface="Calibri"/>
                <a:ea typeface="Calibri"/>
                <a:cs typeface="Calibri"/>
                <a:sym typeface="Calibri"/>
              </a:rPr>
              <a:t>22</a:t>
            </a:r>
            <a:endParaRPr b="0" i="0" sz="1400" u="none" cap="none" strike="noStrike">
              <a:solidFill>
                <a:srgbClr val="000000"/>
              </a:solidFill>
              <a:latin typeface="Arial"/>
              <a:ea typeface="Arial"/>
              <a:cs typeface="Arial"/>
              <a:sym typeface="Arial"/>
            </a:endParaRPr>
          </a:p>
        </p:txBody>
      </p:sp>
      <p:sp>
        <p:nvSpPr>
          <p:cNvPr id="78" name="Google Shape;78;p13"/>
          <p:cNvSpPr txBox="1"/>
          <p:nvPr>
            <p:ph idx="1" type="subTitle"/>
          </p:nvPr>
        </p:nvSpPr>
        <p:spPr>
          <a:xfrm>
            <a:off x="516964" y="3886200"/>
            <a:ext cx="7315200" cy="17526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0000"/>
              </a:lnSpc>
              <a:spcBef>
                <a:spcPts val="0"/>
              </a:spcBef>
              <a:spcAft>
                <a:spcPts val="0"/>
              </a:spcAft>
              <a:buClr>
                <a:schemeClr val="dk1"/>
              </a:buClr>
              <a:buSzPct val="100000"/>
              <a:buNone/>
            </a:pPr>
            <a:r>
              <a:rPr b="1" lang="de-DE"/>
              <a:t>Mazen Mohamad</a:t>
            </a:r>
            <a:endParaRPr b="1"/>
          </a:p>
          <a:p>
            <a:pPr indent="0" lvl="0" marL="0" rtl="0" algn="l">
              <a:lnSpc>
                <a:spcPct val="100000"/>
              </a:lnSpc>
              <a:spcBef>
                <a:spcPts val="544"/>
              </a:spcBef>
              <a:spcAft>
                <a:spcPts val="0"/>
              </a:spcAft>
              <a:buClr>
                <a:schemeClr val="dk1"/>
              </a:buClr>
              <a:buSzPct val="100000"/>
              <a:buNone/>
            </a:pPr>
            <a:r>
              <a:rPr lang="de-DE"/>
              <a:t>Chalmers | University of Gothenburg, Sweden</a:t>
            </a:r>
            <a:endParaRPr/>
          </a:p>
          <a:p>
            <a:pPr indent="0" lvl="0" marL="0" rtl="0" algn="l">
              <a:lnSpc>
                <a:spcPct val="100000"/>
              </a:lnSpc>
              <a:spcBef>
                <a:spcPts val="1710"/>
              </a:spcBef>
              <a:spcAft>
                <a:spcPts val="0"/>
              </a:spcAft>
              <a:buClr>
                <a:srgbClr val="7F7F7F"/>
              </a:buClr>
              <a:buSzPct val="100000"/>
              <a:buNone/>
            </a:pPr>
            <a:r>
              <a:rPr lang="de-DE" sz="3000">
                <a:solidFill>
                  <a:srgbClr val="7F7F7F"/>
                </a:solidFill>
              </a:rPr>
              <a:t>mazenm</a:t>
            </a:r>
            <a:r>
              <a:rPr lang="de-DE" sz="3000">
                <a:solidFill>
                  <a:srgbClr val="7F7F7F"/>
                </a:solidFill>
              </a:rPr>
              <a:t>@chalmers.se</a:t>
            </a:r>
            <a:endParaRPr sz="3000">
              <a:solidFill>
                <a:srgbClr val="7F7F7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4"/>
          <p:cNvSpPr txBox="1"/>
          <p:nvPr>
            <p:ph type="title"/>
          </p:nvPr>
        </p:nvSpPr>
        <p:spPr>
          <a:xfrm>
            <a:off x="457200" y="630811"/>
            <a:ext cx="8229600" cy="7371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2DC6D6"/>
              </a:buClr>
              <a:buSzPts val="4000"/>
              <a:buFont typeface="Calibri"/>
              <a:buNone/>
            </a:pPr>
            <a:r>
              <a:rPr lang="de-DE"/>
              <a:t>Learning objectives</a:t>
            </a:r>
            <a:endParaRPr/>
          </a:p>
        </p:txBody>
      </p:sp>
      <p:sp>
        <p:nvSpPr>
          <p:cNvPr id="84" name="Google Shape;84;p14"/>
          <p:cNvSpPr txBox="1"/>
          <p:nvPr>
            <p:ph idx="1" type="body"/>
          </p:nvPr>
        </p:nvSpPr>
        <p:spPr>
          <a:xfrm>
            <a:off x="457200" y="1527226"/>
            <a:ext cx="6917100" cy="1332600"/>
          </a:xfrm>
          <a:prstGeom prst="rect">
            <a:avLst/>
          </a:prstGeom>
          <a:noFill/>
          <a:ln>
            <a:noFill/>
          </a:ln>
        </p:spPr>
        <p:txBody>
          <a:bodyPr anchorCtr="0" anchor="t" bIns="45700" lIns="91425" spcFirstLastPara="1" rIns="91425" wrap="square" tIns="45700">
            <a:normAutofit/>
          </a:bodyPr>
          <a:lstStyle/>
          <a:p>
            <a:pPr indent="-374650" lvl="0" marL="457200" rtl="0" algn="l">
              <a:lnSpc>
                <a:spcPct val="90000"/>
              </a:lnSpc>
              <a:spcBef>
                <a:spcPts val="360"/>
              </a:spcBef>
              <a:spcAft>
                <a:spcPts val="0"/>
              </a:spcAft>
              <a:buSzPts val="2300"/>
              <a:buChar char="•"/>
            </a:pPr>
            <a:r>
              <a:rPr lang="de-DE" sz="2300"/>
              <a:t>The emerging importance of security assurance and the driving forces</a:t>
            </a:r>
            <a:endParaRPr sz="2300"/>
          </a:p>
          <a:p>
            <a:pPr indent="-374650" lvl="0" marL="457200" rtl="0" algn="l">
              <a:lnSpc>
                <a:spcPct val="90000"/>
              </a:lnSpc>
              <a:spcBef>
                <a:spcPts val="0"/>
              </a:spcBef>
              <a:spcAft>
                <a:spcPts val="0"/>
              </a:spcAft>
              <a:buSzPts val="2300"/>
              <a:buChar char="•"/>
            </a:pPr>
            <a:r>
              <a:rPr lang="de-DE" sz="2300"/>
              <a:t>Structure of Security Assurance Cases (SAC)</a:t>
            </a:r>
            <a:endParaRPr sz="2300"/>
          </a:p>
        </p:txBody>
      </p:sp>
      <p:sp>
        <p:nvSpPr>
          <p:cNvPr id="85" name="Google Shape;85;p14"/>
          <p:cNvSpPr txBox="1"/>
          <p:nvPr>
            <p:ph idx="12" type="sldNum"/>
          </p:nvPr>
        </p:nvSpPr>
        <p:spPr>
          <a:xfrm>
            <a:off x="8084652" y="6356350"/>
            <a:ext cx="6021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
        <p:nvSpPr>
          <p:cNvPr id="86" name="Google Shape;86;p14"/>
          <p:cNvSpPr txBox="1"/>
          <p:nvPr/>
        </p:nvSpPr>
        <p:spPr>
          <a:xfrm>
            <a:off x="1175700" y="2735950"/>
            <a:ext cx="6792600" cy="831300"/>
          </a:xfrm>
          <a:prstGeom prst="rect">
            <a:avLst/>
          </a:prstGeom>
          <a:solidFill>
            <a:srgbClr val="EFEFE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a:latin typeface="Calibri"/>
                <a:ea typeface="Calibri"/>
                <a:cs typeface="Calibri"/>
                <a:sym typeface="Calibri"/>
              </a:rPr>
              <a:t>Reading material about Security Assurance Cases</a:t>
            </a:r>
            <a:endParaRPr b="1">
              <a:latin typeface="Calibri"/>
              <a:ea typeface="Calibri"/>
              <a:cs typeface="Calibri"/>
              <a:sym typeface="Calibri"/>
            </a:endParaRPr>
          </a:p>
          <a:p>
            <a:pPr indent="0" lvl="0" marL="0" rtl="0" algn="l">
              <a:spcBef>
                <a:spcPts val="0"/>
              </a:spcBef>
              <a:spcAft>
                <a:spcPts val="0"/>
              </a:spcAft>
              <a:buNone/>
            </a:pPr>
            <a:r>
              <a:rPr lang="de-DE">
                <a:highlight>
                  <a:srgbClr val="EBECED"/>
                </a:highlight>
                <a:uFill>
                  <a:noFill/>
                </a:uFill>
                <a:latin typeface="Calibri"/>
                <a:ea typeface="Calibri"/>
                <a:cs typeface="Calibri"/>
                <a:sym typeface="Calibri"/>
                <a:hlinkClick r:id="rId4"/>
              </a:rPr>
              <a:t>R. Alexander</a:t>
            </a:r>
            <a:r>
              <a:rPr lang="de-DE">
                <a:highlight>
                  <a:srgbClr val="EBECED"/>
                </a:highlight>
                <a:latin typeface="Calibri"/>
                <a:ea typeface="Calibri"/>
                <a:cs typeface="Calibri"/>
                <a:sym typeface="Calibri"/>
              </a:rPr>
              <a:t>, </a:t>
            </a:r>
            <a:r>
              <a:rPr lang="de-DE">
                <a:highlight>
                  <a:srgbClr val="EBECED"/>
                </a:highlight>
                <a:uFill>
                  <a:noFill/>
                </a:uFill>
                <a:latin typeface="Calibri"/>
                <a:ea typeface="Calibri"/>
                <a:cs typeface="Calibri"/>
                <a:sym typeface="Calibri"/>
                <a:hlinkClick r:id="rId5"/>
              </a:rPr>
              <a:t>R. Hawkins</a:t>
            </a:r>
            <a:r>
              <a:rPr lang="de-DE">
                <a:highlight>
                  <a:srgbClr val="EBECED"/>
                </a:highlight>
                <a:latin typeface="Calibri"/>
                <a:ea typeface="Calibri"/>
                <a:cs typeface="Calibri"/>
                <a:sym typeface="Calibri"/>
              </a:rPr>
              <a:t>, </a:t>
            </a:r>
            <a:r>
              <a:rPr lang="de-DE">
                <a:highlight>
                  <a:srgbClr val="EBECED"/>
                </a:highlight>
                <a:uFill>
                  <a:noFill/>
                </a:uFill>
                <a:latin typeface="Calibri"/>
                <a:ea typeface="Calibri"/>
                <a:cs typeface="Calibri"/>
                <a:sym typeface="Calibri"/>
                <a:hlinkClick r:id="rId6"/>
              </a:rPr>
              <a:t>T. Kelly</a:t>
            </a:r>
            <a:r>
              <a:rPr lang="de-DE">
                <a:highlight>
                  <a:srgbClr val="EBECED"/>
                </a:highlight>
                <a:latin typeface="Calibri"/>
                <a:ea typeface="Calibri"/>
                <a:cs typeface="Calibri"/>
                <a:sym typeface="Calibri"/>
              </a:rPr>
              <a:t>, “</a:t>
            </a:r>
            <a:r>
              <a:rPr i="1" lang="de-DE">
                <a:highlight>
                  <a:srgbClr val="EBECED"/>
                </a:highlight>
                <a:latin typeface="Calibri"/>
                <a:ea typeface="Calibri"/>
                <a:cs typeface="Calibri"/>
                <a:sym typeface="Calibri"/>
              </a:rPr>
              <a:t>Security Assurance Cases: Motivation and the State of the Art</a:t>
            </a:r>
            <a:r>
              <a:rPr lang="de-DE">
                <a:highlight>
                  <a:srgbClr val="EBECED"/>
                </a:highlight>
                <a:latin typeface="Calibri"/>
                <a:ea typeface="Calibri"/>
                <a:cs typeface="Calibri"/>
                <a:sym typeface="Calibri"/>
              </a:rPr>
              <a:t>”, The University of York, 2011</a:t>
            </a:r>
            <a:endParaRPr b="1">
              <a:latin typeface="Calibri"/>
              <a:ea typeface="Calibri"/>
              <a:cs typeface="Calibri"/>
              <a:sym typeface="Calibri"/>
            </a:endParaRPr>
          </a:p>
        </p:txBody>
      </p:sp>
      <p:sp>
        <p:nvSpPr>
          <p:cNvPr id="87" name="Google Shape;87;p14"/>
          <p:cNvSpPr txBox="1"/>
          <p:nvPr/>
        </p:nvSpPr>
        <p:spPr>
          <a:xfrm>
            <a:off x="1175700" y="4093500"/>
            <a:ext cx="6792600" cy="1262100"/>
          </a:xfrm>
          <a:prstGeom prst="rect">
            <a:avLst/>
          </a:prstGeom>
          <a:solidFill>
            <a:srgbClr val="EFEFE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a:latin typeface="Calibri"/>
                <a:ea typeface="Calibri"/>
                <a:cs typeface="Calibri"/>
                <a:sym typeface="Calibri"/>
              </a:rPr>
              <a:t>Reading material about how to build Security Assurance Cases</a:t>
            </a:r>
            <a:endParaRPr b="1">
              <a:latin typeface="Calibri"/>
              <a:ea typeface="Calibri"/>
              <a:cs typeface="Calibri"/>
              <a:sym typeface="Calibri"/>
            </a:endParaRPr>
          </a:p>
          <a:p>
            <a:pPr indent="0" lvl="0" marL="0" marR="0" rtl="0" algn="l">
              <a:lnSpc>
                <a:spcPct val="100000"/>
              </a:lnSpc>
              <a:spcBef>
                <a:spcPts val="0"/>
              </a:spcBef>
              <a:spcAft>
                <a:spcPts val="0"/>
              </a:spcAft>
              <a:buNone/>
            </a:pPr>
            <a:r>
              <a:rPr lang="de-DE">
                <a:highlight>
                  <a:srgbClr val="EBECED"/>
                </a:highlight>
                <a:latin typeface="Calibri"/>
                <a:ea typeface="Calibri"/>
                <a:cs typeface="Calibri"/>
                <a:sym typeface="Calibri"/>
              </a:rPr>
              <a:t>M.Mohamad, Ö.Askerdal ,R.Jolak, J,Steghöfer, R.Scandariato, </a:t>
            </a:r>
            <a:r>
              <a:rPr lang="de-DE">
                <a:solidFill>
                  <a:srgbClr val="2E3743"/>
                </a:solidFill>
                <a:highlight>
                  <a:srgbClr val="EBECED"/>
                </a:highlight>
                <a:latin typeface="Calibri"/>
                <a:ea typeface="Calibri"/>
                <a:cs typeface="Calibri"/>
                <a:sym typeface="Calibri"/>
              </a:rPr>
              <a:t>“</a:t>
            </a:r>
            <a:r>
              <a:rPr i="1" lang="de-DE">
                <a:solidFill>
                  <a:srgbClr val="2E3743"/>
                </a:solidFill>
                <a:highlight>
                  <a:srgbClr val="EBECED"/>
                </a:highlight>
                <a:latin typeface="Calibri"/>
                <a:ea typeface="Calibri"/>
                <a:cs typeface="Calibri"/>
                <a:sym typeface="Calibri"/>
              </a:rPr>
              <a:t>Asset-driven Security Assurance Cases with Built-in Quality </a:t>
            </a:r>
            <a:r>
              <a:rPr i="1" lang="de-DE">
                <a:highlight>
                  <a:srgbClr val="EBECED"/>
                </a:highlight>
                <a:latin typeface="Calibri"/>
                <a:ea typeface="Calibri"/>
                <a:cs typeface="Calibri"/>
                <a:sym typeface="Calibri"/>
              </a:rPr>
              <a:t>Assurance</a:t>
            </a:r>
            <a:r>
              <a:rPr lang="de-DE">
                <a:highlight>
                  <a:srgbClr val="EBECED"/>
                </a:highlight>
                <a:latin typeface="Calibri"/>
                <a:ea typeface="Calibri"/>
                <a:cs typeface="Calibri"/>
                <a:sym typeface="Calibri"/>
              </a:rPr>
              <a:t>”, IEEE/ACM 2nd International Workshop on Engineering and Cybersecurity of Critical Systems 2021</a:t>
            </a:r>
            <a:endParaRPr>
              <a:highlight>
                <a:srgbClr val="EBECED"/>
              </a:highlight>
              <a:latin typeface="Calibri"/>
              <a:ea typeface="Calibri"/>
              <a:cs typeface="Calibri"/>
              <a:sym typeface="Calibri"/>
            </a:endParaRPr>
          </a:p>
          <a:p>
            <a:pPr indent="0" lvl="0" marL="0" marR="0" rtl="0" algn="l">
              <a:lnSpc>
                <a:spcPct val="100000"/>
              </a:lnSpc>
              <a:spcBef>
                <a:spcPts val="0"/>
              </a:spcBef>
              <a:spcAft>
                <a:spcPts val="0"/>
              </a:spcAft>
              <a:buNone/>
            </a:pPr>
            <a:r>
              <a:rPr lang="de-DE">
                <a:highlight>
                  <a:srgbClr val="EBECED"/>
                </a:highlight>
                <a:latin typeface="Calibri"/>
                <a:ea typeface="Calibri"/>
                <a:cs typeface="Calibri"/>
                <a:sym typeface="Calibri"/>
              </a:rPr>
              <a:t>, 2021</a:t>
            </a:r>
            <a:endParaRPr b="1">
              <a:latin typeface="Calibri"/>
              <a:ea typeface="Calibri"/>
              <a:cs typeface="Calibri"/>
              <a:sym typeface="Calibri"/>
            </a:endParaRPr>
          </a:p>
        </p:txBody>
      </p:sp>
      <p:sp>
        <p:nvSpPr>
          <p:cNvPr id="88" name="Google Shape;88;p14"/>
          <p:cNvSpPr txBox="1"/>
          <p:nvPr/>
        </p:nvSpPr>
        <p:spPr>
          <a:xfrm>
            <a:off x="664600" y="5530425"/>
            <a:ext cx="6792600" cy="939000"/>
          </a:xfrm>
          <a:prstGeom prst="rect">
            <a:avLst/>
          </a:prstGeom>
          <a:noFill/>
          <a:ln>
            <a:noFill/>
          </a:ln>
        </p:spPr>
        <p:txBody>
          <a:bodyPr anchorCtr="0" anchor="t" bIns="91425" lIns="91425" spcFirstLastPara="1" rIns="91425" wrap="square" tIns="91425">
            <a:spAutoFit/>
          </a:bodyPr>
          <a:lstStyle/>
          <a:p>
            <a:pPr indent="-374650" lvl="0" marL="457200" rtl="0" algn="l">
              <a:spcBef>
                <a:spcPts val="360"/>
              </a:spcBef>
              <a:spcAft>
                <a:spcPts val="0"/>
              </a:spcAft>
              <a:buClr>
                <a:schemeClr val="dk1"/>
              </a:buClr>
              <a:buSzPts val="2300"/>
              <a:buFont typeface="Calibri"/>
              <a:buChar char="•"/>
            </a:pPr>
            <a:r>
              <a:rPr lang="de-DE" sz="2300">
                <a:solidFill>
                  <a:schemeClr val="dk1"/>
                </a:solidFill>
                <a:latin typeface="Calibri"/>
                <a:ea typeface="Calibri"/>
                <a:cs typeface="Calibri"/>
                <a:sym typeface="Calibri"/>
              </a:rPr>
              <a:t>Usage of SAC</a:t>
            </a:r>
            <a:endParaRPr sz="2300">
              <a:solidFill>
                <a:schemeClr val="dk1"/>
              </a:solidFill>
              <a:latin typeface="Calibri"/>
              <a:ea typeface="Calibri"/>
              <a:cs typeface="Calibri"/>
              <a:sym typeface="Calibri"/>
            </a:endParaRPr>
          </a:p>
          <a:p>
            <a:pPr indent="-374650" lvl="0" marL="457200" rtl="0" algn="l">
              <a:spcBef>
                <a:spcPts val="360"/>
              </a:spcBef>
              <a:spcAft>
                <a:spcPts val="0"/>
              </a:spcAft>
              <a:buClr>
                <a:schemeClr val="dk1"/>
              </a:buClr>
              <a:buSzPts val="2300"/>
              <a:buFont typeface="Calibri"/>
              <a:buChar char="•"/>
            </a:pPr>
            <a:r>
              <a:rPr lang="de-DE" sz="2300">
                <a:solidFill>
                  <a:schemeClr val="dk1"/>
                </a:solidFill>
                <a:latin typeface="Calibri"/>
                <a:ea typeface="Calibri"/>
                <a:cs typeface="Calibri"/>
                <a:sym typeface="Calibri"/>
              </a:rPr>
              <a:t>SOTA and SOP</a:t>
            </a:r>
            <a:endParaRPr sz="23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5"/>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 What?</a:t>
            </a:r>
            <a:endParaRPr/>
          </a:p>
        </p:txBody>
      </p:sp>
      <p:sp>
        <p:nvSpPr>
          <p:cNvPr id="95" name="Google Shape;95;p15"/>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457200" rtl="0" algn="l">
              <a:spcBef>
                <a:spcPts val="360"/>
              </a:spcBef>
              <a:spcAft>
                <a:spcPts val="0"/>
              </a:spcAft>
              <a:buNone/>
            </a:pPr>
            <a:r>
              <a:rPr lang="de-DE" sz="1800" u="sng">
                <a:solidFill>
                  <a:schemeClr val="hlink"/>
                </a:solidFill>
                <a:highlight>
                  <a:srgbClr val="FFFFFF"/>
                </a:highlight>
                <a:latin typeface="Arial"/>
                <a:ea typeface="Arial"/>
                <a:cs typeface="Arial"/>
                <a:sym typeface="Arial"/>
                <a:hlinkClick r:id="rId3"/>
              </a:rPr>
              <a:t>https://csrc.nist.gov/glossary/term/security_assurance</a:t>
            </a:r>
            <a:endParaRPr sz="1800">
              <a:solidFill>
                <a:srgbClr val="333333"/>
              </a:solidFill>
              <a:highlight>
                <a:srgbClr val="FFFFFF"/>
              </a:highlight>
              <a:latin typeface="Arial"/>
              <a:ea typeface="Arial"/>
              <a:cs typeface="Arial"/>
              <a:sym typeface="Arial"/>
            </a:endParaRPr>
          </a:p>
          <a:p>
            <a:pPr indent="0" lvl="0" marL="457200" rtl="0" algn="l">
              <a:spcBef>
                <a:spcPts val="360"/>
              </a:spcBef>
              <a:spcAft>
                <a:spcPts val="0"/>
              </a:spcAft>
              <a:buNone/>
            </a:pPr>
            <a:r>
              <a:t/>
            </a:r>
            <a:endParaRPr sz="1800">
              <a:solidFill>
                <a:srgbClr val="333333"/>
              </a:solidFill>
              <a:highlight>
                <a:srgbClr val="FFFFFF"/>
              </a:highlight>
              <a:latin typeface="Arial"/>
              <a:ea typeface="Arial"/>
              <a:cs typeface="Arial"/>
              <a:sym typeface="Arial"/>
            </a:endParaRPr>
          </a:p>
          <a:p>
            <a:pPr indent="-342900" lvl="0" marL="457200" rtl="0" algn="l">
              <a:spcBef>
                <a:spcPts val="360"/>
              </a:spcBef>
              <a:spcAft>
                <a:spcPts val="0"/>
              </a:spcAft>
              <a:buSzPts val="1800"/>
              <a:buFont typeface="Arial"/>
              <a:buChar char="•"/>
            </a:pPr>
            <a:r>
              <a:rPr lang="de-DE" sz="1800">
                <a:solidFill>
                  <a:srgbClr val="333333"/>
                </a:solidFill>
                <a:highlight>
                  <a:srgbClr val="FFFFFF"/>
                </a:highlight>
                <a:latin typeface="Arial"/>
                <a:ea typeface="Arial"/>
                <a:cs typeface="Arial"/>
                <a:sym typeface="Arial"/>
              </a:rPr>
              <a:t>Measure of confidence that the security features, practices, procedures, and architecture of an information system accurately mediates and enforces the security policy. </a:t>
            </a:r>
            <a:r>
              <a:rPr lang="de-DE" sz="2000" u="sng">
                <a:solidFill>
                  <a:srgbClr val="114B73"/>
                </a:solidFill>
                <a:highlight>
                  <a:srgbClr val="FFFFFF"/>
                </a:highlight>
                <a:latin typeface="Arial"/>
                <a:ea typeface="Arial"/>
                <a:cs typeface="Arial"/>
                <a:sym typeface="Arial"/>
                <a:hlinkClick r:id="rId4">
                  <a:extLst>
                    <a:ext uri="{A12FA001-AC4F-418D-AE19-62706E023703}">
                      <ahyp:hlinkClr val="tx"/>
                    </a:ext>
                  </a:extLst>
                </a:hlinkClick>
              </a:rPr>
              <a:t>NIST SP 800-39</a:t>
            </a:r>
            <a:endParaRPr sz="2000"/>
          </a:p>
          <a:p>
            <a:pPr indent="0" lvl="0" marL="0" marR="0" rtl="0" algn="l">
              <a:lnSpc>
                <a:spcPct val="100000"/>
              </a:lnSpc>
              <a:spcBef>
                <a:spcPts val="360"/>
              </a:spcBef>
              <a:spcAft>
                <a:spcPts val="0"/>
              </a:spcAft>
              <a:buNone/>
            </a:pPr>
            <a:r>
              <a:t/>
            </a:r>
            <a:endParaRPr sz="1800">
              <a:solidFill>
                <a:srgbClr val="333333"/>
              </a:solidFill>
              <a:highlight>
                <a:srgbClr val="FFFFFF"/>
              </a:highlight>
              <a:latin typeface="Arial"/>
              <a:ea typeface="Arial"/>
              <a:cs typeface="Arial"/>
              <a:sym typeface="Arial"/>
            </a:endParaRPr>
          </a:p>
          <a:p>
            <a:pPr indent="-342900" lvl="0" marL="457200" marR="0" rtl="0" algn="l">
              <a:lnSpc>
                <a:spcPct val="100000"/>
              </a:lnSpc>
              <a:spcBef>
                <a:spcPts val="360"/>
              </a:spcBef>
              <a:spcAft>
                <a:spcPts val="0"/>
              </a:spcAft>
              <a:buClr>
                <a:srgbClr val="333333"/>
              </a:buClr>
              <a:buSzPts val="1800"/>
              <a:buFont typeface="Arial"/>
              <a:buChar char="•"/>
            </a:pPr>
            <a:r>
              <a:rPr lang="de-DE" sz="1800">
                <a:solidFill>
                  <a:srgbClr val="333333"/>
                </a:solidFill>
                <a:highlight>
                  <a:srgbClr val="FFFFFF"/>
                </a:highlight>
                <a:latin typeface="Arial"/>
                <a:ea typeface="Arial"/>
                <a:cs typeface="Arial"/>
                <a:sym typeface="Arial"/>
              </a:rPr>
              <a:t>The grounds for confidence that the set of intended security controls in an information system are effective in their application. </a:t>
            </a:r>
            <a:r>
              <a:rPr lang="de-DE" sz="2000" u="sng">
                <a:solidFill>
                  <a:srgbClr val="114B73"/>
                </a:solidFill>
                <a:highlight>
                  <a:srgbClr val="FFFFFF"/>
                </a:highlight>
                <a:latin typeface="Arial"/>
                <a:ea typeface="Arial"/>
                <a:cs typeface="Arial"/>
                <a:sym typeface="Arial"/>
                <a:hlinkClick r:id="rId5">
                  <a:extLst>
                    <a:ext uri="{A12FA001-AC4F-418D-AE19-62706E023703}">
                      <ahyp:hlinkClr val="tx"/>
                    </a:ext>
                  </a:extLst>
                </a:hlinkClick>
              </a:rPr>
              <a:t>NISTIR 7298</a:t>
            </a:r>
            <a:endParaRPr sz="1800">
              <a:solidFill>
                <a:srgbClr val="333333"/>
              </a:solidFill>
              <a:highlight>
                <a:srgbClr val="FFFFFF"/>
              </a:highlight>
              <a:latin typeface="Arial"/>
              <a:ea typeface="Arial"/>
              <a:cs typeface="Arial"/>
              <a:sym typeface="Arial"/>
            </a:endParaRPr>
          </a:p>
          <a:p>
            <a:pPr indent="0" lvl="0" marL="0" marR="0" rtl="0" algn="l">
              <a:lnSpc>
                <a:spcPct val="100000"/>
              </a:lnSpc>
              <a:spcBef>
                <a:spcPts val="360"/>
              </a:spcBef>
              <a:spcAft>
                <a:spcPts val="0"/>
              </a:spcAft>
              <a:buNone/>
            </a:pPr>
            <a:r>
              <a:t/>
            </a:r>
            <a:endParaRPr sz="4800"/>
          </a:p>
        </p:txBody>
      </p:sp>
      <p:sp>
        <p:nvSpPr>
          <p:cNvPr id="96" name="Google Shape;96;p15"/>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 What?</a:t>
            </a:r>
            <a:endParaRPr/>
          </a:p>
        </p:txBody>
      </p:sp>
      <p:sp>
        <p:nvSpPr>
          <p:cNvPr id="103" name="Google Shape;103;p16"/>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457200" rtl="0" algn="l">
              <a:spcBef>
                <a:spcPts val="360"/>
              </a:spcBef>
              <a:spcAft>
                <a:spcPts val="0"/>
              </a:spcAft>
              <a:buNone/>
            </a:pPr>
            <a:r>
              <a:rPr lang="de-DE" sz="1800" u="sng">
                <a:solidFill>
                  <a:schemeClr val="hlink"/>
                </a:solidFill>
                <a:highlight>
                  <a:srgbClr val="FFFFFF"/>
                </a:highlight>
                <a:latin typeface="Arial"/>
                <a:ea typeface="Arial"/>
                <a:cs typeface="Arial"/>
                <a:sym typeface="Arial"/>
                <a:hlinkClick r:id="rId3"/>
              </a:rPr>
              <a:t>https://csrc.nist.gov/glossary/term/security_assurance</a:t>
            </a:r>
            <a:endParaRPr sz="1800">
              <a:solidFill>
                <a:srgbClr val="333333"/>
              </a:solidFill>
              <a:highlight>
                <a:srgbClr val="FFFFFF"/>
              </a:highlight>
              <a:latin typeface="Arial"/>
              <a:ea typeface="Arial"/>
              <a:cs typeface="Arial"/>
              <a:sym typeface="Arial"/>
            </a:endParaRPr>
          </a:p>
          <a:p>
            <a:pPr indent="0" lvl="0" marL="457200" rtl="0" algn="l">
              <a:spcBef>
                <a:spcPts val="360"/>
              </a:spcBef>
              <a:spcAft>
                <a:spcPts val="0"/>
              </a:spcAft>
              <a:buNone/>
            </a:pPr>
            <a:r>
              <a:t/>
            </a:r>
            <a:endParaRPr sz="1800">
              <a:solidFill>
                <a:srgbClr val="333333"/>
              </a:solidFill>
              <a:highlight>
                <a:srgbClr val="FFFFFF"/>
              </a:highlight>
              <a:latin typeface="Arial"/>
              <a:ea typeface="Arial"/>
              <a:cs typeface="Arial"/>
              <a:sym typeface="Arial"/>
            </a:endParaRPr>
          </a:p>
          <a:p>
            <a:pPr indent="-342900" lvl="0" marL="457200" rtl="0" algn="l">
              <a:spcBef>
                <a:spcPts val="360"/>
              </a:spcBef>
              <a:spcAft>
                <a:spcPts val="0"/>
              </a:spcAft>
              <a:buSzPts val="1800"/>
              <a:buFont typeface="Arial"/>
              <a:buChar char="•"/>
            </a:pPr>
            <a:r>
              <a:rPr lang="de-DE" sz="1800">
                <a:solidFill>
                  <a:srgbClr val="333333"/>
                </a:solidFill>
                <a:highlight>
                  <a:srgbClr val="FFFFFF"/>
                </a:highlight>
                <a:latin typeface="Arial"/>
                <a:ea typeface="Arial"/>
                <a:cs typeface="Arial"/>
                <a:sym typeface="Arial"/>
              </a:rPr>
              <a:t>Measure of </a:t>
            </a:r>
            <a:r>
              <a:rPr lang="de-DE" sz="2000">
                <a:solidFill>
                  <a:srgbClr val="FF00FF"/>
                </a:solidFill>
                <a:highlight>
                  <a:srgbClr val="FFFFFF"/>
                </a:highlight>
                <a:latin typeface="Arial"/>
                <a:ea typeface="Arial"/>
                <a:cs typeface="Arial"/>
                <a:sym typeface="Arial"/>
              </a:rPr>
              <a:t>confidence</a:t>
            </a:r>
            <a:r>
              <a:rPr lang="de-DE" sz="1800">
                <a:solidFill>
                  <a:srgbClr val="333333"/>
                </a:solidFill>
                <a:highlight>
                  <a:srgbClr val="FFFFFF"/>
                </a:highlight>
                <a:latin typeface="Arial"/>
                <a:ea typeface="Arial"/>
                <a:cs typeface="Arial"/>
                <a:sym typeface="Arial"/>
              </a:rPr>
              <a:t> that the </a:t>
            </a:r>
            <a:r>
              <a:rPr lang="de-DE" sz="2000">
                <a:solidFill>
                  <a:schemeClr val="accent3"/>
                </a:solidFill>
                <a:highlight>
                  <a:srgbClr val="FFFFFF"/>
                </a:highlight>
                <a:latin typeface="Arial"/>
                <a:ea typeface="Arial"/>
                <a:cs typeface="Arial"/>
                <a:sym typeface="Arial"/>
              </a:rPr>
              <a:t>security features, practices, procedures, and architecture</a:t>
            </a:r>
            <a:r>
              <a:rPr lang="de-DE" sz="1800">
                <a:solidFill>
                  <a:srgbClr val="333333"/>
                </a:solidFill>
                <a:highlight>
                  <a:srgbClr val="FFFFFF"/>
                </a:highlight>
                <a:latin typeface="Arial"/>
                <a:ea typeface="Arial"/>
                <a:cs typeface="Arial"/>
                <a:sym typeface="Arial"/>
              </a:rPr>
              <a:t> of an information system accurately mediates and enforces the </a:t>
            </a:r>
            <a:r>
              <a:rPr lang="de-DE" sz="2000">
                <a:solidFill>
                  <a:schemeClr val="accent6"/>
                </a:solidFill>
                <a:highlight>
                  <a:srgbClr val="FFFFFF"/>
                </a:highlight>
                <a:latin typeface="Arial"/>
                <a:ea typeface="Arial"/>
                <a:cs typeface="Arial"/>
                <a:sym typeface="Arial"/>
              </a:rPr>
              <a:t>security policy</a:t>
            </a:r>
            <a:r>
              <a:rPr lang="de-DE" sz="1800">
                <a:solidFill>
                  <a:srgbClr val="333333"/>
                </a:solidFill>
                <a:highlight>
                  <a:srgbClr val="FFFFFF"/>
                </a:highlight>
                <a:latin typeface="Arial"/>
                <a:ea typeface="Arial"/>
                <a:cs typeface="Arial"/>
                <a:sym typeface="Arial"/>
              </a:rPr>
              <a:t>. </a:t>
            </a:r>
            <a:r>
              <a:rPr lang="de-DE" sz="2000" u="sng">
                <a:solidFill>
                  <a:srgbClr val="114B73"/>
                </a:solidFill>
                <a:highlight>
                  <a:srgbClr val="FFFFFF"/>
                </a:highlight>
                <a:latin typeface="Arial"/>
                <a:ea typeface="Arial"/>
                <a:cs typeface="Arial"/>
                <a:sym typeface="Arial"/>
                <a:hlinkClick r:id="rId4">
                  <a:extLst>
                    <a:ext uri="{A12FA001-AC4F-418D-AE19-62706E023703}">
                      <ahyp:hlinkClr val="tx"/>
                    </a:ext>
                  </a:extLst>
                </a:hlinkClick>
              </a:rPr>
              <a:t>NIST SP 800-39</a:t>
            </a:r>
            <a:endParaRPr sz="2000"/>
          </a:p>
          <a:p>
            <a:pPr indent="0" lvl="0" marL="0" marR="0" rtl="0" algn="l">
              <a:lnSpc>
                <a:spcPct val="100000"/>
              </a:lnSpc>
              <a:spcBef>
                <a:spcPts val="360"/>
              </a:spcBef>
              <a:spcAft>
                <a:spcPts val="0"/>
              </a:spcAft>
              <a:buNone/>
            </a:pPr>
            <a:r>
              <a:t/>
            </a:r>
            <a:endParaRPr sz="1800">
              <a:solidFill>
                <a:srgbClr val="333333"/>
              </a:solidFill>
              <a:highlight>
                <a:srgbClr val="FFFFFF"/>
              </a:highlight>
              <a:latin typeface="Arial"/>
              <a:ea typeface="Arial"/>
              <a:cs typeface="Arial"/>
              <a:sym typeface="Arial"/>
            </a:endParaRPr>
          </a:p>
          <a:p>
            <a:pPr indent="-342900" lvl="0" marL="457200" marR="0" rtl="0" algn="l">
              <a:lnSpc>
                <a:spcPct val="100000"/>
              </a:lnSpc>
              <a:spcBef>
                <a:spcPts val="360"/>
              </a:spcBef>
              <a:spcAft>
                <a:spcPts val="0"/>
              </a:spcAft>
              <a:buClr>
                <a:srgbClr val="333333"/>
              </a:buClr>
              <a:buSzPts val="1800"/>
              <a:buFont typeface="Arial"/>
              <a:buChar char="•"/>
            </a:pPr>
            <a:r>
              <a:rPr lang="de-DE" sz="1800">
                <a:solidFill>
                  <a:srgbClr val="333333"/>
                </a:solidFill>
                <a:highlight>
                  <a:srgbClr val="FFFFFF"/>
                </a:highlight>
                <a:latin typeface="Arial"/>
                <a:ea typeface="Arial"/>
                <a:cs typeface="Arial"/>
                <a:sym typeface="Arial"/>
              </a:rPr>
              <a:t>The grounds for </a:t>
            </a:r>
            <a:r>
              <a:rPr lang="de-DE" sz="2000">
                <a:solidFill>
                  <a:srgbClr val="FF00FF"/>
                </a:solidFill>
                <a:highlight>
                  <a:srgbClr val="FFFFFF"/>
                </a:highlight>
                <a:latin typeface="Arial"/>
                <a:ea typeface="Arial"/>
                <a:cs typeface="Arial"/>
                <a:sym typeface="Arial"/>
              </a:rPr>
              <a:t>confidence</a:t>
            </a:r>
            <a:r>
              <a:rPr lang="de-DE" sz="1800">
                <a:solidFill>
                  <a:srgbClr val="333333"/>
                </a:solidFill>
                <a:highlight>
                  <a:srgbClr val="FFFFFF"/>
                </a:highlight>
                <a:latin typeface="Arial"/>
                <a:ea typeface="Arial"/>
                <a:cs typeface="Arial"/>
                <a:sym typeface="Arial"/>
              </a:rPr>
              <a:t> that the set of intended </a:t>
            </a:r>
            <a:r>
              <a:rPr lang="de-DE" sz="2000">
                <a:solidFill>
                  <a:schemeClr val="accent3"/>
                </a:solidFill>
                <a:highlight>
                  <a:srgbClr val="FFFFFF"/>
                </a:highlight>
                <a:latin typeface="Arial"/>
                <a:ea typeface="Arial"/>
                <a:cs typeface="Arial"/>
                <a:sym typeface="Arial"/>
              </a:rPr>
              <a:t>security controls</a:t>
            </a:r>
            <a:r>
              <a:rPr lang="de-DE" sz="1800">
                <a:solidFill>
                  <a:srgbClr val="333333"/>
                </a:solidFill>
                <a:highlight>
                  <a:srgbClr val="FFFFFF"/>
                </a:highlight>
                <a:latin typeface="Arial"/>
                <a:ea typeface="Arial"/>
                <a:cs typeface="Arial"/>
                <a:sym typeface="Arial"/>
              </a:rPr>
              <a:t> in an information system are effective in </a:t>
            </a:r>
            <a:r>
              <a:rPr lang="de-DE" sz="2000">
                <a:solidFill>
                  <a:schemeClr val="accent6"/>
                </a:solidFill>
                <a:highlight>
                  <a:srgbClr val="FFFFFF"/>
                </a:highlight>
                <a:latin typeface="Arial"/>
                <a:ea typeface="Arial"/>
                <a:cs typeface="Arial"/>
                <a:sym typeface="Arial"/>
              </a:rPr>
              <a:t>their application</a:t>
            </a:r>
            <a:r>
              <a:rPr lang="de-DE" sz="1800">
                <a:solidFill>
                  <a:srgbClr val="333333"/>
                </a:solidFill>
                <a:highlight>
                  <a:srgbClr val="FFFFFF"/>
                </a:highlight>
                <a:latin typeface="Arial"/>
                <a:ea typeface="Arial"/>
                <a:cs typeface="Arial"/>
                <a:sym typeface="Arial"/>
              </a:rPr>
              <a:t>. </a:t>
            </a:r>
            <a:r>
              <a:rPr lang="de-DE" sz="2000" u="sng">
                <a:solidFill>
                  <a:srgbClr val="114B73"/>
                </a:solidFill>
                <a:highlight>
                  <a:srgbClr val="FFFFFF"/>
                </a:highlight>
                <a:latin typeface="Arial"/>
                <a:ea typeface="Arial"/>
                <a:cs typeface="Arial"/>
                <a:sym typeface="Arial"/>
                <a:hlinkClick r:id="rId5">
                  <a:extLst>
                    <a:ext uri="{A12FA001-AC4F-418D-AE19-62706E023703}">
                      <ahyp:hlinkClr val="tx"/>
                    </a:ext>
                  </a:extLst>
                </a:hlinkClick>
              </a:rPr>
              <a:t>NISTIR 7298</a:t>
            </a:r>
            <a:endParaRPr sz="1800">
              <a:solidFill>
                <a:srgbClr val="333333"/>
              </a:solidFill>
              <a:highlight>
                <a:srgbClr val="FFFFFF"/>
              </a:highlight>
              <a:latin typeface="Arial"/>
              <a:ea typeface="Arial"/>
              <a:cs typeface="Arial"/>
              <a:sym typeface="Arial"/>
            </a:endParaRPr>
          </a:p>
          <a:p>
            <a:pPr indent="0" lvl="0" marL="0" marR="0" rtl="0" algn="l">
              <a:lnSpc>
                <a:spcPct val="100000"/>
              </a:lnSpc>
              <a:spcBef>
                <a:spcPts val="360"/>
              </a:spcBef>
              <a:spcAft>
                <a:spcPts val="0"/>
              </a:spcAft>
              <a:buNone/>
            </a:pPr>
            <a:r>
              <a:t/>
            </a:r>
            <a:endParaRPr sz="4800"/>
          </a:p>
        </p:txBody>
      </p:sp>
      <p:sp>
        <p:nvSpPr>
          <p:cNvPr id="104" name="Google Shape;104;p16"/>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105" name="Google Shape;105;p16"/>
          <p:cNvSpPr/>
          <p:nvPr/>
        </p:nvSpPr>
        <p:spPr>
          <a:xfrm>
            <a:off x="734375" y="4542225"/>
            <a:ext cx="318000" cy="325500"/>
          </a:xfrm>
          <a:prstGeom prst="rect">
            <a:avLst/>
          </a:prstGeom>
          <a:solidFill>
            <a:srgbClr val="FF00F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734375" y="5484925"/>
            <a:ext cx="318000" cy="325500"/>
          </a:xfrm>
          <a:prstGeom prst="rect">
            <a:avLst/>
          </a:prstGeom>
          <a:solidFill>
            <a:schemeClr val="accent6"/>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734375" y="5013575"/>
            <a:ext cx="318000" cy="325500"/>
          </a:xfrm>
          <a:prstGeom prst="rect">
            <a:avLst/>
          </a:prstGeom>
          <a:solidFill>
            <a:schemeClr val="accent3"/>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txBox="1"/>
          <p:nvPr/>
        </p:nvSpPr>
        <p:spPr>
          <a:xfrm>
            <a:off x="1233950" y="4466475"/>
            <a:ext cx="817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900">
                <a:latin typeface="Calibri"/>
                <a:ea typeface="Calibri"/>
                <a:cs typeface="Calibri"/>
                <a:sym typeface="Calibri"/>
              </a:rPr>
              <a:t>Goal</a:t>
            </a:r>
            <a:endParaRPr sz="1900">
              <a:latin typeface="Calibri"/>
              <a:ea typeface="Calibri"/>
              <a:cs typeface="Calibri"/>
              <a:sym typeface="Calibri"/>
            </a:endParaRPr>
          </a:p>
        </p:txBody>
      </p:sp>
      <p:sp>
        <p:nvSpPr>
          <p:cNvPr id="109" name="Google Shape;109;p16"/>
          <p:cNvSpPr txBox="1"/>
          <p:nvPr/>
        </p:nvSpPr>
        <p:spPr>
          <a:xfrm>
            <a:off x="1233950" y="4937825"/>
            <a:ext cx="817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900">
                <a:latin typeface="Calibri"/>
                <a:ea typeface="Calibri"/>
                <a:cs typeface="Calibri"/>
                <a:sym typeface="Calibri"/>
              </a:rPr>
              <a:t>Target</a:t>
            </a:r>
            <a:endParaRPr sz="1900">
              <a:latin typeface="Calibri"/>
              <a:ea typeface="Calibri"/>
              <a:cs typeface="Calibri"/>
              <a:sym typeface="Calibri"/>
            </a:endParaRPr>
          </a:p>
        </p:txBody>
      </p:sp>
      <p:sp>
        <p:nvSpPr>
          <p:cNvPr id="110" name="Google Shape;110;p16"/>
          <p:cNvSpPr txBox="1"/>
          <p:nvPr/>
        </p:nvSpPr>
        <p:spPr>
          <a:xfrm>
            <a:off x="1233950" y="5409175"/>
            <a:ext cx="11658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900">
                <a:latin typeface="Calibri"/>
                <a:ea typeface="Calibri"/>
                <a:cs typeface="Calibri"/>
                <a:sym typeface="Calibri"/>
              </a:rPr>
              <a:t>Context</a:t>
            </a:r>
            <a:endParaRPr sz="19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 Why?</a:t>
            </a:r>
            <a:endParaRPr/>
          </a:p>
        </p:txBody>
      </p:sp>
      <p:sp>
        <p:nvSpPr>
          <p:cNvPr id="117" name="Google Shape;117;p17"/>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sp>
        <p:nvSpPr>
          <p:cNvPr id="118" name="Google Shape;118;p17"/>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119" name="Google Shape;119;p17"/>
          <p:cNvPicPr preferRelativeResize="0"/>
          <p:nvPr/>
        </p:nvPicPr>
        <p:blipFill>
          <a:blip r:embed="rId3">
            <a:alphaModFix/>
          </a:blip>
          <a:stretch>
            <a:fillRect/>
          </a:stretch>
        </p:blipFill>
        <p:spPr>
          <a:xfrm>
            <a:off x="4873900" y="4401175"/>
            <a:ext cx="3631550" cy="2209500"/>
          </a:xfrm>
          <a:prstGeom prst="rect">
            <a:avLst/>
          </a:prstGeom>
          <a:noFill/>
          <a:ln>
            <a:noFill/>
          </a:ln>
        </p:spPr>
      </p:pic>
      <p:pic>
        <p:nvPicPr>
          <p:cNvPr id="120" name="Google Shape;120;p17"/>
          <p:cNvPicPr preferRelativeResize="0"/>
          <p:nvPr/>
        </p:nvPicPr>
        <p:blipFill>
          <a:blip r:embed="rId4">
            <a:alphaModFix/>
          </a:blip>
          <a:stretch>
            <a:fillRect/>
          </a:stretch>
        </p:blipFill>
        <p:spPr>
          <a:xfrm>
            <a:off x="281400" y="4470100"/>
            <a:ext cx="4184199" cy="1918300"/>
          </a:xfrm>
          <a:prstGeom prst="rect">
            <a:avLst/>
          </a:prstGeom>
          <a:noFill/>
          <a:ln>
            <a:noFill/>
          </a:ln>
        </p:spPr>
      </p:pic>
      <p:pic>
        <p:nvPicPr>
          <p:cNvPr id="121" name="Google Shape;121;p17"/>
          <p:cNvPicPr preferRelativeResize="0"/>
          <p:nvPr/>
        </p:nvPicPr>
        <p:blipFill>
          <a:blip r:embed="rId5">
            <a:alphaModFix/>
          </a:blip>
          <a:stretch>
            <a:fillRect/>
          </a:stretch>
        </p:blipFill>
        <p:spPr>
          <a:xfrm>
            <a:off x="1697600" y="1597348"/>
            <a:ext cx="5489126" cy="2301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 Why?</a:t>
            </a:r>
            <a:endParaRPr/>
          </a:p>
        </p:txBody>
      </p:sp>
      <p:sp>
        <p:nvSpPr>
          <p:cNvPr id="128" name="Google Shape;128;p18"/>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sp>
        <p:nvSpPr>
          <p:cNvPr id="129" name="Google Shape;129;p18"/>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130" name="Google Shape;130;p18"/>
          <p:cNvPicPr preferRelativeResize="0"/>
          <p:nvPr/>
        </p:nvPicPr>
        <p:blipFill>
          <a:blip r:embed="rId3">
            <a:alphaModFix/>
          </a:blip>
          <a:stretch>
            <a:fillRect/>
          </a:stretch>
        </p:blipFill>
        <p:spPr>
          <a:xfrm>
            <a:off x="4873900" y="4401175"/>
            <a:ext cx="3631550" cy="2209500"/>
          </a:xfrm>
          <a:prstGeom prst="rect">
            <a:avLst/>
          </a:prstGeom>
          <a:noFill/>
          <a:ln>
            <a:noFill/>
          </a:ln>
        </p:spPr>
      </p:pic>
      <p:pic>
        <p:nvPicPr>
          <p:cNvPr id="131" name="Google Shape;131;p18"/>
          <p:cNvPicPr preferRelativeResize="0"/>
          <p:nvPr/>
        </p:nvPicPr>
        <p:blipFill>
          <a:blip r:embed="rId4">
            <a:alphaModFix/>
          </a:blip>
          <a:stretch>
            <a:fillRect/>
          </a:stretch>
        </p:blipFill>
        <p:spPr>
          <a:xfrm>
            <a:off x="281400" y="4470100"/>
            <a:ext cx="4184199" cy="1918300"/>
          </a:xfrm>
          <a:prstGeom prst="rect">
            <a:avLst/>
          </a:prstGeom>
          <a:noFill/>
          <a:ln>
            <a:noFill/>
          </a:ln>
        </p:spPr>
      </p:pic>
      <p:pic>
        <p:nvPicPr>
          <p:cNvPr id="132" name="Google Shape;132;p18"/>
          <p:cNvPicPr preferRelativeResize="0"/>
          <p:nvPr/>
        </p:nvPicPr>
        <p:blipFill>
          <a:blip r:embed="rId5">
            <a:alphaModFix/>
          </a:blip>
          <a:stretch>
            <a:fillRect/>
          </a:stretch>
        </p:blipFill>
        <p:spPr>
          <a:xfrm>
            <a:off x="1697600" y="1597348"/>
            <a:ext cx="5489126" cy="2301425"/>
          </a:xfrm>
          <a:prstGeom prst="rect">
            <a:avLst/>
          </a:prstGeom>
          <a:noFill/>
          <a:ln>
            <a:noFill/>
          </a:ln>
        </p:spPr>
      </p:pic>
      <p:pic>
        <p:nvPicPr>
          <p:cNvPr id="133" name="Google Shape;133;p18"/>
          <p:cNvPicPr preferRelativeResize="0"/>
          <p:nvPr/>
        </p:nvPicPr>
        <p:blipFill>
          <a:blip r:embed="rId6">
            <a:alphaModFix/>
          </a:blip>
          <a:stretch>
            <a:fillRect/>
          </a:stretch>
        </p:blipFill>
        <p:spPr>
          <a:xfrm>
            <a:off x="143975" y="1597350"/>
            <a:ext cx="1377650" cy="973900"/>
          </a:xfrm>
          <a:prstGeom prst="rect">
            <a:avLst/>
          </a:prstGeom>
          <a:noFill/>
          <a:ln>
            <a:noFill/>
          </a:ln>
        </p:spPr>
      </p:pic>
      <p:pic>
        <p:nvPicPr>
          <p:cNvPr id="134" name="Google Shape;134;p18"/>
          <p:cNvPicPr preferRelativeResize="0"/>
          <p:nvPr/>
        </p:nvPicPr>
        <p:blipFill>
          <a:blip r:embed="rId6">
            <a:alphaModFix/>
          </a:blip>
          <a:stretch>
            <a:fillRect/>
          </a:stretch>
        </p:blipFill>
        <p:spPr>
          <a:xfrm>
            <a:off x="7510150" y="3119825"/>
            <a:ext cx="1377650" cy="973900"/>
          </a:xfrm>
          <a:prstGeom prst="rect">
            <a:avLst/>
          </a:prstGeom>
          <a:noFill/>
          <a:ln>
            <a:noFill/>
          </a:ln>
        </p:spPr>
      </p:pic>
      <p:pic>
        <p:nvPicPr>
          <p:cNvPr id="135" name="Google Shape;135;p18"/>
          <p:cNvPicPr preferRelativeResize="0"/>
          <p:nvPr/>
        </p:nvPicPr>
        <p:blipFill>
          <a:blip r:embed="rId6">
            <a:alphaModFix/>
          </a:blip>
          <a:stretch>
            <a:fillRect/>
          </a:stretch>
        </p:blipFill>
        <p:spPr>
          <a:xfrm>
            <a:off x="3763200" y="3898775"/>
            <a:ext cx="1110699" cy="785175"/>
          </a:xfrm>
          <a:prstGeom prst="rect">
            <a:avLst/>
          </a:prstGeom>
          <a:noFill/>
          <a:ln>
            <a:noFill/>
          </a:ln>
        </p:spPr>
      </p:pic>
      <p:pic>
        <p:nvPicPr>
          <p:cNvPr id="136" name="Google Shape;136;p18"/>
          <p:cNvPicPr preferRelativeResize="0"/>
          <p:nvPr/>
        </p:nvPicPr>
        <p:blipFill>
          <a:blip r:embed="rId7">
            <a:alphaModFix/>
          </a:blip>
          <a:stretch>
            <a:fillRect/>
          </a:stretch>
        </p:blipFill>
        <p:spPr>
          <a:xfrm>
            <a:off x="7312775" y="1246950"/>
            <a:ext cx="1767100" cy="102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t>Security Assurance - How?</a:t>
            </a:r>
            <a:endParaRPr/>
          </a:p>
        </p:txBody>
      </p:sp>
      <p:sp>
        <p:nvSpPr>
          <p:cNvPr id="143" name="Google Shape;143;p19"/>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419100" lvl="0" marL="457200" marR="0" rtl="0" algn="l">
              <a:lnSpc>
                <a:spcPct val="100000"/>
              </a:lnSpc>
              <a:spcBef>
                <a:spcPts val="360"/>
              </a:spcBef>
              <a:spcAft>
                <a:spcPts val="0"/>
              </a:spcAft>
              <a:buSzPts val="3000"/>
              <a:buChar char="•"/>
            </a:pPr>
            <a:r>
              <a:rPr lang="de-DE" sz="3000"/>
              <a:t>There are multiple  frameworks and approaches for security assurance, e.g., Common Criteria.</a:t>
            </a:r>
            <a:endParaRPr sz="3000"/>
          </a:p>
          <a:p>
            <a:pPr indent="0" lvl="0" marL="457200" rtl="0" algn="l">
              <a:spcBef>
                <a:spcPts val="360"/>
              </a:spcBef>
              <a:spcAft>
                <a:spcPts val="0"/>
              </a:spcAft>
              <a:buNone/>
            </a:pPr>
            <a:r>
              <a:t/>
            </a:r>
            <a:endParaRPr sz="3000"/>
          </a:p>
          <a:p>
            <a:pPr indent="-419100" lvl="0" marL="457200" rtl="0" algn="l">
              <a:spcBef>
                <a:spcPts val="360"/>
              </a:spcBef>
              <a:spcAft>
                <a:spcPts val="0"/>
              </a:spcAft>
              <a:buSzPts val="3000"/>
              <a:buChar char="•"/>
            </a:pPr>
            <a:r>
              <a:rPr lang="de-DE" sz="3000"/>
              <a:t>What we are going to focus on is called S</a:t>
            </a:r>
            <a:r>
              <a:rPr lang="de-DE" sz="3000">
                <a:solidFill>
                  <a:srgbClr val="FF00FF"/>
                </a:solidFill>
              </a:rPr>
              <a:t>ecurity </a:t>
            </a:r>
            <a:r>
              <a:rPr lang="de-DE" sz="3000"/>
              <a:t>A</a:t>
            </a:r>
            <a:r>
              <a:rPr lang="de-DE" sz="3000">
                <a:solidFill>
                  <a:srgbClr val="FF00FF"/>
                </a:solidFill>
              </a:rPr>
              <a:t>ssurance </a:t>
            </a:r>
            <a:r>
              <a:rPr lang="de-DE" sz="3000"/>
              <a:t>C</a:t>
            </a:r>
            <a:r>
              <a:rPr lang="de-DE" sz="3000">
                <a:solidFill>
                  <a:srgbClr val="FF00FF"/>
                </a:solidFill>
              </a:rPr>
              <a:t>ases </a:t>
            </a:r>
            <a:r>
              <a:rPr lang="de-DE" sz="3000"/>
              <a:t>(SAC). </a:t>
            </a:r>
            <a:endParaRPr sz="3000"/>
          </a:p>
          <a:p>
            <a:pPr indent="0" lvl="0" marL="0" rtl="0" algn="l">
              <a:spcBef>
                <a:spcPts val="360"/>
              </a:spcBef>
              <a:spcAft>
                <a:spcPts val="0"/>
              </a:spcAft>
              <a:buNone/>
            </a:pPr>
            <a:r>
              <a:t/>
            </a:r>
            <a:endParaRPr/>
          </a:p>
        </p:txBody>
      </p:sp>
      <p:sp>
        <p:nvSpPr>
          <p:cNvPr id="144" name="Google Shape;144;p19"/>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Cases</a:t>
            </a:r>
            <a:endParaRPr/>
          </a:p>
        </p:txBody>
      </p:sp>
      <p:sp>
        <p:nvSpPr>
          <p:cNvPr id="151" name="Google Shape;151;p20"/>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152" name="Google Shape;152;p20"/>
          <p:cNvSpPr txBox="1"/>
          <p:nvPr>
            <p:ph idx="1" type="body"/>
          </p:nvPr>
        </p:nvSpPr>
        <p:spPr>
          <a:xfrm>
            <a:off x="457200" y="1527228"/>
            <a:ext cx="8229600" cy="4599000"/>
          </a:xfrm>
          <a:prstGeom prst="rect">
            <a:avLst/>
          </a:prstGeom>
          <a:ln cap="flat" cmpd="sng" w="9525">
            <a:solidFill>
              <a:schemeClr val="lt1"/>
            </a:solidFill>
            <a:prstDash val="solid"/>
            <a:round/>
            <a:headEnd len="med" w="med" type="none"/>
            <a:tailEnd len="med" w="med" type="none"/>
          </a:ln>
        </p:spPr>
        <p:txBody>
          <a:bodyPr anchorCtr="0" anchor="t" bIns="45700" lIns="91425" spcFirstLastPara="1" rIns="91425" wrap="square" tIns="45700">
            <a:normAutofit/>
          </a:bodyPr>
          <a:lstStyle/>
          <a:p>
            <a:pPr indent="-450000" lvl="0" marL="450000" marR="0" rtl="0" algn="l">
              <a:lnSpc>
                <a:spcPct val="100000"/>
              </a:lnSpc>
              <a:spcBef>
                <a:spcPts val="0"/>
              </a:spcBef>
              <a:spcAft>
                <a:spcPts val="0"/>
              </a:spcAft>
              <a:buNone/>
            </a:pPr>
            <a:r>
              <a:rPr lang="de-DE" sz="2400">
                <a:solidFill>
                  <a:srgbClr val="000000"/>
                </a:solidFill>
                <a:latin typeface="Arial"/>
                <a:ea typeface="Arial"/>
                <a:cs typeface="Arial"/>
                <a:sym typeface="Arial"/>
              </a:rPr>
              <a:t>•	“An assurance case is a structured argument, supported by  evidence, intended to justify that a system is acceptably assured relative to a concern in the intended operating environment.”</a:t>
            </a:r>
            <a:endParaRPr sz="2400">
              <a:solidFill>
                <a:srgbClr val="000000"/>
              </a:solidFill>
              <a:latin typeface="Arial"/>
              <a:ea typeface="Arial"/>
              <a:cs typeface="Arial"/>
              <a:sym typeface="Arial"/>
            </a:endParaRPr>
          </a:p>
          <a:p>
            <a:pPr indent="-450000" lvl="0" marL="450000" marR="0" rtl="0" algn="l">
              <a:lnSpc>
                <a:spcPct val="100000"/>
              </a:lnSpc>
              <a:spcBef>
                <a:spcPts val="0"/>
              </a:spcBef>
              <a:spcAft>
                <a:spcPts val="0"/>
              </a:spcAft>
              <a:buNone/>
            </a:pPr>
            <a:r>
              <a:t/>
            </a:r>
            <a:endParaRPr sz="2400">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de-DE" sz="2400">
                <a:solidFill>
                  <a:srgbClr val="000000"/>
                </a:solidFill>
                <a:latin typeface="Arial"/>
                <a:ea typeface="Arial"/>
                <a:cs typeface="Arial"/>
                <a:sym typeface="Arial"/>
              </a:rPr>
              <a:t>               [Handbook of System Safety and Security, 2017]</a:t>
            </a:r>
            <a:endParaRPr sz="2400">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2400">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2400">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de-DE" sz="2400">
                <a:solidFill>
                  <a:srgbClr val="000000"/>
                </a:solidFill>
                <a:latin typeface="Arial"/>
                <a:ea typeface="Arial"/>
                <a:cs typeface="Arial"/>
                <a:sym typeface="Arial"/>
              </a:rPr>
              <a:t>In our context the concern is cybersecurity.</a:t>
            </a:r>
            <a:endParaRPr sz="2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Cases</a:t>
            </a:r>
            <a:endParaRPr/>
          </a:p>
        </p:txBody>
      </p:sp>
      <p:sp>
        <p:nvSpPr>
          <p:cNvPr id="159" name="Google Shape;159;p21"/>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160" name="Google Shape;160;p21"/>
          <p:cNvSpPr/>
          <p:nvPr/>
        </p:nvSpPr>
        <p:spPr>
          <a:xfrm>
            <a:off x="817650" y="3497625"/>
            <a:ext cx="9159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Claim</a:t>
            </a:r>
            <a:endParaRPr sz="1100"/>
          </a:p>
        </p:txBody>
      </p:sp>
      <p:sp>
        <p:nvSpPr>
          <p:cNvPr id="161" name="Google Shape;161;p21"/>
          <p:cNvSpPr/>
          <p:nvPr/>
        </p:nvSpPr>
        <p:spPr>
          <a:xfrm>
            <a:off x="3421875" y="2341487"/>
            <a:ext cx="8973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200"/>
          </a:p>
        </p:txBody>
      </p:sp>
      <p:sp>
        <p:nvSpPr>
          <p:cNvPr id="162" name="Google Shape;162;p21"/>
          <p:cNvSpPr/>
          <p:nvPr/>
        </p:nvSpPr>
        <p:spPr>
          <a:xfrm>
            <a:off x="2025938" y="3445575"/>
            <a:ext cx="1082400" cy="469200"/>
          </a:xfrm>
          <a:prstGeom prst="parallelogram">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Strategy</a:t>
            </a:r>
            <a:endParaRPr sz="1200"/>
          </a:p>
        </p:txBody>
      </p:sp>
      <p:sp>
        <p:nvSpPr>
          <p:cNvPr id="163" name="Google Shape;163;p21"/>
          <p:cNvSpPr/>
          <p:nvPr/>
        </p:nvSpPr>
        <p:spPr>
          <a:xfrm>
            <a:off x="817650" y="2468175"/>
            <a:ext cx="915900" cy="365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100"/>
              <a:t>Context</a:t>
            </a:r>
            <a:endParaRPr sz="1100"/>
          </a:p>
        </p:txBody>
      </p:sp>
      <p:sp>
        <p:nvSpPr>
          <p:cNvPr id="164" name="Google Shape;164;p21"/>
          <p:cNvSpPr/>
          <p:nvPr/>
        </p:nvSpPr>
        <p:spPr>
          <a:xfrm>
            <a:off x="664350" y="4527075"/>
            <a:ext cx="1222500" cy="365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de-DE" sz="1000"/>
              <a:t>Assumption</a:t>
            </a:r>
            <a:endParaRPr sz="1000"/>
          </a:p>
        </p:txBody>
      </p:sp>
      <p:sp>
        <p:nvSpPr>
          <p:cNvPr id="165" name="Google Shape;165;p21"/>
          <p:cNvSpPr/>
          <p:nvPr/>
        </p:nvSpPr>
        <p:spPr>
          <a:xfrm>
            <a:off x="7789200" y="2603900"/>
            <a:ext cx="957000" cy="908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de-DE" sz="900"/>
              <a:t>Evidence</a:t>
            </a:r>
            <a:endParaRPr sz="900"/>
          </a:p>
        </p:txBody>
      </p:sp>
      <p:cxnSp>
        <p:nvCxnSpPr>
          <p:cNvPr id="166" name="Google Shape;166;p21"/>
          <p:cNvCxnSpPr>
            <a:stCxn id="160" idx="3"/>
            <a:endCxn id="162" idx="5"/>
          </p:cNvCxnSpPr>
          <p:nvPr/>
        </p:nvCxnSpPr>
        <p:spPr>
          <a:xfrm>
            <a:off x="1733550" y="3680175"/>
            <a:ext cx="351000" cy="0"/>
          </a:xfrm>
          <a:prstGeom prst="straightConnector1">
            <a:avLst/>
          </a:prstGeom>
          <a:noFill/>
          <a:ln cap="flat" cmpd="sng" w="9525">
            <a:solidFill>
              <a:schemeClr val="dk2"/>
            </a:solidFill>
            <a:prstDash val="solid"/>
            <a:round/>
            <a:headEnd len="med" w="med" type="none"/>
            <a:tailEnd len="med" w="med" type="none"/>
          </a:ln>
        </p:spPr>
      </p:cxnSp>
      <p:cxnSp>
        <p:nvCxnSpPr>
          <p:cNvPr id="167" name="Google Shape;167;p21"/>
          <p:cNvCxnSpPr>
            <a:stCxn id="162" idx="2"/>
            <a:endCxn id="161" idx="1"/>
          </p:cNvCxnSpPr>
          <p:nvPr/>
        </p:nvCxnSpPr>
        <p:spPr>
          <a:xfrm flipH="1" rot="10800000">
            <a:off x="3049688" y="2523975"/>
            <a:ext cx="372300" cy="115620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21"/>
          <p:cNvCxnSpPr>
            <a:stCxn id="162" idx="2"/>
            <a:endCxn id="169" idx="1"/>
          </p:cNvCxnSpPr>
          <p:nvPr/>
        </p:nvCxnSpPr>
        <p:spPr>
          <a:xfrm>
            <a:off x="3049688" y="3680175"/>
            <a:ext cx="394500" cy="0"/>
          </a:xfrm>
          <a:prstGeom prst="straightConnector1">
            <a:avLst/>
          </a:prstGeom>
          <a:noFill/>
          <a:ln cap="flat" cmpd="sng" w="9525">
            <a:solidFill>
              <a:schemeClr val="dk2"/>
            </a:solidFill>
            <a:prstDash val="solid"/>
            <a:round/>
            <a:headEnd len="med" w="med" type="none"/>
            <a:tailEnd len="med" w="med" type="none"/>
          </a:ln>
        </p:spPr>
      </p:cxnSp>
      <p:sp>
        <p:nvSpPr>
          <p:cNvPr id="170" name="Google Shape;170;p21"/>
          <p:cNvSpPr/>
          <p:nvPr/>
        </p:nvSpPr>
        <p:spPr>
          <a:xfrm>
            <a:off x="3441138" y="3497625"/>
            <a:ext cx="9159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200"/>
          </a:p>
        </p:txBody>
      </p:sp>
      <p:sp>
        <p:nvSpPr>
          <p:cNvPr id="171" name="Google Shape;171;p21"/>
          <p:cNvSpPr/>
          <p:nvPr/>
        </p:nvSpPr>
        <p:spPr>
          <a:xfrm>
            <a:off x="3441150" y="4653750"/>
            <a:ext cx="9159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200"/>
          </a:p>
        </p:txBody>
      </p:sp>
      <p:cxnSp>
        <p:nvCxnSpPr>
          <p:cNvPr id="172" name="Google Shape;172;p21"/>
          <p:cNvCxnSpPr>
            <a:stCxn id="162" idx="2"/>
            <a:endCxn id="171" idx="1"/>
          </p:cNvCxnSpPr>
          <p:nvPr/>
        </p:nvCxnSpPr>
        <p:spPr>
          <a:xfrm>
            <a:off x="3049688" y="3680175"/>
            <a:ext cx="391500" cy="1156200"/>
          </a:xfrm>
          <a:prstGeom prst="straightConnector1">
            <a:avLst/>
          </a:prstGeom>
          <a:noFill/>
          <a:ln cap="flat" cmpd="sng" w="9525">
            <a:solidFill>
              <a:schemeClr val="dk2"/>
            </a:solidFill>
            <a:prstDash val="solid"/>
            <a:round/>
            <a:headEnd len="med" w="med" type="none"/>
            <a:tailEnd len="med" w="med" type="none"/>
          </a:ln>
        </p:spPr>
      </p:cxnSp>
      <p:sp>
        <p:nvSpPr>
          <p:cNvPr id="173" name="Google Shape;173;p21"/>
          <p:cNvSpPr/>
          <p:nvPr/>
        </p:nvSpPr>
        <p:spPr>
          <a:xfrm>
            <a:off x="7789200" y="1569500"/>
            <a:ext cx="957000" cy="908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de-DE" sz="900"/>
              <a:t>Evidence</a:t>
            </a:r>
            <a:endParaRPr sz="900"/>
          </a:p>
        </p:txBody>
      </p:sp>
      <p:sp>
        <p:nvSpPr>
          <p:cNvPr id="174" name="Google Shape;174;p21"/>
          <p:cNvSpPr/>
          <p:nvPr/>
        </p:nvSpPr>
        <p:spPr>
          <a:xfrm>
            <a:off x="4571988" y="2289450"/>
            <a:ext cx="1082400" cy="469200"/>
          </a:xfrm>
          <a:prstGeom prst="parallelogram">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Strategy</a:t>
            </a:r>
            <a:endParaRPr sz="1200"/>
          </a:p>
        </p:txBody>
      </p:sp>
      <p:sp>
        <p:nvSpPr>
          <p:cNvPr id="175" name="Google Shape;175;p21"/>
          <p:cNvSpPr/>
          <p:nvPr/>
        </p:nvSpPr>
        <p:spPr>
          <a:xfrm>
            <a:off x="6000750" y="1841150"/>
            <a:ext cx="9159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200"/>
          </a:p>
        </p:txBody>
      </p:sp>
      <p:sp>
        <p:nvSpPr>
          <p:cNvPr id="176" name="Google Shape;176;p21"/>
          <p:cNvSpPr/>
          <p:nvPr/>
        </p:nvSpPr>
        <p:spPr>
          <a:xfrm>
            <a:off x="6061200" y="2875550"/>
            <a:ext cx="9159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200"/>
          </a:p>
        </p:txBody>
      </p:sp>
      <p:sp>
        <p:nvSpPr>
          <p:cNvPr id="177" name="Google Shape;177;p21"/>
          <p:cNvSpPr/>
          <p:nvPr/>
        </p:nvSpPr>
        <p:spPr>
          <a:xfrm>
            <a:off x="7789200" y="3780963"/>
            <a:ext cx="957000" cy="908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de-DE" sz="900"/>
              <a:t>Evidence</a:t>
            </a:r>
            <a:endParaRPr sz="900"/>
          </a:p>
        </p:txBody>
      </p:sp>
      <p:cxnSp>
        <p:nvCxnSpPr>
          <p:cNvPr id="178" name="Google Shape;178;p21"/>
          <p:cNvCxnSpPr>
            <a:endCxn id="174" idx="5"/>
          </p:cNvCxnSpPr>
          <p:nvPr/>
        </p:nvCxnSpPr>
        <p:spPr>
          <a:xfrm>
            <a:off x="4328238" y="2524050"/>
            <a:ext cx="302400" cy="0"/>
          </a:xfrm>
          <a:prstGeom prst="straightConnector1">
            <a:avLst/>
          </a:prstGeom>
          <a:noFill/>
          <a:ln cap="flat" cmpd="sng" w="9525">
            <a:solidFill>
              <a:schemeClr val="dk2"/>
            </a:solidFill>
            <a:prstDash val="solid"/>
            <a:round/>
            <a:headEnd len="med" w="med" type="none"/>
            <a:tailEnd len="med" w="med" type="none"/>
          </a:ln>
        </p:spPr>
      </p:cxnSp>
      <p:cxnSp>
        <p:nvCxnSpPr>
          <p:cNvPr id="179" name="Google Shape;179;p21"/>
          <p:cNvCxnSpPr>
            <a:stCxn id="174" idx="2"/>
            <a:endCxn id="175" idx="1"/>
          </p:cNvCxnSpPr>
          <p:nvPr/>
        </p:nvCxnSpPr>
        <p:spPr>
          <a:xfrm flipH="1" rot="10800000">
            <a:off x="5595738" y="2023650"/>
            <a:ext cx="405000" cy="500400"/>
          </a:xfrm>
          <a:prstGeom prst="straightConnector1">
            <a:avLst/>
          </a:prstGeom>
          <a:noFill/>
          <a:ln cap="flat" cmpd="sng" w="9525">
            <a:solidFill>
              <a:schemeClr val="dk2"/>
            </a:solidFill>
            <a:prstDash val="solid"/>
            <a:round/>
            <a:headEnd len="med" w="med" type="none"/>
            <a:tailEnd len="med" w="med" type="none"/>
          </a:ln>
        </p:spPr>
      </p:cxnSp>
      <p:cxnSp>
        <p:nvCxnSpPr>
          <p:cNvPr id="180" name="Google Shape;180;p21"/>
          <p:cNvCxnSpPr>
            <a:stCxn id="174" idx="2"/>
            <a:endCxn id="176" idx="1"/>
          </p:cNvCxnSpPr>
          <p:nvPr/>
        </p:nvCxnSpPr>
        <p:spPr>
          <a:xfrm>
            <a:off x="5595738" y="2524050"/>
            <a:ext cx="465600" cy="534000"/>
          </a:xfrm>
          <a:prstGeom prst="straightConnector1">
            <a:avLst/>
          </a:prstGeom>
          <a:noFill/>
          <a:ln cap="flat" cmpd="sng" w="9525">
            <a:solidFill>
              <a:schemeClr val="dk2"/>
            </a:solidFill>
            <a:prstDash val="solid"/>
            <a:round/>
            <a:headEnd len="med" w="med" type="none"/>
            <a:tailEnd len="med" w="med" type="none"/>
          </a:ln>
        </p:spPr>
      </p:cxnSp>
      <p:cxnSp>
        <p:nvCxnSpPr>
          <p:cNvPr id="181" name="Google Shape;181;p21"/>
          <p:cNvCxnSpPr>
            <a:stCxn id="175" idx="3"/>
            <a:endCxn id="173" idx="2"/>
          </p:cNvCxnSpPr>
          <p:nvPr/>
        </p:nvCxnSpPr>
        <p:spPr>
          <a:xfrm>
            <a:off x="6916650" y="2023700"/>
            <a:ext cx="872700" cy="0"/>
          </a:xfrm>
          <a:prstGeom prst="straightConnector1">
            <a:avLst/>
          </a:prstGeom>
          <a:noFill/>
          <a:ln cap="flat" cmpd="sng" w="9525">
            <a:solidFill>
              <a:schemeClr val="dk2"/>
            </a:solidFill>
            <a:prstDash val="solid"/>
            <a:round/>
            <a:headEnd len="med" w="med" type="none"/>
            <a:tailEnd len="med" w="med" type="stealth"/>
          </a:ln>
        </p:spPr>
      </p:cxnSp>
      <p:cxnSp>
        <p:nvCxnSpPr>
          <p:cNvPr id="182" name="Google Shape;182;p21"/>
          <p:cNvCxnSpPr>
            <a:stCxn id="176" idx="3"/>
            <a:endCxn id="165" idx="2"/>
          </p:cNvCxnSpPr>
          <p:nvPr/>
        </p:nvCxnSpPr>
        <p:spPr>
          <a:xfrm>
            <a:off x="6977100" y="3058100"/>
            <a:ext cx="812100" cy="0"/>
          </a:xfrm>
          <a:prstGeom prst="straightConnector1">
            <a:avLst/>
          </a:prstGeom>
          <a:noFill/>
          <a:ln cap="flat" cmpd="sng" w="9525">
            <a:solidFill>
              <a:schemeClr val="dk2"/>
            </a:solidFill>
            <a:prstDash val="solid"/>
            <a:round/>
            <a:headEnd len="med" w="med" type="none"/>
            <a:tailEnd len="med" w="med" type="stealth"/>
          </a:ln>
        </p:spPr>
      </p:cxnSp>
      <p:cxnSp>
        <p:nvCxnSpPr>
          <p:cNvPr id="183" name="Google Shape;183;p21"/>
          <p:cNvCxnSpPr>
            <a:stCxn id="170" idx="3"/>
            <a:endCxn id="177" idx="2"/>
          </p:cNvCxnSpPr>
          <p:nvPr/>
        </p:nvCxnSpPr>
        <p:spPr>
          <a:xfrm>
            <a:off x="4357038" y="3680175"/>
            <a:ext cx="3432300" cy="555000"/>
          </a:xfrm>
          <a:prstGeom prst="straightConnector1">
            <a:avLst/>
          </a:prstGeom>
          <a:noFill/>
          <a:ln cap="flat" cmpd="sng" w="9525">
            <a:solidFill>
              <a:schemeClr val="dk2"/>
            </a:solidFill>
            <a:prstDash val="solid"/>
            <a:round/>
            <a:headEnd len="med" w="med" type="none"/>
            <a:tailEnd len="med" w="med" type="stealth"/>
          </a:ln>
        </p:spPr>
      </p:cxnSp>
      <p:cxnSp>
        <p:nvCxnSpPr>
          <p:cNvPr id="184" name="Google Shape;184;p21"/>
          <p:cNvCxnSpPr>
            <a:stCxn id="171" idx="3"/>
            <a:endCxn id="177" idx="2"/>
          </p:cNvCxnSpPr>
          <p:nvPr/>
        </p:nvCxnSpPr>
        <p:spPr>
          <a:xfrm flipH="1" rot="10800000">
            <a:off x="4357050" y="4235100"/>
            <a:ext cx="3432300" cy="601200"/>
          </a:xfrm>
          <a:prstGeom prst="straightConnector1">
            <a:avLst/>
          </a:prstGeom>
          <a:noFill/>
          <a:ln cap="flat" cmpd="sng" w="9525">
            <a:solidFill>
              <a:schemeClr val="dk2"/>
            </a:solidFill>
            <a:prstDash val="solid"/>
            <a:round/>
            <a:headEnd len="med" w="med" type="none"/>
            <a:tailEnd len="med" w="med" type="stealth"/>
          </a:ln>
        </p:spPr>
      </p:cxnSp>
      <p:cxnSp>
        <p:nvCxnSpPr>
          <p:cNvPr id="185" name="Google Shape;185;p21"/>
          <p:cNvCxnSpPr>
            <a:stCxn id="160" idx="0"/>
            <a:endCxn id="163" idx="2"/>
          </p:cNvCxnSpPr>
          <p:nvPr/>
        </p:nvCxnSpPr>
        <p:spPr>
          <a:xfrm rot="10800000">
            <a:off x="1275600" y="2833425"/>
            <a:ext cx="0" cy="664200"/>
          </a:xfrm>
          <a:prstGeom prst="straightConnector1">
            <a:avLst/>
          </a:prstGeom>
          <a:noFill/>
          <a:ln cap="flat" cmpd="sng" w="9525">
            <a:solidFill>
              <a:schemeClr val="dk2"/>
            </a:solidFill>
            <a:prstDash val="solid"/>
            <a:round/>
            <a:headEnd len="med" w="med" type="none"/>
            <a:tailEnd len="med" w="med" type="triangle"/>
          </a:ln>
        </p:spPr>
      </p:cxnSp>
      <p:cxnSp>
        <p:nvCxnSpPr>
          <p:cNvPr id="186" name="Google Shape;186;p21"/>
          <p:cNvCxnSpPr>
            <a:stCxn id="160" idx="2"/>
            <a:endCxn id="164" idx="0"/>
          </p:cNvCxnSpPr>
          <p:nvPr/>
        </p:nvCxnSpPr>
        <p:spPr>
          <a:xfrm>
            <a:off x="1275600" y="3862725"/>
            <a:ext cx="0" cy="664500"/>
          </a:xfrm>
          <a:prstGeom prst="straightConnector1">
            <a:avLst/>
          </a:prstGeom>
          <a:noFill/>
          <a:ln cap="flat" cmpd="sng" w="9525">
            <a:solidFill>
              <a:schemeClr val="dk2"/>
            </a:solidFill>
            <a:prstDash val="solid"/>
            <a:round/>
            <a:headEnd len="med" w="med" type="none"/>
            <a:tailEnd len="med" w="med" type="triangle"/>
          </a:ln>
        </p:spPr>
      </p:cxnSp>
      <p:sp>
        <p:nvSpPr>
          <p:cNvPr id="187" name="Google Shape;187;p21"/>
          <p:cNvSpPr/>
          <p:nvPr/>
        </p:nvSpPr>
        <p:spPr>
          <a:xfrm rot="-5400000">
            <a:off x="3813675" y="2651325"/>
            <a:ext cx="113700" cy="65052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1"/>
          <p:cNvSpPr/>
          <p:nvPr/>
        </p:nvSpPr>
        <p:spPr>
          <a:xfrm rot="-5400000">
            <a:off x="8044100" y="5111925"/>
            <a:ext cx="113700" cy="15840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txBox="1"/>
          <p:nvPr/>
        </p:nvSpPr>
        <p:spPr>
          <a:xfrm>
            <a:off x="3295275" y="5992425"/>
            <a:ext cx="115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a:solidFill>
                  <a:srgbClr val="FF00FF"/>
                </a:solidFill>
                <a:latin typeface="Calibri"/>
                <a:ea typeface="Calibri"/>
                <a:cs typeface="Calibri"/>
                <a:sym typeface="Calibri"/>
              </a:rPr>
              <a:t>Argument</a:t>
            </a:r>
            <a:endParaRPr>
              <a:solidFill>
                <a:srgbClr val="FF00FF"/>
              </a:solidFill>
              <a:latin typeface="Calibri"/>
              <a:ea typeface="Calibri"/>
              <a:cs typeface="Calibri"/>
              <a:sym typeface="Calibri"/>
            </a:endParaRPr>
          </a:p>
        </p:txBody>
      </p:sp>
      <p:sp>
        <p:nvSpPr>
          <p:cNvPr id="190" name="Google Shape;190;p21"/>
          <p:cNvSpPr txBox="1"/>
          <p:nvPr/>
        </p:nvSpPr>
        <p:spPr>
          <a:xfrm>
            <a:off x="7525700" y="5992425"/>
            <a:ext cx="115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a:solidFill>
                  <a:srgbClr val="FF00FF"/>
                </a:solidFill>
                <a:latin typeface="Calibri"/>
                <a:ea typeface="Calibri"/>
                <a:cs typeface="Calibri"/>
                <a:sym typeface="Calibri"/>
              </a:rPr>
              <a:t>Evidence</a:t>
            </a:r>
            <a:endParaRPr>
              <a:solidFill>
                <a:srgbClr val="FF00FF"/>
              </a:solidFill>
              <a:latin typeface="Calibri"/>
              <a:ea typeface="Calibri"/>
              <a:cs typeface="Calibri"/>
              <a:sym typeface="Calibri"/>
            </a:endParaRPr>
          </a:p>
        </p:txBody>
      </p:sp>
      <p:sp>
        <p:nvSpPr>
          <p:cNvPr id="191" name="Google Shape;191;p21"/>
          <p:cNvSpPr txBox="1"/>
          <p:nvPr/>
        </p:nvSpPr>
        <p:spPr>
          <a:xfrm>
            <a:off x="6851250" y="1700600"/>
            <a:ext cx="1003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900">
                <a:solidFill>
                  <a:schemeClr val="dk1"/>
                </a:solidFill>
                <a:latin typeface="Calibri"/>
                <a:ea typeface="Calibri"/>
                <a:cs typeface="Calibri"/>
                <a:sym typeface="Calibri"/>
              </a:rPr>
              <a:t>Supported by</a:t>
            </a:r>
            <a:endParaRPr sz="900">
              <a:solidFill>
                <a:schemeClr val="dk1"/>
              </a:solidFill>
              <a:latin typeface="Calibri"/>
              <a:ea typeface="Calibri"/>
              <a:cs typeface="Calibri"/>
              <a:sym typeface="Calibri"/>
            </a:endParaRPr>
          </a:p>
        </p:txBody>
      </p:sp>
      <p:sp>
        <p:nvSpPr>
          <p:cNvPr id="192" name="Google Shape;192;p21"/>
          <p:cNvSpPr txBox="1"/>
          <p:nvPr/>
        </p:nvSpPr>
        <p:spPr>
          <a:xfrm>
            <a:off x="457200" y="2996100"/>
            <a:ext cx="915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1000">
                <a:solidFill>
                  <a:schemeClr val="dk1"/>
                </a:solidFill>
                <a:latin typeface="Calibri"/>
                <a:ea typeface="Calibri"/>
                <a:cs typeface="Calibri"/>
                <a:sym typeface="Calibri"/>
              </a:rPr>
              <a:t>In context of</a:t>
            </a:r>
            <a:endParaRPr sz="1000">
              <a:solidFill>
                <a:schemeClr val="dk1"/>
              </a:solidFill>
              <a:latin typeface="Calibri"/>
              <a:ea typeface="Calibri"/>
              <a:cs typeface="Calibri"/>
              <a:sym typeface="Calibri"/>
            </a:endParaRPr>
          </a:p>
        </p:txBody>
      </p:sp>
      <p:sp>
        <p:nvSpPr>
          <p:cNvPr id="193" name="Google Shape;193;p21"/>
          <p:cNvSpPr txBox="1"/>
          <p:nvPr/>
        </p:nvSpPr>
        <p:spPr>
          <a:xfrm>
            <a:off x="457200" y="3981150"/>
            <a:ext cx="915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1000">
                <a:solidFill>
                  <a:schemeClr val="dk1"/>
                </a:solidFill>
                <a:latin typeface="Calibri"/>
                <a:ea typeface="Calibri"/>
                <a:cs typeface="Calibri"/>
                <a:sym typeface="Calibri"/>
              </a:rPr>
              <a:t>In context of</a:t>
            </a:r>
            <a:endParaRPr sz="1000">
              <a:solidFill>
                <a:schemeClr val="dk1"/>
              </a:solidFill>
              <a:latin typeface="Calibri"/>
              <a:ea typeface="Calibri"/>
              <a:cs typeface="Calibri"/>
              <a:sym typeface="Calibri"/>
            </a:endParaRPr>
          </a:p>
        </p:txBody>
      </p:sp>
      <p:sp>
        <p:nvSpPr>
          <p:cNvPr id="194" name="Google Shape;194;p21"/>
          <p:cNvSpPr txBox="1"/>
          <p:nvPr/>
        </p:nvSpPr>
        <p:spPr>
          <a:xfrm>
            <a:off x="0" y="6392625"/>
            <a:ext cx="45720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sz="1200">
                <a:solidFill>
                  <a:schemeClr val="dk1"/>
                </a:solidFill>
                <a:latin typeface="Calibri"/>
                <a:ea typeface="Calibri"/>
                <a:cs typeface="Calibri"/>
                <a:sym typeface="Calibri"/>
              </a:rPr>
              <a:t>Goal Structuring Notation [Kelly 2004] </a:t>
            </a:r>
            <a:endParaRPr sz="1200">
              <a:solidFill>
                <a:schemeClr val="dk1"/>
              </a:solidFill>
              <a:latin typeface="Calibri"/>
              <a:ea typeface="Calibri"/>
              <a:cs typeface="Calibri"/>
              <a:sym typeface="Calibri"/>
            </a:endParaRPr>
          </a:p>
        </p:txBody>
      </p:sp>
      <p:sp>
        <p:nvSpPr>
          <p:cNvPr id="195" name="Google Shape;195;p21"/>
          <p:cNvSpPr txBox="1"/>
          <p:nvPr/>
        </p:nvSpPr>
        <p:spPr>
          <a:xfrm>
            <a:off x="6881400" y="2740788"/>
            <a:ext cx="1003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900">
                <a:solidFill>
                  <a:schemeClr val="dk1"/>
                </a:solidFill>
                <a:latin typeface="Calibri"/>
                <a:ea typeface="Calibri"/>
                <a:cs typeface="Calibri"/>
                <a:sym typeface="Calibri"/>
              </a:rPr>
              <a:t>Supported by</a:t>
            </a:r>
            <a:endParaRPr sz="900">
              <a:solidFill>
                <a:schemeClr val="dk1"/>
              </a:solidFill>
              <a:latin typeface="Calibri"/>
              <a:ea typeface="Calibri"/>
              <a:cs typeface="Calibri"/>
              <a:sym typeface="Calibri"/>
            </a:endParaRPr>
          </a:p>
        </p:txBody>
      </p:sp>
      <p:sp>
        <p:nvSpPr>
          <p:cNvPr id="196" name="Google Shape;196;p21"/>
          <p:cNvSpPr txBox="1"/>
          <p:nvPr/>
        </p:nvSpPr>
        <p:spPr>
          <a:xfrm>
            <a:off x="6522600" y="3773838"/>
            <a:ext cx="1003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900">
                <a:solidFill>
                  <a:schemeClr val="dk1"/>
                </a:solidFill>
                <a:latin typeface="Calibri"/>
                <a:ea typeface="Calibri"/>
                <a:cs typeface="Calibri"/>
                <a:sym typeface="Calibri"/>
              </a:rPr>
              <a:t>Supported by</a:t>
            </a:r>
            <a:endParaRPr sz="900">
              <a:solidFill>
                <a:schemeClr val="dk1"/>
              </a:solidFill>
              <a:latin typeface="Calibri"/>
              <a:ea typeface="Calibri"/>
              <a:cs typeface="Calibri"/>
              <a:sym typeface="Calibri"/>
            </a:endParaRPr>
          </a:p>
        </p:txBody>
      </p:sp>
      <p:sp>
        <p:nvSpPr>
          <p:cNvPr id="197" name="Google Shape;197;p21"/>
          <p:cNvSpPr txBox="1"/>
          <p:nvPr/>
        </p:nvSpPr>
        <p:spPr>
          <a:xfrm>
            <a:off x="6522600" y="4363700"/>
            <a:ext cx="1003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900">
                <a:solidFill>
                  <a:schemeClr val="dk1"/>
                </a:solidFill>
                <a:latin typeface="Calibri"/>
                <a:ea typeface="Calibri"/>
                <a:cs typeface="Calibri"/>
                <a:sym typeface="Calibri"/>
              </a:rPr>
              <a:t>Supported by</a:t>
            </a:r>
            <a:endParaRPr sz="9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2"/>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SAC - Claims’ types</a:t>
            </a:r>
            <a:endParaRPr/>
          </a:p>
        </p:txBody>
      </p:sp>
      <p:sp>
        <p:nvSpPr>
          <p:cNvPr id="204" name="Google Shape;204;p22"/>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
        <p:nvSpPr>
          <p:cNvPr id="205" name="Google Shape;205;p22"/>
          <p:cNvSpPr/>
          <p:nvPr/>
        </p:nvSpPr>
        <p:spPr>
          <a:xfrm>
            <a:off x="7670800" y="876875"/>
            <a:ext cx="1429800" cy="77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Claim</a:t>
            </a:r>
            <a:endParaRPr sz="1100"/>
          </a:p>
        </p:txBody>
      </p:sp>
      <p:sp>
        <p:nvSpPr>
          <p:cNvPr id="206" name="Google Shape;206;p22"/>
          <p:cNvSpPr/>
          <p:nvPr/>
        </p:nvSpPr>
        <p:spPr>
          <a:xfrm>
            <a:off x="7670791" y="1805475"/>
            <a:ext cx="1429800" cy="77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1200"/>
              <a:t>Sub-claim</a:t>
            </a:r>
            <a:endParaRPr sz="1100"/>
          </a:p>
        </p:txBody>
      </p:sp>
      <p:sp>
        <p:nvSpPr>
          <p:cNvPr id="207" name="Google Shape;207;p22"/>
          <p:cNvSpPr txBox="1"/>
          <p:nvPr>
            <p:ph idx="1" type="body"/>
          </p:nvPr>
        </p:nvSpPr>
        <p:spPr>
          <a:xfrm>
            <a:off x="457200" y="1367901"/>
            <a:ext cx="7180200" cy="3655200"/>
          </a:xfrm>
          <a:prstGeom prst="rect">
            <a:avLst/>
          </a:prstGeom>
        </p:spPr>
        <p:txBody>
          <a:bodyPr anchorCtr="0" anchor="t" bIns="45700" lIns="91425" spcFirstLastPara="1" rIns="91425" wrap="square" tIns="45700">
            <a:normAutofit/>
          </a:bodyPr>
          <a:lstStyle/>
          <a:p>
            <a:pPr indent="-342900" lvl="0" marL="457200" rtl="0" algn="l">
              <a:spcBef>
                <a:spcPts val="360"/>
              </a:spcBef>
              <a:spcAft>
                <a:spcPts val="0"/>
              </a:spcAft>
              <a:buSzPts val="1800"/>
              <a:buChar char="-"/>
            </a:pPr>
            <a:r>
              <a:rPr lang="de-DE" sz="1800">
                <a:latin typeface="Arial"/>
                <a:ea typeface="Arial"/>
                <a:cs typeface="Arial"/>
                <a:sym typeface="Arial"/>
              </a:rPr>
              <a:t>Claiming confidence in the achieved level of security in a specific context. Takes the form: X is acceptably / adequately secure. Where X is an asset / function / sub-system… etc</a:t>
            </a:r>
            <a:endParaRPr sz="1800">
              <a:latin typeface="Arial"/>
              <a:ea typeface="Arial"/>
              <a:cs typeface="Arial"/>
              <a:sym typeface="Arial"/>
            </a:endParaRPr>
          </a:p>
          <a:p>
            <a:pPr indent="0" lvl="0" marL="914400" rtl="0" algn="l">
              <a:spcBef>
                <a:spcPts val="360"/>
              </a:spcBef>
              <a:spcAft>
                <a:spcPts val="0"/>
              </a:spcAft>
              <a:buNone/>
            </a:pPr>
            <a:r>
              <a:rPr lang="de-DE" sz="1800">
                <a:latin typeface="Arial"/>
                <a:ea typeface="Arial"/>
                <a:cs typeface="Arial"/>
                <a:sym typeface="Arial"/>
              </a:rPr>
              <a:t>Example: The auto parking function is acceptably secure</a:t>
            </a:r>
            <a:endParaRPr sz="1800">
              <a:latin typeface="Arial"/>
              <a:ea typeface="Arial"/>
              <a:cs typeface="Arial"/>
              <a:sym typeface="Arial"/>
            </a:endParaRPr>
          </a:p>
          <a:p>
            <a:pPr indent="0" lvl="0" marL="914400" rtl="0" algn="l">
              <a:spcBef>
                <a:spcPts val="360"/>
              </a:spcBef>
              <a:spcAft>
                <a:spcPts val="0"/>
              </a:spcAft>
              <a:buNone/>
            </a:pPr>
            <a:r>
              <a:t/>
            </a:r>
            <a:endParaRPr sz="1800">
              <a:latin typeface="Arial"/>
              <a:ea typeface="Arial"/>
              <a:cs typeface="Arial"/>
              <a:sym typeface="Arial"/>
            </a:endParaRPr>
          </a:p>
          <a:p>
            <a:pPr indent="-342900" lvl="0" marL="457200" rtl="0" algn="l">
              <a:spcBef>
                <a:spcPts val="360"/>
              </a:spcBef>
              <a:spcAft>
                <a:spcPts val="0"/>
              </a:spcAft>
              <a:buSzPts val="1800"/>
              <a:buChar char="-"/>
            </a:pPr>
            <a:r>
              <a:rPr lang="de-DE" sz="1800">
                <a:latin typeface="Arial"/>
                <a:ea typeface="Arial"/>
                <a:cs typeface="Arial"/>
                <a:sym typeface="Arial"/>
              </a:rPr>
              <a:t>Negating the possibility of realizing a harm or threat on a certain asset.</a:t>
            </a:r>
            <a:endParaRPr sz="1800">
              <a:latin typeface="Arial"/>
              <a:ea typeface="Arial"/>
              <a:cs typeface="Arial"/>
              <a:sym typeface="Arial"/>
            </a:endParaRPr>
          </a:p>
          <a:p>
            <a:pPr indent="0" lvl="0" marL="914400" rtl="0" algn="l">
              <a:spcBef>
                <a:spcPts val="360"/>
              </a:spcBef>
              <a:spcAft>
                <a:spcPts val="0"/>
              </a:spcAft>
              <a:buNone/>
            </a:pPr>
            <a:r>
              <a:rPr lang="de-DE" sz="1800">
                <a:latin typeface="Arial"/>
                <a:ea typeface="Arial"/>
                <a:cs typeface="Arial"/>
                <a:sym typeface="Arial"/>
              </a:rPr>
              <a:t>Example: It is not possible to tamper with the data sent to the steering wheel module.</a:t>
            </a:r>
            <a:r>
              <a:rPr lang="de-DE" sz="2400"/>
              <a:t>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3"/>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SAC - Evidence types</a:t>
            </a:r>
            <a:endParaRPr/>
          </a:p>
        </p:txBody>
      </p:sp>
      <p:sp>
        <p:nvSpPr>
          <p:cNvPr id="214" name="Google Shape;214;p23"/>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
        <p:nvSpPr>
          <p:cNvPr id="215" name="Google Shape;215;p23"/>
          <p:cNvSpPr txBox="1"/>
          <p:nvPr>
            <p:ph idx="1" type="body"/>
          </p:nvPr>
        </p:nvSpPr>
        <p:spPr>
          <a:xfrm>
            <a:off x="457200" y="1367901"/>
            <a:ext cx="7180200" cy="3655200"/>
          </a:xfrm>
          <a:prstGeom prst="rect">
            <a:avLst/>
          </a:prstGeom>
        </p:spPr>
        <p:txBody>
          <a:bodyPr anchorCtr="0" anchor="t" bIns="45700" lIns="91425" spcFirstLastPara="1" rIns="91425" wrap="square" tIns="45700">
            <a:normAutofit lnSpcReduction="20000"/>
          </a:bodyPr>
          <a:lstStyle/>
          <a:p>
            <a:pPr indent="0" lvl="0" marL="457200" rtl="0" algn="l">
              <a:spcBef>
                <a:spcPts val="360"/>
              </a:spcBef>
              <a:spcAft>
                <a:spcPts val="0"/>
              </a:spcAft>
              <a:buNone/>
            </a:pPr>
            <a:r>
              <a:t/>
            </a:r>
            <a:endParaRPr sz="2500">
              <a:latin typeface="Arial"/>
              <a:ea typeface="Arial"/>
              <a:cs typeface="Arial"/>
              <a:sym typeface="Arial"/>
            </a:endParaRPr>
          </a:p>
          <a:p>
            <a:pPr indent="0" lvl="0" marL="457200" rtl="0" algn="l">
              <a:spcBef>
                <a:spcPts val="360"/>
              </a:spcBef>
              <a:spcAft>
                <a:spcPts val="0"/>
              </a:spcAft>
              <a:buNone/>
            </a:pPr>
            <a:r>
              <a:t/>
            </a:r>
            <a:endParaRPr sz="2500">
              <a:latin typeface="Arial"/>
              <a:ea typeface="Arial"/>
              <a:cs typeface="Arial"/>
              <a:sym typeface="Arial"/>
            </a:endParaRPr>
          </a:p>
          <a:p>
            <a:pPr indent="-387350" lvl="0" marL="457200" rtl="0" algn="l">
              <a:spcBef>
                <a:spcPts val="360"/>
              </a:spcBef>
              <a:spcAft>
                <a:spcPts val="0"/>
              </a:spcAft>
              <a:buSzPts val="2500"/>
              <a:buChar char="-"/>
            </a:pPr>
            <a:r>
              <a:rPr lang="de-DE" sz="2500">
                <a:latin typeface="Arial"/>
                <a:ea typeface="Arial"/>
                <a:cs typeface="Arial"/>
                <a:sym typeface="Arial"/>
              </a:rPr>
              <a:t>Reports from test cases</a:t>
            </a:r>
            <a:endParaRPr sz="2500">
              <a:latin typeface="Arial"/>
              <a:ea typeface="Arial"/>
              <a:cs typeface="Arial"/>
              <a:sym typeface="Arial"/>
            </a:endParaRPr>
          </a:p>
          <a:p>
            <a:pPr indent="-387350" lvl="0" marL="457200" rtl="0" algn="l">
              <a:spcBef>
                <a:spcPts val="0"/>
              </a:spcBef>
              <a:spcAft>
                <a:spcPts val="0"/>
              </a:spcAft>
              <a:buSzPts val="2500"/>
              <a:buFont typeface="Arial"/>
              <a:buChar char="-"/>
            </a:pPr>
            <a:r>
              <a:rPr lang="de-DE" sz="2500">
                <a:latin typeface="Arial"/>
                <a:ea typeface="Arial"/>
                <a:cs typeface="Arial"/>
                <a:sym typeface="Arial"/>
              </a:rPr>
              <a:t>Code reviews</a:t>
            </a:r>
            <a:endParaRPr sz="2500">
              <a:latin typeface="Arial"/>
              <a:ea typeface="Arial"/>
              <a:cs typeface="Arial"/>
              <a:sym typeface="Arial"/>
            </a:endParaRPr>
          </a:p>
          <a:p>
            <a:pPr indent="-387350" lvl="0" marL="457200" rtl="0" algn="l">
              <a:spcBef>
                <a:spcPts val="0"/>
              </a:spcBef>
              <a:spcAft>
                <a:spcPts val="0"/>
              </a:spcAft>
              <a:buSzPts val="2500"/>
              <a:buFont typeface="Arial"/>
              <a:buChar char="-"/>
            </a:pPr>
            <a:r>
              <a:rPr lang="de-DE" sz="2500">
                <a:latin typeface="Arial"/>
                <a:ea typeface="Arial"/>
                <a:cs typeface="Arial"/>
                <a:sym typeface="Arial"/>
              </a:rPr>
              <a:t>Peer review reports</a:t>
            </a:r>
            <a:endParaRPr sz="2500">
              <a:latin typeface="Arial"/>
              <a:ea typeface="Arial"/>
              <a:cs typeface="Arial"/>
              <a:sym typeface="Arial"/>
            </a:endParaRPr>
          </a:p>
          <a:p>
            <a:pPr indent="-387350" lvl="0" marL="457200" rtl="0" algn="l">
              <a:spcBef>
                <a:spcPts val="0"/>
              </a:spcBef>
              <a:spcAft>
                <a:spcPts val="0"/>
              </a:spcAft>
              <a:buSzPts val="2500"/>
              <a:buFont typeface="Arial"/>
              <a:buChar char="-"/>
            </a:pPr>
            <a:r>
              <a:rPr lang="de-DE" sz="2500">
                <a:latin typeface="Arial"/>
                <a:ea typeface="Arial"/>
                <a:cs typeface="Arial"/>
                <a:sym typeface="Arial"/>
              </a:rPr>
              <a:t>SME reviews</a:t>
            </a:r>
            <a:endParaRPr sz="2500">
              <a:latin typeface="Arial"/>
              <a:ea typeface="Arial"/>
              <a:cs typeface="Arial"/>
              <a:sym typeface="Arial"/>
            </a:endParaRPr>
          </a:p>
          <a:p>
            <a:pPr indent="0" lvl="0" marL="457200" rtl="0" algn="l">
              <a:spcBef>
                <a:spcPts val="360"/>
              </a:spcBef>
              <a:spcAft>
                <a:spcPts val="0"/>
              </a:spcAft>
              <a:buNone/>
            </a:pPr>
            <a:r>
              <a:rPr lang="de-DE" sz="2500">
                <a:latin typeface="Arial"/>
                <a:ea typeface="Arial"/>
                <a:cs typeface="Arial"/>
                <a:sym typeface="Arial"/>
              </a:rPr>
              <a:t>.</a:t>
            </a:r>
            <a:endParaRPr sz="2500">
              <a:latin typeface="Arial"/>
              <a:ea typeface="Arial"/>
              <a:cs typeface="Arial"/>
              <a:sym typeface="Arial"/>
            </a:endParaRPr>
          </a:p>
          <a:p>
            <a:pPr indent="0" lvl="0" marL="457200" rtl="0" algn="l">
              <a:spcBef>
                <a:spcPts val="360"/>
              </a:spcBef>
              <a:spcAft>
                <a:spcPts val="0"/>
              </a:spcAft>
              <a:buNone/>
            </a:pPr>
            <a:r>
              <a:rPr lang="de-DE" sz="2500">
                <a:latin typeface="Arial"/>
                <a:ea typeface="Arial"/>
                <a:cs typeface="Arial"/>
                <a:sym typeface="Arial"/>
              </a:rPr>
              <a:t>.</a:t>
            </a:r>
            <a:endParaRPr sz="2500">
              <a:latin typeface="Arial"/>
              <a:ea typeface="Arial"/>
              <a:cs typeface="Arial"/>
              <a:sym typeface="Arial"/>
            </a:endParaRPr>
          </a:p>
          <a:p>
            <a:pPr indent="0" lvl="0" marL="457200" rtl="0" algn="l">
              <a:spcBef>
                <a:spcPts val="360"/>
              </a:spcBef>
              <a:spcAft>
                <a:spcPts val="0"/>
              </a:spcAft>
              <a:buNone/>
            </a:pPr>
            <a:r>
              <a:rPr lang="de-DE" sz="2500">
                <a:latin typeface="Arial"/>
                <a:ea typeface="Arial"/>
                <a:cs typeface="Arial"/>
                <a:sym typeface="Arial"/>
              </a:rPr>
              <a:t>.</a:t>
            </a:r>
            <a:endParaRPr sz="2500">
              <a:latin typeface="Arial"/>
              <a:ea typeface="Arial"/>
              <a:cs typeface="Arial"/>
              <a:sym typeface="Arial"/>
            </a:endParaRPr>
          </a:p>
          <a:p>
            <a:pPr indent="0" lvl="0" marL="914400" rtl="0" algn="l">
              <a:spcBef>
                <a:spcPts val="360"/>
              </a:spcBef>
              <a:spcAft>
                <a:spcPts val="0"/>
              </a:spcAft>
              <a:buNone/>
            </a:pPr>
            <a:r>
              <a:t/>
            </a:r>
            <a:endParaRPr sz="2400"/>
          </a:p>
        </p:txBody>
      </p:sp>
      <p:sp>
        <p:nvSpPr>
          <p:cNvPr id="216" name="Google Shape;216;p23"/>
          <p:cNvSpPr/>
          <p:nvPr/>
        </p:nvSpPr>
        <p:spPr>
          <a:xfrm>
            <a:off x="7907200" y="1050152"/>
            <a:ext cx="1110900" cy="108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DE" sz="900"/>
              <a:t>Evidence</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4"/>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Security Assurance Cases</a:t>
            </a:r>
            <a:endParaRPr/>
          </a:p>
        </p:txBody>
      </p:sp>
      <p:sp>
        <p:nvSpPr>
          <p:cNvPr id="223" name="Google Shape;223;p24"/>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pic>
        <p:nvPicPr>
          <p:cNvPr id="224" name="Google Shape;224;p24"/>
          <p:cNvPicPr preferRelativeResize="0"/>
          <p:nvPr/>
        </p:nvPicPr>
        <p:blipFill>
          <a:blip r:embed="rId3">
            <a:alphaModFix/>
          </a:blip>
          <a:stretch>
            <a:fillRect/>
          </a:stretch>
        </p:blipFill>
        <p:spPr>
          <a:xfrm>
            <a:off x="522425" y="1260425"/>
            <a:ext cx="8164324" cy="5461025"/>
          </a:xfrm>
          <a:prstGeom prst="rect">
            <a:avLst/>
          </a:prstGeom>
          <a:noFill/>
          <a:ln>
            <a:noFill/>
          </a:ln>
        </p:spPr>
      </p:pic>
      <p:sp>
        <p:nvSpPr>
          <p:cNvPr id="225" name="Google Shape;225;p24"/>
          <p:cNvSpPr/>
          <p:nvPr/>
        </p:nvSpPr>
        <p:spPr>
          <a:xfrm>
            <a:off x="1748700" y="1227275"/>
            <a:ext cx="5556000" cy="8247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6" name="Google Shape;226;p24"/>
          <p:cNvGrpSpPr/>
          <p:nvPr/>
        </p:nvGrpSpPr>
        <p:grpSpPr>
          <a:xfrm>
            <a:off x="3316600" y="1954975"/>
            <a:ext cx="3943575" cy="2448313"/>
            <a:chOff x="3316600" y="1954975"/>
            <a:chExt cx="3943575" cy="2448313"/>
          </a:xfrm>
        </p:grpSpPr>
        <p:sp>
          <p:nvSpPr>
            <p:cNvPr id="227" name="Google Shape;227;p24"/>
            <p:cNvSpPr/>
            <p:nvPr/>
          </p:nvSpPr>
          <p:spPr>
            <a:xfrm>
              <a:off x="3316600" y="1954975"/>
              <a:ext cx="2148600" cy="8247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5111575" y="3578588"/>
              <a:ext cx="2148600" cy="8247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 name="Google Shape;229;p24"/>
          <p:cNvGrpSpPr/>
          <p:nvPr/>
        </p:nvGrpSpPr>
        <p:grpSpPr>
          <a:xfrm>
            <a:off x="1712875" y="2779675"/>
            <a:ext cx="7060500" cy="2491000"/>
            <a:chOff x="1712875" y="2779675"/>
            <a:chExt cx="7060500" cy="2491000"/>
          </a:xfrm>
        </p:grpSpPr>
        <p:sp>
          <p:nvSpPr>
            <p:cNvPr id="230" name="Google Shape;230;p24"/>
            <p:cNvSpPr/>
            <p:nvPr/>
          </p:nvSpPr>
          <p:spPr>
            <a:xfrm>
              <a:off x="1712875" y="2779675"/>
              <a:ext cx="7060500" cy="8247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4"/>
            <p:cNvSpPr/>
            <p:nvPr/>
          </p:nvSpPr>
          <p:spPr>
            <a:xfrm>
              <a:off x="4121000" y="4445975"/>
              <a:ext cx="3903000" cy="8247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 name="Google Shape;232;p24"/>
          <p:cNvSpPr/>
          <p:nvPr/>
        </p:nvSpPr>
        <p:spPr>
          <a:xfrm>
            <a:off x="4155800" y="5313350"/>
            <a:ext cx="2038500" cy="1408200"/>
          </a:xfrm>
          <a:prstGeom prst="rect">
            <a:avLst/>
          </a:prstGeom>
          <a:solidFill>
            <a:srgbClr val="FFC000">
              <a:alpha val="2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2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2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2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5"/>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t>SAC - Driving forces</a:t>
            </a:r>
            <a:endParaRPr/>
          </a:p>
        </p:txBody>
      </p:sp>
      <p:sp>
        <p:nvSpPr>
          <p:cNvPr id="239" name="Google Shape;239;p25"/>
          <p:cNvSpPr txBox="1"/>
          <p:nvPr>
            <p:ph idx="1" type="body"/>
          </p:nvPr>
        </p:nvSpPr>
        <p:spPr>
          <a:xfrm>
            <a:off x="457200" y="1527228"/>
            <a:ext cx="8229600" cy="4599000"/>
          </a:xfrm>
          <a:prstGeom prst="rect">
            <a:avLst/>
          </a:prstGeom>
        </p:spPr>
        <p:txBody>
          <a:bodyPr anchorCtr="0" anchor="t" bIns="45700" lIns="91425" spcFirstLastPara="1" rIns="91425" wrap="square" tIns="45700">
            <a:normAutofit lnSpcReduction="10000"/>
          </a:bodyPr>
          <a:lstStyle/>
          <a:p>
            <a:pPr indent="0" lvl="0" marL="457200" rtl="0" algn="l">
              <a:spcBef>
                <a:spcPts val="360"/>
              </a:spcBef>
              <a:spcAft>
                <a:spcPts val="0"/>
              </a:spcAft>
              <a:buNone/>
            </a:pPr>
            <a:r>
              <a:rPr lang="de-DE" sz="3000"/>
              <a:t>External and Internal forces.</a:t>
            </a:r>
            <a:endParaRPr sz="3000"/>
          </a:p>
          <a:p>
            <a:pPr indent="-419100" lvl="0" marL="457200" rtl="0" algn="l">
              <a:spcBef>
                <a:spcPts val="360"/>
              </a:spcBef>
              <a:spcAft>
                <a:spcPts val="0"/>
              </a:spcAft>
              <a:buSzPts val="3000"/>
              <a:buChar char="•"/>
            </a:pPr>
            <a:r>
              <a:rPr lang="de-DE" sz="3000"/>
              <a:t>Current and upcoming standards and regulations in industries. Examples:</a:t>
            </a:r>
            <a:endParaRPr sz="3000"/>
          </a:p>
          <a:p>
            <a:pPr indent="-400050" lvl="1" marL="914400" rtl="0" algn="l">
              <a:spcBef>
                <a:spcPts val="0"/>
              </a:spcBef>
              <a:spcAft>
                <a:spcPts val="0"/>
              </a:spcAft>
              <a:buSzPts val="2700"/>
              <a:buChar char="–"/>
            </a:pPr>
            <a:r>
              <a:rPr lang="de-DE" sz="2700"/>
              <a:t>ISO/SAE 21434 - Road vehicles cybersecurity</a:t>
            </a:r>
            <a:endParaRPr sz="2700"/>
          </a:p>
          <a:p>
            <a:pPr indent="-400050" lvl="1" marL="914400" rtl="0" algn="l">
              <a:spcBef>
                <a:spcPts val="0"/>
              </a:spcBef>
              <a:spcAft>
                <a:spcPts val="0"/>
              </a:spcAft>
              <a:buSzPts val="2700"/>
              <a:buChar char="–"/>
            </a:pPr>
            <a:r>
              <a:rPr lang="de-DE" sz="2700"/>
              <a:t>UNECE 115 - </a:t>
            </a:r>
            <a:r>
              <a:rPr lang="de-DE" sz="2700"/>
              <a:t>Cyber security and cyber security management system</a:t>
            </a:r>
            <a:endParaRPr b="1" sz="1650">
              <a:solidFill>
                <a:srgbClr val="005493"/>
              </a:solidFill>
              <a:highlight>
                <a:srgbClr val="FFFFFF"/>
              </a:highlight>
              <a:latin typeface="Roboto"/>
              <a:ea typeface="Roboto"/>
              <a:cs typeface="Roboto"/>
              <a:sym typeface="Roboto"/>
            </a:endParaRPr>
          </a:p>
          <a:p>
            <a:pPr indent="0" lvl="0" marL="0" rtl="0" algn="l">
              <a:spcBef>
                <a:spcPts val="360"/>
              </a:spcBef>
              <a:spcAft>
                <a:spcPts val="0"/>
              </a:spcAft>
              <a:buNone/>
            </a:pPr>
            <a:r>
              <a:t/>
            </a:r>
            <a:endParaRPr/>
          </a:p>
          <a:p>
            <a:pPr indent="-342900" lvl="0" marL="457200" rtl="0" algn="l">
              <a:spcBef>
                <a:spcPts val="360"/>
              </a:spcBef>
              <a:spcAft>
                <a:spcPts val="0"/>
              </a:spcAft>
              <a:buSzPts val="1800"/>
              <a:buChar char="●"/>
            </a:pPr>
            <a:r>
              <a:rPr lang="de-DE"/>
              <a:t>Potential for many usage scenarios. </a:t>
            </a:r>
            <a:endParaRPr/>
          </a:p>
          <a:p>
            <a:pPr indent="0" lvl="0" marL="457200" rtl="0" algn="l">
              <a:spcBef>
                <a:spcPts val="360"/>
              </a:spcBef>
              <a:spcAft>
                <a:spcPts val="0"/>
              </a:spcAft>
              <a:buNone/>
            </a:pPr>
            <a:r>
              <a:rPr lang="de-DE"/>
              <a:t>Proven approach from safety.</a:t>
            </a:r>
            <a:endParaRPr/>
          </a:p>
          <a:p>
            <a:pPr indent="0" lvl="0" marL="0" rtl="0" algn="l">
              <a:spcBef>
                <a:spcPts val="360"/>
              </a:spcBef>
              <a:spcAft>
                <a:spcPts val="0"/>
              </a:spcAft>
              <a:buNone/>
            </a:pPr>
            <a:r>
              <a:t/>
            </a:r>
            <a:endParaRPr/>
          </a:p>
        </p:txBody>
      </p:sp>
      <p:sp>
        <p:nvSpPr>
          <p:cNvPr id="240" name="Google Shape;240;p25"/>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p:nvPr/>
        </p:nvSpPr>
        <p:spPr>
          <a:xfrm>
            <a:off x="0" y="0"/>
            <a:ext cx="9144000" cy="6858000"/>
          </a:xfrm>
          <a:prstGeom prst="rect">
            <a:avLst/>
          </a:prstGeom>
          <a:solidFill>
            <a:srgbClr val="FFC000">
              <a:alpha val="20000"/>
            </a:srgbClr>
          </a:solidFill>
          <a:ln cap="flat" cmpd="sng" w="762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p26"/>
          <p:cNvSpPr txBox="1"/>
          <p:nvPr>
            <p:ph type="title"/>
          </p:nvPr>
        </p:nvSpPr>
        <p:spPr>
          <a:xfrm>
            <a:off x="515275" y="1189427"/>
            <a:ext cx="8228100" cy="901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2EC6D6"/>
              </a:buClr>
              <a:buSzPts val="3600"/>
              <a:buFont typeface="Calibri"/>
              <a:buNone/>
            </a:pPr>
            <a:r>
              <a:rPr lang="de-DE" sz="3200"/>
              <a:t>How do you think SAC can be used in practice?</a:t>
            </a:r>
            <a:endParaRPr sz="3200"/>
          </a:p>
        </p:txBody>
      </p:sp>
      <p:sp>
        <p:nvSpPr>
          <p:cNvPr id="248" name="Google Shape;248;p26"/>
          <p:cNvSpPr txBox="1"/>
          <p:nvPr>
            <p:ph idx="12" type="sldNum"/>
          </p:nvPr>
        </p:nvSpPr>
        <p:spPr>
          <a:xfrm>
            <a:off x="8084652" y="8475133"/>
            <a:ext cx="602100" cy="486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de-DE"/>
              <a:t>‹#›</a:t>
            </a:fld>
            <a:endParaRPr/>
          </a:p>
        </p:txBody>
      </p:sp>
      <p:sp>
        <p:nvSpPr>
          <p:cNvPr id="249" name="Google Shape;249;p26"/>
          <p:cNvSpPr txBox="1"/>
          <p:nvPr>
            <p:ph idx="2" type="body"/>
          </p:nvPr>
        </p:nvSpPr>
        <p:spPr>
          <a:xfrm>
            <a:off x="457962" y="2167241"/>
            <a:ext cx="8228100" cy="681900"/>
          </a:xfrm>
          <a:prstGeom prst="rect">
            <a:avLst/>
          </a:prstGeom>
          <a:noFill/>
          <a:ln>
            <a:noFill/>
          </a:ln>
        </p:spPr>
        <p:txBody>
          <a:bodyPr anchorCtr="0" anchor="t" bIns="45700" lIns="91425" spcFirstLastPara="1" rIns="91425" wrap="square" tIns="0">
            <a:noAutofit/>
          </a:bodyPr>
          <a:lstStyle/>
          <a:p>
            <a:pPr indent="0" lvl="0" marL="0" rtl="0" algn="l">
              <a:lnSpc>
                <a:spcPct val="100000"/>
              </a:lnSpc>
              <a:spcBef>
                <a:spcPts val="0"/>
              </a:spcBef>
              <a:spcAft>
                <a:spcPts val="0"/>
              </a:spcAft>
              <a:buClr>
                <a:srgbClr val="7F7F7F"/>
              </a:buClr>
              <a:buSzPts val="3200"/>
              <a:buFont typeface="Calibri"/>
              <a:buNone/>
            </a:pPr>
            <a:r>
              <a:rPr lang="de-DE"/>
              <a:t>Go to menti.com – xxxx yyyy</a:t>
            </a:r>
            <a:endParaRPr/>
          </a:p>
        </p:txBody>
      </p:sp>
      <p:pic>
        <p:nvPicPr>
          <p:cNvPr id="250" name="Google Shape;250;p26"/>
          <p:cNvPicPr preferRelativeResize="0"/>
          <p:nvPr/>
        </p:nvPicPr>
        <p:blipFill rotWithShape="1">
          <a:blip r:embed="rId3">
            <a:alphaModFix/>
          </a:blip>
          <a:srcRect b="0" l="0" r="0" t="0"/>
          <a:stretch/>
        </p:blipFill>
        <p:spPr>
          <a:xfrm>
            <a:off x="6589157" y="136764"/>
            <a:ext cx="978158" cy="79849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7"/>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Usage Scenarios</a:t>
            </a:r>
            <a:endParaRPr/>
          </a:p>
        </p:txBody>
      </p:sp>
      <p:sp>
        <p:nvSpPr>
          <p:cNvPr id="257" name="Google Shape;257;p27"/>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de-DE"/>
              <a:t>Many usage scenarios identified in industry.</a:t>
            </a:r>
            <a:endParaRPr/>
          </a:p>
          <a:p>
            <a:pPr indent="0" lvl="0" marL="0" rtl="0" algn="l">
              <a:spcBef>
                <a:spcPts val="360"/>
              </a:spcBef>
              <a:spcAft>
                <a:spcPts val="0"/>
              </a:spcAft>
              <a:buNone/>
            </a:pPr>
            <a:r>
              <a:rPr lang="de-DE"/>
              <a:t>The top ones are:</a:t>
            </a:r>
            <a:endParaRPr/>
          </a:p>
          <a:p>
            <a:pPr indent="0" lvl="0" marL="457200" rtl="0" algn="l">
              <a:spcBef>
                <a:spcPts val="360"/>
              </a:spcBef>
              <a:spcAft>
                <a:spcPts val="0"/>
              </a:spcAft>
              <a:buNone/>
            </a:pPr>
            <a:r>
              <a:t/>
            </a:r>
            <a:endParaRPr sz="2000"/>
          </a:p>
          <a:p>
            <a:pPr indent="-355600" lvl="0" marL="457200" rtl="0" algn="l">
              <a:spcBef>
                <a:spcPts val="360"/>
              </a:spcBef>
              <a:spcAft>
                <a:spcPts val="0"/>
              </a:spcAft>
              <a:buSzPts val="2000"/>
              <a:buChar char="•"/>
            </a:pPr>
            <a:r>
              <a:rPr lang="de-DE" sz="2000"/>
              <a:t>Prove </a:t>
            </a:r>
            <a:r>
              <a:rPr lang="de-DE" sz="2000">
                <a:solidFill>
                  <a:srgbClr val="93C47D"/>
                </a:solidFill>
              </a:rPr>
              <a:t>conformance / compliance</a:t>
            </a:r>
            <a:r>
              <a:rPr lang="de-DE" sz="2000"/>
              <a:t> with security standards and regulations by the </a:t>
            </a:r>
            <a:r>
              <a:rPr lang="de-DE" sz="2000">
                <a:solidFill>
                  <a:srgbClr val="FF00FF"/>
                </a:solidFill>
              </a:rPr>
              <a:t>compliance team</a:t>
            </a:r>
            <a:endParaRPr sz="2000">
              <a:solidFill>
                <a:srgbClr val="FF00FF"/>
              </a:solidFill>
            </a:endParaRPr>
          </a:p>
          <a:p>
            <a:pPr indent="-355600" lvl="0" marL="457200" rtl="0" algn="l">
              <a:spcBef>
                <a:spcPts val="0"/>
              </a:spcBef>
              <a:spcAft>
                <a:spcPts val="0"/>
              </a:spcAft>
              <a:buSzPts val="2000"/>
              <a:buChar char="•"/>
            </a:pPr>
            <a:r>
              <a:rPr lang="de-DE" sz="2000">
                <a:solidFill>
                  <a:srgbClr val="93C47D"/>
                </a:solidFill>
              </a:rPr>
              <a:t>Assess</a:t>
            </a:r>
            <a:r>
              <a:rPr lang="de-DE" sz="2000"/>
              <a:t> the security quality of a product by </a:t>
            </a:r>
            <a:r>
              <a:rPr lang="de-DE" sz="2000">
                <a:solidFill>
                  <a:srgbClr val="FF00FF"/>
                </a:solidFill>
              </a:rPr>
              <a:t>product owners</a:t>
            </a:r>
            <a:endParaRPr sz="2000">
              <a:solidFill>
                <a:srgbClr val="FF00FF"/>
              </a:solidFill>
            </a:endParaRPr>
          </a:p>
          <a:p>
            <a:pPr indent="-355600" lvl="0" marL="457200" rtl="0" algn="l">
              <a:spcBef>
                <a:spcPts val="0"/>
              </a:spcBef>
              <a:spcAft>
                <a:spcPts val="0"/>
              </a:spcAft>
              <a:buSzPts val="2000"/>
              <a:buChar char="•"/>
            </a:pPr>
            <a:r>
              <a:rPr lang="de-DE" sz="2000"/>
              <a:t>Use as </a:t>
            </a:r>
            <a:r>
              <a:rPr lang="de-DE" sz="2000">
                <a:solidFill>
                  <a:srgbClr val="93C47D"/>
                </a:solidFill>
              </a:rPr>
              <a:t>evidence</a:t>
            </a:r>
            <a:r>
              <a:rPr lang="de-DE" sz="2000"/>
              <a:t> in court by </a:t>
            </a:r>
            <a:r>
              <a:rPr lang="de-DE" sz="2000">
                <a:solidFill>
                  <a:srgbClr val="FF00FF"/>
                </a:solidFill>
              </a:rPr>
              <a:t>lawyers</a:t>
            </a:r>
            <a:endParaRPr sz="2000">
              <a:solidFill>
                <a:srgbClr val="FF00FF"/>
              </a:solidFill>
            </a:endParaRPr>
          </a:p>
          <a:p>
            <a:pPr indent="-355600" lvl="0" marL="457200" rtl="0" algn="l">
              <a:spcBef>
                <a:spcPts val="0"/>
              </a:spcBef>
              <a:spcAft>
                <a:spcPts val="0"/>
              </a:spcAft>
              <a:buSzPts val="2000"/>
              <a:buChar char="•"/>
            </a:pPr>
            <a:r>
              <a:rPr lang="de-DE" sz="2000"/>
              <a:t>Use to </a:t>
            </a:r>
            <a:r>
              <a:rPr lang="de-DE" sz="2000">
                <a:solidFill>
                  <a:srgbClr val="93C47D"/>
                </a:solidFill>
              </a:rPr>
              <a:t>communicate</a:t>
            </a:r>
            <a:r>
              <a:rPr lang="de-DE" sz="2000"/>
              <a:t> with suppliers by the </a:t>
            </a:r>
            <a:r>
              <a:rPr lang="de-DE" sz="2000">
                <a:solidFill>
                  <a:srgbClr val="FF00FF"/>
                </a:solidFill>
              </a:rPr>
              <a:t>purchasing team</a:t>
            </a:r>
            <a:endParaRPr sz="2000">
              <a:solidFill>
                <a:srgbClr val="FF00FF"/>
              </a:solidFill>
            </a:endParaRPr>
          </a:p>
          <a:p>
            <a:pPr indent="-355600" lvl="0" marL="457200" rtl="0" algn="l">
              <a:spcBef>
                <a:spcPts val="0"/>
              </a:spcBef>
              <a:spcAft>
                <a:spcPts val="0"/>
              </a:spcAft>
              <a:buSzPts val="2000"/>
              <a:buChar char="•"/>
            </a:pPr>
            <a:r>
              <a:rPr lang="de-DE" sz="2000">
                <a:solidFill>
                  <a:srgbClr val="93C47D"/>
                </a:solidFill>
              </a:rPr>
              <a:t>Support</a:t>
            </a:r>
            <a:r>
              <a:rPr lang="de-DE" sz="2000"/>
              <a:t> security informed go / no go </a:t>
            </a:r>
            <a:r>
              <a:rPr lang="de-DE" sz="2000">
                <a:solidFill>
                  <a:srgbClr val="93C47D"/>
                </a:solidFill>
              </a:rPr>
              <a:t>decisions</a:t>
            </a:r>
            <a:r>
              <a:rPr lang="de-DE" sz="2000"/>
              <a:t> by </a:t>
            </a:r>
            <a:r>
              <a:rPr lang="de-DE" sz="2000">
                <a:solidFill>
                  <a:srgbClr val="FF00FF"/>
                </a:solidFill>
              </a:rPr>
              <a:t>project managers</a:t>
            </a:r>
            <a:endParaRPr sz="2000">
              <a:solidFill>
                <a:srgbClr val="FF00FF"/>
              </a:solidFill>
            </a:endParaRPr>
          </a:p>
          <a:p>
            <a:pPr indent="0" lvl="0" marL="0" rtl="0" algn="l">
              <a:spcBef>
                <a:spcPts val="360"/>
              </a:spcBef>
              <a:spcAft>
                <a:spcPts val="0"/>
              </a:spcAft>
              <a:buNone/>
            </a:pPr>
            <a:r>
              <a:t/>
            </a:r>
            <a:endParaRPr/>
          </a:p>
        </p:txBody>
      </p:sp>
      <p:sp>
        <p:nvSpPr>
          <p:cNvPr id="258" name="Google Shape;258;p27"/>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8"/>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t>SAC - Knowledge Transfer</a:t>
            </a:r>
            <a:endParaRPr/>
          </a:p>
        </p:txBody>
      </p:sp>
      <p:sp>
        <p:nvSpPr>
          <p:cNvPr id="265" name="Google Shape;265;p28"/>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de-DE" sz="2000"/>
              <a:t>Differences between the domains of safety and security.</a:t>
            </a:r>
            <a:endParaRPr sz="2000"/>
          </a:p>
          <a:p>
            <a:pPr indent="-355600" lvl="0" marL="457200" rtl="0" algn="l">
              <a:spcBef>
                <a:spcPts val="360"/>
              </a:spcBef>
              <a:spcAft>
                <a:spcPts val="0"/>
              </a:spcAft>
              <a:buSzPts val="2000"/>
              <a:buChar char="•"/>
            </a:pPr>
            <a:r>
              <a:rPr lang="de-DE" sz="2000"/>
              <a:t>Theoretical differences:</a:t>
            </a:r>
            <a:endParaRPr sz="2000"/>
          </a:p>
          <a:p>
            <a:pPr indent="-355600" lvl="1" marL="914400" rtl="0" algn="l">
              <a:spcBef>
                <a:spcPts val="0"/>
              </a:spcBef>
              <a:spcAft>
                <a:spcPts val="0"/>
              </a:spcAft>
              <a:buSzPts val="2000"/>
              <a:buChar char="–"/>
            </a:pPr>
            <a:r>
              <a:rPr lang="de-DE" sz="2000"/>
              <a:t>Presence of intelligent adversary</a:t>
            </a:r>
            <a:endParaRPr sz="2000"/>
          </a:p>
          <a:p>
            <a:pPr indent="-355600" lvl="1" marL="914400" rtl="0" algn="l">
              <a:spcBef>
                <a:spcPts val="0"/>
              </a:spcBef>
              <a:spcAft>
                <a:spcPts val="0"/>
              </a:spcAft>
              <a:buSzPts val="2000"/>
              <a:buChar char="–"/>
            </a:pPr>
            <a:r>
              <a:rPr lang="de-DE" sz="2000"/>
              <a:t>High level of uncertainty about attackers’ behaviour - hence taking measures that are not responses to specific threats</a:t>
            </a:r>
            <a:endParaRPr sz="2000"/>
          </a:p>
          <a:p>
            <a:pPr indent="-355600" lvl="1" marL="914400" rtl="0" algn="l">
              <a:spcBef>
                <a:spcPts val="0"/>
              </a:spcBef>
              <a:spcAft>
                <a:spcPts val="0"/>
              </a:spcAft>
              <a:buSzPts val="2000"/>
              <a:buChar char="–"/>
            </a:pPr>
            <a:r>
              <a:rPr lang="de-DE" sz="2000"/>
              <a:t>Security-critical software often has to adapt quickly as attack patterns change</a:t>
            </a:r>
            <a:endParaRPr sz="2000"/>
          </a:p>
          <a:p>
            <a:pPr indent="-355600" lvl="0" marL="457200" rtl="0" algn="l">
              <a:spcBef>
                <a:spcPts val="0"/>
              </a:spcBef>
              <a:spcAft>
                <a:spcPts val="0"/>
              </a:spcAft>
              <a:buSzPts val="2000"/>
              <a:buChar char="•"/>
            </a:pPr>
            <a:r>
              <a:rPr lang="de-DE" sz="2000"/>
              <a:t>Practical differences:</a:t>
            </a:r>
            <a:endParaRPr sz="2000"/>
          </a:p>
          <a:p>
            <a:pPr indent="-355600" lvl="1" marL="914400" rtl="0" algn="l">
              <a:spcBef>
                <a:spcPts val="0"/>
              </a:spcBef>
              <a:spcAft>
                <a:spcPts val="0"/>
              </a:spcAft>
              <a:buSzPts val="2000"/>
              <a:buChar char="–"/>
            </a:pPr>
            <a:r>
              <a:rPr lang="de-DE" sz="2000"/>
              <a:t>Process maturity of security critical practices</a:t>
            </a:r>
            <a:endParaRPr sz="2000"/>
          </a:p>
          <a:p>
            <a:pPr indent="-355600" lvl="1" marL="914400" rtl="0" algn="l">
              <a:spcBef>
                <a:spcPts val="0"/>
              </a:spcBef>
              <a:spcAft>
                <a:spcPts val="0"/>
              </a:spcAft>
              <a:buSzPts val="2000"/>
              <a:buChar char="–"/>
            </a:pPr>
            <a:r>
              <a:rPr lang="de-DE" sz="2000"/>
              <a:t>Safety has more problems with requirements, </a:t>
            </a:r>
            <a:r>
              <a:rPr lang="de-DE" sz="2000"/>
              <a:t>whereas</a:t>
            </a:r>
            <a:r>
              <a:rPr lang="de-DE" sz="2000"/>
              <a:t> security with low-level defects in implementation</a:t>
            </a:r>
            <a:endParaRPr sz="2000"/>
          </a:p>
          <a:p>
            <a:pPr indent="-355600" lvl="1" marL="914400" rtl="0" algn="l">
              <a:spcBef>
                <a:spcPts val="0"/>
              </a:spcBef>
              <a:spcAft>
                <a:spcPts val="0"/>
              </a:spcAft>
              <a:buSzPts val="2000"/>
              <a:buChar char="–"/>
            </a:pPr>
            <a:r>
              <a:rPr lang="de-DE" sz="2000"/>
              <a:t>Safety standards are way more elaborated than security ones in terms of development  practices </a:t>
            </a:r>
            <a:endParaRPr sz="2000"/>
          </a:p>
        </p:txBody>
      </p:sp>
      <p:sp>
        <p:nvSpPr>
          <p:cNvPr id="266" name="Google Shape;266;p28"/>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267" name="Google Shape;267;p28"/>
          <p:cNvSpPr txBox="1"/>
          <p:nvPr/>
        </p:nvSpPr>
        <p:spPr>
          <a:xfrm>
            <a:off x="198975" y="6504000"/>
            <a:ext cx="7601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200">
                <a:latin typeface="Calibri"/>
                <a:ea typeface="Calibri"/>
                <a:cs typeface="Calibri"/>
                <a:sym typeface="Calibri"/>
              </a:rPr>
              <a:t>Security Assurance Cases: Motivation and the State of the Art - Rob Alexander et al. 2011</a:t>
            </a:r>
            <a:endParaRPr sz="12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9"/>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How to build SAC</a:t>
            </a:r>
            <a:endParaRPr/>
          </a:p>
        </p:txBody>
      </p:sp>
      <p:sp>
        <p:nvSpPr>
          <p:cNvPr id="274" name="Google Shape;274;p29"/>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de-DE"/>
              <a:t>SACs can be build in different ways. There are two main strategies</a:t>
            </a:r>
            <a:endParaRPr/>
          </a:p>
          <a:p>
            <a:pPr indent="0" lvl="0" marL="0" rtl="0" algn="l">
              <a:spcBef>
                <a:spcPts val="360"/>
              </a:spcBef>
              <a:spcAft>
                <a:spcPts val="0"/>
              </a:spcAft>
              <a:buNone/>
            </a:pPr>
            <a:r>
              <a:t/>
            </a:r>
            <a:endParaRPr/>
          </a:p>
        </p:txBody>
      </p:sp>
      <p:sp>
        <p:nvSpPr>
          <p:cNvPr id="275" name="Google Shape;275;p29"/>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276" name="Google Shape;276;p29"/>
          <p:cNvPicPr preferRelativeResize="0"/>
          <p:nvPr/>
        </p:nvPicPr>
        <p:blipFill>
          <a:blip r:embed="rId3">
            <a:alphaModFix/>
          </a:blip>
          <a:stretch>
            <a:fillRect/>
          </a:stretch>
        </p:blipFill>
        <p:spPr>
          <a:xfrm>
            <a:off x="1813725" y="2577725"/>
            <a:ext cx="5890101" cy="2945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0"/>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How to build SAC</a:t>
            </a:r>
            <a:endParaRPr/>
          </a:p>
        </p:txBody>
      </p:sp>
      <p:sp>
        <p:nvSpPr>
          <p:cNvPr id="283" name="Google Shape;283;p30"/>
          <p:cNvSpPr txBox="1"/>
          <p:nvPr>
            <p:ph idx="1" type="body"/>
          </p:nvPr>
        </p:nvSpPr>
        <p:spPr>
          <a:xfrm>
            <a:off x="457200" y="1527228"/>
            <a:ext cx="8229600" cy="4599000"/>
          </a:xfrm>
          <a:prstGeom prst="rect">
            <a:avLst/>
          </a:prstGeom>
        </p:spPr>
        <p:txBody>
          <a:bodyPr anchorCtr="0" anchor="t" bIns="45700" lIns="91425" spcFirstLastPara="1" rIns="91425" wrap="square" tIns="45700">
            <a:normAutofit fontScale="92500" lnSpcReduction="20000"/>
          </a:bodyPr>
          <a:lstStyle/>
          <a:p>
            <a:pPr indent="0" lvl="0" marL="0" rtl="0" algn="l">
              <a:spcBef>
                <a:spcPts val="360"/>
              </a:spcBef>
              <a:spcAft>
                <a:spcPts val="0"/>
              </a:spcAft>
              <a:buNone/>
            </a:pPr>
            <a:r>
              <a:rPr lang="de-DE"/>
              <a:t>Top-down strategy:</a:t>
            </a:r>
            <a:endParaRPr/>
          </a:p>
          <a:p>
            <a:pPr indent="-334327" lvl="0" marL="457200" rtl="0" algn="l">
              <a:spcBef>
                <a:spcPts val="360"/>
              </a:spcBef>
              <a:spcAft>
                <a:spcPts val="0"/>
              </a:spcAft>
              <a:buSzPct val="56250"/>
              <a:buChar char="•"/>
            </a:pPr>
            <a:r>
              <a:rPr lang="de-DE"/>
              <a:t>Starting from the top claim and working our ways down to the evidence </a:t>
            </a:r>
            <a:endParaRPr/>
          </a:p>
          <a:p>
            <a:pPr indent="-334327" lvl="0" marL="457200" rtl="0" algn="l">
              <a:spcBef>
                <a:spcPts val="0"/>
              </a:spcBef>
              <a:spcAft>
                <a:spcPts val="0"/>
              </a:spcAft>
              <a:buSzPct val="56250"/>
              <a:buChar char="•"/>
            </a:pPr>
            <a:r>
              <a:rPr lang="de-DE"/>
              <a:t>This is the most common approach</a:t>
            </a:r>
            <a:endParaRPr/>
          </a:p>
          <a:p>
            <a:pPr indent="0" lvl="0" marL="0" rtl="0" algn="l">
              <a:spcBef>
                <a:spcPts val="360"/>
              </a:spcBef>
              <a:spcAft>
                <a:spcPts val="0"/>
              </a:spcAft>
              <a:buNone/>
            </a:pPr>
            <a:r>
              <a:t/>
            </a:r>
            <a:endParaRPr/>
          </a:p>
          <a:p>
            <a:pPr indent="0" lvl="0" marL="0" rtl="0" algn="l">
              <a:spcBef>
                <a:spcPts val="360"/>
              </a:spcBef>
              <a:spcAft>
                <a:spcPts val="0"/>
              </a:spcAft>
              <a:buNone/>
            </a:pPr>
            <a:r>
              <a:rPr lang="de-DE"/>
              <a:t>Bottom-up strategy:</a:t>
            </a:r>
            <a:endParaRPr/>
          </a:p>
          <a:p>
            <a:pPr indent="-334327" lvl="0" marL="457200" rtl="0" algn="l">
              <a:spcBef>
                <a:spcPts val="360"/>
              </a:spcBef>
              <a:spcAft>
                <a:spcPts val="0"/>
              </a:spcAft>
              <a:buSzPct val="56250"/>
              <a:buChar char="•"/>
            </a:pPr>
            <a:r>
              <a:rPr lang="de-DE"/>
              <a:t>Works by looking at the artifacts and evidence we have, and build the arguments based on them.</a:t>
            </a:r>
            <a:endParaRPr/>
          </a:p>
          <a:p>
            <a:pPr indent="-334327" lvl="0" marL="457200" rtl="0" algn="l">
              <a:spcBef>
                <a:spcPts val="0"/>
              </a:spcBef>
              <a:spcAft>
                <a:spcPts val="0"/>
              </a:spcAft>
              <a:buSzPct val="56250"/>
              <a:buChar char="•"/>
            </a:pPr>
            <a:r>
              <a:rPr lang="de-DE"/>
              <a:t>More common for systems that are already built</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sz="2758"/>
          </a:p>
        </p:txBody>
      </p:sp>
      <p:sp>
        <p:nvSpPr>
          <p:cNvPr id="284" name="Google Shape;284;p30"/>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285" name="Google Shape;285;p30"/>
          <p:cNvPicPr preferRelativeResize="0"/>
          <p:nvPr/>
        </p:nvPicPr>
        <p:blipFill>
          <a:blip r:embed="rId3">
            <a:alphaModFix/>
          </a:blip>
          <a:stretch>
            <a:fillRect/>
          </a:stretch>
        </p:blipFill>
        <p:spPr>
          <a:xfrm>
            <a:off x="6219450" y="550975"/>
            <a:ext cx="2848725" cy="1424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1"/>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How to build SAC</a:t>
            </a:r>
            <a:endParaRPr/>
          </a:p>
        </p:txBody>
      </p:sp>
      <p:sp>
        <p:nvSpPr>
          <p:cNvPr id="292" name="Google Shape;292;p31"/>
          <p:cNvSpPr txBox="1"/>
          <p:nvPr>
            <p:ph idx="1" type="body"/>
          </p:nvPr>
        </p:nvSpPr>
        <p:spPr>
          <a:xfrm>
            <a:off x="457200" y="1527228"/>
            <a:ext cx="8229600" cy="45990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de-DE"/>
              <a:t>Literature includes many approaches, e.g., </a:t>
            </a:r>
            <a:endParaRPr/>
          </a:p>
          <a:p>
            <a:pPr indent="0" lvl="0" marL="0" rtl="0" algn="l">
              <a:spcBef>
                <a:spcPts val="360"/>
              </a:spcBef>
              <a:spcAft>
                <a:spcPts val="0"/>
              </a:spcAft>
              <a:buNone/>
            </a:pPr>
            <a:r>
              <a:t/>
            </a:r>
            <a:endParaRPr/>
          </a:p>
          <a:p>
            <a:pPr indent="-342900" lvl="0" marL="457200" rtl="0" algn="l">
              <a:spcBef>
                <a:spcPts val="360"/>
              </a:spcBef>
              <a:spcAft>
                <a:spcPts val="0"/>
              </a:spcAft>
              <a:buSzPts val="1800"/>
              <a:buChar char="•"/>
            </a:pPr>
            <a:r>
              <a:rPr lang="de-DE"/>
              <a:t>Argumentation strategies</a:t>
            </a:r>
            <a:endParaRPr/>
          </a:p>
          <a:p>
            <a:pPr indent="-342900" lvl="1" marL="914400" rtl="0" algn="l">
              <a:spcBef>
                <a:spcPts val="0"/>
              </a:spcBef>
              <a:spcAft>
                <a:spcPts val="0"/>
              </a:spcAft>
              <a:buSzPts val="1800"/>
              <a:buChar char="–"/>
            </a:pPr>
            <a:r>
              <a:rPr lang="de-DE"/>
              <a:t>Standard based</a:t>
            </a:r>
            <a:endParaRPr/>
          </a:p>
          <a:p>
            <a:pPr indent="-342900" lvl="1" marL="914400" rtl="0" algn="l">
              <a:spcBef>
                <a:spcPts val="0"/>
              </a:spcBef>
              <a:spcAft>
                <a:spcPts val="0"/>
              </a:spcAft>
              <a:buSzPts val="1800"/>
              <a:buChar char="–"/>
            </a:pPr>
            <a:r>
              <a:rPr lang="de-DE"/>
              <a:t>Security requirements</a:t>
            </a:r>
            <a:endParaRPr/>
          </a:p>
          <a:p>
            <a:pPr indent="-342900" lvl="1" marL="914400" rtl="0" algn="l">
              <a:spcBef>
                <a:spcPts val="0"/>
              </a:spcBef>
              <a:spcAft>
                <a:spcPts val="0"/>
              </a:spcAft>
              <a:buSzPts val="1800"/>
              <a:buChar char="–"/>
            </a:pPr>
            <a:r>
              <a:rPr lang="de-DE"/>
              <a:t>Software components … etc</a:t>
            </a:r>
            <a:endParaRPr/>
          </a:p>
          <a:p>
            <a:pPr indent="-342900" lvl="0" marL="457200" rtl="0" algn="l">
              <a:spcBef>
                <a:spcPts val="0"/>
              </a:spcBef>
              <a:spcAft>
                <a:spcPts val="0"/>
              </a:spcAft>
              <a:buSzPts val="1800"/>
              <a:buChar char="•"/>
            </a:pPr>
            <a:r>
              <a:rPr lang="de-DE"/>
              <a:t>Structures:</a:t>
            </a:r>
            <a:endParaRPr/>
          </a:p>
          <a:p>
            <a:pPr indent="-342900" lvl="1" marL="914400" rtl="0" algn="l">
              <a:spcBef>
                <a:spcPts val="0"/>
              </a:spcBef>
              <a:spcAft>
                <a:spcPts val="0"/>
              </a:spcAft>
              <a:buSzPts val="1800"/>
              <a:buChar char="–"/>
            </a:pPr>
            <a:r>
              <a:rPr lang="de-DE"/>
              <a:t>Layered-based</a:t>
            </a:r>
            <a:endParaRPr/>
          </a:p>
          <a:p>
            <a:pPr indent="-342900" lvl="1" marL="914400" rtl="0" algn="l">
              <a:spcBef>
                <a:spcPts val="0"/>
              </a:spcBef>
              <a:spcAft>
                <a:spcPts val="0"/>
              </a:spcAft>
              <a:buSzPts val="1800"/>
              <a:buChar char="–"/>
            </a:pPr>
            <a:r>
              <a:rPr lang="de-DE"/>
              <a:t>Document retrieval</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sz="2758"/>
          </a:p>
        </p:txBody>
      </p:sp>
      <p:sp>
        <p:nvSpPr>
          <p:cNvPr id="293" name="Google Shape;293;p31"/>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2"/>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How to build SAC</a:t>
            </a:r>
            <a:endParaRPr/>
          </a:p>
        </p:txBody>
      </p:sp>
      <p:sp>
        <p:nvSpPr>
          <p:cNvPr id="300" name="Google Shape;300;p32"/>
          <p:cNvSpPr txBox="1"/>
          <p:nvPr>
            <p:ph idx="1" type="body"/>
          </p:nvPr>
        </p:nvSpPr>
        <p:spPr>
          <a:xfrm>
            <a:off x="457200" y="1527228"/>
            <a:ext cx="8229600" cy="45990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lang="de-DE"/>
              <a:t>Limitations:</a:t>
            </a:r>
            <a:endParaRPr/>
          </a:p>
          <a:p>
            <a:pPr indent="0" lvl="0" marL="0" rtl="0" algn="l">
              <a:spcBef>
                <a:spcPts val="360"/>
              </a:spcBef>
              <a:spcAft>
                <a:spcPts val="0"/>
              </a:spcAft>
              <a:buNone/>
            </a:pPr>
            <a:r>
              <a:t/>
            </a:r>
            <a:endParaRPr/>
          </a:p>
          <a:p>
            <a:pPr indent="0" lvl="0" marL="0" marR="0" rtl="0" algn="l">
              <a:lnSpc>
                <a:spcPct val="100000"/>
              </a:lnSpc>
              <a:spcBef>
                <a:spcPts val="360"/>
              </a:spcBef>
              <a:spcAft>
                <a:spcPts val="0"/>
              </a:spcAft>
              <a:buNone/>
            </a:pPr>
            <a:r>
              <a:rPr lang="de-DE" sz="2400"/>
              <a:t>•Wide variety of approaches.. But</a:t>
            </a:r>
            <a:endParaRPr sz="2400"/>
          </a:p>
          <a:p>
            <a:pPr indent="0" lvl="0" marL="0" marR="0" rtl="0" algn="l">
              <a:lnSpc>
                <a:spcPct val="100000"/>
              </a:lnSpc>
              <a:spcBef>
                <a:spcPts val="360"/>
              </a:spcBef>
              <a:spcAft>
                <a:spcPts val="0"/>
              </a:spcAft>
              <a:buNone/>
            </a:pPr>
            <a:r>
              <a:rPr lang="de-DE" sz="2400"/>
              <a:t>  				Cover both process and product</a:t>
            </a:r>
            <a:endParaRPr sz="2400"/>
          </a:p>
          <a:p>
            <a:pPr indent="0" lvl="0" marL="0" marR="0" rtl="0" algn="l">
              <a:lnSpc>
                <a:spcPct val="100000"/>
              </a:lnSpc>
              <a:spcBef>
                <a:spcPts val="360"/>
              </a:spcBef>
              <a:spcAft>
                <a:spcPts val="0"/>
              </a:spcAft>
              <a:buNone/>
            </a:pPr>
            <a:r>
              <a:rPr lang="de-DE" sz="2400"/>
              <a:t>•Lack of quality assurance</a:t>
            </a:r>
            <a:endParaRPr sz="2400"/>
          </a:p>
          <a:p>
            <a:pPr indent="0" lvl="0" marL="0" marR="0" rtl="0" algn="l">
              <a:lnSpc>
                <a:spcPct val="100000"/>
              </a:lnSpc>
              <a:spcBef>
                <a:spcPts val="360"/>
              </a:spcBef>
              <a:spcAft>
                <a:spcPts val="0"/>
              </a:spcAft>
              <a:buNone/>
            </a:pPr>
            <a:r>
              <a:rPr lang="de-DE" sz="2400"/>
              <a:t>  				Actively assessing the quality of SAC</a:t>
            </a:r>
            <a:endParaRPr sz="2400"/>
          </a:p>
          <a:p>
            <a:pPr indent="0" lvl="0" marL="0" marR="0" rtl="0" algn="l">
              <a:lnSpc>
                <a:spcPct val="100000"/>
              </a:lnSpc>
              <a:spcBef>
                <a:spcPts val="360"/>
              </a:spcBef>
              <a:spcAft>
                <a:spcPts val="0"/>
              </a:spcAft>
              <a:buNone/>
            </a:pPr>
            <a:r>
              <a:rPr lang="de-DE" sz="2400"/>
              <a:t>•Imbalance in coverage</a:t>
            </a:r>
            <a:endParaRPr sz="2400"/>
          </a:p>
          <a:p>
            <a:pPr indent="0" lvl="0" marL="0" marR="0" rtl="0" algn="l">
              <a:lnSpc>
                <a:spcPct val="100000"/>
              </a:lnSpc>
              <a:spcBef>
                <a:spcPts val="360"/>
              </a:spcBef>
              <a:spcAft>
                <a:spcPts val="0"/>
              </a:spcAft>
              <a:buNone/>
            </a:pPr>
            <a:r>
              <a:rPr lang="de-DE" sz="2400"/>
              <a:t>  				The challenging nature of working with SAC</a:t>
            </a:r>
            <a:endParaRPr sz="2400"/>
          </a:p>
          <a:p>
            <a:pPr indent="0" lvl="0" marL="0" marR="0" rtl="0" algn="l">
              <a:lnSpc>
                <a:spcPct val="100000"/>
              </a:lnSpc>
              <a:spcBef>
                <a:spcPts val="360"/>
              </a:spcBef>
              <a:spcAft>
                <a:spcPts val="0"/>
              </a:spcAft>
              <a:buNone/>
            </a:pPr>
            <a:r>
              <a:t/>
            </a:r>
            <a:endParaRPr sz="1000">
              <a:solidFill>
                <a:srgbClr val="4F4F4F"/>
              </a:solidFill>
              <a:latin typeface="Arial"/>
              <a:ea typeface="Arial"/>
              <a:cs typeface="Arial"/>
              <a:sym typeface="Arial"/>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sz="2758"/>
          </a:p>
        </p:txBody>
      </p:sp>
      <p:sp>
        <p:nvSpPr>
          <p:cNvPr id="301" name="Google Shape;301;p32"/>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302" name="Google Shape;302;p32"/>
          <p:cNvSpPr/>
          <p:nvPr/>
        </p:nvSpPr>
        <p:spPr>
          <a:xfrm>
            <a:off x="1669175" y="2889050"/>
            <a:ext cx="406500" cy="415200"/>
          </a:xfrm>
          <a:prstGeom prst="noSmoking">
            <a:avLst>
              <a:gd fmla="val 1875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2"/>
          <p:cNvSpPr/>
          <p:nvPr/>
        </p:nvSpPr>
        <p:spPr>
          <a:xfrm>
            <a:off x="1669175" y="3638175"/>
            <a:ext cx="406500" cy="415200"/>
          </a:xfrm>
          <a:prstGeom prst="noSmoking">
            <a:avLst>
              <a:gd fmla="val 1875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2"/>
          <p:cNvSpPr/>
          <p:nvPr/>
        </p:nvSpPr>
        <p:spPr>
          <a:xfrm>
            <a:off x="1669175" y="4387300"/>
            <a:ext cx="406500" cy="415200"/>
          </a:xfrm>
          <a:prstGeom prst="noSmoking">
            <a:avLst>
              <a:gd fmla="val 1875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3"/>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11" name="Google Shape;311;p33"/>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12" name="Google Shape;312;p33"/>
          <p:cNvPicPr preferRelativeResize="0"/>
          <p:nvPr/>
        </p:nvPicPr>
        <p:blipFill>
          <a:blip r:embed="rId3">
            <a:alphaModFix/>
          </a:blip>
          <a:stretch>
            <a:fillRect/>
          </a:stretch>
        </p:blipFill>
        <p:spPr>
          <a:xfrm>
            <a:off x="152400" y="2287025"/>
            <a:ext cx="8463250" cy="3515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4"/>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19" name="Google Shape;319;p34"/>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20" name="Google Shape;320;p34"/>
          <p:cNvPicPr preferRelativeResize="0"/>
          <p:nvPr/>
        </p:nvPicPr>
        <p:blipFill>
          <a:blip r:embed="rId3">
            <a:alphaModFix/>
          </a:blip>
          <a:stretch>
            <a:fillRect/>
          </a:stretch>
        </p:blipFill>
        <p:spPr>
          <a:xfrm>
            <a:off x="4043575" y="630800"/>
            <a:ext cx="4963951" cy="2062075"/>
          </a:xfrm>
          <a:prstGeom prst="rect">
            <a:avLst/>
          </a:prstGeom>
          <a:noFill/>
          <a:ln>
            <a:noFill/>
          </a:ln>
        </p:spPr>
      </p:pic>
      <p:sp>
        <p:nvSpPr>
          <p:cNvPr id="321" name="Google Shape;321;p34"/>
          <p:cNvSpPr txBox="1"/>
          <p:nvPr/>
        </p:nvSpPr>
        <p:spPr>
          <a:xfrm>
            <a:off x="493550" y="2903325"/>
            <a:ext cx="61323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a:latin typeface="Calibri"/>
                <a:ea typeface="Calibri"/>
                <a:cs typeface="Calibri"/>
                <a:sym typeface="Calibri"/>
              </a:rPr>
              <a:t>CASCADE is an </a:t>
            </a:r>
            <a:r>
              <a:rPr lang="de-DE">
                <a:solidFill>
                  <a:srgbClr val="FF00FF"/>
                </a:solidFill>
                <a:latin typeface="Calibri"/>
                <a:ea typeface="Calibri"/>
                <a:cs typeface="Calibri"/>
                <a:sym typeface="Calibri"/>
              </a:rPr>
              <a:t>asset-driven</a:t>
            </a:r>
            <a:r>
              <a:rPr lang="de-DE">
                <a:latin typeface="Calibri"/>
                <a:ea typeface="Calibri"/>
                <a:cs typeface="Calibri"/>
                <a:sym typeface="Calibri"/>
              </a:rPr>
              <a:t> approach which provides a block-based structure for creating the </a:t>
            </a:r>
            <a:r>
              <a:rPr lang="de-DE">
                <a:latin typeface="Calibri"/>
                <a:ea typeface="Calibri"/>
                <a:cs typeface="Calibri"/>
                <a:sym typeface="Calibri"/>
              </a:rPr>
              <a:t>arguments</a:t>
            </a:r>
            <a:r>
              <a:rPr lang="de-DE">
                <a:latin typeface="Calibri"/>
                <a:ea typeface="Calibri"/>
                <a:cs typeface="Calibri"/>
                <a:sym typeface="Calibri"/>
              </a:rPr>
              <a:t> of a security assurance case.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de-DE">
                <a:latin typeface="Calibri"/>
                <a:ea typeface="Calibri"/>
                <a:cs typeface="Calibri"/>
                <a:sym typeface="Calibri"/>
              </a:rPr>
              <a:t>It is asset-driven, as the arguments start from the identification of assets which exist in the system.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de-DE">
                <a:latin typeface="Calibri"/>
                <a:ea typeface="Calibri"/>
                <a:cs typeface="Calibri"/>
                <a:sym typeface="Calibri"/>
              </a:rPr>
              <a:t>The blocks in CASCADE include elements of SACs.</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5"/>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28" name="Google Shape;328;p35"/>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29" name="Google Shape;329;p35"/>
          <p:cNvPicPr preferRelativeResize="0"/>
          <p:nvPr/>
        </p:nvPicPr>
        <p:blipFill>
          <a:blip r:embed="rId3">
            <a:alphaModFix/>
          </a:blip>
          <a:stretch>
            <a:fillRect/>
          </a:stretch>
        </p:blipFill>
        <p:spPr>
          <a:xfrm>
            <a:off x="4043575" y="630800"/>
            <a:ext cx="4963951" cy="2062075"/>
          </a:xfrm>
          <a:prstGeom prst="rect">
            <a:avLst/>
          </a:prstGeom>
          <a:noFill/>
          <a:ln>
            <a:noFill/>
          </a:ln>
        </p:spPr>
      </p:pic>
      <p:sp>
        <p:nvSpPr>
          <p:cNvPr id="330" name="Google Shape;330;p35"/>
          <p:cNvSpPr txBox="1"/>
          <p:nvPr/>
        </p:nvSpPr>
        <p:spPr>
          <a:xfrm>
            <a:off x="493550" y="2903325"/>
            <a:ext cx="61323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a:latin typeface="Calibri"/>
                <a:ea typeface="Calibri"/>
                <a:cs typeface="Calibri"/>
                <a:sym typeface="Calibri"/>
              </a:rPr>
              <a:t>Quality assurance:</a:t>
            </a:r>
            <a:endParaRPr>
              <a:latin typeface="Calibri"/>
              <a:ea typeface="Calibri"/>
              <a:cs typeface="Calibri"/>
              <a:sym typeface="Calibri"/>
            </a:endParaRPr>
          </a:p>
          <a:p>
            <a:pPr indent="-317500" lvl="0" marL="457200" rtl="0" algn="l">
              <a:spcBef>
                <a:spcPts val="0"/>
              </a:spcBef>
              <a:spcAft>
                <a:spcPts val="0"/>
              </a:spcAft>
              <a:buSzPts val="1400"/>
              <a:buFont typeface="Calibri"/>
              <a:buChar char="●"/>
            </a:pPr>
            <a:r>
              <a:rPr lang="de-DE">
                <a:solidFill>
                  <a:srgbClr val="FF00FF"/>
                </a:solidFill>
                <a:latin typeface="Calibri"/>
                <a:ea typeface="Calibri"/>
                <a:cs typeface="Calibri"/>
                <a:sym typeface="Calibri"/>
              </a:rPr>
              <a:t>Completeness</a:t>
            </a:r>
            <a:r>
              <a:rPr lang="de-DE">
                <a:latin typeface="Calibri"/>
                <a:ea typeface="Calibri"/>
                <a:cs typeface="Calibri"/>
                <a:sym typeface="Calibri"/>
              </a:rPr>
              <a:t> of the argument : To make sure that the arguments are complete within  the given scope documented in the context and assumption nodes.</a:t>
            </a:r>
            <a:endParaRPr>
              <a:latin typeface="Calibri"/>
              <a:ea typeface="Calibri"/>
              <a:cs typeface="Calibri"/>
              <a:sym typeface="Calibri"/>
            </a:endParaRPr>
          </a:p>
          <a:p>
            <a:pPr indent="-317500" lvl="0" marL="457200" rtl="0" algn="l">
              <a:spcBef>
                <a:spcPts val="0"/>
              </a:spcBef>
              <a:spcAft>
                <a:spcPts val="0"/>
              </a:spcAft>
              <a:buSzPts val="1400"/>
              <a:buFont typeface="Calibri"/>
              <a:buChar char="●"/>
            </a:pPr>
            <a:r>
              <a:rPr lang="de-DE">
                <a:solidFill>
                  <a:srgbClr val="FF00FF"/>
                </a:solidFill>
                <a:latin typeface="Calibri"/>
                <a:ea typeface="Calibri"/>
                <a:cs typeface="Calibri"/>
                <a:sym typeface="Calibri"/>
              </a:rPr>
              <a:t>Confidence</a:t>
            </a:r>
            <a:r>
              <a:rPr lang="de-DE">
                <a:latin typeface="Calibri"/>
                <a:ea typeface="Calibri"/>
                <a:cs typeface="Calibri"/>
                <a:sym typeface="Calibri"/>
              </a:rPr>
              <a:t> in the evidence: </a:t>
            </a:r>
            <a:r>
              <a:rPr lang="de-DE">
                <a:solidFill>
                  <a:schemeClr val="dk1"/>
                </a:solidFill>
                <a:highlight>
                  <a:srgbClr val="FFFFFF"/>
                </a:highlight>
              </a:rPr>
              <a:t>indicates the level of certainty that a claim is fulfilled based on the</a:t>
            </a:r>
            <a:r>
              <a:rPr lang="de-DE" sz="1100">
                <a:solidFill>
                  <a:schemeClr val="dk1"/>
                </a:solidFill>
              </a:rPr>
              <a:t> </a:t>
            </a:r>
            <a:r>
              <a:rPr lang="de-DE">
                <a:solidFill>
                  <a:schemeClr val="dk1"/>
                </a:solidFill>
                <a:highlight>
                  <a:srgbClr val="FFFFFF"/>
                </a:highlight>
              </a:rPr>
              <a:t>provided evidence</a:t>
            </a:r>
            <a:endParaRPr>
              <a:solidFill>
                <a:schemeClr val="dk1"/>
              </a:solidFill>
              <a:highlight>
                <a:srgbClr val="FFFFFF"/>
              </a:highlight>
            </a:endParaRPr>
          </a:p>
          <a:p>
            <a:pPr indent="0" lvl="0" marL="45720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6"/>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 - Top Claim</a:t>
            </a:r>
            <a:endParaRPr/>
          </a:p>
        </p:txBody>
      </p:sp>
      <p:sp>
        <p:nvSpPr>
          <p:cNvPr id="337" name="Google Shape;337;p36"/>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38" name="Google Shape;338;p36"/>
          <p:cNvPicPr preferRelativeResize="0"/>
          <p:nvPr/>
        </p:nvPicPr>
        <p:blipFill rotWithShape="1">
          <a:blip r:embed="rId3">
            <a:alphaModFix/>
          </a:blip>
          <a:srcRect b="47335" l="70067" r="0" t="0"/>
          <a:stretch/>
        </p:blipFill>
        <p:spPr>
          <a:xfrm>
            <a:off x="6154150" y="896175"/>
            <a:ext cx="2808426" cy="3002150"/>
          </a:xfrm>
          <a:prstGeom prst="rect">
            <a:avLst/>
          </a:prstGeom>
          <a:noFill/>
          <a:ln>
            <a:noFill/>
          </a:ln>
        </p:spPr>
      </p:pic>
      <p:sp>
        <p:nvSpPr>
          <p:cNvPr id="339" name="Google Shape;339;p36"/>
          <p:cNvSpPr txBox="1"/>
          <p:nvPr/>
        </p:nvSpPr>
        <p:spPr>
          <a:xfrm>
            <a:off x="515350" y="1785725"/>
            <a:ext cx="53775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a:latin typeface="Calibri"/>
                <a:ea typeface="Calibri"/>
                <a:cs typeface="Calibri"/>
                <a:sym typeface="Calibri"/>
              </a:rPr>
              <a:t>The top claim block includes the top claim, its </a:t>
            </a:r>
            <a:r>
              <a:rPr lang="de-DE">
                <a:latin typeface="Calibri"/>
                <a:ea typeface="Calibri"/>
                <a:cs typeface="Calibri"/>
                <a:sym typeface="Calibri"/>
              </a:rPr>
              <a:t>context, and the assumptions we make on the highest level of the argument.</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de-DE">
                <a:latin typeface="Calibri"/>
                <a:ea typeface="Calibri"/>
                <a:cs typeface="Calibri"/>
                <a:sym typeface="Calibri"/>
              </a:rPr>
              <a:t>The top claim decides the abstraction level of the SAC, e.g., whole product, end-user function, component…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de-DE">
                <a:latin typeface="Calibri"/>
                <a:ea typeface="Calibri"/>
                <a:cs typeface="Calibri"/>
                <a:sym typeface="Calibri"/>
              </a:rPr>
              <a:t>The context in the top claim block decides the scope of the whole argument with the support of assumptions.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7"/>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46" name="Google Shape;346;p37"/>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47" name="Google Shape;347;p37"/>
          <p:cNvPicPr preferRelativeResize="0"/>
          <p:nvPr/>
        </p:nvPicPr>
        <p:blipFill>
          <a:blip r:embed="rId3">
            <a:alphaModFix/>
          </a:blip>
          <a:stretch>
            <a:fillRect/>
          </a:stretch>
        </p:blipFill>
        <p:spPr>
          <a:xfrm>
            <a:off x="152400" y="1520311"/>
            <a:ext cx="8839200" cy="4673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8"/>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 - White-hat</a:t>
            </a:r>
            <a:endParaRPr/>
          </a:p>
        </p:txBody>
      </p:sp>
      <p:sp>
        <p:nvSpPr>
          <p:cNvPr id="354" name="Google Shape;354;p38"/>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355" name="Google Shape;355;p38"/>
          <p:cNvSpPr txBox="1"/>
          <p:nvPr/>
        </p:nvSpPr>
        <p:spPr>
          <a:xfrm>
            <a:off x="515350" y="1785725"/>
            <a:ext cx="5377500" cy="279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This block has two levels: </a:t>
            </a:r>
            <a:endParaRPr>
              <a:solidFill>
                <a:schemeClr val="dk1"/>
              </a:solidFill>
              <a:highlight>
                <a:srgbClr val="FFFFFF"/>
              </a:highlight>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Identification of assets: this is done by conducting an analysis to find the artefacts of the system that are likely to be subject to an attack, then creating claims about the security of these assets</a:t>
            </a:r>
            <a:endParaRPr>
              <a:solidFill>
                <a:schemeClr val="dk1"/>
              </a:solidFill>
              <a:highlight>
                <a:srgbClr val="FFFFFF"/>
              </a:highlight>
            </a:endParaRPr>
          </a:p>
          <a:p>
            <a:pPr indent="0" lvl="0" marL="0" rtl="0" algn="l">
              <a:spcBef>
                <a:spcPts val="0"/>
              </a:spcBef>
              <a:spcAft>
                <a:spcPts val="0"/>
              </a:spcAft>
              <a:buNone/>
            </a:pPr>
            <a:r>
              <a:t/>
            </a:r>
            <a:endParaRPr>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Security goals: done by identifying relevant security properties for each asset, and then creating claims about preserving these properties for each asset.</a:t>
            </a:r>
            <a:endParaRPr>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356" name="Google Shape;356;p38"/>
          <p:cNvPicPr preferRelativeResize="0"/>
          <p:nvPr/>
        </p:nvPicPr>
        <p:blipFill rotWithShape="1">
          <a:blip r:embed="rId3">
            <a:alphaModFix/>
          </a:blip>
          <a:srcRect b="45414" l="68309" r="0" t="0"/>
          <a:stretch/>
        </p:blipFill>
        <p:spPr>
          <a:xfrm>
            <a:off x="5892850" y="1142900"/>
            <a:ext cx="3084226" cy="280924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9"/>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63" name="Google Shape;363;p39"/>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64" name="Google Shape;364;p39"/>
          <p:cNvPicPr preferRelativeResize="0"/>
          <p:nvPr/>
        </p:nvPicPr>
        <p:blipFill>
          <a:blip r:embed="rId3">
            <a:alphaModFix/>
          </a:blip>
          <a:stretch>
            <a:fillRect/>
          </a:stretch>
        </p:blipFill>
        <p:spPr>
          <a:xfrm>
            <a:off x="152400" y="1520311"/>
            <a:ext cx="8839200" cy="467433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0"/>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 - Black-hat</a:t>
            </a:r>
            <a:endParaRPr/>
          </a:p>
        </p:txBody>
      </p:sp>
      <p:sp>
        <p:nvSpPr>
          <p:cNvPr id="371" name="Google Shape;371;p40"/>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372" name="Google Shape;372;p40"/>
          <p:cNvSpPr txBox="1"/>
          <p:nvPr/>
        </p:nvSpPr>
        <p:spPr>
          <a:xfrm>
            <a:off x="515350" y="1785725"/>
            <a:ext cx="5377500" cy="28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This block has two levels: </a:t>
            </a:r>
            <a:endParaRPr>
              <a:solidFill>
                <a:schemeClr val="dk1"/>
              </a:solidFill>
              <a:highlight>
                <a:srgbClr val="FFFFFF"/>
              </a:highlight>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Threat scenarios: this is done by identifying the threats that might compromise the security goals identified in the white-hat block - security goals level. Then we create claims negating the possibility of these threats.</a:t>
            </a:r>
            <a:endParaRPr>
              <a:solidFill>
                <a:schemeClr val="dk1"/>
              </a:solidFill>
              <a:highlight>
                <a:srgbClr val="FFFFFF"/>
              </a:highlight>
            </a:endParaRPr>
          </a:p>
          <a:p>
            <a:pPr indent="0" lvl="0" marL="0" rtl="0" algn="l">
              <a:spcBef>
                <a:spcPts val="0"/>
              </a:spcBef>
              <a:spcAft>
                <a:spcPts val="0"/>
              </a:spcAft>
              <a:buNone/>
            </a:pPr>
            <a:r>
              <a:t/>
            </a:r>
            <a:endParaRPr>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Attack paths</a:t>
            </a:r>
            <a:r>
              <a:rPr lang="de-DE">
                <a:solidFill>
                  <a:schemeClr val="dk1"/>
                </a:solidFill>
                <a:highlight>
                  <a:srgbClr val="FFFFFF"/>
                </a:highlight>
              </a:rPr>
              <a:t>: done by identifying ways in which an attacker can realize the threats we identified in the earlier level. We then create claims negating the possibility of these attack paths taking place.</a:t>
            </a:r>
            <a:endParaRPr sz="11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373" name="Google Shape;373;p40"/>
          <p:cNvPicPr preferRelativeResize="0"/>
          <p:nvPr/>
        </p:nvPicPr>
        <p:blipFill rotWithShape="1">
          <a:blip r:embed="rId3">
            <a:alphaModFix/>
          </a:blip>
          <a:srcRect b="44564" l="66421" r="0" t="0"/>
          <a:stretch/>
        </p:blipFill>
        <p:spPr>
          <a:xfrm>
            <a:off x="6009001" y="1367905"/>
            <a:ext cx="2968102" cy="25949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1"/>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80" name="Google Shape;380;p41"/>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81" name="Google Shape;381;p41"/>
          <p:cNvPicPr preferRelativeResize="0"/>
          <p:nvPr/>
        </p:nvPicPr>
        <p:blipFill>
          <a:blip r:embed="rId3">
            <a:alphaModFix/>
          </a:blip>
          <a:stretch>
            <a:fillRect/>
          </a:stretch>
        </p:blipFill>
        <p:spPr>
          <a:xfrm>
            <a:off x="152400" y="1520311"/>
            <a:ext cx="8839201" cy="468107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2"/>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 - Resolver and Evidence</a:t>
            </a:r>
            <a:endParaRPr/>
          </a:p>
        </p:txBody>
      </p:sp>
      <p:sp>
        <p:nvSpPr>
          <p:cNvPr id="388" name="Google Shape;388;p42"/>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389" name="Google Shape;389;p42"/>
          <p:cNvSpPr txBox="1"/>
          <p:nvPr/>
        </p:nvSpPr>
        <p:spPr>
          <a:xfrm>
            <a:off x="515350" y="1785725"/>
            <a:ext cx="5377500" cy="3093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This block has two levels: </a:t>
            </a:r>
            <a:endParaRPr>
              <a:solidFill>
                <a:schemeClr val="dk1"/>
              </a:solidFill>
              <a:highlight>
                <a:srgbClr val="FFFFFF"/>
              </a:highlight>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Risk assessment: In this level, we assess the risk of the identified attack paths. Based on the risk level, the creators of</a:t>
            </a:r>
            <a:r>
              <a:rPr lang="de-DE" sz="1100">
                <a:solidFill>
                  <a:schemeClr val="dk1"/>
                </a:solidFill>
              </a:rPr>
              <a:t> </a:t>
            </a:r>
            <a:r>
              <a:rPr lang="de-DE">
                <a:solidFill>
                  <a:schemeClr val="dk1"/>
                </a:solidFill>
                <a:highlight>
                  <a:srgbClr val="FFFFFF"/>
                </a:highlight>
              </a:rPr>
              <a:t>the SAC create claims to treat the risk by, e.g., accepting, mitigating, or transferring it.</a:t>
            </a:r>
            <a:endParaRPr>
              <a:solidFill>
                <a:schemeClr val="dk1"/>
              </a:solidFill>
              <a:highlight>
                <a:srgbClr val="FFFFFF"/>
              </a:highlight>
            </a:endParaRPr>
          </a:p>
          <a:p>
            <a:pPr indent="0" lvl="0" marL="0" rtl="0" algn="l">
              <a:spcBef>
                <a:spcPts val="0"/>
              </a:spcBef>
              <a:spcAft>
                <a:spcPts val="0"/>
              </a:spcAft>
              <a:buNone/>
            </a:pPr>
            <a:r>
              <a:t/>
            </a:r>
            <a:endParaRPr>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Requirements</a:t>
            </a:r>
            <a:r>
              <a:rPr lang="de-DE">
                <a:solidFill>
                  <a:schemeClr val="dk1"/>
                </a:solidFill>
                <a:highlight>
                  <a:srgbClr val="FFFFFF"/>
                </a:highlight>
              </a:rPr>
              <a:t>: </a:t>
            </a:r>
            <a:r>
              <a:rPr lang="de-DE">
                <a:solidFill>
                  <a:schemeClr val="dk1"/>
                </a:solidFill>
                <a:highlight>
                  <a:srgbClr val="FFFFFF"/>
                </a:highlight>
              </a:rPr>
              <a:t>At this point, requirements of risk treatments identified in the previous level are to be expressed as claims.</a:t>
            </a:r>
            <a:endParaRPr>
              <a:solidFill>
                <a:schemeClr val="dk1"/>
              </a:solidFill>
              <a:highlight>
                <a:srgbClr val="FFFFFF"/>
              </a:highlight>
            </a:endParaRPr>
          </a:p>
          <a:p>
            <a:pPr indent="0" lvl="0" marL="457200" rtl="0" algn="l">
              <a:lnSpc>
                <a:spcPct val="115000"/>
              </a:lnSpc>
              <a:spcBef>
                <a:spcPts val="0"/>
              </a:spcBef>
              <a:spcAft>
                <a:spcPts val="0"/>
              </a:spcAft>
              <a:buNone/>
            </a:pPr>
            <a:r>
              <a:t/>
            </a:r>
            <a:endParaRPr>
              <a:solidFill>
                <a:schemeClr val="dk1"/>
              </a:solidFill>
              <a:highlight>
                <a:srgbClr val="FFFFFF"/>
              </a:highlight>
            </a:endParaRPr>
          </a:p>
          <a:p>
            <a:pPr indent="-317500" lvl="0" marL="457200" rtl="0" algn="l">
              <a:lnSpc>
                <a:spcPct val="115000"/>
              </a:lnSpc>
              <a:spcBef>
                <a:spcPts val="0"/>
              </a:spcBef>
              <a:spcAft>
                <a:spcPts val="0"/>
              </a:spcAft>
              <a:buClr>
                <a:schemeClr val="dk1"/>
              </a:buClr>
              <a:buSzPts val="1400"/>
              <a:buChar char="●"/>
            </a:pPr>
            <a:r>
              <a:rPr lang="de-DE">
                <a:solidFill>
                  <a:schemeClr val="dk1"/>
                </a:solidFill>
                <a:highlight>
                  <a:srgbClr val="FFFFFF"/>
                </a:highlight>
              </a:rPr>
              <a:t>Evidence: When claims about the security requirements are identified, we assign evidence to justify / solve these claims</a:t>
            </a:r>
            <a:endParaRPr>
              <a:solidFill>
                <a:schemeClr val="dk1"/>
              </a:solidFill>
              <a:highlight>
                <a:srgbClr val="FFFFFF"/>
              </a:highlight>
            </a:endParaRPr>
          </a:p>
        </p:txBody>
      </p:sp>
      <p:pic>
        <p:nvPicPr>
          <p:cNvPr id="390" name="Google Shape;390;p42"/>
          <p:cNvPicPr preferRelativeResize="0"/>
          <p:nvPr/>
        </p:nvPicPr>
        <p:blipFill rotWithShape="1">
          <a:blip r:embed="rId3">
            <a:alphaModFix/>
          </a:blip>
          <a:srcRect b="50609" l="69787" r="0" t="0"/>
          <a:stretch/>
        </p:blipFill>
        <p:spPr>
          <a:xfrm>
            <a:off x="6292026" y="1785731"/>
            <a:ext cx="2670552" cy="23119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3"/>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397" name="Google Shape;397;p43"/>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398" name="Google Shape;398;p43"/>
          <p:cNvPicPr preferRelativeResize="0"/>
          <p:nvPr/>
        </p:nvPicPr>
        <p:blipFill>
          <a:blip r:embed="rId3">
            <a:alphaModFix/>
          </a:blip>
          <a:stretch>
            <a:fillRect/>
          </a:stretch>
        </p:blipFill>
        <p:spPr>
          <a:xfrm>
            <a:off x="152400" y="1520311"/>
            <a:ext cx="8839201" cy="468107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4"/>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 - Generic Sub-case</a:t>
            </a:r>
            <a:endParaRPr/>
          </a:p>
        </p:txBody>
      </p:sp>
      <p:sp>
        <p:nvSpPr>
          <p:cNvPr id="405" name="Google Shape;405;p44"/>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406" name="Google Shape;406;p44"/>
          <p:cNvSpPr txBox="1"/>
          <p:nvPr/>
        </p:nvSpPr>
        <p:spPr>
          <a:xfrm>
            <a:off x="515350" y="1785725"/>
            <a:ext cx="53775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This block contains a sub-case that is applicable not only to the artefact for which the SAC is being created but instead to a larger context. For example, if a company defines a cybersecurity policy, enforced by cybersecurity rules and processes, then the policy can be used in security claims for all its products. </a:t>
            </a:r>
            <a:r>
              <a:rPr lang="de-DE">
                <a:solidFill>
                  <a:schemeClr val="dk1"/>
                </a:solidFill>
                <a:highlight>
                  <a:srgbClr val="FFFFFF"/>
                </a:highlight>
              </a:rPr>
              <a:t>These claims can be re-used when creating SAC for individual artefacts. </a:t>
            </a:r>
            <a:endParaRPr>
              <a:solidFill>
                <a:schemeClr val="dk1"/>
              </a:solidFill>
              <a:highlight>
                <a:srgbClr val="FFFFFF"/>
              </a:highlight>
            </a:endParaRPr>
          </a:p>
        </p:txBody>
      </p:sp>
      <p:pic>
        <p:nvPicPr>
          <p:cNvPr id="407" name="Google Shape;407;p44"/>
          <p:cNvPicPr preferRelativeResize="0"/>
          <p:nvPr/>
        </p:nvPicPr>
        <p:blipFill rotWithShape="1">
          <a:blip r:embed="rId3">
            <a:alphaModFix/>
          </a:blip>
          <a:srcRect b="42703" l="69459" r="0" t="0"/>
          <a:stretch/>
        </p:blipFill>
        <p:spPr>
          <a:xfrm>
            <a:off x="6321051" y="1785730"/>
            <a:ext cx="2699575" cy="26820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5"/>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414" name="Google Shape;414;p45"/>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415" name="Google Shape;415;p45"/>
          <p:cNvPicPr preferRelativeResize="0"/>
          <p:nvPr/>
        </p:nvPicPr>
        <p:blipFill>
          <a:blip r:embed="rId3">
            <a:alphaModFix/>
          </a:blip>
          <a:stretch>
            <a:fillRect/>
          </a:stretch>
        </p:blipFill>
        <p:spPr>
          <a:xfrm>
            <a:off x="152400" y="1520311"/>
            <a:ext cx="8839201" cy="468107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6"/>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CASCADE</a:t>
            </a:r>
            <a:endParaRPr/>
          </a:p>
        </p:txBody>
      </p:sp>
      <p:sp>
        <p:nvSpPr>
          <p:cNvPr id="422" name="Google Shape;422;p46"/>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pic>
        <p:nvPicPr>
          <p:cNvPr id="423" name="Google Shape;423;p46"/>
          <p:cNvPicPr preferRelativeResize="0"/>
          <p:nvPr/>
        </p:nvPicPr>
        <p:blipFill>
          <a:blip r:embed="rId3">
            <a:alphaModFix/>
          </a:blip>
          <a:stretch>
            <a:fillRect/>
          </a:stretch>
        </p:blipFill>
        <p:spPr>
          <a:xfrm>
            <a:off x="152400" y="1520311"/>
            <a:ext cx="8839199" cy="452833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7"/>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State of Practice - Automotive</a:t>
            </a:r>
            <a:endParaRPr/>
          </a:p>
        </p:txBody>
      </p:sp>
      <p:sp>
        <p:nvSpPr>
          <p:cNvPr id="430" name="Google Shape;430;p47"/>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431" name="Google Shape;431;p47"/>
          <p:cNvSpPr txBox="1"/>
          <p:nvPr/>
        </p:nvSpPr>
        <p:spPr>
          <a:xfrm>
            <a:off x="545600" y="1559200"/>
            <a:ext cx="1957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id="432" name="Google Shape;432;p47"/>
          <p:cNvPicPr preferRelativeResize="0"/>
          <p:nvPr/>
        </p:nvPicPr>
        <p:blipFill>
          <a:blip r:embed="rId3">
            <a:alphaModFix/>
          </a:blip>
          <a:stretch>
            <a:fillRect/>
          </a:stretch>
        </p:blipFill>
        <p:spPr>
          <a:xfrm>
            <a:off x="5035946" y="1367903"/>
            <a:ext cx="3650849" cy="3650849"/>
          </a:xfrm>
          <a:prstGeom prst="rect">
            <a:avLst/>
          </a:prstGeom>
          <a:noFill/>
          <a:ln>
            <a:noFill/>
          </a:ln>
        </p:spPr>
      </p:pic>
      <p:sp>
        <p:nvSpPr>
          <p:cNvPr id="433" name="Google Shape;433;p47"/>
          <p:cNvSpPr txBox="1"/>
          <p:nvPr/>
        </p:nvSpPr>
        <p:spPr>
          <a:xfrm>
            <a:off x="261350" y="2993225"/>
            <a:ext cx="4608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Creating </a:t>
            </a:r>
            <a:r>
              <a:rPr lang="de-DE">
                <a:solidFill>
                  <a:srgbClr val="FF00FF"/>
                </a:solidFill>
                <a:highlight>
                  <a:srgbClr val="FFFFFF"/>
                </a:highlight>
              </a:rPr>
              <a:t>patterns</a:t>
            </a:r>
            <a:r>
              <a:rPr lang="de-DE">
                <a:solidFill>
                  <a:schemeClr val="dk1"/>
                </a:solidFill>
                <a:highlight>
                  <a:srgbClr val="FFFFFF"/>
                </a:highlight>
              </a:rPr>
              <a:t> of arguments to be reused</a:t>
            </a:r>
            <a:endParaRPr>
              <a:solidFill>
                <a:schemeClr val="dk1"/>
              </a:solidFill>
              <a:highlight>
                <a:srgbClr val="FFFFFF"/>
              </a:high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8"/>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State of Practice - Automotive</a:t>
            </a:r>
            <a:endParaRPr/>
          </a:p>
        </p:txBody>
      </p:sp>
      <p:sp>
        <p:nvSpPr>
          <p:cNvPr id="440" name="Google Shape;440;p48"/>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
        <p:nvSpPr>
          <p:cNvPr id="441" name="Google Shape;441;p48"/>
          <p:cNvSpPr/>
          <p:nvPr/>
        </p:nvSpPr>
        <p:spPr>
          <a:xfrm>
            <a:off x="8475275" y="5864025"/>
            <a:ext cx="328500" cy="337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2" name="Google Shape;442;p48"/>
          <p:cNvPicPr preferRelativeResize="0"/>
          <p:nvPr/>
        </p:nvPicPr>
        <p:blipFill>
          <a:blip r:embed="rId3">
            <a:alphaModFix/>
          </a:blip>
          <a:stretch>
            <a:fillRect/>
          </a:stretch>
        </p:blipFill>
        <p:spPr>
          <a:xfrm>
            <a:off x="4499425" y="1367888"/>
            <a:ext cx="4528476" cy="2547274"/>
          </a:xfrm>
          <a:prstGeom prst="rect">
            <a:avLst/>
          </a:prstGeom>
          <a:noFill/>
          <a:ln>
            <a:noFill/>
          </a:ln>
        </p:spPr>
      </p:pic>
      <p:sp>
        <p:nvSpPr>
          <p:cNvPr id="443" name="Google Shape;443;p48"/>
          <p:cNvSpPr txBox="1"/>
          <p:nvPr/>
        </p:nvSpPr>
        <p:spPr>
          <a:xfrm>
            <a:off x="196025" y="6502875"/>
            <a:ext cx="7308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900">
                <a:latin typeface="Calibri"/>
                <a:ea typeface="Calibri"/>
                <a:cs typeface="Calibri"/>
                <a:sym typeface="Calibri"/>
              </a:rPr>
              <a:t>https://tomorrowtodayglobal.com/2017/09/05/tuesday-tip-simplify-2-ways-deal-complexity/</a:t>
            </a:r>
            <a:endParaRPr sz="900">
              <a:latin typeface="Calibri"/>
              <a:ea typeface="Calibri"/>
              <a:cs typeface="Calibri"/>
              <a:sym typeface="Calibri"/>
            </a:endParaRPr>
          </a:p>
        </p:txBody>
      </p:sp>
      <p:sp>
        <p:nvSpPr>
          <p:cNvPr id="444" name="Google Shape;444;p48"/>
          <p:cNvSpPr txBox="1"/>
          <p:nvPr/>
        </p:nvSpPr>
        <p:spPr>
          <a:xfrm>
            <a:off x="261350" y="2993225"/>
            <a:ext cx="46083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de-DE">
                <a:solidFill>
                  <a:schemeClr val="dk1"/>
                </a:solidFill>
                <a:highlight>
                  <a:srgbClr val="FFFFFF"/>
                </a:highlight>
              </a:rPr>
              <a:t>Handling the</a:t>
            </a:r>
            <a:r>
              <a:rPr lang="de-DE">
                <a:solidFill>
                  <a:schemeClr val="dk1"/>
                </a:solidFill>
                <a:highlight>
                  <a:srgbClr val="FFFFFF"/>
                </a:highlight>
              </a:rPr>
              <a:t> </a:t>
            </a:r>
            <a:r>
              <a:rPr lang="de-DE">
                <a:solidFill>
                  <a:srgbClr val="FF00FF"/>
                </a:solidFill>
                <a:highlight>
                  <a:srgbClr val="FFFFFF"/>
                </a:highlight>
              </a:rPr>
              <a:t>complexity</a:t>
            </a:r>
            <a:r>
              <a:rPr lang="de-DE">
                <a:solidFill>
                  <a:schemeClr val="dk1"/>
                </a:solidFill>
                <a:highlight>
                  <a:srgbClr val="FFFFFF"/>
                </a:highlight>
              </a:rPr>
              <a:t> of automotive products</a:t>
            </a:r>
            <a:endParaRPr>
              <a:solidFill>
                <a:schemeClr val="dk1"/>
              </a:solidFill>
              <a:highlight>
                <a:srgbClr val="FFFFFF"/>
              </a:highlight>
            </a:endParaRPr>
          </a:p>
          <a:p>
            <a:pPr indent="0" lvl="0" marL="0" rtl="0" algn="l">
              <a:lnSpc>
                <a:spcPct val="115000"/>
              </a:lnSpc>
              <a:spcBef>
                <a:spcPts val="0"/>
              </a:spcBef>
              <a:spcAft>
                <a:spcPts val="0"/>
              </a:spcAft>
              <a:buNone/>
            </a:pPr>
            <a:r>
              <a:rPr lang="de-DE">
                <a:solidFill>
                  <a:schemeClr val="dk1"/>
                </a:solidFill>
                <a:highlight>
                  <a:srgbClr val="FFFFFF"/>
                </a:highlight>
              </a:rPr>
              <a:t>and processes.</a:t>
            </a:r>
            <a:endParaRPr>
              <a:solidFill>
                <a:schemeClr val="dk1"/>
              </a:solidFill>
              <a:highlight>
                <a:srgbClr val="FFFFFF"/>
              </a:highlight>
            </a:endParaRPr>
          </a:p>
          <a:p>
            <a:pPr indent="0" lvl="0" marL="0" rtl="0" algn="l">
              <a:lnSpc>
                <a:spcPct val="115000"/>
              </a:lnSpc>
              <a:spcBef>
                <a:spcPts val="0"/>
              </a:spcBef>
              <a:spcAft>
                <a:spcPts val="0"/>
              </a:spcAft>
              <a:buNone/>
            </a:pPr>
            <a:r>
              <a:rPr lang="de-DE">
                <a:solidFill>
                  <a:schemeClr val="dk1"/>
                </a:solidFill>
                <a:highlight>
                  <a:srgbClr val="FFFFFF"/>
                </a:highlight>
              </a:rPr>
              <a:t>For example the level of </a:t>
            </a:r>
            <a:r>
              <a:rPr lang="de-DE">
                <a:solidFill>
                  <a:srgbClr val="FF00FF"/>
                </a:solidFill>
                <a:highlight>
                  <a:srgbClr val="FFFFFF"/>
                </a:highlight>
              </a:rPr>
              <a:t>dependency</a:t>
            </a:r>
            <a:r>
              <a:rPr lang="de-DE">
                <a:solidFill>
                  <a:schemeClr val="dk1"/>
                </a:solidFill>
                <a:highlight>
                  <a:srgbClr val="FFFFFF"/>
                </a:highlight>
              </a:rPr>
              <a:t> among the</a:t>
            </a:r>
            <a:endParaRPr>
              <a:solidFill>
                <a:schemeClr val="dk1"/>
              </a:solidFill>
              <a:highlight>
                <a:srgbClr val="FFFFFF"/>
              </a:highlight>
            </a:endParaRPr>
          </a:p>
          <a:p>
            <a:pPr indent="0" lvl="0" marL="0" rtl="0" algn="l">
              <a:lnSpc>
                <a:spcPct val="115000"/>
              </a:lnSpc>
              <a:spcBef>
                <a:spcPts val="0"/>
              </a:spcBef>
              <a:spcAft>
                <a:spcPts val="0"/>
              </a:spcAft>
              <a:buNone/>
            </a:pPr>
            <a:r>
              <a:rPr lang="de-DE">
                <a:solidFill>
                  <a:schemeClr val="dk1"/>
                </a:solidFill>
                <a:highlight>
                  <a:srgbClr val="FFFFFF"/>
                </a:highlight>
              </a:rPr>
              <a:t>systems</a:t>
            </a:r>
            <a:endParaRPr>
              <a:solidFill>
                <a:schemeClr val="dk1"/>
              </a:solidFill>
              <a:highlight>
                <a:srgbClr val="FFFFFF"/>
              </a:highlight>
            </a:endParaRPr>
          </a:p>
        </p:txBody>
      </p:sp>
      <p:pic>
        <p:nvPicPr>
          <p:cNvPr id="445" name="Google Shape;445;p48"/>
          <p:cNvPicPr preferRelativeResize="0"/>
          <p:nvPr/>
        </p:nvPicPr>
        <p:blipFill>
          <a:blip r:embed="rId4">
            <a:alphaModFix/>
          </a:blip>
          <a:stretch>
            <a:fillRect/>
          </a:stretch>
        </p:blipFill>
        <p:spPr>
          <a:xfrm>
            <a:off x="5537650" y="3219125"/>
            <a:ext cx="2269625" cy="2982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9"/>
          <p:cNvSpPr txBox="1"/>
          <p:nvPr>
            <p:ph type="title"/>
          </p:nvPr>
        </p:nvSpPr>
        <p:spPr>
          <a:xfrm>
            <a:off x="457200" y="630811"/>
            <a:ext cx="8229600" cy="737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de-DE"/>
              <a:t>Research areas</a:t>
            </a:r>
            <a:endParaRPr/>
          </a:p>
        </p:txBody>
      </p:sp>
      <p:sp>
        <p:nvSpPr>
          <p:cNvPr id="452" name="Google Shape;452;p49"/>
          <p:cNvSpPr txBox="1"/>
          <p:nvPr>
            <p:ph idx="1" type="body"/>
          </p:nvPr>
        </p:nvSpPr>
        <p:spPr>
          <a:xfrm>
            <a:off x="457200" y="1527228"/>
            <a:ext cx="8229600" cy="4599000"/>
          </a:xfrm>
          <a:prstGeom prst="rect">
            <a:avLst/>
          </a:prstGeom>
        </p:spPr>
        <p:txBody>
          <a:bodyPr anchorCtr="0" anchor="t" bIns="45700" lIns="91425" spcFirstLastPara="1" rIns="91425" wrap="square" tIns="45700">
            <a:normAutofit/>
          </a:bodyPr>
          <a:lstStyle/>
          <a:p>
            <a:pPr indent="-342900" lvl="0" marL="457200" rtl="0" algn="l">
              <a:spcBef>
                <a:spcPts val="360"/>
              </a:spcBef>
              <a:spcAft>
                <a:spcPts val="0"/>
              </a:spcAft>
              <a:buSzPts val="1800"/>
              <a:buChar char="•"/>
            </a:pPr>
            <a:r>
              <a:rPr lang="de-DE"/>
              <a:t>Compositionality</a:t>
            </a:r>
            <a:endParaRPr/>
          </a:p>
          <a:p>
            <a:pPr indent="-342900" lvl="0" marL="457200" rtl="0" algn="l">
              <a:spcBef>
                <a:spcPts val="0"/>
              </a:spcBef>
              <a:spcAft>
                <a:spcPts val="0"/>
              </a:spcAft>
              <a:buSzPts val="1800"/>
              <a:buChar char="•"/>
            </a:pPr>
            <a:r>
              <a:rPr lang="de-DE"/>
              <a:t>Automation</a:t>
            </a:r>
            <a:endParaRPr/>
          </a:p>
          <a:p>
            <a:pPr indent="-342900" lvl="0" marL="457200" rtl="0" algn="l">
              <a:spcBef>
                <a:spcPts val="0"/>
              </a:spcBef>
              <a:spcAft>
                <a:spcPts val="0"/>
              </a:spcAft>
              <a:buSzPts val="1800"/>
              <a:buChar char="•"/>
            </a:pPr>
            <a:r>
              <a:rPr lang="de-DE"/>
              <a:t>End user assurance</a:t>
            </a:r>
            <a:endParaRPr/>
          </a:p>
          <a:p>
            <a:pPr indent="-342900" lvl="0" marL="457200" rtl="0" algn="l">
              <a:spcBef>
                <a:spcPts val="0"/>
              </a:spcBef>
              <a:spcAft>
                <a:spcPts val="0"/>
              </a:spcAft>
              <a:buSzPts val="1800"/>
              <a:buChar char="•"/>
            </a:pPr>
            <a:r>
              <a:rPr lang="de-DE"/>
              <a:t>And many more</a:t>
            </a:r>
            <a:endParaRPr/>
          </a:p>
          <a:p>
            <a:pPr indent="-342900" lvl="0" marL="457200" rtl="0" algn="l">
              <a:spcBef>
                <a:spcPts val="0"/>
              </a:spcBef>
              <a:spcAft>
                <a:spcPts val="0"/>
              </a:spcAft>
              <a:buSzPts val="1800"/>
              <a:buChar char="•"/>
            </a:pPr>
            <a:r>
              <a:rPr lang="de-DE"/>
              <a:t>Applying to other domains (health care)</a:t>
            </a:r>
            <a:endParaRPr/>
          </a:p>
        </p:txBody>
      </p:sp>
      <p:sp>
        <p:nvSpPr>
          <p:cNvPr id="453" name="Google Shape;453;p49"/>
          <p:cNvSpPr txBox="1"/>
          <p:nvPr>
            <p:ph idx="12" type="sldNum"/>
          </p:nvPr>
        </p:nvSpPr>
        <p:spPr>
          <a:xfrm>
            <a:off x="8084652" y="6356350"/>
            <a:ext cx="6021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400"/>
              <a:buFont typeface="Arial"/>
              <a:buNone/>
            </a:pPr>
            <a:fld id="{00000000-1234-1234-1234-123412341234}" type="slidenum">
              <a:rPr lang="de-DE"/>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0"/>
          <p:cNvSpPr/>
          <p:nvPr/>
        </p:nvSpPr>
        <p:spPr>
          <a:xfrm>
            <a:off x="0" y="0"/>
            <a:ext cx="9144000" cy="6858000"/>
          </a:xfrm>
          <a:prstGeom prst="rect">
            <a:avLst/>
          </a:prstGeom>
          <a:solidFill>
            <a:srgbClr val="FFC000">
              <a:alpha val="20000"/>
            </a:srgbClr>
          </a:solidFill>
          <a:ln cap="flat" cmpd="sng" w="762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0" name="Google Shape;460;p50"/>
          <p:cNvSpPr txBox="1"/>
          <p:nvPr>
            <p:ph type="title"/>
          </p:nvPr>
        </p:nvSpPr>
        <p:spPr>
          <a:xfrm>
            <a:off x="457200" y="841081"/>
            <a:ext cx="8229600" cy="9828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2EC6D6"/>
              </a:buClr>
              <a:buSzPts val="4000"/>
              <a:buFont typeface="Calibri"/>
              <a:buNone/>
            </a:pPr>
            <a:r>
              <a:rPr lang="de-DE"/>
              <a:t>Is it an impediment?</a:t>
            </a:r>
            <a:endParaRPr/>
          </a:p>
        </p:txBody>
      </p:sp>
      <p:sp>
        <p:nvSpPr>
          <p:cNvPr id="461" name="Google Shape;461;p50"/>
          <p:cNvSpPr txBox="1"/>
          <p:nvPr>
            <p:ph idx="12" type="sldNum"/>
          </p:nvPr>
        </p:nvSpPr>
        <p:spPr>
          <a:xfrm>
            <a:off x="8084652" y="8475133"/>
            <a:ext cx="602100" cy="486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de-DE"/>
              <a:t>‹#›</a:t>
            </a:fld>
            <a:endParaRPr/>
          </a:p>
        </p:txBody>
      </p:sp>
      <p:sp>
        <p:nvSpPr>
          <p:cNvPr id="462" name="Google Shape;462;p50"/>
          <p:cNvSpPr txBox="1"/>
          <p:nvPr>
            <p:ph idx="2" type="body"/>
          </p:nvPr>
        </p:nvSpPr>
        <p:spPr>
          <a:xfrm>
            <a:off x="458787" y="1710041"/>
            <a:ext cx="8228100" cy="681900"/>
          </a:xfrm>
          <a:prstGeom prst="rect">
            <a:avLst/>
          </a:prstGeom>
          <a:noFill/>
          <a:ln>
            <a:noFill/>
          </a:ln>
        </p:spPr>
        <p:txBody>
          <a:bodyPr anchorCtr="0" anchor="t" bIns="45700" lIns="91425" spcFirstLastPara="1" rIns="91425" wrap="square" tIns="0">
            <a:noAutofit/>
          </a:bodyPr>
          <a:lstStyle/>
          <a:p>
            <a:pPr indent="0" lvl="0" marL="0" rtl="0" algn="l">
              <a:lnSpc>
                <a:spcPct val="100000"/>
              </a:lnSpc>
              <a:spcBef>
                <a:spcPts val="0"/>
              </a:spcBef>
              <a:spcAft>
                <a:spcPts val="0"/>
              </a:spcAft>
              <a:buClr>
                <a:srgbClr val="7F7F7F"/>
              </a:buClr>
              <a:buSzPts val="3200"/>
              <a:buFont typeface="Calibri"/>
              <a:buNone/>
            </a:pPr>
            <a:r>
              <a:rPr lang="de-DE"/>
              <a:t>Go to menti.com – xxxx yyyy</a:t>
            </a:r>
            <a:endParaRPr/>
          </a:p>
        </p:txBody>
      </p:sp>
      <p:pic>
        <p:nvPicPr>
          <p:cNvPr id="463" name="Google Shape;463;p50"/>
          <p:cNvPicPr preferRelativeResize="0"/>
          <p:nvPr/>
        </p:nvPicPr>
        <p:blipFill rotWithShape="1">
          <a:blip r:embed="rId3">
            <a:alphaModFix/>
          </a:blip>
          <a:srcRect b="0" l="0" r="0" t="0"/>
          <a:stretch/>
        </p:blipFill>
        <p:spPr>
          <a:xfrm>
            <a:off x="6589157" y="136764"/>
            <a:ext cx="978158" cy="79849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1"/>
          <p:cNvSpPr txBox="1"/>
          <p:nvPr>
            <p:ph type="title"/>
          </p:nvPr>
        </p:nvSpPr>
        <p:spPr>
          <a:xfrm>
            <a:off x="457200" y="630811"/>
            <a:ext cx="8229600" cy="7371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2EC6D6"/>
              </a:buClr>
              <a:buSzPts val="4000"/>
              <a:buFont typeface="Calibri"/>
              <a:buNone/>
            </a:pPr>
            <a:r>
              <a:rPr lang="de-DE"/>
              <a:t>Questions ?</a:t>
            </a:r>
            <a:endParaRPr/>
          </a:p>
        </p:txBody>
      </p:sp>
      <p:pic>
        <p:nvPicPr>
          <p:cNvPr id="469" name="Google Shape;469;p51"/>
          <p:cNvPicPr preferRelativeResize="0"/>
          <p:nvPr/>
        </p:nvPicPr>
        <p:blipFill rotWithShape="1">
          <a:blip r:embed="rId3">
            <a:alphaModFix/>
          </a:blip>
          <a:srcRect b="0" l="0" r="2780" t="21574"/>
          <a:stretch/>
        </p:blipFill>
        <p:spPr>
          <a:xfrm>
            <a:off x="439057" y="3023548"/>
            <a:ext cx="8309428" cy="3834453"/>
          </a:xfrm>
          <a:prstGeom prst="rect">
            <a:avLst/>
          </a:prstGeom>
          <a:noFill/>
          <a:ln>
            <a:noFill/>
          </a:ln>
        </p:spPr>
      </p:pic>
      <p:sp>
        <p:nvSpPr>
          <p:cNvPr id="470" name="Google Shape;470;p51"/>
          <p:cNvSpPr txBox="1"/>
          <p:nvPr/>
        </p:nvSpPr>
        <p:spPr>
          <a:xfrm>
            <a:off x="457200" y="1602302"/>
            <a:ext cx="4177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DE" sz="2400" u="none" cap="none" strike="noStrike">
                <a:solidFill>
                  <a:schemeClr val="dk1"/>
                </a:solidFill>
                <a:latin typeface="Calibri"/>
                <a:ea typeface="Calibri"/>
                <a:cs typeface="Calibri"/>
                <a:sym typeface="Calibri"/>
              </a:rPr>
              <a:t>More questions at a later time? </a:t>
            </a:r>
            <a:endParaRPr b="0" i="0" sz="2400" u="none" cap="none" strike="noStrike">
              <a:solidFill>
                <a:srgbClr val="2EC6D6"/>
              </a:solidFill>
              <a:latin typeface="Calibri"/>
              <a:ea typeface="Calibri"/>
              <a:cs typeface="Calibri"/>
              <a:sym typeface="Calibri"/>
            </a:endParaRPr>
          </a:p>
        </p:txBody>
      </p:sp>
      <p:pic>
        <p:nvPicPr>
          <p:cNvPr id="471" name="Google Shape;471;p51"/>
          <p:cNvPicPr preferRelativeResize="0"/>
          <p:nvPr/>
        </p:nvPicPr>
        <p:blipFill rotWithShape="1">
          <a:blip r:embed="rId4">
            <a:alphaModFix/>
          </a:blip>
          <a:srcRect b="0" l="0" r="0" t="0"/>
          <a:stretch/>
        </p:blipFill>
        <p:spPr>
          <a:xfrm>
            <a:off x="556939" y="2298432"/>
            <a:ext cx="569129" cy="406927"/>
          </a:xfrm>
          <a:prstGeom prst="rect">
            <a:avLst/>
          </a:prstGeom>
          <a:noFill/>
          <a:ln>
            <a:noFill/>
          </a:ln>
        </p:spPr>
      </p:pic>
      <p:sp>
        <p:nvSpPr>
          <p:cNvPr id="472" name="Google Shape;472;p51"/>
          <p:cNvSpPr txBox="1"/>
          <p:nvPr/>
        </p:nvSpPr>
        <p:spPr>
          <a:xfrm>
            <a:off x="1126068" y="2243694"/>
            <a:ext cx="4486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lang="de-DE" sz="2400">
                <a:solidFill>
                  <a:srgbClr val="2EC6D6"/>
                </a:solidFill>
                <a:latin typeface="Calibri"/>
                <a:ea typeface="Calibri"/>
                <a:cs typeface="Calibri"/>
                <a:sym typeface="Calibri"/>
              </a:rPr>
              <a:t>mazenm</a:t>
            </a:r>
            <a:r>
              <a:rPr b="0" i="0" lang="de-DE" sz="2400" u="none" cap="none" strike="noStrike">
                <a:solidFill>
                  <a:srgbClr val="2EC6D6"/>
                </a:solidFill>
                <a:latin typeface="Calibri"/>
                <a:ea typeface="Calibri"/>
                <a:cs typeface="Calibri"/>
                <a:sym typeface="Calibri"/>
              </a:rPr>
              <a:t>@</a:t>
            </a:r>
            <a:r>
              <a:rPr lang="de-DE" sz="2400">
                <a:solidFill>
                  <a:srgbClr val="2EC6D6"/>
                </a:solidFill>
                <a:latin typeface="Calibri"/>
                <a:ea typeface="Calibri"/>
                <a:cs typeface="Calibri"/>
                <a:sym typeface="Calibri"/>
              </a:rPr>
              <a:t>chalmers.se</a:t>
            </a:r>
            <a:endParaRPr b="0" i="0" sz="2400" u="none" cap="none" strike="noStrike">
              <a:solidFill>
                <a:srgbClr val="2EC6D6"/>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lmes-GU">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