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5"/>
  </p:notesMasterIdLst>
  <p:sldIdLst>
    <p:sldId id="256" r:id="rId2"/>
    <p:sldId id="922" r:id="rId3"/>
    <p:sldId id="324" r:id="rId4"/>
    <p:sldId id="647" r:id="rId5"/>
    <p:sldId id="648" r:id="rId6"/>
    <p:sldId id="649" r:id="rId7"/>
    <p:sldId id="921" r:id="rId8"/>
    <p:sldId id="914" r:id="rId9"/>
    <p:sldId id="915" r:id="rId10"/>
    <p:sldId id="658" r:id="rId11"/>
    <p:sldId id="644" r:id="rId12"/>
    <p:sldId id="645" r:id="rId13"/>
    <p:sldId id="323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Poppins" pitchFamily="2" charset="77"/>
      <p:regular r:id="rId20"/>
      <p:bold r:id="rId21"/>
      <p:italic r:id="rId22"/>
      <p:boldItalic r:id="rId23"/>
    </p:embeddedFont>
    <p:embeddedFont>
      <p:font typeface="Poppins SemiBold" pitchFamily="2" charset="77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C6D6"/>
    <a:srgbClr val="FF2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67AB5D8-6D85-4A96-90BD-A12BB5C54E21}">
  <a:tblStyle styleId="{767AB5D8-6D85-4A96-90BD-A12BB5C54E2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343E326-CBBF-4881-B00E-299AF3374E5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01"/>
    <p:restoredTop sz="94831"/>
  </p:normalViewPr>
  <p:slideViewPr>
    <p:cSldViewPr snapToGrid="0">
      <p:cViewPr varScale="1">
        <p:scale>
          <a:sx n="144" d="100"/>
          <a:sy n="144" d="100"/>
        </p:scale>
        <p:origin x="192" y="1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14d78a22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g1014d78a22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d8e03d3fe6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gd8e03d3fe6_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1200"/>
              <a:buFont typeface="Calibri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1" name="Google Shape;201;gd8e03d3fe6_7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3849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1014d78a22b_0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4" name="Google Shape;764;g1014d78a22b_0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4057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516964" y="2130425"/>
            <a:ext cx="80010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000"/>
              <a:buFont typeface="Calibri"/>
              <a:buNone/>
              <a:defRPr>
                <a:solidFill>
                  <a:srgbClr val="2EC6D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191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/>
            </a:lvl1pPr>
            <a:lvl2pPr marL="914400" lvl="1" indent="-3937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6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463817"/>
            <a:ext cx="8037513" cy="1362075"/>
          </a:xfrm>
        </p:spPr>
        <p:txBody>
          <a:bodyPr anchor="b"/>
          <a:lstStyle>
            <a:lvl1pPr algn="l">
              <a:defRPr sz="3000" b="1" i="0" cap="all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4" y="3825892"/>
            <a:ext cx="8037513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 b="1" i="0">
                <a:solidFill>
                  <a:srgbClr val="FF4F4F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857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5224"/>
            <a:ext cx="8229600" cy="4070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</p:spPr>
        <p:txBody>
          <a:bodyPr vert="horz" tIns="0" anchor="t" anchorCtr="0">
            <a:noAutofit/>
          </a:bodyPr>
          <a:lstStyle>
            <a:lvl1pPr marL="0" indent="0">
              <a:buFontTx/>
              <a:buNone/>
              <a:defRPr sz="32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9595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  <a:defRPr sz="4000" b="1" i="0" u="none" strike="noStrike" cap="none">
                <a:solidFill>
                  <a:srgbClr val="2DC6D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124200" y="635837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5" name="Google Shape;15;p1"/>
          <p:cNvCxnSpPr/>
          <p:nvPr/>
        </p:nvCxnSpPr>
        <p:spPr>
          <a:xfrm>
            <a:off x="0" y="506685"/>
            <a:ext cx="9144000" cy="1588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rgbClr val="2EC6D6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6" name="Google Shape;16;p1"/>
          <p:cNvPicPr preferRelativeResize="0"/>
          <p:nvPr/>
        </p:nvPicPr>
        <p:blipFill rotWithShape="1">
          <a:blip r:embed="rId8">
            <a:alphaModFix/>
          </a:blip>
          <a:srcRect l="13038" t="40338" r="25190" b="40084"/>
          <a:stretch/>
        </p:blipFill>
        <p:spPr>
          <a:xfrm>
            <a:off x="457200" y="-5068"/>
            <a:ext cx="1614668" cy="511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818010" y="65650"/>
            <a:ext cx="1149179" cy="37031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3" r:id="rId4"/>
    <p:sldLayoutId id="2147483660" r:id="rId5"/>
    <p:sldLayoutId id="2147483661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>
            <a:spLocks noGrp="1"/>
          </p:cNvSpPr>
          <p:nvPr>
            <p:ph type="ctrTitle"/>
          </p:nvPr>
        </p:nvSpPr>
        <p:spPr>
          <a:xfrm>
            <a:off x="516964" y="2130425"/>
            <a:ext cx="80010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000"/>
              <a:buFont typeface="Calibri"/>
              <a:buNone/>
            </a:pPr>
            <a:r>
              <a:rPr lang="sv-SE" dirty="0" err="1"/>
              <a:t>Conclusion</a:t>
            </a:r>
            <a:endParaRPr dirty="0"/>
          </a:p>
        </p:txBody>
      </p:sp>
      <p:sp>
        <p:nvSpPr>
          <p:cNvPr id="78" name="Google Shape;78;p12"/>
          <p:cNvSpPr txBox="1"/>
          <p:nvPr/>
        </p:nvSpPr>
        <p:spPr>
          <a:xfrm>
            <a:off x="516964" y="5924550"/>
            <a:ext cx="8001000" cy="7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Font typeface="Calibri"/>
              <a:buNone/>
            </a:pPr>
            <a:r>
              <a:rPr lang="en-US" sz="1800" b="1" i="0" u="none" strike="noStrike" cap="none" dirty="0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MSc Course ”Secure Software Engineering”</a:t>
            </a:r>
            <a:endParaRPr lang="en-US" dirty="0"/>
          </a:p>
        </p:txBody>
      </p:sp>
      <p:sp>
        <p:nvSpPr>
          <p:cNvPr id="79" name="Google Shape;79;p12"/>
          <p:cNvSpPr txBox="1"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 b="1" dirty="0"/>
              <a:t>Riccardo </a:t>
            </a:r>
            <a:r>
              <a:rPr lang="sv-SE" b="1" dirty="0" err="1"/>
              <a:t>Scandariato</a:t>
            </a:r>
            <a:endParaRPr b="1" dirty="0"/>
          </a:p>
          <a:p>
            <a:pPr marL="0" lvl="0" indent="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 dirty="0" err="1"/>
              <a:t>Institute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Software </a:t>
            </a:r>
            <a:r>
              <a:rPr lang="sv-SE" dirty="0" err="1"/>
              <a:t>Security</a:t>
            </a:r>
            <a:r>
              <a:rPr lang="sv-SE" dirty="0"/>
              <a:t>, TUHH, </a:t>
            </a:r>
            <a:r>
              <a:rPr lang="sv-SE" dirty="0" err="1"/>
              <a:t>Germany</a:t>
            </a:r>
            <a:endParaRPr dirty="0"/>
          </a:p>
          <a:p>
            <a:pPr marL="0" lvl="0" indent="0" algn="l" rtl="0">
              <a:spcBef>
                <a:spcPts val="1710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r>
              <a:rPr lang="sv-SE" sz="3000" dirty="0" err="1">
                <a:solidFill>
                  <a:srgbClr val="7F7F7F"/>
                </a:solidFill>
              </a:rPr>
              <a:t>scanda</a:t>
            </a:r>
            <a:r>
              <a:rPr lang="sv-SE" sz="3000" dirty="0">
                <a:solidFill>
                  <a:srgbClr val="7F7F7F"/>
                </a:solidFill>
              </a:rPr>
              <a:t>***to @ </a:t>
            </a:r>
            <a:r>
              <a:rPr lang="sv-SE" sz="3000" dirty="0" err="1">
                <a:solidFill>
                  <a:srgbClr val="7F7F7F"/>
                </a:solidFill>
              </a:rPr>
              <a:t>tuhh</a:t>
            </a:r>
            <a:r>
              <a:rPr lang="sv-SE" sz="3000" b="1" dirty="0" err="1">
                <a:solidFill>
                  <a:srgbClr val="7F7F7F"/>
                </a:solidFill>
              </a:rPr>
              <a:t>.</a:t>
            </a:r>
            <a:r>
              <a:rPr lang="sv-SE" sz="3000" dirty="0" err="1">
                <a:solidFill>
                  <a:srgbClr val="7F7F7F"/>
                </a:solidFill>
              </a:rPr>
              <a:t>de</a:t>
            </a:r>
            <a:endParaRPr sz="30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D0E0F02-E0A1-BF5F-04B7-4E2A92EE0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Marketing </a:t>
            </a:r>
            <a:r>
              <a:rPr lang="en-DE" dirty="0">
                <a:sym typeface="Wingdings" pitchFamily="2" charset="2"/>
              </a:rPr>
              <a:t></a:t>
            </a:r>
            <a:endParaRPr lang="en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A2DC56-E58B-D505-A3F8-D3B154FD3E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DE" dirty="0">
                <a:solidFill>
                  <a:srgbClr val="FF0000"/>
                </a:solidFill>
              </a:rPr>
              <a:t>NEW COURSE !!!</a:t>
            </a:r>
          </a:p>
          <a:p>
            <a:endParaRPr lang="en-DE" dirty="0"/>
          </a:p>
          <a:p>
            <a:r>
              <a:rPr lang="en-DE" dirty="0"/>
              <a:t>Cybersecurity Data Science (MSc)</a:t>
            </a:r>
          </a:p>
          <a:p>
            <a:pPr lvl="1"/>
            <a:r>
              <a:rPr lang="en-DE" dirty="0"/>
              <a:t>Solving security problems…</a:t>
            </a:r>
          </a:p>
          <a:p>
            <a:pPr lvl="1"/>
            <a:r>
              <a:rPr lang="en-GB" dirty="0"/>
              <a:t>…u</a:t>
            </a:r>
            <a:r>
              <a:rPr lang="en-DE" dirty="0"/>
              <a:t>sing ML/AI</a:t>
            </a:r>
          </a:p>
          <a:p>
            <a:pPr lvl="1"/>
            <a:endParaRPr lang="en-DE" dirty="0"/>
          </a:p>
          <a:p>
            <a:r>
              <a:rPr lang="en-DE" dirty="0">
                <a:solidFill>
                  <a:srgbClr val="FF0000"/>
                </a:solidFill>
              </a:rPr>
              <a:t>SoSe 22-23</a:t>
            </a:r>
          </a:p>
          <a:p>
            <a:endParaRPr lang="en-DE" dirty="0"/>
          </a:p>
          <a:p>
            <a:r>
              <a:rPr lang="en-DE" dirty="0"/>
              <a:t>Lecture (3 CP) + Project (3 CP)</a:t>
            </a:r>
          </a:p>
          <a:p>
            <a:pPr lvl="1"/>
            <a:r>
              <a:rPr lang="en-DE" dirty="0"/>
              <a:t>Similar structure as the “Secure SW Eng” course</a:t>
            </a:r>
          </a:p>
        </p:txBody>
      </p:sp>
    </p:spTree>
    <p:extLst>
      <p:ext uri="{BB962C8B-B14F-4D97-AF65-F5344CB8AC3E}">
        <p14:creationId xmlns:p14="http://schemas.microsoft.com/office/powerpoint/2010/main" val="4114566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4C318-1CE2-6173-97D6-CFD5039D4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E748BE-30F9-A090-CC99-8FE5553A7F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Exam preparation</a:t>
            </a:r>
          </a:p>
          <a:p>
            <a:r>
              <a:rPr lang="en-DE" dirty="0"/>
              <a:t>Course discussion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1A6417-CC08-BF4B-7F8B-385B2E33B4B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2064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83AFF94-2726-A849-86B7-7874AD193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Exam preparation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55ED92-E13E-784E-8867-70DA81A46F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A81BB6-E3CE-AD4E-965E-2F7D3F01581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729664" y="857250"/>
            <a:ext cx="414337" cy="374650"/>
          </a:xfrm>
        </p:spPr>
        <p:txBody>
          <a:bodyPr/>
          <a:lstStyle/>
          <a:p>
            <a:fld id="{41FD0BAD-EDB4-BF48-B5DA-A7E15AE1BBA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917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D58F11-A2F8-4049-9A02-25DFB1803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Format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E359F81-CFA5-5F4B-AC29-D629E4721C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DE" dirty="0">
                <a:solidFill>
                  <a:srgbClr val="FF4F4F"/>
                </a:solidFill>
              </a:rPr>
              <a:t>Five questions</a:t>
            </a:r>
          </a:p>
          <a:p>
            <a:endParaRPr lang="en-DE" dirty="0"/>
          </a:p>
          <a:p>
            <a:r>
              <a:rPr lang="en-DE" dirty="0"/>
              <a:t>Question [20pts]</a:t>
            </a:r>
          </a:p>
          <a:p>
            <a:pPr lvl="1"/>
            <a:r>
              <a:rPr lang="en-DE" dirty="0"/>
              <a:t>Short text to intro to topic</a:t>
            </a:r>
          </a:p>
          <a:p>
            <a:pPr lvl="1"/>
            <a:r>
              <a:rPr lang="en-DE" dirty="0">
                <a:solidFill>
                  <a:schemeClr val="tx1"/>
                </a:solidFill>
              </a:rPr>
              <a:t>4 sub-questions, [5 pts] each</a:t>
            </a:r>
          </a:p>
          <a:p>
            <a:r>
              <a:rPr lang="en-DE" dirty="0"/>
              <a:t>Or a case study [20 pts]</a:t>
            </a:r>
          </a:p>
          <a:p>
            <a:pPr lvl="1"/>
            <a:r>
              <a:rPr lang="en-DE" dirty="0"/>
              <a:t>Case description</a:t>
            </a:r>
          </a:p>
          <a:p>
            <a:pPr lvl="1"/>
            <a:r>
              <a:rPr lang="en-DE" dirty="0"/>
              <a:t>Couple of exercises, [10 pts] each</a:t>
            </a:r>
          </a:p>
          <a:p>
            <a:pPr lvl="1"/>
            <a:endParaRPr lang="en-DE" dirty="0"/>
          </a:p>
          <a:p>
            <a:r>
              <a:rPr lang="en-DE" dirty="0"/>
              <a:t>Total of </a:t>
            </a:r>
            <a:r>
              <a:rPr lang="en-DE" b="1" u="sng" dirty="0">
                <a:solidFill>
                  <a:srgbClr val="FF4F4F"/>
                </a:solidFill>
              </a:rPr>
              <a:t>100 points</a:t>
            </a:r>
          </a:p>
        </p:txBody>
      </p:sp>
    </p:spTree>
    <p:extLst>
      <p:ext uri="{BB962C8B-B14F-4D97-AF65-F5344CB8AC3E}">
        <p14:creationId xmlns:p14="http://schemas.microsoft.com/office/powerpoint/2010/main" val="3698462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C779F-5185-A04A-9BBE-50532D2E1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83EC0-F4A2-8B40-B7F6-C2B7D042F18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  <a:tabLst>
                <a:tab pos="1417638" algn="l"/>
                <a:tab pos="1909763" algn="l"/>
              </a:tabLst>
            </a:pPr>
            <a:r>
              <a:rPr lang="en-DE" dirty="0"/>
              <a:t>[50, 54]	→	4.0</a:t>
            </a:r>
          </a:p>
          <a:p>
            <a:pPr marL="0" indent="0">
              <a:buNone/>
              <a:tabLst>
                <a:tab pos="1417638" algn="l"/>
                <a:tab pos="1909763" algn="l"/>
              </a:tabLst>
            </a:pPr>
            <a:r>
              <a:rPr lang="en-DE" dirty="0"/>
              <a:t>[55, 59]	→	3.7</a:t>
            </a:r>
          </a:p>
          <a:p>
            <a:pPr marL="0" indent="0">
              <a:buNone/>
              <a:tabLst>
                <a:tab pos="1417638" algn="l"/>
                <a:tab pos="1909763" algn="l"/>
              </a:tabLst>
            </a:pPr>
            <a:r>
              <a:rPr lang="en-DE" dirty="0"/>
              <a:t>[60, 64]	→	3.3</a:t>
            </a:r>
          </a:p>
          <a:p>
            <a:pPr marL="0" indent="0">
              <a:buNone/>
              <a:tabLst>
                <a:tab pos="1417638" algn="l"/>
                <a:tab pos="1909763" algn="l"/>
              </a:tabLst>
            </a:pPr>
            <a:r>
              <a:rPr lang="en-DE" dirty="0"/>
              <a:t>[65, 69]	→	3.0</a:t>
            </a:r>
          </a:p>
          <a:p>
            <a:pPr marL="0" indent="0">
              <a:buNone/>
              <a:tabLst>
                <a:tab pos="1417638" algn="l"/>
                <a:tab pos="1909763" algn="l"/>
              </a:tabLst>
            </a:pPr>
            <a:r>
              <a:rPr lang="en-DE" dirty="0"/>
              <a:t>[70, 74]	→	2.7</a:t>
            </a:r>
          </a:p>
          <a:p>
            <a:pPr marL="0" indent="0">
              <a:buNone/>
              <a:tabLst>
                <a:tab pos="1417638" algn="l"/>
                <a:tab pos="1909763" algn="l"/>
              </a:tabLst>
            </a:pPr>
            <a:r>
              <a:rPr lang="en-DE" dirty="0"/>
              <a:t>[75, 79]	→	2.3</a:t>
            </a:r>
          </a:p>
          <a:p>
            <a:pPr marL="0" indent="0">
              <a:buNone/>
              <a:tabLst>
                <a:tab pos="1417638" algn="l"/>
                <a:tab pos="1909763" algn="l"/>
              </a:tabLst>
            </a:pPr>
            <a:r>
              <a:rPr lang="en-DE" dirty="0"/>
              <a:t>[80, 84]	→	2.0</a:t>
            </a:r>
          </a:p>
          <a:p>
            <a:pPr marL="0" indent="0">
              <a:buNone/>
              <a:tabLst>
                <a:tab pos="1417638" algn="l"/>
                <a:tab pos="1909763" algn="l"/>
              </a:tabLst>
            </a:pPr>
            <a:r>
              <a:rPr lang="en-DE" dirty="0"/>
              <a:t>[85, 89]	→	1.7</a:t>
            </a:r>
          </a:p>
          <a:p>
            <a:pPr marL="0" indent="0">
              <a:buNone/>
              <a:tabLst>
                <a:tab pos="1417638" algn="l"/>
                <a:tab pos="1909763" algn="l"/>
              </a:tabLst>
            </a:pPr>
            <a:r>
              <a:rPr lang="en-DE" dirty="0"/>
              <a:t>[90, 94]	→	1.3</a:t>
            </a:r>
          </a:p>
          <a:p>
            <a:pPr marL="0" indent="0">
              <a:buNone/>
              <a:tabLst>
                <a:tab pos="1417638" algn="l"/>
                <a:tab pos="1909763" algn="l"/>
              </a:tabLst>
            </a:pPr>
            <a:r>
              <a:rPr lang="en-DE" dirty="0"/>
              <a:t>[95, 100]	→	1.0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A055D61-174B-6A4B-9E74-3F48055C9AF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DE" dirty="0">
                <a:solidFill>
                  <a:srgbClr val="FF4F4F"/>
                </a:solidFill>
              </a:rPr>
              <a:t>Just a guideline</a:t>
            </a:r>
          </a:p>
          <a:p>
            <a:r>
              <a:rPr lang="en-DE" dirty="0"/>
              <a:t>E.g., upgrade possible</a:t>
            </a:r>
          </a:p>
          <a:p>
            <a:pPr lvl="1"/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A40655-EE10-7B40-BE8F-2466822263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508" y="1"/>
            <a:ext cx="419489" cy="378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0" i="0" kern="1200">
                <a:solidFill>
                  <a:srgbClr val="00C1D4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FD0BAD-EDB4-BF48-B5DA-A7E15AE1BBA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691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FC3CA-AD14-622A-A939-8961261BA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What [is / is not] in the exam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20E00B5-9A6C-7A2A-FAB3-8539D4BDDC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Included</a:t>
            </a:r>
          </a:p>
          <a:p>
            <a:pPr lvl="1"/>
            <a:r>
              <a:rPr lang="en-DE" dirty="0"/>
              <a:t>All lectures (see below)</a:t>
            </a:r>
          </a:p>
          <a:p>
            <a:pPr lvl="1"/>
            <a:r>
              <a:rPr lang="en-DE" dirty="0"/>
              <a:t>Project labs</a:t>
            </a:r>
          </a:p>
          <a:p>
            <a:pPr lvl="1"/>
            <a:endParaRPr lang="en-DE" dirty="0"/>
          </a:p>
          <a:p>
            <a:r>
              <a:rPr lang="en-DE" dirty="0"/>
              <a:t>Not included</a:t>
            </a:r>
          </a:p>
          <a:p>
            <a:pPr lvl="1"/>
            <a:r>
              <a:rPr lang="en-DE" dirty="0"/>
              <a:t>Guest Lecture 12 (no slides)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C5D1E9-8AB0-88A1-26D5-96AA8DD6DC2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7946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8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question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ABB1BEB-A82F-9077-FF17-07DFE653F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/>
              <a:t>(5 pts) </a:t>
            </a:r>
            <a:r>
              <a:rPr lang="en-GB" b="1" dirty="0"/>
              <a:t>Describe.</a:t>
            </a:r>
            <a:r>
              <a:rPr lang="en-GB" dirty="0"/>
              <a:t> What are the threat categories of the STRIDE acronym? Provide an example of generic threat for each category</a:t>
            </a:r>
          </a:p>
          <a:p>
            <a:r>
              <a:rPr lang="en-GB" dirty="0"/>
              <a:t>(5 pts) </a:t>
            </a:r>
            <a:r>
              <a:rPr lang="en-GB" b="1" dirty="0"/>
              <a:t>Connect. </a:t>
            </a:r>
            <a:r>
              <a:rPr lang="en-GB" dirty="0"/>
              <a:t>How are the STRIDE categories related to security objectives (like CIA)?</a:t>
            </a:r>
          </a:p>
          <a:p>
            <a:r>
              <a:rPr lang="en-GB" dirty="0"/>
              <a:t>(5 pts) </a:t>
            </a:r>
            <a:r>
              <a:rPr lang="en-GB" b="1" dirty="0"/>
              <a:t>Describe.</a:t>
            </a:r>
            <a:r>
              <a:rPr lang="en-GB" dirty="0"/>
              <a:t> Describe how STRIDE works. Why is it called a model-based and knowledge based technique?</a:t>
            </a:r>
          </a:p>
          <a:p>
            <a:pPr lvl="1"/>
            <a:r>
              <a:rPr lang="en-GB" b="1" dirty="0"/>
              <a:t>Reflect</a:t>
            </a:r>
            <a:r>
              <a:rPr lang="en-GB" dirty="0"/>
              <a:t>: challenges? Plus/cons</a:t>
            </a:r>
          </a:p>
          <a:p>
            <a:r>
              <a:rPr lang="en-GB" b="1" dirty="0"/>
              <a:t>Compare. </a:t>
            </a:r>
            <a:r>
              <a:rPr lang="en-GB" dirty="0"/>
              <a:t>Difference and similarities between threat analysis with MUCs and with STRIDE? </a:t>
            </a:r>
            <a:r>
              <a:rPr lang="en-GB" b="1" dirty="0"/>
              <a:t>Reflect. </a:t>
            </a:r>
            <a:r>
              <a:rPr lang="en-GB" dirty="0"/>
              <a:t>E.g., can they be applied at the same level of abstraction? </a:t>
            </a:r>
          </a:p>
          <a:p>
            <a:pPr lvl="1"/>
            <a:r>
              <a:rPr lang="en-GB" b="1" dirty="0"/>
              <a:t>Describe.</a:t>
            </a:r>
            <a:r>
              <a:rPr lang="en-GB" dirty="0"/>
              <a:t> What is the input for both techniques?</a:t>
            </a:r>
          </a:p>
          <a:p>
            <a:pPr lvl="1"/>
            <a:r>
              <a:rPr lang="en-GB" b="1" dirty="0"/>
              <a:t>Describe. </a:t>
            </a:r>
            <a:r>
              <a:rPr lang="en-GB" dirty="0"/>
              <a:t>What is the final outcome of a threat analysis with MUCs?</a:t>
            </a:r>
          </a:p>
          <a:p>
            <a:pPr lvl="1"/>
            <a:r>
              <a:rPr lang="en-GB" b="1" dirty="0"/>
              <a:t>Reflect.</a:t>
            </a:r>
            <a:r>
              <a:rPr lang="en-GB" dirty="0"/>
              <a:t> Can STRIDE threats be uses to derive SRs? If yes, how? If no, why?</a:t>
            </a:r>
          </a:p>
        </p:txBody>
      </p:sp>
      <p:sp>
        <p:nvSpPr>
          <p:cNvPr id="205" name="Google Shape;205;p38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8</a:t>
            </a:fld>
            <a:endParaRPr lang="en"/>
          </a:p>
        </p:txBody>
      </p:sp>
      <p:sp>
        <p:nvSpPr>
          <p:cNvPr id="206" name="Google Shape;206;p38"/>
          <p:cNvSpPr txBox="1"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Describe / reflect / connect / compare</a:t>
            </a:r>
          </a:p>
        </p:txBody>
      </p:sp>
    </p:spTree>
    <p:extLst>
      <p:ext uri="{BB962C8B-B14F-4D97-AF65-F5344CB8AC3E}">
        <p14:creationId xmlns:p14="http://schemas.microsoft.com/office/powerpoint/2010/main" val="3932242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A15BE-2168-ECE5-654A-E8EFCFCC9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Case study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78CFE-6DBD-7A84-7182-27C5B25A9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“Here is the description of a small application."</a:t>
            </a:r>
          </a:p>
          <a:p>
            <a:pPr lvl="1"/>
            <a:r>
              <a:rPr lang="en-DE" dirty="0"/>
              <a:t>(10 pts) Model it as a DFD. Explain your choices. What aspects are important to model from the perspective of a security analysis?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(10 pts) (Here is the DFD) find and describe 3 threats: type, location, scenario</a:t>
            </a:r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19AFB3-25B6-700C-2C06-50E4EE371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9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0B2114A-5BE1-9131-0A1B-016E03608B4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DE" dirty="0"/>
              <a:t>Do</a:t>
            </a:r>
          </a:p>
        </p:txBody>
      </p:sp>
    </p:spTree>
    <p:extLst>
      <p:ext uri="{BB962C8B-B14F-4D97-AF65-F5344CB8AC3E}">
        <p14:creationId xmlns:p14="http://schemas.microsoft.com/office/powerpoint/2010/main" val="1623749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6CC906-4BAC-FA44-B820-D76BBC9A0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In summary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4AB108-9AF1-674F-A33F-8BE4398B7E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35BB83-149C-654D-BA8B-BF57B243923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729664" y="857250"/>
            <a:ext cx="414337" cy="374650"/>
          </a:xfrm>
        </p:spPr>
        <p:txBody>
          <a:bodyPr/>
          <a:lstStyle/>
          <a:p>
            <a:fld id="{41FD0BAD-EDB4-BF48-B5DA-A7E15AE1BBA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349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540A5-AF3C-8943-8779-ACB51238C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DE" dirty="0"/>
              <a:t>I care about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1A76B-66A3-AD46-9DBA-28401C094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DE" dirty="0">
                <a:solidFill>
                  <a:srgbClr val="F84D4D"/>
                </a:solidFill>
              </a:rPr>
              <a:t>Conceptualization, enablers, principles </a:t>
            </a:r>
            <a:r>
              <a:rPr lang="en-DE" dirty="0"/>
              <a:t>behind the scenes</a:t>
            </a:r>
            <a:br>
              <a:rPr lang="en-DE" dirty="0"/>
            </a:br>
            <a:r>
              <a:rPr lang="en-DE" dirty="0"/>
              <a:t>(how something is possible, what is the mechanism involved from a conceptual point of view)</a:t>
            </a:r>
          </a:p>
          <a:p>
            <a:r>
              <a:rPr lang="en-DE" dirty="0">
                <a:solidFill>
                  <a:srgbClr val="F84D4D"/>
                </a:solidFill>
              </a:rPr>
              <a:t>Motivations</a:t>
            </a:r>
            <a:br>
              <a:rPr lang="en-DE" dirty="0"/>
            </a:br>
            <a:r>
              <a:rPr lang="en-DE" dirty="0"/>
              <a:t>(why things are done in a certain way)</a:t>
            </a:r>
          </a:p>
          <a:p>
            <a:r>
              <a:rPr lang="en-DE" dirty="0">
                <a:solidFill>
                  <a:srgbClr val="F84D4D"/>
                </a:solidFill>
              </a:rPr>
              <a:t>Examples</a:t>
            </a:r>
          </a:p>
          <a:p>
            <a:r>
              <a:rPr lang="en-DE" dirty="0"/>
              <a:t>Identifying </a:t>
            </a:r>
            <a:r>
              <a:rPr lang="en-DE" dirty="0">
                <a:solidFill>
                  <a:srgbClr val="F84D4D"/>
                </a:solidFill>
              </a:rPr>
              <a:t>connections</a:t>
            </a:r>
            <a:r>
              <a:rPr lang="en-DE" dirty="0"/>
              <a:t> between concepts</a:t>
            </a:r>
          </a:p>
          <a:p>
            <a:pPr lvl="1"/>
            <a:r>
              <a:rPr lang="en-DE" dirty="0"/>
              <a:t>Similarities / Differences</a:t>
            </a:r>
          </a:p>
          <a:p>
            <a:pPr lvl="1"/>
            <a:r>
              <a:rPr lang="en-DE" dirty="0"/>
              <a:t>Advantages / Disadvantages</a:t>
            </a:r>
          </a:p>
          <a:p>
            <a:r>
              <a:rPr lang="en-DE" dirty="0"/>
              <a:t>Precise/</a:t>
            </a:r>
            <a:r>
              <a:rPr lang="en-DE" dirty="0">
                <a:solidFill>
                  <a:srgbClr val="FF4F4F"/>
                </a:solidFill>
              </a:rPr>
              <a:t>technical language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5E1827-3376-3B48-991D-03D6A88AA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1726" y="1"/>
            <a:ext cx="414182" cy="374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0" i="0" kern="1200">
                <a:solidFill>
                  <a:srgbClr val="00C1D4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FD0BAD-EDB4-BF48-B5DA-A7E15AE1BBA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833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9B019-B34E-F340-8AA3-9FC724FA0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Do not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045FE-489C-1B4D-B20E-4340DE2895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Answer with </a:t>
            </a:r>
            <a:r>
              <a:rPr lang="en-DE" dirty="0">
                <a:solidFill>
                  <a:srgbClr val="FF4F4F"/>
                </a:solidFill>
              </a:rPr>
              <a:t>one line </a:t>
            </a:r>
            <a:r>
              <a:rPr lang="en-DE" dirty="0"/>
              <a:t>or with a bulleted list of </a:t>
            </a:r>
            <a:r>
              <a:rPr lang="en-DE" dirty="0">
                <a:solidFill>
                  <a:srgbClr val="FF4F4F"/>
                </a:solidFill>
              </a:rPr>
              <a:t>keywords</a:t>
            </a:r>
          </a:p>
          <a:p>
            <a:pPr lvl="1"/>
            <a:r>
              <a:rPr lang="en-DE" b="1" dirty="0">
                <a:solidFill>
                  <a:srgbClr val="00C1D4"/>
                </a:solidFill>
              </a:rPr>
              <a:t>Argument</a:t>
            </a:r>
            <a:r>
              <a:rPr lang="en-DE" b="1" dirty="0"/>
              <a:t> your answer, </a:t>
            </a:r>
            <a:r>
              <a:rPr lang="en-DE" b="1" dirty="0">
                <a:solidFill>
                  <a:srgbClr val="00C1D4"/>
                </a:solidFill>
              </a:rPr>
              <a:t>explain</a:t>
            </a:r>
            <a:r>
              <a:rPr lang="en-DE" b="1" dirty="0"/>
              <a:t> terms, provide an example, etc</a:t>
            </a:r>
          </a:p>
          <a:p>
            <a:r>
              <a:rPr lang="en-DE" dirty="0"/>
              <a:t>Use unscientific reasoning (e.g., “and </a:t>
            </a:r>
            <a:r>
              <a:rPr lang="en-DE" dirty="0">
                <a:solidFill>
                  <a:srgbClr val="FF4F4F"/>
                </a:solidFill>
              </a:rPr>
              <a:t>this is bad</a:t>
            </a:r>
            <a:r>
              <a:rPr lang="en-DE" dirty="0"/>
              <a:t>”)</a:t>
            </a:r>
          </a:p>
          <a:p>
            <a:pPr lvl="1"/>
            <a:r>
              <a:rPr lang="en-DE" dirty="0"/>
              <a:t>Def of “bad”</a:t>
            </a:r>
          </a:p>
          <a:p>
            <a:pPr lvl="1"/>
            <a:r>
              <a:rPr lang="en-DE" dirty="0"/>
              <a:t>Why is it “bad” (e.g., consequences)</a:t>
            </a:r>
          </a:p>
          <a:p>
            <a:pPr lvl="1"/>
            <a:r>
              <a:rPr lang="en-DE" dirty="0"/>
              <a:t>Is it always “bad”?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28906-B87C-9F42-A566-F704D34AF7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1726" y="1"/>
            <a:ext cx="414182" cy="374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0" i="0" kern="1200">
                <a:solidFill>
                  <a:srgbClr val="00C1D4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FD0BAD-EDB4-BF48-B5DA-A7E15AE1BBA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68122C-233F-D20B-FA61-9E620A5B01C6}"/>
              </a:ext>
            </a:extLst>
          </p:cNvPr>
          <p:cNvSpPr/>
          <p:nvPr/>
        </p:nvSpPr>
        <p:spPr>
          <a:xfrm>
            <a:off x="861391" y="2637183"/>
            <a:ext cx="7706139" cy="94753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269416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7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sv-SE" dirty="0" err="1"/>
              <a:t>Thank</a:t>
            </a:r>
            <a:r>
              <a:rPr lang="sv-SE" dirty="0"/>
              <a:t> </a:t>
            </a:r>
            <a:r>
              <a:rPr lang="sv-SE" dirty="0" err="1"/>
              <a:t>you</a:t>
            </a:r>
            <a:r>
              <a:rPr lang="sv-SE" dirty="0"/>
              <a:t> !!!</a:t>
            </a:r>
            <a:endParaRPr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20D37F-9D53-F039-255D-B338B74C17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>
                <a:sym typeface="Wingdings" pitchFamily="2" charset="2"/>
              </a:rPr>
              <a:t>Thank you for weaking up early </a:t>
            </a:r>
          </a:p>
          <a:p>
            <a:r>
              <a:rPr lang="en-DE" dirty="0"/>
              <a:t>It was a pleasure to have you in my class</a:t>
            </a:r>
            <a:endParaRPr lang="en-DE" dirty="0">
              <a:sym typeface="Wingdings" pitchFamily="2" charset="2"/>
            </a:endParaRPr>
          </a:p>
          <a:p>
            <a:endParaRPr lang="en-DE" dirty="0"/>
          </a:p>
        </p:txBody>
      </p:sp>
      <p:sp>
        <p:nvSpPr>
          <p:cNvPr id="767" name="Google Shape;767;p79"/>
          <p:cNvSpPr txBox="1">
            <a:spLocks noGrp="1"/>
          </p:cNvSpPr>
          <p:nvPr>
            <p:ph type="sldNum" idx="4294967295"/>
          </p:nvPr>
        </p:nvSpPr>
        <p:spPr>
          <a:xfrm>
            <a:off x="8542338" y="6356350"/>
            <a:ext cx="6016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2765817"/>
      </p:ext>
    </p:extLst>
  </p:cSld>
  <p:clrMapOvr>
    <a:masterClrMapping/>
  </p:clrMapOvr>
</p:sld>
</file>

<file path=ppt/theme/theme1.xml><?xml version="1.0" encoding="utf-8"?>
<a:theme xmlns:a="http://schemas.openxmlformats.org/drawingml/2006/main" name="Chalmes-GU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622</Words>
  <Application>Microsoft Macintosh PowerPoint</Application>
  <PresentationFormat>On-screen Show (4:3)</PresentationFormat>
  <Paragraphs>97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Poppins SemiBold</vt:lpstr>
      <vt:lpstr>Calibri</vt:lpstr>
      <vt:lpstr>Arial</vt:lpstr>
      <vt:lpstr>Poppins</vt:lpstr>
      <vt:lpstr>Chalmes-GU</vt:lpstr>
      <vt:lpstr>Conclusion</vt:lpstr>
      <vt:lpstr>Marketing </vt:lpstr>
      <vt:lpstr>Agenda</vt:lpstr>
      <vt:lpstr>Exam preparation</vt:lpstr>
      <vt:lpstr>Format</vt:lpstr>
      <vt:lpstr>Grading</vt:lpstr>
      <vt:lpstr>What [is / is not] in the exam</vt:lpstr>
      <vt:lpstr>Example question</vt:lpstr>
      <vt:lpstr>Case study question</vt:lpstr>
      <vt:lpstr>In summary</vt:lpstr>
      <vt:lpstr>I care about</vt:lpstr>
      <vt:lpstr>Do not</vt:lpstr>
      <vt:lpstr>Thank you 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Secure Infrastructure and Code Quality</dc:title>
  <cp:lastModifiedBy>Riccardo Scandariato</cp:lastModifiedBy>
  <cp:revision>80</cp:revision>
  <dcterms:modified xsi:type="dcterms:W3CDTF">2022-07-12T07:36:26Z</dcterms:modified>
</cp:coreProperties>
</file>