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31" r:id="rId2"/>
    <p:sldId id="640" r:id="rId3"/>
    <p:sldId id="638" r:id="rId4"/>
    <p:sldId id="440" r:id="rId5"/>
    <p:sldId id="636" r:id="rId6"/>
    <p:sldId id="637" r:id="rId7"/>
    <p:sldId id="310" r:id="rId8"/>
    <p:sldId id="442" r:id="rId9"/>
    <p:sldId id="311" r:id="rId10"/>
    <p:sldId id="275" r:id="rId11"/>
    <p:sldId id="345" r:id="rId12"/>
    <p:sldId id="276" r:id="rId13"/>
    <p:sldId id="362" r:id="rId14"/>
    <p:sldId id="317" r:id="rId15"/>
    <p:sldId id="443" r:id="rId16"/>
    <p:sldId id="342" r:id="rId17"/>
    <p:sldId id="360" r:id="rId18"/>
    <p:sldId id="314" r:id="rId19"/>
    <p:sldId id="365" r:id="rId20"/>
    <p:sldId id="410" r:id="rId21"/>
    <p:sldId id="428" r:id="rId22"/>
    <p:sldId id="388" r:id="rId23"/>
    <p:sldId id="385" r:id="rId24"/>
    <p:sldId id="367" r:id="rId25"/>
    <p:sldId id="387" r:id="rId26"/>
    <p:sldId id="389" r:id="rId27"/>
    <p:sldId id="382" r:id="rId28"/>
    <p:sldId id="390" r:id="rId29"/>
    <p:sldId id="423" r:id="rId30"/>
    <p:sldId id="430" r:id="rId31"/>
    <p:sldId id="432" r:id="rId32"/>
    <p:sldId id="429" r:id="rId33"/>
    <p:sldId id="422" r:id="rId34"/>
    <p:sldId id="431" r:id="rId35"/>
    <p:sldId id="425" r:id="rId36"/>
    <p:sldId id="379" r:id="rId37"/>
    <p:sldId id="641" r:id="rId38"/>
    <p:sldId id="64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C6D6"/>
    <a:srgbClr val="FF0080"/>
    <a:srgbClr val="E5E5E5"/>
    <a:srgbClr val="2DC6D6"/>
    <a:srgbClr val="616161"/>
    <a:srgbClr val="000000"/>
    <a:srgbClr val="E9EDF4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/>
    <p:restoredTop sz="82423" autoAdjust="0"/>
  </p:normalViewPr>
  <p:slideViewPr>
    <p:cSldViewPr snapToGrid="0" snapToObjects="1">
      <p:cViewPr varScale="1">
        <p:scale>
          <a:sx n="102" d="100"/>
          <a:sy n="102" d="100"/>
        </p:scale>
        <p:origin x="19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6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For safety: Speed=/=0 -&gt; DoreClosed=true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6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Requirements = software req</a:t>
            </a:r>
          </a:p>
          <a:p>
            <a:r>
              <a:rPr lang="en-US" dirty="0"/>
              <a:t>Goal might correspond to a system requirement or not,</a:t>
            </a:r>
            <a:r>
              <a:rPr lang="en-US" baseline="0" dirty="0"/>
              <a:t> </a:t>
            </a:r>
            <a:r>
              <a:rPr lang="en-US" dirty="0"/>
              <a:t>depending on which system agents are involved (software-to-be must be involved)</a:t>
            </a:r>
          </a:p>
          <a:p>
            <a:r>
              <a:rPr lang="en-US" dirty="0"/>
              <a:t>Expectation = goal under the responsibility</a:t>
            </a:r>
            <a:r>
              <a:rPr lang="en-US" baseline="0" dirty="0"/>
              <a:t> of an env agent</a:t>
            </a:r>
          </a:p>
          <a:p>
            <a:r>
              <a:rPr lang="en-US" dirty="0">
                <a:solidFill>
                  <a:schemeClr val="accent6"/>
                </a:solidFill>
              </a:rPr>
              <a:t>Environment assumptions =statements to be satisfied by the environment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pPr>
              <a:spcBef>
                <a:spcPct val="0"/>
              </a:spcBef>
            </a:pPr>
            <a:r>
              <a:rPr lang="en-US" dirty="0"/>
              <a:t>Domain properties are invariants: known to hold in all states</a:t>
            </a:r>
          </a:p>
          <a:p>
            <a:pPr>
              <a:spcBef>
                <a:spcPct val="0"/>
              </a:spcBef>
            </a:pPr>
            <a:r>
              <a:rPr lang="en-US" dirty="0"/>
              <a:t>Hypotheses: often assumed to hold in specific states</a:t>
            </a:r>
            <a:endParaRPr lang="en-US" dirty="0">
              <a:solidFill>
                <a:schemeClr val="accent6"/>
              </a:solidFill>
            </a:endParaRPr>
          </a:p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2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D20362-A5E3-45EA-A6CD-8E6AF27989A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Soft goals used to chose alt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U: Until</a:t>
            </a:r>
          </a:p>
          <a:p>
            <a:pPr>
              <a:spcBef>
                <a:spcPct val="0"/>
              </a:spcBef>
            </a:pPr>
            <a:r>
              <a:rPr lang="en-US" dirty="0"/>
              <a:t>W: Weak until</a:t>
            </a:r>
          </a:p>
          <a:p>
            <a:pPr>
              <a:spcBef>
                <a:spcPct val="0"/>
              </a:spcBef>
            </a:pPr>
            <a:r>
              <a:rPr lang="en-US" dirty="0"/>
              <a:t>S: Since</a:t>
            </a:r>
          </a:p>
          <a:p>
            <a:pPr>
              <a:spcBef>
                <a:spcPct val="0"/>
              </a:spcBef>
            </a:pPr>
            <a:r>
              <a:rPr lang="en-US" dirty="0"/>
              <a:t>B: Back to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d</a:t>
            </a:r>
            <a:r>
              <a:rPr lang="en-US" baseline="0" dirty="0"/>
              <a:t> = deadline (distance between states in history)</a:t>
            </a: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p586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D595EC-80DA-4647-AF61-519312D27E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memory in</a:t>
            </a:r>
            <a:r>
              <a:rPr lang="en-US" baseline="0" dirty="0"/>
              <a:t> which facts a bout its environment are maintained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7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=&gt; entails</a:t>
            </a:r>
          </a:p>
          <a:p>
            <a:r>
              <a:rPr lang="en-DE" dirty="0"/>
              <a:t>(always holds in every future state)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3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Negation of security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MKA (most knowledgeable attacker):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This</a:t>
            </a:r>
            <a:r>
              <a:rPr lang="en-US" baseline="0" dirty="0"/>
              <a:t> assumption l</a:t>
            </a:r>
            <a:r>
              <a:rPr lang="en-US" dirty="0"/>
              <a:t>eads to more complete analysis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Attacker is the </a:t>
            </a:r>
            <a:r>
              <a:rPr lang="en-US" dirty="0" err="1"/>
              <a:t>req</a:t>
            </a:r>
            <a:r>
              <a:rPr lang="en-US" baseline="0" dirty="0"/>
              <a:t> engineer (he knows the model) looking for missing countermeasures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Ask “what are sufficient conditions for this goal?”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7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Goal-oriented</a:t>
            </a:r>
            <a:r>
              <a:rPr lang="sv-SE" dirty="0"/>
              <a:t> </a:t>
            </a:r>
            <a:r>
              <a:rPr lang="sv-SE" dirty="0" err="1"/>
              <a:t>requirements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KAOS</a:t>
            </a: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v-SE" sz="1800" dirty="0" err="1">
                <a:solidFill>
                  <a:srgbClr val="616161"/>
                </a:solidFill>
              </a:rPr>
              <a:t>Secure</a:t>
            </a:r>
            <a:r>
              <a:rPr lang="sv-SE" sz="1800" dirty="0">
                <a:solidFill>
                  <a:srgbClr val="616161"/>
                </a:solidFill>
              </a:rPr>
              <a:t> Software </a:t>
            </a:r>
            <a:r>
              <a:rPr lang="sv-SE" sz="1800" dirty="0" err="1">
                <a:solidFill>
                  <a:srgbClr val="616161"/>
                </a:solidFill>
              </a:rPr>
              <a:t>Engineering</a:t>
            </a:r>
            <a:r>
              <a:rPr lang="sv-SE" sz="1800" dirty="0">
                <a:solidFill>
                  <a:srgbClr val="616161"/>
                </a:solidFill>
              </a:rPr>
              <a:t> – </a:t>
            </a:r>
            <a:r>
              <a:rPr lang="sv-SE" sz="1800" dirty="0" err="1">
                <a:solidFill>
                  <a:srgbClr val="616161"/>
                </a:solidFill>
              </a:rPr>
              <a:t>SoSe</a:t>
            </a:r>
            <a:r>
              <a:rPr lang="sv-SE" sz="1800" dirty="0">
                <a:solidFill>
                  <a:srgbClr val="616161"/>
                </a:solidFill>
              </a:rPr>
              <a:t> 22</a:t>
            </a: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7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322EA-E0A3-9449-BC35-FA59BF43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BD887-D866-BE49-A6BA-E08CD8EDC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What is </a:t>
            </a:r>
            <a:r>
              <a:rPr lang="en-DE" dirty="0">
                <a:solidFill>
                  <a:srgbClr val="FF0080"/>
                </a:solidFill>
              </a:rPr>
              <a:t>goal-oriented requirements </a:t>
            </a:r>
            <a:r>
              <a:rPr lang="en-DE" dirty="0"/>
              <a:t>engineering?</a:t>
            </a:r>
          </a:p>
          <a:p>
            <a:r>
              <a:rPr lang="en-DE" dirty="0"/>
              <a:t>How to </a:t>
            </a:r>
            <a:r>
              <a:rPr lang="en-DE" dirty="0">
                <a:solidFill>
                  <a:srgbClr val="FF0080"/>
                </a:solidFill>
              </a:rPr>
              <a:t>formalize</a:t>
            </a:r>
            <a:r>
              <a:rPr lang="en-DE" dirty="0"/>
              <a:t> security goals via security specification patterns?</a:t>
            </a:r>
          </a:p>
          <a:p>
            <a:r>
              <a:rPr lang="en-DE" dirty="0"/>
              <a:t>What are </a:t>
            </a:r>
            <a:r>
              <a:rPr lang="en-DE" dirty="0">
                <a:solidFill>
                  <a:srgbClr val="FF0080"/>
                </a:solidFill>
              </a:rPr>
              <a:t>anti-goals</a:t>
            </a:r>
            <a:r>
              <a:rPr lang="en-DE" dirty="0"/>
              <a:t> </a:t>
            </a:r>
            <a:r>
              <a:rPr lang="en-GB" dirty="0"/>
              <a:t>a</a:t>
            </a:r>
            <a:r>
              <a:rPr lang="en-DE" dirty="0"/>
              <a:t>nd threat analysis at requirements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B1543-9C75-494C-A84D-D4051145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89BF2-BD59-9A47-9944-2625AB695A58}"/>
              </a:ext>
            </a:extLst>
          </p:cNvPr>
          <p:cNvSpPr txBox="1"/>
          <p:nvPr/>
        </p:nvSpPr>
        <p:spPr>
          <a:xfrm>
            <a:off x="394138" y="5664498"/>
            <a:ext cx="7866993" cy="830997"/>
          </a:xfrm>
          <a:prstGeom prst="rect">
            <a:avLst/>
          </a:prstGeom>
          <a:solidFill>
            <a:srgbClr val="E5E5E5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Reading material</a:t>
            </a:r>
          </a:p>
          <a:p>
            <a:r>
              <a:rPr lang="en-GB" sz="1600" i="1" dirty="0"/>
              <a:t>Axel van </a:t>
            </a:r>
            <a:r>
              <a:rPr lang="en-GB" sz="1600" i="1" dirty="0" err="1"/>
              <a:t>Lamsweerde</a:t>
            </a:r>
            <a:r>
              <a:rPr lang="en-GB" sz="1600" i="1" dirty="0"/>
              <a:t>, Elaborating Security Requirements  by Construction of Intentional Anti-Models, International Conference on Software Engineering, 2004</a:t>
            </a:r>
          </a:p>
        </p:txBody>
      </p:sp>
    </p:spTree>
    <p:extLst>
      <p:ext uri="{BB962C8B-B14F-4D97-AF65-F5344CB8AC3E}">
        <p14:creationId xmlns:p14="http://schemas.microsoft.com/office/powerpoint/2010/main" val="1795747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Goal-oriented requirements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1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goals?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2DC6D6"/>
                </a:solidFill>
              </a:rPr>
              <a:t>goal</a:t>
            </a:r>
            <a:r>
              <a:rPr lang="en-US" dirty="0"/>
              <a:t> is a </a:t>
            </a:r>
            <a:r>
              <a:rPr lang="en-US" u="sng" dirty="0"/>
              <a:t>prescriptive</a:t>
            </a:r>
            <a:r>
              <a:rPr lang="en-US" dirty="0"/>
              <a:t> statement of </a:t>
            </a:r>
            <a:r>
              <a:rPr lang="en-US" u="sng" dirty="0"/>
              <a:t>intent</a:t>
            </a:r>
            <a:r>
              <a:rPr lang="en-US" dirty="0"/>
              <a:t> that the system should satisfy through the </a:t>
            </a:r>
            <a:r>
              <a:rPr lang="en-US" u="sng" dirty="0"/>
              <a:t>cooperation</a:t>
            </a:r>
            <a:r>
              <a:rPr lang="en-US" dirty="0"/>
              <a:t> of its agents</a:t>
            </a:r>
          </a:p>
          <a:p>
            <a:r>
              <a:rPr lang="en-US" dirty="0"/>
              <a:t>An </a:t>
            </a:r>
            <a:r>
              <a:rPr lang="en-US" i="1" dirty="0">
                <a:solidFill>
                  <a:srgbClr val="2DC6D6"/>
                </a:solidFill>
              </a:rPr>
              <a:t>agent</a:t>
            </a:r>
            <a:r>
              <a:rPr lang="en-US" dirty="0"/>
              <a:t> is an </a:t>
            </a:r>
            <a:r>
              <a:rPr lang="en-US" u="sng" dirty="0"/>
              <a:t>active</a:t>
            </a:r>
            <a:r>
              <a:rPr lang="en-US" dirty="0"/>
              <a:t> system component playing a specific role in the goal satisfaction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Human</a:t>
            </a:r>
            <a:r>
              <a:rPr lang="en-US" dirty="0"/>
              <a:t> such as operator and users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Devices</a:t>
            </a:r>
            <a:r>
              <a:rPr lang="en-US" dirty="0"/>
              <a:t> such as sensors, actuators, communication media, measurement instruments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Existing SW </a:t>
            </a:r>
            <a:r>
              <a:rPr lang="en-US" dirty="0"/>
              <a:t>components such as legacy, off-the-shelf or foreign</a:t>
            </a:r>
          </a:p>
          <a:p>
            <a:pPr lvl="1"/>
            <a:r>
              <a:rPr lang="en-US" dirty="0"/>
              <a:t>New SW components forming the software to be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agents?</a:t>
            </a:r>
            <a:endParaRPr lang="en-US" dirty="0"/>
          </a:p>
        </p:txBody>
      </p:sp>
      <p:sp>
        <p:nvSpPr>
          <p:cNvPr id="109571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system component playing a </a:t>
            </a:r>
            <a:r>
              <a:rPr lang="en-US" dirty="0">
                <a:solidFill>
                  <a:srgbClr val="2DC6D6"/>
                </a:solidFill>
              </a:rPr>
              <a:t>role</a:t>
            </a:r>
            <a:r>
              <a:rPr lang="en-US" dirty="0"/>
              <a:t> in goal satisfaction</a:t>
            </a:r>
          </a:p>
          <a:p>
            <a:pPr lvl="1"/>
            <a:r>
              <a:rPr lang="en-US" dirty="0"/>
              <a:t>Role rather than individual</a:t>
            </a:r>
          </a:p>
          <a:p>
            <a:r>
              <a:rPr lang="en-US" dirty="0">
                <a:solidFill>
                  <a:srgbClr val="2DC6D6"/>
                </a:solidFill>
              </a:rPr>
              <a:t>Active</a:t>
            </a:r>
            <a:r>
              <a:rPr lang="en-US" dirty="0"/>
              <a:t> object</a:t>
            </a:r>
          </a:p>
          <a:p>
            <a:pPr lvl="1"/>
            <a:r>
              <a:rPr lang="en-US" b="1" dirty="0"/>
              <a:t>Responsibilities</a:t>
            </a:r>
            <a:r>
              <a:rPr lang="en-US" dirty="0"/>
              <a:t> (goals)</a:t>
            </a:r>
          </a:p>
          <a:p>
            <a:pPr lvl="1"/>
            <a:r>
              <a:rPr lang="en-US" b="1" dirty="0"/>
              <a:t>Capabilities</a:t>
            </a:r>
            <a:r>
              <a:rPr lang="en-US" dirty="0"/>
              <a:t> (monitor/control)</a:t>
            </a:r>
          </a:p>
          <a:p>
            <a:pPr lvl="1"/>
            <a:r>
              <a:rPr lang="en-US" b="1" dirty="0"/>
              <a:t>Behavior</a:t>
            </a:r>
            <a:r>
              <a:rPr lang="en-US" dirty="0"/>
              <a:t> (performs operations)</a:t>
            </a:r>
          </a:p>
          <a:p>
            <a:r>
              <a:rPr lang="en-US" dirty="0"/>
              <a:t>To play such role, agents need to </a:t>
            </a:r>
            <a:r>
              <a:rPr lang="en-US" dirty="0">
                <a:solidFill>
                  <a:srgbClr val="2EC6D6"/>
                </a:solidFill>
              </a:rPr>
              <a:t>restrict their behavior</a:t>
            </a:r>
            <a:r>
              <a:rPr lang="en-US" dirty="0"/>
              <a:t> by adequate control of system items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31D64-899D-4821-9106-5D2BD99BF25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7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Capabilities and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14684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2DC6D6"/>
                </a:solidFill>
              </a:rPr>
              <a:t>Capabilities</a:t>
            </a:r>
            <a:r>
              <a:rPr lang="en-US" dirty="0"/>
              <a:t> are the monitoring links and control links to objects</a:t>
            </a:r>
          </a:p>
          <a:p>
            <a:pPr lvl="1"/>
            <a:r>
              <a:rPr lang="en-US" dirty="0"/>
              <a:t>Attributes (get or set values)</a:t>
            </a:r>
          </a:p>
          <a:p>
            <a:pPr lvl="1"/>
            <a:r>
              <a:rPr lang="en-US" dirty="0"/>
              <a:t>Associations (check or create/delete)</a:t>
            </a:r>
          </a:p>
          <a:p>
            <a:r>
              <a:rPr lang="en-US" dirty="0">
                <a:solidFill>
                  <a:srgbClr val="2DC6D6"/>
                </a:solidFill>
              </a:rPr>
              <a:t>Responsible</a:t>
            </a:r>
            <a:r>
              <a:rPr lang="en-US" dirty="0"/>
              <a:t> for a goal if its instances are the only ones required to restrict their behavior, through adequate setting of their behavior, so to satisfy the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3643306" y="5075245"/>
            <a:ext cx="1500198" cy="71438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  <a:br>
              <a:rPr lang="en-US" dirty="0"/>
            </a:br>
            <a:r>
              <a:rPr lang="en-US" dirty="0"/>
              <a:t>Controller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43504" y="5575311"/>
            <a:ext cx="1928815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5143504" y="5289560"/>
            <a:ext cx="1857388" cy="15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1"/>
          <p:cNvSpPr txBox="1">
            <a:spLocks noChangeArrowheads="1"/>
          </p:cNvSpPr>
          <p:nvPr/>
        </p:nvSpPr>
        <p:spPr bwMode="auto">
          <a:xfrm>
            <a:off x="5237469" y="4572008"/>
            <a:ext cx="18348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Calibri" pitchFamily="34" charset="0"/>
              </a:rPr>
              <a:t>Monitored variable:</a:t>
            </a:r>
          </a:p>
          <a:p>
            <a:r>
              <a:rPr lang="en-US" sz="1600" b="1" dirty="0">
                <a:latin typeface="Calibri" pitchFamily="34" charset="0"/>
              </a:rPr>
              <a:t>Speed</a:t>
            </a:r>
          </a:p>
        </p:txBody>
      </p:sp>
      <p:sp>
        <p:nvSpPr>
          <p:cNvPr id="9" name="TextBox 32"/>
          <p:cNvSpPr txBox="1">
            <a:spLocks noChangeArrowheads="1"/>
          </p:cNvSpPr>
          <p:nvPr/>
        </p:nvSpPr>
        <p:spPr bwMode="auto">
          <a:xfrm>
            <a:off x="5182530" y="5599847"/>
            <a:ext cx="18946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Calibri" pitchFamily="34" charset="0"/>
              </a:rPr>
              <a:t>Controlled variables:</a:t>
            </a:r>
          </a:p>
          <a:p>
            <a:r>
              <a:rPr lang="en-US" sz="1600" b="1" dirty="0" err="1">
                <a:latin typeface="Calibri" pitchFamily="34" charset="0"/>
              </a:rPr>
              <a:t>DoorsState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43768" y="5075245"/>
            <a:ext cx="142876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Train</a:t>
            </a:r>
          </a:p>
        </p:txBody>
      </p:sp>
      <p:sp>
        <p:nvSpPr>
          <p:cNvPr id="12" name="Parallelogram 11"/>
          <p:cNvSpPr/>
          <p:nvPr/>
        </p:nvSpPr>
        <p:spPr>
          <a:xfrm>
            <a:off x="214282" y="5075245"/>
            <a:ext cx="2500330" cy="71438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DoorsClosedWhileNonZeroSpeed</a:t>
            </a:r>
            <a:endParaRPr lang="en-US" baseline="-25000" dirty="0"/>
          </a:p>
        </p:txBody>
      </p:sp>
      <p:sp>
        <p:nvSpPr>
          <p:cNvPr id="13" name="Oval 12"/>
          <p:cNvSpPr/>
          <p:nvPr/>
        </p:nvSpPr>
        <p:spPr>
          <a:xfrm>
            <a:off x="3071802" y="5360997"/>
            <a:ext cx="142874" cy="1428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stCxn id="5" idx="3"/>
            <a:endCxn id="13" idx="6"/>
          </p:cNvCxnSpPr>
          <p:nvPr/>
        </p:nvCxnSpPr>
        <p:spPr>
          <a:xfrm rot="10800000">
            <a:off x="3214676" y="5432435"/>
            <a:ext cx="428630" cy="1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2"/>
            <a:endCxn id="12" idx="2"/>
          </p:cNvCxnSpPr>
          <p:nvPr/>
        </p:nvCxnSpPr>
        <p:spPr>
          <a:xfrm rot="10800000" flipV="1">
            <a:off x="2625316" y="5432433"/>
            <a:ext cx="446487" cy="1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26A1851-FF55-C540-BFD7-15B46BEC9000}"/>
              </a:ext>
            </a:extLst>
          </p:cNvPr>
          <p:cNvSpPr txBox="1"/>
          <p:nvPr/>
        </p:nvSpPr>
        <p:spPr>
          <a:xfrm>
            <a:off x="7582300" y="5789625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Object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DAD68F-50BA-2647-988D-94FB7B886D41}"/>
              </a:ext>
            </a:extLst>
          </p:cNvPr>
          <p:cNvSpPr txBox="1"/>
          <p:nvPr/>
        </p:nvSpPr>
        <p:spPr>
          <a:xfrm>
            <a:off x="979176" y="589223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Goal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5D9724-7CA2-2A4D-AAEE-909A44A282B3}"/>
              </a:ext>
            </a:extLst>
          </p:cNvPr>
          <p:cNvSpPr txBox="1"/>
          <p:nvPr/>
        </p:nvSpPr>
        <p:spPr>
          <a:xfrm>
            <a:off x="4078998" y="5857857"/>
            <a:ext cx="75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Agent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7AA8CD-5569-D144-814F-1E5DA0C7010B}"/>
              </a:ext>
            </a:extLst>
          </p:cNvPr>
          <p:cNvSpPr txBox="1"/>
          <p:nvPr/>
        </p:nvSpPr>
        <p:spPr>
          <a:xfrm rot="19342729">
            <a:off x="2913058" y="4726491"/>
            <a:ext cx="1217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b="1" i="1" dirty="0">
                <a:solidFill>
                  <a:srgbClr val="FF0080"/>
                </a:solidFill>
              </a:rPr>
              <a:t>Responsibility</a:t>
            </a:r>
          </a:p>
        </p:txBody>
      </p:sp>
    </p:spTree>
    <p:extLst>
      <p:ext uri="{BB962C8B-B14F-4D97-AF65-F5344CB8AC3E}">
        <p14:creationId xmlns:p14="http://schemas.microsoft.com/office/powerpoint/2010/main" val="422703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goals? And what they are not!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Meetings shall be scheduled so as to maximize the attendance of invited participants</a:t>
            </a:r>
          </a:p>
          <a:p>
            <a:pPr lvl="1"/>
            <a:r>
              <a:rPr lang="en-US" dirty="0"/>
              <a:t>Participants, initiator (in the environment)</a:t>
            </a:r>
          </a:p>
          <a:p>
            <a:pPr lvl="1"/>
            <a:r>
              <a:rPr lang="en-US" dirty="0"/>
              <a:t>Scheduler (in the software-to-be)</a:t>
            </a:r>
          </a:p>
          <a:p>
            <a:r>
              <a:rPr lang="en-US" dirty="0">
                <a:solidFill>
                  <a:srgbClr val="FF0000"/>
                </a:solidFill>
              </a:rPr>
              <a:t>Make user happy</a:t>
            </a:r>
          </a:p>
          <a:p>
            <a:pPr lvl="1"/>
            <a:r>
              <a:rPr lang="en-US" dirty="0"/>
              <a:t>Out of reach</a:t>
            </a:r>
          </a:p>
          <a:p>
            <a:r>
              <a:rPr lang="en-US" dirty="0">
                <a:solidFill>
                  <a:srgbClr val="FF0000"/>
                </a:solidFill>
              </a:rPr>
              <a:t>To initiate the meeting, the initiator needs to prompt the scheduler, authenticate, fill in a form and then confirm the request</a:t>
            </a:r>
          </a:p>
          <a:p>
            <a:pPr lvl="1"/>
            <a:r>
              <a:rPr lang="en-US" dirty="0"/>
              <a:t>Not prescriptive statement of intent (declarative vs operational)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510F2-BA97-4F71-A650-C61645DFE93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64392" y="164305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2345288"/>
            <a:ext cx="2877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Prescriptive</a:t>
            </a:r>
          </a:p>
          <a:p>
            <a:pPr algn="ctr"/>
            <a:r>
              <a:rPr lang="en-US" dirty="0"/>
              <a:t>(prescribe agent behavior)</a:t>
            </a:r>
          </a:p>
        </p:txBody>
      </p:sp>
      <p:cxnSp>
        <p:nvCxnSpPr>
          <p:cNvPr id="6" name="Straight Connector 5"/>
          <p:cNvCxnSpPr>
            <a:stCxn id="4" idx="2"/>
            <a:endCxn id="5" idx="0"/>
          </p:cNvCxnSpPr>
          <p:nvPr/>
        </p:nvCxnSpPr>
        <p:spPr>
          <a:xfrm rot="5400000">
            <a:off x="3101404" y="1064182"/>
            <a:ext cx="332906" cy="22293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66855" y="2357430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Descriptive</a:t>
            </a:r>
            <a:br>
              <a:rPr lang="en-US" dirty="0"/>
            </a:br>
            <a:r>
              <a:rPr lang="en-US" dirty="0"/>
              <a:t>(environment)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3416858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Multi-agent goal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74355" y="34290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Single-agent goal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0221" y="3429000"/>
            <a:ext cx="1890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Domain property</a:t>
            </a:r>
            <a:br>
              <a:rPr lang="en-US" dirty="0"/>
            </a:br>
            <a:r>
              <a:rPr lang="en-US" dirty="0"/>
              <a:t>(immutable)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1732" y="3441142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Domain hypothesis</a:t>
            </a:r>
          </a:p>
          <a:p>
            <a:pPr algn="ctr"/>
            <a:r>
              <a:rPr lang="en-US" dirty="0"/>
              <a:t>(subject to change)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7290" y="434555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Requirement</a:t>
            </a:r>
            <a:br>
              <a:rPr lang="en-US" dirty="0"/>
            </a:br>
            <a:r>
              <a:rPr lang="en-US" dirty="0"/>
              <a:t>(software-to-be)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6190" y="4345552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Expectation</a:t>
            </a:r>
            <a:br>
              <a:rPr lang="en-US" dirty="0"/>
            </a:br>
            <a:r>
              <a:rPr lang="en-US" dirty="0"/>
              <a:t>(environment)</a:t>
            </a:r>
          </a:p>
        </p:txBody>
      </p:sp>
      <p:cxnSp>
        <p:nvCxnSpPr>
          <p:cNvPr id="14" name="Straight Connector 13"/>
          <p:cNvCxnSpPr>
            <a:stCxn id="7" idx="0"/>
            <a:endCxn id="4" idx="2"/>
          </p:cNvCxnSpPr>
          <p:nvPr/>
        </p:nvCxnSpPr>
        <p:spPr>
          <a:xfrm rot="16200000" flipV="1">
            <a:off x="5454192" y="940700"/>
            <a:ext cx="345048" cy="2488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1" idx="0"/>
            <a:endCxn id="7" idx="2"/>
          </p:cNvCxnSpPr>
          <p:nvPr/>
        </p:nvCxnSpPr>
        <p:spPr>
          <a:xfrm rot="16200000" flipV="1">
            <a:off x="7200353" y="2674331"/>
            <a:ext cx="437381" cy="1096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0" idx="0"/>
            <a:endCxn id="7" idx="2"/>
          </p:cNvCxnSpPr>
          <p:nvPr/>
        </p:nvCxnSpPr>
        <p:spPr>
          <a:xfrm rot="5400000" flipH="1" flipV="1">
            <a:off x="6110518" y="2668596"/>
            <a:ext cx="425239" cy="109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0"/>
            <a:endCxn id="5" idx="2"/>
          </p:cNvCxnSpPr>
          <p:nvPr/>
        </p:nvCxnSpPr>
        <p:spPr>
          <a:xfrm rot="5400000" flipH="1" flipV="1">
            <a:off x="1391940" y="2655595"/>
            <a:ext cx="425239" cy="1097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2"/>
            <a:endCxn id="9" idx="0"/>
          </p:cNvCxnSpPr>
          <p:nvPr/>
        </p:nvCxnSpPr>
        <p:spPr>
          <a:xfrm rot="16200000" flipH="1">
            <a:off x="2452921" y="2691902"/>
            <a:ext cx="437381" cy="10368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  <a:endCxn id="13" idx="0"/>
          </p:cNvCxnSpPr>
          <p:nvPr/>
        </p:nvCxnSpPr>
        <p:spPr>
          <a:xfrm rot="16200000" flipH="1">
            <a:off x="3421527" y="3566822"/>
            <a:ext cx="547220" cy="10102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2"/>
            <a:endCxn id="12" idx="0"/>
          </p:cNvCxnSpPr>
          <p:nvPr/>
        </p:nvCxnSpPr>
        <p:spPr>
          <a:xfrm rot="5400000">
            <a:off x="2453374" y="3608908"/>
            <a:ext cx="547220" cy="926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78523" y="4904915"/>
            <a:ext cx="19288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Acceleration commands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shall be sent to train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every 3 sec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03182" y="4830229"/>
            <a:ext cx="13179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Passengers get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out of the train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when the doors are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open at destination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4437" y="3967585"/>
            <a:ext cx="10422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All train tracks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are in good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conditions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9251" y="3921314"/>
            <a:ext cx="20071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 train is moving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if and only if its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speed is non-null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07BD7B14-F2A7-F946-B45D-AD345FEF4509}"/>
              </a:ext>
            </a:extLst>
          </p:cNvPr>
          <p:cNvSpPr/>
          <p:nvPr/>
        </p:nvSpPr>
        <p:spPr>
          <a:xfrm>
            <a:off x="3209886" y="3381577"/>
            <a:ext cx="5826451" cy="2051952"/>
          </a:xfrm>
          <a:custGeom>
            <a:avLst/>
            <a:gdLst>
              <a:gd name="connsiteX0" fmla="*/ 3887654 w 5826451"/>
              <a:gd name="connsiteY0" fmla="*/ 155406 h 2051952"/>
              <a:gd name="connsiteX1" fmla="*/ 3506654 w 5826451"/>
              <a:gd name="connsiteY1" fmla="*/ 555456 h 2051952"/>
              <a:gd name="connsiteX2" fmla="*/ 3306629 w 5826451"/>
              <a:gd name="connsiteY2" fmla="*/ 993606 h 2051952"/>
              <a:gd name="connsiteX3" fmla="*/ 2458904 w 5826451"/>
              <a:gd name="connsiteY3" fmla="*/ 1126956 h 2051952"/>
              <a:gd name="connsiteX4" fmla="*/ 458654 w 5826451"/>
              <a:gd name="connsiteY4" fmla="*/ 1050756 h 2051952"/>
              <a:gd name="connsiteX5" fmla="*/ 87179 w 5826451"/>
              <a:gd name="connsiteY5" fmla="*/ 1269831 h 2051952"/>
              <a:gd name="connsiteX6" fmla="*/ 144329 w 5826451"/>
              <a:gd name="connsiteY6" fmla="*/ 1974681 h 2051952"/>
              <a:gd name="connsiteX7" fmla="*/ 1592129 w 5826451"/>
              <a:gd name="connsiteY7" fmla="*/ 1965156 h 2051952"/>
              <a:gd name="connsiteX8" fmla="*/ 4001954 w 5826451"/>
              <a:gd name="connsiteY8" fmla="*/ 1365081 h 2051952"/>
              <a:gd name="connsiteX9" fmla="*/ 4602029 w 5826451"/>
              <a:gd name="connsiteY9" fmla="*/ 926931 h 2051952"/>
              <a:gd name="connsiteX10" fmla="*/ 5687879 w 5826451"/>
              <a:gd name="connsiteY10" fmla="*/ 926931 h 2051952"/>
              <a:gd name="connsiteX11" fmla="*/ 5773604 w 5826451"/>
              <a:gd name="connsiteY11" fmla="*/ 212556 h 2051952"/>
              <a:gd name="connsiteX12" fmla="*/ 5335454 w 5826451"/>
              <a:gd name="connsiteY12" fmla="*/ 31581 h 2051952"/>
              <a:gd name="connsiteX13" fmla="*/ 4497254 w 5826451"/>
              <a:gd name="connsiteY13" fmla="*/ 12531 h 2051952"/>
              <a:gd name="connsiteX14" fmla="*/ 3887654 w 5826451"/>
              <a:gd name="connsiteY14" fmla="*/ 155406 h 205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26451" h="2051952">
                <a:moveTo>
                  <a:pt x="3887654" y="155406"/>
                </a:moveTo>
                <a:cubicBezTo>
                  <a:pt x="3722554" y="245894"/>
                  <a:pt x="3603491" y="415756"/>
                  <a:pt x="3506654" y="555456"/>
                </a:cubicBezTo>
                <a:cubicBezTo>
                  <a:pt x="3409816" y="695156"/>
                  <a:pt x="3481254" y="898356"/>
                  <a:pt x="3306629" y="993606"/>
                </a:cubicBezTo>
                <a:cubicBezTo>
                  <a:pt x="3132004" y="1088856"/>
                  <a:pt x="2933566" y="1117431"/>
                  <a:pt x="2458904" y="1126956"/>
                </a:cubicBezTo>
                <a:cubicBezTo>
                  <a:pt x="1984242" y="1136481"/>
                  <a:pt x="853941" y="1026944"/>
                  <a:pt x="458654" y="1050756"/>
                </a:cubicBezTo>
                <a:cubicBezTo>
                  <a:pt x="63367" y="1074568"/>
                  <a:pt x="139567" y="1115843"/>
                  <a:pt x="87179" y="1269831"/>
                </a:cubicBezTo>
                <a:cubicBezTo>
                  <a:pt x="34791" y="1423819"/>
                  <a:pt x="-106496" y="1858794"/>
                  <a:pt x="144329" y="1974681"/>
                </a:cubicBezTo>
                <a:cubicBezTo>
                  <a:pt x="395154" y="2090569"/>
                  <a:pt x="949191" y="2066756"/>
                  <a:pt x="1592129" y="1965156"/>
                </a:cubicBezTo>
                <a:cubicBezTo>
                  <a:pt x="2235066" y="1863556"/>
                  <a:pt x="3500304" y="1538118"/>
                  <a:pt x="4001954" y="1365081"/>
                </a:cubicBezTo>
                <a:cubicBezTo>
                  <a:pt x="4503604" y="1192044"/>
                  <a:pt x="4321041" y="999956"/>
                  <a:pt x="4602029" y="926931"/>
                </a:cubicBezTo>
                <a:cubicBezTo>
                  <a:pt x="4883017" y="853906"/>
                  <a:pt x="5492617" y="1045993"/>
                  <a:pt x="5687879" y="926931"/>
                </a:cubicBezTo>
                <a:cubicBezTo>
                  <a:pt x="5883141" y="807869"/>
                  <a:pt x="5832341" y="361781"/>
                  <a:pt x="5773604" y="212556"/>
                </a:cubicBezTo>
                <a:cubicBezTo>
                  <a:pt x="5714867" y="63331"/>
                  <a:pt x="5548179" y="64918"/>
                  <a:pt x="5335454" y="31581"/>
                </a:cubicBezTo>
                <a:cubicBezTo>
                  <a:pt x="5122729" y="-1756"/>
                  <a:pt x="4741729" y="-9694"/>
                  <a:pt x="4497254" y="12531"/>
                </a:cubicBezTo>
                <a:cubicBezTo>
                  <a:pt x="4252779" y="34756"/>
                  <a:pt x="4052754" y="64918"/>
                  <a:pt x="3887654" y="155406"/>
                </a:cubicBezTo>
                <a:close/>
              </a:path>
            </a:pathLst>
          </a:custGeom>
          <a:noFill/>
          <a:ln>
            <a:solidFill>
              <a:srgbClr val="FF0080"/>
            </a:solidFill>
            <a:prstDash val="sys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398088-7EB9-FF44-9E96-1B39338EDC75}"/>
              </a:ext>
            </a:extLst>
          </p:cNvPr>
          <p:cNvSpPr txBox="1"/>
          <p:nvPr/>
        </p:nvSpPr>
        <p:spPr>
          <a:xfrm>
            <a:off x="5462909" y="5123762"/>
            <a:ext cx="26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80"/>
                </a:solidFill>
              </a:rPr>
              <a:t>Environment assumptions</a:t>
            </a:r>
          </a:p>
        </p:txBody>
      </p:sp>
    </p:spTree>
    <p:extLst>
      <p:ext uri="{BB962C8B-B14F-4D97-AF65-F5344CB8AC3E}">
        <p14:creationId xmlns:p14="http://schemas.microsoft.com/office/powerpoint/2010/main" val="3141576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granularity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High-level: strategic objectives</a:t>
            </a:r>
          </a:p>
          <a:p>
            <a:pPr lvl="1"/>
            <a:r>
              <a:rPr lang="en-US" dirty="0"/>
              <a:t>Larger cooperation needed</a:t>
            </a:r>
          </a:p>
          <a:p>
            <a:pPr lvl="1"/>
            <a:r>
              <a:rPr lang="en-US" dirty="0"/>
              <a:t>Ex: Meetings shall be scheduled so as to maximize the attendance of invited participants</a:t>
            </a:r>
          </a:p>
          <a:p>
            <a:r>
              <a:rPr lang="en-US" dirty="0"/>
              <a:t>Low-level: technical objectives</a:t>
            </a:r>
          </a:p>
          <a:p>
            <a:pPr lvl="1"/>
            <a:r>
              <a:rPr lang="en-US" dirty="0"/>
              <a:t>Fewer agents</a:t>
            </a:r>
          </a:p>
          <a:p>
            <a:pPr lvl="1"/>
            <a:r>
              <a:rPr lang="en-US" dirty="0"/>
              <a:t>Ex: Reminders for upcoming meetings shall be issued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A9ECDF-502E-DD46-A775-01F23076613F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074611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5572125" y="3286135"/>
            <a:ext cx="3286125" cy="15716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5572125" y="1357313"/>
            <a:ext cx="3286125" cy="1428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refinement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AND-refinement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‘Necessary’ to achieve 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Complete refinement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‘Sufficient’ to achieve G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Often uses domain properties</a:t>
            </a:r>
            <a:br>
              <a:rPr lang="en-US" dirty="0"/>
            </a:br>
            <a:r>
              <a:rPr lang="en-US" dirty="0"/>
              <a:t>and hypotheses</a:t>
            </a: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Parallelogram 7"/>
          <p:cNvSpPr/>
          <p:nvPr/>
        </p:nvSpPr>
        <p:spPr>
          <a:xfrm>
            <a:off x="6643688" y="1428750"/>
            <a:ext cx="1214437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</a:p>
        </p:txBody>
      </p:sp>
      <p:sp>
        <p:nvSpPr>
          <p:cNvPr id="9" name="Parallelogram 8"/>
          <p:cNvSpPr/>
          <p:nvPr/>
        </p:nvSpPr>
        <p:spPr>
          <a:xfrm>
            <a:off x="5857875" y="242887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1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7429500" y="242887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7143750" y="2000250"/>
            <a:ext cx="214313" cy="2143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Arrow Connector 12"/>
          <p:cNvCxnSpPr>
            <a:stCxn id="11" idx="0"/>
            <a:endCxn id="8" idx="4"/>
          </p:cNvCxnSpPr>
          <p:nvPr/>
        </p:nvCxnSpPr>
        <p:spPr>
          <a:xfrm rot="5400000" flipH="1" flipV="1">
            <a:off x="7108032" y="1856581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0"/>
            <a:endCxn id="11" idx="3"/>
          </p:cNvCxnSpPr>
          <p:nvPr/>
        </p:nvCxnSpPr>
        <p:spPr>
          <a:xfrm rot="5400000" flipH="1" flipV="1">
            <a:off x="6697663" y="1951038"/>
            <a:ext cx="246062" cy="70961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0"/>
            <a:endCxn id="11" idx="5"/>
          </p:cNvCxnSpPr>
          <p:nvPr/>
        </p:nvCxnSpPr>
        <p:spPr>
          <a:xfrm rot="16200000" flipV="1">
            <a:off x="7558882" y="1950244"/>
            <a:ext cx="246062" cy="711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arallelogram 19"/>
          <p:cNvSpPr/>
          <p:nvPr/>
        </p:nvSpPr>
        <p:spPr>
          <a:xfrm>
            <a:off x="6643688" y="3429010"/>
            <a:ext cx="1214437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</a:p>
        </p:txBody>
      </p:sp>
      <p:sp>
        <p:nvSpPr>
          <p:cNvPr id="21" name="Parallelogram 20"/>
          <p:cNvSpPr/>
          <p:nvPr/>
        </p:nvSpPr>
        <p:spPr>
          <a:xfrm>
            <a:off x="5857875" y="442913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7143750" y="4000510"/>
            <a:ext cx="214313" cy="214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4" name="Straight Arrow Connector 23"/>
          <p:cNvCxnSpPr>
            <a:stCxn id="23" idx="0"/>
            <a:endCxn id="20" idx="4"/>
          </p:cNvCxnSpPr>
          <p:nvPr/>
        </p:nvCxnSpPr>
        <p:spPr>
          <a:xfrm rot="5400000" flipH="1" flipV="1">
            <a:off x="7108032" y="3856841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0"/>
            <a:endCxn id="23" idx="3"/>
          </p:cNvCxnSpPr>
          <p:nvPr/>
        </p:nvCxnSpPr>
        <p:spPr>
          <a:xfrm rot="5400000" flipH="1" flipV="1">
            <a:off x="6697662" y="3951298"/>
            <a:ext cx="246063" cy="70961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3" idx="5"/>
          </p:cNvCxnSpPr>
          <p:nvPr/>
        </p:nvCxnSpPr>
        <p:spPr>
          <a:xfrm rot="16200000" flipV="1">
            <a:off x="7576344" y="3933041"/>
            <a:ext cx="246063" cy="74612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rapezoid 26"/>
          <p:cNvSpPr/>
          <p:nvPr/>
        </p:nvSpPr>
        <p:spPr>
          <a:xfrm>
            <a:off x="7572396" y="4429132"/>
            <a:ext cx="1143008" cy="35719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</a:t>
            </a:r>
            <a:r>
              <a:rPr lang="en-US" baseline="-25000" dirty="0"/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OR-refinement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Goal refinement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Goal assignment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Generally result in different system designs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1406" y="4000504"/>
            <a:ext cx="4857752" cy="24288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785754" y="4143379"/>
            <a:ext cx="2786082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Avoid [</a:t>
            </a:r>
            <a:r>
              <a:rPr lang="en-US" dirty="0" err="1"/>
              <a:t>TrainCollisions</a:t>
            </a:r>
            <a:r>
              <a:rPr lang="en-US" dirty="0"/>
              <a:t>]</a:t>
            </a:r>
          </a:p>
        </p:txBody>
      </p:sp>
      <p:sp>
        <p:nvSpPr>
          <p:cNvPr id="7" name="Parallelogram 6"/>
          <p:cNvSpPr/>
          <p:nvPr/>
        </p:nvSpPr>
        <p:spPr>
          <a:xfrm>
            <a:off x="214263" y="5286388"/>
            <a:ext cx="2125267" cy="92870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Avoid [Trains</a:t>
            </a:r>
            <a:br>
              <a:rPr lang="en-US" dirty="0"/>
            </a:br>
            <a:r>
              <a:rPr lang="en-US" dirty="0" err="1"/>
              <a:t>OnSameBlock</a:t>
            </a:r>
            <a:r>
              <a:rPr lang="en-US" dirty="0"/>
              <a:t>]</a:t>
            </a:r>
            <a:endParaRPr lang="en-US" baseline="-25000" dirty="0"/>
          </a:p>
        </p:txBody>
      </p:sp>
      <p:sp>
        <p:nvSpPr>
          <p:cNvPr id="8" name="Parallelogram 7"/>
          <p:cNvSpPr/>
          <p:nvPr/>
        </p:nvSpPr>
        <p:spPr>
          <a:xfrm>
            <a:off x="2357390" y="5286388"/>
            <a:ext cx="2428892" cy="92870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Maintain [Worst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CaseStopping</a:t>
            </a: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Distance]</a:t>
            </a:r>
            <a:endParaRPr lang="en-US" baseline="-25000" dirty="0"/>
          </a:p>
        </p:txBody>
      </p:sp>
      <p:sp>
        <p:nvSpPr>
          <p:cNvPr id="9" name="Oval 8"/>
          <p:cNvSpPr/>
          <p:nvPr/>
        </p:nvSpPr>
        <p:spPr>
          <a:xfrm>
            <a:off x="1714440" y="4714879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0" name="Straight Arrow Connector 9"/>
          <p:cNvCxnSpPr>
            <a:stCxn id="9" idx="7"/>
            <a:endCxn id="6" idx="4"/>
          </p:cNvCxnSpPr>
          <p:nvPr/>
        </p:nvCxnSpPr>
        <p:spPr>
          <a:xfrm rot="5400000" flipH="1" flipV="1">
            <a:off x="1879514" y="4446983"/>
            <a:ext cx="317135" cy="28142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9" idx="3"/>
          </p:cNvCxnSpPr>
          <p:nvPr/>
        </p:nvCxnSpPr>
        <p:spPr>
          <a:xfrm rot="5400000" flipH="1" flipV="1">
            <a:off x="1317070" y="4857633"/>
            <a:ext cx="388582" cy="46892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0"/>
            <a:endCxn id="13" idx="5"/>
          </p:cNvCxnSpPr>
          <p:nvPr/>
        </p:nvCxnSpPr>
        <p:spPr>
          <a:xfrm rot="16200000" flipV="1">
            <a:off x="2897498" y="4612050"/>
            <a:ext cx="388582" cy="9600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428815" y="4714879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stCxn id="13" idx="1"/>
            <a:endCxn id="6" idx="4"/>
          </p:cNvCxnSpPr>
          <p:nvPr/>
        </p:nvCxnSpPr>
        <p:spPr>
          <a:xfrm rot="16200000" flipV="1">
            <a:off x="2160931" y="4446994"/>
            <a:ext cx="317135" cy="28140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072066" y="4000504"/>
            <a:ext cx="3929090" cy="24288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Parallelogram 39"/>
          <p:cNvSpPr/>
          <p:nvPr/>
        </p:nvSpPr>
        <p:spPr>
          <a:xfrm>
            <a:off x="5572132" y="4143380"/>
            <a:ext cx="2857520" cy="71438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FastRunToNextBlock</a:t>
            </a:r>
            <a:r>
              <a:rPr lang="en-US" b="1" dirty="0"/>
              <a:t> if </a:t>
            </a:r>
            <a:r>
              <a:rPr lang="en-US" dirty="0" err="1"/>
              <a:t>GoSignal</a:t>
            </a:r>
            <a:endParaRPr lang="en-US" baseline="-25000" dirty="0"/>
          </a:p>
        </p:txBody>
      </p:sp>
      <p:sp>
        <p:nvSpPr>
          <p:cNvPr id="41" name="Hexagon 40"/>
          <p:cNvSpPr/>
          <p:nvPr/>
        </p:nvSpPr>
        <p:spPr>
          <a:xfrm>
            <a:off x="7215206" y="5429264"/>
            <a:ext cx="1643063" cy="57149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Controller</a:t>
            </a:r>
          </a:p>
        </p:txBody>
      </p:sp>
      <p:sp>
        <p:nvSpPr>
          <p:cNvPr id="42" name="Hexagon 41"/>
          <p:cNvSpPr/>
          <p:nvPr/>
        </p:nvSpPr>
        <p:spPr>
          <a:xfrm>
            <a:off x="5357818" y="5429264"/>
            <a:ext cx="1643063" cy="57149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Driver</a:t>
            </a:r>
          </a:p>
        </p:txBody>
      </p:sp>
      <p:grpSp>
        <p:nvGrpSpPr>
          <p:cNvPr id="43" name="Group 25"/>
          <p:cNvGrpSpPr>
            <a:grpSpLocks/>
          </p:cNvGrpSpPr>
          <p:nvPr/>
        </p:nvGrpSpPr>
        <p:grpSpPr bwMode="auto">
          <a:xfrm>
            <a:off x="5500695" y="5564852"/>
            <a:ext cx="214313" cy="293040"/>
            <a:chOff x="1440" y="3216"/>
            <a:chExt cx="294" cy="402"/>
          </a:xfrm>
        </p:grpSpPr>
        <p:sp>
          <p:nvSpPr>
            <p:cNvPr id="44" name="Oval 26"/>
            <p:cNvSpPr>
              <a:spLocks noChangeArrowheads="1"/>
            </p:cNvSpPr>
            <p:nvPr/>
          </p:nvSpPr>
          <p:spPr bwMode="auto">
            <a:xfrm>
              <a:off x="1519" y="3216"/>
              <a:ext cx="143" cy="143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>
              <a:off x="1591" y="3357"/>
              <a:ext cx="1" cy="11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1480" y="3388"/>
              <a:ext cx="214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9"/>
            <p:cNvSpPr>
              <a:spLocks/>
            </p:cNvSpPr>
            <p:nvPr/>
          </p:nvSpPr>
          <p:spPr bwMode="auto">
            <a:xfrm>
              <a:off x="1440" y="3475"/>
              <a:ext cx="294" cy="143"/>
            </a:xfrm>
            <a:custGeom>
              <a:avLst/>
              <a:gdLst>
                <a:gd name="T0" fmla="*/ 0 w 37"/>
                <a:gd name="T1" fmla="*/ 143 h 18"/>
                <a:gd name="T2" fmla="*/ 151 w 37"/>
                <a:gd name="T3" fmla="*/ 0 h 18"/>
                <a:gd name="T4" fmla="*/ 294 w 37"/>
                <a:gd name="T5" fmla="*/ 143 h 18"/>
                <a:gd name="T6" fmla="*/ 0 60000 65536"/>
                <a:gd name="T7" fmla="*/ 0 60000 65536"/>
                <a:gd name="T8" fmla="*/ 0 60000 65536"/>
                <a:gd name="T9" fmla="*/ 0 w 37"/>
                <a:gd name="T10" fmla="*/ 0 h 18"/>
                <a:gd name="T11" fmla="*/ 37 w 37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" h="18">
                  <a:moveTo>
                    <a:pt x="0" y="18"/>
                  </a:moveTo>
                  <a:lnTo>
                    <a:pt x="19" y="0"/>
                  </a:lnTo>
                  <a:lnTo>
                    <a:pt x="37" y="18"/>
                  </a:ln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Oval 47"/>
          <p:cNvSpPr/>
          <p:nvPr/>
        </p:nvSpPr>
        <p:spPr>
          <a:xfrm>
            <a:off x="6143636" y="5000636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786712" y="5000636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0" name="Straight Arrow Connector 49"/>
          <p:cNvCxnSpPr>
            <a:endCxn id="49" idx="4"/>
          </p:cNvCxnSpPr>
          <p:nvPr/>
        </p:nvCxnSpPr>
        <p:spPr>
          <a:xfrm rot="16200000" flipV="1">
            <a:off x="7840288" y="5268528"/>
            <a:ext cx="214316" cy="1071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8" idx="4"/>
          </p:cNvCxnSpPr>
          <p:nvPr/>
        </p:nvCxnSpPr>
        <p:spPr>
          <a:xfrm rot="5400000" flipH="1" flipV="1">
            <a:off x="6125775" y="5304247"/>
            <a:ext cx="214316" cy="3571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8" idx="7"/>
          </p:cNvCxnSpPr>
          <p:nvPr/>
        </p:nvCxnSpPr>
        <p:spPr>
          <a:xfrm rot="5400000" flipH="1" flipV="1">
            <a:off x="6398002" y="4786322"/>
            <a:ext cx="174261" cy="31713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49" idx="1"/>
          </p:cNvCxnSpPr>
          <p:nvPr/>
        </p:nvCxnSpPr>
        <p:spPr>
          <a:xfrm>
            <a:off x="7572396" y="4857760"/>
            <a:ext cx="245701" cy="17426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goal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Early discovery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Analysis of current system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Search for intentional and prescriptive keywords in documents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Later discovery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By abstraction (“Why?”, bottom-up)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Until boundary of system capabilities is reached (system scope!)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By refinement (“How?”, top-down)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Until assignable to single agent as requirement or expectation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goal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029" name="Picture 5" descr="C:\Documents and Settings\riccardo\Desktop\Picture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88" y="1285860"/>
            <a:ext cx="9128711" cy="45338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/>
              <a:t>Achieve [</a:t>
            </a:r>
            <a:r>
              <a:rPr lang="en-US" i="1" dirty="0" err="1"/>
              <a:t>TargetCondition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sooner-or-later </a:t>
            </a:r>
            <a:r>
              <a:rPr lang="en-US" dirty="0" err="1"/>
              <a:t>TargetCondition</a:t>
            </a:r>
            <a:endParaRPr lang="en-US" dirty="0"/>
          </a:p>
          <a:p>
            <a:pPr marL="446088" lvl="1" indent="0">
              <a:buNone/>
            </a:pPr>
            <a:endParaRPr lang="en-US" dirty="0"/>
          </a:p>
          <a:p>
            <a:pPr marL="446088" lvl="1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>
                <a:solidFill>
                  <a:schemeClr val="accent1"/>
                </a:solidFill>
              </a:rPr>
              <a:t> a train is at some platform </a:t>
            </a:r>
            <a:r>
              <a:rPr lang="en-US" b="1" dirty="0">
                <a:solidFill>
                  <a:schemeClr val="accent1"/>
                </a:solidFill>
              </a:rPr>
              <a:t>then within 5 minutes </a:t>
            </a:r>
            <a:r>
              <a:rPr lang="en-US" dirty="0">
                <a:solidFill>
                  <a:schemeClr val="accent1"/>
                </a:solidFill>
              </a:rPr>
              <a:t>the train is at the next platform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Cease [</a:t>
            </a:r>
            <a:r>
              <a:rPr lang="en-US" i="1" dirty="0" err="1"/>
              <a:t>TargetCondition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sooner-or-later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b="1" dirty="0"/>
              <a:t> </a:t>
            </a:r>
            <a:r>
              <a:rPr lang="en-US" dirty="0" err="1"/>
              <a:t>TargetCondition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0B9E3-291F-F34B-B157-6E13DBD8C4A6}"/>
              </a:ext>
            </a:extLst>
          </p:cNvPr>
          <p:cNvSpPr txBox="1"/>
          <p:nvPr/>
        </p:nvSpPr>
        <p:spPr>
          <a:xfrm>
            <a:off x="6251027" y="2585545"/>
            <a:ext cx="254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◊ </a:t>
            </a:r>
            <a:r>
              <a:rPr lang="en-DE" dirty="0">
                <a:solidFill>
                  <a:schemeClr val="accent6"/>
                </a:solidFill>
              </a:rPr>
              <a:t>“in some future state”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30E187BE-0192-D844-B6E6-EACE997E81A7}"/>
              </a:ext>
            </a:extLst>
          </p:cNvPr>
          <p:cNvCxnSpPr>
            <a:cxnSpLocks/>
            <a:stCxn id="5" idx="1"/>
            <a:endCxn id="8" idx="2"/>
          </p:cNvCxnSpPr>
          <p:nvPr/>
        </p:nvCxnSpPr>
        <p:spPr>
          <a:xfrm rot="10800000">
            <a:off x="5580995" y="2442079"/>
            <a:ext cx="670033" cy="328133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6B6269E-A8D9-BB45-9FFE-64CAED229DF2}"/>
              </a:ext>
            </a:extLst>
          </p:cNvPr>
          <p:cNvSpPr/>
          <p:nvPr/>
        </p:nvSpPr>
        <p:spPr>
          <a:xfrm>
            <a:off x="5273566" y="2396359"/>
            <a:ext cx="614855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/>
              <a:t>Maintain [</a:t>
            </a:r>
            <a:r>
              <a:rPr lang="en-US" i="1" dirty="0" err="1"/>
              <a:t>GoodCondition</a:t>
            </a:r>
            <a:r>
              <a:rPr lang="en-US" i="1" dirty="0"/>
              <a:t>]</a:t>
            </a:r>
          </a:p>
          <a:p>
            <a:pPr marL="446088" lvl="1" indent="11113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always </a:t>
            </a:r>
            <a:r>
              <a:rPr lang="en-US" dirty="0" err="1"/>
              <a:t>GoodCondition</a:t>
            </a:r>
            <a:endParaRPr lang="en-US" dirty="0"/>
          </a:p>
          <a:p>
            <a:pPr marL="446088" lvl="1" indent="11113">
              <a:buNone/>
            </a:pPr>
            <a:endParaRPr lang="en-US" dirty="0"/>
          </a:p>
          <a:p>
            <a:pPr marL="46038" indent="11113">
              <a:buNone/>
            </a:pPr>
            <a:r>
              <a:rPr lang="en-US" b="1" dirty="0">
                <a:solidFill>
                  <a:schemeClr val="accent1"/>
                </a:solidFill>
              </a:rPr>
              <a:t>Maintain </a:t>
            </a: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err="1">
                <a:solidFill>
                  <a:schemeClr val="accent1"/>
                </a:solidFill>
              </a:rPr>
              <a:t>DoorsClosedWhileMoving</a:t>
            </a:r>
            <a:r>
              <a:rPr lang="en-US" dirty="0">
                <a:solidFill>
                  <a:schemeClr val="accent1"/>
                </a:solidFill>
              </a:rPr>
              <a:t>] </a:t>
            </a:r>
          </a:p>
          <a:p>
            <a:pPr marL="446088" lvl="1" indent="11113">
              <a:buNone/>
            </a:pPr>
            <a:r>
              <a:rPr lang="en-US" b="1" dirty="0">
                <a:solidFill>
                  <a:schemeClr val="accent1"/>
                </a:solidFill>
              </a:rPr>
              <a:t>always</a:t>
            </a:r>
            <a:r>
              <a:rPr lang="en-US" dirty="0">
                <a:solidFill>
                  <a:schemeClr val="accent1"/>
                </a:solidFill>
              </a:rPr>
              <a:t> (</a:t>
            </a: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>
                <a:solidFill>
                  <a:schemeClr val="accent1"/>
                </a:solidFill>
              </a:rPr>
              <a:t> a train is moving </a:t>
            </a:r>
            <a:r>
              <a:rPr lang="en-US" b="1" dirty="0">
                <a:solidFill>
                  <a:schemeClr val="accent1"/>
                </a:solidFill>
              </a:rPr>
              <a:t>then</a:t>
            </a:r>
            <a:r>
              <a:rPr lang="en-US" dirty="0">
                <a:solidFill>
                  <a:schemeClr val="accent1"/>
                </a:solidFill>
              </a:rPr>
              <a:t> its doors are closed)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Avoid [</a:t>
            </a:r>
            <a:r>
              <a:rPr lang="en-US" i="1" dirty="0" err="1"/>
              <a:t>BadCondition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always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b="1" dirty="0"/>
              <a:t> </a:t>
            </a:r>
            <a:r>
              <a:rPr lang="en-US" dirty="0" err="1"/>
              <a:t>BadCondition</a:t>
            </a:r>
            <a:endParaRPr lang="en-US" dirty="0"/>
          </a:p>
          <a:p>
            <a:pPr marL="446088" lvl="1" indent="0">
              <a:buNone/>
            </a:pPr>
            <a:endParaRPr lang="en-US" dirty="0"/>
          </a:p>
          <a:p>
            <a:pPr marL="46038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Avoid </a:t>
            </a: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err="1">
                <a:solidFill>
                  <a:schemeClr val="accent1"/>
                </a:solidFill>
              </a:rPr>
              <a:t>TrainsOnSameBlock</a:t>
            </a:r>
            <a:r>
              <a:rPr lang="en-US" dirty="0">
                <a:solidFill>
                  <a:schemeClr val="accent1"/>
                </a:solidFill>
              </a:rPr>
              <a:t>]</a:t>
            </a:r>
          </a:p>
          <a:p>
            <a:pPr marL="446088" lvl="1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always not </a:t>
            </a:r>
            <a:r>
              <a:rPr lang="en-US" dirty="0">
                <a:solidFill>
                  <a:schemeClr val="accent1"/>
                </a:solidFill>
              </a:rPr>
              <a:t>(more than one train at one block)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C9406-B3AA-D345-B4FC-13868D5AB572}"/>
              </a:ext>
            </a:extLst>
          </p:cNvPr>
          <p:cNvSpPr txBox="1"/>
          <p:nvPr/>
        </p:nvSpPr>
        <p:spPr>
          <a:xfrm>
            <a:off x="6377151" y="2396359"/>
            <a:ext cx="247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  <a:latin typeface="Arial Unicode MS"/>
                <a:ea typeface="Arial Unicode MS"/>
                <a:cs typeface="Arial Unicode MS"/>
              </a:rPr>
              <a:t>□ </a:t>
            </a:r>
            <a:r>
              <a:rPr lang="en-US" dirty="0">
                <a:solidFill>
                  <a:schemeClr val="accent6"/>
                </a:solidFill>
                <a:latin typeface="+mj-lt"/>
                <a:ea typeface="Arial Unicode MS"/>
                <a:cs typeface="Arial Unicode MS"/>
              </a:rPr>
              <a:t>“in every future state”</a:t>
            </a:r>
            <a:endParaRPr lang="en-DE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2D5C8EA7-6B22-7A4D-87F3-C343033E8DF2}"/>
              </a:ext>
            </a:extLst>
          </p:cNvPr>
          <p:cNvCxnSpPr>
            <a:cxnSpLocks/>
            <a:stCxn id="5" idx="1"/>
            <a:endCxn id="7" idx="2"/>
          </p:cNvCxnSpPr>
          <p:nvPr/>
        </p:nvCxnSpPr>
        <p:spPr>
          <a:xfrm rot="10800000">
            <a:off x="4729657" y="2323837"/>
            <a:ext cx="1647495" cy="257189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71A90A8-3ACA-5C45-AF7D-1BC8A5756371}"/>
              </a:ext>
            </a:extLst>
          </p:cNvPr>
          <p:cNvSpPr/>
          <p:nvPr/>
        </p:nvSpPr>
        <p:spPr>
          <a:xfrm>
            <a:off x="4422228" y="2278117"/>
            <a:ext cx="614855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0063" y="1214438"/>
            <a:ext cx="7000875" cy="29986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accent2"/>
                </a:solidFill>
              </a:rPr>
              <a:t>Future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201738"/>
            <a:ext cx="1143000" cy="3013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accent2"/>
                </a:solidFill>
              </a:rPr>
              <a:t>Past</a:t>
            </a:r>
          </a:p>
        </p:txBody>
      </p:sp>
      <p:sp>
        <p:nvSpPr>
          <p:cNvPr id="112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Linear Temporal Logic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0033" y="1600200"/>
            <a:ext cx="7000925" cy="2614617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	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shall hold in the next state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◇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 shall hold in some future state (sooner or later)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 shall hold in every future state (always)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Arial Unicode MS"/>
              <a:cs typeface="Arial Unicode M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	P shall hold until N becomes true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(always until)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n-lt"/>
              </a:rPr>
              <a:t>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will eventually become true)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	P shall hold unless N becomes true (always unless)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n-lt"/>
              </a:rPr>
              <a:t>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might not become true)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715272" y="1643051"/>
            <a:ext cx="1071541" cy="25717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US" sz="2000" dirty="0">
                <a:ea typeface="Arial Unicode MS"/>
                <a:cs typeface="Arial Unicode MS"/>
                <a:sym typeface="Symbol"/>
              </a:rPr>
              <a:t>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◆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￭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63" y="4357691"/>
            <a:ext cx="8358217" cy="22860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accent2"/>
                </a:solidFill>
              </a:rPr>
              <a:t>Other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00034" y="4714884"/>
            <a:ext cx="8286779" cy="1928826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  <a:sym typeface="Symbol"/>
              </a:rPr>
              <a:t>d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 shall hold in every future state up to deadline 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◇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  <a:sym typeface="Symbol"/>
              </a:rPr>
              <a:t>d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 shall hold within deadline 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P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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 Q	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( P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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Wingdings" pitchFamily="2" charset="2"/>
              </a:rPr>
              <a:t> Q)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j-lt"/>
                <a:ea typeface="Arial Unicode MS"/>
                <a:cs typeface="Arial Unicode MS"/>
                <a:sym typeface="Wingdings" pitchFamily="2" charset="2"/>
              </a:rPr>
              <a:t>		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/>
                <a:cs typeface="Arial Unicode MS"/>
                <a:sym typeface="Wingdings" pitchFamily="2" charset="2"/>
              </a:rPr>
              <a:t>(entailment)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Arial Unicode MS"/>
              <a:cs typeface="Arial Unicode M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Wingdings" pitchFamily="2" charset="2"/>
              </a:rPr>
              <a:t>@P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 (  P)  P    (‘P just became true in the current state’)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ECFDD9-47C7-164C-A686-EF2E2FFA85C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[</a:t>
            </a:r>
            <a:r>
              <a:rPr lang="en-US" dirty="0" err="1"/>
              <a:t>TargetCondition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Increase/Reduce [</a:t>
            </a:r>
            <a:r>
              <a:rPr lang="en-US" dirty="0" err="1"/>
              <a:t>TargetQuantity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Maximize/Minimize [</a:t>
            </a:r>
            <a:r>
              <a:rPr lang="en-US" dirty="0" err="1"/>
              <a:t>ObjectiveFunction</a:t>
            </a:r>
            <a:r>
              <a:rPr lang="en-US" dirty="0"/>
              <a:t>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types and categories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Behavioral</a:t>
            </a:r>
          </a:p>
          <a:p>
            <a:pPr lvl="1"/>
            <a:r>
              <a:rPr lang="en-US" dirty="0"/>
              <a:t>Clear cut sense (in isolation)</a:t>
            </a:r>
          </a:p>
          <a:p>
            <a:r>
              <a:rPr lang="en-US" dirty="0"/>
              <a:t>Soft goals</a:t>
            </a:r>
          </a:p>
          <a:p>
            <a:pPr lvl="1"/>
            <a:r>
              <a:rPr lang="en-US" dirty="0"/>
              <a:t>Preferences among alternatives</a:t>
            </a:r>
          </a:p>
          <a:p>
            <a:pPr lvl="1"/>
            <a:endParaRPr lang="en-US" dirty="0"/>
          </a:p>
          <a:p>
            <a:r>
              <a:rPr lang="en-US" dirty="0"/>
              <a:t>Functional</a:t>
            </a:r>
          </a:p>
          <a:p>
            <a:pPr lvl="1"/>
            <a:r>
              <a:rPr lang="en-US" dirty="0"/>
              <a:t>Intent underpinning a system service</a:t>
            </a:r>
          </a:p>
          <a:p>
            <a:r>
              <a:rPr lang="en-US" dirty="0"/>
              <a:t>Non functional</a:t>
            </a:r>
          </a:p>
          <a:p>
            <a:pPr lvl="1"/>
            <a:r>
              <a:rPr lang="en-US" dirty="0"/>
              <a:t>Quality or constraint on service provisioning or development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510F2-BA97-4F71-A650-C61645DFE93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572132" y="2000240"/>
            <a:ext cx="2857520" cy="285752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 rot="16200000" flipH="1">
            <a:off x="5572132" y="3429000"/>
            <a:ext cx="285752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3"/>
            <a:endCxn id="6" idx="1"/>
          </p:cNvCxnSpPr>
          <p:nvPr/>
        </p:nvCxnSpPr>
        <p:spPr>
          <a:xfrm flipH="1">
            <a:off x="5572132" y="3429000"/>
            <a:ext cx="285752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6248" y="385762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Behavioral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907" y="241672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Soft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92438" y="505993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Functional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29454" y="507207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Non-functional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15625" y="1571612"/>
            <a:ext cx="229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Pragmatic difference</a:t>
            </a:r>
          </a:p>
        </p:txBody>
      </p:sp>
      <p:sp>
        <p:nvSpPr>
          <p:cNvPr id="25" name="TextBox 24"/>
          <p:cNvSpPr txBox="1"/>
          <p:nvPr/>
        </p:nvSpPr>
        <p:spPr>
          <a:xfrm rot="5400000">
            <a:off x="7521564" y="3139647"/>
            <a:ext cx="221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Semantic difference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66187" y="199338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TYPE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401791" y="418795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CATEGORY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/>
          <a:lstStyle/>
          <a:p>
            <a:r>
              <a:rPr lang="en-US" dirty="0"/>
              <a:t>Security goals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D7D4E-6D2E-D342-8067-E8691A79A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46756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Application-level security analysis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6"/>
                </a:solidFill>
              </a:rPr>
              <a:t>threat</a:t>
            </a:r>
            <a:r>
              <a:rPr lang="en-US" dirty="0"/>
              <a:t> is the possibility of an </a:t>
            </a:r>
            <a:r>
              <a:rPr lang="en-US" dirty="0">
                <a:solidFill>
                  <a:schemeClr val="accent6"/>
                </a:solidFill>
              </a:rPr>
              <a:t>asset </a:t>
            </a:r>
            <a:r>
              <a:rPr lang="en-US" dirty="0"/>
              <a:t>in the system going unprotected against unintended behavior</a:t>
            </a:r>
          </a:p>
          <a:p>
            <a:pPr lvl="1"/>
            <a:r>
              <a:rPr lang="en-US" b="1" dirty="0">
                <a:solidFill>
                  <a:srgbClr val="2EC6D6"/>
                </a:solidFill>
              </a:rPr>
              <a:t>Obstacle analysis</a:t>
            </a:r>
            <a:r>
              <a:rPr lang="en-US" dirty="0"/>
              <a:t>: unintentional threats</a:t>
            </a:r>
          </a:p>
          <a:p>
            <a:pPr lvl="1"/>
            <a:r>
              <a:rPr lang="en-US" b="1" dirty="0">
                <a:solidFill>
                  <a:srgbClr val="2EC6D6"/>
                </a:solidFill>
              </a:rPr>
              <a:t>Threat analysis</a:t>
            </a:r>
            <a:r>
              <a:rPr lang="en-US" dirty="0"/>
              <a:t>: intentional threats</a:t>
            </a:r>
          </a:p>
          <a:p>
            <a:r>
              <a:rPr lang="en-US" dirty="0">
                <a:solidFill>
                  <a:schemeClr val="accent6"/>
                </a:solidFill>
              </a:rPr>
              <a:t>Unintentional obstruction</a:t>
            </a:r>
            <a:r>
              <a:rPr lang="en-US" dirty="0"/>
              <a:t>: possibility of inadvertent violation of a security goal</a:t>
            </a:r>
          </a:p>
          <a:p>
            <a:r>
              <a:rPr lang="en-US" dirty="0">
                <a:solidFill>
                  <a:schemeClr val="accent6"/>
                </a:solidFill>
              </a:rPr>
              <a:t>Intentional obstruction</a:t>
            </a:r>
            <a:r>
              <a:rPr lang="en-US" dirty="0"/>
              <a:t>: possibility of proactive violation of a security goal by exploitation of unprotected data and system knowledge acquired through malicious behaviors, calculations, deductive inferences,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6FA422-AAC8-B542-8C53-9B0BC4A22CAB}"/>
              </a:ext>
            </a:extLst>
          </p:cNvPr>
          <p:cNvSpPr/>
          <p:nvPr/>
        </p:nvSpPr>
        <p:spPr>
          <a:xfrm>
            <a:off x="717331" y="2333297"/>
            <a:ext cx="6361386" cy="764627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DFF2A-A3E1-8344-8298-F5F9E0CF947E}"/>
              </a:ext>
            </a:extLst>
          </p:cNvPr>
          <p:cNvSpPr txBox="1"/>
          <p:nvPr/>
        </p:nvSpPr>
        <p:spPr>
          <a:xfrm>
            <a:off x="7142054" y="2530944"/>
            <a:ext cx="188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80"/>
                </a:solidFill>
              </a:rPr>
              <a:t>KAOS terminology</a:t>
            </a:r>
          </a:p>
        </p:txBody>
      </p:sp>
    </p:spTree>
    <p:extLst>
      <p:ext uri="{BB962C8B-B14F-4D97-AF65-F5344CB8AC3E}">
        <p14:creationId xmlns:p14="http://schemas.microsoft.com/office/powerpoint/2010/main" val="41407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security goals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Clr>
                <a:schemeClr val="accent1"/>
              </a:buClr>
              <a:buNone/>
            </a:pPr>
            <a:r>
              <a:rPr lang="en-US" sz="2400" dirty="0"/>
              <a:t>Two complementary methods</a:t>
            </a:r>
          </a:p>
          <a:p>
            <a:pPr marL="0" lvl="1" indent="0">
              <a:buClr>
                <a:schemeClr val="accent1"/>
              </a:buClr>
              <a:buNone/>
            </a:pPr>
            <a:endParaRPr lang="en-US" sz="2400" dirty="0"/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r>
              <a:rPr lang="en-US" sz="2400" dirty="0"/>
              <a:t>Security specification patterns</a:t>
            </a:r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endParaRPr lang="en-US" sz="2400" dirty="0"/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r>
              <a:rPr lang="en-US" sz="2400" dirty="0"/>
              <a:t>Threat analysis and anti-goals (i.e., converse of asset-related achieve goals)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39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specification patterns (1/2)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662" y="3214686"/>
            <a:ext cx="6786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+mn-lt"/>
              </a:rPr>
              <a:t>Agent knowledge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must be modeled. LTL extended with epistemic operator</a:t>
            </a:r>
          </a:p>
          <a:p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r>
              <a:rPr lang="en-US" sz="2000" b="1" dirty="0" err="1">
                <a:latin typeface="+mn-lt"/>
              </a:rPr>
              <a:t>Knows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(P) ≡ </a:t>
            </a:r>
            <a:r>
              <a:rPr lang="en-US" sz="2000" b="1" dirty="0" err="1">
                <a:latin typeface="+mn-lt"/>
              </a:rPr>
              <a:t>Belief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(P) ∧ P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(knows property)</a:t>
            </a: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r>
              <a:rPr lang="en-US" sz="2000" b="1" dirty="0" err="1">
                <a:latin typeface="+mn-lt"/>
              </a:rPr>
              <a:t>KnowsV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(x) ≡ ∃ v: </a:t>
            </a:r>
            <a:r>
              <a:rPr lang="en-US" sz="2000" dirty="0" err="1">
                <a:latin typeface="+mn-lt"/>
              </a:rPr>
              <a:t>Knows</a:t>
            </a:r>
            <a:r>
              <a:rPr lang="en-US" sz="2000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(x=v)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(knows value)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8662" y="1749499"/>
            <a:ext cx="6858048" cy="12417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8860" y="4732726"/>
            <a:ext cx="18944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+mn-lt"/>
              </a:rPr>
              <a:t>“P is in </a:t>
            </a:r>
            <a:r>
              <a:rPr lang="en-US" sz="1200" b="1" i="1" dirty="0" err="1">
                <a:latin typeface="+mn-lt"/>
              </a:rPr>
              <a:t>ag’s</a:t>
            </a:r>
            <a:r>
              <a:rPr lang="en-US" sz="1200" b="1" i="1" dirty="0">
                <a:latin typeface="+mn-lt"/>
              </a:rPr>
              <a:t> local memory”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750331" y="467837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85918" y="5938083"/>
            <a:ext cx="1062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+mn-lt"/>
              </a:rPr>
              <a:t>state variable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2107389" y="588372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31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specification patterns (2/2)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3286124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+mn-lt"/>
              </a:rPr>
              <a:t>Authorized</a:t>
            </a:r>
            <a:r>
              <a:rPr lang="en-US" sz="2000" dirty="0">
                <a:latin typeface="+mn-lt"/>
              </a:rPr>
              <a:t> is generic predicate and needs to be instantiated through  a domain-specific definition. E.g.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∀ </a:t>
            </a:r>
            <a:r>
              <a:rPr lang="en-US" sz="2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: Agent, acc: Account</a:t>
            </a:r>
          </a:p>
          <a:p>
            <a:r>
              <a:rPr lang="en-US" sz="2000" b="1" dirty="0">
                <a:latin typeface="+mn-lt"/>
              </a:rPr>
              <a:t>Authorized</a:t>
            </a:r>
            <a:r>
              <a:rPr lang="en-US" sz="2000" dirty="0">
                <a:latin typeface="+mn-lt"/>
              </a:rPr>
              <a:t> (</a:t>
            </a:r>
            <a:r>
              <a:rPr lang="en-US" sz="2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, acc) ≡ </a:t>
            </a:r>
            <a:r>
              <a:rPr lang="de-DE" sz="2000" b="1" dirty="0">
                <a:latin typeface="+mn-lt"/>
              </a:rPr>
              <a:t>Owner</a:t>
            </a:r>
            <a:r>
              <a:rPr lang="de-DE" sz="2000" dirty="0">
                <a:latin typeface="+mn-lt"/>
              </a:rPr>
              <a:t> (ag, acc) ∨ </a:t>
            </a:r>
            <a:r>
              <a:rPr lang="de-DE" sz="2000" b="1" dirty="0">
                <a:latin typeface="+mn-lt"/>
              </a:rPr>
              <a:t>Proxy</a:t>
            </a:r>
            <a:r>
              <a:rPr lang="de-DE" sz="2000" dirty="0">
                <a:latin typeface="+mn-lt"/>
              </a:rPr>
              <a:t> (ag, acc) ∨ </a:t>
            </a:r>
            <a:r>
              <a:rPr lang="de-DE" sz="2000" b="1" dirty="0">
                <a:latin typeface="+mn-lt"/>
              </a:rPr>
              <a:t>Manager</a:t>
            </a:r>
            <a:r>
              <a:rPr lang="de-DE" sz="2000" dirty="0">
                <a:latin typeface="+mn-lt"/>
              </a:rPr>
              <a:t> (ag, acc)</a:t>
            </a:r>
            <a:endParaRPr lang="en-US" sz="2000" dirty="0">
              <a:latin typeface="+mn-lt"/>
            </a:endParaRPr>
          </a:p>
          <a:p>
            <a:endParaRPr lang="en-US" sz="2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1749500"/>
            <a:ext cx="6858048" cy="12617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08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Spec patterns for other security properties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62" y="1357298"/>
            <a:ext cx="7429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Privacy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Maintain</a:t>
            </a:r>
            <a:r>
              <a:rPr lang="en-US" sz="1800" dirty="0"/>
              <a:t>[</a:t>
            </a:r>
            <a:r>
              <a:rPr lang="en-US" sz="1800" dirty="0" err="1"/>
              <a:t>PrivateInfoKnownOnlyIfConsentedByOwner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, </a:t>
            </a:r>
            <a:r>
              <a:rPr lang="en-US" sz="1800" dirty="0" err="1"/>
              <a:t>ag</a:t>
            </a:r>
            <a:r>
              <a:rPr lang="en-US" sz="1800" dirty="0"/>
              <a:t>’: Agent, ob: Object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KnowsV</a:t>
            </a:r>
            <a:r>
              <a:rPr lang="en-US" sz="1800" baseline="-25000" dirty="0" err="1"/>
              <a:t>ag</a:t>
            </a:r>
            <a:r>
              <a:rPr lang="en-US" sz="1800" dirty="0"/>
              <a:t> (ob.info) ∧ </a:t>
            </a:r>
            <a:r>
              <a:rPr lang="en-US" sz="1800" dirty="0" err="1">
                <a:solidFill>
                  <a:schemeClr val="accent2"/>
                </a:solidFill>
              </a:rPr>
              <a:t>OwnedBy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(ob.info, </a:t>
            </a:r>
            <a:r>
              <a:rPr lang="en-US" sz="1800" dirty="0" err="1"/>
              <a:t>ag</a:t>
            </a:r>
            <a:r>
              <a:rPr lang="en-US" sz="1800" dirty="0"/>
              <a:t>’) ∧ </a:t>
            </a:r>
            <a:r>
              <a:rPr lang="en-US" sz="1800" dirty="0" err="1"/>
              <a:t>ag</a:t>
            </a:r>
            <a:r>
              <a:rPr lang="en-US" sz="1800" dirty="0"/>
              <a:t> </a:t>
            </a:r>
            <a:r>
              <a:rPr lang="en-US" sz="1800" dirty="0">
                <a:latin typeface="Courier New"/>
                <a:cs typeface="Courier New"/>
              </a:rPr>
              <a:t>≠</a:t>
            </a:r>
            <a:r>
              <a:rPr lang="en-US" sz="1800" dirty="0"/>
              <a:t> </a:t>
            </a:r>
            <a:r>
              <a:rPr lang="en-US" sz="1800" dirty="0" err="1"/>
              <a:t>ag</a:t>
            </a:r>
            <a:r>
              <a:rPr lang="en-US" sz="1800" dirty="0"/>
              <a:t>’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 </a:t>
            </a:r>
            <a:r>
              <a:rPr lang="en-US" sz="1800" dirty="0">
                <a:solidFill>
                  <a:schemeClr val="accent2"/>
                </a:solidFill>
                <a:cs typeface="Courier New"/>
              </a:rPr>
              <a:t>Consent</a:t>
            </a:r>
            <a:r>
              <a:rPr lang="en-US" sz="1800" dirty="0">
                <a:cs typeface="Courier New"/>
              </a:rPr>
              <a:t> (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, ob.info, 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’)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3023242"/>
            <a:ext cx="742955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Integrity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Maintain</a:t>
            </a:r>
            <a:r>
              <a:rPr lang="en-US" sz="1800" dirty="0"/>
              <a:t>[</a:t>
            </a:r>
            <a:r>
              <a:rPr lang="en-US" sz="1800" dirty="0" err="1"/>
              <a:t>ObjectInfoChangeOnlyIfCorrectAndAuthorized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: Agent, ob: Object, v: Value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ob.info = v ∧ </a:t>
            </a:r>
            <a:r>
              <a:rPr lang="en-US" sz="1800" b="1" dirty="0"/>
              <a:t>o</a:t>
            </a:r>
            <a:r>
              <a:rPr lang="en-US" sz="1800" dirty="0"/>
              <a:t> (ob.info </a:t>
            </a:r>
            <a:r>
              <a:rPr lang="en-US" sz="1800" dirty="0">
                <a:latin typeface="Courier New"/>
                <a:cs typeface="Courier New"/>
              </a:rPr>
              <a:t>≠ </a:t>
            </a:r>
            <a:r>
              <a:rPr lang="en-US" sz="1800" dirty="0"/>
              <a:t>v) ∧ </a:t>
            </a:r>
            <a:r>
              <a:rPr lang="en-US" sz="1800" dirty="0" err="1">
                <a:solidFill>
                  <a:schemeClr val="accent2"/>
                </a:solidFill>
              </a:rPr>
              <a:t>UnderControl</a:t>
            </a:r>
            <a:r>
              <a:rPr lang="en-US" sz="1800" dirty="0"/>
              <a:t> (ob.info, </a:t>
            </a:r>
            <a:r>
              <a:rPr lang="en-US" sz="1800" dirty="0" err="1"/>
              <a:t>ag</a:t>
            </a:r>
            <a:r>
              <a:rPr lang="en-US" sz="1800" dirty="0"/>
              <a:t>)</a:t>
            </a:r>
          </a:p>
          <a:p>
            <a:pPr>
              <a:tabLst>
                <a:tab pos="892175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	 </a:t>
            </a:r>
            <a:r>
              <a:rPr lang="en-US" sz="1800" dirty="0">
                <a:solidFill>
                  <a:schemeClr val="accent2"/>
                </a:solidFill>
              </a:rPr>
              <a:t>Authorized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 ∧ o </a:t>
            </a:r>
            <a:r>
              <a:rPr lang="en-US" sz="1800" dirty="0">
                <a:solidFill>
                  <a:schemeClr val="accent2"/>
                </a:solidFill>
              </a:rPr>
              <a:t>Integrity</a:t>
            </a:r>
            <a:r>
              <a:rPr lang="en-US" sz="1800" dirty="0"/>
              <a:t> (ob.info) 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4952068"/>
            <a:ext cx="7429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Availability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Achieve</a:t>
            </a:r>
            <a:r>
              <a:rPr lang="en-US" sz="1800" dirty="0"/>
              <a:t>[</a:t>
            </a:r>
            <a:r>
              <a:rPr lang="en-US" sz="1800" dirty="0" err="1"/>
              <a:t>ObjectInfoUsableWhenNeededAndAuthorized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: Agent, ob: Object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>
                <a:solidFill>
                  <a:schemeClr val="accent2"/>
                </a:solidFill>
              </a:rPr>
              <a:t>Needs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 ∧ </a:t>
            </a:r>
            <a:r>
              <a:rPr lang="en-US" sz="1800" dirty="0">
                <a:solidFill>
                  <a:schemeClr val="accent2"/>
                </a:solidFill>
              </a:rPr>
              <a:t>Authorized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</a:t>
            </a:r>
          </a:p>
          <a:p>
            <a:pPr>
              <a:tabLst>
                <a:tab pos="892175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	</a:t>
            </a:r>
            <a:r>
              <a:rPr lang="en-US" sz="1800" dirty="0"/>
              <a:t> </a:t>
            </a:r>
            <a:r>
              <a:rPr lang="en-US" sz="1800" i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◊</a:t>
            </a:r>
            <a:r>
              <a:rPr lang="en-US" sz="1800" i="1" baseline="-25000" dirty="0">
                <a:solidFill>
                  <a:schemeClr val="tx1"/>
                </a:solidFill>
                <a:latin typeface="Courier New"/>
                <a:cs typeface="Courier New"/>
              </a:rPr>
              <a:t>≤</a:t>
            </a:r>
            <a:r>
              <a:rPr lang="en-US" sz="1800" baseline="-25000" dirty="0"/>
              <a:t>d </a:t>
            </a:r>
            <a:r>
              <a:rPr lang="en-US" sz="1800" dirty="0">
                <a:solidFill>
                  <a:schemeClr val="accent2"/>
                </a:solidFill>
              </a:rPr>
              <a:t>Using</a:t>
            </a:r>
            <a:r>
              <a:rPr lang="en-US" sz="1800" dirty="0">
                <a:cs typeface="Courier New"/>
              </a:rPr>
              <a:t> (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, ob.info)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76678-8FC7-D040-9C57-9DD4E59A1FD7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34587-5042-A449-BA45-B8BE1B03076A}"/>
              </a:ext>
            </a:extLst>
          </p:cNvPr>
          <p:cNvSpPr txBox="1"/>
          <p:nvPr/>
        </p:nvSpPr>
        <p:spPr>
          <a:xfrm>
            <a:off x="4070043" y="6483520"/>
            <a:ext cx="2929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solidFill>
                  <a:schemeClr val="accent6"/>
                </a:solidFill>
              </a:rPr>
              <a:t>“soner or later before the deadline d”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F6C417D5-5CD9-2947-B2D0-D0CD607AB5BB}"/>
              </a:ext>
            </a:extLst>
          </p:cNvPr>
          <p:cNvCxnSpPr>
            <a:cxnSpLocks/>
            <a:stCxn id="3" idx="1"/>
            <a:endCxn id="11" idx="2"/>
          </p:cNvCxnSpPr>
          <p:nvPr/>
        </p:nvCxnSpPr>
        <p:spPr>
          <a:xfrm rot="10800000">
            <a:off x="2246341" y="6475115"/>
            <a:ext cx="1823703" cy="162294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A54798-963B-5848-9C5D-569100A5B282}"/>
              </a:ext>
            </a:extLst>
          </p:cNvPr>
          <p:cNvSpPr/>
          <p:nvPr/>
        </p:nvSpPr>
        <p:spPr>
          <a:xfrm>
            <a:off x="2096814" y="6429396"/>
            <a:ext cx="299052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96C1EB-5100-C045-B3FB-765132274079}"/>
              </a:ext>
            </a:extLst>
          </p:cNvPr>
          <p:cNvSpPr txBox="1"/>
          <p:nvPr/>
        </p:nvSpPr>
        <p:spPr>
          <a:xfrm>
            <a:off x="6603036" y="4495422"/>
            <a:ext cx="151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solidFill>
                  <a:schemeClr val="accent6"/>
                </a:solidFill>
              </a:rPr>
              <a:t>“in the next state”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2AD056DD-FCF8-5B42-9EF5-2BBE14FE0DAC}"/>
              </a:ext>
            </a:extLst>
          </p:cNvPr>
          <p:cNvCxnSpPr>
            <a:cxnSpLocks/>
            <a:stCxn id="15" idx="1"/>
            <a:endCxn id="17" idx="2"/>
          </p:cNvCxnSpPr>
          <p:nvPr/>
        </p:nvCxnSpPr>
        <p:spPr>
          <a:xfrm rot="10800000">
            <a:off x="4779334" y="4487017"/>
            <a:ext cx="1823703" cy="162294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2E2C5F4-8F3A-5E4B-B154-FBEEF2BEFB5C}"/>
              </a:ext>
            </a:extLst>
          </p:cNvPr>
          <p:cNvSpPr/>
          <p:nvPr/>
        </p:nvSpPr>
        <p:spPr>
          <a:xfrm>
            <a:off x="4629807" y="4441298"/>
            <a:ext cx="299052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91930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Instantiate 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662" y="5137864"/>
            <a:ext cx="6858048" cy="105251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ePurseBalanceDisclosedtoUnauthorized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p: Person, </a:t>
            </a:r>
            <a:r>
              <a:rPr lang="en-US" dirty="0" err="1"/>
              <a:t>ep</a:t>
            </a:r>
            <a:r>
              <a:rPr lang="en-US" dirty="0"/>
              <a:t>: </a:t>
            </a:r>
            <a:r>
              <a:rPr lang="en-US" dirty="0" err="1"/>
              <a:t>ePurse</a:t>
            </a:r>
            <a:endParaRPr lang="en-US" dirty="0"/>
          </a:p>
          <a:p>
            <a:r>
              <a:rPr lang="en-US" b="1" dirty="0"/>
              <a:t>	¬</a:t>
            </a:r>
            <a:r>
              <a:rPr lang="en-US" dirty="0">
                <a:cs typeface="Courier New"/>
              </a:rPr>
              <a:t> Owner (p, </a:t>
            </a:r>
            <a:r>
              <a:rPr lang="en-US" dirty="0" err="1">
                <a:cs typeface="Courier New"/>
              </a:rPr>
              <a:t>ep</a:t>
            </a:r>
            <a:r>
              <a:rPr lang="en-US" dirty="0">
                <a:cs typeface="Courier New"/>
              </a:rPr>
              <a:t>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</a:t>
            </a:r>
            <a:r>
              <a:rPr lang="en-US" dirty="0" err="1"/>
              <a:t>ep.Balance</a:t>
            </a:r>
            <a:r>
              <a:rPr lang="en-US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8662" y="3603783"/>
            <a:ext cx="6858048" cy="136436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AccountNumber&amp;PinDisclosedToUnauthorized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p: Person, acc: Account</a:t>
            </a:r>
          </a:p>
          <a:p>
            <a:r>
              <a:rPr lang="en-US" b="1" dirty="0"/>
              <a:t>	¬ </a:t>
            </a:r>
            <a:r>
              <a:rPr lang="en-US" dirty="0">
                <a:cs typeface="Courier New"/>
              </a:rPr>
              <a:t>( Owner (p, acc) </a:t>
            </a:r>
            <a:r>
              <a:rPr lang="en-US" dirty="0"/>
              <a:t>∨</a:t>
            </a:r>
            <a:r>
              <a:rPr lang="en-US" dirty="0">
                <a:cs typeface="Courier New"/>
              </a:rPr>
              <a:t> Proxy (p, acc) </a:t>
            </a:r>
            <a:r>
              <a:rPr lang="en-US" dirty="0"/>
              <a:t>∨</a:t>
            </a:r>
            <a:r>
              <a:rPr lang="en-US" dirty="0">
                <a:cs typeface="Courier New"/>
              </a:rPr>
              <a:t>  Manager (p, acc) )</a:t>
            </a:r>
          </a:p>
          <a:p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urier New"/>
                <a:sym typeface="Symbol" pitchFamily="18" charset="2"/>
              </a:rPr>
              <a:t>	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(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</a:t>
            </a:r>
            <a:r>
              <a:rPr lang="en-US" dirty="0" err="1"/>
              <a:t>acc.Acc</a:t>
            </a:r>
            <a:r>
              <a:rPr lang="en-US" dirty="0"/>
              <a:t>#) ∧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(acc.PIN) 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1749499"/>
            <a:ext cx="6858048" cy="1403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3603" y="3080563"/>
            <a:ext cx="1763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Examples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7449718" y="2902743"/>
            <a:ext cx="0" cy="1052513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7821636" y="2991838"/>
            <a:ext cx="12160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Agent …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Object …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Authorized </a:t>
            </a:r>
            <a:r>
              <a:rPr lang="en-US" sz="1400" b="1" dirty="0">
                <a:solidFill>
                  <a:schemeClr val="accent2"/>
                </a:solidFill>
                <a:latin typeface="Calibri" pitchFamily="34" charset="0"/>
                <a:sym typeface="Symbol" pitchFamily="18" charset="2"/>
              </a:rPr>
              <a:t>…</a:t>
            </a:r>
            <a:endParaRPr lang="en-US" sz="1400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080A46-8F9C-644E-BEED-3346A1BE5AB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559709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Instantiate pattern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  <a:tabLst>
                <a:tab pos="1436688" algn="l"/>
              </a:tabLst>
            </a:pPr>
            <a:r>
              <a:rPr lang="en-US" dirty="0"/>
              <a:t>Instantiating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	meta-classes </a:t>
            </a:r>
            <a:r>
              <a:rPr lang="en-US" dirty="0"/>
              <a:t>(such as Object, Agent) and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6"/>
                </a:solidFill>
              </a:rPr>
              <a:t>generic attributes </a:t>
            </a:r>
            <a:r>
              <a:rPr lang="en-US" dirty="0"/>
              <a:t>(such as Info</a:t>
            </a:r>
            <a:r>
              <a:rPr lang="en-US" i="1" dirty="0"/>
              <a:t>) </a:t>
            </a:r>
            <a:br>
              <a:rPr lang="en-US" i="1" dirty="0"/>
            </a:br>
            <a:r>
              <a:rPr lang="en-US" dirty="0"/>
              <a:t>to </a:t>
            </a:r>
            <a:r>
              <a:rPr lang="en-US" u="sng" dirty="0"/>
              <a:t>application-specific sensitive classes, attributes and associations</a:t>
            </a:r>
            <a:r>
              <a:rPr lang="en-US" dirty="0"/>
              <a:t> in the object model</a:t>
            </a:r>
          </a:p>
          <a:p>
            <a:pPr marL="514350" indent="-514350">
              <a:buFont typeface="+mj-lt"/>
              <a:buAutoNum type="alphaLcParenR"/>
              <a:tabLst>
                <a:tab pos="1436688" algn="l"/>
              </a:tabLst>
            </a:pPr>
            <a:r>
              <a:rPr lang="en-US" dirty="0"/>
              <a:t>Specializing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6"/>
                </a:solidFill>
              </a:rPr>
              <a:t>predicates</a:t>
            </a:r>
            <a:r>
              <a:rPr lang="en-US" dirty="0"/>
              <a:t> (such as Authorized, </a:t>
            </a:r>
            <a:r>
              <a:rPr lang="en-US" dirty="0" err="1"/>
              <a:t>UnderControl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through substitution by </a:t>
            </a:r>
            <a:r>
              <a:rPr lang="en-US" u="sng" dirty="0"/>
              <a:t>application-specific definitions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8316F6-FBC6-7C47-99BC-8AFC4B906A57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226612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/>
          <a:lstStyle/>
          <a:p>
            <a:r>
              <a:rPr lang="en-US" dirty="0"/>
              <a:t>Threat analysis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0615BD-4134-4A42-99EB-F2E621D24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Starting point: anti-goals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</a:t>
            </a:r>
            <a:r>
              <a:rPr lang="en-US" u="sng" dirty="0"/>
              <a:t>converse</a:t>
            </a:r>
            <a:r>
              <a:rPr lang="en-US" dirty="0"/>
              <a:t> of asset-related </a:t>
            </a:r>
            <a:r>
              <a:rPr lang="en-US" b="1" dirty="0"/>
              <a:t>Achieve</a:t>
            </a:r>
            <a:r>
              <a:rPr lang="en-US" dirty="0"/>
              <a:t> goals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00" y="2362794"/>
            <a:ext cx="6215106" cy="12311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cs typeface="Courier New" pitchFamily="49" charset="0"/>
              </a:rPr>
              <a:t>PreCondition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 ◊ </a:t>
            </a:r>
            <a:r>
              <a:rPr lang="en-US" sz="1800" dirty="0" err="1">
                <a:solidFill>
                  <a:schemeClr val="tx1"/>
                </a:solidFill>
                <a:cs typeface="Courier New" pitchFamily="49" charset="0"/>
              </a:rPr>
              <a:t>TargetCondition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		(Achieve goal)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800" i="1" dirty="0"/>
              <a:t>has converse</a:t>
            </a:r>
          </a:p>
          <a:p>
            <a:r>
              <a:rPr lang="en-US" sz="1800" dirty="0" err="1">
                <a:cs typeface="Courier New" pitchFamily="49" charset="0"/>
              </a:rPr>
              <a:t>TargetCondition</a:t>
            </a:r>
            <a:r>
              <a:rPr lang="en-US" sz="1800" dirty="0">
                <a:cs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800" dirty="0">
                <a:cs typeface="Courier New" pitchFamily="49" charset="0"/>
              </a:rPr>
              <a:t> </a:t>
            </a:r>
            <a:r>
              <a:rPr lang="en-US" sz="1800" dirty="0" err="1">
                <a:cs typeface="Courier New" pitchFamily="49" charset="0"/>
              </a:rPr>
              <a:t>PreCondition</a:t>
            </a:r>
            <a:r>
              <a:rPr lang="en-US" sz="1800" dirty="0"/>
              <a:t>		(Maintain goal)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2143109" y="6143644"/>
            <a:ext cx="1928825" cy="604838"/>
          </a:xfrm>
          <a:prstGeom prst="parallelogram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ItemPaid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2d </a:t>
            </a:r>
            <a:r>
              <a:rPr lang="en-US" sz="1600" dirty="0" err="1">
                <a:solidFill>
                  <a:schemeClr val="bg1"/>
                </a:solidFill>
              </a:rPr>
              <a:t>ItemSent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5000628" y="4967302"/>
            <a:ext cx="1643073" cy="604838"/>
          </a:xfrm>
          <a:prstGeom prst="parallelogram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ItemSent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b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</a:br>
            <a:r>
              <a:rPr lang="en-US" sz="1600" dirty="0" err="1">
                <a:solidFill>
                  <a:schemeClr val="bg1"/>
                </a:solidFill>
              </a:rPr>
              <a:t>ItemPaid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1" name="Curved Connector 10"/>
          <p:cNvCxnSpPr>
            <a:stCxn id="37" idx="0"/>
            <a:endCxn id="7" idx="5"/>
          </p:cNvCxnSpPr>
          <p:nvPr/>
        </p:nvCxnSpPr>
        <p:spPr>
          <a:xfrm rot="5400000" flipH="1" flipV="1">
            <a:off x="3976387" y="5043798"/>
            <a:ext cx="873923" cy="1325770"/>
          </a:xfrm>
          <a:prstGeom prst="curvedConnector2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allelogram 11"/>
          <p:cNvSpPr/>
          <p:nvPr/>
        </p:nvSpPr>
        <p:spPr>
          <a:xfrm>
            <a:off x="1509690" y="4500570"/>
            <a:ext cx="2990872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ItemOrderedByBuyer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7d </a:t>
            </a:r>
            <a:r>
              <a:rPr lang="en-US" sz="1600" dirty="0" err="1">
                <a:solidFill>
                  <a:schemeClr val="bg1"/>
                </a:solidFill>
              </a:rPr>
              <a:t>ItemReceivedByBuyer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Parallelogram 13"/>
          <p:cNvSpPr/>
          <p:nvPr/>
        </p:nvSpPr>
        <p:spPr>
          <a:xfrm>
            <a:off x="71407" y="5929330"/>
            <a:ext cx="2000264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ItemOrdered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2d </a:t>
            </a:r>
            <a:r>
              <a:rPr lang="en-US" sz="1600" dirty="0" err="1">
                <a:solidFill>
                  <a:schemeClr val="bg1"/>
                </a:solidFill>
              </a:rPr>
              <a:t>ItemPaid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Parallelogram 14"/>
          <p:cNvSpPr/>
          <p:nvPr/>
        </p:nvSpPr>
        <p:spPr>
          <a:xfrm>
            <a:off x="4214810" y="5929330"/>
            <a:ext cx="2214577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ItemSent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3d </a:t>
            </a:r>
            <a:r>
              <a:rPr lang="en-US" sz="1600" dirty="0" err="1">
                <a:solidFill>
                  <a:schemeClr val="bg1"/>
                </a:solidFill>
              </a:rPr>
              <a:t>ItemReceived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6500834"/>
            <a:ext cx="1241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ShippingCo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857488" y="5368940"/>
            <a:ext cx="214312" cy="203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>
            <a:stCxn id="14" idx="1"/>
            <a:endCxn id="25" idx="3"/>
          </p:cNvCxnSpPr>
          <p:nvPr/>
        </p:nvCxnSpPr>
        <p:spPr>
          <a:xfrm rot="5400000" flipH="1" flipV="1">
            <a:off x="1824534" y="4864992"/>
            <a:ext cx="386948" cy="17417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6" idx="0"/>
            <a:endCxn id="25" idx="4"/>
          </p:cNvCxnSpPr>
          <p:nvPr/>
        </p:nvCxnSpPr>
        <p:spPr>
          <a:xfrm rot="16200000" flipV="1">
            <a:off x="2750331" y="5786453"/>
            <a:ext cx="571504" cy="1428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5" idx="1"/>
            <a:endCxn id="25" idx="5"/>
          </p:cNvCxnSpPr>
          <p:nvPr/>
        </p:nvCxnSpPr>
        <p:spPr>
          <a:xfrm rot="16200000" flipV="1">
            <a:off x="4025585" y="4557212"/>
            <a:ext cx="386948" cy="23572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5" idx="0"/>
            <a:endCxn id="12" idx="3"/>
          </p:cNvCxnSpPr>
          <p:nvPr/>
        </p:nvCxnSpPr>
        <p:spPr>
          <a:xfrm rot="16200000" flipV="1">
            <a:off x="2815317" y="5219612"/>
            <a:ext cx="263532" cy="3512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643306" y="6143644"/>
            <a:ext cx="214314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/>
          <p:cNvSpPr/>
          <p:nvPr/>
        </p:nvSpPr>
        <p:spPr>
          <a:xfrm flipH="1">
            <a:off x="7000892" y="4929198"/>
            <a:ext cx="1928826" cy="714380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ItemSent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</a:t>
            </a:r>
            <a:r>
              <a:rPr lang="en-US" dirty="0">
                <a:solidFill>
                  <a:schemeClr val="tx1"/>
                </a:solidFill>
              </a:rPr>
              <a:t> ¬ </a:t>
            </a:r>
            <a:r>
              <a:rPr lang="en-US" dirty="0" err="1">
                <a:solidFill>
                  <a:schemeClr val="tx1"/>
                </a:solidFill>
              </a:rPr>
              <a:t>ItemPaid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572528" y="5357826"/>
            <a:ext cx="365125" cy="488950"/>
            <a:chOff x="6850081" y="3027363"/>
            <a:chExt cx="365125" cy="488950"/>
          </a:xfrm>
        </p:grpSpPr>
        <p:sp>
          <p:nvSpPr>
            <p:cNvPr id="26" name="Freeform 41"/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5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6"/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7"/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9"/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0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2"/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3"/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5"/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47" name="Shape 46"/>
          <p:cNvCxnSpPr>
            <a:stCxn id="7" idx="0"/>
            <a:endCxn id="18" idx="1"/>
          </p:cNvCxnSpPr>
          <p:nvPr/>
        </p:nvCxnSpPr>
        <p:spPr>
          <a:xfrm rot="5400000" flipH="1" flipV="1">
            <a:off x="6830034" y="3921329"/>
            <a:ext cx="38104" cy="2053842"/>
          </a:xfrm>
          <a:prstGeom prst="curvedConnector3">
            <a:avLst>
              <a:gd name="adj1" fmla="val 699937"/>
            </a:avLst>
          </a:prstGeom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AAF0F6-3FFC-7E4D-B103-1C07A48376AD}"/>
              </a:ext>
            </a:extLst>
          </p:cNvPr>
          <p:cNvSpPr txBox="1"/>
          <p:nvPr/>
        </p:nvSpPr>
        <p:spPr>
          <a:xfrm rot="20867720">
            <a:off x="4135177" y="5007103"/>
            <a:ext cx="101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converse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AC94A4-9F50-3543-9EAB-4FA24396F495}"/>
              </a:ext>
            </a:extLst>
          </p:cNvPr>
          <p:cNvSpPr txBox="1"/>
          <p:nvPr/>
        </p:nvSpPr>
        <p:spPr>
          <a:xfrm rot="21321032">
            <a:off x="6172491" y="4325843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negation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8468D-BF17-4C4A-86E4-12E58F37FFB8}"/>
              </a:ext>
            </a:extLst>
          </p:cNvPr>
          <p:cNvSpPr txBox="1"/>
          <p:nvPr/>
        </p:nvSpPr>
        <p:spPr>
          <a:xfrm>
            <a:off x="8041973" y="4482578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</a:t>
            </a:r>
            <a:r>
              <a:rPr lang="en-DE" b="1" dirty="0">
                <a:solidFill>
                  <a:srgbClr val="FF0000"/>
                </a:solidFill>
              </a:rPr>
              <a:t>nti-goal</a:t>
            </a:r>
          </a:p>
        </p:txBody>
      </p:sp>
    </p:spTree>
    <p:extLst>
      <p:ext uri="{BB962C8B-B14F-4D97-AF65-F5344CB8AC3E}">
        <p14:creationId xmlns:p14="http://schemas.microsoft.com/office/powerpoint/2010/main" val="212554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Threat analysis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Get initial anti-goals to be refined/abstracted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Identify attackers wishing them and their capabilities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Build threat 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Derive new security goals as countermeasures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Initial anti-goals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1736" y="2357430"/>
            <a:ext cx="3887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5400" dirty="0">
                <a:solidFill>
                  <a:schemeClr val="accent2"/>
                </a:solidFill>
              </a:rPr>
              <a:t>AG </a:t>
            </a:r>
            <a:r>
              <a:rPr lang="en-US" sz="5400" dirty="0">
                <a:solidFill>
                  <a:schemeClr val="accent2"/>
                </a:solidFill>
                <a:sym typeface="Symbol"/>
              </a:rPr>
              <a:t></a:t>
            </a:r>
            <a:r>
              <a:rPr lang="en-US" sz="5400" dirty="0">
                <a:solidFill>
                  <a:schemeClr val="accent2"/>
                </a:solidFill>
              </a:rPr>
              <a:t> ¬ SG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54DCF0-1448-9F47-BA3D-F7A61A6084C9}"/>
              </a:ext>
            </a:extLst>
          </p:cNvPr>
          <p:cNvSpPr txBox="1"/>
          <p:nvPr/>
        </p:nvSpPr>
        <p:spPr>
          <a:xfrm>
            <a:off x="2571736" y="3429000"/>
            <a:ext cx="10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  <a:r>
              <a:rPr lang="en-DE" dirty="0"/>
              <a:t>nti goal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3DCB91-AB66-294B-B5F1-16A9D013CF81}"/>
              </a:ext>
            </a:extLst>
          </p:cNvPr>
          <p:cNvSpPr txBox="1"/>
          <p:nvPr/>
        </p:nvSpPr>
        <p:spPr>
          <a:xfrm>
            <a:off x="4866702" y="3435725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Security</a:t>
            </a:r>
            <a:r>
              <a:rPr lang="en-DE" dirty="0"/>
              <a:t> goal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Initial anti-goals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850" y="2428868"/>
            <a:ext cx="856932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Avoid</a:t>
            </a:r>
            <a:r>
              <a:rPr lang="en-US" sz="1800" dirty="0">
                <a:solidFill>
                  <a:srgbClr val="000000"/>
                </a:solidFill>
              </a:rPr>
              <a:t>[</a:t>
            </a:r>
            <a:r>
              <a:rPr lang="en-US" sz="1800" dirty="0" err="1"/>
              <a:t>AccountNumber&amp;PinDisclosedToUnauthorized</a:t>
            </a:r>
            <a:r>
              <a:rPr lang="en-US" sz="1800" dirty="0">
                <a:solidFill>
                  <a:srgbClr val="000000"/>
                </a:solidFill>
              </a:rPr>
              <a:t>]</a:t>
            </a:r>
          </a:p>
          <a:p>
            <a:pPr>
              <a:buFont typeface="Symbol" pitchFamily="18" charset="2"/>
              <a:buChar char="&quot;"/>
            </a:pPr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 p: Person, acc: Account</a:t>
            </a:r>
          </a:p>
          <a:p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  </a:t>
            </a:r>
            <a:r>
              <a:rPr lang="en-US" sz="1800" b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￢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[Owner(p, acc)  Proxy(p, acc)  Manager(p, acc)]</a:t>
            </a:r>
            <a:b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</a:b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	  [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acc.Acc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#) </a:t>
            </a:r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(acc.PIN)]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275" y="4413243"/>
            <a:ext cx="8640763" cy="94138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  <a:latin typeface="+mj-lt"/>
              </a:rPr>
              <a:t>Achieve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[</a:t>
            </a:r>
            <a:r>
              <a:rPr lang="en-US" sz="1800" dirty="0" err="1"/>
              <a:t>AccountNumber&amp;PinDisclosedToUnauthorized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]</a:t>
            </a:r>
          </a:p>
          <a:p>
            <a:r>
              <a:rPr lang="en-US" sz="18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◇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 p: Person, acc: Account</a:t>
            </a:r>
          </a:p>
          <a:p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  </a:t>
            </a:r>
            <a:r>
              <a:rPr lang="en-US" sz="18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￢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Authorized(p, acc)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acc.Acc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#)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(acc.PIN)</a:t>
            </a:r>
          </a:p>
        </p:txBody>
      </p:sp>
      <p:cxnSp>
        <p:nvCxnSpPr>
          <p:cNvPr id="15" name="Straight Arrow Connector 14"/>
          <p:cNvCxnSpPr>
            <a:cxnSpLocks noChangeShapeType="1"/>
            <a:stCxn id="9" idx="2"/>
            <a:endCxn id="14" idx="0"/>
          </p:cNvCxnSpPr>
          <p:nvPr/>
        </p:nvCxnSpPr>
        <p:spPr bwMode="auto">
          <a:xfrm rot="16200000" flipH="1">
            <a:off x="4220062" y="4017648"/>
            <a:ext cx="784046" cy="7144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82953" name="TextBox 18"/>
          <p:cNvSpPr txBox="1">
            <a:spLocks noChangeArrowheads="1"/>
          </p:cNvSpPr>
          <p:nvPr/>
        </p:nvSpPr>
        <p:spPr bwMode="auto">
          <a:xfrm>
            <a:off x="5786446" y="5357826"/>
            <a:ext cx="32701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Calibri" pitchFamily="34" charset="0"/>
              </a:rPr>
              <a:t>Who would benefit from this?</a:t>
            </a: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295275" y="3910006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</a:rPr>
              <a:t>Negate goal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85720" y="1828792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</a:rPr>
              <a:t>Security goal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Identify attackers and capabilities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Who</a:t>
            </a:r>
            <a:r>
              <a:rPr lang="en-US" dirty="0"/>
              <a:t> might benefit from satisfaction of anti-goal</a:t>
            </a:r>
          </a:p>
          <a:p>
            <a:pPr lvl="1"/>
            <a:r>
              <a:rPr lang="en-US" dirty="0"/>
              <a:t>Agent classes (insider/outside, hacker, thief, terrorist)</a:t>
            </a:r>
          </a:p>
          <a:p>
            <a:pPr lvl="1"/>
            <a:endParaRPr lang="en-US" dirty="0"/>
          </a:p>
          <a:p>
            <a:r>
              <a:rPr lang="en-US" u="sng" dirty="0"/>
              <a:t>What</a:t>
            </a:r>
            <a:r>
              <a:rPr lang="en-US" dirty="0"/>
              <a:t> atomic conditions from the goal model the attacker can monitor/control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Anti-agent</a:t>
            </a:r>
          </a:p>
        </p:txBody>
      </p:sp>
      <p:sp>
        <p:nvSpPr>
          <p:cNvPr id="7885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Attacker (</a:t>
            </a:r>
            <a:r>
              <a:rPr lang="en-US" u="sng" dirty="0"/>
              <a:t>malicious agent</a:t>
            </a:r>
            <a:r>
              <a:rPr lang="en-US" dirty="0"/>
              <a:t>) has </a:t>
            </a:r>
            <a:r>
              <a:rPr lang="en-US" dirty="0">
                <a:solidFill>
                  <a:schemeClr val="accent6"/>
                </a:solidFill>
              </a:rPr>
              <a:t>objectives</a:t>
            </a:r>
          </a:p>
          <a:p>
            <a:pPr lvl="1"/>
            <a:r>
              <a:rPr lang="en-US" dirty="0"/>
              <a:t>Anti-goals (threats as goals)</a:t>
            </a:r>
          </a:p>
          <a:p>
            <a:r>
              <a:rPr lang="en-US" dirty="0"/>
              <a:t>Attacker has </a:t>
            </a:r>
            <a:r>
              <a:rPr lang="en-US" dirty="0">
                <a:solidFill>
                  <a:schemeClr val="accent6"/>
                </a:solidFill>
              </a:rPr>
              <a:t>capabilities</a:t>
            </a:r>
          </a:p>
          <a:p>
            <a:pPr lvl="1"/>
            <a:r>
              <a:rPr lang="en-US" dirty="0"/>
              <a:t>Conditions he can monitor and control</a:t>
            </a:r>
          </a:p>
          <a:p>
            <a:r>
              <a:rPr lang="en-US" dirty="0"/>
              <a:t>Attacker has system </a:t>
            </a:r>
            <a:r>
              <a:rPr lang="en-US" dirty="0">
                <a:solidFill>
                  <a:schemeClr val="accent6"/>
                </a:solidFill>
              </a:rPr>
              <a:t>knowledge</a:t>
            </a:r>
            <a:r>
              <a:rPr lang="en-US" dirty="0"/>
              <a:t> (anti-Dom)</a:t>
            </a:r>
          </a:p>
          <a:p>
            <a:pPr lvl="1"/>
            <a:r>
              <a:rPr lang="en-US" dirty="0"/>
              <a:t>Domain properties and goal model (“</a:t>
            </a:r>
            <a:r>
              <a:rPr lang="en-US" i="1" dirty="0"/>
              <a:t>most knowledgeable attacker</a:t>
            </a:r>
            <a:r>
              <a:rPr lang="en-US" dirty="0"/>
              <a:t>” assumption)</a:t>
            </a:r>
          </a:p>
          <a:p>
            <a:pPr lvl="1"/>
            <a:r>
              <a:rPr lang="en-US" dirty="0"/>
              <a:t>Software-to-be as part of </a:t>
            </a:r>
            <a:r>
              <a:rPr lang="en-US" i="1" dirty="0"/>
              <a:t>anti-environment</a:t>
            </a:r>
          </a:p>
          <a:p>
            <a:pPr lvl="1"/>
            <a:r>
              <a:rPr lang="en-US" dirty="0"/>
              <a:t>Anti-domain properties include </a:t>
            </a:r>
            <a:r>
              <a:rPr lang="en-US" i="1" dirty="0"/>
              <a:t>requirements</a:t>
            </a:r>
            <a:r>
              <a:rPr lang="en-US" dirty="0"/>
              <a:t> and </a:t>
            </a:r>
            <a:r>
              <a:rPr lang="en-US" i="1" dirty="0"/>
              <a:t>vulnerabilities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Build threat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</a:t>
            </a:r>
            <a:r>
              <a:rPr lang="en-US" dirty="0">
                <a:latin typeface="Comic Sans MS" pitchFamily="66" charset="0"/>
                <a:cs typeface="Arial" pitchFamily="34" charset="0"/>
              </a:rPr>
              <a:t>(initial anti-goal, attacker) </a:t>
            </a:r>
            <a:r>
              <a:rPr lang="en-US" dirty="0"/>
              <a:t>build anti-goal refinement/abstraction graph </a:t>
            </a:r>
          </a:p>
          <a:p>
            <a:endParaRPr lang="en-US" dirty="0"/>
          </a:p>
          <a:p>
            <a:r>
              <a:rPr lang="en-US" dirty="0"/>
              <a:t>Techniques</a:t>
            </a:r>
          </a:p>
          <a:p>
            <a:pPr lvl="1"/>
            <a:r>
              <a:rPr lang="en-US" dirty="0"/>
              <a:t>HOW questions to refine, WHY questions to find missing anti-goals</a:t>
            </a:r>
          </a:p>
          <a:p>
            <a:pPr lvl="1"/>
            <a:r>
              <a:rPr lang="en-US" dirty="0"/>
              <a:t>(Refinement patterns)</a:t>
            </a:r>
          </a:p>
          <a:p>
            <a:pPr lvl="1"/>
            <a:r>
              <a:rPr lang="en-US" dirty="0"/>
              <a:t>(Regression)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5356BE-CF4A-9E4B-A403-5843AEC6FFAA}"/>
              </a:ext>
            </a:extLst>
          </p:cNvPr>
          <p:cNvSpPr/>
          <p:nvPr/>
        </p:nvSpPr>
        <p:spPr>
          <a:xfrm>
            <a:off x="614855" y="4706007"/>
            <a:ext cx="4453759" cy="1024759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F21AA4-6456-DD48-8DEA-C76C1DDA5443}"/>
              </a:ext>
            </a:extLst>
          </p:cNvPr>
          <p:cNvSpPr txBox="1"/>
          <p:nvPr/>
        </p:nvSpPr>
        <p:spPr>
          <a:xfrm>
            <a:off x="5068614" y="5374466"/>
            <a:ext cx="230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W</a:t>
            </a:r>
            <a:r>
              <a:rPr lang="en-DE" dirty="0">
                <a:solidFill>
                  <a:srgbClr val="2EC6D6"/>
                </a:solidFill>
              </a:rPr>
              <a:t>e do not cover these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Refinement of anti-goals </a:t>
            </a:r>
            <a:r>
              <a:rPr lang="en-US" dirty="0">
                <a:sym typeface="Symbol"/>
              </a:rPr>
              <a:t> threat </a:t>
            </a:r>
            <a:r>
              <a:rPr lang="en-US" dirty="0"/>
              <a:t>graph </a:t>
            </a:r>
          </a:p>
          <a:p>
            <a:r>
              <a:rPr lang="en-US" dirty="0"/>
              <a:t>Terminal condition</a:t>
            </a:r>
          </a:p>
          <a:p>
            <a:pPr lvl="1"/>
            <a:r>
              <a:rPr lang="en-US" dirty="0"/>
              <a:t>Leaf anti-goals realizable by attacker agents </a:t>
            </a:r>
            <a:r>
              <a:rPr lang="en-US" dirty="0">
                <a:sym typeface="Symbol"/>
              </a:rPr>
              <a:t>(</a:t>
            </a:r>
            <a:r>
              <a:rPr lang="en-US" dirty="0">
                <a:solidFill>
                  <a:schemeClr val="accent6"/>
                </a:solidFill>
              </a:rPr>
              <a:t>anti-requirements</a:t>
            </a:r>
            <a:r>
              <a:rPr lang="en-US" dirty="0"/>
              <a:t>)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with their capabilities, given their knowledge</a:t>
            </a:r>
          </a:p>
          <a:p>
            <a:pPr lvl="1"/>
            <a:r>
              <a:rPr lang="en-US" dirty="0"/>
              <a:t>Properties of the anti-domain (</a:t>
            </a:r>
            <a:r>
              <a:rPr lang="en-US" dirty="0">
                <a:solidFill>
                  <a:schemeClr val="accent6"/>
                </a:solidFill>
              </a:rPr>
              <a:t>vulnerabilities</a:t>
            </a:r>
            <a:r>
              <a:rPr lang="en-US" dirty="0"/>
              <a:t> of the </a:t>
            </a:r>
            <a:r>
              <a:rPr lang="en-US" dirty="0" err="1"/>
              <a:t>attackee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Vulnerability</a:t>
            </a:r>
          </a:p>
          <a:p>
            <a:pPr lvl="1"/>
            <a:r>
              <a:rPr lang="en-US" dirty="0"/>
              <a:t>Anti-goal </a:t>
            </a:r>
            <a:r>
              <a:rPr lang="en-US" dirty="0">
                <a:solidFill>
                  <a:schemeClr val="accent6"/>
                </a:solidFill>
              </a:rPr>
              <a:t>pre-condition</a:t>
            </a:r>
            <a:r>
              <a:rPr lang="en-US" dirty="0"/>
              <a:t> to be satisfied by the attacked software-to-be and its environment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</a:t>
            </a:r>
          </a:p>
        </p:txBody>
      </p:sp>
      <p:sp>
        <p:nvSpPr>
          <p:cNvPr id="11" name="Parallelogram 10"/>
          <p:cNvSpPr>
            <a:spLocks noChangeArrowheads="1"/>
          </p:cNvSpPr>
          <p:nvPr/>
        </p:nvSpPr>
        <p:spPr bwMode="auto">
          <a:xfrm>
            <a:off x="2268538" y="1646222"/>
            <a:ext cx="4681537" cy="639763"/>
          </a:xfrm>
          <a:prstGeom prst="parallelogram">
            <a:avLst>
              <a:gd name="adj" fmla="val 27848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AccountNumber&amp;PinKnown</a:t>
            </a:r>
            <a:endParaRPr lang="en-US" sz="1800" b="1" dirty="0">
              <a:latin typeface="+mn-lt"/>
            </a:endParaRPr>
          </a:p>
        </p:txBody>
      </p:sp>
      <p:cxnSp>
        <p:nvCxnSpPr>
          <p:cNvPr id="14" name="Straight Arrow Connector 13"/>
          <p:cNvCxnSpPr>
            <a:cxnSpLocks noChangeShapeType="1"/>
            <a:stCxn id="13" idx="7"/>
            <a:endCxn id="11" idx="3"/>
          </p:cNvCxnSpPr>
          <p:nvPr/>
        </p:nvCxnSpPr>
        <p:spPr bwMode="auto">
          <a:xfrm flipV="1">
            <a:off x="3675063" y="2298685"/>
            <a:ext cx="844550" cy="15716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" name="Straight Arrow Connector 13"/>
          <p:cNvCxnSpPr>
            <a:cxnSpLocks noChangeShapeType="1"/>
          </p:cNvCxnSpPr>
          <p:nvPr/>
        </p:nvCxnSpPr>
        <p:spPr bwMode="auto">
          <a:xfrm flipH="1" flipV="1">
            <a:off x="4610100" y="2298685"/>
            <a:ext cx="641350" cy="15716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12"/>
          <p:cNvSpPr/>
          <p:nvPr/>
        </p:nvSpPr>
        <p:spPr>
          <a:xfrm>
            <a:off x="3492500" y="2438385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Oval 12"/>
          <p:cNvSpPr/>
          <p:nvPr/>
        </p:nvSpPr>
        <p:spPr>
          <a:xfrm>
            <a:off x="5219700" y="2438385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>
            <a:cxnSpLocks noChangeShapeType="1"/>
            <a:endCxn id="13" idx="2"/>
          </p:cNvCxnSpPr>
          <p:nvPr/>
        </p:nvCxnSpPr>
        <p:spPr bwMode="auto">
          <a:xfrm flipV="1">
            <a:off x="2052638" y="2539985"/>
            <a:ext cx="1427162" cy="317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" name="Straight Arrow Connector 14"/>
          <p:cNvCxnSpPr>
            <a:cxnSpLocks noChangeShapeType="1"/>
          </p:cNvCxnSpPr>
          <p:nvPr/>
        </p:nvCxnSpPr>
        <p:spPr bwMode="auto">
          <a:xfrm flipH="1" flipV="1">
            <a:off x="5446713" y="2539985"/>
            <a:ext cx="1250950" cy="317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" name="Parallelogram 10"/>
          <p:cNvSpPr>
            <a:spLocks noChangeArrowheads="1"/>
          </p:cNvSpPr>
          <p:nvPr/>
        </p:nvSpPr>
        <p:spPr bwMode="auto">
          <a:xfrm>
            <a:off x="468313" y="2870185"/>
            <a:ext cx="3168650" cy="639762"/>
          </a:xfrm>
          <a:prstGeom prst="parallelogram">
            <a:avLst>
              <a:gd name="adj" fmla="val 18848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>
                <a:latin typeface="+mn-lt"/>
                <a:sym typeface="Symbol" pitchFamily="18" charset="2"/>
              </a:rPr>
              <a:t>PinKnown&amp;</a:t>
            </a:r>
          </a:p>
          <a:p>
            <a:pPr algn="ctr"/>
            <a:r>
              <a:rPr lang="en-US" sz="1800" b="1">
                <a:latin typeface="+mn-lt"/>
                <a:sym typeface="Symbol" pitchFamily="18" charset="2"/>
              </a:rPr>
              <a:t>MatchingAccountFound</a:t>
            </a:r>
            <a:endParaRPr lang="en-US" sz="1800" b="1">
              <a:latin typeface="+mn-lt"/>
            </a:endParaRPr>
          </a:p>
        </p:txBody>
      </p:sp>
      <p:sp>
        <p:nvSpPr>
          <p:cNvPr id="7" name="Parallelogram 10"/>
          <p:cNvSpPr>
            <a:spLocks noChangeArrowheads="1"/>
          </p:cNvSpPr>
          <p:nvPr/>
        </p:nvSpPr>
        <p:spPr bwMode="auto">
          <a:xfrm>
            <a:off x="5364163" y="2870185"/>
            <a:ext cx="2665412" cy="639762"/>
          </a:xfrm>
          <a:prstGeom prst="parallelogram">
            <a:avLst>
              <a:gd name="adj" fmla="val 15855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>
                <a:latin typeface="+mn-lt"/>
                <a:sym typeface="Symbol" pitchFamily="18" charset="2"/>
              </a:rPr>
              <a:t>AccountKnown&amp;</a:t>
            </a:r>
          </a:p>
          <a:p>
            <a:pPr algn="ctr"/>
            <a:r>
              <a:rPr lang="en-US" sz="1800" b="1">
                <a:latin typeface="+mn-lt"/>
                <a:sym typeface="Symbol" pitchFamily="18" charset="2"/>
              </a:rPr>
              <a:t>MatchingPinFound</a:t>
            </a:r>
          </a:p>
        </p:txBody>
      </p:sp>
      <p:sp>
        <p:nvSpPr>
          <p:cNvPr id="8" name="Parallelogram 10"/>
          <p:cNvSpPr>
            <a:spLocks noChangeArrowheads="1"/>
          </p:cNvSpPr>
          <p:nvPr/>
        </p:nvSpPr>
        <p:spPr bwMode="auto">
          <a:xfrm>
            <a:off x="395288" y="4022710"/>
            <a:ext cx="1512887" cy="639762"/>
          </a:xfrm>
          <a:prstGeom prst="parallelogram">
            <a:avLst>
              <a:gd name="adj" fmla="val 8999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Pin Selected</a:t>
            </a:r>
            <a:endParaRPr lang="en-US" sz="1800" b="1" dirty="0">
              <a:latin typeface="+mn-lt"/>
            </a:endParaRPr>
          </a:p>
        </p:txBody>
      </p:sp>
      <p:sp>
        <p:nvSpPr>
          <p:cNvPr id="9" name="Parallelogram 10"/>
          <p:cNvSpPr>
            <a:spLocks noChangeArrowheads="1"/>
          </p:cNvSpPr>
          <p:nvPr/>
        </p:nvSpPr>
        <p:spPr bwMode="auto">
          <a:xfrm>
            <a:off x="1979613" y="4022710"/>
            <a:ext cx="2160587" cy="639762"/>
          </a:xfrm>
          <a:prstGeom prst="parallelogram">
            <a:avLst>
              <a:gd name="adj" fmla="val 12852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Matching</a:t>
            </a: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Account#Found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sp>
        <p:nvSpPr>
          <p:cNvPr id="12" name="Parallelogram 10"/>
          <p:cNvSpPr>
            <a:spLocks noChangeArrowheads="1"/>
          </p:cNvSpPr>
          <p:nvPr/>
        </p:nvSpPr>
        <p:spPr bwMode="auto">
          <a:xfrm>
            <a:off x="4572000" y="4022710"/>
            <a:ext cx="2232025" cy="639762"/>
          </a:xfrm>
          <a:prstGeom prst="parallelogram">
            <a:avLst>
              <a:gd name="adj" fmla="val 13277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Account# Selected</a:t>
            </a:r>
            <a:endParaRPr lang="en-US" sz="1800" b="1" dirty="0">
              <a:latin typeface="+mn-lt"/>
            </a:endParaRPr>
          </a:p>
        </p:txBody>
      </p:sp>
      <p:sp>
        <p:nvSpPr>
          <p:cNvPr id="16" name="Parallelogram 10"/>
          <p:cNvSpPr>
            <a:spLocks noChangeArrowheads="1"/>
          </p:cNvSpPr>
          <p:nvPr/>
        </p:nvSpPr>
        <p:spPr bwMode="auto">
          <a:xfrm>
            <a:off x="6948488" y="4022710"/>
            <a:ext cx="1871662" cy="639762"/>
          </a:xfrm>
          <a:prstGeom prst="parallelogram">
            <a:avLst>
              <a:gd name="adj" fmla="val 11133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Matching</a:t>
            </a: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PinFound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cxnSp>
        <p:nvCxnSpPr>
          <p:cNvPr id="17" name="Straight Arrow Connector 13"/>
          <p:cNvCxnSpPr>
            <a:cxnSpLocks noChangeShapeType="1"/>
          </p:cNvCxnSpPr>
          <p:nvPr/>
        </p:nvCxnSpPr>
        <p:spPr bwMode="auto">
          <a:xfrm flipV="1">
            <a:off x="2016125" y="3522647"/>
            <a:ext cx="36513" cy="2000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" name="Oval 12"/>
          <p:cNvSpPr/>
          <p:nvPr/>
        </p:nvSpPr>
        <p:spPr>
          <a:xfrm>
            <a:off x="1908175" y="3735372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9" name="Straight Arrow Connector 14"/>
          <p:cNvCxnSpPr>
            <a:cxnSpLocks noChangeShapeType="1"/>
          </p:cNvCxnSpPr>
          <p:nvPr/>
        </p:nvCxnSpPr>
        <p:spPr bwMode="auto">
          <a:xfrm flipV="1">
            <a:off x="1181100" y="3836972"/>
            <a:ext cx="714375" cy="1603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Straight Arrow Connector 14"/>
          <p:cNvCxnSpPr>
            <a:cxnSpLocks noChangeShapeType="1"/>
          </p:cNvCxnSpPr>
          <p:nvPr/>
        </p:nvCxnSpPr>
        <p:spPr bwMode="auto">
          <a:xfrm>
            <a:off x="2135188" y="3836972"/>
            <a:ext cx="925512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" name="Straight Arrow Connector 13"/>
          <p:cNvCxnSpPr>
            <a:cxnSpLocks noChangeShapeType="1"/>
          </p:cNvCxnSpPr>
          <p:nvPr/>
        </p:nvCxnSpPr>
        <p:spPr bwMode="auto">
          <a:xfrm flipV="1">
            <a:off x="6696075" y="3522647"/>
            <a:ext cx="1588" cy="2000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2" name="Oval 12"/>
          <p:cNvSpPr/>
          <p:nvPr/>
        </p:nvSpPr>
        <p:spPr>
          <a:xfrm>
            <a:off x="6588125" y="3735372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3" name="Straight Arrow Connector 14"/>
          <p:cNvCxnSpPr>
            <a:cxnSpLocks noChangeShapeType="1"/>
          </p:cNvCxnSpPr>
          <p:nvPr/>
        </p:nvCxnSpPr>
        <p:spPr bwMode="auto">
          <a:xfrm flipV="1">
            <a:off x="5688013" y="3836972"/>
            <a:ext cx="887412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" name="Straight Arrow Connector 14"/>
          <p:cNvCxnSpPr>
            <a:cxnSpLocks noChangeShapeType="1"/>
          </p:cNvCxnSpPr>
          <p:nvPr/>
        </p:nvCxnSpPr>
        <p:spPr bwMode="auto">
          <a:xfrm>
            <a:off x="6815138" y="3836972"/>
            <a:ext cx="1104900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Parallelogram 10"/>
          <p:cNvSpPr>
            <a:spLocks noChangeArrowheads="1"/>
          </p:cNvSpPr>
          <p:nvPr/>
        </p:nvSpPr>
        <p:spPr bwMode="auto">
          <a:xfrm>
            <a:off x="466725" y="5391135"/>
            <a:ext cx="2447925" cy="639762"/>
          </a:xfrm>
          <a:prstGeom prst="parallelogram">
            <a:avLst>
              <a:gd name="adj" fmla="val 14561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Account#Checked</a:t>
            </a:r>
            <a:endParaRPr lang="en-US" sz="1800" b="1" dirty="0">
              <a:latin typeface="+mn-lt"/>
              <a:sym typeface="Symbol" pitchFamily="18" charset="2"/>
            </a:endParaRP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ForPinMatch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sp>
        <p:nvSpPr>
          <p:cNvPr id="26" name="Parallelogram 10"/>
          <p:cNvSpPr>
            <a:spLocks noChangeArrowheads="1"/>
          </p:cNvSpPr>
          <p:nvPr/>
        </p:nvSpPr>
        <p:spPr bwMode="auto">
          <a:xfrm>
            <a:off x="2987675" y="5391135"/>
            <a:ext cx="3097213" cy="639762"/>
          </a:xfrm>
          <a:prstGeom prst="parallelogram">
            <a:avLst>
              <a:gd name="adj" fmla="val 18423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CheckIteratedOnOther</a:t>
            </a:r>
            <a:endParaRPr lang="en-US" sz="1800" b="1" dirty="0">
              <a:latin typeface="+mn-lt"/>
              <a:sym typeface="Symbol" pitchFamily="18" charset="2"/>
            </a:endParaRP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Account#IfNoMatch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cxnSp>
        <p:nvCxnSpPr>
          <p:cNvPr id="27" name="Straight Arrow Connector 13"/>
          <p:cNvCxnSpPr>
            <a:cxnSpLocks noChangeShapeType="1"/>
          </p:cNvCxnSpPr>
          <p:nvPr/>
        </p:nvCxnSpPr>
        <p:spPr bwMode="auto">
          <a:xfrm flipH="1" flipV="1">
            <a:off x="3060700" y="4675172"/>
            <a:ext cx="966788" cy="2286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" name="Oval 12"/>
          <p:cNvSpPr/>
          <p:nvPr/>
        </p:nvSpPr>
        <p:spPr>
          <a:xfrm>
            <a:off x="3995738" y="4886310"/>
            <a:ext cx="214312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9" name="Straight Arrow Connector 14"/>
          <p:cNvCxnSpPr>
            <a:cxnSpLocks noChangeShapeType="1"/>
          </p:cNvCxnSpPr>
          <p:nvPr/>
        </p:nvCxnSpPr>
        <p:spPr bwMode="auto">
          <a:xfrm flipV="1">
            <a:off x="1736725" y="5072047"/>
            <a:ext cx="2290763" cy="2936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Straight Arrow Connector 14"/>
          <p:cNvCxnSpPr>
            <a:cxnSpLocks noChangeShapeType="1"/>
          </p:cNvCxnSpPr>
          <p:nvPr/>
        </p:nvCxnSpPr>
        <p:spPr bwMode="auto">
          <a:xfrm>
            <a:off x="4178300" y="5072047"/>
            <a:ext cx="417513" cy="2936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Straight Arrow Connector 14"/>
          <p:cNvCxnSpPr>
            <a:cxnSpLocks noChangeShapeType="1"/>
            <a:endCxn id="46" idx="0"/>
          </p:cNvCxnSpPr>
          <p:nvPr/>
        </p:nvCxnSpPr>
        <p:spPr bwMode="auto">
          <a:xfrm>
            <a:off x="4222750" y="4987910"/>
            <a:ext cx="2956737" cy="369916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5504" name="Straight Arrow Connector 13"/>
          <p:cNvCxnSpPr>
            <a:cxnSpLocks noChangeShapeType="1"/>
          </p:cNvCxnSpPr>
          <p:nvPr/>
        </p:nvCxnSpPr>
        <p:spPr bwMode="auto">
          <a:xfrm flipH="1" flipV="1">
            <a:off x="7848600" y="4675172"/>
            <a:ext cx="282575" cy="4397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5524" name="Text Box 52"/>
          <p:cNvSpPr txBox="1">
            <a:spLocks noChangeArrowheads="1"/>
          </p:cNvSpPr>
          <p:nvPr/>
        </p:nvSpPr>
        <p:spPr bwMode="auto">
          <a:xfrm>
            <a:off x="8027988" y="4959335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/>
              <a:t>…</a:t>
            </a:r>
          </a:p>
        </p:txBody>
      </p:sp>
      <p:sp>
        <p:nvSpPr>
          <p:cNvPr id="105525" name="Text Box 53"/>
          <p:cNvSpPr txBox="1">
            <a:spLocks noChangeArrowheads="1"/>
          </p:cNvSpPr>
          <p:nvPr/>
        </p:nvSpPr>
        <p:spPr bwMode="auto">
          <a:xfrm>
            <a:off x="395288" y="47434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realizable</a:t>
            </a:r>
          </a:p>
        </p:txBody>
      </p:sp>
      <p:sp>
        <p:nvSpPr>
          <p:cNvPr id="105526" name="Text Box 54"/>
          <p:cNvSpPr txBox="1">
            <a:spLocks noChangeArrowheads="1"/>
          </p:cNvSpPr>
          <p:nvPr/>
        </p:nvSpPr>
        <p:spPr bwMode="auto">
          <a:xfrm>
            <a:off x="1042988" y="60388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realizable</a:t>
            </a:r>
          </a:p>
        </p:txBody>
      </p:sp>
      <p:sp>
        <p:nvSpPr>
          <p:cNvPr id="105527" name="Text Box 55"/>
          <p:cNvSpPr txBox="1">
            <a:spLocks noChangeArrowheads="1"/>
          </p:cNvSpPr>
          <p:nvPr/>
        </p:nvSpPr>
        <p:spPr bwMode="auto">
          <a:xfrm>
            <a:off x="3924300" y="60388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realizable</a:t>
            </a:r>
          </a:p>
        </p:txBody>
      </p:sp>
      <p:sp>
        <p:nvSpPr>
          <p:cNvPr id="105528" name="Text Box 56"/>
          <p:cNvSpPr txBox="1">
            <a:spLocks noChangeArrowheads="1"/>
          </p:cNvSpPr>
          <p:nvPr/>
        </p:nvSpPr>
        <p:spPr bwMode="auto">
          <a:xfrm>
            <a:off x="6115085" y="6110272"/>
            <a:ext cx="23860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+mn-lt"/>
              </a:rPr>
              <a:t>monitorable</a:t>
            </a:r>
            <a:r>
              <a:rPr lang="en-US" dirty="0">
                <a:latin typeface="+mn-lt"/>
              </a:rPr>
              <a:t> vulnerability</a:t>
            </a: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6" name="Trapezoid 45"/>
          <p:cNvSpPr/>
          <p:nvPr/>
        </p:nvSpPr>
        <p:spPr>
          <a:xfrm>
            <a:off x="6286512" y="5357826"/>
            <a:ext cx="1785950" cy="714380"/>
          </a:xfrm>
          <a:prstGeom prst="trapezoid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Check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Repeatable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74485-9164-5F46-A5C1-A3443611647C}"/>
              </a:ext>
            </a:extLst>
          </p:cNvPr>
          <p:cNvSpPr txBox="1"/>
          <p:nvPr/>
        </p:nvSpPr>
        <p:spPr>
          <a:xfrm>
            <a:off x="8014346" y="5518033"/>
            <a:ext cx="727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D</a:t>
            </a:r>
            <a:r>
              <a:rPr lang="en-DE" sz="1200" i="1" dirty="0"/>
              <a:t>omain property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764EF54-A254-E445-9CC1-FF8529AF4D24}"/>
              </a:ext>
            </a:extLst>
          </p:cNvPr>
          <p:cNvGrpSpPr/>
          <p:nvPr/>
        </p:nvGrpSpPr>
        <p:grpSpPr>
          <a:xfrm>
            <a:off x="6286512" y="1412270"/>
            <a:ext cx="365125" cy="488950"/>
            <a:chOff x="6850081" y="3027363"/>
            <a:chExt cx="365125" cy="488950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A0204FC-92EA-9040-AC23-E90D1D359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2DF92E20-38AD-2D4B-85BE-C0CCD213E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8A8D8B3-D99A-B145-8C8E-FCE00924C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4B591590-F061-B44C-B823-9D56048BA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3F51C628-3937-3F47-B600-7EEE982B6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04C2722F-EE9D-4747-AF94-96B301CAE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A5697180-03A7-2E4E-8BFE-6E567379F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667DEB2C-1194-9947-B685-915BB1E5F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3F9C3BC2-6015-3348-BD99-190BFDAAD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9138672E-9462-854A-A907-C0961AAC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D880F2CB-A8BA-6148-8452-6F887E3E1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3565C72B-976B-8743-A427-D1FA1289D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B986C6DA-CAC0-C745-96BB-ACEC7334F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24C3A157-613D-6745-8598-83DD8FCCD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27C7711D-58F8-C941-B37F-49CACA24B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 (another example)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349558" y="1732868"/>
            <a:ext cx="21034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+mn-lt"/>
              </a:rPr>
              <a:t>Attacker goal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17" name="Parallelogram 16"/>
          <p:cNvSpPr/>
          <p:nvPr/>
        </p:nvSpPr>
        <p:spPr>
          <a:xfrm flipH="1">
            <a:off x="2849096" y="1720815"/>
            <a:ext cx="3286148" cy="571504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ItemSent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</a:t>
            </a:r>
            <a:r>
              <a:rPr lang="en-US" sz="1800" dirty="0">
                <a:solidFill>
                  <a:schemeClr val="tx1"/>
                </a:solidFill>
              </a:rPr>
              <a:t> ¬ 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35178" y="1506501"/>
            <a:ext cx="365125" cy="488950"/>
            <a:chOff x="6850081" y="3027363"/>
            <a:chExt cx="365125" cy="488950"/>
          </a:xfrm>
        </p:grpSpPr>
        <p:sp>
          <p:nvSpPr>
            <p:cNvPr id="19" name="Freeform 41"/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2"/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3"/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4"/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5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6"/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7"/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8"/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9"/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0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1"/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2"/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3"/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4"/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5"/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Parallelogram 36"/>
          <p:cNvSpPr/>
          <p:nvPr/>
        </p:nvSpPr>
        <p:spPr>
          <a:xfrm flipH="1">
            <a:off x="4635046" y="3006699"/>
            <a:ext cx="1714512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ItemSent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8" name="Parallelogram 37"/>
          <p:cNvSpPr/>
          <p:nvPr/>
        </p:nvSpPr>
        <p:spPr>
          <a:xfrm flipH="1">
            <a:off x="2706220" y="3006699"/>
            <a:ext cx="1857388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b="1" dirty="0">
                <a:solidFill>
                  <a:schemeClr val="tx1"/>
                </a:solidFill>
                <a:ea typeface="Arial Unicode MS"/>
                <a:cs typeface="Arial" pitchFamily="34" charset="0"/>
              </a:rPr>
              <a:t>□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 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492171" y="2578071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0" name="Straight Arrow Connector 39"/>
          <p:cNvCxnSpPr>
            <a:cxnSpLocks noChangeShapeType="1"/>
            <a:stCxn id="39" idx="0"/>
            <a:endCxn id="17" idx="3"/>
          </p:cNvCxnSpPr>
          <p:nvPr/>
        </p:nvCxnSpPr>
        <p:spPr bwMode="auto">
          <a:xfrm rot="16200000" flipV="1">
            <a:off x="4438592" y="2417335"/>
            <a:ext cx="285752" cy="3572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1" name="Straight Arrow Connector 40"/>
          <p:cNvCxnSpPr>
            <a:cxnSpLocks noChangeShapeType="1"/>
            <a:stCxn id="38" idx="0"/>
            <a:endCxn id="39" idx="3"/>
          </p:cNvCxnSpPr>
          <p:nvPr/>
        </p:nvCxnSpPr>
        <p:spPr bwMode="auto">
          <a:xfrm rot="5400000" flipH="1" flipV="1">
            <a:off x="3951642" y="2434785"/>
            <a:ext cx="255186" cy="88864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9" name="Straight Arrow Connector 48"/>
          <p:cNvCxnSpPr>
            <a:cxnSpLocks noChangeShapeType="1"/>
            <a:stCxn id="56" idx="0"/>
            <a:endCxn id="57" idx="4"/>
          </p:cNvCxnSpPr>
          <p:nvPr/>
        </p:nvCxnSpPr>
        <p:spPr bwMode="auto">
          <a:xfrm rot="5400000" flipH="1" flipV="1">
            <a:off x="5522464" y="4001274"/>
            <a:ext cx="15399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6" name="Parallelogram 55"/>
          <p:cNvSpPr/>
          <p:nvPr/>
        </p:nvSpPr>
        <p:spPr>
          <a:xfrm flipH="1">
            <a:off x="4277856" y="4078269"/>
            <a:ext cx="2643206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Belief</a:t>
            </a:r>
            <a:r>
              <a:rPr lang="en-US" sz="1800" baseline="-25000" dirty="0" err="1">
                <a:solidFill>
                  <a:schemeClr val="tx1"/>
                </a:solidFill>
              </a:rPr>
              <a:t>S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7" name="Oval 56"/>
          <p:cNvSpPr/>
          <p:nvPr/>
        </p:nvSpPr>
        <p:spPr>
          <a:xfrm>
            <a:off x="5492302" y="3721079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60" name="Straight Arrow Connector 59"/>
          <p:cNvCxnSpPr>
            <a:cxnSpLocks noChangeShapeType="1"/>
            <a:stCxn id="57" idx="0"/>
            <a:endCxn id="37" idx="3"/>
          </p:cNvCxnSpPr>
          <p:nvPr/>
        </p:nvCxnSpPr>
        <p:spPr bwMode="auto">
          <a:xfrm rot="16200000" flipV="1">
            <a:off x="5469978" y="3591597"/>
            <a:ext cx="214314" cy="44649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4" name="Straight Arrow Connector 63"/>
          <p:cNvCxnSpPr>
            <a:cxnSpLocks noChangeShapeType="1"/>
            <a:stCxn id="39" idx="5"/>
            <a:endCxn id="37" idx="0"/>
          </p:cNvCxnSpPr>
          <p:nvPr/>
        </p:nvCxnSpPr>
        <p:spPr bwMode="auto">
          <a:xfrm rot="16200000" flipH="1">
            <a:off x="4956107" y="2470504"/>
            <a:ext cx="255186" cy="817203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9" name="Straight Arrow Connector 78"/>
          <p:cNvCxnSpPr>
            <a:cxnSpLocks noChangeShapeType="1"/>
            <a:stCxn id="80" idx="0"/>
            <a:endCxn id="81" idx="4"/>
          </p:cNvCxnSpPr>
          <p:nvPr/>
        </p:nvCxnSpPr>
        <p:spPr bwMode="auto">
          <a:xfrm rot="5400000" flipH="1" flipV="1">
            <a:off x="5522464" y="5072845"/>
            <a:ext cx="15399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0" name="Parallelogram 79"/>
          <p:cNvSpPr/>
          <p:nvPr/>
        </p:nvSpPr>
        <p:spPr>
          <a:xfrm flipH="1">
            <a:off x="4063542" y="5149840"/>
            <a:ext cx="3071834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</a:t>
            </a:r>
            <a:r>
              <a:rPr lang="en-US" sz="1800" dirty="0" err="1">
                <a:solidFill>
                  <a:schemeClr val="tx1"/>
                </a:solidFill>
                <a:sym typeface="Symbol" pitchFamily="18" charset="2"/>
              </a:rPr>
              <a:t>otificationReceived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5492302" y="4792650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82" name="Straight Arrow Connector 81"/>
          <p:cNvCxnSpPr>
            <a:cxnSpLocks noChangeShapeType="1"/>
            <a:stCxn id="81" idx="0"/>
            <a:endCxn id="56" idx="4"/>
          </p:cNvCxnSpPr>
          <p:nvPr/>
        </p:nvCxnSpPr>
        <p:spPr bwMode="auto">
          <a:xfrm rot="5400000" flipH="1" flipV="1">
            <a:off x="5492302" y="4685493"/>
            <a:ext cx="214315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0" name="Straight Arrow Connector 89"/>
          <p:cNvCxnSpPr>
            <a:cxnSpLocks noChangeShapeType="1"/>
            <a:stCxn id="91" idx="0"/>
            <a:endCxn id="92" idx="4"/>
          </p:cNvCxnSpPr>
          <p:nvPr/>
        </p:nvCxnSpPr>
        <p:spPr bwMode="auto">
          <a:xfrm rot="5400000" flipH="1" flipV="1">
            <a:off x="5599459" y="6149971"/>
            <a:ext cx="142876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1" name="Parallelogram 90"/>
          <p:cNvSpPr/>
          <p:nvPr/>
        </p:nvSpPr>
        <p:spPr>
          <a:xfrm flipH="1">
            <a:off x="4063542" y="6221409"/>
            <a:ext cx="3214710" cy="500066"/>
          </a:xfrm>
          <a:prstGeom prst="parallelogram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(fake)</a:t>
            </a:r>
            <a:r>
              <a:rPr lang="en-US" sz="1800" dirty="0" err="1">
                <a:solidFill>
                  <a:schemeClr val="tx1"/>
                </a:solidFill>
              </a:rPr>
              <a:t>N</a:t>
            </a:r>
            <a:r>
              <a:rPr lang="en-US" sz="1800" dirty="0" err="1">
                <a:solidFill>
                  <a:schemeClr val="tx1"/>
                </a:solidFill>
                <a:sym typeface="Symbol" pitchFamily="18" charset="2"/>
              </a:rPr>
              <a:t>otificationSent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2" name="Oval 91"/>
          <p:cNvSpPr/>
          <p:nvPr/>
        </p:nvSpPr>
        <p:spPr>
          <a:xfrm>
            <a:off x="5563740" y="5875333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93" name="Straight Arrow Connector 92"/>
          <p:cNvCxnSpPr>
            <a:cxnSpLocks noChangeShapeType="1"/>
            <a:stCxn id="92" idx="0"/>
            <a:endCxn id="80" idx="3"/>
          </p:cNvCxnSpPr>
          <p:nvPr/>
        </p:nvCxnSpPr>
        <p:spPr bwMode="auto">
          <a:xfrm rot="16200000" flipV="1">
            <a:off x="5553719" y="5758155"/>
            <a:ext cx="225427" cy="893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8" name="Text Box 55"/>
          <p:cNvSpPr txBox="1">
            <a:spLocks noChangeArrowheads="1"/>
          </p:cNvSpPr>
          <p:nvPr/>
        </p:nvSpPr>
        <p:spPr bwMode="auto">
          <a:xfrm>
            <a:off x="6150928" y="5875333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realizable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B7F0DF5-1B01-4E48-B3CF-836EC1C3FB8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343120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Countermeasures</a:t>
            </a:r>
          </a:p>
        </p:txBody>
      </p:sp>
      <p:sp>
        <p:nvSpPr>
          <p:cNvPr id="108547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Avoid vulnerability (or anti-goal)</a:t>
            </a:r>
            <a:r>
              <a:rPr lang="en-US" dirty="0"/>
              <a:t>: add a new goal requiring the software vulnerability condition (or anti-goal) to be avoided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" y="4315337"/>
            <a:ext cx="7492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4625" indent="-174625">
              <a:buFont typeface="Arial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New goals must be further refined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A new cycle of threat analysis may be needed for these new goals !!!</a:t>
            </a:r>
          </a:p>
        </p:txBody>
      </p:sp>
    </p:spTree>
    <p:extLst>
      <p:ext uri="{BB962C8B-B14F-4D97-AF65-F5344CB8AC3E}">
        <p14:creationId xmlns:p14="http://schemas.microsoft.com/office/powerpoint/2010/main" val="1914130603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3161</TotalTime>
  <Words>2372</Words>
  <Application>Microsoft Macintosh PowerPoint</Application>
  <PresentationFormat>On-screen Show (4:3)</PresentationFormat>
  <Paragraphs>441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 Unicode MS</vt:lpstr>
      <vt:lpstr>Arial</vt:lpstr>
      <vt:lpstr>Calibri</vt:lpstr>
      <vt:lpstr>Comic Sans MS</vt:lpstr>
      <vt:lpstr>Consolas</vt:lpstr>
      <vt:lpstr>Courier New</vt:lpstr>
      <vt:lpstr>Symbol</vt:lpstr>
      <vt:lpstr>Chalmes-GU</vt:lpstr>
      <vt:lpstr>Goal-oriented requirements with KAOS</vt:lpstr>
      <vt:lpstr>Learning objectives </vt:lpstr>
      <vt:lpstr>Goal-oriented requirements</vt:lpstr>
      <vt:lpstr>What are goals?</vt:lpstr>
      <vt:lpstr>What are agents?</vt:lpstr>
      <vt:lpstr>Capabilities and responsibilities</vt:lpstr>
      <vt:lpstr>What are goals? And what they are not!</vt:lpstr>
      <vt:lpstr>Statements</vt:lpstr>
      <vt:lpstr>Goal granularity</vt:lpstr>
      <vt:lpstr>Goal refinement in KAOS</vt:lpstr>
      <vt:lpstr>Alternatives in KAOS</vt:lpstr>
      <vt:lpstr>Building goal models</vt:lpstr>
      <vt:lpstr>Building the goal model</vt:lpstr>
      <vt:lpstr>Behavioral goals</vt:lpstr>
      <vt:lpstr>Behavioral goals</vt:lpstr>
      <vt:lpstr>Some Linear Temporal Logic</vt:lpstr>
      <vt:lpstr>Soft goals</vt:lpstr>
      <vt:lpstr>Goal types and categories</vt:lpstr>
      <vt:lpstr>Security goals</vt:lpstr>
      <vt:lpstr>Application-level security analysis in KAOS</vt:lpstr>
      <vt:lpstr>Identify security goals</vt:lpstr>
      <vt:lpstr>Security specification patterns (1/2)</vt:lpstr>
      <vt:lpstr>Security specification patterns (2/2)</vt:lpstr>
      <vt:lpstr>Spec patterns for other security properties</vt:lpstr>
      <vt:lpstr>Instantiate pattern</vt:lpstr>
      <vt:lpstr>Instantiate pattern</vt:lpstr>
      <vt:lpstr>Threat analysis</vt:lpstr>
      <vt:lpstr>Starting point: anti-goals</vt:lpstr>
      <vt:lpstr>Threat analysis</vt:lpstr>
      <vt:lpstr>1. Initial anti-goals</vt:lpstr>
      <vt:lpstr>1. Initial anti-goals</vt:lpstr>
      <vt:lpstr>2. Identify attackers and capabilities</vt:lpstr>
      <vt:lpstr>Anti-agent</vt:lpstr>
      <vt:lpstr>3. Build threat graph</vt:lpstr>
      <vt:lpstr>Threat graph</vt:lpstr>
      <vt:lpstr>Threat graph</vt:lpstr>
      <vt:lpstr>Threat graph (another example)</vt:lpstr>
      <vt:lpstr>4. Countermeasures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471</cp:revision>
  <dcterms:created xsi:type="dcterms:W3CDTF">2019-09-30T18:41:20Z</dcterms:created>
  <dcterms:modified xsi:type="dcterms:W3CDTF">2022-04-11T19:13:01Z</dcterms:modified>
</cp:coreProperties>
</file>