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43"/>
  </p:notesMasterIdLst>
  <p:sldIdLst>
    <p:sldId id="256" r:id="rId2"/>
    <p:sldId id="257" r:id="rId3"/>
    <p:sldId id="908" r:id="rId4"/>
    <p:sldId id="258" r:id="rId5"/>
    <p:sldId id="925" r:id="rId6"/>
    <p:sldId id="928" r:id="rId7"/>
    <p:sldId id="934" r:id="rId8"/>
    <p:sldId id="935" r:id="rId9"/>
    <p:sldId id="651" r:id="rId10"/>
    <p:sldId id="924" r:id="rId11"/>
    <p:sldId id="907" r:id="rId12"/>
    <p:sldId id="259" r:id="rId13"/>
    <p:sldId id="260" r:id="rId14"/>
    <p:sldId id="261" r:id="rId15"/>
    <p:sldId id="940" r:id="rId16"/>
    <p:sldId id="266" r:id="rId17"/>
    <p:sldId id="944" r:id="rId18"/>
    <p:sldId id="956" r:id="rId19"/>
    <p:sldId id="947" r:id="rId20"/>
    <p:sldId id="948" r:id="rId21"/>
    <p:sldId id="949" r:id="rId22"/>
    <p:sldId id="950" r:id="rId23"/>
    <p:sldId id="952" r:id="rId24"/>
    <p:sldId id="268" r:id="rId25"/>
    <p:sldId id="269" r:id="rId26"/>
    <p:sldId id="270" r:id="rId27"/>
    <p:sldId id="955" r:id="rId28"/>
    <p:sldId id="951" r:id="rId29"/>
    <p:sldId id="264" r:id="rId30"/>
    <p:sldId id="265" r:id="rId31"/>
    <p:sldId id="957" r:id="rId32"/>
    <p:sldId id="960" r:id="rId33"/>
    <p:sldId id="954" r:id="rId34"/>
    <p:sldId id="958" r:id="rId35"/>
    <p:sldId id="272" r:id="rId36"/>
    <p:sldId id="274" r:id="rId37"/>
    <p:sldId id="959" r:id="rId38"/>
    <p:sldId id="620" r:id="rId39"/>
    <p:sldId id="635" r:id="rId40"/>
    <p:sldId id="633" r:id="rId41"/>
    <p:sldId id="634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onsolas" panose="020B0609020204030204" pitchFamily="49" charset="0"/>
      <p:regular r:id="rId48"/>
      <p:bold r:id="rId49"/>
      <p:italic r:id="rId50"/>
      <p:boldItalic r:id="rId51"/>
    </p:embeddedFont>
    <p:embeddedFont>
      <p:font typeface="Lucida Sans" panose="020B0602030504020204" pitchFamily="34" charset="77"/>
      <p:regular r:id="rId52"/>
      <p:bold r:id="rId53"/>
      <p:italic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C6D6"/>
    <a:srgbClr val="37751D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EEBCB4-A881-4A8A-BA6C-529A48817EB9}">
  <a:tblStyle styleId="{7EEEBCB4-A881-4A8A-BA6C-529A48817E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1473"/>
    <p:restoredTop sz="94674"/>
  </p:normalViewPr>
  <p:slideViewPr>
    <p:cSldViewPr snapToGrid="0">
      <p:cViewPr varScale="1">
        <p:scale>
          <a:sx n="124" d="100"/>
          <a:sy n="124" d="100"/>
        </p:scale>
        <p:origin x="208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2991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eb2325ba83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eb2325ba83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c31870cbe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c31870cbe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gfc31870cbe_0_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b572a4c0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b572a4c0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b572a4c0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12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5c8d1b80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5c8d1b80d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05c8d1b80d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13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0986b14ec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0986b14ec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100986b14ec_0_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14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00986b14e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00986b14ec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100986b14ec_0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16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5c8d1b80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5c8d1b80d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05c8d1b80d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7095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055c964d02_7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055c964d02_7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1055c964d02_7_3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9097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055c964d02_7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055c964d02_7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1055c964d02_7_3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2610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055c964d02_7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055c964d02_7_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1055c964d02_7_40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6081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00986b14e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00986b14ec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100986b14ec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8835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05591b8a4e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05591b8a4e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105591b8a4e_1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9779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5c8d1b80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5c8d1b80d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05c8d1b80d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7415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1054ccfb1f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1054ccfb1f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g1054ccfb1fb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8505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055c964d02_7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055c964d02_7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1055c964d02_7_3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0276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054ccfb1fb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054ccfb1fb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g1054ccfb1fb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17333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05591b8a4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05591b8a4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105591b8a4e_0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662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5c8d1b80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5c8d1b80d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05c8d1b80d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8429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100"/>
              <a:buFont typeface="Calibri"/>
              <a:buNone/>
              <a:defRPr>
                <a:solidFill>
                  <a:srgbClr val="2EC6D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100"/>
              <a:buFont typeface="Calibri"/>
              <a:buNone/>
              <a:defRPr sz="41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57200" y="3825892"/>
            <a:ext cx="8037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58787" y="1282531"/>
            <a:ext cx="8228100" cy="5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0" rIns="92875" bIns="46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  <a:defRPr sz="3200" b="1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1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lvl="0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zeilige Überschriften">
  <p:cSld name="Zweizeilige Überschrifte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539750" y="116632"/>
            <a:ext cx="42483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179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4179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2"/>
          </p:nvPr>
        </p:nvSpPr>
        <p:spPr>
          <a:xfrm>
            <a:off x="539552" y="1268760"/>
            <a:ext cx="3816300" cy="51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B4B4B"/>
              </a:buClr>
              <a:buSzPts val="1800"/>
              <a:buFont typeface="Lucida Sans"/>
              <a:buChar char="‣"/>
              <a:defRPr sz="1800" b="0" i="0" u="none" strike="noStrike" cap="none">
                <a:solidFill>
                  <a:srgbClr val="4B4B4B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3"/>
          </p:nvPr>
        </p:nvSpPr>
        <p:spPr>
          <a:xfrm>
            <a:off x="4788024" y="1268760"/>
            <a:ext cx="3816300" cy="51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B4B4B"/>
              </a:buClr>
              <a:buSzPts val="1800"/>
              <a:buFont typeface="Lucida Sans"/>
              <a:buChar char="‣"/>
              <a:defRPr sz="1800" b="0" i="0" u="none" strike="noStrike" cap="none">
                <a:solidFill>
                  <a:srgbClr val="4B4B4B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8B9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18B9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folie">
  <p:cSld name="1_Titelfoli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2046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30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100"/>
              <a:buFont typeface="Calibri"/>
              <a:buNone/>
              <a:defRPr sz="4100" b="1" i="0" u="none" strike="noStrike" cap="none">
                <a:solidFill>
                  <a:srgbClr val="2EC6D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35837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0" y="506685"/>
            <a:ext cx="9144000" cy="150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2EC6D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" name="Google Shape;16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889631" y="74908"/>
            <a:ext cx="934720" cy="30120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hapter/10.1007/3-540-26494-9_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log.ieeesoftware.org/2016/04/common-architecture-weakness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blog.ieeesoftware.org/2016/04/common-architecture-weaknes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b5zeHig3ARw" TargetMode="External"/><Relationship Id="rId5" Type="http://schemas.openxmlformats.org/officeDocument/2006/relationships/hyperlink" Target="https://rgse.uni-koblenz.de/carisma/" TargetMode="Externa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100"/>
              <a:buFont typeface="Calibri"/>
              <a:buNone/>
            </a:pPr>
            <a:r>
              <a:rPr lang="de-DE" sz="4000" dirty="0"/>
              <a:t>Security Analysis </a:t>
            </a:r>
            <a:r>
              <a:rPr lang="de-DE" sz="4000" dirty="0" err="1"/>
              <a:t>of</a:t>
            </a:r>
            <a:r>
              <a:rPr lang="de-DE" sz="4000" dirty="0"/>
              <a:t> Software Design</a:t>
            </a:r>
            <a:endParaRPr sz="4000" dirty="0"/>
          </a:p>
        </p:txBody>
      </p:sp>
      <p:sp>
        <p:nvSpPr>
          <p:cNvPr id="78" name="Google Shape;78;p13"/>
          <p:cNvSpPr txBox="1"/>
          <p:nvPr/>
        </p:nvSpPr>
        <p:spPr>
          <a:xfrm>
            <a:off x="516964" y="5924550"/>
            <a:ext cx="80010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de-DE" sz="1800" b="1" i="0" u="none" strike="noStrike" cap="none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Master Course “Secure Software Engineering”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de-DE" sz="1800" b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Summer</a:t>
            </a:r>
            <a:r>
              <a:rPr lang="de-DE" sz="1800" b="1" i="0" u="none" strike="noStrike" cap="none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 Semester 20</a:t>
            </a:r>
            <a:r>
              <a:rPr lang="de-DE" sz="1800" b="1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75" tIns="46425" rIns="92875" bIns="46425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e-DE" b="1"/>
              <a:t>Riccardo Scandariato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e-DE"/>
              <a:t>Institute of Software Security, TUHH, Germany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de-DE" sz="3100">
                <a:solidFill>
                  <a:srgbClr val="7F7F7F"/>
                </a:solidFill>
              </a:rPr>
              <a:t>ric***do </a:t>
            </a:r>
            <a:r>
              <a:rPr lang="de-DE" sz="3100" b="1">
                <a:solidFill>
                  <a:srgbClr val="7F7F7F"/>
                </a:solidFill>
              </a:rPr>
              <a:t>. </a:t>
            </a:r>
            <a:r>
              <a:rPr lang="de-DE" sz="3100">
                <a:solidFill>
                  <a:srgbClr val="7F7F7F"/>
                </a:solidFill>
              </a:rPr>
              <a:t>scanda***to @ tuhh</a:t>
            </a:r>
            <a:r>
              <a:rPr lang="de-DE" sz="3100" b="1">
                <a:solidFill>
                  <a:srgbClr val="7F7F7F"/>
                </a:solidFill>
              </a:rPr>
              <a:t>.</a:t>
            </a:r>
            <a:r>
              <a:rPr lang="de-DE" sz="3100">
                <a:solidFill>
                  <a:srgbClr val="7F7F7F"/>
                </a:solidFill>
              </a:rPr>
              <a:t>de</a:t>
            </a:r>
            <a:endParaRPr sz="31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Learning objectives</a:t>
            </a:r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architectural</a:t>
            </a:r>
            <a:r>
              <a:rPr lang="de-DE" dirty="0"/>
              <a:t> </a:t>
            </a:r>
            <a:r>
              <a:rPr lang="de-DE" dirty="0" err="1"/>
              <a:t>weaknesses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CAWE</a:t>
            </a:r>
          </a:p>
          <a:p>
            <a:pPr lvl="1"/>
            <a:endParaRPr lang="de-DE" dirty="0"/>
          </a:p>
          <a:p>
            <a:pPr lvl="0"/>
            <a:endParaRPr lang="de-DE" dirty="0"/>
          </a:p>
          <a:p>
            <a:pPr lvl="0"/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</a:t>
            </a:r>
            <a:r>
              <a:rPr lang="de-DE" dirty="0" err="1"/>
              <a:t>architectural</a:t>
            </a:r>
            <a:r>
              <a:rPr lang="de-DE" dirty="0"/>
              <a:t> </a:t>
            </a:r>
            <a:r>
              <a:rPr lang="de-DE" dirty="0" err="1"/>
              <a:t>weaknesses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model-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Manual </a:t>
            </a:r>
            <a:r>
              <a:rPr lang="de-DE" dirty="0" err="1"/>
              <a:t>inspection</a:t>
            </a:r>
            <a:r>
              <a:rPr lang="de-DE" dirty="0"/>
              <a:t> </a:t>
            </a:r>
            <a:r>
              <a:rPr lang="de-DE" dirty="0" err="1"/>
              <a:t>vs</a:t>
            </a:r>
            <a:r>
              <a:rPr lang="de-DE" dirty="0"/>
              <a:t> </a:t>
            </a:r>
            <a:r>
              <a:rPr lang="de-DE" dirty="0" err="1"/>
              <a:t>automated</a:t>
            </a:r>
            <a:r>
              <a:rPr lang="de-DE" dirty="0"/>
              <a:t> </a:t>
            </a:r>
            <a:r>
              <a:rPr lang="de-DE" dirty="0" err="1"/>
              <a:t>checking</a:t>
            </a:r>
            <a:r>
              <a:rPr lang="de-DE" dirty="0"/>
              <a:t> (</a:t>
            </a:r>
            <a:r>
              <a:rPr lang="de-DE" dirty="0" err="1"/>
              <a:t>UMLsec</a:t>
            </a:r>
            <a:r>
              <a:rPr lang="de-DE" dirty="0"/>
              <a:t>)</a:t>
            </a:r>
          </a:p>
          <a:p>
            <a:pPr lvl="1"/>
            <a:endParaRPr lang="de-DE" dirty="0"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2</a:t>
            </a:fld>
            <a:endParaRPr lang="de-D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1C8790-265A-1F3E-DA3E-E61237837FDA}"/>
              </a:ext>
            </a:extLst>
          </p:cNvPr>
          <p:cNvSpPr txBox="1"/>
          <p:nvPr/>
        </p:nvSpPr>
        <p:spPr>
          <a:xfrm>
            <a:off x="992981" y="5767343"/>
            <a:ext cx="6079332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r>
              <a:rPr lang="en-GB" dirty="0"/>
              <a:t>Jan </a:t>
            </a:r>
            <a:r>
              <a:rPr lang="en-GB" dirty="0" err="1"/>
              <a:t>Jürjens</a:t>
            </a:r>
            <a:r>
              <a:rPr lang="en-GB" dirty="0"/>
              <a:t>, </a:t>
            </a:r>
            <a:r>
              <a:rPr lang="en-GB" i="1" dirty="0"/>
              <a:t>Model-Based Security Engineering with UML</a:t>
            </a:r>
            <a:r>
              <a:rPr lang="en-GB" dirty="0"/>
              <a:t>, </a:t>
            </a:r>
          </a:p>
          <a:p>
            <a:r>
              <a:rPr lang="en-GB" dirty="0"/>
              <a:t>Chapter 4 of the book “Secure Systems Development with UML”</a:t>
            </a:r>
          </a:p>
          <a:p>
            <a:r>
              <a:rPr lang="en-GB" dirty="0"/>
              <a:t>Link: </a:t>
            </a:r>
            <a:r>
              <a:rPr lang="en-GB" dirty="0">
                <a:hlinkClick r:id="rId3"/>
              </a:rPr>
              <a:t>https://link.springer.com/chapter/10.1007/3-540-26494-9_4</a:t>
            </a:r>
            <a:r>
              <a:rPr lang="en-GB" dirty="0"/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2747E-73E0-32CA-310F-44968DEFF147}"/>
              </a:ext>
            </a:extLst>
          </p:cNvPr>
          <p:cNvSpPr txBox="1"/>
          <p:nvPr/>
        </p:nvSpPr>
        <p:spPr>
          <a:xfrm>
            <a:off x="992981" y="2607469"/>
            <a:ext cx="6079332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</a:t>
            </a:r>
          </a:p>
          <a:p>
            <a:r>
              <a:rPr lang="en-GB" dirty="0"/>
              <a:t>Mehdi </a:t>
            </a:r>
            <a:r>
              <a:rPr lang="en-GB" dirty="0" err="1"/>
              <a:t>Mirakhorli</a:t>
            </a:r>
            <a:r>
              <a:rPr lang="en-GB" dirty="0"/>
              <a:t>, Common Architecture Weakness Enumeration (CAWE), </a:t>
            </a:r>
            <a:r>
              <a:rPr lang="en-GB" dirty="0">
                <a:hlinkClick r:id="rId4"/>
              </a:rPr>
              <a:t>http://blog.ieeesoftware.org/2016/04/common-architecture-weakness.html</a:t>
            </a:r>
            <a:r>
              <a:rPr lang="en-GB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FD5F5-DBD6-784C-B107-0D63A688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Goals of model-based security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1F19D-059D-B646-B60E-A386DF54E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Discover security/privacy </a:t>
            </a:r>
            <a:r>
              <a:rPr lang="en-DE" dirty="0">
                <a:solidFill>
                  <a:srgbClr val="2DC6D6"/>
                </a:solidFill>
              </a:rPr>
              <a:t>issues early on</a:t>
            </a:r>
            <a:r>
              <a:rPr lang="en-DE" dirty="0"/>
              <a:t>, even before developing the code </a:t>
            </a:r>
            <a:br>
              <a:rPr lang="en-DE" dirty="0"/>
            </a:br>
            <a:r>
              <a:rPr lang="en-DE" dirty="0"/>
              <a:t>(forward engineering case)</a:t>
            </a:r>
          </a:p>
          <a:p>
            <a:endParaRPr lang="en-DE" dirty="0"/>
          </a:p>
          <a:p>
            <a:r>
              <a:rPr lang="en-DE" dirty="0">
                <a:solidFill>
                  <a:srgbClr val="2EC6D6"/>
                </a:solidFill>
              </a:rPr>
              <a:t>Certification</a:t>
            </a:r>
            <a:r>
              <a:rPr lang="en-DE" dirty="0"/>
              <a:t> of a system (also existing one) </a:t>
            </a:r>
          </a:p>
          <a:p>
            <a:pPr lvl="1"/>
            <a:r>
              <a:rPr lang="en-DE" dirty="0"/>
              <a:t>Evidence that risks are identified</a:t>
            </a:r>
          </a:p>
          <a:p>
            <a:pPr lvl="1"/>
            <a:r>
              <a:rPr lang="en-DE" dirty="0"/>
              <a:t>Evidence that ‘reasonable’ security mechanisms are in place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5775A-CBF1-A14C-B073-B67EDB49C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00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Model Based Security Analysis</a:t>
            </a:r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45990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900" dirty="0" err="1">
                <a:solidFill>
                  <a:srgbClr val="953735"/>
                </a:solidFill>
              </a:rPr>
              <a:t>Why</a:t>
            </a:r>
            <a:r>
              <a:rPr lang="de-DE" sz="2900" dirty="0">
                <a:solidFill>
                  <a:srgbClr val="953735"/>
                </a:solidFill>
              </a:rPr>
              <a:t> </a:t>
            </a:r>
            <a:r>
              <a:rPr lang="de-DE" sz="2900" dirty="0" err="1">
                <a:solidFill>
                  <a:srgbClr val="953735"/>
                </a:solidFill>
              </a:rPr>
              <a:t>security</a:t>
            </a:r>
            <a:r>
              <a:rPr lang="de-DE" sz="2900" dirty="0">
                <a:solidFill>
                  <a:srgbClr val="953735"/>
                </a:solidFill>
              </a:rPr>
              <a:t> </a:t>
            </a:r>
            <a:r>
              <a:rPr lang="de-DE" sz="2900" dirty="0" err="1">
                <a:solidFill>
                  <a:srgbClr val="953735"/>
                </a:solidFill>
              </a:rPr>
              <a:t>analysis</a:t>
            </a:r>
            <a:r>
              <a:rPr lang="de-DE" sz="2900" dirty="0">
                <a:solidFill>
                  <a:srgbClr val="953735"/>
                </a:solidFill>
              </a:rPr>
              <a:t> at </a:t>
            </a:r>
            <a:r>
              <a:rPr lang="de-DE" sz="2900" dirty="0" err="1">
                <a:solidFill>
                  <a:srgbClr val="953735"/>
                </a:solidFill>
              </a:rPr>
              <a:t>the</a:t>
            </a:r>
            <a:r>
              <a:rPr lang="de-DE" sz="2900" dirty="0">
                <a:solidFill>
                  <a:srgbClr val="953735"/>
                </a:solidFill>
              </a:rPr>
              <a:t> </a:t>
            </a:r>
            <a:r>
              <a:rPr lang="de-DE" sz="2900" dirty="0" err="1">
                <a:solidFill>
                  <a:srgbClr val="953735"/>
                </a:solidFill>
              </a:rPr>
              <a:t>architecture</a:t>
            </a:r>
            <a:r>
              <a:rPr lang="de-DE" sz="2900" dirty="0">
                <a:solidFill>
                  <a:srgbClr val="953735"/>
                </a:solidFill>
              </a:rPr>
              <a:t> </a:t>
            </a:r>
            <a:r>
              <a:rPr lang="de-DE" sz="2900" dirty="0" err="1">
                <a:solidFill>
                  <a:srgbClr val="953735"/>
                </a:solidFill>
              </a:rPr>
              <a:t>level</a:t>
            </a:r>
            <a:r>
              <a:rPr lang="de-DE" sz="2900" dirty="0">
                <a:solidFill>
                  <a:srgbClr val="953735"/>
                </a:solidFill>
              </a:rPr>
              <a:t>?</a:t>
            </a:r>
            <a:endParaRPr sz="2900" dirty="0">
              <a:solidFill>
                <a:srgbClr val="95373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200" dirty="0" err="1"/>
              <a:t>For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early</a:t>
            </a:r>
            <a:r>
              <a:rPr lang="de-DE" sz="2200" dirty="0"/>
              <a:t> </a:t>
            </a:r>
            <a:r>
              <a:rPr lang="de-DE" sz="2200" dirty="0" err="1"/>
              <a:t>identification</a:t>
            </a:r>
            <a:r>
              <a:rPr lang="de-DE" sz="2200" dirty="0"/>
              <a:t> </a:t>
            </a:r>
            <a:r>
              <a:rPr lang="de-DE" sz="2200" dirty="0" err="1"/>
              <a:t>of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security</a:t>
            </a:r>
            <a:r>
              <a:rPr lang="de-DE" sz="2200" dirty="0"/>
              <a:t> design </a:t>
            </a:r>
            <a:r>
              <a:rPr lang="de-DE" sz="2200" dirty="0" err="1"/>
              <a:t>flaws</a:t>
            </a:r>
            <a:endParaRPr lang="de-DE" sz="2200" dirty="0"/>
          </a:p>
          <a:p>
            <a:pPr marL="0" indent="0">
              <a:lnSpc>
                <a:spcPct val="115000"/>
              </a:lnSpc>
              <a:buSzPts val="1100"/>
              <a:buNone/>
            </a:pPr>
            <a:r>
              <a:rPr lang="de-DE" sz="2200" dirty="0"/>
              <a:t>A different type </a:t>
            </a:r>
            <a:r>
              <a:rPr lang="de-DE" sz="2200" dirty="0" err="1"/>
              <a:t>of</a:t>
            </a:r>
            <a:r>
              <a:rPr lang="de-DE" sz="2200" dirty="0"/>
              <a:t> </a:t>
            </a:r>
            <a:r>
              <a:rPr lang="de-DE" sz="2200" dirty="0" err="1"/>
              <a:t>issues</a:t>
            </a:r>
            <a:r>
              <a:rPr lang="de-DE" sz="2200" dirty="0"/>
              <a:t> (</a:t>
            </a:r>
            <a:r>
              <a:rPr lang="de-DE" sz="2200" dirty="0" err="1"/>
              <a:t>than</a:t>
            </a:r>
            <a:r>
              <a:rPr lang="de-DE" sz="2200" dirty="0"/>
              <a:t>, e.g., </a:t>
            </a:r>
            <a:r>
              <a:rPr lang="de-DE" sz="2200" dirty="0" err="1"/>
              <a:t>implementation</a:t>
            </a:r>
            <a:r>
              <a:rPr lang="de-DE" sz="2200" dirty="0"/>
              <a:t> </a:t>
            </a:r>
            <a:r>
              <a:rPr lang="de-DE" sz="2200" dirty="0" err="1"/>
              <a:t>vulnerabilities</a:t>
            </a:r>
            <a:r>
              <a:rPr lang="de-DE" sz="2200" dirty="0"/>
              <a:t>)</a:t>
            </a:r>
            <a:endParaRPr sz="2200" dirty="0"/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dirty="0"/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900" dirty="0">
                <a:solidFill>
                  <a:srgbClr val="953735"/>
                </a:solidFill>
              </a:rPr>
              <a:t>Are </a:t>
            </a:r>
            <a:r>
              <a:rPr lang="de-DE" sz="2900" dirty="0" err="1">
                <a:solidFill>
                  <a:srgbClr val="953735"/>
                </a:solidFill>
              </a:rPr>
              <a:t>security</a:t>
            </a:r>
            <a:r>
              <a:rPr lang="de-DE" sz="2900" dirty="0">
                <a:solidFill>
                  <a:srgbClr val="953735"/>
                </a:solidFill>
              </a:rPr>
              <a:t> </a:t>
            </a:r>
            <a:r>
              <a:rPr lang="de-DE" sz="2900" dirty="0" err="1">
                <a:solidFill>
                  <a:srgbClr val="953735"/>
                </a:solidFill>
              </a:rPr>
              <a:t>tests</a:t>
            </a:r>
            <a:r>
              <a:rPr lang="de-DE" sz="2900" dirty="0">
                <a:solidFill>
                  <a:srgbClr val="953735"/>
                </a:solidFill>
              </a:rPr>
              <a:t>/</a:t>
            </a:r>
            <a:r>
              <a:rPr lang="de-DE" sz="2900" dirty="0" err="1">
                <a:solidFill>
                  <a:srgbClr val="953735"/>
                </a:solidFill>
              </a:rPr>
              <a:t>validation</a:t>
            </a:r>
            <a:r>
              <a:rPr lang="de-DE" sz="2900" dirty="0">
                <a:solidFill>
                  <a:srgbClr val="953735"/>
                </a:solidFill>
              </a:rPr>
              <a:t> on </a:t>
            </a:r>
            <a:r>
              <a:rPr lang="de-DE" sz="2900" dirty="0" err="1">
                <a:solidFill>
                  <a:srgbClr val="953735"/>
                </a:solidFill>
              </a:rPr>
              <a:t>the</a:t>
            </a:r>
            <a:r>
              <a:rPr lang="de-DE" sz="2900" dirty="0">
                <a:solidFill>
                  <a:srgbClr val="953735"/>
                </a:solidFill>
              </a:rPr>
              <a:t> </a:t>
            </a:r>
            <a:r>
              <a:rPr lang="de-DE" sz="2900" dirty="0" err="1">
                <a:solidFill>
                  <a:srgbClr val="953735"/>
                </a:solidFill>
              </a:rPr>
              <a:t>implementation</a:t>
            </a:r>
            <a:r>
              <a:rPr lang="de-DE" sz="2900" dirty="0">
                <a:solidFill>
                  <a:srgbClr val="953735"/>
                </a:solidFill>
              </a:rPr>
              <a:t> not </a:t>
            </a:r>
            <a:r>
              <a:rPr lang="de-DE" sz="2900" dirty="0" err="1">
                <a:solidFill>
                  <a:srgbClr val="953735"/>
                </a:solidFill>
              </a:rPr>
              <a:t>sufficient</a:t>
            </a:r>
            <a:r>
              <a:rPr lang="de-DE" sz="2900" dirty="0">
                <a:solidFill>
                  <a:srgbClr val="953735"/>
                </a:solidFill>
              </a:rPr>
              <a:t>?</a:t>
            </a:r>
            <a:endParaRPr sz="2900" dirty="0">
              <a:solidFill>
                <a:srgbClr val="95373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200" dirty="0" err="1"/>
              <a:t>Quite</a:t>
            </a:r>
            <a:r>
              <a:rPr lang="de-DE" sz="2200" dirty="0"/>
              <a:t> evident </a:t>
            </a:r>
            <a:r>
              <a:rPr lang="de-DE" sz="2200" dirty="0" err="1"/>
              <a:t>with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no</a:t>
            </a:r>
            <a:r>
              <a:rPr lang="de-DE" sz="2200" dirty="0"/>
              <a:t>. </a:t>
            </a:r>
            <a:r>
              <a:rPr lang="de-DE" sz="2200" dirty="0" err="1"/>
              <a:t>of</a:t>
            </a:r>
            <a:r>
              <a:rPr lang="de-DE" sz="2200" dirty="0"/>
              <a:t> </a:t>
            </a:r>
            <a:r>
              <a:rPr lang="de-DE" sz="2200" dirty="0" err="1"/>
              <a:t>attacks</a:t>
            </a:r>
            <a:r>
              <a:rPr lang="de-DE" sz="2200" dirty="0"/>
              <a:t>! </a:t>
            </a:r>
            <a:endParaRPr sz="2200" dirty="0"/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200" dirty="0"/>
              <a:t>Late </a:t>
            </a:r>
            <a:r>
              <a:rPr lang="de-DE" sz="2200" dirty="0" err="1"/>
              <a:t>detection</a:t>
            </a:r>
            <a:r>
              <a:rPr lang="de-DE" sz="2200" dirty="0"/>
              <a:t> and </a:t>
            </a:r>
            <a:r>
              <a:rPr lang="de-DE" sz="2200" dirty="0" err="1"/>
              <a:t>fixing</a:t>
            </a:r>
            <a:r>
              <a:rPr lang="de-DE" sz="2200" dirty="0"/>
              <a:t> </a:t>
            </a:r>
            <a:r>
              <a:rPr lang="de-DE" sz="2200" dirty="0" err="1"/>
              <a:t>security</a:t>
            </a:r>
            <a:r>
              <a:rPr lang="de-DE" sz="2200" dirty="0"/>
              <a:t> </a:t>
            </a:r>
            <a:r>
              <a:rPr lang="de-DE" sz="2200" dirty="0" err="1"/>
              <a:t>flaws</a:t>
            </a:r>
            <a:r>
              <a:rPr lang="de-DE" sz="2200" dirty="0"/>
              <a:t> </a:t>
            </a:r>
            <a:r>
              <a:rPr lang="de-DE" sz="2200" dirty="0" err="1"/>
              <a:t>causes</a:t>
            </a:r>
            <a:r>
              <a:rPr lang="de-DE" sz="2200" dirty="0"/>
              <a:t> </a:t>
            </a:r>
            <a:r>
              <a:rPr lang="de-DE" sz="2200" dirty="0" err="1"/>
              <a:t>loss</a:t>
            </a:r>
            <a:r>
              <a:rPr lang="de-DE" sz="2200" dirty="0"/>
              <a:t> </a:t>
            </a:r>
            <a:r>
              <a:rPr lang="de-DE" sz="2200" dirty="0" err="1"/>
              <a:t>of</a:t>
            </a:r>
            <a:r>
              <a:rPr lang="de-DE" sz="2200" dirty="0"/>
              <a:t> time, </a:t>
            </a:r>
            <a:r>
              <a:rPr lang="de-DE" sz="2200" dirty="0" err="1"/>
              <a:t>money</a:t>
            </a:r>
            <a:r>
              <a:rPr lang="de-DE" sz="2200" dirty="0"/>
              <a:t> and </a:t>
            </a:r>
            <a:r>
              <a:rPr lang="de-DE" sz="2200" dirty="0" err="1"/>
              <a:t>reputation</a:t>
            </a:r>
            <a:r>
              <a:rPr lang="de-DE" sz="2200" dirty="0"/>
              <a:t> </a:t>
            </a:r>
            <a:r>
              <a:rPr lang="de-DE" sz="2200" dirty="0" err="1"/>
              <a:t>of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organization</a:t>
            </a:r>
            <a:r>
              <a:rPr lang="de-DE" sz="2200" dirty="0"/>
              <a:t> </a:t>
            </a:r>
            <a:endParaRPr dirty="0"/>
          </a:p>
        </p:txBody>
      </p:sp>
      <p:sp>
        <p:nvSpPr>
          <p:cNvPr id="94" name="Google Shape;94;p1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E4CF7-8EAD-D74E-B543-6CFF5C4AA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Architectural Flaws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94E3F-71EA-514C-99E7-8ED691F7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 dirty="0"/>
              <a:t>Flaws of Omission. </a:t>
            </a:r>
            <a:r>
              <a:rPr lang="en-GB" dirty="0"/>
              <a:t>Such design flaws result from ignoring a security requirement or potential threats. </a:t>
            </a:r>
          </a:p>
          <a:p>
            <a:r>
              <a:rPr lang="en-GB" b="1" dirty="0"/>
              <a:t>Flaws of Commission. </a:t>
            </a:r>
            <a:r>
              <a:rPr lang="en-GB" dirty="0"/>
              <a:t>Such design flaws refer to the design decisions which were made and could lead to undesirable consequences.</a:t>
            </a:r>
          </a:p>
          <a:p>
            <a:r>
              <a:rPr lang="en-GB" b="1" dirty="0"/>
              <a:t>Flaws of Realization.</a:t>
            </a:r>
            <a:r>
              <a:rPr lang="en-GB" dirty="0"/>
              <a:t> The design decision is correct but the implementation of that suffers from a coding mistake. </a:t>
            </a:r>
            <a:r>
              <a:rPr lang="en-GB" dirty="0">
                <a:solidFill>
                  <a:srgbClr val="FF0000"/>
                </a:solidFill>
              </a:rPr>
              <a:t>Code vulnerabilities TERRITORY</a:t>
            </a:r>
          </a:p>
          <a:p>
            <a:endParaRPr lang="en-GB" dirty="0"/>
          </a:p>
          <a:p>
            <a:r>
              <a:rPr lang="en-GB" dirty="0"/>
              <a:t>Common Architecture Weakness Enumeration (CAWE)</a:t>
            </a:r>
          </a:p>
          <a:p>
            <a:r>
              <a:rPr lang="en-GB" i="1" dirty="0"/>
              <a:t>By Mehdi </a:t>
            </a:r>
            <a:r>
              <a:rPr lang="en-GB" i="1" dirty="0" err="1"/>
              <a:t>Mirakhorli</a:t>
            </a:r>
            <a:endParaRPr lang="en-GB" i="1" dirty="0"/>
          </a:p>
          <a:p>
            <a:r>
              <a:rPr lang="en-GB" dirty="0">
                <a:hlinkClick r:id="rId2"/>
              </a:rPr>
              <a:t>http://blog.ieeesoftware.org/2016/04/common-architecture-weakness.html</a:t>
            </a:r>
            <a:r>
              <a:rPr lang="en-GB" dirty="0"/>
              <a:t> 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AD040-31A9-034C-A3D9-C53B1969F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9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BAB2E2-0316-F54C-AC07-1E3222D51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An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E4F3D-7373-324B-B85B-FC1E33EB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EF768D-9D23-3D4C-9835-93C771A49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0985"/>
            <a:ext cx="9144000" cy="39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94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559E8-1B49-B149-84C1-A9830E44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Architectural weaknesses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A58C7D-28DD-5748-B106-8E4F887DF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ED5173-62A0-E047-8B5F-11741F8DB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155" y="1367837"/>
            <a:ext cx="4237690" cy="549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7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xplosion 2 5">
            <a:extLst>
              <a:ext uri="{FF2B5EF4-FFF2-40B4-BE49-F238E27FC236}">
                <a16:creationId xmlns:a16="http://schemas.microsoft.com/office/drawing/2014/main" id="{0EAE1376-41C3-BA4F-98BE-7FBE962B45B9}"/>
              </a:ext>
            </a:extLst>
          </p:cNvPr>
          <p:cNvSpPr/>
          <p:nvPr/>
        </p:nvSpPr>
        <p:spPr>
          <a:xfrm>
            <a:off x="457200" y="5759979"/>
            <a:ext cx="3361267" cy="1192742"/>
          </a:xfrm>
          <a:prstGeom prst="irregularSeal2">
            <a:avLst/>
          </a:prstGeom>
          <a:solidFill>
            <a:schemeClr val="bg1">
              <a:lumMod val="95000"/>
            </a:schemeClr>
          </a:solidFill>
          <a:ln>
            <a:solidFill>
              <a:srgbClr val="FF008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High-level </a:t>
            </a:r>
            <a:r>
              <a:rPr lang="de-DE" dirty="0" err="1"/>
              <a:t>description</a:t>
            </a:r>
            <a:endParaRPr lang="de-DE" dirty="0"/>
          </a:p>
        </p:txBody>
      </p:sp>
      <p:sp>
        <p:nvSpPr>
          <p:cNvPr id="7" name="Explosion 2 6">
            <a:extLst>
              <a:ext uri="{FF2B5EF4-FFF2-40B4-BE49-F238E27FC236}">
                <a16:creationId xmlns:a16="http://schemas.microsoft.com/office/drawing/2014/main" id="{A5D6CFB2-2CA5-1B49-9474-7E59D3AA99EB}"/>
              </a:ext>
            </a:extLst>
          </p:cNvPr>
          <p:cNvSpPr/>
          <p:nvPr/>
        </p:nvSpPr>
        <p:spPr>
          <a:xfrm>
            <a:off x="4157134" y="5450265"/>
            <a:ext cx="3361267" cy="1670578"/>
          </a:xfrm>
          <a:prstGeom prst="irregularSeal2">
            <a:avLst/>
          </a:prstGeom>
          <a:solidFill>
            <a:schemeClr val="bg1">
              <a:lumMod val="95000"/>
            </a:schemeClr>
          </a:solidFill>
          <a:ln>
            <a:solidFill>
              <a:srgbClr val="FF008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Mix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code</a:t>
            </a:r>
            <a:r>
              <a:rPr lang="de-DE" dirty="0"/>
              <a:t>, design, </a:t>
            </a:r>
            <a:r>
              <a:rPr lang="de-DE" dirty="0" err="1"/>
              <a:t>process</a:t>
            </a:r>
            <a:r>
              <a:rPr lang="de-DE" dirty="0"/>
              <a:t>…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65EDBB-BE98-4940-8002-409D371B0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Top 10 Software Security Design </a:t>
            </a:r>
            <a:r>
              <a:rPr lang="de-DE" dirty="0" err="1"/>
              <a:t>Flaws</a:t>
            </a:r>
            <a:endParaRPr lang="de-D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69796A-A83B-4646-971D-C69FAFA66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dirty="0" err="1"/>
              <a:t>Earn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, but Never </a:t>
            </a:r>
            <a:r>
              <a:rPr lang="de-DE" dirty="0" err="1"/>
              <a:t>Assume</a:t>
            </a:r>
            <a:r>
              <a:rPr lang="de-DE" dirty="0"/>
              <a:t>, Trust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Use</a:t>
            </a:r>
            <a:r>
              <a:rPr lang="de-DE" dirty="0"/>
              <a:t> an Authentication </a:t>
            </a:r>
            <a:r>
              <a:rPr lang="de-DE" dirty="0" err="1"/>
              <a:t>Mechanism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Bypassed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Tampered</a:t>
            </a:r>
            <a:r>
              <a:rPr lang="de-DE" dirty="0"/>
              <a:t> </a:t>
            </a:r>
            <a:r>
              <a:rPr lang="de-DE" dirty="0" err="1"/>
              <a:t>With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Authorize</a:t>
            </a:r>
            <a:r>
              <a:rPr lang="de-DE" dirty="0"/>
              <a:t> after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Authenticate</a:t>
            </a:r>
            <a:r>
              <a:rPr lang="de-DE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Strictly</a:t>
            </a:r>
            <a:r>
              <a:rPr lang="de-DE" dirty="0"/>
              <a:t> Separate Data </a:t>
            </a:r>
            <a:r>
              <a:rPr lang="de-DE" dirty="0" err="1"/>
              <a:t>and</a:t>
            </a:r>
            <a:r>
              <a:rPr lang="de-DE" dirty="0"/>
              <a:t> Control </a:t>
            </a:r>
            <a:r>
              <a:rPr lang="de-DE" dirty="0" err="1"/>
              <a:t>Instructions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Never </a:t>
            </a:r>
            <a:r>
              <a:rPr lang="de-DE" dirty="0" err="1"/>
              <a:t>Process</a:t>
            </a:r>
            <a:r>
              <a:rPr lang="de-DE" dirty="0"/>
              <a:t> Control </a:t>
            </a:r>
            <a:r>
              <a:rPr lang="de-DE" dirty="0" err="1"/>
              <a:t>Instructions</a:t>
            </a:r>
            <a:r>
              <a:rPr lang="de-DE" dirty="0"/>
              <a:t> </a:t>
            </a:r>
            <a:r>
              <a:rPr lang="de-DE" dirty="0" err="1"/>
              <a:t>Received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Untrusted</a:t>
            </a:r>
            <a:r>
              <a:rPr lang="de-DE" dirty="0"/>
              <a:t> </a:t>
            </a:r>
            <a:r>
              <a:rPr lang="de-DE" dirty="0" err="1"/>
              <a:t>Sources</a:t>
            </a:r>
            <a:r>
              <a:rPr lang="de-DE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Define</a:t>
            </a:r>
            <a:r>
              <a:rPr lang="de-DE" dirty="0"/>
              <a:t> an Approach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Ensures</a:t>
            </a:r>
            <a:r>
              <a:rPr lang="de-DE" dirty="0"/>
              <a:t> all Data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Explicitly</a:t>
            </a:r>
            <a:r>
              <a:rPr lang="de-DE" dirty="0"/>
              <a:t> </a:t>
            </a:r>
            <a:r>
              <a:rPr lang="de-DE" dirty="0" err="1"/>
              <a:t>Validated</a:t>
            </a:r>
            <a:r>
              <a:rPr lang="de-DE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Cryptography</a:t>
            </a:r>
            <a:r>
              <a:rPr lang="de-DE" dirty="0"/>
              <a:t> </a:t>
            </a:r>
            <a:r>
              <a:rPr lang="de-DE" dirty="0" err="1"/>
              <a:t>Correctly</a:t>
            </a:r>
            <a:r>
              <a:rPr lang="de-DE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Identify</a:t>
            </a:r>
            <a:r>
              <a:rPr lang="de-DE" dirty="0"/>
              <a:t> Sensitive Data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Handled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Always</a:t>
            </a:r>
            <a:r>
              <a:rPr lang="de-DE" dirty="0"/>
              <a:t> </a:t>
            </a:r>
            <a:r>
              <a:rPr lang="de-DE" dirty="0" err="1"/>
              <a:t>Consider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Users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Integrating</a:t>
            </a:r>
            <a:r>
              <a:rPr lang="de-DE" dirty="0"/>
              <a:t> </a:t>
            </a:r>
            <a:r>
              <a:rPr lang="de-DE" dirty="0" err="1"/>
              <a:t>External</a:t>
            </a:r>
            <a:r>
              <a:rPr lang="de-DE" dirty="0"/>
              <a:t> Components </a:t>
            </a:r>
            <a:r>
              <a:rPr lang="de-DE" dirty="0" err="1"/>
              <a:t>Changes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Attack</a:t>
            </a:r>
            <a:r>
              <a:rPr lang="de-DE" dirty="0"/>
              <a:t> Surface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Be</a:t>
            </a:r>
            <a:r>
              <a:rPr lang="de-DE" dirty="0"/>
              <a:t> Flexible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Considering</a:t>
            </a:r>
            <a:r>
              <a:rPr lang="de-DE" dirty="0"/>
              <a:t> Future </a:t>
            </a:r>
            <a:r>
              <a:rPr lang="de-DE" dirty="0" err="1"/>
              <a:t>Changes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Objects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Actors</a:t>
            </a:r>
            <a:endParaRPr lang="de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C04E92-99FA-E848-BCC8-CC05F0EA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05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DFD50A-CB62-9347-A8BD-9927E3626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CAWE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C51FD-CF84-AA4C-B17D-5BF42D7D6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9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49109BC-1AE2-DD43-8C16-A48578469F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Common </a:t>
            </a:r>
            <a:r>
              <a:rPr lang="de-DE" u="sng" dirty="0" err="1"/>
              <a:t>Architectural</a:t>
            </a:r>
            <a:r>
              <a:rPr lang="de-DE" dirty="0"/>
              <a:t> </a:t>
            </a:r>
            <a:r>
              <a:rPr lang="de-DE" dirty="0" err="1"/>
              <a:t>Weakness</a:t>
            </a:r>
            <a:r>
              <a:rPr lang="de-DE" dirty="0"/>
              <a:t> </a:t>
            </a:r>
            <a:r>
              <a:rPr lang="de-DE" dirty="0" err="1"/>
              <a:t>Enumeration</a:t>
            </a:r>
            <a:endParaRPr lang="de-D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83F5F8-95C8-C247-9385-6DD1C4BF9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7471"/>
            <a:ext cx="9144000" cy="37897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C1799B-8FB2-5C41-A31A-AEDC8E24FEE9}"/>
              </a:ext>
            </a:extLst>
          </p:cNvPr>
          <p:cNvSpPr txBox="1"/>
          <p:nvPr/>
        </p:nvSpPr>
        <p:spPr>
          <a:xfrm>
            <a:off x="457200" y="2024325"/>
            <a:ext cx="2887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Accepted as a “view” in CWE</a:t>
            </a:r>
          </a:p>
        </p:txBody>
      </p:sp>
    </p:spTree>
    <p:extLst>
      <p:ext uri="{BB962C8B-B14F-4D97-AF65-F5344CB8AC3E}">
        <p14:creationId xmlns:p14="http://schemas.microsoft.com/office/powerpoint/2010/main" val="667424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D10C-8697-0246-ABA9-A550D912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Model-based security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96A05-6743-3845-B793-06F32CE9E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Inspection guidelines</a:t>
            </a:r>
          </a:p>
          <a:p>
            <a:endParaRPr lang="en-DE" dirty="0"/>
          </a:p>
          <a:p>
            <a:pPr>
              <a:tabLst>
                <a:tab pos="4398963" algn="l"/>
              </a:tabLst>
            </a:pPr>
            <a:r>
              <a:rPr lang="en-DE" dirty="0"/>
              <a:t>Algorithmically </a:t>
            </a:r>
            <a:br>
              <a:rPr lang="en-DE" dirty="0"/>
            </a:br>
            <a:r>
              <a:rPr lang="en-DE" dirty="0"/>
              <a:t>(e.g., model checking, pattern matching, etc.)</a:t>
            </a:r>
          </a:p>
          <a:p>
            <a:pPr>
              <a:tabLst>
                <a:tab pos="4398963" algn="l"/>
              </a:tabLst>
            </a:pPr>
            <a:endParaRPr lang="en-DE" sz="2400" dirty="0">
              <a:sym typeface="Wingdings" pitchFamily="2" charset="2"/>
            </a:endParaRPr>
          </a:p>
          <a:p>
            <a:pPr>
              <a:tabLst>
                <a:tab pos="4398963" algn="l"/>
              </a:tabLst>
            </a:pPr>
            <a:r>
              <a:rPr lang="en-DE" dirty="0"/>
              <a:t>Threat and risk analysis	</a:t>
            </a:r>
            <a:r>
              <a:rPr lang="en-DE" sz="2400" dirty="0"/>
              <a:t>→ Later in this course ;)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910DB-EC9E-DB40-89D8-18D9C332D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08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D10C-8697-0246-ABA9-A550D912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/>
              <a:t>Types of model-based security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96A05-6743-3845-B793-06F32CE9E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228"/>
            <a:ext cx="8229600" cy="5011672"/>
          </a:xfrm>
        </p:spPr>
        <p:txBody>
          <a:bodyPr>
            <a:normAutofit fontScale="92500" lnSpcReduction="10000"/>
          </a:bodyPr>
          <a:lstStyle/>
          <a:p>
            <a:r>
              <a:rPr lang="en-DE" dirty="0">
                <a:solidFill>
                  <a:srgbClr val="FF2F92"/>
                </a:solidFill>
              </a:rPr>
              <a:t>Inspection guideleines</a:t>
            </a:r>
            <a:br>
              <a:rPr lang="en-DE" dirty="0"/>
            </a:br>
            <a:r>
              <a:rPr lang="en-DE" sz="2400" dirty="0"/>
              <a:t>(performed manually, possibly tool assisted)</a:t>
            </a:r>
          </a:p>
          <a:p>
            <a:endParaRPr lang="en-DE" dirty="0">
              <a:solidFill>
                <a:srgbClr val="FF2F92"/>
              </a:solidFill>
            </a:endParaRPr>
          </a:p>
          <a:p>
            <a:endParaRPr lang="en-DE" dirty="0">
              <a:solidFill>
                <a:srgbClr val="FF2F92"/>
              </a:solidFill>
            </a:endParaRPr>
          </a:p>
          <a:p>
            <a:endParaRPr lang="en-DE" dirty="0">
              <a:solidFill>
                <a:srgbClr val="FF2F92"/>
              </a:solidFill>
            </a:endParaRPr>
          </a:p>
          <a:p>
            <a:endParaRPr lang="en-DE" dirty="0">
              <a:solidFill>
                <a:srgbClr val="FF2F92"/>
              </a:solidFill>
            </a:endParaRPr>
          </a:p>
          <a:p>
            <a:endParaRPr lang="en-DE" dirty="0">
              <a:solidFill>
                <a:srgbClr val="FF2F92"/>
              </a:solidFill>
            </a:endParaRPr>
          </a:p>
          <a:p>
            <a:endParaRPr lang="en-DE" dirty="0">
              <a:solidFill>
                <a:srgbClr val="FF2F92"/>
              </a:solidFill>
            </a:endParaRPr>
          </a:p>
          <a:p>
            <a:r>
              <a:rPr lang="en-DE" dirty="0">
                <a:solidFill>
                  <a:srgbClr val="FF2F92"/>
                </a:solidFill>
              </a:rPr>
              <a:t>Benchmark</a:t>
            </a:r>
            <a:r>
              <a:rPr lang="en-DE" dirty="0"/>
              <a:t> is a ‘trendier’ term </a:t>
            </a:r>
            <a:br>
              <a:rPr lang="en-DE" dirty="0"/>
            </a:br>
            <a:r>
              <a:rPr lang="en-DE" sz="2400" dirty="0"/>
              <a:t>(see CIS – Center for Internet Security)</a:t>
            </a:r>
          </a:p>
          <a:p>
            <a:pPr lvl="1"/>
            <a:r>
              <a:rPr lang="en-DE" dirty="0"/>
              <a:t>Also more focus on tool support for the rules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910DB-EC9E-DB40-89D8-18D9C332D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8D0DF1-9C1C-8D48-9D52-6138EF62A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493" y="2515920"/>
            <a:ext cx="4248836" cy="25648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312F57-A6B9-2142-9E7D-1104C36A217D}"/>
              </a:ext>
            </a:extLst>
          </p:cNvPr>
          <p:cNvSpPr txBox="1"/>
          <p:nvPr/>
        </p:nvSpPr>
        <p:spPr>
          <a:xfrm>
            <a:off x="6229351" y="3429000"/>
            <a:ext cx="19113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K. </a:t>
            </a:r>
            <a:r>
              <a:rPr lang="en-GB" sz="1050" dirty="0" err="1"/>
              <a:t>Tuma</a:t>
            </a:r>
            <a:r>
              <a:rPr lang="en-GB" sz="1050" dirty="0"/>
              <a:t> et al., </a:t>
            </a:r>
            <a:r>
              <a:rPr lang="en-GB" sz="1050" b="1" dirty="0"/>
              <a:t>Automating the Early Detection of Security Design Flaws</a:t>
            </a:r>
            <a:r>
              <a:rPr lang="en-GB" sz="1050" dirty="0"/>
              <a:t>, MODELS 2020</a:t>
            </a:r>
            <a:endParaRPr lang="en-DE" sz="1050" dirty="0"/>
          </a:p>
        </p:txBody>
      </p:sp>
    </p:spTree>
    <p:extLst>
      <p:ext uri="{BB962C8B-B14F-4D97-AF65-F5344CB8AC3E}">
        <p14:creationId xmlns:p14="http://schemas.microsoft.com/office/powerpoint/2010/main" val="3576640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>
            <a:spLocks noGrp="1"/>
          </p:cNvSpPr>
          <p:nvPr>
            <p:ph type="title"/>
          </p:nvPr>
        </p:nvSpPr>
        <p:spPr>
          <a:xfrm>
            <a:off x="457200" y="542111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829"/>
              <a:buFont typeface="Arial"/>
              <a:buNone/>
            </a:pPr>
            <a:r>
              <a:rPr lang="de-DE"/>
              <a:t>Manual vs Automated Model Analysis</a:t>
            </a:r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body" idx="1"/>
          </p:nvPr>
        </p:nvSpPr>
        <p:spPr>
          <a:xfrm>
            <a:off x="457200" y="1279200"/>
            <a:ext cx="8229600" cy="48825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400">
                <a:highlight>
                  <a:srgbClr val="FFFFFF"/>
                </a:highlight>
              </a:rPr>
              <a:t>Accessing the software design/software architecture for detection of flaws</a:t>
            </a:r>
            <a:endParaRPr sz="2400"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de-DE"/>
              <a:t>	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b="1"/>
          </a:p>
          <a:p>
            <a:pPr marL="0" lvl="0" indent="457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highlight>
                <a:srgbClr val="FCFCFC"/>
              </a:highlight>
            </a:endParaRPr>
          </a:p>
        </p:txBody>
      </p:sp>
      <p:sp>
        <p:nvSpPr>
          <p:cNvPr id="102" name="Google Shape;102;p1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12</a:t>
            </a:fld>
            <a:endParaRPr/>
          </a:p>
        </p:txBody>
      </p:sp>
      <p:graphicFrame>
        <p:nvGraphicFramePr>
          <p:cNvPr id="103" name="Google Shape;103;p16"/>
          <p:cNvGraphicFramePr/>
          <p:nvPr/>
        </p:nvGraphicFramePr>
        <p:xfrm>
          <a:off x="861988" y="2225167"/>
          <a:ext cx="7368350" cy="4319808"/>
        </p:xfrm>
        <a:graphic>
          <a:graphicData uri="http://schemas.openxmlformats.org/drawingml/2006/table">
            <a:tbl>
              <a:tblPr>
                <a:noFill/>
                <a:tableStyleId>{7EEEBCB4-A881-4A8A-BA6C-529A48817EB9}</a:tableStyleId>
              </a:tblPr>
              <a:tblGrid>
                <a:gridCol w="161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1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Analysis</a:t>
                      </a:r>
                      <a:endParaRPr sz="18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Advantages</a:t>
                      </a:r>
                      <a:endParaRPr sz="18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Disadvantages</a:t>
                      </a:r>
                      <a:endParaRPr sz="18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62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4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8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 sz="18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Interpretation of improper representation of models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Fewer false positives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 consuming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Requires expertise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Completeness ?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62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8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Automated</a:t>
                      </a:r>
                      <a:endParaRPr sz="18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Faster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Re-executed if model changes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Specific Model with precise notation/formalism are required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Char char="●"/>
                      </a:pPr>
                      <a:r>
                        <a:rPr lang="de-DE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Additional info to be added to models based on rules and requirements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2875" tIns="46425" rIns="92875" bIns="46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5300"/>
              <a:t>UMLSec</a:t>
            </a:r>
            <a:endParaRPr sz="53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457200" y="418036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de-DE"/>
              <a:t>Unified Modeling Language (UML)</a:t>
            </a:r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457200" y="1071900"/>
            <a:ext cx="8229600" cy="52845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</a:pPr>
            <a:r>
              <a:rPr lang="de-DE" sz="2400" b="1" dirty="0">
                <a:solidFill>
                  <a:srgbClr val="282C33"/>
                </a:solidFill>
                <a:highlight>
                  <a:srgbClr val="FFFFFF"/>
                </a:highlight>
              </a:rPr>
              <a:t>UML: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	Industry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standard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object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oriented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modeling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technique</a:t>
            </a:r>
            <a:endParaRPr sz="2200" dirty="0">
              <a:solidFill>
                <a:srgbClr val="282C33"/>
              </a:solidFill>
              <a:highlight>
                <a:srgbClr val="FFFFFF"/>
              </a:highlight>
            </a:endParaRPr>
          </a:p>
          <a:p>
            <a:pPr marL="457200" lvl="0" indent="4572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</a:pPr>
            <a:r>
              <a:rPr lang="de-DE" sz="2200" i="1" u="sng" dirty="0" err="1">
                <a:solidFill>
                  <a:srgbClr val="282C33"/>
                </a:solidFill>
                <a:highlight>
                  <a:srgbClr val="FFFFFF"/>
                </a:highlight>
              </a:rPr>
              <a:t>Relatively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precisely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defined</a:t>
            </a:r>
            <a:endParaRPr sz="2200" dirty="0">
              <a:solidFill>
                <a:srgbClr val="282C33"/>
              </a:solidFill>
              <a:highlight>
                <a:srgbClr val="FFFFFF"/>
              </a:highlight>
            </a:endParaRPr>
          </a:p>
          <a:p>
            <a:pPr marL="457200" lvl="0" indent="4572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</a:pP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Widely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adopted</a:t>
            </a:r>
            <a:r>
              <a:rPr lang="de-DE" sz="2200" dirty="0">
                <a:solidFill>
                  <a:srgbClr val="282C33"/>
                </a:solidFill>
                <a:highlight>
                  <a:srgbClr val="FFFFFF"/>
                </a:highlight>
              </a:rPr>
              <a:t> and </a:t>
            </a:r>
            <a:r>
              <a:rPr lang="de-DE" sz="2200" dirty="0" err="1">
                <a:solidFill>
                  <a:srgbClr val="282C33"/>
                </a:solidFill>
                <a:highlight>
                  <a:srgbClr val="FFFFFF"/>
                </a:highlight>
              </a:rPr>
              <a:t>accepted</a:t>
            </a:r>
            <a:endParaRPr sz="2200" dirty="0">
              <a:solidFill>
                <a:srgbClr val="282C33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</a:pPr>
            <a:r>
              <a:rPr lang="de-DE" sz="2400" b="1" dirty="0">
                <a:solidFill>
                  <a:srgbClr val="282C33"/>
                </a:solidFill>
                <a:highlight>
                  <a:srgbClr val="FFFFFF"/>
                </a:highlight>
              </a:rPr>
              <a:t>UML </a:t>
            </a:r>
            <a:r>
              <a:rPr lang="de-DE" sz="2400" b="1" dirty="0" err="1">
                <a:solidFill>
                  <a:srgbClr val="282C33"/>
                </a:solidFill>
                <a:highlight>
                  <a:srgbClr val="FFFFFF"/>
                </a:highlight>
              </a:rPr>
              <a:t>Diagrams</a:t>
            </a:r>
            <a:endParaRPr sz="2400" b="1" dirty="0">
              <a:solidFill>
                <a:srgbClr val="282C33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Rich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set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of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diagrams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,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covering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a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spectrum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of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abstractions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b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</a:b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(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more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/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less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detailed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descriptions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)</a:t>
            </a:r>
            <a:endParaRPr sz="2200" dirty="0">
              <a:solidFill>
                <a:srgbClr val="282C33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Visual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representation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of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the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architecture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and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detailed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design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of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complex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software</a:t>
            </a:r>
            <a:r>
              <a:rPr lang="de-DE" sz="2200" dirty="0">
                <a:solidFill>
                  <a:srgbClr val="282C33"/>
                </a:solidFill>
                <a:highlight>
                  <a:schemeClr val="lt1"/>
                </a:highlight>
              </a:rPr>
              <a:t> </a:t>
            </a:r>
            <a:r>
              <a:rPr lang="de-DE" sz="2200" dirty="0" err="1">
                <a:solidFill>
                  <a:srgbClr val="282C33"/>
                </a:solidFill>
                <a:highlight>
                  <a:schemeClr val="lt1"/>
                </a:highlight>
              </a:rPr>
              <a:t>systems</a:t>
            </a:r>
            <a:endParaRPr sz="2200" dirty="0">
              <a:solidFill>
                <a:srgbClr val="282C33"/>
              </a:solidFill>
              <a:highlight>
                <a:srgbClr val="FFFFFF"/>
              </a:highlight>
            </a:endParaRPr>
          </a:p>
          <a:p>
            <a:pPr marL="0" lvl="0" indent="469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</a:pPr>
            <a:endParaRPr sz="2900" dirty="0"/>
          </a:p>
        </p:txBody>
      </p:sp>
      <p:sp>
        <p:nvSpPr>
          <p:cNvPr id="117" name="Google Shape;117;p1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14</a:t>
            </a:fld>
            <a:endParaRPr/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737" y="3887623"/>
            <a:ext cx="5610525" cy="274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/>
          <p:nvPr/>
        </p:nvSpPr>
        <p:spPr>
          <a:xfrm>
            <a:off x="1551724" y="4542622"/>
            <a:ext cx="2949300" cy="879483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8"/>
          <p:cNvSpPr/>
          <p:nvPr/>
        </p:nvSpPr>
        <p:spPr>
          <a:xfrm>
            <a:off x="4571999" y="4542623"/>
            <a:ext cx="2949300" cy="1171275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8910-6A90-BD75-FAC1-22E17FE51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UMLsec – Phylosophy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4F3AB-0A8C-8191-5664-1187A4C78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solidFill>
                  <a:srgbClr val="FF2F92"/>
                </a:solidFill>
              </a:rPr>
              <a:t>Annotate design diagrams </a:t>
            </a:r>
            <a:r>
              <a:rPr lang="en-GB" dirty="0"/>
              <a:t>with various recurring security requirements (secrecy, integrity, authenticity…) and security assumptions </a:t>
            </a:r>
          </a:p>
          <a:p>
            <a:r>
              <a:rPr lang="en-GB" dirty="0"/>
              <a:t>Annotations as</a:t>
            </a:r>
          </a:p>
          <a:p>
            <a:pPr lvl="1"/>
            <a:r>
              <a:rPr lang="en-GB" dirty="0"/>
              <a:t>Stereotypes</a:t>
            </a:r>
          </a:p>
          <a:p>
            <a:pPr lvl="1"/>
            <a:r>
              <a:rPr lang="en-GB" dirty="0"/>
              <a:t>Tags</a:t>
            </a:r>
          </a:p>
          <a:p>
            <a:r>
              <a:rPr lang="en-GB" dirty="0"/>
              <a:t>Goal</a:t>
            </a:r>
          </a:p>
          <a:p>
            <a:pPr lvl="1"/>
            <a:r>
              <a:rPr lang="en-GB" dirty="0"/>
              <a:t>Documentation / keep track of info</a:t>
            </a:r>
          </a:p>
          <a:p>
            <a:pPr lvl="1"/>
            <a:r>
              <a:rPr lang="en-GB" dirty="0"/>
              <a:t>Formal semantics → tool-supported analysis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EFFC4-78B3-E429-C1F7-65B6BE6055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782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 fontScale="90000"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de-DE" dirty="0" err="1">
                <a:solidFill>
                  <a:srgbClr val="2EC6D6"/>
                </a:solidFill>
              </a:rPr>
              <a:t>UMLSec</a:t>
            </a:r>
            <a:r>
              <a:rPr lang="de-DE" dirty="0">
                <a:solidFill>
                  <a:srgbClr val="2EC6D6"/>
                </a:solidFill>
              </a:rPr>
              <a:t> Extension </a:t>
            </a:r>
            <a:r>
              <a:rPr lang="de-DE" dirty="0" err="1">
                <a:solidFill>
                  <a:srgbClr val="2EC6D6"/>
                </a:solidFill>
              </a:rPr>
              <a:t>Mechanisms</a:t>
            </a:r>
            <a:endParaRPr dirty="0">
              <a:solidFill>
                <a:srgbClr val="2EC6D6"/>
              </a:solidFill>
            </a:endParaRPr>
          </a:p>
        </p:txBody>
      </p:sp>
      <p:sp>
        <p:nvSpPr>
          <p:cNvPr id="169" name="Google Shape;169;p23"/>
          <p:cNvSpPr txBox="1">
            <a:spLocks noGrp="1"/>
          </p:cNvSpPr>
          <p:nvPr>
            <p:ph type="body" idx="1"/>
          </p:nvPr>
        </p:nvSpPr>
        <p:spPr>
          <a:xfrm>
            <a:off x="457200" y="1470575"/>
            <a:ext cx="8229600" cy="43989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Autofit/>
          </a:bodyPr>
          <a:lstStyle/>
          <a:p>
            <a:pPr marL="0" indent="0">
              <a:lnSpc>
                <a:spcPct val="80000"/>
              </a:lnSpc>
              <a:buSzPts val="935"/>
              <a:buNone/>
            </a:pPr>
            <a:r>
              <a:rPr lang="en-GB" sz="2000" dirty="0">
                <a:solidFill>
                  <a:srgbClr val="2EC6D6"/>
                </a:solidFill>
              </a:rPr>
              <a:t>UML profile collects the relevant definitions of stereotypes, tagged values, and constraints</a:t>
            </a:r>
          </a:p>
          <a:p>
            <a:pPr marL="0" indent="0">
              <a:lnSpc>
                <a:spcPct val="80000"/>
              </a:lnSpc>
              <a:buSzPts val="935"/>
              <a:buNone/>
            </a:pPr>
            <a:endParaRPr lang="en-GB" sz="2000" dirty="0">
              <a:solidFill>
                <a:srgbClr val="FF0000"/>
              </a:solidFill>
            </a:endParaRPr>
          </a:p>
          <a:p>
            <a:pPr marL="0" lvl="0" indent="0">
              <a:lnSpc>
                <a:spcPct val="80000"/>
              </a:lnSpc>
              <a:buSzPts val="935"/>
              <a:buNone/>
            </a:pPr>
            <a:r>
              <a:rPr lang="de-DE" sz="2000" b="1" dirty="0"/>
              <a:t>Stereotypes</a:t>
            </a:r>
            <a:r>
              <a:rPr lang="de-DE" sz="2000" dirty="0"/>
              <a:t> </a:t>
            </a:r>
            <a:r>
              <a:rPr lang="de-DE" sz="2000" dirty="0" err="1"/>
              <a:t>Define</a:t>
            </a:r>
            <a:r>
              <a:rPr lang="de-DE" sz="2000" dirty="0"/>
              <a:t> </a:t>
            </a:r>
            <a:r>
              <a:rPr lang="de-DE" sz="2000" dirty="0" err="1"/>
              <a:t>new</a:t>
            </a:r>
            <a:r>
              <a:rPr lang="de-DE" sz="2000" dirty="0"/>
              <a:t> sub-</a:t>
            </a:r>
            <a:r>
              <a:rPr lang="de-DE" sz="2000" dirty="0" err="1"/>
              <a:t>types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modelling</a:t>
            </a:r>
            <a:r>
              <a:rPr lang="de-DE" sz="2000" dirty="0"/>
              <a:t> </a:t>
            </a:r>
            <a:r>
              <a:rPr lang="de-DE" sz="2000" dirty="0" err="1"/>
              <a:t>elements</a:t>
            </a:r>
            <a:r>
              <a:rPr lang="de-DE" sz="2000" dirty="0"/>
              <a:t>, </a:t>
            </a:r>
            <a:r>
              <a:rPr lang="de-DE" sz="2000" dirty="0" err="1"/>
              <a:t>hence</a:t>
            </a:r>
            <a:r>
              <a:rPr lang="de-DE" sz="2000" dirty="0"/>
              <a:t> </a:t>
            </a:r>
            <a:r>
              <a:rPr lang="de-DE" sz="2000" dirty="0" err="1"/>
              <a:t>extending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UML </a:t>
            </a:r>
            <a:r>
              <a:rPr lang="de-DE" sz="2000" dirty="0" err="1"/>
              <a:t>metamodel</a:t>
            </a:r>
            <a:r>
              <a:rPr lang="de-DE" sz="2000" dirty="0"/>
              <a:t>. Stereotype </a:t>
            </a:r>
            <a:r>
              <a:rPr lang="de-DE" sz="2000" dirty="0" err="1"/>
              <a:t>definition</a:t>
            </a:r>
            <a:r>
              <a:rPr lang="de-DE" sz="2000" dirty="0"/>
              <a:t>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include</a:t>
            </a:r>
            <a:r>
              <a:rPr lang="de-DE" sz="2000" dirty="0"/>
              <a:t> </a:t>
            </a:r>
            <a:r>
              <a:rPr lang="de-DE" sz="2000" dirty="0" err="1"/>
              <a:t>zero</a:t>
            </a:r>
            <a:r>
              <a:rPr lang="de-DE" sz="2000" dirty="0"/>
              <a:t> 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more</a:t>
            </a:r>
            <a:r>
              <a:rPr lang="de-DE" sz="2000" dirty="0"/>
              <a:t> tags</a:t>
            </a:r>
            <a:endParaRPr sz="2000" dirty="0"/>
          </a:p>
          <a:p>
            <a:pPr marL="457200" lvl="1" indent="0">
              <a:lnSpc>
                <a:spcPct val="80000"/>
              </a:lnSpc>
              <a:buSzPts val="935"/>
              <a:buNone/>
            </a:pPr>
            <a:r>
              <a:rPr lang="en-US" sz="1600" b="1" i="1" dirty="0"/>
              <a:t>Example: &lt;&lt;guarded&gt;&gt; can only be used on Objects</a:t>
            </a:r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endParaRPr sz="2000" dirty="0"/>
          </a:p>
          <a:p>
            <a:pPr marL="0" lvl="0" indent="0">
              <a:lnSpc>
                <a:spcPct val="80000"/>
              </a:lnSpc>
              <a:buSzPts val="935"/>
              <a:buNone/>
            </a:pPr>
            <a:r>
              <a:rPr lang="de-DE" sz="2000" b="1" dirty="0" err="1"/>
              <a:t>Tagged</a:t>
            </a:r>
            <a:r>
              <a:rPr lang="de-DE" sz="2000" b="1" dirty="0"/>
              <a:t> </a:t>
            </a:r>
            <a:r>
              <a:rPr lang="de-DE" sz="2000" b="1" dirty="0" err="1"/>
              <a:t>values</a:t>
            </a:r>
            <a:r>
              <a:rPr lang="de-DE" sz="2000" b="1" dirty="0"/>
              <a:t>:</a:t>
            </a:r>
            <a:r>
              <a:rPr lang="de-DE" sz="2000" dirty="0"/>
              <a:t> Name-</a:t>
            </a:r>
            <a:r>
              <a:rPr lang="de-DE" sz="2000" dirty="0" err="1"/>
              <a:t>value</a:t>
            </a:r>
            <a:r>
              <a:rPr lang="de-DE" sz="2000" dirty="0"/>
              <a:t> pair </a:t>
            </a:r>
            <a:r>
              <a:rPr lang="de-DE" sz="2000" dirty="0" err="1"/>
              <a:t>that</a:t>
            </a:r>
            <a:r>
              <a:rPr lang="de-DE" sz="2000" dirty="0"/>
              <a:t> </a:t>
            </a:r>
            <a:r>
              <a:rPr lang="de-DE" sz="2000" dirty="0" err="1"/>
              <a:t>add</a:t>
            </a:r>
            <a:r>
              <a:rPr lang="de-DE" sz="2000" dirty="0"/>
              <a:t> </a:t>
            </a:r>
            <a:r>
              <a:rPr lang="de-DE" sz="2000" dirty="0" err="1"/>
              <a:t>properties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model</a:t>
            </a:r>
            <a:r>
              <a:rPr lang="de-DE" sz="2000" dirty="0"/>
              <a:t> </a:t>
            </a:r>
            <a:r>
              <a:rPr lang="de-DE" sz="2000" dirty="0" err="1"/>
              <a:t>elements</a:t>
            </a:r>
            <a:r>
              <a:rPr lang="de-DE" sz="2000" dirty="0"/>
              <a:t>. Can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used</a:t>
            </a:r>
            <a:r>
              <a:rPr lang="de-DE" sz="2000" dirty="0"/>
              <a:t> in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context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a stereotypes </a:t>
            </a:r>
            <a:r>
              <a:rPr lang="de-DE" sz="2000" dirty="0" err="1"/>
              <a:t>that</a:t>
            </a:r>
            <a:r>
              <a:rPr lang="de-DE" sz="2000" dirty="0"/>
              <a:t> </a:t>
            </a:r>
            <a:r>
              <a:rPr lang="de-DE" sz="2000" dirty="0" err="1"/>
              <a:t>defines</a:t>
            </a:r>
            <a:r>
              <a:rPr lang="de-DE" sz="2000" dirty="0"/>
              <a:t> </a:t>
            </a:r>
            <a:r>
              <a:rPr lang="de-DE" sz="2000" dirty="0" err="1"/>
              <a:t>them</a:t>
            </a:r>
            <a:endParaRPr lang="de-DE" sz="2000" dirty="0"/>
          </a:p>
          <a:p>
            <a:pPr marL="457200" lvl="1" indent="0">
              <a:lnSpc>
                <a:spcPct val="80000"/>
              </a:lnSpc>
              <a:buSzPts val="935"/>
              <a:buNone/>
            </a:pPr>
            <a:r>
              <a:rPr lang="de-DE" sz="1600" b="1" i="1" dirty="0" err="1"/>
              <a:t>Example</a:t>
            </a:r>
            <a:r>
              <a:rPr lang="de-DE" sz="1600" b="1" i="1" dirty="0"/>
              <a:t>: {</a:t>
            </a:r>
            <a:r>
              <a:rPr lang="de-DE" sz="1600" b="1" i="1" dirty="0" err="1"/>
              <a:t>guard</a:t>
            </a:r>
            <a:r>
              <a:rPr lang="de-DE" sz="1600" b="1" i="1" dirty="0"/>
              <a:t> = </a:t>
            </a:r>
            <a:r>
              <a:rPr lang="de-DE" sz="1600" b="1" i="1" dirty="0" err="1"/>
              <a:t>obj</a:t>
            </a:r>
            <a:r>
              <a:rPr lang="de-DE" sz="1600" b="1" i="1" dirty="0"/>
              <a:t>} </a:t>
            </a:r>
            <a:r>
              <a:rPr lang="de-DE" sz="1600" b="1" i="1" dirty="0" err="1"/>
              <a:t>identifies</a:t>
            </a:r>
            <a:r>
              <a:rPr lang="de-DE" sz="1600" b="1" i="1" dirty="0"/>
              <a:t> </a:t>
            </a:r>
            <a:r>
              <a:rPr lang="de-DE" sz="1600" b="1" i="1" dirty="0" err="1"/>
              <a:t>the</a:t>
            </a:r>
            <a:r>
              <a:rPr lang="de-DE" sz="1600" b="1" i="1" dirty="0"/>
              <a:t> </a:t>
            </a:r>
            <a:r>
              <a:rPr lang="de-DE" sz="1600" b="1" i="1" dirty="0" err="1"/>
              <a:t>guard</a:t>
            </a:r>
            <a:r>
              <a:rPr lang="de-DE" sz="1600" b="1" i="1" dirty="0"/>
              <a:t> </a:t>
            </a:r>
            <a:r>
              <a:rPr lang="de-DE" sz="1600" b="1" i="1" dirty="0" err="1"/>
              <a:t>object</a:t>
            </a:r>
            <a:endParaRPr lang="de-DE" sz="1600" b="1" i="1" dirty="0"/>
          </a:p>
          <a:p>
            <a:pPr marL="457200" lvl="1" indent="0">
              <a:lnSpc>
                <a:spcPct val="80000"/>
              </a:lnSpc>
              <a:buSzPts val="935"/>
              <a:buNone/>
            </a:pPr>
            <a:endParaRPr sz="1600" b="1" i="1" dirty="0"/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935"/>
              <a:buNone/>
            </a:pPr>
            <a:endParaRPr sz="2000" b="1" dirty="0"/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935"/>
              <a:buNone/>
            </a:pPr>
            <a:r>
              <a:rPr lang="de-DE" sz="2000" b="1" dirty="0" err="1"/>
              <a:t>Constraints</a:t>
            </a:r>
            <a:r>
              <a:rPr lang="de-DE" sz="2000" dirty="0"/>
              <a:t> </a:t>
            </a:r>
            <a:r>
              <a:rPr lang="de-DE" sz="2000" dirty="0" err="1">
                <a:solidFill>
                  <a:schemeClr val="tx1"/>
                </a:solidFill>
              </a:rPr>
              <a:t>Define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the</a:t>
            </a:r>
            <a:r>
              <a:rPr lang="de-DE" sz="2000" dirty="0">
                <a:solidFill>
                  <a:schemeClr val="tx1"/>
                </a:solidFill>
              </a:rPr>
              <a:t> formal </a:t>
            </a:r>
            <a:r>
              <a:rPr lang="de-DE" sz="2000" dirty="0" err="1">
                <a:solidFill>
                  <a:schemeClr val="tx1"/>
                </a:solidFill>
              </a:rPr>
              <a:t>semantics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of</a:t>
            </a:r>
            <a:r>
              <a:rPr lang="de-DE" sz="2000" dirty="0">
                <a:solidFill>
                  <a:schemeClr val="tx1"/>
                </a:solidFill>
              </a:rPr>
              <a:t> a </a:t>
            </a:r>
            <a:r>
              <a:rPr lang="de-DE" sz="2000" dirty="0" err="1">
                <a:solidFill>
                  <a:schemeClr val="tx1"/>
                </a:solidFill>
              </a:rPr>
              <a:t>model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element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en-GB" sz="2000" dirty="0">
                <a:solidFill>
                  <a:schemeClr val="tx1"/>
                </a:solidFill>
              </a:rPr>
              <a:t>(e.g., written in first-order logic). That is, the desired security property.</a:t>
            </a:r>
          </a:p>
          <a:p>
            <a:pPr marL="457200" lvl="1" indent="0">
              <a:lnSpc>
                <a:spcPct val="80000"/>
              </a:lnSpc>
              <a:buSzPts val="935"/>
              <a:buNone/>
            </a:pPr>
            <a:r>
              <a:rPr lang="en-GB" sz="1600" b="1" i="1" dirty="0">
                <a:solidFill>
                  <a:schemeClr val="tx1"/>
                </a:solidFill>
              </a:rPr>
              <a:t>Example: “guarded objects only accessible via guard object”</a:t>
            </a:r>
          </a:p>
        </p:txBody>
      </p:sp>
      <p:sp>
        <p:nvSpPr>
          <p:cNvPr id="170" name="Google Shape;170;p2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DD3353-4215-7CDD-6E91-15643A2C6D53}"/>
              </a:ext>
            </a:extLst>
          </p:cNvPr>
          <p:cNvSpPr txBox="1"/>
          <p:nvPr/>
        </p:nvSpPr>
        <p:spPr>
          <a:xfrm>
            <a:off x="905827" y="4213225"/>
            <a:ext cx="3797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Foo Boolean values, {tag} means {tag = true}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93908E-0231-2E00-9072-199A6A5B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3600" dirty="0"/>
              <a:t>Example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B0DEC6-A830-5DD3-E0A5-875860EB3B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17</a:t>
            </a:fld>
            <a:endParaRPr lang="de-DE"/>
          </a:p>
        </p:txBody>
      </p:sp>
      <p:pic>
        <p:nvPicPr>
          <p:cNvPr id="4" name="Google Shape;230;p29">
            <a:extLst>
              <a:ext uri="{FF2B5EF4-FFF2-40B4-BE49-F238E27FC236}">
                <a16:creationId xmlns:a16="http://schemas.microsoft.com/office/drawing/2014/main" id="{E2DDA808-B89E-42F9-293C-9E652865811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49978" y="3429000"/>
            <a:ext cx="3894449" cy="2294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FCC9721-5789-4329-BA3F-4B533DEFD3D7}"/>
              </a:ext>
            </a:extLst>
          </p:cNvPr>
          <p:cNvCxnSpPr>
            <a:cxnSpLocks/>
          </p:cNvCxnSpPr>
          <p:nvPr/>
        </p:nvCxnSpPr>
        <p:spPr>
          <a:xfrm>
            <a:off x="2664619" y="3314858"/>
            <a:ext cx="544994" cy="283985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1FB3951-0173-2409-9AC4-759704FE234F}"/>
              </a:ext>
            </a:extLst>
          </p:cNvPr>
          <p:cNvSpPr txBox="1"/>
          <p:nvPr/>
        </p:nvSpPr>
        <p:spPr>
          <a:xfrm>
            <a:off x="4585007" y="2722910"/>
            <a:ext cx="2204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Deployment diagram with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C5DC17-91D1-F9FA-5DC2-BFD356FDA6D2}"/>
              </a:ext>
            </a:extLst>
          </p:cNvPr>
          <p:cNvSpPr txBox="1"/>
          <p:nvPr/>
        </p:nvSpPr>
        <p:spPr>
          <a:xfrm>
            <a:off x="1924804" y="4757718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Node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CA0BA47-62A3-BBD5-A104-E2A21283E4F4}"/>
              </a:ext>
            </a:extLst>
          </p:cNvPr>
          <p:cNvCxnSpPr>
            <a:cxnSpLocks/>
          </p:cNvCxnSpPr>
          <p:nvPr/>
        </p:nvCxnSpPr>
        <p:spPr>
          <a:xfrm flipV="1">
            <a:off x="2537472" y="4576050"/>
            <a:ext cx="750094" cy="373030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B10B46D-5B2B-159F-7513-2B56D23B756C}"/>
              </a:ext>
            </a:extLst>
          </p:cNvPr>
          <p:cNvSpPr txBox="1"/>
          <p:nvPr/>
        </p:nvSpPr>
        <p:spPr>
          <a:xfrm>
            <a:off x="1687365" y="5312904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Component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DA3790B-A417-C75C-CA5A-7B43C1D9EF72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2796964" y="5063553"/>
            <a:ext cx="565021" cy="403240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F783385-BEF3-E030-643C-76DE1520EB15}"/>
              </a:ext>
            </a:extLst>
          </p:cNvPr>
          <p:cNvSpPr txBox="1"/>
          <p:nvPr/>
        </p:nvSpPr>
        <p:spPr>
          <a:xfrm>
            <a:off x="3579052" y="6041188"/>
            <a:ext cx="1566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dirty="0">
                <a:solidFill>
                  <a:srgbClr val="FF2F92"/>
                </a:solidFill>
              </a:rPr>
              <a:t>Link</a:t>
            </a:r>
          </a:p>
          <a:p>
            <a:pPr algn="ctr"/>
            <a:r>
              <a:rPr lang="en-DE" dirty="0">
                <a:solidFill>
                  <a:srgbClr val="FF2F92"/>
                </a:solidFill>
              </a:rPr>
              <a:t>(between nodes)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9D6E4A7-92A9-5F3E-EF07-2B613D4AD117}"/>
              </a:ext>
            </a:extLst>
          </p:cNvPr>
          <p:cNvCxnSpPr>
            <a:cxnSpLocks/>
          </p:cNvCxnSpPr>
          <p:nvPr/>
        </p:nvCxnSpPr>
        <p:spPr>
          <a:xfrm flipV="1">
            <a:off x="4330040" y="4884980"/>
            <a:ext cx="418330" cy="1156402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931B308-3917-3D61-2BB5-477B3C809712}"/>
              </a:ext>
            </a:extLst>
          </p:cNvPr>
          <p:cNvSpPr txBox="1"/>
          <p:nvPr/>
        </p:nvSpPr>
        <p:spPr>
          <a:xfrm>
            <a:off x="7067855" y="3469066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dirty="0">
                <a:solidFill>
                  <a:srgbClr val="FF2F92"/>
                </a:solidFill>
              </a:rPr>
              <a:t>Dependency</a:t>
            </a:r>
          </a:p>
          <a:p>
            <a:pPr algn="ctr"/>
            <a:r>
              <a:rPr lang="en-DE" dirty="0">
                <a:solidFill>
                  <a:srgbClr val="FF2F92"/>
                </a:solidFill>
              </a:rPr>
              <a:t>(between components)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3E16B44-4CE3-5DDF-07DD-66BD09E4FF6D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5344966" y="3730676"/>
            <a:ext cx="1722889" cy="961229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58C07CA4-51F6-FBD3-9B6C-751776D0B030}"/>
              </a:ext>
            </a:extLst>
          </p:cNvPr>
          <p:cNvSpPr/>
          <p:nvPr/>
        </p:nvSpPr>
        <p:spPr>
          <a:xfrm>
            <a:off x="3823347" y="3548905"/>
            <a:ext cx="800100" cy="181771"/>
          </a:xfrm>
          <a:prstGeom prst="rect">
            <a:avLst/>
          </a:prstGeom>
          <a:noFill/>
          <a:ln>
            <a:solidFill>
              <a:srgbClr val="2EC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D1DA92-55A2-E797-D3E1-D3DD14278133}"/>
              </a:ext>
            </a:extLst>
          </p:cNvPr>
          <p:cNvSpPr/>
          <p:nvPr/>
        </p:nvSpPr>
        <p:spPr>
          <a:xfrm>
            <a:off x="4702027" y="4355205"/>
            <a:ext cx="591087" cy="181771"/>
          </a:xfrm>
          <a:prstGeom prst="rect">
            <a:avLst/>
          </a:prstGeom>
          <a:noFill/>
          <a:ln>
            <a:solidFill>
              <a:srgbClr val="2EC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8FF2ECE-5B5A-8C6A-35C1-59949DB0ED46}"/>
              </a:ext>
            </a:extLst>
          </p:cNvPr>
          <p:cNvSpPr/>
          <p:nvPr/>
        </p:nvSpPr>
        <p:spPr>
          <a:xfrm>
            <a:off x="4748370" y="5025731"/>
            <a:ext cx="537601" cy="181771"/>
          </a:xfrm>
          <a:prstGeom prst="rect">
            <a:avLst/>
          </a:prstGeom>
          <a:noFill/>
          <a:ln>
            <a:solidFill>
              <a:srgbClr val="2EC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5E2CFEF-3EC7-06F9-653A-41E03A410731}"/>
              </a:ext>
            </a:extLst>
          </p:cNvPr>
          <p:cNvSpPr/>
          <p:nvPr/>
        </p:nvSpPr>
        <p:spPr>
          <a:xfrm>
            <a:off x="4948408" y="3077387"/>
            <a:ext cx="1477649" cy="181771"/>
          </a:xfrm>
          <a:prstGeom prst="rect">
            <a:avLst/>
          </a:prstGeom>
          <a:noFill/>
          <a:ln>
            <a:solidFill>
              <a:srgbClr val="2EC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000" dirty="0">
                <a:solidFill>
                  <a:srgbClr val="2EC6D6"/>
                </a:solidFill>
              </a:rPr>
              <a:t>Security annotations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F09E518-7991-8F03-1A03-F92A08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90" t="-658" r="190" b="82508"/>
          <a:stretch/>
        </p:blipFill>
        <p:spPr>
          <a:xfrm>
            <a:off x="2311400" y="-17343"/>
            <a:ext cx="6832600" cy="120563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5CD3EFD-CC53-A2CD-3449-4BC6AC3187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762" r="196" b="56093"/>
          <a:stretch/>
        </p:blipFill>
        <p:spPr>
          <a:xfrm>
            <a:off x="2331892" y="1171212"/>
            <a:ext cx="6819252" cy="1138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D30B1B1-8E42-86BA-6BC2-3028ED7841EA}"/>
              </a:ext>
            </a:extLst>
          </p:cNvPr>
          <p:cNvSpPr txBox="1"/>
          <p:nvPr/>
        </p:nvSpPr>
        <p:spPr>
          <a:xfrm>
            <a:off x="148626" y="2949066"/>
            <a:ext cx="27074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FF2F92"/>
                </a:solidFill>
              </a:rPr>
              <a:t>Subsystem (</a:t>
            </a:r>
            <a:r>
              <a:rPr lang="de-DE" b="1" dirty="0" err="1">
                <a:solidFill>
                  <a:srgbClr val="FF2F92"/>
                </a:solidFill>
              </a:rPr>
              <a:t>think</a:t>
            </a:r>
            <a:r>
              <a:rPr lang="de-DE" b="1" dirty="0">
                <a:solidFill>
                  <a:srgbClr val="FF2F92"/>
                </a:solidFill>
              </a:rPr>
              <a:t> </a:t>
            </a:r>
            <a:r>
              <a:rPr lang="de-DE" b="1" dirty="0" err="1">
                <a:solidFill>
                  <a:srgbClr val="FF2F92"/>
                </a:solidFill>
              </a:rPr>
              <a:t>of</a:t>
            </a:r>
            <a:r>
              <a:rPr lang="de-DE" b="1" dirty="0">
                <a:solidFill>
                  <a:srgbClr val="FF2F92"/>
                </a:solidFill>
              </a:rPr>
              <a:t> </a:t>
            </a:r>
            <a:r>
              <a:rPr lang="de-DE" b="1" dirty="0" err="1">
                <a:solidFill>
                  <a:srgbClr val="FF2F92"/>
                </a:solidFill>
              </a:rPr>
              <a:t>package</a:t>
            </a:r>
            <a:r>
              <a:rPr lang="de-DE" b="1" dirty="0">
                <a:solidFill>
                  <a:srgbClr val="FF2F92"/>
                </a:solidFill>
              </a:rPr>
              <a:t>)</a:t>
            </a:r>
          </a:p>
          <a:p>
            <a:r>
              <a:rPr lang="de-DE" dirty="0" err="1">
                <a:solidFill>
                  <a:srgbClr val="FF2F92"/>
                </a:solidFill>
              </a:rPr>
              <a:t>Integrate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the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information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between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the</a:t>
            </a:r>
            <a:r>
              <a:rPr lang="de-DE" dirty="0">
                <a:solidFill>
                  <a:srgbClr val="FF2F92"/>
                </a:solidFill>
              </a:rPr>
              <a:t> different </a:t>
            </a:r>
            <a:r>
              <a:rPr lang="de-DE" dirty="0" err="1">
                <a:solidFill>
                  <a:srgbClr val="FF2F92"/>
                </a:solidFill>
              </a:rPr>
              <a:t>kinds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of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diagrams</a:t>
            </a:r>
            <a:r>
              <a:rPr lang="de-DE" dirty="0">
                <a:solidFill>
                  <a:srgbClr val="FF2F92"/>
                </a:solidFill>
              </a:rPr>
              <a:t> and </a:t>
            </a:r>
            <a:r>
              <a:rPr lang="de-DE" dirty="0" err="1">
                <a:solidFill>
                  <a:srgbClr val="FF2F92"/>
                </a:solidFill>
              </a:rPr>
              <a:t>between</a:t>
            </a:r>
            <a:r>
              <a:rPr lang="de-DE" dirty="0">
                <a:solidFill>
                  <a:srgbClr val="FF2F92"/>
                </a:solidFill>
              </a:rPr>
              <a:t> different </a:t>
            </a:r>
            <a:r>
              <a:rPr lang="de-DE" dirty="0" err="1">
                <a:solidFill>
                  <a:srgbClr val="FF2F92"/>
                </a:solidFill>
              </a:rPr>
              <a:t>parts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of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the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system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specification</a:t>
            </a:r>
            <a:endParaRPr lang="en-DE" dirty="0">
              <a:solidFill>
                <a:srgbClr val="FF2F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138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2875" tIns="46425" rIns="92875" bIns="46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5300" dirty="0" err="1"/>
              <a:t>UMLSec</a:t>
            </a:r>
            <a:r>
              <a:rPr lang="de-DE" sz="5300" dirty="0"/>
              <a:t>: </a:t>
            </a:r>
            <a:r>
              <a:rPr lang="de-DE" sz="5300" dirty="0" err="1"/>
              <a:t>usage</a:t>
            </a:r>
            <a:r>
              <a:rPr lang="de-DE" sz="5300" dirty="0"/>
              <a:t> </a:t>
            </a:r>
            <a:r>
              <a:rPr lang="de-DE" sz="5300" dirty="0" err="1"/>
              <a:t>scenarios</a:t>
            </a:r>
            <a:br>
              <a:rPr lang="de-DE" sz="5300" dirty="0"/>
            </a:br>
            <a:r>
              <a:rPr lang="de-DE" sz="4000" dirty="0"/>
              <a:t>(</a:t>
            </a:r>
            <a:r>
              <a:rPr lang="de-DE" sz="4000" dirty="0" err="1"/>
              <a:t>from</a:t>
            </a:r>
            <a:r>
              <a:rPr lang="de-DE" sz="4000" dirty="0"/>
              <a:t> </a:t>
            </a:r>
            <a:r>
              <a:rPr lang="de-DE" sz="4000" dirty="0" err="1"/>
              <a:t>more</a:t>
            </a:r>
            <a:r>
              <a:rPr lang="de-DE" sz="4000" dirty="0"/>
              <a:t> </a:t>
            </a:r>
            <a:r>
              <a:rPr lang="de-DE" sz="4000" dirty="0" err="1"/>
              <a:t>abstract</a:t>
            </a:r>
            <a:r>
              <a:rPr lang="de-DE" sz="4000" dirty="0"/>
              <a:t> </a:t>
            </a:r>
            <a:r>
              <a:rPr lang="de-DE" sz="4000" dirty="0" err="1"/>
              <a:t>to</a:t>
            </a:r>
            <a:r>
              <a:rPr lang="de-DE" sz="4000" dirty="0"/>
              <a:t> </a:t>
            </a:r>
            <a:r>
              <a:rPr lang="de-DE" sz="4000" dirty="0" err="1"/>
              <a:t>more</a:t>
            </a:r>
            <a:r>
              <a:rPr lang="de-DE" sz="4000" dirty="0"/>
              <a:t> </a:t>
            </a:r>
            <a:r>
              <a:rPr lang="de-DE" sz="4000" dirty="0" err="1"/>
              <a:t>concrete</a:t>
            </a:r>
            <a:r>
              <a:rPr lang="de-DE" sz="4000" dirty="0"/>
              <a:t>)</a:t>
            </a:r>
            <a:endParaRPr sz="5300" dirty="0"/>
          </a:p>
        </p:txBody>
      </p:sp>
    </p:spTree>
    <p:extLst>
      <p:ext uri="{BB962C8B-B14F-4D97-AF65-F5344CB8AC3E}">
        <p14:creationId xmlns:p14="http://schemas.microsoft.com/office/powerpoint/2010/main" val="2778436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37A2B6-6AEA-0460-273F-5A360BA587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19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5A521D-1915-7204-A221-5DEABE5A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767" y="1420813"/>
            <a:ext cx="3263900" cy="4559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8C1F0C-77B2-A6B6-A212-2632D5B8A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82" y="1039566"/>
            <a:ext cx="4432300" cy="2400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7D5E72-B43C-0DAF-09EE-83AA744565C2}"/>
              </a:ext>
            </a:extLst>
          </p:cNvPr>
          <p:cNvSpPr txBox="1"/>
          <p:nvPr/>
        </p:nvSpPr>
        <p:spPr>
          <a:xfrm>
            <a:off x="4751697" y="6033877"/>
            <a:ext cx="4120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2F92"/>
                </a:solidFill>
              </a:rPr>
              <a:t>In </a:t>
            </a:r>
            <a:r>
              <a:rPr lang="en-GB" b="1" dirty="0" err="1">
                <a:solidFill>
                  <a:srgbClr val="FF2F92"/>
                </a:solidFill>
              </a:rPr>
              <a:t>UMLsec</a:t>
            </a:r>
            <a:r>
              <a:rPr lang="en-GB" b="1" dirty="0">
                <a:solidFill>
                  <a:srgbClr val="FF2F92"/>
                </a:solidFill>
              </a:rPr>
              <a:t>: </a:t>
            </a:r>
            <a:r>
              <a:rPr lang="en-DE" b="1" dirty="0">
                <a:solidFill>
                  <a:srgbClr val="FF2F92"/>
                </a:solidFill>
              </a:rPr>
              <a:t>Define secure business processes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4C2667-5332-31F7-62D7-3A0BBC948FE1}"/>
              </a:ext>
            </a:extLst>
          </p:cNvPr>
          <p:cNvSpPr txBox="1"/>
          <p:nvPr/>
        </p:nvSpPr>
        <p:spPr>
          <a:xfrm>
            <a:off x="350001" y="3439866"/>
            <a:ext cx="37850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2F92"/>
                </a:solidFill>
              </a:rPr>
              <a:t>In </a:t>
            </a:r>
            <a:r>
              <a:rPr lang="en-GB" b="1" dirty="0" err="1">
                <a:solidFill>
                  <a:srgbClr val="FF2F92"/>
                </a:solidFill>
              </a:rPr>
              <a:t>UMLsec</a:t>
            </a:r>
            <a:r>
              <a:rPr lang="en-GB" b="1" dirty="0">
                <a:solidFill>
                  <a:srgbClr val="FF2F92"/>
                </a:solidFill>
              </a:rPr>
              <a:t>: </a:t>
            </a:r>
            <a:r>
              <a:rPr lang="en-DE" b="1" dirty="0">
                <a:solidFill>
                  <a:srgbClr val="FF2F92"/>
                </a:solidFill>
              </a:rPr>
              <a:t>Capture security requirements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4B3267-E55F-0B9B-D491-A580686E22FF}"/>
              </a:ext>
            </a:extLst>
          </p:cNvPr>
          <p:cNvSpPr txBox="1"/>
          <p:nvPr/>
        </p:nvSpPr>
        <p:spPr>
          <a:xfrm>
            <a:off x="487353" y="4501119"/>
            <a:ext cx="44132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 err="1">
                <a:solidFill>
                  <a:srgbClr val="FF2F92"/>
                </a:solidFill>
              </a:rPr>
              <a:t>Activity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endParaRPr lang="de-DE" b="1" i="1" dirty="0">
              <a:solidFill>
                <a:srgbClr val="FF2F92"/>
              </a:solidFill>
            </a:endParaRPr>
          </a:p>
          <a:p>
            <a:r>
              <a:rPr lang="de-DE" i="1" dirty="0" err="1"/>
              <a:t>Specify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control</a:t>
            </a:r>
            <a:r>
              <a:rPr lang="de-DE" i="1" dirty="0"/>
              <a:t> </a:t>
            </a:r>
            <a:r>
              <a:rPr lang="de-DE" i="1" dirty="0" err="1"/>
              <a:t>flow</a:t>
            </a:r>
            <a:r>
              <a:rPr lang="de-DE" i="1" dirty="0"/>
              <a:t> </a:t>
            </a:r>
            <a:r>
              <a:rPr lang="de-DE" i="1" dirty="0" err="1"/>
              <a:t>between</a:t>
            </a:r>
            <a:r>
              <a:rPr lang="de-DE" i="1" dirty="0"/>
              <a:t> </a:t>
            </a:r>
            <a:r>
              <a:rPr lang="de-DE" i="1" dirty="0" err="1"/>
              <a:t>several</a:t>
            </a:r>
            <a:r>
              <a:rPr lang="de-DE" i="1" dirty="0"/>
              <a:t> </a:t>
            </a:r>
            <a:r>
              <a:rPr lang="de-DE" i="1" dirty="0" err="1"/>
              <a:t>components</a:t>
            </a:r>
            <a:r>
              <a:rPr lang="de-DE" i="1" dirty="0"/>
              <a:t> </a:t>
            </a:r>
            <a:r>
              <a:rPr lang="de-DE" i="1" dirty="0" err="1"/>
              <a:t>within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system</a:t>
            </a:r>
            <a:r>
              <a:rPr lang="de-DE" i="1" dirty="0"/>
              <a:t>, </a:t>
            </a:r>
            <a:r>
              <a:rPr lang="de-DE" i="1" dirty="0" err="1"/>
              <a:t>usually</a:t>
            </a:r>
            <a:r>
              <a:rPr lang="de-DE" i="1" dirty="0"/>
              <a:t> at a </a:t>
            </a:r>
            <a:r>
              <a:rPr lang="de-DE" i="1" dirty="0" err="1"/>
              <a:t>higher</a:t>
            </a:r>
            <a:r>
              <a:rPr lang="de-DE" i="1" dirty="0"/>
              <a:t> </a:t>
            </a:r>
            <a:r>
              <a:rPr lang="de-DE" i="1" dirty="0" err="1"/>
              <a:t>degree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abstraction</a:t>
            </a:r>
            <a:r>
              <a:rPr lang="de-DE" i="1" dirty="0"/>
              <a:t> </a:t>
            </a:r>
            <a:r>
              <a:rPr lang="de-DE" i="1" dirty="0" err="1"/>
              <a:t>than</a:t>
            </a:r>
            <a:r>
              <a:rPr lang="de-DE" i="1" dirty="0"/>
              <a:t> </a:t>
            </a:r>
            <a:r>
              <a:rPr lang="de-DE" i="1" dirty="0" err="1"/>
              <a:t>statecharts</a:t>
            </a:r>
            <a:r>
              <a:rPr lang="de-DE" i="1" dirty="0"/>
              <a:t> and </a:t>
            </a:r>
            <a:r>
              <a:rPr lang="de-DE" i="1" dirty="0" err="1"/>
              <a:t>sequence</a:t>
            </a:r>
            <a:r>
              <a:rPr lang="de-DE" i="1" dirty="0"/>
              <a:t> </a:t>
            </a:r>
            <a:r>
              <a:rPr lang="de-DE" i="1" dirty="0" err="1"/>
              <a:t>diagrams</a:t>
            </a:r>
            <a:r>
              <a:rPr lang="de-DE" i="1" dirty="0"/>
              <a:t>. </a:t>
            </a:r>
            <a:r>
              <a:rPr lang="de-DE" i="1" dirty="0" err="1"/>
              <a:t>They</a:t>
            </a:r>
            <a:r>
              <a:rPr lang="de-DE" i="1" dirty="0"/>
              <a:t> </a:t>
            </a:r>
            <a:r>
              <a:rPr lang="de-DE" i="1" dirty="0" err="1"/>
              <a:t>can</a:t>
            </a:r>
            <a:r>
              <a:rPr lang="de-DE" i="1" dirty="0"/>
              <a:t> </a:t>
            </a:r>
            <a:r>
              <a:rPr lang="de-DE" i="1" dirty="0" err="1"/>
              <a:t>be</a:t>
            </a:r>
            <a:r>
              <a:rPr lang="de-DE" i="1" dirty="0"/>
              <a:t> </a:t>
            </a:r>
            <a:r>
              <a:rPr lang="de-DE" i="1" dirty="0" err="1"/>
              <a:t>used</a:t>
            </a:r>
            <a:r>
              <a:rPr lang="de-DE" i="1" dirty="0"/>
              <a:t> </a:t>
            </a:r>
            <a:r>
              <a:rPr lang="de-DE" i="1" dirty="0" err="1"/>
              <a:t>to</a:t>
            </a:r>
            <a:r>
              <a:rPr lang="de-DE" i="1" dirty="0"/>
              <a:t> </a:t>
            </a:r>
            <a:r>
              <a:rPr lang="de-DE" i="1" dirty="0" err="1"/>
              <a:t>put</a:t>
            </a:r>
            <a:r>
              <a:rPr lang="de-DE" i="1" dirty="0"/>
              <a:t> </a:t>
            </a:r>
            <a:r>
              <a:rPr lang="de-DE" i="1" dirty="0" err="1"/>
              <a:t>objects</a:t>
            </a:r>
            <a:r>
              <a:rPr lang="de-DE" i="1" dirty="0"/>
              <a:t> </a:t>
            </a:r>
            <a:r>
              <a:rPr lang="de-DE" i="1" dirty="0" err="1"/>
              <a:t>or</a:t>
            </a:r>
            <a:r>
              <a:rPr lang="de-DE" i="1" dirty="0"/>
              <a:t> </a:t>
            </a:r>
            <a:r>
              <a:rPr lang="de-DE" i="1" dirty="0" err="1"/>
              <a:t>components</a:t>
            </a:r>
            <a:r>
              <a:rPr lang="de-DE" i="1" dirty="0"/>
              <a:t> in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context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overall</a:t>
            </a:r>
            <a:r>
              <a:rPr lang="de-DE" i="1" dirty="0"/>
              <a:t> </a:t>
            </a:r>
            <a:r>
              <a:rPr lang="de-DE" i="1" dirty="0" err="1"/>
              <a:t>system</a:t>
            </a:r>
            <a:r>
              <a:rPr lang="de-DE" i="1" dirty="0"/>
              <a:t> </a:t>
            </a:r>
            <a:r>
              <a:rPr lang="de-DE" i="1" dirty="0" err="1"/>
              <a:t>behaviour</a:t>
            </a:r>
            <a:r>
              <a:rPr lang="de-DE" i="1" dirty="0"/>
              <a:t> </a:t>
            </a:r>
            <a:r>
              <a:rPr lang="de-DE" i="1" dirty="0" err="1"/>
              <a:t>or</a:t>
            </a:r>
            <a:r>
              <a:rPr lang="de-DE" i="1" dirty="0"/>
              <a:t> </a:t>
            </a:r>
            <a:r>
              <a:rPr lang="de-DE" i="1" dirty="0" err="1"/>
              <a:t>to</a:t>
            </a:r>
            <a:r>
              <a:rPr lang="de-DE" i="1" dirty="0"/>
              <a:t> </a:t>
            </a:r>
            <a:r>
              <a:rPr lang="de-DE" i="1" dirty="0" err="1"/>
              <a:t>explain</a:t>
            </a:r>
            <a:r>
              <a:rPr lang="de-DE" i="1" dirty="0"/>
              <a:t> </a:t>
            </a:r>
            <a:r>
              <a:rPr lang="de-DE" i="1" dirty="0" err="1"/>
              <a:t>use</a:t>
            </a:r>
            <a:r>
              <a:rPr lang="de-DE" i="1" dirty="0"/>
              <a:t> </a:t>
            </a:r>
            <a:r>
              <a:rPr lang="de-DE" i="1" dirty="0" err="1"/>
              <a:t>cases</a:t>
            </a:r>
            <a:r>
              <a:rPr lang="de-DE" i="1" dirty="0"/>
              <a:t> in </a:t>
            </a:r>
            <a:r>
              <a:rPr lang="de-DE" i="1" dirty="0" err="1"/>
              <a:t>more</a:t>
            </a:r>
            <a:r>
              <a:rPr lang="de-DE" i="1" dirty="0"/>
              <a:t> </a:t>
            </a:r>
            <a:r>
              <a:rPr lang="de-DE" i="1" dirty="0" err="1"/>
              <a:t>detail</a:t>
            </a:r>
            <a:r>
              <a:rPr lang="de-DE" i="1" dirty="0"/>
              <a:t>.</a:t>
            </a:r>
            <a:endParaRPr lang="en-DE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B1AD2E-10C2-5186-6C1F-86FCFDC73B3E}"/>
              </a:ext>
            </a:extLst>
          </p:cNvPr>
          <p:cNvSpPr txBox="1"/>
          <p:nvPr/>
        </p:nvSpPr>
        <p:spPr>
          <a:xfrm>
            <a:off x="350001" y="516346"/>
            <a:ext cx="4413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 err="1">
                <a:solidFill>
                  <a:srgbClr val="FF2F92"/>
                </a:solidFill>
              </a:rPr>
              <a:t>Usecase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endParaRPr lang="de-DE" b="1" i="1" dirty="0">
              <a:solidFill>
                <a:srgbClr val="FF2F92"/>
              </a:solidFill>
            </a:endParaRPr>
          </a:p>
          <a:p>
            <a:r>
              <a:rPr lang="de-DE" i="1" dirty="0"/>
              <a:t>Seen </a:t>
            </a:r>
            <a:r>
              <a:rPr lang="de-DE" i="1" dirty="0" err="1"/>
              <a:t>before</a:t>
            </a:r>
            <a:endParaRPr lang="en-DE" i="1" dirty="0"/>
          </a:p>
        </p:txBody>
      </p:sp>
    </p:spTree>
    <p:extLst>
      <p:ext uri="{BB962C8B-B14F-4D97-AF65-F5344CB8AC3E}">
        <p14:creationId xmlns:p14="http://schemas.microsoft.com/office/powerpoint/2010/main" val="825349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50FD0B-8251-4268-02EB-151A7E6D7D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20</a:t>
            </a:fld>
            <a:endParaRPr lang="de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126E1C-2A80-E40F-95A2-4918AC326144}"/>
              </a:ext>
            </a:extLst>
          </p:cNvPr>
          <p:cNvSpPr txBox="1"/>
          <p:nvPr/>
        </p:nvSpPr>
        <p:spPr>
          <a:xfrm>
            <a:off x="3343274" y="5222081"/>
            <a:ext cx="3345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2F92"/>
                </a:solidFill>
              </a:rPr>
              <a:t>In </a:t>
            </a:r>
            <a:r>
              <a:rPr lang="en-GB" b="1" dirty="0" err="1">
                <a:solidFill>
                  <a:srgbClr val="FF2F92"/>
                </a:solidFill>
              </a:rPr>
              <a:t>UMLsec</a:t>
            </a:r>
            <a:r>
              <a:rPr lang="en-GB" b="1" dirty="0">
                <a:solidFill>
                  <a:srgbClr val="FF2F92"/>
                </a:solidFill>
              </a:rPr>
              <a:t>: Check p</a:t>
            </a:r>
            <a:r>
              <a:rPr lang="en-DE" b="1" dirty="0">
                <a:solidFill>
                  <a:srgbClr val="FF2F92"/>
                </a:solidFill>
              </a:rPr>
              <a:t>hysical security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D1EEFE-E28B-E5AA-2FFB-D412AF383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306" y="2086768"/>
            <a:ext cx="6032500" cy="2984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20D5ED-1EB2-2B82-E164-1DAB77E6BE1B}"/>
              </a:ext>
            </a:extLst>
          </p:cNvPr>
          <p:cNvSpPr txBox="1"/>
          <p:nvPr/>
        </p:nvSpPr>
        <p:spPr>
          <a:xfrm>
            <a:off x="1577013" y="1563548"/>
            <a:ext cx="5747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dirty="0" err="1">
                <a:solidFill>
                  <a:srgbClr val="FF2F92"/>
                </a:solidFill>
              </a:rPr>
              <a:t>Deployment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endParaRPr lang="de-DE" i="1" dirty="0">
              <a:solidFill>
                <a:srgbClr val="FF2F92"/>
              </a:solidFill>
            </a:endParaRPr>
          </a:p>
          <a:p>
            <a:r>
              <a:rPr lang="de-DE" i="1" dirty="0" err="1">
                <a:solidFill>
                  <a:schemeClr val="tx1"/>
                </a:solidFill>
              </a:rPr>
              <a:t>Describe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physical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layer</a:t>
            </a:r>
            <a:r>
              <a:rPr lang="de-DE" i="1" dirty="0">
                <a:solidFill>
                  <a:schemeClr val="tx1"/>
                </a:solidFill>
              </a:rPr>
              <a:t> on </a:t>
            </a:r>
            <a:r>
              <a:rPr lang="de-DE" i="1" dirty="0" err="1">
                <a:solidFill>
                  <a:schemeClr val="tx1"/>
                </a:solidFill>
              </a:rPr>
              <a:t>which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system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is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to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be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implemented</a:t>
            </a:r>
            <a:r>
              <a:rPr lang="de-DE" i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1031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C342E3-3FCC-0AD2-AD5B-F3D1B1B8CF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21</a:t>
            </a:fld>
            <a:endParaRPr lang="de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C65D10-DC2E-2B24-0147-3CCB2EB0C152}"/>
              </a:ext>
            </a:extLst>
          </p:cNvPr>
          <p:cNvSpPr txBox="1"/>
          <p:nvPr/>
        </p:nvSpPr>
        <p:spPr>
          <a:xfrm>
            <a:off x="628651" y="6411063"/>
            <a:ext cx="4160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2F92"/>
                </a:solidFill>
              </a:rPr>
              <a:t>In </a:t>
            </a:r>
            <a:r>
              <a:rPr lang="en-GB" b="1" dirty="0" err="1">
                <a:solidFill>
                  <a:srgbClr val="FF2F92"/>
                </a:solidFill>
              </a:rPr>
              <a:t>UMLsec</a:t>
            </a:r>
            <a:r>
              <a:rPr lang="en-GB" b="1" dirty="0">
                <a:solidFill>
                  <a:srgbClr val="FF2F92"/>
                </a:solidFill>
              </a:rPr>
              <a:t>: Define s</a:t>
            </a:r>
            <a:r>
              <a:rPr lang="en-DE" b="1" dirty="0">
                <a:solidFill>
                  <a:srgbClr val="FF2F92"/>
                </a:solidFill>
              </a:rPr>
              <a:t>ecurity critical interactions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DCC1B-9A0A-2C50-BFD2-4101F451E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3" y="1482766"/>
            <a:ext cx="5296694" cy="4792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B407EA-6539-FD00-3C24-53EBF8E4F87D}"/>
              </a:ext>
            </a:extLst>
          </p:cNvPr>
          <p:cNvSpPr txBox="1"/>
          <p:nvPr/>
        </p:nvSpPr>
        <p:spPr>
          <a:xfrm>
            <a:off x="378619" y="608523"/>
            <a:ext cx="59793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 err="1">
                <a:solidFill>
                  <a:srgbClr val="FF2F92"/>
                </a:solidFill>
              </a:rPr>
              <a:t>Sequence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endParaRPr lang="de-DE" b="1" i="1" dirty="0">
              <a:solidFill>
                <a:srgbClr val="FF2F92"/>
              </a:solidFill>
            </a:endParaRPr>
          </a:p>
          <a:p>
            <a:r>
              <a:rPr lang="de-DE" i="1" dirty="0" err="1">
                <a:solidFill>
                  <a:schemeClr val="tx1"/>
                </a:solidFill>
              </a:rPr>
              <a:t>Describe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interaction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u="sng" dirty="0" err="1">
                <a:solidFill>
                  <a:schemeClr val="tx1"/>
                </a:solidFill>
              </a:rPr>
              <a:t>between</a:t>
            </a:r>
            <a:r>
              <a:rPr lang="de-DE" i="1" u="sng" dirty="0">
                <a:solidFill>
                  <a:schemeClr val="tx1"/>
                </a:solidFill>
              </a:rPr>
              <a:t> </a:t>
            </a:r>
            <a:r>
              <a:rPr lang="de-DE" i="1" u="sng" dirty="0" err="1">
                <a:solidFill>
                  <a:schemeClr val="tx1"/>
                </a:solidFill>
              </a:rPr>
              <a:t>objects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arranged</a:t>
            </a:r>
            <a:r>
              <a:rPr lang="de-DE" i="1" dirty="0">
                <a:solidFill>
                  <a:schemeClr val="tx1"/>
                </a:solidFill>
              </a:rPr>
              <a:t> in time </a:t>
            </a:r>
            <a:r>
              <a:rPr lang="de-DE" i="1" dirty="0" err="1">
                <a:solidFill>
                  <a:schemeClr val="tx1"/>
                </a:solidFill>
              </a:rPr>
              <a:t>sequence</a:t>
            </a:r>
            <a:r>
              <a:rPr lang="de-DE" i="1" dirty="0">
                <a:solidFill>
                  <a:schemeClr val="tx1"/>
                </a:solidFill>
              </a:rPr>
              <a:t> and also </a:t>
            </a:r>
            <a:r>
              <a:rPr lang="de-DE" i="1" dirty="0" err="1">
                <a:solidFill>
                  <a:schemeClr val="tx1"/>
                </a:solidFill>
              </a:rPr>
              <a:t>sequence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of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messages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exchanged</a:t>
            </a:r>
            <a:r>
              <a:rPr lang="de-DE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A45F41-0CF7-B028-D614-AF14C3415787}"/>
              </a:ext>
            </a:extLst>
          </p:cNvPr>
          <p:cNvSpPr txBox="1"/>
          <p:nvPr/>
        </p:nvSpPr>
        <p:spPr>
          <a:xfrm>
            <a:off x="5907882" y="1735932"/>
            <a:ext cx="29075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>
                <a:solidFill>
                  <a:srgbClr val="FF2F92"/>
                </a:solidFill>
              </a:rPr>
              <a:t>Class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endParaRPr lang="de-DE" b="1" i="1" dirty="0">
              <a:solidFill>
                <a:srgbClr val="FF2F92"/>
              </a:solidFill>
            </a:endParaRPr>
          </a:p>
          <a:p>
            <a:r>
              <a:rPr lang="de-DE" i="1" dirty="0" err="1">
                <a:solidFill>
                  <a:schemeClr val="tx1"/>
                </a:solidFill>
              </a:rPr>
              <a:t>Define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static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class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structure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of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system</a:t>
            </a:r>
            <a:r>
              <a:rPr lang="de-DE" i="1" dirty="0">
                <a:solidFill>
                  <a:schemeClr val="tx1"/>
                </a:solidFill>
              </a:rPr>
              <a:t>: </a:t>
            </a:r>
            <a:r>
              <a:rPr lang="de-DE" i="1" dirty="0" err="1">
                <a:solidFill>
                  <a:schemeClr val="tx1"/>
                </a:solidFill>
              </a:rPr>
              <a:t>classes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with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attributes</a:t>
            </a:r>
            <a:r>
              <a:rPr lang="de-DE" i="1" dirty="0">
                <a:solidFill>
                  <a:schemeClr val="tx1"/>
                </a:solidFill>
              </a:rPr>
              <a:t>, </a:t>
            </a:r>
            <a:r>
              <a:rPr lang="de-DE" i="1" dirty="0" err="1">
                <a:solidFill>
                  <a:schemeClr val="tx1"/>
                </a:solidFill>
              </a:rPr>
              <a:t>operations</a:t>
            </a:r>
            <a:r>
              <a:rPr lang="de-DE" i="1" dirty="0">
                <a:solidFill>
                  <a:schemeClr val="tx1"/>
                </a:solidFill>
              </a:rPr>
              <a:t>, and </a:t>
            </a:r>
            <a:r>
              <a:rPr lang="de-DE" i="1" dirty="0" err="1">
                <a:solidFill>
                  <a:schemeClr val="tx1"/>
                </a:solidFill>
              </a:rPr>
              <a:t>signals</a:t>
            </a:r>
            <a:r>
              <a:rPr lang="de-DE" i="1" dirty="0">
                <a:solidFill>
                  <a:schemeClr val="tx1"/>
                </a:solidFill>
              </a:rPr>
              <a:t> and </a:t>
            </a:r>
            <a:r>
              <a:rPr lang="de-DE" i="1" dirty="0" err="1">
                <a:solidFill>
                  <a:schemeClr val="tx1"/>
                </a:solidFill>
              </a:rPr>
              <a:t>relationships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between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classes</a:t>
            </a:r>
            <a:r>
              <a:rPr lang="de-DE" i="1" dirty="0">
                <a:solidFill>
                  <a:schemeClr val="tx1"/>
                </a:solidFill>
              </a:rPr>
              <a:t>. On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instance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level</a:t>
            </a:r>
            <a:r>
              <a:rPr lang="de-DE" i="1" dirty="0">
                <a:solidFill>
                  <a:schemeClr val="tx1"/>
                </a:solidFill>
              </a:rPr>
              <a:t>, </a:t>
            </a:r>
            <a:r>
              <a:rPr lang="de-DE" i="1" dirty="0" err="1">
                <a:solidFill>
                  <a:schemeClr val="tx1"/>
                </a:solidFill>
              </a:rPr>
              <a:t>the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corresponding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diagrams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are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called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b="1" i="1" dirty="0" err="1">
                <a:solidFill>
                  <a:schemeClr val="tx1"/>
                </a:solidFill>
              </a:rPr>
              <a:t>object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diagrams</a:t>
            </a:r>
            <a:r>
              <a:rPr lang="de-DE" i="1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4FD0FD4-E2D5-5071-6EA9-A0ABEA2CEA1C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5357813" y="2521744"/>
            <a:ext cx="550069" cy="122129"/>
          </a:xfrm>
          <a:prstGeom prst="straightConnector1">
            <a:avLst/>
          </a:prstGeom>
          <a:ln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180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A65946-EF00-4DF9-E164-B1FBCA706D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22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F32DFF-DACB-172A-E026-3D7EDEB6B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939929"/>
            <a:ext cx="6858000" cy="3492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A2AB2-1F9D-518E-D530-641455AC495F}"/>
              </a:ext>
            </a:extLst>
          </p:cNvPr>
          <p:cNvSpPr txBox="1"/>
          <p:nvPr/>
        </p:nvSpPr>
        <p:spPr>
          <a:xfrm>
            <a:off x="2221706" y="5679283"/>
            <a:ext cx="3334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2F92"/>
                </a:solidFill>
              </a:rPr>
              <a:t>In </a:t>
            </a:r>
            <a:r>
              <a:rPr lang="en-GB" b="1" dirty="0" err="1">
                <a:solidFill>
                  <a:srgbClr val="FF2F92"/>
                </a:solidFill>
              </a:rPr>
              <a:t>UMLsec</a:t>
            </a:r>
            <a:r>
              <a:rPr lang="en-GB" b="1" dirty="0">
                <a:solidFill>
                  <a:srgbClr val="FF2F92"/>
                </a:solidFill>
              </a:rPr>
              <a:t>: </a:t>
            </a:r>
            <a:r>
              <a:rPr lang="en-DE" b="1" dirty="0">
                <a:solidFill>
                  <a:srgbClr val="FF2F92"/>
                </a:solidFill>
              </a:rPr>
              <a:t>Information flow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6F1EE1-55DA-08D2-E6D1-5C1188961271}"/>
              </a:ext>
            </a:extLst>
          </p:cNvPr>
          <p:cNvSpPr txBox="1"/>
          <p:nvPr/>
        </p:nvSpPr>
        <p:spPr>
          <a:xfrm>
            <a:off x="1143000" y="692946"/>
            <a:ext cx="4186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 err="1">
                <a:solidFill>
                  <a:srgbClr val="FF2F92"/>
                </a:solidFill>
              </a:rPr>
              <a:t>Statechart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  <a:r>
              <a:rPr lang="de-DE" b="1" i="1" dirty="0" err="1">
                <a:solidFill>
                  <a:srgbClr val="FF2F92"/>
                </a:solidFill>
              </a:rPr>
              <a:t>diagrams</a:t>
            </a:r>
            <a:r>
              <a:rPr lang="de-DE" b="1" i="1" dirty="0">
                <a:solidFill>
                  <a:srgbClr val="FF2F92"/>
                </a:solidFill>
              </a:rPr>
              <a:t> </a:t>
            </a:r>
          </a:p>
          <a:p>
            <a:r>
              <a:rPr lang="de-DE" i="1" dirty="0" err="1"/>
              <a:t>Give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dynamic</a:t>
            </a:r>
            <a:r>
              <a:rPr lang="de-DE" i="1" dirty="0"/>
              <a:t> </a:t>
            </a:r>
            <a:r>
              <a:rPr lang="de-DE" i="1" dirty="0" err="1"/>
              <a:t>behaviour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an </a:t>
            </a:r>
            <a:r>
              <a:rPr lang="de-DE" i="1" u="sng" dirty="0"/>
              <a:t>individual </a:t>
            </a:r>
            <a:r>
              <a:rPr lang="de-DE" i="1" u="sng" dirty="0" err="1"/>
              <a:t>object</a:t>
            </a:r>
            <a:r>
              <a:rPr lang="de-DE" i="1" u="sng" dirty="0"/>
              <a:t> </a:t>
            </a:r>
            <a:r>
              <a:rPr lang="de-DE" i="1" dirty="0" err="1"/>
              <a:t>or</a:t>
            </a:r>
            <a:r>
              <a:rPr lang="de-DE" i="1" dirty="0"/>
              <a:t> </a:t>
            </a:r>
            <a:r>
              <a:rPr lang="de-DE" i="1" dirty="0" err="1"/>
              <a:t>component</a:t>
            </a:r>
            <a:r>
              <a:rPr lang="de-DE" i="1" dirty="0"/>
              <a:t>: </a:t>
            </a:r>
            <a:r>
              <a:rPr lang="de-DE" i="1" dirty="0" err="1"/>
              <a:t>events</a:t>
            </a:r>
            <a:r>
              <a:rPr lang="de-DE" i="1" dirty="0"/>
              <a:t> </a:t>
            </a:r>
            <a:r>
              <a:rPr lang="de-DE" i="1" dirty="0" err="1"/>
              <a:t>may</a:t>
            </a:r>
            <a:r>
              <a:rPr lang="de-DE" i="1" dirty="0"/>
              <a:t> </a:t>
            </a:r>
            <a:r>
              <a:rPr lang="de-DE" i="1" dirty="0" err="1"/>
              <a:t>cause</a:t>
            </a:r>
            <a:r>
              <a:rPr lang="de-DE" i="1" dirty="0"/>
              <a:t> a </a:t>
            </a:r>
            <a:r>
              <a:rPr lang="de-DE" i="1" dirty="0" err="1"/>
              <a:t>change</a:t>
            </a:r>
            <a:r>
              <a:rPr lang="de-DE" i="1" dirty="0"/>
              <a:t> in </a:t>
            </a:r>
            <a:r>
              <a:rPr lang="de-DE" i="1" dirty="0" err="1"/>
              <a:t>state</a:t>
            </a:r>
            <a:r>
              <a:rPr lang="de-DE" i="1" dirty="0"/>
              <a:t> </a:t>
            </a:r>
            <a:r>
              <a:rPr lang="de-DE" i="1" dirty="0" err="1"/>
              <a:t>or</a:t>
            </a:r>
            <a:r>
              <a:rPr lang="de-DE" i="1" dirty="0"/>
              <a:t> an </a:t>
            </a:r>
            <a:r>
              <a:rPr lang="de-DE" i="1" dirty="0" err="1"/>
              <a:t>execution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actions</a:t>
            </a:r>
            <a:r>
              <a:rPr lang="de-DE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6664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80E569-80B9-5670-D15B-C8DF330D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UMLsec profile at a glance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503AA8-8DA6-6C47-72CE-5553F0218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CCA00F-9CB7-89BD-6318-E28BCD352C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23</a:t>
            </a:fld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D4812E-6004-9B9C-BCFB-922F4C53C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17" y="1390678"/>
            <a:ext cx="8646765" cy="533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19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 txBox="1">
            <a:spLocks noGrp="1"/>
          </p:cNvSpPr>
          <p:nvPr>
            <p:ph type="title"/>
          </p:nvPr>
        </p:nvSpPr>
        <p:spPr>
          <a:xfrm>
            <a:off x="457200" y="396436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500" dirty="0">
                <a:solidFill>
                  <a:srgbClr val="2EC6D6"/>
                </a:solidFill>
              </a:rPr>
              <a:t>Stereotypes 1/3</a:t>
            </a:r>
            <a:endParaRPr sz="4800" dirty="0">
              <a:solidFill>
                <a:srgbClr val="2EC6D6"/>
              </a:solidFill>
            </a:endParaRPr>
          </a:p>
        </p:txBody>
      </p:sp>
      <p:sp>
        <p:nvSpPr>
          <p:cNvPr id="192" name="Google Shape;192;p2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body" idx="1"/>
          </p:nvPr>
        </p:nvSpPr>
        <p:spPr>
          <a:xfrm>
            <a:off x="457200" y="1179315"/>
            <a:ext cx="7772400" cy="18024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000" b="1" dirty="0">
                <a:solidFill>
                  <a:srgbClr val="0000FF"/>
                </a:solidFill>
              </a:rPr>
              <a:t>Internet, </a:t>
            </a:r>
            <a:r>
              <a:rPr lang="de-DE" sz="2000" b="1" dirty="0" err="1">
                <a:solidFill>
                  <a:srgbClr val="0000FF"/>
                </a:solidFill>
              </a:rPr>
              <a:t>encrypted</a:t>
            </a:r>
            <a:r>
              <a:rPr lang="de-DE" sz="2000" b="1" dirty="0">
                <a:solidFill>
                  <a:srgbClr val="0000FF"/>
                </a:solidFill>
              </a:rPr>
              <a:t> LAN: </a:t>
            </a:r>
            <a:r>
              <a:rPr lang="de-DE" sz="2000" b="1" dirty="0" err="1">
                <a:solidFill>
                  <a:srgbClr val="0000FF"/>
                </a:solidFill>
              </a:rPr>
              <a:t>Denote</a:t>
            </a:r>
            <a:r>
              <a:rPr lang="de-DE" sz="2000" b="1" dirty="0">
                <a:solidFill>
                  <a:srgbClr val="0000FF"/>
                </a:solidFill>
              </a:rPr>
              <a:t> </a:t>
            </a:r>
            <a:r>
              <a:rPr lang="de-DE" sz="2000" b="1" dirty="0" err="1">
                <a:solidFill>
                  <a:srgbClr val="0000FF"/>
                </a:solidFill>
              </a:rPr>
              <a:t>communication</a:t>
            </a:r>
            <a:r>
              <a:rPr lang="de-DE" sz="2000" b="1" dirty="0">
                <a:solidFill>
                  <a:srgbClr val="0000FF"/>
                </a:solidFill>
              </a:rPr>
              <a:t> links</a:t>
            </a:r>
            <a:r>
              <a:rPr lang="de-DE" sz="2000" dirty="0">
                <a:solidFill>
                  <a:srgbClr val="0000FF"/>
                </a:solidFill>
              </a:rPr>
              <a:t>- </a:t>
            </a:r>
            <a:r>
              <a:rPr lang="de-DE" sz="2000" dirty="0"/>
              <a:t>Stereotypes on links in </a:t>
            </a:r>
            <a:r>
              <a:rPr lang="de-DE" sz="2000" dirty="0" err="1"/>
              <a:t>deployment</a:t>
            </a:r>
            <a:r>
              <a:rPr lang="de-DE" sz="2000" dirty="0"/>
              <a:t> </a:t>
            </a:r>
            <a:r>
              <a:rPr lang="de-DE" sz="2000" dirty="0" err="1"/>
              <a:t>diagrams</a:t>
            </a:r>
            <a:r>
              <a:rPr lang="de-DE" sz="2000" dirty="0"/>
              <a:t> </a:t>
            </a:r>
            <a:r>
              <a:rPr lang="de-DE" sz="2000" dirty="0" err="1"/>
              <a:t>denote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corresponding</a:t>
            </a:r>
            <a:r>
              <a:rPr lang="de-DE" sz="2000" dirty="0"/>
              <a:t> </a:t>
            </a:r>
            <a:r>
              <a:rPr lang="de-DE" sz="2000" dirty="0" err="1"/>
              <a:t>requirements</a:t>
            </a:r>
            <a:r>
              <a:rPr lang="de-DE" sz="2000" dirty="0"/>
              <a:t> on </a:t>
            </a:r>
            <a:r>
              <a:rPr lang="de-DE" sz="2000" dirty="0" err="1"/>
              <a:t>communication</a:t>
            </a:r>
            <a:r>
              <a:rPr lang="de-DE" sz="2000" dirty="0"/>
              <a:t> links </a:t>
            </a:r>
            <a:r>
              <a:rPr lang="de-DE" sz="2000" dirty="0" err="1"/>
              <a:t>nodes</a:t>
            </a:r>
            <a:r>
              <a:rPr lang="de-DE" sz="2000" dirty="0"/>
              <a:t>. </a:t>
            </a:r>
            <a:r>
              <a:rPr lang="de-DE" sz="2000" dirty="0" err="1"/>
              <a:t>Each</a:t>
            </a:r>
            <a:r>
              <a:rPr lang="de-DE" sz="2000" dirty="0"/>
              <a:t> link 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node</a:t>
            </a:r>
            <a:r>
              <a:rPr lang="de-DE" sz="2000" dirty="0"/>
              <a:t> </a:t>
            </a:r>
            <a:r>
              <a:rPr lang="de-DE" sz="2000" dirty="0" err="1"/>
              <a:t>carries</a:t>
            </a:r>
            <a:r>
              <a:rPr lang="de-DE" sz="2000" dirty="0"/>
              <a:t> at </a:t>
            </a:r>
            <a:r>
              <a:rPr lang="de-DE" sz="2000" dirty="0" err="1"/>
              <a:t>most</a:t>
            </a:r>
            <a:r>
              <a:rPr lang="de-DE" sz="2000" dirty="0"/>
              <a:t> </a:t>
            </a:r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these</a:t>
            </a:r>
            <a:r>
              <a:rPr lang="de-DE" sz="2000" dirty="0"/>
              <a:t> stereotypes.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dirty="0"/>
          </a:p>
        </p:txBody>
      </p:sp>
      <p:sp>
        <p:nvSpPr>
          <p:cNvPr id="196" name="Google Shape;196;p25"/>
          <p:cNvSpPr txBox="1"/>
          <p:nvPr/>
        </p:nvSpPr>
        <p:spPr>
          <a:xfrm>
            <a:off x="6745900" y="4177975"/>
            <a:ext cx="586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5"/>
          <p:cNvSpPr txBox="1"/>
          <p:nvPr/>
        </p:nvSpPr>
        <p:spPr>
          <a:xfrm>
            <a:off x="457200" y="2853125"/>
            <a:ext cx="8298300" cy="3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900" b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Secure Dependency</a:t>
            </a:r>
            <a:endParaRPr sz="1900" b="1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stereotype, used to label subsystems containing object diagrams or static structure diagrams, ensures &lt;&lt;call&gt;&gt; or &lt;&lt;send&gt;&gt; dependencies respect the security requirements on the data that may be communicated along them, as given by the tags secrecy, integrity and high of the stereotype &lt;&lt;critical&gt;&gt;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Secrecy, integrity, high </a:t>
            </a:r>
            <a:endParaRPr sz="1800" b="1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Stereotypes denote dependencies in static structure or component diagrams that provide security requirement for the data that is sent as arguments or return values of operations or signals. 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8E5D42-C9AD-7916-DC5D-17E6ADE7706B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332472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"/>
          <p:cNvSpPr txBox="1">
            <a:spLocks noGrp="1"/>
          </p:cNvSpPr>
          <p:nvPr>
            <p:ph type="title"/>
          </p:nvPr>
        </p:nvSpPr>
        <p:spPr>
          <a:xfrm>
            <a:off x="457200" y="400661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500" dirty="0"/>
              <a:t>Stereotypes 2/3</a:t>
            </a:r>
            <a:endParaRPr sz="3500" dirty="0"/>
          </a:p>
        </p:txBody>
      </p:sp>
      <p:sp>
        <p:nvSpPr>
          <p:cNvPr id="204" name="Google Shape;204;p26"/>
          <p:cNvSpPr txBox="1">
            <a:spLocks noGrp="1"/>
          </p:cNvSpPr>
          <p:nvPr>
            <p:ph type="body" idx="1"/>
          </p:nvPr>
        </p:nvSpPr>
        <p:spPr>
          <a:xfrm>
            <a:off x="457200" y="1049850"/>
            <a:ext cx="8229600" cy="47583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>
                <a:solidFill>
                  <a:srgbClr val="0000FF"/>
                </a:solidFill>
              </a:rPr>
              <a:t>Secrecy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/>
              <a:t>&lt;&lt;call&gt;&gt; or &lt;&lt;send&gt;&gt; dependencies in object or component diagrams stereotyped &lt;&lt;secrecy&gt;&gt; provide security requirement for the data that is sent as arguments or return values of operations or signals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>
                <a:solidFill>
                  <a:srgbClr val="A64D79"/>
                </a:solidFill>
              </a:rPr>
              <a:t>Both are used in the constraint of the stereotype &lt;&lt;secure links&gt;&gt;</a:t>
            </a:r>
            <a:endParaRPr sz="1800">
              <a:solidFill>
                <a:srgbClr val="A64D79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>
                <a:solidFill>
                  <a:schemeClr val="hlink"/>
                </a:solidFill>
              </a:rPr>
              <a:t>Critical</a:t>
            </a:r>
            <a:endParaRPr sz="1800" b="1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This stereotype labels objects or subsystem instances containing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data that is critical in some way, which is specified in more detail using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the tags secrecy, integrity, fresh and high.</a:t>
            </a:r>
            <a:endParaRPr sz="18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>
                <a:solidFill>
                  <a:schemeClr val="hlink"/>
                </a:solidFill>
              </a:rPr>
              <a:t>No down flow</a:t>
            </a:r>
            <a:endParaRPr sz="1800" b="1">
              <a:solidFill>
                <a:schemeClr val="hlink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This stereotype of subsystems enforces secure information flow by making use of the associated tag high. According to the &lt;&lt;no-down flow&gt;&gt; constraint, the stereotyped subsystem prevents down-flow wrt messages and their return messages specified as high</a:t>
            </a:r>
            <a:endParaRPr sz="1800">
              <a:solidFill>
                <a:srgbClr val="A64D79"/>
              </a:solidFill>
            </a:endParaRPr>
          </a:p>
        </p:txBody>
      </p:sp>
      <p:sp>
        <p:nvSpPr>
          <p:cNvPr id="205" name="Google Shape;205;p2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25</a:t>
            </a:fld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4079A5-B2AB-D794-B2CE-47E9A2CD5B6D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913878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>
            <a:spLocks noGrp="1"/>
          </p:cNvSpPr>
          <p:nvPr>
            <p:ph type="title"/>
          </p:nvPr>
        </p:nvSpPr>
        <p:spPr>
          <a:xfrm>
            <a:off x="457200" y="441486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500" dirty="0"/>
              <a:t>Stereotypes 3/3</a:t>
            </a:r>
            <a:endParaRPr sz="3500" dirty="0"/>
          </a:p>
        </p:txBody>
      </p:sp>
      <p:sp>
        <p:nvSpPr>
          <p:cNvPr id="212" name="Google Shape;212;p27"/>
          <p:cNvSpPr txBox="1">
            <a:spLocks noGrp="1"/>
          </p:cNvSpPr>
          <p:nvPr>
            <p:ph type="body" idx="1"/>
          </p:nvPr>
        </p:nvSpPr>
        <p:spPr>
          <a:xfrm>
            <a:off x="481200" y="1266500"/>
            <a:ext cx="8181600" cy="46845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de-DE" sz="1800" b="1">
                <a:solidFill>
                  <a:srgbClr val="0000FF"/>
                </a:solidFill>
              </a:rPr>
              <a:t>Fair exchange</a:t>
            </a:r>
            <a:endParaRPr sz="18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de-DE" sz="1800"/>
              <a:t>Tags </a:t>
            </a:r>
            <a:r>
              <a:rPr lang="de-DE" sz="1800" i="1"/>
              <a:t>start</a:t>
            </a:r>
            <a:r>
              <a:rPr lang="de-DE" sz="1800"/>
              <a:t> and </a:t>
            </a:r>
            <a:r>
              <a:rPr lang="de-DE" sz="1800" i="1"/>
              <a:t>stop</a:t>
            </a:r>
            <a:r>
              <a:rPr lang="de-DE" sz="1800"/>
              <a:t> whenever a start state in the activity diagram is reached, then eventually corresponding stop state will be reached.</a:t>
            </a:r>
            <a:endParaRPr sz="18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>
                <a:solidFill>
                  <a:schemeClr val="hlink"/>
                </a:solidFill>
              </a:rPr>
              <a:t>Provable</a:t>
            </a:r>
            <a:endParaRPr sz="1800" b="1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de-DE" sz="1800"/>
              <a:t>Tags </a:t>
            </a:r>
            <a:r>
              <a:rPr lang="de-DE" sz="1800" i="1"/>
              <a:t>action</a:t>
            </a:r>
            <a:r>
              <a:rPr lang="de-DE" sz="1800"/>
              <a:t> and </a:t>
            </a:r>
            <a:r>
              <a:rPr lang="de-DE" sz="1800" i="1"/>
              <a:t>cert</a:t>
            </a:r>
            <a:r>
              <a:rPr lang="de-DE" sz="1800"/>
              <a:t> whenever a start state in the activity diagram is reached, then eventually corresponding stop state will be reached.</a:t>
            </a:r>
            <a:endParaRPr sz="18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>
                <a:solidFill>
                  <a:srgbClr val="0000FF"/>
                </a:solidFill>
              </a:rPr>
              <a:t>Guarded Access</a:t>
            </a:r>
            <a:endParaRPr sz="1800" b="1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Each object in the subsystem that is &lt;&lt;guarded&gt;&gt; can only be accessed through the objects specified by the tag guard attached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to &lt;&lt;guarded&gt;&gt; object.</a:t>
            </a:r>
            <a:endParaRPr sz="1800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>
                <a:solidFill>
                  <a:schemeClr val="hlink"/>
                </a:solidFill>
              </a:rPr>
              <a:t>Guarded</a:t>
            </a:r>
            <a:endParaRPr sz="1800" b="1">
              <a:solidFill>
                <a:schemeClr val="hlink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/>
              <a:t>Labels objects (in particular in the scope of the stereotype &lt;&lt;guarded access&gt;&gt; above) that are supposed to be guarded. It has a tagged value guard which defines the name of the corresponding guard object.</a:t>
            </a:r>
            <a:endParaRPr sz="1800"/>
          </a:p>
        </p:txBody>
      </p:sp>
      <p:sp>
        <p:nvSpPr>
          <p:cNvPr id="213" name="Google Shape;213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B7593A-B341-7683-EB69-42F4D33BA288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496920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7B04F-C629-D0E4-3046-1EA106F9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Summary of UMLsec tags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B7634-C891-D920-5634-6E71D5C72C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27</a:t>
            </a:fld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D239AF-6960-F35C-E82E-D4A48C7EE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1457325"/>
            <a:ext cx="6807200" cy="5029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772002-B008-4DBB-1A03-59DDB172636A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  <p:extLst>
      <p:ext uri="{BB962C8B-B14F-4D97-AF65-F5344CB8AC3E}">
        <p14:creationId xmlns:p14="http://schemas.microsoft.com/office/powerpoint/2010/main" val="2048176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80E569-80B9-5670-D15B-C8DF330D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Key security requirements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503AA8-8DA6-6C47-72CE-5553F0218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CCA00F-9CB7-89BD-6318-E28BCD352C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28</a:t>
            </a:fld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D4812E-6004-9B9C-BCFB-922F4C53C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17" y="1390678"/>
            <a:ext cx="8646765" cy="53307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A9CB2A-E8FB-0AB2-24E6-A66062A53407}"/>
              </a:ext>
            </a:extLst>
          </p:cNvPr>
          <p:cNvSpPr/>
          <p:nvPr/>
        </p:nvSpPr>
        <p:spPr>
          <a:xfrm>
            <a:off x="248616" y="2618959"/>
            <a:ext cx="2351709" cy="2960310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CAD980-678D-C336-CC0D-1625CD5C21A1}"/>
              </a:ext>
            </a:extLst>
          </p:cNvPr>
          <p:cNvSpPr txBox="1"/>
          <p:nvPr/>
        </p:nvSpPr>
        <p:spPr>
          <a:xfrm>
            <a:off x="2687464" y="3303508"/>
            <a:ext cx="217028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2F92"/>
                </a:solidFill>
              </a:rPr>
              <a:t>C</a:t>
            </a:r>
            <a:r>
              <a:rPr lang="en-DE" dirty="0">
                <a:solidFill>
                  <a:srgbClr val="FF2F92"/>
                </a:solidFill>
              </a:rPr>
              <a:t>onfidentiality &amp; integrity of communications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9C400D-8BAE-7D6F-2ED1-43B57E83AD31}"/>
              </a:ext>
            </a:extLst>
          </p:cNvPr>
          <p:cNvSpPr/>
          <p:nvPr/>
        </p:nvSpPr>
        <p:spPr>
          <a:xfrm>
            <a:off x="248616" y="5892007"/>
            <a:ext cx="2351709" cy="440151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89F89A-F15E-66F6-FA96-821EBEBE86FE}"/>
              </a:ext>
            </a:extLst>
          </p:cNvPr>
          <p:cNvSpPr txBox="1"/>
          <p:nvPr/>
        </p:nvSpPr>
        <p:spPr>
          <a:xfrm>
            <a:off x="2643894" y="5950364"/>
            <a:ext cx="229261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Information flow properties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94E5B6-555A-419D-8E8B-F172380C3243}"/>
              </a:ext>
            </a:extLst>
          </p:cNvPr>
          <p:cNvSpPr/>
          <p:nvPr/>
        </p:nvSpPr>
        <p:spPr>
          <a:xfrm>
            <a:off x="248616" y="1854824"/>
            <a:ext cx="2351709" cy="365101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BBCB87-AAC5-14B0-630F-2A3BF5AE3F77}"/>
              </a:ext>
            </a:extLst>
          </p:cNvPr>
          <p:cNvSpPr txBox="1"/>
          <p:nvPr/>
        </p:nvSpPr>
        <p:spPr>
          <a:xfrm>
            <a:off x="2687465" y="1880037"/>
            <a:ext cx="226376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2F92"/>
                </a:solidFill>
              </a:rPr>
              <a:t>N</a:t>
            </a:r>
            <a:r>
              <a:rPr lang="en-DE" dirty="0">
                <a:solidFill>
                  <a:srgbClr val="FF2F92"/>
                </a:solidFill>
              </a:rPr>
              <a:t>on-repudiation of actions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717FEC-5CCC-52FB-EE3D-0B17DCB5BEEB}"/>
              </a:ext>
            </a:extLst>
          </p:cNvPr>
          <p:cNvSpPr/>
          <p:nvPr/>
        </p:nvSpPr>
        <p:spPr>
          <a:xfrm>
            <a:off x="248616" y="6365863"/>
            <a:ext cx="2351709" cy="365101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BF8AB3-DC77-03AF-FDAB-41055584E66B}"/>
              </a:ext>
            </a:extLst>
          </p:cNvPr>
          <p:cNvSpPr txBox="1"/>
          <p:nvPr/>
        </p:nvSpPr>
        <p:spPr>
          <a:xfrm>
            <a:off x="2643894" y="6418430"/>
            <a:ext cx="267890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2F92"/>
                </a:solidFill>
              </a:rPr>
              <a:t>Architectural access control</a:t>
            </a:r>
            <a:endParaRPr lang="en-DE" dirty="0">
              <a:solidFill>
                <a:srgbClr val="FF2F9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EFCAC2-3CB8-75AB-A5BA-49B7839D3C64}"/>
              </a:ext>
            </a:extLst>
          </p:cNvPr>
          <p:cNvSpPr txBox="1"/>
          <p:nvPr/>
        </p:nvSpPr>
        <p:spPr>
          <a:xfrm>
            <a:off x="2687465" y="2261002"/>
            <a:ext cx="25917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2F92"/>
                </a:solidFill>
              </a:rPr>
              <a:t>Coarse-grain access control</a:t>
            </a:r>
            <a:endParaRPr lang="en-DE" dirty="0">
              <a:solidFill>
                <a:srgbClr val="FF2F9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63FC57-71F1-15E9-489E-A1A2966920BE}"/>
              </a:ext>
            </a:extLst>
          </p:cNvPr>
          <p:cNvSpPr/>
          <p:nvPr/>
        </p:nvSpPr>
        <p:spPr>
          <a:xfrm>
            <a:off x="248615" y="2261002"/>
            <a:ext cx="2351709" cy="293663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56328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>
            <a:spLocks noGrp="1"/>
          </p:cNvSpPr>
          <p:nvPr>
            <p:ph type="title"/>
          </p:nvPr>
        </p:nvSpPr>
        <p:spPr>
          <a:xfrm>
            <a:off x="493825" y="585036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 fontScale="90000"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3800" dirty="0" err="1"/>
              <a:t>UMLsec</a:t>
            </a:r>
            <a:r>
              <a:rPr lang="de-DE" sz="3800" dirty="0"/>
              <a:t>: </a:t>
            </a:r>
            <a:r>
              <a:rPr lang="de-DE" sz="3800" dirty="0" err="1"/>
              <a:t>Supported</a:t>
            </a:r>
            <a:r>
              <a:rPr lang="de-DE" sz="3800" dirty="0"/>
              <a:t> Security </a:t>
            </a:r>
            <a:r>
              <a:rPr lang="de-DE" sz="3800" dirty="0" err="1"/>
              <a:t>Requirements</a:t>
            </a:r>
            <a:r>
              <a:rPr lang="de-DE" sz="3800" dirty="0">
                <a:solidFill>
                  <a:srgbClr val="2EC6D6"/>
                </a:solidFill>
              </a:rPr>
              <a:t> </a:t>
            </a:r>
            <a:endParaRPr sz="4700" dirty="0">
              <a:solidFill>
                <a:srgbClr val="2EC6D6"/>
              </a:solidFill>
            </a:endParaRPr>
          </a:p>
        </p:txBody>
      </p:sp>
      <p:sp>
        <p:nvSpPr>
          <p:cNvPr id="153" name="Google Shape;153;p21"/>
          <p:cNvSpPr txBox="1">
            <a:spLocks noGrp="1"/>
          </p:cNvSpPr>
          <p:nvPr>
            <p:ph type="body" idx="1"/>
          </p:nvPr>
        </p:nvSpPr>
        <p:spPr>
          <a:xfrm>
            <a:off x="457200" y="1374375"/>
            <a:ext cx="8229600" cy="44544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de-DE" sz="1800" b="1" dirty="0"/>
              <a:t>Fair Exchange</a:t>
            </a:r>
            <a:r>
              <a:rPr lang="de-DE" sz="1800" dirty="0"/>
              <a:t>- This </a:t>
            </a:r>
            <a:r>
              <a:rPr lang="de-DE" sz="1800" dirty="0" err="1"/>
              <a:t>requirement</a:t>
            </a:r>
            <a:r>
              <a:rPr lang="de-DE" sz="1800" dirty="0"/>
              <a:t> </a:t>
            </a:r>
            <a:r>
              <a:rPr lang="de-DE" sz="1800" dirty="0" err="1"/>
              <a:t>postulates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trade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performed</a:t>
            </a:r>
            <a:r>
              <a:rPr lang="de-DE" sz="1800" dirty="0"/>
              <a:t> in a </a:t>
            </a:r>
            <a:r>
              <a:rPr lang="de-DE" sz="1800" dirty="0" err="1"/>
              <a:t>way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prevents</a:t>
            </a:r>
            <a:r>
              <a:rPr lang="de-DE" sz="1800" dirty="0"/>
              <a:t> </a:t>
            </a:r>
            <a:r>
              <a:rPr lang="de-DE" sz="1800" dirty="0" err="1"/>
              <a:t>both</a:t>
            </a:r>
            <a:r>
              <a:rPr lang="de-DE" sz="1800" dirty="0"/>
              <a:t> </a:t>
            </a:r>
            <a:r>
              <a:rPr lang="de-DE" sz="1800" dirty="0" err="1"/>
              <a:t>parties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</a:t>
            </a:r>
            <a:r>
              <a:rPr lang="de-DE" sz="1800" dirty="0" err="1"/>
              <a:t>cheating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1800" b="1" dirty="0"/>
              <a:t>Non-Repudiation</a:t>
            </a:r>
            <a:r>
              <a:rPr lang="de-DE" sz="1800" dirty="0"/>
              <a:t>- An </a:t>
            </a:r>
            <a:r>
              <a:rPr lang="de-DE" sz="1800" dirty="0" err="1"/>
              <a:t>action</a:t>
            </a:r>
            <a:r>
              <a:rPr lang="de-DE" sz="1800" dirty="0"/>
              <a:t> </a:t>
            </a:r>
            <a:r>
              <a:rPr lang="de-DE" sz="1800" dirty="0" err="1"/>
              <a:t>cannot</a:t>
            </a:r>
            <a:r>
              <a:rPr lang="de-DE" sz="1800" dirty="0"/>
              <a:t> </a:t>
            </a:r>
            <a:r>
              <a:rPr lang="de-DE" sz="1800" dirty="0" err="1"/>
              <a:t>subsequently</a:t>
            </a:r>
            <a:r>
              <a:rPr lang="de-DE" sz="1800" dirty="0"/>
              <a:t> </a:t>
            </a:r>
            <a:r>
              <a:rPr lang="de-DE" sz="1800" dirty="0" err="1"/>
              <a:t>be</a:t>
            </a:r>
            <a:r>
              <a:rPr lang="de-DE" sz="1800" dirty="0"/>
              <a:t> </a:t>
            </a:r>
            <a:r>
              <a:rPr lang="de-DE" sz="1800" dirty="0" err="1"/>
              <a:t>denied</a:t>
            </a:r>
            <a:r>
              <a:rPr lang="de-DE" sz="1800" dirty="0"/>
              <a:t> </a:t>
            </a:r>
            <a:r>
              <a:rPr lang="de-DE" sz="1800" dirty="0" err="1"/>
              <a:t>successfully</a:t>
            </a:r>
            <a:r>
              <a:rPr lang="de-DE" sz="1800" dirty="0"/>
              <a:t>.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,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action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provable</a:t>
            </a:r>
            <a:r>
              <a:rPr lang="de-DE" sz="1800" dirty="0"/>
              <a:t>, </a:t>
            </a:r>
            <a:r>
              <a:rPr lang="de-DE" sz="1800" dirty="0" err="1"/>
              <a:t>usually</a:t>
            </a:r>
            <a:r>
              <a:rPr lang="de-DE" sz="1800" dirty="0"/>
              <a:t> </a:t>
            </a:r>
            <a:r>
              <a:rPr lang="de-DE" sz="1800" dirty="0" err="1"/>
              <a:t>wrt</a:t>
            </a:r>
            <a:r>
              <a:rPr lang="de-DE" sz="1800" dirty="0"/>
              <a:t>. </a:t>
            </a:r>
            <a:r>
              <a:rPr lang="de-DE" sz="1800" dirty="0" err="1"/>
              <a:t>some</a:t>
            </a:r>
            <a:r>
              <a:rPr lang="de-DE" sz="1800" dirty="0"/>
              <a:t> </a:t>
            </a:r>
            <a:r>
              <a:rPr lang="de-DE" sz="1800" dirty="0" err="1"/>
              <a:t>trusted</a:t>
            </a:r>
            <a:r>
              <a:rPr lang="de-DE" sz="1800" dirty="0"/>
              <a:t> </a:t>
            </a:r>
            <a:r>
              <a:rPr lang="de-DE" sz="1800" dirty="0" err="1"/>
              <a:t>third</a:t>
            </a:r>
            <a:r>
              <a:rPr lang="de-DE" sz="1800" dirty="0"/>
              <a:t> </a:t>
            </a:r>
            <a:r>
              <a:rPr lang="de-DE" sz="1800" dirty="0" err="1"/>
              <a:t>party</a:t>
            </a:r>
            <a:endParaRPr lang="de-DE" sz="18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1800" b="1" dirty="0"/>
              <a:t>Secure </a:t>
            </a:r>
            <a:r>
              <a:rPr lang="de-DE" sz="1800" b="1" dirty="0" err="1"/>
              <a:t>Logging</a:t>
            </a:r>
            <a:r>
              <a:rPr lang="de-DE" sz="1800" b="1" dirty="0"/>
              <a:t>- </a:t>
            </a:r>
            <a:r>
              <a:rPr lang="de-DE" sz="1800" dirty="0"/>
              <a:t>The </a:t>
            </a:r>
            <a:r>
              <a:rPr lang="de-DE" sz="1800" dirty="0" err="1"/>
              <a:t>auditing</a:t>
            </a:r>
            <a:r>
              <a:rPr lang="de-DE" sz="1800" dirty="0"/>
              <a:t> </a:t>
            </a:r>
            <a:r>
              <a:rPr lang="de-DE" sz="1800" dirty="0" err="1"/>
              <a:t>data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at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point</a:t>
            </a:r>
            <a:r>
              <a:rPr lang="de-DE" sz="1800" dirty="0"/>
              <a:t> </a:t>
            </a:r>
            <a:r>
              <a:rPr lang="de-DE" sz="1800" dirty="0" err="1"/>
              <a:t>during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transaction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system</a:t>
            </a:r>
            <a:r>
              <a:rPr lang="de-DE" sz="1800" dirty="0"/>
              <a:t> </a:t>
            </a:r>
            <a:r>
              <a:rPr lang="de-DE" sz="1800" dirty="0" err="1"/>
              <a:t>consistent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actual</a:t>
            </a:r>
            <a:r>
              <a:rPr lang="de-DE" sz="1800" dirty="0"/>
              <a:t> </a:t>
            </a:r>
            <a:r>
              <a:rPr lang="de-DE" sz="1800" dirty="0" err="1"/>
              <a:t>state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transaction</a:t>
            </a:r>
            <a:r>
              <a:rPr lang="de-DE" sz="1800" dirty="0"/>
              <a:t> (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avoid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possibility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fraud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de-DE" sz="1800" dirty="0" err="1"/>
              <a:t>interrupting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transaction</a:t>
            </a:r>
            <a:r>
              <a:rPr lang="de-DE" sz="1800" dirty="0"/>
              <a:t>)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1800" b="1" dirty="0"/>
              <a:t>Message Authenticity </a:t>
            </a:r>
            <a:r>
              <a:rPr lang="de-DE" sz="1800" b="1" dirty="0" err="1"/>
              <a:t>or</a:t>
            </a:r>
            <a:r>
              <a:rPr lang="de-DE" sz="1800" b="1" dirty="0"/>
              <a:t> Data </a:t>
            </a:r>
            <a:r>
              <a:rPr lang="de-DE" sz="1800" b="1" dirty="0" err="1"/>
              <a:t>origin</a:t>
            </a:r>
            <a:r>
              <a:rPr lang="de-DE" sz="1800" b="1" dirty="0"/>
              <a:t> Authenticity- </a:t>
            </a:r>
            <a:r>
              <a:rPr lang="de-DE" sz="1800" dirty="0" err="1"/>
              <a:t>Allows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identify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original source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data</a:t>
            </a:r>
            <a:r>
              <a:rPr lang="de-DE" sz="1800" dirty="0"/>
              <a:t> in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past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1800" b="1" dirty="0"/>
              <a:t>Entity Authenticity- </a:t>
            </a:r>
            <a:r>
              <a:rPr lang="de-DE" sz="1800" dirty="0" err="1"/>
              <a:t>Allows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identify</a:t>
            </a:r>
            <a:r>
              <a:rPr lang="de-DE" sz="1800" dirty="0"/>
              <a:t> </a:t>
            </a:r>
            <a:r>
              <a:rPr lang="de-DE" sz="1800" dirty="0" err="1"/>
              <a:t>active</a:t>
            </a:r>
            <a:r>
              <a:rPr lang="de-DE" sz="1800" dirty="0"/>
              <a:t> </a:t>
            </a:r>
            <a:r>
              <a:rPr lang="de-DE" sz="1800" dirty="0" err="1"/>
              <a:t>participation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a </a:t>
            </a:r>
            <a:r>
              <a:rPr lang="de-DE" sz="1800" dirty="0" err="1"/>
              <a:t>participant</a:t>
            </a:r>
            <a:r>
              <a:rPr lang="de-DE" sz="1800" dirty="0"/>
              <a:t> in a </a:t>
            </a:r>
            <a:r>
              <a:rPr lang="de-DE" sz="1800" dirty="0" err="1"/>
              <a:t>particular</a:t>
            </a:r>
            <a:r>
              <a:rPr lang="de-DE" sz="1800" dirty="0"/>
              <a:t> </a:t>
            </a:r>
            <a:r>
              <a:rPr lang="de-DE" sz="1800" dirty="0" err="1"/>
              <a:t>protocol</a:t>
            </a:r>
            <a:r>
              <a:rPr lang="de-DE" sz="1800" dirty="0"/>
              <a:t> at </a:t>
            </a:r>
            <a:r>
              <a:rPr lang="de-DE" sz="1800" dirty="0" err="1"/>
              <a:t>that</a:t>
            </a:r>
            <a:r>
              <a:rPr lang="de-DE" sz="1800" dirty="0"/>
              <a:t> time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 dirty="0" err="1"/>
              <a:t>Guarded</a:t>
            </a:r>
            <a:r>
              <a:rPr lang="de-DE" sz="1800" b="1" dirty="0"/>
              <a:t> Access- </a:t>
            </a:r>
            <a:r>
              <a:rPr lang="de-DE" sz="1800" dirty="0"/>
              <a:t>Access </a:t>
            </a:r>
            <a:r>
              <a:rPr lang="de-DE" sz="1800" dirty="0" err="1"/>
              <a:t>control</a:t>
            </a:r>
            <a:r>
              <a:rPr lang="de-DE" sz="1800" dirty="0"/>
              <a:t> </a:t>
            </a:r>
            <a:r>
              <a:rPr lang="de-DE" sz="1800" dirty="0" err="1"/>
              <a:t>ensures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only</a:t>
            </a:r>
            <a:r>
              <a:rPr lang="de-DE" sz="1800" dirty="0"/>
              <a:t> </a:t>
            </a:r>
            <a:r>
              <a:rPr lang="de-DE" sz="1800" dirty="0" err="1"/>
              <a:t>legitimate</a:t>
            </a:r>
            <a:r>
              <a:rPr lang="de-DE" sz="1800" dirty="0"/>
              <a:t> </a:t>
            </a:r>
            <a:r>
              <a:rPr lang="de-DE" sz="1800" dirty="0" err="1"/>
              <a:t>parties</a:t>
            </a:r>
            <a:r>
              <a:rPr lang="de-DE" sz="1800" dirty="0"/>
              <a:t> </a:t>
            </a:r>
            <a:r>
              <a:rPr lang="de-DE" sz="1800" dirty="0" err="1"/>
              <a:t>have</a:t>
            </a:r>
            <a:r>
              <a:rPr lang="de-DE" sz="1800" dirty="0"/>
              <a:t> </a:t>
            </a:r>
            <a:r>
              <a:rPr lang="de-DE" sz="1800" dirty="0" err="1"/>
              <a:t>access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a </a:t>
            </a:r>
            <a:r>
              <a:rPr lang="de-DE" sz="1800" dirty="0" err="1"/>
              <a:t>security</a:t>
            </a:r>
            <a:r>
              <a:rPr lang="de-DE" sz="1800" dirty="0"/>
              <a:t>-relevant </a:t>
            </a:r>
            <a:r>
              <a:rPr lang="de-DE" sz="1800" dirty="0" err="1"/>
              <a:t>part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system</a:t>
            </a:r>
            <a:r>
              <a:rPr lang="de-DE" sz="1800" dirty="0"/>
              <a:t>. Access </a:t>
            </a:r>
            <a:r>
              <a:rPr lang="de-DE" sz="1800" dirty="0" err="1"/>
              <a:t>control</a:t>
            </a:r>
            <a:r>
              <a:rPr lang="de-DE" sz="1800" dirty="0"/>
              <a:t> </a:t>
            </a:r>
            <a:r>
              <a:rPr lang="de-DE" sz="1800" dirty="0" err="1"/>
              <a:t>can</a:t>
            </a:r>
            <a:r>
              <a:rPr lang="de-DE" sz="1800" dirty="0"/>
              <a:t> </a:t>
            </a:r>
            <a:r>
              <a:rPr lang="de-DE" sz="1800" dirty="0" err="1"/>
              <a:t>be</a:t>
            </a:r>
            <a:r>
              <a:rPr lang="de-DE" sz="1800" dirty="0"/>
              <a:t> </a:t>
            </a:r>
            <a:r>
              <a:rPr lang="de-DE" sz="1800" dirty="0" err="1"/>
              <a:t>enforced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de-DE" sz="1800" dirty="0" err="1"/>
              <a:t>guards</a:t>
            </a:r>
            <a:r>
              <a:rPr lang="de-DE" sz="1800" dirty="0"/>
              <a:t>.</a:t>
            </a:r>
            <a:endParaRPr sz="1800" b="1" dirty="0"/>
          </a:p>
        </p:txBody>
      </p:sp>
      <p:sp>
        <p:nvSpPr>
          <p:cNvPr id="154" name="Google Shape;154;p2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75CEA0-4501-1161-4168-A93B68DA2672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988370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lvl="0">
              <a:spcBef>
                <a:spcPts val="400"/>
              </a:spcBef>
              <a:buClr>
                <a:schemeClr val="dk1"/>
              </a:buClr>
              <a:buSzPts val="1100"/>
            </a:pPr>
            <a:r>
              <a:rPr lang="de-DE" sz="3200" dirty="0" err="1"/>
              <a:t>UMLsec</a:t>
            </a:r>
            <a:r>
              <a:rPr lang="de-DE" sz="3200" dirty="0"/>
              <a:t>: </a:t>
            </a:r>
            <a:r>
              <a:rPr lang="de-DE" sz="3200" dirty="0" err="1"/>
              <a:t>Supported</a:t>
            </a:r>
            <a:r>
              <a:rPr lang="de-DE" sz="3200" dirty="0"/>
              <a:t> Security </a:t>
            </a:r>
            <a:r>
              <a:rPr lang="de-DE" sz="3200" dirty="0" err="1"/>
              <a:t>Requirements</a:t>
            </a:r>
            <a:r>
              <a:rPr lang="de-DE" sz="3200" dirty="0"/>
              <a:t> </a:t>
            </a:r>
            <a:endParaRPr sz="3200" dirty="0">
              <a:solidFill>
                <a:srgbClr val="2EC6D6"/>
              </a:solidFill>
            </a:endParaRPr>
          </a:p>
        </p:txBody>
      </p:sp>
      <p:sp>
        <p:nvSpPr>
          <p:cNvPr id="161" name="Google Shape;161;p22"/>
          <p:cNvSpPr txBox="1">
            <a:spLocks noGrp="1"/>
          </p:cNvSpPr>
          <p:nvPr>
            <p:ph type="body" idx="1"/>
          </p:nvPr>
        </p:nvSpPr>
        <p:spPr>
          <a:xfrm>
            <a:off x="457200" y="1527225"/>
            <a:ext cx="8229600" cy="4829100"/>
          </a:xfrm>
          <a:prstGeom prst="rect">
            <a:avLst/>
          </a:prstGeom>
        </p:spPr>
        <p:txBody>
          <a:bodyPr spcFirstLastPara="1" wrap="square" lIns="92875" tIns="46425" rIns="92875" bIns="46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de-DE" sz="1800" b="1" dirty="0" err="1"/>
              <a:t>Freshness</a:t>
            </a:r>
            <a:r>
              <a:rPr lang="de-DE" sz="1800" b="1" dirty="0"/>
              <a:t>- </a:t>
            </a:r>
            <a:r>
              <a:rPr lang="de-DE" sz="1800" dirty="0"/>
              <a:t>A </a:t>
            </a:r>
            <a:r>
              <a:rPr lang="de-DE" sz="1800" dirty="0" err="1"/>
              <a:t>message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fresh</a:t>
            </a:r>
            <a:r>
              <a:rPr lang="de-DE" sz="1800" dirty="0"/>
              <a:t> </a:t>
            </a:r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it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created</a:t>
            </a:r>
            <a:r>
              <a:rPr lang="de-DE" sz="1800" dirty="0"/>
              <a:t> </a:t>
            </a:r>
            <a:r>
              <a:rPr lang="de-DE" sz="1800" dirty="0" err="1"/>
              <a:t>under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de-DE" sz="1800" dirty="0" err="1"/>
              <a:t>execution</a:t>
            </a:r>
            <a:r>
              <a:rPr lang="de-DE" sz="1800" dirty="0"/>
              <a:t> </a:t>
            </a:r>
            <a:r>
              <a:rPr lang="de-DE" sz="1800" dirty="0" err="1"/>
              <a:t>round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system</a:t>
            </a:r>
            <a:r>
              <a:rPr lang="de-DE" sz="1800" dirty="0"/>
              <a:t> </a:t>
            </a:r>
            <a:r>
              <a:rPr lang="de-DE" sz="1800" dirty="0" err="1"/>
              <a:t>under</a:t>
            </a:r>
            <a:r>
              <a:rPr lang="de-DE" sz="1800" dirty="0"/>
              <a:t> </a:t>
            </a:r>
            <a:r>
              <a:rPr lang="de-DE" sz="1800" dirty="0" err="1"/>
              <a:t>consideration</a:t>
            </a:r>
            <a:r>
              <a:rPr lang="de-DE" sz="1800" dirty="0"/>
              <a:t> and </a:t>
            </a:r>
            <a:r>
              <a:rPr lang="de-DE" sz="1800" dirty="0" err="1"/>
              <a:t>cannot</a:t>
            </a:r>
            <a:r>
              <a:rPr lang="de-DE" sz="1800" dirty="0"/>
              <a:t> </a:t>
            </a:r>
            <a:r>
              <a:rPr lang="de-DE" sz="1800" dirty="0" err="1"/>
              <a:t>replay</a:t>
            </a:r>
            <a:r>
              <a:rPr lang="de-DE" sz="1800" dirty="0"/>
              <a:t> an </a:t>
            </a:r>
            <a:r>
              <a:rPr lang="de-DE" sz="1800" dirty="0" err="1"/>
              <a:t>older</a:t>
            </a:r>
            <a:r>
              <a:rPr lang="de-DE" sz="1800" dirty="0"/>
              <a:t> </a:t>
            </a:r>
            <a:r>
              <a:rPr lang="de-DE" sz="1800" dirty="0" err="1"/>
              <a:t>message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attacker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b="1" dirty="0"/>
              <a:t>Secure Information Flow- </a:t>
            </a:r>
            <a:r>
              <a:rPr lang="de-DE" sz="1800" dirty="0"/>
              <a:t>This </a:t>
            </a:r>
            <a:r>
              <a:rPr lang="de-DE" sz="1800" dirty="0" err="1"/>
              <a:t>requirement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b="1" dirty="0"/>
              <a:t> </a:t>
            </a:r>
            <a:r>
              <a:rPr lang="de-DE" sz="1800" dirty="0" err="1"/>
              <a:t>ensure</a:t>
            </a:r>
            <a:r>
              <a:rPr lang="de-DE" sz="1800" dirty="0"/>
              <a:t> </a:t>
            </a:r>
            <a:r>
              <a:rPr lang="de-DE" sz="1800" dirty="0" err="1"/>
              <a:t>there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indirect</a:t>
            </a:r>
            <a:r>
              <a:rPr lang="de-DE" sz="1800" dirty="0"/>
              <a:t> </a:t>
            </a:r>
            <a:r>
              <a:rPr lang="de-DE" sz="1800" dirty="0" err="1"/>
              <a:t>leakage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sensitive </a:t>
            </a:r>
            <a:r>
              <a:rPr lang="de-DE" sz="1800" dirty="0" err="1"/>
              <a:t>information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a </a:t>
            </a:r>
            <a:r>
              <a:rPr lang="de-DE" sz="1800" dirty="0" err="1"/>
              <a:t>trusted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an </a:t>
            </a:r>
            <a:r>
              <a:rPr lang="de-DE" sz="1800" dirty="0" err="1"/>
              <a:t>untrusted</a:t>
            </a:r>
            <a:r>
              <a:rPr lang="de-DE" sz="1800" dirty="0"/>
              <a:t> part. </a:t>
            </a:r>
            <a:r>
              <a:rPr lang="de-DE" sz="1800" dirty="0" err="1"/>
              <a:t>Trusted</a:t>
            </a:r>
            <a:r>
              <a:rPr lang="de-DE" sz="1800" dirty="0"/>
              <a:t> </a:t>
            </a:r>
            <a:r>
              <a:rPr lang="de-DE" sz="1800" dirty="0" err="1"/>
              <a:t>parts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a </a:t>
            </a:r>
            <a:r>
              <a:rPr lang="de-DE" sz="1800" dirty="0" err="1"/>
              <a:t>system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often</a:t>
            </a:r>
            <a:r>
              <a:rPr lang="de-DE" sz="1800" dirty="0"/>
              <a:t> </a:t>
            </a:r>
            <a:r>
              <a:rPr lang="de-DE" sz="1800" dirty="0" err="1"/>
              <a:t>marked</a:t>
            </a:r>
            <a:r>
              <a:rPr lang="de-DE" sz="1800" dirty="0"/>
              <a:t> </a:t>
            </a:r>
            <a:r>
              <a:rPr lang="de-DE" sz="1800" dirty="0" err="1"/>
              <a:t>as</a:t>
            </a:r>
            <a:r>
              <a:rPr lang="de-DE" sz="1800" dirty="0"/>
              <a:t> high, </a:t>
            </a:r>
            <a:r>
              <a:rPr lang="de-DE" sz="1800" dirty="0" err="1"/>
              <a:t>untrusted</a:t>
            </a:r>
            <a:r>
              <a:rPr lang="de-DE" sz="1800" dirty="0"/>
              <a:t> </a:t>
            </a:r>
            <a:r>
              <a:rPr lang="de-DE" sz="1800" dirty="0" err="1"/>
              <a:t>parts</a:t>
            </a:r>
            <a:r>
              <a:rPr lang="de-DE" sz="1800" dirty="0"/>
              <a:t> </a:t>
            </a:r>
            <a:r>
              <a:rPr lang="de-DE" sz="1800" dirty="0" err="1"/>
              <a:t>as</a:t>
            </a:r>
            <a:r>
              <a:rPr lang="de-DE" sz="1800" dirty="0"/>
              <a:t> </a:t>
            </a:r>
            <a:r>
              <a:rPr lang="de-DE" sz="1800" dirty="0" err="1"/>
              <a:t>low</a:t>
            </a:r>
            <a:endParaRPr sz="2400" dirty="0"/>
          </a:p>
          <a:p>
            <a:pPr marL="0" lvl="0" indent="0">
              <a:lnSpc>
                <a:spcPct val="115000"/>
              </a:lnSpc>
              <a:spcBef>
                <a:spcPts val="1000"/>
              </a:spcBef>
              <a:buNone/>
            </a:pPr>
            <a:r>
              <a:rPr lang="de-DE" sz="1800" b="1" dirty="0"/>
              <a:t>Secrecy and Integrity-</a:t>
            </a:r>
            <a:r>
              <a:rPr lang="de-DE" sz="1800" dirty="0"/>
              <a:t> These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main</a:t>
            </a:r>
            <a:r>
              <a:rPr lang="de-DE" sz="1800" dirty="0"/>
              <a:t> </a:t>
            </a:r>
            <a:r>
              <a:rPr lang="de-DE" sz="1800" dirty="0" err="1"/>
              <a:t>data</a:t>
            </a:r>
            <a:r>
              <a:rPr lang="de-DE" sz="1800" dirty="0"/>
              <a:t> </a:t>
            </a:r>
            <a:r>
              <a:rPr lang="de-DE" sz="1800" dirty="0" err="1"/>
              <a:t>security</a:t>
            </a:r>
            <a:r>
              <a:rPr lang="de-DE" sz="1800" dirty="0"/>
              <a:t> </a:t>
            </a:r>
            <a:r>
              <a:rPr lang="de-DE" sz="1800" dirty="0" err="1"/>
              <a:t>requirements</a:t>
            </a:r>
            <a:r>
              <a:rPr lang="de-DE" sz="1800" dirty="0"/>
              <a:t>. A </a:t>
            </a:r>
            <a:r>
              <a:rPr lang="de-DE" sz="1800" dirty="0" err="1"/>
              <a:t>subsystem</a:t>
            </a:r>
            <a:r>
              <a:rPr lang="de-DE" sz="1800" dirty="0"/>
              <a:t> </a:t>
            </a:r>
            <a:r>
              <a:rPr lang="de-DE" sz="1800" i="1" dirty="0"/>
              <a:t>S</a:t>
            </a:r>
            <a:r>
              <a:rPr lang="de-DE" sz="1800" dirty="0"/>
              <a:t> </a:t>
            </a:r>
            <a:r>
              <a:rPr lang="de-DE" sz="1800" dirty="0" err="1"/>
              <a:t>preserves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secrecy</a:t>
            </a:r>
            <a:r>
              <a:rPr lang="de-DE" sz="1800" dirty="0"/>
              <a:t> (</a:t>
            </a:r>
            <a:r>
              <a:rPr lang="de-DE" sz="1800" dirty="0" err="1"/>
              <a:t>a.k.a.confidentiality</a:t>
            </a:r>
            <a:r>
              <a:rPr lang="de-DE" sz="1800" dirty="0"/>
              <a:t>) </a:t>
            </a:r>
            <a:r>
              <a:rPr lang="de-DE" sz="1800" dirty="0" err="1"/>
              <a:t>of</a:t>
            </a:r>
            <a:r>
              <a:rPr lang="de-DE" sz="1800" dirty="0"/>
              <a:t> an </a:t>
            </a:r>
            <a:r>
              <a:rPr lang="de-DE" sz="1800" dirty="0" err="1"/>
              <a:t>expression</a:t>
            </a:r>
            <a:r>
              <a:rPr lang="de-DE" sz="1800" dirty="0"/>
              <a:t> </a:t>
            </a:r>
            <a:r>
              <a:rPr lang="de-DE" sz="1800" i="1" dirty="0"/>
              <a:t>E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</a:t>
            </a:r>
            <a:r>
              <a:rPr lang="de-DE" sz="1800" dirty="0" err="1"/>
              <a:t>adversary</a:t>
            </a:r>
            <a:r>
              <a:rPr lang="de-DE" sz="1800" dirty="0"/>
              <a:t> </a:t>
            </a:r>
            <a:r>
              <a:rPr lang="de-DE" sz="1800" i="1" dirty="0"/>
              <a:t>A</a:t>
            </a:r>
            <a:r>
              <a:rPr lang="de-DE" sz="1800" dirty="0"/>
              <a:t> </a:t>
            </a:r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i="1" dirty="0"/>
              <a:t>E</a:t>
            </a:r>
            <a:r>
              <a:rPr lang="de-DE" sz="1800" dirty="0"/>
              <a:t> </a:t>
            </a:r>
            <a:r>
              <a:rPr lang="de-DE" sz="1800" dirty="0" err="1"/>
              <a:t>never</a:t>
            </a:r>
            <a:r>
              <a:rPr lang="de-DE" sz="1800" dirty="0"/>
              <a:t> </a:t>
            </a:r>
            <a:r>
              <a:rPr lang="de-DE" sz="1800" dirty="0" err="1"/>
              <a:t>appears</a:t>
            </a:r>
            <a:r>
              <a:rPr lang="de-DE" sz="1800" dirty="0"/>
              <a:t> in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knowledge</a:t>
            </a:r>
            <a:r>
              <a:rPr lang="de-DE" sz="1800" dirty="0"/>
              <a:t> </a:t>
            </a:r>
            <a:r>
              <a:rPr lang="de-DE" sz="1800" dirty="0" err="1"/>
              <a:t>set</a:t>
            </a:r>
            <a:r>
              <a:rPr lang="de-DE" sz="1800" dirty="0"/>
              <a:t> </a:t>
            </a:r>
            <a:r>
              <a:rPr lang="de-DE" sz="1800" i="1" dirty="0"/>
              <a:t>K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i="1" dirty="0"/>
              <a:t>A</a:t>
            </a:r>
            <a:r>
              <a:rPr lang="de-DE" sz="1800" dirty="0"/>
              <a:t> </a:t>
            </a:r>
            <a:r>
              <a:rPr lang="de-DE" sz="1800" dirty="0" err="1"/>
              <a:t>during</a:t>
            </a:r>
            <a:r>
              <a:rPr lang="de-DE" sz="1800" dirty="0"/>
              <a:t> </a:t>
            </a:r>
            <a:r>
              <a:rPr lang="de-DE" sz="1800" dirty="0" err="1"/>
              <a:t>execution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i="1" dirty="0"/>
              <a:t>S. </a:t>
            </a:r>
            <a:r>
              <a:rPr lang="de-DE" sz="1800" dirty="0"/>
              <a:t>Integrity </a:t>
            </a:r>
            <a:r>
              <a:rPr lang="de-DE" sz="1800" dirty="0" err="1"/>
              <a:t>means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some</a:t>
            </a:r>
            <a:r>
              <a:rPr lang="de-DE" sz="1800" dirty="0"/>
              <a:t> </a:t>
            </a:r>
            <a:r>
              <a:rPr lang="de-DE" sz="1800" dirty="0" err="1"/>
              <a:t>information</a:t>
            </a:r>
            <a:r>
              <a:rPr lang="de-DE" sz="1800" dirty="0"/>
              <a:t> </a:t>
            </a:r>
            <a:r>
              <a:rPr lang="de-DE" sz="1800" dirty="0" err="1"/>
              <a:t>can</a:t>
            </a:r>
            <a:r>
              <a:rPr lang="de-DE" sz="1800" dirty="0"/>
              <a:t> </a:t>
            </a:r>
            <a:r>
              <a:rPr lang="de-DE" sz="1800" dirty="0" err="1"/>
              <a:t>be</a:t>
            </a:r>
            <a:r>
              <a:rPr lang="de-DE" sz="1800" dirty="0"/>
              <a:t> </a:t>
            </a:r>
            <a:r>
              <a:rPr lang="de-DE" sz="1800" dirty="0" err="1"/>
              <a:t>modified</a:t>
            </a:r>
            <a:r>
              <a:rPr lang="de-DE" sz="1800" dirty="0"/>
              <a:t> </a:t>
            </a:r>
            <a:r>
              <a:rPr lang="de-DE" sz="1800" dirty="0" err="1"/>
              <a:t>only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de-DE" sz="1800" dirty="0" err="1"/>
              <a:t>legitimate</a:t>
            </a:r>
            <a:r>
              <a:rPr lang="de-DE" sz="1800" dirty="0"/>
              <a:t> </a:t>
            </a:r>
            <a:r>
              <a:rPr lang="de-DE" sz="1800" dirty="0" err="1"/>
              <a:t>parties</a:t>
            </a:r>
            <a:r>
              <a:rPr lang="de-DE" sz="1800" dirty="0"/>
              <a:t>.</a:t>
            </a:r>
            <a:endParaRPr sz="24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1800" b="1" dirty="0"/>
              <a:t>Secure Communication Link</a:t>
            </a:r>
            <a:r>
              <a:rPr lang="de-DE" sz="1800" dirty="0"/>
              <a:t>- Sensitive </a:t>
            </a:r>
            <a:r>
              <a:rPr lang="de-DE" sz="1800" dirty="0" err="1"/>
              <a:t>communication</a:t>
            </a:r>
            <a:r>
              <a:rPr lang="de-DE" sz="1800" dirty="0"/>
              <a:t> </a:t>
            </a:r>
            <a:r>
              <a:rPr lang="de-DE" sz="1800" dirty="0" err="1"/>
              <a:t>between</a:t>
            </a:r>
            <a:r>
              <a:rPr lang="de-DE" sz="1800" dirty="0"/>
              <a:t> different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 err="1"/>
              <a:t>parts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a </a:t>
            </a:r>
            <a:r>
              <a:rPr lang="de-DE" sz="1800" dirty="0" err="1"/>
              <a:t>system</a:t>
            </a:r>
            <a:r>
              <a:rPr lang="de-DE" sz="1800" dirty="0"/>
              <a:t> </a:t>
            </a:r>
            <a:r>
              <a:rPr lang="de-DE" sz="1800" dirty="0" err="1"/>
              <a:t>needs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be</a:t>
            </a:r>
            <a:r>
              <a:rPr lang="de-DE" sz="1800" dirty="0"/>
              <a:t> </a:t>
            </a:r>
            <a:r>
              <a:rPr lang="de-DE" sz="1800" dirty="0" err="1"/>
              <a:t>protected</a:t>
            </a:r>
            <a:r>
              <a:rPr lang="de-DE" sz="1800" dirty="0"/>
              <a:t>. The relevant </a:t>
            </a:r>
            <a:r>
              <a:rPr lang="de-DE" sz="1800" dirty="0" err="1"/>
              <a:t>requirement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a </a:t>
            </a:r>
            <a:r>
              <a:rPr lang="de-DE" sz="1800" dirty="0" err="1"/>
              <a:t>secure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 err="1"/>
              <a:t>communication</a:t>
            </a:r>
            <a:r>
              <a:rPr lang="de-DE" sz="1800" dirty="0"/>
              <a:t> link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here</a:t>
            </a:r>
            <a:r>
              <a:rPr lang="de-DE" sz="1800" dirty="0"/>
              <a:t> </a:t>
            </a:r>
            <a:r>
              <a:rPr lang="de-DE" sz="1800" dirty="0" err="1"/>
              <a:t>assumed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provide</a:t>
            </a:r>
            <a:r>
              <a:rPr lang="de-DE" sz="1800" dirty="0"/>
              <a:t> </a:t>
            </a:r>
            <a:r>
              <a:rPr lang="de-DE" sz="1800" dirty="0" err="1"/>
              <a:t>secrecy</a:t>
            </a:r>
            <a:r>
              <a:rPr lang="de-DE" sz="1800" dirty="0"/>
              <a:t> and </a:t>
            </a:r>
            <a:r>
              <a:rPr lang="de-DE" sz="1800" dirty="0" err="1"/>
              <a:t>integrity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 dirty="0" err="1"/>
              <a:t>data</a:t>
            </a:r>
            <a:r>
              <a:rPr lang="de-DE" sz="1800" dirty="0"/>
              <a:t> in </a:t>
            </a:r>
            <a:r>
              <a:rPr lang="de-DE" sz="1800" dirty="0" err="1"/>
              <a:t>transit</a:t>
            </a:r>
            <a:r>
              <a:rPr lang="de-DE" sz="1800" dirty="0"/>
              <a:t>.</a:t>
            </a:r>
            <a:endParaRPr sz="1800" dirty="0"/>
          </a:p>
          <a:p>
            <a:pPr marL="0" lvl="0" indent="0" algn="l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162" name="Google Shape;162;p2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80AFAB-9E23-C641-5AE7-731CE2CEC0CE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300157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2875" tIns="46425" rIns="92875" bIns="46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5300" dirty="0" err="1"/>
              <a:t>UMLSec</a:t>
            </a:r>
            <a:r>
              <a:rPr lang="de-DE" sz="5300" dirty="0"/>
              <a:t>: </a:t>
            </a:r>
            <a:r>
              <a:rPr lang="de-DE" sz="5300" dirty="0" err="1"/>
              <a:t>model</a:t>
            </a:r>
            <a:r>
              <a:rPr lang="de-DE" sz="5300" dirty="0"/>
              <a:t> </a:t>
            </a:r>
            <a:r>
              <a:rPr lang="de-DE" sz="5300" dirty="0" err="1"/>
              <a:t>analysis</a:t>
            </a:r>
            <a:endParaRPr sz="5300" dirty="0"/>
          </a:p>
        </p:txBody>
      </p:sp>
    </p:spTree>
    <p:extLst>
      <p:ext uri="{BB962C8B-B14F-4D97-AF65-F5344CB8AC3E}">
        <p14:creationId xmlns:p14="http://schemas.microsoft.com/office/powerpoint/2010/main" val="1130505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/>
              <a:t>UML Model Analysis with CARiSMA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AA9D6A-48E2-09C8-063A-885A6A7E8A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Analyse security requirements based on the information from </a:t>
            </a:r>
          </a:p>
          <a:p>
            <a:pPr marL="527050" lvl="1" indent="0">
              <a:buNone/>
            </a:pPr>
            <a:r>
              <a:rPr lang="en-GB" dirty="0"/>
              <a:t>(</a:t>
            </a:r>
            <a:r>
              <a:rPr lang="en-GB" dirty="0" err="1"/>
              <a:t>i</a:t>
            </a:r>
            <a:r>
              <a:rPr lang="en-GB" dirty="0"/>
              <a:t>) </a:t>
            </a:r>
            <a:r>
              <a:rPr lang="en-GB" dirty="0">
                <a:solidFill>
                  <a:srgbClr val="FF2F92"/>
                </a:solidFill>
              </a:rPr>
              <a:t>formal semantics </a:t>
            </a:r>
          </a:p>
          <a:p>
            <a:pPr marL="527050" lvl="1" indent="0">
              <a:buNone/>
            </a:pPr>
            <a:r>
              <a:rPr lang="en-GB" dirty="0"/>
              <a:t>(ii) </a:t>
            </a:r>
            <a:r>
              <a:rPr lang="en-GB" dirty="0">
                <a:solidFill>
                  <a:srgbClr val="FF2F92"/>
                </a:solidFill>
              </a:rPr>
              <a:t>adversary behaviour</a:t>
            </a:r>
          </a:p>
          <a:p>
            <a:endParaRPr lang="en-GB" dirty="0"/>
          </a:p>
          <a:p>
            <a:r>
              <a:rPr lang="en-GB" dirty="0" err="1"/>
              <a:t>UMLsec</a:t>
            </a:r>
            <a:r>
              <a:rPr lang="en-GB" dirty="0"/>
              <a:t> diagrams are converted to </a:t>
            </a:r>
            <a:r>
              <a:rPr lang="en-GB" dirty="0">
                <a:solidFill>
                  <a:srgbClr val="2EC6D6"/>
                </a:solidFill>
              </a:rPr>
              <a:t>first-order logic formulas</a:t>
            </a:r>
            <a:r>
              <a:rPr lang="en-GB" dirty="0"/>
              <a:t> (including epistemic constructs)</a:t>
            </a:r>
          </a:p>
          <a:p>
            <a:r>
              <a:rPr lang="en-GB" dirty="0"/>
              <a:t>Analysis of the diagrams using </a:t>
            </a:r>
            <a:r>
              <a:rPr lang="en-GB" dirty="0">
                <a:solidFill>
                  <a:srgbClr val="2EC6D6"/>
                </a:solidFill>
              </a:rPr>
              <a:t>automated</a:t>
            </a:r>
            <a:r>
              <a:rPr lang="en-GB" dirty="0"/>
              <a:t> first-order logic </a:t>
            </a:r>
            <a:r>
              <a:rPr lang="en-GB" dirty="0">
                <a:solidFill>
                  <a:srgbClr val="2EC6D6"/>
                </a:solidFill>
              </a:rPr>
              <a:t>theorem provers </a:t>
            </a:r>
            <a:r>
              <a:rPr lang="en-GB" dirty="0"/>
              <a:t>(e.g., e-SETHEO or SPASS)</a:t>
            </a:r>
            <a:endParaRPr lang="en-DE" dirty="0"/>
          </a:p>
        </p:txBody>
      </p:sp>
      <p:sp>
        <p:nvSpPr>
          <p:cNvPr id="345" name="Google Shape;345;p40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32</a:t>
            </a:fld>
            <a:endParaRPr lang="de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64A572-B742-6758-7AB5-056E5159243E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  <p:pic>
        <p:nvPicPr>
          <p:cNvPr id="14" name="Google Shape;689;p77">
            <a:extLst>
              <a:ext uri="{FF2B5EF4-FFF2-40B4-BE49-F238E27FC236}">
                <a16:creationId xmlns:a16="http://schemas.microsoft.com/office/drawing/2014/main" id="{C0771842-B866-A8A4-8BB5-AA351C585C3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05825"/>
            <a:ext cx="4210949" cy="24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690;p77">
            <a:extLst>
              <a:ext uri="{FF2B5EF4-FFF2-40B4-BE49-F238E27FC236}">
                <a16:creationId xmlns:a16="http://schemas.microsoft.com/office/drawing/2014/main" id="{3B3323E8-3D7A-C63E-3992-4632218F830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8000" y="3996700"/>
            <a:ext cx="4114949" cy="224462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691;p77">
            <a:extLst>
              <a:ext uri="{FF2B5EF4-FFF2-40B4-BE49-F238E27FC236}">
                <a16:creationId xmlns:a16="http://schemas.microsoft.com/office/drawing/2014/main" id="{73CBC4F8-CAEE-01EF-7777-EB3AF1DF4310}"/>
              </a:ext>
            </a:extLst>
          </p:cNvPr>
          <p:cNvSpPr txBox="1"/>
          <p:nvPr/>
        </p:nvSpPr>
        <p:spPr>
          <a:xfrm>
            <a:off x="4816700" y="2124513"/>
            <a:ext cx="1154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7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Automatic </a:t>
            </a:r>
            <a:endParaRPr sz="17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7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endParaRPr sz="17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692;p77">
            <a:extLst>
              <a:ext uri="{FF2B5EF4-FFF2-40B4-BE49-F238E27FC236}">
                <a16:creationId xmlns:a16="http://schemas.microsoft.com/office/drawing/2014/main" id="{FAD44104-D1FF-E27C-04A3-6965D3A1541B}"/>
              </a:ext>
            </a:extLst>
          </p:cNvPr>
          <p:cNvSpPr txBox="1"/>
          <p:nvPr/>
        </p:nvSpPr>
        <p:spPr>
          <a:xfrm>
            <a:off x="4668000" y="3694075"/>
            <a:ext cx="2480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7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Class </a:t>
            </a:r>
            <a:r>
              <a:rPr lang="de-DE" sz="1700" b="1" i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Diagram</a:t>
            </a:r>
            <a:r>
              <a:rPr lang="de-DE" sz="17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700" b="1" i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annotated</a:t>
            </a:r>
            <a:endParaRPr sz="1700" b="1" i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348;p40">
            <a:extLst>
              <a:ext uri="{FF2B5EF4-FFF2-40B4-BE49-F238E27FC236}">
                <a16:creationId xmlns:a16="http://schemas.microsoft.com/office/drawing/2014/main" id="{94B3E042-ADD5-AACD-66CC-949828985FED}"/>
              </a:ext>
            </a:extLst>
          </p:cNvPr>
          <p:cNvSpPr txBox="1"/>
          <p:nvPr/>
        </p:nvSpPr>
        <p:spPr>
          <a:xfrm>
            <a:off x="285000" y="5840839"/>
            <a:ext cx="3411375" cy="103102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lang="de-DE" sz="1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</a:t>
            </a:r>
            <a:r>
              <a:rPr lang="de-DE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</a:t>
            </a:r>
            <a:r>
              <a:rPr lang="de-DE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CARiSMA</a:t>
            </a:r>
            <a:r>
              <a:rPr lang="de-DE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500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https://rgse.uni-koblenz.de/carisma/</a:t>
            </a: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500" dirty="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/>
              </a:rPr>
              <a:t>https://youtu.be/b5zeHig3ARw</a:t>
            </a:r>
            <a:endParaRPr sz="15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2085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80E569-80B9-5670-D15B-C8DF330D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Adversary in UMLsec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503AA8-8DA6-6C47-72CE-5553F0218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CCA00F-9CB7-89BD-6318-E28BCD352C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33</a:t>
            </a:fld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D4812E-6004-9B9C-BCFB-922F4C53C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17" y="1390678"/>
            <a:ext cx="8646765" cy="53307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A46455-13A9-FC01-5C2B-A271CDD4CABD}"/>
              </a:ext>
            </a:extLst>
          </p:cNvPr>
          <p:cNvSpPr/>
          <p:nvPr/>
        </p:nvSpPr>
        <p:spPr>
          <a:xfrm>
            <a:off x="2628900" y="5213350"/>
            <a:ext cx="931069" cy="201613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FFA30A-BDA4-4010-4F3C-D85DE5834F29}"/>
              </a:ext>
            </a:extLst>
          </p:cNvPr>
          <p:cNvSpPr/>
          <p:nvPr/>
        </p:nvSpPr>
        <p:spPr>
          <a:xfrm>
            <a:off x="2628900" y="5568982"/>
            <a:ext cx="931069" cy="201613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04843D-19E9-5D62-9D28-62DCC96762B8}"/>
              </a:ext>
            </a:extLst>
          </p:cNvPr>
          <p:cNvSpPr/>
          <p:nvPr/>
        </p:nvSpPr>
        <p:spPr>
          <a:xfrm>
            <a:off x="2628900" y="2113788"/>
            <a:ext cx="931069" cy="201613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891668-3330-1A49-D3A6-090EAAEF95B3}"/>
              </a:ext>
            </a:extLst>
          </p:cNvPr>
          <p:cNvSpPr/>
          <p:nvPr/>
        </p:nvSpPr>
        <p:spPr>
          <a:xfrm>
            <a:off x="2628900" y="1782859"/>
            <a:ext cx="931069" cy="201613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1929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34</a:t>
            </a:fld>
            <a:endParaRPr/>
          </a:p>
        </p:txBody>
      </p:sp>
      <p:pic>
        <p:nvPicPr>
          <p:cNvPr id="193" name="Google Shape;19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425" y="4065014"/>
            <a:ext cx="2707926" cy="196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5"/>
          <p:cNvSpPr txBox="1"/>
          <p:nvPr/>
        </p:nvSpPr>
        <p:spPr>
          <a:xfrm>
            <a:off x="1461238" y="6033539"/>
            <a:ext cx="2622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Threats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i="1" dirty="0" err="1">
                <a:solidFill>
                  <a:srgbClr val="2EC6D6"/>
                </a:solidFill>
                <a:latin typeface="Calibri"/>
                <a:ea typeface="Calibri"/>
                <a:cs typeface="Calibri"/>
                <a:sym typeface="Calibri"/>
              </a:rPr>
              <a:t>default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attacker</a:t>
            </a:r>
            <a:endParaRPr sz="15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4F40D-7143-B1CD-D55C-AF7F6C4D1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>
                <a:solidFill>
                  <a:srgbClr val="2EC6D6"/>
                </a:solidFill>
              </a:rPr>
              <a:t>Type of adversary </a:t>
            </a:r>
            <a:r>
              <a:rPr lang="en-DE" dirty="0"/>
              <a:t>can be specified in the UML diagram</a:t>
            </a:r>
          </a:p>
          <a:p>
            <a:r>
              <a:rPr lang="en-DE" dirty="0"/>
              <a:t>If not specified, capability of </a:t>
            </a:r>
            <a:r>
              <a:rPr lang="en-DE" dirty="0">
                <a:solidFill>
                  <a:srgbClr val="2EC6D6"/>
                </a:solidFill>
              </a:rPr>
              <a:t>default</a:t>
            </a:r>
            <a:r>
              <a:rPr lang="en-DE" dirty="0"/>
              <a:t> attacker is used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B1C551-42AE-3469-E77B-2F0F3D261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dirty="0"/>
              <a:t>Adversary in UMLsec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6B901-34A5-DC83-1623-AB677318FF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791" r="19092" b="16449"/>
          <a:stretch/>
        </p:blipFill>
        <p:spPr>
          <a:xfrm>
            <a:off x="5214938" y="4081122"/>
            <a:ext cx="2869714" cy="1952417"/>
          </a:xfrm>
          <a:prstGeom prst="rect">
            <a:avLst/>
          </a:prstGeom>
        </p:spPr>
      </p:pic>
      <p:sp>
        <p:nvSpPr>
          <p:cNvPr id="10" name="Google Shape;194;p25">
            <a:extLst>
              <a:ext uri="{FF2B5EF4-FFF2-40B4-BE49-F238E27FC236}">
                <a16:creationId xmlns:a16="http://schemas.microsoft.com/office/drawing/2014/main" id="{6FCB192C-9D65-3D04-0955-A1A7F7E3FDDC}"/>
              </a:ext>
            </a:extLst>
          </p:cNvPr>
          <p:cNvSpPr txBox="1"/>
          <p:nvPr/>
        </p:nvSpPr>
        <p:spPr>
          <a:xfrm>
            <a:off x="5214938" y="6019439"/>
            <a:ext cx="2622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Threats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i="1" dirty="0" err="1">
                <a:solidFill>
                  <a:srgbClr val="2EC6D6"/>
                </a:solidFill>
                <a:latin typeface="Calibri"/>
                <a:ea typeface="Calibri"/>
                <a:cs typeface="Calibri"/>
                <a:sym typeface="Calibri"/>
              </a:rPr>
              <a:t>insider</a:t>
            </a:r>
            <a:r>
              <a:rPr lang="de-DE" sz="15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1500" b="1" dirty="0" err="1">
                <a:latin typeface="Calibri"/>
                <a:ea typeface="Calibri"/>
                <a:cs typeface="Calibri"/>
                <a:sym typeface="Calibri"/>
              </a:rPr>
              <a:t>attacker</a:t>
            </a:r>
            <a:endParaRPr sz="15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0883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/>
              <a:t>Security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>
                <a:solidFill>
                  <a:srgbClr val="FF2F92"/>
                </a:solidFill>
              </a:rPr>
              <a:t>Secure Links</a:t>
            </a:r>
          </a:p>
        </p:txBody>
      </p:sp>
      <p:sp>
        <p:nvSpPr>
          <p:cNvPr id="228" name="Google Shape;228;p29"/>
          <p:cNvSpPr txBox="1">
            <a:spLocks noGrp="1"/>
          </p:cNvSpPr>
          <p:nvPr>
            <p:ph type="body" idx="1"/>
          </p:nvPr>
        </p:nvSpPr>
        <p:spPr>
          <a:xfrm>
            <a:off x="457200" y="1527228"/>
            <a:ext cx="8229600" cy="236051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de-DE" dirty="0"/>
              <a:t>The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</a:t>
            </a:r>
            <a:r>
              <a:rPr lang="de-DE" dirty="0" err="1"/>
              <a:t>meet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secure</a:t>
            </a:r>
            <a:r>
              <a:rPr lang="de-DE" dirty="0"/>
              <a:t> </a:t>
            </a:r>
            <a:r>
              <a:rPr lang="de-DE" dirty="0" err="1"/>
              <a:t>requirements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default</a:t>
            </a:r>
            <a:r>
              <a:rPr lang="de-DE" dirty="0"/>
              <a:t> </a:t>
            </a:r>
            <a:r>
              <a:rPr lang="de-DE" dirty="0" err="1"/>
              <a:t>adversary</a:t>
            </a:r>
            <a:r>
              <a:rPr lang="de-DE" dirty="0"/>
              <a:t>:</a:t>
            </a:r>
          </a:p>
          <a:p>
            <a:pPr lvl="1"/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dependency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label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&lt;&lt;</a:t>
            </a:r>
            <a:r>
              <a:rPr lang="de-DE" dirty="0" err="1"/>
              <a:t>secrecy</a:t>
            </a:r>
            <a:r>
              <a:rPr lang="de-DE" dirty="0"/>
              <a:t>&gt;&gt; </a:t>
            </a:r>
            <a:r>
              <a:rPr lang="de-DE" dirty="0" err="1"/>
              <a:t>constraint</a:t>
            </a:r>
            <a:endParaRPr lang="de-DE" dirty="0"/>
          </a:p>
          <a:p>
            <a:pPr lvl="1"/>
            <a:r>
              <a:rPr lang="de-DE" dirty="0"/>
              <a:t>The </a:t>
            </a:r>
            <a:r>
              <a:rPr lang="de-DE" i="1" dirty="0"/>
              <a:t>link</a:t>
            </a:r>
            <a:r>
              <a:rPr lang="de-DE" dirty="0"/>
              <a:t> is labeled as </a:t>
            </a:r>
            <a:r>
              <a:rPr lang="de-DE" b="1" dirty="0"/>
              <a:t>&lt;&lt;Internet&gt;&gt;</a:t>
            </a:r>
          </a:p>
          <a:p>
            <a:pPr lvl="1"/>
            <a:r>
              <a:rPr lang="de-DE" dirty="0"/>
              <a:t>The </a:t>
            </a:r>
            <a:r>
              <a:rPr lang="de-DE" dirty="0" err="1"/>
              <a:t>default</a:t>
            </a:r>
            <a:r>
              <a:rPr lang="de-DE" dirty="0"/>
              <a:t> </a:t>
            </a:r>
            <a:r>
              <a:rPr lang="de-DE" dirty="0" err="1"/>
              <a:t>attacker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i="1" dirty="0" err="1"/>
              <a:t>delete</a:t>
            </a:r>
            <a:r>
              <a:rPr lang="de-DE" dirty="0"/>
              <a:t>, </a:t>
            </a:r>
            <a:r>
              <a:rPr lang="de-DE" b="1" i="1" dirty="0" err="1"/>
              <a:t>read</a:t>
            </a:r>
            <a:r>
              <a:rPr lang="de-DE" dirty="0"/>
              <a:t> and </a:t>
            </a:r>
            <a:r>
              <a:rPr lang="de-DE" i="1" dirty="0" err="1"/>
              <a:t>insert</a:t>
            </a:r>
            <a:r>
              <a:rPr lang="de-DE" dirty="0"/>
              <a:t> </a:t>
            </a:r>
            <a:r>
              <a:rPr lang="de-DE" dirty="0" err="1"/>
              <a:t>capability</a:t>
            </a:r>
            <a:endParaRPr lang="de-DE" dirty="0"/>
          </a:p>
          <a:p>
            <a:pPr lvl="0"/>
            <a:endParaRPr lang="de-DE" dirty="0"/>
          </a:p>
          <a:p>
            <a:pPr lvl="0"/>
            <a:r>
              <a:rPr lang="de-DE" dirty="0"/>
              <a:t>An </a:t>
            </a:r>
            <a:r>
              <a:rPr lang="de-DE" dirty="0" err="1"/>
              <a:t>attacker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messages</a:t>
            </a:r>
            <a:r>
              <a:rPr lang="de-DE" dirty="0"/>
              <a:t> on an Internet link</a:t>
            </a:r>
          </a:p>
          <a:p>
            <a:pPr lvl="0"/>
            <a:r>
              <a:rPr lang="de-DE" dirty="0"/>
              <a:t>Internet </a:t>
            </a:r>
            <a:r>
              <a:rPr lang="de-DE" dirty="0" err="1"/>
              <a:t>connections</a:t>
            </a:r>
            <a:r>
              <a:rPr lang="de-DE" dirty="0"/>
              <a:t> do not </a:t>
            </a:r>
            <a:r>
              <a:rPr lang="de-DE" dirty="0" err="1"/>
              <a:t>provide</a:t>
            </a:r>
            <a:r>
              <a:rPr lang="de-DE" dirty="0"/>
              <a:t> </a:t>
            </a:r>
            <a:r>
              <a:rPr lang="de-DE" dirty="0" err="1"/>
              <a:t>secrecy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attacker</a:t>
            </a:r>
            <a:endParaRPr lang="de-DE" dirty="0"/>
          </a:p>
          <a:p>
            <a:pPr lvl="0"/>
            <a:r>
              <a:rPr lang="de-DE" dirty="0" err="1"/>
              <a:t>Constraint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violated</a:t>
            </a:r>
            <a:r>
              <a:rPr lang="de-DE" dirty="0"/>
              <a:t> </a:t>
            </a:r>
          </a:p>
        </p:txBody>
      </p:sp>
      <p:sp>
        <p:nvSpPr>
          <p:cNvPr id="229" name="Google Shape;229;p29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de-DE"/>
              <a:pPr lvl="0"/>
              <a:t>35</a:t>
            </a:fld>
            <a:endParaRPr lang="de-DE"/>
          </a:p>
        </p:txBody>
      </p:sp>
      <p:pic>
        <p:nvPicPr>
          <p:cNvPr id="230" name="Google Shape;2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925" y="3887738"/>
            <a:ext cx="3894449" cy="2294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1" name="Google Shape;231;p29"/>
          <p:cNvSpPr/>
          <p:nvPr/>
        </p:nvSpPr>
        <p:spPr>
          <a:xfrm>
            <a:off x="2001650" y="4600075"/>
            <a:ext cx="7590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8761D"/>
              </a:solidFill>
            </a:endParaRPr>
          </a:p>
        </p:txBody>
      </p:sp>
      <p:pic>
        <p:nvPicPr>
          <p:cNvPr id="232" name="Google Shape;23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8175" y="3887738"/>
            <a:ext cx="3894449" cy="2294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9"/>
          <p:cNvSpPr/>
          <p:nvPr/>
        </p:nvSpPr>
        <p:spPr>
          <a:xfrm>
            <a:off x="6201225" y="4741125"/>
            <a:ext cx="759000" cy="10332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9"/>
          <p:cNvSpPr/>
          <p:nvPr/>
        </p:nvSpPr>
        <p:spPr>
          <a:xfrm>
            <a:off x="2987775" y="3639900"/>
            <a:ext cx="602100" cy="5058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7" name="Google Shape;237;p29"/>
          <p:cNvCxnSpPr/>
          <p:nvPr/>
        </p:nvCxnSpPr>
        <p:spPr>
          <a:xfrm>
            <a:off x="6913325" y="3977175"/>
            <a:ext cx="150000" cy="206100"/>
          </a:xfrm>
          <a:prstGeom prst="straightConnector1">
            <a:avLst/>
          </a:prstGeom>
          <a:noFill/>
          <a:ln w="762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" name="Google Shape;238;p29"/>
          <p:cNvCxnSpPr/>
          <p:nvPr/>
        </p:nvCxnSpPr>
        <p:spPr>
          <a:xfrm rot="10800000" flipH="1">
            <a:off x="7025775" y="3816675"/>
            <a:ext cx="496500" cy="366600"/>
          </a:xfrm>
          <a:prstGeom prst="straightConnector1">
            <a:avLst/>
          </a:prstGeom>
          <a:noFill/>
          <a:ln w="762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" name="Google Shape;193;p25">
            <a:extLst>
              <a:ext uri="{FF2B5EF4-FFF2-40B4-BE49-F238E27FC236}">
                <a16:creationId xmlns:a16="http://schemas.microsoft.com/office/drawing/2014/main" id="{0F453785-5D55-BB74-951B-D829C635ED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74954"/>
          <a:stretch/>
        </p:blipFill>
        <p:spPr>
          <a:xfrm>
            <a:off x="6266775" y="2160395"/>
            <a:ext cx="2707926" cy="4930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22353C-85F9-C897-95A5-71A517847A57}"/>
              </a:ext>
            </a:extLst>
          </p:cNvPr>
          <p:cNvSpPr txBox="1"/>
          <p:nvPr/>
        </p:nvSpPr>
        <p:spPr>
          <a:xfrm>
            <a:off x="6323550" y="5462198"/>
            <a:ext cx="514350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DE" sz="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A43B1C-AEB7-D1DC-77A0-F2AEAE70BBBF}"/>
              </a:ext>
            </a:extLst>
          </p:cNvPr>
          <p:cNvSpPr txBox="1"/>
          <p:nvPr/>
        </p:nvSpPr>
        <p:spPr>
          <a:xfrm>
            <a:off x="6215513" y="5346518"/>
            <a:ext cx="9479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900" dirty="0">
                <a:solidFill>
                  <a:srgbClr val="FF2F92"/>
                </a:solidFill>
              </a:rPr>
              <a:t>&lt;&lt;LAN&gt;&gt;</a:t>
            </a:r>
          </a:p>
        </p:txBody>
      </p:sp>
    </p:spTree>
    <p:extLst>
      <p:ext uri="{BB962C8B-B14F-4D97-AF65-F5344CB8AC3E}">
        <p14:creationId xmlns:p14="http://schemas.microsoft.com/office/powerpoint/2010/main" val="21987987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/>
          <p:cNvSpPr txBox="1">
            <a:spLocks noGrp="1"/>
          </p:cNvSpPr>
          <p:nvPr>
            <p:ph type="body" idx="1"/>
          </p:nvPr>
        </p:nvSpPr>
        <p:spPr>
          <a:xfrm>
            <a:off x="457200" y="1221000"/>
            <a:ext cx="3394200" cy="51354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2875" tIns="46425" rIns="92875" bIns="46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 err="1"/>
              <a:t>Example</a:t>
            </a:r>
            <a:r>
              <a:rPr lang="de-DE" sz="1600" dirty="0"/>
              <a:t> </a:t>
            </a:r>
            <a:r>
              <a:rPr lang="de-DE" sz="1600" dirty="0" err="1"/>
              <a:t>is</a:t>
            </a:r>
            <a:r>
              <a:rPr lang="de-DE" sz="1600" dirty="0"/>
              <a:t> a simple </a:t>
            </a:r>
            <a:r>
              <a:rPr lang="de-DE" sz="1600" dirty="0" err="1"/>
              <a:t>security</a:t>
            </a:r>
            <a:r>
              <a:rPr lang="de-DE" sz="1600" dirty="0"/>
              <a:t> </a:t>
            </a:r>
            <a:r>
              <a:rPr lang="de-DE" sz="1600" dirty="0" err="1"/>
              <a:t>protocol</a:t>
            </a:r>
            <a:r>
              <a:rPr lang="de-DE" sz="1600" dirty="0"/>
              <a:t>.</a:t>
            </a:r>
            <a:endParaRPr sz="1600" dirty="0"/>
          </a:p>
          <a:p>
            <a:pPr marL="3429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de-DE" sz="1600" dirty="0">
                <a:solidFill>
                  <a:srgbClr val="38761D"/>
                </a:solidFill>
              </a:rPr>
              <a:t>The </a:t>
            </a:r>
            <a:r>
              <a:rPr lang="de-DE" sz="1600" dirty="0" err="1">
                <a:solidFill>
                  <a:srgbClr val="38761D"/>
                </a:solidFill>
              </a:rPr>
              <a:t>sender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requests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the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public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key</a:t>
            </a:r>
            <a:r>
              <a:rPr lang="de-DE" sz="1600" dirty="0">
                <a:solidFill>
                  <a:srgbClr val="38761D"/>
                </a:solidFill>
              </a:rPr>
              <a:t> K </a:t>
            </a:r>
            <a:r>
              <a:rPr lang="de-DE" sz="1600" dirty="0" err="1">
                <a:solidFill>
                  <a:srgbClr val="38761D"/>
                </a:solidFill>
              </a:rPr>
              <a:t>together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with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the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certificate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to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certify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authenticity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of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the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key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from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the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  <a:r>
              <a:rPr lang="de-DE" sz="1600" dirty="0" err="1">
                <a:solidFill>
                  <a:srgbClr val="38761D"/>
                </a:solidFill>
              </a:rPr>
              <a:t>receiver</a:t>
            </a:r>
            <a:r>
              <a:rPr lang="de-DE" sz="1600" dirty="0">
                <a:solidFill>
                  <a:srgbClr val="38761D"/>
                </a:solidFill>
              </a:rPr>
              <a:t> </a:t>
            </a:r>
          </a:p>
          <a:p>
            <a:pPr marL="3429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de-DE" sz="1600" dirty="0">
                <a:solidFill>
                  <a:srgbClr val="A64D79"/>
                </a:solidFill>
              </a:rPr>
              <a:t> Receiver </a:t>
            </a:r>
            <a:r>
              <a:rPr lang="de-DE" sz="1600" dirty="0" err="1">
                <a:solidFill>
                  <a:srgbClr val="A64D79"/>
                </a:solidFill>
              </a:rPr>
              <a:t>sends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certificate</a:t>
            </a:r>
            <a:r>
              <a:rPr lang="de-DE" sz="1600" dirty="0">
                <a:solidFill>
                  <a:srgbClr val="A64D79"/>
                </a:solidFill>
              </a:rPr>
              <a:t> and </a:t>
            </a:r>
            <a:r>
              <a:rPr lang="de-DE" sz="1600" dirty="0" err="1">
                <a:solidFill>
                  <a:srgbClr val="A64D79"/>
                </a:solidFill>
              </a:rPr>
              <a:t>the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public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key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to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the</a:t>
            </a:r>
            <a:r>
              <a:rPr lang="de-DE" sz="1600" dirty="0">
                <a:solidFill>
                  <a:srgbClr val="A64D79"/>
                </a:solidFill>
              </a:rPr>
              <a:t> </a:t>
            </a:r>
            <a:r>
              <a:rPr lang="de-DE" sz="1600" dirty="0" err="1">
                <a:solidFill>
                  <a:srgbClr val="A64D79"/>
                </a:solidFill>
              </a:rPr>
              <a:t>sender</a:t>
            </a:r>
            <a:endParaRPr lang="de-DE" sz="1600" dirty="0">
              <a:solidFill>
                <a:srgbClr val="38761D"/>
              </a:solidFill>
            </a:endParaRPr>
          </a:p>
          <a:p>
            <a:pPr marL="3429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de-DE" sz="1600" dirty="0">
                <a:solidFill>
                  <a:srgbClr val="1155CC"/>
                </a:solidFill>
              </a:rPr>
              <a:t>Sender </a:t>
            </a:r>
            <a:r>
              <a:rPr lang="de-DE" sz="1600" dirty="0" err="1">
                <a:solidFill>
                  <a:srgbClr val="1155CC"/>
                </a:solidFill>
              </a:rPr>
              <a:t>then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sends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the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data</a:t>
            </a:r>
            <a:r>
              <a:rPr lang="de-DE" sz="1600" dirty="0">
                <a:solidFill>
                  <a:srgbClr val="1155CC"/>
                </a:solidFill>
              </a:rPr>
              <a:t> back </a:t>
            </a:r>
            <a:r>
              <a:rPr lang="de-DE" sz="1600" dirty="0" err="1">
                <a:solidFill>
                  <a:srgbClr val="1155CC"/>
                </a:solidFill>
              </a:rPr>
              <a:t>encrypted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using</a:t>
            </a:r>
            <a:r>
              <a:rPr lang="de-DE" sz="1600" dirty="0">
                <a:solidFill>
                  <a:srgbClr val="1155CC"/>
                </a:solidFill>
              </a:rPr>
              <a:t> K  </a:t>
            </a:r>
            <a:r>
              <a:rPr lang="de-DE" sz="1600" dirty="0" err="1">
                <a:solidFill>
                  <a:srgbClr val="1155CC"/>
                </a:solidFill>
              </a:rPr>
              <a:t>to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the</a:t>
            </a:r>
            <a:r>
              <a:rPr lang="de-DE" sz="1600" dirty="0">
                <a:solidFill>
                  <a:srgbClr val="1155CC"/>
                </a:solidFill>
              </a:rPr>
              <a:t> </a:t>
            </a:r>
            <a:r>
              <a:rPr lang="de-DE" sz="1600" dirty="0" err="1">
                <a:solidFill>
                  <a:srgbClr val="1155CC"/>
                </a:solidFill>
              </a:rPr>
              <a:t>receiver</a:t>
            </a:r>
            <a:endParaRPr lang="de-DE" sz="1600" dirty="0">
              <a:solidFill>
                <a:srgbClr val="1155CC"/>
              </a:solidFill>
            </a:endParaRPr>
          </a:p>
          <a:p>
            <a:pPr marL="3429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de-DE" sz="1600" dirty="0"/>
              <a:t>Receiver </a:t>
            </a:r>
            <a:r>
              <a:rPr lang="de-DE" sz="1600" dirty="0" err="1"/>
              <a:t>decrypts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ciphertext</a:t>
            </a:r>
            <a:r>
              <a:rPr lang="de-DE" sz="1600" dirty="0"/>
              <a:t> </a:t>
            </a:r>
            <a:r>
              <a:rPr lang="de-DE" sz="1600" dirty="0" err="1"/>
              <a:t>from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sender</a:t>
            </a:r>
            <a:r>
              <a:rPr lang="de-DE" sz="1600" dirty="0"/>
              <a:t> </a:t>
            </a:r>
            <a:r>
              <a:rPr lang="de-DE" sz="1600" dirty="0" err="1"/>
              <a:t>using</a:t>
            </a:r>
            <a:r>
              <a:rPr lang="de-DE" sz="1600" dirty="0"/>
              <a:t> K</a:t>
            </a: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/>
              <a:t>The </a:t>
            </a:r>
            <a:r>
              <a:rPr lang="de-DE" sz="1600" dirty="0" err="1"/>
              <a:t>sender</a:t>
            </a:r>
            <a:r>
              <a:rPr lang="de-DE" sz="1600" dirty="0"/>
              <a:t> and </a:t>
            </a:r>
            <a:r>
              <a:rPr lang="de-DE" sz="1600" dirty="0" err="1"/>
              <a:t>receiver</a:t>
            </a:r>
            <a:r>
              <a:rPr lang="de-DE" sz="1600" dirty="0"/>
              <a:t> </a:t>
            </a:r>
            <a:r>
              <a:rPr lang="de-DE" sz="1600" dirty="0" err="1"/>
              <a:t>components</a:t>
            </a:r>
            <a:r>
              <a:rPr lang="de-DE" sz="1600" dirty="0"/>
              <a:t> </a:t>
            </a:r>
            <a:r>
              <a:rPr lang="de-DE" sz="1600" dirty="0" err="1"/>
              <a:t>can</a:t>
            </a:r>
            <a:r>
              <a:rPr lang="de-DE" sz="1600" dirty="0"/>
              <a:t> </a:t>
            </a:r>
            <a:r>
              <a:rPr lang="de-DE" sz="1600" dirty="0" err="1"/>
              <a:t>interact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each</a:t>
            </a:r>
            <a:r>
              <a:rPr lang="de-DE" sz="1600" dirty="0"/>
              <a:t> </a:t>
            </a:r>
            <a:r>
              <a:rPr lang="de-DE" sz="1600" dirty="0" err="1"/>
              <a:t>other</a:t>
            </a:r>
            <a:r>
              <a:rPr lang="de-DE" sz="1600" dirty="0"/>
              <a:t> </a:t>
            </a:r>
            <a:r>
              <a:rPr lang="de-DE" sz="1600" dirty="0" err="1"/>
              <a:t>because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provided</a:t>
            </a:r>
            <a:r>
              <a:rPr lang="de-DE" sz="1600" dirty="0"/>
              <a:t> </a:t>
            </a:r>
            <a:r>
              <a:rPr lang="de-DE" sz="1600" i="1" dirty="0"/>
              <a:t>&lt;&lt;</a:t>
            </a:r>
            <a:r>
              <a:rPr lang="de-DE" sz="1600" i="1" dirty="0" err="1"/>
              <a:t>call</a:t>
            </a:r>
            <a:r>
              <a:rPr lang="de-DE" sz="1600" i="1" dirty="0"/>
              <a:t>&gt;&gt; and &lt;&lt;send&gt;&gt;</a:t>
            </a:r>
            <a:endParaRPr sz="1600" i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/>
              <a:t>An </a:t>
            </a:r>
            <a:r>
              <a:rPr lang="de-DE" sz="1600" dirty="0" err="1"/>
              <a:t>internet</a:t>
            </a:r>
            <a:r>
              <a:rPr lang="de-DE" sz="1600" dirty="0"/>
              <a:t> </a:t>
            </a:r>
            <a:r>
              <a:rPr lang="de-DE" sz="1600" dirty="0" err="1"/>
              <a:t>connection</a:t>
            </a:r>
            <a:r>
              <a:rPr lang="de-DE" sz="1600" dirty="0"/>
              <a:t> </a:t>
            </a:r>
            <a:r>
              <a:rPr lang="de-DE" sz="1600" i="1" dirty="0"/>
              <a:t>&lt;&lt;</a:t>
            </a:r>
            <a:r>
              <a:rPr lang="de-DE" sz="1600" i="1" dirty="0" err="1"/>
              <a:t>internet</a:t>
            </a:r>
            <a:r>
              <a:rPr lang="de-DE" sz="1600" i="1" dirty="0"/>
              <a:t>&gt;&gt;</a:t>
            </a:r>
            <a:r>
              <a:rPr lang="de-DE" sz="1600" dirty="0"/>
              <a:t> </a:t>
            </a:r>
            <a:r>
              <a:rPr lang="de-DE" sz="1600" dirty="0" err="1"/>
              <a:t>is</a:t>
            </a:r>
            <a:r>
              <a:rPr lang="de-DE" sz="1600" dirty="0"/>
              <a:t> </a:t>
            </a:r>
            <a:r>
              <a:rPr lang="de-DE" sz="1600" dirty="0" err="1"/>
              <a:t>established</a:t>
            </a:r>
            <a:r>
              <a:rPr lang="de-DE" sz="1600" dirty="0"/>
              <a:t> </a:t>
            </a:r>
            <a:r>
              <a:rPr lang="de-DE" sz="1600" dirty="0" err="1"/>
              <a:t>between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sender</a:t>
            </a:r>
            <a:r>
              <a:rPr lang="de-DE" sz="1600" dirty="0"/>
              <a:t> and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receiver</a:t>
            </a: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</p:txBody>
      </p:sp>
      <p:sp>
        <p:nvSpPr>
          <p:cNvPr id="253" name="Google Shape;253;p3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  <p:sp>
        <p:nvSpPr>
          <p:cNvPr id="254" name="Google Shape;254;p31"/>
          <p:cNvSpPr txBox="1">
            <a:spLocks noGrp="1"/>
          </p:cNvSpPr>
          <p:nvPr>
            <p:ph type="title"/>
          </p:nvPr>
        </p:nvSpPr>
        <p:spPr>
          <a:xfrm>
            <a:off x="457200" y="535501"/>
            <a:ext cx="8229600" cy="685500"/>
          </a:xfrm>
          <a:prstGeom prst="rect">
            <a:avLst/>
          </a:prstGeom>
        </p:spPr>
        <p:txBody>
          <a:bodyPr spcFirstLastPara="1" wrap="square" lIns="92875" tIns="46425" rIns="92875" bIns="46425" anchor="ctr" anchorCtr="0">
            <a:normAutofit fontScale="90000"/>
          </a:bodyPr>
          <a:lstStyle/>
          <a:p>
            <a:pPr lvl="0">
              <a:buClr>
                <a:schemeClr val="dk1"/>
              </a:buClr>
              <a:buSzPct val="26829"/>
            </a:pPr>
            <a:r>
              <a:rPr lang="de-DE" dirty="0"/>
              <a:t>Security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>
                <a:solidFill>
                  <a:srgbClr val="FF2F92"/>
                </a:solidFill>
              </a:rPr>
              <a:t>Data Security</a:t>
            </a:r>
            <a:endParaRPr dirty="0">
              <a:solidFill>
                <a:srgbClr val="FF2F92"/>
              </a:solidFill>
            </a:endParaRPr>
          </a:p>
        </p:txBody>
      </p:sp>
      <p:pic>
        <p:nvPicPr>
          <p:cNvPr id="255" name="Google Shape;25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1400" y="1221000"/>
            <a:ext cx="4898226" cy="5004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237;p29">
            <a:extLst>
              <a:ext uri="{FF2B5EF4-FFF2-40B4-BE49-F238E27FC236}">
                <a16:creationId xmlns:a16="http://schemas.microsoft.com/office/drawing/2014/main" id="{C43D7910-1AB8-F899-14D9-CFD0D9683F38}"/>
              </a:ext>
            </a:extLst>
          </p:cNvPr>
          <p:cNvCxnSpPr/>
          <p:nvPr/>
        </p:nvCxnSpPr>
        <p:spPr>
          <a:xfrm>
            <a:off x="7475702" y="5963138"/>
            <a:ext cx="150000" cy="206100"/>
          </a:xfrm>
          <a:prstGeom prst="straightConnector1">
            <a:avLst/>
          </a:prstGeom>
          <a:noFill/>
          <a:ln w="762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" name="Google Shape;238;p29">
            <a:extLst>
              <a:ext uri="{FF2B5EF4-FFF2-40B4-BE49-F238E27FC236}">
                <a16:creationId xmlns:a16="http://schemas.microsoft.com/office/drawing/2014/main" id="{676383E2-71F0-F8C2-39D5-9B880437174A}"/>
              </a:ext>
            </a:extLst>
          </p:cNvPr>
          <p:cNvCxnSpPr/>
          <p:nvPr/>
        </p:nvCxnSpPr>
        <p:spPr>
          <a:xfrm rot="10800000" flipH="1">
            <a:off x="7588152" y="5802638"/>
            <a:ext cx="496500" cy="366600"/>
          </a:xfrm>
          <a:prstGeom prst="straightConnector1">
            <a:avLst/>
          </a:prstGeom>
          <a:noFill/>
          <a:ln w="762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247D364-2122-C9B3-E0CB-6831151E8E1F}"/>
              </a:ext>
            </a:extLst>
          </p:cNvPr>
          <p:cNvSpPr txBox="1"/>
          <p:nvPr/>
        </p:nvSpPr>
        <p:spPr>
          <a:xfrm>
            <a:off x="5166875" y="6236679"/>
            <a:ext cx="2204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37751D"/>
                </a:solidFill>
              </a:rPr>
              <a:t>Secrecy of d is preserved</a:t>
            </a:r>
          </a:p>
        </p:txBody>
      </p:sp>
    </p:spTree>
    <p:extLst>
      <p:ext uri="{BB962C8B-B14F-4D97-AF65-F5344CB8AC3E}">
        <p14:creationId xmlns:p14="http://schemas.microsoft.com/office/powerpoint/2010/main" val="1595888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463817"/>
            <a:ext cx="8037600" cy="1362000"/>
          </a:xfrm>
          <a:prstGeom prst="rect">
            <a:avLst/>
          </a:prstGeom>
        </p:spPr>
        <p:txBody>
          <a:bodyPr spcFirstLastPara="1" wrap="square" lIns="92875" tIns="46425" rIns="92875" bIns="46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5300" dirty="0"/>
              <a:t>Other </a:t>
            </a:r>
            <a:r>
              <a:rPr lang="de-DE" sz="5300" dirty="0" err="1"/>
              <a:t>approaches</a:t>
            </a:r>
            <a:endParaRPr sz="5300" dirty="0"/>
          </a:p>
        </p:txBody>
      </p:sp>
    </p:spTree>
    <p:extLst>
      <p:ext uri="{BB962C8B-B14F-4D97-AF65-F5344CB8AC3E}">
        <p14:creationId xmlns:p14="http://schemas.microsoft.com/office/powerpoint/2010/main" val="41846985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99609-A55A-2849-9101-F5422D9CB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Analysis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Formalized</a:t>
            </a:r>
            <a:r>
              <a:rPr lang="de-DE" dirty="0"/>
              <a:t> </a:t>
            </a:r>
            <a:r>
              <a:rPr lang="de-DE" dirty="0" err="1"/>
              <a:t>Signatures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B025-BDBC-5744-91E5-3A5F386D1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err="1"/>
              <a:t>Detailed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describing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system</a:t>
            </a:r>
            <a:endParaRPr lang="de-DE" dirty="0"/>
          </a:p>
          <a:p>
            <a:endParaRPr lang="de-DE" dirty="0"/>
          </a:p>
          <a:p>
            <a:r>
              <a:rPr lang="de-DE" dirty="0">
                <a:solidFill>
                  <a:srgbClr val="FF0080"/>
                </a:solidFill>
              </a:rPr>
              <a:t>System </a:t>
            </a:r>
            <a:r>
              <a:rPr lang="de-DE" dirty="0" err="1">
                <a:solidFill>
                  <a:srgbClr val="FF0080"/>
                </a:solidFill>
              </a:rPr>
              <a:t>descrition</a:t>
            </a:r>
            <a:r>
              <a:rPr lang="de-DE" dirty="0">
                <a:solidFill>
                  <a:srgbClr val="FF0080"/>
                </a:solidFill>
              </a:rPr>
              <a:t> </a:t>
            </a:r>
            <a:r>
              <a:rPr lang="de-DE" dirty="0" err="1">
                <a:solidFill>
                  <a:srgbClr val="FF0080"/>
                </a:solidFill>
              </a:rPr>
              <a:t>model</a:t>
            </a:r>
            <a:endParaRPr lang="de-DE" dirty="0">
              <a:solidFill>
                <a:srgbClr val="FF0080"/>
              </a:solidFill>
            </a:endParaRPr>
          </a:p>
          <a:p>
            <a:pPr lvl="1"/>
            <a:r>
              <a:rPr lang="de-DE" dirty="0" err="1"/>
              <a:t>Component-based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components</a:t>
            </a:r>
            <a:r>
              <a:rPr lang="de-DE" dirty="0"/>
              <a:t>, interface </a:t>
            </a:r>
            <a:r>
              <a:rPr lang="de-DE" dirty="0" err="1"/>
              <a:t>funcions</a:t>
            </a:r>
            <a:r>
              <a:rPr lang="de-DE" dirty="0"/>
              <a:t>)</a:t>
            </a:r>
          </a:p>
          <a:p>
            <a:pPr lvl="1"/>
            <a:r>
              <a:rPr lang="de-DE" dirty="0" err="1"/>
              <a:t>Deployment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(</a:t>
            </a:r>
            <a:r>
              <a:rPr lang="de-DE" dirty="0" err="1"/>
              <a:t>components</a:t>
            </a:r>
            <a:r>
              <a:rPr lang="de-DE" dirty="0"/>
              <a:t> in </a:t>
            </a:r>
            <a:r>
              <a:rPr lang="de-DE" dirty="0" err="1"/>
              <a:t>nodes</a:t>
            </a:r>
            <a:r>
              <a:rPr lang="de-DE" dirty="0"/>
              <a:t>)</a:t>
            </a:r>
          </a:p>
          <a:p>
            <a:r>
              <a:rPr lang="de-DE" dirty="0">
                <a:solidFill>
                  <a:srgbClr val="FF0080"/>
                </a:solidFill>
              </a:rPr>
              <a:t>Security </a:t>
            </a:r>
            <a:r>
              <a:rPr lang="de-DE" dirty="0" err="1">
                <a:solidFill>
                  <a:srgbClr val="FF0080"/>
                </a:solidFill>
              </a:rPr>
              <a:t>specification</a:t>
            </a:r>
            <a:r>
              <a:rPr lang="de-DE" dirty="0">
                <a:solidFill>
                  <a:srgbClr val="FF0080"/>
                </a:solidFill>
              </a:rPr>
              <a:t> </a:t>
            </a:r>
            <a:r>
              <a:rPr lang="de-DE" dirty="0" err="1">
                <a:solidFill>
                  <a:srgbClr val="FF0080"/>
                </a:solidFill>
              </a:rPr>
              <a:t>model</a:t>
            </a:r>
            <a:endParaRPr lang="de-DE" dirty="0">
              <a:solidFill>
                <a:srgbClr val="FF0080"/>
              </a:solidFill>
            </a:endParaRPr>
          </a:p>
          <a:p>
            <a:pPr lvl="1"/>
            <a:r>
              <a:rPr lang="de-DE" dirty="0"/>
              <a:t>Security </a:t>
            </a:r>
            <a:r>
              <a:rPr lang="de-DE" dirty="0" err="1"/>
              <a:t>objectives</a:t>
            </a:r>
            <a:r>
              <a:rPr lang="de-DE" dirty="0"/>
              <a:t> (e.g., a </a:t>
            </a:r>
            <a:r>
              <a:rPr lang="de-DE" dirty="0" err="1"/>
              <a:t>component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critical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Security </a:t>
            </a:r>
            <a:r>
              <a:rPr lang="de-DE" dirty="0" err="1"/>
              <a:t>controls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(e.g., </a:t>
            </a:r>
            <a:r>
              <a:rPr lang="de-DE" dirty="0" err="1"/>
              <a:t>component</a:t>
            </a:r>
            <a:r>
              <a:rPr lang="de-DE" dirty="0"/>
              <a:t> </a:t>
            </a:r>
            <a:r>
              <a:rPr lang="de-DE" dirty="0" err="1"/>
              <a:t>enforces</a:t>
            </a:r>
            <a:r>
              <a:rPr lang="de-DE" dirty="0"/>
              <a:t>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authentication</a:t>
            </a:r>
            <a:r>
              <a:rPr lang="de-DE" dirty="0"/>
              <a:t>)</a:t>
            </a:r>
            <a:br>
              <a:rPr lang="de-DE" dirty="0"/>
            </a:br>
            <a:r>
              <a:rPr lang="de-DE" dirty="0"/>
              <a:t>(e.g., </a:t>
            </a:r>
            <a:r>
              <a:rPr lang="de-DE" dirty="0" err="1"/>
              <a:t>node</a:t>
            </a:r>
            <a:r>
              <a:rPr lang="de-DE" dirty="0"/>
              <a:t> in </a:t>
            </a:r>
            <a:r>
              <a:rPr lang="de-DE" dirty="0" err="1"/>
              <a:t>trusted</a:t>
            </a:r>
            <a:r>
              <a:rPr lang="de-DE" dirty="0"/>
              <a:t> </a:t>
            </a:r>
            <a:r>
              <a:rPr lang="de-DE" dirty="0" err="1"/>
              <a:t>zone</a:t>
            </a:r>
            <a:r>
              <a:rPr lang="de-DE" dirty="0"/>
              <a:t>)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8B4B8-F38E-B243-BDAA-63A2F36B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23761E-AE26-3444-A218-64A357C7DF54}"/>
              </a:ext>
            </a:extLst>
          </p:cNvPr>
          <p:cNvSpPr txBox="1"/>
          <p:nvPr/>
        </p:nvSpPr>
        <p:spPr>
          <a:xfrm>
            <a:off x="523021" y="6237186"/>
            <a:ext cx="7443344" cy="50783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tx1"/>
                </a:solidFill>
              </a:rPr>
              <a:t>M. </a:t>
            </a:r>
            <a:r>
              <a:rPr lang="en-US" sz="1350" dirty="0" err="1">
                <a:solidFill>
                  <a:schemeClr val="tx1"/>
                </a:solidFill>
              </a:rPr>
              <a:t>Almorsy</a:t>
            </a:r>
            <a:r>
              <a:rPr lang="en-US" sz="1350" dirty="0">
                <a:solidFill>
                  <a:schemeClr val="tx1"/>
                </a:solidFill>
              </a:rPr>
              <a:t>, et al., </a:t>
            </a:r>
            <a:r>
              <a:rPr lang="en-US" sz="1350" i="1" dirty="0">
                <a:solidFill>
                  <a:schemeClr val="tx1"/>
                </a:solidFill>
              </a:rPr>
              <a:t>Automated Software Architecture Security Risk Analysis using Formalized Signatures</a:t>
            </a:r>
            <a:r>
              <a:rPr lang="en-US" sz="1350" dirty="0">
                <a:solidFill>
                  <a:schemeClr val="tx1"/>
                </a:solidFill>
              </a:rPr>
              <a:t>, </a:t>
            </a:r>
            <a:r>
              <a:rPr lang="en-US" sz="1350" b="1" dirty="0">
                <a:solidFill>
                  <a:schemeClr val="tx1"/>
                </a:solidFill>
              </a:rPr>
              <a:t>ICSE 2013</a:t>
            </a:r>
          </a:p>
        </p:txBody>
      </p:sp>
    </p:spTree>
    <p:extLst>
      <p:ext uri="{BB962C8B-B14F-4D97-AF65-F5344CB8AC3E}">
        <p14:creationId xmlns:p14="http://schemas.microsoft.com/office/powerpoint/2010/main" val="3659269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50266-B6B3-8A45-813E-633F4BBEC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Analysis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Formalized</a:t>
            </a:r>
            <a:r>
              <a:rPr lang="de-DE" dirty="0"/>
              <a:t> </a:t>
            </a:r>
            <a:r>
              <a:rPr lang="de-DE" dirty="0" err="1"/>
              <a:t>Signatures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7CF61-3375-5848-9F48-1D91229FF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OCL </a:t>
            </a:r>
            <a:r>
              <a:rPr lang="de-DE" dirty="0" err="1">
                <a:solidFill>
                  <a:srgbClr val="FF0080"/>
                </a:solidFill>
              </a:rPr>
              <a:t>signatures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i="1" dirty="0" err="1"/>
              <a:t>provided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(16 in total,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added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>
                <a:solidFill>
                  <a:srgbClr val="FF0080"/>
                </a:solidFill>
              </a:rPr>
              <a:t>Tool</a:t>
            </a:r>
            <a:r>
              <a:rPr lang="de-DE" dirty="0"/>
              <a:t> </a:t>
            </a:r>
            <a:r>
              <a:rPr lang="de-DE" dirty="0" err="1"/>
              <a:t>runs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solidFill>
                  <a:srgbClr val="FF0080"/>
                </a:solidFill>
              </a:rPr>
              <a:t>checks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models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>
                <a:solidFill>
                  <a:srgbClr val="FF2F92"/>
                </a:solidFill>
              </a:rPr>
              <a:t>model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queries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>
                <a:solidFill>
                  <a:srgbClr val="FF2F92"/>
                </a:solidFill>
              </a:rPr>
              <a:t>graph</a:t>
            </a:r>
            <a:r>
              <a:rPr lang="de-DE" dirty="0">
                <a:solidFill>
                  <a:srgbClr val="FF2F92"/>
                </a:solidFill>
              </a:rPr>
              <a:t> </a:t>
            </a:r>
            <a:r>
              <a:rPr lang="de-DE" dirty="0" err="1">
                <a:solidFill>
                  <a:srgbClr val="FF2F92"/>
                </a:solidFill>
              </a:rPr>
              <a:t>navigation</a:t>
            </a:r>
            <a:r>
              <a:rPr lang="de-DE" dirty="0"/>
              <a:t>) </a:t>
            </a:r>
          </a:p>
          <a:p>
            <a:endParaRPr lang="de-DE" dirty="0"/>
          </a:p>
          <a:p>
            <a:r>
              <a:rPr lang="de-DE" dirty="0">
                <a:solidFill>
                  <a:srgbClr val="FF0080"/>
                </a:solidFill>
              </a:rPr>
              <a:t>Report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AA6E7-20ED-4741-9B7A-4B0B90F32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39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ECFA75-7F1D-2F4C-86C9-930512E69E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52476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928D-F4AB-964C-9212-DF54E098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Attack</a:t>
            </a:r>
            <a:r>
              <a:rPr lang="de-DE" dirty="0"/>
              <a:t> </a:t>
            </a:r>
            <a:r>
              <a:rPr lang="de-DE" dirty="0" err="1"/>
              <a:t>scenario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OCL </a:t>
            </a:r>
            <a:r>
              <a:rPr lang="de-DE" dirty="0" err="1"/>
              <a:t>signature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38C4D-8D8C-084B-A3F2-18FA007A0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context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System </a:t>
            </a:r>
            <a:r>
              <a:rPr lang="de-DE" sz="18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18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Man-in-</a:t>
            </a:r>
            <a:r>
              <a:rPr lang="de-DE" sz="18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the</a:t>
            </a:r>
            <a:r>
              <a:rPr lang="de-DE" sz="18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-Middle </a:t>
            </a:r>
            <a:r>
              <a:rPr lang="de-DE" sz="18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Attack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.components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de-DE" sz="18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(C1 |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	C1.</a:t>
            </a:r>
            <a:r>
              <a:rPr lang="de-DE" sz="1800" dirty="0">
                <a:solidFill>
                  <a:srgbClr val="FF2F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DeploymentZone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= '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Untrusted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de-DE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de-DE" sz="18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.components.</a:t>
            </a:r>
            <a:r>
              <a:rPr lang="de-DE" sz="18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exists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(C2 |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		C2.Channels-&gt;</a:t>
            </a:r>
            <a:r>
              <a:rPr lang="de-DE" sz="18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exists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|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Ch.TargetComponent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= C1 </a:t>
            </a:r>
            <a:r>
              <a:rPr lang="de-DE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Ch.</a:t>
            </a:r>
            <a:r>
              <a:rPr lang="de-DE" sz="1800" dirty="0" err="1">
                <a:solidFill>
                  <a:srgbClr val="FF2F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Encryption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de-DE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  … </a:t>
            </a:r>
            <a:b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67DE0-1253-384C-B3C6-A5BEB1024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40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ECF843-956E-230E-56C2-4E0405E70B51}"/>
              </a:ext>
            </a:extLst>
          </p:cNvPr>
          <p:cNvSpPr/>
          <p:nvPr/>
        </p:nvSpPr>
        <p:spPr>
          <a:xfrm>
            <a:off x="2328863" y="3293268"/>
            <a:ext cx="1428748" cy="27146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586FB8-7047-96B6-2F56-0870CAB051D2}"/>
              </a:ext>
            </a:extLst>
          </p:cNvPr>
          <p:cNvSpPr txBox="1"/>
          <p:nvPr/>
        </p:nvSpPr>
        <p:spPr>
          <a:xfrm>
            <a:off x="1664495" y="4886326"/>
            <a:ext cx="1547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Graph navigation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5F1D2-2779-72C8-4CF8-D85277BEEEF8}"/>
              </a:ext>
            </a:extLst>
          </p:cNvPr>
          <p:cNvCxnSpPr>
            <a:stCxn id="6" idx="0"/>
            <a:endCxn id="5" idx="2"/>
          </p:cNvCxnSpPr>
          <p:nvPr/>
        </p:nvCxnSpPr>
        <p:spPr>
          <a:xfrm flipV="1">
            <a:off x="2438104" y="3564731"/>
            <a:ext cx="605133" cy="1321595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D634096-A7F7-D336-AF22-91FCF2EC7384}"/>
              </a:ext>
            </a:extLst>
          </p:cNvPr>
          <p:cNvSpPr/>
          <p:nvPr/>
        </p:nvSpPr>
        <p:spPr>
          <a:xfrm>
            <a:off x="2681288" y="2131867"/>
            <a:ext cx="1428748" cy="33373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22D341-906C-DBAD-6955-D034A46A845E}"/>
              </a:ext>
            </a:extLst>
          </p:cNvPr>
          <p:cNvSpPr txBox="1"/>
          <p:nvPr/>
        </p:nvSpPr>
        <p:spPr>
          <a:xfrm>
            <a:off x="7017544" y="1999111"/>
            <a:ext cx="1547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Model query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C18F62-F42A-6E3E-C215-49A13A2E4911}"/>
              </a:ext>
            </a:extLst>
          </p:cNvPr>
          <p:cNvCxnSpPr>
            <a:cxnSpLocks/>
            <a:stCxn id="10" idx="1"/>
            <a:endCxn id="9" idx="3"/>
          </p:cNvCxnSpPr>
          <p:nvPr/>
        </p:nvCxnSpPr>
        <p:spPr>
          <a:xfrm flipH="1">
            <a:off x="4110036" y="2153000"/>
            <a:ext cx="2907508" cy="145735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4978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30050-404B-7745-A5BC-827EB054E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Security </a:t>
            </a:r>
            <a:r>
              <a:rPr lang="de-DE" dirty="0" err="1"/>
              <a:t>metric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OCL </a:t>
            </a:r>
            <a:r>
              <a:rPr lang="de-DE" dirty="0" err="1"/>
              <a:t>signature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8D9FE-7E17-D74A-BBDC-0BA81F25E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228"/>
            <a:ext cx="8686800" cy="4598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context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 System </a:t>
            </a:r>
            <a:r>
              <a:rPr lang="de-DE" sz="20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inv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de-DE" sz="20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AttackSurface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de-DE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.components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	-&gt;</a:t>
            </a:r>
            <a:r>
              <a:rPr lang="de-DE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(C1 | 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			C1.</a:t>
            </a:r>
            <a:r>
              <a:rPr lang="de-DE" sz="2000" dirty="0">
                <a:solidFill>
                  <a:srgbClr val="FF2F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DeploymentZone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 = '</a:t>
            </a:r>
            <a:r>
              <a:rPr lang="de-DE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Untrusted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‘) 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	-&gt;</a:t>
            </a:r>
            <a:r>
              <a:rPr lang="de-DE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collect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(C2 | 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			C2.Functions)</a:t>
            </a:r>
            <a:b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	-&gt;</a:t>
            </a:r>
            <a:r>
              <a:rPr lang="de-DE" sz="20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  <a:r>
              <a:rPr lang="de-DE" sz="2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endParaRPr lang="de-DE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48BCE-D522-AF4F-9501-EBD1490C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637306"/>
      </p:ext>
    </p:extLst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2434</Words>
  <Application>Microsoft Macintosh PowerPoint</Application>
  <PresentationFormat>On-screen Show (4:3)</PresentationFormat>
  <Paragraphs>326</Paragraphs>
  <Slides>41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Consolas</vt:lpstr>
      <vt:lpstr>Calibri</vt:lpstr>
      <vt:lpstr>Lucida Sans</vt:lpstr>
      <vt:lpstr>Chalmes-GU</vt:lpstr>
      <vt:lpstr>Security Analysis of Software Design</vt:lpstr>
      <vt:lpstr>Learning objectives</vt:lpstr>
      <vt:lpstr>Goals of model-based security analysis</vt:lpstr>
      <vt:lpstr>Model Based Security Analysis</vt:lpstr>
      <vt:lpstr>Architectural Flaws</vt:lpstr>
      <vt:lpstr>An example</vt:lpstr>
      <vt:lpstr>Architectural weaknesses</vt:lpstr>
      <vt:lpstr>Top 10 Software Security Design Flaws</vt:lpstr>
      <vt:lpstr>CAWE</vt:lpstr>
      <vt:lpstr>Model-based security analysis</vt:lpstr>
      <vt:lpstr>Types of model-based security analysis</vt:lpstr>
      <vt:lpstr>Manual vs Automated Model Analysis</vt:lpstr>
      <vt:lpstr>UMLSec</vt:lpstr>
      <vt:lpstr>Unified Modeling Language (UML)</vt:lpstr>
      <vt:lpstr>UMLsec – Phylosophy</vt:lpstr>
      <vt:lpstr>UMLSec Extension Mechanisms</vt:lpstr>
      <vt:lpstr>Example</vt:lpstr>
      <vt:lpstr>UMLSec: usage scenarios (from more abstract to more concrete)</vt:lpstr>
      <vt:lpstr>PowerPoint Presentation</vt:lpstr>
      <vt:lpstr>PowerPoint Presentation</vt:lpstr>
      <vt:lpstr>PowerPoint Presentation</vt:lpstr>
      <vt:lpstr>PowerPoint Presentation</vt:lpstr>
      <vt:lpstr>UMLsec profile at a glance</vt:lpstr>
      <vt:lpstr>Stereotypes 1/3</vt:lpstr>
      <vt:lpstr>Stereotypes 2/3</vt:lpstr>
      <vt:lpstr>Stereotypes 3/3</vt:lpstr>
      <vt:lpstr>Summary of UMLsec tags</vt:lpstr>
      <vt:lpstr>Key security requirements</vt:lpstr>
      <vt:lpstr>UMLsec: Supported Security Requirements </vt:lpstr>
      <vt:lpstr>UMLsec: Supported Security Requirements </vt:lpstr>
      <vt:lpstr>UMLSec: model analysis</vt:lpstr>
      <vt:lpstr>UML Model Analysis with CARiSMA</vt:lpstr>
      <vt:lpstr>Adversary in UMLsec</vt:lpstr>
      <vt:lpstr>Adversary in UMLsec</vt:lpstr>
      <vt:lpstr>Security analysis for Secure Links</vt:lpstr>
      <vt:lpstr>Security analysis for Data Security</vt:lpstr>
      <vt:lpstr>Other approaches</vt:lpstr>
      <vt:lpstr>Analysis based on Formalized Signatures</vt:lpstr>
      <vt:lpstr>Analysis based on Formalized Signatures</vt:lpstr>
      <vt:lpstr>Attack scenario as OCL signature</vt:lpstr>
      <vt:lpstr>Security metric as OCL signature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Secure Software Design</dc:title>
  <cp:lastModifiedBy>Riccardo Scandariato</cp:lastModifiedBy>
  <cp:revision>88</cp:revision>
  <dcterms:modified xsi:type="dcterms:W3CDTF">2022-04-19T14:22:00Z</dcterms:modified>
</cp:coreProperties>
</file>