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27" r:id="rId9"/>
    <p:sldId id="264" r:id="rId10"/>
    <p:sldId id="265" r:id="rId11"/>
    <p:sldId id="266" r:id="rId12"/>
    <p:sldId id="32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28" r:id="rId22"/>
    <p:sldId id="325" r:id="rId23"/>
    <p:sldId id="326" r:id="rId24"/>
    <p:sldId id="275" r:id="rId25"/>
    <p:sldId id="276" r:id="rId26"/>
    <p:sldId id="277" r:id="rId27"/>
    <p:sldId id="280" r:id="rId28"/>
    <p:sldId id="278" r:id="rId29"/>
    <p:sldId id="281" r:id="rId30"/>
    <p:sldId id="282" r:id="rId31"/>
    <p:sldId id="283" r:id="rId32"/>
    <p:sldId id="285" r:id="rId33"/>
    <p:sldId id="286" r:id="rId34"/>
    <p:sldId id="329" r:id="rId35"/>
    <p:sldId id="287" r:id="rId36"/>
    <p:sldId id="288" r:id="rId37"/>
    <p:sldId id="289" r:id="rId38"/>
    <p:sldId id="290" r:id="rId39"/>
    <p:sldId id="291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30C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7AB5D8-6D85-4A96-90BD-A12BB5C54E21}">
  <a:tblStyle styleId="{767AB5D8-6D85-4A96-90BD-A12BB5C54E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343E326-CBBF-4881-B00E-299AF3374E5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69"/>
    <p:restoredTop sz="94661"/>
  </p:normalViewPr>
  <p:slideViewPr>
    <p:cSldViewPr snapToGrid="0">
      <p:cViewPr varScale="1">
        <p:scale>
          <a:sx n="199" d="100"/>
          <a:sy n="199" d="100"/>
        </p:scale>
        <p:origin x="249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14d78a2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1014d78a2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14d78a22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14d78a22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1014d78a22b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14d78a22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14d78a22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14d78a22b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14d78a22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1014d78a22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/>
              <a:t>https://www.synopsys.com/blogs/software-security/understanding-apple-goto-fail-vulnerability-2/</a:t>
            </a:r>
            <a:endParaRPr/>
          </a:p>
        </p:txBody>
      </p:sp>
      <p:sp>
        <p:nvSpPr>
          <p:cNvPr id="105" name="Google Shape;105;g1014d78a22b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14d78a22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1014d78a22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1014d78a22b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14d78a22b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1014d78a22b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14d78a22b_0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14d78a22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14d78a22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1014d78a22b_0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14d78a22b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14d78a22b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1014d78a22b_0_1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14d78a22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014d78a22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014d78a22b_0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14d78a22b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014d78a22b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1014d78a22b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fc80de2eb3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fc80de2eb3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fc80de2eb3_0_2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14d78a22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14d78a22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1014d78a22b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014d78a22b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014d78a22b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1014d78a22b_0_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014d78a22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014d78a22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1014d78a22b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014d78a22b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014d78a22b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1014d78a22b_0_10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014d78a22b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014d78a22b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1014d78a22b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014d78a22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014d78a22b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1014d78a22b_0_1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043336bdfb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043336bdfb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1043336bdfb_0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24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043336bd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043336bd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1043336bdf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043336bdf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043336bdfb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1043336bdfb_0_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043336bdf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043336bdf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1043336bdfb_0_1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043336bdf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043336bdf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1043336bdfb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28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014d78a22b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014d78a22b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1014d78a22b_0_2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29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fbd2621b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fbd2621b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Highlight chỗ fix bug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fbd2621ba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fbd2621ba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fbd2621ba5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fbd2621ba5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gfbd2621ba5_0_3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0289646e4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0289646e4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10289646e45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0351278ec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0351278ec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10351278ecd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0351278ec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10351278ec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10351278ecd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fbd2621ba5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fbd2621ba5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gfbd2621ba5_0_3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37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0351278ec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10351278ec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10351278ecd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10351278ec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10351278ec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10351278ecd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91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marL="914400" lvl="1" indent="-3937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2055224"/>
            <a:ext cx="8229600" cy="4070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2D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88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0">
            <a:alphaModFix/>
          </a:blip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vd.nist.gov/vuln/detail/CVE-2014-126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source.apple.com/source/Security/Security-55471/libsecurity_ssl/lib/sslKeyExchange.c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Quality</a:t>
            </a:r>
            <a:endParaRPr dirty="0"/>
          </a:p>
        </p:txBody>
      </p:sp>
      <p:sp>
        <p:nvSpPr>
          <p:cNvPr id="78" name="Google Shape;78;p12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sv-SE" sz="1800" b="1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Put name of event HERE</a:t>
            </a:r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/>
              <a:t>Riccardo Scandariato</a:t>
            </a:r>
            <a:endParaRPr b="1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/>
              <a:t>Institute of Software Security, TUHH, Germany</a:t>
            </a:r>
            <a:endParaRPr/>
          </a:p>
          <a:p>
            <a:pPr marL="0" lvl="0" indent="0" algn="l" rtl="0"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sv-SE" sz="3000">
                <a:solidFill>
                  <a:srgbClr val="7F7F7F"/>
                </a:solidFill>
              </a:rPr>
              <a:t>ric***do </a:t>
            </a:r>
            <a:r>
              <a:rPr lang="sv-SE" sz="3000" b="1">
                <a:solidFill>
                  <a:srgbClr val="7F7F7F"/>
                </a:solidFill>
              </a:rPr>
              <a:t>. </a:t>
            </a:r>
            <a:r>
              <a:rPr lang="sv-SE" sz="3000">
                <a:solidFill>
                  <a:srgbClr val="7F7F7F"/>
                </a:solidFill>
              </a:rPr>
              <a:t>scanda***to @ tuhh</a:t>
            </a:r>
            <a:r>
              <a:rPr lang="sv-SE" sz="3000" b="1">
                <a:solidFill>
                  <a:srgbClr val="7F7F7F"/>
                </a:solidFill>
              </a:rPr>
              <a:t>.</a:t>
            </a:r>
            <a:r>
              <a:rPr lang="sv-SE" sz="3000">
                <a:solidFill>
                  <a:srgbClr val="7F7F7F"/>
                </a:solidFill>
              </a:rPr>
              <a:t>de</a:t>
            </a:r>
            <a:endParaRPr sz="3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/>
              <a:t>Learning objectives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Understand </a:t>
            </a: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review</a:t>
            </a:r>
            <a:r>
              <a:rPr lang="sv-SE" dirty="0"/>
              <a:t> </a:t>
            </a:r>
            <a:r>
              <a:rPr lang="sv-SE" dirty="0" err="1"/>
              <a:t>activities</a:t>
            </a:r>
            <a:r>
              <a:rPr lang="sv-SE" dirty="0"/>
              <a:t> for </a:t>
            </a:r>
            <a:r>
              <a:rPr lang="sv-SE" dirty="0" err="1"/>
              <a:t>security</a:t>
            </a:r>
            <a:endParaRPr lang="sv-SE" dirty="0"/>
          </a:p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endParaRPr lang="en-US" dirty="0"/>
          </a:p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endParaRPr dirty="0"/>
          </a:p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endParaRPr lang="sv-SE" dirty="0"/>
          </a:p>
          <a:p>
            <a:pPr lvl="0"/>
            <a:r>
              <a:rPr lang="sv-SE" dirty="0"/>
              <a:t>Understand </a:t>
            </a:r>
            <a:r>
              <a:rPr lang="sv-SE" dirty="0" err="1"/>
              <a:t>emerging</a:t>
            </a:r>
            <a:r>
              <a:rPr lang="sv-SE" dirty="0"/>
              <a:t> </a:t>
            </a:r>
            <a:r>
              <a:rPr lang="sv-SE" dirty="0" err="1"/>
              <a:t>techniques</a:t>
            </a:r>
            <a:r>
              <a:rPr lang="sv-SE" dirty="0"/>
              <a:t> (APR) to fix </a:t>
            </a: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bugs</a:t>
            </a:r>
            <a:r>
              <a:rPr lang="sv-SE" dirty="0"/>
              <a:t> </a:t>
            </a:r>
            <a:r>
              <a:rPr lang="sv-SE" dirty="0" err="1"/>
              <a:t>automatically</a:t>
            </a:r>
            <a:r>
              <a:rPr lang="sv-SE" dirty="0"/>
              <a:t> in source </a:t>
            </a:r>
            <a:r>
              <a:rPr lang="sv-SE" dirty="0" err="1"/>
              <a:t>code</a:t>
            </a:r>
            <a:endParaRPr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6B3247-8107-0F79-0DA5-6831CF663E7B}"/>
              </a:ext>
            </a:extLst>
          </p:cNvPr>
          <p:cNvSpPr txBox="1"/>
          <p:nvPr/>
        </p:nvSpPr>
        <p:spPr>
          <a:xfrm>
            <a:off x="976075" y="2291809"/>
            <a:ext cx="6396360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Michael Howard, </a:t>
            </a:r>
            <a:r>
              <a:rPr lang="en-GB" i="1" dirty="0"/>
              <a:t>A Process for Performing Security Code Reviews</a:t>
            </a:r>
            <a:r>
              <a:rPr lang="en-GB" dirty="0"/>
              <a:t>, IEEE Security &amp; Privacy, July 2006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Reading material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spcBef>
                <a:spcPts val="360"/>
              </a:spcBef>
              <a:spcAft>
                <a:spcPts val="0"/>
              </a:spcAft>
              <a:buSzPts val="2800"/>
              <a:buChar char="•"/>
            </a:pPr>
            <a:r>
              <a:rPr lang="sv-SE" sz="2800" dirty="0"/>
              <a:t>Michael Howard, “A Process for </a:t>
            </a:r>
            <a:r>
              <a:rPr lang="sv-SE" sz="2800" dirty="0" err="1"/>
              <a:t>Performing</a:t>
            </a:r>
            <a:r>
              <a:rPr lang="sv-SE" sz="2800" dirty="0"/>
              <a:t> </a:t>
            </a:r>
            <a:r>
              <a:rPr lang="sv-SE" sz="2800" dirty="0" err="1"/>
              <a:t>Security</a:t>
            </a:r>
            <a:r>
              <a:rPr lang="sv-SE" sz="2800" dirty="0"/>
              <a:t> </a:t>
            </a:r>
            <a:r>
              <a:rPr lang="sv-SE" sz="2800" dirty="0" err="1"/>
              <a:t>Code</a:t>
            </a:r>
            <a:r>
              <a:rPr lang="sv-SE" sz="2800" dirty="0"/>
              <a:t> Reviews”. IEEE </a:t>
            </a:r>
            <a:r>
              <a:rPr lang="sv-SE" sz="2800" dirty="0" err="1"/>
              <a:t>Security</a:t>
            </a:r>
            <a:r>
              <a:rPr lang="sv-SE" sz="2800" dirty="0"/>
              <a:t> &amp; </a:t>
            </a:r>
            <a:r>
              <a:rPr lang="sv-SE" sz="2800" dirty="0" err="1"/>
              <a:t>Privacy</a:t>
            </a:r>
            <a:r>
              <a:rPr lang="sv-SE" sz="2800" dirty="0"/>
              <a:t>, </a:t>
            </a:r>
            <a:r>
              <a:rPr lang="sv-SE" sz="2800" dirty="0" err="1"/>
              <a:t>July</a:t>
            </a:r>
            <a:r>
              <a:rPr lang="sv-SE" sz="2800" dirty="0"/>
              <a:t> 2006</a:t>
            </a:r>
            <a:endParaRPr sz="2800" dirty="0"/>
          </a:p>
        </p:txBody>
      </p:sp>
      <p:sp>
        <p:nvSpPr>
          <p:cNvPr id="94" name="Google Shape;94;p1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Security Code Review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Apple ‘goto fail;’ vulnerability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static OSStatus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 b="1">
                <a:latin typeface="Courier New"/>
                <a:ea typeface="Courier New"/>
                <a:cs typeface="Courier New"/>
                <a:sym typeface="Courier New"/>
              </a:rPr>
              <a:t>SSLVerifySignedServerKeyExchange</a:t>
            </a: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(SSLContext *ctx, bool isRsa, SSLBuffer signedParams,uint8_t *signature, UInt16 signatureLen)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ReadyHash(&amp;SSLHashSHA1, &amp;hashCtx))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SSLHashSHA1.update(&amp;hashCtx, &amp;clientRandom))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SSLHashSHA1.update(&amp;hashCtx, &amp;serverRandom))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SSLHashSHA1.update(&amp;hashCtx, &amp;signedParams))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if ((err = SSLHashSHA1.final(&amp;hashCtx, &amp;hashOut)) != 0)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... 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fail: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SSLFreeBuffer(&amp;signedHashes);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SSLFreeBuffer(&amp;hashCtx);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return err;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32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457200" y="6209350"/>
            <a:ext cx="7933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sv-SE" sz="1400" b="0" i="1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https://nvd.nist.gov/vuln/detail/CVE-2014-1266</a:t>
            </a:r>
            <a:br>
              <a:rPr lang="sv-SE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400" b="0" i="1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https://opensource.apple.com/source/Security/Security-55471/libsecurity_ssl/lib/sslKeyExchange.c</a:t>
            </a: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809125" y="4206240"/>
            <a:ext cx="1396800" cy="444137"/>
          </a:xfrm>
          <a:prstGeom prst="rect">
            <a:avLst/>
          </a:prstGeom>
          <a:noFill/>
          <a:ln w="2540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Apple ‘goto fail;’ vulnerability</a:t>
            </a:r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3200"/>
              <a:buChar char="•"/>
            </a:pPr>
            <a:r>
              <a:rPr lang="sv-SE"/>
              <a:t>Problem: two consecutive </a:t>
            </a:r>
            <a:r>
              <a:rPr lang="sv-SE" b="1">
                <a:solidFill>
                  <a:srgbClr val="FF0080"/>
                </a:solidFill>
                <a:latin typeface="Courier New"/>
                <a:ea typeface="Courier New"/>
                <a:cs typeface="Courier New"/>
                <a:sym typeface="Courier New"/>
              </a:rPr>
              <a:t>goto fail;</a:t>
            </a:r>
            <a:endParaRPr>
              <a:solidFill>
                <a:srgbClr val="FF0080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sv-SE"/>
              <a:t>Indentation makes us think both statements run only when the if-predicate is true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sv-SE" b="1">
                <a:solidFill>
                  <a:srgbClr val="FF0080"/>
                </a:solidFill>
                <a:latin typeface="Courier New"/>
                <a:ea typeface="Courier New"/>
                <a:cs typeface="Courier New"/>
                <a:sym typeface="Courier New"/>
              </a:rPr>
              <a:t>err</a:t>
            </a:r>
            <a:r>
              <a:rPr lang="sv-SE"/>
              <a:t> is returned with the value of </a:t>
            </a:r>
            <a:r>
              <a:rPr lang="sv-SE">
                <a:solidFill>
                  <a:srgbClr val="FF0080"/>
                </a:solidFill>
              </a:rPr>
              <a:t>zero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sv-SE"/>
              <a:t>The caller will believe no error occurs while verifying the signature </a:t>
            </a:r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335550" y="4440250"/>
            <a:ext cx="8692800" cy="22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if (</a:t>
            </a: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(err = SSLHashSHA1.update(&amp;hashCtx, &amp;signedParams)) != 0</a:t>
            </a: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goto fail;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goto fail;</a:t>
            </a:r>
            <a:endParaRPr sz="1800" b="1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800" b="1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fail: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SSLFreeBuffer(&amp;signedHashes);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SSLFreeBuffer(&amp;hashCtx);</a:t>
            </a:r>
            <a:endParaRPr sz="18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sv-SE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return err;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5144575" y="4973650"/>
            <a:ext cx="3602100" cy="1012200"/>
          </a:xfrm>
          <a:prstGeom prst="rect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Could be identified easily by Code Review!</a:t>
            </a:r>
            <a:endParaRPr sz="260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507498" y="1540829"/>
            <a:ext cx="8229600" cy="15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sv-SE" sz="2800" b="1" dirty="0" err="1">
                <a:solidFill>
                  <a:srgbClr val="FF0080"/>
                </a:solidFill>
              </a:rPr>
              <a:t>Security</a:t>
            </a:r>
            <a:r>
              <a:rPr lang="sv-SE" sz="2800" b="1" dirty="0">
                <a:solidFill>
                  <a:srgbClr val="FF0080"/>
                </a:solidFill>
              </a:rPr>
              <a:t> </a:t>
            </a:r>
            <a:r>
              <a:rPr lang="sv-SE" sz="2800" b="1" dirty="0" err="1">
                <a:solidFill>
                  <a:srgbClr val="FF0080"/>
                </a:solidFill>
              </a:rPr>
              <a:t>Code</a:t>
            </a:r>
            <a:r>
              <a:rPr lang="sv-SE" sz="2800" b="1" dirty="0">
                <a:solidFill>
                  <a:srgbClr val="FF0080"/>
                </a:solidFill>
              </a:rPr>
              <a:t> Review:</a:t>
            </a:r>
            <a:r>
              <a:rPr lang="sv-SE" sz="2800" b="1" dirty="0"/>
              <a:t> </a:t>
            </a:r>
            <a:r>
              <a:rPr lang="sv-SE" sz="2800" dirty="0" err="1"/>
              <a:t>convene</a:t>
            </a:r>
            <a:r>
              <a:rPr lang="sv-SE" sz="2800" dirty="0"/>
              <a:t> </a:t>
            </a:r>
            <a:r>
              <a:rPr lang="sv-SE" sz="2800" dirty="0" err="1"/>
              <a:t>people</a:t>
            </a:r>
            <a:r>
              <a:rPr lang="sv-SE" sz="2800" dirty="0"/>
              <a:t> </a:t>
            </a:r>
            <a:r>
              <a:rPr lang="sv-SE" sz="2800" i="1" dirty="0"/>
              <a:t>(</a:t>
            </a:r>
            <a:r>
              <a:rPr lang="sv-SE" sz="2800" i="1" dirty="0" err="1"/>
              <a:t>reviewer</a:t>
            </a:r>
            <a:r>
              <a:rPr lang="sv-SE" sz="2800" i="1" dirty="0"/>
              <a:t>)</a:t>
            </a:r>
            <a:r>
              <a:rPr lang="sv-SE" sz="2800" dirty="0"/>
              <a:t> to </a:t>
            </a:r>
            <a:r>
              <a:rPr lang="sv-SE" sz="2800" b="1" dirty="0" err="1"/>
              <a:t>find</a:t>
            </a:r>
            <a:r>
              <a:rPr lang="sv-SE" sz="2800" b="1" dirty="0"/>
              <a:t> </a:t>
            </a:r>
            <a:r>
              <a:rPr lang="sv-SE" sz="2800" b="1" dirty="0" err="1"/>
              <a:t>faults</a:t>
            </a:r>
            <a:r>
              <a:rPr lang="sv-SE" sz="2800" dirty="0"/>
              <a:t> in source </a:t>
            </a:r>
            <a:r>
              <a:rPr lang="sv-SE" sz="2800" dirty="0" err="1"/>
              <a:t>code</a:t>
            </a:r>
            <a:r>
              <a:rPr lang="sv-SE" sz="2800" dirty="0"/>
              <a:t> </a:t>
            </a:r>
            <a:r>
              <a:rPr lang="sv-SE" sz="2800" dirty="0" err="1"/>
              <a:t>written</a:t>
            </a:r>
            <a:r>
              <a:rPr lang="sv-SE" sz="2800" dirty="0"/>
              <a:t> by </a:t>
            </a:r>
            <a:r>
              <a:rPr lang="sv-SE" sz="2800" dirty="0" err="1"/>
              <a:t>someone</a:t>
            </a:r>
            <a:r>
              <a:rPr lang="sv-SE" sz="2800" dirty="0"/>
              <a:t> </a:t>
            </a:r>
            <a:r>
              <a:rPr lang="sv-SE" sz="2800" dirty="0" err="1"/>
              <a:t>else</a:t>
            </a:r>
            <a:r>
              <a:rPr lang="sv-SE" sz="2800" dirty="0"/>
              <a:t> </a:t>
            </a:r>
            <a:r>
              <a:rPr lang="sv-SE" sz="2800" i="1" dirty="0"/>
              <a:t>(</a:t>
            </a:r>
            <a:r>
              <a:rPr lang="sv-SE" sz="2800" i="1" dirty="0" err="1"/>
              <a:t>author</a:t>
            </a:r>
            <a:r>
              <a:rPr lang="sv-SE" sz="2800" i="1" dirty="0"/>
              <a:t>)</a:t>
            </a:r>
            <a:endParaRPr sz="2800" i="1" dirty="0"/>
          </a:p>
        </p:txBody>
      </p:sp>
      <p:sp>
        <p:nvSpPr>
          <p:cNvPr id="128" name="Google Shape;128;p1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Security Code Review</a:t>
            </a: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3667973" y="3091974"/>
            <a:ext cx="5102400" cy="3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C6D6"/>
              </a:buClr>
              <a:buSzPts val="2800"/>
              <a:buChar char="•"/>
            </a:pPr>
            <a:r>
              <a:rPr lang="sv-SE" sz="2800" dirty="0" err="1">
                <a:solidFill>
                  <a:srgbClr val="2EC6D6"/>
                </a:solidFill>
              </a:rPr>
              <a:t>Early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finding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faults</a:t>
            </a:r>
            <a:r>
              <a:rPr lang="sv-SE" sz="2800" dirty="0">
                <a:solidFill>
                  <a:srgbClr val="2EC6D6"/>
                </a:solidFill>
              </a:rPr>
              <a:t>, </a:t>
            </a:r>
            <a:r>
              <a:rPr lang="sv-SE" sz="2800" dirty="0" err="1">
                <a:solidFill>
                  <a:srgbClr val="2EC6D6"/>
                </a:solidFill>
              </a:rPr>
              <a:t>quickly</a:t>
            </a:r>
            <a:r>
              <a:rPr lang="sv-SE" sz="2800" dirty="0">
                <a:solidFill>
                  <a:srgbClr val="2EC6D6"/>
                </a:solidFill>
              </a:rPr>
              <a:t> generating </a:t>
            </a:r>
            <a:r>
              <a:rPr lang="sv-SE" sz="2800" dirty="0" err="1">
                <a:solidFill>
                  <a:srgbClr val="2EC6D6"/>
                </a:solidFill>
              </a:rPr>
              <a:t>fixes</a:t>
            </a:r>
            <a:endParaRPr sz="2800" dirty="0">
              <a:solidFill>
                <a:srgbClr val="2EC6D6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C6D6"/>
              </a:buClr>
              <a:buSzPts val="2800"/>
              <a:buChar char="•"/>
            </a:pPr>
            <a:r>
              <a:rPr lang="sv-SE" sz="2800" dirty="0" err="1">
                <a:solidFill>
                  <a:srgbClr val="2EC6D6"/>
                </a:solidFill>
              </a:rPr>
              <a:t>Reduce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testing</a:t>
            </a:r>
            <a:r>
              <a:rPr lang="sv-SE" sz="2800" dirty="0">
                <a:solidFill>
                  <a:srgbClr val="2EC6D6"/>
                </a:solidFill>
              </a:rPr>
              <a:t> </a:t>
            </a:r>
            <a:r>
              <a:rPr lang="sv-SE" sz="2800" dirty="0" err="1">
                <a:solidFill>
                  <a:srgbClr val="2EC6D6"/>
                </a:solidFill>
              </a:rPr>
              <a:t>effort</a:t>
            </a:r>
            <a:endParaRPr lang="sv-SE" sz="2800" dirty="0">
              <a:solidFill>
                <a:srgbClr val="2EC6D6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C6D6"/>
              </a:buClr>
              <a:buSzPts val="2800"/>
              <a:buChar char="•"/>
            </a:pPr>
            <a:endParaRPr sz="2800" dirty="0">
              <a:solidFill>
                <a:srgbClr val="2EC6D6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2800"/>
              <a:buChar char="•"/>
            </a:pPr>
            <a:r>
              <a:rPr lang="sv-SE" sz="2800" dirty="0">
                <a:solidFill>
                  <a:srgbClr val="FF0080"/>
                </a:solidFill>
              </a:rPr>
              <a:t>Manual, </a:t>
            </a:r>
            <a:r>
              <a:rPr lang="sv-SE" sz="2800" dirty="0" err="1">
                <a:solidFill>
                  <a:srgbClr val="FF0080"/>
                </a:solidFill>
              </a:rPr>
              <a:t>time</a:t>
            </a:r>
            <a:r>
              <a:rPr lang="sv-SE" sz="2800" dirty="0">
                <a:solidFill>
                  <a:srgbClr val="FF0080"/>
                </a:solidFill>
              </a:rPr>
              <a:t>- and </a:t>
            </a:r>
            <a:r>
              <a:rPr lang="sv-SE" sz="2800" dirty="0" err="1">
                <a:solidFill>
                  <a:srgbClr val="FF0080"/>
                </a:solidFill>
              </a:rPr>
              <a:t>effort</a:t>
            </a:r>
            <a:r>
              <a:rPr lang="sv-SE" sz="2800" dirty="0">
                <a:solidFill>
                  <a:srgbClr val="FF0080"/>
                </a:solidFill>
              </a:rPr>
              <a:t>- </a:t>
            </a:r>
            <a:r>
              <a:rPr lang="sv-SE" sz="2800" dirty="0" err="1">
                <a:solidFill>
                  <a:srgbClr val="FF0080"/>
                </a:solidFill>
              </a:rPr>
              <a:t>consuming</a:t>
            </a:r>
            <a:r>
              <a:rPr lang="sv-SE" sz="2800" dirty="0">
                <a:solidFill>
                  <a:srgbClr val="FF0080"/>
                </a:solidFill>
              </a:rPr>
              <a:t> </a:t>
            </a:r>
            <a:r>
              <a:rPr lang="sv-SE" sz="2800" dirty="0" err="1">
                <a:solidFill>
                  <a:srgbClr val="FF0080"/>
                </a:solidFill>
              </a:rPr>
              <a:t>work</a:t>
            </a:r>
            <a:endParaRPr sz="2800" dirty="0">
              <a:solidFill>
                <a:srgbClr val="FF0080"/>
              </a:solidFill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498" y="3253347"/>
            <a:ext cx="2644400" cy="302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1353-CDE5-61D8-E0E8-ADB65EA2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But also…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1AB9D-3E53-D5D5-5A72-1BBA5B70D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Compliance</a:t>
            </a:r>
          </a:p>
          <a:p>
            <a:pPr lvl="1"/>
            <a:endParaRPr lang="en-GB" dirty="0"/>
          </a:p>
          <a:p>
            <a:r>
              <a:rPr lang="en-GB" dirty="0"/>
              <a:t>E.g., Requirement 6.3.2 in </a:t>
            </a:r>
            <a:r>
              <a:rPr lang="en-GB" dirty="0">
                <a:solidFill>
                  <a:srgbClr val="30C6D6"/>
                </a:solidFill>
              </a:rPr>
              <a:t>Payment Card Industry Data Security Standard </a:t>
            </a:r>
            <a:r>
              <a:rPr lang="en-GB" dirty="0"/>
              <a:t>(PCI-DSS) mandates a code review of custom code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9E8C0-B2A7-B4E1-91B6-E44F4F7A66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173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Code Review Types</a:t>
            </a:r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sv-SE" dirty="0">
                <a:solidFill>
                  <a:srgbClr val="FF0080"/>
                </a:solidFill>
              </a:rPr>
              <a:t>Manual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Review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Allow</a:t>
            </a:r>
            <a:r>
              <a:rPr lang="sv-SE" dirty="0"/>
              <a:t> to </a:t>
            </a:r>
            <a:r>
              <a:rPr lang="sv-SE" dirty="0" err="1"/>
              <a:t>use</a:t>
            </a:r>
            <a:r>
              <a:rPr lang="sv-SE" dirty="0"/>
              <a:t> the </a:t>
            </a:r>
            <a:r>
              <a:rPr lang="sv-SE" dirty="0" err="1"/>
              <a:t>knowledge</a:t>
            </a:r>
            <a:r>
              <a:rPr lang="sv-SE" dirty="0"/>
              <a:t> from </a:t>
            </a:r>
            <a:r>
              <a:rPr lang="sv-SE" dirty="0" err="1"/>
              <a:t>reviewer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Takes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, </a:t>
            </a:r>
            <a:r>
              <a:rPr lang="sv-SE" dirty="0" err="1"/>
              <a:t>expertise</a:t>
            </a:r>
            <a:r>
              <a:rPr lang="sv-SE" dirty="0"/>
              <a:t> and </a:t>
            </a:r>
            <a:r>
              <a:rPr lang="sv-SE" dirty="0" err="1"/>
              <a:t>effort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Code</a:t>
            </a:r>
            <a:r>
              <a:rPr lang="sv-SE" dirty="0"/>
              <a:t> Review </a:t>
            </a:r>
            <a:r>
              <a:rPr lang="sv-SE" dirty="0">
                <a:solidFill>
                  <a:schemeClr val="tx1"/>
                </a:solidFill>
              </a:rPr>
              <a:t>w/</a:t>
            </a:r>
            <a:r>
              <a:rPr lang="sv-SE" dirty="0"/>
              <a:t> </a:t>
            </a:r>
            <a:r>
              <a:rPr lang="sv-SE" dirty="0" err="1">
                <a:solidFill>
                  <a:srgbClr val="FF2F92"/>
                </a:solidFill>
              </a:rPr>
              <a:t>Static</a:t>
            </a:r>
            <a:r>
              <a:rPr lang="sv-SE" dirty="0"/>
              <a:t> </a:t>
            </a:r>
            <a:r>
              <a:rPr lang="sv-SE" dirty="0" err="1">
                <a:solidFill>
                  <a:srgbClr val="FF0080"/>
                </a:solidFill>
              </a:rPr>
              <a:t>Analysis</a:t>
            </a:r>
            <a:r>
              <a:rPr lang="sv-SE" dirty="0"/>
              <a:t> Tools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Automated</a:t>
            </a:r>
            <a:r>
              <a:rPr lang="sv-SE" dirty="0"/>
              <a:t>, </a:t>
            </a:r>
            <a:r>
              <a:rPr lang="sv-SE" dirty="0" err="1"/>
              <a:t>could</a:t>
            </a:r>
            <a:r>
              <a:rPr lang="sv-SE" dirty="0"/>
              <a:t> be </a:t>
            </a:r>
            <a:r>
              <a:rPr lang="sv-SE" dirty="0" err="1"/>
              <a:t>very</a:t>
            </a:r>
            <a:r>
              <a:rPr lang="sv-SE" dirty="0"/>
              <a:t> </a:t>
            </a:r>
            <a:r>
              <a:rPr lang="sv-SE" dirty="0" err="1"/>
              <a:t>useful</a:t>
            </a:r>
            <a:r>
              <a:rPr lang="sv-SE" dirty="0"/>
              <a:t> for </a:t>
            </a:r>
            <a:r>
              <a:rPr lang="sv-SE" dirty="0" err="1"/>
              <a:t>large</a:t>
            </a:r>
            <a:r>
              <a:rPr lang="sv-SE" dirty="0"/>
              <a:t> </a:t>
            </a:r>
            <a:r>
              <a:rPr lang="sv-SE" dirty="0" err="1"/>
              <a:t>projects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1000"/>
              </a:spcAft>
              <a:buSzPts val="2600"/>
              <a:buChar char="–"/>
            </a:pPr>
            <a:r>
              <a:rPr lang="sv-SE" dirty="0" err="1"/>
              <a:t>Could</a:t>
            </a:r>
            <a:r>
              <a:rPr lang="sv-SE" dirty="0"/>
              <a:t> </a:t>
            </a:r>
            <a:r>
              <a:rPr lang="sv-SE" dirty="0" err="1"/>
              <a:t>produce</a:t>
            </a:r>
            <a:r>
              <a:rPr lang="sv-SE" dirty="0"/>
              <a:t> </a:t>
            </a:r>
            <a:r>
              <a:rPr lang="sv-SE" dirty="0" err="1"/>
              <a:t>many</a:t>
            </a:r>
            <a:r>
              <a:rPr lang="sv-SE" dirty="0"/>
              <a:t> </a:t>
            </a:r>
            <a:r>
              <a:rPr lang="sv-SE" dirty="0" err="1">
                <a:solidFill>
                  <a:srgbClr val="FF0080"/>
                </a:solidFill>
              </a:rPr>
              <a:t>False</a:t>
            </a:r>
            <a:r>
              <a:rPr lang="sv-SE" dirty="0">
                <a:solidFill>
                  <a:srgbClr val="FF0080"/>
                </a:solidFill>
              </a:rPr>
              <a:t> Positives</a:t>
            </a:r>
            <a:endParaRPr dirty="0"/>
          </a:p>
        </p:txBody>
      </p:sp>
      <p:sp>
        <p:nvSpPr>
          <p:cNvPr id="153" name="Google Shape;153;p2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457200" y="5551032"/>
            <a:ext cx="8159700" cy="805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Use</a:t>
            </a: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both</a:t>
            </a: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better</a:t>
            </a:r>
            <a:r>
              <a:rPr lang="sv-SE" sz="32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2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Static Analysis</a:t>
            </a:r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Inspect</a:t>
            </a:r>
            <a:r>
              <a:rPr lang="sv-SE" sz="3000" dirty="0"/>
              <a:t> </a:t>
            </a:r>
            <a:r>
              <a:rPr lang="sv-SE" sz="3000" dirty="0" err="1"/>
              <a:t>code</a:t>
            </a:r>
            <a:r>
              <a:rPr lang="sv-SE" sz="3000" dirty="0"/>
              <a:t> </a:t>
            </a:r>
            <a:r>
              <a:rPr lang="sv-SE" sz="3000" b="1" u="sng" dirty="0" err="1"/>
              <a:t>without</a:t>
            </a:r>
            <a:r>
              <a:rPr lang="sv-SE" sz="3000" b="1" u="sng" dirty="0"/>
              <a:t> </a:t>
            </a:r>
            <a:r>
              <a:rPr lang="sv-SE" sz="3000" b="1" u="sng" dirty="0" err="1"/>
              <a:t>running</a:t>
            </a:r>
            <a:r>
              <a:rPr lang="sv-SE" sz="3000" dirty="0"/>
              <a:t> it to </a:t>
            </a:r>
            <a:r>
              <a:rPr lang="sv-SE" sz="3000" dirty="0" err="1">
                <a:solidFill>
                  <a:srgbClr val="FF0080"/>
                </a:solidFill>
              </a:rPr>
              <a:t>find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bugs</a:t>
            </a:r>
            <a:r>
              <a:rPr lang="sv-SE" sz="3000" dirty="0">
                <a:solidFill>
                  <a:srgbClr val="FF0080"/>
                </a:solidFill>
              </a:rPr>
              <a:t> (common </a:t>
            </a:r>
            <a:r>
              <a:rPr lang="sv-SE" sz="3000" dirty="0" err="1">
                <a:solidFill>
                  <a:srgbClr val="FF0080"/>
                </a:solidFill>
              </a:rPr>
              <a:t>case</a:t>
            </a:r>
            <a:r>
              <a:rPr lang="sv-SE" sz="3000" dirty="0">
                <a:solidFill>
                  <a:srgbClr val="FF0080"/>
                </a:solidFill>
              </a:rPr>
              <a:t>!) </a:t>
            </a:r>
            <a:r>
              <a:rPr lang="sv-SE" sz="3000" dirty="0"/>
              <a:t>or to </a:t>
            </a:r>
            <a:r>
              <a:rPr lang="sv-SE" sz="3000" dirty="0" err="1">
                <a:solidFill>
                  <a:schemeClr val="tx1"/>
                </a:solidFill>
              </a:rPr>
              <a:t>gain</a:t>
            </a:r>
            <a:r>
              <a:rPr lang="sv-SE" sz="3000" dirty="0">
                <a:solidFill>
                  <a:schemeClr val="tx1"/>
                </a:solidFill>
              </a:rPr>
              <a:t> </a:t>
            </a:r>
            <a:r>
              <a:rPr lang="sv-SE" sz="3000" dirty="0" err="1">
                <a:solidFill>
                  <a:schemeClr val="tx1"/>
                </a:solidFill>
              </a:rPr>
              <a:t>confidence</a:t>
            </a:r>
            <a:r>
              <a:rPr lang="sv-SE" sz="3000" dirty="0">
                <a:solidFill>
                  <a:schemeClr val="tx1"/>
                </a:solidFill>
              </a:rPr>
              <a:t> </a:t>
            </a:r>
            <a:r>
              <a:rPr lang="sv-SE" sz="3000" dirty="0" err="1"/>
              <a:t>about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bugs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absence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>
                <a:solidFill>
                  <a:schemeClr val="tx1"/>
                </a:solidFill>
              </a:rPr>
              <a:t>(</a:t>
            </a:r>
            <a:r>
              <a:rPr lang="sv-SE" sz="2600" dirty="0"/>
              <a:t>i.e., </a:t>
            </a:r>
            <a:r>
              <a:rPr lang="sv-SE" sz="2600" dirty="0" err="1"/>
              <a:t>reason</a:t>
            </a:r>
            <a:r>
              <a:rPr lang="sv-SE" sz="2600" dirty="0"/>
              <a:t> </a:t>
            </a:r>
            <a:r>
              <a:rPr lang="sv-SE" sz="2600" dirty="0" err="1"/>
              <a:t>about</a:t>
            </a:r>
            <a:r>
              <a:rPr lang="sv-SE" sz="2600" dirty="0"/>
              <a:t> the </a:t>
            </a:r>
            <a:r>
              <a:rPr lang="sv-SE" sz="2600" dirty="0" err="1"/>
              <a:t>program’s</a:t>
            </a:r>
            <a:r>
              <a:rPr lang="sv-SE" sz="2600" dirty="0"/>
              <a:t> </a:t>
            </a:r>
            <a:r>
              <a:rPr lang="sv-SE" sz="2600" dirty="0" err="1"/>
              <a:t>correctness</a:t>
            </a:r>
            <a:r>
              <a:rPr lang="sv-SE" sz="2600" dirty="0"/>
              <a:t>)</a:t>
            </a: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Provide</a:t>
            </a:r>
            <a:r>
              <a:rPr lang="sv-SE" sz="3000" dirty="0"/>
              <a:t> </a:t>
            </a:r>
            <a:r>
              <a:rPr lang="sv-SE" sz="3000" dirty="0" err="1"/>
              <a:t>security</a:t>
            </a:r>
            <a:r>
              <a:rPr lang="sv-SE" sz="3000" dirty="0"/>
              <a:t> </a:t>
            </a:r>
            <a:r>
              <a:rPr lang="sv-SE" sz="3000" dirty="0" err="1"/>
              <a:t>warnings</a:t>
            </a:r>
            <a:r>
              <a:rPr lang="sv-SE" sz="3000" dirty="0"/>
              <a:t> </a:t>
            </a:r>
            <a:r>
              <a:rPr lang="sv-SE" sz="3000" dirty="0" err="1"/>
              <a:t>about</a:t>
            </a:r>
            <a:r>
              <a:rPr lang="sv-SE" sz="3000" dirty="0"/>
              <a:t> (common) </a:t>
            </a:r>
            <a:r>
              <a:rPr lang="sv-SE" sz="3000" dirty="0" err="1"/>
              <a:t>mistakes</a:t>
            </a:r>
            <a:r>
              <a:rPr lang="sv-SE" sz="3000" dirty="0"/>
              <a:t> </a:t>
            </a:r>
            <a:br>
              <a:rPr lang="sv-SE" sz="3000" dirty="0"/>
            </a:br>
            <a:r>
              <a:rPr lang="sv-SE" sz="3000" dirty="0"/>
              <a:t>(</a:t>
            </a:r>
            <a:r>
              <a:rPr lang="sv-SE" sz="3000" dirty="0" err="1"/>
              <a:t>Buffer</a:t>
            </a:r>
            <a:r>
              <a:rPr lang="sv-SE" sz="3000" dirty="0"/>
              <a:t> </a:t>
            </a:r>
            <a:r>
              <a:rPr lang="sv-SE" sz="3000" dirty="0" err="1"/>
              <a:t>overflow</a:t>
            </a:r>
            <a:r>
              <a:rPr lang="sv-SE" sz="3000" dirty="0"/>
              <a:t>, API </a:t>
            </a:r>
            <a:r>
              <a:rPr lang="sv-SE" sz="3000" dirty="0" err="1"/>
              <a:t>misuse</a:t>
            </a:r>
            <a:r>
              <a:rPr lang="sv-SE" sz="3000" dirty="0"/>
              <a:t>,...)</a:t>
            </a:r>
          </a:p>
          <a:p>
            <a:pPr lvl="0">
              <a:spcBef>
                <a:spcPts val="1000"/>
              </a:spcBef>
            </a:pP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dirty="0" err="1"/>
              <a:t>SonarQube</a:t>
            </a:r>
            <a:r>
              <a:rPr lang="sv-SE" sz="3000" dirty="0"/>
              <a:t>, </a:t>
            </a:r>
            <a:r>
              <a:rPr lang="sv-SE" sz="3000" dirty="0" err="1"/>
              <a:t>Checkmarx</a:t>
            </a:r>
            <a:r>
              <a:rPr lang="sv-SE" sz="3000" dirty="0"/>
              <a:t>, </a:t>
            </a:r>
            <a:r>
              <a:rPr lang="sv-SE" sz="3000" dirty="0" err="1"/>
              <a:t>Veracode</a:t>
            </a:r>
            <a:r>
              <a:rPr lang="sv-SE" sz="3000" dirty="0"/>
              <a:t>, </a:t>
            </a:r>
            <a:r>
              <a:rPr lang="sv-SE" sz="3000" dirty="0" err="1"/>
              <a:t>SpotBugs</a:t>
            </a:r>
            <a:r>
              <a:rPr lang="sv-SE" sz="3000" dirty="0"/>
              <a:t>, etc..</a:t>
            </a:r>
          </a:p>
        </p:txBody>
      </p:sp>
      <p:sp>
        <p:nvSpPr>
          <p:cNvPr id="162" name="Google Shape;162;p2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-SE" sz="3500"/>
              <a:t>Why using Static Analysis for Code Review?</a:t>
            </a:r>
            <a:endParaRPr sz="3500"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/>
              <a:t>Manual </a:t>
            </a:r>
            <a:r>
              <a:rPr lang="sv-SE" sz="3000" dirty="0" err="1"/>
              <a:t>code</a:t>
            </a:r>
            <a:r>
              <a:rPr lang="sv-SE" sz="3000" dirty="0"/>
              <a:t> </a:t>
            </a:r>
            <a:r>
              <a:rPr lang="sv-SE" sz="3000" dirty="0" err="1"/>
              <a:t>review</a:t>
            </a:r>
            <a:r>
              <a:rPr lang="sv-SE" sz="3000" dirty="0"/>
              <a:t> </a:t>
            </a:r>
            <a:r>
              <a:rPr lang="sv-SE" sz="3000" dirty="0" err="1"/>
              <a:t>usually</a:t>
            </a:r>
            <a:r>
              <a:rPr lang="sv-SE" sz="3000" dirty="0"/>
              <a:t> </a:t>
            </a:r>
            <a:r>
              <a:rPr lang="sv-SE" sz="3000" dirty="0" err="1"/>
              <a:t>requires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expertise</a:t>
            </a:r>
            <a:r>
              <a:rPr lang="sv-SE" sz="3000" dirty="0">
                <a:solidFill>
                  <a:srgbClr val="FF0080"/>
                </a:solidFill>
              </a:rPr>
              <a:t> in </a:t>
            </a:r>
            <a:r>
              <a:rPr lang="sv-SE" sz="3000" dirty="0" err="1">
                <a:solidFill>
                  <a:srgbClr val="FF0080"/>
                </a:solidFill>
              </a:rPr>
              <a:t>secure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coding</a:t>
            </a:r>
            <a:endParaRPr sz="3000" dirty="0">
              <a:solidFill>
                <a:srgbClr val="FF0080"/>
              </a:solidFill>
            </a:endParaRPr>
          </a:p>
          <a:p>
            <a:pPr>
              <a:spcBef>
                <a:spcPts val="1000"/>
              </a:spcBef>
            </a:pPr>
            <a:r>
              <a:rPr lang="sv-SE" sz="3000" dirty="0" err="1"/>
              <a:t>Static</a:t>
            </a:r>
            <a:r>
              <a:rPr lang="sv-SE" sz="3000" dirty="0"/>
              <a:t> </a:t>
            </a:r>
            <a:r>
              <a:rPr lang="sv-SE" sz="3000" dirty="0" err="1"/>
              <a:t>Analysis</a:t>
            </a:r>
            <a:r>
              <a:rPr lang="sv-SE" sz="3000" dirty="0"/>
              <a:t> </a:t>
            </a:r>
            <a:r>
              <a:rPr lang="sv-SE" sz="3000" dirty="0" err="1"/>
              <a:t>could</a:t>
            </a:r>
            <a:r>
              <a:rPr lang="sv-SE" sz="3000" dirty="0"/>
              <a:t> be </a:t>
            </a:r>
            <a:r>
              <a:rPr lang="sv-SE" sz="3000" dirty="0" err="1"/>
              <a:t>integrated</a:t>
            </a:r>
            <a:r>
              <a:rPr lang="sv-SE" sz="3000" dirty="0"/>
              <a:t> </a:t>
            </a:r>
            <a:r>
              <a:rPr lang="sv-SE" sz="3000" dirty="0" err="1"/>
              <a:t>into</a:t>
            </a:r>
            <a:r>
              <a:rPr lang="sv-SE" sz="3000" dirty="0"/>
              <a:t> CI/CD to </a:t>
            </a:r>
            <a:r>
              <a:rPr lang="sv-SE" sz="3000" dirty="0" err="1">
                <a:solidFill>
                  <a:srgbClr val="FF0080"/>
                </a:solidFill>
              </a:rPr>
              <a:t>run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automatically</a:t>
            </a:r>
            <a:endParaRPr lang="sv-SE" sz="3000" dirty="0">
              <a:solidFill>
                <a:srgbClr val="FF0080"/>
              </a:solidFill>
            </a:endParaRP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/>
              <a:t>Humans </a:t>
            </a:r>
            <a:r>
              <a:rPr lang="sv-SE" sz="3000" dirty="0" err="1"/>
              <a:t>are</a:t>
            </a:r>
            <a:r>
              <a:rPr lang="sv-SE" sz="3000" dirty="0"/>
              <a:t> </a:t>
            </a:r>
            <a:r>
              <a:rPr lang="sv-SE" sz="3000" dirty="0" err="1">
                <a:solidFill>
                  <a:srgbClr val="FF0080"/>
                </a:solidFill>
              </a:rPr>
              <a:t>imperfect</a:t>
            </a:r>
            <a:r>
              <a:rPr lang="sv-SE" sz="3000" dirty="0"/>
              <a:t> and </a:t>
            </a:r>
            <a:r>
              <a:rPr lang="sv-SE" sz="3000" dirty="0" err="1"/>
              <a:t>could</a:t>
            </a:r>
            <a:r>
              <a:rPr lang="sv-SE" sz="3000" dirty="0"/>
              <a:t> </a:t>
            </a:r>
            <a:r>
              <a:rPr lang="sv-SE" sz="3000" dirty="0">
                <a:solidFill>
                  <a:srgbClr val="FF0080"/>
                </a:solidFill>
              </a:rPr>
              <a:t>miss </a:t>
            </a:r>
            <a:r>
              <a:rPr lang="sv-SE" sz="3000" dirty="0" err="1">
                <a:solidFill>
                  <a:srgbClr val="FF0080"/>
                </a:solidFill>
              </a:rPr>
              <a:t>faults</a:t>
            </a:r>
            <a:r>
              <a:rPr lang="sv-SE" sz="3000" dirty="0">
                <a:solidFill>
                  <a:srgbClr val="FF0080"/>
                </a:solidFill>
              </a:rPr>
              <a:t> (FN)</a:t>
            </a:r>
            <a:endParaRPr sz="3000" dirty="0">
              <a:solidFill>
                <a:srgbClr val="FF0080"/>
              </a:solidFill>
            </a:endParaRPr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  <p:sp>
        <p:nvSpPr>
          <p:cNvPr id="171" name="Google Shape;171;p22"/>
          <p:cNvSpPr/>
          <p:nvPr/>
        </p:nvSpPr>
        <p:spPr>
          <a:xfrm>
            <a:off x="633549" y="4979875"/>
            <a:ext cx="8053201" cy="1012200"/>
          </a:xfrm>
          <a:prstGeom prst="rect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r>
              <a:rPr lang="sv-SE" sz="26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cover </a:t>
            </a:r>
            <a:r>
              <a:rPr lang="sv-SE" sz="26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Static</a:t>
            </a:r>
            <a:r>
              <a:rPr lang="sv-SE" sz="26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6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sv-SE" sz="26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sv-SE" sz="26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Software </a:t>
            </a:r>
            <a:r>
              <a:rPr lang="sv-SE" sz="26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Security</a:t>
            </a:r>
            <a:r>
              <a:rPr lang="sv-SE" sz="26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600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course</a:t>
            </a:r>
            <a:r>
              <a:rPr lang="sv-SE" sz="2600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:)</a:t>
            </a:r>
            <a:endParaRPr sz="2600" dirty="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DB725-C393-1717-884B-4E45192A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Humans vs machines ;)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25D73-C106-423E-4645-E350CEC69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DE" dirty="0"/>
              <a:t>Track taint</a:t>
            </a:r>
          </a:p>
          <a:p>
            <a:pPr lvl="1"/>
            <a:r>
              <a:rPr lang="en-DE" dirty="0"/>
              <a:t>SAST tool effective</a:t>
            </a:r>
          </a:p>
          <a:p>
            <a:pPr lvl="1"/>
            <a:r>
              <a:rPr lang="en-DE" dirty="0"/>
              <a:t>Too complex for human? </a:t>
            </a:r>
          </a:p>
          <a:p>
            <a:pPr lvl="1"/>
            <a:endParaRPr lang="en-DE" dirty="0"/>
          </a:p>
          <a:p>
            <a:r>
              <a:rPr lang="en-DE" dirty="0"/>
              <a:t>Find credentials in code or config file</a:t>
            </a:r>
          </a:p>
          <a:p>
            <a:pPr lvl="1"/>
            <a:r>
              <a:rPr lang="en-DE" dirty="0"/>
              <a:t>All SAST tools have this rule</a:t>
            </a:r>
          </a:p>
          <a:p>
            <a:pPr lvl="1"/>
            <a:r>
              <a:rPr lang="en-DE" dirty="0"/>
              <a:t>Human can do that too (but useful?)</a:t>
            </a:r>
          </a:p>
          <a:p>
            <a:endParaRPr lang="en-DE" dirty="0"/>
          </a:p>
          <a:p>
            <a:r>
              <a:rPr lang="en-DE" dirty="0"/>
              <a:t>Correct use of Crypto API</a:t>
            </a:r>
          </a:p>
          <a:p>
            <a:pPr lvl="1"/>
            <a:r>
              <a:rPr lang="en-DE" dirty="0"/>
              <a:t>Only specialized tools exist (academic)</a:t>
            </a:r>
          </a:p>
          <a:p>
            <a:pPr lvl="1"/>
            <a:r>
              <a:rPr lang="en-DE" dirty="0"/>
              <a:t>Human</a:t>
            </a:r>
          </a:p>
          <a:p>
            <a:endParaRPr lang="en-DE" dirty="0"/>
          </a:p>
          <a:p>
            <a:r>
              <a:rPr lang="en-DE" dirty="0"/>
              <a:t>Handle sensitive data with care</a:t>
            </a:r>
          </a:p>
          <a:p>
            <a:pPr lvl="1"/>
            <a:r>
              <a:rPr lang="en-DE" dirty="0"/>
              <a:t>Tool: def of sensitive?</a:t>
            </a:r>
          </a:p>
          <a:p>
            <a:pPr lvl="1"/>
            <a:r>
              <a:rPr lang="en-DE" dirty="0"/>
              <a:t>Human</a:t>
            </a:r>
          </a:p>
          <a:p>
            <a:pPr lvl="1"/>
            <a:endParaRPr lang="en-DE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6D304-9E8D-0F42-6B29-A21CFA25C1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12</a:t>
            </a:fld>
            <a:endParaRPr lang="sv-SE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73FCA84D-DBC4-A9E6-33E5-58985DF29BD8}"/>
              </a:ext>
            </a:extLst>
          </p:cNvPr>
          <p:cNvSpPr/>
          <p:nvPr/>
        </p:nvSpPr>
        <p:spPr>
          <a:xfrm>
            <a:off x="6518366" y="1527228"/>
            <a:ext cx="1247502" cy="45520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2E1E4-5866-6983-6AAD-3EC9D3D3FEB5}"/>
              </a:ext>
            </a:extLst>
          </p:cNvPr>
          <p:cNvSpPr txBox="1"/>
          <p:nvPr/>
        </p:nvSpPr>
        <p:spPr>
          <a:xfrm>
            <a:off x="8020594" y="144413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Tool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3B2E9-9A54-B291-568E-CD2F8C57F532}"/>
              </a:ext>
            </a:extLst>
          </p:cNvPr>
          <p:cNvSpPr txBox="1"/>
          <p:nvPr/>
        </p:nvSpPr>
        <p:spPr>
          <a:xfrm>
            <a:off x="8015386" y="5413865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Expert</a:t>
            </a:r>
          </a:p>
        </p:txBody>
      </p:sp>
    </p:spTree>
    <p:extLst>
      <p:ext uri="{BB962C8B-B14F-4D97-AF65-F5344CB8AC3E}">
        <p14:creationId xmlns:p14="http://schemas.microsoft.com/office/powerpoint/2010/main" val="2731515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Manual Code Review</a:t>
            </a:r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Code Review Guidelines</a:t>
            </a:r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IEEE Standard for Software Reviews and </a:t>
            </a:r>
            <a:r>
              <a:rPr lang="sv-SE" dirty="0" err="1"/>
              <a:t>Audits</a:t>
            </a:r>
            <a:r>
              <a:rPr lang="sv-SE" dirty="0"/>
              <a:t>, IEEE </a:t>
            </a:r>
            <a:r>
              <a:rPr lang="sv-SE" dirty="0" err="1"/>
              <a:t>Std</a:t>
            </a:r>
            <a:r>
              <a:rPr lang="sv-SE" dirty="0"/>
              <a:t> 1028-2008 [1]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Not </a:t>
            </a:r>
            <a:r>
              <a:rPr lang="sv-SE" dirty="0" err="1"/>
              <a:t>specific</a:t>
            </a:r>
            <a:r>
              <a:rPr lang="sv-SE" dirty="0"/>
              <a:t> to </a:t>
            </a:r>
            <a:r>
              <a:rPr lang="sv-SE" dirty="0" err="1"/>
              <a:t>security</a:t>
            </a:r>
            <a:endParaRPr lang="sv-SE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Def </a:t>
            </a:r>
            <a:r>
              <a:rPr lang="sv-SE" dirty="0" err="1"/>
              <a:t>of</a:t>
            </a:r>
            <a:r>
              <a:rPr lang="sv-SE" dirty="0"/>
              <a:t> terms and </a:t>
            </a:r>
            <a:r>
              <a:rPr lang="sv-SE" dirty="0" err="1"/>
              <a:t>roles</a:t>
            </a:r>
            <a:endParaRPr lang="sv-SE" dirty="0">
              <a:solidFill>
                <a:srgbClr val="FF2F92"/>
              </a:solidFill>
            </a:endParaRPr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>
                <a:solidFill>
                  <a:srgbClr val="FF2F92"/>
                </a:solidFill>
              </a:rPr>
              <a:t>OWASP </a:t>
            </a:r>
            <a:r>
              <a:rPr lang="sv-SE" dirty="0" err="1">
                <a:solidFill>
                  <a:srgbClr val="FF2F92"/>
                </a:solidFill>
              </a:rPr>
              <a:t>Code</a:t>
            </a:r>
            <a:r>
              <a:rPr lang="sv-SE" dirty="0">
                <a:solidFill>
                  <a:srgbClr val="FF2F92"/>
                </a:solidFill>
              </a:rPr>
              <a:t> Review </a:t>
            </a:r>
            <a:r>
              <a:rPr lang="sv-SE" dirty="0" err="1">
                <a:solidFill>
                  <a:srgbClr val="FF2F92"/>
                </a:solidFill>
              </a:rPr>
              <a:t>Guideline</a:t>
            </a:r>
            <a:r>
              <a:rPr lang="sv-SE" dirty="0">
                <a:solidFill>
                  <a:srgbClr val="FF2F92"/>
                </a:solidFill>
              </a:rPr>
              <a:t> </a:t>
            </a:r>
            <a:r>
              <a:rPr lang="sv-SE" dirty="0"/>
              <a:t>[2]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Focus on </a:t>
            </a:r>
            <a:r>
              <a:rPr lang="sv-SE" dirty="0" err="1"/>
              <a:t>reviewing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for </a:t>
            </a: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Top</a:t>
            </a:r>
            <a:r>
              <a:rPr lang="sv-SE" dirty="0"/>
              <a:t> 10 </a:t>
            </a:r>
            <a:r>
              <a:rPr lang="sv-SE" dirty="0" err="1"/>
              <a:t>vulnerabilities</a:t>
            </a:r>
            <a:r>
              <a:rPr lang="sv-SE" dirty="0"/>
              <a:t> </a:t>
            </a:r>
            <a:r>
              <a:rPr lang="sv-SE" b="1" dirty="0"/>
              <a:t>(220 pages !!!)</a:t>
            </a:r>
            <a:endParaRPr b="1" dirty="0"/>
          </a:p>
        </p:txBody>
      </p:sp>
      <p:sp>
        <p:nvSpPr>
          <p:cNvPr id="186" name="Google Shape;186;p2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  <p:sp>
        <p:nvSpPr>
          <p:cNvPr id="187" name="Google Shape;187;p24"/>
          <p:cNvSpPr txBox="1"/>
          <p:nvPr/>
        </p:nvSpPr>
        <p:spPr>
          <a:xfrm>
            <a:off x="223950" y="5674575"/>
            <a:ext cx="8005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[1] 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https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://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standards.ieee.org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/standard/1028-2008.html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[2] 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https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://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owasp.org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www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project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code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review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-guide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Roles in Code Review</a:t>
            </a:r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b="1" dirty="0" err="1">
                <a:solidFill>
                  <a:srgbClr val="FF0080"/>
                </a:solidFill>
              </a:rPr>
              <a:t>Author</a:t>
            </a:r>
            <a:r>
              <a:rPr lang="sv-SE" sz="3000" dirty="0"/>
              <a:t> (</a:t>
            </a:r>
            <a:r>
              <a:rPr lang="sv-SE" sz="3000" dirty="0" err="1"/>
              <a:t>who</a:t>
            </a:r>
            <a:r>
              <a:rPr lang="sv-SE" sz="3000" dirty="0"/>
              <a:t> </a:t>
            </a:r>
            <a:r>
              <a:rPr lang="sv-SE" sz="3000" dirty="0" err="1"/>
              <a:t>writes</a:t>
            </a:r>
            <a:r>
              <a:rPr lang="sv-SE" sz="3000" dirty="0"/>
              <a:t> </a:t>
            </a:r>
            <a:r>
              <a:rPr lang="sv-SE" sz="3000" dirty="0" err="1"/>
              <a:t>code</a:t>
            </a:r>
            <a:r>
              <a:rPr lang="sv-SE" sz="3000" dirty="0"/>
              <a:t>)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Can</a:t>
            </a:r>
            <a:r>
              <a:rPr lang="sv-SE" sz="2600" dirty="0"/>
              <a:t> </a:t>
            </a:r>
            <a:r>
              <a:rPr lang="sv-SE" sz="2600" dirty="0" err="1"/>
              <a:t>answer</a:t>
            </a:r>
            <a:r>
              <a:rPr lang="sv-SE" sz="2600" dirty="0"/>
              <a:t> </a:t>
            </a:r>
            <a:r>
              <a:rPr lang="sv-SE" sz="2600" dirty="0" err="1"/>
              <a:t>any</a:t>
            </a:r>
            <a:r>
              <a:rPr lang="sv-SE" sz="2600" dirty="0"/>
              <a:t> </a:t>
            </a:r>
            <a:r>
              <a:rPr lang="sv-SE" sz="2600" dirty="0" err="1"/>
              <a:t>specific</a:t>
            </a:r>
            <a:r>
              <a:rPr lang="sv-SE" sz="2600" dirty="0"/>
              <a:t> </a:t>
            </a:r>
            <a:r>
              <a:rPr lang="sv-SE" sz="2600" dirty="0" err="1"/>
              <a:t>questions</a:t>
            </a:r>
            <a:r>
              <a:rPr lang="sv-SE" sz="2600" dirty="0"/>
              <a:t>, or </a:t>
            </a:r>
            <a:r>
              <a:rPr lang="sv-SE" sz="2600" dirty="0" err="1"/>
              <a:t>reveal</a:t>
            </a:r>
            <a:r>
              <a:rPr lang="sv-SE" sz="2600" dirty="0"/>
              <a:t> blind </a:t>
            </a:r>
            <a:r>
              <a:rPr lang="sv-SE" sz="2600" dirty="0" err="1"/>
              <a:t>spots</a:t>
            </a:r>
            <a:endParaRPr sz="2600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b="1" dirty="0" err="1">
                <a:solidFill>
                  <a:srgbClr val="FF0080"/>
                </a:solidFill>
              </a:rPr>
              <a:t>Reader</a:t>
            </a:r>
            <a:r>
              <a:rPr lang="sv-SE" sz="3000" dirty="0"/>
              <a:t> (</a:t>
            </a:r>
            <a:r>
              <a:rPr lang="sv-SE" sz="3000" dirty="0" err="1"/>
              <a:t>reviewer</a:t>
            </a:r>
            <a:r>
              <a:rPr lang="sv-SE" sz="3000" dirty="0"/>
              <a:t>, not the </a:t>
            </a:r>
            <a:r>
              <a:rPr lang="sv-SE" sz="3000" dirty="0" err="1"/>
              <a:t>author</a:t>
            </a:r>
            <a:r>
              <a:rPr lang="sv-SE" sz="3000" dirty="0"/>
              <a:t>)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Leads</a:t>
            </a:r>
            <a:r>
              <a:rPr lang="sv-SE" sz="2600" dirty="0"/>
              <a:t> </a:t>
            </a:r>
            <a:r>
              <a:rPr lang="sv-SE" sz="2600" dirty="0" err="1"/>
              <a:t>through</a:t>
            </a:r>
            <a:r>
              <a:rPr lang="sv-SE" sz="2600" dirty="0"/>
              <a:t> the </a:t>
            </a:r>
            <a:r>
              <a:rPr lang="sv-SE" sz="2600" dirty="0" err="1"/>
              <a:t>review</a:t>
            </a:r>
            <a:endParaRPr sz="2600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3000"/>
              <a:buChar char="•"/>
            </a:pPr>
            <a:r>
              <a:rPr lang="sv-SE" sz="3000" b="1" dirty="0" err="1">
                <a:solidFill>
                  <a:srgbClr val="FF0080"/>
                </a:solidFill>
              </a:rPr>
              <a:t>Scribe</a:t>
            </a:r>
            <a:r>
              <a:rPr lang="sv-SE" sz="3000" b="1" dirty="0">
                <a:solidFill>
                  <a:srgbClr val="FF0080"/>
                </a:solidFill>
              </a:rPr>
              <a:t>/</a:t>
            </a:r>
            <a:r>
              <a:rPr lang="sv-SE" sz="3000" b="1" dirty="0" err="1">
                <a:solidFill>
                  <a:srgbClr val="FF0080"/>
                </a:solidFill>
              </a:rPr>
              <a:t>Recorder</a:t>
            </a:r>
            <a:endParaRPr sz="3000" b="1" dirty="0">
              <a:solidFill>
                <a:srgbClr val="FF0080"/>
              </a:solidFill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 err="1"/>
              <a:t>Documents</a:t>
            </a:r>
            <a:r>
              <a:rPr lang="sv-SE" sz="2600" dirty="0"/>
              <a:t> </a:t>
            </a:r>
            <a:r>
              <a:rPr lang="sv-SE" sz="2600" dirty="0" err="1"/>
              <a:t>faults</a:t>
            </a:r>
            <a:r>
              <a:rPr lang="sv-SE" sz="2600" dirty="0"/>
              <a:t>, actions, </a:t>
            </a:r>
            <a:r>
              <a:rPr lang="sv-SE" sz="2600" dirty="0" err="1"/>
              <a:t>decisions</a:t>
            </a:r>
            <a:r>
              <a:rPr lang="sv-SE" sz="2600" dirty="0"/>
              <a:t> </a:t>
            </a:r>
            <a:r>
              <a:rPr lang="sv-SE" sz="2600" dirty="0" err="1"/>
              <a:t>made</a:t>
            </a:r>
            <a:r>
              <a:rPr lang="sv-SE" sz="2600" dirty="0"/>
              <a:t> in the meeting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3000" b="1" dirty="0" err="1">
                <a:solidFill>
                  <a:srgbClr val="FF0080"/>
                </a:solidFill>
              </a:rPr>
              <a:t>Inspection</a:t>
            </a:r>
            <a:r>
              <a:rPr lang="sv-SE" sz="3000" b="1" dirty="0">
                <a:solidFill>
                  <a:srgbClr val="FF0080"/>
                </a:solidFill>
              </a:rPr>
              <a:t> </a:t>
            </a:r>
            <a:r>
              <a:rPr lang="sv-SE" sz="3000" b="1" dirty="0" err="1">
                <a:solidFill>
                  <a:srgbClr val="FF0080"/>
                </a:solidFill>
              </a:rPr>
              <a:t>Leader</a:t>
            </a:r>
            <a:r>
              <a:rPr lang="sv-SE" sz="3000" b="1" dirty="0">
                <a:solidFill>
                  <a:srgbClr val="FF0080"/>
                </a:solidFill>
              </a:rPr>
              <a:t>/Moderator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/>
              <a:t>Planning and </a:t>
            </a:r>
            <a:r>
              <a:rPr lang="sv-SE" sz="2600" dirty="0" err="1"/>
              <a:t>organizational</a:t>
            </a:r>
            <a:r>
              <a:rPr lang="sv-SE" sz="2600" dirty="0"/>
              <a:t> tasks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/>
              <a:t>Moderate </a:t>
            </a:r>
            <a:r>
              <a:rPr lang="sv-SE" sz="2600" dirty="0" err="1"/>
              <a:t>review</a:t>
            </a:r>
            <a:r>
              <a:rPr lang="sv-SE" sz="2600" dirty="0"/>
              <a:t> meeting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sv-SE" sz="2600" dirty="0" err="1"/>
              <a:t>Organize</a:t>
            </a:r>
            <a:r>
              <a:rPr lang="sv-SE" sz="2600" dirty="0"/>
              <a:t> </a:t>
            </a:r>
            <a:r>
              <a:rPr lang="sv-SE" sz="2600" dirty="0" err="1"/>
              <a:t>follow-up</a:t>
            </a:r>
            <a:r>
              <a:rPr lang="sv-SE" sz="2600" dirty="0"/>
              <a:t> on </a:t>
            </a:r>
            <a:r>
              <a:rPr lang="sv-SE" sz="2600" dirty="0" err="1"/>
              <a:t>issues</a:t>
            </a:r>
            <a:endParaRPr lang="sv-SE" sz="26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endParaRPr sz="2600" dirty="0"/>
          </a:p>
        </p:txBody>
      </p:sp>
      <p:sp>
        <p:nvSpPr>
          <p:cNvPr id="196" name="Google Shape;196;p25"/>
          <p:cNvSpPr txBox="1"/>
          <p:nvPr/>
        </p:nvSpPr>
        <p:spPr>
          <a:xfrm>
            <a:off x="193100" y="6126225"/>
            <a:ext cx="7891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2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IEEE Standard for Software Reviews and Audits, IEEE Std 1028-2008</a:t>
            </a:r>
            <a:endParaRPr sz="22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249D49-8F0A-593B-24B7-DE4D2E103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745" y="45720"/>
            <a:ext cx="2425255" cy="21972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 err="1"/>
              <a:t>Participants</a:t>
            </a:r>
            <a:r>
              <a:rPr lang="sv-SE" dirty="0"/>
              <a:t> in </a:t>
            </a:r>
            <a:r>
              <a:rPr lang="sv-SE" dirty="0" err="1"/>
              <a:t>Code</a:t>
            </a:r>
            <a:r>
              <a:rPr lang="sv-SE" dirty="0"/>
              <a:t> Review</a:t>
            </a:r>
            <a:endParaRPr dirty="0"/>
          </a:p>
        </p:txBody>
      </p:sp>
      <p:sp>
        <p:nvSpPr>
          <p:cNvPr id="203" name="Google Shape;203;p2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  <p:sp>
        <p:nvSpPr>
          <p:cNvPr id="204" name="Google Shape;204;p2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3000"/>
              <a:buChar char="•"/>
            </a:pPr>
            <a:r>
              <a:rPr lang="sv-SE" sz="3000" dirty="0">
                <a:solidFill>
                  <a:srgbClr val="FF0080"/>
                </a:solidFill>
              </a:rPr>
              <a:t>Standard: </a:t>
            </a:r>
            <a:r>
              <a:rPr lang="sv-SE" sz="3000" dirty="0" err="1">
                <a:solidFill>
                  <a:srgbClr val="FF0080"/>
                </a:solidFill>
              </a:rPr>
              <a:t>People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dirty="0" err="1">
                <a:solidFill>
                  <a:srgbClr val="FF0080"/>
                </a:solidFill>
              </a:rPr>
              <a:t>with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i="1" dirty="0" err="1">
                <a:solidFill>
                  <a:srgbClr val="FF0080"/>
                </a:solidFill>
              </a:rPr>
              <a:t>readability</a:t>
            </a:r>
            <a:r>
              <a:rPr lang="sv-SE" sz="3000" dirty="0">
                <a:solidFill>
                  <a:srgbClr val="FF0080"/>
                </a:solidFill>
              </a:rPr>
              <a:t>, </a:t>
            </a:r>
            <a:r>
              <a:rPr lang="sv-SE" sz="3000" dirty="0" err="1">
                <a:solidFill>
                  <a:srgbClr val="FF0080"/>
                </a:solidFill>
              </a:rPr>
              <a:t>but</a:t>
            </a:r>
            <a:r>
              <a:rPr lang="sv-SE" sz="3000" dirty="0">
                <a:solidFill>
                  <a:srgbClr val="FF0080"/>
                </a:solidFill>
              </a:rPr>
              <a:t> </a:t>
            </a:r>
            <a:r>
              <a:rPr lang="sv-SE" sz="3000" i="1" dirty="0" err="1">
                <a:solidFill>
                  <a:srgbClr val="FF0080"/>
                </a:solidFill>
              </a:rPr>
              <a:t>objectivity</a:t>
            </a:r>
            <a:endParaRPr sz="3000" i="1" dirty="0">
              <a:solidFill>
                <a:srgbClr val="FF0080"/>
              </a:solidFill>
            </a:endParaRPr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e.g</a:t>
            </a:r>
            <a:r>
              <a:rPr lang="sv-SE" sz="2600" dirty="0"/>
              <a:t>. system </a:t>
            </a:r>
            <a:r>
              <a:rPr lang="sv-SE" sz="2600" dirty="0" err="1"/>
              <a:t>architect</a:t>
            </a:r>
            <a:endParaRPr sz="2600" dirty="0"/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e.g</a:t>
            </a:r>
            <a:r>
              <a:rPr lang="sv-SE" sz="2600" dirty="0"/>
              <a:t>. </a:t>
            </a:r>
            <a:r>
              <a:rPr lang="sv-SE" sz="2600" dirty="0" err="1"/>
              <a:t>developer</a:t>
            </a:r>
            <a:r>
              <a:rPr lang="sv-SE" sz="2600" dirty="0"/>
              <a:t> </a:t>
            </a:r>
            <a:r>
              <a:rPr lang="sv-SE" sz="2600" dirty="0" err="1"/>
              <a:t>working</a:t>
            </a:r>
            <a:r>
              <a:rPr lang="sv-SE" sz="2600" dirty="0"/>
              <a:t> on the same </a:t>
            </a:r>
            <a:r>
              <a:rPr lang="sv-SE" sz="2600" dirty="0" err="1"/>
              <a:t>project</a:t>
            </a:r>
            <a:r>
              <a:rPr lang="sv-SE" sz="2600" dirty="0"/>
              <a:t>, </a:t>
            </a:r>
            <a:r>
              <a:rPr lang="sv-SE" sz="2600" dirty="0" err="1"/>
              <a:t>but</a:t>
            </a:r>
            <a:r>
              <a:rPr lang="sv-SE" sz="2600" dirty="0"/>
              <a:t> different team</a:t>
            </a:r>
            <a:endParaRPr sz="2600" dirty="0"/>
          </a:p>
          <a:p>
            <a:pPr indent="-393700">
              <a:lnSpc>
                <a:spcPct val="90000"/>
              </a:lnSpc>
              <a:spcBef>
                <a:spcPts val="1000"/>
              </a:spcBef>
              <a:buSzPts val="2600"/>
              <a:buChar char="–"/>
            </a:pPr>
            <a:r>
              <a:rPr lang="sv-SE" sz="3000" b="1" dirty="0">
                <a:solidFill>
                  <a:srgbClr val="30C6D6"/>
                </a:solidFill>
              </a:rPr>
              <a:t>Not for </a:t>
            </a:r>
            <a:r>
              <a:rPr lang="sv-SE" sz="3000" b="1" dirty="0" err="1">
                <a:solidFill>
                  <a:srgbClr val="30C6D6"/>
                </a:solidFill>
              </a:rPr>
              <a:t>security</a:t>
            </a:r>
            <a:r>
              <a:rPr lang="sv-SE" sz="3000" b="1" dirty="0">
                <a:solidFill>
                  <a:srgbClr val="30C6D6"/>
                </a:solidFill>
              </a:rPr>
              <a:t> !!!</a:t>
            </a:r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sz="2600" dirty="0" err="1"/>
              <a:t>People</a:t>
            </a:r>
            <a:r>
              <a:rPr lang="sv-SE" sz="2600" dirty="0"/>
              <a:t> </a:t>
            </a:r>
            <a:r>
              <a:rPr lang="sv-SE" sz="2600" dirty="0" err="1"/>
              <a:t>experienced</a:t>
            </a:r>
            <a:r>
              <a:rPr lang="sv-SE" sz="2600" dirty="0"/>
              <a:t> </a:t>
            </a:r>
            <a:r>
              <a:rPr lang="sv-SE" sz="2600" dirty="0" err="1"/>
              <a:t>with</a:t>
            </a:r>
            <a:r>
              <a:rPr lang="sv-SE" sz="2600" dirty="0"/>
              <a:t> </a:t>
            </a:r>
            <a:r>
              <a:rPr lang="sv-SE" sz="2600" dirty="0" err="1"/>
              <a:t>security</a:t>
            </a:r>
            <a:r>
              <a:rPr lang="sv-SE" sz="2600" dirty="0"/>
              <a:t>, </a:t>
            </a:r>
            <a:r>
              <a:rPr lang="sv-SE" sz="2600" dirty="0" err="1"/>
              <a:t>e.g</a:t>
            </a:r>
            <a:r>
              <a:rPr lang="sv-SE" sz="2600" dirty="0"/>
              <a:t>., </a:t>
            </a:r>
            <a:r>
              <a:rPr lang="sv-SE" sz="2600" dirty="0" err="1"/>
              <a:t>consultants</a:t>
            </a:r>
            <a:r>
              <a:rPr lang="sv-SE" sz="2600" dirty="0"/>
              <a:t>, </a:t>
            </a:r>
            <a:r>
              <a:rPr lang="sv-SE" sz="2600" dirty="0" err="1"/>
              <a:t>experienced</a:t>
            </a:r>
            <a:r>
              <a:rPr lang="sv-SE" sz="2600" dirty="0"/>
              <a:t> </a:t>
            </a:r>
            <a:r>
              <a:rPr lang="sv-SE" sz="2600" dirty="0" err="1"/>
              <a:t>developers</a:t>
            </a:r>
            <a:endParaRPr lang="sv-SE" sz="2600" dirty="0"/>
          </a:p>
          <a:p>
            <a:r>
              <a:rPr lang="en-GB" sz="2800" dirty="0">
                <a:solidFill>
                  <a:srgbClr val="30C6D6"/>
                </a:solidFill>
              </a:rPr>
              <a:t>Including more than four generally slows the process </a:t>
            </a:r>
          </a:p>
          <a:p>
            <a:pPr lvl="1"/>
            <a:r>
              <a:rPr lang="en-GB" sz="2400" dirty="0"/>
              <a:t>People tend to argue </a:t>
            </a:r>
          </a:p>
          <a:p>
            <a:pPr lvl="1"/>
            <a:r>
              <a:rPr lang="en-GB" sz="2400" dirty="0"/>
              <a:t>Getting side-tracked on unrelated issues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 err="1"/>
              <a:t>Code</a:t>
            </a:r>
            <a:r>
              <a:rPr lang="sv-SE" dirty="0"/>
              <a:t> Review Process</a:t>
            </a:r>
            <a:endParaRPr dirty="0"/>
          </a:p>
        </p:txBody>
      </p:sp>
      <p:sp>
        <p:nvSpPr>
          <p:cNvPr id="212" name="Google Shape;212;p27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Code</a:t>
            </a:r>
            <a:r>
              <a:rPr lang="sv-SE" sz="3000" dirty="0"/>
              <a:t> Review </a:t>
            </a:r>
            <a:r>
              <a:rPr lang="sv-SE" sz="3000" dirty="0" err="1"/>
              <a:t>Processes</a:t>
            </a:r>
            <a:r>
              <a:rPr lang="sv-SE" sz="3000" dirty="0"/>
              <a:t> </a:t>
            </a:r>
            <a:r>
              <a:rPr lang="sv-SE" sz="3000" dirty="0" err="1"/>
              <a:t>vary</a:t>
            </a:r>
            <a:r>
              <a:rPr lang="sv-SE" sz="3000" dirty="0"/>
              <a:t> </a:t>
            </a:r>
            <a:r>
              <a:rPr lang="sv-SE" sz="3000" dirty="0" err="1"/>
              <a:t>widely</a:t>
            </a:r>
            <a:r>
              <a:rPr lang="sv-SE" sz="3000" dirty="0"/>
              <a:t> in </a:t>
            </a:r>
            <a:r>
              <a:rPr lang="sv-SE" sz="3000" dirty="0" err="1"/>
              <a:t>their</a:t>
            </a:r>
            <a:r>
              <a:rPr lang="sv-SE" sz="3000" dirty="0"/>
              <a:t> </a:t>
            </a:r>
            <a:r>
              <a:rPr lang="sv-SE" sz="3000" dirty="0" err="1"/>
              <a:t>formality</a:t>
            </a:r>
            <a:endParaRPr sz="3000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b="1" dirty="0" err="1"/>
              <a:t>Inspection</a:t>
            </a:r>
            <a:r>
              <a:rPr lang="sv-SE" sz="3000" dirty="0"/>
              <a:t> – </a:t>
            </a:r>
            <a:r>
              <a:rPr lang="sv-SE" sz="3000" dirty="0" err="1"/>
              <a:t>most</a:t>
            </a:r>
            <a:r>
              <a:rPr lang="sv-SE" sz="3000" dirty="0"/>
              <a:t> formal process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Separated</a:t>
            </a:r>
            <a:r>
              <a:rPr lang="sv-SE" dirty="0"/>
              <a:t> </a:t>
            </a:r>
            <a:r>
              <a:rPr lang="sv-SE" dirty="0" err="1"/>
              <a:t>roles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>
                <a:solidFill>
                  <a:srgbClr val="30C6D6"/>
                </a:solidFill>
              </a:rPr>
              <a:t>Usage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 err="1">
                <a:solidFill>
                  <a:srgbClr val="30C6D6"/>
                </a:solidFill>
              </a:rPr>
              <a:t>of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 err="1">
                <a:solidFill>
                  <a:srgbClr val="30C6D6"/>
                </a:solidFill>
              </a:rPr>
              <a:t>Checklists</a:t>
            </a:r>
            <a:endParaRPr dirty="0">
              <a:solidFill>
                <a:srgbClr val="30C6D6"/>
              </a:solidFill>
            </a:endParaRPr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Formal </a:t>
            </a:r>
            <a:r>
              <a:rPr lang="sv-SE" dirty="0" err="1"/>
              <a:t>collection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metrics</a:t>
            </a:r>
            <a:r>
              <a:rPr lang="sv-SE" dirty="0"/>
              <a:t> </a:t>
            </a:r>
            <a:r>
              <a:rPr lang="sv-SE" dirty="0" err="1"/>
              <a:t>defects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sz="3000" dirty="0" err="1"/>
              <a:t>e.g</a:t>
            </a:r>
            <a:r>
              <a:rPr lang="sv-SE" sz="3000" dirty="0"/>
              <a:t>., </a:t>
            </a:r>
            <a:r>
              <a:rPr lang="sv-SE" sz="3000" b="1" dirty="0" err="1"/>
              <a:t>Walkthrough</a:t>
            </a:r>
            <a:r>
              <a:rPr lang="sv-SE" sz="3000" dirty="0"/>
              <a:t> – less formal process</a:t>
            </a:r>
            <a:endParaRPr sz="3000"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 err="1"/>
              <a:t>Author</a:t>
            </a:r>
            <a:r>
              <a:rPr lang="sv-SE" dirty="0"/>
              <a:t> = Moderator, </a:t>
            </a:r>
            <a:r>
              <a:rPr lang="sv-SE" dirty="0" err="1"/>
              <a:t>Reader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Driven by </a:t>
            </a:r>
            <a:r>
              <a:rPr lang="sv-SE" dirty="0" err="1"/>
              <a:t>author’s</a:t>
            </a:r>
            <a:r>
              <a:rPr lang="sv-SE" dirty="0"/>
              <a:t> </a:t>
            </a:r>
            <a:r>
              <a:rPr lang="sv-SE" dirty="0" err="1"/>
              <a:t>goals</a:t>
            </a:r>
            <a:endParaRPr lang="sv-SE" dirty="0"/>
          </a:p>
          <a:p>
            <a:pPr indent="-393700">
              <a:spcBef>
                <a:spcPts val="1000"/>
              </a:spcBef>
              <a:buSzPts val="2600"/>
              <a:buChar char="–"/>
            </a:pPr>
            <a:r>
              <a:rPr lang="sv-SE" b="1" dirty="0" err="1"/>
              <a:t>Anything</a:t>
            </a:r>
            <a:r>
              <a:rPr lang="sv-SE" b="1" dirty="0"/>
              <a:t> in </a:t>
            </a:r>
            <a:r>
              <a:rPr lang="sv-SE" b="1" dirty="0" err="1"/>
              <a:t>between</a:t>
            </a:r>
            <a:endParaRPr b="1" dirty="0"/>
          </a:p>
        </p:txBody>
      </p:sp>
      <p:sp>
        <p:nvSpPr>
          <p:cNvPr id="213" name="Google Shape;213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Checklists for Code Review</a:t>
            </a:r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Identify</a:t>
            </a:r>
            <a:r>
              <a:rPr lang="sv-SE" dirty="0"/>
              <a:t> relevant </a:t>
            </a:r>
            <a:r>
              <a:rPr lang="sv-SE" dirty="0" err="1"/>
              <a:t>aspects</a:t>
            </a:r>
            <a:endParaRPr lang="sv-SE"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Walk </a:t>
            </a:r>
            <a:r>
              <a:rPr lang="sv-SE" dirty="0" err="1"/>
              <a:t>through</a:t>
            </a:r>
            <a:r>
              <a:rPr lang="sv-SE" dirty="0"/>
              <a:t> the </a:t>
            </a:r>
            <a:r>
              <a:rPr lang="sv-SE" dirty="0" err="1"/>
              <a:t>functionality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code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Look for </a:t>
            </a:r>
            <a:r>
              <a:rPr lang="sv-SE" dirty="0" err="1"/>
              <a:t>too</a:t>
            </a:r>
            <a:r>
              <a:rPr lang="sv-SE" dirty="0"/>
              <a:t> </a:t>
            </a:r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dirty="0" err="1"/>
              <a:t>complexity</a:t>
            </a:r>
            <a:r>
              <a:rPr lang="sv-SE" dirty="0"/>
              <a:t>, </a:t>
            </a:r>
            <a:r>
              <a:rPr lang="sv-SE" dirty="0" err="1"/>
              <a:t>functionality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Look for common defensive </a:t>
            </a:r>
            <a:r>
              <a:rPr lang="sv-SE" dirty="0" err="1"/>
              <a:t>coding</a:t>
            </a:r>
            <a:r>
              <a:rPr lang="sv-SE" dirty="0"/>
              <a:t> </a:t>
            </a:r>
            <a:r>
              <a:rPr lang="sv-SE" dirty="0" err="1"/>
              <a:t>mistakes</a:t>
            </a:r>
            <a:endParaRPr dirty="0"/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Look for Common </a:t>
            </a:r>
            <a:r>
              <a:rPr lang="sv-SE" dirty="0" err="1"/>
              <a:t>Vulnerabilities</a:t>
            </a:r>
            <a:endParaRPr dirty="0"/>
          </a:p>
        </p:txBody>
      </p:sp>
      <p:sp>
        <p:nvSpPr>
          <p:cNvPr id="221" name="Google Shape;221;p2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Example: Checklist for crypto issue</a:t>
            </a:r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  <p:sp>
        <p:nvSpPr>
          <p:cNvPr id="229" name="Google Shape;229;p29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// Simple Java code to encrypt/decrypt data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private static byte[] encrypt(byte[] raw, byte[] clear) throws Exception {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SecretKeySpec skeySpec = new SecretKeySpec(raw, "AES");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 cipher = </a:t>
            </a:r>
            <a:r>
              <a:rPr lang="sv-SE" sz="1400" b="1">
                <a:latin typeface="Courier New"/>
                <a:ea typeface="Courier New"/>
                <a:cs typeface="Courier New"/>
                <a:sym typeface="Courier New"/>
              </a:rPr>
              <a:t>Cipher.getInstance("AES");</a:t>
            </a:r>
            <a:endParaRPr sz="14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cipher.init(Cipher.ENCRYPT_MODE, skeySpec);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byte[] encrypted = cipher.doFinal(clear);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return encrypted;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private static byte[] decrypt(byte[] raw, byte[] encrypted) throws Exception {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SecretKeySpec skeySpec = new SecretKeySpec(raw, "AES");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 cipher = Cipher.getInstance("AES");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cipher.init(Cipher.DECRYPT_MODE, skeySpec);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byte[] decrypted = cipher.doFinal(encrypted);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    return decrypted;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sv-SE" sz="14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0" name="Google Shape;230;p29"/>
          <p:cNvSpPr/>
          <p:nvPr/>
        </p:nvSpPr>
        <p:spPr>
          <a:xfrm>
            <a:off x="4572000" y="2147075"/>
            <a:ext cx="853800" cy="335400"/>
          </a:xfrm>
          <a:prstGeom prst="ellipse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9"/>
          <p:cNvSpPr/>
          <p:nvPr/>
        </p:nvSpPr>
        <p:spPr>
          <a:xfrm>
            <a:off x="5144575" y="4973650"/>
            <a:ext cx="3602100" cy="1012200"/>
          </a:xfrm>
          <a:prstGeom prst="rect">
            <a:avLst/>
          </a:prstGeom>
          <a:noFill/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Using </a:t>
            </a:r>
            <a:r>
              <a:rPr lang="sv-SE" sz="26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AES</a:t>
            </a: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sv-SE" sz="26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CBC mode </a:t>
            </a:r>
            <a:r>
              <a:rPr lang="sv-SE" sz="26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(default) is insecure</a:t>
            </a:r>
            <a:endParaRPr sz="260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Example: Checklist for crypto issue</a:t>
            </a:r>
            <a:endParaRPr/>
          </a:p>
        </p:txBody>
      </p:sp>
      <p:pic>
        <p:nvPicPr>
          <p:cNvPr id="238" name="Google Shape;2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900" y="1323376"/>
            <a:ext cx="7790151" cy="5061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  <p:sp>
        <p:nvSpPr>
          <p:cNvPr id="240" name="Google Shape;240;p30"/>
          <p:cNvSpPr txBox="1"/>
          <p:nvPr/>
        </p:nvSpPr>
        <p:spPr>
          <a:xfrm>
            <a:off x="193100" y="6354825"/>
            <a:ext cx="789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Michael Howard, “A Process for Performing Security Code Reviews”. IEEE Security &amp; Privacy.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8D89-8772-3F47-87B6-387BAC4C1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Example: OWASP checklist for SQLi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BE121-3873-01E1-148A-6E290BCC1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Review all code that calls EXECUTE, EXEC, any SQL calls that can call outside resources or command line</a:t>
            </a:r>
          </a:p>
          <a:p>
            <a:pPr lvl="1"/>
            <a:r>
              <a:rPr lang="en-GB" dirty="0"/>
              <a:t>Always validate user input by testing type, length, format, and range</a:t>
            </a:r>
          </a:p>
          <a:p>
            <a:pPr lvl="1"/>
            <a:r>
              <a:rPr lang="en-GB" dirty="0"/>
              <a:t>Test the content of string variables and accept only expected values</a:t>
            </a:r>
          </a:p>
          <a:p>
            <a:pPr lvl="1"/>
            <a:r>
              <a:rPr lang="en-GB" dirty="0"/>
              <a:t>Never build SQL statements directly from user input </a:t>
            </a:r>
          </a:p>
          <a:p>
            <a:pPr lvl="1"/>
            <a:r>
              <a:rPr lang="en-GB" dirty="0"/>
              <a:t>Use SQL API provided by platform. i.e. Parameterized Statements</a:t>
            </a:r>
          </a:p>
          <a:p>
            <a:pPr lvl="1"/>
            <a:r>
              <a:rPr lang="en-GB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114E0-DDF8-FC19-E415-43FF22E5CC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21</a:t>
            </a:fld>
            <a:endParaRPr lang="sv-S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774C5C-F222-218E-236F-0B2293BD4A99}"/>
              </a:ext>
            </a:extLst>
          </p:cNvPr>
          <p:cNvSpPr txBox="1"/>
          <p:nvPr/>
        </p:nvSpPr>
        <p:spPr>
          <a:xfrm>
            <a:off x="457200" y="6198255"/>
            <a:ext cx="3959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OWASP </a:t>
            </a:r>
            <a:r>
              <a:rPr lang="sv-SE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Code</a:t>
            </a:r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Review </a:t>
            </a:r>
            <a:r>
              <a:rPr lang="sv-SE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Guideline</a:t>
            </a:r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https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://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owasp.org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/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www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project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code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</a:t>
            </a:r>
            <a:r>
              <a:rPr lang="sv-SE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review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-guide</a:t>
            </a:r>
            <a:endParaRPr lang="en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58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8CB31-0CC9-1F0F-62F5-76627106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Fatigue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4843F-2960-715C-2EE7-1A469EB0F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this type of activity, people get tired quickly</a:t>
            </a:r>
          </a:p>
          <a:p>
            <a:pPr lvl="1"/>
            <a:r>
              <a:rPr lang="en-GB" dirty="0"/>
              <a:t>Two hours long sessions</a:t>
            </a:r>
          </a:p>
          <a:p>
            <a:pPr lvl="1"/>
            <a:r>
              <a:rPr lang="en-GB" dirty="0"/>
              <a:t>Max two such sessions per day</a:t>
            </a:r>
          </a:p>
          <a:p>
            <a:pPr lvl="1"/>
            <a:endParaRPr lang="en-GB" dirty="0"/>
          </a:p>
          <a:p>
            <a:r>
              <a:rPr lang="en-GB" dirty="0"/>
              <a:t>What to do in case of larger apps?</a:t>
            </a:r>
          </a:p>
          <a:p>
            <a:pPr lvl="1"/>
            <a:r>
              <a:rPr lang="en-GB" dirty="0"/>
              <a:t>Set priorities!</a:t>
            </a:r>
          </a:p>
          <a:p>
            <a:endParaRPr lang="en-GB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F0A00-FD20-FCE5-D7C0-41F3EA3989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7038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C5E6-9BE7-00BC-8420-F8DBFE3D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Where to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2CA76-02BB-046A-B496-C8EC6BF16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Code listening on a globally accessible network interface</a:t>
            </a:r>
          </a:p>
          <a:p>
            <a:r>
              <a:rPr lang="en-GB" dirty="0"/>
              <a:t>Code that runs with elevated privileges </a:t>
            </a:r>
          </a:p>
          <a:p>
            <a:r>
              <a:rPr lang="en-GB" dirty="0"/>
              <a:t>Code that handles sensitive data </a:t>
            </a:r>
          </a:p>
          <a:p>
            <a:endParaRPr lang="en-GB" dirty="0"/>
          </a:p>
          <a:p>
            <a:r>
              <a:rPr lang="en-DE" dirty="0"/>
              <a:t>Old code</a:t>
            </a:r>
          </a:p>
          <a:p>
            <a:r>
              <a:rPr lang="en-GB" dirty="0"/>
              <a:t>Code with a history of vulnerabilities </a:t>
            </a:r>
          </a:p>
          <a:p>
            <a:r>
              <a:rPr lang="en-GB" dirty="0"/>
              <a:t>Complex code </a:t>
            </a:r>
          </a:p>
          <a:p>
            <a:r>
              <a:rPr lang="en-GB" dirty="0"/>
              <a:t>Code that changes frequently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F4658-25A9-2052-55CD-80E1434196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sv-SE" smtClean="0"/>
              <a:pPr lvl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958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 err="1"/>
              <a:t>Code</a:t>
            </a:r>
            <a:r>
              <a:rPr lang="sv-SE" dirty="0"/>
              <a:t> </a:t>
            </a:r>
            <a:r>
              <a:rPr lang="sv-SE" dirty="0" err="1"/>
              <a:t>review</a:t>
            </a:r>
            <a:r>
              <a:rPr lang="sv-SE" dirty="0"/>
              <a:t> </a:t>
            </a:r>
            <a:r>
              <a:rPr lang="sv-SE" dirty="0" err="1"/>
              <a:t>effective</a:t>
            </a:r>
            <a:r>
              <a:rPr lang="sv-SE" dirty="0"/>
              <a:t>?</a:t>
            </a:r>
            <a:endParaRPr dirty="0"/>
          </a:p>
        </p:txBody>
      </p:sp>
      <p:sp>
        <p:nvSpPr>
          <p:cNvPr id="247" name="Google Shape;247;p3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sv-SE" sz="2800" dirty="0" err="1"/>
              <a:t>How</a:t>
            </a:r>
            <a:r>
              <a:rPr lang="sv-SE" sz="2800" dirty="0"/>
              <a:t> </a:t>
            </a:r>
            <a:r>
              <a:rPr lang="sv-SE" sz="2800" dirty="0" err="1"/>
              <a:t>important</a:t>
            </a:r>
            <a:r>
              <a:rPr lang="sv-SE" sz="2800" dirty="0"/>
              <a:t> </a:t>
            </a:r>
            <a:r>
              <a:rPr lang="sv-SE" sz="2800" dirty="0" err="1"/>
              <a:t>are</a:t>
            </a:r>
            <a:r>
              <a:rPr lang="sv-SE" sz="2800" dirty="0"/>
              <a:t> </a:t>
            </a:r>
            <a:r>
              <a:rPr lang="sv-SE" sz="2800" dirty="0" err="1"/>
              <a:t>these</a:t>
            </a:r>
            <a:r>
              <a:rPr lang="sv-SE" sz="2800" dirty="0"/>
              <a:t> </a:t>
            </a:r>
            <a:r>
              <a:rPr lang="sv-SE" sz="2800" dirty="0" err="1"/>
              <a:t>activities</a:t>
            </a:r>
            <a:r>
              <a:rPr lang="sv-SE" sz="2800" dirty="0"/>
              <a:t> (</a:t>
            </a:r>
            <a:r>
              <a:rPr lang="sv-SE" sz="2800" dirty="0" err="1"/>
              <a:t>code</a:t>
            </a:r>
            <a:r>
              <a:rPr lang="sv-SE" sz="2800" dirty="0"/>
              <a:t> </a:t>
            </a:r>
            <a:r>
              <a:rPr lang="sv-SE" sz="2800" dirty="0" err="1"/>
              <a:t>review</a:t>
            </a:r>
            <a:r>
              <a:rPr lang="sv-SE" sz="2800" dirty="0"/>
              <a:t>) to </a:t>
            </a:r>
            <a:r>
              <a:rPr lang="sv-SE" sz="2800" dirty="0" err="1"/>
              <a:t>assure</a:t>
            </a:r>
            <a:r>
              <a:rPr lang="sv-SE" sz="2800" dirty="0"/>
              <a:t> the </a:t>
            </a:r>
            <a:r>
              <a:rPr lang="sv-SE" sz="2800" dirty="0" err="1"/>
              <a:t>code</a:t>
            </a:r>
            <a:r>
              <a:rPr lang="sv-SE" sz="2800" dirty="0"/>
              <a:t> </a:t>
            </a:r>
            <a:r>
              <a:rPr lang="sv-SE" sz="2800" dirty="0" err="1"/>
              <a:t>quality</a:t>
            </a:r>
            <a:r>
              <a:rPr lang="sv-SE" sz="2800" dirty="0"/>
              <a:t>?</a:t>
            </a:r>
            <a:endParaRPr sz="2800" dirty="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sv-SE" sz="2800" dirty="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sv-SE" sz="2800" dirty="0"/>
              <a:t>Recent research </a:t>
            </a:r>
            <a:r>
              <a:rPr lang="sv-SE" sz="2800" dirty="0" err="1"/>
              <a:t>found</a:t>
            </a:r>
            <a:r>
              <a:rPr lang="sv-SE" sz="2800" dirty="0"/>
              <a:t> a </a:t>
            </a:r>
            <a:r>
              <a:rPr lang="sv-SE" sz="2800" dirty="0" err="1"/>
              <a:t>huge</a:t>
            </a:r>
            <a:r>
              <a:rPr lang="sv-SE" sz="2800" dirty="0"/>
              <a:t> </a:t>
            </a:r>
            <a:r>
              <a:rPr lang="sv-SE" sz="2800" dirty="0" err="1"/>
              <a:t>change</a:t>
            </a:r>
            <a:r>
              <a:rPr lang="sv-SE" sz="2800" dirty="0"/>
              <a:t> in </a:t>
            </a:r>
            <a:r>
              <a:rPr lang="sv-SE" sz="2800" dirty="0" err="1"/>
              <a:t>development</a:t>
            </a:r>
            <a:r>
              <a:rPr lang="sv-SE" sz="2800" dirty="0"/>
              <a:t> process </a:t>
            </a:r>
            <a:r>
              <a:rPr lang="sv-SE" sz="2800" dirty="0" err="1"/>
              <a:t>of</a:t>
            </a:r>
            <a:r>
              <a:rPr lang="sv-SE" sz="2800" dirty="0"/>
              <a:t> an </a:t>
            </a:r>
            <a:r>
              <a:rPr lang="sv-SE" sz="2800" dirty="0" err="1"/>
              <a:t>open</a:t>
            </a:r>
            <a:r>
              <a:rPr lang="sv-SE" sz="2800" dirty="0"/>
              <a:t>-source </a:t>
            </a:r>
            <a:r>
              <a:rPr lang="sv-SE" sz="2800" dirty="0" err="1"/>
              <a:t>project</a:t>
            </a:r>
            <a:r>
              <a:rPr lang="sv-SE" sz="2800" dirty="0"/>
              <a:t> [1]</a:t>
            </a:r>
            <a:endParaRPr sz="2800" dirty="0"/>
          </a:p>
          <a:p>
            <a:pPr marL="914400" lvl="1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–"/>
            </a:pPr>
            <a:r>
              <a:rPr lang="sv-SE" dirty="0" err="1"/>
              <a:t>After</a:t>
            </a:r>
            <a:r>
              <a:rPr lang="sv-SE" dirty="0"/>
              <a:t> a </a:t>
            </a:r>
            <a:r>
              <a:rPr lang="sv-SE" dirty="0" err="1"/>
              <a:t>vulnerability</a:t>
            </a:r>
            <a:r>
              <a:rPr lang="sv-SE" dirty="0"/>
              <a:t> </a:t>
            </a:r>
            <a:r>
              <a:rPr lang="sv-SE" dirty="0" err="1"/>
              <a:t>scandal</a:t>
            </a:r>
            <a:endParaRPr dirty="0"/>
          </a:p>
        </p:txBody>
      </p:sp>
      <p:sp>
        <p:nvSpPr>
          <p:cNvPr id="248" name="Google Shape;248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24</a:t>
            </a:fld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[1] 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&amp; Heartbleed Vulnerability </a:t>
            </a:r>
            <a:endParaRPr/>
          </a:p>
        </p:txBody>
      </p:sp>
      <p:sp>
        <p:nvSpPr>
          <p:cNvPr id="256" name="Google Shape;256;p32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2800"/>
              <a:buChar char="•"/>
            </a:pPr>
            <a:r>
              <a:rPr lang="sv-SE" sz="2800" b="1">
                <a:solidFill>
                  <a:srgbClr val="FF0080"/>
                </a:solidFill>
              </a:rPr>
              <a:t>OpenSSL</a:t>
            </a:r>
            <a:endParaRPr sz="2800" b="1">
              <a:solidFill>
                <a:srgbClr val="FF0080"/>
              </a:solidFill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One of most common used libraries</a:t>
            </a:r>
            <a:endParaRPr sz="260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Secure communications over internet</a:t>
            </a:r>
            <a:endParaRPr sz="2600"/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2800"/>
              <a:buChar char="•"/>
            </a:pPr>
            <a:r>
              <a:rPr lang="sv-SE" sz="2800" b="1">
                <a:solidFill>
                  <a:srgbClr val="FF0080"/>
                </a:solidFill>
              </a:rPr>
              <a:t>Heartbleed</a:t>
            </a:r>
            <a:endParaRPr sz="2800" b="1">
              <a:solidFill>
                <a:srgbClr val="FF0080"/>
              </a:solidFill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Discovered in 2014</a:t>
            </a:r>
            <a:endParaRPr sz="260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Exploited a </a:t>
            </a:r>
            <a:r>
              <a:rPr lang="sv-SE" sz="2600">
                <a:solidFill>
                  <a:srgbClr val="FF0080"/>
                </a:solidFill>
              </a:rPr>
              <a:t>buffer over-read vulnerability</a:t>
            </a:r>
            <a:r>
              <a:rPr lang="sv-SE" sz="2600"/>
              <a:t> </a:t>
            </a:r>
            <a:br>
              <a:rPr lang="sv-SE" sz="2600"/>
            </a:br>
            <a:r>
              <a:rPr lang="sv-SE" sz="2600"/>
              <a:t>in the cryptography library of OpenSSL</a:t>
            </a:r>
            <a:endParaRPr sz="260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sv-SE" sz="2600"/>
              <a:t>Two-thirds of https-enabled websites worldwide were affected</a:t>
            </a:r>
            <a:endParaRPr sz="260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  <p:pic>
        <p:nvPicPr>
          <p:cNvPr id="258" name="Google Shape;2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7500" y="1410850"/>
            <a:ext cx="2105451" cy="251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responses after the Heartbleed</a:t>
            </a:r>
            <a:endParaRPr/>
          </a:p>
        </p:txBody>
      </p:sp>
      <p:sp>
        <p:nvSpPr>
          <p:cNvPr id="265" name="Google Shape;265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  <p:graphicFrame>
        <p:nvGraphicFramePr>
          <p:cNvPr id="266" name="Google Shape;266;p33"/>
          <p:cNvGraphicFramePr/>
          <p:nvPr/>
        </p:nvGraphicFramePr>
        <p:xfrm>
          <a:off x="250075" y="1647575"/>
          <a:ext cx="8610575" cy="3913200"/>
        </p:xfrm>
        <a:graphic>
          <a:graphicData uri="http://schemas.openxmlformats.org/drawingml/2006/table">
            <a:tbl>
              <a:tblPr>
                <a:noFill/>
                <a:tableStyleId>{767AB5D8-6D85-4A96-90BD-A12BB5C54E21}</a:tableStyleId>
              </a:tblPr>
              <a:tblGrid>
                <a:gridCol w="155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 2014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Publication of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security policy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on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vulnerability handling</a:t>
                      </a:r>
                      <a:endParaRPr sz="2200">
                        <a:solidFill>
                          <a:srgbClr val="FF008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commits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 review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before merged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0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 2015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 code base are reformatted to follow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coding style</a:t>
                      </a:r>
                      <a:endParaRPr sz="2200">
                        <a:solidFill>
                          <a:srgbClr val="FF008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 2016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 tools (</a:t>
                      </a:r>
                      <a:r>
                        <a:rPr lang="sv-SE" sz="2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directory </a:t>
                      </a:r>
                      <a:r>
                        <a:rPr lang="sv-SE" sz="2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/fuzz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 for supporting easy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fuzzing</a:t>
                      </a:r>
                      <a:endParaRPr sz="2200">
                        <a:solidFill>
                          <a:srgbClr val="FF008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54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Aug 2016, Sep 2018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Release new versions: </a:t>
                      </a:r>
                      <a:r>
                        <a:rPr lang="sv-SE" sz="2200">
                          <a:solidFill>
                            <a:srgbClr val="FF008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 old algorithms/protocols</a:t>
                      </a:r>
                      <a:r>
                        <a:rPr lang="sv-SE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(3DES, RC4, SSLv2), support for TLS 1.3, SHA3</a:t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7" name="Google Shape;267;p33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metrics after the Heartbleed</a:t>
            </a:r>
            <a:endParaRPr/>
          </a:p>
        </p:txBody>
      </p:sp>
      <p:sp>
        <p:nvSpPr>
          <p:cNvPr id="299" name="Google Shape;299;p3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  <p:sp>
        <p:nvSpPr>
          <p:cNvPr id="300" name="Google Shape;300;p36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5184625" y="1758975"/>
            <a:ext cx="3830700" cy="3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size </a:t>
            </a:r>
            <a:r>
              <a:rPr lang="sv-SE" sz="24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decreases significantly</a:t>
            </a: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then increases slowly (with new features TLS 1.3, SHA3)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 complexity </a:t>
            </a:r>
            <a:r>
              <a:rPr lang="sv-SE" sz="24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decreases significantly</a:t>
            </a: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remains low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Results of refactoring and reformatting code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6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Code Size and Complexity</a:t>
            </a:r>
            <a:endParaRPr/>
          </a:p>
        </p:txBody>
      </p:sp>
      <p:pic>
        <p:nvPicPr>
          <p:cNvPr id="303" name="Google Shape;30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00" y="1846551"/>
            <a:ext cx="4362124" cy="209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015" y="4028225"/>
            <a:ext cx="4109459" cy="2050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" name="Google Shape;305;p36"/>
          <p:cNvCxnSpPr/>
          <p:nvPr/>
        </p:nvCxnSpPr>
        <p:spPr>
          <a:xfrm flipH="1">
            <a:off x="4114975" y="2090700"/>
            <a:ext cx="1151700" cy="87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06" name="Google Shape;306;p36"/>
          <p:cNvCxnSpPr/>
          <p:nvPr/>
        </p:nvCxnSpPr>
        <p:spPr>
          <a:xfrm flipH="1">
            <a:off x="2050850" y="2037425"/>
            <a:ext cx="3202500" cy="938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07" name="Google Shape;307;p36"/>
          <p:cNvCxnSpPr/>
          <p:nvPr/>
        </p:nvCxnSpPr>
        <p:spPr>
          <a:xfrm flipH="1">
            <a:off x="4012825" y="3900975"/>
            <a:ext cx="1171800" cy="925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08" name="Google Shape;308;p36"/>
          <p:cNvCxnSpPr/>
          <p:nvPr/>
        </p:nvCxnSpPr>
        <p:spPr>
          <a:xfrm flipH="1">
            <a:off x="1947925" y="3848475"/>
            <a:ext cx="3198900" cy="1071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OpenSSL metrics after the Heartbleed</a:t>
            </a:r>
            <a:endParaRPr/>
          </a:p>
        </p:txBody>
      </p:sp>
      <p:sp>
        <p:nvSpPr>
          <p:cNvPr id="274" name="Google Shape;274;p3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28</a:t>
            </a:fld>
            <a:endParaRPr/>
          </a:p>
        </p:txBody>
      </p:sp>
      <p:sp>
        <p:nvSpPr>
          <p:cNvPr id="275" name="Google Shape;275;p34"/>
          <p:cNvSpPr txBox="1"/>
          <p:nvPr/>
        </p:nvSpPr>
        <p:spPr>
          <a:xfrm>
            <a:off x="206425" y="6044350"/>
            <a:ext cx="80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Walden. The Impact of a Major Security Event on an Open Source Project: The Case of OpenSSL. MSR 2020.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848776"/>
            <a:ext cx="5789626" cy="407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4"/>
          <p:cNvSpPr txBox="1"/>
          <p:nvPr/>
        </p:nvSpPr>
        <p:spPr>
          <a:xfrm>
            <a:off x="6285400" y="1766675"/>
            <a:ext cx="2596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 of vulnerabilities found </a:t>
            </a:r>
            <a:r>
              <a:rPr lang="sv-SE" sz="24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increase dramatically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8" name="Google Shape;278;p34"/>
          <p:cNvCxnSpPr>
            <a:stCxn id="277" idx="1"/>
          </p:cNvCxnSpPr>
          <p:nvPr/>
        </p:nvCxnSpPr>
        <p:spPr>
          <a:xfrm flipH="1">
            <a:off x="4540900" y="2413175"/>
            <a:ext cx="1744500" cy="1124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279" name="Google Shape;279;p34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sv-SE"/>
              <a:t># of vulnerabilities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Automated Vulnerability Repair in Source Code</a:t>
            </a:r>
            <a:endParaRPr/>
          </a:p>
        </p:txBody>
      </p:sp>
      <p:sp>
        <p:nvSpPr>
          <p:cNvPr id="315" name="Google Shape;315;p37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Automate the Debugging Process</a:t>
            </a:r>
            <a:endParaRPr/>
          </a:p>
        </p:txBody>
      </p:sp>
      <p:sp>
        <p:nvSpPr>
          <p:cNvPr id="321" name="Google Shape;321;p3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30</a:t>
            </a:fld>
            <a:endParaRPr/>
          </a:p>
        </p:txBody>
      </p:sp>
      <p:sp>
        <p:nvSpPr>
          <p:cNvPr id="322" name="Google Shape;322;p38"/>
          <p:cNvSpPr txBox="1">
            <a:spLocks noGrp="1"/>
          </p:cNvSpPr>
          <p:nvPr>
            <p:ph type="body" idx="1"/>
          </p:nvPr>
        </p:nvSpPr>
        <p:spPr>
          <a:xfrm>
            <a:off x="457200" y="3291175"/>
            <a:ext cx="8229600" cy="343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sv-SE" sz="2800" b="1" dirty="0" err="1">
                <a:solidFill>
                  <a:srgbClr val="000000"/>
                </a:solidFill>
              </a:rPr>
              <a:t>Identifying</a:t>
            </a:r>
            <a:r>
              <a:rPr lang="sv-SE" sz="2800" b="1" dirty="0">
                <a:solidFill>
                  <a:srgbClr val="000000"/>
                </a:solidFill>
              </a:rPr>
              <a:t> Bug: </a:t>
            </a:r>
            <a:r>
              <a:rPr lang="sv-SE" sz="2800" dirty="0" err="1">
                <a:solidFill>
                  <a:srgbClr val="000000"/>
                </a:solidFill>
              </a:rPr>
              <a:t>Static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Analysis</a:t>
            </a:r>
            <a:r>
              <a:rPr lang="sv-SE" sz="2800" dirty="0">
                <a:solidFill>
                  <a:srgbClr val="000000"/>
                </a:solidFill>
              </a:rPr>
              <a:t> (</a:t>
            </a:r>
            <a:r>
              <a:rPr lang="sv-SE" sz="2800" dirty="0" err="1">
                <a:solidFill>
                  <a:srgbClr val="000000"/>
                </a:solidFill>
              </a:rPr>
              <a:t>verification</a:t>
            </a:r>
            <a:r>
              <a:rPr lang="sv-SE" sz="2800" dirty="0">
                <a:solidFill>
                  <a:srgbClr val="000000"/>
                </a:solidFill>
              </a:rPr>
              <a:t>, </a:t>
            </a:r>
            <a:r>
              <a:rPr lang="sv-SE" sz="2800" dirty="0" err="1">
                <a:solidFill>
                  <a:srgbClr val="000000"/>
                </a:solidFill>
              </a:rPr>
              <a:t>code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review</a:t>
            </a:r>
            <a:r>
              <a:rPr lang="sv-SE" sz="2800" dirty="0">
                <a:solidFill>
                  <a:srgbClr val="000000"/>
                </a:solidFill>
              </a:rPr>
              <a:t>), </a:t>
            </a:r>
            <a:r>
              <a:rPr lang="sv-SE" sz="2800" dirty="0" err="1">
                <a:solidFill>
                  <a:srgbClr val="000000"/>
                </a:solidFill>
              </a:rPr>
              <a:t>Testing</a:t>
            </a:r>
            <a:r>
              <a:rPr lang="sv-SE" sz="2800" dirty="0">
                <a:solidFill>
                  <a:srgbClr val="000000"/>
                </a:solidFill>
              </a:rPr>
              <a:t>, </a:t>
            </a:r>
            <a:r>
              <a:rPr lang="sv-SE" sz="2800" dirty="0" err="1">
                <a:solidFill>
                  <a:srgbClr val="000000"/>
                </a:solidFill>
              </a:rPr>
              <a:t>Fuzzing</a:t>
            </a:r>
            <a:r>
              <a:rPr lang="sv-SE" sz="2800" dirty="0">
                <a:solidFill>
                  <a:srgbClr val="000000"/>
                </a:solidFill>
              </a:rPr>
              <a:t> ...</a:t>
            </a:r>
            <a:endParaRPr sz="2800" dirty="0">
              <a:solidFill>
                <a:srgbClr val="000000"/>
              </a:solidFill>
            </a:endParaRPr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sv-SE" sz="2800" b="1" dirty="0" err="1">
                <a:solidFill>
                  <a:srgbClr val="000000"/>
                </a:solidFill>
              </a:rPr>
              <a:t>Locating</a:t>
            </a:r>
            <a:r>
              <a:rPr lang="sv-SE" sz="2800" b="1" dirty="0">
                <a:solidFill>
                  <a:srgbClr val="000000"/>
                </a:solidFill>
              </a:rPr>
              <a:t> Bug: </a:t>
            </a:r>
            <a:r>
              <a:rPr lang="sv-SE" sz="2800" dirty="0" err="1">
                <a:solidFill>
                  <a:srgbClr val="000000"/>
                </a:solidFill>
              </a:rPr>
              <a:t>Logging</a:t>
            </a:r>
            <a:r>
              <a:rPr lang="sv-SE" sz="2800" dirty="0">
                <a:solidFill>
                  <a:srgbClr val="000000"/>
                </a:solidFill>
              </a:rPr>
              <a:t>, </a:t>
            </a:r>
            <a:r>
              <a:rPr lang="sv-SE" sz="2800" dirty="0" err="1">
                <a:solidFill>
                  <a:srgbClr val="000000"/>
                </a:solidFill>
              </a:rPr>
              <a:t>Assertion</a:t>
            </a:r>
            <a:r>
              <a:rPr lang="sv-SE" sz="2800" dirty="0">
                <a:solidFill>
                  <a:srgbClr val="000000"/>
                </a:solidFill>
              </a:rPr>
              <a:t>, </a:t>
            </a:r>
            <a:r>
              <a:rPr lang="sv-SE" sz="2800" dirty="0" err="1">
                <a:solidFill>
                  <a:srgbClr val="000000"/>
                </a:solidFill>
              </a:rPr>
              <a:t>Profiling</a:t>
            </a:r>
            <a:r>
              <a:rPr lang="sv-SE" sz="2800" dirty="0">
                <a:solidFill>
                  <a:srgbClr val="000000"/>
                </a:solidFill>
              </a:rPr>
              <a:t>, ML, </a:t>
            </a:r>
            <a:r>
              <a:rPr lang="sv-SE" sz="2800" dirty="0" err="1">
                <a:solidFill>
                  <a:srgbClr val="FF2F92"/>
                </a:solidFill>
              </a:rPr>
              <a:t>Fault</a:t>
            </a:r>
            <a:r>
              <a:rPr lang="sv-SE" sz="2800" dirty="0">
                <a:solidFill>
                  <a:srgbClr val="FF2F92"/>
                </a:solidFill>
              </a:rPr>
              <a:t> </a:t>
            </a:r>
            <a:r>
              <a:rPr lang="sv-SE" sz="2800" dirty="0" err="1">
                <a:solidFill>
                  <a:srgbClr val="FF2F92"/>
                </a:solidFill>
              </a:rPr>
              <a:t>Localization</a:t>
            </a:r>
            <a:r>
              <a:rPr lang="sv-SE" sz="2800" dirty="0">
                <a:solidFill>
                  <a:srgbClr val="FF2F92"/>
                </a:solidFill>
              </a:rPr>
              <a:t> </a:t>
            </a:r>
            <a:r>
              <a:rPr lang="sv-SE" sz="2800" dirty="0">
                <a:solidFill>
                  <a:srgbClr val="000000"/>
                </a:solidFill>
              </a:rPr>
              <a:t>...</a:t>
            </a:r>
            <a:endParaRPr sz="2800" dirty="0">
              <a:solidFill>
                <a:srgbClr val="000000"/>
              </a:solidFill>
            </a:endParaRPr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sv-SE" sz="2800" b="1" dirty="0" err="1">
                <a:solidFill>
                  <a:srgbClr val="000000"/>
                </a:solidFill>
              </a:rPr>
              <a:t>Repairing</a:t>
            </a:r>
            <a:r>
              <a:rPr lang="sv-SE" sz="2800" b="1" dirty="0">
                <a:solidFill>
                  <a:srgbClr val="000000"/>
                </a:solidFill>
              </a:rPr>
              <a:t> Bug: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Automated</a:t>
            </a:r>
            <a:r>
              <a:rPr lang="sv-SE" sz="2800" dirty="0">
                <a:solidFill>
                  <a:srgbClr val="000000"/>
                </a:solidFill>
              </a:rPr>
              <a:t> Program </a:t>
            </a:r>
            <a:r>
              <a:rPr lang="sv-SE" sz="2800" dirty="0" err="1">
                <a:solidFill>
                  <a:srgbClr val="000000"/>
                </a:solidFill>
              </a:rPr>
              <a:t>Repair</a:t>
            </a:r>
            <a:r>
              <a:rPr lang="sv-SE" sz="2800" dirty="0">
                <a:solidFill>
                  <a:srgbClr val="000000"/>
                </a:solidFill>
              </a:rPr>
              <a:t> (APR)</a:t>
            </a:r>
            <a:endParaRPr sz="2800" dirty="0">
              <a:solidFill>
                <a:srgbClr val="000000"/>
              </a:solidFill>
            </a:endParaRPr>
          </a:p>
        </p:txBody>
      </p:sp>
      <p:grpSp>
        <p:nvGrpSpPr>
          <p:cNvPr id="323" name="Google Shape;323;p38"/>
          <p:cNvGrpSpPr/>
          <p:nvPr/>
        </p:nvGrpSpPr>
        <p:grpSpPr>
          <a:xfrm>
            <a:off x="161750" y="1811667"/>
            <a:ext cx="8755798" cy="1035744"/>
            <a:chOff x="705105" y="1316475"/>
            <a:chExt cx="9114927" cy="993614"/>
          </a:xfrm>
        </p:grpSpPr>
        <p:sp>
          <p:nvSpPr>
            <p:cNvPr id="324" name="Google Shape;324;p38"/>
            <p:cNvSpPr/>
            <p:nvPr/>
          </p:nvSpPr>
          <p:spPr>
            <a:xfrm>
              <a:off x="705105" y="1316475"/>
              <a:ext cx="1791600" cy="993600"/>
            </a:xfrm>
            <a:prstGeom prst="parallelogram">
              <a:avLst>
                <a:gd name="adj" fmla="val 25000"/>
              </a:avLst>
            </a:prstGeom>
            <a:solidFill>
              <a:srgbClr val="FF008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700"/>
                <a:t>Buggy Program</a:t>
              </a:r>
              <a:endParaRPr sz="1700"/>
            </a:p>
          </p:txBody>
        </p:sp>
        <p:sp>
          <p:nvSpPr>
            <p:cNvPr id="325" name="Google Shape;325;p38"/>
            <p:cNvSpPr/>
            <p:nvPr/>
          </p:nvSpPr>
          <p:spPr>
            <a:xfrm>
              <a:off x="2678990" y="1316475"/>
              <a:ext cx="1511400" cy="9936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700"/>
                <a:t>Identify Bug</a:t>
              </a:r>
              <a:endParaRPr sz="1700"/>
            </a:p>
          </p:txBody>
        </p:sp>
        <p:sp>
          <p:nvSpPr>
            <p:cNvPr id="326" name="Google Shape;326;p38"/>
            <p:cNvSpPr/>
            <p:nvPr/>
          </p:nvSpPr>
          <p:spPr>
            <a:xfrm>
              <a:off x="4495800" y="1316475"/>
              <a:ext cx="1511400" cy="9936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700"/>
                <a:t>Locate</a:t>
              </a: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700"/>
                <a:t>Bug</a:t>
              </a:r>
              <a:endParaRPr sz="1700"/>
            </a:p>
          </p:txBody>
        </p:sp>
        <p:sp>
          <p:nvSpPr>
            <p:cNvPr id="327" name="Google Shape;327;p38"/>
            <p:cNvSpPr/>
            <p:nvPr/>
          </p:nvSpPr>
          <p:spPr>
            <a:xfrm>
              <a:off x="6298547" y="1316489"/>
              <a:ext cx="1511400" cy="993600"/>
            </a:xfrm>
            <a:prstGeom prst="rect">
              <a:avLst/>
            </a:prstGeom>
            <a:solidFill>
              <a:srgbClr val="FFC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700" dirty="0" err="1"/>
                <a:t>Repair</a:t>
              </a:r>
              <a:r>
                <a:rPr lang="sv-SE" sz="1700" dirty="0"/>
                <a:t> Bug</a:t>
              </a:r>
              <a:endParaRPr sz="1700" dirty="0"/>
            </a:p>
          </p:txBody>
        </p:sp>
        <p:sp>
          <p:nvSpPr>
            <p:cNvPr id="328" name="Google Shape;328;p38"/>
            <p:cNvSpPr/>
            <p:nvPr/>
          </p:nvSpPr>
          <p:spPr>
            <a:xfrm>
              <a:off x="8028432" y="1316475"/>
              <a:ext cx="1791600" cy="993600"/>
            </a:xfrm>
            <a:prstGeom prst="parallelogram">
              <a:avLst>
                <a:gd name="adj" fmla="val 25000"/>
              </a:avLst>
            </a:prstGeom>
            <a:solidFill>
              <a:srgbClr val="2DC6D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700"/>
                <a:t>Patched Program</a:t>
              </a:r>
              <a:endParaRPr sz="1700"/>
            </a:p>
          </p:txBody>
        </p:sp>
        <p:cxnSp>
          <p:nvCxnSpPr>
            <p:cNvPr id="329" name="Google Shape;329;p38"/>
            <p:cNvCxnSpPr>
              <a:stCxn id="324" idx="2"/>
              <a:endCxn id="325" idx="1"/>
            </p:cNvCxnSpPr>
            <p:nvPr/>
          </p:nvCxnSpPr>
          <p:spPr>
            <a:xfrm>
              <a:off x="2361929" y="1813275"/>
              <a:ext cx="3171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30" name="Google Shape;330;p38"/>
            <p:cNvCxnSpPr>
              <a:stCxn id="325" idx="3"/>
              <a:endCxn id="326" idx="1"/>
            </p:cNvCxnSpPr>
            <p:nvPr/>
          </p:nvCxnSpPr>
          <p:spPr>
            <a:xfrm>
              <a:off x="4190390" y="1813275"/>
              <a:ext cx="305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31" name="Google Shape;331;p38"/>
            <p:cNvCxnSpPr>
              <a:stCxn id="326" idx="3"/>
              <a:endCxn id="327" idx="1"/>
            </p:cNvCxnSpPr>
            <p:nvPr/>
          </p:nvCxnSpPr>
          <p:spPr>
            <a:xfrm>
              <a:off x="6007200" y="1813275"/>
              <a:ext cx="2913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32" name="Google Shape;332;p38"/>
            <p:cNvCxnSpPr>
              <a:stCxn id="327" idx="3"/>
              <a:endCxn id="328" idx="5"/>
            </p:cNvCxnSpPr>
            <p:nvPr/>
          </p:nvCxnSpPr>
          <p:spPr>
            <a:xfrm>
              <a:off x="7809947" y="1813289"/>
              <a:ext cx="353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Automated Program Repair - APR</a:t>
            </a:r>
            <a:endParaRPr/>
          </a:p>
        </p:txBody>
      </p:sp>
      <p:sp>
        <p:nvSpPr>
          <p:cNvPr id="338" name="Google Shape;338;p39"/>
          <p:cNvSpPr txBox="1">
            <a:spLocks noGrp="1"/>
          </p:cNvSpPr>
          <p:nvPr>
            <p:ph type="body" idx="1"/>
          </p:nvPr>
        </p:nvSpPr>
        <p:spPr>
          <a:xfrm>
            <a:off x="457200" y="5051449"/>
            <a:ext cx="8229600" cy="1670100"/>
          </a:xfrm>
          <a:prstGeom prst="rect">
            <a:avLst/>
          </a:prstGeom>
          <a:ln w="19050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2800" b="1" dirty="0" err="1">
                <a:solidFill>
                  <a:srgbClr val="FF0080"/>
                </a:solidFill>
              </a:rPr>
              <a:t>Automated</a:t>
            </a:r>
            <a:r>
              <a:rPr lang="sv-SE" sz="2800" b="1" dirty="0">
                <a:solidFill>
                  <a:srgbClr val="FF0080"/>
                </a:solidFill>
              </a:rPr>
              <a:t> Program </a:t>
            </a:r>
            <a:r>
              <a:rPr lang="sv-SE" sz="2800" b="1" dirty="0" err="1">
                <a:solidFill>
                  <a:srgbClr val="FF0080"/>
                </a:solidFill>
              </a:rPr>
              <a:t>Repair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aims</a:t>
            </a:r>
            <a:r>
              <a:rPr lang="sv-SE" sz="2800" dirty="0">
                <a:solidFill>
                  <a:srgbClr val="000000"/>
                </a:solidFill>
              </a:rPr>
              <a:t> to </a:t>
            </a:r>
            <a:r>
              <a:rPr lang="sv-SE" sz="2800" dirty="0" err="1">
                <a:solidFill>
                  <a:srgbClr val="000000"/>
                </a:solidFill>
              </a:rPr>
              <a:t>repair</a:t>
            </a:r>
            <a:r>
              <a:rPr lang="sv-SE" sz="2800" dirty="0">
                <a:solidFill>
                  <a:srgbClr val="000000"/>
                </a:solidFill>
              </a:rPr>
              <a:t> software </a:t>
            </a:r>
            <a:r>
              <a:rPr lang="sv-SE" sz="2800" dirty="0" err="1">
                <a:solidFill>
                  <a:srgbClr val="000000"/>
                </a:solidFill>
              </a:rPr>
              <a:t>bugs</a:t>
            </a:r>
            <a:r>
              <a:rPr lang="sv-SE" sz="2800" dirty="0">
                <a:solidFill>
                  <a:srgbClr val="000000"/>
                </a:solidFill>
              </a:rPr>
              <a:t> </a:t>
            </a:r>
            <a:r>
              <a:rPr lang="sv-SE" sz="2800" dirty="0" err="1">
                <a:solidFill>
                  <a:srgbClr val="000000"/>
                </a:solidFill>
              </a:rPr>
              <a:t>automatically</a:t>
            </a:r>
            <a:r>
              <a:rPr lang="sv-SE" sz="2800" dirty="0">
                <a:solidFill>
                  <a:srgbClr val="000000"/>
                </a:solidFill>
              </a:rPr>
              <a:t>, </a:t>
            </a:r>
            <a:r>
              <a:rPr lang="sv-SE" sz="2800" dirty="0" err="1">
                <a:solidFill>
                  <a:srgbClr val="000000"/>
                </a:solidFill>
              </a:rPr>
              <a:t>help</a:t>
            </a:r>
            <a:r>
              <a:rPr lang="sv-SE" sz="2800" dirty="0">
                <a:solidFill>
                  <a:srgbClr val="000000"/>
                </a:solidFill>
              </a:rPr>
              <a:t> to </a:t>
            </a:r>
            <a:r>
              <a:rPr lang="sv-SE" sz="2800" dirty="0" err="1">
                <a:solidFill>
                  <a:srgbClr val="FF0080"/>
                </a:solidFill>
              </a:rPr>
              <a:t>reduce</a:t>
            </a:r>
            <a:r>
              <a:rPr lang="sv-SE" sz="2800" dirty="0">
                <a:solidFill>
                  <a:srgbClr val="000000"/>
                </a:solidFill>
              </a:rPr>
              <a:t> or </a:t>
            </a:r>
            <a:r>
              <a:rPr lang="sv-SE" sz="2800" dirty="0" err="1">
                <a:solidFill>
                  <a:srgbClr val="FF0080"/>
                </a:solidFill>
              </a:rPr>
              <a:t>even</a:t>
            </a:r>
            <a:r>
              <a:rPr lang="sv-SE" sz="2800" dirty="0">
                <a:solidFill>
                  <a:srgbClr val="FF0080"/>
                </a:solidFill>
              </a:rPr>
              <a:t> </a:t>
            </a:r>
            <a:r>
              <a:rPr lang="sv-SE" sz="2800" dirty="0" err="1">
                <a:solidFill>
                  <a:srgbClr val="FF0080"/>
                </a:solidFill>
              </a:rPr>
              <a:t>remove</a:t>
            </a:r>
            <a:r>
              <a:rPr lang="sv-SE" sz="2800" dirty="0">
                <a:solidFill>
                  <a:srgbClr val="FF0080"/>
                </a:solidFill>
              </a:rPr>
              <a:t> human intervention</a:t>
            </a:r>
            <a:r>
              <a:rPr lang="sv-SE" sz="2800" b="1" dirty="0">
                <a:solidFill>
                  <a:srgbClr val="000000"/>
                </a:solidFill>
              </a:rPr>
              <a:t> </a:t>
            </a:r>
            <a:r>
              <a:rPr lang="sv-SE" sz="2800" dirty="0">
                <a:solidFill>
                  <a:srgbClr val="000000"/>
                </a:solidFill>
              </a:rPr>
              <a:t>from bug </a:t>
            </a:r>
            <a:r>
              <a:rPr lang="sv-SE" sz="2800" dirty="0" err="1">
                <a:solidFill>
                  <a:srgbClr val="000000"/>
                </a:solidFill>
              </a:rPr>
              <a:t>fixing</a:t>
            </a:r>
            <a:r>
              <a:rPr lang="sv-SE" sz="2800" dirty="0">
                <a:solidFill>
                  <a:srgbClr val="000000"/>
                </a:solidFill>
              </a:rPr>
              <a:t> process</a:t>
            </a:r>
            <a:endParaRPr sz="2800" dirty="0">
              <a:solidFill>
                <a:srgbClr val="000000"/>
              </a:solidFill>
            </a:endParaRPr>
          </a:p>
        </p:txBody>
      </p:sp>
      <p:sp>
        <p:nvSpPr>
          <p:cNvPr id="339" name="Google Shape;339;p3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31</a:t>
            </a:fld>
            <a:endParaRPr/>
          </a:p>
        </p:txBody>
      </p:sp>
      <p:grpSp>
        <p:nvGrpSpPr>
          <p:cNvPr id="340" name="Google Shape;340;p39"/>
          <p:cNvGrpSpPr/>
          <p:nvPr/>
        </p:nvGrpSpPr>
        <p:grpSpPr>
          <a:xfrm>
            <a:off x="152400" y="1502277"/>
            <a:ext cx="8596825" cy="3549160"/>
            <a:chOff x="0" y="1578477"/>
            <a:chExt cx="8596825" cy="3549160"/>
          </a:xfrm>
        </p:grpSpPr>
        <p:sp>
          <p:nvSpPr>
            <p:cNvPr id="341" name="Google Shape;341;p39"/>
            <p:cNvSpPr/>
            <p:nvPr/>
          </p:nvSpPr>
          <p:spPr>
            <a:xfrm>
              <a:off x="3521678" y="2217845"/>
              <a:ext cx="1655391" cy="1320919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800" b="1"/>
                <a:t>APR</a:t>
              </a:r>
              <a:endParaRPr sz="1800" b="1"/>
            </a:p>
          </p:txBody>
        </p:sp>
        <p:grpSp>
          <p:nvGrpSpPr>
            <p:cNvPr id="342" name="Google Shape;342;p39"/>
            <p:cNvGrpSpPr/>
            <p:nvPr/>
          </p:nvGrpSpPr>
          <p:grpSpPr>
            <a:xfrm>
              <a:off x="0" y="1578477"/>
              <a:ext cx="3000000" cy="1530685"/>
              <a:chOff x="0" y="1578477"/>
              <a:chExt cx="3000000" cy="1530685"/>
            </a:xfrm>
          </p:grpSpPr>
          <p:grpSp>
            <p:nvGrpSpPr>
              <p:cNvPr id="343" name="Google Shape;343;p39"/>
              <p:cNvGrpSpPr/>
              <p:nvPr/>
            </p:nvGrpSpPr>
            <p:grpSpPr>
              <a:xfrm>
                <a:off x="853759" y="1578477"/>
                <a:ext cx="1007741" cy="1068951"/>
                <a:chOff x="671800" y="1674257"/>
                <a:chExt cx="1555875" cy="1457925"/>
              </a:xfrm>
            </p:grpSpPr>
            <p:pic>
              <p:nvPicPr>
                <p:cNvPr id="344" name="Google Shape;344;p39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71800" y="1674257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5" name="Google Shape;345;p39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70375" y="1874882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46" name="Google Shape;346;p39"/>
              <p:cNvSpPr txBox="1"/>
              <p:nvPr/>
            </p:nvSpPr>
            <p:spPr>
              <a:xfrm>
                <a:off x="0" y="2647463"/>
                <a:ext cx="30000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800" b="1">
                    <a:solidFill>
                      <a:srgbClr val="FF0080"/>
                    </a:solidFill>
                  </a:rPr>
                  <a:t>Buggy Program</a:t>
                </a:r>
                <a:endParaRPr b="1">
                  <a:solidFill>
                    <a:srgbClr val="FF0080"/>
                  </a:solidFill>
                </a:endParaRPr>
              </a:p>
            </p:txBody>
          </p:sp>
        </p:grpSp>
        <p:grpSp>
          <p:nvGrpSpPr>
            <p:cNvPr id="347" name="Google Shape;347;p39"/>
            <p:cNvGrpSpPr/>
            <p:nvPr/>
          </p:nvGrpSpPr>
          <p:grpSpPr>
            <a:xfrm>
              <a:off x="45825" y="3429000"/>
              <a:ext cx="3000000" cy="1698637"/>
              <a:chOff x="45825" y="3429000"/>
              <a:chExt cx="3000000" cy="1698637"/>
            </a:xfrm>
          </p:grpSpPr>
          <p:pic>
            <p:nvPicPr>
              <p:cNvPr id="348" name="Google Shape;348;p3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76250" y="3429000"/>
                <a:ext cx="939150" cy="9391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9" name="Google Shape;349;p39"/>
              <p:cNvSpPr txBox="1"/>
              <p:nvPr/>
            </p:nvSpPr>
            <p:spPr>
              <a:xfrm>
                <a:off x="45825" y="4388738"/>
                <a:ext cx="30000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800">
                    <a:solidFill>
                      <a:schemeClr val="dk1"/>
                    </a:solidFill>
                  </a:rPr>
                  <a:t>Testsuite with </a:t>
                </a:r>
                <a:r>
                  <a:rPr lang="sv-SE" sz="1800" b="1">
                    <a:solidFill>
                      <a:srgbClr val="FF0080"/>
                    </a:solidFill>
                  </a:rPr>
                  <a:t>at least 1 failing test</a:t>
                </a:r>
                <a:endParaRPr b="1">
                  <a:solidFill>
                    <a:srgbClr val="FF0080"/>
                  </a:solidFill>
                </a:endParaRPr>
              </a:p>
            </p:txBody>
          </p:sp>
        </p:grpSp>
        <p:cxnSp>
          <p:nvCxnSpPr>
            <p:cNvPr id="350" name="Google Shape;350;p39"/>
            <p:cNvCxnSpPr>
              <a:stCxn id="345" idx="3"/>
              <a:endCxn id="341" idx="1"/>
            </p:cNvCxnSpPr>
            <p:nvPr/>
          </p:nvCxnSpPr>
          <p:spPr>
            <a:xfrm>
              <a:off x="1861499" y="2186502"/>
              <a:ext cx="1660200" cy="691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51" name="Google Shape;351;p39"/>
            <p:cNvCxnSpPr>
              <a:stCxn id="348" idx="3"/>
              <a:endCxn id="341" idx="1"/>
            </p:cNvCxnSpPr>
            <p:nvPr/>
          </p:nvCxnSpPr>
          <p:spPr>
            <a:xfrm rot="10800000" flipH="1">
              <a:off x="2015400" y="2878287"/>
              <a:ext cx="1506300" cy="1020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352" name="Google Shape;352;p39"/>
            <p:cNvGrpSpPr/>
            <p:nvPr/>
          </p:nvGrpSpPr>
          <p:grpSpPr>
            <a:xfrm>
              <a:off x="5596825" y="2343838"/>
              <a:ext cx="3000000" cy="1719900"/>
              <a:chOff x="5596825" y="2164888"/>
              <a:chExt cx="3000000" cy="1719900"/>
            </a:xfrm>
          </p:grpSpPr>
          <p:pic>
            <p:nvPicPr>
              <p:cNvPr id="353" name="Google Shape;353;p3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74825" y="2164888"/>
                <a:ext cx="1068928" cy="10689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4" name="Google Shape;354;p39"/>
              <p:cNvSpPr txBox="1"/>
              <p:nvPr/>
            </p:nvSpPr>
            <p:spPr>
              <a:xfrm>
                <a:off x="5596825" y="3145888"/>
                <a:ext cx="30000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800" b="1">
                    <a:solidFill>
                      <a:srgbClr val="2EC6D6"/>
                    </a:solidFill>
                  </a:rPr>
                  <a:t>Patches</a:t>
                </a:r>
                <a:r>
                  <a:rPr lang="sv-SE" sz="1800" b="1">
                    <a:solidFill>
                      <a:schemeClr val="dk1"/>
                    </a:solidFill>
                  </a:rPr>
                  <a:t> </a:t>
                </a:r>
                <a:r>
                  <a:rPr lang="sv-SE" sz="1800">
                    <a:solidFill>
                      <a:schemeClr val="dk1"/>
                    </a:solidFill>
                  </a:rPr>
                  <a:t>that</a:t>
                </a:r>
                <a:r>
                  <a:rPr lang="sv-SE" sz="1800" b="1">
                    <a:solidFill>
                      <a:schemeClr val="dk1"/>
                    </a:solidFill>
                  </a:rPr>
                  <a:t> </a:t>
                </a:r>
                <a:r>
                  <a:rPr lang="sv-SE" sz="1800" b="1">
                    <a:solidFill>
                      <a:srgbClr val="2EC6D6"/>
                    </a:solidFill>
                  </a:rPr>
                  <a:t>pass whole testsuite</a:t>
                </a:r>
                <a:endParaRPr b="1">
                  <a:solidFill>
                    <a:srgbClr val="2EC6D6"/>
                  </a:solidFill>
                </a:endParaRPr>
              </a:p>
            </p:txBody>
          </p:sp>
        </p:grpSp>
        <p:cxnSp>
          <p:nvCxnSpPr>
            <p:cNvPr id="355" name="Google Shape;355;p39"/>
            <p:cNvCxnSpPr>
              <a:stCxn id="341" idx="3"/>
              <a:endCxn id="353" idx="1"/>
            </p:cNvCxnSpPr>
            <p:nvPr/>
          </p:nvCxnSpPr>
          <p:spPr>
            <a:xfrm>
              <a:off x="5177068" y="2878305"/>
              <a:ext cx="149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356" name="Google Shape;356;p3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951173" y="2343850"/>
              <a:ext cx="796429" cy="7964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Inside an APR Tool</a:t>
            </a:r>
            <a:endParaRPr/>
          </a:p>
        </p:txBody>
      </p:sp>
      <p:sp>
        <p:nvSpPr>
          <p:cNvPr id="373" name="Google Shape;373;p4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  <p:grpSp>
        <p:nvGrpSpPr>
          <p:cNvPr id="374" name="Google Shape;374;p41"/>
          <p:cNvGrpSpPr/>
          <p:nvPr/>
        </p:nvGrpSpPr>
        <p:grpSpPr>
          <a:xfrm>
            <a:off x="148100" y="1711200"/>
            <a:ext cx="8847797" cy="4324251"/>
            <a:chOff x="0" y="752400"/>
            <a:chExt cx="8847797" cy="4324251"/>
          </a:xfrm>
        </p:grpSpPr>
        <p:grpSp>
          <p:nvGrpSpPr>
            <p:cNvPr id="375" name="Google Shape;375;p41"/>
            <p:cNvGrpSpPr/>
            <p:nvPr/>
          </p:nvGrpSpPr>
          <p:grpSpPr>
            <a:xfrm>
              <a:off x="0" y="1502201"/>
              <a:ext cx="1831500" cy="1072755"/>
              <a:chOff x="0" y="1578477"/>
              <a:chExt cx="3000000" cy="1744885"/>
            </a:xfrm>
          </p:grpSpPr>
          <p:grpSp>
            <p:nvGrpSpPr>
              <p:cNvPr id="376" name="Google Shape;376;p41"/>
              <p:cNvGrpSpPr/>
              <p:nvPr/>
            </p:nvGrpSpPr>
            <p:grpSpPr>
              <a:xfrm>
                <a:off x="853759" y="1578477"/>
                <a:ext cx="1007741" cy="1068951"/>
                <a:chOff x="671800" y="1674257"/>
                <a:chExt cx="1555875" cy="1457925"/>
              </a:xfrm>
            </p:grpSpPr>
            <p:pic>
              <p:nvPicPr>
                <p:cNvPr id="377" name="Google Shape;377;p4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71800" y="1674257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4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70375" y="1874882"/>
                  <a:ext cx="1257300" cy="1257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79" name="Google Shape;379;p41"/>
              <p:cNvSpPr txBox="1"/>
              <p:nvPr/>
            </p:nvSpPr>
            <p:spPr>
              <a:xfrm>
                <a:off x="0" y="2647463"/>
                <a:ext cx="3000000" cy="67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>
                    <a:solidFill>
                      <a:srgbClr val="FF0080"/>
                    </a:solidFill>
                  </a:rPr>
                  <a:t>Buggy Program</a:t>
                </a:r>
                <a:endParaRPr sz="1500">
                  <a:solidFill>
                    <a:srgbClr val="FF0080"/>
                  </a:solidFill>
                </a:endParaRPr>
              </a:p>
            </p:txBody>
          </p:sp>
        </p:grpSp>
        <p:grpSp>
          <p:nvGrpSpPr>
            <p:cNvPr id="380" name="Google Shape;380;p41"/>
            <p:cNvGrpSpPr/>
            <p:nvPr/>
          </p:nvGrpSpPr>
          <p:grpSpPr>
            <a:xfrm>
              <a:off x="27976" y="2639902"/>
              <a:ext cx="1831500" cy="1236509"/>
              <a:chOff x="45825" y="3429000"/>
              <a:chExt cx="3000000" cy="2011237"/>
            </a:xfrm>
          </p:grpSpPr>
          <p:pic>
            <p:nvPicPr>
              <p:cNvPr id="381" name="Google Shape;381;p4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76250" y="3429000"/>
                <a:ext cx="939150" cy="9391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2" name="Google Shape;382;p41"/>
              <p:cNvSpPr txBox="1"/>
              <p:nvPr/>
            </p:nvSpPr>
            <p:spPr>
              <a:xfrm>
                <a:off x="45825" y="4388738"/>
                <a:ext cx="3000000" cy="105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>
                    <a:solidFill>
                      <a:schemeClr val="dk1"/>
                    </a:solidFill>
                  </a:rPr>
                  <a:t>Testsuite with </a:t>
                </a:r>
                <a:r>
                  <a:rPr lang="sv-SE" sz="1500">
                    <a:solidFill>
                      <a:srgbClr val="FF0080"/>
                    </a:solidFill>
                  </a:rPr>
                  <a:t>at least 1 failing test</a:t>
                </a:r>
                <a:endParaRPr sz="1500">
                  <a:solidFill>
                    <a:srgbClr val="FF0080"/>
                  </a:solidFill>
                </a:endParaRPr>
              </a:p>
            </p:txBody>
          </p:sp>
        </p:grpSp>
        <p:cxnSp>
          <p:nvCxnSpPr>
            <p:cNvPr id="383" name="Google Shape;383;p41"/>
            <p:cNvCxnSpPr>
              <a:stCxn id="378" idx="3"/>
              <a:endCxn id="384" idx="1"/>
            </p:cNvCxnSpPr>
            <p:nvPr/>
          </p:nvCxnSpPr>
          <p:spPr>
            <a:xfrm>
              <a:off x="1136445" y="1876014"/>
              <a:ext cx="1013400" cy="465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85" name="Google Shape;385;p41"/>
            <p:cNvCxnSpPr>
              <a:stCxn id="381" idx="3"/>
              <a:endCxn id="384" idx="1"/>
            </p:cNvCxnSpPr>
            <p:nvPr/>
          </p:nvCxnSpPr>
          <p:spPr>
            <a:xfrm rot="10800000" flipH="1">
              <a:off x="1230402" y="2341205"/>
              <a:ext cx="919500" cy="5874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386" name="Google Shape;386;p41"/>
            <p:cNvGrpSpPr/>
            <p:nvPr/>
          </p:nvGrpSpPr>
          <p:grpSpPr>
            <a:xfrm>
              <a:off x="7016297" y="4057989"/>
              <a:ext cx="1831500" cy="1018662"/>
              <a:chOff x="5596825" y="2164888"/>
              <a:chExt cx="3000000" cy="1656900"/>
            </a:xfrm>
          </p:grpSpPr>
          <p:pic>
            <p:nvPicPr>
              <p:cNvPr id="387" name="Google Shape;387;p41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74825" y="2164888"/>
                <a:ext cx="1068928" cy="10689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8" name="Google Shape;388;p41"/>
              <p:cNvSpPr txBox="1"/>
              <p:nvPr/>
            </p:nvSpPr>
            <p:spPr>
              <a:xfrm>
                <a:off x="5596825" y="3145888"/>
                <a:ext cx="3000000" cy="67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 b="1">
                    <a:solidFill>
                      <a:schemeClr val="dk1"/>
                    </a:solidFill>
                  </a:rPr>
                  <a:t>Plausible Patches</a:t>
                </a:r>
                <a:endParaRPr sz="1500" b="1">
                  <a:solidFill>
                    <a:schemeClr val="dk1"/>
                  </a:solidFill>
                </a:endParaRPr>
              </a:p>
            </p:txBody>
          </p:sp>
        </p:grpSp>
        <p:grpSp>
          <p:nvGrpSpPr>
            <p:cNvPr id="389" name="Google Shape;389;p41"/>
            <p:cNvGrpSpPr/>
            <p:nvPr/>
          </p:nvGrpSpPr>
          <p:grpSpPr>
            <a:xfrm>
              <a:off x="2149974" y="1753775"/>
              <a:ext cx="1406474" cy="1175019"/>
              <a:chOff x="2933742" y="1788850"/>
              <a:chExt cx="1819500" cy="1338900"/>
            </a:xfrm>
          </p:grpSpPr>
          <p:sp>
            <p:nvSpPr>
              <p:cNvPr id="384" name="Google Shape;384;p41"/>
              <p:cNvSpPr/>
              <p:nvPr/>
            </p:nvSpPr>
            <p:spPr>
              <a:xfrm>
                <a:off x="2933742" y="1788850"/>
                <a:ext cx="1819500" cy="13389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500" b="1"/>
                  <a:t>Fault Localization</a:t>
                </a:r>
                <a:endParaRPr sz="1500" b="1"/>
              </a:p>
            </p:txBody>
          </p:sp>
          <p:pic>
            <p:nvPicPr>
              <p:cNvPr id="390" name="Google Shape;390;p4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438396" y="1822320"/>
                <a:ext cx="629001" cy="55799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1" name="Google Shape;391;p41"/>
            <p:cNvGrpSpPr/>
            <p:nvPr/>
          </p:nvGrpSpPr>
          <p:grpSpPr>
            <a:xfrm>
              <a:off x="4724400" y="1763225"/>
              <a:ext cx="1406474" cy="1175019"/>
              <a:chOff x="2860447" y="1864930"/>
              <a:chExt cx="1819500" cy="1338900"/>
            </a:xfrm>
          </p:grpSpPr>
          <p:sp>
            <p:nvSpPr>
              <p:cNvPr id="392" name="Google Shape;392;p41"/>
              <p:cNvSpPr/>
              <p:nvPr/>
            </p:nvSpPr>
            <p:spPr>
              <a:xfrm>
                <a:off x="2860447" y="1864930"/>
                <a:ext cx="1819500" cy="13389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Patch</a:t>
                </a:r>
                <a:endParaRPr sz="1600" b="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Generator</a:t>
                </a:r>
                <a:endParaRPr sz="1600" b="1"/>
              </a:p>
            </p:txBody>
          </p:sp>
          <p:pic>
            <p:nvPicPr>
              <p:cNvPr id="393" name="Google Shape;393;p4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438396" y="1909148"/>
                <a:ext cx="629001" cy="55799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4" name="Google Shape;394;p41"/>
            <p:cNvGrpSpPr/>
            <p:nvPr/>
          </p:nvGrpSpPr>
          <p:grpSpPr>
            <a:xfrm>
              <a:off x="7298824" y="1753738"/>
              <a:ext cx="1406400" cy="1175100"/>
              <a:chOff x="7451224" y="1753738"/>
              <a:chExt cx="1406400" cy="1175100"/>
            </a:xfrm>
          </p:grpSpPr>
          <p:sp>
            <p:nvSpPr>
              <p:cNvPr id="395" name="Google Shape;395;p41"/>
              <p:cNvSpPr/>
              <p:nvPr/>
            </p:nvSpPr>
            <p:spPr>
              <a:xfrm>
                <a:off x="7451224" y="1753738"/>
                <a:ext cx="1406400" cy="11751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Patch</a:t>
                </a:r>
                <a:endParaRPr sz="1600" b="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v-SE" sz="1600" b="1"/>
                  <a:t>Validator</a:t>
                </a:r>
                <a:endParaRPr sz="1600" b="1"/>
              </a:p>
            </p:txBody>
          </p:sp>
          <p:pic>
            <p:nvPicPr>
              <p:cNvPr id="396" name="Google Shape;396;p4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886627" y="1756432"/>
                <a:ext cx="486218" cy="489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97" name="Google Shape;397;p41"/>
            <p:cNvCxnSpPr>
              <a:stCxn id="384" idx="3"/>
              <a:endCxn id="392" idx="1"/>
            </p:cNvCxnSpPr>
            <p:nvPr/>
          </p:nvCxnSpPr>
          <p:spPr>
            <a:xfrm>
              <a:off x="3556448" y="2341284"/>
              <a:ext cx="1167900" cy="9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98" name="Google Shape;398;p41"/>
            <p:cNvSpPr txBox="1"/>
            <p:nvPr/>
          </p:nvSpPr>
          <p:spPr>
            <a:xfrm>
              <a:off x="3500050" y="1875075"/>
              <a:ext cx="12807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Suspicious</a:t>
              </a: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Statements</a:t>
              </a:r>
              <a:endParaRPr sz="1500">
                <a:solidFill>
                  <a:schemeClr val="dk1"/>
                </a:solidFill>
              </a:endParaRPr>
            </a:p>
          </p:txBody>
        </p:sp>
        <p:cxnSp>
          <p:nvCxnSpPr>
            <p:cNvPr id="399" name="Google Shape;399;p41"/>
            <p:cNvCxnSpPr>
              <a:stCxn id="392" idx="3"/>
              <a:endCxn id="395" idx="1"/>
            </p:cNvCxnSpPr>
            <p:nvPr/>
          </p:nvCxnSpPr>
          <p:spPr>
            <a:xfrm rot="10800000" flipH="1">
              <a:off x="6130873" y="2341434"/>
              <a:ext cx="1167900" cy="9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00" name="Google Shape;400;p41"/>
            <p:cNvSpPr txBox="1"/>
            <p:nvPr/>
          </p:nvSpPr>
          <p:spPr>
            <a:xfrm>
              <a:off x="6074475" y="1896813"/>
              <a:ext cx="12807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Patch </a:t>
              </a: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Candidates</a:t>
              </a:r>
              <a:endParaRPr sz="1500">
                <a:solidFill>
                  <a:schemeClr val="dk1"/>
                </a:solidFill>
              </a:endParaRPr>
            </a:p>
          </p:txBody>
        </p:sp>
        <p:cxnSp>
          <p:nvCxnSpPr>
            <p:cNvPr id="401" name="Google Shape;401;p41"/>
            <p:cNvCxnSpPr>
              <a:stCxn id="395" idx="2"/>
              <a:endCxn id="387" idx="0"/>
            </p:cNvCxnSpPr>
            <p:nvPr/>
          </p:nvCxnSpPr>
          <p:spPr>
            <a:xfrm flipH="1">
              <a:off x="8000824" y="2928838"/>
              <a:ext cx="1200" cy="1129200"/>
            </a:xfrm>
            <a:prstGeom prst="straightConnector1">
              <a:avLst/>
            </a:prstGeom>
            <a:noFill/>
            <a:ln w="19050" cap="flat" cmpd="sng">
              <a:solidFill>
                <a:srgbClr val="2EC6D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02" name="Google Shape;402;p41"/>
            <p:cNvSpPr txBox="1"/>
            <p:nvPr/>
          </p:nvSpPr>
          <p:spPr>
            <a:xfrm>
              <a:off x="6936275" y="3170175"/>
              <a:ext cx="12807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rgbClr val="2EC6D6"/>
                  </a:solidFill>
                </a:rPr>
                <a:t>Pass</a:t>
              </a:r>
              <a:endParaRPr sz="1500">
                <a:solidFill>
                  <a:srgbClr val="2EC6D6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rgbClr val="2EC6D6"/>
                  </a:solidFill>
                </a:rPr>
                <a:t>All Tests</a:t>
              </a:r>
              <a:endParaRPr sz="1500">
                <a:solidFill>
                  <a:srgbClr val="2EC6D6"/>
                </a:solidFill>
              </a:endParaRPr>
            </a:p>
          </p:txBody>
        </p:sp>
        <p:cxnSp>
          <p:nvCxnSpPr>
            <p:cNvPr id="403" name="Google Shape;403;p41"/>
            <p:cNvCxnSpPr>
              <a:stCxn id="396" idx="0"/>
              <a:endCxn id="393" idx="0"/>
            </p:cNvCxnSpPr>
            <p:nvPr/>
          </p:nvCxnSpPr>
          <p:spPr>
            <a:xfrm rot="5400000">
              <a:off x="6672936" y="497632"/>
              <a:ext cx="45600" cy="2563200"/>
            </a:xfrm>
            <a:prstGeom prst="curvedConnector3">
              <a:avLst>
                <a:gd name="adj1" fmla="val -1334995"/>
              </a:avLst>
            </a:prstGeom>
            <a:noFill/>
            <a:ln w="19050" cap="flat" cmpd="sng">
              <a:solidFill>
                <a:srgbClr val="FF008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04" name="Google Shape;404;p41"/>
            <p:cNvSpPr txBox="1"/>
            <p:nvPr/>
          </p:nvSpPr>
          <p:spPr>
            <a:xfrm>
              <a:off x="5935500" y="752400"/>
              <a:ext cx="16683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rgbClr val="FF0080"/>
                  </a:solidFill>
                </a:rPr>
                <a:t>Fail Some Tests</a:t>
              </a:r>
              <a:endParaRPr sz="1500">
                <a:solidFill>
                  <a:srgbClr val="FF008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b="1">
                <a:solidFill>
                  <a:srgbClr val="FF008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500">
                  <a:solidFill>
                    <a:schemeClr val="dk1"/>
                  </a:solidFill>
                </a:rPr>
                <a:t>Feedbacks</a:t>
              </a:r>
              <a:endParaRPr sz="1500">
                <a:solidFill>
                  <a:schemeClr val="dk1"/>
                </a:solidFill>
              </a:endParaRPr>
            </a:p>
          </p:txBody>
        </p:sp>
      </p:grpSp>
      <p:sp>
        <p:nvSpPr>
          <p:cNvPr id="405" name="Google Shape;405;p41"/>
          <p:cNvSpPr/>
          <p:nvPr/>
        </p:nvSpPr>
        <p:spPr>
          <a:xfrm>
            <a:off x="224300" y="5331050"/>
            <a:ext cx="6816300" cy="12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Plausible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might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semantically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correct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compared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the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developer’s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Overfitting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Problem </a:t>
            </a:r>
            <a:r>
              <a:rPr lang="sv-SE" sz="2400" b="1" dirty="0" err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sv-SE" sz="2400" b="1" dirty="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 APR</a:t>
            </a:r>
            <a:endParaRPr sz="2400" b="1" dirty="0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 txBox="1"/>
          <p:nvPr/>
        </p:nvSpPr>
        <p:spPr>
          <a:xfrm>
            <a:off x="2150262" y="4473654"/>
            <a:ext cx="2059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Where is the code to be fixed?</a:t>
            </a:r>
            <a:endParaRPr sz="16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7" name="Google Shape;407;p41"/>
          <p:cNvCxnSpPr/>
          <p:nvPr/>
        </p:nvCxnSpPr>
        <p:spPr>
          <a:xfrm rot="10800000" flipH="1">
            <a:off x="2889675" y="3909850"/>
            <a:ext cx="67800" cy="6111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408" name="Google Shape;408;p41"/>
          <p:cNvSpPr txBox="1"/>
          <p:nvPr/>
        </p:nvSpPr>
        <p:spPr>
          <a:xfrm>
            <a:off x="4752912" y="4473654"/>
            <a:ext cx="2059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How to generate patches?</a:t>
            </a:r>
            <a:endParaRPr sz="16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9" name="Google Shape;409;p41"/>
          <p:cNvCxnSpPr/>
          <p:nvPr/>
        </p:nvCxnSpPr>
        <p:spPr>
          <a:xfrm rot="10800000" flipH="1">
            <a:off x="5492325" y="3909850"/>
            <a:ext cx="67800" cy="6111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410" name="Google Shape;410;p41"/>
          <p:cNvSpPr txBox="1"/>
          <p:nvPr/>
        </p:nvSpPr>
        <p:spPr>
          <a:xfrm>
            <a:off x="7387352" y="986225"/>
            <a:ext cx="1663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Is the generated patch correct?</a:t>
            </a:r>
            <a:endParaRPr sz="16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1" name="Google Shape;411;p41"/>
          <p:cNvCxnSpPr/>
          <p:nvPr/>
        </p:nvCxnSpPr>
        <p:spPr>
          <a:xfrm flipH="1">
            <a:off x="8172152" y="1571225"/>
            <a:ext cx="93600" cy="11439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Fault Localization</a:t>
            </a:r>
            <a:endParaRPr/>
          </a:p>
        </p:txBody>
      </p:sp>
      <p:sp>
        <p:nvSpPr>
          <p:cNvPr id="418" name="Google Shape;418;p42"/>
          <p:cNvSpPr txBox="1">
            <a:spLocks noGrp="1"/>
          </p:cNvSpPr>
          <p:nvPr>
            <p:ph type="body" idx="1"/>
          </p:nvPr>
        </p:nvSpPr>
        <p:spPr>
          <a:xfrm>
            <a:off x="457200" y="4615425"/>
            <a:ext cx="8229600" cy="174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>
                <a:solidFill>
                  <a:srgbClr val="FF0080"/>
                </a:solidFill>
              </a:rPr>
              <a:t>Based</a:t>
            </a:r>
            <a:r>
              <a:rPr lang="sv-SE" dirty="0"/>
              <a:t> on </a:t>
            </a:r>
            <a:r>
              <a:rPr lang="sv-SE" dirty="0" err="1">
                <a:solidFill>
                  <a:srgbClr val="FF0080"/>
                </a:solidFill>
              </a:rPr>
              <a:t>testing</a:t>
            </a:r>
            <a:r>
              <a:rPr lang="sv-SE" dirty="0">
                <a:solidFill>
                  <a:srgbClr val="FF0080"/>
                </a:solidFill>
              </a:rPr>
              <a:t> </a:t>
            </a:r>
            <a:r>
              <a:rPr lang="sv-SE" dirty="0" err="1">
                <a:solidFill>
                  <a:srgbClr val="FF0080"/>
                </a:solidFill>
              </a:rPr>
              <a:t>results</a:t>
            </a:r>
            <a:endParaRPr dirty="0">
              <a:solidFill>
                <a:srgbClr val="FF0080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Spectrum-based</a:t>
            </a:r>
            <a:r>
              <a:rPr lang="sv-SE" dirty="0"/>
              <a:t> </a:t>
            </a:r>
            <a:r>
              <a:rPr lang="sv-SE" dirty="0" err="1"/>
              <a:t>Fault</a:t>
            </a:r>
            <a:r>
              <a:rPr lang="sv-SE" dirty="0"/>
              <a:t> </a:t>
            </a:r>
            <a:r>
              <a:rPr lang="sv-SE" dirty="0" err="1"/>
              <a:t>Localization</a:t>
            </a:r>
            <a:r>
              <a:rPr lang="sv-SE" dirty="0"/>
              <a:t> (SBFL)</a:t>
            </a:r>
            <a:endParaRPr dirty="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Mutation-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Fault</a:t>
            </a:r>
            <a:r>
              <a:rPr lang="sv-SE" dirty="0"/>
              <a:t> </a:t>
            </a:r>
            <a:r>
              <a:rPr lang="sv-SE" dirty="0" err="1"/>
              <a:t>Localization</a:t>
            </a:r>
            <a:r>
              <a:rPr lang="sv-SE" dirty="0"/>
              <a:t> (MBFL)</a:t>
            </a:r>
            <a:endParaRPr dirty="0"/>
          </a:p>
        </p:txBody>
      </p:sp>
      <p:sp>
        <p:nvSpPr>
          <p:cNvPr id="419" name="Google Shape;419;p4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  <p:pic>
        <p:nvPicPr>
          <p:cNvPr id="420" name="Google Shape;4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88" y="1700225"/>
            <a:ext cx="8859423" cy="2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2"/>
          <p:cNvSpPr txBox="1"/>
          <p:nvPr/>
        </p:nvSpPr>
        <p:spPr>
          <a:xfrm>
            <a:off x="76200" y="6407700"/>
            <a:ext cx="8593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i="1" dirty="0" err="1"/>
              <a:t>https</a:t>
            </a:r>
            <a:r>
              <a:rPr lang="sv-SE" sz="1600" i="1" dirty="0"/>
              <a:t>://</a:t>
            </a:r>
            <a:r>
              <a:rPr lang="sv-SE" sz="1600" i="1" dirty="0" err="1"/>
              <a:t>homes.cs.washington.edu</a:t>
            </a:r>
            <a:r>
              <a:rPr lang="sv-SE" sz="1600" i="1" dirty="0"/>
              <a:t>/~</a:t>
            </a:r>
            <a:r>
              <a:rPr lang="sv-SE" sz="1600" i="1" dirty="0" err="1"/>
              <a:t>mernst</a:t>
            </a:r>
            <a:r>
              <a:rPr lang="sv-SE" sz="1600" i="1" dirty="0"/>
              <a:t>/pubs/fault-localization-icse2017-slides-long.pdf</a:t>
            </a:r>
            <a:endParaRPr sz="1600" i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5E8D-1E35-29B3-B32B-D194A4AE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Mutant-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Fault</a:t>
            </a:r>
            <a:r>
              <a:rPr lang="sv-SE" dirty="0"/>
              <a:t> </a:t>
            </a:r>
            <a:r>
              <a:rPr lang="sv-SE" dirty="0" err="1"/>
              <a:t>Localization</a:t>
            </a:r>
            <a:r>
              <a:rPr lang="sv-SE" dirty="0"/>
              <a:t> (MBFL)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62C4D-6C0B-6284-E850-837109091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DE" dirty="0"/>
              <a:t>hange a single line of code</a:t>
            </a:r>
          </a:p>
          <a:p>
            <a:r>
              <a:rPr lang="en-DE" dirty="0"/>
              <a:t>Execute P/F tests</a:t>
            </a:r>
          </a:p>
          <a:p>
            <a:r>
              <a:rPr lang="en-DE" dirty="0"/>
              <a:t>Collect results</a:t>
            </a:r>
          </a:p>
          <a:p>
            <a:r>
              <a:rPr lang="en-DE" dirty="0"/>
              <a:t>Compute suspiciousness and sort accordingly</a:t>
            </a:r>
          </a:p>
          <a:p>
            <a:endParaRPr lang="en-DE" dirty="0"/>
          </a:p>
          <a:p>
            <a:r>
              <a:rPr lang="en-DE" dirty="0"/>
              <a:t>VERY expensive </a:t>
            </a:r>
            <a:br>
              <a:rPr lang="en-DE" dirty="0"/>
            </a:br>
            <a:r>
              <a:rPr lang="en-DE" sz="2800" dirty="0"/>
              <a:t>(run all the tests on a large number of mutants)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38F7A-FC67-6475-2151-2763394E51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34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AEF946-BDEB-F050-44BA-0684AC41E68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108603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Spectrum-based Fault Localization</a:t>
            </a:r>
            <a:endParaRPr/>
          </a:p>
        </p:txBody>
      </p:sp>
      <p:sp>
        <p:nvSpPr>
          <p:cNvPr id="428" name="Google Shape;428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  <p:sp>
        <p:nvSpPr>
          <p:cNvPr id="429" name="Google Shape;429;p43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570100" cy="29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v-SE" sz="3000"/>
              <a:t>Leveraging the </a:t>
            </a:r>
            <a:r>
              <a:rPr lang="sv-SE" sz="3000">
                <a:solidFill>
                  <a:srgbClr val="FF0080"/>
                </a:solidFill>
              </a:rPr>
              <a:t>coverage information</a:t>
            </a:r>
            <a:r>
              <a:rPr lang="sv-SE" sz="3000"/>
              <a:t> of passing tests and failing tests</a:t>
            </a:r>
            <a:endParaRPr sz="3000"/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v-SE" sz="3000"/>
              <a:t>The </a:t>
            </a:r>
            <a:r>
              <a:rPr lang="sv-SE" sz="3000">
                <a:solidFill>
                  <a:srgbClr val="FF0080"/>
                </a:solidFill>
              </a:rPr>
              <a:t>more </a:t>
            </a:r>
            <a:r>
              <a:rPr lang="sv-SE" sz="3000" b="1">
                <a:solidFill>
                  <a:srgbClr val="FF0080"/>
                </a:solidFill>
              </a:rPr>
              <a:t>failing</a:t>
            </a:r>
            <a:r>
              <a:rPr lang="sv-SE" sz="3000">
                <a:solidFill>
                  <a:srgbClr val="FF0080"/>
                </a:solidFill>
              </a:rPr>
              <a:t> tests execute</a:t>
            </a:r>
            <a:r>
              <a:rPr lang="sv-SE" sz="3000"/>
              <a:t> the statement </a:t>
            </a:r>
            <a:r>
              <a:rPr lang="sv-SE" sz="3000" b="1"/>
              <a:t>S</a:t>
            </a:r>
            <a:r>
              <a:rPr lang="sv-SE" sz="3000"/>
              <a:t>, the </a:t>
            </a:r>
            <a:r>
              <a:rPr lang="sv-SE" sz="3000">
                <a:solidFill>
                  <a:srgbClr val="FF0080"/>
                </a:solidFill>
              </a:rPr>
              <a:t>more suspicious</a:t>
            </a:r>
            <a:r>
              <a:rPr lang="sv-SE" sz="3000"/>
              <a:t> it is</a:t>
            </a:r>
            <a:endParaRPr sz="3000"/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sv-SE" sz="3000"/>
              <a:t>Many </a:t>
            </a:r>
            <a:r>
              <a:rPr lang="sv-SE" sz="3000">
                <a:solidFill>
                  <a:srgbClr val="FF0080"/>
                </a:solidFill>
              </a:rPr>
              <a:t>similarity coefficients</a:t>
            </a:r>
            <a:r>
              <a:rPr lang="sv-SE" sz="3000"/>
              <a:t> to compute suspiciousness</a:t>
            </a:r>
            <a:endParaRPr sz="3000"/>
          </a:p>
        </p:txBody>
      </p:sp>
      <p:pic>
        <p:nvPicPr>
          <p:cNvPr id="430" name="Google Shape;43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700" y="4403325"/>
            <a:ext cx="4183250" cy="7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700" y="5296950"/>
            <a:ext cx="4183250" cy="135955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3"/>
          <p:cNvSpPr txBox="1"/>
          <p:nvPr/>
        </p:nvSpPr>
        <p:spPr>
          <a:xfrm>
            <a:off x="5285250" y="4446850"/>
            <a:ext cx="38169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executed and failed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executed and passed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not executed and failed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2300" b="1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sv-SE" sz="2300" b="1" baseline="-25000">
                <a:solidFill>
                  <a:srgbClr val="FF0080"/>
                </a:solidFill>
                <a:latin typeface="Calibri"/>
                <a:ea typeface="Calibri"/>
                <a:cs typeface="Calibri"/>
                <a:sym typeface="Calibri"/>
              </a:rPr>
              <a:t>00</a:t>
            </a:r>
            <a:r>
              <a:rPr lang="sv-SE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not executed and passed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SBFL Example</a:t>
            </a:r>
            <a:endParaRPr/>
          </a:p>
        </p:txBody>
      </p:sp>
      <p:sp>
        <p:nvSpPr>
          <p:cNvPr id="439" name="Google Shape;439;p4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  <p:grpSp>
        <p:nvGrpSpPr>
          <p:cNvPr id="440" name="Google Shape;440;p44"/>
          <p:cNvGrpSpPr/>
          <p:nvPr/>
        </p:nvGrpSpPr>
        <p:grpSpPr>
          <a:xfrm>
            <a:off x="121300" y="715750"/>
            <a:ext cx="8565350" cy="5581950"/>
            <a:chOff x="121300" y="791950"/>
            <a:chExt cx="8565350" cy="5581950"/>
          </a:xfrm>
        </p:grpSpPr>
        <p:pic>
          <p:nvPicPr>
            <p:cNvPr id="441" name="Google Shape;441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1300" y="1321525"/>
              <a:ext cx="6536150" cy="5016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2" name="Google Shape;442;p44"/>
            <p:cNvSpPr/>
            <p:nvPr/>
          </p:nvSpPr>
          <p:spPr>
            <a:xfrm>
              <a:off x="5976250" y="5973250"/>
              <a:ext cx="602100" cy="365100"/>
            </a:xfrm>
            <a:prstGeom prst="ellipse">
              <a:avLst/>
            </a:prstGeom>
            <a:noFill/>
            <a:ln w="19050" cap="flat" cmpd="sng">
              <a:solidFill>
                <a:srgbClr val="FF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4"/>
            <p:cNvSpPr txBox="1"/>
            <p:nvPr/>
          </p:nvSpPr>
          <p:spPr>
            <a:xfrm>
              <a:off x="1809173" y="1528300"/>
              <a:ext cx="23304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900" b="1">
                  <a:solidFill>
                    <a:srgbClr val="FF0080"/>
                  </a:solidFill>
                  <a:latin typeface="Calibri"/>
                  <a:ea typeface="Calibri"/>
                  <a:cs typeface="Calibri"/>
                  <a:sym typeface="Calibri"/>
                </a:rPr>
                <a:t>Observation Matrix</a:t>
              </a:r>
              <a:endParaRPr sz="1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4" name="Google Shape;444;p44"/>
            <p:cNvCxnSpPr>
              <a:stCxn id="443" idx="2"/>
            </p:cNvCxnSpPr>
            <p:nvPr/>
          </p:nvCxnSpPr>
          <p:spPr>
            <a:xfrm>
              <a:off x="2974373" y="1913200"/>
              <a:ext cx="1373100" cy="533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dash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</p:cxnSp>
        <p:pic>
          <p:nvPicPr>
            <p:cNvPr id="445" name="Google Shape;44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95650" y="798175"/>
              <a:ext cx="1187100" cy="557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625350" y="791950"/>
              <a:ext cx="881326" cy="5575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7" name="Google Shape;447;p44"/>
            <p:cNvSpPr/>
            <p:nvPr/>
          </p:nvSpPr>
          <p:spPr>
            <a:xfrm>
              <a:off x="181950" y="4072800"/>
              <a:ext cx="8504700" cy="252000"/>
            </a:xfrm>
            <a:prstGeom prst="rect">
              <a:avLst/>
            </a:prstGeom>
            <a:noFill/>
            <a:ln w="19050" cap="flat" cmpd="sng">
              <a:solidFill>
                <a:srgbClr val="FF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" name="Google Shape;448;p44"/>
          <p:cNvSpPr txBox="1"/>
          <p:nvPr/>
        </p:nvSpPr>
        <p:spPr>
          <a:xfrm>
            <a:off x="76200" y="6255300"/>
            <a:ext cx="859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i="1"/>
              <a:t>Yanbing Yu et. al. An empirical study of the effects of test-suite reduction on fault localization. ICSE 2008.</a:t>
            </a:r>
            <a:endParaRPr sz="1600" i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v-SE"/>
              <a:t>APR Technique Families</a:t>
            </a:r>
          </a:p>
        </p:txBody>
      </p:sp>
      <p:sp>
        <p:nvSpPr>
          <p:cNvPr id="455" name="Google Shape;455;p45"/>
          <p:cNvSpPr txBox="1"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sv-SE" dirty="0" err="1">
                <a:solidFill>
                  <a:srgbClr val="FF2F92"/>
                </a:solidFill>
              </a:rPr>
              <a:t>Heuristics-based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 (</a:t>
            </a:r>
            <a:r>
              <a:rPr lang="sv-SE" dirty="0" err="1"/>
              <a:t>Aka</a:t>
            </a:r>
            <a:r>
              <a:rPr lang="sv-SE" dirty="0"/>
              <a:t> </a:t>
            </a:r>
            <a:r>
              <a:rPr lang="sv-SE" dirty="0" err="1"/>
              <a:t>Generate</a:t>
            </a:r>
            <a:r>
              <a:rPr lang="sv-SE" dirty="0"/>
              <a:t>-and-Test </a:t>
            </a:r>
            <a:r>
              <a:rPr lang="sv-SE" dirty="0" err="1"/>
              <a:t>Repair</a:t>
            </a:r>
            <a:r>
              <a:rPr lang="sv-SE" dirty="0"/>
              <a:t>)</a:t>
            </a:r>
          </a:p>
          <a:p>
            <a:pPr lvl="0"/>
            <a:r>
              <a:rPr lang="sv-SE" dirty="0" err="1">
                <a:solidFill>
                  <a:srgbClr val="FF2F92"/>
                </a:solidFill>
              </a:rPr>
              <a:t>Constraint-based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 (</a:t>
            </a:r>
            <a:r>
              <a:rPr lang="sv-SE" dirty="0" err="1"/>
              <a:t>Aka</a:t>
            </a:r>
            <a:r>
              <a:rPr lang="sv-SE" dirty="0"/>
              <a:t> </a:t>
            </a:r>
            <a:r>
              <a:rPr lang="sv-SE" dirty="0" err="1"/>
              <a:t>Synthesis-based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)</a:t>
            </a:r>
          </a:p>
          <a:p>
            <a:pPr lvl="1"/>
            <a:r>
              <a:rPr lang="sv-SE" dirty="0" err="1"/>
              <a:t>Based</a:t>
            </a:r>
            <a:r>
              <a:rPr lang="sv-SE" dirty="0"/>
              <a:t> on </a:t>
            </a:r>
            <a:r>
              <a:rPr lang="sv-SE" dirty="0" err="1"/>
              <a:t>symbolic</a:t>
            </a:r>
            <a:r>
              <a:rPr lang="sv-SE" dirty="0"/>
              <a:t> </a:t>
            </a:r>
            <a:r>
              <a:rPr lang="sv-SE" dirty="0" err="1"/>
              <a:t>execution</a:t>
            </a:r>
            <a:endParaRPr lang="sv-SE" dirty="0"/>
          </a:p>
          <a:p>
            <a:pPr lvl="0"/>
            <a:r>
              <a:rPr lang="sv-SE" dirty="0">
                <a:solidFill>
                  <a:srgbClr val="FF2F92"/>
                </a:solidFill>
              </a:rPr>
              <a:t>Learning-</a:t>
            </a:r>
            <a:r>
              <a:rPr lang="sv-SE" dirty="0" err="1">
                <a:solidFill>
                  <a:srgbClr val="FF2F92"/>
                </a:solidFill>
              </a:rPr>
              <a:t>based</a:t>
            </a:r>
            <a:r>
              <a:rPr lang="sv-SE" dirty="0"/>
              <a:t> </a:t>
            </a:r>
            <a:r>
              <a:rPr lang="sv-SE" dirty="0" err="1"/>
              <a:t>Repair</a:t>
            </a:r>
            <a:endParaRPr lang="sv-SE" dirty="0"/>
          </a:p>
          <a:p>
            <a:pPr lvl="1"/>
            <a:r>
              <a:rPr lang="sv-SE" dirty="0" err="1"/>
              <a:t>E.g</a:t>
            </a:r>
            <a:r>
              <a:rPr lang="sv-SE" dirty="0"/>
              <a:t>., </a:t>
            </a:r>
            <a:r>
              <a:rPr lang="sv-SE" dirty="0" err="1"/>
              <a:t>deap</a:t>
            </a:r>
            <a:r>
              <a:rPr lang="sv-SE" dirty="0"/>
              <a:t> </a:t>
            </a:r>
            <a:r>
              <a:rPr lang="sv-SE" dirty="0" err="1"/>
              <a:t>learning</a:t>
            </a:r>
            <a:r>
              <a:rPr lang="sv-SE" dirty="0"/>
              <a:t> on AST-to-AST transformation templates that summarize how patches modify buggy code into </a:t>
            </a:r>
            <a:r>
              <a:rPr lang="sv-SE" dirty="0" err="1"/>
              <a:t>correct</a:t>
            </a:r>
            <a:r>
              <a:rPr lang="sv-SE" dirty="0"/>
              <a:t> </a:t>
            </a:r>
            <a:r>
              <a:rPr lang="sv-SE" dirty="0" err="1"/>
              <a:t>code</a:t>
            </a:r>
            <a:endParaRPr lang="sv-SE" dirty="0"/>
          </a:p>
          <a:p>
            <a:pPr lvl="1"/>
            <a:r>
              <a:rPr lang="sv-SE" dirty="0"/>
              <a:t>Learning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also</a:t>
            </a:r>
            <a:r>
              <a:rPr lang="sv-SE" dirty="0"/>
              <a:t> be </a:t>
            </a:r>
            <a:r>
              <a:rPr lang="sv-SE" dirty="0" err="1"/>
              <a:t>used</a:t>
            </a:r>
            <a:r>
              <a:rPr lang="sv-SE" dirty="0"/>
              <a:t> to </a:t>
            </a:r>
            <a:r>
              <a:rPr lang="sv-SE" dirty="0" err="1"/>
              <a:t>assess</a:t>
            </a:r>
            <a:r>
              <a:rPr lang="sv-SE" dirty="0"/>
              <a:t> the </a:t>
            </a:r>
            <a:r>
              <a:rPr lang="sv-SE" dirty="0" err="1"/>
              <a:t>generated</a:t>
            </a:r>
            <a:r>
              <a:rPr lang="sv-SE" dirty="0"/>
              <a:t> </a:t>
            </a:r>
            <a:r>
              <a:rPr lang="sv-SE" dirty="0" err="1"/>
              <a:t>patch</a:t>
            </a:r>
            <a:r>
              <a:rPr lang="sv-SE" dirty="0"/>
              <a:t> (”</a:t>
            </a:r>
            <a:r>
              <a:rPr lang="sv-SE" dirty="0" err="1"/>
              <a:t>similarity</a:t>
            </a:r>
            <a:r>
              <a:rPr lang="sv-SE" dirty="0"/>
              <a:t> </a:t>
            </a:r>
            <a:r>
              <a:rPr lang="en-GB" dirty="0"/>
              <a:t>with regard to the code corpus”)</a:t>
            </a:r>
            <a:endParaRPr lang="sv-SE" dirty="0"/>
          </a:p>
        </p:txBody>
      </p:sp>
      <p:sp>
        <p:nvSpPr>
          <p:cNvPr id="456" name="Google Shape;456;p4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sv-SE"/>
              <a:pPr lvl="0"/>
              <a:t>37</a:t>
            </a:fld>
            <a:endParaRPr lang="sv-SE"/>
          </a:p>
        </p:txBody>
      </p:sp>
      <p:sp>
        <p:nvSpPr>
          <p:cNvPr id="458" name="Google Shape;458;p45"/>
          <p:cNvSpPr txBox="1"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/>
            <a:r>
              <a:rPr lang="sv-SE" dirty="0" err="1"/>
              <a:t>Patch</a:t>
            </a:r>
            <a:r>
              <a:rPr lang="sv-SE" dirty="0"/>
              <a:t> Generator</a:t>
            </a:r>
          </a:p>
        </p:txBody>
      </p:sp>
      <p:sp>
        <p:nvSpPr>
          <p:cNvPr id="457" name="Google Shape;457;p45"/>
          <p:cNvSpPr txBox="1"/>
          <p:nvPr/>
        </p:nvSpPr>
        <p:spPr>
          <a:xfrm>
            <a:off x="193100" y="5897625"/>
            <a:ext cx="7891500" cy="78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Claire Le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Goues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Michael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Pradel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Abhik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Roychoudhury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sv-SE" sz="1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Automated</a:t>
            </a:r>
            <a:r>
              <a:rPr lang="sv-S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Program </a:t>
            </a:r>
            <a:r>
              <a:rPr lang="sv-SE" sz="18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Repair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Communications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ACM, 2019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APR for Security Vulnerabilities</a:t>
            </a:r>
            <a:endParaRPr/>
          </a:p>
        </p:txBody>
      </p:sp>
      <p:sp>
        <p:nvSpPr>
          <p:cNvPr id="465" name="Google Shape;465;p46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vulnerabilities</a:t>
            </a:r>
            <a:r>
              <a:rPr lang="sv-SE" dirty="0"/>
              <a:t> </a:t>
            </a:r>
            <a:r>
              <a:rPr lang="sv-SE" dirty="0" err="1"/>
              <a:t>don’t</a:t>
            </a:r>
            <a:r>
              <a:rPr lang="sv-SE" dirty="0"/>
              <a:t> </a:t>
            </a:r>
            <a:r>
              <a:rPr lang="sv-SE" dirty="0" err="1"/>
              <a:t>often</a:t>
            </a:r>
            <a:r>
              <a:rPr lang="sv-SE" dirty="0"/>
              <a:t> come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>
                <a:solidFill>
                  <a:srgbClr val="FF0080"/>
                </a:solidFill>
              </a:rPr>
              <a:t>proof-of-vulnerability</a:t>
            </a:r>
            <a:r>
              <a:rPr lang="sv-SE" dirty="0"/>
              <a:t> test </a:t>
            </a:r>
            <a:r>
              <a:rPr lang="sv-SE" dirty="0" err="1"/>
              <a:t>cases</a:t>
            </a:r>
            <a:endParaRPr dirty="0"/>
          </a:p>
          <a:p>
            <a:pPr lvl="1" indent="-419100">
              <a:spcBef>
                <a:spcPts val="1000"/>
              </a:spcBef>
              <a:buSzPts val="3000"/>
              <a:buChar char="•"/>
            </a:pPr>
            <a:r>
              <a:rPr lang="sv-SE" dirty="0"/>
              <a:t>SBFL </a:t>
            </a:r>
            <a:r>
              <a:rPr lang="sv-SE" dirty="0" err="1"/>
              <a:t>could</a:t>
            </a:r>
            <a:r>
              <a:rPr lang="sv-SE" dirty="0"/>
              <a:t> not be </a:t>
            </a:r>
            <a:r>
              <a:rPr lang="sv-SE" dirty="0" err="1"/>
              <a:t>applied</a:t>
            </a:r>
            <a:r>
              <a:rPr lang="sv-SE" dirty="0"/>
              <a:t> to </a:t>
            </a:r>
            <a:r>
              <a:rPr lang="sv-SE" dirty="0" err="1"/>
              <a:t>locate</a:t>
            </a:r>
            <a:r>
              <a:rPr lang="sv-SE" dirty="0"/>
              <a:t> the </a:t>
            </a:r>
            <a:r>
              <a:rPr lang="sv-SE" dirty="0" err="1"/>
              <a:t>faults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/>
              <a:t>FL </a:t>
            </a:r>
            <a:r>
              <a:rPr lang="sv-SE" dirty="0" err="1"/>
              <a:t>module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be </a:t>
            </a:r>
            <a:r>
              <a:rPr lang="sv-SE" dirty="0" err="1">
                <a:solidFill>
                  <a:srgbClr val="FF0080"/>
                </a:solidFill>
              </a:rPr>
              <a:t>replaced</a:t>
            </a:r>
            <a:r>
              <a:rPr lang="sv-SE" dirty="0">
                <a:solidFill>
                  <a:srgbClr val="FF0080"/>
                </a:solidFill>
              </a:rPr>
              <a:t>/ </a:t>
            </a:r>
            <a:r>
              <a:rPr lang="sv-SE" dirty="0" err="1">
                <a:solidFill>
                  <a:srgbClr val="FF0080"/>
                </a:solidFill>
              </a:rPr>
              <a:t>combined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>
                <a:solidFill>
                  <a:srgbClr val="FF0080"/>
                </a:solidFill>
              </a:rPr>
              <a:t>SAST </a:t>
            </a:r>
            <a:r>
              <a:rPr lang="sv-SE" dirty="0" err="1">
                <a:solidFill>
                  <a:srgbClr val="FF0080"/>
                </a:solidFill>
              </a:rPr>
              <a:t>tools</a:t>
            </a:r>
            <a:r>
              <a:rPr lang="sv-SE" dirty="0">
                <a:solidFill>
                  <a:srgbClr val="FF0080"/>
                </a:solidFill>
              </a:rPr>
              <a:t> </a:t>
            </a:r>
            <a:r>
              <a:rPr lang="sv-SE" dirty="0"/>
              <a:t>or </a:t>
            </a:r>
            <a:r>
              <a:rPr lang="sv-SE" dirty="0">
                <a:solidFill>
                  <a:srgbClr val="FF0080"/>
                </a:solidFill>
              </a:rPr>
              <a:t>in-house </a:t>
            </a:r>
            <a:r>
              <a:rPr lang="sv-SE" dirty="0" err="1">
                <a:solidFill>
                  <a:srgbClr val="FF0080"/>
                </a:solidFill>
              </a:rPr>
              <a:t>prediction</a:t>
            </a:r>
            <a:r>
              <a:rPr lang="sv-SE" dirty="0">
                <a:solidFill>
                  <a:srgbClr val="FF0080"/>
                </a:solidFill>
              </a:rPr>
              <a:t> </a:t>
            </a:r>
            <a:r>
              <a:rPr lang="sv-SE" dirty="0" err="1">
                <a:solidFill>
                  <a:srgbClr val="FF0080"/>
                </a:solidFill>
              </a:rPr>
              <a:t>techniques</a:t>
            </a:r>
            <a:endParaRPr dirty="0">
              <a:solidFill>
                <a:srgbClr val="FF0080"/>
              </a:solidFill>
            </a:endParaRPr>
          </a:p>
          <a:p>
            <a:pPr marL="914400" lvl="1" indent="-393700" algn="l" rtl="0">
              <a:spcBef>
                <a:spcPts val="1000"/>
              </a:spcBef>
              <a:spcAft>
                <a:spcPts val="0"/>
              </a:spcAft>
              <a:buSzPts val="2600"/>
              <a:buChar char="–"/>
            </a:pPr>
            <a:r>
              <a:rPr lang="sv-SE" dirty="0"/>
              <a:t>SAST </a:t>
            </a:r>
            <a:r>
              <a:rPr lang="sv-SE" dirty="0" err="1"/>
              <a:t>tools</a:t>
            </a:r>
            <a:r>
              <a:rPr lang="sv-SE" dirty="0"/>
              <a:t> </a:t>
            </a:r>
            <a:r>
              <a:rPr lang="sv-SE" dirty="0" err="1"/>
              <a:t>provide</a:t>
            </a:r>
            <a:r>
              <a:rPr lang="sv-SE" dirty="0"/>
              <a:t> </a:t>
            </a:r>
            <a:r>
              <a:rPr lang="sv-SE" dirty="0" err="1"/>
              <a:t>useful</a:t>
            </a:r>
            <a:r>
              <a:rPr lang="sv-SE" dirty="0"/>
              <a:t> information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location</a:t>
            </a:r>
            <a:r>
              <a:rPr lang="sv-SE" dirty="0"/>
              <a:t> and the </a:t>
            </a:r>
            <a:r>
              <a:rPr lang="sv-SE" dirty="0" err="1"/>
              <a:t>presence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vulnerable</a:t>
            </a:r>
            <a:r>
              <a:rPr lang="sv-SE" dirty="0"/>
              <a:t> </a:t>
            </a:r>
            <a:r>
              <a:rPr lang="sv-SE" dirty="0" err="1"/>
              <a:t>code</a:t>
            </a:r>
            <a:endParaRPr dirty="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sv-SE" dirty="0" err="1"/>
              <a:t>Only</a:t>
            </a:r>
            <a:r>
              <a:rPr lang="sv-SE" dirty="0"/>
              <a:t> </a:t>
            </a:r>
            <a:r>
              <a:rPr lang="sv-SE" dirty="0" err="1"/>
              <a:t>few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</a:t>
            </a:r>
            <a:r>
              <a:rPr lang="sv-SE" dirty="0" err="1"/>
              <a:t>done</a:t>
            </a:r>
            <a:r>
              <a:rPr lang="sv-SE" dirty="0"/>
              <a:t> for </a:t>
            </a:r>
            <a:r>
              <a:rPr lang="sv-SE" dirty="0" err="1"/>
              <a:t>vulnerability</a:t>
            </a:r>
            <a:r>
              <a:rPr lang="sv-SE" dirty="0"/>
              <a:t> </a:t>
            </a:r>
            <a:r>
              <a:rPr lang="sv-SE" dirty="0" err="1"/>
              <a:t>repair</a:t>
            </a:r>
            <a:r>
              <a:rPr lang="sv-SE" dirty="0"/>
              <a:t> in the </a:t>
            </a:r>
            <a:r>
              <a:rPr lang="sv-SE" dirty="0" err="1"/>
              <a:t>literature</a:t>
            </a:r>
            <a:r>
              <a:rPr lang="sv-SE" dirty="0"/>
              <a:t> so far</a:t>
            </a:r>
            <a:endParaRPr dirty="0"/>
          </a:p>
        </p:txBody>
      </p:sp>
      <p:sp>
        <p:nvSpPr>
          <p:cNvPr id="466" name="Google Shape;466;p4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APR for Security Vulnerabilities</a:t>
            </a:r>
            <a:endParaRPr/>
          </a:p>
        </p:txBody>
      </p:sp>
      <p:sp>
        <p:nvSpPr>
          <p:cNvPr id="473" name="Google Shape;473;p4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5194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87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80"/>
              </a:buClr>
              <a:buSzPts val="2680"/>
              <a:buChar char="•"/>
            </a:pPr>
            <a:r>
              <a:rPr lang="sv-SE" sz="2850">
                <a:solidFill>
                  <a:srgbClr val="FF0080"/>
                </a:solidFill>
              </a:rPr>
              <a:t>C/C++</a:t>
            </a:r>
            <a:endParaRPr sz="2850">
              <a:solidFill>
                <a:srgbClr val="FF0080"/>
              </a:solidFill>
            </a:endParaRPr>
          </a:p>
          <a:p>
            <a:pPr marL="914400" lvl="1" indent="-3771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40"/>
              <a:buChar char="–"/>
            </a:pPr>
            <a:r>
              <a:rPr lang="sv-SE" sz="2510"/>
              <a:t>Zhen Huang et al. </a:t>
            </a:r>
            <a:r>
              <a:rPr lang="sv-SE" sz="2510" b="1"/>
              <a:t>Using Safety Properties to Generate Vulnerability Patches</a:t>
            </a:r>
            <a:r>
              <a:rPr lang="sv-SE" sz="2510"/>
              <a:t>. S&amp;P’19.</a:t>
            </a:r>
            <a:endParaRPr sz="2510"/>
          </a:p>
          <a:p>
            <a:pPr marL="914400" lvl="1" indent="-3771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40"/>
              <a:buChar char="–"/>
            </a:pPr>
            <a:r>
              <a:rPr lang="sv-SE" sz="2510"/>
              <a:t>Jacob Harer et al. </a:t>
            </a:r>
            <a:r>
              <a:rPr lang="sv-SE" sz="2510" b="1"/>
              <a:t>Learning to Repair Software Vulnerabilities with Generative Adversarial Networks</a:t>
            </a:r>
            <a:r>
              <a:rPr lang="sv-SE" sz="2510"/>
              <a:t>. NIPS'18.</a:t>
            </a:r>
            <a:endParaRPr sz="2510"/>
          </a:p>
          <a:p>
            <a:pPr marL="457200" lvl="0" indent="-3987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80"/>
              <a:buChar char="•"/>
            </a:pPr>
            <a:r>
              <a:rPr lang="sv-SE" sz="2850">
                <a:solidFill>
                  <a:srgbClr val="FF0080"/>
                </a:solidFill>
              </a:rPr>
              <a:t>Java:</a:t>
            </a:r>
            <a:r>
              <a:rPr lang="sv-SE" sz="2850"/>
              <a:t> </a:t>
            </a:r>
            <a:r>
              <a:rPr lang="sv-SE" sz="2510"/>
              <a:t>Siqi Ma et al. </a:t>
            </a:r>
            <a:r>
              <a:rPr lang="sv-SE" sz="2510" b="1"/>
              <a:t>VuRLE: Automatic Vulnerability Detection and Repair by Learning from Examples</a:t>
            </a:r>
            <a:r>
              <a:rPr lang="sv-SE" sz="2510"/>
              <a:t>. ESORICS'17.</a:t>
            </a:r>
            <a:endParaRPr sz="2510"/>
          </a:p>
          <a:p>
            <a:pPr marL="457200" lvl="0" indent="-3987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80"/>
              <a:buChar char="•"/>
            </a:pPr>
            <a:r>
              <a:rPr lang="sv-SE" sz="2850">
                <a:solidFill>
                  <a:srgbClr val="FF0080"/>
                </a:solidFill>
              </a:rPr>
              <a:t>Android:</a:t>
            </a:r>
            <a:r>
              <a:rPr lang="sv-SE" sz="2850"/>
              <a:t> </a:t>
            </a:r>
            <a:r>
              <a:rPr lang="sv-SE" sz="2510"/>
              <a:t>Ruian Duan et al. </a:t>
            </a:r>
            <a:r>
              <a:rPr lang="sv-SE" sz="2510" b="1"/>
              <a:t>Automating Patching of Vulnerable Open-Source Software Versions in Application Binaries</a:t>
            </a:r>
            <a:r>
              <a:rPr lang="sv-SE" sz="2510"/>
              <a:t>. NDSS’19.</a:t>
            </a:r>
            <a:endParaRPr sz="2510"/>
          </a:p>
        </p:txBody>
      </p:sp>
      <p:sp>
        <p:nvSpPr>
          <p:cNvPr id="474" name="Google Shape;474;p4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2238</Words>
  <Application>Microsoft Macintosh PowerPoint</Application>
  <PresentationFormat>On-screen Show (4:3)</PresentationFormat>
  <Paragraphs>390</Paragraphs>
  <Slides>39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Calibri</vt:lpstr>
      <vt:lpstr>Arial</vt:lpstr>
      <vt:lpstr>Courier New</vt:lpstr>
      <vt:lpstr>Chalmes-GU</vt:lpstr>
      <vt:lpstr>Code Quality</vt:lpstr>
      <vt:lpstr>Learning objectives</vt:lpstr>
      <vt:lpstr>Reading material</vt:lpstr>
      <vt:lpstr>Security Code Review</vt:lpstr>
      <vt:lpstr>Apple ‘goto fail;’ vulnerability</vt:lpstr>
      <vt:lpstr>Apple ‘goto fail;’ vulnerability</vt:lpstr>
      <vt:lpstr>Security Code Review</vt:lpstr>
      <vt:lpstr>But also…</vt:lpstr>
      <vt:lpstr>Code Review Types</vt:lpstr>
      <vt:lpstr>Static Analysis</vt:lpstr>
      <vt:lpstr>Why using Static Analysis for Code Review?</vt:lpstr>
      <vt:lpstr>Humans vs machines ;)</vt:lpstr>
      <vt:lpstr>Manual Code Review</vt:lpstr>
      <vt:lpstr>Code Review Guidelines</vt:lpstr>
      <vt:lpstr>Roles in Code Review</vt:lpstr>
      <vt:lpstr>Participants in Code Review</vt:lpstr>
      <vt:lpstr>Code Review Process</vt:lpstr>
      <vt:lpstr>Checklists for Code Review</vt:lpstr>
      <vt:lpstr>Example: Checklist for crypto issue</vt:lpstr>
      <vt:lpstr>Example: Checklist for crypto issue</vt:lpstr>
      <vt:lpstr>Example: OWASP checklist for SQLi</vt:lpstr>
      <vt:lpstr>Fatigue</vt:lpstr>
      <vt:lpstr>Where to start</vt:lpstr>
      <vt:lpstr>Code review effective?</vt:lpstr>
      <vt:lpstr>OpenSSL &amp; Heartbleed Vulnerability </vt:lpstr>
      <vt:lpstr>OpenSSL responses after the Heartbleed</vt:lpstr>
      <vt:lpstr>OpenSSL metrics after the Heartbleed</vt:lpstr>
      <vt:lpstr>OpenSSL metrics after the Heartbleed</vt:lpstr>
      <vt:lpstr>Automated Vulnerability Repair in Source Code</vt:lpstr>
      <vt:lpstr>Automate the Debugging Process</vt:lpstr>
      <vt:lpstr>Automated Program Repair - APR</vt:lpstr>
      <vt:lpstr>Inside an APR Tool</vt:lpstr>
      <vt:lpstr>Fault Localization</vt:lpstr>
      <vt:lpstr>Mutant-based Fault Localization (MBFL)</vt:lpstr>
      <vt:lpstr>Spectrum-based Fault Localization</vt:lpstr>
      <vt:lpstr>SBFL Example</vt:lpstr>
      <vt:lpstr>APR Technique Families</vt:lpstr>
      <vt:lpstr>APR for Security Vulnerabilities</vt:lpstr>
      <vt:lpstr>APR for Security Vulnerabilities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Infrastructure and Code Quality</dc:title>
  <cp:lastModifiedBy>Riccardo Scandariato</cp:lastModifiedBy>
  <cp:revision>39</cp:revision>
  <dcterms:modified xsi:type="dcterms:W3CDTF">2022-05-16T12:27:27Z</dcterms:modified>
</cp:coreProperties>
</file>