
<file path=[Content_Types].xml><?xml version="1.0" encoding="utf-8"?>
<Types xmlns="http://schemas.openxmlformats.org/package/2006/content-types">
  <Default Extension="(null)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331" r:id="rId2"/>
    <p:sldId id="258" r:id="rId3"/>
    <p:sldId id="262" r:id="rId4"/>
    <p:sldId id="264" r:id="rId5"/>
    <p:sldId id="267" r:id="rId6"/>
    <p:sldId id="270" r:id="rId7"/>
    <p:sldId id="703" r:id="rId8"/>
    <p:sldId id="440" r:id="rId9"/>
    <p:sldId id="460" r:id="rId10"/>
    <p:sldId id="461" r:id="rId11"/>
    <p:sldId id="708" r:id="rId12"/>
    <p:sldId id="704" r:id="rId13"/>
    <p:sldId id="273" r:id="rId14"/>
    <p:sldId id="701" r:id="rId15"/>
    <p:sldId id="480" r:id="rId16"/>
    <p:sldId id="706" r:id="rId17"/>
    <p:sldId id="707" r:id="rId18"/>
    <p:sldId id="709" r:id="rId19"/>
    <p:sldId id="274" r:id="rId20"/>
    <p:sldId id="276" r:id="rId21"/>
    <p:sldId id="710" r:id="rId22"/>
    <p:sldId id="287" r:id="rId23"/>
    <p:sldId id="368" r:id="rId24"/>
    <p:sldId id="294" r:id="rId25"/>
    <p:sldId id="386" r:id="rId26"/>
    <p:sldId id="288" r:id="rId27"/>
    <p:sldId id="290" r:id="rId28"/>
    <p:sldId id="394" r:id="rId29"/>
    <p:sldId id="304" r:id="rId30"/>
    <p:sldId id="302" r:id="rId31"/>
    <p:sldId id="713" r:id="rId32"/>
    <p:sldId id="714" r:id="rId33"/>
    <p:sldId id="726" r:id="rId34"/>
    <p:sldId id="716" r:id="rId35"/>
    <p:sldId id="715" r:id="rId36"/>
    <p:sldId id="315" r:id="rId37"/>
    <p:sldId id="721" r:id="rId38"/>
    <p:sldId id="912" r:id="rId39"/>
    <p:sldId id="911" r:id="rId40"/>
    <p:sldId id="913" r:id="rId41"/>
    <p:sldId id="722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3EA9A17-C7CF-9040-8633-EFC5923A04F4}">
          <p14:sldIdLst>
            <p14:sldId id="331"/>
            <p14:sldId id="258"/>
            <p14:sldId id="262"/>
            <p14:sldId id="264"/>
            <p14:sldId id="267"/>
            <p14:sldId id="270"/>
            <p14:sldId id="703"/>
            <p14:sldId id="440"/>
            <p14:sldId id="460"/>
            <p14:sldId id="461"/>
            <p14:sldId id="708"/>
            <p14:sldId id="704"/>
            <p14:sldId id="273"/>
            <p14:sldId id="701"/>
            <p14:sldId id="480"/>
            <p14:sldId id="706"/>
            <p14:sldId id="707"/>
            <p14:sldId id="709"/>
            <p14:sldId id="274"/>
            <p14:sldId id="276"/>
            <p14:sldId id="710"/>
            <p14:sldId id="287"/>
            <p14:sldId id="368"/>
            <p14:sldId id="294"/>
            <p14:sldId id="386"/>
            <p14:sldId id="288"/>
            <p14:sldId id="290"/>
            <p14:sldId id="394"/>
            <p14:sldId id="304"/>
            <p14:sldId id="302"/>
            <p14:sldId id="713"/>
            <p14:sldId id="714"/>
            <p14:sldId id="726"/>
            <p14:sldId id="716"/>
            <p14:sldId id="715"/>
            <p14:sldId id="315"/>
            <p14:sldId id="721"/>
            <p14:sldId id="912"/>
            <p14:sldId id="911"/>
            <p14:sldId id="913"/>
            <p14:sldId id="722"/>
          </p14:sldIdLst>
        </p14:section>
        <p14:section name="Extra" id="{79D64135-9D45-024F-80B3-27F0A93E430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C6D6"/>
    <a:srgbClr val="FF0080"/>
    <a:srgbClr val="2EC6D6"/>
    <a:srgbClr val="2DC6D6"/>
    <a:srgbClr val="616161"/>
    <a:srgbClr val="008F00"/>
    <a:srgbClr val="30859C"/>
    <a:srgbClr val="000000"/>
    <a:srgbClr val="E5E5E5"/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9687"/>
    <p:restoredTop sz="82423" autoAdjust="0"/>
  </p:normalViewPr>
  <p:slideViewPr>
    <p:cSldViewPr snapToGrid="0" snapToObjects="1">
      <p:cViewPr varScale="1">
        <p:scale>
          <a:sx n="107" d="100"/>
          <a:sy n="107" d="100"/>
        </p:scale>
        <p:origin x="2040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67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710FB4-CD92-E843-A770-164BBE95230A}" type="datetimeFigureOut">
              <a:rPr lang="en-US" smtClean="0"/>
              <a:t>5/4/22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4A7C4-34D7-1745-A856-E0192B4A9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900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7F2E0D-C41A-004A-B7CE-2840F4E36B78}" type="datetimeFigureOut">
              <a:rPr lang="en-US" smtClean="0"/>
              <a:t>5/4/22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C7160B-563F-B64B-B67D-C250EFBFF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4539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eb2325ba83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0" name="Google Shape;90;geb2325ba83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029716fa6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029716fa6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1029716fa6e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0e06d5eeac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10e06d5eeac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g10e06d5eeac_0_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00a229a89a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00a229a89a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g100a229a89a_0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5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0ec13f1e21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0ec13f1e21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g10ec13f1e21_0_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Drawback: </a:t>
            </a:r>
            <a:r>
              <a:rPr lang="sv-SE" dirty="0" err="1"/>
              <a:t>need</a:t>
            </a:r>
            <a:r>
              <a:rPr lang="sv-SE" dirty="0"/>
              <a:t> to </a:t>
            </a:r>
            <a:r>
              <a:rPr lang="sv-SE" dirty="0" err="1"/>
              <a:t>costantly</a:t>
            </a:r>
            <a:r>
              <a:rPr lang="sv-SE" dirty="0"/>
              <a:t> </a:t>
            </a:r>
            <a:r>
              <a:rPr lang="sv-SE" dirty="0" err="1"/>
              <a:t>update</a:t>
            </a:r>
            <a:r>
              <a:rPr lang="sv-SE" dirty="0"/>
              <a:t> the </a:t>
            </a:r>
            <a:r>
              <a:rPr lang="sv-SE" dirty="0" err="1"/>
              <a:t>threat</a:t>
            </a:r>
            <a:r>
              <a:rPr lang="sv-SE" dirty="0"/>
              <a:t> DB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BB6158-C7CB-0F44-B0F2-0892C423F71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6795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Drawback: </a:t>
            </a:r>
            <a:r>
              <a:rPr lang="sv-SE" dirty="0" err="1"/>
              <a:t>level</a:t>
            </a:r>
            <a:r>
              <a:rPr lang="sv-SE" dirty="0"/>
              <a:t> ob </a:t>
            </a:r>
            <a:r>
              <a:rPr lang="sv-SE" dirty="0" err="1"/>
              <a:t>abstraction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</a:t>
            </a:r>
            <a:r>
              <a:rPr lang="sv-SE" dirty="0" err="1"/>
              <a:t>model</a:t>
            </a:r>
            <a:r>
              <a:rPr lang="sv-SE" dirty="0"/>
              <a:t>, and </a:t>
            </a:r>
            <a:r>
              <a:rPr lang="sv-SE" dirty="0" err="1"/>
              <a:t>its</a:t>
            </a:r>
            <a:r>
              <a:rPr lang="sv-SE" dirty="0"/>
              <a:t> </a:t>
            </a:r>
            <a:r>
              <a:rPr lang="sv-SE" dirty="0" err="1"/>
              <a:t>accuracy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BB6158-C7CB-0F44-B0F2-0892C423F71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55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10ec13f1e21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10ec13f1e21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g10ec13f1e21_0_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13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E69B0-2DF5-2740-A31C-A7836C9F14B6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4310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DREAD</a:t>
            </a:r>
          </a:p>
          <a:p>
            <a:endParaRPr lang="en-US" sz="1200" i="0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main focus of DREAD, as defined by Microsoft, is prioritization of threats during the development phase of an application.  </a:t>
            </a:r>
          </a:p>
          <a:p>
            <a:r>
              <a:rPr lang="en-US" sz="120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DREAD defines the five key attributes to measure the criticality of a vulnerability</a:t>
            </a:r>
          </a:p>
          <a:p>
            <a:endParaRPr lang="en-US" sz="1200" i="0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OWASP gives a more formal definition of the attributes, introduces weights, and gives a different value to each attribute. Risk is defined as the sum of the weighted attributes:</a:t>
            </a:r>
          </a:p>
          <a:p>
            <a:r>
              <a:rPr lang="en-US" sz="120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risk = </a:t>
            </a:r>
            <a:r>
              <a:rPr lang="en-US" sz="1200" i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wdp</a:t>
            </a:r>
            <a:r>
              <a:rPr lang="en-US" sz="120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∗ </a:t>
            </a:r>
            <a:r>
              <a:rPr lang="en-US" sz="1200" i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dp</a:t>
            </a:r>
            <a:r>
              <a:rPr lang="en-US" sz="120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+ </a:t>
            </a:r>
            <a:r>
              <a:rPr lang="en-US" sz="1200" i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wr</a:t>
            </a:r>
            <a:r>
              <a:rPr lang="en-US" sz="120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∗ r + we ∗ e + </a:t>
            </a:r>
            <a:r>
              <a:rPr lang="en-US" sz="1200" i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</a:t>
            </a:r>
            <a:r>
              <a:rPr lang="en-US" sz="120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∗ a + </a:t>
            </a:r>
            <a:r>
              <a:rPr lang="en-US" sz="1200" i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wdi</a:t>
            </a:r>
            <a:r>
              <a:rPr lang="en-US" sz="120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∗ di</a:t>
            </a:r>
            <a:endParaRPr lang="en-US" i="0" dirty="0"/>
          </a:p>
          <a:p>
            <a:endParaRPr lang="en-DE" dirty="0"/>
          </a:p>
          <a:p>
            <a:endParaRPr lang="en-DE" dirty="0"/>
          </a:p>
          <a:p>
            <a:r>
              <a:rPr lang="en-DE" b="1" dirty="0"/>
              <a:t>OCTAVE</a:t>
            </a:r>
          </a:p>
          <a:p>
            <a:endParaRPr lang="en-DE" dirty="0"/>
          </a:p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Impact consists of a selection of at least five weighted parameters:</a:t>
            </a:r>
          </a:p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reputation/customer confidence, financial loss, productivity, safety/health, fines/legal penalties, and self-defined criteria</a:t>
            </a:r>
            <a:endParaRPr lang="en-US" dirty="0"/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7160B-563F-B64B-B67D-C250EFBFF54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9484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10e06d5eeac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10e06d5eeac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g10e06d5eeac_0_7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06526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0ec13f1e21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10ec13f1e21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g10ec13f1e21_0_5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19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10e06d5eeac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10e06d5eeac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g10e06d5eeac_0_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20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10e06d5eeac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10e06d5eeac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g10e06d5eeac_0_8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22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1029716fa6e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1029716fa6e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g1029716fa6e_0_8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24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10e06d5eeac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10e06d5eeac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g10e06d5eeac_0_9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26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1029716fa6e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1029716fa6e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g1029716fa6e_0_6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27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10ec13f1e21_0_1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10ec13f1e21_0_1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g10ec13f1e21_0_11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29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1029716fa6e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1029716fa6e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g1029716fa6e_0_9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30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E69B0-2DF5-2740-A31C-A7836C9F14B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1076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1012d18992f_0_8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1012d18992f_0_8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g1012d18992f_0_8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6235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1012d18992f_0_6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1012d18992f_0_6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" name="Google Shape;638;g1012d18992f_0_69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36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1012d18992f_0_7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1012d18992f_0_7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8" name="Google Shape;718;g1012d18992f_0_7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37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60283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d8e03d3fe6_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0" name="Google Shape;200;gd8e03d3fe6_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2EC6D6"/>
                </a:solidFill>
              </a:rPr>
              <a:t>34 63 80 0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gd8e03d3fe6_7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988812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1012d18992f_0_7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" name="Google Shape;709;g1012d18992f_0_7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0" name="Google Shape;710;g1012d18992f_0_7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41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39147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6964" y="2130425"/>
            <a:ext cx="8001000" cy="1470025"/>
          </a:xfrm>
        </p:spPr>
        <p:txBody>
          <a:bodyPr/>
          <a:lstStyle>
            <a:lvl1pPr>
              <a:defRPr>
                <a:solidFill>
                  <a:srgbClr val="2EC6D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6964" y="3886200"/>
            <a:ext cx="73152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93258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4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5224"/>
            <a:ext cx="8229600" cy="4070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58787" y="1282531"/>
            <a:ext cx="8228012" cy="511629"/>
          </a:xfrm>
          <a:prstGeom prst="rect">
            <a:avLst/>
          </a:prstGeom>
        </p:spPr>
        <p:txBody>
          <a:bodyPr vert="horz" tIns="0" anchor="t" anchorCtr="0">
            <a:noAutofit/>
          </a:bodyPr>
          <a:lstStyle>
            <a:lvl1pPr marL="0" indent="0">
              <a:buFontTx/>
              <a:buNone/>
              <a:defRPr sz="32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411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95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63817"/>
            <a:ext cx="8037513" cy="1362075"/>
          </a:xfrm>
        </p:spPr>
        <p:txBody>
          <a:bodyPr anchor="b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825892"/>
            <a:ext cx="8037513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2374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264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58787" y="1282531"/>
            <a:ext cx="8228012" cy="511629"/>
          </a:xfrm>
          <a:prstGeom prst="rect">
            <a:avLst/>
          </a:prstGeom>
        </p:spPr>
        <p:txBody>
          <a:bodyPr vert="horz" tIns="0" anchor="t" anchorCtr="0">
            <a:noAutofit/>
          </a:bodyPr>
          <a:lstStyle>
            <a:lvl1pPr marL="0" indent="0">
              <a:buFontTx/>
              <a:buNone/>
              <a:defRPr sz="32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801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43F40-19C9-E74A-A459-FBE45AA02BC0}" type="datetime1">
              <a:rPr lang="sv-SE" smtClean="0"/>
              <a:t>2022-05-04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Chalmers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E8EA3-C3DD-5544-8A1C-EA00A1673D3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458788" y="3031067"/>
            <a:ext cx="8228012" cy="3115733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1pPr>
            <a:lvl2pPr marL="742950" indent="-28575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2pPr>
            <a:lvl3pPr marL="1143000" indent="-2286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3pPr>
            <a:lvl4pPr marL="1600200" indent="-2286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4pPr>
            <a:lvl5pPr marL="2057400" indent="-2286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58788" y="2006600"/>
            <a:ext cx="8228012" cy="922867"/>
          </a:xfrm>
          <a:prstGeom prst="rect">
            <a:avLst/>
          </a:prstGeom>
        </p:spPr>
        <p:txBody>
          <a:bodyPr vert="horz" tIns="0" anchor="t" anchorCtr="0"/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458788" y="1185333"/>
            <a:ext cx="8228012" cy="821267"/>
          </a:xfrm>
          <a:prstGeom prst="rect">
            <a:avLst/>
          </a:prstGeom>
        </p:spPr>
        <p:txBody>
          <a:bodyPr vert="horz"/>
          <a:lstStyle>
            <a:lvl1pPr marL="0" indent="0" algn="l">
              <a:buFontTx/>
              <a:buNone/>
              <a:defRPr sz="2800" b="1" kern="100" spc="0"/>
            </a:lvl1pPr>
            <a:lvl2pPr marL="457200" indent="0" algn="l">
              <a:buFontTx/>
              <a:buNone/>
              <a:defRPr sz="3200"/>
            </a:lvl2pPr>
            <a:lvl3pPr marL="914400" indent="0" algn="l">
              <a:buFontTx/>
              <a:buNone/>
              <a:defRPr sz="3200"/>
            </a:lvl3pPr>
            <a:lvl4pPr marL="1371600" indent="0" algn="l">
              <a:buFontTx/>
              <a:buNone/>
              <a:defRPr sz="3200"/>
            </a:lvl4pPr>
            <a:lvl5pPr marL="1828800" indent="0" algn="l">
              <a:buFontTx/>
              <a:buNone/>
              <a:defRPr sz="3200"/>
            </a:lvl5pPr>
          </a:lstStyle>
          <a:p>
            <a:pPr lvl="0"/>
            <a:r>
              <a:rPr lang="sv-SE" dirty="0"/>
              <a:t>CLICK TO EDIT MASTER TEXT STYLES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560228"/>
            <a:ext cx="9144000" cy="0"/>
          </a:xfrm>
          <a:prstGeom prst="line">
            <a:avLst/>
          </a:prstGeom>
          <a:ln w="63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455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:fad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43F40-19C9-E74A-A459-FBE45AA02BC0}" type="datetime1">
              <a:rPr lang="sv-SE" smtClean="0"/>
              <a:t>2022-05-04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Chalmers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E8EA3-C3DD-5544-8A1C-EA00A1673D3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458788" y="3031067"/>
            <a:ext cx="8228012" cy="3115733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1pPr>
            <a:lvl2pPr marL="742950" indent="-28575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2pPr>
            <a:lvl3pPr marL="1143000" indent="-2286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3pPr>
            <a:lvl4pPr marL="1600200" indent="-2286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4pPr>
            <a:lvl5pPr marL="2057400" indent="-2286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58788" y="2006600"/>
            <a:ext cx="8228012" cy="922867"/>
          </a:xfrm>
          <a:prstGeom prst="rect">
            <a:avLst/>
          </a:prstGeom>
        </p:spPr>
        <p:txBody>
          <a:bodyPr vert="horz" tIns="0" anchor="t" anchorCtr="0"/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458788" y="1185333"/>
            <a:ext cx="8228012" cy="821267"/>
          </a:xfrm>
          <a:prstGeom prst="rect">
            <a:avLst/>
          </a:prstGeom>
        </p:spPr>
        <p:txBody>
          <a:bodyPr vert="horz"/>
          <a:lstStyle>
            <a:lvl1pPr marL="0" indent="0" algn="l">
              <a:buFontTx/>
              <a:buNone/>
              <a:defRPr sz="2800" b="1" kern="100" spc="0"/>
            </a:lvl1pPr>
            <a:lvl2pPr marL="457200" indent="0" algn="l">
              <a:buFontTx/>
              <a:buNone/>
              <a:defRPr sz="3200"/>
            </a:lvl2pPr>
            <a:lvl3pPr marL="914400" indent="0" algn="l">
              <a:buFontTx/>
              <a:buNone/>
              <a:defRPr sz="3200"/>
            </a:lvl3pPr>
            <a:lvl4pPr marL="1371600" indent="0" algn="l">
              <a:buFontTx/>
              <a:buNone/>
              <a:defRPr sz="3200"/>
            </a:lvl4pPr>
            <a:lvl5pPr marL="1828800" indent="0" algn="l">
              <a:buFontTx/>
              <a:buNone/>
              <a:defRPr sz="3200"/>
            </a:lvl5pPr>
          </a:lstStyle>
          <a:p>
            <a:pPr lvl="0"/>
            <a:r>
              <a:rPr lang="sv-SE" dirty="0"/>
              <a:t>CLICK TO EDIT MASTER TEXT STYLES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560228"/>
            <a:ext cx="9144000" cy="0"/>
          </a:xfrm>
          <a:prstGeom prst="line">
            <a:avLst/>
          </a:prstGeom>
          <a:ln w="63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797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:fad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43F40-19C9-E74A-A459-FBE45AA02BC0}" type="datetime1">
              <a:rPr lang="sv-SE" smtClean="0"/>
              <a:t>2022-05-04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Chalmers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E8EA3-C3DD-5544-8A1C-EA00A1673D3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458788" y="3031067"/>
            <a:ext cx="8228012" cy="3115733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1pPr>
            <a:lvl2pPr marL="742950" indent="-28575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2pPr>
            <a:lvl3pPr marL="1143000" indent="-2286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3pPr>
            <a:lvl4pPr marL="1600200" indent="-2286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4pPr>
            <a:lvl5pPr marL="2057400" indent="-2286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58788" y="2006600"/>
            <a:ext cx="8228012" cy="922867"/>
          </a:xfrm>
          <a:prstGeom prst="rect">
            <a:avLst/>
          </a:prstGeom>
        </p:spPr>
        <p:txBody>
          <a:bodyPr vert="horz" tIns="0" anchor="t" anchorCtr="0"/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458788" y="1185333"/>
            <a:ext cx="8228012" cy="821267"/>
          </a:xfrm>
          <a:prstGeom prst="rect">
            <a:avLst/>
          </a:prstGeom>
        </p:spPr>
        <p:txBody>
          <a:bodyPr vert="horz"/>
          <a:lstStyle>
            <a:lvl1pPr marL="0" indent="0" algn="l">
              <a:buFontTx/>
              <a:buNone/>
              <a:defRPr sz="2800" b="1" kern="100" spc="0"/>
            </a:lvl1pPr>
            <a:lvl2pPr marL="457200" indent="0" algn="l">
              <a:buFontTx/>
              <a:buNone/>
              <a:defRPr sz="3200"/>
            </a:lvl2pPr>
            <a:lvl3pPr marL="914400" indent="0" algn="l">
              <a:buFontTx/>
              <a:buNone/>
              <a:defRPr sz="3200"/>
            </a:lvl3pPr>
            <a:lvl4pPr marL="1371600" indent="0" algn="l">
              <a:buFontTx/>
              <a:buNone/>
              <a:defRPr sz="3200"/>
            </a:lvl4pPr>
            <a:lvl5pPr marL="1828800" indent="0" algn="l">
              <a:buFontTx/>
              <a:buNone/>
              <a:defRPr sz="3200"/>
            </a:lvl5pPr>
          </a:lstStyle>
          <a:p>
            <a:pPr lvl="0"/>
            <a:r>
              <a:rPr lang="sv-SE" dirty="0"/>
              <a:t>CLICK TO EDIT MASTER TEXT STYLES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560228"/>
            <a:ext cx="9144000" cy="0"/>
          </a:xfrm>
          <a:prstGeom prst="line">
            <a:avLst/>
          </a:prstGeom>
          <a:ln w="63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097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:fad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43F40-19C9-E74A-A459-FBE45AA02BC0}" type="datetime1">
              <a:rPr lang="sv-SE" smtClean="0"/>
              <a:t>2022-05-04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Chalmers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E8EA3-C3DD-5544-8A1C-EA00A1673D3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458788" y="3031067"/>
            <a:ext cx="8228012" cy="3115733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1pPr>
            <a:lvl2pPr marL="742950" indent="-28575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2pPr>
            <a:lvl3pPr marL="1143000" indent="-2286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3pPr>
            <a:lvl4pPr marL="1600200" indent="-2286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4pPr>
            <a:lvl5pPr marL="2057400" indent="-2286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58788" y="2006600"/>
            <a:ext cx="8228012" cy="922867"/>
          </a:xfrm>
          <a:prstGeom prst="rect">
            <a:avLst/>
          </a:prstGeom>
        </p:spPr>
        <p:txBody>
          <a:bodyPr vert="horz" tIns="0" anchor="t" anchorCtr="0"/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458788" y="1185333"/>
            <a:ext cx="8228012" cy="821267"/>
          </a:xfrm>
          <a:prstGeom prst="rect">
            <a:avLst/>
          </a:prstGeom>
        </p:spPr>
        <p:txBody>
          <a:bodyPr vert="horz"/>
          <a:lstStyle>
            <a:lvl1pPr marL="0" indent="0" algn="l">
              <a:buFontTx/>
              <a:buNone/>
              <a:defRPr sz="2800" b="1" kern="100" spc="0"/>
            </a:lvl1pPr>
            <a:lvl2pPr marL="457200" indent="0" algn="l">
              <a:buFontTx/>
              <a:buNone/>
              <a:defRPr sz="3200"/>
            </a:lvl2pPr>
            <a:lvl3pPr marL="914400" indent="0" algn="l">
              <a:buFontTx/>
              <a:buNone/>
              <a:defRPr sz="3200"/>
            </a:lvl3pPr>
            <a:lvl4pPr marL="1371600" indent="0" algn="l">
              <a:buFontTx/>
              <a:buNone/>
              <a:defRPr sz="3200"/>
            </a:lvl4pPr>
            <a:lvl5pPr marL="1828800" indent="0" algn="l">
              <a:buFontTx/>
              <a:buNone/>
              <a:defRPr sz="3200"/>
            </a:lvl5pPr>
          </a:lstStyle>
          <a:p>
            <a:pPr lvl="0"/>
            <a:r>
              <a:rPr lang="sv-SE" dirty="0"/>
              <a:t>CLICK TO EDIT MASTER TEXT STYLES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560228"/>
            <a:ext cx="9144000" cy="0"/>
          </a:xfrm>
          <a:prstGeom prst="line">
            <a:avLst/>
          </a:prstGeom>
          <a:ln w="63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0803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:fad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43F40-19C9-E74A-A459-FBE45AA02BC0}" type="datetime1">
              <a:rPr lang="sv-SE" smtClean="0"/>
              <a:t>2022-05-04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Chalmers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E8EA3-C3DD-5544-8A1C-EA00A1673D3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458788" y="3031067"/>
            <a:ext cx="8228012" cy="3115733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1pPr>
            <a:lvl2pPr marL="742950" indent="-28575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2pPr>
            <a:lvl3pPr marL="1143000" indent="-2286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3pPr>
            <a:lvl4pPr marL="1600200" indent="-2286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4pPr>
            <a:lvl5pPr marL="2057400" indent="-228600"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  <a:defRPr b="1"/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58788" y="2006600"/>
            <a:ext cx="8228012" cy="922867"/>
          </a:xfrm>
          <a:prstGeom prst="rect">
            <a:avLst/>
          </a:prstGeom>
        </p:spPr>
        <p:txBody>
          <a:bodyPr vert="horz" tIns="0" anchor="t" anchorCtr="0"/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458788" y="1185333"/>
            <a:ext cx="8228012" cy="821267"/>
          </a:xfrm>
          <a:prstGeom prst="rect">
            <a:avLst/>
          </a:prstGeom>
        </p:spPr>
        <p:txBody>
          <a:bodyPr vert="horz"/>
          <a:lstStyle>
            <a:lvl1pPr marL="0" indent="0" algn="l">
              <a:buFontTx/>
              <a:buNone/>
              <a:defRPr sz="2800" b="1" kern="100" spc="0"/>
            </a:lvl1pPr>
            <a:lvl2pPr marL="457200" indent="0" algn="l">
              <a:buFontTx/>
              <a:buNone/>
              <a:defRPr sz="3200"/>
            </a:lvl2pPr>
            <a:lvl3pPr marL="914400" indent="0" algn="l">
              <a:buFontTx/>
              <a:buNone/>
              <a:defRPr sz="3200"/>
            </a:lvl3pPr>
            <a:lvl4pPr marL="1371600" indent="0" algn="l">
              <a:buFontTx/>
              <a:buNone/>
              <a:defRPr sz="3200"/>
            </a:lvl4pPr>
            <a:lvl5pPr marL="1828800" indent="0" algn="l">
              <a:buFontTx/>
              <a:buNone/>
              <a:defRPr sz="3200"/>
            </a:lvl5pPr>
          </a:lstStyle>
          <a:p>
            <a:pPr lvl="0"/>
            <a:r>
              <a:rPr lang="sv-SE" dirty="0"/>
              <a:t>CLICK TO EDIT MASTER TEXT STYLES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560228"/>
            <a:ext cx="9144000" cy="0"/>
          </a:xfrm>
          <a:prstGeom prst="line">
            <a:avLst/>
          </a:prstGeom>
          <a:ln w="63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1030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:fad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27228"/>
            <a:ext cx="8229600" cy="4598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41FD0BAD-EDB4-BF48-B5DA-A7E15AE1BBA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8370"/>
            <a:ext cx="289560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cxnSp>
        <p:nvCxnSpPr>
          <p:cNvPr id="11" name="Rak 11"/>
          <p:cNvCxnSpPr/>
          <p:nvPr userDrawn="1"/>
        </p:nvCxnSpPr>
        <p:spPr bwMode="auto">
          <a:xfrm>
            <a:off x="0" y="506685"/>
            <a:ext cx="9144000" cy="1588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rgbClr val="2EC6D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89F58E8-BA08-624B-ABFF-225C07C720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/>
          <a:srcRect l="13038" t="40338" r="25190" b="40084"/>
          <a:stretch/>
        </p:blipFill>
        <p:spPr>
          <a:xfrm>
            <a:off x="457200" y="-5068"/>
            <a:ext cx="1614668" cy="511753"/>
          </a:xfrm>
          <a:prstGeom prst="rect">
            <a:avLst/>
          </a:prstGeom>
        </p:spPr>
      </p:pic>
      <p:pic>
        <p:nvPicPr>
          <p:cNvPr id="10" name="Grafik 16">
            <a:extLst>
              <a:ext uri="{FF2B5EF4-FFF2-40B4-BE49-F238E27FC236}">
                <a16:creationId xmlns:a16="http://schemas.microsoft.com/office/drawing/2014/main" id="{3B92576A-F981-8F41-9606-B8056669BE89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010" y="65650"/>
            <a:ext cx="1149179" cy="370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2032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52" r:id="rId4"/>
    <p:sldLayoutId id="2147483653" r:id="rId5"/>
    <p:sldLayoutId id="2147483651" r:id="rId6"/>
    <p:sldLayoutId id="2147483654" r:id="rId7"/>
    <p:sldLayoutId id="2147483661" r:id="rId8"/>
    <p:sldLayoutId id="2147483655" r:id="rId9"/>
    <p:sldLayoutId id="2147483663" r:id="rId10"/>
    <p:sldLayoutId id="2147483665" r:id="rId11"/>
    <p:sldLayoutId id="2147483667" r:id="rId12"/>
    <p:sldLayoutId id="2147483668" r:id="rId13"/>
    <p:sldLayoutId id="2147483669" r:id="rId14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2DC6D6"/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(null)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apec.mitre.org/data/definitions/66.html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capec.mitre.org/data/definitions/66.html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cwe.mitre.org/data/definitions/89.html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hyperlink" Target="https://capec.mitre.org/data/definitions/66.html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0DD425B-6137-D84B-82F1-C994491F9C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err="1"/>
              <a:t>Threat</a:t>
            </a:r>
            <a:r>
              <a:rPr lang="sv-SE" dirty="0"/>
              <a:t> and Risk </a:t>
            </a:r>
            <a:r>
              <a:rPr lang="sv-SE" dirty="0" err="1"/>
              <a:t>Analysis</a:t>
            </a:r>
            <a:endParaRPr lang="sv-SE" dirty="0"/>
          </a:p>
        </p:txBody>
      </p:sp>
      <p:sp>
        <p:nvSpPr>
          <p:cNvPr id="4" name="Title 8">
            <a:extLst>
              <a:ext uri="{FF2B5EF4-FFF2-40B4-BE49-F238E27FC236}">
                <a16:creationId xmlns:a16="http://schemas.microsoft.com/office/drawing/2014/main" id="{05C38B2B-C404-6045-95EB-FED89D552530}"/>
              </a:ext>
            </a:extLst>
          </p:cNvPr>
          <p:cNvSpPr txBox="1">
            <a:spLocks/>
          </p:cNvSpPr>
          <p:nvPr/>
        </p:nvSpPr>
        <p:spPr>
          <a:xfrm>
            <a:off x="516964" y="5924550"/>
            <a:ext cx="800100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F0080"/>
                </a:solidFill>
                <a:latin typeface="Calibri"/>
                <a:ea typeface="+mj-ea"/>
                <a:cs typeface="Calibri"/>
              </a:defRPr>
            </a:lvl1pPr>
          </a:lstStyle>
          <a:p>
            <a:pPr lvl="0">
              <a:spcBef>
                <a:spcPts val="0"/>
              </a:spcBef>
              <a:buClr>
                <a:srgbClr val="616161"/>
              </a:buClr>
              <a:buSzPts val="1800"/>
            </a:pPr>
            <a:r>
              <a:rPr lang="de-DE" sz="1800" dirty="0">
                <a:solidFill>
                  <a:srgbClr val="616161"/>
                </a:solidFill>
                <a:ea typeface="Calibri"/>
                <a:sym typeface="Calibri"/>
              </a:rPr>
              <a:t>Master Course “Secure Software Engineering”</a:t>
            </a:r>
            <a:endParaRPr lang="de-DE" sz="1400" b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spcBef>
                <a:spcPts val="0"/>
              </a:spcBef>
              <a:buClr>
                <a:srgbClr val="616161"/>
              </a:buClr>
              <a:buSzPts val="1800"/>
            </a:pPr>
            <a:r>
              <a:rPr lang="de-DE" sz="1800" dirty="0">
                <a:solidFill>
                  <a:srgbClr val="616161"/>
                </a:solidFill>
                <a:ea typeface="Calibri"/>
                <a:sym typeface="Calibri"/>
              </a:rPr>
              <a:t>Summer Semester 2022</a:t>
            </a:r>
            <a:endParaRPr lang="de-DE" sz="1400" b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Subtitle 9">
            <a:extLst>
              <a:ext uri="{FF2B5EF4-FFF2-40B4-BE49-F238E27FC236}">
                <a16:creationId xmlns:a16="http://schemas.microsoft.com/office/drawing/2014/main" id="{2505E77C-905D-AC4F-A60A-5279F49F2D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v-SE" b="1" dirty="0"/>
              <a:t>Riccardo </a:t>
            </a:r>
            <a:r>
              <a:rPr lang="sv-SE" b="1" dirty="0" err="1"/>
              <a:t>Scandariato</a:t>
            </a:r>
            <a:endParaRPr lang="sv-SE" b="1" dirty="0"/>
          </a:p>
          <a:p>
            <a:pPr>
              <a:spcAft>
                <a:spcPts val="1200"/>
              </a:spcAft>
            </a:pPr>
            <a:r>
              <a:rPr lang="sv-SE" dirty="0" err="1"/>
              <a:t>Institute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Software </a:t>
            </a:r>
            <a:r>
              <a:rPr lang="sv-SE" dirty="0" err="1"/>
              <a:t>Security</a:t>
            </a:r>
            <a:r>
              <a:rPr lang="sv-SE" dirty="0"/>
              <a:t>, TUHH, </a:t>
            </a:r>
            <a:r>
              <a:rPr lang="sv-SE" dirty="0" err="1"/>
              <a:t>Germany</a:t>
            </a:r>
            <a:endParaRPr lang="sv-SE" dirty="0"/>
          </a:p>
          <a:p>
            <a:r>
              <a:rPr lang="de-DE" sz="3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ric</a:t>
            </a:r>
            <a:r>
              <a:rPr lang="de-DE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***do </a:t>
            </a:r>
            <a:r>
              <a:rPr lang="de-DE" sz="3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r>
              <a:rPr lang="de-DE" sz="3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scanda</a:t>
            </a:r>
            <a:r>
              <a:rPr lang="de-DE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***</a:t>
            </a:r>
            <a:r>
              <a:rPr lang="de-DE" sz="3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to</a:t>
            </a:r>
            <a:r>
              <a:rPr lang="de-DE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@ </a:t>
            </a:r>
            <a:r>
              <a:rPr lang="de-DE" sz="3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tuhh</a:t>
            </a:r>
            <a:r>
              <a:rPr lang="de-DE" sz="30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r>
              <a:rPr lang="de-DE" sz="3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</a:t>
            </a:r>
            <a:endParaRPr lang="sv-SE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376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/>
              <a:t>Learning objectives</a:t>
            </a:r>
          </a:p>
        </p:txBody>
      </p:sp>
      <p:sp>
        <p:nvSpPr>
          <p:cNvPr id="93" name="Google Shape;93;p15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 dirty="0"/>
              <a:t>Learning </a:t>
            </a:r>
            <a:r>
              <a:rPr lang="de-DE" dirty="0" err="1"/>
              <a:t>fundamentals</a:t>
            </a:r>
            <a:r>
              <a:rPr lang="de-DE" dirty="0"/>
              <a:t>/</a:t>
            </a:r>
            <a:r>
              <a:rPr lang="de-DE" dirty="0" err="1"/>
              <a:t>terminology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>
                <a:solidFill>
                  <a:srgbClr val="30C6D6"/>
                </a:solidFill>
              </a:rPr>
              <a:t>risk</a:t>
            </a:r>
            <a:r>
              <a:rPr lang="de-DE" dirty="0">
                <a:solidFill>
                  <a:srgbClr val="30C6D6"/>
                </a:solidFill>
              </a:rPr>
              <a:t> </a:t>
            </a:r>
            <a:r>
              <a:rPr lang="de-DE" dirty="0" err="1">
                <a:solidFill>
                  <a:srgbClr val="30C6D6"/>
                </a:solidFill>
              </a:rPr>
              <a:t>analysis</a:t>
            </a:r>
            <a:endParaRPr lang="de-DE" dirty="0">
              <a:solidFill>
                <a:srgbClr val="30C6D6"/>
              </a:solidFill>
            </a:endParaRPr>
          </a:p>
          <a:p>
            <a:pPr lvl="0"/>
            <a:endParaRPr lang="de-DE" dirty="0">
              <a:solidFill>
                <a:srgbClr val="30C6D6"/>
              </a:solidFill>
            </a:endParaRPr>
          </a:p>
          <a:p>
            <a:pPr lvl="0"/>
            <a:r>
              <a:rPr lang="de-DE" dirty="0" err="1"/>
              <a:t>Introduction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>
                <a:solidFill>
                  <a:srgbClr val="30C6D6"/>
                </a:solidFill>
              </a:rPr>
              <a:t>STRIDE</a:t>
            </a:r>
          </a:p>
          <a:p>
            <a:pPr lvl="0"/>
            <a:endParaRPr lang="de-DE" dirty="0">
              <a:solidFill>
                <a:srgbClr val="30C6D6"/>
              </a:solidFill>
            </a:endParaRPr>
          </a:p>
          <a:p>
            <a:pPr lvl="0"/>
            <a:endParaRPr lang="de-DE" dirty="0">
              <a:solidFill>
                <a:srgbClr val="30C6D6"/>
              </a:solidFill>
            </a:endParaRPr>
          </a:p>
          <a:p>
            <a:r>
              <a:rPr lang="de-DE" dirty="0"/>
              <a:t>Knowledge </a:t>
            </a:r>
            <a:r>
              <a:rPr lang="de-DE" dirty="0" err="1"/>
              <a:t>repositories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security</a:t>
            </a:r>
            <a:r>
              <a:rPr lang="de-DE" dirty="0"/>
              <a:t> </a:t>
            </a:r>
            <a:r>
              <a:rPr lang="de-DE" dirty="0" err="1">
                <a:solidFill>
                  <a:srgbClr val="30C6D6"/>
                </a:solidFill>
              </a:rPr>
              <a:t>attacks</a:t>
            </a:r>
            <a:endParaRPr lang="de-DE" dirty="0">
              <a:solidFill>
                <a:srgbClr val="30C6D6"/>
              </a:solidFill>
            </a:endParaRPr>
          </a:p>
        </p:txBody>
      </p:sp>
      <p:sp>
        <p:nvSpPr>
          <p:cNvPr id="94" name="Google Shape;94;p15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de-DE"/>
              <a:pPr lvl="0"/>
              <a:t>2</a:t>
            </a:fld>
            <a:endParaRPr lang="de-D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7E2DEF-A029-B1F1-AF4E-F040148E0244}"/>
              </a:ext>
            </a:extLst>
          </p:cNvPr>
          <p:cNvSpPr txBox="1"/>
          <p:nvPr/>
        </p:nvSpPr>
        <p:spPr>
          <a:xfrm>
            <a:off x="858510" y="3826695"/>
            <a:ext cx="6396360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Reading material</a:t>
            </a:r>
          </a:p>
          <a:p>
            <a:r>
              <a:rPr lang="en-GB" dirty="0"/>
              <a:t>See project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risk</a:t>
            </a:r>
            <a:r>
              <a:rPr lang="de-DE" dirty="0"/>
              <a:t>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05408A-6C67-3147-9050-CAF6C65C1C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de-DE" b="1" dirty="0">
                <a:solidFill>
                  <a:srgbClr val="FF0080"/>
                </a:solidFill>
              </a:rPr>
              <a:t>„</a:t>
            </a:r>
            <a:r>
              <a:rPr lang="de-DE" b="1" dirty="0" err="1">
                <a:solidFill>
                  <a:srgbClr val="FF0080"/>
                </a:solidFill>
              </a:rPr>
              <a:t>Effect</a:t>
            </a:r>
            <a:r>
              <a:rPr lang="de-DE" b="1" dirty="0">
                <a:solidFill>
                  <a:srgbClr val="FF0080"/>
                </a:solidFill>
              </a:rPr>
              <a:t> </a:t>
            </a:r>
            <a:r>
              <a:rPr lang="de-DE" b="1" dirty="0" err="1">
                <a:solidFill>
                  <a:srgbClr val="FF0080"/>
                </a:solidFill>
              </a:rPr>
              <a:t>of</a:t>
            </a:r>
            <a:r>
              <a:rPr lang="de-DE" b="1" dirty="0">
                <a:solidFill>
                  <a:srgbClr val="FF0080"/>
                </a:solidFill>
              </a:rPr>
              <a:t> </a:t>
            </a:r>
            <a:r>
              <a:rPr lang="de-DE" b="1" dirty="0" err="1">
                <a:solidFill>
                  <a:srgbClr val="FF0080"/>
                </a:solidFill>
              </a:rPr>
              <a:t>uncertainty</a:t>
            </a:r>
            <a:r>
              <a:rPr lang="de-DE" b="1" dirty="0">
                <a:solidFill>
                  <a:srgbClr val="FF0080"/>
                </a:solidFill>
              </a:rPr>
              <a:t> on </a:t>
            </a:r>
            <a:r>
              <a:rPr lang="de-DE" b="1" dirty="0" err="1">
                <a:solidFill>
                  <a:srgbClr val="FF0080"/>
                </a:solidFill>
              </a:rPr>
              <a:t>objectives</a:t>
            </a:r>
            <a:r>
              <a:rPr lang="de-DE" b="1" dirty="0">
                <a:solidFill>
                  <a:srgbClr val="FF0080"/>
                </a:solidFill>
              </a:rPr>
              <a:t>“</a:t>
            </a:r>
          </a:p>
          <a:p>
            <a:r>
              <a:rPr lang="de-DE" dirty="0" err="1">
                <a:solidFill>
                  <a:srgbClr val="2DC6D6"/>
                </a:solidFill>
              </a:rPr>
              <a:t>Objectives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different </a:t>
            </a:r>
            <a:r>
              <a:rPr lang="de-DE" dirty="0" err="1"/>
              <a:t>aspects</a:t>
            </a:r>
            <a:r>
              <a:rPr lang="de-DE" dirty="0"/>
              <a:t>, and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applied</a:t>
            </a:r>
            <a:r>
              <a:rPr lang="de-DE" dirty="0"/>
              <a:t> at </a:t>
            </a:r>
            <a:r>
              <a:rPr lang="de-DE" dirty="0">
                <a:solidFill>
                  <a:srgbClr val="2DC6D6"/>
                </a:solidFill>
              </a:rPr>
              <a:t>different </a:t>
            </a:r>
            <a:r>
              <a:rPr lang="de-DE" dirty="0" err="1">
                <a:solidFill>
                  <a:srgbClr val="2DC6D6"/>
                </a:solidFill>
              </a:rPr>
              <a:t>levels</a:t>
            </a:r>
            <a:endParaRPr lang="de-DE" dirty="0">
              <a:solidFill>
                <a:srgbClr val="2DC6D6"/>
              </a:solidFill>
            </a:endParaRPr>
          </a:p>
          <a:p>
            <a:pPr lvl="0"/>
            <a:r>
              <a:rPr lang="de-DE" dirty="0"/>
              <a:t>An </a:t>
            </a:r>
            <a:r>
              <a:rPr lang="de-DE" dirty="0" err="1">
                <a:solidFill>
                  <a:srgbClr val="2DC6D6"/>
                </a:solidFill>
              </a:rPr>
              <a:t>effect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deviation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expected</a:t>
            </a:r>
            <a:endParaRPr lang="de-DE" dirty="0"/>
          </a:p>
          <a:p>
            <a:pPr lvl="1"/>
            <a:r>
              <a:rPr lang="de-DE" dirty="0"/>
              <a:t>Can </a:t>
            </a:r>
            <a:r>
              <a:rPr lang="de-DE" dirty="0" err="1"/>
              <a:t>be</a:t>
            </a:r>
            <a:r>
              <a:rPr lang="de-DE" dirty="0"/>
              <a:t> positive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u="sng" dirty="0"/>
              <a:t>negative</a:t>
            </a:r>
            <a:r>
              <a:rPr lang="de-DE" dirty="0"/>
              <a:t> (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both</a:t>
            </a:r>
            <a:r>
              <a:rPr lang="de-DE" dirty="0"/>
              <a:t>)</a:t>
            </a:r>
          </a:p>
          <a:p>
            <a:pPr lvl="1"/>
            <a:r>
              <a:rPr lang="de-DE" dirty="0"/>
              <a:t>Can </a:t>
            </a:r>
            <a:r>
              <a:rPr lang="de-DE" dirty="0" err="1"/>
              <a:t>result</a:t>
            </a:r>
            <a:r>
              <a:rPr lang="de-DE" dirty="0"/>
              <a:t> in </a:t>
            </a:r>
            <a:r>
              <a:rPr lang="de-DE" dirty="0" err="1"/>
              <a:t>opportunities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threats</a:t>
            </a:r>
            <a:endParaRPr lang="de-DE" dirty="0"/>
          </a:p>
          <a:p>
            <a:pPr lvl="0"/>
            <a:r>
              <a:rPr lang="de-DE" dirty="0" err="1"/>
              <a:t>Risk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usually</a:t>
            </a:r>
            <a:r>
              <a:rPr lang="de-DE" dirty="0"/>
              <a:t> </a:t>
            </a:r>
            <a:r>
              <a:rPr lang="de-DE" dirty="0" err="1"/>
              <a:t>expressed</a:t>
            </a:r>
            <a:r>
              <a:rPr lang="de-DE" dirty="0"/>
              <a:t> in </a:t>
            </a:r>
            <a:r>
              <a:rPr lang="de-DE" dirty="0" err="1"/>
              <a:t>terms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>
                <a:solidFill>
                  <a:srgbClr val="2DC6D6"/>
                </a:solidFill>
              </a:rPr>
              <a:t>risk</a:t>
            </a:r>
            <a:r>
              <a:rPr lang="de-DE" dirty="0">
                <a:solidFill>
                  <a:srgbClr val="2DC6D6"/>
                </a:solidFill>
              </a:rPr>
              <a:t> </a:t>
            </a:r>
            <a:r>
              <a:rPr lang="de-DE" dirty="0" err="1">
                <a:solidFill>
                  <a:srgbClr val="2DC6D6"/>
                </a:solidFill>
              </a:rPr>
              <a:t>sources</a:t>
            </a:r>
            <a:r>
              <a:rPr lang="de-DE" dirty="0"/>
              <a:t>, potential </a:t>
            </a:r>
            <a:r>
              <a:rPr lang="de-DE" dirty="0" err="1">
                <a:solidFill>
                  <a:srgbClr val="2DC6D6"/>
                </a:solidFill>
              </a:rPr>
              <a:t>events</a:t>
            </a:r>
            <a:r>
              <a:rPr lang="de-DE" dirty="0"/>
              <a:t>,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>
                <a:solidFill>
                  <a:srgbClr val="2DC6D6"/>
                </a:solidFill>
              </a:rPr>
              <a:t>consequences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>
                <a:solidFill>
                  <a:srgbClr val="2DC6D6"/>
                </a:solidFill>
              </a:rPr>
              <a:t>likelihood</a:t>
            </a:r>
            <a:endParaRPr lang="de-DE" dirty="0"/>
          </a:p>
          <a:p>
            <a:endParaRPr lang="en-DE" dirty="0"/>
          </a:p>
        </p:txBody>
      </p:sp>
      <p:sp>
        <p:nvSpPr>
          <p:cNvPr id="124" name="Google Shape;124;p19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de-DE"/>
              <a:pPr lvl="0"/>
              <a:t>3</a:t>
            </a:fld>
            <a:endParaRPr lang="de-DE"/>
          </a:p>
        </p:txBody>
      </p:sp>
      <p:sp>
        <p:nvSpPr>
          <p:cNvPr id="123" name="Google Shape;123;p19"/>
          <p:cNvSpPr txBox="1"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lvl="0"/>
            <a:r>
              <a:rPr lang="de-DE" dirty="0"/>
              <a:t>Definition </a:t>
            </a:r>
            <a:r>
              <a:rPr lang="de-DE" dirty="0" err="1"/>
              <a:t>from</a:t>
            </a:r>
            <a:r>
              <a:rPr lang="de-DE" dirty="0"/>
              <a:t> ISO 31000 ISO (2018)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/>
              <a:t>Key </a:t>
            </a:r>
            <a:r>
              <a:rPr lang="de-DE" dirty="0" err="1"/>
              <a:t>Terminology</a:t>
            </a:r>
            <a:r>
              <a:rPr lang="de-DE" dirty="0"/>
              <a:t> (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software</a:t>
            </a:r>
            <a:r>
              <a:rPr lang="de-DE" dirty="0"/>
              <a:t> </a:t>
            </a:r>
            <a:r>
              <a:rPr lang="de-DE" dirty="0" err="1"/>
              <a:t>security</a:t>
            </a:r>
            <a:r>
              <a:rPr lang="de-DE" dirty="0"/>
              <a:t>)</a:t>
            </a:r>
            <a:endParaRPr dirty="0"/>
          </a:p>
        </p:txBody>
      </p:sp>
      <p:sp>
        <p:nvSpPr>
          <p:cNvPr id="139" name="Google Shape;139;p21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457200" indent="-361315">
              <a:lnSpc>
                <a:spcPct val="150000"/>
              </a:lnSpc>
              <a:spcBef>
                <a:spcPts val="360"/>
              </a:spcBef>
              <a:buSzPct val="100000"/>
              <a:buFont typeface="Arial"/>
              <a:buChar char="●"/>
            </a:pPr>
            <a:r>
              <a:rPr lang="de-DE" sz="3800" b="1" dirty="0"/>
              <a:t>Asset:</a:t>
            </a:r>
            <a:r>
              <a:rPr lang="de-DE" sz="3800" dirty="0"/>
              <a:t> An </a:t>
            </a:r>
            <a:r>
              <a:rPr lang="de-DE" sz="3800" dirty="0" err="1"/>
              <a:t>asset</a:t>
            </a:r>
            <a:r>
              <a:rPr lang="de-DE" sz="3800" dirty="0"/>
              <a:t> </a:t>
            </a:r>
            <a:r>
              <a:rPr lang="de-DE" sz="3800" dirty="0" err="1"/>
              <a:t>is</a:t>
            </a:r>
            <a:r>
              <a:rPr lang="de-DE" sz="3800" dirty="0"/>
              <a:t> </a:t>
            </a:r>
            <a:r>
              <a:rPr lang="de-DE" sz="3800" dirty="0" err="1"/>
              <a:t>something</a:t>
            </a:r>
            <a:r>
              <a:rPr lang="de-DE" sz="3800" dirty="0"/>
              <a:t> </a:t>
            </a:r>
            <a:r>
              <a:rPr lang="de-DE" sz="3800" dirty="0" err="1"/>
              <a:t>to</a:t>
            </a:r>
            <a:r>
              <a:rPr lang="de-DE" sz="3800" dirty="0"/>
              <a:t> </a:t>
            </a:r>
            <a:r>
              <a:rPr lang="de-DE" sz="3800" dirty="0" err="1"/>
              <a:t>which</a:t>
            </a:r>
            <a:r>
              <a:rPr lang="de-DE" sz="3800" dirty="0"/>
              <a:t> a </a:t>
            </a:r>
            <a:r>
              <a:rPr lang="de-DE" sz="3800" dirty="0" err="1"/>
              <a:t>party</a:t>
            </a:r>
            <a:r>
              <a:rPr lang="de-DE" sz="3800" dirty="0"/>
              <a:t> </a:t>
            </a:r>
            <a:r>
              <a:rPr lang="de-DE" sz="3800" dirty="0" err="1"/>
              <a:t>assigns</a:t>
            </a:r>
            <a:r>
              <a:rPr lang="de-DE" sz="3800" dirty="0"/>
              <a:t> </a:t>
            </a:r>
            <a:r>
              <a:rPr lang="de-DE" sz="3800" dirty="0" err="1"/>
              <a:t>value</a:t>
            </a:r>
            <a:r>
              <a:rPr lang="de-DE" sz="3800" dirty="0"/>
              <a:t> </a:t>
            </a:r>
            <a:r>
              <a:rPr lang="de-DE" sz="3800" dirty="0" err="1"/>
              <a:t>and</a:t>
            </a:r>
            <a:r>
              <a:rPr lang="de-DE" sz="3800" dirty="0"/>
              <a:t> </a:t>
            </a:r>
            <a:r>
              <a:rPr lang="de-DE" sz="3800" dirty="0" err="1"/>
              <a:t>hence</a:t>
            </a:r>
            <a:r>
              <a:rPr lang="de-DE" sz="3800" dirty="0"/>
              <a:t> </a:t>
            </a:r>
            <a:r>
              <a:rPr lang="de-DE" sz="3800" dirty="0" err="1"/>
              <a:t>for</a:t>
            </a:r>
            <a:r>
              <a:rPr lang="de-DE" sz="3800" dirty="0"/>
              <a:t> </a:t>
            </a:r>
            <a:r>
              <a:rPr lang="de-DE" sz="3800" dirty="0" err="1"/>
              <a:t>which</a:t>
            </a:r>
            <a:r>
              <a:rPr lang="de-DE" sz="3800" dirty="0"/>
              <a:t> </a:t>
            </a:r>
            <a:r>
              <a:rPr lang="de-DE" sz="3800" dirty="0" err="1"/>
              <a:t>the</a:t>
            </a:r>
            <a:r>
              <a:rPr lang="de-DE" sz="3800" dirty="0"/>
              <a:t> </a:t>
            </a:r>
            <a:r>
              <a:rPr lang="de-DE" sz="3800" dirty="0" err="1"/>
              <a:t>party</a:t>
            </a:r>
            <a:r>
              <a:rPr lang="de-DE" sz="3800" dirty="0"/>
              <a:t> </a:t>
            </a:r>
            <a:r>
              <a:rPr lang="de-DE" sz="3800" dirty="0" err="1"/>
              <a:t>requires</a:t>
            </a:r>
            <a:r>
              <a:rPr lang="de-DE" sz="3800" dirty="0"/>
              <a:t> </a:t>
            </a:r>
            <a:r>
              <a:rPr lang="de-DE" sz="3800" dirty="0" err="1"/>
              <a:t>protection</a:t>
            </a:r>
            <a:endParaRPr lang="de-DE" sz="3800" dirty="0"/>
          </a:p>
          <a:p>
            <a:pPr marL="457200" lvl="0" indent="-361315" algn="l" rtl="0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ct val="100000"/>
              <a:buChar char="●"/>
            </a:pPr>
            <a:r>
              <a:rPr lang="de-DE" sz="3800" b="1" dirty="0" err="1"/>
              <a:t>Risk</a:t>
            </a:r>
            <a:r>
              <a:rPr lang="de-DE" sz="3800" b="1" dirty="0"/>
              <a:t>: </a:t>
            </a:r>
            <a:r>
              <a:rPr lang="de-DE" sz="3800" dirty="0"/>
              <a:t>A </a:t>
            </a:r>
            <a:r>
              <a:rPr lang="de-DE" sz="3800" dirty="0" err="1"/>
              <a:t>risk</a:t>
            </a:r>
            <a:r>
              <a:rPr lang="de-DE" sz="3800" dirty="0"/>
              <a:t> </a:t>
            </a:r>
            <a:r>
              <a:rPr lang="de-DE" sz="3800" dirty="0" err="1"/>
              <a:t>is</a:t>
            </a:r>
            <a:r>
              <a:rPr lang="de-DE" sz="3800" dirty="0"/>
              <a:t> </a:t>
            </a:r>
            <a:r>
              <a:rPr lang="de-DE" sz="3800" dirty="0" err="1"/>
              <a:t>the</a:t>
            </a:r>
            <a:r>
              <a:rPr lang="de-DE" sz="3800" dirty="0"/>
              <a:t> </a:t>
            </a:r>
            <a:r>
              <a:rPr lang="de-DE" sz="3800" dirty="0" err="1">
                <a:solidFill>
                  <a:srgbClr val="2EC6D6"/>
                </a:solidFill>
              </a:rPr>
              <a:t>likelihood</a:t>
            </a:r>
            <a:r>
              <a:rPr lang="de-DE" sz="3800" dirty="0"/>
              <a:t> </a:t>
            </a:r>
            <a:r>
              <a:rPr lang="de-DE" sz="3800" dirty="0" err="1"/>
              <a:t>of</a:t>
            </a:r>
            <a:r>
              <a:rPr lang="de-DE" sz="3800" dirty="0"/>
              <a:t> an </a:t>
            </a:r>
            <a:r>
              <a:rPr lang="de-DE" sz="3800" dirty="0" err="1">
                <a:solidFill>
                  <a:srgbClr val="FF0080"/>
                </a:solidFill>
              </a:rPr>
              <a:t>unwanted</a:t>
            </a:r>
            <a:r>
              <a:rPr lang="de-DE" sz="3800" dirty="0">
                <a:solidFill>
                  <a:srgbClr val="FF0080"/>
                </a:solidFill>
              </a:rPr>
              <a:t> </a:t>
            </a:r>
            <a:r>
              <a:rPr lang="de-DE" sz="3800" dirty="0" err="1">
                <a:solidFill>
                  <a:srgbClr val="FF0080"/>
                </a:solidFill>
              </a:rPr>
              <a:t>incident</a:t>
            </a:r>
            <a:r>
              <a:rPr lang="de-DE" sz="3800" dirty="0">
                <a:solidFill>
                  <a:srgbClr val="FF0080"/>
                </a:solidFill>
              </a:rPr>
              <a:t> </a:t>
            </a:r>
            <a:r>
              <a:rPr lang="de-DE" sz="3800" dirty="0" err="1"/>
              <a:t>and</a:t>
            </a:r>
            <a:r>
              <a:rPr lang="de-DE" sz="3800" dirty="0"/>
              <a:t> </a:t>
            </a:r>
            <a:r>
              <a:rPr lang="de-DE" sz="3800" dirty="0" err="1"/>
              <a:t>its</a:t>
            </a:r>
            <a:r>
              <a:rPr lang="de-DE" sz="3800" dirty="0"/>
              <a:t> </a:t>
            </a:r>
            <a:r>
              <a:rPr lang="de-DE" sz="3800" dirty="0" err="1">
                <a:solidFill>
                  <a:srgbClr val="2EC6D6"/>
                </a:solidFill>
              </a:rPr>
              <a:t>consequence</a:t>
            </a:r>
            <a:r>
              <a:rPr lang="de-DE" sz="3800" dirty="0"/>
              <a:t> </a:t>
            </a:r>
            <a:r>
              <a:rPr lang="de-DE" sz="3800" dirty="0" err="1"/>
              <a:t>for</a:t>
            </a:r>
            <a:r>
              <a:rPr lang="de-DE" sz="3800" dirty="0"/>
              <a:t> a </a:t>
            </a:r>
            <a:r>
              <a:rPr lang="de-DE" sz="3800" dirty="0" err="1"/>
              <a:t>specific</a:t>
            </a:r>
            <a:r>
              <a:rPr lang="de-DE" sz="3800" dirty="0"/>
              <a:t> </a:t>
            </a:r>
            <a:r>
              <a:rPr lang="de-DE" sz="3800" dirty="0" err="1"/>
              <a:t>asset</a:t>
            </a:r>
            <a:endParaRPr sz="3800" dirty="0"/>
          </a:p>
          <a:p>
            <a:pPr marL="457200" lvl="0" indent="-36131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de-DE" sz="3800" b="1" dirty="0" err="1"/>
              <a:t>Threat</a:t>
            </a:r>
            <a:r>
              <a:rPr lang="de-DE" sz="3800" b="1" dirty="0"/>
              <a:t>: </a:t>
            </a:r>
            <a:r>
              <a:rPr lang="de-DE" sz="3800" dirty="0"/>
              <a:t>A </a:t>
            </a:r>
            <a:r>
              <a:rPr lang="de-DE" sz="3800" dirty="0" err="1"/>
              <a:t>threat</a:t>
            </a:r>
            <a:r>
              <a:rPr lang="de-DE" sz="3800" dirty="0"/>
              <a:t> </a:t>
            </a:r>
            <a:r>
              <a:rPr lang="de-DE" sz="3800" dirty="0" err="1"/>
              <a:t>is</a:t>
            </a:r>
            <a:r>
              <a:rPr lang="de-DE" sz="3800" dirty="0"/>
              <a:t> a potential </a:t>
            </a:r>
            <a:r>
              <a:rPr lang="de-DE" sz="3800" dirty="0" err="1">
                <a:solidFill>
                  <a:srgbClr val="FF0080"/>
                </a:solidFill>
              </a:rPr>
              <a:t>cause</a:t>
            </a:r>
            <a:r>
              <a:rPr lang="de-DE" sz="3800" dirty="0"/>
              <a:t> </a:t>
            </a:r>
            <a:r>
              <a:rPr lang="de-DE" sz="3800" dirty="0" err="1"/>
              <a:t>of</a:t>
            </a:r>
            <a:r>
              <a:rPr lang="de-DE" sz="3800" dirty="0"/>
              <a:t> an </a:t>
            </a:r>
            <a:r>
              <a:rPr lang="de-DE" sz="3800" dirty="0" err="1"/>
              <a:t>unwanted</a:t>
            </a:r>
            <a:r>
              <a:rPr lang="de-DE" sz="3800" dirty="0"/>
              <a:t> </a:t>
            </a:r>
            <a:r>
              <a:rPr lang="de-DE" sz="3800" dirty="0" err="1"/>
              <a:t>incident</a:t>
            </a:r>
            <a:endParaRPr sz="3800" dirty="0"/>
          </a:p>
          <a:p>
            <a:pPr marL="457200" lvl="0" indent="-36131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de-DE" sz="3800" b="1" dirty="0" err="1"/>
              <a:t>Unwanted</a:t>
            </a:r>
            <a:r>
              <a:rPr lang="de-DE" sz="3800" b="1" dirty="0"/>
              <a:t> </a:t>
            </a:r>
            <a:r>
              <a:rPr lang="de-DE" sz="3800" b="1" dirty="0" err="1"/>
              <a:t>Incident</a:t>
            </a:r>
            <a:r>
              <a:rPr lang="de-DE" sz="3800" b="1" dirty="0"/>
              <a:t>: </a:t>
            </a:r>
            <a:r>
              <a:rPr lang="de-DE" sz="3800" dirty="0"/>
              <a:t>An </a:t>
            </a:r>
            <a:r>
              <a:rPr lang="de-DE" sz="3800" dirty="0" err="1"/>
              <a:t>unwanted</a:t>
            </a:r>
            <a:r>
              <a:rPr lang="de-DE" sz="3800" dirty="0"/>
              <a:t> </a:t>
            </a:r>
            <a:r>
              <a:rPr lang="de-DE" sz="3800" dirty="0" err="1"/>
              <a:t>incident</a:t>
            </a:r>
            <a:r>
              <a:rPr lang="de-DE" sz="3800" dirty="0"/>
              <a:t> </a:t>
            </a:r>
            <a:r>
              <a:rPr lang="de-DE" sz="3800" dirty="0" err="1"/>
              <a:t>is</a:t>
            </a:r>
            <a:r>
              <a:rPr lang="de-DE" sz="3800" dirty="0"/>
              <a:t> an </a:t>
            </a:r>
            <a:r>
              <a:rPr lang="de-DE" sz="3800" dirty="0" err="1"/>
              <a:t>event</a:t>
            </a:r>
            <a:r>
              <a:rPr lang="de-DE" sz="3800" dirty="0"/>
              <a:t> </a:t>
            </a:r>
            <a:r>
              <a:rPr lang="de-DE" sz="3800" dirty="0" err="1"/>
              <a:t>that</a:t>
            </a:r>
            <a:r>
              <a:rPr lang="de-DE" sz="3800" dirty="0"/>
              <a:t> </a:t>
            </a:r>
            <a:r>
              <a:rPr lang="de-DE" sz="3800" dirty="0" err="1"/>
              <a:t>harms</a:t>
            </a:r>
            <a:r>
              <a:rPr lang="de-DE" sz="3800" dirty="0"/>
              <a:t> </a:t>
            </a:r>
            <a:r>
              <a:rPr lang="de-DE" sz="3800" dirty="0" err="1"/>
              <a:t>or</a:t>
            </a:r>
            <a:r>
              <a:rPr lang="de-DE" sz="3800" dirty="0"/>
              <a:t> </a:t>
            </a:r>
            <a:r>
              <a:rPr lang="de-DE" sz="3800" dirty="0" err="1"/>
              <a:t>reduces</a:t>
            </a:r>
            <a:r>
              <a:rPr lang="de-DE" sz="3800" dirty="0"/>
              <a:t> </a:t>
            </a:r>
            <a:r>
              <a:rPr lang="de-DE" sz="3800" dirty="0" err="1"/>
              <a:t>the</a:t>
            </a:r>
            <a:r>
              <a:rPr lang="de-DE" sz="3800" dirty="0"/>
              <a:t> </a:t>
            </a:r>
            <a:r>
              <a:rPr lang="de-DE" sz="3800" dirty="0" err="1"/>
              <a:t>value</a:t>
            </a:r>
            <a:r>
              <a:rPr lang="de-DE" sz="3800" dirty="0"/>
              <a:t> </a:t>
            </a:r>
            <a:r>
              <a:rPr lang="de-DE" sz="3800" dirty="0" err="1"/>
              <a:t>of</a:t>
            </a:r>
            <a:r>
              <a:rPr lang="de-DE" sz="3800" dirty="0"/>
              <a:t> an </a:t>
            </a:r>
            <a:r>
              <a:rPr lang="de-DE" sz="3800" dirty="0" err="1"/>
              <a:t>asset</a:t>
            </a:r>
            <a:endParaRPr sz="3800" dirty="0"/>
          </a:p>
          <a:p>
            <a:pPr marL="457200" lvl="0" indent="-36131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de-DE" sz="3800" b="1" dirty="0" err="1"/>
              <a:t>Vulnerability</a:t>
            </a:r>
            <a:r>
              <a:rPr lang="de-DE" sz="3800" dirty="0"/>
              <a:t>: A </a:t>
            </a:r>
            <a:r>
              <a:rPr lang="de-DE" sz="3800" dirty="0" err="1"/>
              <a:t>vulnerability</a:t>
            </a:r>
            <a:r>
              <a:rPr lang="de-DE" sz="3800" dirty="0"/>
              <a:t> </a:t>
            </a:r>
            <a:r>
              <a:rPr lang="de-DE" sz="3800" dirty="0" err="1"/>
              <a:t>is</a:t>
            </a:r>
            <a:r>
              <a:rPr lang="de-DE" sz="3800" dirty="0"/>
              <a:t> a </a:t>
            </a:r>
            <a:r>
              <a:rPr lang="de-DE" sz="3800" dirty="0" err="1"/>
              <a:t>weakness</a:t>
            </a:r>
            <a:r>
              <a:rPr lang="de-DE" sz="3800" dirty="0"/>
              <a:t>, </a:t>
            </a:r>
            <a:r>
              <a:rPr lang="de-DE" sz="3800" dirty="0" err="1"/>
              <a:t>flaw</a:t>
            </a:r>
            <a:r>
              <a:rPr lang="de-DE" sz="3800" dirty="0"/>
              <a:t> </a:t>
            </a:r>
            <a:r>
              <a:rPr lang="de-DE" sz="3800" dirty="0" err="1"/>
              <a:t>or</a:t>
            </a:r>
            <a:r>
              <a:rPr lang="de-DE" sz="3800" dirty="0"/>
              <a:t> </a:t>
            </a:r>
            <a:r>
              <a:rPr lang="de-DE" sz="3800" dirty="0" err="1"/>
              <a:t>deficiency</a:t>
            </a:r>
            <a:r>
              <a:rPr lang="de-DE" sz="3800" dirty="0"/>
              <a:t> </a:t>
            </a:r>
            <a:r>
              <a:rPr lang="de-DE" sz="3800" dirty="0" err="1"/>
              <a:t>that</a:t>
            </a:r>
            <a:r>
              <a:rPr lang="de-DE" sz="3800" dirty="0"/>
              <a:t> </a:t>
            </a:r>
            <a:r>
              <a:rPr lang="de-DE" sz="3800" dirty="0" err="1"/>
              <a:t>opens</a:t>
            </a:r>
            <a:r>
              <a:rPr lang="de-DE" sz="3800" dirty="0"/>
              <a:t> </a:t>
            </a:r>
            <a:r>
              <a:rPr lang="de-DE" sz="3800" dirty="0" err="1"/>
              <a:t>for</a:t>
            </a:r>
            <a:r>
              <a:rPr lang="de-DE" sz="3800" dirty="0"/>
              <a:t>, </a:t>
            </a:r>
            <a:r>
              <a:rPr lang="de-DE" sz="3800" dirty="0" err="1"/>
              <a:t>or</a:t>
            </a:r>
            <a:r>
              <a:rPr lang="de-DE" sz="3800" dirty="0"/>
              <a:t> </a:t>
            </a:r>
            <a:r>
              <a:rPr lang="de-DE" sz="3800" dirty="0" err="1"/>
              <a:t>may</a:t>
            </a:r>
            <a:r>
              <a:rPr lang="de-DE" sz="3800" dirty="0"/>
              <a:t> </a:t>
            </a:r>
            <a:r>
              <a:rPr lang="de-DE" sz="3800" dirty="0" err="1"/>
              <a:t>be</a:t>
            </a:r>
            <a:r>
              <a:rPr lang="de-DE" sz="3800" dirty="0"/>
              <a:t> </a:t>
            </a:r>
            <a:r>
              <a:rPr lang="de-DE" sz="3800" dirty="0" err="1"/>
              <a:t>exploited</a:t>
            </a:r>
            <a:r>
              <a:rPr lang="de-DE" sz="3800" dirty="0"/>
              <a:t> </a:t>
            </a:r>
            <a:r>
              <a:rPr lang="de-DE" sz="3800" dirty="0" err="1"/>
              <a:t>by</a:t>
            </a:r>
            <a:r>
              <a:rPr lang="de-DE" sz="3800" dirty="0"/>
              <a:t>, a </a:t>
            </a:r>
            <a:r>
              <a:rPr lang="de-DE" sz="3800" dirty="0" err="1"/>
              <a:t>threat</a:t>
            </a:r>
            <a:r>
              <a:rPr lang="de-DE" sz="3800" dirty="0"/>
              <a:t> </a:t>
            </a:r>
            <a:r>
              <a:rPr lang="de-DE" sz="3800" dirty="0" err="1"/>
              <a:t>to</a:t>
            </a:r>
            <a:r>
              <a:rPr lang="de-DE" sz="3800" dirty="0"/>
              <a:t> </a:t>
            </a:r>
            <a:r>
              <a:rPr lang="de-DE" sz="3800" dirty="0" err="1"/>
              <a:t>cause</a:t>
            </a:r>
            <a:r>
              <a:rPr lang="de-DE" sz="3800" dirty="0"/>
              <a:t> </a:t>
            </a:r>
            <a:r>
              <a:rPr lang="de-DE" sz="3800" dirty="0" err="1"/>
              <a:t>harm</a:t>
            </a:r>
            <a:r>
              <a:rPr lang="de-DE" sz="3800" dirty="0"/>
              <a:t> </a:t>
            </a:r>
            <a:r>
              <a:rPr lang="de-DE" sz="3800" dirty="0" err="1"/>
              <a:t>to</a:t>
            </a:r>
            <a:r>
              <a:rPr lang="de-DE" sz="3800" dirty="0"/>
              <a:t> </a:t>
            </a:r>
            <a:r>
              <a:rPr lang="de-DE" sz="3800" dirty="0" err="1"/>
              <a:t>or</a:t>
            </a:r>
            <a:r>
              <a:rPr lang="de-DE" sz="3800" dirty="0"/>
              <a:t> </a:t>
            </a:r>
            <a:r>
              <a:rPr lang="de-DE" sz="3800" dirty="0" err="1"/>
              <a:t>reduce</a:t>
            </a:r>
            <a:r>
              <a:rPr lang="de-DE" sz="3800" dirty="0"/>
              <a:t> </a:t>
            </a:r>
            <a:r>
              <a:rPr lang="de-DE" sz="3800" dirty="0" err="1"/>
              <a:t>the</a:t>
            </a:r>
            <a:r>
              <a:rPr lang="de-DE" sz="3800" dirty="0"/>
              <a:t> </a:t>
            </a:r>
            <a:r>
              <a:rPr lang="de-DE" sz="3800" dirty="0" err="1"/>
              <a:t>value</a:t>
            </a:r>
            <a:r>
              <a:rPr lang="de-DE" sz="3800" dirty="0"/>
              <a:t> </a:t>
            </a:r>
            <a:r>
              <a:rPr lang="de-DE" sz="3800" dirty="0" err="1"/>
              <a:t>of</a:t>
            </a:r>
            <a:r>
              <a:rPr lang="de-DE" sz="3800" dirty="0"/>
              <a:t> an </a:t>
            </a:r>
            <a:r>
              <a:rPr lang="de-DE" sz="3800" dirty="0" err="1"/>
              <a:t>asset</a:t>
            </a:r>
            <a:endParaRPr sz="3800" dirty="0"/>
          </a:p>
        </p:txBody>
      </p:sp>
      <p:sp>
        <p:nvSpPr>
          <p:cNvPr id="140" name="Google Shape;140;p21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4"/>
          <p:cNvSpPr txBox="1"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de-DE" sz="2800" dirty="0" err="1"/>
              <a:t>Risk</a:t>
            </a:r>
            <a:r>
              <a:rPr lang="de-DE" sz="2800" dirty="0"/>
              <a:t> Management (in </a:t>
            </a:r>
            <a:r>
              <a:rPr lang="de-DE" sz="2800" dirty="0" err="1"/>
              <a:t>secure</a:t>
            </a:r>
            <a:r>
              <a:rPr lang="de-DE" sz="2800" dirty="0"/>
              <a:t> </a:t>
            </a:r>
            <a:r>
              <a:rPr lang="de-DE" sz="2800" dirty="0" err="1"/>
              <a:t>software</a:t>
            </a:r>
            <a:r>
              <a:rPr lang="de-DE" sz="2800" dirty="0"/>
              <a:t> </a:t>
            </a:r>
            <a:r>
              <a:rPr lang="de-DE" sz="2800" dirty="0" err="1"/>
              <a:t>engineering</a:t>
            </a:r>
            <a:r>
              <a:rPr lang="de-DE" sz="2800" dirty="0"/>
              <a:t>)</a:t>
            </a:r>
          </a:p>
        </p:txBody>
      </p:sp>
      <p:sp>
        <p:nvSpPr>
          <p:cNvPr id="163" name="Google Shape;163;p24"/>
          <p:cNvSpPr txBox="1">
            <a:spLocks noGrp="1"/>
          </p:cNvSpPr>
          <p:nvPr>
            <p:ph type="body" idx="1"/>
          </p:nvPr>
        </p:nvSpPr>
        <p:spPr>
          <a:xfrm>
            <a:off x="457200" y="1527229"/>
            <a:ext cx="8229600" cy="3943932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de-DE" dirty="0" err="1"/>
              <a:t>Risk</a:t>
            </a:r>
            <a:r>
              <a:rPr lang="de-DE" dirty="0"/>
              <a:t> </a:t>
            </a:r>
            <a:r>
              <a:rPr lang="de-DE" dirty="0" err="1"/>
              <a:t>management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primarily</a:t>
            </a:r>
            <a:r>
              <a:rPr lang="de-DE" dirty="0"/>
              <a:t> </a:t>
            </a:r>
            <a:r>
              <a:rPr lang="de-DE" dirty="0" err="1"/>
              <a:t>concerned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>
                <a:solidFill>
                  <a:srgbClr val="2DC6D6"/>
                </a:solidFill>
              </a:rPr>
              <a:t>identifying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>
                <a:solidFill>
                  <a:srgbClr val="2DC6D6"/>
                </a:solidFill>
              </a:rPr>
              <a:t>assessing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risks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>
                <a:solidFill>
                  <a:srgbClr val="FF0080"/>
                </a:solidFill>
              </a:rPr>
              <a:t>software</a:t>
            </a:r>
            <a:r>
              <a:rPr lang="de-DE" dirty="0">
                <a:solidFill>
                  <a:srgbClr val="FF0080"/>
                </a:solidFill>
              </a:rPr>
              <a:t> </a:t>
            </a:r>
            <a:r>
              <a:rPr lang="de-DE" dirty="0" err="1">
                <a:solidFill>
                  <a:srgbClr val="FF0080"/>
                </a:solidFill>
              </a:rPr>
              <a:t>system</a:t>
            </a:r>
            <a:r>
              <a:rPr lang="de-DE" dirty="0">
                <a:solidFill>
                  <a:srgbClr val="FF0080"/>
                </a:solidFill>
              </a:rPr>
              <a:t> </a:t>
            </a:r>
            <a:r>
              <a:rPr lang="de-DE" dirty="0" err="1">
                <a:solidFill>
                  <a:srgbClr val="FF0080"/>
                </a:solidFill>
              </a:rPr>
              <a:t>when</a:t>
            </a:r>
            <a:r>
              <a:rPr lang="de-DE" dirty="0">
                <a:solidFill>
                  <a:srgbClr val="FF0080"/>
                </a:solidFill>
              </a:rPr>
              <a:t> in </a:t>
            </a:r>
            <a:r>
              <a:rPr lang="de-DE" dirty="0" err="1">
                <a:solidFill>
                  <a:srgbClr val="FF0080"/>
                </a:solidFill>
              </a:rPr>
              <a:t>operation</a:t>
            </a:r>
            <a:endParaRPr lang="de-DE" dirty="0">
              <a:solidFill>
                <a:srgbClr val="FF0080"/>
              </a:solidFill>
            </a:endParaRPr>
          </a:p>
          <a:p>
            <a:pPr lvl="0"/>
            <a:r>
              <a:rPr lang="de-DE" dirty="0"/>
              <a:t>As </a:t>
            </a:r>
            <a:r>
              <a:rPr lang="de-DE" dirty="0" err="1"/>
              <a:t>well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>
                <a:solidFill>
                  <a:srgbClr val="2DC6D6"/>
                </a:solidFill>
              </a:rPr>
              <a:t>treating</a:t>
            </a:r>
            <a:r>
              <a:rPr lang="de-DE" dirty="0"/>
              <a:t> </a:t>
            </a:r>
            <a:r>
              <a:rPr lang="de-DE" dirty="0" err="1"/>
              <a:t>those</a:t>
            </a:r>
            <a:r>
              <a:rPr lang="de-DE" dirty="0"/>
              <a:t> </a:t>
            </a:r>
            <a:r>
              <a:rPr lang="de-DE" dirty="0" err="1"/>
              <a:t>risks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reduce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impact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>
                <a:solidFill>
                  <a:srgbClr val="FF0080"/>
                </a:solidFill>
              </a:rPr>
              <a:t>software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its</a:t>
            </a:r>
            <a:r>
              <a:rPr lang="de-DE" dirty="0"/>
              <a:t> </a:t>
            </a:r>
            <a:r>
              <a:rPr lang="de-DE" dirty="0" err="1">
                <a:solidFill>
                  <a:srgbClr val="FF0080"/>
                </a:solidFill>
              </a:rPr>
              <a:t>environment</a:t>
            </a:r>
            <a:endParaRPr lang="de-DE" dirty="0">
              <a:solidFill>
                <a:srgbClr val="FF0080"/>
              </a:solidFill>
            </a:endParaRPr>
          </a:p>
          <a:p>
            <a:pPr lvl="0"/>
            <a:r>
              <a:rPr lang="de-DE" dirty="0" err="1"/>
              <a:t>Questions</a:t>
            </a:r>
            <a:endParaRPr lang="de-DE" dirty="0"/>
          </a:p>
          <a:p>
            <a:pPr lvl="1"/>
            <a:r>
              <a:rPr lang="de-DE" i="1" dirty="0" err="1"/>
              <a:t>What</a:t>
            </a:r>
            <a:r>
              <a:rPr lang="de-DE" i="1" dirty="0"/>
              <a:t> </a:t>
            </a:r>
            <a:r>
              <a:rPr lang="de-DE" i="1" dirty="0" err="1"/>
              <a:t>can</a:t>
            </a:r>
            <a:r>
              <a:rPr lang="de-DE" i="1" dirty="0"/>
              <a:t> </a:t>
            </a:r>
            <a:r>
              <a:rPr lang="de-DE" i="1" dirty="0" err="1"/>
              <a:t>go</a:t>
            </a:r>
            <a:r>
              <a:rPr lang="de-DE" i="1" dirty="0"/>
              <a:t> </a:t>
            </a:r>
            <a:r>
              <a:rPr lang="de-DE" i="1" dirty="0" err="1"/>
              <a:t>wrong</a:t>
            </a:r>
            <a:r>
              <a:rPr lang="de-DE" i="1" dirty="0"/>
              <a:t>?</a:t>
            </a:r>
          </a:p>
          <a:p>
            <a:pPr lvl="1"/>
            <a:r>
              <a:rPr lang="de-DE" i="1" dirty="0" err="1"/>
              <a:t>What</a:t>
            </a:r>
            <a:r>
              <a:rPr lang="de-DE" i="1" dirty="0"/>
              <a:t> </a:t>
            </a:r>
            <a:r>
              <a:rPr lang="de-DE" i="1" dirty="0" err="1"/>
              <a:t>is</a:t>
            </a:r>
            <a:r>
              <a:rPr lang="de-DE" i="1" dirty="0"/>
              <a:t> </a:t>
            </a:r>
            <a:r>
              <a:rPr lang="de-DE" i="1" dirty="0" err="1"/>
              <a:t>the</a:t>
            </a:r>
            <a:r>
              <a:rPr lang="de-DE" i="1" dirty="0"/>
              <a:t> </a:t>
            </a:r>
            <a:r>
              <a:rPr lang="de-DE" i="1" dirty="0" err="1"/>
              <a:t>likelihood</a:t>
            </a:r>
            <a:r>
              <a:rPr lang="de-DE" i="1" dirty="0"/>
              <a:t> </a:t>
            </a:r>
            <a:r>
              <a:rPr lang="de-DE" i="1" dirty="0" err="1"/>
              <a:t>of</a:t>
            </a:r>
            <a:r>
              <a:rPr lang="de-DE" i="1" dirty="0"/>
              <a:t> </a:t>
            </a:r>
            <a:r>
              <a:rPr lang="de-DE" i="1" dirty="0" err="1"/>
              <a:t>it</a:t>
            </a:r>
            <a:r>
              <a:rPr lang="de-DE" i="1" dirty="0"/>
              <a:t> </a:t>
            </a:r>
            <a:r>
              <a:rPr lang="de-DE" i="1" dirty="0" err="1"/>
              <a:t>going</a:t>
            </a:r>
            <a:r>
              <a:rPr lang="de-DE" i="1" dirty="0"/>
              <a:t> </a:t>
            </a:r>
            <a:r>
              <a:rPr lang="de-DE" i="1" dirty="0" err="1"/>
              <a:t>wrong</a:t>
            </a:r>
            <a:r>
              <a:rPr lang="de-DE" i="1" dirty="0"/>
              <a:t>?</a:t>
            </a:r>
          </a:p>
          <a:p>
            <a:pPr lvl="1"/>
            <a:r>
              <a:rPr lang="de-DE" i="1" dirty="0" err="1"/>
              <a:t>What</a:t>
            </a:r>
            <a:r>
              <a:rPr lang="de-DE" i="1" dirty="0"/>
              <a:t> will </a:t>
            </a:r>
            <a:r>
              <a:rPr lang="de-DE" i="1" dirty="0" err="1"/>
              <a:t>the</a:t>
            </a:r>
            <a:r>
              <a:rPr lang="de-DE" i="1" dirty="0"/>
              <a:t> </a:t>
            </a:r>
            <a:r>
              <a:rPr lang="de-DE" i="1" dirty="0" err="1"/>
              <a:t>damage</a:t>
            </a:r>
            <a:r>
              <a:rPr lang="de-DE" i="1" dirty="0"/>
              <a:t> </a:t>
            </a:r>
            <a:r>
              <a:rPr lang="de-DE" i="1" dirty="0" err="1"/>
              <a:t>be</a:t>
            </a:r>
            <a:r>
              <a:rPr lang="de-DE" i="1" dirty="0"/>
              <a:t>?</a:t>
            </a:r>
          </a:p>
          <a:p>
            <a:pPr lvl="1"/>
            <a:r>
              <a:rPr lang="de-DE" i="1" dirty="0" err="1"/>
              <a:t>What</a:t>
            </a:r>
            <a:r>
              <a:rPr lang="de-DE" i="1" dirty="0"/>
              <a:t> </a:t>
            </a:r>
            <a:r>
              <a:rPr lang="de-DE" i="1" dirty="0" err="1"/>
              <a:t>can</a:t>
            </a:r>
            <a:r>
              <a:rPr lang="de-DE" i="1" dirty="0"/>
              <a:t> </a:t>
            </a:r>
            <a:r>
              <a:rPr lang="de-DE" i="1" dirty="0" err="1"/>
              <a:t>we</a:t>
            </a:r>
            <a:r>
              <a:rPr lang="de-DE" i="1" dirty="0"/>
              <a:t> do </a:t>
            </a:r>
            <a:r>
              <a:rPr lang="de-DE" i="1" dirty="0" err="1"/>
              <a:t>about</a:t>
            </a:r>
            <a:r>
              <a:rPr lang="de-DE" i="1" dirty="0"/>
              <a:t> </a:t>
            </a:r>
            <a:r>
              <a:rPr lang="de-DE" i="1" dirty="0" err="1"/>
              <a:t>it</a:t>
            </a:r>
            <a:r>
              <a:rPr lang="de-DE" i="1" dirty="0"/>
              <a:t>?</a:t>
            </a:r>
          </a:p>
          <a:p>
            <a:pPr lvl="0"/>
            <a:endParaRPr lang="de-DE" dirty="0">
              <a:solidFill>
                <a:srgbClr val="FF0080"/>
              </a:solidFill>
            </a:endParaRPr>
          </a:p>
          <a:p>
            <a:pPr lvl="0"/>
            <a:endParaRPr lang="de-DE" dirty="0">
              <a:solidFill>
                <a:srgbClr val="FF0080"/>
              </a:solidFill>
            </a:endParaRPr>
          </a:p>
        </p:txBody>
      </p:sp>
      <p:sp>
        <p:nvSpPr>
          <p:cNvPr id="164" name="Google Shape;164;p24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de-DE"/>
              <a:pPr lvl="0"/>
              <a:t>5</a:t>
            </a:fld>
            <a:endParaRPr lang="de-D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F4DEFD-1044-BC4C-82CA-DDA20E11B9E0}"/>
              </a:ext>
            </a:extLst>
          </p:cNvPr>
          <p:cNvSpPr txBox="1"/>
          <p:nvPr/>
        </p:nvSpPr>
        <p:spPr>
          <a:xfrm>
            <a:off x="388619" y="5521146"/>
            <a:ext cx="7696033" cy="12003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616161"/>
            </a:solidFill>
          </a:ln>
        </p:spPr>
        <p:txBody>
          <a:bodyPr wrap="square" rtlCol="0">
            <a:spAutoFit/>
          </a:bodyPr>
          <a:lstStyle/>
          <a:p>
            <a:r>
              <a:rPr lang="en-DE" b="1" dirty="0"/>
              <a:t>Risk management </a:t>
            </a:r>
            <a:r>
              <a:rPr lang="en-DE" dirty="0"/>
              <a:t>can be applied also to: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dirty="0"/>
              <a:t>security risks for the IT infrastructure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dirty="0"/>
              <a:t>security risks for the software development infrstructure (supply chain),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dirty="0"/>
              <a:t>Etc…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7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/>
              <a:t>Components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Risk</a:t>
            </a:r>
            <a:r>
              <a:rPr lang="de-DE" dirty="0"/>
              <a:t> Management</a:t>
            </a:r>
            <a:endParaRPr dirty="0"/>
          </a:p>
        </p:txBody>
      </p:sp>
      <p:sp>
        <p:nvSpPr>
          <p:cNvPr id="189" name="Google Shape;189;p27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6</a:t>
            </a:fld>
            <a:endParaRPr/>
          </a:p>
        </p:txBody>
      </p:sp>
      <p:pic>
        <p:nvPicPr>
          <p:cNvPr id="190" name="Google Shape;190;p27"/>
          <p:cNvPicPr preferRelativeResize="0"/>
          <p:nvPr/>
        </p:nvPicPr>
        <p:blipFill rotWithShape="1">
          <a:blip r:embed="rId3">
            <a:alphaModFix/>
          </a:blip>
          <a:srcRect l="1894" t="1675" r="6117" b="7777"/>
          <a:stretch/>
        </p:blipFill>
        <p:spPr>
          <a:xfrm>
            <a:off x="1361850" y="1367900"/>
            <a:ext cx="6420294" cy="4784101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7"/>
          <p:cNvSpPr txBox="1"/>
          <p:nvPr/>
        </p:nvSpPr>
        <p:spPr>
          <a:xfrm>
            <a:off x="3191350" y="6356350"/>
            <a:ext cx="5495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>
                <a:solidFill>
                  <a:srgbClr val="222222"/>
                </a:solidFill>
                <a:highlight>
                  <a:srgbClr val="FFFFFF"/>
                </a:highlight>
              </a:rPr>
              <a:t>Whitman, Michael E., and Herbert J. Mattord. "Principles of Information Security." (2007).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ight Bracket 1">
            <a:extLst>
              <a:ext uri="{FF2B5EF4-FFF2-40B4-BE49-F238E27FC236}">
                <a16:creationId xmlns:a16="http://schemas.microsoft.com/office/drawing/2014/main" id="{C6FDD5B4-BFC2-1940-8C00-ADDEC95005B9}"/>
              </a:ext>
            </a:extLst>
          </p:cNvPr>
          <p:cNvSpPr/>
          <p:nvPr/>
        </p:nvSpPr>
        <p:spPr>
          <a:xfrm>
            <a:off x="5958840" y="5372100"/>
            <a:ext cx="617220" cy="670560"/>
          </a:xfrm>
          <a:prstGeom prst="rightBracket">
            <a:avLst>
              <a:gd name="adj" fmla="val 0"/>
            </a:avLst>
          </a:prstGeom>
          <a:ln w="1905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FA292C-6503-1141-B6DC-A1E1C2324DC1}"/>
              </a:ext>
            </a:extLst>
          </p:cNvPr>
          <p:cNvSpPr txBox="1"/>
          <p:nvPr/>
        </p:nvSpPr>
        <p:spPr>
          <a:xfrm>
            <a:off x="6598920" y="5576575"/>
            <a:ext cx="10278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100" dirty="0"/>
              <a:t>Risk treatment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BD3C295-3D72-CA42-B0BA-35038485B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Techniques for threat &amp; risk identification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0FEFB3A-DD03-7447-A24B-EB497BC436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55D8F7-EA47-A74E-AC2E-3D70FB72B05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542338" y="6356350"/>
            <a:ext cx="601662" cy="365125"/>
          </a:xfrm>
        </p:spPr>
        <p:txBody>
          <a:bodyPr/>
          <a:lstStyle/>
          <a:p>
            <a:fld id="{41FD0BAD-EDB4-BF48-B5DA-A7E15AE1BBA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97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48B6E22-B0F2-D344-81EF-06D5F3812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Several TARA techniques available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294967295"/>
          </p:nvPr>
        </p:nvSpPr>
        <p:spPr>
          <a:xfrm>
            <a:off x="458788" y="2115487"/>
            <a:ext cx="8057981" cy="5362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38 papers grouped into 26 techniques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B6E4DC6-61B8-E745-A493-58AA091750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11" b="1"/>
          <a:stretch/>
        </p:blipFill>
        <p:spPr>
          <a:xfrm>
            <a:off x="457200" y="2737966"/>
            <a:ext cx="6187319" cy="330216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4279B62-B7BA-2243-84FE-C60A15C78C29}"/>
              </a:ext>
            </a:extLst>
          </p:cNvPr>
          <p:cNvSpPr/>
          <p:nvPr/>
        </p:nvSpPr>
        <p:spPr>
          <a:xfrm>
            <a:off x="457200" y="1315265"/>
            <a:ext cx="8059569" cy="7145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Katja </a:t>
            </a:r>
            <a:r>
              <a:rPr lang="sv-SE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Tuma</a:t>
            </a:r>
            <a:r>
              <a:rPr lang="sv-SE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Gul </a:t>
            </a:r>
            <a:r>
              <a:rPr lang="sv-SE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Calikli</a:t>
            </a:r>
            <a:r>
              <a:rPr lang="sv-SE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Riccardo Scandariato, </a:t>
            </a:r>
            <a:r>
              <a:rPr lang="sv-SE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Threat</a:t>
            </a:r>
            <a:r>
              <a:rPr lang="sv-SE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analysis</a:t>
            </a:r>
            <a:r>
              <a:rPr lang="sv-SE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sv-SE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software systems: A </a:t>
            </a:r>
            <a:r>
              <a:rPr lang="sv-SE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systematic</a:t>
            </a:r>
            <a:r>
              <a:rPr lang="sv-SE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literature</a:t>
            </a:r>
            <a:r>
              <a:rPr lang="sv-SE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review</a:t>
            </a:r>
            <a:r>
              <a:rPr lang="sv-SE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Journal </a:t>
            </a:r>
            <a:r>
              <a:rPr lang="sv-SE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sv-SE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Systems and Software, 2018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38681BE-A4FD-FF41-954F-1819362013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9998" y="5313702"/>
            <a:ext cx="3632144" cy="145285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1C1CF9D-E011-B946-8E47-A732D8A33837}"/>
              </a:ext>
            </a:extLst>
          </p:cNvPr>
          <p:cNvSpPr/>
          <p:nvPr/>
        </p:nvSpPr>
        <p:spPr>
          <a:xfrm>
            <a:off x="6382661" y="3230879"/>
            <a:ext cx="2499481" cy="1203961"/>
          </a:xfrm>
          <a:prstGeom prst="rect">
            <a:avLst/>
          </a:prstGeom>
          <a:solidFill>
            <a:srgbClr val="30C6D6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DE" dirty="0">
                <a:solidFill>
                  <a:schemeClr val="bg1"/>
                </a:solidFill>
              </a:rPr>
              <a:t>3 groups:</a:t>
            </a:r>
          </a:p>
          <a:p>
            <a:pPr marL="285750" indent="-285750">
              <a:buFontTx/>
              <a:buChar char="-"/>
            </a:pPr>
            <a:r>
              <a:rPr lang="en-DE" dirty="0">
                <a:solidFill>
                  <a:schemeClr val="bg1"/>
                </a:solidFill>
              </a:rPr>
              <a:t>Risk centric</a:t>
            </a:r>
          </a:p>
          <a:p>
            <a:pPr marL="285750" indent="-285750">
              <a:buFontTx/>
              <a:buChar char="-"/>
            </a:pPr>
            <a:r>
              <a:rPr lang="en-DE" dirty="0">
                <a:solidFill>
                  <a:schemeClr val="bg1"/>
                </a:solidFill>
              </a:rPr>
              <a:t>Software centric</a:t>
            </a:r>
          </a:p>
          <a:p>
            <a:pPr marL="285750" indent="-285750">
              <a:buFontTx/>
              <a:buChar char="-"/>
            </a:pPr>
            <a:r>
              <a:rPr lang="en-GB" dirty="0">
                <a:solidFill>
                  <a:schemeClr val="bg1"/>
                </a:solidFill>
              </a:rPr>
              <a:t>A</a:t>
            </a:r>
            <a:r>
              <a:rPr lang="en-DE" dirty="0">
                <a:solidFill>
                  <a:schemeClr val="bg1"/>
                </a:solidFill>
              </a:rPr>
              <a:t>ttack centric</a:t>
            </a:r>
          </a:p>
        </p:txBody>
      </p:sp>
    </p:spTree>
    <p:extLst>
      <p:ext uri="{BB962C8B-B14F-4D97-AF65-F5344CB8AC3E}">
        <p14:creationId xmlns:p14="http://schemas.microsoft.com/office/powerpoint/2010/main" val="920837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7AF9D-7784-7544-ACA7-BD6B367B7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Risk-centric (e.g., CORAS)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Focus on </a:t>
            </a:r>
            <a:r>
              <a:rPr lang="sv-SE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assets</a:t>
            </a:r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sv-S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their</a:t>
            </a:r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1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value</a:t>
            </a:r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 to the </a:t>
            </a:r>
            <a:r>
              <a:rPr lang="sv-S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organization</a:t>
            </a:r>
            <a:endParaRPr lang="sv-S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70C0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Higher-level</a:t>
            </a:r>
            <a:r>
              <a:rPr lang="en-US" sz="1600" dirty="0">
                <a:latin typeface="Calibri" charset="0"/>
                <a:ea typeface="Calibri" charset="0"/>
                <a:cs typeface="Calibri" charset="0"/>
              </a:rPr>
              <a:t> model of the system (top-level </a:t>
            </a:r>
            <a:r>
              <a:rPr lang="en-US" sz="1600" dirty="0">
                <a:solidFill>
                  <a:srgbClr val="FF0080"/>
                </a:solidFill>
                <a:latin typeface="Calibri" charset="0"/>
                <a:ea typeface="Calibri" charset="0"/>
                <a:cs typeface="Calibri" charset="0"/>
              </a:rPr>
              <a:t>functionality</a:t>
            </a:r>
            <a:r>
              <a:rPr lang="en-US" sz="1600" dirty="0">
                <a:latin typeface="Calibri" charset="0"/>
                <a:ea typeface="Calibri" charset="0"/>
                <a:cs typeface="Calibri" charset="0"/>
              </a:rPr>
              <a:t>, </a:t>
            </a:r>
            <a:r>
              <a:rPr lang="en-US" sz="1600" dirty="0">
                <a:solidFill>
                  <a:srgbClr val="FF0080"/>
                </a:solidFill>
                <a:latin typeface="Calibri" charset="0"/>
                <a:ea typeface="Calibri" charset="0"/>
                <a:cs typeface="Calibri" charset="0"/>
              </a:rPr>
              <a:t>assets</a:t>
            </a:r>
            <a:r>
              <a:rPr lang="en-US" sz="1600" dirty="0">
                <a:latin typeface="Calibri" charset="0"/>
                <a:ea typeface="Calibri" charset="0"/>
                <a:cs typeface="Calibri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Aim</a:t>
            </a:r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sv-S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estimating</a:t>
            </a:r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sv-SE" sz="1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financial</a:t>
            </a:r>
            <a:r>
              <a:rPr lang="sv-SE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loss </a:t>
            </a:r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for the </a:t>
            </a:r>
            <a:r>
              <a:rPr lang="sv-S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organization</a:t>
            </a:r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sv-S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case</a:t>
            </a:r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threat</a:t>
            </a:r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occurrence</a:t>
            </a:r>
            <a:endParaRPr lang="sv-S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sv-S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finding</a:t>
            </a:r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sv-S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appropriate</a:t>
            </a:r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mitigations</a:t>
            </a:r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sv-SE" sz="1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minimize</a:t>
            </a:r>
            <a:r>
              <a:rPr lang="sv-SE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it</a:t>
            </a:r>
            <a:endParaRPr lang="sv-S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v-S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Method</a:t>
            </a:r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600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brainstorming</a:t>
            </a:r>
            <a:r>
              <a:rPr lang="en-US" sz="1600" dirty="0">
                <a:latin typeface="Calibri" charset="0"/>
                <a:ea typeface="Calibri" charset="0"/>
                <a:cs typeface="Calibri" charset="0"/>
              </a:rPr>
              <a:t> sessions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b="1" dirty="0">
                <a:latin typeface="Calibri" panose="020F0502020204030204" pitchFamily="34" charset="0"/>
                <a:cs typeface="Calibri" panose="020F0502020204030204" pitchFamily="34" charset="0"/>
              </a:rPr>
              <a:t>Assets </a:t>
            </a:r>
            <a:r>
              <a:rPr lang="sv-SE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dictate</a:t>
            </a:r>
            <a:r>
              <a:rPr lang="sv-SE" sz="1600" b="1" dirty="0"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sv-SE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priority</a:t>
            </a:r>
            <a:r>
              <a:rPr lang="sv-SE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sv-SE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elicited</a:t>
            </a:r>
            <a:r>
              <a:rPr lang="sv-SE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security</a:t>
            </a:r>
            <a:r>
              <a:rPr lang="sv-SE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requirements</a:t>
            </a:r>
            <a:endParaRPr lang="sv-SE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24C1F8-2BA0-2D41-AC53-EBFDFA7A7E15}"/>
              </a:ext>
            </a:extLst>
          </p:cNvPr>
          <p:cNvSpPr txBox="1"/>
          <p:nvPr/>
        </p:nvSpPr>
        <p:spPr>
          <a:xfrm>
            <a:off x="5997039" y="4930486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/>
          <a:p>
            <a:endParaRPr lang="en-US" sz="2000" dirty="0" err="1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98A8F5-8F3C-304B-BA1D-8C7EC09265BF}"/>
              </a:ext>
            </a:extLst>
          </p:cNvPr>
          <p:cNvSpPr/>
          <p:nvPr/>
        </p:nvSpPr>
        <p:spPr>
          <a:xfrm>
            <a:off x="457200" y="6250422"/>
            <a:ext cx="822860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M. S. Lund, B.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Solhaug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, K.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Stlen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, A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guided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 tour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coras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method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, in: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Model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-Driven Risk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Analysis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, Springer, 2011,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pp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. 23-43.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A48915-BDFB-944B-AA4C-D32FEF6B1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2018" y="4079700"/>
            <a:ext cx="2283786" cy="152556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524595E-0FBA-C743-9A62-8DACAEF21661}"/>
              </a:ext>
            </a:extLst>
          </p:cNvPr>
          <p:cNvSpPr txBox="1"/>
          <p:nvPr/>
        </p:nvSpPr>
        <p:spPr>
          <a:xfrm>
            <a:off x="7870464" y="5670635"/>
            <a:ext cx="899160" cy="230832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/>
          <a:p>
            <a:pPr algn="r"/>
            <a:r>
              <a:rPr lang="en-US" sz="500" dirty="0"/>
              <a:t>https://</a:t>
            </a:r>
            <a:r>
              <a:rPr lang="en-US" sz="500" dirty="0" err="1"/>
              <a:t>stock.adobe.com</a:t>
            </a:r>
            <a:r>
              <a:rPr lang="en-US" sz="500" dirty="0"/>
              <a:t>/</a:t>
            </a:r>
          </a:p>
        </p:txBody>
      </p:sp>
      <p:sp>
        <p:nvSpPr>
          <p:cNvPr id="3" name="Explosion 2 2">
            <a:extLst>
              <a:ext uri="{FF2B5EF4-FFF2-40B4-BE49-F238E27FC236}">
                <a16:creationId xmlns:a16="http://schemas.microsoft.com/office/drawing/2014/main" id="{EC571D37-491A-6C4D-BAD1-D6AF8643B982}"/>
              </a:ext>
            </a:extLst>
          </p:cNvPr>
          <p:cNvSpPr/>
          <p:nvPr/>
        </p:nvSpPr>
        <p:spPr>
          <a:xfrm>
            <a:off x="6724152" y="83156"/>
            <a:ext cx="2292624" cy="1525568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dirty="0"/>
              <a:t>See next lecure</a:t>
            </a:r>
          </a:p>
        </p:txBody>
      </p:sp>
    </p:spTree>
    <p:extLst>
      <p:ext uri="{BB962C8B-B14F-4D97-AF65-F5344CB8AC3E}">
        <p14:creationId xmlns:p14="http://schemas.microsoft.com/office/powerpoint/2010/main" val="213466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358D7A-D57E-3443-AEFF-36399F19A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Software-centric (e.g., STRIDE)</a:t>
            </a:r>
            <a:endParaRPr lang="en-DE" dirty="0"/>
          </a:p>
        </p:txBody>
      </p:sp>
      <p:sp>
        <p:nvSpPr>
          <p:cNvPr id="7" name="Tex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dirty="0"/>
              <a:t>Focus is the software system under </a:t>
            </a:r>
            <a:r>
              <a:rPr lang="sv-SE" dirty="0" err="1"/>
              <a:t>analysis</a:t>
            </a:r>
            <a:r>
              <a:rPr lang="sv-SE" dirty="0"/>
              <a:t> and </a:t>
            </a:r>
            <a:r>
              <a:rPr lang="sv-SE" dirty="0" err="1"/>
              <a:t>its</a:t>
            </a:r>
            <a:r>
              <a:rPr lang="sv-SE" dirty="0"/>
              <a:t> </a:t>
            </a:r>
            <a:r>
              <a:rPr lang="sv-SE" dirty="0" err="1">
                <a:solidFill>
                  <a:srgbClr val="30C6D6"/>
                </a:solidFill>
              </a:rPr>
              <a:t>technical</a:t>
            </a:r>
            <a:r>
              <a:rPr lang="sv-SE" dirty="0">
                <a:solidFill>
                  <a:srgbClr val="30C6D6"/>
                </a:solidFill>
              </a:rPr>
              <a:t> </a:t>
            </a:r>
            <a:r>
              <a:rPr lang="sv-SE" dirty="0" err="1">
                <a:solidFill>
                  <a:srgbClr val="30C6D6"/>
                </a:solidFill>
              </a:rPr>
              <a:t>organization</a:t>
            </a:r>
            <a:r>
              <a:rPr lang="sv-SE" dirty="0">
                <a:solidFill>
                  <a:srgbClr val="30C6D6"/>
                </a:solidFill>
              </a:rPr>
              <a:t> </a:t>
            </a:r>
            <a:r>
              <a:rPr lang="sv-SE" dirty="0"/>
              <a:t>(</a:t>
            </a:r>
            <a:r>
              <a:rPr lang="sv-SE" dirty="0" err="1"/>
              <a:t>components</a:t>
            </a:r>
            <a:r>
              <a:rPr lang="sv-SE" dirty="0"/>
              <a:t>)</a:t>
            </a:r>
          </a:p>
          <a:p>
            <a:r>
              <a:rPr lang="sv-SE" dirty="0" err="1">
                <a:solidFill>
                  <a:srgbClr val="FF0080"/>
                </a:solidFill>
              </a:rPr>
              <a:t>Architectural</a:t>
            </a:r>
            <a:r>
              <a:rPr lang="sv-SE" dirty="0"/>
              <a:t> </a:t>
            </a:r>
            <a:r>
              <a:rPr lang="sv-SE" dirty="0" err="1"/>
              <a:t>threat</a:t>
            </a:r>
            <a:r>
              <a:rPr lang="sv-SE" dirty="0"/>
              <a:t> </a:t>
            </a:r>
            <a:r>
              <a:rPr lang="sv-SE" dirty="0" err="1"/>
              <a:t>analysis</a:t>
            </a:r>
            <a:endParaRPr lang="sv-SE" dirty="0"/>
          </a:p>
          <a:p>
            <a:endParaRPr lang="sv-SE" dirty="0"/>
          </a:p>
          <a:p>
            <a:r>
              <a:rPr lang="sv-SE" dirty="0" err="1"/>
              <a:t>Important</a:t>
            </a:r>
            <a:r>
              <a:rPr lang="sv-SE" dirty="0"/>
              <a:t> to </a:t>
            </a:r>
            <a:r>
              <a:rPr lang="sv-SE" dirty="0" err="1"/>
              <a:t>include</a:t>
            </a:r>
            <a:r>
              <a:rPr lang="sv-SE" dirty="0"/>
              <a:t> </a:t>
            </a:r>
            <a:r>
              <a:rPr lang="sv-SE" dirty="0" err="1"/>
              <a:t>developers</a:t>
            </a:r>
            <a:r>
              <a:rPr lang="sv-SE" dirty="0"/>
              <a:t> in the </a:t>
            </a:r>
            <a:r>
              <a:rPr lang="sv-SE" dirty="0" err="1"/>
              <a:t>analysis</a:t>
            </a:r>
            <a:r>
              <a:rPr lang="sv-SE" dirty="0"/>
              <a:t> for 2 </a:t>
            </a:r>
            <a:r>
              <a:rPr lang="sv-SE" dirty="0" err="1"/>
              <a:t>reasons</a:t>
            </a:r>
            <a:r>
              <a:rPr lang="sv-SE" dirty="0"/>
              <a:t>:</a:t>
            </a:r>
          </a:p>
          <a:p>
            <a:pPr lvl="1"/>
            <a:r>
              <a:rPr lang="sv-SE" dirty="0" err="1"/>
              <a:t>Accurate</a:t>
            </a:r>
            <a:r>
              <a:rPr lang="sv-SE" dirty="0"/>
              <a:t> </a:t>
            </a:r>
            <a:r>
              <a:rPr lang="sv-SE" dirty="0" err="1"/>
              <a:t>model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software</a:t>
            </a:r>
          </a:p>
          <a:p>
            <a:pPr lvl="1"/>
            <a:r>
              <a:rPr lang="sv-SE" dirty="0" err="1"/>
              <a:t>Developers</a:t>
            </a:r>
            <a:r>
              <a:rPr lang="sv-SE" dirty="0"/>
              <a:t> </a:t>
            </a:r>
            <a:r>
              <a:rPr lang="sv-SE" dirty="0" err="1"/>
              <a:t>learn</a:t>
            </a:r>
            <a:r>
              <a:rPr lang="sv-SE" dirty="0"/>
              <a:t> </a:t>
            </a:r>
            <a:r>
              <a:rPr lang="sv-SE" dirty="0" err="1"/>
              <a:t>about</a:t>
            </a:r>
            <a:r>
              <a:rPr lang="sv-SE" dirty="0"/>
              <a:t> assets, risk </a:t>
            </a:r>
            <a:r>
              <a:rPr lang="sv-SE" dirty="0" err="1"/>
              <a:t>analysis</a:t>
            </a:r>
            <a:endParaRPr lang="sv-SE" dirty="0"/>
          </a:p>
          <a:p>
            <a:pPr lvl="1"/>
            <a:endParaRPr lang="sv-SE" dirty="0"/>
          </a:p>
          <a:p>
            <a:r>
              <a:rPr lang="sv-SE" dirty="0" err="1"/>
              <a:t>See</a:t>
            </a:r>
            <a:r>
              <a:rPr lang="sv-SE" dirty="0"/>
              <a:t> </a:t>
            </a:r>
            <a:r>
              <a:rPr lang="sv-SE" dirty="0">
                <a:solidFill>
                  <a:srgbClr val="2EC6D6"/>
                </a:solidFill>
              </a:rPr>
              <a:t>later in </a:t>
            </a:r>
            <a:r>
              <a:rPr lang="sv-SE" dirty="0" err="1">
                <a:solidFill>
                  <a:srgbClr val="2EC6D6"/>
                </a:solidFill>
              </a:rPr>
              <a:t>this</a:t>
            </a:r>
            <a:r>
              <a:rPr lang="sv-SE" dirty="0">
                <a:solidFill>
                  <a:srgbClr val="2EC6D6"/>
                </a:solidFill>
              </a:rPr>
              <a:t> </a:t>
            </a:r>
            <a:r>
              <a:rPr lang="sv-SE" dirty="0" err="1">
                <a:solidFill>
                  <a:srgbClr val="2EC6D6"/>
                </a:solidFill>
              </a:rPr>
              <a:t>lecture</a:t>
            </a:r>
            <a:endParaRPr lang="sv-SE" dirty="0">
              <a:solidFill>
                <a:srgbClr val="2EC6D6"/>
              </a:solidFill>
            </a:endParaRP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24C1F8-2BA0-2D41-AC53-EBFDFA7A7E15}"/>
              </a:ext>
            </a:extLst>
          </p:cNvPr>
          <p:cNvSpPr txBox="1"/>
          <p:nvPr/>
        </p:nvSpPr>
        <p:spPr>
          <a:xfrm>
            <a:off x="5997039" y="4930486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/>
          <a:p>
            <a:endParaRPr lang="en-US" sz="2000" dirty="0" err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C99BD2-8095-D04D-B432-34DCF16951BD}"/>
              </a:ext>
            </a:extLst>
          </p:cNvPr>
          <p:cNvSpPr/>
          <p:nvPr/>
        </p:nvSpPr>
        <p:spPr>
          <a:xfrm>
            <a:off x="458196" y="6285554"/>
            <a:ext cx="41138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A.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Shostack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Threat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modeling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: Designing for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security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, John Wiley &amp; Sons, 2014.</a:t>
            </a:r>
          </a:p>
          <a:p>
            <a:endParaRPr lang="sv-SE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290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5269D-24C8-EC49-A7F0-342DD29B1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Attack-centric (e.g. Abe et al.)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AE0DE-4990-D14B-B84B-3316893A2D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Focus the </a:t>
            </a:r>
            <a:r>
              <a:rPr lang="sv-SE" dirty="0" err="1">
                <a:latin typeface="Calibri" panose="020F0502020204030204" pitchFamily="34" charset="0"/>
                <a:cs typeface="Calibri" panose="020F0502020204030204" pitchFamily="34" charset="0"/>
              </a:rPr>
              <a:t>analysis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dirty="0" err="1">
                <a:latin typeface="Calibri" panose="020F0502020204030204" pitchFamily="34" charset="0"/>
                <a:cs typeface="Calibri" panose="020F0502020204030204" pitchFamily="34" charset="0"/>
              </a:rPr>
              <a:t>around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sv-SE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hostility</a:t>
            </a:r>
            <a:r>
              <a:rPr lang="sv-SE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sv-SE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sv-SE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environment</a:t>
            </a: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>
                <a:latin typeface="Calibri" panose="020F0502020204030204" pitchFamily="34" charset="0"/>
                <a:cs typeface="Calibri" panose="020F0502020204030204" pitchFamily="34" charset="0"/>
              </a:rPr>
              <a:t>Put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dirty="0" err="1">
                <a:latin typeface="Calibri" panose="020F0502020204030204" pitchFamily="34" charset="0"/>
                <a:cs typeface="Calibri" panose="020F0502020204030204" pitchFamily="34" charset="0"/>
              </a:rPr>
              <a:t>emphasis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 on </a:t>
            </a:r>
            <a:r>
              <a:rPr lang="sv-SE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identifying</a:t>
            </a:r>
            <a:r>
              <a:rPr lang="sv-SE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attacker </a:t>
            </a:r>
            <a:r>
              <a:rPr lang="sv-SE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profiles</a:t>
            </a:r>
            <a:r>
              <a:rPr lang="sv-SE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sv-SE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attack </a:t>
            </a:r>
            <a:r>
              <a:rPr lang="sv-SE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complexity</a:t>
            </a:r>
            <a:r>
              <a:rPr lang="sv-SE" dirty="0">
                <a:solidFill>
                  <a:srgbClr val="FF0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for </a:t>
            </a:r>
            <a:r>
              <a:rPr lang="sv-SE" dirty="0" err="1">
                <a:latin typeface="Calibri" panose="020F0502020204030204" pitchFamily="34" charset="0"/>
                <a:cs typeface="Calibri" panose="020F0502020204030204" pitchFamily="34" charset="0"/>
              </a:rPr>
              <a:t>exploiting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dirty="0" err="1">
                <a:latin typeface="Calibri" panose="020F0502020204030204" pitchFamily="34" charset="0"/>
                <a:cs typeface="Calibri" panose="020F0502020204030204" pitchFamily="34" charset="0"/>
              </a:rPr>
              <a:t>any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 system </a:t>
            </a:r>
            <a:r>
              <a:rPr lang="sv-SE" dirty="0" err="1">
                <a:latin typeface="Calibri" panose="020F0502020204030204" pitchFamily="34" charset="0"/>
                <a:cs typeface="Calibri" panose="020F0502020204030204" pitchFamily="34" charset="0"/>
              </a:rPr>
              <a:t>vulnerability</a:t>
            </a: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Main</a:t>
            </a:r>
            <a:r>
              <a:rPr lang="sv-SE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objectives</a:t>
            </a: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sv-SE" dirty="0" err="1">
                <a:latin typeface="Calibri" panose="020F0502020204030204" pitchFamily="34" charset="0"/>
                <a:cs typeface="Calibri" panose="020F0502020204030204" pitchFamily="34" charset="0"/>
              </a:rPr>
              <a:t>Achieve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</a:t>
            </a:r>
            <a:r>
              <a:rPr lang="sv-SE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threat</a:t>
            </a:r>
            <a:r>
              <a:rPr lang="sv-SE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coverage</a:t>
            </a: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sv-SE" dirty="0" err="1">
                <a:latin typeface="Calibri" panose="020F0502020204030204" pitchFamily="34" charset="0"/>
                <a:cs typeface="Calibri" panose="020F0502020204030204" pitchFamily="34" charset="0"/>
              </a:rPr>
              <a:t>identify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dirty="0" err="1">
                <a:latin typeface="Calibri" panose="020F0502020204030204" pitchFamily="34" charset="0"/>
                <a:cs typeface="Calibri" panose="020F0502020204030204" pitchFamily="34" charset="0"/>
              </a:rPr>
              <a:t>appropriate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threat</a:t>
            </a:r>
            <a:r>
              <a:rPr lang="sv-SE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migitations</a:t>
            </a: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7F149B-3CA6-C243-A39E-267060E51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11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6A64A3-40B3-0542-A3F5-42115E434131}"/>
              </a:ext>
            </a:extLst>
          </p:cNvPr>
          <p:cNvSpPr txBox="1"/>
          <p:nvPr/>
        </p:nvSpPr>
        <p:spPr>
          <a:xfrm>
            <a:off x="5997039" y="4930486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/>
          <a:p>
            <a:endParaRPr lang="en-US" sz="2000" dirty="0" err="1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CA8F59-7C0E-C54F-B941-94E67BFB4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3898" y="3551105"/>
            <a:ext cx="2302902" cy="17225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175BF1D-8950-5446-AF01-D4D4633F7294}"/>
              </a:ext>
            </a:extLst>
          </p:cNvPr>
          <p:cNvSpPr txBox="1"/>
          <p:nvPr/>
        </p:nvSpPr>
        <p:spPr>
          <a:xfrm>
            <a:off x="7940040" y="5330772"/>
            <a:ext cx="807720" cy="168396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/>
          <a:p>
            <a:pPr algn="r"/>
            <a:r>
              <a:rPr lang="en-US" sz="500" dirty="0"/>
              <a:t>https://</a:t>
            </a:r>
            <a:r>
              <a:rPr lang="en-US" sz="500" dirty="0" err="1"/>
              <a:t>stock.adobe.com</a:t>
            </a:r>
            <a:r>
              <a:rPr lang="en-US" sz="500" dirty="0"/>
              <a:t>/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51C1B9-25FA-5640-B2E0-86E7759A46E0}"/>
              </a:ext>
            </a:extLst>
          </p:cNvPr>
          <p:cNvSpPr/>
          <p:nvPr/>
        </p:nvSpPr>
        <p:spPr>
          <a:xfrm>
            <a:off x="275114" y="6324244"/>
            <a:ext cx="7664926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T.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Abe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, S. Hayashi, M.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Saeki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Modeling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security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threat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patterns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derive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 negative scenarios, 20th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Asia-Pacic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 Software </a:t>
            </a:r>
            <a:r>
              <a:rPr lang="sv-S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Engineering</a:t>
            </a:r>
            <a:r>
              <a:rPr lang="sv-SE" sz="900" dirty="0">
                <a:latin typeface="Calibri" panose="020F0502020204030204" pitchFamily="34" charset="0"/>
                <a:cs typeface="Calibri" panose="020F0502020204030204" pitchFamily="34" charset="0"/>
              </a:rPr>
              <a:t> Conference (APSEC), 2013</a:t>
            </a:r>
          </a:p>
        </p:txBody>
      </p:sp>
    </p:spTree>
    <p:extLst>
      <p:ext uri="{BB962C8B-B14F-4D97-AF65-F5344CB8AC3E}">
        <p14:creationId xmlns:p14="http://schemas.microsoft.com/office/powerpoint/2010/main" val="2957195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794DB-CB2D-C84E-A64C-B727A77FA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RISK &amp; THREAT assessment and prioritization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C122A1-C24C-554E-A1FF-D9EEDA3F60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2284215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0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 dirty="0" err="1"/>
              <a:t>Risk</a:t>
            </a:r>
            <a:r>
              <a:rPr lang="de-DE" dirty="0"/>
              <a:t> </a:t>
            </a:r>
            <a:r>
              <a:rPr lang="de-DE" dirty="0" err="1"/>
              <a:t>value</a:t>
            </a:r>
            <a:r>
              <a:rPr lang="de-DE" dirty="0"/>
              <a:t> (</a:t>
            </a:r>
            <a:r>
              <a:rPr lang="de-DE" dirty="0" err="1"/>
              <a:t>a.k.a</a:t>
            </a:r>
            <a:r>
              <a:rPr lang="de-DE" dirty="0"/>
              <a:t>. </a:t>
            </a:r>
            <a:r>
              <a:rPr lang="de-DE" dirty="0" err="1"/>
              <a:t>rating</a:t>
            </a:r>
            <a:r>
              <a:rPr lang="de-DE" dirty="0"/>
              <a:t>)</a:t>
            </a:r>
          </a:p>
        </p:txBody>
      </p:sp>
      <p:sp>
        <p:nvSpPr>
          <p:cNvPr id="244" name="Google Shape;244;p30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 b="1" dirty="0"/>
              <a:t>Goal</a:t>
            </a:r>
            <a:r>
              <a:rPr lang="de-DE" dirty="0"/>
              <a:t>: </a:t>
            </a:r>
            <a:r>
              <a:rPr lang="de-DE" dirty="0" err="1"/>
              <a:t>attach</a:t>
            </a:r>
            <a:r>
              <a:rPr lang="de-DE" dirty="0"/>
              <a:t> an </a:t>
            </a:r>
            <a:r>
              <a:rPr lang="de-DE" dirty="0" err="1">
                <a:solidFill>
                  <a:srgbClr val="2EC6D6"/>
                </a:solidFill>
              </a:rPr>
              <a:t>importance</a:t>
            </a:r>
            <a:r>
              <a:rPr lang="de-DE" dirty="0"/>
              <a:t> </a:t>
            </a:r>
            <a:r>
              <a:rPr lang="de-DE" dirty="0" err="1"/>
              <a:t>value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risks</a:t>
            </a:r>
            <a:endParaRPr lang="de-DE" dirty="0"/>
          </a:p>
          <a:p>
            <a:pPr lvl="0"/>
            <a:r>
              <a:rPr lang="de-DE" b="1" dirty="0" err="1"/>
              <a:t>Why</a:t>
            </a:r>
            <a:r>
              <a:rPr lang="de-DE" dirty="0"/>
              <a:t>: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used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>
                <a:solidFill>
                  <a:srgbClr val="2EC6D6"/>
                </a:solidFill>
              </a:rPr>
              <a:t>prioritize</a:t>
            </a:r>
            <a:r>
              <a:rPr lang="de-DE" dirty="0"/>
              <a:t> </a:t>
            </a:r>
            <a:r>
              <a:rPr lang="de-DE" dirty="0" err="1"/>
              <a:t>risks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>
                <a:solidFill>
                  <a:srgbClr val="2EC6D6"/>
                </a:solidFill>
              </a:rPr>
              <a:t>decide</a:t>
            </a:r>
            <a:r>
              <a:rPr lang="de-DE" dirty="0">
                <a:solidFill>
                  <a:srgbClr val="2EC6D6"/>
                </a:solidFill>
              </a:rPr>
              <a:t> on </a:t>
            </a:r>
            <a:r>
              <a:rPr lang="de-DE" dirty="0" err="1">
                <a:solidFill>
                  <a:srgbClr val="2EC6D6"/>
                </a:solidFill>
              </a:rPr>
              <a:t>treatment</a:t>
            </a:r>
            <a:endParaRPr lang="de-DE" dirty="0">
              <a:solidFill>
                <a:srgbClr val="2EC6D6"/>
              </a:solidFill>
            </a:endParaRPr>
          </a:p>
          <a:p>
            <a:pPr lvl="1"/>
            <a:endParaRPr lang="de-DE" dirty="0">
              <a:solidFill>
                <a:srgbClr val="2EC6D6"/>
              </a:solidFill>
            </a:endParaRPr>
          </a:p>
          <a:p>
            <a:pPr lvl="0"/>
            <a:r>
              <a:rPr lang="de-DE" dirty="0">
                <a:solidFill>
                  <a:srgbClr val="2EC6D6"/>
                </a:solidFill>
              </a:rPr>
              <a:t>Quantitative</a:t>
            </a:r>
            <a:r>
              <a:rPr lang="de-DE" dirty="0"/>
              <a:t> &amp; </a:t>
            </a:r>
            <a:r>
              <a:rPr lang="de-DE" dirty="0">
                <a:solidFill>
                  <a:srgbClr val="2EC6D6"/>
                </a:solidFill>
              </a:rPr>
              <a:t>qualitative</a:t>
            </a:r>
            <a:r>
              <a:rPr lang="de-DE" dirty="0"/>
              <a:t> </a:t>
            </a:r>
            <a:r>
              <a:rPr lang="de-DE" dirty="0" err="1"/>
              <a:t>methods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assessing</a:t>
            </a:r>
            <a:r>
              <a:rPr lang="de-DE" dirty="0"/>
              <a:t> </a:t>
            </a:r>
            <a:r>
              <a:rPr lang="de-DE" dirty="0" err="1"/>
              <a:t>risk</a:t>
            </a:r>
            <a:r>
              <a:rPr lang="de-DE" dirty="0"/>
              <a:t>, but in </a:t>
            </a:r>
            <a:r>
              <a:rPr lang="de-DE" dirty="0" err="1"/>
              <a:t>general</a:t>
            </a:r>
            <a:r>
              <a:rPr lang="de-DE" dirty="0"/>
              <a:t>: </a:t>
            </a:r>
          </a:p>
        </p:txBody>
      </p:sp>
      <p:sp>
        <p:nvSpPr>
          <p:cNvPr id="245" name="Google Shape;245;p30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de-DE"/>
              <a:pPr lvl="0"/>
              <a:t>13</a:t>
            </a:fld>
            <a:endParaRPr lang="de-D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B7E8E9-74D9-5D4D-A545-B8A617C4199C}"/>
              </a:ext>
            </a:extLst>
          </p:cNvPr>
          <p:cNvSpPr txBox="1"/>
          <p:nvPr/>
        </p:nvSpPr>
        <p:spPr>
          <a:xfrm>
            <a:off x="2065020" y="5099939"/>
            <a:ext cx="452628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61616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80"/>
                </a:solidFill>
              </a:rPr>
              <a:t>R</a:t>
            </a:r>
            <a:r>
              <a:rPr lang="en-DE" sz="2400" b="1" dirty="0">
                <a:solidFill>
                  <a:srgbClr val="FF0080"/>
                </a:solidFill>
              </a:rPr>
              <a:t>isk value = f(impact, likelihood)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259F1142-F6C6-3E4D-9E29-AA07172EE96F}"/>
              </a:ext>
            </a:extLst>
          </p:cNvPr>
          <p:cNvSpPr/>
          <p:nvPr/>
        </p:nvSpPr>
        <p:spPr>
          <a:xfrm>
            <a:off x="617219" y="4988045"/>
            <a:ext cx="4941919" cy="949856"/>
          </a:xfrm>
          <a:prstGeom prst="rect">
            <a:avLst/>
          </a:prstGeom>
          <a:solidFill>
            <a:srgbClr val="008F00">
              <a:alpha val="29804"/>
            </a:srgbClr>
          </a:solidFill>
          <a:ln>
            <a:solidFill>
              <a:srgbClr val="008F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675D49-FEB6-784C-A2BB-5A3F9C87FB52}"/>
              </a:ext>
            </a:extLst>
          </p:cNvPr>
          <p:cNvSpPr/>
          <p:nvPr/>
        </p:nvSpPr>
        <p:spPr>
          <a:xfrm>
            <a:off x="617219" y="2416784"/>
            <a:ext cx="4941919" cy="1208314"/>
          </a:xfrm>
          <a:prstGeom prst="rect">
            <a:avLst/>
          </a:prstGeom>
          <a:solidFill>
            <a:srgbClr val="30859C">
              <a:alpha val="29412"/>
            </a:srgbClr>
          </a:solidFill>
          <a:ln>
            <a:solidFill>
              <a:srgbClr val="30859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4" name="Rectangle 3"/>
          <p:cNvSpPr/>
          <p:nvPr/>
        </p:nvSpPr>
        <p:spPr>
          <a:xfrm>
            <a:off x="2129556" y="5217155"/>
            <a:ext cx="1178719" cy="375047"/>
          </a:xfrm>
          <a:prstGeom prst="rect">
            <a:avLst/>
          </a:prstGeom>
          <a:solidFill>
            <a:srgbClr val="008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/>
              <a:t>Stakeholders</a:t>
            </a:r>
          </a:p>
        </p:txBody>
      </p:sp>
      <p:sp>
        <p:nvSpPr>
          <p:cNvPr id="7" name="TextBox 13"/>
          <p:cNvSpPr txBox="1">
            <a:spLocks noChangeArrowheads="1"/>
          </p:cNvSpPr>
          <p:nvPr/>
        </p:nvSpPr>
        <p:spPr bwMode="auto">
          <a:xfrm>
            <a:off x="3409653" y="5127261"/>
            <a:ext cx="693474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350"/>
              <a:t>value</a:t>
            </a:r>
          </a:p>
        </p:txBody>
      </p:sp>
      <p:sp>
        <p:nvSpPr>
          <p:cNvPr id="8" name="Rectangle 7"/>
          <p:cNvSpPr/>
          <p:nvPr/>
        </p:nvSpPr>
        <p:spPr>
          <a:xfrm>
            <a:off x="4056908" y="4028714"/>
            <a:ext cx="1178719" cy="375047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/>
              <a:t>Threat</a:t>
            </a:r>
          </a:p>
        </p:txBody>
      </p:sp>
      <p:sp>
        <p:nvSpPr>
          <p:cNvPr id="10" name="TextBox 18"/>
          <p:cNvSpPr txBox="1">
            <a:spLocks noChangeArrowheads="1"/>
          </p:cNvSpPr>
          <p:nvPr/>
        </p:nvSpPr>
        <p:spPr bwMode="auto">
          <a:xfrm>
            <a:off x="4020894" y="4576381"/>
            <a:ext cx="777515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350"/>
              <a:t>harms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129556" y="4028714"/>
            <a:ext cx="1178719" cy="375047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/>
              <a:t>Attacker</a:t>
            </a:r>
          </a:p>
        </p:txBody>
      </p:sp>
      <p:cxnSp>
        <p:nvCxnSpPr>
          <p:cNvPr id="19" name="Straight Arrow Connector 18"/>
          <p:cNvCxnSpPr>
            <a:stCxn id="17" idx="3"/>
            <a:endCxn id="8" idx="1"/>
          </p:cNvCxnSpPr>
          <p:nvPr/>
        </p:nvCxnSpPr>
        <p:spPr>
          <a:xfrm>
            <a:off x="3308274" y="4216237"/>
            <a:ext cx="748634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4" idx="3"/>
            <a:endCxn id="30" idx="1"/>
          </p:cNvCxnSpPr>
          <p:nvPr/>
        </p:nvCxnSpPr>
        <p:spPr>
          <a:xfrm>
            <a:off x="3308274" y="5404678"/>
            <a:ext cx="748632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4056907" y="5217155"/>
            <a:ext cx="1178719" cy="375047"/>
          </a:xfrm>
          <a:prstGeom prst="rect">
            <a:avLst/>
          </a:prstGeom>
          <a:solidFill>
            <a:srgbClr val="008F00"/>
          </a:solidFill>
          <a:ln w="127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/>
              <a:t>Asset</a:t>
            </a:r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3397716" y="3939238"/>
            <a:ext cx="68093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350" dirty="0"/>
              <a:t>poses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068451" y="4028714"/>
            <a:ext cx="1178719" cy="375047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/>
              <a:t>Weakness</a:t>
            </a:r>
          </a:p>
        </p:txBody>
      </p:sp>
      <p:cxnSp>
        <p:nvCxnSpPr>
          <p:cNvPr id="48" name="Straight Arrow Connector 47"/>
          <p:cNvCxnSpPr>
            <a:stCxn id="8" idx="2"/>
            <a:endCxn id="30" idx="0"/>
          </p:cNvCxnSpPr>
          <p:nvPr/>
        </p:nvCxnSpPr>
        <p:spPr>
          <a:xfrm flipH="1">
            <a:off x="4646265" y="4403761"/>
            <a:ext cx="2" cy="813394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TextBox 13"/>
          <p:cNvSpPr txBox="1">
            <a:spLocks noChangeArrowheads="1"/>
          </p:cNvSpPr>
          <p:nvPr/>
        </p:nvSpPr>
        <p:spPr bwMode="auto">
          <a:xfrm>
            <a:off x="5253978" y="3939082"/>
            <a:ext cx="888844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350" dirty="0"/>
              <a:t>exploits</a:t>
            </a:r>
          </a:p>
        </p:txBody>
      </p:sp>
      <p:sp>
        <p:nvSpPr>
          <p:cNvPr id="75" name="Title 74"/>
          <p:cNvSpPr>
            <a:spLocks noGrp="1"/>
          </p:cNvSpPr>
          <p:nvPr>
            <p:ph type="title"/>
          </p:nvPr>
        </p:nvSpPr>
        <p:spPr>
          <a:xfrm>
            <a:off x="421083" y="751272"/>
            <a:ext cx="8780067" cy="5715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Threats and risk analysis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>
          <a:xfrm>
            <a:off x="421084" y="1242553"/>
            <a:ext cx="8228012" cy="383722"/>
          </a:xfrm>
        </p:spPr>
        <p:txBody>
          <a:bodyPr/>
          <a:lstStyle/>
          <a:p>
            <a:r>
              <a:rPr lang="en-US" dirty="0"/>
              <a:t>ISO/IEC 15408 (Common Criteria)</a:t>
            </a:r>
          </a:p>
          <a:p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250120" y="3939082"/>
            <a:ext cx="16809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solidFill>
                  <a:srgbClr val="C00000"/>
                </a:solidFill>
              </a:rPr>
              <a:t>FEASIBILITY</a:t>
            </a:r>
            <a:br>
              <a:rPr lang="en-US" sz="1500" b="1" dirty="0">
                <a:solidFill>
                  <a:srgbClr val="C00000"/>
                </a:solidFill>
              </a:rPr>
            </a:br>
            <a:r>
              <a:rPr lang="en-US" sz="1500" b="1" dirty="0">
                <a:solidFill>
                  <a:srgbClr val="C00000"/>
                </a:solidFill>
              </a:rPr>
              <a:t>(i.e., assumptions)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72347" y="3115044"/>
            <a:ext cx="138153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Requirements</a:t>
            </a:r>
          </a:p>
          <a:p>
            <a:pPr algn="ctr"/>
            <a:r>
              <a:rPr lang="en-US" sz="1400" i="1" dirty="0"/>
              <a:t>Design</a:t>
            </a:r>
          </a:p>
          <a:p>
            <a:pPr algn="ctr"/>
            <a:r>
              <a:rPr lang="en-US" sz="1400" i="1" dirty="0"/>
              <a:t>Implementation</a:t>
            </a:r>
          </a:p>
          <a:p>
            <a:pPr algn="ctr"/>
            <a:r>
              <a:rPr lang="en-US" sz="1400" i="1" dirty="0"/>
              <a:t>Configuration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129143" y="2781249"/>
            <a:ext cx="1178719" cy="64775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 dirty="0"/>
              <a:t>Intensions, Motivation, means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047024" y="2490051"/>
            <a:ext cx="136463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i="1"/>
              <a:t>Attacker model</a:t>
            </a:r>
          </a:p>
        </p:txBody>
      </p:sp>
      <p:sp>
        <p:nvSpPr>
          <p:cNvPr id="38" name="TextBox 13"/>
          <p:cNvSpPr txBox="1">
            <a:spLocks noChangeArrowheads="1"/>
          </p:cNvSpPr>
          <p:nvPr/>
        </p:nvSpPr>
        <p:spPr bwMode="auto">
          <a:xfrm>
            <a:off x="2042415" y="3676880"/>
            <a:ext cx="68093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350" dirty="0"/>
              <a:t>has</a:t>
            </a:r>
          </a:p>
        </p:txBody>
      </p:sp>
      <p:cxnSp>
        <p:nvCxnSpPr>
          <p:cNvPr id="39" name="Straight Arrow Connector 38"/>
          <p:cNvCxnSpPr>
            <a:stCxn id="17" idx="0"/>
            <a:endCxn id="33" idx="2"/>
          </p:cNvCxnSpPr>
          <p:nvPr/>
        </p:nvCxnSpPr>
        <p:spPr>
          <a:xfrm flipH="1" flipV="1">
            <a:off x="2718503" y="3429001"/>
            <a:ext cx="413" cy="59971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8" idx="3"/>
            <a:endCxn id="37" idx="1"/>
          </p:cNvCxnSpPr>
          <p:nvPr/>
        </p:nvCxnSpPr>
        <p:spPr>
          <a:xfrm>
            <a:off x="5235626" y="4216237"/>
            <a:ext cx="832824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4056906" y="2784256"/>
            <a:ext cx="1178719" cy="64775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/>
              <a:t>Difficulty</a:t>
            </a:r>
          </a:p>
        </p:txBody>
      </p:sp>
      <p:sp>
        <p:nvSpPr>
          <p:cNvPr id="43" name="TextBox 13"/>
          <p:cNvSpPr txBox="1">
            <a:spLocks noChangeArrowheads="1"/>
          </p:cNvSpPr>
          <p:nvPr/>
        </p:nvSpPr>
        <p:spPr bwMode="auto">
          <a:xfrm>
            <a:off x="3957582" y="3691036"/>
            <a:ext cx="68093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350"/>
              <a:t>has</a:t>
            </a:r>
          </a:p>
        </p:txBody>
      </p:sp>
      <p:cxnSp>
        <p:nvCxnSpPr>
          <p:cNvPr id="44" name="Straight Arrow Connector 43"/>
          <p:cNvCxnSpPr>
            <a:stCxn id="8" idx="0"/>
            <a:endCxn id="42" idx="2"/>
          </p:cNvCxnSpPr>
          <p:nvPr/>
        </p:nvCxnSpPr>
        <p:spPr>
          <a:xfrm flipH="1" flipV="1">
            <a:off x="4646266" y="3432009"/>
            <a:ext cx="2" cy="59670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739139" y="5250255"/>
            <a:ext cx="123021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00B050"/>
                </a:solidFill>
              </a:rPr>
              <a:t>IMPACT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39141" y="2942413"/>
            <a:ext cx="12302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accent5">
                    <a:lumMod val="75000"/>
                  </a:schemeClr>
                </a:solidFill>
              </a:rPr>
              <a:t>LIKELIHOOD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75660" y="4656497"/>
            <a:ext cx="102748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i="1" dirty="0"/>
              <a:t>Loss of CIA+ </a:t>
            </a:r>
          </a:p>
        </p:txBody>
      </p:sp>
    </p:spTree>
    <p:extLst>
      <p:ext uri="{BB962C8B-B14F-4D97-AF65-F5344CB8AC3E}">
        <p14:creationId xmlns:p14="http://schemas.microsoft.com/office/powerpoint/2010/main" val="2897126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Starting point: Impact and Likelihood</a:t>
            </a:r>
            <a:endParaRPr lang="en-US" noProof="0" dirty="0"/>
          </a:p>
        </p:txBody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229"/>
            <a:ext cx="8229600" cy="3966792"/>
          </a:xfrm>
        </p:spPr>
        <p:txBody>
          <a:bodyPr>
            <a:normAutofit fontScale="92500" lnSpcReduction="20000"/>
          </a:bodyPr>
          <a:lstStyle/>
          <a:p>
            <a:r>
              <a:rPr lang="en-US" noProof="0" dirty="0">
                <a:solidFill>
                  <a:srgbClr val="FF0000"/>
                </a:solidFill>
              </a:rPr>
              <a:t>Impact</a:t>
            </a:r>
            <a:r>
              <a:rPr lang="en-US" noProof="0" dirty="0"/>
              <a:t> </a:t>
            </a:r>
          </a:p>
          <a:p>
            <a:pPr lvl="1"/>
            <a:r>
              <a:rPr lang="en-US" noProof="0" dirty="0"/>
              <a:t>How much </a:t>
            </a:r>
            <a:r>
              <a:rPr lang="en-US" noProof="0" dirty="0">
                <a:solidFill>
                  <a:srgbClr val="FF0000"/>
                </a:solidFill>
              </a:rPr>
              <a:t>value to the stakeholder </a:t>
            </a:r>
            <a:r>
              <a:rPr lang="en-US" noProof="0" dirty="0"/>
              <a:t>is involved (e.g., loss of assets, harm of system mission, injury of humans)</a:t>
            </a:r>
          </a:p>
          <a:p>
            <a:pPr lvl="1"/>
            <a:r>
              <a:rPr lang="de-DE" dirty="0"/>
              <a:t>Loss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value</a:t>
            </a:r>
            <a:r>
              <a:rPr lang="de-DE" dirty="0"/>
              <a:t> due </a:t>
            </a:r>
            <a:r>
              <a:rPr lang="de-DE" dirty="0" err="1"/>
              <a:t>to</a:t>
            </a:r>
            <a:r>
              <a:rPr lang="de-DE" dirty="0"/>
              <a:t> a </a:t>
            </a:r>
            <a:r>
              <a:rPr lang="de-DE" dirty="0" err="1"/>
              <a:t>vulnerability</a:t>
            </a:r>
            <a:r>
              <a:rPr lang="de-DE" dirty="0"/>
              <a:t>/</a:t>
            </a:r>
            <a:r>
              <a:rPr lang="de-DE" dirty="0" err="1"/>
              <a:t>weakness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resulting</a:t>
            </a:r>
            <a:r>
              <a:rPr lang="de-DE" dirty="0"/>
              <a:t> </a:t>
            </a:r>
            <a:r>
              <a:rPr lang="de-DE" dirty="0" err="1"/>
              <a:t>successful</a:t>
            </a:r>
            <a:r>
              <a:rPr lang="de-DE" dirty="0"/>
              <a:t> </a:t>
            </a:r>
            <a:r>
              <a:rPr lang="de-DE" dirty="0" err="1"/>
              <a:t>compromise</a:t>
            </a:r>
            <a:endParaRPr lang="en-US" noProof="0" dirty="0"/>
          </a:p>
          <a:p>
            <a:r>
              <a:rPr lang="en-US" noProof="0" dirty="0">
                <a:solidFill>
                  <a:srgbClr val="FF0000"/>
                </a:solidFill>
              </a:rPr>
              <a:t>Likelihood</a:t>
            </a:r>
            <a:r>
              <a:rPr lang="en-US" noProof="0" dirty="0"/>
              <a:t> </a:t>
            </a:r>
          </a:p>
          <a:p>
            <a:pPr lvl="1"/>
            <a:r>
              <a:rPr lang="en-US" noProof="0" dirty="0">
                <a:solidFill>
                  <a:srgbClr val="FF0000"/>
                </a:solidFill>
              </a:rPr>
              <a:t>How hard </a:t>
            </a:r>
            <a:r>
              <a:rPr lang="en-US" noProof="0" dirty="0"/>
              <a:t>it is to mount the attack (</a:t>
            </a:r>
            <a:r>
              <a:rPr lang="en-US" noProof="0" dirty="0">
                <a:solidFill>
                  <a:srgbClr val="30C6D6"/>
                </a:solidFill>
              </a:rPr>
              <a:t>nature of the weakness and existence and effectiveness of controls</a:t>
            </a:r>
            <a:r>
              <a:rPr lang="en-US" noProof="0" dirty="0"/>
              <a:t>)</a:t>
            </a:r>
          </a:p>
          <a:p>
            <a:pPr lvl="1"/>
            <a:r>
              <a:rPr lang="en-US" noProof="0" dirty="0"/>
              <a:t>How </a:t>
            </a:r>
            <a:r>
              <a:rPr lang="en-US" noProof="0" dirty="0">
                <a:solidFill>
                  <a:srgbClr val="FF0000"/>
                </a:solidFill>
              </a:rPr>
              <a:t>motivated</a:t>
            </a:r>
            <a:r>
              <a:rPr lang="en-US" noProof="0" dirty="0"/>
              <a:t> and </a:t>
            </a:r>
            <a:r>
              <a:rPr lang="en-US" noProof="0" dirty="0">
                <a:solidFill>
                  <a:srgbClr val="FF0000"/>
                </a:solidFill>
              </a:rPr>
              <a:t>skillful</a:t>
            </a:r>
            <a:r>
              <a:rPr lang="en-US" noProof="0" dirty="0"/>
              <a:t> the attacker is</a:t>
            </a:r>
          </a:p>
          <a:p>
            <a:endParaRPr lang="en-US" noProof="0" dirty="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AF927D4-821F-D54A-81ED-9F66E1520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DE" dirty="0"/>
              <a:t>Quantitative approaches (with examples)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8B863A9-BB8C-F04D-A339-FC0316FA6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900873"/>
            <a:ext cx="4040188" cy="639762"/>
          </a:xfrm>
        </p:spPr>
        <p:txBody>
          <a:bodyPr>
            <a:normAutofit fontScale="92500"/>
          </a:bodyPr>
          <a:lstStyle/>
          <a:p>
            <a:r>
              <a:rPr lang="en-US" dirty="0"/>
              <a:t>Ranking with DREAD </a:t>
            </a:r>
            <a:r>
              <a:rPr lang="en-US" sz="1700" dirty="0"/>
              <a:t>(from Microsoft)</a:t>
            </a:r>
            <a:endParaRPr lang="en-DE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482EE51-B090-F549-83B5-EAA5555E1E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2540635"/>
            <a:ext cx="4040188" cy="395128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risk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r + e + a + di</a:t>
            </a:r>
          </a:p>
          <a:p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/>
              <a:t>Damage potential (</a:t>
            </a:r>
            <a:r>
              <a:rPr lang="en-US" dirty="0" err="1"/>
              <a:t>dp</a:t>
            </a:r>
            <a:r>
              <a:rPr lang="en-US" dirty="0"/>
              <a:t>)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If the threat exploit is successful, how much damage will be caused?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Reproducibility (r)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How easy is it to reproduce the threat exploit? What is the cost to the attacker once he has a working exploit for the problem?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Exploitability (e)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What is needed to exploit the threat? What is the cost to develop an exploit for the problem?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Affected users (a)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What users are actually affected if an exploit were to be widely available?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Discoverability (di)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How easy is it to discover a threat?</a:t>
            </a:r>
          </a:p>
          <a:p>
            <a:endParaRPr lang="en-DE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D34487C-CB2A-1A41-9239-75E18FC349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68534" y="3109119"/>
            <a:ext cx="4041775" cy="639762"/>
          </a:xfrm>
        </p:spPr>
        <p:txBody>
          <a:bodyPr>
            <a:normAutofit fontScale="92500"/>
          </a:bodyPr>
          <a:lstStyle/>
          <a:p>
            <a:r>
              <a:rPr lang="en-US" dirty="0"/>
              <a:t>Ranking with OCTAVE</a:t>
            </a:r>
            <a:endParaRPr lang="en-DE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C5010B2-D66D-4145-9624-EBA855219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68534" y="3748881"/>
            <a:ext cx="4041775" cy="213952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risk = </a:t>
            </a:r>
          </a:p>
          <a:p>
            <a:pPr marL="457200" lvl="1" indent="0">
              <a:buNone/>
            </a:pPr>
            <a:r>
              <a:rPr lang="en-US" i="1" dirty="0" err="1">
                <a:latin typeface="Consolas" panose="020B0609020204030204" pitchFamily="49" charset="0"/>
                <a:cs typeface="Consolas" panose="020B0609020204030204" pitchFamily="49" charset="0"/>
              </a:rPr>
              <a:t>w</a:t>
            </a:r>
            <a:r>
              <a:rPr lang="en-US" i="1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∗ reputation +</a:t>
            </a:r>
          </a:p>
          <a:p>
            <a:pPr marL="457200" lvl="1" indent="0">
              <a:buNone/>
            </a:pPr>
            <a:r>
              <a:rPr lang="en-US" i="1" dirty="0" err="1">
                <a:latin typeface="Consolas" panose="020B0609020204030204" pitchFamily="49" charset="0"/>
                <a:cs typeface="Consolas" panose="020B0609020204030204" pitchFamily="49" charset="0"/>
              </a:rPr>
              <a:t>w</a:t>
            </a:r>
            <a:r>
              <a:rPr lang="en-US" i="1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i="1" dirty="0" err="1">
                <a:latin typeface="Consolas" panose="020B0609020204030204" pitchFamily="49" charset="0"/>
                <a:cs typeface="Consolas" panose="020B0609020204030204" pitchFamily="49" charset="0"/>
              </a:rPr>
              <a:t>financialloss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 +</a:t>
            </a:r>
          </a:p>
          <a:p>
            <a:pPr marL="457200" lvl="1" indent="0">
              <a:buNone/>
            </a:pP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w</a:t>
            </a:r>
            <a:r>
              <a:rPr lang="en-US" i="1" baseline="-25000" dirty="0">
                <a:latin typeface="Consolas" panose="020B0609020204030204" pitchFamily="49" charset="0"/>
                <a:cs typeface="Consolas" panose="020B0609020204030204" pitchFamily="49" charset="0"/>
              </a:rPr>
              <a:t>p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∗ productivity +</a:t>
            </a:r>
          </a:p>
          <a:p>
            <a:pPr marL="457200" lvl="1" indent="0">
              <a:buNone/>
            </a:pPr>
            <a:r>
              <a:rPr lang="en-US" i="1" dirty="0" err="1">
                <a:latin typeface="Consolas" panose="020B0609020204030204" pitchFamily="49" charset="0"/>
                <a:cs typeface="Consolas" panose="020B0609020204030204" pitchFamily="49" charset="0"/>
              </a:rPr>
              <a:t>w</a:t>
            </a:r>
            <a:r>
              <a:rPr lang="en-US" i="1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s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 ∗ safety + </a:t>
            </a:r>
          </a:p>
          <a:p>
            <a:pPr marL="457200" lvl="1" indent="0">
              <a:buNone/>
            </a:pPr>
            <a:r>
              <a:rPr lang="en-US" i="1" dirty="0" err="1">
                <a:latin typeface="Consolas" panose="020B0609020204030204" pitchFamily="49" charset="0"/>
                <a:cs typeface="Consolas" panose="020B0609020204030204" pitchFamily="49" charset="0"/>
              </a:rPr>
              <a:t>w</a:t>
            </a:r>
            <a:r>
              <a:rPr lang="en-US" i="1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l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 ∗ </a:t>
            </a:r>
            <a:r>
              <a:rPr lang="en-US" i="1" dirty="0" err="1">
                <a:latin typeface="Consolas" panose="020B0609020204030204" pitchFamily="49" charset="0"/>
                <a:cs typeface="Consolas" panose="020B0609020204030204" pitchFamily="49" charset="0"/>
              </a:rPr>
              <a:t>legalpenalties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</a:p>
          <a:p>
            <a:pPr marL="457200" lvl="1" indent="0">
              <a:buNone/>
            </a:pP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w</a:t>
            </a:r>
            <a:r>
              <a:rPr lang="en-US" i="1" baseline="-25000" dirty="0">
                <a:latin typeface="Consolas" panose="020B0609020204030204" pitchFamily="49" charset="0"/>
                <a:cs typeface="Consolas" panose="020B0609020204030204" pitchFamily="49" charset="0"/>
              </a:rPr>
              <a:t>o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 ∗ others</a:t>
            </a:r>
          </a:p>
          <a:p>
            <a:endParaRPr lang="en-US" dirty="0"/>
          </a:p>
          <a:p>
            <a:r>
              <a:rPr lang="en-US" dirty="0">
                <a:solidFill>
                  <a:srgbClr val="FF0080"/>
                </a:solidFill>
              </a:rPr>
              <a:t>Focus on impact (probability is optional)</a:t>
            </a:r>
          </a:p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41414B-EE49-E140-AF5F-30CE60AFA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16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AC50D6-249F-AC4A-8557-57E396D21458}"/>
              </a:ext>
            </a:extLst>
          </p:cNvPr>
          <p:cNvSpPr txBox="1"/>
          <p:nvPr/>
        </p:nvSpPr>
        <p:spPr>
          <a:xfrm>
            <a:off x="457200" y="1385618"/>
            <a:ext cx="7659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2400" b="1" dirty="0">
                <a:solidFill>
                  <a:srgbClr val="FF0080"/>
                </a:solidFill>
              </a:rPr>
              <a:t>Idea: Decompose risk into “parameters” and use a formula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4F3BDA8-6884-254D-ABB7-55BEDD143FCF}"/>
              </a:ext>
            </a:extLst>
          </p:cNvPr>
          <p:cNvSpPr/>
          <p:nvPr/>
        </p:nvSpPr>
        <p:spPr>
          <a:xfrm>
            <a:off x="4966448" y="1865063"/>
            <a:ext cx="3936570" cy="12440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61616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Ranking → </a:t>
            </a:r>
            <a:r>
              <a:rPr lang="en-US" sz="1400" b="1" dirty="0"/>
              <a:t>categorizing</a:t>
            </a:r>
            <a:r>
              <a:rPr lang="en-US" sz="1400" dirty="0"/>
              <a:t>. E.g., “Threats with overall ratings between 100 and 50 are classified as </a:t>
            </a:r>
            <a:r>
              <a:rPr lang="en-US" sz="1400" b="1" dirty="0"/>
              <a:t>high risk</a:t>
            </a:r>
            <a:r>
              <a:rPr lang="en-US" sz="1400" dirty="0"/>
              <a:t>, between 50 and 10 are classified as </a:t>
            </a:r>
            <a:r>
              <a:rPr lang="en-US" sz="1400" b="1" dirty="0"/>
              <a:t>medium</a:t>
            </a:r>
            <a:r>
              <a:rPr lang="en-US" sz="1400" dirty="0"/>
              <a:t> </a:t>
            </a:r>
            <a:r>
              <a:rPr lang="en-US" sz="1400" b="1" dirty="0"/>
              <a:t>risk</a:t>
            </a:r>
            <a:r>
              <a:rPr lang="en-US" sz="1400" dirty="0"/>
              <a:t> and between 10 and 1 as </a:t>
            </a:r>
            <a:r>
              <a:rPr lang="en-US" sz="1400" b="1" dirty="0"/>
              <a:t>low risk</a:t>
            </a:r>
            <a:r>
              <a:rPr lang="en-US" sz="1400" dirty="0"/>
              <a:t>”</a:t>
            </a:r>
          </a:p>
          <a:p>
            <a:r>
              <a:rPr lang="en-US" sz="1400" i="1" dirty="0"/>
              <a:t>SP-800-30 -- </a:t>
            </a:r>
            <a:r>
              <a:rPr lang="en-GB" sz="1400" i="1" dirty="0"/>
              <a:t>Guide for Conducting Risk Assessments </a:t>
            </a:r>
            <a:endParaRPr lang="en-GB" sz="1100" i="1" dirty="0"/>
          </a:p>
        </p:txBody>
      </p:sp>
      <p:sp>
        <p:nvSpPr>
          <p:cNvPr id="16" name="Circular Arrow 15">
            <a:extLst>
              <a:ext uri="{FF2B5EF4-FFF2-40B4-BE49-F238E27FC236}">
                <a16:creationId xmlns:a16="http://schemas.microsoft.com/office/drawing/2014/main" id="{BFC8B9E6-1118-EC45-BD7E-40F493F07D1E}"/>
              </a:ext>
            </a:extLst>
          </p:cNvPr>
          <p:cNvSpPr/>
          <p:nvPr/>
        </p:nvSpPr>
        <p:spPr>
          <a:xfrm>
            <a:off x="7722702" y="1536293"/>
            <a:ext cx="723899" cy="639762"/>
          </a:xfrm>
          <a:prstGeom prst="circularArrow">
            <a:avLst>
              <a:gd name="adj1" fmla="val 12500"/>
              <a:gd name="adj2" fmla="val 836409"/>
              <a:gd name="adj3" fmla="val 20457681"/>
              <a:gd name="adj4" fmla="val 16158866"/>
              <a:gd name="adj5" fmla="val 12500"/>
            </a:avLst>
          </a:prstGeom>
          <a:solidFill>
            <a:schemeClr val="bg1">
              <a:lumMod val="95000"/>
            </a:schemeClr>
          </a:solidFill>
          <a:ln>
            <a:solidFill>
              <a:srgbClr val="61616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284E166-CC4B-E841-8807-EAACE6BDF578}"/>
              </a:ext>
            </a:extLst>
          </p:cNvPr>
          <p:cNvSpPr/>
          <p:nvPr/>
        </p:nvSpPr>
        <p:spPr>
          <a:xfrm>
            <a:off x="457200" y="2080261"/>
            <a:ext cx="3977640" cy="414528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2B4512-2807-8D46-B398-AE56300E6D0E}"/>
              </a:ext>
            </a:extLst>
          </p:cNvPr>
          <p:cNvSpPr/>
          <p:nvPr/>
        </p:nvSpPr>
        <p:spPr>
          <a:xfrm>
            <a:off x="4705986" y="3327470"/>
            <a:ext cx="3977640" cy="2458277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9" name="Cloud Callout 18">
            <a:extLst>
              <a:ext uri="{FF2B5EF4-FFF2-40B4-BE49-F238E27FC236}">
                <a16:creationId xmlns:a16="http://schemas.microsoft.com/office/drawing/2014/main" id="{7E6303E4-E21C-5048-A502-18ED35ED5F48}"/>
              </a:ext>
            </a:extLst>
          </p:cNvPr>
          <p:cNvSpPr/>
          <p:nvPr/>
        </p:nvSpPr>
        <p:spPr>
          <a:xfrm>
            <a:off x="3749040" y="5852954"/>
            <a:ext cx="1508760" cy="868521"/>
          </a:xfrm>
          <a:prstGeom prst="cloudCallout">
            <a:avLst>
              <a:gd name="adj1" fmla="val -42604"/>
              <a:gd name="adj2" fmla="val -64660"/>
            </a:avLst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sz="1400" dirty="0"/>
              <a:t>Where is the impact in DREAD?</a:t>
            </a:r>
          </a:p>
        </p:txBody>
      </p:sp>
    </p:spTree>
    <p:extLst>
      <p:ext uri="{BB962C8B-B14F-4D97-AF65-F5344CB8AC3E}">
        <p14:creationId xmlns:p14="http://schemas.microsoft.com/office/powerpoint/2010/main" val="915258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CBB7749-3B55-3342-B39D-3C5E53DDC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Reflection: garbage in garbage out?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8B692E8-7B88-344E-89A7-EC4EFB2C2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 dirty="0">
                <a:solidFill>
                  <a:srgbClr val="2EC6D6"/>
                </a:solidFill>
              </a:rPr>
              <a:t>Subjectivity</a:t>
            </a:r>
            <a:r>
              <a:rPr lang="en-DE" dirty="0"/>
              <a:t> in the input parameters is still present</a:t>
            </a:r>
          </a:p>
          <a:p>
            <a:endParaRPr lang="en-DE" dirty="0"/>
          </a:p>
          <a:p>
            <a:r>
              <a:rPr lang="en-DE" dirty="0">
                <a:solidFill>
                  <a:srgbClr val="2EC6D6"/>
                </a:solidFill>
              </a:rPr>
              <a:t>Sensitivity</a:t>
            </a:r>
            <a:r>
              <a:rPr lang="en-DE" dirty="0"/>
              <a:t> of the formula to the input parameters needs to be studied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2612C0-B3C2-AF49-AE84-EBFA16853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1006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200" dirty="0"/>
              <a:t>Qualitative </a:t>
            </a:r>
            <a:r>
              <a:rPr lang="de-DE" sz="3200" dirty="0" err="1"/>
              <a:t>methods</a:t>
            </a:r>
            <a:r>
              <a:rPr lang="de-DE" sz="3200" dirty="0"/>
              <a:t> </a:t>
            </a:r>
            <a:r>
              <a:rPr lang="de-DE" sz="3200" dirty="0" err="1"/>
              <a:t>based</a:t>
            </a:r>
            <a:r>
              <a:rPr lang="de-DE" sz="3200" dirty="0"/>
              <a:t> on „</a:t>
            </a:r>
            <a:r>
              <a:rPr lang="de-DE" sz="3200" dirty="0" err="1"/>
              <a:t>heat</a:t>
            </a:r>
            <a:r>
              <a:rPr lang="de-DE" sz="3200" dirty="0"/>
              <a:t> </a:t>
            </a:r>
            <a:r>
              <a:rPr lang="de-DE" sz="3200" dirty="0" err="1"/>
              <a:t>maps</a:t>
            </a:r>
            <a:r>
              <a:rPr lang="de-DE" sz="3200" dirty="0"/>
              <a:t>“</a:t>
            </a:r>
            <a:endParaRPr sz="3200" dirty="0"/>
          </a:p>
        </p:txBody>
      </p:sp>
      <p:sp>
        <p:nvSpPr>
          <p:cNvPr id="301" name="Google Shape;301;p3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18</a:t>
            </a:fld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0DDDB3-F508-0949-9815-ADB2C3DDCE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 err="1"/>
              <a:t>Risk</a:t>
            </a:r>
            <a:r>
              <a:rPr lang="de-DE" dirty="0"/>
              <a:t> Assessment Matrix - </a:t>
            </a:r>
            <a:r>
              <a:rPr lang="de-DE" dirty="0" err="1"/>
              <a:t>Example</a:t>
            </a:r>
            <a:endParaRPr lang="en-DE" dirty="0"/>
          </a:p>
        </p:txBody>
      </p:sp>
      <p:pic>
        <p:nvPicPr>
          <p:cNvPr id="7" name="Google Shape;278;p34">
            <a:extLst>
              <a:ext uri="{FF2B5EF4-FFF2-40B4-BE49-F238E27FC236}">
                <a16:creationId xmlns:a16="http://schemas.microsoft.com/office/drawing/2014/main" id="{BA1EDA05-54E2-6B44-9978-4940EDBEB80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475" t="4845"/>
          <a:stretch/>
        </p:blipFill>
        <p:spPr>
          <a:xfrm>
            <a:off x="1927860" y="2697480"/>
            <a:ext cx="4995727" cy="2645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530F28-781B-0A43-B03D-1B621B2E645D}"/>
              </a:ext>
            </a:extLst>
          </p:cNvPr>
          <p:cNvSpPr txBox="1"/>
          <p:nvPr/>
        </p:nvSpPr>
        <p:spPr>
          <a:xfrm>
            <a:off x="4145280" y="2193475"/>
            <a:ext cx="1854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/>
              <a:t>Damage potential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002187-99AC-F24F-B0EF-5A4B0C33D9E2}"/>
              </a:ext>
            </a:extLst>
          </p:cNvPr>
          <p:cNvSpPr txBox="1"/>
          <p:nvPr/>
        </p:nvSpPr>
        <p:spPr>
          <a:xfrm rot="16200000">
            <a:off x="266701" y="3915141"/>
            <a:ext cx="2485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/>
              <a:t>Likelihood of occurrence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32F7B76-BA17-554C-A350-67BA3BC780BA}"/>
              </a:ext>
            </a:extLst>
          </p:cNvPr>
          <p:cNvCxnSpPr>
            <a:cxnSpLocks/>
          </p:cNvCxnSpPr>
          <p:nvPr/>
        </p:nvCxnSpPr>
        <p:spPr>
          <a:xfrm>
            <a:off x="2971800" y="2593287"/>
            <a:ext cx="3951787" cy="0"/>
          </a:xfrm>
          <a:prstGeom prst="straightConnector1">
            <a:avLst/>
          </a:prstGeom>
          <a:ln w="19050" cmpd="sng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A925154-E62D-344F-9240-E2ED61F5DB5E}"/>
              </a:ext>
            </a:extLst>
          </p:cNvPr>
          <p:cNvCxnSpPr>
            <a:cxnSpLocks/>
          </p:cNvCxnSpPr>
          <p:nvPr/>
        </p:nvCxnSpPr>
        <p:spPr>
          <a:xfrm flipV="1">
            <a:off x="1828800" y="3185160"/>
            <a:ext cx="0" cy="2157520"/>
          </a:xfrm>
          <a:prstGeom prst="straightConnector1">
            <a:avLst/>
          </a:prstGeom>
          <a:ln w="19050" cmpd="sng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Line Callout 2 (Accent Bar) 13">
            <a:extLst>
              <a:ext uri="{FF2B5EF4-FFF2-40B4-BE49-F238E27FC236}">
                <a16:creationId xmlns:a16="http://schemas.microsoft.com/office/drawing/2014/main" id="{0D4F088F-2121-214C-8BA4-1E87A4C058CB}"/>
              </a:ext>
            </a:extLst>
          </p:cNvPr>
          <p:cNvSpPr/>
          <p:nvPr/>
        </p:nvSpPr>
        <p:spPr>
          <a:xfrm>
            <a:off x="7570553" y="3685748"/>
            <a:ext cx="815172" cy="176345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68059"/>
              <a:gd name="adj6" fmla="val -193426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DE" sz="1200" dirty="0"/>
              <a:t>Risk 1</a:t>
            </a:r>
          </a:p>
        </p:txBody>
      </p:sp>
      <p:sp>
        <p:nvSpPr>
          <p:cNvPr id="19" name="Line Callout 2 (Accent Bar) 18">
            <a:extLst>
              <a:ext uri="{FF2B5EF4-FFF2-40B4-BE49-F238E27FC236}">
                <a16:creationId xmlns:a16="http://schemas.microsoft.com/office/drawing/2014/main" id="{49FD4A33-46C5-C043-90F5-184AFC6CCED2}"/>
              </a:ext>
            </a:extLst>
          </p:cNvPr>
          <p:cNvSpPr/>
          <p:nvPr/>
        </p:nvSpPr>
        <p:spPr>
          <a:xfrm>
            <a:off x="8093245" y="3096987"/>
            <a:ext cx="815172" cy="176345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33491"/>
              <a:gd name="adj6" fmla="val -175665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DE" sz="1200" dirty="0"/>
              <a:t>Risk 2</a:t>
            </a:r>
          </a:p>
        </p:txBody>
      </p:sp>
      <p:sp>
        <p:nvSpPr>
          <p:cNvPr id="20" name="Line Callout 2 (Accent Bar) 19">
            <a:extLst>
              <a:ext uri="{FF2B5EF4-FFF2-40B4-BE49-F238E27FC236}">
                <a16:creationId xmlns:a16="http://schemas.microsoft.com/office/drawing/2014/main" id="{250B0AEA-5EB2-034B-97CF-DC812003851A}"/>
              </a:ext>
            </a:extLst>
          </p:cNvPr>
          <p:cNvSpPr/>
          <p:nvPr/>
        </p:nvSpPr>
        <p:spPr>
          <a:xfrm>
            <a:off x="5795093" y="5466452"/>
            <a:ext cx="815172" cy="176345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71460"/>
              <a:gd name="adj6" fmla="val -73775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DE" sz="1200" dirty="0"/>
              <a:t>Risk 3</a:t>
            </a:r>
          </a:p>
        </p:txBody>
      </p:sp>
    </p:spTree>
    <p:extLst>
      <p:ext uri="{BB962C8B-B14F-4D97-AF65-F5344CB8AC3E}">
        <p14:creationId xmlns:p14="http://schemas.microsoft.com/office/powerpoint/2010/main" val="6644488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1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spcBef>
                <a:spcPts val="0"/>
              </a:spcBef>
            </a:pPr>
            <a:r>
              <a:rPr lang="en-GB" dirty="0"/>
              <a:t>Qualitative Risk Assessment</a:t>
            </a:r>
            <a:endParaRPr dirty="0"/>
          </a:p>
        </p:txBody>
      </p:sp>
      <p:sp>
        <p:nvSpPr>
          <p:cNvPr id="252" name="Google Shape;252;p31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60375" indent="-460375">
              <a:lnSpc>
                <a:spcPct val="150000"/>
              </a:lnSpc>
              <a:spcBef>
                <a:spcPts val="360"/>
              </a:spcBef>
            </a:pPr>
            <a:r>
              <a:rPr lang="de-DE" dirty="0" err="1"/>
              <a:t>Risk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defined</a:t>
            </a:r>
            <a:r>
              <a:rPr lang="de-DE" dirty="0"/>
              <a:t> in </a:t>
            </a:r>
            <a:r>
              <a:rPr lang="de-DE" b="1" dirty="0" err="1">
                <a:solidFill>
                  <a:srgbClr val="2EC6D6"/>
                </a:solidFill>
              </a:rPr>
              <a:t>more</a:t>
            </a:r>
            <a:r>
              <a:rPr lang="de-DE" b="1" dirty="0">
                <a:solidFill>
                  <a:srgbClr val="2EC6D6"/>
                </a:solidFill>
              </a:rPr>
              <a:t> </a:t>
            </a:r>
            <a:r>
              <a:rPr lang="de-DE" b="1" dirty="0" err="1">
                <a:solidFill>
                  <a:srgbClr val="2EC6D6"/>
                </a:solidFill>
              </a:rPr>
              <a:t>subjective</a:t>
            </a:r>
            <a:r>
              <a:rPr lang="de-DE" b="1" dirty="0">
                <a:solidFill>
                  <a:srgbClr val="2EC6D6"/>
                </a:solidFill>
              </a:rPr>
              <a:t> </a:t>
            </a:r>
            <a:r>
              <a:rPr lang="de-DE" b="1" dirty="0" err="1">
                <a:solidFill>
                  <a:srgbClr val="2EC6D6"/>
                </a:solidFill>
              </a:rPr>
              <a:t>and</a:t>
            </a:r>
            <a:r>
              <a:rPr lang="de-DE" b="1" dirty="0">
                <a:solidFill>
                  <a:srgbClr val="2EC6D6"/>
                </a:solidFill>
              </a:rPr>
              <a:t> </a:t>
            </a:r>
            <a:r>
              <a:rPr lang="de-DE" b="1" dirty="0" err="1">
                <a:solidFill>
                  <a:srgbClr val="2EC6D6"/>
                </a:solidFill>
              </a:rPr>
              <a:t>general</a:t>
            </a:r>
            <a:r>
              <a:rPr lang="de-DE" dirty="0"/>
              <a:t> </a:t>
            </a:r>
            <a:r>
              <a:rPr lang="de-DE" dirty="0" err="1"/>
              <a:t>terms</a:t>
            </a:r>
            <a:r>
              <a:rPr lang="de-DE" dirty="0"/>
              <a:t> such </a:t>
            </a:r>
            <a:r>
              <a:rPr lang="de-DE" dirty="0" err="1"/>
              <a:t>as</a:t>
            </a:r>
            <a:r>
              <a:rPr lang="de-DE" dirty="0"/>
              <a:t> high, medium,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low</a:t>
            </a:r>
            <a:r>
              <a:rPr lang="de-DE" dirty="0"/>
              <a:t> </a:t>
            </a:r>
          </a:p>
          <a:p>
            <a:pPr marL="460375" indent="-460375">
              <a:lnSpc>
                <a:spcPct val="150000"/>
              </a:lnSpc>
              <a:spcBef>
                <a:spcPts val="360"/>
              </a:spcBef>
            </a:pPr>
            <a:r>
              <a:rPr lang="de-DE" dirty="0"/>
              <a:t>Qualitative </a:t>
            </a:r>
            <a:r>
              <a:rPr lang="de-DE" dirty="0" err="1"/>
              <a:t>assessments</a:t>
            </a:r>
            <a:r>
              <a:rPr lang="de-DE" dirty="0"/>
              <a:t> </a:t>
            </a:r>
            <a:r>
              <a:rPr lang="de-DE" dirty="0" err="1">
                <a:solidFill>
                  <a:srgbClr val="2EC6D6"/>
                </a:solidFill>
              </a:rPr>
              <a:t>depend</a:t>
            </a:r>
            <a:r>
              <a:rPr lang="de-DE" dirty="0">
                <a:solidFill>
                  <a:srgbClr val="2EC6D6"/>
                </a:solidFill>
              </a:rPr>
              <a:t> </a:t>
            </a:r>
            <a:r>
              <a:rPr lang="de-DE" dirty="0" err="1">
                <a:solidFill>
                  <a:srgbClr val="2EC6D6"/>
                </a:solidFill>
              </a:rPr>
              <a:t>more</a:t>
            </a:r>
            <a:r>
              <a:rPr lang="de-DE" dirty="0">
                <a:solidFill>
                  <a:srgbClr val="2EC6D6"/>
                </a:solidFill>
              </a:rPr>
              <a:t> on </a:t>
            </a:r>
            <a:r>
              <a:rPr lang="de-DE" dirty="0" err="1">
                <a:solidFill>
                  <a:srgbClr val="2EC6D6"/>
                </a:solidFill>
              </a:rPr>
              <a:t>the</a:t>
            </a:r>
            <a:r>
              <a:rPr lang="de-DE" dirty="0">
                <a:solidFill>
                  <a:srgbClr val="2EC6D6"/>
                </a:solidFill>
              </a:rPr>
              <a:t> </a:t>
            </a:r>
            <a:r>
              <a:rPr lang="de-DE" dirty="0" err="1">
                <a:solidFill>
                  <a:srgbClr val="2EC6D6"/>
                </a:solidFill>
              </a:rPr>
              <a:t>expertise</a:t>
            </a:r>
            <a:r>
              <a:rPr lang="de-DE" dirty="0">
                <a:solidFill>
                  <a:srgbClr val="2EC6D6"/>
                </a:solidFill>
              </a:rPr>
              <a:t>, </a:t>
            </a:r>
            <a:r>
              <a:rPr lang="de-DE" dirty="0" err="1">
                <a:solidFill>
                  <a:srgbClr val="2EC6D6"/>
                </a:solidFill>
              </a:rPr>
              <a:t>experience</a:t>
            </a:r>
            <a:r>
              <a:rPr lang="de-DE" dirty="0">
                <a:solidFill>
                  <a:srgbClr val="2EC6D6"/>
                </a:solidFill>
              </a:rPr>
              <a:t>, </a:t>
            </a:r>
            <a:r>
              <a:rPr lang="de-DE" dirty="0" err="1">
                <a:solidFill>
                  <a:srgbClr val="2EC6D6"/>
                </a:solidFill>
              </a:rPr>
              <a:t>and</a:t>
            </a:r>
            <a:r>
              <a:rPr lang="de-DE" dirty="0">
                <a:solidFill>
                  <a:srgbClr val="2EC6D6"/>
                </a:solidFill>
              </a:rPr>
              <a:t> </a:t>
            </a:r>
            <a:r>
              <a:rPr lang="de-DE" dirty="0" err="1">
                <a:solidFill>
                  <a:srgbClr val="2EC6D6"/>
                </a:solidFill>
              </a:rPr>
              <a:t>judgment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those</a:t>
            </a:r>
            <a:r>
              <a:rPr lang="de-DE" dirty="0"/>
              <a:t> </a:t>
            </a:r>
            <a:r>
              <a:rPr lang="de-DE" dirty="0" err="1"/>
              <a:t>conducting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assessment</a:t>
            </a:r>
            <a:endParaRPr dirty="0"/>
          </a:p>
          <a:p>
            <a:pPr marL="457200" lvl="0" indent="-308610" algn="l" rtl="0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ct val="56250"/>
              <a:buChar char="●"/>
            </a:pPr>
            <a:r>
              <a:rPr lang="de-DE" dirty="0" err="1"/>
              <a:t>Useful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adequately</a:t>
            </a:r>
            <a:r>
              <a:rPr lang="de-DE" dirty="0"/>
              <a:t> </a:t>
            </a:r>
            <a:r>
              <a:rPr lang="de-DE" dirty="0" err="1"/>
              <a:t>communicate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assessment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>
                <a:solidFill>
                  <a:srgbClr val="2DC6D6"/>
                </a:solidFill>
              </a:rPr>
              <a:t>organization’s</a:t>
            </a:r>
            <a:r>
              <a:rPr lang="de-DE" dirty="0">
                <a:solidFill>
                  <a:srgbClr val="2DC6D6"/>
                </a:solidFill>
              </a:rPr>
              <a:t> </a:t>
            </a:r>
            <a:r>
              <a:rPr lang="de-DE" dirty="0" err="1">
                <a:solidFill>
                  <a:srgbClr val="2DC6D6"/>
                </a:solidFill>
              </a:rPr>
              <a:t>management</a:t>
            </a:r>
            <a:endParaRPr dirty="0"/>
          </a:p>
        </p:txBody>
      </p:sp>
      <p:sp>
        <p:nvSpPr>
          <p:cNvPr id="253" name="Google Shape;253;p31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19</a:t>
            </a:fld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F9A9E9-2E7C-996A-5841-24CDE7C44B49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Risk Assessment Matrix</a:t>
            </a:r>
            <a:endParaRPr/>
          </a:p>
        </p:txBody>
      </p:sp>
      <p:sp>
        <p:nvSpPr>
          <p:cNvPr id="268" name="Google Shape;268;p33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457200" lvl="0" indent="-325755" algn="l" rtl="0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ct val="56250"/>
              <a:buChar char="●"/>
            </a:pPr>
            <a:r>
              <a:rPr lang="de-DE" dirty="0"/>
              <a:t>A </a:t>
            </a:r>
            <a:r>
              <a:rPr lang="de-DE" b="1" dirty="0" err="1"/>
              <a:t>risk</a:t>
            </a:r>
            <a:r>
              <a:rPr lang="de-DE" b="1" dirty="0"/>
              <a:t> </a:t>
            </a:r>
            <a:r>
              <a:rPr lang="de-DE" b="1" dirty="0" err="1"/>
              <a:t>assessment</a:t>
            </a:r>
            <a:r>
              <a:rPr lang="de-DE" b="1" dirty="0"/>
              <a:t> </a:t>
            </a:r>
            <a:r>
              <a:rPr lang="de-DE" b="1" dirty="0" err="1"/>
              <a:t>matrix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b="1" dirty="0" err="1"/>
              <a:t>risk</a:t>
            </a:r>
            <a:r>
              <a:rPr lang="de-DE" b="1" dirty="0"/>
              <a:t> </a:t>
            </a:r>
            <a:r>
              <a:rPr lang="de-DE" b="1" dirty="0" err="1"/>
              <a:t>control</a:t>
            </a:r>
            <a:r>
              <a:rPr lang="de-DE" b="1" dirty="0"/>
              <a:t> </a:t>
            </a:r>
            <a:r>
              <a:rPr lang="de-DE" b="1" dirty="0" err="1"/>
              <a:t>matrix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tool</a:t>
            </a:r>
            <a:r>
              <a:rPr lang="de-DE" dirty="0"/>
              <a:t> </a:t>
            </a:r>
            <a:r>
              <a:rPr lang="de-DE" dirty="0" err="1"/>
              <a:t>used</a:t>
            </a:r>
            <a:r>
              <a:rPr lang="de-DE" dirty="0"/>
              <a:t> </a:t>
            </a:r>
            <a:r>
              <a:rPr lang="de-DE" dirty="0" err="1"/>
              <a:t>during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risk</a:t>
            </a:r>
            <a:r>
              <a:rPr lang="de-DE" dirty="0"/>
              <a:t> </a:t>
            </a:r>
            <a:r>
              <a:rPr lang="de-DE" dirty="0" err="1"/>
              <a:t>assessment</a:t>
            </a:r>
            <a:r>
              <a:rPr lang="de-DE" dirty="0"/>
              <a:t> </a:t>
            </a:r>
            <a:r>
              <a:rPr lang="de-DE" dirty="0" err="1"/>
              <a:t>stage</a:t>
            </a:r>
            <a:r>
              <a:rPr lang="de-DE" dirty="0"/>
              <a:t>. </a:t>
            </a:r>
            <a:r>
              <a:rPr lang="de-DE" dirty="0" err="1"/>
              <a:t>It's</a:t>
            </a:r>
            <a:r>
              <a:rPr lang="de-DE" dirty="0"/>
              <a:t> </a:t>
            </a:r>
            <a:r>
              <a:rPr lang="de-DE" dirty="0" err="1"/>
              <a:t>used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identify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document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possibility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risks</a:t>
            </a:r>
            <a:r>
              <a:rPr lang="de-DE" dirty="0"/>
              <a:t>,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assess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possible</a:t>
            </a:r>
            <a:r>
              <a:rPr lang="de-DE" dirty="0"/>
              <a:t> </a:t>
            </a:r>
            <a:r>
              <a:rPr lang="de-DE" dirty="0" err="1"/>
              <a:t>harm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disruption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such </a:t>
            </a:r>
            <a:r>
              <a:rPr lang="de-DE" dirty="0" err="1"/>
              <a:t>risks</a:t>
            </a:r>
            <a:r>
              <a:rPr lang="de-DE" dirty="0"/>
              <a:t> </a:t>
            </a:r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create</a:t>
            </a:r>
            <a:r>
              <a:rPr lang="de-DE" dirty="0"/>
              <a:t>.</a:t>
            </a:r>
            <a:endParaRPr dirty="0"/>
          </a:p>
          <a:p>
            <a:pPr marL="457200" lvl="0" indent="-325755">
              <a:lnSpc>
                <a:spcPct val="150000"/>
              </a:lnSpc>
              <a:spcBef>
                <a:spcPts val="0"/>
              </a:spcBef>
              <a:buSzPct val="56250"/>
              <a:buChar char="●"/>
            </a:pPr>
            <a:r>
              <a:rPr lang="de-DE" dirty="0" err="1"/>
              <a:t>Risk</a:t>
            </a:r>
            <a:r>
              <a:rPr lang="de-DE" dirty="0"/>
              <a:t> </a:t>
            </a:r>
            <a:r>
              <a:rPr lang="de-DE" dirty="0" err="1"/>
              <a:t>assessment</a:t>
            </a:r>
            <a:r>
              <a:rPr lang="de-DE" dirty="0"/>
              <a:t> </a:t>
            </a:r>
            <a:r>
              <a:rPr lang="de-DE" dirty="0" err="1"/>
              <a:t>matrix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also a </a:t>
            </a:r>
            <a:r>
              <a:rPr lang="de-DE" b="1" dirty="0" err="1"/>
              <a:t>visual</a:t>
            </a:r>
            <a:r>
              <a:rPr lang="de-DE" b="1" dirty="0"/>
              <a:t> </a:t>
            </a:r>
            <a:r>
              <a:rPr lang="de-DE" b="1" dirty="0" err="1"/>
              <a:t>depiction</a:t>
            </a:r>
            <a:r>
              <a:rPr lang="de-DE" b="1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risk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categorises</a:t>
            </a:r>
            <a:r>
              <a:rPr lang="de-DE" dirty="0"/>
              <a:t> </a:t>
            </a:r>
            <a:r>
              <a:rPr lang="de-DE" dirty="0" err="1"/>
              <a:t>risks</a:t>
            </a:r>
            <a:r>
              <a:rPr lang="de-DE" dirty="0"/>
              <a:t> </a:t>
            </a:r>
            <a:r>
              <a:rPr lang="de-DE" dirty="0" err="1"/>
              <a:t>according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likelihood</a:t>
            </a:r>
            <a:r>
              <a:rPr lang="de-DE" dirty="0"/>
              <a:t>, </a:t>
            </a:r>
            <a:r>
              <a:rPr lang="de-DE" dirty="0" err="1"/>
              <a:t>impact</a:t>
            </a:r>
            <a:r>
              <a:rPr lang="de-DE" dirty="0"/>
              <a:t>,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overall</a:t>
            </a:r>
            <a:r>
              <a:rPr lang="de-DE" dirty="0"/>
              <a:t> </a:t>
            </a:r>
            <a:r>
              <a:rPr lang="de-DE" dirty="0" err="1"/>
              <a:t>severity</a:t>
            </a:r>
            <a:endParaRPr dirty="0"/>
          </a:p>
        </p:txBody>
      </p:sp>
      <p:sp>
        <p:nvSpPr>
          <p:cNvPr id="269" name="Google Shape;269;p3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20</a:t>
            </a:fld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75E472-0B06-BFAA-ECA8-60C4AD9E6CC2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844BCDA-67EF-5145-8470-D5CB8E07B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Threat analysis with STRIDE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A0A2FD-4DEA-3B49-926A-E875DE4C20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7005932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4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 err="1"/>
              <a:t>Threat</a:t>
            </a:r>
            <a:r>
              <a:rPr lang="de-DE" dirty="0"/>
              <a:t> Analysis (</a:t>
            </a:r>
            <a:r>
              <a:rPr lang="de-DE" dirty="0" err="1"/>
              <a:t>a.k.a</a:t>
            </a:r>
            <a:r>
              <a:rPr lang="de-DE" dirty="0"/>
              <a:t>. Modeling)</a:t>
            </a:r>
            <a:endParaRPr dirty="0"/>
          </a:p>
        </p:txBody>
      </p:sp>
      <p:sp>
        <p:nvSpPr>
          <p:cNvPr id="357" name="Google Shape;357;p44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</a:pPr>
            <a:r>
              <a:rPr lang="de-DE" b="1" dirty="0" err="1"/>
              <a:t>Threat</a:t>
            </a:r>
            <a:r>
              <a:rPr lang="de-DE" b="1" dirty="0"/>
              <a:t> Model:</a:t>
            </a:r>
            <a:r>
              <a:rPr lang="de-DE" dirty="0"/>
              <a:t> </a:t>
            </a:r>
            <a:r>
              <a:rPr lang="de-DE" i="1" u="sng" dirty="0" err="1"/>
              <a:t>Process</a:t>
            </a:r>
            <a:r>
              <a:rPr lang="de-DE" i="1" u="sng" dirty="0"/>
              <a:t> </a:t>
            </a:r>
            <a:r>
              <a:rPr lang="de-DE" i="1" u="sng" dirty="0" err="1"/>
              <a:t>that</a:t>
            </a:r>
            <a:r>
              <a:rPr lang="de-DE" i="1" u="sng" dirty="0"/>
              <a:t> </a:t>
            </a:r>
            <a:r>
              <a:rPr lang="de-DE" i="1" u="sng" dirty="0" err="1"/>
              <a:t>reviews</a:t>
            </a:r>
            <a:r>
              <a:rPr lang="de-DE" i="1" u="sng" dirty="0"/>
              <a:t> </a:t>
            </a:r>
            <a:r>
              <a:rPr lang="de-DE" i="1" u="sng" dirty="0" err="1"/>
              <a:t>the</a:t>
            </a:r>
            <a:r>
              <a:rPr lang="de-DE" i="1" u="sng" dirty="0"/>
              <a:t> </a:t>
            </a:r>
            <a:r>
              <a:rPr lang="de-DE" i="1" u="sng" dirty="0" err="1"/>
              <a:t>security</a:t>
            </a:r>
            <a:r>
              <a:rPr lang="de-DE" i="1" u="sng" dirty="0"/>
              <a:t> </a:t>
            </a:r>
            <a:r>
              <a:rPr lang="de-DE" i="1" u="sng" dirty="0" err="1"/>
              <a:t>of</a:t>
            </a:r>
            <a:r>
              <a:rPr lang="de-DE" i="1" u="sng" dirty="0"/>
              <a:t> </a:t>
            </a:r>
            <a:r>
              <a:rPr lang="de-DE" i="1" u="sng" dirty="0" err="1"/>
              <a:t>any</a:t>
            </a:r>
            <a:r>
              <a:rPr lang="de-DE" i="1" u="sng" dirty="0"/>
              <a:t> </a:t>
            </a:r>
            <a:r>
              <a:rPr lang="de-DE" i="1" u="sng" dirty="0" err="1"/>
              <a:t>system</a:t>
            </a:r>
            <a:r>
              <a:rPr lang="de-DE" i="1" u="sng" dirty="0"/>
              <a:t>, </a:t>
            </a:r>
            <a:r>
              <a:rPr lang="de-DE" i="1" u="sng" dirty="0" err="1"/>
              <a:t>identifies</a:t>
            </a:r>
            <a:r>
              <a:rPr lang="de-DE" i="1" u="sng" dirty="0"/>
              <a:t> </a:t>
            </a:r>
            <a:r>
              <a:rPr lang="de-DE" i="1" u="sng" dirty="0" err="1"/>
              <a:t>problem</a:t>
            </a:r>
            <a:r>
              <a:rPr lang="de-DE" i="1" u="sng" dirty="0"/>
              <a:t> </a:t>
            </a:r>
            <a:r>
              <a:rPr lang="de-DE" i="1" u="sng" dirty="0" err="1"/>
              <a:t>areas</a:t>
            </a:r>
            <a:r>
              <a:rPr lang="de-DE" i="1" u="sng" dirty="0"/>
              <a:t>, and </a:t>
            </a:r>
            <a:r>
              <a:rPr lang="de-DE" i="1" u="sng" dirty="0" err="1"/>
              <a:t>determines</a:t>
            </a:r>
            <a:r>
              <a:rPr lang="de-DE" i="1" u="sng" dirty="0"/>
              <a:t> </a:t>
            </a:r>
            <a:r>
              <a:rPr lang="de-DE" i="1" u="sng" dirty="0" err="1"/>
              <a:t>the</a:t>
            </a:r>
            <a:r>
              <a:rPr lang="de-DE" i="1" u="sng" dirty="0"/>
              <a:t> </a:t>
            </a:r>
            <a:r>
              <a:rPr lang="de-DE" i="1" u="sng" dirty="0" err="1"/>
              <a:t>risk</a:t>
            </a:r>
            <a:r>
              <a:rPr lang="de-DE" i="1" u="sng" dirty="0"/>
              <a:t> </a:t>
            </a:r>
            <a:r>
              <a:rPr lang="de-DE" i="1" u="sng" dirty="0" err="1"/>
              <a:t>associated</a:t>
            </a:r>
            <a:r>
              <a:rPr lang="de-DE" i="1" u="sng" dirty="0"/>
              <a:t> </a:t>
            </a:r>
            <a:r>
              <a:rPr lang="de-DE" i="1" u="sng" dirty="0" err="1"/>
              <a:t>with</a:t>
            </a:r>
            <a:r>
              <a:rPr lang="de-DE" i="1" u="sng" dirty="0"/>
              <a:t> </a:t>
            </a:r>
            <a:r>
              <a:rPr lang="de-DE" i="1" u="sng" dirty="0" err="1"/>
              <a:t>each</a:t>
            </a:r>
            <a:r>
              <a:rPr lang="de-DE" i="1" u="sng" dirty="0"/>
              <a:t> </a:t>
            </a:r>
            <a:r>
              <a:rPr lang="de-DE" i="1" u="sng" dirty="0" err="1"/>
              <a:t>area</a:t>
            </a:r>
            <a:endParaRPr lang="de-DE" i="1" u="sng" dirty="0"/>
          </a:p>
          <a:p>
            <a:pPr marL="457200" lvl="0" indent="-34290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</a:pPr>
            <a:endParaRPr i="1" u="sng"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de-DE" dirty="0" err="1"/>
              <a:t>Threat</a:t>
            </a:r>
            <a:r>
              <a:rPr lang="de-DE" dirty="0"/>
              <a:t> Modeling </a:t>
            </a:r>
            <a:r>
              <a:rPr lang="de-DE" dirty="0" err="1"/>
              <a:t>is</a:t>
            </a:r>
            <a:r>
              <a:rPr lang="de-DE" dirty="0"/>
              <a:t> Iterative (</a:t>
            </a:r>
            <a:r>
              <a:rPr lang="de-DE" dirty="0" err="1"/>
              <a:t>continuous</a:t>
            </a:r>
            <a:r>
              <a:rPr lang="de-DE" dirty="0"/>
              <a:t>)</a:t>
            </a:r>
            <a:endParaRPr dirty="0"/>
          </a:p>
        </p:txBody>
      </p:sp>
      <p:sp>
        <p:nvSpPr>
          <p:cNvPr id="358" name="Google Shape;358;p44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STRIDE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FF0080"/>
                </a:solidFill>
              </a:rPr>
              <a:t>Systematic approach </a:t>
            </a:r>
            <a:r>
              <a:rPr lang="en-US" dirty="0"/>
              <a:t>for threat identification</a:t>
            </a:r>
          </a:p>
          <a:p>
            <a:r>
              <a:rPr lang="en-US" dirty="0"/>
              <a:t>Threats are organized into </a:t>
            </a:r>
            <a:r>
              <a:rPr lang="en-US" dirty="0">
                <a:solidFill>
                  <a:srgbClr val="FF0080"/>
                </a:solidFill>
              </a:rPr>
              <a:t>categories</a:t>
            </a:r>
            <a:r>
              <a:rPr lang="en-US" dirty="0"/>
              <a:t>, it terms of what attacker is trying to achieve</a:t>
            </a:r>
          </a:p>
          <a:p>
            <a:r>
              <a:rPr lang="en-US" dirty="0"/>
              <a:t>STRIDE is a </a:t>
            </a:r>
            <a:r>
              <a:rPr lang="en-US" b="1" dirty="0"/>
              <a:t>mnemonic</a:t>
            </a:r>
          </a:p>
          <a:p>
            <a:pPr lvl="1">
              <a:tabLst>
                <a:tab pos="4171950" algn="l"/>
              </a:tabLst>
            </a:pPr>
            <a:r>
              <a:rPr lang="en-US" dirty="0">
                <a:solidFill>
                  <a:srgbClr val="FF0080"/>
                </a:solidFill>
              </a:rPr>
              <a:t>S</a:t>
            </a:r>
            <a:r>
              <a:rPr lang="en-US" dirty="0"/>
              <a:t>poofing	(e.g., </a:t>
            </a:r>
            <a:r>
              <a:rPr lang="en-US" i="1" dirty="0"/>
              <a:t>impersonate legit user</a:t>
            </a:r>
            <a:r>
              <a:rPr lang="en-US" dirty="0"/>
              <a:t>)</a:t>
            </a:r>
          </a:p>
          <a:p>
            <a:pPr lvl="1">
              <a:tabLst>
                <a:tab pos="4171950" algn="l"/>
              </a:tabLst>
            </a:pPr>
            <a:r>
              <a:rPr lang="en-US" dirty="0">
                <a:solidFill>
                  <a:srgbClr val="FF0080"/>
                </a:solidFill>
              </a:rPr>
              <a:t>T</a:t>
            </a:r>
            <a:r>
              <a:rPr lang="en-US" dirty="0"/>
              <a:t>ampering	(e.g., </a:t>
            </a:r>
            <a:r>
              <a:rPr lang="en-US" i="1" dirty="0"/>
              <a:t>defacing web site</a:t>
            </a:r>
            <a:r>
              <a:rPr lang="en-US" dirty="0"/>
              <a:t>)</a:t>
            </a:r>
          </a:p>
          <a:p>
            <a:pPr lvl="1">
              <a:tabLst>
                <a:tab pos="4171950" algn="l"/>
              </a:tabLst>
            </a:pPr>
            <a:r>
              <a:rPr lang="en-US" dirty="0">
                <a:solidFill>
                  <a:srgbClr val="FF0080"/>
                </a:solidFill>
              </a:rPr>
              <a:t>R</a:t>
            </a:r>
            <a:r>
              <a:rPr lang="en-US" dirty="0"/>
              <a:t>epudiation	(e.g., </a:t>
            </a:r>
            <a:r>
              <a:rPr lang="en-US" i="1" dirty="0"/>
              <a:t>it wasn’t me</a:t>
            </a:r>
            <a:r>
              <a:rPr lang="en-US" dirty="0"/>
              <a:t>)</a:t>
            </a:r>
          </a:p>
          <a:p>
            <a:pPr lvl="1">
              <a:tabLst>
                <a:tab pos="4171950" algn="l"/>
              </a:tabLst>
            </a:pPr>
            <a:r>
              <a:rPr lang="en-US" dirty="0">
                <a:solidFill>
                  <a:srgbClr val="FF0080"/>
                </a:solidFill>
              </a:rPr>
              <a:t>I</a:t>
            </a:r>
            <a:r>
              <a:rPr lang="en-US" dirty="0"/>
              <a:t>nformation disclosure	(e.g., </a:t>
            </a:r>
            <a:r>
              <a:rPr lang="en-US" i="1" dirty="0"/>
              <a:t>Heartbleed</a:t>
            </a:r>
            <a:r>
              <a:rPr lang="en-US" dirty="0"/>
              <a:t>)</a:t>
            </a:r>
          </a:p>
          <a:p>
            <a:pPr lvl="1">
              <a:tabLst>
                <a:tab pos="4171950" algn="l"/>
              </a:tabLst>
            </a:pPr>
            <a:r>
              <a:rPr lang="en-US" dirty="0">
                <a:solidFill>
                  <a:srgbClr val="FF0080"/>
                </a:solidFill>
              </a:rPr>
              <a:t>D</a:t>
            </a:r>
            <a:r>
              <a:rPr lang="en-US" dirty="0"/>
              <a:t>enial of service	(e.g., </a:t>
            </a:r>
            <a:r>
              <a:rPr lang="en-US" i="1" dirty="0"/>
              <a:t>flooding</a:t>
            </a:r>
            <a:r>
              <a:rPr lang="en-US" dirty="0"/>
              <a:t>)</a:t>
            </a:r>
          </a:p>
          <a:p>
            <a:pPr lvl="1">
              <a:tabLst>
                <a:tab pos="4171950" algn="l"/>
              </a:tabLst>
            </a:pPr>
            <a:r>
              <a:rPr lang="en-US" dirty="0">
                <a:solidFill>
                  <a:srgbClr val="FF0080"/>
                </a:solidFill>
              </a:rPr>
              <a:t>E</a:t>
            </a:r>
            <a:r>
              <a:rPr lang="en-US" dirty="0"/>
              <a:t>levation of privilege	(e.g., </a:t>
            </a:r>
            <a:r>
              <a:rPr lang="en-US" i="1" dirty="0"/>
              <a:t>running as root</a:t>
            </a:r>
            <a:r>
              <a:rPr lang="en-US" dirty="0"/>
              <a:t>)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D282-59EF-BC4E-9C4F-6C62C86934D0}" type="slidenum">
              <a:rPr lang="en-US" smtClean="0"/>
              <a:t>23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1C593D9-5F69-2E4C-B9C6-F9F77661BA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Security threat assessment</a:t>
            </a:r>
            <a:endParaRPr lang="en-DE" dirty="0"/>
          </a:p>
        </p:txBody>
      </p:sp>
      <p:pic>
        <p:nvPicPr>
          <p:cNvPr id="5" name="Picture 4" descr="threat-modeling-book-300.jpg">
            <a:extLst>
              <a:ext uri="{FF2B5EF4-FFF2-40B4-BE49-F238E27FC236}">
                <a16:creationId xmlns:a16="http://schemas.microsoft.com/office/drawing/2014/main" id="{FA3FF060-B0E4-0E42-88BD-0847FF68C9F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0865" y="11347"/>
            <a:ext cx="1329720" cy="15158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A65AC6-4726-FD4A-9855-D45003B5B7CF}"/>
              </a:ext>
            </a:extLst>
          </p:cNvPr>
          <p:cNvSpPr txBox="1"/>
          <p:nvPr/>
        </p:nvSpPr>
        <p:spPr>
          <a:xfrm>
            <a:off x="1451231" y="6356350"/>
            <a:ext cx="6241538" cy="369332"/>
          </a:xfrm>
          <a:prstGeom prst="rect">
            <a:avLst/>
          </a:prstGeom>
          <a:noFill/>
          <a:ln>
            <a:solidFill>
              <a:srgbClr val="FF008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A. </a:t>
            </a:r>
            <a:r>
              <a:rPr lang="en-US" dirty="0" err="1"/>
              <a:t>Shostack</a:t>
            </a:r>
            <a:r>
              <a:rPr lang="en-US" dirty="0"/>
              <a:t>, Threat Modeling : Designing for Security, Wiley 2014</a:t>
            </a:r>
          </a:p>
        </p:txBody>
      </p:sp>
    </p:spTree>
    <p:extLst>
      <p:ext uri="{BB962C8B-B14F-4D97-AF65-F5344CB8AC3E}">
        <p14:creationId xmlns:p14="http://schemas.microsoft.com/office/powerpoint/2010/main" val="36837669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1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/>
              <a:t>STRIDE </a:t>
            </a:r>
            <a:r>
              <a:rPr lang="de-DE" dirty="0" err="1"/>
              <a:t>categories</a:t>
            </a:r>
            <a:endParaRPr dirty="0"/>
          </a:p>
        </p:txBody>
      </p:sp>
      <p:sp>
        <p:nvSpPr>
          <p:cNvPr id="416" name="Google Shape;416;p51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24</a:t>
            </a:fld>
            <a:endParaRPr/>
          </a:p>
        </p:txBody>
      </p:sp>
      <p:pic>
        <p:nvPicPr>
          <p:cNvPr id="417" name="Google Shape;417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37" y="2234984"/>
            <a:ext cx="9039325" cy="377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97BC23-6AE9-A94E-BCCE-F6C8E18203C8}"/>
              </a:ext>
            </a:extLst>
          </p:cNvPr>
          <p:cNvSpPr txBox="1"/>
          <p:nvPr/>
        </p:nvSpPr>
        <p:spPr>
          <a:xfrm>
            <a:off x="2476500" y="1699260"/>
            <a:ext cx="3888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Threat </a:t>
            </a:r>
            <a:r>
              <a:rPr lang="en-US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/>
              <a:t> Property </a:t>
            </a:r>
            <a:r>
              <a:rPr lang="en-US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/>
              <a:t> Countermeasure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62474" y="2500104"/>
            <a:ext cx="6673606" cy="19797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Methodology</a:t>
            </a:r>
            <a:endParaRPr lang="en-US" dirty="0"/>
          </a:p>
        </p:txBody>
      </p:sp>
      <p:sp>
        <p:nvSpPr>
          <p:cNvPr id="3891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Define users and realistic use scenarios</a:t>
            </a:r>
          </a:p>
          <a:p>
            <a:r>
              <a:rPr lang="en-US" dirty="0"/>
              <a:t>Gather assumptions</a:t>
            </a:r>
          </a:p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Model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/>
              <a:t>the system w/ DFD diagram (assets)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FFFFFF"/>
                </a:solidFill>
              </a:rPr>
              <a:t>Map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/>
              <a:t>STRIDE to DFD element types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FFFFFF"/>
                </a:solidFill>
              </a:rPr>
              <a:t>Refine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/>
              <a:t>threats via threat tree patterns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FFFFFF"/>
                </a:solidFill>
              </a:rPr>
              <a:t>Document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/>
              <a:t>the threats (e.g., as MUCs)</a:t>
            </a:r>
          </a:p>
          <a:p>
            <a:endParaRPr lang="en-US" dirty="0"/>
          </a:p>
          <a:p>
            <a:r>
              <a:rPr lang="en-US" dirty="0"/>
              <a:t>Assign priority via risk analysis (</a:t>
            </a:r>
            <a:r>
              <a:rPr lang="en-US" dirty="0">
                <a:solidFill>
                  <a:srgbClr val="FF0080"/>
                </a:solidFill>
              </a:rPr>
              <a:t>to counter threat explosion problem</a:t>
            </a:r>
            <a:r>
              <a:rPr lang="en-US" dirty="0"/>
              <a:t>)</a:t>
            </a:r>
          </a:p>
          <a:p>
            <a:r>
              <a:rPr lang="en-US" dirty="0"/>
              <a:t>Draft mitigation associated to threats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D282-59EF-BC4E-9C4F-6C62C86934D0}" type="slidenum">
              <a:rPr lang="en-US" smtClean="0"/>
              <a:t>25</a:t>
            </a:fld>
            <a:endParaRPr lang="en-US"/>
          </a:p>
        </p:txBody>
      </p:sp>
      <p:sp>
        <p:nvSpPr>
          <p:cNvPr id="7" name="Explosion 2 6"/>
          <p:cNvSpPr/>
          <p:nvPr/>
        </p:nvSpPr>
        <p:spPr>
          <a:xfrm>
            <a:off x="6037153" y="1674855"/>
            <a:ext cx="3018693" cy="1032310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Model-based</a:t>
            </a:r>
          </a:p>
        </p:txBody>
      </p:sp>
      <p:sp>
        <p:nvSpPr>
          <p:cNvPr id="8" name="Explosion 2 7"/>
          <p:cNvSpPr/>
          <p:nvPr/>
        </p:nvSpPr>
        <p:spPr>
          <a:xfrm>
            <a:off x="6352094" y="3634681"/>
            <a:ext cx="3018693" cy="1032310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Knowledge-based</a:t>
            </a:r>
          </a:p>
        </p:txBody>
      </p:sp>
    </p:spTree>
    <p:extLst>
      <p:ext uri="{BB962C8B-B14F-4D97-AF65-F5344CB8AC3E}">
        <p14:creationId xmlns:p14="http://schemas.microsoft.com/office/powerpoint/2010/main" val="25949476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5"/>
          <p:cNvSpPr txBox="1">
            <a:spLocks noGrp="1"/>
          </p:cNvSpPr>
          <p:nvPr>
            <p:ph type="title"/>
          </p:nvPr>
        </p:nvSpPr>
        <p:spPr>
          <a:xfrm>
            <a:off x="457200" y="76556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 err="1"/>
              <a:t>Profiling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Application</a:t>
            </a:r>
            <a:endParaRPr dirty="0"/>
          </a:p>
        </p:txBody>
      </p:sp>
      <p:sp>
        <p:nvSpPr>
          <p:cNvPr id="365" name="Google Shape;365;p45"/>
          <p:cNvSpPr txBox="1">
            <a:spLocks noGrp="1"/>
          </p:cNvSpPr>
          <p:nvPr>
            <p:ph type="body" idx="1"/>
          </p:nvPr>
        </p:nvSpPr>
        <p:spPr>
          <a:xfrm>
            <a:off x="457200" y="1727387"/>
            <a:ext cx="8229600" cy="4398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457200" lvl="0" indent="-300037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ct val="56250"/>
              <a:buChar char="●"/>
            </a:pPr>
            <a:r>
              <a:rPr lang="de-DE" b="1" dirty="0" err="1"/>
              <a:t>Where</a:t>
            </a:r>
            <a:r>
              <a:rPr lang="de-DE" b="1" dirty="0"/>
              <a:t> will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application</a:t>
            </a:r>
            <a:r>
              <a:rPr lang="de-DE" b="1" dirty="0"/>
              <a:t> </a:t>
            </a:r>
            <a:r>
              <a:rPr lang="de-DE" b="1" dirty="0" err="1"/>
              <a:t>be</a:t>
            </a:r>
            <a:r>
              <a:rPr lang="de-DE" b="1" dirty="0"/>
              <a:t> </a:t>
            </a:r>
            <a:r>
              <a:rPr lang="de-DE" b="1" dirty="0" err="1"/>
              <a:t>deployed</a:t>
            </a:r>
            <a:endParaRPr b="1" dirty="0"/>
          </a:p>
          <a:p>
            <a:pPr marL="0" lvl="0" indent="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lang="de-DE" dirty="0"/>
              <a:t> 	DMZ/Internal – </a:t>
            </a:r>
            <a:r>
              <a:rPr lang="de-DE" dirty="0" err="1"/>
              <a:t>complete</a:t>
            </a:r>
            <a:r>
              <a:rPr lang="de-DE" dirty="0"/>
              <a:t> end </a:t>
            </a:r>
            <a:r>
              <a:rPr lang="de-DE" dirty="0" err="1"/>
              <a:t>to</a:t>
            </a:r>
            <a:r>
              <a:rPr lang="de-DE" dirty="0"/>
              <a:t> end </a:t>
            </a:r>
            <a:r>
              <a:rPr lang="de-DE" dirty="0" err="1"/>
              <a:t>scenarios</a:t>
            </a:r>
            <a:endParaRPr dirty="0"/>
          </a:p>
          <a:p>
            <a:pPr marL="457200" lvl="0" indent="-300037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ct val="56250"/>
              <a:buChar char="●"/>
            </a:pPr>
            <a:r>
              <a:rPr lang="de-DE" b="1" dirty="0"/>
              <a:t>Who will </a:t>
            </a:r>
            <a:r>
              <a:rPr lang="de-DE" b="1" dirty="0" err="1"/>
              <a:t>be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Users (</a:t>
            </a:r>
            <a:r>
              <a:rPr lang="de-DE" b="1" dirty="0" err="1"/>
              <a:t>Actors</a:t>
            </a:r>
            <a:r>
              <a:rPr lang="de-DE" b="1" dirty="0"/>
              <a:t>)?</a:t>
            </a:r>
            <a:endParaRPr b="1" dirty="0"/>
          </a:p>
          <a:p>
            <a:pPr marL="0" lvl="0" indent="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lang="de-DE" dirty="0"/>
              <a:t> 	Customers, </a:t>
            </a:r>
            <a:r>
              <a:rPr lang="de-DE" dirty="0" err="1"/>
              <a:t>sales</a:t>
            </a:r>
            <a:r>
              <a:rPr lang="de-DE" dirty="0"/>
              <a:t> </a:t>
            </a:r>
            <a:r>
              <a:rPr lang="de-DE" dirty="0" err="1"/>
              <a:t>agents</a:t>
            </a:r>
            <a:r>
              <a:rPr lang="de-DE" dirty="0"/>
              <a:t>, </a:t>
            </a:r>
            <a:r>
              <a:rPr lang="de-DE" dirty="0" err="1"/>
              <a:t>public</a:t>
            </a:r>
            <a:r>
              <a:rPr lang="de-DE" dirty="0"/>
              <a:t> </a:t>
            </a:r>
            <a:r>
              <a:rPr lang="de-DE" dirty="0" err="1"/>
              <a:t>users</a:t>
            </a:r>
            <a:r>
              <a:rPr lang="de-DE" dirty="0"/>
              <a:t>, </a:t>
            </a:r>
            <a:r>
              <a:rPr lang="de-DE" dirty="0" err="1"/>
              <a:t>administrators</a:t>
            </a:r>
            <a:r>
              <a:rPr lang="de-DE" dirty="0"/>
              <a:t>, DBAs</a:t>
            </a:r>
            <a:endParaRPr dirty="0"/>
          </a:p>
          <a:p>
            <a:pPr marL="457200" lvl="0" indent="-300037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ct val="56250"/>
              <a:buChar char="●"/>
            </a:pPr>
            <a:r>
              <a:rPr lang="de-DE" b="1" dirty="0" err="1"/>
              <a:t>What</a:t>
            </a:r>
            <a:r>
              <a:rPr lang="de-DE" b="1" dirty="0"/>
              <a:t> </a:t>
            </a:r>
            <a:r>
              <a:rPr lang="de-DE" b="1" dirty="0" err="1"/>
              <a:t>are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Data Elements?</a:t>
            </a:r>
            <a:endParaRPr b="1" dirty="0"/>
          </a:p>
          <a:p>
            <a:pPr marL="457200" lvl="0" indent="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lang="de-DE" dirty="0"/>
              <a:t>User </a:t>
            </a:r>
            <a:r>
              <a:rPr lang="de-DE" dirty="0" err="1"/>
              <a:t>account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, </a:t>
            </a:r>
            <a:r>
              <a:rPr lang="de-DE" dirty="0" err="1"/>
              <a:t>credit</a:t>
            </a:r>
            <a:r>
              <a:rPr lang="de-DE" dirty="0"/>
              <a:t> </a:t>
            </a:r>
            <a:r>
              <a:rPr lang="de-DE" dirty="0" err="1"/>
              <a:t>card</a:t>
            </a:r>
            <a:r>
              <a:rPr lang="de-DE" dirty="0"/>
              <a:t> </a:t>
            </a:r>
            <a:r>
              <a:rPr lang="de-DE" dirty="0" err="1"/>
              <a:t>info</a:t>
            </a:r>
            <a:r>
              <a:rPr lang="de-DE" dirty="0"/>
              <a:t>, </a:t>
            </a:r>
            <a:r>
              <a:rPr lang="de-DE" dirty="0" err="1"/>
              <a:t>patient</a:t>
            </a:r>
            <a:r>
              <a:rPr lang="de-DE" dirty="0"/>
              <a:t> </a:t>
            </a:r>
            <a:r>
              <a:rPr lang="de-DE" dirty="0" err="1"/>
              <a:t>information</a:t>
            </a:r>
            <a:endParaRPr dirty="0"/>
          </a:p>
          <a:p>
            <a:pPr marL="457200" lvl="0" indent="-300037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ct val="56250"/>
              <a:buChar char="●"/>
            </a:pPr>
            <a:r>
              <a:rPr lang="de-DE" b="1" dirty="0" err="1"/>
              <a:t>What</a:t>
            </a:r>
            <a:r>
              <a:rPr lang="de-DE" b="1" dirty="0"/>
              <a:t> </a:t>
            </a:r>
            <a:r>
              <a:rPr lang="de-DE" b="1" dirty="0" err="1"/>
              <a:t>rights</a:t>
            </a:r>
            <a:r>
              <a:rPr lang="de-DE" b="1" dirty="0"/>
              <a:t> will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actors</a:t>
            </a:r>
            <a:r>
              <a:rPr lang="de-DE" b="1" dirty="0"/>
              <a:t> </a:t>
            </a:r>
            <a:r>
              <a:rPr lang="de-DE" b="1" dirty="0" err="1"/>
              <a:t>have</a:t>
            </a:r>
            <a:r>
              <a:rPr lang="de-DE" b="1" dirty="0"/>
              <a:t>?</a:t>
            </a:r>
            <a:endParaRPr b="1" dirty="0"/>
          </a:p>
          <a:p>
            <a:pPr marL="457200" lvl="0" indent="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lang="de-DE" dirty="0"/>
              <a:t>Create, Read, Update, Delete</a:t>
            </a:r>
            <a:endParaRPr dirty="0"/>
          </a:p>
          <a:p>
            <a:pPr marL="457200" lvl="0" indent="-300037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ct val="56250"/>
              <a:buChar char="●"/>
            </a:pPr>
            <a:r>
              <a:rPr lang="de-DE" b="1" dirty="0" err="1"/>
              <a:t>What</a:t>
            </a:r>
            <a:r>
              <a:rPr lang="de-DE" b="1" dirty="0"/>
              <a:t> Technologies will </a:t>
            </a:r>
            <a:r>
              <a:rPr lang="de-DE" b="1" dirty="0" err="1"/>
              <a:t>be</a:t>
            </a:r>
            <a:r>
              <a:rPr lang="de-DE" b="1" dirty="0"/>
              <a:t> </a:t>
            </a:r>
            <a:r>
              <a:rPr lang="de-DE" b="1" dirty="0" err="1"/>
              <a:t>used</a:t>
            </a:r>
            <a:r>
              <a:rPr lang="de-DE" b="1" dirty="0"/>
              <a:t>?</a:t>
            </a:r>
            <a:endParaRPr b="1" dirty="0"/>
          </a:p>
          <a:p>
            <a:pPr marL="0" lvl="0" indent="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lang="de-DE" dirty="0"/>
              <a:t> 	OS, Web/App Servers, Databases, </a:t>
            </a:r>
            <a:r>
              <a:rPr lang="de-DE" dirty="0" err="1"/>
              <a:t>Architectures</a:t>
            </a:r>
            <a:r>
              <a:rPr lang="de-DE" dirty="0"/>
              <a:t> (SOA/EJB)</a:t>
            </a:r>
            <a:endParaRPr dirty="0"/>
          </a:p>
          <a:p>
            <a:pPr marL="457200" lvl="0" indent="-300037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ct val="56250"/>
              <a:buChar char="●"/>
            </a:pPr>
            <a:r>
              <a:rPr lang="de-DE" b="1" dirty="0" err="1"/>
              <a:t>Programming</a:t>
            </a:r>
            <a:r>
              <a:rPr lang="de-DE" b="1" dirty="0"/>
              <a:t> Language?</a:t>
            </a:r>
            <a:endParaRPr b="1" dirty="0"/>
          </a:p>
          <a:p>
            <a:pPr marL="457200" lvl="0" indent="-30003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56250"/>
              <a:buChar char="●"/>
            </a:pPr>
            <a:r>
              <a:rPr lang="de-DE" b="1" dirty="0" err="1"/>
              <a:t>What</a:t>
            </a:r>
            <a:r>
              <a:rPr lang="de-DE" b="1" dirty="0"/>
              <a:t> </a:t>
            </a:r>
            <a:r>
              <a:rPr lang="de-DE" b="1" dirty="0" err="1"/>
              <a:t>security</a:t>
            </a:r>
            <a:r>
              <a:rPr lang="de-DE" b="1" dirty="0"/>
              <a:t> </a:t>
            </a:r>
            <a:r>
              <a:rPr lang="de-DE" b="1" dirty="0" err="1"/>
              <a:t>mechanisms</a:t>
            </a:r>
            <a:r>
              <a:rPr lang="de-DE" b="1" dirty="0"/>
              <a:t> </a:t>
            </a:r>
            <a:r>
              <a:rPr lang="de-DE" b="1" dirty="0" err="1"/>
              <a:t>applied</a:t>
            </a:r>
            <a:r>
              <a:rPr lang="de-DE" b="1" dirty="0"/>
              <a:t>?</a:t>
            </a:r>
            <a:endParaRPr b="1" dirty="0"/>
          </a:p>
        </p:txBody>
      </p:sp>
      <p:sp>
        <p:nvSpPr>
          <p:cNvPr id="366" name="Google Shape;366;p45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7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Data Flow Diagram (DFD)</a:t>
            </a:r>
            <a:endParaRPr/>
          </a:p>
        </p:txBody>
      </p:sp>
      <p:sp>
        <p:nvSpPr>
          <p:cNvPr id="381" name="Google Shape;381;p47"/>
          <p:cNvSpPr txBox="1">
            <a:spLocks noGrp="1"/>
          </p:cNvSpPr>
          <p:nvPr>
            <p:ph type="body" idx="1"/>
          </p:nvPr>
        </p:nvSpPr>
        <p:spPr>
          <a:xfrm>
            <a:off x="457200" y="1527225"/>
            <a:ext cx="8229600" cy="2127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457200" lvl="0" indent="-300037" algn="l" rtl="0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ct val="56250"/>
              <a:buChar char="●"/>
            </a:pPr>
            <a:r>
              <a:rPr lang="de-DE"/>
              <a:t>A </a:t>
            </a:r>
            <a:r>
              <a:rPr lang="de-DE">
                <a:solidFill>
                  <a:srgbClr val="2EC6D6"/>
                </a:solidFill>
              </a:rPr>
              <a:t>data-flow diagram</a:t>
            </a:r>
            <a:r>
              <a:rPr lang="de-DE"/>
              <a:t> is a way of representing a </a:t>
            </a:r>
            <a:r>
              <a:rPr lang="de-DE">
                <a:solidFill>
                  <a:srgbClr val="FF0080"/>
                </a:solidFill>
              </a:rPr>
              <a:t>flow of data</a:t>
            </a:r>
            <a:r>
              <a:rPr lang="de-DE"/>
              <a:t> through a process or a system. </a:t>
            </a:r>
            <a:endParaRPr/>
          </a:p>
          <a:p>
            <a:pPr marL="457200" lvl="0" indent="-30003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56250"/>
              <a:buChar char="●"/>
            </a:pPr>
            <a:r>
              <a:rPr lang="de-DE"/>
              <a:t>DFDs also </a:t>
            </a:r>
            <a:r>
              <a:rPr lang="de-DE">
                <a:solidFill>
                  <a:srgbClr val="FF0080"/>
                </a:solidFill>
              </a:rPr>
              <a:t>provide information about the outputs and inputs</a:t>
            </a:r>
            <a:r>
              <a:rPr lang="de-DE"/>
              <a:t> of each entity and the process itself.</a:t>
            </a:r>
            <a:endParaRPr/>
          </a:p>
          <a:p>
            <a:pPr marL="457200" lvl="0" indent="-30003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56250"/>
              <a:buChar char="●"/>
            </a:pPr>
            <a:r>
              <a:rPr lang="de-DE"/>
              <a:t>Shows all relevant </a:t>
            </a:r>
            <a:r>
              <a:rPr lang="de-DE">
                <a:solidFill>
                  <a:srgbClr val="FF0080"/>
                </a:solidFill>
              </a:rPr>
              <a:t>steps</a:t>
            </a:r>
            <a:r>
              <a:rPr lang="de-DE"/>
              <a:t> data goes through</a:t>
            </a:r>
            <a:endParaRPr/>
          </a:p>
        </p:txBody>
      </p:sp>
      <p:sp>
        <p:nvSpPr>
          <p:cNvPr id="382" name="Google Shape;382;p47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27</a:t>
            </a:fld>
            <a:endParaRPr/>
          </a:p>
        </p:txBody>
      </p:sp>
      <p:pic>
        <p:nvPicPr>
          <p:cNvPr id="383" name="Google Shape;383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5100" y="3813850"/>
            <a:ext cx="3686175" cy="20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47"/>
          <p:cNvSpPr txBox="1"/>
          <p:nvPr/>
        </p:nvSpPr>
        <p:spPr>
          <a:xfrm>
            <a:off x="1446688" y="5834038"/>
            <a:ext cx="6963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>
                <a:latin typeface="Calibri"/>
                <a:ea typeface="Calibri"/>
                <a:cs typeface="Calibri"/>
                <a:sym typeface="Calibri"/>
              </a:rPr>
              <a:t>DFD </a:t>
            </a:r>
            <a:r>
              <a:rPr lang="de-DE" dirty="0" err="1"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de-DE" dirty="0"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de-DE" dirty="0" err="1">
                <a:latin typeface="Calibri"/>
                <a:ea typeface="Calibri"/>
                <a:cs typeface="Calibri"/>
                <a:sym typeface="Calibri"/>
              </a:rPr>
              <a:t>Social</a:t>
            </a:r>
            <a:r>
              <a:rPr lang="de-DE" dirty="0">
                <a:latin typeface="Calibri"/>
                <a:ea typeface="Calibri"/>
                <a:cs typeface="Calibri"/>
                <a:sym typeface="Calibri"/>
              </a:rPr>
              <a:t> Network </a:t>
            </a:r>
            <a:r>
              <a:rPr lang="de-DE" dirty="0" err="1">
                <a:latin typeface="Calibri"/>
                <a:ea typeface="Calibri"/>
                <a:cs typeface="Calibri"/>
                <a:sym typeface="Calibri"/>
              </a:rPr>
              <a:t>application</a:t>
            </a:r>
            <a:r>
              <a:rPr lang="de-DE" dirty="0">
                <a:latin typeface="Calibri"/>
                <a:ea typeface="Calibri"/>
                <a:cs typeface="Calibri"/>
                <a:sym typeface="Calibri"/>
              </a:rPr>
              <a:t> (1)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47"/>
          <p:cNvSpPr txBox="1"/>
          <p:nvPr/>
        </p:nvSpPr>
        <p:spPr>
          <a:xfrm>
            <a:off x="376000" y="6231100"/>
            <a:ext cx="80337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Font typeface="Calibri"/>
              <a:buAutoNum type="arabicParenBoth"/>
            </a:pP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Deng, M.,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Wuyts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, K.,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Scandariato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, R.,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Preneel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, B., &amp;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Joosen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, W. (2011). A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privacy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threat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analysis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framework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supporting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elicitation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fulfillment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privacy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requirements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de-DE" sz="1300" dirty="0" err="1">
                <a:latin typeface="Calibri"/>
                <a:ea typeface="Calibri"/>
                <a:cs typeface="Calibri"/>
                <a:sym typeface="Calibri"/>
              </a:rPr>
              <a:t>Requirements</a:t>
            </a:r>
            <a:r>
              <a:rPr lang="de-DE" sz="1300" dirty="0">
                <a:latin typeface="Calibri"/>
                <a:ea typeface="Calibri"/>
                <a:cs typeface="Calibri"/>
                <a:sym typeface="Calibri"/>
              </a:rPr>
              <a:t> Engineering, 16(1), 3-32.</a:t>
            </a:r>
            <a:endParaRPr sz="13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DFD Elements</a:t>
            </a:r>
          </a:p>
        </p:txBody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solidFill>
                  <a:srgbClr val="FF0080"/>
                </a:solidFill>
              </a:rPr>
              <a:t>Process</a:t>
            </a:r>
          </a:p>
          <a:p>
            <a:pPr lvl="1"/>
            <a:r>
              <a:rPr lang="en-US" dirty="0"/>
              <a:t>A process is a unit of work that operates on the data</a:t>
            </a:r>
          </a:p>
          <a:p>
            <a:r>
              <a:rPr lang="en-US" dirty="0">
                <a:solidFill>
                  <a:srgbClr val="FF0080"/>
                </a:solidFill>
              </a:rPr>
              <a:t>Data flow</a:t>
            </a:r>
          </a:p>
          <a:p>
            <a:pPr lvl="1"/>
            <a:r>
              <a:rPr lang="en-US" dirty="0"/>
              <a:t>A data flow is a named flow of data through a system of processes</a:t>
            </a:r>
          </a:p>
          <a:p>
            <a:r>
              <a:rPr lang="en-US" dirty="0">
                <a:solidFill>
                  <a:srgbClr val="FF0080"/>
                </a:solidFill>
              </a:rPr>
              <a:t>Data store</a:t>
            </a:r>
          </a:p>
          <a:p>
            <a:pPr lvl="1"/>
            <a:r>
              <a:rPr lang="en-US" dirty="0"/>
              <a:t>A data store is a logical repository of data</a:t>
            </a:r>
          </a:p>
          <a:p>
            <a:r>
              <a:rPr lang="en-US" dirty="0">
                <a:solidFill>
                  <a:srgbClr val="FF0080"/>
                </a:solidFill>
              </a:rPr>
              <a:t>External entity</a:t>
            </a:r>
          </a:p>
          <a:p>
            <a:pPr lvl="1"/>
            <a:r>
              <a:rPr lang="en-US" dirty="0"/>
              <a:t>An external agent is a source or destination of data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FA57EC-D2A0-B287-69F5-DA7D2B00C969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20683092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61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STRIDE in Action</a:t>
            </a:r>
            <a:endParaRPr/>
          </a:p>
        </p:txBody>
      </p:sp>
      <p:sp>
        <p:nvSpPr>
          <p:cNvPr id="514" name="Google Shape;514;p61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29</a:t>
            </a:fld>
            <a:endParaRPr/>
          </a:p>
        </p:txBody>
      </p:sp>
      <p:pic>
        <p:nvPicPr>
          <p:cNvPr id="515" name="Google Shape;515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3925" y="1430450"/>
            <a:ext cx="4682976" cy="237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7075" y="4094603"/>
            <a:ext cx="3990843" cy="2462147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p61"/>
          <p:cNvSpPr/>
          <p:nvPr/>
        </p:nvSpPr>
        <p:spPr>
          <a:xfrm>
            <a:off x="347075" y="4094600"/>
            <a:ext cx="943500" cy="254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18" name="Google Shape;518;p61"/>
          <p:cNvPicPr preferRelativeResize="0"/>
          <p:nvPr/>
        </p:nvPicPr>
        <p:blipFill rotWithShape="1">
          <a:blip r:embed="rId5">
            <a:alphaModFix/>
          </a:blip>
          <a:srcRect t="5231"/>
          <a:stretch/>
        </p:blipFill>
        <p:spPr>
          <a:xfrm>
            <a:off x="5373625" y="4022675"/>
            <a:ext cx="2469250" cy="260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6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7073" y="4094604"/>
            <a:ext cx="525975" cy="561050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61"/>
          <p:cNvSpPr/>
          <p:nvPr/>
        </p:nvSpPr>
        <p:spPr>
          <a:xfrm>
            <a:off x="1766900" y="4956325"/>
            <a:ext cx="464100" cy="434400"/>
          </a:xfrm>
          <a:prstGeom prst="donut">
            <a:avLst>
              <a:gd name="adj" fmla="val 25000"/>
            </a:avLst>
          </a:prstGeom>
          <a:solidFill>
            <a:srgbClr val="FF0080"/>
          </a:solidFill>
          <a:ln w="9525" cap="flat" cmpd="sng">
            <a:solidFill>
              <a:srgbClr val="FF008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21" name="Google Shape;521;p61"/>
          <p:cNvCxnSpPr>
            <a:stCxn id="520" idx="7"/>
            <a:endCxn id="518" idx="1"/>
          </p:cNvCxnSpPr>
          <p:nvPr/>
        </p:nvCxnSpPr>
        <p:spPr>
          <a:xfrm rot="-5400000" flipH="1">
            <a:off x="3615484" y="3567491"/>
            <a:ext cx="305700" cy="3210600"/>
          </a:xfrm>
          <a:prstGeom prst="bentConnector4">
            <a:avLst>
              <a:gd name="adj1" fmla="val -98705"/>
              <a:gd name="adj2" fmla="val 51058"/>
            </a:avLst>
          </a:prstGeom>
          <a:noFill/>
          <a:ln w="38100" cap="flat" cmpd="sng">
            <a:solidFill>
              <a:srgbClr val="FF0080"/>
            </a:solidFill>
            <a:prstDash val="solid"/>
            <a:round/>
            <a:headEnd type="none" w="med" len="med"/>
            <a:tailEnd type="stealth" w="med" len="med"/>
          </a:ln>
        </p:spPr>
      </p:cxnSp>
      <p:pic>
        <p:nvPicPr>
          <p:cNvPr id="522" name="Google Shape;522;p6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43023" y="3803354"/>
            <a:ext cx="525975" cy="561040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61"/>
          <p:cNvSpPr txBox="1"/>
          <p:nvPr/>
        </p:nvSpPr>
        <p:spPr>
          <a:xfrm>
            <a:off x="6046850" y="6556750"/>
            <a:ext cx="1632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>
                <a:latin typeface="Calibri"/>
                <a:ea typeface="Calibri"/>
                <a:cs typeface="Calibri"/>
                <a:sym typeface="Calibri"/>
              </a:rPr>
              <a:t>Spoofing Threats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59"/>
          <p:cNvSpPr txBox="1">
            <a:spLocks noGrp="1"/>
          </p:cNvSpPr>
          <p:nvPr>
            <p:ph type="title"/>
          </p:nvPr>
        </p:nvSpPr>
        <p:spPr>
          <a:xfrm>
            <a:off x="457200" y="790136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/>
              <a:t>DFD Elements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Threat</a:t>
            </a:r>
            <a:r>
              <a:rPr lang="de-DE" dirty="0"/>
              <a:t> </a:t>
            </a:r>
            <a:r>
              <a:rPr lang="de-DE" dirty="0" err="1"/>
              <a:t>Categories</a:t>
            </a:r>
            <a:endParaRPr dirty="0"/>
          </a:p>
        </p:txBody>
      </p:sp>
      <p:sp>
        <p:nvSpPr>
          <p:cNvPr id="495" name="Google Shape;495;p59"/>
          <p:cNvSpPr txBox="1">
            <a:spLocks noGrp="1"/>
          </p:cNvSpPr>
          <p:nvPr>
            <p:ph type="body" idx="1"/>
          </p:nvPr>
        </p:nvSpPr>
        <p:spPr>
          <a:xfrm>
            <a:off x="457200" y="1784599"/>
            <a:ext cx="8229600" cy="2048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334327" algn="l" rtl="0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ct val="56250"/>
              <a:buChar char="●"/>
            </a:pPr>
            <a:r>
              <a:rPr lang="de-DE" dirty="0" err="1"/>
              <a:t>Only</a:t>
            </a:r>
            <a:r>
              <a:rPr lang="de-DE" dirty="0"/>
              <a:t> a </a:t>
            </a:r>
            <a:r>
              <a:rPr lang="de-DE" dirty="0" err="1"/>
              <a:t>subset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threat</a:t>
            </a:r>
            <a:r>
              <a:rPr lang="de-DE" dirty="0"/>
              <a:t> </a:t>
            </a:r>
            <a:r>
              <a:rPr lang="de-DE" dirty="0" err="1"/>
              <a:t>categories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relevant</a:t>
            </a:r>
            <a:endParaRPr dirty="0"/>
          </a:p>
          <a:p>
            <a:pPr marL="457200" lvl="0" indent="-33432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56250"/>
              <a:buChar char="●"/>
            </a:pPr>
            <a:r>
              <a:rPr lang="de-DE" dirty="0"/>
              <a:t>Not “</a:t>
            </a:r>
            <a:r>
              <a:rPr lang="de-DE" dirty="0" err="1"/>
              <a:t>everything</a:t>
            </a:r>
            <a:r>
              <a:rPr lang="de-DE" dirty="0"/>
              <a:t>”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wrong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unless</a:t>
            </a:r>
            <a:r>
              <a:rPr lang="de-DE" dirty="0"/>
              <a:t> </a:t>
            </a:r>
            <a:r>
              <a:rPr lang="de-DE" dirty="0" err="1"/>
              <a:t>it’s</a:t>
            </a:r>
            <a:r>
              <a:rPr lang="de-DE" dirty="0"/>
              <a:t> a </a:t>
            </a:r>
            <a:r>
              <a:rPr lang="de-DE" dirty="0" err="1"/>
              <a:t>process</a:t>
            </a:r>
            <a:r>
              <a:rPr lang="de-DE" dirty="0"/>
              <a:t>)</a:t>
            </a:r>
            <a:endParaRPr dirty="0"/>
          </a:p>
        </p:txBody>
      </p:sp>
      <p:sp>
        <p:nvSpPr>
          <p:cNvPr id="496" name="Google Shape;496;p59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30</a:t>
            </a:fld>
            <a:endParaRPr/>
          </a:p>
        </p:txBody>
      </p:sp>
      <p:pic>
        <p:nvPicPr>
          <p:cNvPr id="497" name="Google Shape;497;p59"/>
          <p:cNvPicPr preferRelativeResize="0"/>
          <p:nvPr/>
        </p:nvPicPr>
        <p:blipFill rotWithShape="1">
          <a:blip r:embed="rId3">
            <a:alphaModFix/>
          </a:blip>
          <a:srcRect t="14052"/>
          <a:stretch/>
        </p:blipFill>
        <p:spPr>
          <a:xfrm>
            <a:off x="740275" y="3998000"/>
            <a:ext cx="7873051" cy="19064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215555A-E85A-A6B1-DE93-4516E5DC98D6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Spoofing threats – Examples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31</a:t>
            </a:fld>
            <a:endParaRPr lang="en-US"/>
          </a:p>
        </p:txBody>
      </p:sp>
      <p:pic>
        <p:nvPicPr>
          <p:cNvPr id="6" name="Picture 5" descr="Screen Shot 2016-02-11 at 10.09.5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10" y="1367837"/>
            <a:ext cx="4870495" cy="54280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B294B50-BFEC-C746-961B-3D08BD7CCC93}"/>
              </a:ext>
            </a:extLst>
          </p:cNvPr>
          <p:cNvSpPr txBox="1"/>
          <p:nvPr/>
        </p:nvSpPr>
        <p:spPr>
          <a:xfrm>
            <a:off x="5845092" y="1996440"/>
            <a:ext cx="28417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/>
              <a:t>Given by the methodology to get the novice analyst started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9F6138-93F9-6641-A39A-E876BC136D92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40383624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63176-2368-F54B-81AE-D3EC2F407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Tool support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EA4E59-B37E-7542-A33C-A2C572810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 dirty="0"/>
              <a:t>Microsoft </a:t>
            </a:r>
            <a:r>
              <a:rPr lang="en-DE" dirty="0">
                <a:solidFill>
                  <a:srgbClr val="2DC6D6"/>
                </a:solidFill>
              </a:rPr>
              <a:t>Threat Modeling Tool</a:t>
            </a:r>
          </a:p>
          <a:p>
            <a:pPr lvl="1"/>
            <a:r>
              <a:rPr lang="en-DE" dirty="0"/>
              <a:t>Draw DFD</a:t>
            </a:r>
          </a:p>
          <a:p>
            <a:pPr lvl="1"/>
            <a:r>
              <a:rPr lang="en-DE" dirty="0"/>
              <a:t>Add a lot of properties to the DFD elements</a:t>
            </a:r>
          </a:p>
          <a:p>
            <a:pPr lvl="1"/>
            <a:r>
              <a:rPr lang="en-DE" dirty="0"/>
              <a:t>Tool generates threats</a:t>
            </a:r>
          </a:p>
          <a:p>
            <a:pPr lvl="1"/>
            <a:r>
              <a:rPr lang="en-DE" dirty="0">
                <a:solidFill>
                  <a:srgbClr val="FF0080"/>
                </a:solidFill>
              </a:rPr>
              <a:t>Your mileage may vary!</a:t>
            </a:r>
          </a:p>
          <a:p>
            <a:endParaRPr lang="en-DE" dirty="0"/>
          </a:p>
          <a:p>
            <a:r>
              <a:rPr lang="en-DE" dirty="0"/>
              <a:t>OWASP </a:t>
            </a:r>
            <a:r>
              <a:rPr lang="en-DE" dirty="0">
                <a:solidFill>
                  <a:srgbClr val="2DC6D6"/>
                </a:solidFill>
              </a:rPr>
              <a:t>Threat Dragon</a:t>
            </a:r>
          </a:p>
          <a:p>
            <a:pPr lvl="1"/>
            <a:r>
              <a:rPr lang="en-DE" dirty="0"/>
              <a:t>Open source version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4E9FA-E30B-1D46-AB27-AF2D26AF4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1656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STRIDE effective?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92871" y="3025303"/>
            <a:ext cx="1232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rgbClr val="004080"/>
                </a:solidFill>
              </a:rPr>
              <a:t>Correctness</a:t>
            </a:r>
            <a:r>
              <a:rPr lang="en-US" sz="1400">
                <a:solidFill>
                  <a:srgbClr val="004080"/>
                </a:solidFill>
              </a:rPr>
              <a:t> </a:t>
            </a:r>
            <a:endParaRPr lang="en-US" sz="1100">
              <a:solidFill>
                <a:srgbClr val="00408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92871" y="2468119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004080"/>
                </a:solidFill>
              </a:rPr>
              <a:t>81</a:t>
            </a:r>
            <a:r>
              <a:rPr lang="en-US" sz="2400">
                <a:solidFill>
                  <a:srgbClr val="004080"/>
                </a:solidFill>
              </a:rPr>
              <a:t> % </a:t>
            </a:r>
          </a:p>
        </p:txBody>
      </p:sp>
      <p:sp>
        <p:nvSpPr>
          <p:cNvPr id="22" name="TextBox 21"/>
          <p:cNvSpPr txBox="1"/>
          <p:nvPr/>
        </p:nvSpPr>
        <p:spPr>
          <a:xfrm rot="19830851">
            <a:off x="2450736" y="2847815"/>
            <a:ext cx="13003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solidFill>
                  <a:srgbClr val="004080"/>
                </a:solidFill>
              </a:rPr>
              <a:t>REPORTED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22786" y="2606618"/>
            <a:ext cx="5739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4080"/>
                </a:solidFill>
                <a:sym typeface="Wingdings"/>
              </a:rPr>
              <a:t></a:t>
            </a:r>
            <a:endParaRPr lang="en-US" sz="3600" dirty="0">
              <a:solidFill>
                <a:srgbClr val="00408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 rot="16200000">
            <a:off x="347088" y="2820408"/>
            <a:ext cx="1736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Avg.  # threats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82D8268-0D50-734E-B7B3-615F7352C0FA}"/>
              </a:ext>
            </a:extLst>
          </p:cNvPr>
          <p:cNvSpPr txBox="1"/>
          <p:nvPr/>
        </p:nvSpPr>
        <p:spPr>
          <a:xfrm rot="16200000">
            <a:off x="323290" y="5351677"/>
            <a:ext cx="1736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Avg.  # threats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9C4AF30-0D3E-C940-B2E4-400F98026036}"/>
              </a:ext>
            </a:extLst>
          </p:cNvPr>
          <p:cNvSpPr txBox="1"/>
          <p:nvPr/>
        </p:nvSpPr>
        <p:spPr>
          <a:xfrm>
            <a:off x="6092871" y="5558048"/>
            <a:ext cx="13798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80"/>
                </a:solidFill>
              </a:rPr>
              <a:t>Completeness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DF1610C-6A3A-5C47-9BFA-2349503C51FE}"/>
              </a:ext>
            </a:extLst>
          </p:cNvPr>
          <p:cNvSpPr txBox="1"/>
          <p:nvPr/>
        </p:nvSpPr>
        <p:spPr>
          <a:xfrm>
            <a:off x="6092871" y="5000864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FF0080"/>
                </a:solidFill>
              </a:rPr>
              <a:t>36</a:t>
            </a:r>
            <a:r>
              <a:rPr lang="en-US" sz="2400">
                <a:solidFill>
                  <a:srgbClr val="FF0080"/>
                </a:solidFill>
              </a:rPr>
              <a:t> %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297009D-A6AA-CA48-B041-6305ABE30A5D}"/>
              </a:ext>
            </a:extLst>
          </p:cNvPr>
          <p:cNvSpPr txBox="1"/>
          <p:nvPr/>
        </p:nvSpPr>
        <p:spPr>
          <a:xfrm>
            <a:off x="325287" y="5139363"/>
            <a:ext cx="5739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80"/>
                </a:solidFill>
                <a:sym typeface="Wingdings"/>
              </a:rPr>
              <a:t></a:t>
            </a:r>
            <a:endParaRPr lang="en-US" sz="3600" dirty="0">
              <a:solidFill>
                <a:srgbClr val="FF008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6782349-F237-3748-8A4D-35CA54C44C28}"/>
              </a:ext>
            </a:extLst>
          </p:cNvPr>
          <p:cNvSpPr txBox="1"/>
          <p:nvPr/>
        </p:nvSpPr>
        <p:spPr>
          <a:xfrm rot="20226511">
            <a:off x="3833183" y="4889991"/>
            <a:ext cx="11424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solidFill>
                  <a:srgbClr val="FF0080"/>
                </a:solidFill>
              </a:rPr>
              <a:t>EXISTING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A336F4-3B6B-BB40-B0D8-A7CD5189C3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330" y="1913480"/>
            <a:ext cx="4775200" cy="2476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A08F2DE-6F42-1E42-BA87-9E553D981E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1531" y="4446239"/>
            <a:ext cx="4775200" cy="24765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3180D82-CDE6-CE44-BBC7-5165D441357F}"/>
              </a:ext>
            </a:extLst>
          </p:cNvPr>
          <p:cNvSpPr txBox="1"/>
          <p:nvPr/>
        </p:nvSpPr>
        <p:spPr>
          <a:xfrm>
            <a:off x="575078" y="1313612"/>
            <a:ext cx="8412924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8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/>
              <a:t>R. Scandariato, K. </a:t>
            </a:r>
            <a:r>
              <a:rPr lang="en-US" sz="1200" dirty="0" err="1"/>
              <a:t>Wuyts</a:t>
            </a:r>
            <a:r>
              <a:rPr lang="en-US" sz="1200" dirty="0"/>
              <a:t>, W. </a:t>
            </a:r>
            <a:r>
              <a:rPr lang="en-US" sz="1200" dirty="0" err="1"/>
              <a:t>Joosen</a:t>
            </a:r>
            <a:r>
              <a:rPr lang="en-US" sz="1200" dirty="0"/>
              <a:t>, </a:t>
            </a:r>
            <a:r>
              <a:rPr lang="en-US" sz="1200" i="1" dirty="0"/>
              <a:t>A descriptive study of Microsoft’s threat modeling technique</a:t>
            </a:r>
            <a:r>
              <a:rPr lang="en-US" sz="1200" dirty="0"/>
              <a:t>, </a:t>
            </a:r>
            <a:r>
              <a:rPr lang="en-US" sz="1200" dirty="0">
                <a:solidFill>
                  <a:schemeClr val="tx1"/>
                </a:solidFill>
              </a:rPr>
              <a:t>Requirements Engineering), 2015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BE5071-E938-4F4F-BD98-71ACC183A103}"/>
              </a:ext>
            </a:extLst>
          </p:cNvPr>
          <p:cNvSpPr txBox="1"/>
          <p:nvPr/>
        </p:nvSpPr>
        <p:spPr>
          <a:xfrm>
            <a:off x="6092871" y="5998651"/>
            <a:ext cx="2853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b="1" i="1" dirty="0"/>
              <a:t>Problem of threat explosion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55CF56-B561-E648-89AA-B1D63DA330DA}"/>
              </a:ext>
            </a:extLst>
          </p:cNvPr>
          <p:cNvSpPr txBox="1"/>
          <p:nvPr/>
        </p:nvSpPr>
        <p:spPr>
          <a:xfrm>
            <a:off x="6092870" y="3474250"/>
            <a:ext cx="1675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b="1" i="1" dirty="0"/>
              <a:t>Good guidance</a:t>
            </a:r>
          </a:p>
        </p:txBody>
      </p:sp>
    </p:spTree>
    <p:extLst>
      <p:ext uri="{BB962C8B-B14F-4D97-AF65-F5344CB8AC3E}">
        <p14:creationId xmlns:p14="http://schemas.microsoft.com/office/powerpoint/2010/main" val="1291507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8" grpId="0"/>
      <p:bldP spid="35" grpId="0"/>
      <p:bldP spid="36" grpId="0"/>
      <p:bldP spid="37" grpId="0"/>
      <p:bldP spid="38" grpId="0"/>
      <p:bldP spid="3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62"/>
          <p:cNvSpPr txBox="1">
            <a:spLocks noGrp="1"/>
          </p:cNvSpPr>
          <p:nvPr>
            <p:ph type="title"/>
          </p:nvPr>
        </p:nvSpPr>
        <p:spPr>
          <a:xfrm>
            <a:off x="457200" y="2463817"/>
            <a:ext cx="8037600" cy="1362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4200"/>
              <a:t>Knowledge Repositories of Security Attack</a:t>
            </a:r>
            <a:endParaRPr sz="4200"/>
          </a:p>
        </p:txBody>
      </p:sp>
    </p:spTree>
    <p:extLst>
      <p:ext uri="{BB962C8B-B14F-4D97-AF65-F5344CB8AC3E}">
        <p14:creationId xmlns:p14="http://schemas.microsoft.com/office/powerpoint/2010/main" val="15590835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085C3-DE42-734D-AE4E-F13F327BF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Thinking to threat scenarios is hard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F7034-AB9B-934D-8461-AC7EEEB827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DE" dirty="0"/>
              <a:t>Especially for </a:t>
            </a:r>
            <a:r>
              <a:rPr lang="en-DE" dirty="0">
                <a:solidFill>
                  <a:srgbClr val="30C6D6"/>
                </a:solidFill>
              </a:rPr>
              <a:t>novices</a:t>
            </a:r>
            <a:r>
              <a:rPr lang="en-DE" dirty="0"/>
              <a:t> (non security experts)</a:t>
            </a:r>
          </a:p>
          <a:p>
            <a:r>
              <a:rPr lang="en-DE" dirty="0"/>
              <a:t>Knowledge of </a:t>
            </a:r>
            <a:r>
              <a:rPr lang="en-DE" dirty="0">
                <a:solidFill>
                  <a:srgbClr val="30C6D6"/>
                </a:solidFill>
              </a:rPr>
              <a:t>“what attackers can do” </a:t>
            </a:r>
            <a:r>
              <a:rPr lang="en-DE" dirty="0"/>
              <a:t>is needed</a:t>
            </a:r>
          </a:p>
          <a:p>
            <a:pPr lvl="1"/>
            <a:r>
              <a:rPr lang="de-DE" dirty="0" err="1"/>
              <a:t>Adversary</a:t>
            </a:r>
            <a:r>
              <a:rPr lang="de-DE" dirty="0"/>
              <a:t> </a:t>
            </a:r>
            <a:r>
              <a:rPr lang="de-DE" dirty="0" err="1"/>
              <a:t>tactics</a:t>
            </a:r>
            <a:r>
              <a:rPr lang="de-DE" dirty="0"/>
              <a:t>, </a:t>
            </a:r>
            <a:r>
              <a:rPr lang="de-DE" dirty="0" err="1"/>
              <a:t>techniques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procedures</a:t>
            </a:r>
            <a:r>
              <a:rPr lang="de-DE" dirty="0"/>
              <a:t> </a:t>
            </a:r>
          </a:p>
          <a:p>
            <a:pPr lvl="1"/>
            <a:r>
              <a:rPr lang="de-DE" dirty="0"/>
              <a:t>Knowledge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vulnerabilities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exploited</a:t>
            </a:r>
            <a:endParaRPr lang="de-DE" dirty="0"/>
          </a:p>
          <a:p>
            <a:r>
              <a:rPr lang="de-DE" dirty="0"/>
              <a:t>This </a:t>
            </a:r>
            <a:r>
              <a:rPr lang="de-DE" dirty="0" err="1"/>
              <a:t>helps</a:t>
            </a:r>
            <a:r>
              <a:rPr lang="de-DE" dirty="0"/>
              <a:t> </a:t>
            </a:r>
            <a:r>
              <a:rPr lang="de-DE" dirty="0" err="1">
                <a:solidFill>
                  <a:srgbClr val="30C6D6"/>
                </a:solidFill>
              </a:rPr>
              <a:t>finding</a:t>
            </a:r>
            <a:r>
              <a:rPr lang="de-DE" dirty="0">
                <a:solidFill>
                  <a:srgbClr val="30C6D6"/>
                </a:solidFill>
              </a:rPr>
              <a:t> </a:t>
            </a:r>
            <a:r>
              <a:rPr lang="de-DE" dirty="0" err="1">
                <a:solidFill>
                  <a:srgbClr val="30C6D6"/>
                </a:solidFill>
              </a:rPr>
              <a:t>threats</a:t>
            </a:r>
            <a:r>
              <a:rPr lang="de-DE" dirty="0">
                <a:solidFill>
                  <a:srgbClr val="30C6D6"/>
                </a:solidFill>
              </a:rPr>
              <a:t> </a:t>
            </a:r>
            <a:r>
              <a:rPr lang="de-DE" dirty="0" err="1">
                <a:solidFill>
                  <a:srgbClr val="30C6D6"/>
                </a:solidFill>
              </a:rPr>
              <a:t>more</a:t>
            </a:r>
            <a:r>
              <a:rPr lang="de-DE" dirty="0">
                <a:solidFill>
                  <a:srgbClr val="30C6D6"/>
                </a:solidFill>
              </a:rPr>
              <a:t> </a:t>
            </a:r>
            <a:r>
              <a:rPr lang="de-DE" dirty="0" err="1">
                <a:solidFill>
                  <a:srgbClr val="30C6D6"/>
                </a:solidFill>
              </a:rPr>
              <a:t>efficiently</a:t>
            </a:r>
            <a:endParaRPr lang="de-DE" dirty="0">
              <a:solidFill>
                <a:srgbClr val="30C6D6"/>
              </a:solidFill>
            </a:endParaRPr>
          </a:p>
          <a:p>
            <a:endParaRPr lang="en-DE" dirty="0"/>
          </a:p>
          <a:p>
            <a:endParaRPr lang="en-DE" dirty="0"/>
          </a:p>
          <a:p>
            <a:r>
              <a:rPr lang="en-DE" b="1" dirty="0"/>
              <a:t>Collections of attack types </a:t>
            </a:r>
            <a:r>
              <a:rPr lang="en-DE" dirty="0"/>
              <a:t>are available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DE" dirty="0"/>
              <a:t>To provide </a:t>
            </a:r>
            <a:r>
              <a:rPr lang="en-DE" dirty="0">
                <a:solidFill>
                  <a:srgbClr val="FF0080"/>
                </a:solidFill>
              </a:rPr>
              <a:t>inspiration</a:t>
            </a:r>
            <a:r>
              <a:rPr lang="en-DE" dirty="0"/>
              <a:t> (mainly for novices)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dirty="0"/>
              <a:t>W</a:t>
            </a:r>
            <a:r>
              <a:rPr lang="en-DE" dirty="0"/>
              <a:t>hen performing a gap analysis (also for experts)</a:t>
            </a:r>
          </a:p>
          <a:p>
            <a:pPr lvl="1"/>
            <a:endParaRPr lang="en-DE" dirty="0"/>
          </a:p>
          <a:p>
            <a:r>
              <a:rPr lang="en-DE" dirty="0"/>
              <a:t>Known ones: ATT&amp;K, </a:t>
            </a:r>
            <a:r>
              <a:rPr lang="en-DE" b="1" dirty="0"/>
              <a:t>CAPEC </a:t>
            </a:r>
            <a:r>
              <a:rPr lang="en-DE" dirty="0"/>
              <a:t>(both from MITRE)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7B7E3-5FEA-BA41-9E70-300F70901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1917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72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 err="1"/>
              <a:t>MITRE‘s</a:t>
            </a:r>
            <a:r>
              <a:rPr lang="de-DE" dirty="0"/>
              <a:t> CAPEC</a:t>
            </a:r>
            <a:endParaRPr dirty="0"/>
          </a:p>
        </p:txBody>
      </p:sp>
      <p:sp>
        <p:nvSpPr>
          <p:cNvPr id="641" name="Google Shape;641;p72"/>
          <p:cNvSpPr txBox="1">
            <a:spLocks noGrp="1"/>
          </p:cNvSpPr>
          <p:nvPr>
            <p:ph type="body" idx="1"/>
          </p:nvPr>
        </p:nvSpPr>
        <p:spPr>
          <a:xfrm>
            <a:off x="457200" y="1527225"/>
            <a:ext cx="8229600" cy="4454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0515" algn="l" rtl="0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ts val="1290"/>
              <a:buChar char="●"/>
            </a:pPr>
            <a:r>
              <a:rPr lang="de-DE" sz="2060" u="sng" dirty="0"/>
              <a:t>C</a:t>
            </a:r>
            <a:r>
              <a:rPr lang="de-DE" sz="2060" dirty="0"/>
              <a:t>ommon </a:t>
            </a:r>
            <a:r>
              <a:rPr lang="de-DE" sz="2060" u="sng" dirty="0" err="1"/>
              <a:t>A</a:t>
            </a:r>
            <a:r>
              <a:rPr lang="de-DE" sz="2060" dirty="0" err="1"/>
              <a:t>ttack</a:t>
            </a:r>
            <a:r>
              <a:rPr lang="de-DE" sz="2060" dirty="0"/>
              <a:t> </a:t>
            </a:r>
            <a:r>
              <a:rPr lang="de-DE" sz="2060" u="sng" dirty="0"/>
              <a:t>P</a:t>
            </a:r>
            <a:r>
              <a:rPr lang="de-DE" sz="2060" dirty="0"/>
              <a:t>attern </a:t>
            </a:r>
            <a:r>
              <a:rPr lang="de-DE" sz="2060" u="sng" dirty="0" err="1"/>
              <a:t>E</a:t>
            </a:r>
            <a:r>
              <a:rPr lang="de-DE" sz="2060" dirty="0" err="1"/>
              <a:t>numerations</a:t>
            </a:r>
            <a:r>
              <a:rPr lang="de-DE" sz="2060" dirty="0"/>
              <a:t> </a:t>
            </a:r>
            <a:r>
              <a:rPr lang="de-DE" sz="2060" dirty="0" err="1"/>
              <a:t>and</a:t>
            </a:r>
            <a:r>
              <a:rPr lang="de-DE" sz="2060" dirty="0"/>
              <a:t> </a:t>
            </a:r>
            <a:r>
              <a:rPr lang="de-DE" sz="2060" u="sng" dirty="0" err="1"/>
              <a:t>C</a:t>
            </a:r>
            <a:r>
              <a:rPr lang="de-DE" sz="2060" dirty="0" err="1"/>
              <a:t>lassifications</a:t>
            </a:r>
            <a:endParaRPr sz="2060" dirty="0"/>
          </a:p>
          <a:p>
            <a:pPr marL="457200" lvl="0" indent="-31051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90"/>
              <a:buChar char="●"/>
            </a:pPr>
            <a:r>
              <a:rPr lang="de-DE" sz="2060" dirty="0"/>
              <a:t>CAPEC “</a:t>
            </a:r>
            <a:r>
              <a:rPr lang="de-DE" sz="2060" dirty="0" err="1">
                <a:solidFill>
                  <a:srgbClr val="2EC6D6"/>
                </a:solidFill>
              </a:rPr>
              <a:t>is</a:t>
            </a:r>
            <a:r>
              <a:rPr lang="de-DE" sz="2060" dirty="0">
                <a:solidFill>
                  <a:srgbClr val="2EC6D6"/>
                </a:solidFill>
              </a:rPr>
              <a:t> a </a:t>
            </a:r>
            <a:r>
              <a:rPr lang="de-DE" sz="2060" dirty="0" err="1">
                <a:solidFill>
                  <a:srgbClr val="2EC6D6"/>
                </a:solidFill>
              </a:rPr>
              <a:t>comprehensive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dictionary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and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classification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taxonomy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of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known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attacks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that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can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be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used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by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analysts</a:t>
            </a:r>
            <a:r>
              <a:rPr lang="de-DE" sz="2060" dirty="0">
                <a:solidFill>
                  <a:srgbClr val="2EC6D6"/>
                </a:solidFill>
              </a:rPr>
              <a:t>, </a:t>
            </a:r>
            <a:r>
              <a:rPr lang="de-DE" sz="2060" dirty="0" err="1">
                <a:solidFill>
                  <a:srgbClr val="2EC6D6"/>
                </a:solidFill>
              </a:rPr>
              <a:t>developers</a:t>
            </a:r>
            <a:r>
              <a:rPr lang="de-DE" sz="2060" dirty="0">
                <a:solidFill>
                  <a:srgbClr val="2EC6D6"/>
                </a:solidFill>
              </a:rPr>
              <a:t>, </a:t>
            </a:r>
            <a:r>
              <a:rPr lang="de-DE" sz="2060" dirty="0" err="1">
                <a:solidFill>
                  <a:srgbClr val="2EC6D6"/>
                </a:solidFill>
              </a:rPr>
              <a:t>testers</a:t>
            </a:r>
            <a:r>
              <a:rPr lang="de-DE" sz="2060" dirty="0">
                <a:solidFill>
                  <a:srgbClr val="2EC6D6"/>
                </a:solidFill>
              </a:rPr>
              <a:t>, </a:t>
            </a:r>
            <a:r>
              <a:rPr lang="de-DE" sz="2060" dirty="0" err="1">
                <a:solidFill>
                  <a:srgbClr val="2EC6D6"/>
                </a:solidFill>
              </a:rPr>
              <a:t>and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educators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to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advance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community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understanding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and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enhance</a:t>
            </a:r>
            <a:r>
              <a:rPr lang="de-DE" sz="2060" dirty="0">
                <a:solidFill>
                  <a:srgbClr val="2EC6D6"/>
                </a:solidFill>
              </a:rPr>
              <a:t> </a:t>
            </a:r>
            <a:r>
              <a:rPr lang="de-DE" sz="2060" dirty="0" err="1">
                <a:solidFill>
                  <a:srgbClr val="2EC6D6"/>
                </a:solidFill>
              </a:rPr>
              <a:t>defenses</a:t>
            </a:r>
            <a:r>
              <a:rPr lang="de-DE" sz="2060" dirty="0"/>
              <a:t>”[1]</a:t>
            </a:r>
            <a:endParaRPr sz="2060" dirty="0"/>
          </a:p>
          <a:p>
            <a:pPr marL="457200" lvl="0" indent="-35941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60"/>
              <a:buChar char="●"/>
            </a:pPr>
            <a:r>
              <a:rPr lang="de-DE" sz="2060" dirty="0"/>
              <a:t>CAPEC </a:t>
            </a:r>
            <a:r>
              <a:rPr lang="de-DE" sz="2060" dirty="0" err="1"/>
              <a:t>provides</a:t>
            </a:r>
            <a:r>
              <a:rPr lang="de-DE" sz="2060" dirty="0"/>
              <a:t> a </a:t>
            </a:r>
            <a:r>
              <a:rPr lang="de-DE" sz="2060" dirty="0" err="1"/>
              <a:t>publicly</a:t>
            </a:r>
            <a:r>
              <a:rPr lang="de-DE" sz="2060" dirty="0"/>
              <a:t> </a:t>
            </a:r>
            <a:r>
              <a:rPr lang="de-DE" sz="2060" dirty="0" err="1"/>
              <a:t>available</a:t>
            </a:r>
            <a:r>
              <a:rPr lang="de-DE" sz="2060" dirty="0"/>
              <a:t> </a:t>
            </a:r>
            <a:r>
              <a:rPr lang="de-DE" sz="2060" dirty="0" err="1"/>
              <a:t>catalog</a:t>
            </a:r>
            <a:r>
              <a:rPr lang="de-DE" sz="2060" dirty="0"/>
              <a:t> </a:t>
            </a:r>
            <a:r>
              <a:rPr lang="de-DE" sz="2060" dirty="0" err="1"/>
              <a:t>of</a:t>
            </a:r>
            <a:r>
              <a:rPr lang="de-DE" sz="2060" dirty="0"/>
              <a:t> </a:t>
            </a:r>
            <a:r>
              <a:rPr lang="de-DE" sz="2060" dirty="0" err="1"/>
              <a:t>common</a:t>
            </a:r>
            <a:r>
              <a:rPr lang="de-DE" sz="2060" dirty="0"/>
              <a:t> </a:t>
            </a:r>
            <a:r>
              <a:rPr lang="de-DE" sz="2060" dirty="0" err="1"/>
              <a:t>attack</a:t>
            </a:r>
            <a:r>
              <a:rPr lang="de-DE" sz="2060" dirty="0"/>
              <a:t> </a:t>
            </a:r>
            <a:r>
              <a:rPr lang="de-DE" sz="2060" dirty="0" err="1"/>
              <a:t>patterns</a:t>
            </a:r>
            <a:r>
              <a:rPr lang="de-DE" sz="2060" dirty="0"/>
              <a:t> (</a:t>
            </a:r>
            <a:r>
              <a:rPr lang="de-DE" sz="2060" b="1" dirty="0" err="1"/>
              <a:t>with</a:t>
            </a:r>
            <a:r>
              <a:rPr lang="de-DE" sz="2060" b="1" dirty="0"/>
              <a:t> </a:t>
            </a:r>
            <a:r>
              <a:rPr lang="de-DE" sz="2060" b="1" dirty="0" err="1"/>
              <a:t>quite</a:t>
            </a:r>
            <a:r>
              <a:rPr lang="de-DE" sz="2060" b="1" dirty="0"/>
              <a:t> </a:t>
            </a:r>
            <a:r>
              <a:rPr lang="de-DE" sz="2060" b="1" dirty="0" err="1"/>
              <a:t>some</a:t>
            </a:r>
            <a:r>
              <a:rPr lang="de-DE" sz="2060" b="1" dirty="0"/>
              <a:t> </a:t>
            </a:r>
            <a:r>
              <a:rPr lang="de-DE" sz="2060" b="1" dirty="0" err="1"/>
              <a:t>focus</a:t>
            </a:r>
            <a:r>
              <a:rPr lang="de-DE" sz="2060" b="1" dirty="0"/>
              <a:t> on </a:t>
            </a:r>
            <a:r>
              <a:rPr lang="de-DE" sz="2060" b="1" dirty="0" err="1"/>
              <a:t>software</a:t>
            </a:r>
            <a:r>
              <a:rPr lang="de-DE" sz="2060" b="1" dirty="0"/>
              <a:t> </a:t>
            </a:r>
            <a:r>
              <a:rPr lang="de-DE" sz="2060" b="1" dirty="0" err="1"/>
              <a:t>security</a:t>
            </a:r>
            <a:r>
              <a:rPr lang="de-DE" sz="2060" dirty="0"/>
              <a:t>) </a:t>
            </a:r>
            <a:r>
              <a:rPr lang="de-DE" sz="2060" dirty="0" err="1"/>
              <a:t>that</a:t>
            </a:r>
            <a:r>
              <a:rPr lang="de-DE" sz="2060" dirty="0"/>
              <a:t> </a:t>
            </a:r>
            <a:r>
              <a:rPr lang="de-DE" sz="2060" dirty="0" err="1"/>
              <a:t>helps</a:t>
            </a:r>
            <a:r>
              <a:rPr lang="de-DE" sz="2060" dirty="0"/>
              <a:t> </a:t>
            </a:r>
            <a:r>
              <a:rPr lang="de-DE" sz="2060" dirty="0" err="1"/>
              <a:t>users</a:t>
            </a:r>
            <a:r>
              <a:rPr lang="de-DE" sz="2060" dirty="0"/>
              <a:t> </a:t>
            </a:r>
            <a:r>
              <a:rPr lang="de-DE" sz="2060" dirty="0" err="1"/>
              <a:t>understand</a:t>
            </a:r>
            <a:r>
              <a:rPr lang="de-DE" sz="2060" dirty="0"/>
              <a:t> </a:t>
            </a:r>
            <a:r>
              <a:rPr lang="de-DE" sz="2060" dirty="0" err="1"/>
              <a:t>how</a:t>
            </a:r>
            <a:r>
              <a:rPr lang="de-DE" sz="2060" dirty="0"/>
              <a:t> </a:t>
            </a:r>
            <a:r>
              <a:rPr lang="de-DE" sz="2060" dirty="0" err="1"/>
              <a:t>adversaries</a:t>
            </a:r>
            <a:r>
              <a:rPr lang="de-DE" sz="2060" dirty="0"/>
              <a:t> </a:t>
            </a:r>
            <a:r>
              <a:rPr lang="de-DE" sz="2060" dirty="0" err="1"/>
              <a:t>exploit</a:t>
            </a:r>
            <a:r>
              <a:rPr lang="de-DE" sz="2060" dirty="0"/>
              <a:t> </a:t>
            </a:r>
            <a:r>
              <a:rPr lang="de-DE" sz="2060" dirty="0" err="1"/>
              <a:t>weaknesses</a:t>
            </a:r>
            <a:r>
              <a:rPr lang="de-DE" sz="2060" dirty="0"/>
              <a:t> in </a:t>
            </a:r>
            <a:r>
              <a:rPr lang="de-DE" sz="2060" dirty="0" err="1"/>
              <a:t>applications</a:t>
            </a:r>
            <a:r>
              <a:rPr lang="de-DE" sz="2060" dirty="0"/>
              <a:t> (i.e., </a:t>
            </a:r>
            <a:r>
              <a:rPr lang="de-DE" sz="2060" dirty="0">
                <a:solidFill>
                  <a:srgbClr val="30C6D6"/>
                </a:solidFill>
              </a:rPr>
              <a:t>ideal </a:t>
            </a:r>
            <a:r>
              <a:rPr lang="de-DE" sz="2060" dirty="0" err="1">
                <a:solidFill>
                  <a:srgbClr val="30C6D6"/>
                </a:solidFill>
              </a:rPr>
              <a:t>for</a:t>
            </a:r>
            <a:r>
              <a:rPr lang="de-DE" sz="2060" dirty="0">
                <a:solidFill>
                  <a:srgbClr val="30C6D6"/>
                </a:solidFill>
              </a:rPr>
              <a:t> </a:t>
            </a:r>
            <a:r>
              <a:rPr lang="de-DE" sz="2060" b="1" dirty="0" err="1">
                <a:solidFill>
                  <a:srgbClr val="30C6D6"/>
                </a:solidFill>
              </a:rPr>
              <a:t>application</a:t>
            </a:r>
            <a:r>
              <a:rPr lang="de-DE" sz="2060" b="1" dirty="0">
                <a:solidFill>
                  <a:srgbClr val="30C6D6"/>
                </a:solidFill>
              </a:rPr>
              <a:t> </a:t>
            </a:r>
            <a:r>
              <a:rPr lang="de-DE" sz="2060" b="1" dirty="0" err="1">
                <a:solidFill>
                  <a:srgbClr val="30C6D6"/>
                </a:solidFill>
              </a:rPr>
              <a:t>threat</a:t>
            </a:r>
            <a:r>
              <a:rPr lang="de-DE" sz="2060" b="1" dirty="0">
                <a:solidFill>
                  <a:srgbClr val="30C6D6"/>
                </a:solidFill>
              </a:rPr>
              <a:t> </a:t>
            </a:r>
            <a:r>
              <a:rPr lang="de-DE" sz="2060" b="1" dirty="0" err="1">
                <a:solidFill>
                  <a:srgbClr val="30C6D6"/>
                </a:solidFill>
              </a:rPr>
              <a:t>modeling</a:t>
            </a:r>
            <a:r>
              <a:rPr lang="de-DE" sz="2060" dirty="0"/>
              <a:t>)</a:t>
            </a:r>
            <a:endParaRPr sz="2060" dirty="0"/>
          </a:p>
        </p:txBody>
      </p:sp>
      <p:sp>
        <p:nvSpPr>
          <p:cNvPr id="642" name="Google Shape;642;p72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36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78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CAPEC Attack Patterns</a:t>
            </a:r>
            <a:endParaRPr/>
          </a:p>
        </p:txBody>
      </p:sp>
      <p:sp>
        <p:nvSpPr>
          <p:cNvPr id="721" name="Google Shape;721;p78"/>
          <p:cNvSpPr txBox="1">
            <a:spLocks noGrp="1"/>
          </p:cNvSpPr>
          <p:nvPr>
            <p:ph type="body" idx="1"/>
          </p:nvPr>
        </p:nvSpPr>
        <p:spPr>
          <a:xfrm>
            <a:off x="457200" y="1527225"/>
            <a:ext cx="8229600" cy="2136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indent="-295910">
              <a:lnSpc>
                <a:spcPct val="95000"/>
              </a:lnSpc>
              <a:spcBef>
                <a:spcPts val="360"/>
              </a:spcBef>
              <a:buSzPts val="1060"/>
              <a:buFont typeface="Arial"/>
              <a:buChar char="●"/>
            </a:pPr>
            <a:r>
              <a:rPr lang="de-DE" sz="2000" dirty="0" err="1"/>
              <a:t>Descriptions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common</a:t>
            </a:r>
            <a:r>
              <a:rPr lang="de-DE" sz="2000" dirty="0"/>
              <a:t> </a:t>
            </a:r>
            <a:r>
              <a:rPr lang="de-DE" sz="2000" dirty="0" err="1"/>
              <a:t>approaches</a:t>
            </a:r>
            <a:r>
              <a:rPr lang="de-DE" sz="2000" dirty="0"/>
              <a:t> </a:t>
            </a:r>
            <a:r>
              <a:rPr lang="de-DE" sz="2000" dirty="0" err="1"/>
              <a:t>employed</a:t>
            </a:r>
            <a:r>
              <a:rPr lang="de-DE" sz="2000" dirty="0"/>
              <a:t> </a:t>
            </a:r>
            <a:r>
              <a:rPr lang="de-DE" sz="2000" dirty="0" err="1"/>
              <a:t>by</a:t>
            </a:r>
            <a:r>
              <a:rPr lang="de-DE" sz="2000" dirty="0"/>
              <a:t> </a:t>
            </a:r>
            <a:r>
              <a:rPr lang="de-DE" sz="2000" dirty="0" err="1"/>
              <a:t>adversaries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</a:t>
            </a:r>
            <a:r>
              <a:rPr lang="de-DE" sz="2000" dirty="0" err="1"/>
              <a:t>exploit</a:t>
            </a:r>
            <a:r>
              <a:rPr lang="de-DE" sz="2000" dirty="0"/>
              <a:t> </a:t>
            </a:r>
            <a:r>
              <a:rPr lang="de-DE" sz="2000" dirty="0" err="1"/>
              <a:t>known</a:t>
            </a:r>
            <a:r>
              <a:rPr lang="de-DE" sz="2000" dirty="0"/>
              <a:t> </a:t>
            </a:r>
            <a:r>
              <a:rPr lang="de-DE" sz="2000" dirty="0" err="1"/>
              <a:t>weaknesses</a:t>
            </a:r>
            <a:r>
              <a:rPr lang="de-DE" sz="2000" dirty="0"/>
              <a:t> in cyber-</a:t>
            </a:r>
            <a:r>
              <a:rPr lang="de-DE" sz="2000" dirty="0" err="1"/>
              <a:t>enabled</a:t>
            </a:r>
            <a:r>
              <a:rPr lang="de-DE" sz="2000" dirty="0"/>
              <a:t> </a:t>
            </a:r>
            <a:r>
              <a:rPr lang="de-DE" sz="2000" dirty="0" err="1"/>
              <a:t>systems</a:t>
            </a:r>
            <a:r>
              <a:rPr lang="de-DE" sz="2000" dirty="0"/>
              <a:t> </a:t>
            </a:r>
          </a:p>
          <a:p>
            <a:pPr marL="457200" indent="-295910">
              <a:lnSpc>
                <a:spcPct val="95000"/>
              </a:lnSpc>
              <a:spcBef>
                <a:spcPts val="360"/>
              </a:spcBef>
              <a:buSzPts val="1060"/>
              <a:buFont typeface="Arial"/>
              <a:buChar char="●"/>
            </a:pPr>
            <a:r>
              <a:rPr lang="de-DE" sz="2000" dirty="0" err="1">
                <a:solidFill>
                  <a:srgbClr val="2EC6D6"/>
                </a:solidFill>
              </a:rPr>
              <a:t>Captures</a:t>
            </a:r>
            <a:r>
              <a:rPr lang="de-DE" sz="2000" dirty="0">
                <a:solidFill>
                  <a:srgbClr val="2EC6D6"/>
                </a:solidFill>
              </a:rPr>
              <a:t> </a:t>
            </a:r>
            <a:r>
              <a:rPr lang="de-DE" sz="2000" dirty="0" err="1">
                <a:solidFill>
                  <a:srgbClr val="2EC6D6"/>
                </a:solidFill>
              </a:rPr>
              <a:t>knowledge</a:t>
            </a:r>
            <a:r>
              <a:rPr lang="de-DE" sz="2000" dirty="0"/>
              <a:t> </a:t>
            </a:r>
            <a:r>
              <a:rPr lang="de-DE" sz="2000" dirty="0" err="1"/>
              <a:t>about</a:t>
            </a:r>
            <a:r>
              <a:rPr lang="de-DE" sz="2000" dirty="0"/>
              <a:t> </a:t>
            </a:r>
            <a:r>
              <a:rPr lang="de-DE" sz="2000" dirty="0" err="1"/>
              <a:t>how</a:t>
            </a:r>
            <a:r>
              <a:rPr lang="de-DE" sz="2000" dirty="0"/>
              <a:t> </a:t>
            </a:r>
            <a:r>
              <a:rPr lang="de-DE" sz="2000" dirty="0" err="1">
                <a:solidFill>
                  <a:srgbClr val="2EC6D6"/>
                </a:solidFill>
              </a:rPr>
              <a:t>specific</a:t>
            </a:r>
            <a:r>
              <a:rPr lang="de-DE" sz="2000" dirty="0">
                <a:solidFill>
                  <a:srgbClr val="2EC6D6"/>
                </a:solidFill>
              </a:rPr>
              <a:t> </a:t>
            </a:r>
            <a:r>
              <a:rPr lang="de-DE" sz="2000" dirty="0" err="1">
                <a:solidFill>
                  <a:srgbClr val="2EC6D6"/>
                </a:solidFill>
              </a:rPr>
              <a:t>parts</a:t>
            </a:r>
            <a:r>
              <a:rPr lang="de-DE" sz="2000" dirty="0">
                <a:solidFill>
                  <a:srgbClr val="2EC6D6"/>
                </a:solidFill>
              </a:rPr>
              <a:t> </a:t>
            </a:r>
            <a:r>
              <a:rPr lang="de-DE" sz="2000" dirty="0" err="1">
                <a:solidFill>
                  <a:srgbClr val="2EC6D6"/>
                </a:solidFill>
              </a:rPr>
              <a:t>of</a:t>
            </a:r>
            <a:r>
              <a:rPr lang="de-DE" sz="2000" dirty="0">
                <a:solidFill>
                  <a:srgbClr val="2EC6D6"/>
                </a:solidFill>
              </a:rPr>
              <a:t> an </a:t>
            </a:r>
            <a:r>
              <a:rPr lang="de-DE" sz="2000" dirty="0" err="1">
                <a:solidFill>
                  <a:srgbClr val="2EC6D6"/>
                </a:solidFill>
              </a:rPr>
              <a:t>attack</a:t>
            </a:r>
            <a:r>
              <a:rPr lang="de-DE" sz="2000" dirty="0"/>
              <a:t> </a:t>
            </a:r>
            <a:r>
              <a:rPr lang="de-DE" sz="2000" dirty="0" err="1"/>
              <a:t>are</a:t>
            </a:r>
            <a:r>
              <a:rPr lang="de-DE" sz="2000" dirty="0"/>
              <a:t> </a:t>
            </a:r>
            <a:r>
              <a:rPr lang="de-DE" sz="2000" dirty="0" err="1"/>
              <a:t>designed</a:t>
            </a:r>
            <a:r>
              <a:rPr lang="de-DE" sz="2000" dirty="0"/>
              <a:t> and </a:t>
            </a:r>
            <a:r>
              <a:rPr lang="de-DE" sz="2000" dirty="0" err="1"/>
              <a:t>executed</a:t>
            </a:r>
            <a:r>
              <a:rPr lang="de-DE" sz="2000" dirty="0"/>
              <a:t>, and </a:t>
            </a:r>
            <a:r>
              <a:rPr lang="de-DE" sz="2000" dirty="0" err="1"/>
              <a:t>gives</a:t>
            </a:r>
            <a:r>
              <a:rPr lang="de-DE" sz="2000" dirty="0"/>
              <a:t> </a:t>
            </a:r>
            <a:r>
              <a:rPr lang="de-DE" sz="2000" dirty="0" err="1"/>
              <a:t>guidance</a:t>
            </a:r>
            <a:r>
              <a:rPr lang="de-DE" sz="2000" dirty="0"/>
              <a:t> on </a:t>
            </a:r>
            <a:r>
              <a:rPr lang="de-DE" sz="2000" dirty="0" err="1"/>
              <a:t>ways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</a:t>
            </a:r>
            <a:r>
              <a:rPr lang="de-DE" sz="2000" dirty="0" err="1"/>
              <a:t>mitigate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attack's</a:t>
            </a:r>
            <a:r>
              <a:rPr lang="de-DE" sz="2000" dirty="0"/>
              <a:t> </a:t>
            </a:r>
            <a:r>
              <a:rPr lang="de-DE" sz="2000" dirty="0" err="1"/>
              <a:t>effectiveness</a:t>
            </a:r>
            <a:r>
              <a:rPr lang="de-DE" sz="2000" dirty="0"/>
              <a:t> </a:t>
            </a:r>
          </a:p>
          <a:p>
            <a:pPr marL="457200" lvl="0" indent="-295910" algn="l" rtl="0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SzPts val="1060"/>
              <a:buChar char="●"/>
            </a:pPr>
            <a:r>
              <a:rPr lang="de-DE" sz="2000" dirty="0" err="1"/>
              <a:t>Contain</a:t>
            </a:r>
            <a:r>
              <a:rPr lang="de-DE" sz="2000" dirty="0"/>
              <a:t> an “</a:t>
            </a:r>
            <a:r>
              <a:rPr lang="de-DE" sz="2000" dirty="0" err="1">
                <a:solidFill>
                  <a:srgbClr val="30C6D6"/>
                </a:solidFill>
              </a:rPr>
              <a:t>execution</a:t>
            </a:r>
            <a:r>
              <a:rPr lang="de-DE" sz="2000" dirty="0">
                <a:solidFill>
                  <a:srgbClr val="30C6D6"/>
                </a:solidFill>
              </a:rPr>
              <a:t> </a:t>
            </a:r>
            <a:r>
              <a:rPr lang="de-DE" sz="2000" dirty="0" err="1">
                <a:solidFill>
                  <a:srgbClr val="30C6D6"/>
                </a:solidFill>
              </a:rPr>
              <a:t>flow</a:t>
            </a:r>
            <a:r>
              <a:rPr lang="de-DE" sz="2000" dirty="0"/>
              <a:t>” — </a:t>
            </a:r>
            <a:r>
              <a:rPr lang="de-DE" sz="2000" dirty="0" err="1"/>
              <a:t>step-by-step</a:t>
            </a:r>
            <a:r>
              <a:rPr lang="de-DE" sz="2000" dirty="0"/>
              <a:t> </a:t>
            </a:r>
            <a:r>
              <a:rPr lang="de-DE" sz="2000" dirty="0" err="1"/>
              <a:t>instructions</a:t>
            </a:r>
            <a:r>
              <a:rPr lang="de-DE" sz="2000" dirty="0"/>
              <a:t> </a:t>
            </a:r>
            <a:r>
              <a:rPr lang="de-DE" sz="2000" dirty="0" err="1"/>
              <a:t>for</a:t>
            </a:r>
            <a:r>
              <a:rPr lang="de-DE" sz="2000" dirty="0"/>
              <a:t> an </a:t>
            </a:r>
            <a:r>
              <a:rPr lang="de-DE" sz="2000" dirty="0" err="1"/>
              <a:t>adversary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</a:t>
            </a:r>
            <a:r>
              <a:rPr lang="de-DE" sz="2000" dirty="0" err="1"/>
              <a:t>explore</a:t>
            </a:r>
            <a:r>
              <a:rPr lang="de-DE" sz="2000" dirty="0"/>
              <a:t> </a:t>
            </a:r>
            <a:r>
              <a:rPr lang="de-DE" sz="2000" dirty="0" err="1"/>
              <a:t>for</a:t>
            </a:r>
            <a:r>
              <a:rPr lang="de-DE" sz="2000" dirty="0"/>
              <a:t> potential </a:t>
            </a:r>
            <a:r>
              <a:rPr lang="de-DE" sz="2000" dirty="0" err="1"/>
              <a:t>targets</a:t>
            </a:r>
            <a:r>
              <a:rPr lang="de-DE" sz="2000" dirty="0"/>
              <a:t>, </a:t>
            </a:r>
            <a:r>
              <a:rPr lang="de-DE" sz="2000" dirty="0" err="1"/>
              <a:t>experiment</a:t>
            </a:r>
            <a:r>
              <a:rPr lang="de-DE" sz="2000" dirty="0"/>
              <a:t> </a:t>
            </a:r>
            <a:r>
              <a:rPr lang="de-DE" sz="2000" dirty="0" err="1"/>
              <a:t>with</a:t>
            </a:r>
            <a:r>
              <a:rPr lang="de-DE" sz="2000" dirty="0"/>
              <a:t> </a:t>
            </a:r>
            <a:r>
              <a:rPr lang="de-DE" sz="2000" dirty="0" err="1"/>
              <a:t>their</a:t>
            </a:r>
            <a:r>
              <a:rPr lang="de-DE" sz="2000" dirty="0"/>
              <a:t> </a:t>
            </a:r>
            <a:r>
              <a:rPr lang="de-DE" sz="2000" dirty="0" err="1"/>
              <a:t>assets</a:t>
            </a:r>
            <a:r>
              <a:rPr lang="de-DE" sz="2000" dirty="0"/>
              <a:t> </a:t>
            </a:r>
            <a:r>
              <a:rPr lang="de-DE" sz="2000" dirty="0" err="1"/>
              <a:t>and</a:t>
            </a:r>
            <a:r>
              <a:rPr lang="de-DE" sz="2000" dirty="0"/>
              <a:t> defensive </a:t>
            </a:r>
            <a:r>
              <a:rPr lang="de-DE" sz="2000" dirty="0" err="1"/>
              <a:t>mechanisms</a:t>
            </a:r>
            <a:r>
              <a:rPr lang="de-DE" sz="2000" dirty="0"/>
              <a:t>, </a:t>
            </a:r>
            <a:r>
              <a:rPr lang="de-DE" sz="2000" dirty="0" err="1"/>
              <a:t>if</a:t>
            </a:r>
            <a:r>
              <a:rPr lang="de-DE" sz="2000" dirty="0"/>
              <a:t> </a:t>
            </a:r>
            <a:r>
              <a:rPr lang="de-DE" sz="2000" dirty="0" err="1"/>
              <a:t>any</a:t>
            </a:r>
            <a:r>
              <a:rPr lang="de-DE" sz="2000" dirty="0"/>
              <a:t>, </a:t>
            </a:r>
            <a:r>
              <a:rPr lang="de-DE" sz="2000" dirty="0" err="1"/>
              <a:t>and</a:t>
            </a:r>
            <a:r>
              <a:rPr lang="de-DE" sz="2000" dirty="0"/>
              <a:t> </a:t>
            </a:r>
            <a:r>
              <a:rPr lang="de-DE" sz="2000" dirty="0" err="1"/>
              <a:t>then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carry out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exploit</a:t>
            </a:r>
            <a:endParaRPr sz="2000" dirty="0"/>
          </a:p>
        </p:txBody>
      </p:sp>
      <p:sp>
        <p:nvSpPr>
          <p:cNvPr id="722" name="Google Shape;722;p78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37</a:t>
            </a:fld>
            <a:endParaRPr/>
          </a:p>
        </p:txBody>
      </p:sp>
      <p:pic>
        <p:nvPicPr>
          <p:cNvPr id="723" name="Google Shape;723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3663562"/>
            <a:ext cx="8534400" cy="2314038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78"/>
          <p:cNvSpPr txBox="1"/>
          <p:nvPr/>
        </p:nvSpPr>
        <p:spPr>
          <a:xfrm>
            <a:off x="872300" y="6196275"/>
            <a:ext cx="74745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de-DE" dirty="0">
                <a:latin typeface="Calibri"/>
                <a:ea typeface="Calibri"/>
                <a:cs typeface="Calibri"/>
                <a:sym typeface="Calibri"/>
              </a:rPr>
              <a:t>Source: </a:t>
            </a:r>
            <a:r>
              <a:rPr lang="de-DE" dirty="0">
                <a:ea typeface="Calibri"/>
                <a:cs typeface="Calibri"/>
                <a:sym typeface="Calibri"/>
                <a:hlinkClick r:id="rId4"/>
              </a:rPr>
              <a:t>https://capec.mitre.org/data/definitions/66.html</a:t>
            </a:r>
            <a:r>
              <a:rPr lang="de-DE" dirty="0">
                <a:ea typeface="Calibri"/>
                <a:cs typeface="Calibri"/>
                <a:sym typeface="Calibri"/>
              </a:rPr>
              <a:t> 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64732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39D21BF-94D3-D161-A934-199BA50D2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DE" sz="3200" dirty="0"/>
              <a:t>Execution flow – Example for SQL Injection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F001E6-84E2-49A3-1B55-1D655C564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38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1E52E2-94F9-3A13-DC7F-CB2D5DF7D8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3304"/>
            <a:ext cx="9144000" cy="3488519"/>
          </a:xfrm>
          <a:prstGeom prst="rect">
            <a:avLst/>
          </a:prstGeom>
        </p:spPr>
      </p:pic>
      <p:sp>
        <p:nvSpPr>
          <p:cNvPr id="8" name="Google Shape;724;p78">
            <a:extLst>
              <a:ext uri="{FF2B5EF4-FFF2-40B4-BE49-F238E27FC236}">
                <a16:creationId xmlns:a16="http://schemas.microsoft.com/office/drawing/2014/main" id="{C191C72F-DD12-22D2-36EA-B828B6F66DC2}"/>
              </a:ext>
            </a:extLst>
          </p:cNvPr>
          <p:cNvSpPr txBox="1"/>
          <p:nvPr/>
        </p:nvSpPr>
        <p:spPr>
          <a:xfrm>
            <a:off x="872300" y="6196275"/>
            <a:ext cx="74745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de-DE" dirty="0">
                <a:latin typeface="Calibri"/>
                <a:ea typeface="Calibri"/>
                <a:cs typeface="Calibri"/>
                <a:sym typeface="Calibri"/>
              </a:rPr>
              <a:t>Source: </a:t>
            </a:r>
            <a:r>
              <a:rPr lang="de-DE" dirty="0">
                <a:ea typeface="Calibri"/>
                <a:cs typeface="Calibri"/>
                <a:sym typeface="Calibri"/>
                <a:hlinkClick r:id="rId3"/>
              </a:rPr>
              <a:t>https://capec.mitre.org/data/definitions/66.html</a:t>
            </a:r>
            <a:r>
              <a:rPr lang="de-DE" dirty="0">
                <a:ea typeface="Calibri"/>
                <a:cs typeface="Calibri"/>
                <a:sym typeface="Calibri"/>
              </a:rPr>
              <a:t> 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298580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C000">
              <a:alpha val="20000"/>
            </a:srgbClr>
          </a:solidFill>
          <a:ln w="762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38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question</a:t>
            </a:r>
          </a:p>
        </p:txBody>
      </p:sp>
      <p:sp>
        <p:nvSpPr>
          <p:cNvPr id="206" name="Google Shape;206;p38"/>
          <p:cNvSpPr txBox="1"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How is CAPEC related to CWE?</a:t>
            </a:r>
          </a:p>
          <a:p>
            <a:endParaRPr lang="en-GB" dirty="0"/>
          </a:p>
          <a:p>
            <a:r>
              <a:rPr lang="en-GB" dirty="0"/>
              <a:t>Have a look at examples in CWE</a:t>
            </a:r>
          </a:p>
          <a:p>
            <a:pPr lvl="1"/>
            <a:r>
              <a:rPr lang="en-GB" dirty="0"/>
              <a:t>CWE-89: </a:t>
            </a:r>
            <a:r>
              <a:rPr lang="en-GB" b="1" dirty="0"/>
              <a:t>SQL Injection</a:t>
            </a:r>
            <a:br>
              <a:rPr lang="en-GB" b="1" dirty="0"/>
            </a:br>
            <a:r>
              <a:rPr lang="en-GB" dirty="0">
                <a:hlinkClick r:id="rId3"/>
              </a:rPr>
              <a:t>https://cwe.mitre.org/data/definitions/89.html</a:t>
            </a:r>
            <a:r>
              <a:rPr lang="en-GB" dirty="0"/>
              <a:t> </a:t>
            </a:r>
          </a:p>
          <a:p>
            <a:r>
              <a:rPr lang="en-GB" dirty="0"/>
              <a:t>And CAPEC</a:t>
            </a:r>
          </a:p>
          <a:p>
            <a:pPr lvl="1"/>
            <a:r>
              <a:rPr lang="de-DE" dirty="0">
                <a:ea typeface="Calibri"/>
                <a:cs typeface="Calibri"/>
                <a:sym typeface="Calibri"/>
              </a:rPr>
              <a:t>CAPEC-66: </a:t>
            </a:r>
            <a:r>
              <a:rPr lang="de-DE" b="1" dirty="0">
                <a:ea typeface="Calibri"/>
                <a:cs typeface="Calibri"/>
                <a:sym typeface="Calibri"/>
              </a:rPr>
              <a:t>SQL </a:t>
            </a:r>
            <a:r>
              <a:rPr lang="de-DE" b="1" dirty="0" err="1">
                <a:ea typeface="Calibri"/>
                <a:cs typeface="Calibri"/>
                <a:sym typeface="Calibri"/>
              </a:rPr>
              <a:t>Injection</a:t>
            </a:r>
            <a:br>
              <a:rPr lang="de-DE" b="1" dirty="0">
                <a:ea typeface="Calibri"/>
                <a:cs typeface="Calibri"/>
                <a:sym typeface="Calibri"/>
              </a:rPr>
            </a:br>
            <a:r>
              <a:rPr lang="de-DE" dirty="0">
                <a:ea typeface="Calibri"/>
                <a:cs typeface="Calibri"/>
                <a:sym typeface="Calibri"/>
                <a:hlinkClick r:id="rId4"/>
              </a:rPr>
              <a:t>https://capec.mitre.org/data/definitions/66.html</a:t>
            </a:r>
            <a:r>
              <a:rPr lang="de-DE" dirty="0">
                <a:ea typeface="Calibri"/>
                <a:cs typeface="Calibri"/>
                <a:sym typeface="Calibri"/>
              </a:rPr>
              <a:t> </a:t>
            </a:r>
            <a:endParaRPr lang="en-GB" dirty="0"/>
          </a:p>
        </p:txBody>
      </p:sp>
      <p:sp>
        <p:nvSpPr>
          <p:cNvPr id="205" name="Google Shape;205;p38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39</a:t>
            </a:fld>
            <a:endParaRPr lang="en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62A091-5F35-6D45-8569-1919DAFC41D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DE"/>
          </a:p>
        </p:txBody>
      </p:sp>
      <p:pic>
        <p:nvPicPr>
          <p:cNvPr id="207" name="Google Shape;207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95573" y="726948"/>
            <a:ext cx="978158" cy="79849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BE2C8A6-1971-4C4F-91F0-E07AA371974D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34757910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9FBD11-45FF-CC73-6A32-6E3CB5DE1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40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5F2BED-6525-1CB5-7D27-2C279C26FB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725"/>
          <a:stretch/>
        </p:blipFill>
        <p:spPr>
          <a:xfrm>
            <a:off x="143435" y="1179876"/>
            <a:ext cx="6517341" cy="8054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ACC204-28C9-D646-7B8E-22FC3F1BEBCE}"/>
              </a:ext>
            </a:extLst>
          </p:cNvPr>
          <p:cNvSpPr txBox="1"/>
          <p:nvPr/>
        </p:nvSpPr>
        <p:spPr>
          <a:xfrm>
            <a:off x="143435" y="543084"/>
            <a:ext cx="8543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30C6D6"/>
                </a:solidFill>
              </a:rPr>
              <a:t>The </a:t>
            </a:r>
            <a:r>
              <a:rPr lang="de-DE" dirty="0" err="1">
                <a:solidFill>
                  <a:srgbClr val="30C6D6"/>
                </a:solidFill>
              </a:rPr>
              <a:t>weakness</a:t>
            </a:r>
            <a:r>
              <a:rPr lang="de-DE" dirty="0">
                <a:solidFill>
                  <a:srgbClr val="30C6D6"/>
                </a:solidFill>
              </a:rPr>
              <a:t>(es) </a:t>
            </a:r>
            <a:r>
              <a:rPr lang="de-DE" dirty="0" err="1">
                <a:solidFill>
                  <a:srgbClr val="30C6D6"/>
                </a:solidFill>
              </a:rPr>
              <a:t>that</a:t>
            </a:r>
            <a:r>
              <a:rPr lang="de-DE" dirty="0">
                <a:solidFill>
                  <a:srgbClr val="30C6D6"/>
                </a:solidFill>
              </a:rPr>
              <a:t> </a:t>
            </a:r>
            <a:r>
              <a:rPr lang="de-DE" dirty="0" err="1">
                <a:solidFill>
                  <a:srgbClr val="30C6D6"/>
                </a:solidFill>
              </a:rPr>
              <a:t>the</a:t>
            </a:r>
            <a:r>
              <a:rPr lang="de-DE" dirty="0">
                <a:solidFill>
                  <a:srgbClr val="30C6D6"/>
                </a:solidFill>
              </a:rPr>
              <a:t> </a:t>
            </a:r>
            <a:r>
              <a:rPr lang="de-DE" dirty="0" err="1">
                <a:solidFill>
                  <a:srgbClr val="30C6D6"/>
                </a:solidFill>
              </a:rPr>
              <a:t>attack</a:t>
            </a:r>
            <a:r>
              <a:rPr lang="de-DE" dirty="0">
                <a:solidFill>
                  <a:srgbClr val="30C6D6"/>
                </a:solidFill>
              </a:rPr>
              <a:t> </a:t>
            </a:r>
            <a:r>
              <a:rPr lang="de-DE" dirty="0" err="1">
                <a:solidFill>
                  <a:srgbClr val="30C6D6"/>
                </a:solidFill>
              </a:rPr>
              <a:t>pattern</a:t>
            </a:r>
            <a:r>
              <a:rPr lang="de-DE" dirty="0">
                <a:solidFill>
                  <a:srgbClr val="30C6D6"/>
                </a:solidFill>
              </a:rPr>
              <a:t> </a:t>
            </a:r>
            <a:r>
              <a:rPr lang="de-DE" dirty="0" err="1">
                <a:solidFill>
                  <a:srgbClr val="30C6D6"/>
                </a:solidFill>
              </a:rPr>
              <a:t>is</a:t>
            </a:r>
            <a:r>
              <a:rPr lang="de-DE" dirty="0">
                <a:solidFill>
                  <a:srgbClr val="30C6D6"/>
                </a:solidFill>
              </a:rPr>
              <a:t> </a:t>
            </a:r>
            <a:r>
              <a:rPr lang="de-DE" dirty="0" err="1">
                <a:solidFill>
                  <a:srgbClr val="30C6D6"/>
                </a:solidFill>
              </a:rPr>
              <a:t>exploiting</a:t>
            </a:r>
            <a:r>
              <a:rPr lang="en-DE" dirty="0">
                <a:solidFill>
                  <a:srgbClr val="30C6D6"/>
                </a:solidFill>
              </a:rPr>
              <a:t> (CWEs) are listed in CAPEC-66, in </a:t>
            </a:r>
            <a:r>
              <a:rPr lang="de-DE" dirty="0" err="1">
                <a:solidFill>
                  <a:srgbClr val="30C6D6"/>
                </a:solidFill>
              </a:rPr>
              <a:t>the</a:t>
            </a:r>
            <a:r>
              <a:rPr lang="de-DE" dirty="0">
                <a:solidFill>
                  <a:srgbClr val="30C6D6"/>
                </a:solidFill>
              </a:rPr>
              <a:t> “</a:t>
            </a:r>
            <a:r>
              <a:rPr lang="de-DE" dirty="0" err="1">
                <a:solidFill>
                  <a:srgbClr val="30C6D6"/>
                </a:solidFill>
              </a:rPr>
              <a:t>Related</a:t>
            </a:r>
            <a:r>
              <a:rPr lang="de-DE" dirty="0">
                <a:solidFill>
                  <a:srgbClr val="30C6D6"/>
                </a:solidFill>
              </a:rPr>
              <a:t> </a:t>
            </a:r>
            <a:r>
              <a:rPr lang="de-DE" dirty="0" err="1">
                <a:solidFill>
                  <a:srgbClr val="30C6D6"/>
                </a:solidFill>
              </a:rPr>
              <a:t>Weaknesses</a:t>
            </a:r>
            <a:r>
              <a:rPr lang="de-DE" dirty="0">
                <a:solidFill>
                  <a:srgbClr val="30C6D6"/>
                </a:solidFill>
              </a:rPr>
              <a:t>” </a:t>
            </a:r>
            <a:r>
              <a:rPr lang="de-DE" dirty="0" err="1">
                <a:solidFill>
                  <a:srgbClr val="30C6D6"/>
                </a:solidFill>
              </a:rPr>
              <a:t>section</a:t>
            </a:r>
            <a:r>
              <a:rPr lang="en-DE" dirty="0">
                <a:solidFill>
                  <a:srgbClr val="30C6D6"/>
                </a:solidFill>
              </a:rPr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DC45000-8A30-1E16-6A2B-3B49790F3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3859" y="2517835"/>
            <a:ext cx="6060141" cy="4314769"/>
          </a:xfrm>
          <a:prstGeom prst="rect">
            <a:avLst/>
          </a:prstGeom>
        </p:spPr>
      </p:pic>
      <p:sp>
        <p:nvSpPr>
          <p:cNvPr id="12" name="Bent Arrow 11">
            <a:extLst>
              <a:ext uri="{FF2B5EF4-FFF2-40B4-BE49-F238E27FC236}">
                <a16:creationId xmlns:a16="http://schemas.microsoft.com/office/drawing/2014/main" id="{EF4F2171-9C6A-430B-B2C1-A29FB2D4C258}"/>
              </a:ext>
            </a:extLst>
          </p:cNvPr>
          <p:cNvSpPr/>
          <p:nvPr/>
        </p:nvSpPr>
        <p:spPr>
          <a:xfrm flipV="1">
            <a:off x="1779494" y="2000123"/>
            <a:ext cx="788894" cy="1035424"/>
          </a:xfrm>
          <a:prstGeom prst="bentArrow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0B40D8-28D0-141E-910D-7FB51DD51975}"/>
              </a:ext>
            </a:extLst>
          </p:cNvPr>
          <p:cNvSpPr txBox="1"/>
          <p:nvPr/>
        </p:nvSpPr>
        <p:spPr>
          <a:xfrm>
            <a:off x="3083859" y="2148503"/>
            <a:ext cx="2306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b="1" dirty="0">
                <a:solidFill>
                  <a:srgbClr val="30C6D6"/>
                </a:solidFill>
              </a:rPr>
              <a:t>Description in CWE-89</a:t>
            </a:r>
          </a:p>
        </p:txBody>
      </p:sp>
    </p:spTree>
    <p:extLst>
      <p:ext uri="{BB962C8B-B14F-4D97-AF65-F5344CB8AC3E}">
        <p14:creationId xmlns:p14="http://schemas.microsoft.com/office/powerpoint/2010/main" val="20295192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77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/>
              <a:t>CAPEC Attack Pattern &amp; CWE</a:t>
            </a:r>
          </a:p>
        </p:txBody>
      </p:sp>
      <p:sp>
        <p:nvSpPr>
          <p:cNvPr id="713" name="Google Shape;713;p77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 dirty="0">
                <a:solidFill>
                  <a:srgbClr val="30C6D6"/>
                </a:solidFill>
              </a:rPr>
              <a:t>Common </a:t>
            </a:r>
            <a:r>
              <a:rPr lang="de-DE" dirty="0" err="1">
                <a:solidFill>
                  <a:srgbClr val="30C6D6"/>
                </a:solidFill>
              </a:rPr>
              <a:t>Weakness</a:t>
            </a:r>
            <a:r>
              <a:rPr lang="de-DE" dirty="0">
                <a:solidFill>
                  <a:srgbClr val="30C6D6"/>
                </a:solidFill>
              </a:rPr>
              <a:t> Enumeration </a:t>
            </a:r>
            <a:r>
              <a:rPr lang="de-DE" dirty="0"/>
              <a:t>(CWE) </a:t>
            </a:r>
            <a:r>
              <a:rPr lang="de-DE" dirty="0" err="1"/>
              <a:t>is</a:t>
            </a:r>
            <a:r>
              <a:rPr lang="de-DE" dirty="0"/>
              <a:t> a community-</a:t>
            </a:r>
            <a:r>
              <a:rPr lang="de-DE" dirty="0" err="1"/>
              <a:t>developed</a:t>
            </a:r>
            <a:r>
              <a:rPr lang="de-DE" dirty="0"/>
              <a:t> </a:t>
            </a:r>
            <a:r>
              <a:rPr lang="de-DE" dirty="0" err="1"/>
              <a:t>list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software</a:t>
            </a:r>
            <a:r>
              <a:rPr lang="de-DE" dirty="0"/>
              <a:t> (and </a:t>
            </a:r>
            <a:r>
              <a:rPr lang="de-DE" dirty="0" err="1"/>
              <a:t>hardware</a:t>
            </a:r>
            <a:r>
              <a:rPr lang="de-DE" dirty="0"/>
              <a:t>) </a:t>
            </a:r>
            <a:r>
              <a:rPr lang="de-DE" dirty="0" err="1"/>
              <a:t>weakness</a:t>
            </a:r>
            <a:r>
              <a:rPr lang="de-DE" dirty="0"/>
              <a:t> </a:t>
            </a:r>
            <a:r>
              <a:rPr lang="de-DE" dirty="0" err="1"/>
              <a:t>types</a:t>
            </a:r>
            <a:endParaRPr lang="de-DE" dirty="0"/>
          </a:p>
          <a:p>
            <a:pPr lvl="1"/>
            <a:r>
              <a:rPr lang="de-DE" dirty="0"/>
              <a:t>CWE </a:t>
            </a:r>
            <a:r>
              <a:rPr lang="de-DE" dirty="0" err="1"/>
              <a:t>serves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>
                <a:solidFill>
                  <a:srgbClr val="30C6D6"/>
                </a:solidFill>
              </a:rPr>
              <a:t>common</a:t>
            </a:r>
            <a:r>
              <a:rPr lang="de-DE" dirty="0">
                <a:solidFill>
                  <a:srgbClr val="30C6D6"/>
                </a:solidFill>
              </a:rPr>
              <a:t> </a:t>
            </a:r>
            <a:r>
              <a:rPr lang="de-DE" dirty="0" err="1">
                <a:solidFill>
                  <a:srgbClr val="30C6D6"/>
                </a:solidFill>
              </a:rPr>
              <a:t>language</a:t>
            </a:r>
            <a:r>
              <a:rPr lang="de-DE" dirty="0">
                <a:solidFill>
                  <a:srgbClr val="30C6D6"/>
                </a:solidFill>
              </a:rPr>
              <a:t> </a:t>
            </a:r>
            <a:r>
              <a:rPr lang="de-DE" dirty="0"/>
              <a:t>and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baseline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weakness</a:t>
            </a:r>
            <a:r>
              <a:rPr lang="de-DE" dirty="0"/>
              <a:t> </a:t>
            </a:r>
            <a:r>
              <a:rPr lang="de-DE" dirty="0" err="1"/>
              <a:t>identification</a:t>
            </a:r>
            <a:r>
              <a:rPr lang="de-DE" dirty="0"/>
              <a:t>. As </a:t>
            </a:r>
            <a:r>
              <a:rPr lang="de-DE" dirty="0" err="1"/>
              <a:t>well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measuring</a:t>
            </a:r>
            <a:r>
              <a:rPr lang="de-DE" dirty="0"/>
              <a:t> stick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security</a:t>
            </a:r>
            <a:r>
              <a:rPr lang="de-DE" dirty="0"/>
              <a:t> </a:t>
            </a:r>
            <a:r>
              <a:rPr lang="de-DE" dirty="0" err="1"/>
              <a:t>tools</a:t>
            </a:r>
            <a:endParaRPr lang="de-DE" dirty="0"/>
          </a:p>
          <a:p>
            <a:r>
              <a:rPr lang="de-DE" dirty="0"/>
              <a:t>A </a:t>
            </a:r>
            <a:r>
              <a:rPr lang="de-DE" dirty="0">
                <a:solidFill>
                  <a:srgbClr val="30C6D6"/>
                </a:solidFill>
              </a:rPr>
              <a:t>CAPEC </a:t>
            </a:r>
            <a:r>
              <a:rPr lang="de-DE" dirty="0" err="1">
                <a:solidFill>
                  <a:srgbClr val="30C6D6"/>
                </a:solidFill>
              </a:rPr>
              <a:t>attack</a:t>
            </a:r>
            <a:r>
              <a:rPr lang="de-DE" dirty="0">
                <a:solidFill>
                  <a:srgbClr val="30C6D6"/>
                </a:solidFill>
              </a:rPr>
              <a:t> </a:t>
            </a:r>
            <a:r>
              <a:rPr lang="de-DE" dirty="0" err="1">
                <a:solidFill>
                  <a:srgbClr val="30C6D6"/>
                </a:solidFill>
              </a:rPr>
              <a:t>pattern</a:t>
            </a:r>
            <a:r>
              <a:rPr lang="de-DE" dirty="0">
                <a:solidFill>
                  <a:srgbClr val="30C6D6"/>
                </a:solidFill>
              </a:rPr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typically</a:t>
            </a:r>
            <a:r>
              <a:rPr lang="de-DE" dirty="0"/>
              <a:t> a </a:t>
            </a:r>
            <a:r>
              <a:rPr lang="de-DE" dirty="0" err="1"/>
              <a:t>method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leveraging</a:t>
            </a:r>
            <a:r>
              <a:rPr lang="de-DE" dirty="0"/>
              <a:t> a CWE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execute</a:t>
            </a:r>
            <a:r>
              <a:rPr lang="de-DE" dirty="0"/>
              <a:t> an </a:t>
            </a:r>
            <a:r>
              <a:rPr lang="de-DE" dirty="0" err="1"/>
              <a:t>attack</a:t>
            </a:r>
            <a:endParaRPr lang="de-DE" dirty="0"/>
          </a:p>
        </p:txBody>
      </p:sp>
      <p:sp>
        <p:nvSpPr>
          <p:cNvPr id="714" name="Google Shape;714;p77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de-DE"/>
              <a:pPr lvl="0"/>
              <a:t>41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3952390"/>
      </p:ext>
    </p:extLst>
  </p:cSld>
  <p:clrMapOvr>
    <a:masterClrMapping/>
  </p:clrMapOvr>
</p:sld>
</file>

<file path=ppt/theme/theme1.xml><?xml version="1.0" encoding="utf-8"?>
<a:theme xmlns:a="http://schemas.openxmlformats.org/drawingml/2006/main" name="Chalmes-GU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</a:spPr>
      <a:bodyPr rtlCol="0" anchor="ctr"/>
      <a:lstStyle>
        <a:defPPr algn="ctr">
          <a:defRPr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mpd="sng"/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DBC0D0AB-85CF-694D-81C6-4573FBF40A42}" vid="{6CBCA27F-CA73-C245-A865-A8F386492D1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Chalmes-GU</Template>
  <TotalTime>3212</TotalTime>
  <Words>2541</Words>
  <Application>Microsoft Macintosh PowerPoint</Application>
  <PresentationFormat>On-screen Show (4:3)</PresentationFormat>
  <Paragraphs>377</Paragraphs>
  <Slides>41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Calibri</vt:lpstr>
      <vt:lpstr>Consolas</vt:lpstr>
      <vt:lpstr>Wingdings</vt:lpstr>
      <vt:lpstr>Chalmes-GU</vt:lpstr>
      <vt:lpstr>Threat and Risk Analysis</vt:lpstr>
      <vt:lpstr>Learning objectives</vt:lpstr>
      <vt:lpstr>What is risk?</vt:lpstr>
      <vt:lpstr>Key Terminology (for software security)</vt:lpstr>
      <vt:lpstr>Risk Management (in secure software engineering)</vt:lpstr>
      <vt:lpstr>Components of Risk Management</vt:lpstr>
      <vt:lpstr>Techniques for threat &amp; risk identification</vt:lpstr>
      <vt:lpstr>Several TARA techniques available</vt:lpstr>
      <vt:lpstr>Risk-centric (e.g., CORAS)</vt:lpstr>
      <vt:lpstr>Software-centric (e.g., STRIDE)</vt:lpstr>
      <vt:lpstr>Attack-centric (e.g. Abe et al.)</vt:lpstr>
      <vt:lpstr>RISK &amp; THREAT assessment and prioritization</vt:lpstr>
      <vt:lpstr>Risk value (a.k.a. rating)</vt:lpstr>
      <vt:lpstr>Threats and risk analysis</vt:lpstr>
      <vt:lpstr>Starting point: Impact and Likelihood</vt:lpstr>
      <vt:lpstr>Quantitative approaches (with examples)</vt:lpstr>
      <vt:lpstr>Reflection: garbage in garbage out?</vt:lpstr>
      <vt:lpstr>Qualitative methods based on „heat maps“</vt:lpstr>
      <vt:lpstr>Qualitative Risk Assessment</vt:lpstr>
      <vt:lpstr>Risk Assessment Matrix</vt:lpstr>
      <vt:lpstr>Threat analysis with STRIDE</vt:lpstr>
      <vt:lpstr>Threat Analysis (a.k.a. Modeling)</vt:lpstr>
      <vt:lpstr>STRIDE</vt:lpstr>
      <vt:lpstr>STRIDE categories</vt:lpstr>
      <vt:lpstr>Methodology</vt:lpstr>
      <vt:lpstr>Profiling the Application</vt:lpstr>
      <vt:lpstr>Data Flow Diagram (DFD)</vt:lpstr>
      <vt:lpstr>DFD Elements</vt:lpstr>
      <vt:lpstr>STRIDE in Action</vt:lpstr>
      <vt:lpstr>DFD Elements to Threat Categories</vt:lpstr>
      <vt:lpstr>Spoofing threats – Examples </vt:lpstr>
      <vt:lpstr>Tool support</vt:lpstr>
      <vt:lpstr>Is STRIDE effective?</vt:lpstr>
      <vt:lpstr>Knowledge Repositories of Security Attack</vt:lpstr>
      <vt:lpstr>Thinking to threat scenarios is hard</vt:lpstr>
      <vt:lpstr>MITRE‘s CAPEC</vt:lpstr>
      <vt:lpstr>CAPEC Attack Patterns</vt:lpstr>
      <vt:lpstr>Execution flow – Example for SQL Injection</vt:lpstr>
      <vt:lpstr>Example question</vt:lpstr>
      <vt:lpstr>PowerPoint Presentation</vt:lpstr>
      <vt:lpstr>CAPEC Attack Pattern &amp; CWE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Side channel attacks</dc:title>
  <dc:creator>Riccardo Scandariato</dc:creator>
  <cp:lastModifiedBy>Riccardo Scandariato</cp:lastModifiedBy>
  <cp:revision>478</cp:revision>
  <dcterms:created xsi:type="dcterms:W3CDTF">2019-09-30T18:41:20Z</dcterms:created>
  <dcterms:modified xsi:type="dcterms:W3CDTF">2022-05-04T19:25:07Z</dcterms:modified>
</cp:coreProperties>
</file>